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46"/>
  </p:notesMasterIdLst>
  <p:handoutMasterIdLst>
    <p:handoutMasterId r:id="rId80"/>
  </p:handoutMasterIdLst>
  <p:sldIdLst>
    <p:sldId id="266" r:id="rId4"/>
    <p:sldId id="303" r:id="rId5"/>
    <p:sldId id="305" r:id="rId6"/>
    <p:sldId id="395" r:id="rId7"/>
    <p:sldId id="445" r:id="rId8"/>
    <p:sldId id="443" r:id="rId9"/>
    <p:sldId id="444" r:id="rId10"/>
    <p:sldId id="446" r:id="rId11"/>
    <p:sldId id="307" r:id="rId12"/>
    <p:sldId id="308" r:id="rId13"/>
    <p:sldId id="309" r:id="rId14"/>
    <p:sldId id="310" r:id="rId15"/>
    <p:sldId id="311" r:id="rId16"/>
    <p:sldId id="313" r:id="rId17"/>
    <p:sldId id="314" r:id="rId18"/>
    <p:sldId id="316" r:id="rId19"/>
    <p:sldId id="317" r:id="rId20"/>
    <p:sldId id="318" r:id="rId21"/>
    <p:sldId id="319" r:id="rId22"/>
    <p:sldId id="320" r:id="rId23"/>
    <p:sldId id="323" r:id="rId24"/>
    <p:sldId id="324" r:id="rId25"/>
    <p:sldId id="325" r:id="rId26"/>
    <p:sldId id="327" r:id="rId27"/>
    <p:sldId id="328" r:id="rId28"/>
    <p:sldId id="329" r:id="rId29"/>
    <p:sldId id="330" r:id="rId30"/>
    <p:sldId id="331" r:id="rId31"/>
    <p:sldId id="332" r:id="rId32"/>
    <p:sldId id="333" r:id="rId33"/>
    <p:sldId id="339" r:id="rId34"/>
    <p:sldId id="401" r:id="rId35"/>
    <p:sldId id="334" r:id="rId36"/>
    <p:sldId id="532" r:id="rId37"/>
    <p:sldId id="420" r:id="rId38"/>
    <p:sldId id="421" r:id="rId39"/>
    <p:sldId id="422" r:id="rId40"/>
    <p:sldId id="423" r:id="rId41"/>
    <p:sldId id="424" r:id="rId42"/>
    <p:sldId id="407" r:id="rId43"/>
    <p:sldId id="408" r:id="rId44"/>
    <p:sldId id="409" r:id="rId45"/>
    <p:sldId id="442" r:id="rId47"/>
    <p:sldId id="344" r:id="rId48"/>
    <p:sldId id="346" r:id="rId49"/>
    <p:sldId id="345" r:id="rId50"/>
    <p:sldId id="347" r:id="rId51"/>
    <p:sldId id="348" r:id="rId52"/>
    <p:sldId id="349" r:id="rId53"/>
    <p:sldId id="350" r:id="rId54"/>
    <p:sldId id="353" r:id="rId55"/>
    <p:sldId id="354" r:id="rId56"/>
    <p:sldId id="355" r:id="rId57"/>
    <p:sldId id="356" r:id="rId58"/>
    <p:sldId id="357" r:id="rId59"/>
    <p:sldId id="358" r:id="rId60"/>
    <p:sldId id="359" r:id="rId61"/>
    <p:sldId id="360" r:id="rId62"/>
    <p:sldId id="361" r:id="rId63"/>
    <p:sldId id="364" r:id="rId64"/>
    <p:sldId id="366" r:id="rId65"/>
    <p:sldId id="367" r:id="rId66"/>
    <p:sldId id="368" r:id="rId67"/>
    <p:sldId id="369" r:id="rId68"/>
    <p:sldId id="370" r:id="rId69"/>
    <p:sldId id="396" r:id="rId70"/>
    <p:sldId id="412" r:id="rId71"/>
    <p:sldId id="413" r:id="rId72"/>
    <p:sldId id="416" r:id="rId73"/>
    <p:sldId id="414" r:id="rId74"/>
    <p:sldId id="415" r:id="rId75"/>
    <p:sldId id="378" r:id="rId76"/>
    <p:sldId id="379" r:id="rId77"/>
    <p:sldId id="418" r:id="rId78"/>
    <p:sldId id="531" r:id="rId79"/>
  </p:sldIdLst>
  <p:sldSz cx="9144000" cy="6858000" type="screen4x3"/>
  <p:notesSz cx="6858000" cy="9144000"/>
  <p:custDataLst>
    <p:tags r:id="rId84"/>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C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38"/>
    <p:restoredTop sz="94619"/>
  </p:normalViewPr>
  <p:slideViewPr>
    <p:cSldViewPr showGuides="1">
      <p:cViewPr varScale="1">
        <p:scale>
          <a:sx n="72" d="100"/>
          <a:sy n="72" d="100"/>
        </p:scale>
        <p:origin x="-1386" y="-84"/>
      </p:cViewPr>
      <p:guideLst>
        <p:guide orient="horz" pos="2173"/>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tags" Target="tags/tag2.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notesMaster" Target="notesMasters/notes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DD4C2BB-EA1C-46FF-87A4-418E57ED04B5}"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solidFill>
                  <a:srgbClr val="045C75"/>
                </a:solidFill>
              </a:rPr>
            </a:fld>
            <a:endParaRPr lang="zh-CN" altLang="en-US" sz="1200" dirty="0">
              <a:solidFill>
                <a:srgbClr val="045C75"/>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E2432E7-A598-499A-B1FE-8DBC09E741B4}"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noProof="1" smtClean="0"/>
              <a:t>单击此处编辑母版标题样式</a:t>
            </a:r>
            <a:endParaRPr lang="en-US" noProof="1"/>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noProof="1" smtClean="0"/>
              <a:t>单击此处编辑母版副标题样式</a:t>
            </a:r>
            <a:endParaRPr lang="en-US" noProof="1"/>
          </a:p>
        </p:txBody>
      </p:sp>
      <p:sp>
        <p:nvSpPr>
          <p:cNvPr id="14" name="日期占位符 29"/>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65240AE-D497-4260-A7ED-61AE93CF49A7}"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15" name="页脚占位符 18"/>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16" name="灯片编号占位符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a:buNone/>
            </a:pPr>
            <a:fld id="{9A0DB2DC-4C9A-4742-B13C-FB6460FD3503}" type="slidenum">
              <a:rPr lang="zh-CN" altLang="en-US" dirty="0">
                <a:solidFill>
                  <a:srgbClr val="D1EAEE"/>
                </a:solidFill>
              </a:rPr>
            </a:fld>
            <a:endParaRPr lang="zh-CN" alt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noProof="1" smtClean="0"/>
              <a:t>单击此处编辑母版标题样式</a:t>
            </a:r>
            <a:endParaRPr lang="en-US" noProof="1"/>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noProof="1" smtClean="0"/>
              <a:t>单击此处编辑母版标题样式</a:t>
            </a:r>
            <a:endParaRPr lang="en-US" noProof="1"/>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noProof="1" smtClean="0"/>
              <a:t>单击此处编辑母版副标题样式</a:t>
            </a:r>
            <a:endParaRPr lang="en-US" noProof="1"/>
          </a:p>
        </p:txBody>
      </p:sp>
      <p:sp>
        <p:nvSpPr>
          <p:cNvPr id="14" name="日期占位符 29"/>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65240AE-D497-4260-A7ED-61AE93CF49A7}"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15" name="页脚占位符 18"/>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16" name="灯片编号占位符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a:buNone/>
            </a:pPr>
            <a:fld id="{9A0DB2DC-4C9A-4742-B13C-FB6460FD3503}" type="slidenum">
              <a:rPr lang="zh-CN" altLang="en-US" dirty="0">
                <a:solidFill>
                  <a:srgbClr val="D1EAEE"/>
                </a:solidFill>
              </a:rPr>
            </a:fld>
            <a:endParaRPr lang="zh-CN" alt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229600" cy="1143000"/>
          </a:xfrm>
        </p:spPr>
        <p:txBody>
          <a:bodyPr/>
          <a:lstStyle/>
          <a:p>
            <a:r>
              <a:rPr lang="zh-CN" altLang="en-US" noProof="1" smtClean="0"/>
              <a:t>单击此处编辑母版标题样式</a:t>
            </a:r>
            <a:endParaRPr lang="en-US" noProof="1"/>
          </a:p>
        </p:txBody>
      </p:sp>
      <p:sp>
        <p:nvSpPr>
          <p:cNvPr id="3" name="内容占位符 2"/>
          <p:cNvSpPr>
            <a:spLocks noGrp="1"/>
          </p:cNvSpPr>
          <p:nvPr>
            <p:ph idx="1"/>
          </p:nvPr>
        </p:nvSpPr>
        <p:spPr>
          <a:xfrm>
            <a:off x="428596" y="1857364"/>
            <a:ext cx="8229600" cy="4389437"/>
          </a:xfrm>
        </p:spPr>
        <p:txBody>
          <a:bodyPr/>
          <a:lstStyle>
            <a:lvl1pPr>
              <a:defRPr>
                <a:latin typeface="+mn-ea"/>
                <a:ea typeface="+mn-ea"/>
              </a:defRPr>
            </a:lvl1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noProof="1" smtClean="0"/>
              <a:t>单击此处编辑母版标题样式</a:t>
            </a:r>
            <a:endParaRPr lang="en-US" noProof="1"/>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noProof="1" smtClean="0"/>
              <a:t>单击此处编辑母版文本样式</a:t>
            </a:r>
            <a:endParaRPr lang="zh-CN" altLang="en-US" noProof="1" smtClean="0"/>
          </a:p>
        </p:txBody>
      </p:sp>
      <p:sp>
        <p:nvSpPr>
          <p:cNvPr id="14" name="日期占位符 3"/>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151ED51-7F2D-49FD-8545-3FBED201CBA3}"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a:buNone/>
            </a:pPr>
            <a:fld id="{9A0DB2DC-4C9A-4742-B13C-FB6460FD3503}" type="slidenum">
              <a:rPr lang="zh-CN" altLang="en-US" dirty="0">
                <a:solidFill>
                  <a:srgbClr val="D1EAEE"/>
                </a:solidFill>
              </a:rPr>
            </a:fld>
            <a:endParaRPr lang="zh-CN" alt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noProof="1" smtClean="0"/>
              <a:t>单击此处编辑母版标题样式</a:t>
            </a:r>
            <a:endParaRPr lang="en-US" noProof="1"/>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noProof="1" smtClean="0"/>
              <a:t>单击此处编辑母版标题样式</a:t>
            </a:r>
            <a:endParaRPr lang="en-US" noProof="1"/>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noProof="1" smtClean="0"/>
              <a:t>单击此处编辑母版文本样式</a:t>
            </a:r>
            <a:endParaRPr lang="zh-CN" altLang="en-US" noProof="1"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noProof="1" smtClean="0"/>
              <a:t>单击此处编辑母版文本样式</a:t>
            </a:r>
            <a:endParaRPr lang="zh-CN" altLang="en-US" noProof="1"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noProof="1" smtClean="0"/>
              <a:t>单击此处编辑母版标题样式</a:t>
            </a:r>
            <a:endParaRPr 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noProof="1" smtClean="0"/>
              <a:t>单击此处编辑母版标题样式</a:t>
            </a:r>
            <a:endParaRPr lang="en-US" noProof="1"/>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229600" cy="1143000"/>
          </a:xfrm>
        </p:spPr>
        <p:txBody>
          <a:bodyPr/>
          <a:lstStyle/>
          <a:p>
            <a:r>
              <a:rPr lang="zh-CN" altLang="en-US" noProof="1" smtClean="0"/>
              <a:t>单击此处编辑母版标题样式</a:t>
            </a:r>
            <a:endParaRPr lang="en-US" noProof="1"/>
          </a:p>
        </p:txBody>
      </p:sp>
      <p:sp>
        <p:nvSpPr>
          <p:cNvPr id="3" name="内容占位符 2"/>
          <p:cNvSpPr>
            <a:spLocks noGrp="1"/>
          </p:cNvSpPr>
          <p:nvPr>
            <p:ph idx="1"/>
          </p:nvPr>
        </p:nvSpPr>
        <p:spPr>
          <a:xfrm>
            <a:off x="428596" y="1857364"/>
            <a:ext cx="8229600" cy="4389437"/>
          </a:xfrm>
        </p:spPr>
        <p:txBody>
          <a:bodyPr/>
          <a:lstStyle>
            <a:lvl1pPr>
              <a:defRPr>
                <a:latin typeface="+mn-ea"/>
                <a:ea typeface="+mn-ea"/>
              </a:defRPr>
            </a:lvl1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单圆角矩形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直角三角形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任意多边形 15"/>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任意多边形 16"/>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noProof="1" smtClean="0"/>
              <a:t>单击此处编辑母版标题样式</a:t>
            </a:r>
            <a:endParaRPr lang="en-US" noProof="1"/>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noProof="1" smtClean="0"/>
              <a:t>单击此处编辑母版文本样式</a:t>
            </a:r>
            <a:endParaRPr lang="zh-CN" altLang="en-US" noProof="1" smtClean="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日期占位符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50E09ED-3021-4446-9C69-14E1B99507F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20" name="页脚占位符 5"/>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21" name="灯片编号占位符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noProof="1" smtClean="0"/>
              <a:t>单击此处编辑母版标题样式</a:t>
            </a:r>
            <a:endParaRPr lang="en-US" noProof="1"/>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noProof="1" smtClean="0"/>
              <a:t>单击此处编辑母版标题样式</a:t>
            </a:r>
            <a:endParaRPr lang="en-US" noProof="1"/>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noProof="1" smtClean="0"/>
              <a:t>单击此处编辑母版文本样式</a:t>
            </a:r>
            <a:endParaRPr lang="zh-CN" altLang="en-US" noProof="1" smtClean="0"/>
          </a:p>
        </p:txBody>
      </p:sp>
      <p:sp>
        <p:nvSpPr>
          <p:cNvPr id="14" name="日期占位符 3"/>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151ED51-7F2D-49FD-8545-3FBED201CBA3}"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a:buNone/>
            </a:pPr>
            <a:fld id="{9A0DB2DC-4C9A-4742-B13C-FB6460FD3503}" type="slidenum">
              <a:rPr lang="zh-CN" altLang="en-US" dirty="0">
                <a:solidFill>
                  <a:srgbClr val="D1EAEE"/>
                </a:solidFill>
              </a:rPr>
            </a:fld>
            <a:endParaRPr lang="zh-CN" alt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noProof="1" smtClean="0"/>
              <a:t>单击此处编辑母版标题样式</a:t>
            </a:r>
            <a:endParaRPr lang="en-US" noProof="1"/>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noProof="1" smtClean="0"/>
              <a:t>单击此处编辑母版标题样式</a:t>
            </a:r>
            <a:endParaRPr lang="en-US" noProof="1"/>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noProof="1" smtClean="0"/>
              <a:t>单击此处编辑母版文本样式</a:t>
            </a:r>
            <a:endParaRPr lang="zh-CN" altLang="en-US" noProof="1"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noProof="1" smtClean="0"/>
              <a:t>单击此处编辑母版文本样式</a:t>
            </a:r>
            <a:endParaRPr lang="zh-CN" altLang="en-US" noProof="1"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noProof="1" smtClean="0"/>
              <a:t>单击此处编辑母版标题样式</a:t>
            </a:r>
            <a:endParaRPr 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noProof="1" smtClean="0"/>
              <a:t>单击此处编辑母版标题样式</a:t>
            </a:r>
            <a:endParaRPr lang="en-US" noProof="1"/>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单圆角矩形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直角三角形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任意多边形 15"/>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任意多边形 16"/>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noProof="1" smtClean="0"/>
              <a:t>单击此处编辑母版标题样式</a:t>
            </a:r>
            <a:endParaRPr lang="en-US" noProof="1"/>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noProof="1" smtClean="0"/>
              <a:t>单击此处编辑母版文本样式</a:t>
            </a:r>
            <a:endParaRPr lang="zh-CN" altLang="en-US" noProof="1" smtClean="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日期占位符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50E09ED-3021-4446-9C69-14E1B99507F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20" name="页脚占位符 5"/>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21" name="灯片编号占位符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任意多边形 6"/>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任意多边形 7"/>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52" name="标题占位符 8"/>
          <p:cNvSpPr>
            <a:spLocks noGrp="1"/>
          </p:cNvSpPr>
          <p:nvPr>
            <p:ph type="title"/>
          </p:nvPr>
        </p:nvSpPr>
        <p:spPr>
          <a:xfrm>
            <a:off x="457200" y="704850"/>
            <a:ext cx="8229600" cy="1143000"/>
          </a:xfrm>
          <a:prstGeom prst="rect">
            <a:avLst/>
          </a:prstGeom>
          <a:noFill/>
          <a:ln w="9525">
            <a:noFill/>
          </a:ln>
        </p:spPr>
        <p:txBody>
          <a:bodyPr lIns="0" rIns="0" bIns="0" anchor="b" anchorCtr="0"/>
          <a:p>
            <a:pPr lvl="0"/>
            <a:r>
              <a:rPr lang="zh-CN" altLang="en-US" dirty="0"/>
              <a:t>单击此处编辑母版标题样式</a:t>
            </a:r>
            <a:endParaRPr lang="en-US" altLang="zh-CN" dirty="0"/>
          </a:p>
        </p:txBody>
      </p:sp>
      <p:sp>
        <p:nvSpPr>
          <p:cNvPr id="2053" name="文本占位符 29"/>
          <p:cNvSpPr>
            <a:spLocks noGrp="1"/>
          </p:cNvSpPr>
          <p:nvPr>
            <p:ph type="body"/>
          </p:nvPr>
        </p:nvSpPr>
        <p:spPr>
          <a:xfrm>
            <a:off x="457200" y="1935163"/>
            <a:ext cx="8229600" cy="438943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a:defRPr sz="1200">
                <a:solidFill>
                  <a:srgbClr val="045C75"/>
                </a:solidFill>
              </a:defRPr>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pSp>
        <p:nvGrpSpPr>
          <p:cNvPr id="2057" name="组合 1"/>
          <p:cNvGrpSpPr/>
          <p:nvPr/>
        </p:nvGrpSpPr>
        <p:grpSpPr>
          <a:xfrm>
            <a:off x="-19050" y="203200"/>
            <a:ext cx="91805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2pPr>
      <a:lvl3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3pPr>
      <a:lvl4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4pPr>
      <a:lvl5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5pPr>
      <a:lvl6pPr marL="4572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6pPr>
      <a:lvl7pPr marL="9144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7pPr>
      <a:lvl8pPr marL="13716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8pPr>
      <a:lvl9pPr marL="18288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任意多边形 6"/>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任意多边形 7"/>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52" name="标题占位符 8"/>
          <p:cNvSpPr>
            <a:spLocks noGrp="1"/>
          </p:cNvSpPr>
          <p:nvPr>
            <p:ph type="title"/>
          </p:nvPr>
        </p:nvSpPr>
        <p:spPr>
          <a:xfrm>
            <a:off x="457200" y="704850"/>
            <a:ext cx="8229600" cy="1143000"/>
          </a:xfrm>
          <a:prstGeom prst="rect">
            <a:avLst/>
          </a:prstGeom>
          <a:noFill/>
          <a:ln w="9525">
            <a:noFill/>
          </a:ln>
        </p:spPr>
        <p:txBody>
          <a:bodyPr lIns="0" rIns="0" bIns="0" anchor="b" anchorCtr="0"/>
          <a:p>
            <a:pPr lvl="0"/>
            <a:r>
              <a:rPr lang="zh-CN" altLang="en-US" dirty="0"/>
              <a:t>单击此处编辑母版标题样式</a:t>
            </a:r>
            <a:endParaRPr lang="en-US" altLang="zh-CN" dirty="0"/>
          </a:p>
        </p:txBody>
      </p:sp>
      <p:sp>
        <p:nvSpPr>
          <p:cNvPr id="2053" name="文本占位符 29"/>
          <p:cNvSpPr>
            <a:spLocks noGrp="1"/>
          </p:cNvSpPr>
          <p:nvPr>
            <p:ph type="body"/>
          </p:nvPr>
        </p:nvSpPr>
        <p:spPr>
          <a:xfrm>
            <a:off x="457200" y="1935163"/>
            <a:ext cx="8229600" cy="438943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DA32D88-10C9-4F55-9FD4-B66614AC918D}" type="datetimeFigureOut">
              <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宋体" panose="02010600030101010101" pitchFamily="2" charset="-122"/>
              <a:cs typeface="+mn-cs"/>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a:defRPr sz="1200">
                <a:solidFill>
                  <a:srgbClr val="045C75"/>
                </a:solidFill>
              </a:defRPr>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pSp>
        <p:nvGrpSpPr>
          <p:cNvPr id="2057" name="组合 1"/>
          <p:cNvGrpSpPr/>
          <p:nvPr/>
        </p:nvGrpSpPr>
        <p:grpSpPr>
          <a:xfrm>
            <a:off x="-19050" y="203200"/>
            <a:ext cx="91805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2pPr>
      <a:lvl3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3pPr>
      <a:lvl4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4pPr>
      <a:lvl5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5pPr>
      <a:lvl6pPr marL="4572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6pPr>
      <a:lvl7pPr marL="9144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7pPr>
      <a:lvl8pPr marL="13716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8pPr>
      <a:lvl9pPr marL="18288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1.wmf"/><Relationship Id="rId3" Type="http://schemas.openxmlformats.org/officeDocument/2006/relationships/oleObject" Target="../embeddings/oleObject2.bin"/><Relationship Id="rId2" Type="http://schemas.openxmlformats.org/officeDocument/2006/relationships/image" Target="../media/image20.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Box 8"/>
          <p:cNvSpPr txBox="1"/>
          <p:nvPr/>
        </p:nvSpPr>
        <p:spPr>
          <a:xfrm>
            <a:off x="2699702" y="2060892"/>
            <a:ext cx="3776980" cy="37846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wrap="none">
            <a:spAutoFit/>
          </a:bodyPr>
          <a:lstStyle/>
          <a:p>
            <a:pPr marL="0" marR="0" lvl="0" indent="0" algn="l" defTabSz="914400" rtl="0" eaLnBrk="1" fontAlgn="base" latinLnBrk="0" hangingPunct="1">
              <a:lnSpc>
                <a:spcPct val="200000"/>
              </a:lnSpc>
              <a:spcBef>
                <a:spcPct val="0"/>
              </a:spcBef>
              <a:spcAft>
                <a:spcPct val="0"/>
              </a:spcAft>
              <a:buClr>
                <a:schemeClr val="accent5"/>
              </a:buClr>
              <a:buSzTx/>
              <a:buFont typeface="Wingdings" panose="05000000000000000000" pitchFamily="2" charset="2"/>
              <a:buChar char="l"/>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汇编语言源程序调试过程</a:t>
            </a:r>
            <a:endParaRPr kumimoji="0" lang="en-US" altLang="zh-CN"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200000"/>
              </a:lnSpc>
              <a:spcBef>
                <a:spcPct val="0"/>
              </a:spcBef>
              <a:spcAft>
                <a:spcPct val="0"/>
              </a:spcAft>
              <a:buClr>
                <a:schemeClr val="accent5"/>
              </a:buClr>
              <a:buSzTx/>
              <a:buFont typeface="Wingdings" panose="05000000000000000000" pitchFamily="2" charset="2"/>
              <a:buChar char="l"/>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汇编语言</a:t>
            </a:r>
            <a:r>
              <a:rPr kumimoji="0" lang="zh-CN" altLang="en-US" sz="2400" b="1" i="0" u="sng"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伪指令</a:t>
            </a:r>
            <a:endParaRPr kumimoji="0" lang="en-US" altLang="zh-CN"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200000"/>
              </a:lnSpc>
              <a:spcBef>
                <a:spcPct val="0"/>
              </a:spcBef>
              <a:spcAft>
                <a:spcPct val="0"/>
              </a:spcAft>
              <a:buClr>
                <a:schemeClr val="accent5"/>
              </a:buClr>
              <a:buSzTx/>
              <a:buFont typeface="Wingdings" panose="05000000000000000000" pitchFamily="2" charset="2"/>
              <a:buChar char="l"/>
              <a:defRPr/>
            </a:pPr>
            <a:r>
              <a:rPr kumimoji="0" lang="en-US"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DOS</a:t>
            </a: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功能调用</a:t>
            </a:r>
            <a:endParaRPr kumimoji="0" lang="en-US" altLang="zh-CN"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200000"/>
              </a:lnSpc>
              <a:spcBef>
                <a:spcPct val="0"/>
              </a:spcBef>
              <a:spcAft>
                <a:spcPct val="0"/>
              </a:spcAft>
              <a:buClr>
                <a:schemeClr val="accent5"/>
              </a:buClr>
              <a:buSzTx/>
              <a:buFont typeface="Wingdings" panose="05000000000000000000" pitchFamily="2" charset="2"/>
              <a:buChar char="l"/>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汇编语言源程序的结构</a:t>
            </a:r>
            <a:endParaRPr kumimoji="0" lang="en-US" altLang="zh-CN"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200000"/>
              </a:lnSpc>
              <a:spcBef>
                <a:spcPct val="0"/>
              </a:spcBef>
              <a:spcAft>
                <a:spcPct val="0"/>
              </a:spcAft>
              <a:buClr>
                <a:schemeClr val="accent5"/>
              </a:buClr>
              <a:buSzTx/>
              <a:buFont typeface="Wingdings" panose="05000000000000000000" pitchFamily="2" charset="2"/>
              <a:buChar char="l"/>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汇编程序设计方法</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147" name="内容占位符 7"/>
          <p:cNvSpPr>
            <a:spLocks noGrp="1"/>
          </p:cNvSpPr>
          <p:nvPr>
            <p:ph idx="1"/>
            <p:custDataLst>
              <p:tags r:id="rId1"/>
            </p:custDataLst>
          </p:nvPr>
        </p:nvSpPr>
        <p:spPr>
          <a:xfrm>
            <a:off x="467360" y="764540"/>
            <a:ext cx="8229600" cy="900113"/>
          </a:xfrm>
        </p:spPr>
        <p:txBody>
          <a:bodyPr vert="horz" wrap="square" lIns="91440" tIns="45720" rIns="91440" bIns="45720" numCol="1" anchor="t" anchorCtr="0" compatLnSpc="1"/>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4400" b="1" i="0" u="none" strike="noStrike" kern="1200" cap="none" spc="0" normalizeH="0" baseline="0" noProof="0" dirty="0" smtClean="0">
                <a:ln>
                  <a:noFill/>
                </a:ln>
                <a:solidFill>
                  <a:srgbClr val="00B0F0"/>
                </a:solidFill>
                <a:effectLst/>
                <a:uLnTx/>
                <a:uFillTx/>
                <a:latin typeface="+mn-ea"/>
                <a:ea typeface="+mn-ea"/>
                <a:cs typeface="+mn-cs"/>
              </a:rPr>
              <a:t>第四章     汇编语言程序设计</a:t>
            </a:r>
            <a:endParaRPr kumimoji="0" lang="zh-CN" altLang="en-US" sz="44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med">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内容占位符 2"/>
          <p:cNvSpPr>
            <a:spLocks noGrp="1"/>
          </p:cNvSpPr>
          <p:nvPr>
            <p:ph idx="1"/>
          </p:nvPr>
        </p:nvSpPr>
        <p:spPr>
          <a:xfrm>
            <a:off x="539750" y="1268413"/>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rgbClr val="FF0000"/>
                </a:solidFill>
                <a:effectLst/>
                <a:uLnTx/>
                <a:uFillTx/>
                <a:latin typeface="+mn-ea"/>
                <a:ea typeface="+mn-ea"/>
                <a:cs typeface="+mn-cs"/>
              </a:rPr>
              <a:t>2.</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采用语句行</a:t>
            </a:r>
            <a:endParaRPr kumimoji="0" lang="en-US" altLang="zh-CN" sz="2600" b="0"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汇编语言源程序语句可以分为：</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指令语句、伪指令语句和宏指令语句。</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1" i="0" u="sng" strike="noStrike" kern="1200" cap="none" spc="0" normalizeH="0" baseline="0" noProof="0" dirty="0" smtClean="0">
                <a:ln>
                  <a:noFill/>
                </a:ln>
                <a:solidFill>
                  <a:schemeClr val="tx2"/>
                </a:solidFill>
                <a:effectLst/>
                <a:uLnTx/>
                <a:uFillTx/>
                <a:latin typeface="+mn-ea"/>
                <a:ea typeface="+mn-ea"/>
                <a:cs typeface="+mn-cs"/>
              </a:rPr>
              <a:t>（</a:t>
            </a:r>
            <a:r>
              <a:rPr kumimoji="0" lang="en-US" altLang="zh-CN" sz="2600" b="1" i="0" u="sng" strike="noStrike" kern="1200" cap="none" spc="0" normalizeH="0" baseline="0" noProof="0" dirty="0" smtClean="0">
                <a:ln>
                  <a:noFill/>
                </a:ln>
                <a:solidFill>
                  <a:schemeClr val="tx2"/>
                </a:solidFill>
                <a:effectLst/>
                <a:uLnTx/>
                <a:uFillTx/>
                <a:latin typeface="+mn-ea"/>
                <a:ea typeface="+mn-ea"/>
                <a:cs typeface="+mn-cs"/>
              </a:rPr>
              <a:t>1</a:t>
            </a:r>
            <a:r>
              <a:rPr kumimoji="0" lang="zh-CN" altLang="en-US" sz="2600" b="1" i="0" u="sng" strike="noStrike" kern="1200" cap="none" spc="0" normalizeH="0" baseline="0" noProof="0" dirty="0" smtClean="0">
                <a:ln>
                  <a:noFill/>
                </a:ln>
                <a:solidFill>
                  <a:schemeClr val="tx2"/>
                </a:solidFill>
                <a:effectLst/>
                <a:uLnTx/>
                <a:uFillTx/>
                <a:latin typeface="+mn-ea"/>
                <a:ea typeface="+mn-ea"/>
                <a:cs typeface="+mn-cs"/>
              </a:rPr>
              <a:t>）指令语句</a:t>
            </a:r>
            <a:endParaRPr kumimoji="0" lang="zh-CN" altLang="en-US" sz="2600" b="1" i="0" u="sng" strike="noStrike" kern="1200" cap="none" spc="0" normalizeH="0" baseline="0" noProof="0" dirty="0" smtClean="0">
              <a:ln>
                <a:noFill/>
              </a:ln>
              <a:solidFill>
                <a:schemeClr val="tx2"/>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指令语句是能产生目标代码的语句，这些目标代码可供</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CPU</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执行并完成某一特定操作。其格式为：</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1" i="0" u="sng" strike="noStrike" kern="1200" cap="none" spc="0" normalizeH="0" baseline="0" noProof="0" dirty="0" smtClean="0">
                <a:ln>
                  <a:noFill/>
                </a:ln>
                <a:solidFill>
                  <a:schemeClr val="tx1"/>
                </a:solidFill>
                <a:effectLst/>
                <a:uLnTx/>
                <a:uFillTx/>
                <a:latin typeface="+mn-ea"/>
                <a:ea typeface="+mn-ea"/>
                <a:cs typeface="+mn-cs"/>
              </a:rPr>
              <a:t>［标号：］操作码　［操作数］［；注释］</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charRg st="8" end="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charRg st="26" end="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charRg st="51" end="5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charRg st="59" end="10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charRg st="104" end="1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内容占位符 2"/>
          <p:cNvSpPr>
            <a:spLocks noGrp="1"/>
          </p:cNvSpPr>
          <p:nvPr>
            <p:ph idx="1"/>
          </p:nvPr>
        </p:nvSpPr>
        <p:spPr>
          <a:xfrm>
            <a:off x="468313" y="1196975"/>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Char char="•"/>
              <a:defRPr/>
            </a:pPr>
            <a:r>
              <a:rPr kumimoji="0" lang="zh-CN" altLang="en-US" sz="2600" b="1" i="0" u="sng" strike="noStrike" kern="1200" cap="none" spc="0" normalizeH="0" baseline="0" noProof="0" dirty="0" smtClean="0">
                <a:ln>
                  <a:noFill/>
                </a:ln>
                <a:solidFill>
                  <a:schemeClr val="tx2"/>
                </a:solidFill>
                <a:effectLst/>
                <a:uLnTx/>
                <a:uFillTx/>
                <a:latin typeface="+mn-ea"/>
                <a:ea typeface="+mn-ea"/>
                <a:cs typeface="+mn-cs"/>
              </a:rPr>
              <a:t>（</a:t>
            </a:r>
            <a:r>
              <a:rPr kumimoji="0" lang="en-US" altLang="zh-CN" sz="2600" b="1" i="0" u="sng" strike="noStrike" kern="1200" cap="none" spc="0" normalizeH="0" baseline="0" noProof="0" dirty="0" smtClean="0">
                <a:ln>
                  <a:noFill/>
                </a:ln>
                <a:solidFill>
                  <a:schemeClr val="tx2"/>
                </a:solidFill>
                <a:effectLst/>
                <a:uLnTx/>
                <a:uFillTx/>
                <a:latin typeface="+mn-ea"/>
                <a:ea typeface="+mn-ea"/>
                <a:cs typeface="+mn-cs"/>
              </a:rPr>
              <a:t>2</a:t>
            </a:r>
            <a:r>
              <a:rPr kumimoji="0" lang="zh-CN" altLang="en-US" sz="2600" b="1" i="0" u="sng" strike="noStrike" kern="1200" cap="none" spc="0" normalizeH="0" baseline="0" noProof="0" dirty="0" smtClean="0">
                <a:ln>
                  <a:noFill/>
                </a:ln>
                <a:solidFill>
                  <a:schemeClr val="tx2"/>
                </a:solidFill>
                <a:effectLst/>
                <a:uLnTx/>
                <a:uFillTx/>
                <a:latin typeface="+mn-ea"/>
                <a:ea typeface="+mn-ea"/>
                <a:cs typeface="+mn-cs"/>
              </a:rPr>
              <a:t>）伪指令语句</a:t>
            </a:r>
            <a:r>
              <a:rPr kumimoji="0" lang="en-US" altLang="zh-CN" sz="2600" b="1" i="0" u="sng" strike="noStrike" kern="1200" cap="none" spc="0" normalizeH="0" baseline="0" noProof="0" dirty="0" smtClean="0">
                <a:ln>
                  <a:noFill/>
                </a:ln>
                <a:solidFill>
                  <a:schemeClr val="tx2"/>
                </a:solidFill>
                <a:effectLst/>
                <a:uLnTx/>
                <a:uFillTx/>
                <a:latin typeface="+mn-ea"/>
                <a:ea typeface="+mn-ea"/>
                <a:cs typeface="+mn-cs"/>
              </a:rPr>
              <a:t>/</a:t>
            </a:r>
            <a:r>
              <a:rPr kumimoji="0" lang="zh-CN" altLang="en-US" sz="2600" b="1" i="0" u="sng" strike="noStrike" kern="1200" cap="none" spc="0" normalizeH="0" baseline="0" noProof="0" dirty="0" smtClean="0">
                <a:ln>
                  <a:noFill/>
                </a:ln>
                <a:solidFill>
                  <a:schemeClr val="tx2"/>
                </a:solidFill>
                <a:effectLst/>
                <a:uLnTx/>
                <a:uFillTx/>
                <a:latin typeface="+mn-ea"/>
                <a:ea typeface="+mn-ea"/>
                <a:cs typeface="+mn-cs"/>
              </a:rPr>
              <a:t>指示性语句</a:t>
            </a:r>
            <a:endParaRPr kumimoji="0" lang="en-US" altLang="zh-CN" sz="2600" b="1" i="0" u="sng" strike="noStrike" kern="1200" cap="none" spc="0" normalizeH="0" baseline="0" noProof="0" dirty="0" smtClean="0">
              <a:ln>
                <a:noFill/>
              </a:ln>
              <a:solidFill>
                <a:schemeClr val="tx2"/>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kumimoji="0" lang="zh-CN" altLang="en-US" sz="2600" b="1" i="0" u="none" strike="noStrike" kern="1200" cap="none" spc="0" normalizeH="0" baseline="0" noProof="0" dirty="0" smtClean="0">
              <a:ln>
                <a:noFill/>
              </a:ln>
              <a:solidFill>
                <a:schemeClr val="tx2"/>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伪指令语句是一种</a:t>
            </a:r>
            <a:r>
              <a:rPr kumimoji="0" lang="zh-CN" altLang="en-US" sz="2600" b="0" i="0" u="none" strike="noStrike" kern="1200" cap="none" spc="0" normalizeH="0" baseline="0" noProof="0" dirty="0" smtClean="0">
                <a:ln>
                  <a:noFill/>
                </a:ln>
                <a:solidFill>
                  <a:srgbClr val="C00000"/>
                </a:solidFill>
                <a:effectLst/>
                <a:uLnTx/>
                <a:uFillTx/>
                <a:latin typeface="+mn-ea"/>
                <a:ea typeface="+mn-ea"/>
                <a:cs typeface="+mn-cs"/>
              </a:rPr>
              <a:t>不产生目标代码的语句，它仅仅在汇编过程中告诉汇编程序应如何汇编</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。如告诉汇编程序哪些语句是属于一个段、是什么类型的段、各段存入内存应如何组装、给变量分配多少存储单元、给数字或表达式命名等。其格式为：</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Char char="•"/>
              <a:defRPr/>
            </a:pPr>
            <a:r>
              <a:rPr kumimoji="0" lang="zh-CN" altLang="en-US" sz="2600" b="1" i="0" u="sng" strike="noStrike" kern="1200" cap="none" spc="0" normalizeH="0" baseline="0" noProof="0" dirty="0" smtClean="0">
                <a:ln>
                  <a:noFill/>
                </a:ln>
                <a:solidFill>
                  <a:schemeClr val="tx1"/>
                </a:solidFill>
                <a:effectLst/>
                <a:uLnTx/>
                <a:uFillTx/>
                <a:latin typeface="+mn-ea"/>
                <a:ea typeface="+mn-ea"/>
                <a:cs typeface="+mn-cs"/>
              </a:rPr>
              <a:t>［名字</a:t>
            </a:r>
            <a:r>
              <a:rPr kumimoji="0" lang="en-US" altLang="zh-CN" sz="2600" b="1" i="0" u="sng"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1" i="0" u="sng" strike="noStrike" kern="1200" cap="none" spc="0" normalizeH="0" baseline="0" noProof="0" dirty="0" smtClean="0">
                <a:ln>
                  <a:noFill/>
                </a:ln>
                <a:solidFill>
                  <a:schemeClr val="tx1"/>
                </a:solidFill>
                <a:effectLst/>
                <a:uLnTx/>
                <a:uFillTx/>
                <a:latin typeface="+mn-ea"/>
                <a:ea typeface="+mn-ea"/>
                <a:cs typeface="+mn-cs"/>
              </a:rPr>
              <a:t>变量］　伪指令　参数［；注释］</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如例</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中的语句</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:DATA	ENDS</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该语句表明了段名为</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DATA</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的段的结束。</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charRg st="0" end="15"/>
                                            </p:txEl>
                                          </p:spTgt>
                                        </p:tgtEl>
                                        <p:attrNameLst>
                                          <p:attrName>style.visibility</p:attrName>
                                        </p:attrNameLst>
                                      </p:cBhvr>
                                      <p:to>
                                        <p:strVal val="visible"/>
                                      </p:to>
                                    </p:set>
                                    <p:anim calcmode="lin" valueType="num">
                                      <p:cBhvr additive="base">
                                        <p:cTn id="7" dur="500" fill="hold"/>
                                        <p:tgtEl>
                                          <p:spTgt spid="18435">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charRg st="0" end="15"/>
                                            </p:txEl>
                                          </p:spTgt>
                                        </p:tgtEl>
                                        <p:attrNameLst>
                                          <p:attrName>style.visibility</p:attrName>
                                        </p:attrNameLst>
                                      </p:cBhvr>
                                      <p:to>
                                        <p:strVal val="visible"/>
                                      </p:to>
                                    </p:set>
                                    <p:anim calcmode="lin" valueType="num">
                                      <p:cBhvr additive="base">
                                        <p:cTn id="13" dur="500" fill="hold"/>
                                        <p:tgtEl>
                                          <p:spTgt spid="18435">
                                            <p:txEl>
                                              <p:charRg st="0" end="1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charRg st="16" end="123"/>
                                            </p:txEl>
                                          </p:spTgt>
                                        </p:tgtEl>
                                        <p:attrNameLst>
                                          <p:attrName>style.visibility</p:attrName>
                                        </p:attrNameLst>
                                      </p:cBhvr>
                                      <p:to>
                                        <p:strVal val="visible"/>
                                      </p:to>
                                    </p:set>
                                    <p:anim calcmode="lin" valueType="num">
                                      <p:cBhvr additive="base">
                                        <p:cTn id="19" dur="500" fill="hold"/>
                                        <p:tgtEl>
                                          <p:spTgt spid="18435">
                                            <p:txEl>
                                              <p:charRg st="16" end="12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charRg st="16" end="12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charRg st="123" end="143"/>
                                            </p:txEl>
                                          </p:spTgt>
                                        </p:tgtEl>
                                        <p:attrNameLst>
                                          <p:attrName>style.visibility</p:attrName>
                                        </p:attrNameLst>
                                      </p:cBhvr>
                                      <p:to>
                                        <p:strVal val="visible"/>
                                      </p:to>
                                    </p:set>
                                    <p:anim calcmode="lin" valueType="num">
                                      <p:cBhvr additive="base">
                                        <p:cTn id="25" dur="500" fill="hold"/>
                                        <p:tgtEl>
                                          <p:spTgt spid="18435">
                                            <p:txEl>
                                              <p:charRg st="123" end="14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123" end="14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5">
                                            <p:txEl>
                                              <p:charRg st="143" end="161"/>
                                            </p:txEl>
                                          </p:spTgt>
                                        </p:tgtEl>
                                        <p:attrNameLst>
                                          <p:attrName>style.visibility</p:attrName>
                                        </p:attrNameLst>
                                      </p:cBhvr>
                                      <p:to>
                                        <p:strVal val="visible"/>
                                      </p:to>
                                    </p:set>
                                    <p:anim calcmode="lin" valueType="num">
                                      <p:cBhvr additive="base">
                                        <p:cTn id="31" dur="500" fill="hold"/>
                                        <p:tgtEl>
                                          <p:spTgt spid="18435">
                                            <p:txEl>
                                              <p:charRg st="143" end="16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charRg st="143" end="16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435">
                                            <p:txEl>
                                              <p:charRg st="161" end="181"/>
                                            </p:txEl>
                                          </p:spTgt>
                                        </p:tgtEl>
                                        <p:attrNameLst>
                                          <p:attrName>style.visibility</p:attrName>
                                        </p:attrNameLst>
                                      </p:cBhvr>
                                      <p:to>
                                        <p:strVal val="visible"/>
                                      </p:to>
                                    </p:set>
                                    <p:anim calcmode="lin" valueType="num">
                                      <p:cBhvr additive="base">
                                        <p:cTn id="37" dur="500" fill="hold"/>
                                        <p:tgtEl>
                                          <p:spTgt spid="18435">
                                            <p:txEl>
                                              <p:charRg st="161" end="18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charRg st="161" end="1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内容占位符 2"/>
          <p:cNvSpPr>
            <a:spLocks noGrp="1"/>
          </p:cNvSpPr>
          <p:nvPr>
            <p:ph idx="1"/>
          </p:nvPr>
        </p:nvSpPr>
        <p:spPr>
          <a:xfrm>
            <a:off x="428625" y="1857375"/>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1" i="0" u="sng" strike="noStrike" kern="1200" cap="none" spc="0" normalizeH="0" baseline="0" noProof="0" dirty="0" smtClean="0">
                <a:ln>
                  <a:noFill/>
                </a:ln>
                <a:solidFill>
                  <a:schemeClr val="tx2"/>
                </a:solidFill>
                <a:effectLst/>
                <a:uLnTx/>
                <a:uFillTx/>
                <a:latin typeface="+mn-ea"/>
                <a:ea typeface="+mn-ea"/>
                <a:cs typeface="+mn-cs"/>
              </a:rPr>
              <a:t>（</a:t>
            </a:r>
            <a:r>
              <a:rPr kumimoji="0" lang="en-US" altLang="zh-CN" sz="2600" b="1" i="0" u="sng" strike="noStrike" kern="1200" cap="none" spc="0" normalizeH="0" baseline="0" noProof="0" dirty="0" smtClean="0">
                <a:ln>
                  <a:noFill/>
                </a:ln>
                <a:solidFill>
                  <a:schemeClr val="tx2"/>
                </a:solidFill>
                <a:effectLst/>
                <a:uLnTx/>
                <a:uFillTx/>
                <a:latin typeface="+mn-ea"/>
                <a:ea typeface="+mn-ea"/>
                <a:cs typeface="+mn-cs"/>
              </a:rPr>
              <a:t>3</a:t>
            </a:r>
            <a:r>
              <a:rPr kumimoji="0" lang="zh-CN" altLang="en-US" sz="2600" b="1" i="0" u="sng" strike="noStrike" kern="1200" cap="none" spc="0" normalizeH="0" baseline="0" noProof="0" dirty="0" smtClean="0">
                <a:ln>
                  <a:noFill/>
                </a:ln>
                <a:solidFill>
                  <a:schemeClr val="tx2"/>
                </a:solidFill>
                <a:effectLst/>
                <a:uLnTx/>
                <a:uFillTx/>
                <a:latin typeface="+mn-ea"/>
                <a:ea typeface="+mn-ea"/>
                <a:cs typeface="+mn-cs"/>
              </a:rPr>
              <a:t>）宏指令语句</a:t>
            </a:r>
            <a:endParaRPr kumimoji="0" lang="zh-CN" altLang="en-US" sz="2600" b="1" i="0" u="sng" strike="noStrike" kern="1200" cap="none" spc="0" normalizeH="0" baseline="0" noProof="0" dirty="0" smtClean="0">
              <a:ln>
                <a:noFill/>
              </a:ln>
              <a:solidFill>
                <a:schemeClr val="tx2"/>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宏是将若干语句组成的指令序列用一条宏指令来代替。一旦把某指令序列定义成宏，则可以用宏名代替该指令序列，以</a:t>
            </a:r>
            <a:r>
              <a:rPr kumimoji="0" lang="zh-CN" altLang="en-US" sz="2600" b="0" i="0" u="sng" strike="noStrike" kern="1200" cap="none" spc="0" normalizeH="0" baseline="0" noProof="0" dirty="0" smtClean="0">
                <a:ln>
                  <a:noFill/>
                </a:ln>
                <a:solidFill>
                  <a:schemeClr val="tx2"/>
                </a:solidFill>
                <a:effectLst/>
                <a:uLnTx/>
                <a:uFillTx/>
                <a:latin typeface="+mn-ea"/>
                <a:ea typeface="+mn-ea"/>
                <a:cs typeface="+mn-cs"/>
              </a:rPr>
              <a:t>简化源程序</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的书写。</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宏指令格式为：</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［标号：］宏指令　参数１，参数</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⋯，［；注释］</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内容占位符 2"/>
          <p:cNvSpPr>
            <a:spLocks noGrp="1"/>
          </p:cNvSpPr>
          <p:nvPr>
            <p:ph idx="1"/>
          </p:nvPr>
        </p:nvSpPr>
        <p:spPr>
          <a:xfrm>
            <a:off x="539750" y="333375"/>
            <a:ext cx="8229600" cy="1943100"/>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1" i="0" u="none" strike="noStrike" kern="1200" cap="none" spc="0" normalizeH="0" baseline="0" noProof="0" dirty="0" smtClean="0">
                <a:ln>
                  <a:noFill/>
                </a:ln>
                <a:solidFill>
                  <a:srgbClr val="C00000"/>
                </a:solidFill>
                <a:effectLst/>
                <a:uLnTx/>
                <a:uFillTx/>
                <a:latin typeface="+mn-ea"/>
                <a:ea typeface="+mn-ea"/>
                <a:cs typeface="+mn-cs"/>
              </a:rPr>
              <a:t>3.</a:t>
            </a:r>
            <a:r>
              <a:rPr kumimoji="0" lang="zh-CN" altLang="en-US" sz="2600" b="1" i="0" u="none" strike="noStrike" kern="1200" cap="none" spc="0" normalizeH="0" baseline="0" noProof="0" dirty="0" smtClean="0">
                <a:ln>
                  <a:noFill/>
                </a:ln>
                <a:solidFill>
                  <a:srgbClr val="C00000"/>
                </a:solidFill>
                <a:effectLst/>
                <a:uLnTx/>
                <a:uFillTx/>
                <a:latin typeface="+mn-ea"/>
                <a:ea typeface="+mn-ea"/>
                <a:cs typeface="+mn-cs"/>
              </a:rPr>
              <a:t>汇编语句中的名字</a:t>
            </a:r>
            <a:endParaRPr kumimoji="0" lang="zh-CN" altLang="en-US" sz="2600" b="1" i="0" u="none" strike="noStrike" kern="1200" cap="none" spc="0" normalizeH="0" baseline="0" noProof="0" dirty="0" smtClean="0">
              <a:ln>
                <a:noFill/>
              </a:ln>
              <a:solidFill>
                <a:srgbClr val="C0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汇编语言源程序中的变量名、标号、常量名、段名、宏名等统称为“名字”。</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4" name="内容占位符 2"/>
          <p:cNvSpPr txBox="1"/>
          <p:nvPr/>
        </p:nvSpPr>
        <p:spPr>
          <a:xfrm>
            <a:off x="468313" y="1765300"/>
            <a:ext cx="8229600" cy="5840413"/>
          </a:xfrm>
          <a:prstGeom prst="rect">
            <a:avLst/>
          </a:prstGeom>
          <a:noFill/>
          <a:ln w="9525">
            <a:noFill/>
          </a:ln>
        </p:spPr>
        <p:txBody>
          <a:bodyPr/>
          <a:p>
            <a:pPr marL="274955" indent="-274955">
              <a:spcBef>
                <a:spcPct val="20000"/>
              </a:spcBef>
              <a:buClr>
                <a:srgbClr val="0BD0D9"/>
              </a:buClr>
              <a:buSzPct val="95000"/>
              <a:buFont typeface="Arial" panose="020B0604020202020204" pitchFamily="34" charset="0"/>
              <a:buChar char="•"/>
            </a:pPr>
            <a:r>
              <a:rPr lang="zh-CN" altLang="en-US" sz="2600" b="1" u="sng" dirty="0">
                <a:solidFill>
                  <a:schemeClr val="accent1"/>
                </a:solidFill>
                <a:latin typeface="宋体" panose="02010600030101010101" pitchFamily="2" charset="-122"/>
              </a:rPr>
              <a:t>（</a:t>
            </a:r>
            <a:r>
              <a:rPr lang="en-US" altLang="zh-CN" sz="2600" b="1" u="sng" dirty="0">
                <a:solidFill>
                  <a:schemeClr val="accent1"/>
                </a:solidFill>
                <a:latin typeface="Arial" panose="020B0604020202020204" pitchFamily="34" charset="0"/>
              </a:rPr>
              <a:t>1</a:t>
            </a:r>
            <a:r>
              <a:rPr lang="zh-CN" altLang="en-US" sz="2600" b="1" u="sng" dirty="0">
                <a:solidFill>
                  <a:schemeClr val="accent1"/>
                </a:solidFill>
                <a:latin typeface="宋体" panose="02010600030101010101" pitchFamily="2" charset="-122"/>
              </a:rPr>
              <a:t>）名字的命名规则</a:t>
            </a:r>
            <a:endParaRPr lang="zh-CN" altLang="en-US" sz="2600" b="1" u="sng" dirty="0">
              <a:solidFill>
                <a:schemeClr val="accent1"/>
              </a:solidFill>
              <a:latin typeface="宋体" panose="02010600030101010101" pitchFamily="2" charset="-122"/>
            </a:endParaRPr>
          </a:p>
          <a:p>
            <a:pPr marL="274955" indent="-274955">
              <a:spcBef>
                <a:spcPct val="20000"/>
              </a:spcBef>
              <a:buClr>
                <a:srgbClr val="0BD0D9"/>
              </a:buClr>
              <a:buSzPct val="95000"/>
              <a:buFont typeface="Arial" panose="020B0604020202020204" pitchFamily="34" charset="0"/>
              <a:buChar char="•"/>
            </a:pPr>
            <a:r>
              <a:rPr lang="zh-CN" altLang="en-US" sz="2600" dirty="0">
                <a:latin typeface="宋体" panose="02010600030101010101" pitchFamily="2" charset="-122"/>
              </a:rPr>
              <a:t>名字命名，具有以下规则：</a:t>
            </a:r>
            <a:endParaRPr lang="zh-CN" altLang="en-US" sz="2600" dirty="0">
              <a:latin typeface="宋体" panose="02010600030101010101" pitchFamily="2" charset="-122"/>
            </a:endParaRPr>
          </a:p>
          <a:p>
            <a:pPr marL="274955" indent="-274955">
              <a:spcBef>
                <a:spcPct val="20000"/>
              </a:spcBef>
              <a:buClr>
                <a:srgbClr val="0BD0D9"/>
              </a:buClr>
              <a:buSzPct val="95000"/>
              <a:buFont typeface="Arial" panose="020B0604020202020204" pitchFamily="34" charset="0"/>
              <a:buChar char="•"/>
            </a:pPr>
            <a:r>
              <a:rPr lang="zh-CN" altLang="en-US" sz="2600" dirty="0">
                <a:latin typeface="宋体" panose="02010600030101010101" pitchFamily="2" charset="-122"/>
              </a:rPr>
              <a:t>①组成名字的合法字符有：字母（不分大小写，</a:t>
            </a:r>
            <a:r>
              <a:rPr lang="en-US" altLang="zh-CN" sz="2600" dirty="0">
                <a:latin typeface="Arial" panose="020B0604020202020204" pitchFamily="34" charset="0"/>
              </a:rPr>
              <a:t>a</a:t>
            </a:r>
            <a:r>
              <a:rPr lang="zh-CN" altLang="en-US" sz="2600" dirty="0">
                <a:latin typeface="宋体" panose="02010600030101010101" pitchFamily="2" charset="-122"/>
              </a:rPr>
              <a:t>～</a:t>
            </a:r>
            <a:r>
              <a:rPr lang="en-US" altLang="zh-CN" sz="2600" dirty="0">
                <a:latin typeface="Arial" panose="020B0604020202020204" pitchFamily="34" charset="0"/>
              </a:rPr>
              <a:t>z</a:t>
            </a:r>
            <a:r>
              <a:rPr lang="zh-CN" altLang="en-US" sz="2600" dirty="0">
                <a:latin typeface="宋体" panose="02010600030101010101" pitchFamily="2" charset="-122"/>
              </a:rPr>
              <a:t>、</a:t>
            </a:r>
            <a:r>
              <a:rPr lang="en-US" altLang="zh-CN" sz="2600" dirty="0">
                <a:latin typeface="Arial" panose="020B0604020202020204" pitchFamily="34" charset="0"/>
              </a:rPr>
              <a:t>A</a:t>
            </a:r>
            <a:r>
              <a:rPr lang="zh-CN" altLang="en-US" sz="2600" dirty="0">
                <a:latin typeface="宋体" panose="02010600030101010101" pitchFamily="2" charset="-122"/>
              </a:rPr>
              <a:t>～</a:t>
            </a:r>
            <a:r>
              <a:rPr lang="en-US" altLang="zh-CN" sz="2600" dirty="0">
                <a:latin typeface="Arial" panose="020B0604020202020204" pitchFamily="34" charset="0"/>
              </a:rPr>
              <a:t>Z</a:t>
            </a:r>
            <a:r>
              <a:rPr lang="zh-CN" altLang="en-US" sz="2600" dirty="0">
                <a:latin typeface="宋体" panose="02010600030101010101" pitchFamily="2" charset="-122"/>
              </a:rPr>
              <a:t>）、数字</a:t>
            </a:r>
            <a:r>
              <a:rPr lang="en-US" altLang="zh-CN" sz="2600" dirty="0">
                <a:latin typeface="Arial" panose="020B0604020202020204" pitchFamily="34" charset="0"/>
              </a:rPr>
              <a:t>(0</a:t>
            </a:r>
            <a:r>
              <a:rPr lang="zh-CN" altLang="en-US" sz="2600" dirty="0">
                <a:latin typeface="宋体" panose="02010600030101010101" pitchFamily="2" charset="-122"/>
              </a:rPr>
              <a:t>～</a:t>
            </a:r>
            <a:r>
              <a:rPr lang="en-US" altLang="zh-CN" sz="2600" dirty="0">
                <a:latin typeface="Arial" panose="020B0604020202020204" pitchFamily="34" charset="0"/>
              </a:rPr>
              <a:t>9)</a:t>
            </a:r>
            <a:r>
              <a:rPr lang="zh-CN" altLang="en-US" sz="2600" dirty="0">
                <a:latin typeface="宋体" panose="02010600030101010101" pitchFamily="2" charset="-122"/>
              </a:rPr>
              <a:t>及特殊符号（“</a:t>
            </a:r>
            <a:r>
              <a:rPr lang="en-US" altLang="zh-CN" sz="2600" dirty="0">
                <a:latin typeface="Arial" panose="020B0604020202020204" pitchFamily="34" charset="0"/>
              </a:rPr>
              <a:t>?</a:t>
            </a:r>
            <a:r>
              <a:rPr lang="zh-CN" altLang="en-US" sz="2600" dirty="0">
                <a:latin typeface="宋体" panose="02010600030101010101" pitchFamily="2" charset="-122"/>
              </a:rPr>
              <a:t>”，“</a:t>
            </a:r>
            <a:r>
              <a:rPr lang="en-US" altLang="zh-CN" sz="2600" dirty="0">
                <a:latin typeface="Arial" panose="020B0604020202020204" pitchFamily="34" charset="0"/>
              </a:rPr>
              <a:t>@</a:t>
            </a:r>
            <a:r>
              <a:rPr lang="zh-CN" altLang="en-US" sz="2600" dirty="0">
                <a:latin typeface="宋体" panose="02010600030101010101" pitchFamily="2" charset="-122"/>
              </a:rPr>
              <a:t>”，“</a:t>
            </a:r>
            <a:r>
              <a:rPr lang="en-US" altLang="zh-CN" sz="2600" dirty="0">
                <a:latin typeface="Arial" panose="020B0604020202020204" pitchFamily="34" charset="0"/>
              </a:rPr>
              <a:t>_</a:t>
            </a:r>
            <a:r>
              <a:rPr lang="zh-CN" altLang="en-US" sz="2600" dirty="0">
                <a:latin typeface="宋体" panose="02010600030101010101" pitchFamily="2" charset="-122"/>
              </a:rPr>
              <a:t>”，“</a:t>
            </a:r>
            <a:r>
              <a:rPr lang="en-US" altLang="zh-CN" sz="2600" dirty="0">
                <a:latin typeface="Arial" panose="020B0604020202020204" pitchFamily="34" charset="0"/>
              </a:rPr>
              <a:t>$</a:t>
            </a:r>
            <a:r>
              <a:rPr lang="zh-CN" altLang="en-US" sz="2600" dirty="0">
                <a:latin typeface="宋体" panose="02010600030101010101" pitchFamily="2" charset="-122"/>
              </a:rPr>
              <a:t>”）。</a:t>
            </a:r>
            <a:endParaRPr lang="zh-CN" altLang="en-US" sz="2600" dirty="0">
              <a:latin typeface="宋体" panose="02010600030101010101" pitchFamily="2" charset="-122"/>
            </a:endParaRPr>
          </a:p>
          <a:p>
            <a:pPr marL="274955" indent="-274955">
              <a:spcBef>
                <a:spcPct val="20000"/>
              </a:spcBef>
              <a:buClr>
                <a:srgbClr val="0BD0D9"/>
              </a:buClr>
              <a:buSzPct val="95000"/>
              <a:buFont typeface="Arial" panose="020B0604020202020204" pitchFamily="34" charset="0"/>
              <a:buChar char="•"/>
            </a:pPr>
            <a:r>
              <a:rPr lang="zh-CN" altLang="en-US" sz="2600" dirty="0">
                <a:latin typeface="宋体" panose="02010600030101010101" pitchFamily="2" charset="-122"/>
              </a:rPr>
              <a:t>②名字的有效长度小于</a:t>
            </a:r>
            <a:r>
              <a:rPr lang="en-US" altLang="zh-CN" sz="2600" dirty="0">
                <a:latin typeface="Arial" panose="020B0604020202020204" pitchFamily="34" charset="0"/>
              </a:rPr>
              <a:t>31</a:t>
            </a:r>
            <a:r>
              <a:rPr lang="zh-CN" altLang="en-US" sz="2600" dirty="0">
                <a:latin typeface="宋体" panose="02010600030101010101" pitchFamily="2" charset="-122"/>
              </a:rPr>
              <a:t>个西文字符。</a:t>
            </a:r>
            <a:endParaRPr lang="zh-CN" altLang="en-US" sz="2600" dirty="0">
              <a:latin typeface="宋体" panose="02010600030101010101" pitchFamily="2" charset="-122"/>
            </a:endParaRPr>
          </a:p>
          <a:p>
            <a:pPr marL="274955" indent="-274955">
              <a:spcBef>
                <a:spcPct val="20000"/>
              </a:spcBef>
              <a:buClr>
                <a:srgbClr val="0BD0D9"/>
              </a:buClr>
              <a:buSzPct val="95000"/>
              <a:buFont typeface="Arial" panose="020B0604020202020204" pitchFamily="34" charset="0"/>
              <a:buChar char="•"/>
            </a:pPr>
            <a:r>
              <a:rPr lang="zh-CN" altLang="en-US" sz="2600" dirty="0">
                <a:latin typeface="宋体" panose="02010600030101010101" pitchFamily="2" charset="-122"/>
              </a:rPr>
              <a:t>③</a:t>
            </a:r>
            <a:r>
              <a:rPr lang="zh-CN" altLang="en-US" sz="2600" dirty="0">
                <a:solidFill>
                  <a:srgbClr val="FF0000"/>
                </a:solidFill>
                <a:latin typeface="宋体" panose="02010600030101010101" pitchFamily="2" charset="-122"/>
              </a:rPr>
              <a:t>除数字以外，所有规定的字符都可作为名字的第一个字符。</a:t>
            </a:r>
            <a:endParaRPr lang="zh-CN" altLang="en-US" sz="2600" dirty="0">
              <a:solidFill>
                <a:srgbClr val="FF0000"/>
              </a:solidFill>
              <a:latin typeface="宋体" panose="02010600030101010101" pitchFamily="2" charset="-122"/>
            </a:endParaRPr>
          </a:p>
          <a:p>
            <a:pPr marL="274955" indent="-274955">
              <a:spcBef>
                <a:spcPct val="20000"/>
              </a:spcBef>
              <a:buClr>
                <a:srgbClr val="0BD0D9"/>
              </a:buClr>
              <a:buSzPct val="95000"/>
              <a:buFont typeface="Arial" panose="020B0604020202020204" pitchFamily="34" charset="0"/>
              <a:buChar char="•"/>
            </a:pPr>
            <a:r>
              <a:rPr lang="zh-CN" altLang="en-US" sz="2600" dirty="0">
                <a:latin typeface="宋体" panose="02010600030101010101" pitchFamily="2" charset="-122"/>
              </a:rPr>
              <a:t>④不能把保留字用作名字。保留字包括：指令和伪指令的助记符，如</a:t>
            </a:r>
            <a:r>
              <a:rPr lang="en-US" altLang="zh-CN" sz="2600" dirty="0">
                <a:latin typeface="Arial" panose="020B0604020202020204" pitchFamily="34" charset="0"/>
              </a:rPr>
              <a:t>MOV</a:t>
            </a:r>
            <a:r>
              <a:rPr lang="zh-CN" altLang="en-US" sz="2600" dirty="0">
                <a:latin typeface="宋体" panose="02010600030101010101" pitchFamily="2" charset="-122"/>
              </a:rPr>
              <a:t>，</a:t>
            </a:r>
            <a:r>
              <a:rPr lang="en-US" altLang="zh-CN" sz="2600" dirty="0">
                <a:latin typeface="Arial" panose="020B0604020202020204" pitchFamily="34" charset="0"/>
              </a:rPr>
              <a:t>SEGMENT</a:t>
            </a:r>
            <a:r>
              <a:rPr lang="zh-CN" altLang="en-US" sz="2600" dirty="0">
                <a:latin typeface="宋体" panose="02010600030101010101" pitchFamily="2" charset="-122"/>
              </a:rPr>
              <a:t>等；寄存器名，如</a:t>
            </a:r>
            <a:r>
              <a:rPr lang="en-US" altLang="zh-CN" sz="2600" dirty="0">
                <a:latin typeface="Arial" panose="020B0604020202020204" pitchFamily="34" charset="0"/>
              </a:rPr>
              <a:t>AX,BX</a:t>
            </a:r>
            <a:r>
              <a:rPr lang="zh-CN" altLang="en-US" sz="2600" dirty="0">
                <a:latin typeface="宋体" panose="02010600030101010101" pitchFamily="2" charset="-122"/>
              </a:rPr>
              <a:t>等；语句中的规定用词，如</a:t>
            </a:r>
            <a:r>
              <a:rPr lang="en-US" altLang="zh-CN" sz="2600" dirty="0">
                <a:latin typeface="Arial" panose="020B0604020202020204" pitchFamily="34" charset="0"/>
              </a:rPr>
              <a:t>PTR,LENTGTH</a:t>
            </a:r>
            <a:r>
              <a:rPr lang="zh-CN" altLang="en-US" sz="2600" dirty="0">
                <a:latin typeface="宋体" panose="02010600030101010101" pitchFamily="2" charset="-122"/>
              </a:rPr>
              <a:t>等。</a:t>
            </a:r>
            <a:endParaRPr lang="zh-CN" altLang="en-US" sz="2600" dirty="0">
              <a:latin typeface="宋体" panose="02010600030101010101" pitchFamily="2" charset="-122"/>
            </a:endParaRPr>
          </a:p>
          <a:p>
            <a:pPr marL="274955" indent="-274955">
              <a:spcBef>
                <a:spcPct val="20000"/>
              </a:spcBef>
              <a:buClr>
                <a:srgbClr val="0BD0D9"/>
              </a:buClr>
              <a:buSzPct val="95000"/>
              <a:buFont typeface="Arial" panose="020B0604020202020204" pitchFamily="34" charset="0"/>
              <a:buChar char="•"/>
            </a:pPr>
            <a:endParaRPr lang="zh-CN" altLang="en-US" sz="26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3850" y="692150"/>
            <a:ext cx="8229600" cy="5911850"/>
          </a:xfrm>
        </p:spPr>
        <p:txBody>
          <a:bodyPr vert="horz" wrap="square" lIns="91440" tIns="45720" rIns="91440" bIns="45720" numCol="1" rtlCol="0" anchor="t" anchorCtr="0" compatLnSpc="1">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sng" strike="noStrike" kern="1200" cap="none" spc="0" normalizeH="0" baseline="0" noProof="0" dirty="0" smtClean="0">
                <a:ln>
                  <a:noFill/>
                </a:ln>
                <a:solidFill>
                  <a:schemeClr val="accent1"/>
                </a:solidFill>
                <a:effectLst/>
                <a:uLnTx/>
                <a:uFillTx/>
                <a:latin typeface="+mn-ea"/>
                <a:ea typeface="+mn-ea"/>
                <a:cs typeface="+mn-cs"/>
              </a:rPr>
              <a:t>（</a:t>
            </a:r>
            <a:r>
              <a:rPr kumimoji="0" lang="en-US" sz="2600" b="0" i="0" u="sng" strike="noStrike" kern="1200" cap="none" spc="0" normalizeH="0" baseline="0" noProof="0" dirty="0" smtClean="0">
                <a:ln>
                  <a:noFill/>
                </a:ln>
                <a:solidFill>
                  <a:schemeClr val="accent1"/>
                </a:solidFill>
                <a:effectLst/>
                <a:uLnTx/>
                <a:uFillTx/>
                <a:latin typeface="+mn-ea"/>
                <a:ea typeface="+mn-ea"/>
                <a:cs typeface="+mn-cs"/>
              </a:rPr>
              <a:t>2</a:t>
            </a:r>
            <a:r>
              <a:rPr kumimoji="0" lang="zh-CN" altLang="en-US" sz="2600" b="0" i="0" u="sng" strike="noStrike" kern="1200" cap="none" spc="0" normalizeH="0" baseline="0" noProof="0" dirty="0" smtClean="0">
                <a:ln>
                  <a:noFill/>
                </a:ln>
                <a:solidFill>
                  <a:schemeClr val="accent1"/>
                </a:solidFill>
                <a:effectLst/>
                <a:uLnTx/>
                <a:uFillTx/>
                <a:latin typeface="+mn-ea"/>
                <a:ea typeface="+mn-ea"/>
                <a:cs typeface="+mn-cs"/>
              </a:rPr>
              <a:t>）名字及其属性</a:t>
            </a:r>
            <a:endParaRPr kumimoji="0" lang="zh-CN" altLang="en-US" sz="2600" b="0" i="0" u="sng" strike="noStrike" kern="1200" cap="none" spc="0" normalizeH="0" baseline="0" noProof="0" dirty="0" smtClean="0">
              <a:ln>
                <a:noFill/>
              </a:ln>
              <a:solidFill>
                <a:schemeClr val="accent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①标号名</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标号在代码段中定义，</a:t>
            </a:r>
            <a:r>
              <a:rPr kumimoji="0" lang="zh-CN" altLang="en-US" sz="2600" b="1" i="0" u="sng" strike="noStrike" kern="1200" cap="none" spc="0" normalizeH="0" baseline="0" noProof="0" dirty="0" smtClean="0">
                <a:ln>
                  <a:noFill/>
                </a:ln>
                <a:solidFill>
                  <a:schemeClr val="tx1"/>
                </a:solidFill>
                <a:effectLst/>
                <a:uLnTx/>
                <a:uFillTx/>
                <a:latin typeface="+mn-ea"/>
                <a:ea typeface="+mn-ea"/>
                <a:cs typeface="+mn-cs"/>
              </a:rPr>
              <a:t>写在指令语句之前，其名字之后有冒号“：”</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，也可用伪指令</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EQU</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或</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LABEL</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定义。不是所有指令语句必须有标号，只有那些是程序跳转点处的语句前必须设有标号。</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标号有三种属性：段、偏移量、类型</a:t>
            </a:r>
            <a:r>
              <a:rPr kumimoji="0" lang="zh-CN" altLang="en-US" sz="2600" b="0" i="0" u="none" strike="noStrike" kern="1200" cap="none" spc="0" normalizeH="0" baseline="0" noProof="0" dirty="0" smtClean="0">
                <a:ln>
                  <a:noFill/>
                </a:ln>
                <a:solidFill>
                  <a:schemeClr val="accent6"/>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标号实际代表一个地址，段属性的值即段地址，偏移量属性的值即偏移地址。类型属性用来指明该标号是被段内引用还是被段间引用，如果是段内引用，其类型值为</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NEAR</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，如是段间引用，其类型值为</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FAR</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内容占位符 2"/>
          <p:cNvSpPr>
            <a:spLocks noGrp="1"/>
          </p:cNvSpPr>
          <p:nvPr>
            <p:ph idx="1"/>
          </p:nvPr>
        </p:nvSpPr>
        <p:spPr>
          <a:xfrm>
            <a:off x="468313" y="621983"/>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②变量名</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变量定义</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用变量定义伪指令。</a:t>
            </a:r>
            <a:r>
              <a:rPr kumimoji="0" lang="zh-CN" altLang="en-US" sz="2600" b="0" i="0" u="sng" strike="noStrike" kern="1200" cap="none" spc="0" normalizeH="0" baseline="0" noProof="0" dirty="0" smtClean="0">
                <a:ln>
                  <a:noFill/>
                </a:ln>
                <a:solidFill>
                  <a:schemeClr val="tx1"/>
                </a:solidFill>
                <a:effectLst/>
                <a:uLnTx/>
                <a:uFillTx/>
                <a:latin typeface="+mn-ea"/>
                <a:ea typeface="+mn-ea"/>
                <a:cs typeface="+mn-cs"/>
              </a:rPr>
              <a:t>变量名代表存储器中的一个数据区的名字</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变量有</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5</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种属性</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600" b="0" i="0" u="sng" strike="noStrike" kern="1200" cap="none" spc="0" normalizeH="0" baseline="0" noProof="0" dirty="0" smtClean="0">
                <a:ln>
                  <a:noFill/>
                </a:ln>
                <a:solidFill>
                  <a:schemeClr val="tx1"/>
                </a:solidFill>
                <a:effectLst/>
                <a:uLnTx/>
                <a:uFillTx/>
                <a:latin typeface="+mn-ea"/>
                <a:ea typeface="+mn-ea"/>
                <a:cs typeface="+mn-cs"/>
              </a:rPr>
              <a:t>段、偏移量、类型、长度、规模</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段属性：是变量所代表的数据区所在段的段基址。</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kumimoji="0" lang="en-US" altLang="zh-CN" sz="2600" b="0" i="0" u="none" strike="noStrike" kern="1200" cap="none" spc="0" normalizeH="0" baseline="0" noProof="0" dirty="0" smtClean="0">
                <a:ln>
                  <a:noFill/>
                </a:ln>
                <a:solidFill>
                  <a:srgbClr val="FF0000"/>
                </a:solidFill>
                <a:effectLst/>
                <a:uLnTx/>
                <a:uFillTx/>
                <a:latin typeface="+mn-ea"/>
                <a:ea typeface="+mn-ea"/>
                <a:cs typeface="+mn-cs"/>
              </a:rPr>
              <a:t>        SEG  </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变量名   </a:t>
            </a:r>
            <a:r>
              <a:rPr kumimoji="0" lang="en-US" altLang="zh-CN" sz="2600" b="0" i="0" u="none" strike="noStrike" kern="1200" cap="none" spc="0" normalizeH="0" baseline="0" noProof="0" dirty="0" smtClean="0">
                <a:ln>
                  <a:noFill/>
                </a:ln>
                <a:solidFill>
                  <a:srgbClr val="FF0000"/>
                </a:solidFill>
                <a:effectLst/>
                <a:uLnTx/>
                <a:uFillTx/>
                <a:latin typeface="+mn-ea"/>
                <a:ea typeface="+mn-ea"/>
                <a:cs typeface="+mn-cs"/>
              </a:rPr>
              <a:t>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取出变量所在段的段基址。</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lang="zh-CN" altLang="en-US" noProof="0" smtClean="0">
                <a:ln>
                  <a:noFill/>
                </a:ln>
                <a:effectLst/>
                <a:uLnTx/>
                <a:uFillTx/>
                <a:sym typeface="+mn-ea"/>
              </a:rPr>
              <a:t>偏移属性：是变量所代表的数据区首字节所在段内偏移地址。</a:t>
            </a:r>
            <a:endParaRPr lang="zh-CN" altLang="en-US" noProof="0" smtClean="0">
              <a:ln>
                <a:noFill/>
              </a:ln>
              <a:effectLst/>
              <a:uLnTx/>
              <a:uFillTx/>
              <a:sym typeface="+mn-ea"/>
            </a:endParaRPr>
          </a:p>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lang="en-US" altLang="zh-CN" noProof="0" smtClean="0">
                <a:ln>
                  <a:noFill/>
                </a:ln>
                <a:solidFill>
                  <a:srgbClr val="FF0000"/>
                </a:solidFill>
                <a:effectLst/>
                <a:uLnTx/>
                <a:uFillTx/>
                <a:sym typeface="+mn-ea"/>
              </a:rPr>
              <a:t>        OFFSET </a:t>
            </a:r>
            <a:r>
              <a:rPr lang="zh-CN" altLang="en-US" noProof="0" smtClean="0">
                <a:ln>
                  <a:noFill/>
                </a:ln>
                <a:solidFill>
                  <a:srgbClr val="FF0000"/>
                </a:solidFill>
                <a:effectLst/>
                <a:uLnTx/>
                <a:uFillTx/>
                <a:sym typeface="+mn-ea"/>
              </a:rPr>
              <a:t>变量名</a:t>
            </a:r>
            <a:r>
              <a:rPr lang="en-US" altLang="zh-CN" noProof="0" smtClean="0">
                <a:ln>
                  <a:noFill/>
                </a:ln>
                <a:solidFill>
                  <a:srgbClr val="FF0000"/>
                </a:solidFill>
                <a:effectLst/>
                <a:uLnTx/>
                <a:uFillTx/>
                <a:sym typeface="+mn-ea"/>
              </a:rPr>
              <a:t>  </a:t>
            </a:r>
            <a:r>
              <a:rPr lang="zh-CN" altLang="en-US" noProof="0" smtClean="0">
                <a:ln>
                  <a:noFill/>
                </a:ln>
                <a:effectLst/>
                <a:uLnTx/>
                <a:uFillTx/>
                <a:sym typeface="+mn-ea"/>
              </a:rPr>
              <a:t>取出变量所在处的偏移地址。</a:t>
            </a:r>
            <a:endParaRPr kumimoji="0" lang="zh-CN" altLang="en-US" b="0"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lang="zh-CN" altLang="en-US" noProof="0" smtClean="0">
                <a:ln>
                  <a:noFill/>
                </a:ln>
                <a:effectLst/>
                <a:uLnTx/>
                <a:uFillTx/>
                <a:sym typeface="+mn-ea"/>
              </a:rPr>
              <a:t>类型属性：变量的类型有：</a:t>
            </a:r>
            <a:r>
              <a:rPr lang="en-US" altLang="zh-CN" noProof="0" smtClean="0">
                <a:ln>
                  <a:noFill/>
                </a:ln>
                <a:effectLst/>
                <a:uLnTx/>
                <a:uFillTx/>
                <a:sym typeface="+mn-ea"/>
              </a:rPr>
              <a:t>BYTE</a:t>
            </a:r>
            <a:r>
              <a:rPr lang="zh-CN" altLang="en-US" noProof="0" smtClean="0">
                <a:ln>
                  <a:noFill/>
                </a:ln>
                <a:effectLst/>
                <a:uLnTx/>
                <a:uFillTx/>
                <a:sym typeface="+mn-ea"/>
              </a:rPr>
              <a:t>（字节）、</a:t>
            </a:r>
            <a:r>
              <a:rPr lang="en-US" altLang="zh-CN" noProof="0" smtClean="0">
                <a:ln>
                  <a:noFill/>
                </a:ln>
                <a:effectLst/>
                <a:uLnTx/>
                <a:uFillTx/>
                <a:sym typeface="+mn-ea"/>
              </a:rPr>
              <a:t>WORD</a:t>
            </a:r>
            <a:r>
              <a:rPr lang="zh-CN" altLang="en-US" noProof="0" smtClean="0">
                <a:ln>
                  <a:noFill/>
                </a:ln>
                <a:effectLst/>
                <a:uLnTx/>
                <a:uFillTx/>
                <a:sym typeface="+mn-ea"/>
              </a:rPr>
              <a:t>（字）、</a:t>
            </a:r>
            <a:r>
              <a:rPr lang="en-US" altLang="zh-CN" noProof="0" smtClean="0">
                <a:ln>
                  <a:noFill/>
                </a:ln>
                <a:effectLst/>
                <a:uLnTx/>
                <a:uFillTx/>
                <a:sym typeface="+mn-ea"/>
              </a:rPr>
              <a:t>DWORD</a:t>
            </a:r>
            <a:r>
              <a:rPr lang="zh-CN" altLang="en-US" noProof="0" smtClean="0">
                <a:ln>
                  <a:noFill/>
                </a:ln>
                <a:effectLst/>
                <a:uLnTx/>
                <a:uFillTx/>
                <a:sym typeface="+mn-ea"/>
              </a:rPr>
              <a:t>（双字）、</a:t>
            </a:r>
            <a:r>
              <a:rPr lang="en-US" altLang="zh-CN" noProof="0" smtClean="0">
                <a:ln>
                  <a:noFill/>
                </a:ln>
                <a:effectLst/>
                <a:uLnTx/>
                <a:uFillTx/>
                <a:sym typeface="+mn-ea"/>
              </a:rPr>
              <a:t>DQ</a:t>
            </a:r>
            <a:r>
              <a:rPr lang="zh-CN" altLang="en-US" noProof="0" smtClean="0">
                <a:ln>
                  <a:noFill/>
                </a:ln>
                <a:effectLst/>
                <a:uLnTx/>
                <a:uFillTx/>
                <a:sym typeface="+mn-ea"/>
              </a:rPr>
              <a:t>（</a:t>
            </a:r>
            <a:r>
              <a:rPr lang="en-US" altLang="zh-CN" noProof="0" smtClean="0">
                <a:ln>
                  <a:noFill/>
                </a:ln>
                <a:effectLst/>
                <a:uLnTx/>
                <a:uFillTx/>
                <a:sym typeface="+mn-ea"/>
              </a:rPr>
              <a:t>4</a:t>
            </a:r>
            <a:r>
              <a:rPr lang="zh-CN" altLang="en-US" noProof="0" smtClean="0">
                <a:ln>
                  <a:noFill/>
                </a:ln>
                <a:effectLst/>
                <a:uLnTx/>
                <a:uFillTx/>
                <a:sym typeface="+mn-ea"/>
              </a:rPr>
              <a:t>字）、</a:t>
            </a:r>
            <a:r>
              <a:rPr lang="en-US" altLang="zh-CN" noProof="0" smtClean="0">
                <a:ln>
                  <a:noFill/>
                </a:ln>
                <a:effectLst/>
                <a:uLnTx/>
                <a:uFillTx/>
                <a:sym typeface="+mn-ea"/>
              </a:rPr>
              <a:t>DT</a:t>
            </a:r>
            <a:r>
              <a:rPr lang="zh-CN" altLang="en-US" noProof="0" smtClean="0">
                <a:ln>
                  <a:noFill/>
                </a:ln>
                <a:effectLst/>
                <a:uLnTx/>
                <a:uFillTx/>
                <a:sym typeface="+mn-ea"/>
              </a:rPr>
              <a:t>（</a:t>
            </a:r>
            <a:r>
              <a:rPr lang="en-US" altLang="zh-CN" noProof="0" smtClean="0">
                <a:ln>
                  <a:noFill/>
                </a:ln>
                <a:effectLst/>
                <a:uLnTx/>
                <a:uFillTx/>
                <a:sym typeface="+mn-ea"/>
              </a:rPr>
              <a:t>5</a:t>
            </a:r>
            <a:r>
              <a:rPr lang="zh-CN" altLang="en-US" noProof="0" smtClean="0">
                <a:ln>
                  <a:noFill/>
                </a:ln>
                <a:effectLst/>
                <a:uLnTx/>
                <a:uFillTx/>
                <a:sym typeface="+mn-ea"/>
              </a:rPr>
              <a:t>字）等，表示数据区中存、取操作对象的大小。</a:t>
            </a:r>
            <a:endParaRPr lang="zh-CN" altLang="en-US" noProof="0" smtClean="0">
              <a:ln>
                <a:noFill/>
              </a:ln>
              <a:effectLst/>
              <a:uLnTx/>
              <a:uFillTx/>
              <a:sym typeface="+mn-ea"/>
            </a:endParaRPr>
          </a:p>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lang="en-US" altLang="zh-CN" noProof="0" smtClean="0">
                <a:ln>
                  <a:noFill/>
                </a:ln>
                <a:solidFill>
                  <a:srgbClr val="FF0000"/>
                </a:solidFill>
                <a:effectLst/>
                <a:uLnTx/>
                <a:uFillTx/>
                <a:sym typeface="+mn-ea"/>
              </a:rPr>
              <a:t>         TYPE </a:t>
            </a:r>
            <a:r>
              <a:rPr lang="zh-CN" altLang="en-US" noProof="0" smtClean="0">
                <a:ln>
                  <a:noFill/>
                </a:ln>
                <a:solidFill>
                  <a:srgbClr val="FF0000"/>
                </a:solidFill>
                <a:effectLst/>
                <a:uLnTx/>
                <a:uFillTx/>
                <a:sym typeface="+mn-ea"/>
              </a:rPr>
              <a:t>变量名</a:t>
            </a:r>
            <a:r>
              <a:rPr lang="en-US" altLang="zh-CN" noProof="0" smtClean="0">
                <a:ln>
                  <a:noFill/>
                </a:ln>
                <a:solidFill>
                  <a:srgbClr val="FF0000"/>
                </a:solidFill>
                <a:effectLst/>
                <a:uLnTx/>
                <a:uFillTx/>
                <a:sym typeface="+mn-ea"/>
              </a:rPr>
              <a:t>   </a:t>
            </a:r>
            <a:r>
              <a:rPr lang="zh-CN" altLang="en-US" noProof="0" smtClean="0">
                <a:ln>
                  <a:noFill/>
                </a:ln>
                <a:effectLst/>
                <a:uLnTx/>
                <a:uFillTx/>
                <a:sym typeface="+mn-ea"/>
              </a:rPr>
              <a:t>取出变量的类型值。</a:t>
            </a:r>
            <a:endParaRPr kumimoji="0" lang="zh-CN" altLang="en-US" b="0"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rgbClr val="FF0000"/>
              </a:solidFill>
              <a:effectLst/>
              <a:uLnTx/>
              <a:uFillTx/>
              <a:latin typeface="+mn-ea"/>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p:txBody>
          <a:bodyPr vert="horz" wrap="square" lIns="0" tIns="45720" rIns="0" bIns="0" anchor="b" anchorCtr="0"/>
          <a:p>
            <a:pPr eaLnBrk="1" hangingPunct="1"/>
            <a:endParaRPr lang="zh-CN" altLang="en-US" dirty="0"/>
          </a:p>
        </p:txBody>
      </p:sp>
      <p:sp>
        <p:nvSpPr>
          <p:cNvPr id="3" name="内容占位符 2"/>
          <p:cNvSpPr>
            <a:spLocks noGrp="1"/>
          </p:cNvSpPr>
          <p:nvPr>
            <p:ph idx="1"/>
          </p:nvPr>
        </p:nvSpPr>
        <p:spPr>
          <a:xfrm>
            <a:off x="428625" y="1857375"/>
            <a:ext cx="8229600" cy="4389438"/>
          </a:xfrm>
        </p:spPr>
        <p:txBody>
          <a:bodyPr vert="horz" wrap="square" lIns="91440" tIns="45720" rIns="91440" bIns="45720" numCol="1" rtlCol="0" anchor="t" anchorCtr="0" compatLnSpc="1">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长度属性：表示该变量所代表的数据区中数据元素的个数。</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rgbClr val="FF0000"/>
                </a:solidFill>
                <a:effectLst/>
                <a:uLnTx/>
                <a:uFillTx/>
                <a:latin typeface="+mn-ea"/>
                <a:ea typeface="+mn-ea"/>
                <a:cs typeface="+mn-cs"/>
              </a:rPr>
              <a:t>       LENGTH </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变量名</a:t>
            </a:r>
            <a:r>
              <a:rPr kumimoji="0" lang="en-US" altLang="zh-CN" sz="2600" b="0" i="0" u="none" strike="noStrike" kern="1200" cap="none" spc="0" normalizeH="0" baseline="0" noProof="0" dirty="0" smtClean="0">
                <a:ln>
                  <a:noFill/>
                </a:ln>
                <a:solidFill>
                  <a:srgbClr val="FF0000"/>
                </a:solidFill>
                <a:effectLst/>
                <a:uLnTx/>
                <a:uFillTx/>
                <a:latin typeface="+mn-ea"/>
                <a:ea typeface="+mn-ea"/>
                <a:cs typeface="+mn-cs"/>
              </a:rPr>
              <a:t>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取出变量所代表的数据区中数据元素的个数。注意：只有当数据用复制符</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DUP</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定义时，</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LENGTH</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才等于数据区的元素个数，否则就等于</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规模属性：表示变量所代表的数据区中数据所占空间大小，以字节计。</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rgbClr val="FF0000"/>
                </a:solidFill>
                <a:effectLst/>
                <a:uLnTx/>
                <a:uFillTx/>
                <a:latin typeface="+mn-ea"/>
                <a:ea typeface="+mn-ea"/>
                <a:cs typeface="+mn-cs"/>
              </a:rPr>
              <a:t>       SIZE </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变量名</a:t>
            </a:r>
            <a:r>
              <a:rPr kumimoji="0" lang="en-US" altLang="zh-CN" sz="2600" b="0" i="0" u="none" strike="noStrike" kern="1200" cap="none" spc="0" normalizeH="0" baseline="0" noProof="0" dirty="0" smtClean="0">
                <a:ln>
                  <a:noFill/>
                </a:ln>
                <a:solidFill>
                  <a:srgbClr val="FF0000"/>
                </a:solidFill>
                <a:effectLst/>
                <a:uLnTx/>
                <a:uFillTx/>
                <a:latin typeface="+mn-ea"/>
                <a:ea typeface="+mn-ea"/>
                <a:cs typeface="+mn-cs"/>
              </a:rPr>
              <a:t>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得到数据区的字节总数。</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188" y="836613"/>
            <a:ext cx="8229600" cy="5840413"/>
          </a:xfrm>
        </p:spPr>
        <p:txBody>
          <a:bodyPr vert="horz" wrap="square" lIns="91440" tIns="45720" rIns="91440" bIns="45720" numCol="1" rtlCol="0" anchor="t" anchorCtr="0" compatLnSpc="1">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③段名</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段名，是段的名称，在段定义中给出。</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源程序在进行汇编连接时，系统分配给段一个段基值。段名可作为段基值被引用。</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④过程名</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过程名，即过程的名称，在过程定义中给出。</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汇编连接目标程序时，系统分配给过程名一个地址，即该过程第一条指令所在内存单元的地址，称为“过程的入口地址”。</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⑤符号常量名</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符号常量名用于代替一常数，以增加程序的可读性及通用性。</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68313" y="692150"/>
            <a:ext cx="8229600" cy="5626100"/>
          </a:xfrm>
        </p:spPr>
        <p:txBody>
          <a:bodyPr vert="horz" wrap="square" lIns="91440" tIns="45720" rIns="91440" bIns="45720" numCol="1" rtlCol="0" anchor="t" anchorCtr="0" compatLnSpc="1">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4.</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表达式</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表达式是由常量、变量和运算符等组成的具有可计算值的式子。</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表达式按其特性分为两种：</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数值表达式和地址表达式</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数值表达式产生的值，只有大小；</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地址表达式产生的值，不仅有大小，还有段、偏移量和类型属性。</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运算符是表达式中的重要部分，通过它，把常量、变量等元素联系在一起。汇编中的运算符可分为以下几类：算术运算符、逻辑运算符、关系运算符、分析运算符、属性运算符及其他，如表</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4-1</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所示。</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6" name="Picture 1" descr="C:\Users\Administrator\AppData\Roaming\Tencent\Users\784641441\QQ\WinTemp\RichOle\J(0K%YGQL1Q6T[JW7LCMZWF.png"/>
          <p:cNvPicPr>
            <a:picLocks noChangeAspect="1"/>
          </p:cNvPicPr>
          <p:nvPr/>
        </p:nvPicPr>
        <p:blipFill>
          <a:blip r:embed="rId1"/>
          <a:stretch>
            <a:fillRect/>
          </a:stretch>
        </p:blipFill>
        <p:spPr>
          <a:xfrm>
            <a:off x="285750" y="1428750"/>
            <a:ext cx="8021638" cy="3357563"/>
          </a:xfrm>
          <a:prstGeom prst="rect">
            <a:avLst/>
          </a:prstGeom>
          <a:noFill/>
          <a:ln w="9525">
            <a:noFill/>
          </a:ln>
        </p:spPr>
      </p:pic>
      <p:sp>
        <p:nvSpPr>
          <p:cNvPr id="2" name="矩形 1"/>
          <p:cNvSpPr/>
          <p:nvPr/>
        </p:nvSpPr>
        <p:spPr>
          <a:xfrm>
            <a:off x="1187450" y="3500755"/>
            <a:ext cx="6840855" cy="86423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内容占位符 2"/>
          <p:cNvSpPr>
            <a:spLocks noGrp="1"/>
          </p:cNvSpPr>
          <p:nvPr>
            <p:ph idx="1"/>
          </p:nvPr>
        </p:nvSpPr>
        <p:spPr>
          <a:xfrm>
            <a:off x="214313" y="214313"/>
            <a:ext cx="8229600" cy="757238"/>
          </a:xfrm>
        </p:spPr>
        <p:txBody>
          <a:bodyPr vert="horz" wrap="square" lIns="91440" tIns="45720" rIns="91440" bIns="45720" numCol="1" anchor="t" anchorCtr="0" compatLnSpc="1"/>
          <a:lstStyle/>
          <a:p>
            <a:pPr marL="273050" marR="0" lvl="0" indent="-273050" algn="ctr"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1" i="0" u="none" strike="noStrike" kern="1200" cap="none" spc="0" normalizeH="0" baseline="0" noProof="0" dirty="0" smtClean="0">
                <a:ln>
                  <a:noFill/>
                </a:ln>
                <a:solidFill>
                  <a:srgbClr val="FF0000"/>
                </a:solidFill>
                <a:effectLst/>
                <a:uLnTx/>
                <a:uFillTx/>
                <a:latin typeface="+mn-ea"/>
                <a:ea typeface="+mn-ea"/>
                <a:cs typeface="+mn-cs"/>
              </a:rPr>
              <a:t>汇编语言程序调试过程</a:t>
            </a:r>
            <a:endParaRPr kumimoji="0" lang="zh-CN" altLang="en-US" sz="2600" b="1"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1" i="0" u="none" strike="noStrike" kern="1200" cap="none" spc="0" normalizeH="0" baseline="0" noProof="0" dirty="0" smtClean="0">
              <a:ln>
                <a:noFill/>
              </a:ln>
              <a:solidFill>
                <a:srgbClr val="FF0000"/>
              </a:solidFill>
              <a:effectLst/>
              <a:uLnTx/>
              <a:uFillTx/>
              <a:latin typeface="+mn-ea"/>
              <a:ea typeface="+mn-ea"/>
              <a:cs typeface="+mn-cs"/>
            </a:endParaRPr>
          </a:p>
        </p:txBody>
      </p:sp>
      <p:pic>
        <p:nvPicPr>
          <p:cNvPr id="12291" name="Picture 23" descr="C:\Users\Administrator\AppData\Roaming\Tencent\Users\784641441\QQ\WinTemp\RichOle\`CIC7W(YIXXV4CRN6_~UZ6B.png"/>
          <p:cNvPicPr>
            <a:picLocks noChangeAspect="1"/>
          </p:cNvPicPr>
          <p:nvPr/>
        </p:nvPicPr>
        <p:blipFill>
          <a:blip r:embed="rId1"/>
          <a:stretch>
            <a:fillRect/>
          </a:stretch>
        </p:blipFill>
        <p:spPr>
          <a:xfrm>
            <a:off x="0" y="762000"/>
            <a:ext cx="4643438" cy="5835650"/>
          </a:xfrm>
          <a:prstGeom prst="rect">
            <a:avLst/>
          </a:prstGeom>
          <a:noFill/>
          <a:ln w="9525">
            <a:noFill/>
          </a:ln>
        </p:spPr>
      </p:pic>
      <p:sp>
        <p:nvSpPr>
          <p:cNvPr id="12292" name="矩形 3"/>
          <p:cNvSpPr/>
          <p:nvPr/>
        </p:nvSpPr>
        <p:spPr>
          <a:xfrm>
            <a:off x="5076825" y="981075"/>
            <a:ext cx="3887788" cy="3832225"/>
          </a:xfrm>
          <a:prstGeom prst="rect">
            <a:avLst/>
          </a:prstGeom>
          <a:noFill/>
          <a:ln w="9525">
            <a:noFill/>
          </a:ln>
        </p:spPr>
        <p:txBody>
          <a:bodyPr>
            <a:spAutoFit/>
          </a:bodyPr>
          <a:p>
            <a:pPr>
              <a:lnSpc>
                <a:spcPct val="150000"/>
              </a:lnSpc>
            </a:pPr>
            <a:r>
              <a:rPr lang="zh-CN" altLang="en-US" b="1" u="sng" dirty="0">
                <a:solidFill>
                  <a:srgbClr val="0070C0"/>
                </a:solidFill>
                <a:latin typeface="Arial" panose="020B0604020202020204" pitchFamily="34" charset="0"/>
              </a:rPr>
              <a:t>编辑：</a:t>
            </a:r>
            <a:r>
              <a:rPr lang="zh-CN" altLang="en-US" dirty="0">
                <a:latin typeface="Arial" panose="020B0604020202020204" pitchFamily="34" charset="0"/>
              </a:rPr>
              <a:t>输入用汇编语言编写的程序称为汇编语言</a:t>
            </a:r>
            <a:r>
              <a:rPr lang="zh-CN" altLang="en-US" b="1" u="sng" dirty="0">
                <a:solidFill>
                  <a:srgbClr val="FF0000"/>
                </a:solidFill>
                <a:latin typeface="Arial" panose="020B0604020202020204" pitchFamily="34" charset="0"/>
              </a:rPr>
              <a:t>源程序（</a:t>
            </a:r>
            <a:r>
              <a:rPr lang="en-US" altLang="zh-CN" b="1" u="sng" dirty="0">
                <a:solidFill>
                  <a:srgbClr val="FF0000"/>
                </a:solidFill>
                <a:latin typeface="Arial" panose="020B0604020202020204" pitchFamily="34" charset="0"/>
              </a:rPr>
              <a:t>*.asm</a:t>
            </a:r>
            <a:r>
              <a:rPr lang="zh-CN" altLang="en-US" b="1" u="sng" dirty="0">
                <a:solidFill>
                  <a:srgbClr val="FF0000"/>
                </a:solidFill>
                <a:latin typeface="Arial" panose="020B0604020202020204" pitchFamily="34" charset="0"/>
              </a:rPr>
              <a:t>）；</a:t>
            </a:r>
            <a:endParaRPr lang="en-US" altLang="zh-CN" b="1" u="sng" dirty="0">
              <a:solidFill>
                <a:srgbClr val="FF0000"/>
              </a:solidFill>
              <a:latin typeface="Arial" panose="020B0604020202020204" pitchFamily="34" charset="0"/>
            </a:endParaRPr>
          </a:p>
          <a:p>
            <a:pPr>
              <a:lnSpc>
                <a:spcPct val="150000"/>
              </a:lnSpc>
            </a:pPr>
            <a:r>
              <a:rPr lang="zh-CN" altLang="en-US" b="1" u="sng" dirty="0">
                <a:solidFill>
                  <a:srgbClr val="0070C0"/>
                </a:solidFill>
                <a:latin typeface="Arial" panose="020B0604020202020204" pitchFamily="34" charset="0"/>
              </a:rPr>
              <a:t>汇编：</a:t>
            </a:r>
            <a:r>
              <a:rPr lang="zh-CN" altLang="en-US" dirty="0">
                <a:latin typeface="Arial" panose="020B0604020202020204" pitchFamily="34" charset="0"/>
              </a:rPr>
              <a:t>将汇编语言源程序转换成机器能执行的语言（</a:t>
            </a:r>
            <a:r>
              <a:rPr lang="zh-CN" altLang="en-US" b="1" u="sng" dirty="0">
                <a:solidFill>
                  <a:srgbClr val="FF0000"/>
                </a:solidFill>
                <a:latin typeface="Arial" panose="020B0604020202020204" pitchFamily="34" charset="0"/>
              </a:rPr>
              <a:t>目标代码程序，</a:t>
            </a:r>
            <a:r>
              <a:rPr lang="en-US" altLang="zh-CN" b="1" u="sng" dirty="0">
                <a:solidFill>
                  <a:srgbClr val="FF0000"/>
                </a:solidFill>
                <a:latin typeface="Arial" panose="020B0604020202020204" pitchFamily="34" charset="0"/>
              </a:rPr>
              <a:t>*.obj</a:t>
            </a:r>
            <a:r>
              <a:rPr lang="zh-CN" altLang="en-US" b="1" u="sng" dirty="0">
                <a:solidFill>
                  <a:srgbClr val="FF0000"/>
                </a:solidFill>
                <a:latin typeface="Arial" panose="020B0604020202020204" pitchFamily="34" charset="0"/>
              </a:rPr>
              <a:t>）</a:t>
            </a:r>
            <a:r>
              <a:rPr lang="zh-CN" altLang="en-US" dirty="0">
                <a:latin typeface="Arial" panose="020B0604020202020204" pitchFamily="34" charset="0"/>
              </a:rPr>
              <a:t>的过程；</a:t>
            </a:r>
            <a:endParaRPr lang="en-US" altLang="zh-CN" dirty="0">
              <a:latin typeface="Arial" panose="020B0604020202020204" pitchFamily="34" charset="0"/>
            </a:endParaRPr>
          </a:p>
          <a:p>
            <a:pPr>
              <a:lnSpc>
                <a:spcPct val="150000"/>
              </a:lnSpc>
            </a:pPr>
            <a:r>
              <a:rPr lang="zh-CN" altLang="en-US" dirty="0">
                <a:latin typeface="Arial" panose="020B0604020202020204" pitchFamily="34" charset="0"/>
              </a:rPr>
              <a:t>完成汇编任务的软件称为</a:t>
            </a:r>
            <a:r>
              <a:rPr lang="zh-CN" altLang="en-US" b="1" u="sng" dirty="0">
                <a:solidFill>
                  <a:srgbClr val="FF0000"/>
                </a:solidFill>
                <a:latin typeface="Arial" panose="020B0604020202020204" pitchFamily="34" charset="0"/>
              </a:rPr>
              <a:t>汇编程序</a:t>
            </a:r>
            <a:endParaRPr lang="en-US" altLang="zh-CN" b="1" u="sng" dirty="0">
              <a:solidFill>
                <a:srgbClr val="FF0000"/>
              </a:solidFill>
              <a:latin typeface="Arial" panose="020B0604020202020204" pitchFamily="34" charset="0"/>
            </a:endParaRPr>
          </a:p>
          <a:p>
            <a:pPr>
              <a:lnSpc>
                <a:spcPct val="150000"/>
              </a:lnSpc>
            </a:pPr>
            <a:r>
              <a:rPr lang="zh-CN" altLang="en-US" b="1" u="sng" dirty="0">
                <a:solidFill>
                  <a:srgbClr val="0070C0"/>
                </a:solidFill>
                <a:latin typeface="Arial" panose="020B0604020202020204" pitchFamily="34" charset="0"/>
              </a:rPr>
              <a:t>连接：</a:t>
            </a:r>
            <a:r>
              <a:rPr lang="zh-CN" altLang="en-US" dirty="0">
                <a:latin typeface="Arial" panose="020B0604020202020204" pitchFamily="34" charset="0"/>
              </a:rPr>
              <a:t>将</a:t>
            </a:r>
            <a:r>
              <a:rPr lang="en-US" altLang="zh-CN" dirty="0">
                <a:latin typeface="Arial" panose="020B0604020202020204" pitchFamily="34" charset="0"/>
              </a:rPr>
              <a:t>1</a:t>
            </a:r>
            <a:r>
              <a:rPr lang="zh-CN" altLang="en-US" dirty="0">
                <a:latin typeface="Arial" panose="020B0604020202020204" pitchFamily="34" charset="0"/>
              </a:rPr>
              <a:t>个或多个目标代码程序，装配成可执行文件（</a:t>
            </a:r>
            <a:r>
              <a:rPr lang="zh-CN" altLang="en-US" b="1" u="sng" dirty="0">
                <a:solidFill>
                  <a:srgbClr val="FF0000"/>
                </a:solidFill>
                <a:latin typeface="Arial" panose="020B0604020202020204" pitchFamily="34" charset="0"/>
              </a:rPr>
              <a:t>*</a:t>
            </a:r>
            <a:r>
              <a:rPr lang="en-US" altLang="zh-CN" b="1" u="sng" dirty="0">
                <a:solidFill>
                  <a:srgbClr val="FF0000"/>
                </a:solidFill>
                <a:latin typeface="Arial" panose="020B0604020202020204" pitchFamily="34" charset="0"/>
              </a:rPr>
              <a:t>.exe</a:t>
            </a:r>
            <a:r>
              <a:rPr lang="zh-CN" altLang="en-US" b="1" u="sng" dirty="0">
                <a:solidFill>
                  <a:srgbClr val="FF0000"/>
                </a:solidFill>
                <a:latin typeface="Arial" panose="020B0604020202020204" pitchFamily="34" charset="0"/>
              </a:rPr>
              <a:t>）</a:t>
            </a:r>
            <a:r>
              <a:rPr lang="zh-CN" altLang="en-US" dirty="0">
                <a:latin typeface="Arial" panose="020B0604020202020204" pitchFamily="34" charset="0"/>
              </a:rPr>
              <a:t>的过程；</a:t>
            </a:r>
            <a:endParaRPr lang="en-US" altLang="zh-CN" b="1" u="sng" dirty="0">
              <a:solidFill>
                <a:srgbClr val="0070C0"/>
              </a:solidFill>
              <a:latin typeface="Arial" panose="020B0604020202020204" pitchFamily="34" charset="0"/>
            </a:endParaRPr>
          </a:p>
          <a:p>
            <a:pPr>
              <a:lnSpc>
                <a:spcPct val="150000"/>
              </a:lnSpc>
            </a:pPr>
            <a:r>
              <a:rPr lang="zh-CN" altLang="en-US" b="1" u="sng" dirty="0">
                <a:solidFill>
                  <a:srgbClr val="0070C0"/>
                </a:solidFill>
                <a:latin typeface="Arial" panose="020B0604020202020204" pitchFamily="34" charset="0"/>
              </a:rPr>
              <a:t>调试：</a:t>
            </a:r>
            <a:endParaRPr lang="zh-CN" altLang="en-US" b="1" u="sng" dirty="0">
              <a:solidFill>
                <a:srgbClr val="0070C0"/>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p:txBody>
          <a:bodyPr vert="horz" wrap="square" lIns="0" tIns="45720" rIns="0" bIns="0" anchor="b" anchorCtr="0"/>
          <a:p>
            <a:pPr eaLnBrk="1" hangingPunct="1"/>
            <a:r>
              <a:rPr lang="en-US" altLang="zh-CN" dirty="0"/>
              <a:t>4.3.2 </a:t>
            </a:r>
            <a:r>
              <a:rPr lang="zh-CN" altLang="en-US" dirty="0"/>
              <a:t>汇编语言伪指令</a:t>
            </a:r>
            <a:endParaRPr lang="zh-CN" altLang="en-US" dirty="0"/>
          </a:p>
        </p:txBody>
      </p:sp>
      <p:sp>
        <p:nvSpPr>
          <p:cNvPr id="29699" name="内容占位符 2"/>
          <p:cNvSpPr>
            <a:spLocks noGrp="1"/>
          </p:cNvSpPr>
          <p:nvPr>
            <p:ph idx="1"/>
          </p:nvPr>
        </p:nvSpPr>
        <p:spPr>
          <a:xfrm>
            <a:off x="714375" y="1428750"/>
            <a:ext cx="8229600" cy="4525963"/>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用于告诉</a:t>
            </a:r>
            <a:r>
              <a:rPr kumimoji="0" lang="zh-CN" altLang="en-US" sz="2600" b="1" i="0" u="sng" strike="noStrike" kern="1200" cap="none" spc="0" normalizeH="0" baseline="0" noProof="0" dirty="0" smtClean="0">
                <a:ln>
                  <a:noFill/>
                </a:ln>
                <a:solidFill>
                  <a:srgbClr val="FF0000"/>
                </a:solidFill>
                <a:effectLst/>
                <a:uLnTx/>
                <a:uFillTx/>
                <a:latin typeface="+mn-ea"/>
                <a:ea typeface="+mn-ea"/>
                <a:cs typeface="+mn-cs"/>
              </a:rPr>
              <a:t>汇编程序</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如何进行汇编的指令，它既不控制机器的操作也不被汇编成机器代码，只能为汇编程序所识别并指导汇编如何进行。宏汇编程序</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MASM</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提供了几十种伪指令，常用的伪指令有以下几类：</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4" name="内容占位符 2"/>
          <p:cNvSpPr txBox="1"/>
          <p:nvPr/>
        </p:nvSpPr>
        <p:spPr>
          <a:xfrm>
            <a:off x="1619250" y="3213100"/>
            <a:ext cx="6840538" cy="3048000"/>
          </a:xfrm>
          <a:prstGeom prst="rect">
            <a:avLst/>
          </a:prstGeom>
          <a:noFill/>
          <a:ln w="9525">
            <a:noFill/>
          </a:ln>
        </p:spPr>
        <p:txBody>
          <a:bodyPr/>
          <a:p>
            <a:pPr marL="273050" indent="-273050">
              <a:spcBef>
                <a:spcPct val="20000"/>
              </a:spcBef>
              <a:buClr>
                <a:srgbClr val="0BD0D9"/>
              </a:buClr>
              <a:buSzPct val="95000"/>
              <a:buFont typeface="Wingdings 2" panose="05020102010507070707" pitchFamily="18" charset="2"/>
              <a:buChar char=""/>
            </a:pPr>
            <a:r>
              <a:rPr lang="zh-CN" altLang="en-US" sz="2600" dirty="0">
                <a:latin typeface="宋体" panose="02010600030101010101" pitchFamily="2" charset="-122"/>
              </a:rPr>
              <a:t>①段定义伪指令；</a:t>
            </a:r>
            <a:endParaRPr lang="zh-CN" altLang="en-US" sz="2600" dirty="0">
              <a:latin typeface="宋体" panose="02010600030101010101" pitchFamily="2" charset="-122"/>
            </a:endParaRPr>
          </a:p>
          <a:p>
            <a:pPr marL="273050" indent="-273050">
              <a:spcBef>
                <a:spcPct val="20000"/>
              </a:spcBef>
              <a:buClr>
                <a:srgbClr val="0BD0D9"/>
              </a:buClr>
              <a:buSzPct val="95000"/>
              <a:buFont typeface="Wingdings 2" panose="05020102010507070707" pitchFamily="18" charset="2"/>
              <a:buChar char=""/>
            </a:pPr>
            <a:r>
              <a:rPr lang="zh-CN" altLang="en-US" sz="2600" dirty="0">
                <a:latin typeface="宋体" panose="02010600030101010101" pitchFamily="2" charset="-122"/>
              </a:rPr>
              <a:t>②数据定义伪指令；</a:t>
            </a:r>
            <a:endParaRPr lang="zh-CN" altLang="en-US" sz="2600" dirty="0">
              <a:latin typeface="宋体" panose="02010600030101010101" pitchFamily="2" charset="-122"/>
            </a:endParaRPr>
          </a:p>
          <a:p>
            <a:pPr marL="273050" indent="-273050">
              <a:spcBef>
                <a:spcPct val="20000"/>
              </a:spcBef>
              <a:buClr>
                <a:srgbClr val="0BD0D9"/>
              </a:buClr>
              <a:buSzPct val="95000"/>
              <a:buFont typeface="Wingdings 2" panose="05020102010507070707" pitchFamily="18" charset="2"/>
              <a:buChar char=""/>
            </a:pPr>
            <a:r>
              <a:rPr lang="zh-CN" altLang="en-US" sz="2600" dirty="0">
                <a:latin typeface="宋体" panose="02010600030101010101" pitchFamily="2" charset="-122"/>
              </a:rPr>
              <a:t>③过程定义伪指令；</a:t>
            </a:r>
            <a:endParaRPr lang="zh-CN" altLang="en-US" sz="2600" dirty="0">
              <a:latin typeface="宋体" panose="02010600030101010101" pitchFamily="2" charset="-122"/>
            </a:endParaRPr>
          </a:p>
          <a:p>
            <a:pPr marL="273050" indent="-273050">
              <a:spcBef>
                <a:spcPct val="20000"/>
              </a:spcBef>
              <a:buClr>
                <a:srgbClr val="0BD0D9"/>
              </a:buClr>
              <a:buSzPct val="95000"/>
              <a:buFont typeface="Wingdings 2" panose="05020102010507070707" pitchFamily="18" charset="2"/>
              <a:buChar char=""/>
            </a:pPr>
            <a:r>
              <a:rPr lang="zh-CN" altLang="en-US" sz="2600" dirty="0">
                <a:latin typeface="宋体" panose="02010600030101010101" pitchFamily="2" charset="-122"/>
              </a:rPr>
              <a:t>④符号定义伪指令；</a:t>
            </a:r>
            <a:endParaRPr lang="zh-CN" altLang="en-US" sz="2600" dirty="0">
              <a:latin typeface="宋体" panose="02010600030101010101" pitchFamily="2" charset="-122"/>
            </a:endParaRPr>
          </a:p>
          <a:p>
            <a:pPr marL="273050" indent="-273050">
              <a:spcBef>
                <a:spcPct val="20000"/>
              </a:spcBef>
              <a:buClr>
                <a:srgbClr val="0BD0D9"/>
              </a:buClr>
              <a:buSzPct val="95000"/>
              <a:buFont typeface="Wingdings 2" panose="05020102010507070707" pitchFamily="18" charset="2"/>
              <a:buChar char=""/>
            </a:pPr>
            <a:r>
              <a:rPr lang="zh-CN" altLang="en-US" sz="2600" dirty="0">
                <a:latin typeface="宋体" panose="02010600030101010101" pitchFamily="2" charset="-122"/>
              </a:rPr>
              <a:t>⑤定位伪指令；</a:t>
            </a:r>
            <a:endParaRPr lang="zh-CN" altLang="en-US" sz="2600" dirty="0">
              <a:latin typeface="宋体" panose="02010600030101010101" pitchFamily="2" charset="-122"/>
            </a:endParaRPr>
          </a:p>
          <a:p>
            <a:pPr marL="273050" indent="-273050">
              <a:spcBef>
                <a:spcPct val="20000"/>
              </a:spcBef>
              <a:buClr>
                <a:srgbClr val="0BD0D9"/>
              </a:buClr>
              <a:buSzPct val="95000"/>
              <a:buFont typeface="Wingdings 2" panose="05020102010507070707" pitchFamily="18" charset="2"/>
              <a:buChar char=""/>
            </a:pPr>
            <a:r>
              <a:rPr lang="zh-CN" altLang="en-US" sz="2600" dirty="0">
                <a:latin typeface="宋体" panose="02010600030101010101" pitchFamily="2" charset="-122"/>
              </a:rPr>
              <a:t>⑥结束伪指令；</a:t>
            </a:r>
            <a:endParaRPr lang="zh-CN" altLang="en-US" sz="2600" dirty="0">
              <a:latin typeface="宋体" panose="02010600030101010101" pitchFamily="2" charset="-122"/>
            </a:endParaRPr>
          </a:p>
          <a:p>
            <a:pPr marL="273050" indent="-273050">
              <a:spcBef>
                <a:spcPct val="20000"/>
              </a:spcBef>
              <a:buClr>
                <a:srgbClr val="0BD0D9"/>
              </a:buClr>
              <a:buSzPct val="95000"/>
              <a:buFont typeface="Wingdings 2" panose="05020102010507070707" pitchFamily="18" charset="2"/>
            </a:pPr>
            <a:endParaRPr lang="zh-CN" altLang="en-US" sz="26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内容占位符 2"/>
          <p:cNvSpPr>
            <a:spLocks noGrp="1"/>
          </p:cNvSpPr>
          <p:nvPr>
            <p:ph idx="1"/>
          </p:nvPr>
        </p:nvSpPr>
        <p:spPr>
          <a:xfrm>
            <a:off x="468313" y="2636838"/>
            <a:ext cx="8207375" cy="3597275"/>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）段定义伪指令</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SEGMENT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ENDS</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格式：段名</a:t>
            </a:r>
            <a:r>
              <a:rPr kumimoji="0" lang="en-US" sz="26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    </a:t>
            </a:r>
            <a:r>
              <a:rPr kumimoji="0" lang="en-US" altLang="zh-CN" sz="2600" b="0" i="0" u="none" strike="noStrike" kern="1200" cap="none" spc="0" normalizeH="0" baseline="0" noProof="0" dirty="0" smtClean="0">
                <a:ln>
                  <a:noFill/>
                </a:ln>
                <a:solidFill>
                  <a:srgbClr val="FF0000"/>
                </a:solidFill>
                <a:effectLst/>
                <a:uLnTx/>
                <a:uFillTx/>
                <a:latin typeface="+mn-ea"/>
                <a:ea typeface="+mn-ea"/>
                <a:cs typeface="+mn-cs"/>
              </a:rPr>
              <a:t>SEGMENT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定位类型</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组合类型</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类别</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段名</a:t>
            </a:r>
            <a:r>
              <a:rPr kumimoji="0" lang="en-US" sz="26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    </a:t>
            </a:r>
            <a:r>
              <a:rPr kumimoji="0" lang="en-US" altLang="zh-CN" sz="2600" b="0" i="0" u="none" strike="noStrike" kern="1200" cap="none" spc="0" normalizeH="0" baseline="0" noProof="0" dirty="0" smtClean="0">
                <a:ln>
                  <a:noFill/>
                </a:ln>
                <a:solidFill>
                  <a:srgbClr val="FF0000"/>
                </a:solidFill>
                <a:effectLst/>
                <a:uLnTx/>
                <a:uFillTx/>
                <a:latin typeface="+mn-ea"/>
                <a:ea typeface="+mn-ea"/>
                <a:cs typeface="+mn-cs"/>
              </a:rPr>
              <a:t>ENDS</a:t>
            </a:r>
            <a:endParaRPr kumimoji="0" lang="zh-CN" altLang="en-US" sz="2600" b="0"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33795" name="内容占位符 2"/>
          <p:cNvSpPr txBox="1"/>
          <p:nvPr/>
        </p:nvSpPr>
        <p:spPr>
          <a:xfrm>
            <a:off x="395288" y="620713"/>
            <a:ext cx="8229600" cy="2376487"/>
          </a:xfrm>
          <a:prstGeom prst="rect">
            <a:avLst/>
          </a:prstGeom>
          <a:noFill/>
          <a:ln w="9525">
            <a:noFill/>
          </a:ln>
        </p:spPr>
        <p:txBody>
          <a:bodyPr/>
          <a:p>
            <a:pPr marL="273050" indent="-273050">
              <a:spcBef>
                <a:spcPct val="20000"/>
              </a:spcBef>
              <a:buClr>
                <a:srgbClr val="0BD0D9"/>
              </a:buClr>
              <a:buSzPct val="95000"/>
              <a:buFont typeface="Wingdings 2" panose="05020102010507070707" pitchFamily="18" charset="2"/>
              <a:buChar char=""/>
            </a:pPr>
            <a:r>
              <a:rPr lang="en-US" altLang="zh-CN" sz="2600" dirty="0">
                <a:latin typeface="宋体" panose="02010600030101010101" pitchFamily="2" charset="-122"/>
              </a:rPr>
              <a:t>1. </a:t>
            </a:r>
            <a:r>
              <a:rPr lang="zh-CN" altLang="en-US" sz="2600" dirty="0">
                <a:latin typeface="宋体" panose="02010600030101010101" pitchFamily="2" charset="-122"/>
              </a:rPr>
              <a:t>段定义伪指令</a:t>
            </a:r>
            <a:endParaRPr lang="zh-CN" altLang="en-US" sz="2600" dirty="0">
              <a:latin typeface="宋体" panose="02010600030101010101" pitchFamily="2" charset="-122"/>
            </a:endParaRPr>
          </a:p>
          <a:p>
            <a:pPr marL="273050" indent="-273050">
              <a:spcBef>
                <a:spcPct val="20000"/>
              </a:spcBef>
              <a:buClr>
                <a:srgbClr val="0BD0D9"/>
              </a:buClr>
              <a:buSzPct val="95000"/>
              <a:buFont typeface="Wingdings 2" panose="05020102010507070707" pitchFamily="18" charset="2"/>
              <a:buChar char=""/>
            </a:pPr>
            <a:r>
              <a:rPr lang="zh-CN" altLang="en-US" sz="2600" dirty="0">
                <a:latin typeface="宋体" panose="02010600030101010101" pitchFamily="2" charset="-122"/>
              </a:rPr>
              <a:t>汇编源程序以段为其基本组织结构，段定义伪指令用于汇编源程序中段的定义，相关指令有：</a:t>
            </a:r>
            <a:endParaRPr lang="en-US" altLang="zh-CN" sz="2600" dirty="0">
              <a:latin typeface="宋体" panose="02010600030101010101" pitchFamily="2" charset="-122"/>
            </a:endParaRPr>
          </a:p>
          <a:p>
            <a:pPr marL="273050" indent="-273050">
              <a:spcBef>
                <a:spcPct val="20000"/>
              </a:spcBef>
              <a:buClr>
                <a:srgbClr val="0BD0D9"/>
              </a:buClr>
              <a:buSzPct val="95000"/>
            </a:pPr>
            <a:r>
              <a:rPr lang="en-US" altLang="zh-CN" sz="2600" dirty="0">
                <a:latin typeface="宋体" panose="02010600030101010101" pitchFamily="2" charset="-122"/>
              </a:rPr>
              <a:t>    </a:t>
            </a:r>
            <a:r>
              <a:rPr lang="en-US" altLang="zh-CN" sz="2600" b="1" u="sng" dirty="0">
                <a:solidFill>
                  <a:srgbClr val="FF0000"/>
                </a:solidFill>
                <a:latin typeface="宋体" panose="02010600030101010101" pitchFamily="2" charset="-122"/>
              </a:rPr>
              <a:t>SEGMENT</a:t>
            </a:r>
            <a:r>
              <a:rPr lang="zh-CN" altLang="en-US" sz="2600" b="1" u="sng" dirty="0">
                <a:solidFill>
                  <a:srgbClr val="FF0000"/>
                </a:solidFill>
                <a:latin typeface="宋体" panose="02010600030101010101" pitchFamily="2" charset="-122"/>
              </a:rPr>
              <a:t>、</a:t>
            </a:r>
            <a:r>
              <a:rPr lang="en-US" altLang="zh-CN" sz="2600" b="1" u="sng" dirty="0">
                <a:solidFill>
                  <a:srgbClr val="FF0000"/>
                </a:solidFill>
                <a:latin typeface="宋体" panose="02010600030101010101" pitchFamily="2" charset="-122"/>
              </a:rPr>
              <a:t>ENDS</a:t>
            </a:r>
            <a:r>
              <a:rPr lang="zh-CN" altLang="en-US" sz="2600" b="1" u="sng" dirty="0">
                <a:solidFill>
                  <a:srgbClr val="FF0000"/>
                </a:solidFill>
                <a:latin typeface="宋体" panose="02010600030101010101" pitchFamily="2" charset="-122"/>
              </a:rPr>
              <a:t>、</a:t>
            </a:r>
            <a:r>
              <a:rPr lang="en-US" altLang="zh-CN" sz="2600" b="1" u="sng" dirty="0">
                <a:solidFill>
                  <a:srgbClr val="FF0000"/>
                </a:solidFill>
                <a:latin typeface="宋体" panose="02010600030101010101" pitchFamily="2" charset="-122"/>
              </a:rPr>
              <a:t>ASSUME</a:t>
            </a:r>
            <a:r>
              <a:rPr lang="zh-CN" altLang="en-US" sz="2600" b="1" u="sng" dirty="0">
                <a:solidFill>
                  <a:srgbClr val="FF0000"/>
                </a:solidFill>
                <a:latin typeface="宋体" panose="02010600030101010101" pitchFamily="2" charset="-122"/>
              </a:rPr>
              <a:t>。</a:t>
            </a:r>
            <a:endParaRPr lang="zh-CN" altLang="en-US" sz="2600" b="1" u="sng" dirty="0">
              <a:solidFill>
                <a:srgbClr val="FF0000"/>
              </a:solidFill>
              <a:latin typeface="宋体" panose="02010600030101010101" pitchFamily="2" charset="-122"/>
            </a:endParaRPr>
          </a:p>
          <a:p>
            <a:pPr marL="273050" indent="-273050">
              <a:spcBef>
                <a:spcPct val="20000"/>
              </a:spcBef>
              <a:buClr>
                <a:srgbClr val="0BD0D9"/>
              </a:buClr>
              <a:buSzPct val="95000"/>
              <a:buFont typeface="Wingdings 2" panose="05020102010507070707" pitchFamily="18" charset="2"/>
              <a:buChar char=""/>
            </a:pPr>
            <a:endParaRPr lang="zh-CN" altLang="en-US" sz="26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xEl>
                                              <p:charRg st="0" end="22"/>
                                            </p:txEl>
                                          </p:spTgt>
                                        </p:tgtEl>
                                        <p:attrNameLst>
                                          <p:attrName>style.visibility</p:attrName>
                                        </p:attrNameLst>
                                      </p:cBhvr>
                                      <p:to>
                                        <p:strVal val="visible"/>
                                      </p:to>
                                    </p:set>
                                    <p:animEffect transition="in" filter="blinds(horizontal)">
                                      <p:cBhvr>
                                        <p:cTn id="7" dur="500"/>
                                        <p:tgtEl>
                                          <p:spTgt spid="32771">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1">
                                            <p:txEl>
                                              <p:charRg st="22" end="58"/>
                                            </p:txEl>
                                          </p:spTgt>
                                        </p:tgtEl>
                                        <p:attrNameLst>
                                          <p:attrName>style.visibility</p:attrName>
                                        </p:attrNameLst>
                                      </p:cBhvr>
                                      <p:to>
                                        <p:strVal val="visible"/>
                                      </p:to>
                                    </p:set>
                                    <p:animEffect transition="in" filter="blinds(horizontal)">
                                      <p:cBhvr>
                                        <p:cTn id="12" dur="500"/>
                                        <p:tgtEl>
                                          <p:spTgt spid="32771">
                                            <p:txEl>
                                              <p:charRg st="22"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1">
                                            <p:txEl>
                                              <p:charRg st="58" end="88"/>
                                            </p:txEl>
                                          </p:spTgt>
                                        </p:tgtEl>
                                        <p:attrNameLst>
                                          <p:attrName>style.visibility</p:attrName>
                                        </p:attrNameLst>
                                      </p:cBhvr>
                                      <p:to>
                                        <p:strVal val="visible"/>
                                      </p:to>
                                    </p:set>
                                    <p:animEffect transition="in" filter="blinds(horizontal)">
                                      <p:cBhvr>
                                        <p:cTn id="17" dur="500"/>
                                        <p:tgtEl>
                                          <p:spTgt spid="32771">
                                            <p:txEl>
                                              <p:charRg st="58" end="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1">
                                            <p:txEl>
                                              <p:charRg st="88" end="118"/>
                                            </p:txEl>
                                          </p:spTgt>
                                        </p:tgtEl>
                                        <p:attrNameLst>
                                          <p:attrName>style.visibility</p:attrName>
                                        </p:attrNameLst>
                                      </p:cBhvr>
                                      <p:to>
                                        <p:strVal val="visible"/>
                                      </p:to>
                                    </p:set>
                                    <p:animEffect transition="in" filter="blinds(horizontal)">
                                      <p:cBhvr>
                                        <p:cTn id="22" dur="500"/>
                                        <p:tgtEl>
                                          <p:spTgt spid="32771">
                                            <p:txEl>
                                              <p:charRg st="88"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1">
                                            <p:txEl>
                                              <p:charRg st="118" end="148"/>
                                            </p:txEl>
                                          </p:spTgt>
                                        </p:tgtEl>
                                        <p:attrNameLst>
                                          <p:attrName>style.visibility</p:attrName>
                                        </p:attrNameLst>
                                      </p:cBhvr>
                                      <p:to>
                                        <p:strVal val="visible"/>
                                      </p:to>
                                    </p:set>
                                    <p:animEffect transition="in" filter="blinds(horizontal)">
                                      <p:cBhvr>
                                        <p:cTn id="27" dur="500"/>
                                        <p:tgtEl>
                                          <p:spTgt spid="32771">
                                            <p:txEl>
                                              <p:charRg st="118" end="14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71">
                                            <p:txEl>
                                              <p:charRg st="148" end="162"/>
                                            </p:txEl>
                                          </p:spTgt>
                                        </p:tgtEl>
                                        <p:attrNameLst>
                                          <p:attrName>style.visibility</p:attrName>
                                        </p:attrNameLst>
                                      </p:cBhvr>
                                      <p:to>
                                        <p:strVal val="visible"/>
                                      </p:to>
                                    </p:set>
                                    <p:animEffect transition="in" filter="blinds(horizontal)">
                                      <p:cBhvr>
                                        <p:cTn id="32" dur="500"/>
                                        <p:tgtEl>
                                          <p:spTgt spid="32771">
                                            <p:txEl>
                                              <p:charRg st="148" end="1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内容占位符 2"/>
          <p:cNvSpPr>
            <a:spLocks noGrp="1"/>
          </p:cNvSpPr>
          <p:nvPr>
            <p:ph idx="1"/>
          </p:nvPr>
        </p:nvSpPr>
        <p:spPr>
          <a:xfrm>
            <a:off x="428625" y="1196975"/>
            <a:ext cx="8229600" cy="5049838"/>
          </a:xfrm>
        </p:spPr>
        <p:txBody>
          <a:bodyPr vert="horz" wrap="square" lIns="91440" tIns="45720" rIns="91440" bIns="45720" numCol="1" anchor="t" anchorCtr="0" compatLnSpc="1"/>
          <a:lstStyle/>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ASSUME</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伪指令</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格式：</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en-US" altLang="zh-CN" sz="2400" b="0" i="0" u="sng" strike="noStrike" kern="1200" cap="none" spc="0" normalizeH="0" baseline="0" noProof="0" dirty="0" smtClean="0">
                <a:ln>
                  <a:noFill/>
                </a:ln>
                <a:solidFill>
                  <a:srgbClr val="FF0000"/>
                </a:solidFill>
                <a:effectLst/>
                <a:uLnTx/>
                <a:uFillTx/>
                <a:latin typeface="+mn-ea"/>
                <a:ea typeface="+mn-ea"/>
                <a:cs typeface="+mn-cs"/>
              </a:rPr>
              <a:t>ASSUME</a:t>
            </a:r>
            <a:r>
              <a:rPr kumimoji="0" lang="zh-CN" altLang="en-US" sz="2400" b="0" i="0" u="sng" strike="noStrike" kern="1200" cap="none" spc="0" normalizeH="0" baseline="0" noProof="0" dirty="0" smtClean="0">
                <a:ln>
                  <a:noFill/>
                </a:ln>
                <a:solidFill>
                  <a:srgbClr val="FF0000"/>
                </a:solidFill>
                <a:effectLst/>
                <a:uLnTx/>
                <a:uFillTx/>
                <a:latin typeface="+mn-ea"/>
                <a:ea typeface="+mn-ea"/>
                <a:cs typeface="+mn-cs"/>
              </a:rPr>
              <a:t>　段寄存器名：段名［，段寄存器名：段名⋯⋯］</a:t>
            </a:r>
            <a:endParaRPr kumimoji="0" lang="zh-CN" altLang="en-US" sz="2600" b="0" i="0" u="sng"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段寄存器可以是：</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CS</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DS</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ES</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SS</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。段名为已定义的段。凡是程序中所使用的段，都应说明它与段寄存器之间的对应关系。</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charRg st="13" end="1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charRg st="17" end="4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charRg st="46" end="1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bwMode="auto">
          <a:xfrm>
            <a:off x="395287" y="908050"/>
            <a:ext cx="8229600" cy="5329237"/>
          </a:xfrm>
          <a:ln>
            <a:miter lim="800000"/>
          </a:ln>
          <a:effectLst/>
          <a:scene3d>
            <a:camera prst="orthographicFront"/>
            <a:lightRig rig="balanced" dir="t"/>
          </a:scene3d>
          <a:sp3d prstMaterial="plastic"/>
        </p:spPr>
        <p:txBody>
          <a:bodyPr vert="horz" wrap="square" lIns="91440" tIns="45720" rIns="91440" bIns="45720" numCol="1" rtlCol="0" anchor="t" anchorCtr="0" compatLnSpc="1">
            <a:norm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2.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数据定义伪指令</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格式：</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1" i="0" u="sng" strike="noStrike" kern="1200" cap="none" spc="0" normalizeH="0" baseline="0" noProof="0" dirty="0" smtClean="0">
                <a:ln>
                  <a:noFill/>
                </a:ln>
                <a:solidFill>
                  <a:srgbClr val="FF0000"/>
                </a:solidFill>
                <a:effectLst/>
                <a:uLnTx/>
                <a:uFillTx/>
                <a:latin typeface="+mn-ea"/>
                <a:ea typeface="+mn-ea"/>
                <a:cs typeface="+mn-cs"/>
              </a:rPr>
              <a:t>［变量名］</a:t>
            </a:r>
            <a:r>
              <a:rPr kumimoji="0" lang="zh-CN" altLang="en-US" sz="2600" b="1" i="0" u="sng"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mn-ea"/>
                <a:ea typeface="+mn-ea"/>
                <a:cs typeface="+mn-cs"/>
              </a:rPr>
              <a:t>数据定义伪指令</a:t>
            </a:r>
            <a:r>
              <a:rPr kumimoji="0" lang="zh-CN" altLang="en-US" sz="2600" b="1" i="0" u="sng" strike="noStrike" kern="1200" cap="none" spc="0" normalizeH="0" baseline="0" noProof="0" dirty="0" smtClean="0">
                <a:ln>
                  <a:noFill/>
                </a:ln>
                <a:solidFill>
                  <a:srgbClr val="FF0000"/>
                </a:solidFill>
                <a:effectLst/>
                <a:uLnTx/>
                <a:uFillTx/>
                <a:latin typeface="+mn-ea"/>
                <a:ea typeface="+mn-ea"/>
                <a:cs typeface="+mn-cs"/>
              </a:rPr>
              <a:t>  操作数</a:t>
            </a:r>
            <a:r>
              <a:rPr kumimoji="0" lang="en-US" sz="2600" b="1" i="0" u="sng" strike="noStrike" kern="1200" cap="none" spc="0" normalizeH="0" baseline="0" noProof="0" dirty="0" smtClean="0">
                <a:ln>
                  <a:noFill/>
                </a:ln>
                <a:solidFill>
                  <a:srgbClr val="FF0000"/>
                </a:solidFill>
                <a:effectLst/>
                <a:uLnTx/>
                <a:uFillTx/>
                <a:latin typeface="+mn-ea"/>
                <a:ea typeface="+mn-ea"/>
                <a:cs typeface="+mn-cs"/>
              </a:rPr>
              <a:t>1</a:t>
            </a:r>
            <a:r>
              <a:rPr kumimoji="0" lang="zh-CN" altLang="en-US" sz="2600" b="1" i="0" u="sng" strike="noStrike" kern="1200" cap="none" spc="0" normalizeH="0" baseline="0" noProof="0" dirty="0" smtClean="0">
                <a:ln>
                  <a:noFill/>
                </a:ln>
                <a:solidFill>
                  <a:srgbClr val="FF0000"/>
                </a:solidFill>
                <a:effectLst/>
                <a:uLnTx/>
                <a:uFillTx/>
                <a:latin typeface="+mn-ea"/>
                <a:ea typeface="+mn-ea"/>
                <a:cs typeface="+mn-cs"/>
              </a:rPr>
              <a:t>［，操作数</a:t>
            </a:r>
            <a:r>
              <a:rPr kumimoji="0" lang="en-US" sz="2600" b="1" i="0" u="sng" strike="noStrike" kern="1200" cap="none" spc="0" normalizeH="0" baseline="0" noProof="0" dirty="0" smtClean="0">
                <a:ln>
                  <a:noFill/>
                </a:ln>
                <a:solidFill>
                  <a:srgbClr val="FF0000"/>
                </a:solidFill>
                <a:effectLst/>
                <a:uLnTx/>
                <a:uFillTx/>
                <a:latin typeface="+mn-ea"/>
                <a:ea typeface="+mn-ea"/>
                <a:cs typeface="+mn-cs"/>
              </a:rPr>
              <a:t>2</a:t>
            </a:r>
            <a:r>
              <a:rPr kumimoji="0" lang="zh-CN" altLang="en-US" sz="2600" b="1" i="0" u="sng" strike="noStrike" kern="1200" cap="none" spc="0" normalizeH="0" baseline="0" noProof="0" dirty="0" smtClean="0">
                <a:ln>
                  <a:noFill/>
                </a:ln>
                <a:solidFill>
                  <a:srgbClr val="FF0000"/>
                </a:solidFill>
                <a:effectLst/>
                <a:uLnTx/>
                <a:uFillTx/>
                <a:latin typeface="+mn-ea"/>
                <a:ea typeface="+mn-ea"/>
                <a:cs typeface="+mn-cs"/>
              </a:rPr>
              <a:t>⋯］</a:t>
            </a:r>
            <a:endParaRPr kumimoji="0" lang="zh-CN" altLang="en-US" sz="2600" b="1" i="0" u="sng" strike="noStrike" kern="1200" cap="none" spc="0" normalizeH="0" baseline="0" noProof="0" dirty="0" smtClean="0">
              <a:ln>
                <a:noFill/>
              </a:ln>
              <a:solidFill>
                <a:srgbClr val="FF0000"/>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数据定义伪指令用来为数据分配存储单元，建立变量与存储单元之间的联系。</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数据定义伪指令有：</a:t>
            </a:r>
            <a:r>
              <a:rPr kumimoji="0" lang="en-US" sz="2600" b="0" i="0" u="none" strike="noStrike" kern="1200" cap="none" spc="0" normalizeH="0" baseline="0" noProof="0" dirty="0" smtClean="0">
                <a:ln>
                  <a:noFill/>
                </a:ln>
                <a:solidFill>
                  <a:srgbClr val="FF0000"/>
                </a:solidFill>
                <a:effectLst/>
                <a:uLnTx/>
                <a:uFillTx/>
                <a:latin typeface="+mn-ea"/>
                <a:ea typeface="+mn-ea"/>
                <a:cs typeface="+mn-cs"/>
              </a:rPr>
              <a:t>DB</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a:t>
            </a:r>
            <a:r>
              <a:rPr kumimoji="0" lang="en-US" sz="2600" b="0" i="0" u="none" strike="noStrike" kern="1200" cap="none" spc="0" normalizeH="0" baseline="0" noProof="0" dirty="0" smtClean="0">
                <a:ln>
                  <a:noFill/>
                </a:ln>
                <a:solidFill>
                  <a:srgbClr val="FF0000"/>
                </a:solidFill>
                <a:effectLst/>
                <a:uLnTx/>
                <a:uFillTx/>
                <a:latin typeface="+mn-ea"/>
                <a:ea typeface="+mn-ea"/>
                <a:cs typeface="+mn-cs"/>
              </a:rPr>
              <a:t>DW</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DD</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DQ</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DT</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分别用来定义类型属性为字节（</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DB</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）、字（</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DW</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）、双字（</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DD</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4</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字（</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DQ</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5</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字（</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DT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）的变量。</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内容占位符 2"/>
          <p:cNvSpPr>
            <a:spLocks noGrp="1"/>
          </p:cNvSpPr>
          <p:nvPr>
            <p:ph idx="1"/>
          </p:nvPr>
        </p:nvSpPr>
        <p:spPr>
          <a:xfrm>
            <a:off x="0" y="3068638"/>
            <a:ext cx="8229600" cy="1296988"/>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n dup</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m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m</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重复</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n</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次</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pic>
        <p:nvPicPr>
          <p:cNvPr id="36867" name="Picture 2" descr="C:\Users\Administrator\AppData\Roaming\Tencent\Users\784641441\QQ\WinTemp\RichOle\Y2YJR2Q94EF@T]QBCVLB%%1.png"/>
          <p:cNvPicPr>
            <a:picLocks noChangeAspect="1"/>
          </p:cNvPicPr>
          <p:nvPr/>
        </p:nvPicPr>
        <p:blipFill>
          <a:blip r:embed="rId1"/>
          <a:stretch>
            <a:fillRect/>
          </a:stretch>
        </p:blipFill>
        <p:spPr>
          <a:xfrm>
            <a:off x="0" y="488950"/>
            <a:ext cx="5172075" cy="2724150"/>
          </a:xfrm>
          <a:prstGeom prst="rect">
            <a:avLst/>
          </a:prstGeom>
          <a:noFill/>
          <a:ln w="9525">
            <a:noFill/>
          </a:ln>
        </p:spPr>
      </p:pic>
      <p:pic>
        <p:nvPicPr>
          <p:cNvPr id="36868" name="Picture 3" descr="C:\Users\Administrator\AppData\Roaming\Tencent\Users\784641441\QQ\WinTemp\RichOle\]$9[IPKY{0Z}KXV9V]YF`{A.png"/>
          <p:cNvPicPr>
            <a:picLocks noChangeAspect="1"/>
          </p:cNvPicPr>
          <p:nvPr/>
        </p:nvPicPr>
        <p:blipFill>
          <a:blip r:embed="rId2"/>
          <a:stretch>
            <a:fillRect/>
          </a:stretch>
        </p:blipFill>
        <p:spPr>
          <a:xfrm>
            <a:off x="3463925" y="785813"/>
            <a:ext cx="5486400" cy="5715000"/>
          </a:xfrm>
          <a:prstGeom prst="rect">
            <a:avLst/>
          </a:prstGeom>
          <a:noFill/>
          <a:ln w="9525">
            <a:noFill/>
          </a:ln>
        </p:spPr>
      </p:pic>
      <p:cxnSp>
        <p:nvCxnSpPr>
          <p:cNvPr id="6" name="直接连接符 5"/>
          <p:cNvCxnSpPr/>
          <p:nvPr/>
        </p:nvCxnSpPr>
        <p:spPr>
          <a:xfrm>
            <a:off x="5651500" y="1700213"/>
            <a:ext cx="7207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11188" y="1412875"/>
            <a:ext cx="3529013" cy="144463"/>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84213" y="1844675"/>
            <a:ext cx="3527425" cy="28892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39750" y="2205038"/>
            <a:ext cx="3744913" cy="1295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11188" y="2636838"/>
            <a:ext cx="3673475" cy="1944688"/>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484438" y="1628775"/>
            <a:ext cx="287338" cy="288925"/>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mn-lt"/>
                <a:ea typeface="+mn-ea"/>
                <a:cs typeface="+mn-cs"/>
              </a:rPr>
              <a:t>’</a:t>
            </a:r>
            <a:endParaRPr kumimoji="0" lang="en-US" altLang="zh-CN" sz="1800" b="0" i="0" u="none" strike="noStrike" kern="1200" cap="none" spc="0" normalizeH="0" baseline="0" noProof="1">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6">
                                            <p:txEl>
                                              <p:charRg st="10" end="1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内容占位符 2"/>
          <p:cNvSpPr>
            <a:spLocks noGrp="1"/>
          </p:cNvSpPr>
          <p:nvPr>
            <p:ph idx="1"/>
          </p:nvPr>
        </p:nvSpPr>
        <p:spPr>
          <a:xfrm>
            <a:off x="357188" y="857250"/>
            <a:ext cx="8229600" cy="4443413"/>
          </a:xfrm>
        </p:spPr>
        <p:txBody>
          <a:bodyPr vert="horz" wrap="square" lIns="91440" tIns="45720" rIns="91440" bIns="45720" numCol="1" anchor="t" anchorCtr="0" compatLnSpc="1"/>
          <a:lstStyle/>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用伪指令</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DB</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来分配内存单元时，每个数据占据内存的</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个单元</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第</a:t>
            </a:r>
            <a:r>
              <a:rPr kumimoji="0" lang="en-US" altLang="zh-CN" sz="2600" b="0" i="0" u="sng" strike="noStrike" kern="1200" cap="none" spc="0" normalizeH="0" baseline="0" noProof="0" dirty="0" smtClean="0">
                <a:ln>
                  <a:noFill/>
                </a:ln>
                <a:solidFill>
                  <a:srgbClr val="FF0000"/>
                </a:solidFill>
                <a:effectLst/>
                <a:uLnTx/>
                <a:uFillTx/>
                <a:latin typeface="+mn-ea"/>
                <a:ea typeface="+mn-ea"/>
                <a:cs typeface="+mn-cs"/>
              </a:rPr>
              <a:t>1</a:t>
            </a: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个数据存放在该段偏移地址为</a:t>
            </a:r>
            <a:r>
              <a:rPr kumimoji="0" lang="en-US" altLang="zh-CN" sz="2600" b="0" i="0" u="sng" strike="noStrike" kern="1200" cap="none" spc="0" normalizeH="0" baseline="0" noProof="0" dirty="0" smtClean="0">
                <a:ln>
                  <a:noFill/>
                </a:ln>
                <a:solidFill>
                  <a:srgbClr val="FF0000"/>
                </a:solidFill>
                <a:effectLst/>
                <a:uLnTx/>
                <a:uFillTx/>
                <a:latin typeface="+mn-ea"/>
                <a:ea typeface="+mn-ea"/>
                <a:cs typeface="+mn-cs"/>
              </a:rPr>
              <a:t>0000H</a:t>
            </a: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的内存单元中</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，后面数据所在内存单元的偏移地址依次加</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不论数据的书写格式如何，存入的数据都是</a:t>
            </a:r>
            <a:r>
              <a:rPr kumimoji="0" lang="zh-CN" altLang="en-US" sz="2600" b="1" i="0" u="none" strike="noStrike" kern="1200" cap="none" spc="0" normalizeH="0" baseline="0" noProof="0" dirty="0" smtClean="0">
                <a:ln>
                  <a:noFill/>
                </a:ln>
                <a:solidFill>
                  <a:srgbClr val="FF0000"/>
                </a:solidFill>
                <a:effectLst/>
                <a:uLnTx/>
                <a:uFillTx/>
                <a:latin typeface="+mn-ea"/>
                <a:ea typeface="+mn-ea"/>
                <a:cs typeface="+mn-cs"/>
              </a:rPr>
              <a:t>以</a:t>
            </a:r>
            <a:r>
              <a:rPr kumimoji="0" lang="en-US" altLang="zh-CN" sz="2600" b="1" i="0" u="none" strike="noStrike" kern="1200" cap="none" spc="0" normalizeH="0" baseline="0" noProof="0" dirty="0" smtClean="0">
                <a:ln>
                  <a:noFill/>
                </a:ln>
                <a:solidFill>
                  <a:srgbClr val="FF0000"/>
                </a:solidFill>
                <a:effectLst/>
                <a:uLnTx/>
                <a:uFillTx/>
                <a:latin typeface="+mn-ea"/>
                <a:ea typeface="+mn-ea"/>
                <a:cs typeface="+mn-cs"/>
              </a:rPr>
              <a:t>16</a:t>
            </a:r>
            <a:r>
              <a:rPr kumimoji="0" lang="zh-CN" altLang="en-US" sz="2600" b="1" i="0" u="none" strike="noStrike" kern="1200" cap="none" spc="0" normalizeH="0" baseline="0" noProof="0" dirty="0" smtClean="0">
                <a:ln>
                  <a:noFill/>
                </a:ln>
                <a:solidFill>
                  <a:srgbClr val="FF0000"/>
                </a:solidFill>
                <a:effectLst/>
                <a:uLnTx/>
                <a:uFillTx/>
                <a:latin typeface="+mn-ea"/>
                <a:ea typeface="+mn-ea"/>
                <a:cs typeface="+mn-cs"/>
              </a:rPr>
              <a:t>进制形式表示的二进制数据</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（由汇编程序在汇编时进行转换）。</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0">
                                            <p:txEl>
                                              <p:charRg st="0" end="29"/>
                                            </p:txEl>
                                          </p:spTgt>
                                        </p:tgtEl>
                                        <p:attrNameLst>
                                          <p:attrName>style.visibility</p:attrName>
                                        </p:attrNameLst>
                                      </p:cBhvr>
                                      <p:to>
                                        <p:strVal val="visible"/>
                                      </p:to>
                                    </p:set>
                                    <p:animEffect transition="in" filter="blinds(horizontal)">
                                      <p:cBhvr>
                                        <p:cTn id="7" dur="500"/>
                                        <p:tgtEl>
                                          <p:spTgt spid="37890">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0">
                                            <p:txEl>
                                              <p:charRg st="29" end="77"/>
                                            </p:txEl>
                                          </p:spTgt>
                                        </p:tgtEl>
                                        <p:attrNameLst>
                                          <p:attrName>style.visibility</p:attrName>
                                        </p:attrNameLst>
                                      </p:cBhvr>
                                      <p:to>
                                        <p:strVal val="visible"/>
                                      </p:to>
                                    </p:set>
                                    <p:animEffect transition="in" filter="blinds(horizontal)">
                                      <p:cBhvr>
                                        <p:cTn id="12" dur="500"/>
                                        <p:tgtEl>
                                          <p:spTgt spid="37890">
                                            <p:txEl>
                                              <p:charRg st="29"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0">
                                            <p:txEl>
                                              <p:charRg st="77" end="128"/>
                                            </p:txEl>
                                          </p:spTgt>
                                        </p:tgtEl>
                                        <p:attrNameLst>
                                          <p:attrName>style.visibility</p:attrName>
                                        </p:attrNameLst>
                                      </p:cBhvr>
                                      <p:to>
                                        <p:strVal val="visible"/>
                                      </p:to>
                                    </p:set>
                                    <p:animEffect transition="in" filter="blinds(horizontal)">
                                      <p:cBhvr>
                                        <p:cTn id="17" dur="500"/>
                                        <p:tgtEl>
                                          <p:spTgt spid="37890">
                                            <p:txEl>
                                              <p:charRg st="77"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684213"/>
            <a:ext cx="8229600" cy="5768975"/>
          </a:xfrm>
        </p:spPr>
        <p:txBody>
          <a:bodyPr vert="horz" wrap="square" lIns="91440" tIns="45720" rIns="91440" bIns="45720" numCol="1" rtlCol="0" anchor="t" anchorCtr="0" compatLnSpc="1">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用伪指令</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DW</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来分配内存单元时，每个字数据占据内存的</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个单元。</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存放时先存字数据的低字节，再存放字数据的高字节。</a:t>
            </a:r>
            <a:endParaRPr kumimoji="0" lang="en-US" altLang="zh-CN" sz="2600" b="0" i="0" u="none" strike="noStrike" kern="1200" cap="none" spc="0" normalizeH="0" baseline="0" noProof="0" dirty="0" smtClean="0">
              <a:ln>
                <a:noFill/>
              </a:ln>
              <a:solidFill>
                <a:srgbClr val="FF0000"/>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因此，数据</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1234H,</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先存放的是其低字节</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34H</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，再存放的是其高字节</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12H;</a:t>
            </a:r>
            <a:endParaRPr kumimoji="0" 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数据</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汇编时将转换为</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0001H,</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故先存放的是其低字节</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01H</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，再存放的是其高字节</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00H;</a:t>
            </a:r>
            <a:endParaRPr kumimoji="0" 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字符号串常量‘</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AB</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’汇编时将转换为</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4142H,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故先存放的是其低字节</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42H</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，再存放的是其高字节</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41H</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注意：汇编语言语法规定，</a:t>
            </a: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除用</a:t>
            </a:r>
            <a:r>
              <a:rPr kumimoji="0" lang="en-US" sz="2600" b="0" i="0" u="sng" strike="noStrike" kern="1200" cap="none" spc="0" normalizeH="0" baseline="0" noProof="0" dirty="0" smtClean="0">
                <a:ln>
                  <a:noFill/>
                </a:ln>
                <a:solidFill>
                  <a:srgbClr val="FF0000"/>
                </a:solidFill>
                <a:effectLst/>
                <a:uLnTx/>
                <a:uFillTx/>
                <a:latin typeface="+mn-ea"/>
                <a:ea typeface="+mn-ea"/>
                <a:cs typeface="+mn-cs"/>
              </a:rPr>
              <a:t>DB</a:t>
            </a: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定义的字符串常量外，单引号中</a:t>
            </a:r>
            <a:r>
              <a:rPr kumimoji="0" lang="en-US" sz="2600" b="0" i="0" u="sng" strike="noStrike" kern="1200" cap="none" spc="0" normalizeH="0" baseline="0" noProof="0" dirty="0" smtClean="0">
                <a:ln>
                  <a:noFill/>
                </a:ln>
                <a:solidFill>
                  <a:srgbClr val="FF0000"/>
                </a:solidFill>
                <a:effectLst/>
                <a:uLnTx/>
                <a:uFillTx/>
                <a:latin typeface="+mn-ea"/>
                <a:ea typeface="+mn-ea"/>
                <a:cs typeface="+mn-cs"/>
              </a:rPr>
              <a:t>ASCII</a:t>
            </a: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码字符的个数不得超过两个</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。若只有一个，例如</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DW</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A</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就相当于</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0041H</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charRg st="55" end="9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charRg st="93" end="13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charRg st="137" end="18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charRg st="189" end="2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内容占位符 2"/>
          <p:cNvSpPr>
            <a:spLocks noGrp="1"/>
          </p:cNvSpPr>
          <p:nvPr>
            <p:ph idx="1"/>
          </p:nvPr>
        </p:nvSpPr>
        <p:spPr>
          <a:xfrm>
            <a:off x="428625" y="1857375"/>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3.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过程定义伪指令</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None/>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格式：过程名</a:t>
            </a:r>
            <a:r>
              <a:rPr kumimoji="0" lang="en-US" sz="26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   </a:t>
            </a:r>
            <a:r>
              <a:rPr kumimoji="0" lang="en-US" altLang="zh-CN" sz="2600" b="0" i="0" u="none" strike="noStrike" kern="1200" cap="none" spc="0" normalizeH="0" baseline="0" noProof="0" dirty="0" smtClean="0">
                <a:ln>
                  <a:noFill/>
                </a:ln>
                <a:solidFill>
                  <a:srgbClr val="FF0000"/>
                </a:solidFill>
                <a:effectLst/>
                <a:uLnTx/>
                <a:uFillTx/>
                <a:latin typeface="+mn-ea"/>
                <a:ea typeface="+mn-ea"/>
                <a:cs typeface="+mn-cs"/>
              </a:rPr>
              <a:t>PROC </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[NEAR]</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或</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[FAR]    </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过程名</a:t>
            </a:r>
            <a:r>
              <a:rPr kumimoji="0" lang="en-US" sz="26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   </a:t>
            </a:r>
            <a:r>
              <a:rPr kumimoji="0" lang="en-US" altLang="zh-CN" sz="2600" b="0" i="0" u="none" strike="noStrike" kern="1200" cap="none" spc="0" normalizeH="0" baseline="0" noProof="0" dirty="0" smtClean="0">
                <a:ln>
                  <a:noFill/>
                </a:ln>
                <a:solidFill>
                  <a:srgbClr val="FF0000"/>
                </a:solidFill>
                <a:effectLst/>
                <a:uLnTx/>
                <a:uFillTx/>
                <a:latin typeface="+mn-ea"/>
                <a:ea typeface="+mn-ea"/>
                <a:cs typeface="+mn-cs"/>
              </a:rPr>
              <a:t>ENDP</a:t>
            </a:r>
            <a:endParaRPr kumimoji="0" lang="zh-CN" altLang="en-US" sz="2600" b="0"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None/>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内容占位符 2"/>
          <p:cNvSpPr>
            <a:spLocks noGrp="1"/>
          </p:cNvSpPr>
          <p:nvPr>
            <p:ph idx="1"/>
          </p:nvPr>
        </p:nvSpPr>
        <p:spPr>
          <a:xfrm>
            <a:off x="428625" y="1268413"/>
            <a:ext cx="8229600" cy="4978400"/>
          </a:xfrm>
        </p:spPr>
        <p:txBody>
          <a:bodyPr vert="horz" wrap="square" lIns="91440" tIns="45720" rIns="91440" bIns="45720" numCol="1" anchor="t" anchorCtr="0" compatLnSpc="1"/>
          <a:lstStyle/>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sng" strike="noStrike" kern="1200" cap="none" spc="0" normalizeH="0" baseline="0" noProof="0" dirty="0" smtClean="0">
                <a:ln>
                  <a:noFill/>
                </a:ln>
                <a:solidFill>
                  <a:srgbClr val="FF0000"/>
                </a:solidFill>
                <a:effectLst/>
                <a:uLnTx/>
                <a:uFillTx/>
                <a:latin typeface="+mn-ea"/>
                <a:ea typeface="+mn-ea"/>
                <a:cs typeface="+mn-cs"/>
              </a:rPr>
              <a:t>4. </a:t>
            </a: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符号定义伪指令</a:t>
            </a:r>
            <a:endParaRPr kumimoji="0" lang="zh-CN" altLang="en-US" sz="2600" b="0" i="0" u="sng"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常用的符号定义伪指令有：</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EQU</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LABEL</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符号包括汇编语言的变量名、标号名、过程名、寄存器名及指令助记符等。</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EQU</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格式：名字</a:t>
            </a:r>
            <a:r>
              <a:rPr kumimoji="0" lang="en-US" sz="26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 </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EQU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表达式</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p:txBody>
          <a:bodyPr vert="horz" wrap="square" lIns="0" tIns="45720" rIns="0" bIns="0" anchor="b" anchorCtr="0"/>
          <a:p>
            <a:pPr eaLnBrk="1" hangingPunct="1"/>
            <a:endParaRPr lang="zh-CN" altLang="en-US" dirty="0"/>
          </a:p>
        </p:txBody>
      </p:sp>
      <p:sp>
        <p:nvSpPr>
          <p:cNvPr id="43011" name="内容占位符 2"/>
          <p:cNvSpPr>
            <a:spLocks noGrp="1"/>
          </p:cNvSpPr>
          <p:nvPr>
            <p:ph idx="1"/>
          </p:nvPr>
        </p:nvSpPr>
        <p:spPr>
          <a:xfrm>
            <a:off x="428625" y="1857375"/>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）等号＝</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格式：名字＝表达式</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LABEL</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格式：变量</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标号</a:t>
            </a:r>
            <a:r>
              <a:rPr kumimoji="0" lang="en-US" sz="26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 </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LABEL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类型</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85775" y="116523"/>
            <a:ext cx="8658225" cy="719138"/>
          </a:xfrm>
        </p:spPr>
        <p:txBody>
          <a:bodyPr vert="horz" wrap="square" lIns="0" tIns="45720" rIns="0" bIns="0" numCol="1" rtlCol="0"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dirty="0" smtClean="0">
                <a:ln>
                  <a:noFill/>
                </a:ln>
                <a:gradFill>
                  <a:gsLst>
                    <a:gs pos="0">
                      <a:srgbClr val="007BD3"/>
                    </a:gs>
                    <a:gs pos="100000">
                      <a:srgbClr val="034373"/>
                    </a:gs>
                  </a:gsLst>
                  <a:lin scaled="0"/>
                </a:gradFill>
                <a:effectLst/>
                <a:uLnTx/>
                <a:uFillTx/>
                <a:latin typeface="+mj-lt"/>
                <a:ea typeface="+mj-ea"/>
                <a:cs typeface="+mj-cs"/>
              </a:rPr>
              <a:t>  8086/8088</a:t>
            </a:r>
            <a:r>
              <a:rPr kumimoji="0" lang="zh-CN" altLang="en-US" sz="4000" b="0" i="0" u="none" strike="noStrike" kern="1200" cap="none" spc="0" normalizeH="0" baseline="0" noProof="0" dirty="0" smtClean="0">
                <a:ln>
                  <a:noFill/>
                </a:ln>
                <a:gradFill>
                  <a:gsLst>
                    <a:gs pos="0">
                      <a:srgbClr val="007BD3"/>
                    </a:gs>
                    <a:gs pos="100000">
                      <a:srgbClr val="034373"/>
                    </a:gs>
                  </a:gsLst>
                  <a:lin scaled="0"/>
                </a:gradFill>
                <a:effectLst/>
                <a:uLnTx/>
                <a:uFillTx/>
                <a:latin typeface="+mj-lt"/>
                <a:ea typeface="+mj-ea"/>
                <a:cs typeface="+mj-cs"/>
              </a:rPr>
              <a:t>汇编语言的基本语法</a:t>
            </a:r>
            <a:endParaRPr kumimoji="0" lang="zh-CN" altLang="en-US" sz="4000" b="0" i="0" u="none" strike="noStrike" kern="1200" cap="none" spc="0" normalizeH="0" baseline="0" noProof="0" dirty="0" smtClean="0">
              <a:ln>
                <a:noFill/>
              </a:ln>
              <a:gradFill>
                <a:gsLst>
                  <a:gs pos="0">
                    <a:srgbClr val="007BD3"/>
                  </a:gs>
                  <a:gs pos="100000">
                    <a:srgbClr val="034373"/>
                  </a:gs>
                </a:gsLst>
                <a:lin scaled="0"/>
              </a:gradFill>
              <a:effectLst/>
              <a:uLnTx/>
              <a:uFillTx/>
              <a:latin typeface="+mj-lt"/>
              <a:ea typeface="+mj-ea"/>
              <a:cs typeface="+mj-cs"/>
            </a:endParaRPr>
          </a:p>
        </p:txBody>
      </p:sp>
      <p:sp>
        <p:nvSpPr>
          <p:cNvPr id="14339" name="内容占位符 2"/>
          <p:cNvSpPr>
            <a:spLocks noGrp="1"/>
          </p:cNvSpPr>
          <p:nvPr>
            <p:ph idx="1"/>
          </p:nvPr>
        </p:nvSpPr>
        <p:spPr>
          <a:xfrm>
            <a:off x="395288" y="1196975"/>
            <a:ext cx="8229600" cy="1008063"/>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4.3.1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源程序的结构及组成</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例</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1】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编程实现</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SUM=X+Y=23+35</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4" name="内容占位符 2"/>
          <p:cNvSpPr txBox="1"/>
          <p:nvPr/>
        </p:nvSpPr>
        <p:spPr bwMode="auto">
          <a:xfrm>
            <a:off x="539750" y="901700"/>
            <a:ext cx="8229600" cy="5911850"/>
          </a:xfrm>
          <a:prstGeom prst="rect">
            <a:avLst/>
          </a:prstGeom>
          <a:noFill/>
          <a:ln w="9525">
            <a:noFill/>
            <a:miter lim="800000"/>
          </a:ln>
        </p:spPr>
        <p:txBody>
          <a:bodyPr>
            <a:normAutofit fontScale="85000" lnSpcReduction="20000"/>
          </a:bodyPr>
          <a:lstStyle/>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kern="1200" cap="none" spc="0" normalizeH="0" baseline="0" noProof="0" dirty="0">
                <a:solidFill>
                  <a:srgbClr val="FF0000"/>
                </a:solidFill>
                <a:latin typeface="+mn-ea"/>
                <a:ea typeface="+mn-ea"/>
                <a:cs typeface="+mn-cs"/>
              </a:rPr>
              <a:t>DATA	SEGMENT</a:t>
            </a:r>
            <a:endParaRPr kumimoji="0" lang="zh-CN" altLang="en-US" sz="2600" kern="1200" cap="none" spc="0" normalizeH="0" baseline="0" noProof="0" dirty="0">
              <a:solidFill>
                <a:srgbClr val="FF000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kern="1200" cap="none" spc="0" normalizeH="0" baseline="0" noProof="0" dirty="0">
                <a:solidFill>
                  <a:srgbClr val="FF0000"/>
                </a:solidFill>
                <a:latin typeface="+mn-ea"/>
                <a:ea typeface="+mn-ea"/>
                <a:cs typeface="+mn-cs"/>
              </a:rPr>
              <a:t>X		DB 23</a:t>
            </a:r>
            <a:endParaRPr kumimoji="0" lang="zh-CN" altLang="en-US" sz="2600" kern="1200" cap="none" spc="0" normalizeH="0" baseline="0" noProof="0" dirty="0">
              <a:solidFill>
                <a:srgbClr val="FF000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kern="1200" cap="none" spc="0" normalizeH="0" baseline="0" noProof="0" dirty="0">
                <a:solidFill>
                  <a:srgbClr val="FF0000"/>
                </a:solidFill>
                <a:latin typeface="+mn-ea"/>
                <a:ea typeface="+mn-ea"/>
                <a:cs typeface="+mn-cs"/>
              </a:rPr>
              <a:t>Y		DB 35</a:t>
            </a:r>
            <a:endParaRPr kumimoji="0" lang="zh-CN" altLang="en-US" sz="2600" kern="1200" cap="none" spc="0" normalizeH="0" baseline="0" noProof="0" dirty="0">
              <a:solidFill>
                <a:srgbClr val="FF000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kern="1200" cap="none" spc="0" normalizeH="0" baseline="0" noProof="0" dirty="0">
                <a:solidFill>
                  <a:srgbClr val="FF0000"/>
                </a:solidFill>
                <a:latin typeface="+mn-ea"/>
                <a:ea typeface="+mn-ea"/>
                <a:cs typeface="+mn-cs"/>
              </a:rPr>
              <a:t>SUM	DB ?</a:t>
            </a:r>
            <a:endParaRPr kumimoji="0" lang="zh-CN" altLang="en-US" sz="2600" kern="1200" cap="none" spc="0" normalizeH="0" baseline="0" noProof="0" dirty="0">
              <a:solidFill>
                <a:srgbClr val="FF000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kern="1200" cap="none" spc="0" normalizeH="0" baseline="0" noProof="0" dirty="0">
                <a:solidFill>
                  <a:srgbClr val="FF0000"/>
                </a:solidFill>
                <a:latin typeface="+mn-ea"/>
                <a:ea typeface="+mn-ea"/>
                <a:cs typeface="+mn-cs"/>
              </a:rPr>
              <a:t>DATA	ENDS</a:t>
            </a:r>
            <a:endParaRPr kumimoji="0" lang="zh-CN" altLang="en-US" sz="2600" kern="1200" cap="none" spc="0" normalizeH="0" baseline="0" noProof="0" dirty="0">
              <a:solidFill>
                <a:srgbClr val="FF000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kern="1200" cap="none" spc="0" normalizeH="0" baseline="0" noProof="0" dirty="0">
                <a:latin typeface="+mn-ea"/>
                <a:ea typeface="+mn-ea"/>
                <a:cs typeface="+mn-cs"/>
              </a:rPr>
              <a:t>CODE	SEGMENT</a:t>
            </a:r>
            <a:endParaRPr kumimoji="0" lang="zh-CN" altLang="en-US" sz="2600" kern="1200" cap="none" spc="0" normalizeH="0" baseline="0" noProof="0" dirty="0">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kern="1200" cap="none" spc="0" normalizeH="0" baseline="0" noProof="0" dirty="0">
                <a:latin typeface="+mn-ea"/>
                <a:ea typeface="+mn-ea"/>
                <a:cs typeface="+mn-cs"/>
              </a:rPr>
              <a:t>		ASSUME CS:CODE,DS:DATA</a:t>
            </a:r>
            <a:endParaRPr kumimoji="0" lang="zh-CN" altLang="en-US" sz="2600" kern="1200" cap="none" spc="0" normalizeH="0" baseline="0" noProof="0" dirty="0">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b="1" kern="1200" cap="none" spc="0" normalizeH="0" baseline="0" noProof="0" dirty="0">
                <a:solidFill>
                  <a:srgbClr val="FFC000"/>
                </a:solidFill>
                <a:latin typeface="+mn-ea"/>
                <a:ea typeface="+mn-ea"/>
                <a:cs typeface="+mn-cs"/>
              </a:rPr>
              <a:t>START:MOV AX,DATA</a:t>
            </a:r>
            <a:endParaRPr kumimoji="0" lang="zh-CN" altLang="en-US" sz="2600" b="1" kern="1200" cap="none" spc="0" normalizeH="0" baseline="0" noProof="0" dirty="0">
              <a:solidFill>
                <a:srgbClr val="FFC00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b="1" kern="1200" cap="none" spc="0" normalizeH="0" baseline="0" noProof="0" dirty="0">
                <a:solidFill>
                  <a:srgbClr val="FFC000"/>
                </a:solidFill>
                <a:latin typeface="+mn-ea"/>
                <a:ea typeface="+mn-ea"/>
                <a:cs typeface="+mn-cs"/>
              </a:rPr>
              <a:t>		MOV DS,AX</a:t>
            </a:r>
            <a:endParaRPr kumimoji="0" lang="zh-CN" altLang="en-US" sz="2600" b="1" kern="1200" cap="none" spc="0" normalizeH="0" baseline="0" noProof="0" dirty="0">
              <a:solidFill>
                <a:srgbClr val="FFC00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kern="1200" cap="none" spc="0" normalizeH="0" baseline="0" noProof="0" dirty="0">
                <a:latin typeface="+mn-ea"/>
                <a:ea typeface="+mn-ea"/>
                <a:cs typeface="+mn-cs"/>
              </a:rPr>
              <a:t>		</a:t>
            </a:r>
            <a:r>
              <a:rPr kumimoji="0" lang="en-US" sz="2600" b="1" kern="1200" cap="none" spc="0" normalizeH="0" baseline="0" noProof="0" dirty="0">
                <a:solidFill>
                  <a:srgbClr val="00B050"/>
                </a:solidFill>
                <a:latin typeface="+mn-ea"/>
                <a:ea typeface="+mn-ea"/>
                <a:cs typeface="+mn-cs"/>
              </a:rPr>
              <a:t>MOV AL,X</a:t>
            </a:r>
            <a:r>
              <a:rPr kumimoji="0" lang="zh-CN" altLang="en-US" sz="2600" b="1" kern="1200" cap="none" spc="0" normalizeH="0" baseline="0" noProof="0" dirty="0">
                <a:solidFill>
                  <a:srgbClr val="00B050"/>
                </a:solidFill>
                <a:latin typeface="+mn-ea"/>
                <a:ea typeface="+mn-ea"/>
                <a:cs typeface="+mn-cs"/>
              </a:rPr>
              <a:t>；</a:t>
            </a:r>
            <a:r>
              <a:rPr kumimoji="0" lang="en-US" sz="2600" b="1" kern="1200" cap="none" spc="0" normalizeH="0" baseline="0" noProof="0" dirty="0">
                <a:solidFill>
                  <a:srgbClr val="00B050"/>
                </a:solidFill>
                <a:latin typeface="+mn-ea"/>
                <a:ea typeface="+mn-ea"/>
                <a:cs typeface="+mn-cs"/>
              </a:rPr>
              <a:t>		</a:t>
            </a:r>
            <a:r>
              <a:rPr kumimoji="0" lang="zh-CN" altLang="en-US" sz="2600" b="1" kern="1200" cap="none" spc="0" normalizeH="0" baseline="0" noProof="0" dirty="0">
                <a:solidFill>
                  <a:srgbClr val="00B050"/>
                </a:solidFill>
                <a:latin typeface="+mn-ea"/>
                <a:ea typeface="+mn-ea"/>
                <a:cs typeface="+mn-cs"/>
              </a:rPr>
              <a:t>取数据</a:t>
            </a:r>
            <a:endParaRPr kumimoji="0" lang="zh-CN" altLang="en-US" sz="2600" b="1" kern="1200" cap="none" spc="0" normalizeH="0" baseline="0" noProof="0" dirty="0">
              <a:solidFill>
                <a:srgbClr val="00B05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b="1" kern="1200" cap="none" spc="0" normalizeH="0" baseline="0" noProof="0" dirty="0">
                <a:solidFill>
                  <a:srgbClr val="00B050"/>
                </a:solidFill>
                <a:latin typeface="+mn-ea"/>
                <a:ea typeface="+mn-ea"/>
                <a:cs typeface="+mn-cs"/>
              </a:rPr>
              <a:t>		MOV BL,Y</a:t>
            </a:r>
            <a:r>
              <a:rPr kumimoji="0" lang="zh-CN" altLang="en-US" sz="2600" b="1" kern="1200" cap="none" spc="0" normalizeH="0" baseline="0" noProof="0" dirty="0">
                <a:solidFill>
                  <a:srgbClr val="00B050"/>
                </a:solidFill>
                <a:latin typeface="+mn-ea"/>
                <a:ea typeface="+mn-ea"/>
                <a:cs typeface="+mn-cs"/>
              </a:rPr>
              <a:t>；</a:t>
            </a:r>
            <a:r>
              <a:rPr kumimoji="0" lang="en-US" sz="2600" b="1" kern="1200" cap="none" spc="0" normalizeH="0" baseline="0" noProof="0" dirty="0">
                <a:solidFill>
                  <a:srgbClr val="00B050"/>
                </a:solidFill>
                <a:latin typeface="+mn-ea"/>
                <a:ea typeface="+mn-ea"/>
                <a:cs typeface="+mn-cs"/>
              </a:rPr>
              <a:t>		</a:t>
            </a:r>
            <a:r>
              <a:rPr kumimoji="0" lang="zh-CN" altLang="en-US" sz="2600" b="1" kern="1200" cap="none" spc="0" normalizeH="0" baseline="0" noProof="0" dirty="0">
                <a:solidFill>
                  <a:srgbClr val="00B050"/>
                </a:solidFill>
                <a:latin typeface="+mn-ea"/>
                <a:ea typeface="+mn-ea"/>
                <a:cs typeface="+mn-cs"/>
              </a:rPr>
              <a:t>取数据</a:t>
            </a:r>
            <a:endParaRPr kumimoji="0" lang="zh-CN" altLang="en-US" sz="2600" b="1" kern="1200" cap="none" spc="0" normalizeH="0" baseline="0" noProof="0" dirty="0">
              <a:solidFill>
                <a:srgbClr val="00B05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b="1" kern="1200" cap="none" spc="0" normalizeH="0" baseline="0" noProof="0" dirty="0">
                <a:solidFill>
                  <a:srgbClr val="00B050"/>
                </a:solidFill>
                <a:latin typeface="+mn-ea"/>
                <a:ea typeface="+mn-ea"/>
                <a:cs typeface="+mn-cs"/>
              </a:rPr>
              <a:t>		ADD AL,BL	</a:t>
            </a:r>
            <a:r>
              <a:rPr kumimoji="0" lang="zh-CN" altLang="en-US" sz="2600" b="1" kern="1200" cap="none" spc="0" normalizeH="0" baseline="0" noProof="0" dirty="0">
                <a:solidFill>
                  <a:srgbClr val="00B050"/>
                </a:solidFill>
                <a:latin typeface="+mn-ea"/>
                <a:ea typeface="+mn-ea"/>
                <a:cs typeface="+mn-cs"/>
              </a:rPr>
              <a:t>；</a:t>
            </a:r>
            <a:r>
              <a:rPr kumimoji="0" lang="en-US" sz="2600" b="1" kern="1200" cap="none" spc="0" normalizeH="0" baseline="0" noProof="0" dirty="0">
                <a:solidFill>
                  <a:srgbClr val="00B050"/>
                </a:solidFill>
                <a:latin typeface="+mn-ea"/>
                <a:ea typeface="+mn-ea"/>
                <a:cs typeface="+mn-cs"/>
              </a:rPr>
              <a:t>	</a:t>
            </a:r>
            <a:r>
              <a:rPr kumimoji="0" lang="zh-CN" altLang="en-US" sz="2600" b="1" kern="1200" cap="none" spc="0" normalizeH="0" baseline="0" noProof="0" dirty="0">
                <a:solidFill>
                  <a:srgbClr val="00B050"/>
                </a:solidFill>
                <a:latin typeface="+mn-ea"/>
                <a:ea typeface="+mn-ea"/>
                <a:cs typeface="+mn-cs"/>
              </a:rPr>
              <a:t>相加求和</a:t>
            </a:r>
            <a:endParaRPr kumimoji="0" lang="zh-CN" altLang="en-US" sz="2600" b="1" kern="1200" cap="none" spc="0" normalizeH="0" baseline="0" noProof="0" dirty="0">
              <a:solidFill>
                <a:srgbClr val="00B05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b="1" kern="1200" cap="none" spc="0" normalizeH="0" baseline="0" noProof="0" dirty="0">
                <a:solidFill>
                  <a:srgbClr val="00B050"/>
                </a:solidFill>
                <a:latin typeface="+mn-ea"/>
                <a:ea typeface="+mn-ea"/>
                <a:cs typeface="+mn-cs"/>
              </a:rPr>
              <a:t>		MOV SUM,AL</a:t>
            </a:r>
            <a:r>
              <a:rPr kumimoji="0" lang="zh-CN" altLang="en-US" sz="2600" kern="1200" cap="none" spc="0" normalizeH="0" baseline="0" noProof="0" dirty="0">
                <a:latin typeface="+mn-ea"/>
                <a:ea typeface="+mn-ea"/>
                <a:cs typeface="+mn-cs"/>
              </a:rPr>
              <a:t>；</a:t>
            </a:r>
            <a:r>
              <a:rPr kumimoji="0" lang="en-US" sz="2600" kern="1200" cap="none" spc="0" normalizeH="0" baseline="0" noProof="0" dirty="0">
                <a:latin typeface="+mn-ea"/>
                <a:ea typeface="+mn-ea"/>
                <a:cs typeface="+mn-cs"/>
              </a:rPr>
              <a:t>	</a:t>
            </a:r>
            <a:r>
              <a:rPr kumimoji="0" lang="zh-CN" altLang="en-US" sz="2600" kern="1200" cap="none" spc="0" normalizeH="0" baseline="0" noProof="0" dirty="0">
                <a:solidFill>
                  <a:srgbClr val="00B050"/>
                </a:solidFill>
                <a:latin typeface="+mn-ea"/>
                <a:ea typeface="+mn-ea"/>
                <a:cs typeface="+mn-cs"/>
              </a:rPr>
              <a:t>保存和到变量</a:t>
            </a:r>
            <a:r>
              <a:rPr kumimoji="0" lang="en-US" sz="2600" kern="1200" cap="none" spc="0" normalizeH="0" baseline="0" noProof="0" dirty="0">
                <a:solidFill>
                  <a:srgbClr val="00B050"/>
                </a:solidFill>
                <a:latin typeface="+mn-ea"/>
                <a:ea typeface="+mn-ea"/>
                <a:cs typeface="+mn-cs"/>
              </a:rPr>
              <a:t>SUM</a:t>
            </a:r>
            <a:r>
              <a:rPr kumimoji="0" lang="zh-CN" altLang="en-US" sz="2600" kern="1200" cap="none" spc="0" normalizeH="0" baseline="0" noProof="0" dirty="0">
                <a:solidFill>
                  <a:srgbClr val="00B050"/>
                </a:solidFill>
                <a:latin typeface="+mn-ea"/>
                <a:ea typeface="+mn-ea"/>
                <a:cs typeface="+mn-cs"/>
              </a:rPr>
              <a:t>中</a:t>
            </a:r>
            <a:endParaRPr kumimoji="0" lang="zh-CN" altLang="en-US" sz="2600" kern="1200" cap="none" spc="0" normalizeH="0" baseline="0" noProof="0" dirty="0">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kern="1200" cap="none" spc="0" normalizeH="0" baseline="0" noProof="0" dirty="0">
                <a:latin typeface="+mn-ea"/>
                <a:ea typeface="+mn-ea"/>
                <a:cs typeface="+mn-cs"/>
              </a:rPr>
              <a:t>		</a:t>
            </a:r>
            <a:r>
              <a:rPr kumimoji="0" lang="en-US" sz="2600" b="1" kern="1200" cap="none" spc="0" normalizeH="0" baseline="0" noProof="0" dirty="0">
                <a:solidFill>
                  <a:srgbClr val="FFC000"/>
                </a:solidFill>
                <a:latin typeface="+mn-ea"/>
                <a:ea typeface="+mn-ea"/>
                <a:cs typeface="+mn-cs"/>
              </a:rPr>
              <a:t>MOV AH,4CH；	结束程序，返回DOS操作系统</a:t>
            </a:r>
            <a:endParaRPr kumimoji="0" lang="en-US" sz="2600" b="1" kern="1200" cap="none" spc="0" normalizeH="0" baseline="0" noProof="0" dirty="0">
              <a:solidFill>
                <a:srgbClr val="FFC00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b="1" kern="1200" cap="none" spc="0" normalizeH="0" baseline="0" noProof="0" dirty="0">
                <a:solidFill>
                  <a:srgbClr val="FFC000"/>
                </a:solidFill>
                <a:latin typeface="+mn-ea"/>
                <a:ea typeface="+mn-ea"/>
                <a:cs typeface="+mn-cs"/>
              </a:rPr>
              <a:t>		INT 21H</a:t>
            </a:r>
            <a:endParaRPr kumimoji="0" lang="en-US" sz="2600" b="1" kern="1200" cap="none" spc="0" normalizeH="0" baseline="0" noProof="0" dirty="0">
              <a:solidFill>
                <a:srgbClr val="FFC000"/>
              </a:solidFill>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kern="1200" cap="none" spc="0" normalizeH="0" baseline="0" noProof="0" dirty="0">
                <a:latin typeface="+mn-ea"/>
                <a:ea typeface="+mn-ea"/>
                <a:cs typeface="+mn-cs"/>
              </a:rPr>
              <a:t>CODE	ENDS</a:t>
            </a:r>
            <a:endParaRPr kumimoji="0" lang="zh-CN" altLang="en-US" sz="2600" kern="1200" cap="none" spc="0" normalizeH="0" baseline="0" noProof="0" dirty="0">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r>
              <a:rPr kumimoji="0" lang="en-US" sz="2600" kern="1200" cap="none" spc="0" normalizeH="0" baseline="0" noProof="0" dirty="0">
                <a:latin typeface="+mn-ea"/>
                <a:ea typeface="+mn-ea"/>
                <a:cs typeface="+mn-cs"/>
              </a:rPr>
              <a:t>		END START</a:t>
            </a:r>
            <a:endParaRPr kumimoji="0" lang="zh-CN" altLang="en-US" sz="2600" kern="1200" cap="none" spc="0" normalizeH="0" baseline="0" noProof="0" dirty="0">
              <a:latin typeface="+mn-ea"/>
              <a:ea typeface="+mn-ea"/>
              <a:cs typeface="+mn-cs"/>
            </a:endParaRPr>
          </a:p>
          <a:p>
            <a:pPr marL="274320" marR="0" indent="-274320" defTabSz="914400" fontAlgn="auto">
              <a:spcBef>
                <a:spcPct val="20000"/>
              </a:spcBef>
              <a:spcAft>
                <a:spcPts val="0"/>
              </a:spcAft>
              <a:buClr>
                <a:schemeClr val="accent3"/>
              </a:buClr>
              <a:buSzPct val="95000"/>
              <a:buFont typeface="Arial" panose="020B0604020202020204" pitchFamily="34" charset="0"/>
              <a:buNone/>
              <a:defRPr/>
            </a:pPr>
            <a:endParaRPr kumimoji="0" lang="zh-CN" altLang="en-US" sz="2600" kern="1200" cap="none" spc="0" normalizeH="0" baseline="0" noProof="0" dirty="0">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339">
                                            <p:txEl>
                                              <p:charRg st="0" end="16"/>
                                            </p:txEl>
                                          </p:spTgt>
                                        </p:tgtEl>
                                        <p:attrNameLst>
                                          <p:attrName>ppt_x</p:attrName>
                                        </p:attrNameLst>
                                      </p:cBhvr>
                                      <p:tavLst>
                                        <p:tav tm="0">
                                          <p:val>
                                            <p:strVal val="ppt_x"/>
                                          </p:val>
                                        </p:tav>
                                        <p:tav tm="100000">
                                          <p:val>
                                            <p:strVal val="ppt_x"/>
                                          </p:val>
                                        </p:tav>
                                      </p:tavLst>
                                    </p:anim>
                                    <p:anim calcmode="lin" valueType="num">
                                      <p:cBhvr additive="base">
                                        <p:cTn id="7" dur="500"/>
                                        <p:tgtEl>
                                          <p:spTgt spid="14339">
                                            <p:txEl>
                                              <p:charRg st="0" end="16"/>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4339">
                                            <p:txEl>
                                              <p:charRg st="0" end="16"/>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4339">
                                            <p:txEl>
                                              <p:charRg st="16" end="40"/>
                                            </p:txEl>
                                          </p:spTgt>
                                        </p:tgtEl>
                                        <p:attrNameLst>
                                          <p:attrName>ppt_x</p:attrName>
                                        </p:attrNameLst>
                                      </p:cBhvr>
                                      <p:tavLst>
                                        <p:tav tm="0">
                                          <p:val>
                                            <p:strVal val="ppt_x"/>
                                          </p:val>
                                        </p:tav>
                                        <p:tav tm="100000">
                                          <p:val>
                                            <p:strVal val="ppt_x"/>
                                          </p:val>
                                        </p:tav>
                                      </p:tavLst>
                                    </p:anim>
                                    <p:anim calcmode="lin" valueType="num">
                                      <p:cBhvr additive="base">
                                        <p:cTn id="13" dur="500"/>
                                        <p:tgtEl>
                                          <p:spTgt spid="14339">
                                            <p:txEl>
                                              <p:charRg st="16" end="4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14339">
                                            <p:txEl>
                                              <p:charRg st="16" end="4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p:txBody>
          <a:bodyPr vert="horz" wrap="square" lIns="0" tIns="45720" rIns="0" bIns="0" anchor="b" anchorCtr="0"/>
          <a:p>
            <a:pPr eaLnBrk="1" hangingPunct="1"/>
            <a:endParaRPr lang="zh-CN" altLang="en-US" dirty="0"/>
          </a:p>
        </p:txBody>
      </p:sp>
      <p:sp>
        <p:nvSpPr>
          <p:cNvPr id="44035" name="内容占位符 2"/>
          <p:cNvSpPr>
            <a:spLocks noGrp="1"/>
          </p:cNvSpPr>
          <p:nvPr>
            <p:ph idx="1"/>
          </p:nvPr>
        </p:nvSpPr>
        <p:spPr>
          <a:xfrm>
            <a:off x="428625" y="1857375"/>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sng" strike="noStrike" kern="1200" cap="none" spc="0" normalizeH="0" baseline="0" noProof="0" dirty="0" smtClean="0">
                <a:ln>
                  <a:noFill/>
                </a:ln>
                <a:solidFill>
                  <a:srgbClr val="FF0000"/>
                </a:solidFill>
                <a:effectLst/>
                <a:uLnTx/>
                <a:uFillTx/>
                <a:latin typeface="+mn-ea"/>
                <a:ea typeface="+mn-ea"/>
                <a:cs typeface="+mn-cs"/>
              </a:rPr>
              <a:t>5.</a:t>
            </a: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定位伪指令</a:t>
            </a:r>
            <a:endParaRPr kumimoji="0" lang="zh-CN" altLang="en-US" sz="2600" b="0" i="0" u="sng"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格式：</a:t>
            </a:r>
            <a:r>
              <a:rPr kumimoji="0" lang="en-US" altLang="zh-CN" sz="2600" b="1" i="0" u="sng" strike="noStrike" kern="1200" cap="none" spc="0" normalizeH="0" baseline="0" noProof="0" dirty="0" smtClean="0">
                <a:ln>
                  <a:noFill/>
                </a:ln>
                <a:solidFill>
                  <a:srgbClr val="FF0000"/>
                </a:solidFill>
                <a:effectLst/>
                <a:uLnTx/>
                <a:uFillTx/>
                <a:latin typeface="+mn-ea"/>
                <a:ea typeface="+mn-ea"/>
                <a:cs typeface="+mn-cs"/>
              </a:rPr>
              <a:t>ORG </a:t>
            </a:r>
            <a:r>
              <a:rPr kumimoji="0" lang="zh-CN" altLang="en-US" sz="2600" b="1" i="0" u="sng" strike="noStrike" kern="1200" cap="none" spc="0" normalizeH="0" baseline="0" noProof="0" dirty="0" smtClean="0">
                <a:ln>
                  <a:noFill/>
                </a:ln>
                <a:solidFill>
                  <a:srgbClr val="FF0000"/>
                </a:solidFill>
                <a:effectLst/>
                <a:uLnTx/>
                <a:uFillTx/>
                <a:latin typeface="+mn-ea"/>
                <a:ea typeface="+mn-ea"/>
                <a:cs typeface="+mn-cs"/>
              </a:rPr>
              <a:t>表达式</a:t>
            </a:r>
            <a:endParaRPr kumimoji="0" lang="zh-CN" altLang="en-US" sz="2600" b="1" i="0" u="sng"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该伪指令将以下语句定义的</a:t>
            </a:r>
            <a:r>
              <a:rPr kumimoji="0" lang="zh-CN" altLang="en-US" sz="2600" b="1" i="0" u="none" strike="noStrike" kern="1200" cap="none" spc="0" normalizeH="0" baseline="0" noProof="0" dirty="0" smtClean="0">
                <a:ln>
                  <a:noFill/>
                </a:ln>
                <a:solidFill>
                  <a:srgbClr val="FF0000"/>
                </a:solidFill>
                <a:effectLst/>
                <a:uLnTx/>
                <a:uFillTx/>
                <a:latin typeface="+mn-ea"/>
                <a:ea typeface="+mn-ea"/>
                <a:cs typeface="+mn-cs"/>
              </a:rPr>
              <a:t>程序和数据从表达式指定的偏移地址开始连续存放</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，直至遇到新的</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ORG</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指令。</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57188" y="285750"/>
            <a:ext cx="4471988" cy="3500438"/>
          </a:xfrm>
        </p:spPr>
        <p:txBody>
          <a:bodyPr vert="horz" wrap="square" lIns="91440" tIns="45720" rIns="91440" bIns="45720" numCol="1" rtlCol="0" anchor="t" anchorCtr="0" compatLnSpc="1">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例</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4-11】</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smtClean="0">
                <a:ln>
                  <a:noFill/>
                </a:ln>
                <a:solidFill>
                  <a:srgbClr val="C00000"/>
                </a:solidFill>
                <a:effectLst/>
                <a:uLnTx/>
                <a:uFillTx/>
                <a:latin typeface="+mn-ea"/>
                <a:ea typeface="+mn-ea"/>
                <a:cs typeface="+mn-cs"/>
              </a:rPr>
              <a:t>DATA	     SEGMENT</a:t>
            </a:r>
            <a:endParaRPr kumimoji="0" lang="zh-CN" altLang="en-US" sz="24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smtClean="0">
                <a:ln>
                  <a:noFill/>
                </a:ln>
                <a:solidFill>
                  <a:schemeClr val="tx1"/>
                </a:solidFill>
                <a:effectLst/>
                <a:uLnTx/>
                <a:uFillTx/>
                <a:latin typeface="+mn-ea"/>
                <a:ea typeface="+mn-ea"/>
                <a:cs typeface="+mn-cs"/>
              </a:rPr>
              <a:t>                ORG     1000H</a:t>
            </a:r>
            <a:endParaRPr kumimoji="0" lang="zh-CN" altLang="en-US" sz="24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smtClean="0">
                <a:ln>
                  <a:noFill/>
                </a:ln>
                <a:solidFill>
                  <a:schemeClr val="tx1"/>
                </a:solidFill>
                <a:effectLst/>
                <a:uLnTx/>
                <a:uFillTx/>
                <a:latin typeface="+mn-ea"/>
                <a:ea typeface="+mn-ea"/>
                <a:cs typeface="+mn-cs"/>
              </a:rPr>
              <a:t>D1	     DB 21,-5</a:t>
            </a:r>
            <a:endParaRPr kumimoji="0" lang="zh-CN" altLang="en-US" sz="24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smtClean="0">
                <a:ln>
                  <a:noFill/>
                </a:ln>
                <a:solidFill>
                  <a:schemeClr val="tx1"/>
                </a:solidFill>
                <a:effectLst/>
                <a:uLnTx/>
                <a:uFillTx/>
                <a:latin typeface="+mn-ea"/>
                <a:ea typeface="+mn-ea"/>
                <a:cs typeface="+mn-cs"/>
              </a:rPr>
              <a:t>D2	     DW 20 DUP(0)</a:t>
            </a:r>
            <a:endParaRPr kumimoji="0" lang="zh-CN" altLang="en-US" sz="24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smtClean="0">
                <a:ln>
                  <a:noFill/>
                </a:ln>
                <a:solidFill>
                  <a:schemeClr val="tx1"/>
                </a:solidFill>
                <a:effectLst/>
                <a:uLnTx/>
                <a:uFillTx/>
                <a:latin typeface="+mn-ea"/>
                <a:ea typeface="+mn-ea"/>
                <a:cs typeface="+mn-cs"/>
              </a:rPr>
              <a:t>COUNT   EQU $-D2</a:t>
            </a:r>
            <a:endParaRPr kumimoji="0" lang="zh-CN" altLang="en-US" sz="24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smtClean="0">
                <a:ln>
                  <a:noFill/>
                </a:ln>
                <a:solidFill>
                  <a:schemeClr val="tx1"/>
                </a:solidFill>
                <a:effectLst/>
                <a:uLnTx/>
                <a:uFillTx/>
                <a:latin typeface="+mn-ea"/>
                <a:ea typeface="+mn-ea"/>
                <a:cs typeface="+mn-cs"/>
              </a:rPr>
              <a:t>RST	     DB ?</a:t>
            </a:r>
            <a:endParaRPr kumimoji="0" lang="zh-CN" altLang="en-US" sz="24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smtClean="0">
                <a:ln>
                  <a:noFill/>
                </a:ln>
                <a:solidFill>
                  <a:srgbClr val="C00000"/>
                </a:solidFill>
                <a:effectLst/>
                <a:uLnTx/>
                <a:uFillTx/>
                <a:latin typeface="+mn-ea"/>
                <a:ea typeface="+mn-ea"/>
                <a:cs typeface="+mn-cs"/>
              </a:rPr>
              <a:t>DATA       ENDS</a:t>
            </a:r>
            <a:endParaRPr kumimoji="0" lang="en-US" sz="2400" b="0" i="0" u="none" strike="noStrike" kern="1200" cap="none" spc="0" normalizeH="0" baseline="0" noProof="0" dirty="0" smtClean="0">
              <a:ln>
                <a:noFill/>
              </a:ln>
              <a:solidFill>
                <a:srgbClr val="C00000"/>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44035" name="TextBox 4"/>
          <p:cNvSpPr txBox="1"/>
          <p:nvPr/>
        </p:nvSpPr>
        <p:spPr>
          <a:xfrm>
            <a:off x="4643438" y="785813"/>
            <a:ext cx="3929062" cy="5323205"/>
          </a:xfrm>
          <a:prstGeom prst="rect">
            <a:avLst/>
          </a:prstGeom>
          <a:noFill/>
          <a:ln w="9525">
            <a:noFill/>
          </a:ln>
        </p:spPr>
        <p:txBody>
          <a:bodyPr>
            <a:spAutoFit/>
          </a:bodyPr>
          <a:p>
            <a:pPr>
              <a:buFont typeface="Arial" panose="020B0604020202020204" pitchFamily="34" charset="0"/>
              <a:buChar char="•"/>
            </a:pPr>
            <a:r>
              <a:rPr lang="zh-CN" altLang="en-US" sz="2000" dirty="0">
                <a:latin typeface="Arial" panose="020B0604020202020204" pitchFamily="34" charset="0"/>
              </a:rPr>
              <a:t>变量</a:t>
            </a:r>
            <a:r>
              <a:rPr lang="en-US" altLang="zh-CN" sz="2000" dirty="0">
                <a:latin typeface="Arial" panose="020B0604020202020204" pitchFamily="34" charset="0"/>
              </a:rPr>
              <a:t>D1</a:t>
            </a:r>
            <a:r>
              <a:rPr lang="zh-CN" altLang="en-US" sz="2000" dirty="0">
                <a:latin typeface="Arial" panose="020B0604020202020204" pitchFamily="34" charset="0"/>
              </a:rPr>
              <a:t>（字节）的地址为</a:t>
            </a:r>
            <a:r>
              <a:rPr lang="en-US" altLang="zh-CN" sz="2000" u="sng" dirty="0">
                <a:solidFill>
                  <a:srgbClr val="C00000"/>
                </a:solidFill>
                <a:latin typeface="Arial" panose="020B0604020202020204" pitchFamily="34" charset="0"/>
              </a:rPr>
              <a:t>1000H</a:t>
            </a:r>
            <a:r>
              <a:rPr lang="en-US" altLang="zh-CN" sz="2000" dirty="0">
                <a:latin typeface="Arial" panose="020B0604020202020204" pitchFamily="34" charset="0"/>
              </a:rPr>
              <a:t>,</a:t>
            </a:r>
            <a:r>
              <a:rPr lang="zh-CN" altLang="en-US" sz="2000" dirty="0">
                <a:latin typeface="Arial" panose="020B0604020202020204" pitchFamily="34" charset="0"/>
              </a:rPr>
              <a:t>它表示两个内存单元数据区的首地址。</a:t>
            </a:r>
            <a:endParaRPr lang="en-US" altLang="zh-CN" sz="2000" dirty="0">
              <a:latin typeface="Arial" panose="020B0604020202020204" pitchFamily="34" charset="0"/>
            </a:endParaRPr>
          </a:p>
          <a:p>
            <a:pPr>
              <a:buFont typeface="Arial" panose="020B0604020202020204" pitchFamily="34" charset="0"/>
              <a:buChar char="•"/>
            </a:pPr>
            <a:r>
              <a:rPr lang="zh-CN" altLang="en-US" sz="2000" dirty="0">
                <a:latin typeface="Arial" panose="020B0604020202020204" pitchFamily="34" charset="0"/>
              </a:rPr>
              <a:t>变量</a:t>
            </a:r>
            <a:r>
              <a:rPr lang="en-US" altLang="zh-CN" sz="2000" dirty="0">
                <a:latin typeface="Arial" panose="020B0604020202020204" pitchFamily="34" charset="0"/>
              </a:rPr>
              <a:t>D2</a:t>
            </a:r>
            <a:r>
              <a:rPr lang="zh-CN" altLang="en-US" sz="2000" dirty="0">
                <a:latin typeface="Arial" panose="020B0604020202020204" pitchFamily="34" charset="0"/>
              </a:rPr>
              <a:t>（字）的址址为</a:t>
            </a:r>
            <a:r>
              <a:rPr lang="en-US" altLang="zh-CN" sz="2000" u="sng" dirty="0">
                <a:solidFill>
                  <a:srgbClr val="C00000"/>
                </a:solidFill>
                <a:latin typeface="Arial" panose="020B0604020202020204" pitchFamily="34" charset="0"/>
              </a:rPr>
              <a:t>1002H</a:t>
            </a:r>
            <a:r>
              <a:rPr lang="en-US" altLang="zh-CN" sz="2000" dirty="0">
                <a:latin typeface="Arial" panose="020B0604020202020204" pitchFamily="34" charset="0"/>
              </a:rPr>
              <a:t>,</a:t>
            </a:r>
            <a:r>
              <a:rPr lang="zh-CN" altLang="en-US" sz="2000" dirty="0">
                <a:latin typeface="Arial" panose="020B0604020202020204" pitchFamily="34" charset="0"/>
              </a:rPr>
              <a:t>它表示</a:t>
            </a:r>
            <a:r>
              <a:rPr lang="en-US" altLang="zh-CN" sz="2000" u="sng" dirty="0">
                <a:solidFill>
                  <a:srgbClr val="C00000"/>
                </a:solidFill>
                <a:latin typeface="Arial" panose="020B0604020202020204" pitchFamily="34" charset="0"/>
              </a:rPr>
              <a:t>40</a:t>
            </a:r>
            <a:r>
              <a:rPr lang="zh-CN" altLang="en-US" sz="2000" u="sng" dirty="0">
                <a:solidFill>
                  <a:srgbClr val="C00000"/>
                </a:solidFill>
                <a:latin typeface="Arial" panose="020B0604020202020204" pitchFamily="34" charset="0"/>
              </a:rPr>
              <a:t>（</a:t>
            </a:r>
            <a:r>
              <a:rPr lang="en-US" altLang="zh-CN" sz="2000" u="sng" dirty="0">
                <a:solidFill>
                  <a:srgbClr val="C00000"/>
                </a:solidFill>
                <a:latin typeface="Arial" panose="020B0604020202020204" pitchFamily="34" charset="0"/>
              </a:rPr>
              <a:t>28H</a:t>
            </a:r>
            <a:r>
              <a:rPr lang="zh-CN" altLang="en-US" sz="2000" u="sng" dirty="0">
                <a:solidFill>
                  <a:srgbClr val="C00000"/>
                </a:solidFill>
                <a:latin typeface="Arial" panose="020B0604020202020204" pitchFamily="34" charset="0"/>
              </a:rPr>
              <a:t>）</a:t>
            </a:r>
            <a:r>
              <a:rPr lang="zh-CN" altLang="en-US" sz="2000" dirty="0">
                <a:latin typeface="Arial" panose="020B0604020202020204" pitchFamily="34" charset="0"/>
              </a:rPr>
              <a:t>个内存单元数据区的首地址</a:t>
            </a:r>
            <a:endParaRPr lang="zh-CN" altLang="en-US" sz="2000" dirty="0">
              <a:latin typeface="Arial" panose="020B0604020202020204" pitchFamily="34" charset="0"/>
            </a:endParaRPr>
          </a:p>
          <a:p>
            <a:pPr>
              <a:buFont typeface="Arial" panose="020B0604020202020204" pitchFamily="34" charset="0"/>
              <a:buChar char="•"/>
            </a:pPr>
            <a:r>
              <a:rPr lang="zh-CN" altLang="en-US" sz="2000" dirty="0">
                <a:sym typeface="+mn-ea"/>
              </a:rPr>
              <a:t>符号常量</a:t>
            </a:r>
            <a:r>
              <a:rPr lang="en-US" altLang="zh-CN" sz="2000" dirty="0">
                <a:sym typeface="+mn-ea"/>
              </a:rPr>
              <a:t>COUNT</a:t>
            </a:r>
            <a:r>
              <a:rPr lang="zh-CN" altLang="en-US" sz="2000" dirty="0">
                <a:sym typeface="+mn-ea"/>
              </a:rPr>
              <a:t>是</a:t>
            </a:r>
            <a:r>
              <a:rPr lang="zh-CN" altLang="en-US" sz="2000" dirty="0">
                <a:latin typeface="Arial" panose="020B0604020202020204" pitchFamily="34" charset="0"/>
              </a:rPr>
              <a:t>表达式</a:t>
            </a:r>
            <a:r>
              <a:rPr lang="en-US" altLang="zh-CN" sz="2000" i="1" u="sng" dirty="0">
                <a:solidFill>
                  <a:srgbClr val="C00000"/>
                </a:solidFill>
                <a:latin typeface="Arial" panose="020B0604020202020204" pitchFamily="34" charset="0"/>
              </a:rPr>
              <a:t>$-D2</a:t>
            </a:r>
            <a:r>
              <a:rPr lang="zh-CN" altLang="en-US" sz="2000" dirty="0">
                <a:latin typeface="Arial" panose="020B0604020202020204" pitchFamily="34" charset="0"/>
              </a:rPr>
              <a:t>的计算值。</a:t>
            </a:r>
            <a:endParaRPr lang="zh-CN" altLang="en-US" sz="2000" dirty="0">
              <a:latin typeface="Arial" panose="020B0604020202020204" pitchFamily="34" charset="0"/>
            </a:endParaRPr>
          </a:p>
          <a:p>
            <a:pPr>
              <a:buFont typeface="Arial" panose="020B0604020202020204" pitchFamily="34" charset="0"/>
              <a:buChar char="•"/>
            </a:pPr>
            <a:r>
              <a:rPr lang="zh-CN" altLang="en-US" sz="2000" dirty="0">
                <a:latin typeface="Arial" panose="020B0604020202020204" pitchFamily="34" charset="0"/>
              </a:rPr>
              <a:t>表达式中的</a:t>
            </a:r>
            <a:r>
              <a:rPr lang="en-US" altLang="zh-CN" sz="2000" dirty="0">
                <a:solidFill>
                  <a:srgbClr val="FF0000"/>
                </a:solidFill>
                <a:latin typeface="Arial" panose="020B0604020202020204" pitchFamily="34" charset="0"/>
              </a:rPr>
              <a:t>$</a:t>
            </a:r>
            <a:r>
              <a:rPr lang="zh-CN" altLang="en-US" sz="2000" dirty="0">
                <a:solidFill>
                  <a:srgbClr val="FF0000"/>
                </a:solidFill>
                <a:latin typeface="Arial" panose="020B0604020202020204" pitchFamily="34" charset="0"/>
              </a:rPr>
              <a:t>表示汇编的当前偏移地址</a:t>
            </a:r>
            <a:r>
              <a:rPr lang="zh-CN" altLang="en-US" sz="2000" dirty="0">
                <a:latin typeface="Arial" panose="020B0604020202020204" pitchFamily="34" charset="0"/>
              </a:rPr>
              <a:t>，由于</a:t>
            </a:r>
            <a:r>
              <a:rPr lang="en-US" altLang="zh-CN" sz="2000" dirty="0">
                <a:latin typeface="Arial" panose="020B0604020202020204" pitchFamily="34" charset="0"/>
              </a:rPr>
              <a:t>COUNT</a:t>
            </a:r>
            <a:r>
              <a:rPr lang="zh-CN" altLang="en-US" sz="2000" dirty="0">
                <a:latin typeface="Arial" panose="020B0604020202020204" pitchFamily="34" charset="0"/>
              </a:rPr>
              <a:t>语句本身不占内存，故</a:t>
            </a:r>
            <a:r>
              <a:rPr lang="en-US" altLang="zh-CN" sz="2000" dirty="0">
                <a:latin typeface="Arial" panose="020B0604020202020204" pitchFamily="34" charset="0"/>
              </a:rPr>
              <a:t>$</a:t>
            </a:r>
            <a:r>
              <a:rPr lang="zh-CN" altLang="en-US" sz="2000" dirty="0">
                <a:latin typeface="Arial" panose="020B0604020202020204" pitchFamily="34" charset="0"/>
              </a:rPr>
              <a:t>应表示变量</a:t>
            </a:r>
            <a:r>
              <a:rPr lang="en-US" altLang="zh-CN" sz="2000" dirty="0">
                <a:latin typeface="Arial" panose="020B0604020202020204" pitchFamily="34" charset="0"/>
              </a:rPr>
              <a:t>RST</a:t>
            </a:r>
            <a:r>
              <a:rPr lang="zh-CN" altLang="en-US" sz="2000" dirty="0">
                <a:latin typeface="Arial" panose="020B0604020202020204" pitchFamily="34" charset="0"/>
              </a:rPr>
              <a:t>的地址，即为</a:t>
            </a:r>
            <a:r>
              <a:rPr lang="en-US" altLang="zh-CN" sz="2000" dirty="0">
                <a:latin typeface="Arial" panose="020B0604020202020204" pitchFamily="34" charset="0"/>
              </a:rPr>
              <a:t>102AH,</a:t>
            </a:r>
            <a:r>
              <a:rPr lang="zh-CN" altLang="en-US" sz="2000" dirty="0">
                <a:latin typeface="Arial" panose="020B0604020202020204" pitchFamily="34" charset="0"/>
              </a:rPr>
              <a:t>因此</a:t>
            </a:r>
            <a:endParaRPr lang="zh-CN" altLang="en-US" sz="2000" dirty="0">
              <a:latin typeface="Arial" panose="020B0604020202020204" pitchFamily="34" charset="0"/>
            </a:endParaRPr>
          </a:p>
          <a:p>
            <a:r>
              <a:rPr lang="en-US" altLang="zh-CN" sz="2000" u="sng" dirty="0">
                <a:solidFill>
                  <a:srgbClr val="FF0000"/>
                </a:solidFill>
                <a:latin typeface="Arial" panose="020B0604020202020204" pitchFamily="34" charset="0"/>
              </a:rPr>
              <a:t>$-D2=102AH-1002H=0028H=40</a:t>
            </a:r>
            <a:endParaRPr lang="zh-CN" altLang="en-US" sz="2000" u="sng" dirty="0">
              <a:solidFill>
                <a:srgbClr val="FF0000"/>
              </a:solidFill>
              <a:latin typeface="Arial" panose="020B0604020202020204" pitchFamily="34" charset="0"/>
            </a:endParaRPr>
          </a:p>
          <a:p>
            <a:r>
              <a:rPr lang="zh-CN" altLang="en-US" sz="2000" dirty="0">
                <a:latin typeface="Arial" panose="020B0604020202020204" pitchFamily="34" charset="0"/>
              </a:rPr>
              <a:t>因而赋给符号常量</a:t>
            </a:r>
            <a:r>
              <a:rPr lang="en-US" altLang="zh-CN" sz="2000" dirty="0">
                <a:latin typeface="Arial" panose="020B0604020202020204" pitchFamily="34" charset="0"/>
              </a:rPr>
              <a:t>COUNT</a:t>
            </a:r>
            <a:r>
              <a:rPr lang="zh-CN" altLang="en-US" sz="2000" dirty="0">
                <a:latin typeface="Arial" panose="020B0604020202020204" pitchFamily="34" charset="0"/>
              </a:rPr>
              <a:t>的值为</a:t>
            </a:r>
            <a:r>
              <a:rPr lang="en-US" altLang="zh-CN" sz="2000" dirty="0">
                <a:latin typeface="Arial" panose="020B0604020202020204" pitchFamily="34" charset="0"/>
              </a:rPr>
              <a:t>40</a:t>
            </a:r>
            <a:r>
              <a:rPr lang="zh-CN" altLang="en-US" sz="2000" dirty="0">
                <a:latin typeface="Arial" panose="020B0604020202020204" pitchFamily="34" charset="0"/>
              </a:rPr>
              <a:t>，它实际上表示的是变量</a:t>
            </a:r>
            <a:r>
              <a:rPr lang="en-US" altLang="zh-CN" sz="2000" dirty="0">
                <a:latin typeface="Arial" panose="020B0604020202020204" pitchFamily="34" charset="0"/>
              </a:rPr>
              <a:t>D2</a:t>
            </a:r>
            <a:r>
              <a:rPr lang="zh-CN" altLang="en-US" sz="2000" dirty="0">
                <a:latin typeface="Arial" panose="020B0604020202020204" pitchFamily="34" charset="0"/>
              </a:rPr>
              <a:t>所在的数据区的</a:t>
            </a:r>
            <a:r>
              <a:rPr lang="zh-CN" altLang="en-US" sz="2000" dirty="0">
                <a:solidFill>
                  <a:srgbClr val="FF0000"/>
                </a:solidFill>
                <a:latin typeface="Arial" panose="020B0604020202020204" pitchFamily="34" charset="0"/>
              </a:rPr>
              <a:t>数据的字节个数</a:t>
            </a:r>
            <a:r>
              <a:rPr lang="zh-CN" altLang="en-US" sz="2000" dirty="0">
                <a:latin typeface="Arial" panose="020B0604020202020204" pitchFamily="34" charset="0"/>
              </a:rPr>
              <a:t>。</a:t>
            </a:r>
            <a:endParaRPr lang="zh-CN" altLang="en-US" sz="2000" dirty="0">
              <a:latin typeface="Arial" panose="020B0604020202020204" pitchFamily="34" charset="0"/>
            </a:endParaRPr>
          </a:p>
          <a:p>
            <a:endParaRPr lang="zh-CN" altLang="en-US" sz="2000" dirty="0">
              <a:latin typeface="Arial" panose="020B0604020202020204" pitchFamily="34" charset="0"/>
            </a:endParaRPr>
          </a:p>
        </p:txBody>
      </p:sp>
      <p:graphicFrame>
        <p:nvGraphicFramePr>
          <p:cNvPr id="6" name="表格 5"/>
          <p:cNvGraphicFramePr>
            <a:graphicFrameLocks noGrp="1"/>
          </p:cNvGraphicFramePr>
          <p:nvPr/>
        </p:nvGraphicFramePr>
        <p:xfrm>
          <a:off x="2268538" y="3500438"/>
          <a:ext cx="2190766" cy="3225800"/>
        </p:xfrm>
        <a:graphic>
          <a:graphicData uri="http://schemas.openxmlformats.org/drawingml/2006/table">
            <a:tbl>
              <a:tblPr firstRow="1" bandRow="1">
                <a:tableStyleId>{5C22544A-7EE6-4342-B048-85BDC9FD1C3A}</a:tableStyleId>
              </a:tblPr>
              <a:tblGrid>
                <a:gridCol w="1095383"/>
                <a:gridCol w="1095383"/>
              </a:tblGrid>
              <a:tr h="537529">
                <a:tc>
                  <a:txBody>
                    <a:bodyPr/>
                    <a:lstStyle/>
                    <a:p>
                      <a:r>
                        <a:rPr lang="en-US" altLang="zh-CN" dirty="0" smtClean="0">
                          <a:latin typeface="+mn-ea"/>
                          <a:ea typeface="+mn-ea"/>
                        </a:rPr>
                        <a:t>1000H</a:t>
                      </a:r>
                      <a:endParaRPr lang="zh-CN" altLang="en-US" dirty="0">
                        <a:latin typeface="+mn-ea"/>
                        <a:ea typeface="+mn-ea"/>
                      </a:endParaRPr>
                    </a:p>
                  </a:txBody>
                  <a:tcPr/>
                </a:tc>
                <a:tc>
                  <a:txBody>
                    <a:bodyPr/>
                    <a:lstStyle/>
                    <a:p>
                      <a:r>
                        <a:rPr lang="en-US" altLang="zh-CN" dirty="0" smtClean="0">
                          <a:latin typeface="+mn-ea"/>
                          <a:ea typeface="+mn-ea"/>
                        </a:rPr>
                        <a:t>15H</a:t>
                      </a:r>
                      <a:endParaRPr lang="zh-CN" altLang="en-US" dirty="0">
                        <a:latin typeface="+mn-ea"/>
                        <a:ea typeface="+mn-ea"/>
                      </a:endParaRPr>
                    </a:p>
                  </a:txBody>
                  <a:tcPr/>
                </a:tc>
              </a:tr>
              <a:tr h="537529">
                <a:tc>
                  <a:txBody>
                    <a:bodyPr/>
                    <a:lstStyle/>
                    <a:p>
                      <a:r>
                        <a:rPr lang="en-US" altLang="zh-CN" dirty="0" smtClean="0">
                          <a:latin typeface="+mn-ea"/>
                          <a:ea typeface="+mn-ea"/>
                        </a:rPr>
                        <a:t>1001H</a:t>
                      </a:r>
                      <a:endParaRPr lang="zh-CN" altLang="en-US" dirty="0">
                        <a:latin typeface="+mn-ea"/>
                        <a:ea typeface="+mn-ea"/>
                      </a:endParaRPr>
                    </a:p>
                  </a:txBody>
                  <a:tcPr/>
                </a:tc>
                <a:tc>
                  <a:txBody>
                    <a:bodyPr/>
                    <a:lstStyle/>
                    <a:p>
                      <a:r>
                        <a:rPr lang="en-US" altLang="zh-CN" dirty="0" smtClean="0">
                          <a:latin typeface="+mn-ea"/>
                          <a:ea typeface="+mn-ea"/>
                        </a:rPr>
                        <a:t>FBH</a:t>
                      </a:r>
                      <a:endParaRPr lang="zh-CN" altLang="en-US" dirty="0">
                        <a:latin typeface="+mn-ea"/>
                        <a:ea typeface="+mn-ea"/>
                      </a:endParaRPr>
                    </a:p>
                  </a:txBody>
                  <a:tcPr/>
                </a:tc>
              </a:tr>
              <a:tr h="537529">
                <a:tc>
                  <a:txBody>
                    <a:bodyPr/>
                    <a:lstStyle/>
                    <a:p>
                      <a:r>
                        <a:rPr lang="en-US" altLang="zh-CN" dirty="0" smtClean="0">
                          <a:latin typeface="+mn-ea"/>
                          <a:ea typeface="+mn-ea"/>
                        </a:rPr>
                        <a:t>1002H</a:t>
                      </a:r>
                      <a:endParaRPr lang="zh-CN" altLang="en-US" dirty="0">
                        <a:latin typeface="+mn-ea"/>
                        <a:ea typeface="+mn-ea"/>
                      </a:endParaRPr>
                    </a:p>
                  </a:txBody>
                  <a:tcPr/>
                </a:tc>
                <a:tc>
                  <a:txBody>
                    <a:bodyPr/>
                    <a:lstStyle/>
                    <a:p>
                      <a:r>
                        <a:rPr lang="en-US" altLang="zh-CN" dirty="0" smtClean="0">
                          <a:latin typeface="+mn-ea"/>
                          <a:ea typeface="+mn-ea"/>
                        </a:rPr>
                        <a:t>0</a:t>
                      </a:r>
                      <a:endParaRPr lang="zh-CN" altLang="en-US" dirty="0">
                        <a:latin typeface="+mn-ea"/>
                        <a:ea typeface="+mn-ea"/>
                      </a:endParaRPr>
                    </a:p>
                  </a:txBody>
                  <a:tcPr/>
                </a:tc>
              </a:tr>
              <a:tr h="537529">
                <a:tc>
                  <a:txBody>
                    <a:bodyPr/>
                    <a:lstStyle/>
                    <a:p>
                      <a:r>
                        <a:rPr lang="en-US" altLang="zh-CN" dirty="0" smtClean="0">
                          <a:latin typeface="+mn-ea"/>
                          <a:ea typeface="+mn-ea"/>
                        </a:rPr>
                        <a:t>1003H</a:t>
                      </a:r>
                      <a:endParaRPr lang="zh-CN" altLang="en-US" dirty="0">
                        <a:latin typeface="+mn-ea"/>
                        <a:ea typeface="+mn-ea"/>
                      </a:endParaRPr>
                    </a:p>
                  </a:txBody>
                  <a:tcPr/>
                </a:tc>
                <a:tc>
                  <a:txBody>
                    <a:bodyPr/>
                    <a:lstStyle/>
                    <a:p>
                      <a:r>
                        <a:rPr lang="en-US" altLang="zh-CN" dirty="0" smtClean="0">
                          <a:latin typeface="+mn-ea"/>
                          <a:ea typeface="+mn-ea"/>
                        </a:rPr>
                        <a:t>0</a:t>
                      </a:r>
                      <a:endParaRPr lang="zh-CN" altLang="en-US" dirty="0">
                        <a:latin typeface="+mn-ea"/>
                        <a:ea typeface="+mn-ea"/>
                      </a:endParaRPr>
                    </a:p>
                  </a:txBody>
                  <a:tcPr/>
                </a:tc>
              </a:tr>
              <a:tr h="537529">
                <a:tc>
                  <a:txBody>
                    <a:bodyPr/>
                    <a:lstStyle/>
                    <a:p>
                      <a:r>
                        <a:rPr lang="en-US" altLang="zh-CN" dirty="0" smtClean="0">
                          <a:latin typeface="+mn-ea"/>
                          <a:ea typeface="+mn-ea"/>
                          <a:cs typeface="Times New Roman" panose="02020603050405020304"/>
                        </a:rPr>
                        <a:t>…</a:t>
                      </a:r>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mn-ea"/>
                          <a:ea typeface="+mn-ea"/>
                          <a:cs typeface="Times New Roman" panose="02020603050405020304"/>
                        </a:rPr>
                        <a:t>…</a:t>
                      </a:r>
                      <a:endParaRPr lang="zh-CN" altLang="en-US" dirty="0">
                        <a:latin typeface="+mn-ea"/>
                        <a:ea typeface="+mn-ea"/>
                      </a:endParaRPr>
                    </a:p>
                  </a:txBody>
                  <a:tcPr/>
                </a:tc>
              </a:tr>
              <a:tr h="537529">
                <a:tc>
                  <a:txBody>
                    <a:bodyPr/>
                    <a:lstStyle/>
                    <a:p>
                      <a:r>
                        <a:rPr lang="en-US" altLang="zh-CN" dirty="0" smtClean="0">
                          <a:latin typeface="+mn-ea"/>
                          <a:ea typeface="+mn-ea"/>
                        </a:rPr>
                        <a:t>102AH</a:t>
                      </a:r>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mn-ea"/>
                          <a:ea typeface="+mn-ea"/>
                        </a:rPr>
                        <a:t>?</a:t>
                      </a:r>
                      <a:endParaRPr lang="zh-CN" altLang="en-US" dirty="0">
                        <a:latin typeface="+mn-ea"/>
                        <a:ea typeface="+mn-ea"/>
                      </a:endParaRPr>
                    </a:p>
                  </a:txBody>
                  <a:tcPr/>
                </a:tc>
              </a:tr>
            </a:tbl>
          </a:graphicData>
        </a:graphic>
      </p:graphicFrame>
      <p:sp>
        <p:nvSpPr>
          <p:cNvPr id="44059" name="TextBox 4"/>
          <p:cNvSpPr txBox="1"/>
          <p:nvPr/>
        </p:nvSpPr>
        <p:spPr>
          <a:xfrm>
            <a:off x="4932363" y="6165850"/>
            <a:ext cx="3095625" cy="368300"/>
          </a:xfrm>
          <a:prstGeom prst="rect">
            <a:avLst/>
          </a:prstGeom>
          <a:noFill/>
          <a:ln w="9525">
            <a:noFill/>
          </a:ln>
        </p:spPr>
        <p:txBody>
          <a:bodyPr>
            <a:spAutoFit/>
          </a:bodyPr>
          <a:p>
            <a:r>
              <a:rPr lang="en-US" altLang="zh-CN" dirty="0">
                <a:latin typeface="Arial" panose="020B0604020202020204" pitchFamily="34" charset="0"/>
              </a:rPr>
              <a:t>COUNT   = 40    </a:t>
            </a:r>
            <a:r>
              <a:rPr lang="zh-CN" altLang="en-US" dirty="0">
                <a:latin typeface="Arial" panose="020B0604020202020204" pitchFamily="34" charset="0"/>
              </a:rPr>
              <a:t>（</a:t>
            </a:r>
            <a:r>
              <a:rPr lang="en-US" altLang="zh-CN" dirty="0">
                <a:latin typeface="Arial" panose="020B0604020202020204" pitchFamily="34" charset="0"/>
              </a:rPr>
              <a:t>28H)</a:t>
            </a:r>
            <a:endParaRPr lang="en-US" altLang="zh-CN" dirty="0">
              <a:latin typeface="Arial" panose="020B0604020202020204" pitchFamily="34" charset="0"/>
            </a:endParaRPr>
          </a:p>
        </p:txBody>
      </p:sp>
      <p:sp>
        <p:nvSpPr>
          <p:cNvPr id="44060" name="TextBox 6"/>
          <p:cNvSpPr txBox="1"/>
          <p:nvPr/>
        </p:nvSpPr>
        <p:spPr>
          <a:xfrm>
            <a:off x="1692275" y="3644900"/>
            <a:ext cx="576263" cy="369888"/>
          </a:xfrm>
          <a:prstGeom prst="rect">
            <a:avLst/>
          </a:prstGeom>
          <a:noFill/>
          <a:ln w="9525">
            <a:noFill/>
          </a:ln>
        </p:spPr>
        <p:txBody>
          <a:bodyPr>
            <a:spAutoFit/>
          </a:bodyPr>
          <a:p>
            <a:r>
              <a:rPr lang="en-US" altLang="zh-CN" dirty="0">
                <a:latin typeface="Arial" panose="020B0604020202020204" pitchFamily="34" charset="0"/>
              </a:rPr>
              <a:t>D1</a:t>
            </a:r>
            <a:endParaRPr lang="zh-CN" altLang="en-US" dirty="0">
              <a:latin typeface="Arial" panose="020B0604020202020204" pitchFamily="34" charset="0"/>
            </a:endParaRPr>
          </a:p>
        </p:txBody>
      </p:sp>
      <p:sp>
        <p:nvSpPr>
          <p:cNvPr id="44061" name="TextBox 7"/>
          <p:cNvSpPr txBox="1"/>
          <p:nvPr/>
        </p:nvSpPr>
        <p:spPr>
          <a:xfrm>
            <a:off x="1692275" y="4572000"/>
            <a:ext cx="576263" cy="369888"/>
          </a:xfrm>
          <a:prstGeom prst="rect">
            <a:avLst/>
          </a:prstGeom>
          <a:noFill/>
          <a:ln w="9525">
            <a:noFill/>
          </a:ln>
        </p:spPr>
        <p:txBody>
          <a:bodyPr>
            <a:spAutoFit/>
          </a:bodyPr>
          <a:p>
            <a:r>
              <a:rPr lang="en-US" altLang="zh-CN" dirty="0">
                <a:latin typeface="Arial" panose="020B0604020202020204" pitchFamily="34" charset="0"/>
              </a:rPr>
              <a:t>D2</a:t>
            </a:r>
            <a:endParaRPr lang="zh-CN" altLang="en-US" dirty="0">
              <a:latin typeface="Arial" panose="020B0604020202020204" pitchFamily="34" charset="0"/>
            </a:endParaRPr>
          </a:p>
        </p:txBody>
      </p:sp>
      <p:sp>
        <p:nvSpPr>
          <p:cNvPr id="44062" name="TextBox 8"/>
          <p:cNvSpPr txBox="1"/>
          <p:nvPr/>
        </p:nvSpPr>
        <p:spPr>
          <a:xfrm>
            <a:off x="1692275" y="6237288"/>
            <a:ext cx="792163" cy="369887"/>
          </a:xfrm>
          <a:prstGeom prst="rect">
            <a:avLst/>
          </a:prstGeom>
          <a:noFill/>
          <a:ln w="9525">
            <a:noFill/>
          </a:ln>
        </p:spPr>
        <p:txBody>
          <a:bodyPr>
            <a:spAutoFit/>
          </a:bodyPr>
          <a:p>
            <a:r>
              <a:rPr lang="en-US" altLang="zh-CN" dirty="0">
                <a:latin typeface="Arial" panose="020B0604020202020204" pitchFamily="34" charset="0"/>
              </a:rPr>
              <a:t>RST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charRg st="0" end="3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charRg st="32" end="7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char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char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charRg st="160" end="18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charRg st="186" end="23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035">
                                            <p:txEl>
                                              <p:charRg st="167" end="1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noRot="1" noChangeArrowheads="1"/>
          </p:cNvSpPr>
          <p:nvPr>
            <p:ph idx="1"/>
          </p:nvPr>
        </p:nvSpPr>
        <p:spPr>
          <a:xfrm>
            <a:off x="304800" y="1552575"/>
            <a:ext cx="8540750" cy="3886200"/>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DATA  SEGMENT  </a:t>
            </a:r>
            <a:r>
              <a:rPr kumimoji="0" lang="en-US" altLang="zh-CN" sz="2000" b="0" i="0" u="none" strike="noStrike" kern="1200" cap="none" spc="0" normalizeH="0" baseline="0" noProof="0" dirty="0" smtClean="0">
                <a:ln>
                  <a:noFill/>
                </a:ln>
                <a:solidFill>
                  <a:srgbClr val="FF3300"/>
                </a:solidFill>
                <a:effectLst/>
                <a:uLnTx/>
                <a:uFillTx/>
                <a:latin typeface="+mn-ea"/>
                <a:ea typeface="+mn-ea"/>
                <a:cs typeface="+mn-cs"/>
              </a:rPr>
              <a:t>AT 1000H</a:t>
            </a:r>
            <a:endParaRPr kumimoji="0" lang="en-US" altLang="zh-CN" sz="2000" b="0" i="0" u="none" strike="noStrike" kern="1200" cap="none" spc="0" normalizeH="0" baseline="0" noProof="0" dirty="0" smtClean="0">
              <a:ln>
                <a:noFill/>
              </a:ln>
              <a:solidFill>
                <a:srgbClr val="FF33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		D1	DB 1,5,10</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000" b="0" i="0" u="none" strike="noStrike" kern="1200" cap="none" spc="0" normalizeH="0" baseline="0" noProof="0" dirty="0" smtClean="0">
                <a:ln>
                  <a:noFill/>
                </a:ln>
                <a:solidFill>
                  <a:srgbClr val="FF3300"/>
                </a:solidFill>
                <a:effectLst/>
                <a:uLnTx/>
                <a:uFillTx/>
                <a:latin typeface="+mn-ea"/>
                <a:ea typeface="+mn-ea"/>
                <a:cs typeface="+mn-cs"/>
              </a:rPr>
              <a:t>ORG   0200H</a:t>
            </a:r>
            <a:endParaRPr kumimoji="0" lang="en-US" altLang="zh-CN" sz="2000" b="0" i="0" u="none" strike="noStrike" kern="1200" cap="none" spc="0" normalizeH="0" baseline="0" noProof="0" dirty="0" smtClean="0">
              <a:ln>
                <a:noFill/>
              </a:ln>
              <a:solidFill>
                <a:srgbClr val="FF33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		D2	DW 3421H,7863H</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		DATA	ENDS</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p:txBody>
      </p:sp>
      <p:graphicFrame>
        <p:nvGraphicFramePr>
          <p:cNvPr id="607235" name="Group 3"/>
          <p:cNvGraphicFramePr>
            <a:graphicFrameLocks noGrp="1"/>
          </p:cNvGraphicFramePr>
          <p:nvPr/>
        </p:nvGraphicFramePr>
        <p:xfrm>
          <a:off x="6732588" y="908050"/>
          <a:ext cx="1439863" cy="3627438"/>
        </p:xfrm>
        <a:graphic>
          <a:graphicData uri="http://schemas.openxmlformats.org/drawingml/2006/table">
            <a:tbl>
              <a:tblPr/>
              <a:tblGrid>
                <a:gridCol w="1439862"/>
              </a:tblGrid>
              <a:tr h="263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01H</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05H</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0AH</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21H</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34H</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63H</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78H</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7253" name="Text Box 21"/>
          <p:cNvSpPr txBox="1"/>
          <p:nvPr/>
        </p:nvSpPr>
        <p:spPr>
          <a:xfrm>
            <a:off x="6156325" y="981075"/>
            <a:ext cx="476250" cy="366713"/>
          </a:xfrm>
          <a:prstGeom prst="rect">
            <a:avLst/>
          </a:prstGeom>
          <a:noFill/>
          <a:ln w="9525">
            <a:noFill/>
          </a:ln>
        </p:spPr>
        <p:txBody>
          <a:bodyPr wrap="none">
            <a:spAutoFit/>
          </a:bodyPr>
          <a:p>
            <a:r>
              <a:rPr lang="en-US" altLang="zh-CN" dirty="0">
                <a:latin typeface="Arial" panose="020B0604020202020204" pitchFamily="34" charset="0"/>
              </a:rPr>
              <a:t>D1</a:t>
            </a:r>
            <a:endParaRPr lang="en-US" altLang="zh-CN" dirty="0">
              <a:latin typeface="Arial" panose="020B0604020202020204" pitchFamily="34" charset="0"/>
            </a:endParaRPr>
          </a:p>
        </p:txBody>
      </p:sp>
      <p:sp>
        <p:nvSpPr>
          <p:cNvPr id="607254" name="Text Box 22"/>
          <p:cNvSpPr txBox="1"/>
          <p:nvPr/>
        </p:nvSpPr>
        <p:spPr>
          <a:xfrm>
            <a:off x="6084888" y="2565400"/>
            <a:ext cx="476250" cy="366713"/>
          </a:xfrm>
          <a:prstGeom prst="rect">
            <a:avLst/>
          </a:prstGeom>
          <a:noFill/>
          <a:ln w="9525">
            <a:noFill/>
          </a:ln>
        </p:spPr>
        <p:txBody>
          <a:bodyPr wrap="none">
            <a:spAutoFit/>
          </a:bodyPr>
          <a:p>
            <a:r>
              <a:rPr lang="en-US" altLang="zh-CN" dirty="0">
                <a:latin typeface="Arial" panose="020B0604020202020204" pitchFamily="34" charset="0"/>
              </a:rPr>
              <a:t>D2</a:t>
            </a:r>
            <a:endParaRPr lang="en-US" altLang="zh-CN" dirty="0">
              <a:latin typeface="Arial" panose="020B0604020202020204" pitchFamily="34" charset="0"/>
            </a:endParaRPr>
          </a:p>
        </p:txBody>
      </p:sp>
      <p:sp>
        <p:nvSpPr>
          <p:cNvPr id="607255" name="Text Box 23"/>
          <p:cNvSpPr txBox="1"/>
          <p:nvPr/>
        </p:nvSpPr>
        <p:spPr>
          <a:xfrm>
            <a:off x="8243888" y="1052513"/>
            <a:ext cx="857250" cy="366712"/>
          </a:xfrm>
          <a:prstGeom prst="rect">
            <a:avLst/>
          </a:prstGeom>
          <a:noFill/>
          <a:ln w="9525">
            <a:noFill/>
          </a:ln>
        </p:spPr>
        <p:txBody>
          <a:bodyPr wrap="none">
            <a:spAutoFit/>
          </a:bodyPr>
          <a:p>
            <a:r>
              <a:rPr lang="en-US" altLang="zh-CN" dirty="0">
                <a:solidFill>
                  <a:srgbClr val="FF3300"/>
                </a:solidFill>
                <a:latin typeface="Arial" panose="020B0604020202020204" pitchFamily="34" charset="0"/>
              </a:rPr>
              <a:t>0000H</a:t>
            </a:r>
            <a:endParaRPr lang="en-US" altLang="zh-CN" dirty="0">
              <a:solidFill>
                <a:srgbClr val="FF3300"/>
              </a:solidFill>
              <a:latin typeface="Arial" panose="020B0604020202020204" pitchFamily="34" charset="0"/>
            </a:endParaRPr>
          </a:p>
        </p:txBody>
      </p:sp>
      <p:sp>
        <p:nvSpPr>
          <p:cNvPr id="607256" name="Text Box 24"/>
          <p:cNvSpPr txBox="1"/>
          <p:nvPr/>
        </p:nvSpPr>
        <p:spPr>
          <a:xfrm>
            <a:off x="8243888" y="1484313"/>
            <a:ext cx="857250" cy="366712"/>
          </a:xfrm>
          <a:prstGeom prst="rect">
            <a:avLst/>
          </a:prstGeom>
          <a:noFill/>
          <a:ln w="9525">
            <a:noFill/>
          </a:ln>
        </p:spPr>
        <p:txBody>
          <a:bodyPr wrap="none">
            <a:spAutoFit/>
          </a:bodyPr>
          <a:p>
            <a:r>
              <a:rPr lang="en-US" altLang="zh-CN" dirty="0">
                <a:latin typeface="Arial" panose="020B0604020202020204" pitchFamily="34" charset="0"/>
              </a:rPr>
              <a:t>0001H</a:t>
            </a:r>
            <a:endParaRPr lang="en-US" altLang="zh-CN" dirty="0">
              <a:latin typeface="Arial" panose="020B0604020202020204" pitchFamily="34" charset="0"/>
            </a:endParaRPr>
          </a:p>
        </p:txBody>
      </p:sp>
      <p:sp>
        <p:nvSpPr>
          <p:cNvPr id="607257" name="Text Box 25"/>
          <p:cNvSpPr txBox="1"/>
          <p:nvPr/>
        </p:nvSpPr>
        <p:spPr>
          <a:xfrm>
            <a:off x="8243888" y="1989138"/>
            <a:ext cx="857250" cy="366712"/>
          </a:xfrm>
          <a:prstGeom prst="rect">
            <a:avLst/>
          </a:prstGeom>
          <a:noFill/>
          <a:ln w="9525">
            <a:noFill/>
          </a:ln>
        </p:spPr>
        <p:txBody>
          <a:bodyPr wrap="none">
            <a:spAutoFit/>
          </a:bodyPr>
          <a:p>
            <a:r>
              <a:rPr lang="en-US" altLang="zh-CN" dirty="0">
                <a:latin typeface="Arial" panose="020B0604020202020204" pitchFamily="34" charset="0"/>
              </a:rPr>
              <a:t>0002H</a:t>
            </a:r>
            <a:endParaRPr lang="en-US" altLang="zh-CN" dirty="0">
              <a:latin typeface="Arial" panose="020B0604020202020204" pitchFamily="34" charset="0"/>
            </a:endParaRPr>
          </a:p>
        </p:txBody>
      </p:sp>
      <p:sp>
        <p:nvSpPr>
          <p:cNvPr id="607258" name="Text Box 26"/>
          <p:cNvSpPr txBox="1"/>
          <p:nvPr/>
        </p:nvSpPr>
        <p:spPr>
          <a:xfrm>
            <a:off x="8259763" y="2565400"/>
            <a:ext cx="857250" cy="366713"/>
          </a:xfrm>
          <a:prstGeom prst="rect">
            <a:avLst/>
          </a:prstGeom>
          <a:noFill/>
          <a:ln w="9525">
            <a:noFill/>
          </a:ln>
        </p:spPr>
        <p:txBody>
          <a:bodyPr wrap="none">
            <a:spAutoFit/>
          </a:bodyPr>
          <a:p>
            <a:r>
              <a:rPr lang="en-US" altLang="zh-CN" dirty="0">
                <a:solidFill>
                  <a:srgbClr val="FF3300"/>
                </a:solidFill>
                <a:latin typeface="Arial" panose="020B0604020202020204" pitchFamily="34" charset="0"/>
              </a:rPr>
              <a:t>0200H</a:t>
            </a:r>
            <a:endParaRPr lang="en-US" altLang="zh-CN" dirty="0">
              <a:solidFill>
                <a:srgbClr val="FF3300"/>
              </a:solidFill>
              <a:latin typeface="Arial" panose="020B0604020202020204" pitchFamily="34" charset="0"/>
            </a:endParaRPr>
          </a:p>
        </p:txBody>
      </p:sp>
      <p:sp>
        <p:nvSpPr>
          <p:cNvPr id="607259" name="Text Box 27"/>
          <p:cNvSpPr txBox="1"/>
          <p:nvPr/>
        </p:nvSpPr>
        <p:spPr>
          <a:xfrm>
            <a:off x="8243888" y="3068638"/>
            <a:ext cx="857250" cy="366712"/>
          </a:xfrm>
          <a:prstGeom prst="rect">
            <a:avLst/>
          </a:prstGeom>
          <a:noFill/>
          <a:ln w="9525">
            <a:noFill/>
          </a:ln>
        </p:spPr>
        <p:txBody>
          <a:bodyPr wrap="none">
            <a:spAutoFit/>
          </a:bodyPr>
          <a:p>
            <a:r>
              <a:rPr lang="en-US" altLang="zh-CN" dirty="0">
                <a:latin typeface="Arial" panose="020B0604020202020204" pitchFamily="34" charset="0"/>
              </a:rPr>
              <a:t>0201H</a:t>
            </a:r>
            <a:endParaRPr lang="en-US" altLang="zh-CN" dirty="0">
              <a:latin typeface="Arial" panose="020B0604020202020204" pitchFamily="34" charset="0"/>
            </a:endParaRPr>
          </a:p>
        </p:txBody>
      </p:sp>
      <p:sp>
        <p:nvSpPr>
          <p:cNvPr id="607260" name="Text Box 28"/>
          <p:cNvSpPr txBox="1"/>
          <p:nvPr/>
        </p:nvSpPr>
        <p:spPr>
          <a:xfrm>
            <a:off x="8274050" y="3616325"/>
            <a:ext cx="857250" cy="366713"/>
          </a:xfrm>
          <a:prstGeom prst="rect">
            <a:avLst/>
          </a:prstGeom>
          <a:noFill/>
          <a:ln w="9525">
            <a:noFill/>
          </a:ln>
        </p:spPr>
        <p:txBody>
          <a:bodyPr wrap="none">
            <a:spAutoFit/>
          </a:bodyPr>
          <a:p>
            <a:r>
              <a:rPr lang="en-US" altLang="zh-CN" dirty="0">
                <a:latin typeface="Arial" panose="020B0604020202020204" pitchFamily="34" charset="0"/>
              </a:rPr>
              <a:t>0202H</a:t>
            </a:r>
            <a:endParaRPr lang="en-US" altLang="zh-CN" dirty="0">
              <a:latin typeface="Arial" panose="020B0604020202020204" pitchFamily="34" charset="0"/>
            </a:endParaRPr>
          </a:p>
        </p:txBody>
      </p:sp>
      <p:sp>
        <p:nvSpPr>
          <p:cNvPr id="607261" name="Text Box 29"/>
          <p:cNvSpPr txBox="1"/>
          <p:nvPr/>
        </p:nvSpPr>
        <p:spPr>
          <a:xfrm>
            <a:off x="8243888" y="4149725"/>
            <a:ext cx="857250" cy="366713"/>
          </a:xfrm>
          <a:prstGeom prst="rect">
            <a:avLst/>
          </a:prstGeom>
          <a:noFill/>
          <a:ln w="9525">
            <a:noFill/>
          </a:ln>
        </p:spPr>
        <p:txBody>
          <a:bodyPr wrap="none">
            <a:spAutoFit/>
          </a:bodyPr>
          <a:p>
            <a:r>
              <a:rPr lang="en-US" altLang="zh-CN" dirty="0">
                <a:latin typeface="Arial" panose="020B0604020202020204" pitchFamily="34" charset="0"/>
              </a:rPr>
              <a:t>0203H</a:t>
            </a:r>
            <a:endParaRPr lang="en-US" altLang="zh-CN" dirty="0">
              <a:latin typeface="Arial" panose="020B0604020202020204" pitchFamily="34" charset="0"/>
            </a:endParaRPr>
          </a:p>
        </p:txBody>
      </p:sp>
      <p:sp>
        <p:nvSpPr>
          <p:cNvPr id="607262" name="Text Box 30"/>
          <p:cNvSpPr txBox="1"/>
          <p:nvPr/>
        </p:nvSpPr>
        <p:spPr>
          <a:xfrm>
            <a:off x="1165225" y="3616325"/>
            <a:ext cx="6459538" cy="3046413"/>
          </a:xfrm>
          <a:prstGeom prst="rect">
            <a:avLst/>
          </a:prstGeom>
          <a:noFill/>
          <a:ln w="9525">
            <a:noFill/>
          </a:ln>
        </p:spPr>
        <p:txBody>
          <a:bodyPr wrap="none">
            <a:spAutoFit/>
          </a:bodyPr>
          <a:p>
            <a:r>
              <a:rPr lang="zh-CN" altLang="en-US" sz="2400" dirty="0">
                <a:latin typeface="Arial" panose="020B0604020202020204" pitchFamily="34" charset="0"/>
              </a:rPr>
              <a:t>若有指令</a:t>
            </a:r>
            <a:endParaRPr lang="zh-CN" altLang="en-US" sz="2400" dirty="0">
              <a:latin typeface="Arial" panose="020B0604020202020204" pitchFamily="34" charset="0"/>
            </a:endParaRPr>
          </a:p>
          <a:p>
            <a:r>
              <a:rPr lang="en-US" altLang="zh-CN" sz="2400" dirty="0">
                <a:latin typeface="Arial" panose="020B0604020202020204" pitchFamily="34" charset="0"/>
              </a:rPr>
              <a:t>MOV  AL,D1+1</a:t>
            </a:r>
            <a:endParaRPr lang="en-US" altLang="zh-CN" sz="2400" dirty="0">
              <a:latin typeface="Arial" panose="020B0604020202020204" pitchFamily="34" charset="0"/>
            </a:endParaRPr>
          </a:p>
          <a:p>
            <a:r>
              <a:rPr lang="en-US" altLang="zh-CN" sz="2400" dirty="0">
                <a:latin typeface="Arial" panose="020B0604020202020204" pitchFamily="34" charset="0"/>
              </a:rPr>
              <a:t>MOV  BX,D2+2</a:t>
            </a:r>
            <a:endParaRPr lang="en-US" altLang="zh-CN" sz="2400" dirty="0">
              <a:latin typeface="Arial" panose="020B0604020202020204" pitchFamily="34" charset="0"/>
            </a:endParaRPr>
          </a:p>
          <a:p>
            <a:r>
              <a:rPr lang="en-US" altLang="zh-CN" sz="2400" dirty="0">
                <a:latin typeface="Arial" panose="020B0604020202020204" pitchFamily="34" charset="0"/>
              </a:rPr>
              <a:t>LEA   SI, D2</a:t>
            </a:r>
            <a:endParaRPr lang="en-US" altLang="zh-CN" sz="2400" dirty="0">
              <a:latin typeface="Arial" panose="020B0604020202020204" pitchFamily="34" charset="0"/>
            </a:endParaRPr>
          </a:p>
          <a:p>
            <a:r>
              <a:rPr lang="en-US" altLang="zh-CN" sz="2400" dirty="0">
                <a:latin typeface="Arial" panose="020B0604020202020204" pitchFamily="34" charset="0"/>
              </a:rPr>
              <a:t>MOV  DI, OFFSET  D1</a:t>
            </a:r>
            <a:endParaRPr lang="en-US" altLang="zh-CN" sz="2400" dirty="0">
              <a:latin typeface="Arial" panose="020B0604020202020204" pitchFamily="34" charset="0"/>
            </a:endParaRPr>
          </a:p>
          <a:p>
            <a:r>
              <a:rPr lang="en-US" altLang="zh-CN" sz="2400" dirty="0">
                <a:latin typeface="Arial" panose="020B0604020202020204" pitchFamily="34" charset="0"/>
              </a:rPr>
              <a:t>MOV  CX, SEG   D1</a:t>
            </a:r>
            <a:endParaRPr lang="en-US" altLang="zh-CN" sz="2400" dirty="0">
              <a:latin typeface="Arial" panose="020B0604020202020204" pitchFamily="34" charset="0"/>
            </a:endParaRPr>
          </a:p>
          <a:p>
            <a:r>
              <a:rPr lang="en-US" altLang="zh-CN" sz="2400" dirty="0">
                <a:latin typeface="Arial" panose="020B0604020202020204" pitchFamily="34" charset="0"/>
              </a:rPr>
              <a:t>MOV  DS,CX</a:t>
            </a:r>
            <a:endParaRPr lang="en-US" altLang="zh-CN" sz="2400" dirty="0">
              <a:latin typeface="Arial" panose="020B0604020202020204" pitchFamily="34" charset="0"/>
            </a:endParaRPr>
          </a:p>
          <a:p>
            <a:r>
              <a:rPr lang="zh-CN" altLang="en-US" sz="2400" dirty="0">
                <a:latin typeface="Arial" panose="020B0604020202020204" pitchFamily="34" charset="0"/>
              </a:rPr>
              <a:t>则指令运行后，</a:t>
            </a:r>
            <a:r>
              <a:rPr lang="en-US" altLang="zh-CN" sz="2400" dirty="0">
                <a:latin typeface="Arial" panose="020B0604020202020204" pitchFamily="34" charset="0"/>
              </a:rPr>
              <a:t>AL</a:t>
            </a:r>
            <a:r>
              <a:rPr lang="zh-CN" altLang="en-US" sz="2400" dirty="0">
                <a:latin typeface="Arial" panose="020B0604020202020204" pitchFamily="34" charset="0"/>
              </a:rPr>
              <a:t>，</a:t>
            </a:r>
            <a:r>
              <a:rPr lang="en-US" altLang="zh-CN" sz="2400" dirty="0">
                <a:latin typeface="Arial" panose="020B0604020202020204" pitchFamily="34" charset="0"/>
              </a:rPr>
              <a:t>BX</a:t>
            </a:r>
            <a:r>
              <a:rPr lang="zh-CN" altLang="en-US" sz="2400" dirty="0">
                <a:latin typeface="Arial" panose="020B0604020202020204" pitchFamily="34" charset="0"/>
              </a:rPr>
              <a:t>，</a:t>
            </a:r>
            <a:r>
              <a:rPr lang="en-US" altLang="zh-CN" sz="2400" dirty="0">
                <a:latin typeface="Arial" panose="020B0604020202020204" pitchFamily="34" charset="0"/>
              </a:rPr>
              <a:t>SI, DI,CX,DS</a:t>
            </a:r>
            <a:r>
              <a:rPr lang="zh-CN" altLang="en-US" sz="2400" dirty="0">
                <a:latin typeface="Arial" panose="020B0604020202020204" pitchFamily="34" charset="0"/>
              </a:rPr>
              <a:t>的值？</a:t>
            </a:r>
            <a:endParaRPr lang="zh-CN" altLang="en-US" sz="2400" dirty="0">
              <a:latin typeface="Arial" panose="020B0604020202020204" pitchFamily="34" charset="0"/>
            </a:endParaRPr>
          </a:p>
        </p:txBody>
      </p:sp>
      <p:sp>
        <p:nvSpPr>
          <p:cNvPr id="607263" name="Text Box 31"/>
          <p:cNvSpPr txBox="1"/>
          <p:nvPr/>
        </p:nvSpPr>
        <p:spPr>
          <a:xfrm>
            <a:off x="4487863" y="3983038"/>
            <a:ext cx="2073275" cy="2676525"/>
          </a:xfrm>
          <a:prstGeom prst="rect">
            <a:avLst/>
          </a:prstGeom>
          <a:noFill/>
          <a:ln w="9525">
            <a:noFill/>
          </a:ln>
        </p:spPr>
        <p:txBody>
          <a:bodyPr>
            <a:spAutoFit/>
          </a:bodyPr>
          <a:p>
            <a:r>
              <a:rPr lang="en-US" altLang="zh-CN" sz="2400" dirty="0">
                <a:solidFill>
                  <a:srgbClr val="002060"/>
                </a:solidFill>
                <a:latin typeface="Arial" panose="020B0604020202020204" pitchFamily="34" charset="0"/>
              </a:rPr>
              <a:t>AL=05H</a:t>
            </a:r>
            <a:endParaRPr lang="en-US" altLang="zh-CN" sz="2400" dirty="0">
              <a:solidFill>
                <a:srgbClr val="002060"/>
              </a:solidFill>
              <a:latin typeface="Arial" panose="020B0604020202020204" pitchFamily="34" charset="0"/>
            </a:endParaRPr>
          </a:p>
          <a:p>
            <a:r>
              <a:rPr lang="en-US" altLang="zh-CN" sz="2400" dirty="0">
                <a:solidFill>
                  <a:srgbClr val="002060"/>
                </a:solidFill>
                <a:latin typeface="Arial" panose="020B0604020202020204" pitchFamily="34" charset="0"/>
              </a:rPr>
              <a:t>BX=7863H</a:t>
            </a:r>
            <a:endParaRPr lang="en-US" altLang="zh-CN" sz="2400" dirty="0">
              <a:solidFill>
                <a:srgbClr val="002060"/>
              </a:solidFill>
              <a:latin typeface="Arial" panose="020B0604020202020204" pitchFamily="34" charset="0"/>
            </a:endParaRPr>
          </a:p>
          <a:p>
            <a:r>
              <a:rPr lang="en-US" altLang="zh-CN" sz="2400" dirty="0">
                <a:solidFill>
                  <a:srgbClr val="002060"/>
                </a:solidFill>
                <a:latin typeface="Arial" panose="020B0604020202020204" pitchFamily="34" charset="0"/>
              </a:rPr>
              <a:t>SI=0200H</a:t>
            </a:r>
            <a:endParaRPr lang="en-US" altLang="zh-CN" sz="2400" dirty="0">
              <a:solidFill>
                <a:srgbClr val="002060"/>
              </a:solidFill>
              <a:latin typeface="Arial" panose="020B0604020202020204" pitchFamily="34" charset="0"/>
            </a:endParaRPr>
          </a:p>
          <a:p>
            <a:r>
              <a:rPr lang="en-US" altLang="zh-CN" sz="2400" dirty="0">
                <a:solidFill>
                  <a:srgbClr val="002060"/>
                </a:solidFill>
                <a:latin typeface="Arial" panose="020B0604020202020204" pitchFamily="34" charset="0"/>
              </a:rPr>
              <a:t>DI=0000H</a:t>
            </a:r>
            <a:endParaRPr lang="en-US" altLang="zh-CN" sz="2400" dirty="0">
              <a:solidFill>
                <a:srgbClr val="002060"/>
              </a:solidFill>
              <a:latin typeface="Arial" panose="020B0604020202020204" pitchFamily="34" charset="0"/>
            </a:endParaRPr>
          </a:p>
          <a:p>
            <a:r>
              <a:rPr lang="en-US" altLang="zh-CN" sz="2400" dirty="0">
                <a:solidFill>
                  <a:srgbClr val="002060"/>
                </a:solidFill>
                <a:latin typeface="Arial" panose="020B0604020202020204" pitchFamily="34" charset="0"/>
              </a:rPr>
              <a:t>CX=1000H</a:t>
            </a:r>
            <a:endParaRPr lang="en-US" altLang="zh-CN" sz="2400" dirty="0">
              <a:solidFill>
                <a:srgbClr val="002060"/>
              </a:solidFill>
              <a:latin typeface="Arial" panose="020B0604020202020204" pitchFamily="34" charset="0"/>
            </a:endParaRPr>
          </a:p>
          <a:p>
            <a:r>
              <a:rPr lang="en-US" altLang="zh-CN" sz="2400" dirty="0">
                <a:solidFill>
                  <a:srgbClr val="002060"/>
                </a:solidFill>
                <a:latin typeface="Arial" panose="020B0604020202020204" pitchFamily="34" charset="0"/>
              </a:rPr>
              <a:t>DS=1000H</a:t>
            </a:r>
            <a:endParaRPr lang="en-US" altLang="zh-CN" sz="2400" dirty="0">
              <a:solidFill>
                <a:srgbClr val="002060"/>
              </a:solidFill>
              <a:latin typeface="Arial" panose="020B0604020202020204" pitchFamily="34" charset="0"/>
            </a:endParaRPr>
          </a:p>
          <a:p>
            <a:endParaRPr lang="en-US" altLang="zh-CN" sz="2400" dirty="0">
              <a:solidFill>
                <a:schemeClr val="hlink"/>
              </a:solidFill>
              <a:latin typeface="Arial" panose="020B0604020202020204" pitchFamily="34" charset="0"/>
            </a:endParaRPr>
          </a:p>
        </p:txBody>
      </p:sp>
      <p:sp>
        <p:nvSpPr>
          <p:cNvPr id="607264" name="Text Box 32"/>
          <p:cNvSpPr txBox="1"/>
          <p:nvPr/>
        </p:nvSpPr>
        <p:spPr>
          <a:xfrm>
            <a:off x="304800" y="782638"/>
            <a:ext cx="5467350" cy="646112"/>
          </a:xfrm>
          <a:prstGeom prst="rect">
            <a:avLst/>
          </a:prstGeom>
          <a:noFill/>
          <a:ln w="9525">
            <a:noFill/>
          </a:ln>
        </p:spPr>
        <p:txBody>
          <a:bodyPr>
            <a:spAutoFit/>
          </a:bodyPr>
          <a:p>
            <a:pPr marL="342900" indent="-342900">
              <a:buFont typeface="Wingdings" panose="05000000000000000000" pitchFamily="2" charset="2"/>
              <a:buChar char="v"/>
            </a:pPr>
            <a:r>
              <a:rPr lang="zh-CN" altLang="en-US" u="sng" dirty="0">
                <a:solidFill>
                  <a:srgbClr val="CC3300"/>
                </a:solidFill>
                <a:latin typeface="Arial" panose="020B0604020202020204" pitchFamily="34" charset="0"/>
              </a:rPr>
              <a:t>一个段的起始地址都从</a:t>
            </a:r>
            <a:r>
              <a:rPr lang="en-US" altLang="zh-CN" u="sng" dirty="0">
                <a:solidFill>
                  <a:srgbClr val="CC3300"/>
                </a:solidFill>
                <a:latin typeface="Arial" panose="020B0604020202020204" pitchFamily="34" charset="0"/>
              </a:rPr>
              <a:t>0000H</a:t>
            </a:r>
            <a:r>
              <a:rPr lang="zh-CN" altLang="en-US" u="sng" dirty="0">
                <a:solidFill>
                  <a:srgbClr val="CC3300"/>
                </a:solidFill>
                <a:latin typeface="Arial" panose="020B0604020202020204" pitchFamily="34" charset="0"/>
              </a:rPr>
              <a:t>开始</a:t>
            </a:r>
            <a:endParaRPr lang="zh-CN" altLang="en-US" u="sng" dirty="0">
              <a:solidFill>
                <a:srgbClr val="CC3300"/>
              </a:solidFill>
              <a:latin typeface="Arial" panose="020B0604020202020204" pitchFamily="34" charset="0"/>
            </a:endParaRPr>
          </a:p>
          <a:p>
            <a:pPr marL="342900" indent="-342900">
              <a:buFont typeface="Wingdings" panose="05000000000000000000" pitchFamily="2" charset="2"/>
              <a:buChar char="v"/>
            </a:pPr>
            <a:r>
              <a:rPr lang="zh-CN" altLang="en-US" u="sng" dirty="0">
                <a:solidFill>
                  <a:srgbClr val="CC3300"/>
                </a:solidFill>
                <a:latin typeface="Arial" panose="020B0604020202020204" pitchFamily="34" charset="0"/>
              </a:rPr>
              <a:t>除非用</a:t>
            </a:r>
            <a:r>
              <a:rPr lang="en-US" altLang="zh-CN" u="sng" dirty="0">
                <a:solidFill>
                  <a:srgbClr val="CC3300"/>
                </a:solidFill>
                <a:latin typeface="Arial" panose="020B0604020202020204" pitchFamily="34" charset="0"/>
              </a:rPr>
              <a:t>ORG</a:t>
            </a:r>
            <a:r>
              <a:rPr lang="zh-CN" altLang="en-US" u="sng" dirty="0">
                <a:solidFill>
                  <a:srgbClr val="CC3300"/>
                </a:solidFill>
                <a:latin typeface="Arial" panose="020B0604020202020204" pitchFamily="34" charset="0"/>
              </a:rPr>
              <a:t>伪指令来修改。</a:t>
            </a:r>
            <a:endParaRPr lang="zh-CN" altLang="en-US" u="sng" dirty="0">
              <a:solidFill>
                <a:srgbClr val="CC3300"/>
              </a:solidFill>
              <a:latin typeface="Arial" panose="020B0604020202020204" pitchFamily="34" charset="0"/>
            </a:endParaRPr>
          </a:p>
        </p:txBody>
      </p:sp>
      <p:sp>
        <p:nvSpPr>
          <p:cNvPr id="45089" name="TextBox 15"/>
          <p:cNvSpPr txBox="1"/>
          <p:nvPr/>
        </p:nvSpPr>
        <p:spPr>
          <a:xfrm>
            <a:off x="1979613" y="333375"/>
            <a:ext cx="5472112" cy="522288"/>
          </a:xfrm>
          <a:prstGeom prst="rect">
            <a:avLst/>
          </a:prstGeom>
          <a:noFill/>
          <a:ln w="9525">
            <a:noFill/>
          </a:ln>
        </p:spPr>
        <p:txBody>
          <a:bodyPr>
            <a:spAutoFit/>
          </a:bodyPr>
          <a:p>
            <a:r>
              <a:rPr lang="zh-CN" altLang="en-US" sz="2800" b="1" dirty="0">
                <a:solidFill>
                  <a:srgbClr val="002060"/>
                </a:solidFill>
                <a:latin typeface="Arial" panose="020B0604020202020204" pitchFamily="34" charset="0"/>
              </a:rPr>
              <a:t>课堂练习</a:t>
            </a:r>
            <a:endParaRPr lang="zh-CN" altLang="en-US" sz="2800" b="1" dirty="0">
              <a:solidFill>
                <a:srgbClr val="00206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7235"/>
                                        </p:tgtEl>
                                        <p:attrNameLst>
                                          <p:attrName>style.visibility</p:attrName>
                                        </p:attrNameLst>
                                      </p:cBhvr>
                                      <p:to>
                                        <p:strVal val="visible"/>
                                      </p:to>
                                    </p:set>
                                    <p:anim calcmode="lin" valueType="num">
                                      <p:cBhvr additive="base">
                                        <p:cTn id="7" dur="500" fill="hold"/>
                                        <p:tgtEl>
                                          <p:spTgt spid="607235"/>
                                        </p:tgtEl>
                                        <p:attrNameLst>
                                          <p:attrName>ppt_x</p:attrName>
                                        </p:attrNameLst>
                                      </p:cBhvr>
                                      <p:tavLst>
                                        <p:tav tm="0">
                                          <p:val>
                                            <p:strVal val="#ppt_x"/>
                                          </p:val>
                                        </p:tav>
                                        <p:tav tm="100000">
                                          <p:val>
                                            <p:strVal val="#ppt_x"/>
                                          </p:val>
                                        </p:tav>
                                      </p:tavLst>
                                    </p:anim>
                                    <p:anim calcmode="lin" valueType="num">
                                      <p:cBhvr additive="base">
                                        <p:cTn id="8" dur="500" fill="hold"/>
                                        <p:tgtEl>
                                          <p:spTgt spid="6072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7264"/>
                                        </p:tgtEl>
                                        <p:attrNameLst>
                                          <p:attrName>style.visibility</p:attrName>
                                        </p:attrNameLst>
                                      </p:cBhvr>
                                      <p:to>
                                        <p:strVal val="visible"/>
                                      </p:to>
                                    </p:set>
                                    <p:anim calcmode="lin" valueType="num">
                                      <p:cBhvr additive="base">
                                        <p:cTn id="13" dur="500" fill="hold"/>
                                        <p:tgtEl>
                                          <p:spTgt spid="607264"/>
                                        </p:tgtEl>
                                        <p:attrNameLst>
                                          <p:attrName>ppt_x</p:attrName>
                                        </p:attrNameLst>
                                      </p:cBhvr>
                                      <p:tavLst>
                                        <p:tav tm="0">
                                          <p:val>
                                            <p:strVal val="#ppt_x"/>
                                          </p:val>
                                        </p:tav>
                                        <p:tav tm="100000">
                                          <p:val>
                                            <p:strVal val="#ppt_x"/>
                                          </p:val>
                                        </p:tav>
                                      </p:tavLst>
                                    </p:anim>
                                    <p:anim calcmode="lin" valueType="num">
                                      <p:cBhvr additive="base">
                                        <p:cTn id="14" dur="500" fill="hold"/>
                                        <p:tgtEl>
                                          <p:spTgt spid="60726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07253"/>
                                        </p:tgtEl>
                                        <p:attrNameLst>
                                          <p:attrName>style.visibility</p:attrName>
                                        </p:attrNameLst>
                                      </p:cBhvr>
                                      <p:to>
                                        <p:strVal val="visible"/>
                                      </p:to>
                                    </p:set>
                                    <p:anim calcmode="lin" valueType="num">
                                      <p:cBhvr additive="base">
                                        <p:cTn id="17" dur="500" fill="hold"/>
                                        <p:tgtEl>
                                          <p:spTgt spid="607253"/>
                                        </p:tgtEl>
                                        <p:attrNameLst>
                                          <p:attrName>ppt_x</p:attrName>
                                        </p:attrNameLst>
                                      </p:cBhvr>
                                      <p:tavLst>
                                        <p:tav tm="0">
                                          <p:val>
                                            <p:strVal val="#ppt_x"/>
                                          </p:val>
                                        </p:tav>
                                        <p:tav tm="100000">
                                          <p:val>
                                            <p:strVal val="#ppt_x"/>
                                          </p:val>
                                        </p:tav>
                                      </p:tavLst>
                                    </p:anim>
                                    <p:anim calcmode="lin" valueType="num">
                                      <p:cBhvr additive="base">
                                        <p:cTn id="18" dur="500" fill="hold"/>
                                        <p:tgtEl>
                                          <p:spTgt spid="60725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07254"/>
                                        </p:tgtEl>
                                        <p:attrNameLst>
                                          <p:attrName>style.visibility</p:attrName>
                                        </p:attrNameLst>
                                      </p:cBhvr>
                                      <p:to>
                                        <p:strVal val="visible"/>
                                      </p:to>
                                    </p:set>
                                    <p:anim calcmode="lin" valueType="num">
                                      <p:cBhvr additive="base">
                                        <p:cTn id="21" dur="500" fill="hold"/>
                                        <p:tgtEl>
                                          <p:spTgt spid="607254"/>
                                        </p:tgtEl>
                                        <p:attrNameLst>
                                          <p:attrName>ppt_x</p:attrName>
                                        </p:attrNameLst>
                                      </p:cBhvr>
                                      <p:tavLst>
                                        <p:tav tm="0">
                                          <p:val>
                                            <p:strVal val="#ppt_x"/>
                                          </p:val>
                                        </p:tav>
                                        <p:tav tm="100000">
                                          <p:val>
                                            <p:strVal val="#ppt_x"/>
                                          </p:val>
                                        </p:tav>
                                      </p:tavLst>
                                    </p:anim>
                                    <p:anim calcmode="lin" valueType="num">
                                      <p:cBhvr additive="base">
                                        <p:cTn id="22" dur="500" fill="hold"/>
                                        <p:tgtEl>
                                          <p:spTgt spid="60725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07255"/>
                                        </p:tgtEl>
                                        <p:attrNameLst>
                                          <p:attrName>style.visibility</p:attrName>
                                        </p:attrNameLst>
                                      </p:cBhvr>
                                      <p:to>
                                        <p:strVal val="visible"/>
                                      </p:to>
                                    </p:set>
                                    <p:anim calcmode="lin" valueType="num">
                                      <p:cBhvr additive="base">
                                        <p:cTn id="25" dur="500" fill="hold"/>
                                        <p:tgtEl>
                                          <p:spTgt spid="607255"/>
                                        </p:tgtEl>
                                        <p:attrNameLst>
                                          <p:attrName>ppt_x</p:attrName>
                                        </p:attrNameLst>
                                      </p:cBhvr>
                                      <p:tavLst>
                                        <p:tav tm="0">
                                          <p:val>
                                            <p:strVal val="#ppt_x"/>
                                          </p:val>
                                        </p:tav>
                                        <p:tav tm="100000">
                                          <p:val>
                                            <p:strVal val="#ppt_x"/>
                                          </p:val>
                                        </p:tav>
                                      </p:tavLst>
                                    </p:anim>
                                    <p:anim calcmode="lin" valueType="num">
                                      <p:cBhvr additive="base">
                                        <p:cTn id="26" dur="500" fill="hold"/>
                                        <p:tgtEl>
                                          <p:spTgt spid="60725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07256"/>
                                        </p:tgtEl>
                                        <p:attrNameLst>
                                          <p:attrName>style.visibility</p:attrName>
                                        </p:attrNameLst>
                                      </p:cBhvr>
                                      <p:to>
                                        <p:strVal val="visible"/>
                                      </p:to>
                                    </p:set>
                                    <p:anim calcmode="lin" valueType="num">
                                      <p:cBhvr additive="base">
                                        <p:cTn id="29" dur="500" fill="hold"/>
                                        <p:tgtEl>
                                          <p:spTgt spid="607256"/>
                                        </p:tgtEl>
                                        <p:attrNameLst>
                                          <p:attrName>ppt_x</p:attrName>
                                        </p:attrNameLst>
                                      </p:cBhvr>
                                      <p:tavLst>
                                        <p:tav tm="0">
                                          <p:val>
                                            <p:strVal val="#ppt_x"/>
                                          </p:val>
                                        </p:tav>
                                        <p:tav tm="100000">
                                          <p:val>
                                            <p:strVal val="#ppt_x"/>
                                          </p:val>
                                        </p:tav>
                                      </p:tavLst>
                                    </p:anim>
                                    <p:anim calcmode="lin" valueType="num">
                                      <p:cBhvr additive="base">
                                        <p:cTn id="30" dur="500" fill="hold"/>
                                        <p:tgtEl>
                                          <p:spTgt spid="60725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07257"/>
                                        </p:tgtEl>
                                        <p:attrNameLst>
                                          <p:attrName>style.visibility</p:attrName>
                                        </p:attrNameLst>
                                      </p:cBhvr>
                                      <p:to>
                                        <p:strVal val="visible"/>
                                      </p:to>
                                    </p:set>
                                    <p:anim calcmode="lin" valueType="num">
                                      <p:cBhvr additive="base">
                                        <p:cTn id="33" dur="500" fill="hold"/>
                                        <p:tgtEl>
                                          <p:spTgt spid="607257"/>
                                        </p:tgtEl>
                                        <p:attrNameLst>
                                          <p:attrName>ppt_x</p:attrName>
                                        </p:attrNameLst>
                                      </p:cBhvr>
                                      <p:tavLst>
                                        <p:tav tm="0">
                                          <p:val>
                                            <p:strVal val="#ppt_x"/>
                                          </p:val>
                                        </p:tav>
                                        <p:tav tm="100000">
                                          <p:val>
                                            <p:strVal val="#ppt_x"/>
                                          </p:val>
                                        </p:tav>
                                      </p:tavLst>
                                    </p:anim>
                                    <p:anim calcmode="lin" valueType="num">
                                      <p:cBhvr additive="base">
                                        <p:cTn id="34" dur="500" fill="hold"/>
                                        <p:tgtEl>
                                          <p:spTgt spid="60725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07258"/>
                                        </p:tgtEl>
                                        <p:attrNameLst>
                                          <p:attrName>style.visibility</p:attrName>
                                        </p:attrNameLst>
                                      </p:cBhvr>
                                      <p:to>
                                        <p:strVal val="visible"/>
                                      </p:to>
                                    </p:set>
                                    <p:anim calcmode="lin" valueType="num">
                                      <p:cBhvr additive="base">
                                        <p:cTn id="37" dur="500" fill="hold"/>
                                        <p:tgtEl>
                                          <p:spTgt spid="607258"/>
                                        </p:tgtEl>
                                        <p:attrNameLst>
                                          <p:attrName>ppt_x</p:attrName>
                                        </p:attrNameLst>
                                      </p:cBhvr>
                                      <p:tavLst>
                                        <p:tav tm="0">
                                          <p:val>
                                            <p:strVal val="#ppt_x"/>
                                          </p:val>
                                        </p:tav>
                                        <p:tav tm="100000">
                                          <p:val>
                                            <p:strVal val="#ppt_x"/>
                                          </p:val>
                                        </p:tav>
                                      </p:tavLst>
                                    </p:anim>
                                    <p:anim calcmode="lin" valueType="num">
                                      <p:cBhvr additive="base">
                                        <p:cTn id="38" dur="500" fill="hold"/>
                                        <p:tgtEl>
                                          <p:spTgt spid="6072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07259"/>
                                        </p:tgtEl>
                                        <p:attrNameLst>
                                          <p:attrName>style.visibility</p:attrName>
                                        </p:attrNameLst>
                                      </p:cBhvr>
                                      <p:to>
                                        <p:strVal val="visible"/>
                                      </p:to>
                                    </p:set>
                                    <p:anim calcmode="lin" valueType="num">
                                      <p:cBhvr additive="base">
                                        <p:cTn id="41" dur="500" fill="hold"/>
                                        <p:tgtEl>
                                          <p:spTgt spid="607259"/>
                                        </p:tgtEl>
                                        <p:attrNameLst>
                                          <p:attrName>ppt_x</p:attrName>
                                        </p:attrNameLst>
                                      </p:cBhvr>
                                      <p:tavLst>
                                        <p:tav tm="0">
                                          <p:val>
                                            <p:strVal val="#ppt_x"/>
                                          </p:val>
                                        </p:tav>
                                        <p:tav tm="100000">
                                          <p:val>
                                            <p:strVal val="#ppt_x"/>
                                          </p:val>
                                        </p:tav>
                                      </p:tavLst>
                                    </p:anim>
                                    <p:anim calcmode="lin" valueType="num">
                                      <p:cBhvr additive="base">
                                        <p:cTn id="42" dur="500" fill="hold"/>
                                        <p:tgtEl>
                                          <p:spTgt spid="60725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07260"/>
                                        </p:tgtEl>
                                        <p:attrNameLst>
                                          <p:attrName>style.visibility</p:attrName>
                                        </p:attrNameLst>
                                      </p:cBhvr>
                                      <p:to>
                                        <p:strVal val="visible"/>
                                      </p:to>
                                    </p:set>
                                    <p:anim calcmode="lin" valueType="num">
                                      <p:cBhvr additive="base">
                                        <p:cTn id="45" dur="500" fill="hold"/>
                                        <p:tgtEl>
                                          <p:spTgt spid="607260"/>
                                        </p:tgtEl>
                                        <p:attrNameLst>
                                          <p:attrName>ppt_x</p:attrName>
                                        </p:attrNameLst>
                                      </p:cBhvr>
                                      <p:tavLst>
                                        <p:tav tm="0">
                                          <p:val>
                                            <p:strVal val="#ppt_x"/>
                                          </p:val>
                                        </p:tav>
                                        <p:tav tm="100000">
                                          <p:val>
                                            <p:strVal val="#ppt_x"/>
                                          </p:val>
                                        </p:tav>
                                      </p:tavLst>
                                    </p:anim>
                                    <p:anim calcmode="lin" valueType="num">
                                      <p:cBhvr additive="base">
                                        <p:cTn id="46" dur="500" fill="hold"/>
                                        <p:tgtEl>
                                          <p:spTgt spid="60726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07261"/>
                                        </p:tgtEl>
                                        <p:attrNameLst>
                                          <p:attrName>style.visibility</p:attrName>
                                        </p:attrNameLst>
                                      </p:cBhvr>
                                      <p:to>
                                        <p:strVal val="visible"/>
                                      </p:to>
                                    </p:set>
                                    <p:anim calcmode="lin" valueType="num">
                                      <p:cBhvr additive="base">
                                        <p:cTn id="49" dur="500" fill="hold"/>
                                        <p:tgtEl>
                                          <p:spTgt spid="607261"/>
                                        </p:tgtEl>
                                        <p:attrNameLst>
                                          <p:attrName>ppt_x</p:attrName>
                                        </p:attrNameLst>
                                      </p:cBhvr>
                                      <p:tavLst>
                                        <p:tav tm="0">
                                          <p:val>
                                            <p:strVal val="#ppt_x"/>
                                          </p:val>
                                        </p:tav>
                                        <p:tav tm="100000">
                                          <p:val>
                                            <p:strVal val="#ppt_x"/>
                                          </p:val>
                                        </p:tav>
                                      </p:tavLst>
                                    </p:anim>
                                    <p:anim calcmode="lin" valueType="num">
                                      <p:cBhvr additive="base">
                                        <p:cTn id="50" dur="500" fill="hold"/>
                                        <p:tgtEl>
                                          <p:spTgt spid="60726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07262"/>
                                        </p:tgtEl>
                                        <p:attrNameLst>
                                          <p:attrName>style.visibility</p:attrName>
                                        </p:attrNameLst>
                                      </p:cBhvr>
                                      <p:to>
                                        <p:strVal val="visible"/>
                                      </p:to>
                                    </p:set>
                                    <p:anim calcmode="lin" valueType="num">
                                      <p:cBhvr additive="base">
                                        <p:cTn id="55" dur="500" fill="hold"/>
                                        <p:tgtEl>
                                          <p:spTgt spid="607262"/>
                                        </p:tgtEl>
                                        <p:attrNameLst>
                                          <p:attrName>ppt_x</p:attrName>
                                        </p:attrNameLst>
                                      </p:cBhvr>
                                      <p:tavLst>
                                        <p:tav tm="0">
                                          <p:val>
                                            <p:strVal val="#ppt_x"/>
                                          </p:val>
                                        </p:tav>
                                        <p:tav tm="100000">
                                          <p:val>
                                            <p:strVal val="#ppt_x"/>
                                          </p:val>
                                        </p:tav>
                                      </p:tavLst>
                                    </p:anim>
                                    <p:anim calcmode="lin" valueType="num">
                                      <p:cBhvr additive="base">
                                        <p:cTn id="56" dur="500" fill="hold"/>
                                        <p:tgtEl>
                                          <p:spTgt spid="60726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7263">
                                            <p:txEl>
                                              <p:charRg st="0" end="7"/>
                                            </p:txEl>
                                          </p:spTgt>
                                        </p:tgtEl>
                                        <p:attrNameLst>
                                          <p:attrName>style.visibility</p:attrName>
                                        </p:attrNameLst>
                                      </p:cBhvr>
                                      <p:to>
                                        <p:strVal val="visible"/>
                                      </p:to>
                                    </p:set>
                                    <p:anim calcmode="lin" valueType="num">
                                      <p:cBhvr additive="base">
                                        <p:cTn id="61" dur="500" fill="hold"/>
                                        <p:tgtEl>
                                          <p:spTgt spid="607263">
                                            <p:txEl>
                                              <p:charRg st="0"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7263">
                                            <p:txEl>
                                              <p:charRg st="0"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07263">
                                            <p:txEl>
                                              <p:charRg st="7" end="16"/>
                                            </p:txEl>
                                          </p:spTgt>
                                        </p:tgtEl>
                                        <p:attrNameLst>
                                          <p:attrName>style.visibility</p:attrName>
                                        </p:attrNameLst>
                                      </p:cBhvr>
                                      <p:to>
                                        <p:strVal val="visible"/>
                                      </p:to>
                                    </p:set>
                                    <p:anim calcmode="lin" valueType="num">
                                      <p:cBhvr additive="base">
                                        <p:cTn id="65" dur="500" fill="hold"/>
                                        <p:tgtEl>
                                          <p:spTgt spid="607263">
                                            <p:txEl>
                                              <p:charRg st="7"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07263">
                                            <p:txEl>
                                              <p:charRg st="7" end="16"/>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07263">
                                            <p:txEl>
                                              <p:charRg st="16" end="25"/>
                                            </p:txEl>
                                          </p:spTgt>
                                        </p:tgtEl>
                                        <p:attrNameLst>
                                          <p:attrName>style.visibility</p:attrName>
                                        </p:attrNameLst>
                                      </p:cBhvr>
                                      <p:to>
                                        <p:strVal val="visible"/>
                                      </p:to>
                                    </p:set>
                                    <p:anim calcmode="lin" valueType="num">
                                      <p:cBhvr additive="base">
                                        <p:cTn id="69" dur="500" fill="hold"/>
                                        <p:tgtEl>
                                          <p:spTgt spid="607263">
                                            <p:txEl>
                                              <p:charRg st="16" end="2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07263">
                                            <p:txEl>
                                              <p:charRg st="16" end="25"/>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07263">
                                            <p:txEl>
                                              <p:charRg st="25" end="34"/>
                                            </p:txEl>
                                          </p:spTgt>
                                        </p:tgtEl>
                                        <p:attrNameLst>
                                          <p:attrName>style.visibility</p:attrName>
                                        </p:attrNameLst>
                                      </p:cBhvr>
                                      <p:to>
                                        <p:strVal val="visible"/>
                                      </p:to>
                                    </p:set>
                                    <p:anim calcmode="lin" valueType="num">
                                      <p:cBhvr additive="base">
                                        <p:cTn id="73" dur="500" fill="hold"/>
                                        <p:tgtEl>
                                          <p:spTgt spid="607263">
                                            <p:txEl>
                                              <p:charRg st="25" end="3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07263">
                                            <p:txEl>
                                              <p:charRg st="25" end="3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7263">
                                            <p:txEl>
                                              <p:charRg st="34" end="43"/>
                                            </p:txEl>
                                          </p:spTgt>
                                        </p:tgtEl>
                                        <p:attrNameLst>
                                          <p:attrName>style.visibility</p:attrName>
                                        </p:attrNameLst>
                                      </p:cBhvr>
                                      <p:to>
                                        <p:strVal val="visible"/>
                                      </p:to>
                                    </p:set>
                                    <p:anim calcmode="lin" valueType="num">
                                      <p:cBhvr additive="base">
                                        <p:cTn id="77" dur="500" fill="hold"/>
                                        <p:tgtEl>
                                          <p:spTgt spid="607263">
                                            <p:txEl>
                                              <p:charRg st="34" end="4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07263">
                                            <p:txEl>
                                              <p:charRg st="34" end="43"/>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07263">
                                            <p:txEl>
                                              <p:charRg st="43" end="52"/>
                                            </p:txEl>
                                          </p:spTgt>
                                        </p:tgtEl>
                                        <p:attrNameLst>
                                          <p:attrName>style.visibility</p:attrName>
                                        </p:attrNameLst>
                                      </p:cBhvr>
                                      <p:to>
                                        <p:strVal val="visible"/>
                                      </p:to>
                                    </p:set>
                                    <p:anim calcmode="lin" valueType="num">
                                      <p:cBhvr additive="base">
                                        <p:cTn id="81" dur="500" fill="hold"/>
                                        <p:tgtEl>
                                          <p:spTgt spid="607263">
                                            <p:txEl>
                                              <p:charRg st="43" end="5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07263">
                                            <p:txEl>
                                              <p:charRg st="43" end="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53" grpId="0"/>
      <p:bldP spid="607254" grpId="0"/>
      <p:bldP spid="607255" grpId="0"/>
      <p:bldP spid="607256" grpId="0"/>
      <p:bldP spid="607257" grpId="0"/>
      <p:bldP spid="607258" grpId="0"/>
      <p:bldP spid="607259" grpId="0"/>
      <p:bldP spid="607260" grpId="0"/>
      <p:bldP spid="607261" grpId="0"/>
      <p:bldP spid="607262" grpId="0"/>
      <p:bldP spid="60726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p:txBody>
          <a:bodyPr vert="horz" wrap="square" lIns="0" tIns="45720" rIns="0" bIns="0" anchor="b" anchorCtr="0"/>
          <a:p>
            <a:pPr eaLnBrk="1" hangingPunct="1"/>
            <a:endParaRPr lang="zh-CN" altLang="en-US" dirty="0"/>
          </a:p>
        </p:txBody>
      </p:sp>
      <p:sp>
        <p:nvSpPr>
          <p:cNvPr id="46083" name="内容占位符 2"/>
          <p:cNvSpPr>
            <a:spLocks noGrp="1"/>
          </p:cNvSpPr>
          <p:nvPr>
            <p:ph idx="1"/>
          </p:nvPr>
        </p:nvSpPr>
        <p:spPr>
          <a:xfrm>
            <a:off x="428625" y="1857375"/>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6.</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 结束伪指令</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格式：</a:t>
            </a:r>
            <a:r>
              <a:rPr kumimoji="0" lang="en-US" altLang="zh-CN" sz="2600" b="1" i="0" u="sng" strike="noStrike" kern="1200" cap="none" spc="0" normalizeH="0" baseline="0" noProof="0" dirty="0" smtClean="0">
                <a:ln>
                  <a:noFill/>
                </a:ln>
                <a:solidFill>
                  <a:srgbClr val="FF0000"/>
                </a:solidFill>
                <a:effectLst/>
                <a:uLnTx/>
                <a:uFillTx/>
                <a:latin typeface="+mn-ea"/>
                <a:ea typeface="+mn-ea"/>
                <a:cs typeface="+mn-cs"/>
              </a:rPr>
              <a:t>END</a:t>
            </a:r>
            <a:r>
              <a:rPr kumimoji="0" lang="zh-CN" altLang="en-US" sz="2600" b="1" i="0" u="sng" strike="noStrike" kern="1200" cap="none" spc="0" normalizeH="0" baseline="0" noProof="0" dirty="0" smtClean="0">
                <a:ln>
                  <a:noFill/>
                </a:ln>
                <a:solidFill>
                  <a:srgbClr val="FF0000"/>
                </a:solidFill>
                <a:effectLst/>
                <a:uLnTx/>
                <a:uFillTx/>
                <a:latin typeface="+mn-ea"/>
                <a:ea typeface="+mn-ea"/>
                <a:cs typeface="+mn-cs"/>
              </a:rPr>
              <a:t>［标号］</a:t>
            </a:r>
            <a:endParaRPr kumimoji="0" lang="zh-CN" altLang="en-US" sz="2600" b="1" i="0" u="sng"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END</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伪指令表示源程序的结束。</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标号指示程序开始执行的起始地址</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。如果多个程序模块相连接，则只有主程序要使用标号，其他子模块则只用</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END</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而不必指定标号。</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buFont typeface="Wingdings" panose="05000000000000000000" charset="0"/>
              <a:buChar char="Ø"/>
            </a:pPr>
            <a:r>
              <a:rPr lang="zh-CN" altLang="en-US" sz="3200">
                <a:solidFill>
                  <a:srgbClr val="C00000"/>
                </a:solidFill>
              </a:rPr>
              <a:t>需求：如何实现基本的人机交互</a:t>
            </a:r>
            <a:endParaRPr lang="zh-CN" altLang="en-US" sz="3200">
              <a:solidFill>
                <a:srgbClr val="C00000"/>
              </a:solidFill>
            </a:endParaRPr>
          </a:p>
          <a:p>
            <a:pPr marL="0" indent="0">
              <a:buFont typeface="Wingdings" panose="05000000000000000000" charset="0"/>
              <a:buNone/>
            </a:pPr>
            <a:endParaRPr lang="zh-CN" altLang="en-US" sz="3200">
              <a:solidFill>
                <a:srgbClr val="C00000"/>
              </a:solidFill>
            </a:endParaRPr>
          </a:p>
          <a:p>
            <a:pPr>
              <a:buFont typeface="Wingdings" panose="05000000000000000000" charset="0"/>
              <a:buChar char="Ø"/>
            </a:pPr>
            <a:r>
              <a:rPr lang="zh-CN" altLang="en-US" sz="3200">
                <a:solidFill>
                  <a:srgbClr val="C00000"/>
                </a:solidFill>
              </a:rPr>
              <a:t>方法：</a:t>
            </a:r>
            <a:r>
              <a:rPr lang="en-US" altLang="zh-CN" sz="3200">
                <a:solidFill>
                  <a:srgbClr val="C00000"/>
                </a:solidFill>
              </a:rPr>
              <a:t>DOS</a:t>
            </a:r>
            <a:r>
              <a:rPr lang="zh-CN" altLang="en-US" sz="3200">
                <a:solidFill>
                  <a:srgbClr val="C00000"/>
                </a:solidFill>
              </a:rPr>
              <a:t>系统功能调用</a:t>
            </a:r>
            <a:endParaRPr lang="zh-CN" altLang="en-US" sz="32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1"/>
          <p:cNvSpPr txBox="1"/>
          <p:nvPr/>
        </p:nvSpPr>
        <p:spPr>
          <a:xfrm>
            <a:off x="322898" y="908368"/>
            <a:ext cx="8675687" cy="1383665"/>
          </a:xfrm>
          <a:prstGeom prst="rect">
            <a:avLst/>
          </a:prstGeom>
          <a:noFill/>
          <a:ln w="9525">
            <a:noFill/>
          </a:ln>
        </p:spPr>
        <p:txBody>
          <a:bodyPr>
            <a:spAutoFit/>
          </a:bodyPr>
          <a:p>
            <a:pPr algn="ctr"/>
            <a:r>
              <a:rPr lang="en-US" altLang="zh-CN" sz="2800" b="1" dirty="0">
                <a:solidFill>
                  <a:srgbClr val="002060"/>
                </a:solidFill>
                <a:latin typeface="宋体" panose="02010600030101010101" pitchFamily="2" charset="-122"/>
              </a:rPr>
              <a:t>7.7  PC-DOS</a:t>
            </a:r>
            <a:r>
              <a:rPr lang="zh-CN" altLang="en-US" sz="2800" b="1" dirty="0">
                <a:solidFill>
                  <a:srgbClr val="002060"/>
                </a:solidFill>
                <a:latin typeface="宋体" panose="02010600030101010101" pitchFamily="2" charset="-122"/>
              </a:rPr>
              <a:t>的系统功能调用与常用的</a:t>
            </a:r>
            <a:r>
              <a:rPr lang="en-US" altLang="zh-CN" sz="2800" b="1" dirty="0">
                <a:solidFill>
                  <a:srgbClr val="002060"/>
                </a:solidFill>
                <a:latin typeface="宋体" panose="02010600030101010101" pitchFamily="2" charset="-122"/>
              </a:rPr>
              <a:t>BIOS</a:t>
            </a:r>
            <a:r>
              <a:rPr lang="zh-CN" altLang="en-US" sz="2800" b="1" dirty="0">
                <a:solidFill>
                  <a:srgbClr val="002060"/>
                </a:solidFill>
                <a:latin typeface="宋体" panose="02010600030101010101" pitchFamily="2" charset="-122"/>
              </a:rPr>
              <a:t>中断调用</a:t>
            </a:r>
            <a:endParaRPr lang="zh-CN" altLang="en-US" sz="2800" b="1" dirty="0">
              <a:solidFill>
                <a:srgbClr val="002060"/>
              </a:solidFill>
              <a:latin typeface="宋体" panose="02010600030101010101" pitchFamily="2" charset="-122"/>
            </a:endParaRPr>
          </a:p>
          <a:p>
            <a:pPr algn="ctr"/>
            <a:endParaRPr lang="en-US" altLang="zh-CN" sz="2800" b="1" dirty="0">
              <a:solidFill>
                <a:srgbClr val="002060"/>
              </a:solidFill>
              <a:latin typeface="宋体" panose="02010600030101010101" pitchFamily="2" charset="-122"/>
            </a:endParaRPr>
          </a:p>
          <a:p>
            <a:pPr algn="ctr"/>
            <a:r>
              <a:rPr lang="en-US" altLang="zh-CN" sz="2800" b="1" dirty="0">
                <a:solidFill>
                  <a:srgbClr val="FF0000"/>
                </a:solidFill>
                <a:latin typeface="宋体" panose="02010600030101010101" pitchFamily="2" charset="-122"/>
              </a:rPr>
              <a:t>7.7.1    </a:t>
            </a:r>
            <a:r>
              <a:rPr lang="zh-CN" altLang="en-US" sz="2800" b="1" dirty="0">
                <a:solidFill>
                  <a:srgbClr val="FF0000"/>
                </a:solidFill>
                <a:latin typeface="宋体" panose="02010600030101010101" pitchFamily="2" charset="-122"/>
              </a:rPr>
              <a:t>系统功能调用</a:t>
            </a:r>
            <a:endParaRPr lang="zh-CN" altLang="en-US" sz="2800" b="1" dirty="0">
              <a:solidFill>
                <a:srgbClr val="FF0000"/>
              </a:solidFill>
              <a:latin typeface="宋体" panose="02010600030101010101" pitchFamily="2" charset="-122"/>
            </a:endParaRPr>
          </a:p>
        </p:txBody>
      </p:sp>
      <p:sp>
        <p:nvSpPr>
          <p:cNvPr id="4" name="矩形 3"/>
          <p:cNvSpPr/>
          <p:nvPr/>
        </p:nvSpPr>
        <p:spPr>
          <a:xfrm>
            <a:off x="539750" y="2996248"/>
            <a:ext cx="8208963" cy="1753235"/>
          </a:xfrm>
          <a:prstGeom prst="rect">
            <a:avLst/>
          </a:prstGeom>
          <a:noFill/>
          <a:ln w="9525">
            <a:noFill/>
          </a:ln>
        </p:spPr>
        <p:txBody>
          <a:bodyPr>
            <a:spAutoFit/>
          </a:bodyPr>
          <a:p>
            <a:pPr>
              <a:lnSpc>
                <a:spcPct val="150000"/>
              </a:lnSpc>
              <a:buFont typeface="Arial" panose="020B0604020202020204" pitchFamily="34" charset="0"/>
              <a:buChar char="•"/>
            </a:pPr>
            <a:r>
              <a:rPr lang="en-US" altLang="zh-CN" sz="2400" b="1" dirty="0">
                <a:latin typeface="Arial" panose="020B0604020202020204" pitchFamily="34" charset="0"/>
              </a:rPr>
              <a:t>PC DOS</a:t>
            </a:r>
            <a:r>
              <a:rPr lang="zh-CN" altLang="zh-CN" sz="2400" b="1" dirty="0">
                <a:latin typeface="Arial" panose="020B0604020202020204" pitchFamily="34" charset="0"/>
              </a:rPr>
              <a:t>不仅</a:t>
            </a:r>
            <a:r>
              <a:rPr lang="zh-CN" altLang="en-US" sz="2400" b="1" dirty="0">
                <a:latin typeface="Arial" panose="020B0604020202020204" pitchFamily="34" charset="0"/>
              </a:rPr>
              <a:t>为用户提供了许多可以直接使用的命令，还为用户提供了</a:t>
            </a:r>
            <a:r>
              <a:rPr lang="en-US" altLang="zh-CN" sz="2400" b="1" dirty="0">
                <a:solidFill>
                  <a:srgbClr val="C00000"/>
                </a:solidFill>
                <a:latin typeface="Arial" panose="020B0604020202020204" pitchFamily="34" charset="0"/>
              </a:rPr>
              <a:t>80</a:t>
            </a:r>
            <a:r>
              <a:rPr lang="zh-CN" altLang="en-US" sz="2400" b="1" dirty="0">
                <a:solidFill>
                  <a:srgbClr val="C00000"/>
                </a:solidFill>
                <a:latin typeface="Arial" panose="020B0604020202020204" pitchFamily="34" charset="0"/>
              </a:rPr>
              <a:t>多</a:t>
            </a:r>
            <a:r>
              <a:rPr lang="zh-CN" altLang="en-US" sz="2400" b="1" dirty="0">
                <a:latin typeface="Arial" panose="020B0604020202020204" pitchFamily="34" charset="0"/>
              </a:rPr>
              <a:t>个功能子程序，可供汇编语言程序设计时直接使用</a:t>
            </a:r>
            <a:r>
              <a:rPr lang="zh-CN" altLang="en-US" dirty="0">
                <a:latin typeface="Arial" panose="020B0604020202020204" pitchFamily="34" charset="0"/>
              </a:rPr>
              <a:t>。</a:t>
            </a:r>
            <a:endParaRPr lang="en-US"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矩形 1"/>
          <p:cNvSpPr/>
          <p:nvPr/>
        </p:nvSpPr>
        <p:spPr>
          <a:xfrm>
            <a:off x="539750" y="765175"/>
            <a:ext cx="8064500" cy="4892675"/>
          </a:xfrm>
          <a:prstGeom prst="rect">
            <a:avLst/>
          </a:prstGeom>
          <a:noFill/>
          <a:ln w="9525">
            <a:noFill/>
          </a:ln>
        </p:spPr>
        <p:txBody>
          <a:bodyPr>
            <a:spAutoFit/>
          </a:bodyPr>
          <a:p>
            <a:r>
              <a:rPr lang="zh-CN" altLang="en-US" sz="2400" dirty="0">
                <a:latin typeface="Arial" panose="020B0604020202020204" pitchFamily="34" charset="0"/>
              </a:rPr>
              <a:t>这</a:t>
            </a:r>
            <a:r>
              <a:rPr lang="en-US" altLang="zh-CN" sz="2400" dirty="0">
                <a:latin typeface="Arial" panose="020B0604020202020204" pitchFamily="34" charset="0"/>
              </a:rPr>
              <a:t>80</a:t>
            </a:r>
            <a:r>
              <a:rPr lang="zh-CN" altLang="en-US" sz="2400" dirty="0">
                <a:latin typeface="Arial" panose="020B0604020202020204" pitchFamily="34" charset="0"/>
              </a:rPr>
              <a:t>多个子程序按服务功能可分为三个方面：</a:t>
            </a:r>
            <a:endParaRPr lang="zh-CN" altLang="zh-CN" sz="2400" dirty="0">
              <a:latin typeface="Arial" panose="020B0604020202020204" pitchFamily="34" charset="0"/>
            </a:endParaRPr>
          </a:p>
          <a:p>
            <a:r>
              <a:rPr lang="en-US" altLang="zh-CN" sz="2400" dirty="0">
                <a:latin typeface="Arial" panose="020B0604020202020204" pitchFamily="34" charset="0"/>
              </a:rPr>
              <a:t>    (1)</a:t>
            </a:r>
            <a:r>
              <a:rPr lang="zh-CN" altLang="en-US" sz="2400" dirty="0">
                <a:latin typeface="Arial" panose="020B0604020202020204" pitchFamily="34" charset="0"/>
              </a:rPr>
              <a:t>磁盘的读写管理；</a:t>
            </a:r>
            <a:endParaRPr lang="zh-CN" altLang="zh-CN" sz="2400" dirty="0">
              <a:latin typeface="Arial" panose="020B0604020202020204" pitchFamily="34" charset="0"/>
            </a:endParaRPr>
          </a:p>
          <a:p>
            <a:r>
              <a:rPr lang="en-US" altLang="zh-CN" sz="2400" dirty="0">
                <a:latin typeface="Arial" panose="020B0604020202020204" pitchFamily="34" charset="0"/>
              </a:rPr>
              <a:t>    (2)</a:t>
            </a:r>
            <a:r>
              <a:rPr lang="zh-CN" altLang="en-US" sz="2400" dirty="0">
                <a:latin typeface="Arial" panose="020B0604020202020204" pitchFamily="34" charset="0"/>
              </a:rPr>
              <a:t>内存管理；</a:t>
            </a:r>
            <a:endParaRPr lang="zh-CN" altLang="zh-CN" sz="2400" dirty="0">
              <a:latin typeface="Arial" panose="020B0604020202020204" pitchFamily="34" charset="0"/>
            </a:endParaRPr>
          </a:p>
          <a:p>
            <a:r>
              <a:rPr lang="en-US" altLang="zh-CN" sz="2400" dirty="0">
                <a:latin typeface="Arial" panose="020B0604020202020204" pitchFamily="34" charset="0"/>
              </a:rPr>
              <a:t>    (3)</a:t>
            </a:r>
            <a:r>
              <a:rPr lang="zh-CN" altLang="en-US" sz="2400" dirty="0">
                <a:latin typeface="Arial" panose="020B0604020202020204" pitchFamily="34" charset="0"/>
              </a:rPr>
              <a:t>基本</a:t>
            </a:r>
            <a:r>
              <a:rPr lang="en-US" altLang="zh-CN" sz="2400" dirty="0">
                <a:latin typeface="Arial" panose="020B0604020202020204" pitchFamily="34" charset="0"/>
              </a:rPr>
              <a:t>I/O</a:t>
            </a:r>
            <a:r>
              <a:rPr lang="zh-CN" altLang="en-US" sz="2400" dirty="0">
                <a:latin typeface="Arial" panose="020B0604020202020204" pitchFamily="34" charset="0"/>
              </a:rPr>
              <a:t>管理</a:t>
            </a:r>
            <a:r>
              <a:rPr lang="en-US" altLang="zh-CN" sz="2400" dirty="0">
                <a:latin typeface="Arial" panose="020B0604020202020204" pitchFamily="34" charset="0"/>
              </a:rPr>
              <a:t>(</a:t>
            </a:r>
            <a:r>
              <a:rPr lang="zh-CN" altLang="en-US" sz="2400" dirty="0">
                <a:latin typeface="Arial" panose="020B0604020202020204" pitchFamily="34" charset="0"/>
              </a:rPr>
              <a:t>包括对键盘、打印机、显示器和磁带等的管理</a:t>
            </a:r>
            <a:r>
              <a:rPr lang="en-US" altLang="zh-CN" sz="2400" dirty="0">
                <a:latin typeface="Arial" panose="020B0604020202020204" pitchFamily="34" charset="0"/>
              </a:rPr>
              <a:t>)</a:t>
            </a:r>
            <a:r>
              <a:rPr lang="zh-CN" altLang="en-US" sz="2400" dirty="0">
                <a:latin typeface="Arial" panose="020B0604020202020204" pitchFamily="34" charset="0"/>
              </a:rPr>
              <a:t>以及对时间、日期的处理子程序。</a:t>
            </a:r>
            <a:endParaRPr lang="zh-CN" altLang="zh-CN" sz="2400" dirty="0">
              <a:latin typeface="Arial" panose="020B0604020202020204" pitchFamily="34" charset="0"/>
            </a:endParaRPr>
          </a:p>
          <a:p>
            <a:endParaRPr lang="en-US" altLang="zh-CN" sz="2400" dirty="0">
              <a:latin typeface="Arial" panose="020B0604020202020204" pitchFamily="34" charset="0"/>
            </a:endParaRPr>
          </a:p>
          <a:p>
            <a:r>
              <a:rPr lang="en-US" altLang="zh-CN" sz="2400" dirty="0">
                <a:latin typeface="Arial" panose="020B0604020202020204" pitchFamily="34" charset="0"/>
              </a:rPr>
              <a:t>DOS</a:t>
            </a:r>
            <a:r>
              <a:rPr lang="zh-CN" altLang="en-US" sz="2400" dirty="0">
                <a:latin typeface="Arial" panose="020B0604020202020204" pitchFamily="34" charset="0"/>
              </a:rPr>
              <a:t>的所有功能子程序调用都利用</a:t>
            </a:r>
            <a:r>
              <a:rPr lang="en-US" altLang="zh-CN" sz="2400" dirty="0">
                <a:solidFill>
                  <a:srgbClr val="FF0000"/>
                </a:solidFill>
                <a:latin typeface="Arial" panose="020B0604020202020204" pitchFamily="34" charset="0"/>
              </a:rPr>
              <a:t>INT 21H</a:t>
            </a:r>
            <a:r>
              <a:rPr lang="zh-CN" altLang="en-US" sz="2400" dirty="0">
                <a:latin typeface="Arial" panose="020B0604020202020204" pitchFamily="34" charset="0"/>
              </a:rPr>
              <a:t>中断指令。</a:t>
            </a:r>
            <a:endParaRPr lang="en-US" altLang="zh-CN" sz="2400" dirty="0">
              <a:latin typeface="Arial" panose="020B0604020202020204" pitchFamily="34" charset="0"/>
            </a:endParaRPr>
          </a:p>
          <a:p>
            <a:r>
              <a:rPr lang="zh-CN" altLang="en-US" sz="2400" dirty="0">
                <a:latin typeface="Arial" panose="020B0604020202020204" pitchFamily="34" charset="0"/>
              </a:rPr>
              <a:t>为了使用方便，已将所有子程序放在其中断服务程序中，并按顺序编号，这个编号就是子程序的功能号。</a:t>
            </a:r>
            <a:endParaRPr lang="en-US" altLang="zh-CN" sz="2400" dirty="0">
              <a:latin typeface="Arial" panose="020B0604020202020204" pitchFamily="34" charset="0"/>
            </a:endParaRPr>
          </a:p>
          <a:p>
            <a:endParaRPr lang="en-US" altLang="zh-CN" sz="2400" dirty="0">
              <a:latin typeface="Arial" panose="020B0604020202020204" pitchFamily="34" charset="0"/>
            </a:endParaRPr>
          </a:p>
          <a:p>
            <a:r>
              <a:rPr lang="en-US" altLang="zh-CN" sz="2400" dirty="0">
                <a:latin typeface="Arial" panose="020B0604020202020204" pitchFamily="34" charset="0"/>
              </a:rPr>
              <a:t>DOS</a:t>
            </a:r>
            <a:r>
              <a:rPr lang="zh-CN" altLang="en-US" sz="2400" dirty="0">
                <a:latin typeface="Arial" panose="020B0604020202020204" pitchFamily="34" charset="0"/>
              </a:rPr>
              <a:t>拥有的功能子程序数目视</a:t>
            </a:r>
            <a:r>
              <a:rPr lang="en-US" altLang="zh-CN" sz="2400" dirty="0">
                <a:latin typeface="Arial" panose="020B0604020202020204" pitchFamily="34" charset="0"/>
              </a:rPr>
              <a:t>DOS</a:t>
            </a:r>
            <a:r>
              <a:rPr lang="zh-CN" altLang="en-US" sz="2400" dirty="0">
                <a:latin typeface="Arial" panose="020B0604020202020204" pitchFamily="34" charset="0"/>
              </a:rPr>
              <a:t>版本而异，例如，</a:t>
            </a:r>
            <a:r>
              <a:rPr lang="en-US" altLang="zh-CN" sz="2400" dirty="0">
                <a:latin typeface="Arial" panose="020B0604020202020204" pitchFamily="34" charset="0"/>
              </a:rPr>
              <a:t>DOS 2.0</a:t>
            </a:r>
            <a:r>
              <a:rPr lang="zh-CN" altLang="en-US" sz="2400" dirty="0">
                <a:latin typeface="Arial" panose="020B0604020202020204" pitchFamily="34" charset="0"/>
              </a:rPr>
              <a:t>以上版本共有</a:t>
            </a:r>
            <a:r>
              <a:rPr lang="en-US" altLang="zh-CN" sz="2400" dirty="0">
                <a:latin typeface="Arial" panose="020B0604020202020204" pitchFamily="34" charset="0"/>
              </a:rPr>
              <a:t>87</a:t>
            </a:r>
            <a:r>
              <a:rPr lang="zh-CN" altLang="en-US" sz="2400" dirty="0">
                <a:latin typeface="Arial" panose="020B0604020202020204" pitchFamily="34" charset="0"/>
              </a:rPr>
              <a:t>个功能子程序，</a:t>
            </a:r>
            <a:r>
              <a:rPr lang="en-US" altLang="zh-CN" sz="2400" dirty="0">
                <a:latin typeface="Arial" panose="020B0604020202020204" pitchFamily="34" charset="0"/>
              </a:rPr>
              <a:t>DOS 3.0</a:t>
            </a:r>
            <a:r>
              <a:rPr lang="zh-CN" altLang="en-US" sz="2400" dirty="0">
                <a:latin typeface="Arial" panose="020B0604020202020204" pitchFamily="34" charset="0"/>
              </a:rPr>
              <a:t>以上版本共有</a:t>
            </a:r>
            <a:r>
              <a:rPr lang="en-US" altLang="zh-CN" sz="2400" dirty="0">
                <a:latin typeface="Arial" panose="020B0604020202020204" pitchFamily="34" charset="0"/>
              </a:rPr>
              <a:t>98</a:t>
            </a:r>
            <a:r>
              <a:rPr lang="zh-CN" altLang="en-US" sz="2400" dirty="0">
                <a:latin typeface="Arial" panose="020B0604020202020204" pitchFamily="34" charset="0"/>
              </a:rPr>
              <a:t>个功能子程序。</a:t>
            </a:r>
            <a:endParaRPr lang="zh-CN" altLang="zh-CN"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2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矩形 1"/>
          <p:cNvSpPr/>
          <p:nvPr/>
        </p:nvSpPr>
        <p:spPr>
          <a:xfrm>
            <a:off x="828040" y="836613"/>
            <a:ext cx="7777163" cy="3046095"/>
          </a:xfrm>
          <a:prstGeom prst="rect">
            <a:avLst/>
          </a:prstGeom>
          <a:noFill/>
          <a:ln w="9525">
            <a:noFill/>
          </a:ln>
        </p:spPr>
        <p:txBody>
          <a:bodyPr>
            <a:spAutoFit/>
          </a:bodyPr>
          <a:p>
            <a:pPr>
              <a:lnSpc>
                <a:spcPct val="150000"/>
              </a:lnSpc>
            </a:pPr>
            <a:r>
              <a:rPr lang="zh-CN" altLang="en-US" sz="2400" dirty="0">
                <a:latin typeface="Arial" panose="020B0604020202020204" pitchFamily="34" charset="0"/>
              </a:rPr>
              <a:t>调用的基本格式：</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    (1)</a:t>
            </a:r>
            <a:r>
              <a:rPr lang="zh-CN" altLang="en-US" sz="2400" dirty="0">
                <a:latin typeface="Arial" panose="020B0604020202020204" pitchFamily="34" charset="0"/>
              </a:rPr>
              <a:t>入口参数；</a:t>
            </a:r>
            <a:endParaRPr lang="zh-CN" altLang="zh-CN" sz="2400" dirty="0">
              <a:latin typeface="Arial" panose="020B0604020202020204" pitchFamily="34" charset="0"/>
            </a:endParaRPr>
          </a:p>
          <a:p>
            <a:pPr>
              <a:lnSpc>
                <a:spcPct val="150000"/>
              </a:lnSpc>
            </a:pPr>
            <a:r>
              <a:rPr lang="en-US" altLang="zh-CN" sz="2400" dirty="0">
                <a:latin typeface="Arial" panose="020B0604020202020204" pitchFamily="34" charset="0"/>
              </a:rPr>
              <a:t>    (2)</a:t>
            </a:r>
            <a:r>
              <a:rPr lang="zh-CN" altLang="en-US" sz="2400" dirty="0">
                <a:latin typeface="Arial" panose="020B0604020202020204" pitchFamily="34" charset="0"/>
              </a:rPr>
              <a:t>把子程序的功能号送入</a:t>
            </a:r>
            <a:r>
              <a:rPr lang="en-US" altLang="zh-CN" sz="2400" dirty="0">
                <a:latin typeface="Arial" panose="020B0604020202020204" pitchFamily="34" charset="0"/>
              </a:rPr>
              <a:t>AH</a:t>
            </a:r>
            <a:r>
              <a:rPr lang="zh-CN" altLang="en-US" sz="2400" dirty="0">
                <a:latin typeface="Arial" panose="020B0604020202020204" pitchFamily="34" charset="0"/>
              </a:rPr>
              <a:t>寄存器；</a:t>
            </a:r>
            <a:endParaRPr lang="zh-CN" altLang="zh-CN" sz="2400" dirty="0">
              <a:latin typeface="Arial" panose="020B0604020202020204" pitchFamily="34" charset="0"/>
            </a:endParaRPr>
          </a:p>
          <a:p>
            <a:pPr>
              <a:lnSpc>
                <a:spcPct val="150000"/>
              </a:lnSpc>
            </a:pPr>
            <a:r>
              <a:rPr lang="en-US" altLang="zh-CN" sz="2400" dirty="0">
                <a:latin typeface="Arial" panose="020B0604020202020204" pitchFamily="34" charset="0"/>
              </a:rPr>
              <a:t>    (3)INT 21H</a:t>
            </a:r>
            <a:r>
              <a:rPr lang="zh-CN" altLang="en-US" sz="2400" dirty="0">
                <a:latin typeface="Arial" panose="020B0604020202020204" pitchFamily="34" charset="0"/>
              </a:rPr>
              <a:t>。</a:t>
            </a:r>
            <a:endParaRPr lang="zh-CN" altLang="zh-CN" sz="2400" dirty="0">
              <a:latin typeface="Arial" panose="020B0604020202020204" pitchFamily="34" charset="0"/>
            </a:endParaRPr>
          </a:p>
          <a:p>
            <a:r>
              <a:rPr lang="en-US" altLang="zh-CN" sz="2400" dirty="0">
                <a:latin typeface="Arial" panose="020B0604020202020204" pitchFamily="34" charset="0"/>
              </a:rPr>
              <a:t>    </a:t>
            </a:r>
            <a:endParaRPr lang="en-US" altLang="zh-CN" sz="2400" dirty="0">
              <a:latin typeface="Arial" panose="020B0604020202020204" pitchFamily="34" charset="0"/>
            </a:endParaRPr>
          </a:p>
          <a:p>
            <a:endParaRPr lang="zh-CN" altLang="zh-CN" sz="2400" dirty="0">
              <a:latin typeface="Arial" panose="020B0604020202020204" pitchFamily="34" charset="0"/>
            </a:endParaRPr>
          </a:p>
        </p:txBody>
      </p:sp>
      <p:sp>
        <p:nvSpPr>
          <p:cNvPr id="5" name="矩形 1"/>
          <p:cNvSpPr/>
          <p:nvPr/>
        </p:nvSpPr>
        <p:spPr>
          <a:xfrm>
            <a:off x="755650" y="2637473"/>
            <a:ext cx="7777163" cy="2122805"/>
          </a:xfrm>
          <a:prstGeom prst="rect">
            <a:avLst/>
          </a:prstGeom>
          <a:noFill/>
          <a:ln w="9525">
            <a:noFill/>
          </a:ln>
        </p:spPr>
        <p:txBody>
          <a:bodyPr>
            <a:spAutoFit/>
          </a:bodyPr>
          <a:p>
            <a:r>
              <a:rPr lang="en-US" altLang="zh-CN" sz="2400" dirty="0">
                <a:latin typeface="Arial" panose="020B0604020202020204" pitchFamily="34" charset="0"/>
              </a:rPr>
              <a:t>    </a:t>
            </a:r>
            <a:endParaRPr lang="en-US" altLang="zh-CN" sz="2400" dirty="0">
              <a:latin typeface="Arial" panose="020B0604020202020204" pitchFamily="34" charset="0"/>
            </a:endParaRPr>
          </a:p>
          <a:p>
            <a:pPr>
              <a:lnSpc>
                <a:spcPct val="150000"/>
              </a:lnSpc>
            </a:pPr>
            <a:r>
              <a:rPr lang="zh-CN" altLang="en-US" sz="2400" dirty="0">
                <a:solidFill>
                  <a:srgbClr val="FF0000"/>
                </a:solidFill>
                <a:sym typeface="+mn-ea"/>
              </a:rPr>
              <a:t>入口参数</a:t>
            </a:r>
            <a:r>
              <a:rPr lang="en-US" altLang="zh-CN" sz="2400" dirty="0">
                <a:solidFill>
                  <a:srgbClr val="FF0000"/>
                </a:solidFill>
                <a:sym typeface="+mn-ea"/>
              </a:rPr>
              <a:t>   </a:t>
            </a:r>
            <a:r>
              <a:rPr lang="zh-CN" altLang="en-US" sz="2400" dirty="0">
                <a:latin typeface="Arial" panose="020B0604020202020204" pitchFamily="34" charset="0"/>
              </a:rPr>
              <a:t>大部分则需要将入口参数送入指定的地方；</a:t>
            </a:r>
            <a:endParaRPr lang="zh-CN" altLang="en-US" sz="2400" dirty="0">
              <a:latin typeface="Arial" panose="020B0604020202020204" pitchFamily="34" charset="0"/>
            </a:endParaRPr>
          </a:p>
          <a:p>
            <a:pPr>
              <a:lnSpc>
                <a:spcPct val="150000"/>
              </a:lnSpc>
            </a:pPr>
            <a:r>
              <a:rPr lang="zh-CN" altLang="en-US" sz="2400" dirty="0">
                <a:solidFill>
                  <a:srgbClr val="FF0000"/>
                </a:solidFill>
                <a:sym typeface="+mn-ea"/>
              </a:rPr>
              <a:t>出口参数</a:t>
            </a:r>
            <a:r>
              <a:rPr lang="en-US" altLang="zh-CN" sz="2400" dirty="0">
                <a:solidFill>
                  <a:srgbClr val="FF0000"/>
                </a:solidFill>
                <a:sym typeface="+mn-ea"/>
              </a:rPr>
              <a:t>   </a:t>
            </a:r>
            <a:r>
              <a:rPr lang="zh-CN" altLang="en-US" sz="2400" dirty="0">
                <a:latin typeface="Arial" panose="020B0604020202020204" pitchFamily="34" charset="0"/>
              </a:rPr>
              <a:t>调用结束，所得结果。出口参数一般是给在寄存器中。</a:t>
            </a:r>
            <a:endParaRPr lang="zh-CN" altLang="zh-CN"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框 1"/>
          <p:cNvSpPr txBox="1"/>
          <p:nvPr/>
        </p:nvSpPr>
        <p:spPr>
          <a:xfrm>
            <a:off x="1763713" y="765175"/>
            <a:ext cx="5545137" cy="522288"/>
          </a:xfrm>
          <a:prstGeom prst="rect">
            <a:avLst/>
          </a:prstGeom>
          <a:noFill/>
          <a:ln w="9525">
            <a:noFill/>
          </a:ln>
        </p:spPr>
        <p:txBody>
          <a:bodyPr>
            <a:spAutoFit/>
          </a:bodyPr>
          <a:p>
            <a:r>
              <a:rPr lang="en-US" altLang="zh-CN" sz="2800" dirty="0">
                <a:solidFill>
                  <a:srgbClr val="FF0000"/>
                </a:solidFill>
                <a:latin typeface="Arial" panose="020B0604020202020204" pitchFamily="34" charset="0"/>
              </a:rPr>
              <a:t>7.7.2   </a:t>
            </a:r>
            <a:r>
              <a:rPr lang="zh-CN" altLang="en-US" sz="2800" dirty="0">
                <a:solidFill>
                  <a:srgbClr val="FF0000"/>
                </a:solidFill>
                <a:latin typeface="Arial" panose="020B0604020202020204" pitchFamily="34" charset="0"/>
              </a:rPr>
              <a:t>基本</a:t>
            </a:r>
            <a:r>
              <a:rPr lang="en-US" altLang="zh-CN" sz="2800" dirty="0">
                <a:solidFill>
                  <a:srgbClr val="FF0000"/>
                </a:solidFill>
                <a:latin typeface="Arial" panose="020B0604020202020204" pitchFamily="34" charset="0"/>
              </a:rPr>
              <a:t>I/O</a:t>
            </a:r>
            <a:r>
              <a:rPr lang="zh-CN" altLang="en-US" sz="2800" dirty="0">
                <a:solidFill>
                  <a:srgbClr val="FF0000"/>
                </a:solidFill>
                <a:latin typeface="Arial" panose="020B0604020202020204" pitchFamily="34" charset="0"/>
              </a:rPr>
              <a:t>子程序调用</a:t>
            </a:r>
            <a:endParaRPr lang="zh-CN" altLang="en-US" sz="2800" dirty="0">
              <a:solidFill>
                <a:srgbClr val="FF0000"/>
              </a:solidFill>
              <a:latin typeface="Arial" panose="020B0604020202020204" pitchFamily="34" charset="0"/>
            </a:endParaRPr>
          </a:p>
        </p:txBody>
      </p:sp>
      <p:sp>
        <p:nvSpPr>
          <p:cNvPr id="57347" name="矩形 2"/>
          <p:cNvSpPr/>
          <p:nvPr/>
        </p:nvSpPr>
        <p:spPr>
          <a:xfrm>
            <a:off x="323850" y="1032828"/>
            <a:ext cx="8135938" cy="2030095"/>
          </a:xfrm>
          <a:prstGeom prst="rect">
            <a:avLst/>
          </a:prstGeom>
          <a:noFill/>
          <a:ln w="9525">
            <a:noFill/>
          </a:ln>
        </p:spPr>
        <p:txBody>
          <a:bodyPr>
            <a:spAutoFit/>
          </a:bodyPr>
          <a:p>
            <a:r>
              <a:rPr lang="en-US" altLang="zh-CN" dirty="0">
                <a:latin typeface="Arial" panose="020B0604020202020204" pitchFamily="34" charset="0"/>
              </a:rPr>
              <a:t> </a:t>
            </a:r>
            <a:endParaRPr lang="zh-CN" altLang="zh-CN" dirty="0">
              <a:latin typeface="Arial" panose="020B0604020202020204" pitchFamily="34" charset="0"/>
            </a:endParaRPr>
          </a:p>
          <a:p>
            <a:pPr>
              <a:lnSpc>
                <a:spcPct val="150000"/>
              </a:lnSpc>
            </a:pPr>
            <a:r>
              <a:rPr lang="en-US" altLang="zh-CN" sz="2400" dirty="0">
                <a:latin typeface="Arial" panose="020B0604020202020204" pitchFamily="34" charset="0"/>
              </a:rPr>
              <a:t>1</a:t>
            </a:r>
            <a:r>
              <a:rPr lang="zh-CN" altLang="en-US" sz="2400" dirty="0">
                <a:latin typeface="Arial" panose="020B0604020202020204" pitchFamily="34" charset="0"/>
              </a:rPr>
              <a:t>、键盘输入并回显</a:t>
            </a:r>
            <a:r>
              <a:rPr lang="en-US" altLang="zh-CN" sz="2400" dirty="0">
                <a:latin typeface="Arial" panose="020B0604020202020204" pitchFamily="34" charset="0"/>
              </a:rPr>
              <a:t>(</a:t>
            </a:r>
            <a:r>
              <a:rPr lang="zh-CN" altLang="en-US" sz="2400" dirty="0">
                <a:latin typeface="Arial" panose="020B0604020202020204" pitchFamily="34" charset="0"/>
              </a:rPr>
              <a:t>功能号</a:t>
            </a:r>
            <a:r>
              <a:rPr lang="en-US" altLang="zh-CN" sz="2400" dirty="0">
                <a:latin typeface="Arial" panose="020B0604020202020204" pitchFamily="34" charset="0"/>
              </a:rPr>
              <a:t>01)</a:t>
            </a:r>
            <a:endParaRPr lang="zh-CN" altLang="zh-CN" sz="2400" dirty="0">
              <a:latin typeface="Arial" panose="020B0604020202020204" pitchFamily="34" charset="0"/>
            </a:endParaRPr>
          </a:p>
          <a:p>
            <a:pPr>
              <a:lnSpc>
                <a:spcPct val="150000"/>
              </a:lnSpc>
            </a:pPr>
            <a:r>
              <a:rPr lang="en-US" altLang="zh-CN" sz="2400" dirty="0">
                <a:latin typeface="Arial" panose="020B0604020202020204" pitchFamily="34" charset="0"/>
              </a:rPr>
              <a:t>    01</a:t>
            </a:r>
            <a:r>
              <a:rPr lang="zh-CN" altLang="en-US" sz="2400" dirty="0">
                <a:latin typeface="Arial" panose="020B0604020202020204" pitchFamily="34" charset="0"/>
              </a:rPr>
              <a:t>号系统功能调用是等待从标准输入设备</a:t>
            </a:r>
            <a:r>
              <a:rPr lang="en-US" altLang="zh-CN" sz="2400" dirty="0">
                <a:latin typeface="Arial" panose="020B0604020202020204" pitchFamily="34" charset="0"/>
              </a:rPr>
              <a:t>(</a:t>
            </a:r>
            <a:r>
              <a:rPr lang="zh-CN" altLang="en-US" sz="2400" dirty="0">
                <a:latin typeface="Arial" panose="020B0604020202020204" pitchFamily="34" charset="0"/>
              </a:rPr>
              <a:t>默认为键盘</a:t>
            </a:r>
            <a:r>
              <a:rPr lang="en-US" altLang="zh-CN" sz="2400" dirty="0">
                <a:latin typeface="Arial" panose="020B0604020202020204" pitchFamily="34" charset="0"/>
              </a:rPr>
              <a:t>)</a:t>
            </a:r>
            <a:r>
              <a:rPr lang="zh-CN" altLang="en-US" sz="2400" dirty="0">
                <a:latin typeface="Arial" panose="020B0604020202020204" pitchFamily="34" charset="0"/>
              </a:rPr>
              <a:t>输入一个字符，并将</a:t>
            </a:r>
            <a:r>
              <a:rPr lang="zh-CN" altLang="en-US" sz="2400" dirty="0">
                <a:sym typeface="+mn-ea"/>
              </a:rPr>
              <a:t>相应键符的</a:t>
            </a:r>
            <a:r>
              <a:rPr lang="en-US" altLang="zh-CN" sz="2400" dirty="0">
                <a:sym typeface="+mn-ea"/>
              </a:rPr>
              <a:t>ASCII</a:t>
            </a:r>
            <a:r>
              <a:rPr lang="zh-CN" altLang="en-US" sz="2400" dirty="0">
                <a:sym typeface="+mn-ea"/>
              </a:rPr>
              <a:t>值</a:t>
            </a:r>
            <a:r>
              <a:rPr lang="zh-CN" altLang="en-US" sz="2400" dirty="0">
                <a:latin typeface="Arial" panose="020B0604020202020204" pitchFamily="34" charset="0"/>
              </a:rPr>
              <a:t>送入寄存器</a:t>
            </a:r>
            <a:r>
              <a:rPr lang="en-US" altLang="zh-CN" sz="2400" dirty="0">
                <a:latin typeface="Arial" panose="020B0604020202020204" pitchFamily="34" charset="0"/>
              </a:rPr>
              <a:t>AL</a:t>
            </a:r>
            <a:endParaRPr lang="zh-CN" altLang="zh-CN" sz="2400" dirty="0">
              <a:latin typeface="Arial" panose="020B0604020202020204" pitchFamily="34" charset="0"/>
            </a:endParaRPr>
          </a:p>
        </p:txBody>
      </p:sp>
      <p:sp>
        <p:nvSpPr>
          <p:cNvPr id="2" name="矩形 2"/>
          <p:cNvSpPr/>
          <p:nvPr/>
        </p:nvSpPr>
        <p:spPr>
          <a:xfrm>
            <a:off x="250825" y="2636203"/>
            <a:ext cx="8135938" cy="1660525"/>
          </a:xfrm>
          <a:prstGeom prst="rect">
            <a:avLst/>
          </a:prstGeom>
          <a:noFill/>
          <a:ln w="9525">
            <a:noFill/>
          </a:ln>
        </p:spPr>
        <p:txBody>
          <a:bodyPr>
            <a:spAutoFit/>
          </a:bodyPr>
          <a:p>
            <a:r>
              <a:rPr lang="en-US" altLang="zh-CN" dirty="0">
                <a:latin typeface="Arial" panose="020B0604020202020204" pitchFamily="34" charset="0"/>
              </a:rPr>
              <a:t> </a:t>
            </a:r>
            <a:endParaRPr lang="zh-CN" altLang="zh-CN" dirty="0">
              <a:latin typeface="Arial" panose="020B0604020202020204" pitchFamily="34" charset="0"/>
            </a:endParaRPr>
          </a:p>
          <a:p>
            <a:pPr>
              <a:lnSpc>
                <a:spcPct val="150000"/>
              </a:lnSpc>
            </a:pPr>
            <a:r>
              <a:rPr lang="zh-CN" altLang="en-US" sz="2400" dirty="0">
                <a:latin typeface="Arial" panose="020B0604020202020204" pitchFamily="34" charset="0"/>
              </a:rPr>
              <a:t>【例】</a:t>
            </a:r>
            <a:endParaRPr lang="zh-CN" altLang="zh-CN" sz="2400" dirty="0">
              <a:latin typeface="Arial" panose="020B0604020202020204" pitchFamily="34" charset="0"/>
            </a:endParaRPr>
          </a:p>
          <a:p>
            <a:r>
              <a:rPr lang="en-US" altLang="zh-CN" sz="2400" b="1" dirty="0">
                <a:solidFill>
                  <a:srgbClr val="7030A0"/>
                </a:solidFill>
                <a:latin typeface="Arial" panose="020B0604020202020204" pitchFamily="34" charset="0"/>
              </a:rPr>
              <a:t>         MOV AH,1       </a:t>
            </a:r>
            <a:r>
              <a:rPr lang="zh-CN" altLang="en-US" sz="2400" b="1" dirty="0">
                <a:solidFill>
                  <a:srgbClr val="7030A0"/>
                </a:solidFill>
                <a:latin typeface="Arial" panose="020B0604020202020204" pitchFamily="34" charset="0"/>
              </a:rPr>
              <a:t>；将功能号</a:t>
            </a:r>
            <a:r>
              <a:rPr lang="en-US" altLang="zh-CN" sz="2400" b="1" dirty="0">
                <a:solidFill>
                  <a:srgbClr val="7030A0"/>
                </a:solidFill>
                <a:latin typeface="Arial" panose="020B0604020202020204" pitchFamily="34" charset="0"/>
              </a:rPr>
              <a:t>01</a:t>
            </a:r>
            <a:r>
              <a:rPr lang="zh-CN" altLang="en-US" sz="2400" b="1" dirty="0">
                <a:solidFill>
                  <a:srgbClr val="7030A0"/>
                </a:solidFill>
                <a:latin typeface="Arial" panose="020B0604020202020204" pitchFamily="34" charset="0"/>
              </a:rPr>
              <a:t>送入</a:t>
            </a:r>
            <a:r>
              <a:rPr lang="en-US" altLang="zh-CN" sz="2400" b="1" dirty="0">
                <a:solidFill>
                  <a:srgbClr val="7030A0"/>
                </a:solidFill>
                <a:latin typeface="Arial" panose="020B0604020202020204" pitchFamily="34" charset="0"/>
              </a:rPr>
              <a:t>AH</a:t>
            </a:r>
            <a:endParaRPr lang="zh-CN" altLang="zh-CN" sz="2400" b="1" dirty="0">
              <a:solidFill>
                <a:srgbClr val="7030A0"/>
              </a:solidFill>
              <a:latin typeface="Arial" panose="020B0604020202020204" pitchFamily="34" charset="0"/>
            </a:endParaRPr>
          </a:p>
          <a:p>
            <a:r>
              <a:rPr lang="en-US" altLang="zh-CN" sz="2400" b="1" dirty="0">
                <a:solidFill>
                  <a:srgbClr val="7030A0"/>
                </a:solidFill>
                <a:latin typeface="Arial" panose="020B0604020202020204" pitchFamily="34" charset="0"/>
              </a:rPr>
              <a:t>         INT 21H</a:t>
            </a:r>
            <a:endParaRPr lang="zh-CN" altLang="zh-CN" sz="2000" dirty="0">
              <a:latin typeface="Arial" panose="020B0604020202020204" pitchFamily="34" charset="0"/>
            </a:endParaRPr>
          </a:p>
        </p:txBody>
      </p:sp>
      <p:sp>
        <p:nvSpPr>
          <p:cNvPr id="3" name="文本框 2"/>
          <p:cNvSpPr txBox="1"/>
          <p:nvPr/>
        </p:nvSpPr>
        <p:spPr>
          <a:xfrm>
            <a:off x="467995" y="4725035"/>
            <a:ext cx="7753350" cy="1337945"/>
          </a:xfrm>
          <a:prstGeom prst="rect">
            <a:avLst/>
          </a:prstGeom>
          <a:noFill/>
        </p:spPr>
        <p:txBody>
          <a:bodyPr wrap="square" rtlCol="0" anchor="t">
            <a:spAutoFit/>
          </a:bodyPr>
          <a:p>
            <a:pPr>
              <a:lnSpc>
                <a:spcPct val="150000"/>
              </a:lnSpc>
            </a:pPr>
            <a:r>
              <a:rPr lang="zh-CN" altLang="en-US" dirty="0">
                <a:sym typeface="+mn-ea"/>
              </a:rPr>
              <a:t>执行上述指令，系统将扫描键盘，等待有键按下，一旦有键按下，就将键值</a:t>
            </a:r>
            <a:r>
              <a:rPr lang="en-US" altLang="zh-CN" dirty="0">
                <a:sym typeface="+mn-ea"/>
              </a:rPr>
              <a:t>(</a:t>
            </a:r>
            <a:r>
              <a:rPr lang="zh-CN" altLang="en-US" dirty="0">
                <a:sym typeface="+mn-ea"/>
              </a:rPr>
              <a:t>相应键符的</a:t>
            </a:r>
            <a:r>
              <a:rPr lang="en-US" altLang="zh-CN" dirty="0">
                <a:sym typeface="+mn-ea"/>
              </a:rPr>
              <a:t>ASCII</a:t>
            </a:r>
            <a:r>
              <a:rPr lang="zh-CN" altLang="en-US" dirty="0">
                <a:sym typeface="+mn-ea"/>
              </a:rPr>
              <a:t>值</a:t>
            </a:r>
            <a:r>
              <a:rPr lang="en-US" altLang="zh-CN" dirty="0">
                <a:sym typeface="+mn-ea"/>
              </a:rPr>
              <a:t>)</a:t>
            </a:r>
            <a:r>
              <a:rPr lang="zh-CN" altLang="en-US" dirty="0">
                <a:sym typeface="+mn-ea"/>
              </a:rPr>
              <a:t>读入，先检查是否是</a:t>
            </a:r>
            <a:r>
              <a:rPr lang="en-US" altLang="zh-CN" dirty="0">
                <a:sym typeface="+mn-ea"/>
              </a:rPr>
              <a:t>Ctrl-Break</a:t>
            </a:r>
            <a:r>
              <a:rPr lang="zh-CN" altLang="en-US" dirty="0">
                <a:sym typeface="+mn-ea"/>
              </a:rPr>
              <a:t>，若是，则退出命令执行；否则，将键值送入</a:t>
            </a:r>
            <a:r>
              <a:rPr lang="en-US" altLang="zh-CN" dirty="0">
                <a:sym typeface="+mn-ea"/>
              </a:rPr>
              <a:t>AL</a:t>
            </a:r>
            <a:r>
              <a:rPr lang="zh-CN" altLang="en-US" dirty="0">
                <a:sym typeface="+mn-ea"/>
              </a:rPr>
              <a:t>寄存器，同时回显在屏幕上</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amond(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框 1"/>
          <p:cNvSpPr txBox="1"/>
          <p:nvPr/>
        </p:nvSpPr>
        <p:spPr>
          <a:xfrm>
            <a:off x="684213" y="549275"/>
            <a:ext cx="8135937" cy="829945"/>
          </a:xfrm>
          <a:prstGeom prst="rect">
            <a:avLst/>
          </a:prstGeom>
          <a:noFill/>
          <a:ln w="9525">
            <a:noFill/>
          </a:ln>
        </p:spPr>
        <p:txBody>
          <a:bodyPr>
            <a:spAutoFit/>
          </a:bodyPr>
          <a:p>
            <a:r>
              <a:rPr lang="zh-CN" altLang="en-US" sz="2400" dirty="0">
                <a:latin typeface="宋体" panose="02010600030101010101" pitchFamily="2" charset="-122"/>
              </a:rPr>
              <a:t>【例】交互式程序中用户按下字符键</a:t>
            </a:r>
            <a:r>
              <a:rPr lang="en-US" altLang="zh-CN" sz="2400" dirty="0">
                <a:latin typeface="宋体" panose="02010600030101010101" pitchFamily="2" charset="-122"/>
              </a:rPr>
              <a:t>Y</a:t>
            </a:r>
            <a:r>
              <a:rPr lang="zh-CN" altLang="en-US" sz="2400" dirty="0">
                <a:latin typeface="宋体" panose="02010600030101010101" pitchFamily="2" charset="-122"/>
              </a:rPr>
              <a:t>或者</a:t>
            </a:r>
            <a:r>
              <a:rPr lang="en-US" altLang="zh-CN" sz="2400" dirty="0">
                <a:latin typeface="宋体" panose="02010600030101010101" pitchFamily="2" charset="-122"/>
              </a:rPr>
              <a:t>N</a:t>
            </a:r>
            <a:r>
              <a:rPr lang="zh-CN" altLang="en-US" sz="2400" dirty="0">
                <a:latin typeface="宋体" panose="02010600030101010101" pitchFamily="2" charset="-122"/>
              </a:rPr>
              <a:t>，程序转向相应的子程序，若按下其它键就继续等待</a:t>
            </a:r>
            <a:endParaRPr lang="zh-CN" altLang="en-US" sz="2400" dirty="0">
              <a:latin typeface="宋体" panose="02010600030101010101" pitchFamily="2" charset="-122"/>
            </a:endParaRPr>
          </a:p>
        </p:txBody>
      </p:sp>
      <p:sp>
        <p:nvSpPr>
          <p:cNvPr id="2" name="文本框 1"/>
          <p:cNvSpPr txBox="1"/>
          <p:nvPr/>
        </p:nvSpPr>
        <p:spPr>
          <a:xfrm>
            <a:off x="682943" y="1351915"/>
            <a:ext cx="8135937" cy="4154170"/>
          </a:xfrm>
          <a:prstGeom prst="rect">
            <a:avLst/>
          </a:prstGeom>
          <a:noFill/>
          <a:ln w="9525">
            <a:noFill/>
          </a:ln>
        </p:spPr>
        <p:txBody>
          <a:bodyPr>
            <a:spAutoFit/>
          </a:bodyPr>
          <a:p>
            <a:endParaRPr lang="en-US" altLang="zh-CN" sz="2400" dirty="0">
              <a:latin typeface="宋体" panose="02010600030101010101" pitchFamily="2" charset="-122"/>
            </a:endParaRPr>
          </a:p>
          <a:p>
            <a:r>
              <a:rPr lang="en-US" altLang="zh-CN" sz="2400" dirty="0">
                <a:latin typeface="宋体" panose="02010600030101010101" pitchFamily="2" charset="-122"/>
              </a:rPr>
              <a:t>KEY:   </a:t>
            </a:r>
            <a:r>
              <a:rPr lang="en-US" altLang="zh-CN" sz="2400" dirty="0">
                <a:solidFill>
                  <a:srgbClr val="C00000"/>
                </a:solidFill>
                <a:latin typeface="宋体" panose="02010600030101010101" pitchFamily="2" charset="-122"/>
              </a:rPr>
              <a:t>MOV   AH,1</a:t>
            </a:r>
            <a:endParaRPr lang="en-US" altLang="zh-CN" sz="2400" dirty="0">
              <a:solidFill>
                <a:srgbClr val="C00000"/>
              </a:solidFill>
              <a:latin typeface="宋体" panose="02010600030101010101" pitchFamily="2" charset="-122"/>
            </a:endParaRPr>
          </a:p>
          <a:p>
            <a:r>
              <a:rPr lang="en-US" altLang="zh-CN" sz="2400" dirty="0">
                <a:solidFill>
                  <a:srgbClr val="C00000"/>
                </a:solidFill>
                <a:latin typeface="宋体" panose="02010600030101010101" pitchFamily="2" charset="-122"/>
              </a:rPr>
              <a:t>       INT  21H</a:t>
            </a:r>
            <a:endParaRPr lang="en-US" altLang="zh-CN" sz="2400" dirty="0">
              <a:latin typeface="宋体" panose="02010600030101010101" pitchFamily="2" charset="-122"/>
            </a:endParaRPr>
          </a:p>
          <a:p>
            <a:r>
              <a:rPr lang="en-US" altLang="zh-CN" sz="2400" dirty="0">
                <a:latin typeface="宋体" panose="02010600030101010101" pitchFamily="2" charset="-122"/>
              </a:rPr>
              <a:t>       CMP  AL,’Y’</a:t>
            </a:r>
            <a:endParaRPr lang="en-US" altLang="zh-CN" sz="2400" dirty="0">
              <a:latin typeface="宋体" panose="02010600030101010101" pitchFamily="2" charset="-122"/>
            </a:endParaRPr>
          </a:p>
          <a:p>
            <a:r>
              <a:rPr lang="en-US" altLang="zh-CN" sz="2400" dirty="0">
                <a:latin typeface="宋体" panose="02010600030101010101" pitchFamily="2" charset="-122"/>
              </a:rPr>
              <a:t>       JZ   SUB1</a:t>
            </a:r>
            <a:endParaRPr lang="en-US" altLang="zh-CN" sz="2400" dirty="0">
              <a:latin typeface="宋体" panose="02010600030101010101" pitchFamily="2" charset="-122"/>
            </a:endParaRPr>
          </a:p>
          <a:p>
            <a:r>
              <a:rPr lang="en-US" altLang="zh-CN" sz="2400" dirty="0">
                <a:latin typeface="宋体" panose="02010600030101010101" pitchFamily="2" charset="-122"/>
              </a:rPr>
              <a:t>       CMP  AL,’N’</a:t>
            </a:r>
            <a:endParaRPr lang="en-US" altLang="zh-CN" sz="2400" dirty="0">
              <a:latin typeface="宋体" panose="02010600030101010101" pitchFamily="2" charset="-122"/>
            </a:endParaRPr>
          </a:p>
          <a:p>
            <a:r>
              <a:rPr lang="en-US" altLang="zh-CN" sz="2400" dirty="0">
                <a:latin typeface="宋体" panose="02010600030101010101" pitchFamily="2" charset="-122"/>
              </a:rPr>
              <a:t>       JZ   SUB2</a:t>
            </a:r>
            <a:endParaRPr lang="en-US" altLang="zh-CN" sz="2400" dirty="0">
              <a:latin typeface="宋体" panose="02010600030101010101" pitchFamily="2" charset="-122"/>
            </a:endParaRPr>
          </a:p>
          <a:p>
            <a:r>
              <a:rPr lang="en-US" altLang="zh-CN" sz="2400" dirty="0">
                <a:latin typeface="宋体" panose="02010600030101010101" pitchFamily="2" charset="-122"/>
              </a:rPr>
              <a:t>       JMP   KEY</a:t>
            </a:r>
            <a:endParaRPr lang="en-US" altLang="zh-CN" sz="2400" dirty="0">
              <a:latin typeface="宋体" panose="02010600030101010101" pitchFamily="2" charset="-122"/>
            </a:endParaRPr>
          </a:p>
          <a:p>
            <a:r>
              <a:rPr lang="en-US" altLang="zh-CN" sz="2400" dirty="0">
                <a:latin typeface="宋体" panose="02010600030101010101" pitchFamily="2" charset="-122"/>
              </a:rPr>
              <a:t>SUB1:   ……</a:t>
            </a:r>
            <a:endParaRPr lang="en-US" altLang="zh-CN" sz="2400" dirty="0">
              <a:latin typeface="宋体" panose="02010600030101010101" pitchFamily="2" charset="-122"/>
            </a:endParaRPr>
          </a:p>
          <a:p>
            <a:r>
              <a:rPr lang="en-US" altLang="zh-CN" sz="2400" dirty="0">
                <a:latin typeface="宋体" panose="02010600030101010101" pitchFamily="2" charset="-122"/>
              </a:rPr>
              <a:t>SUB2:  ……</a:t>
            </a:r>
            <a:endParaRPr lang="en-US" altLang="zh-CN" sz="2400" dirty="0">
              <a:latin typeface="宋体" panose="02010600030101010101" pitchFamily="2" charset="-122"/>
            </a:endParaRPr>
          </a:p>
          <a:p>
            <a:endParaRPr lang="zh-CN" altLang="en-US" sz="24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ext Box 2"/>
          <p:cNvSpPr txBox="1"/>
          <p:nvPr/>
        </p:nvSpPr>
        <p:spPr>
          <a:xfrm>
            <a:off x="19050" y="696913"/>
            <a:ext cx="4879975" cy="5438775"/>
          </a:xfrm>
          <a:prstGeom prst="rect">
            <a:avLst/>
          </a:prstGeom>
          <a:noFill/>
          <a:ln w="9525">
            <a:noFill/>
          </a:ln>
        </p:spPr>
        <p:txBody>
          <a:bodyPr>
            <a:spAutoFit/>
          </a:bodyPr>
          <a:p>
            <a:pPr>
              <a:lnSpc>
                <a:spcPct val="120000"/>
              </a:lnSpc>
              <a:spcBef>
                <a:spcPct val="50000"/>
              </a:spcBef>
            </a:pPr>
            <a:r>
              <a:rPr lang="en-US" altLang="zh-CN" b="1" dirty="0">
                <a:solidFill>
                  <a:schemeClr val="accent2"/>
                </a:solidFill>
                <a:latin typeface="Times New Roman" panose="02020603050405020304" pitchFamily="18" charset="0"/>
              </a:rPr>
              <a:t>     </a:t>
            </a:r>
            <a:r>
              <a:rPr lang="en-US" altLang="zh-CN" b="1" dirty="0">
                <a:latin typeface="Times New Roman" panose="02020603050405020304" pitchFamily="18" charset="0"/>
              </a:rPr>
              <a:t>8086</a:t>
            </a:r>
            <a:r>
              <a:rPr lang="zh-CN" altLang="en-US" b="1" dirty="0">
                <a:latin typeface="Times New Roman" panose="02020603050405020304" pitchFamily="18" charset="0"/>
              </a:rPr>
              <a:t>汇编语言的源程序是由多个段组成的， 一个可执行的汇编程序一般至少有一个代码段，其中包含可执行的语句。其基本格式如右所示。其特点如下：</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1</a:t>
            </a:r>
            <a:r>
              <a:rPr lang="zh-CN" altLang="en-US" b="1" dirty="0">
                <a:latin typeface="Times New Roman" panose="02020603050405020304" pitchFamily="18" charset="0"/>
              </a:rPr>
              <a:t>）分段结构</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指令性语句</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）使用 语句行</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指示性语句</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3</a:t>
            </a:r>
            <a:r>
              <a:rPr lang="zh-CN" altLang="en-US" b="1" dirty="0">
                <a:latin typeface="Times New Roman" panose="02020603050405020304" pitchFamily="18" charset="0"/>
              </a:rPr>
              <a:t>）必须使用</a:t>
            </a:r>
            <a:r>
              <a:rPr lang="en-US" altLang="zh-CN" b="1" dirty="0">
                <a:latin typeface="Times New Roman" panose="02020603050405020304" pitchFamily="18" charset="0"/>
              </a:rPr>
              <a:t>ASSUME</a:t>
            </a:r>
            <a:r>
              <a:rPr lang="zh-CN" altLang="en-US" b="1" dirty="0">
                <a:latin typeface="Times New Roman" panose="02020603050405020304" pitchFamily="18" charset="0"/>
              </a:rPr>
              <a:t>语句完成段的指认</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4</a:t>
            </a:r>
            <a:r>
              <a:rPr lang="zh-CN" altLang="en-US" b="1" dirty="0">
                <a:latin typeface="Times New Roman" panose="02020603050405020304" pitchFamily="18" charset="0"/>
              </a:rPr>
              <a:t>）必须完成段地址寄存器及相关寄存器的初始化。</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a</a:t>
            </a:r>
            <a:r>
              <a:rPr lang="zh-CN" altLang="en-US" b="1" dirty="0">
                <a:latin typeface="Times New Roman" panose="02020603050405020304" pitchFamily="18" charset="0"/>
              </a:rPr>
              <a:t>）用户初始化：</a:t>
            </a:r>
            <a:r>
              <a:rPr lang="en-US" altLang="zh-CN" b="1" dirty="0">
                <a:latin typeface="Times New Roman" panose="02020603050405020304" pitchFamily="18" charset="0"/>
              </a:rPr>
              <a:t>DS</a:t>
            </a:r>
            <a:r>
              <a:rPr lang="zh-CN" altLang="en-US" b="1" dirty="0">
                <a:latin typeface="Times New Roman" panose="02020603050405020304" pitchFamily="18" charset="0"/>
              </a:rPr>
              <a:t>、</a:t>
            </a:r>
            <a:r>
              <a:rPr lang="en-US" altLang="zh-CN" b="1" dirty="0">
                <a:latin typeface="Times New Roman" panose="02020603050405020304" pitchFamily="18" charset="0"/>
              </a:rPr>
              <a:t>ES</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     b</a:t>
            </a:r>
            <a:r>
              <a:rPr lang="zh-CN" altLang="en-US" b="1" dirty="0">
                <a:latin typeface="Times New Roman" panose="02020603050405020304" pitchFamily="18" charset="0"/>
              </a:rPr>
              <a:t>）系统初始化：</a:t>
            </a:r>
            <a:r>
              <a:rPr lang="en-US" altLang="zh-CN" b="1" dirty="0">
                <a:latin typeface="Times New Roman" panose="02020603050405020304" pitchFamily="18" charset="0"/>
              </a:rPr>
              <a:t>CS</a:t>
            </a:r>
            <a:r>
              <a:rPr lang="zh-CN" altLang="en-US" b="1" dirty="0">
                <a:latin typeface="Times New Roman" panose="02020603050405020304" pitchFamily="18" charset="0"/>
              </a:rPr>
              <a:t>：</a:t>
            </a:r>
            <a:r>
              <a:rPr lang="en-US" altLang="zh-CN" b="1" dirty="0">
                <a:latin typeface="Times New Roman" panose="02020603050405020304" pitchFamily="18" charset="0"/>
              </a:rPr>
              <a:t>IP</a:t>
            </a:r>
            <a:r>
              <a:rPr lang="zh-CN" altLang="en-US" b="1" dirty="0">
                <a:latin typeface="Times New Roman" panose="02020603050405020304" pitchFamily="18" charset="0"/>
              </a:rPr>
              <a:t>、</a:t>
            </a:r>
            <a:r>
              <a:rPr lang="en-US" altLang="zh-CN" b="1" dirty="0">
                <a:latin typeface="Times New Roman" panose="02020603050405020304" pitchFamily="18" charset="0"/>
              </a:rPr>
              <a:t>SS</a:t>
            </a:r>
            <a:r>
              <a:rPr lang="zh-CN" altLang="en-US" b="1" dirty="0">
                <a:latin typeface="Times New Roman" panose="02020603050405020304" pitchFamily="18" charset="0"/>
              </a:rPr>
              <a:t>：</a:t>
            </a:r>
            <a:r>
              <a:rPr lang="en-US" altLang="zh-CN" b="1" dirty="0">
                <a:latin typeface="Times New Roman" panose="02020603050405020304" pitchFamily="18" charset="0"/>
              </a:rPr>
              <a:t>SP</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5</a:t>
            </a:r>
            <a:r>
              <a:rPr lang="zh-CN" altLang="en-US" b="1" dirty="0">
                <a:latin typeface="Times New Roman" panose="02020603050405020304" pitchFamily="18" charset="0"/>
              </a:rPr>
              <a:t>）有保证正常返回</a:t>
            </a:r>
            <a:r>
              <a:rPr lang="en-US" altLang="zh-CN" b="1" dirty="0">
                <a:latin typeface="Times New Roman" panose="02020603050405020304" pitchFamily="18" charset="0"/>
              </a:rPr>
              <a:t>DOS</a:t>
            </a:r>
            <a:r>
              <a:rPr lang="zh-CN" altLang="en-US" b="1" dirty="0">
                <a:latin typeface="Times New Roman" panose="02020603050405020304" pitchFamily="18" charset="0"/>
              </a:rPr>
              <a:t>的处理。 </a:t>
            </a:r>
            <a:endParaRPr lang="zh-CN" altLang="en-US" b="1" dirty="0">
              <a:latin typeface="Times New Roman" panose="02020603050405020304" pitchFamily="18" charset="0"/>
            </a:endParaRPr>
          </a:p>
        </p:txBody>
      </p:sp>
      <p:sp>
        <p:nvSpPr>
          <p:cNvPr id="15363" name="Text Box 3"/>
          <p:cNvSpPr txBox="1"/>
          <p:nvPr/>
        </p:nvSpPr>
        <p:spPr>
          <a:xfrm>
            <a:off x="465138" y="182563"/>
            <a:ext cx="4586287" cy="457200"/>
          </a:xfrm>
          <a:prstGeom prst="rect">
            <a:avLst/>
          </a:prstGeom>
          <a:noFill/>
          <a:ln w="9525">
            <a:noFill/>
          </a:ln>
        </p:spPr>
        <p:txBody>
          <a:bodyPr>
            <a:spAutoFit/>
          </a:bodyPr>
          <a:p>
            <a:pPr algn="just">
              <a:spcBef>
                <a:spcPct val="50000"/>
              </a:spcBef>
              <a:buChar char="•"/>
            </a:pPr>
            <a:r>
              <a:rPr lang="en-US" altLang="zh-CN" sz="2400" b="1" dirty="0">
                <a:solidFill>
                  <a:srgbClr val="FF0000"/>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基本格式和特点</a:t>
            </a:r>
            <a:endParaRPr lang="zh-CN" altLang="en-US" b="1" dirty="0">
              <a:solidFill>
                <a:srgbClr val="FF0000"/>
              </a:solidFill>
              <a:latin typeface="Times New Roman" panose="02020603050405020304" pitchFamily="18" charset="0"/>
            </a:endParaRPr>
          </a:p>
        </p:txBody>
      </p:sp>
      <p:sp>
        <p:nvSpPr>
          <p:cNvPr id="15364" name="Text Box 4"/>
          <p:cNvSpPr txBox="1"/>
          <p:nvPr/>
        </p:nvSpPr>
        <p:spPr>
          <a:xfrm>
            <a:off x="5111750" y="292100"/>
            <a:ext cx="4032250" cy="6289675"/>
          </a:xfrm>
          <a:prstGeom prst="rect">
            <a:avLst/>
          </a:prstGeom>
          <a:noFill/>
          <a:ln w="9525">
            <a:noFill/>
          </a:ln>
        </p:spPr>
        <p:txBody>
          <a:bodyPr>
            <a:spAutoFit/>
          </a:bodyPr>
          <a:p>
            <a:pPr>
              <a:lnSpc>
                <a:spcPct val="80000"/>
              </a:lnSpc>
              <a:spcBef>
                <a:spcPct val="50000"/>
              </a:spcBef>
            </a:pPr>
            <a:r>
              <a:rPr lang="en-US" altLang="zh-CN" dirty="0">
                <a:solidFill>
                  <a:schemeClr val="accent2"/>
                </a:solidFill>
                <a:latin typeface="Times New Roman" panose="02020603050405020304" pitchFamily="18" charset="0"/>
              </a:rPr>
              <a:t>S_NAME1      SEGMENT</a:t>
            </a:r>
            <a:endParaRPr lang="en-US" altLang="zh-CN" dirty="0">
              <a:solidFill>
                <a:schemeClr val="accent2"/>
              </a:solidFill>
              <a:latin typeface="Times New Roman" panose="02020603050405020304" pitchFamily="18" charset="0"/>
            </a:endParaRPr>
          </a:p>
          <a:p>
            <a:pPr>
              <a:lnSpc>
                <a:spcPct val="80000"/>
              </a:lnSpc>
              <a:spcBef>
                <a:spcPct val="50000"/>
              </a:spcBef>
            </a:pPr>
            <a:r>
              <a:rPr lang="en-US" altLang="zh-CN" dirty="0">
                <a:solidFill>
                  <a:schemeClr val="accent2"/>
                </a:solidFill>
                <a:latin typeface="Times New Roman" panose="02020603050405020304" pitchFamily="18" charset="0"/>
              </a:rPr>
              <a:t>                        </a:t>
            </a:r>
            <a:r>
              <a:rPr lang="zh-CN" altLang="en-US" dirty="0">
                <a:solidFill>
                  <a:schemeClr val="accent2"/>
                </a:solidFill>
                <a:latin typeface="Times New Roman" panose="02020603050405020304" pitchFamily="18" charset="0"/>
              </a:rPr>
              <a:t>语句</a:t>
            </a:r>
            <a:endParaRPr lang="zh-CN" altLang="en-US" dirty="0">
              <a:solidFill>
                <a:schemeClr val="accent2"/>
              </a:solidFill>
              <a:latin typeface="Times New Roman" panose="02020603050405020304" pitchFamily="18" charset="0"/>
            </a:endParaRPr>
          </a:p>
          <a:p>
            <a:pPr>
              <a:lnSpc>
                <a:spcPct val="80000"/>
              </a:lnSpc>
              <a:spcBef>
                <a:spcPct val="50000"/>
              </a:spcBef>
            </a:pPr>
            <a:r>
              <a:rPr lang="zh-CN" altLang="en-US" dirty="0">
                <a:solidFill>
                  <a:schemeClr val="accent2"/>
                </a:solidFill>
                <a:latin typeface="Times New Roman" panose="02020603050405020304" pitchFamily="18" charset="0"/>
              </a:rPr>
              <a:t>                           </a:t>
            </a:r>
            <a:r>
              <a:rPr lang="en-US" altLang="zh-CN" dirty="0">
                <a:solidFill>
                  <a:schemeClr val="accent2"/>
                </a:solidFill>
                <a:latin typeface="Times New Roman" panose="02020603050405020304" pitchFamily="18" charset="0"/>
              </a:rPr>
              <a:t>…</a:t>
            </a:r>
            <a:endParaRPr lang="en-US" altLang="zh-CN" dirty="0">
              <a:solidFill>
                <a:schemeClr val="accent2"/>
              </a:solidFill>
              <a:latin typeface="Times New Roman" panose="02020603050405020304" pitchFamily="18" charset="0"/>
            </a:endParaRPr>
          </a:p>
          <a:p>
            <a:pPr>
              <a:lnSpc>
                <a:spcPct val="80000"/>
              </a:lnSpc>
              <a:spcBef>
                <a:spcPct val="50000"/>
              </a:spcBef>
            </a:pPr>
            <a:r>
              <a:rPr lang="en-US" altLang="zh-CN" dirty="0">
                <a:solidFill>
                  <a:schemeClr val="accent2"/>
                </a:solidFill>
                <a:latin typeface="Times New Roman" panose="02020603050405020304" pitchFamily="18" charset="0"/>
              </a:rPr>
              <a:t>                         </a:t>
            </a:r>
            <a:r>
              <a:rPr lang="zh-CN" altLang="en-US" dirty="0">
                <a:solidFill>
                  <a:schemeClr val="accent2"/>
                </a:solidFill>
                <a:latin typeface="Times New Roman" panose="02020603050405020304" pitchFamily="18" charset="0"/>
              </a:rPr>
              <a:t>语句</a:t>
            </a:r>
            <a:endParaRPr lang="zh-CN" altLang="en-US" dirty="0">
              <a:solidFill>
                <a:schemeClr val="accent2"/>
              </a:solidFill>
              <a:latin typeface="Times New Roman" panose="02020603050405020304" pitchFamily="18" charset="0"/>
            </a:endParaRPr>
          </a:p>
          <a:p>
            <a:pPr>
              <a:lnSpc>
                <a:spcPct val="80000"/>
              </a:lnSpc>
              <a:spcBef>
                <a:spcPct val="50000"/>
              </a:spcBef>
            </a:pPr>
            <a:r>
              <a:rPr lang="en-US" altLang="zh-CN" dirty="0">
                <a:solidFill>
                  <a:schemeClr val="accent2"/>
                </a:solidFill>
                <a:latin typeface="Times New Roman" panose="02020603050405020304" pitchFamily="18" charset="0"/>
              </a:rPr>
              <a:t>S_NAME1    ENDS</a:t>
            </a:r>
            <a:endParaRPr lang="en-US" altLang="zh-CN" dirty="0">
              <a:solidFill>
                <a:schemeClr val="accent2"/>
              </a:solidFill>
              <a:latin typeface="Times New Roman" panose="02020603050405020304" pitchFamily="18" charset="0"/>
            </a:endParaRPr>
          </a:p>
          <a:p>
            <a:pPr>
              <a:lnSpc>
                <a:spcPct val="80000"/>
              </a:lnSpc>
              <a:spcBef>
                <a:spcPct val="50000"/>
              </a:spcBef>
            </a:pPr>
            <a:r>
              <a:rPr lang="en-US" altLang="zh-CN" dirty="0">
                <a:solidFill>
                  <a:srgbClr val="A50021"/>
                </a:solidFill>
                <a:latin typeface="Times New Roman" panose="02020603050405020304" pitchFamily="18" charset="0"/>
              </a:rPr>
              <a:t>S_NAME2      SEGMENT</a:t>
            </a:r>
            <a:endParaRPr lang="en-US" altLang="zh-CN" dirty="0">
              <a:solidFill>
                <a:srgbClr val="A50021"/>
              </a:solidFill>
              <a:latin typeface="Times New Roman" panose="02020603050405020304" pitchFamily="18" charset="0"/>
            </a:endParaRPr>
          </a:p>
          <a:p>
            <a:pPr>
              <a:lnSpc>
                <a:spcPct val="80000"/>
              </a:lnSpc>
              <a:spcBef>
                <a:spcPct val="50000"/>
              </a:spcBef>
            </a:pPr>
            <a:r>
              <a:rPr lang="en-US" altLang="zh-CN" dirty="0">
                <a:solidFill>
                  <a:srgbClr val="A50021"/>
                </a:solidFill>
                <a:latin typeface="Times New Roman" panose="02020603050405020304" pitchFamily="18" charset="0"/>
              </a:rPr>
              <a:t>                        </a:t>
            </a:r>
            <a:r>
              <a:rPr lang="zh-CN" altLang="en-US" dirty="0">
                <a:solidFill>
                  <a:srgbClr val="A50021"/>
                </a:solidFill>
                <a:latin typeface="Times New Roman" panose="02020603050405020304" pitchFamily="18" charset="0"/>
              </a:rPr>
              <a:t>语句</a:t>
            </a:r>
            <a:endParaRPr lang="zh-CN" altLang="en-US" dirty="0">
              <a:solidFill>
                <a:srgbClr val="A50021"/>
              </a:solidFill>
              <a:latin typeface="Times New Roman" panose="02020603050405020304" pitchFamily="18" charset="0"/>
            </a:endParaRPr>
          </a:p>
          <a:p>
            <a:pPr>
              <a:lnSpc>
                <a:spcPct val="80000"/>
              </a:lnSpc>
              <a:spcBef>
                <a:spcPct val="50000"/>
              </a:spcBef>
            </a:pPr>
            <a:r>
              <a:rPr lang="zh-CN" altLang="en-US" dirty="0">
                <a:solidFill>
                  <a:srgbClr val="A50021"/>
                </a:solidFill>
                <a:latin typeface="Times New Roman" panose="02020603050405020304" pitchFamily="18" charset="0"/>
              </a:rPr>
              <a:t>                         </a:t>
            </a:r>
            <a:r>
              <a:rPr lang="en-US" altLang="zh-CN" dirty="0">
                <a:solidFill>
                  <a:srgbClr val="A50021"/>
                </a:solidFill>
                <a:latin typeface="Times New Roman" panose="02020603050405020304" pitchFamily="18" charset="0"/>
              </a:rPr>
              <a:t>…</a:t>
            </a:r>
            <a:endParaRPr lang="en-US" altLang="zh-CN" dirty="0">
              <a:solidFill>
                <a:srgbClr val="A50021"/>
              </a:solidFill>
              <a:latin typeface="Times New Roman" panose="02020603050405020304" pitchFamily="18" charset="0"/>
            </a:endParaRPr>
          </a:p>
          <a:p>
            <a:pPr>
              <a:lnSpc>
                <a:spcPct val="80000"/>
              </a:lnSpc>
              <a:spcBef>
                <a:spcPct val="50000"/>
              </a:spcBef>
            </a:pPr>
            <a:r>
              <a:rPr lang="en-US" altLang="zh-CN" dirty="0">
                <a:solidFill>
                  <a:srgbClr val="A50021"/>
                </a:solidFill>
                <a:latin typeface="Times New Roman" panose="02020603050405020304" pitchFamily="18" charset="0"/>
              </a:rPr>
              <a:t>                        </a:t>
            </a:r>
            <a:r>
              <a:rPr lang="zh-CN" altLang="en-US" dirty="0">
                <a:solidFill>
                  <a:srgbClr val="A50021"/>
                </a:solidFill>
                <a:latin typeface="Times New Roman" panose="02020603050405020304" pitchFamily="18" charset="0"/>
              </a:rPr>
              <a:t>语句</a:t>
            </a:r>
            <a:endParaRPr lang="zh-CN" altLang="en-US" dirty="0">
              <a:solidFill>
                <a:srgbClr val="A50021"/>
              </a:solidFill>
              <a:latin typeface="Times New Roman" panose="02020603050405020304" pitchFamily="18" charset="0"/>
            </a:endParaRPr>
          </a:p>
          <a:p>
            <a:pPr>
              <a:lnSpc>
                <a:spcPct val="80000"/>
              </a:lnSpc>
              <a:spcBef>
                <a:spcPct val="50000"/>
              </a:spcBef>
            </a:pPr>
            <a:r>
              <a:rPr lang="en-US" altLang="zh-CN" dirty="0">
                <a:solidFill>
                  <a:srgbClr val="A50021"/>
                </a:solidFill>
                <a:latin typeface="Times New Roman" panose="02020603050405020304" pitchFamily="18" charset="0"/>
              </a:rPr>
              <a:t>S_NAME2    ENDS</a:t>
            </a:r>
            <a:endParaRPr lang="en-US" altLang="zh-CN" dirty="0">
              <a:solidFill>
                <a:srgbClr val="A50021"/>
              </a:solidFill>
              <a:latin typeface="Times New Roman" panose="02020603050405020304" pitchFamily="18" charset="0"/>
            </a:endParaRPr>
          </a:p>
          <a:p>
            <a:pPr>
              <a:lnSpc>
                <a:spcPct val="80000"/>
              </a:lnSpc>
              <a:spcBef>
                <a:spcPct val="50000"/>
              </a:spcBef>
            </a:pPr>
            <a:r>
              <a:rPr lang="en-US" altLang="zh-CN" dirty="0">
                <a:solidFill>
                  <a:srgbClr val="000099"/>
                </a:solidFill>
                <a:latin typeface="Times New Roman" panose="02020603050405020304" pitchFamily="18" charset="0"/>
              </a:rPr>
              <a:t>S_NAME3      SEGMENT</a:t>
            </a:r>
            <a:endParaRPr lang="en-US" altLang="zh-CN" dirty="0">
              <a:solidFill>
                <a:srgbClr val="000099"/>
              </a:solidFill>
              <a:latin typeface="Times New Roman" panose="02020603050405020304" pitchFamily="18" charset="0"/>
            </a:endParaRPr>
          </a:p>
          <a:p>
            <a:pPr>
              <a:lnSpc>
                <a:spcPct val="80000"/>
              </a:lnSpc>
              <a:spcBef>
                <a:spcPct val="50000"/>
              </a:spcBef>
            </a:pPr>
            <a:r>
              <a:rPr lang="en-US" altLang="zh-CN" dirty="0">
                <a:solidFill>
                  <a:srgbClr val="000099"/>
                </a:solidFill>
                <a:latin typeface="Times New Roman" panose="02020603050405020304" pitchFamily="18" charset="0"/>
              </a:rPr>
              <a:t>                        </a:t>
            </a:r>
            <a:r>
              <a:rPr lang="zh-CN" altLang="en-US" dirty="0">
                <a:solidFill>
                  <a:srgbClr val="000099"/>
                </a:solidFill>
                <a:latin typeface="Times New Roman" panose="02020603050405020304" pitchFamily="18" charset="0"/>
              </a:rPr>
              <a:t>语句</a:t>
            </a:r>
            <a:endParaRPr lang="zh-CN" altLang="en-US" dirty="0">
              <a:solidFill>
                <a:srgbClr val="000099"/>
              </a:solidFill>
              <a:latin typeface="Times New Roman" panose="02020603050405020304" pitchFamily="18" charset="0"/>
            </a:endParaRPr>
          </a:p>
          <a:p>
            <a:pPr>
              <a:lnSpc>
                <a:spcPct val="80000"/>
              </a:lnSpc>
              <a:spcBef>
                <a:spcPct val="50000"/>
              </a:spcBef>
            </a:pPr>
            <a:r>
              <a:rPr lang="zh-CN" altLang="en-US" dirty="0">
                <a:solidFill>
                  <a:srgbClr val="000099"/>
                </a:solidFill>
                <a:latin typeface="Times New Roman" panose="02020603050405020304" pitchFamily="18" charset="0"/>
              </a:rPr>
              <a:t>                        </a:t>
            </a:r>
            <a:r>
              <a:rPr lang="en-US" altLang="zh-CN" dirty="0">
                <a:solidFill>
                  <a:srgbClr val="000099"/>
                </a:solidFill>
                <a:latin typeface="Times New Roman" panose="02020603050405020304" pitchFamily="18" charset="0"/>
              </a:rPr>
              <a:t>…                            </a:t>
            </a:r>
            <a:endParaRPr lang="en-US" altLang="zh-CN" dirty="0">
              <a:solidFill>
                <a:srgbClr val="000099"/>
              </a:solidFill>
              <a:latin typeface="Times New Roman" panose="02020603050405020304" pitchFamily="18" charset="0"/>
            </a:endParaRPr>
          </a:p>
          <a:p>
            <a:pPr>
              <a:lnSpc>
                <a:spcPct val="80000"/>
              </a:lnSpc>
              <a:spcBef>
                <a:spcPct val="50000"/>
              </a:spcBef>
            </a:pPr>
            <a:r>
              <a:rPr lang="en-US" altLang="zh-CN" dirty="0">
                <a:solidFill>
                  <a:srgbClr val="000099"/>
                </a:solidFill>
                <a:latin typeface="Times New Roman" panose="02020603050405020304" pitchFamily="18" charset="0"/>
              </a:rPr>
              <a:t>                        </a:t>
            </a:r>
            <a:r>
              <a:rPr lang="zh-CN" altLang="en-US" dirty="0">
                <a:solidFill>
                  <a:srgbClr val="000099"/>
                </a:solidFill>
                <a:latin typeface="Times New Roman" panose="02020603050405020304" pitchFamily="18" charset="0"/>
              </a:rPr>
              <a:t>语句</a:t>
            </a:r>
            <a:endParaRPr lang="zh-CN" altLang="en-US" dirty="0">
              <a:solidFill>
                <a:srgbClr val="000099"/>
              </a:solidFill>
              <a:latin typeface="Times New Roman" panose="02020603050405020304" pitchFamily="18" charset="0"/>
            </a:endParaRPr>
          </a:p>
          <a:p>
            <a:pPr>
              <a:lnSpc>
                <a:spcPct val="80000"/>
              </a:lnSpc>
              <a:spcBef>
                <a:spcPct val="50000"/>
              </a:spcBef>
            </a:pPr>
            <a:r>
              <a:rPr lang="en-US" altLang="zh-CN" dirty="0">
                <a:solidFill>
                  <a:srgbClr val="000099"/>
                </a:solidFill>
                <a:latin typeface="Times New Roman" panose="02020603050405020304" pitchFamily="18" charset="0"/>
              </a:rPr>
              <a:t>S_NAME3    ENDS</a:t>
            </a:r>
            <a:endParaRPr lang="en-US" altLang="zh-CN" dirty="0">
              <a:solidFill>
                <a:srgbClr val="000099"/>
              </a:solidFill>
              <a:latin typeface="Times New Roman" panose="02020603050405020304" pitchFamily="18" charset="0"/>
            </a:endParaRPr>
          </a:p>
          <a:p>
            <a:pPr>
              <a:lnSpc>
                <a:spcPct val="80000"/>
              </a:lnSpc>
              <a:spcBef>
                <a:spcPct val="50000"/>
              </a:spcBef>
            </a:pPr>
            <a:r>
              <a:rPr lang="en-US" altLang="zh-CN" dirty="0">
                <a:solidFill>
                  <a:srgbClr val="000099"/>
                </a:solidFill>
                <a:latin typeface="Times New Roman" panose="02020603050405020304" pitchFamily="18" charset="0"/>
              </a:rPr>
              <a:t>                       END        </a:t>
            </a:r>
            <a:r>
              <a:rPr lang="zh-CN" altLang="en-US" dirty="0">
                <a:solidFill>
                  <a:srgbClr val="000099"/>
                </a:solidFill>
                <a:latin typeface="Times New Roman" panose="02020603050405020304" pitchFamily="18" charset="0"/>
              </a:rPr>
              <a:t>标号</a:t>
            </a:r>
            <a:endParaRPr lang="zh-CN" altLang="en-US" dirty="0">
              <a:solidFill>
                <a:srgbClr val="000099"/>
              </a:solidFill>
              <a:latin typeface="Times New Roman" panose="02020603050405020304" pitchFamily="18" charset="0"/>
            </a:endParaRPr>
          </a:p>
        </p:txBody>
      </p:sp>
      <p:sp>
        <p:nvSpPr>
          <p:cNvPr id="15365" name="Rectangle 5"/>
          <p:cNvSpPr/>
          <p:nvPr/>
        </p:nvSpPr>
        <p:spPr>
          <a:xfrm>
            <a:off x="4827588" y="247650"/>
            <a:ext cx="3957637" cy="661035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5366" name="AutoShape 6"/>
          <p:cNvSpPr/>
          <p:nvPr/>
        </p:nvSpPr>
        <p:spPr>
          <a:xfrm>
            <a:off x="1619250" y="2708275"/>
            <a:ext cx="285750" cy="952500"/>
          </a:xfrm>
          <a:prstGeom prst="leftBrace">
            <a:avLst>
              <a:gd name="adj1" fmla="val 27762"/>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5" name="Rectangle 3"/>
          <p:cNvSpPr>
            <a:spLocks noGrp="1" noRot="1" noChangeArrowheads="1"/>
          </p:cNvSpPr>
          <p:nvPr>
            <p:ph idx="1"/>
          </p:nvPr>
        </p:nvSpPr>
        <p:spPr>
          <a:xfrm>
            <a:off x="609600" y="1181100"/>
            <a:ext cx="8229600" cy="1498600"/>
          </a:xfrm>
        </p:spPr>
        <p:txBody>
          <a:bodyPr vert="horz" wrap="square" lIns="91440" tIns="45720" rIns="91440" bIns="45720" numCol="1" anchor="t" anchorCtr="0" compatLnSpc="1"/>
          <a:lstStyle/>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smtClean="0">
                <a:ln>
                  <a:noFill/>
                </a:ln>
                <a:solidFill>
                  <a:schemeClr val="tx1"/>
                </a:solidFill>
                <a:effectLst/>
                <a:uLnTx/>
                <a:uFillTx/>
                <a:latin typeface="+mn-ea"/>
                <a:ea typeface="+mn-ea"/>
                <a:cs typeface="+mn-cs"/>
              </a:rPr>
              <a:t>2</a:t>
            </a: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）字符显示</a:t>
            </a:r>
            <a:r>
              <a:rPr kumimoji="0" lang="en-US" altLang="zh-CN" sz="2600" b="0" i="0" u="none" strike="noStrike" kern="1200" cap="none" spc="0" normalizeH="0" baseline="0" noProof="0" smtClean="0">
                <a:ln>
                  <a:noFill/>
                </a:ln>
                <a:solidFill>
                  <a:schemeClr val="tx1"/>
                </a:solidFill>
                <a:effectLst/>
                <a:uLnTx/>
                <a:uFillTx/>
                <a:latin typeface="+mn-ea"/>
                <a:ea typeface="+mn-ea"/>
                <a:cs typeface="+mn-cs"/>
              </a:rPr>
              <a:t>(2</a:t>
            </a: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号调用）</a:t>
            </a:r>
            <a:endParaRPr kumimoji="0" lang="zh-CN" altLang="en-US" sz="2600" b="0"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功能：将</a:t>
            </a:r>
            <a:r>
              <a:rPr kumimoji="0" lang="en-US" altLang="zh-CN" sz="2600" b="0" i="0" u="none" strike="noStrike" kern="1200" cap="none" spc="0" normalizeH="0" baseline="0" noProof="0" smtClean="0">
                <a:ln>
                  <a:noFill/>
                </a:ln>
                <a:solidFill>
                  <a:schemeClr val="tx1"/>
                </a:solidFill>
                <a:effectLst/>
                <a:uLnTx/>
                <a:uFillTx/>
                <a:latin typeface="+mn-ea"/>
                <a:ea typeface="+mn-ea"/>
                <a:cs typeface="+mn-cs"/>
              </a:rPr>
              <a:t>DL</a:t>
            </a: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寄存器中的字符送显示器显示</a:t>
            </a:r>
            <a:endParaRPr kumimoji="0" lang="zh-CN" altLang="en-US" sz="2600" b="0"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入口参数</a:t>
            </a:r>
            <a:r>
              <a:rPr kumimoji="0" lang="en-US" altLang="zh-CN" sz="2600" b="0" i="0" u="none" strike="noStrike" kern="1200" cap="none" spc="0" normalizeH="0" baseline="0" noProof="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要显示的字符的</a:t>
            </a:r>
            <a:r>
              <a:rPr kumimoji="0" lang="en-US" altLang="zh-CN" sz="2600" b="0" i="0" u="none" strike="noStrike" kern="1200" cap="none" spc="0" normalizeH="0" baseline="0" noProof="0" smtClean="0">
                <a:ln>
                  <a:noFill/>
                </a:ln>
                <a:solidFill>
                  <a:schemeClr val="tx1"/>
                </a:solidFill>
                <a:effectLst/>
                <a:uLnTx/>
                <a:uFillTx/>
                <a:latin typeface="+mn-ea"/>
                <a:ea typeface="+mn-ea"/>
                <a:cs typeface="+mn-cs"/>
              </a:rPr>
              <a:t>ASCII</a:t>
            </a: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码值需放入</a:t>
            </a:r>
            <a:r>
              <a:rPr kumimoji="0" lang="en-US" altLang="zh-CN" sz="2600" b="0" i="0" u="none" strike="noStrike" kern="1200" cap="none" spc="0" normalizeH="0" baseline="0" noProof="0" smtClean="0">
                <a:ln>
                  <a:noFill/>
                </a:ln>
                <a:solidFill>
                  <a:schemeClr val="tx1"/>
                </a:solidFill>
                <a:effectLst/>
                <a:uLnTx/>
                <a:uFillTx/>
                <a:latin typeface="+mn-ea"/>
                <a:ea typeface="+mn-ea"/>
                <a:cs typeface="+mn-cs"/>
              </a:rPr>
              <a:t>DL</a:t>
            </a: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寄存器。</a:t>
            </a:r>
            <a:endParaRPr kumimoji="0" lang="zh-CN" altLang="en-US" sz="2600" b="0"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	</a:t>
            </a:r>
            <a:endParaRPr kumimoji="0" lang="en-US" altLang="zh-CN" sz="2600" b="0" i="0" u="none" strike="noStrike" kern="1200" cap="none" spc="0" normalizeH="0" baseline="0" noProof="0" smtClean="0">
              <a:ln>
                <a:noFill/>
              </a:ln>
              <a:solidFill>
                <a:schemeClr val="tx1"/>
              </a:solidFill>
              <a:effectLst/>
              <a:uLnTx/>
              <a:uFillTx/>
              <a:latin typeface="+mn-ea"/>
              <a:ea typeface="+mn-ea"/>
              <a:cs typeface="+mn-cs"/>
            </a:endParaRPr>
          </a:p>
        </p:txBody>
      </p:sp>
      <p:sp>
        <p:nvSpPr>
          <p:cNvPr id="2" name="文本框 1"/>
          <p:cNvSpPr txBox="1"/>
          <p:nvPr/>
        </p:nvSpPr>
        <p:spPr>
          <a:xfrm>
            <a:off x="1681480" y="3373755"/>
            <a:ext cx="5302885" cy="829310"/>
          </a:xfrm>
          <a:prstGeom prst="rect">
            <a:avLst/>
          </a:prstGeom>
          <a:noFill/>
        </p:spPr>
        <p:txBody>
          <a:bodyPr wrap="square">
            <a:spAutoFit/>
          </a:bodyPr>
          <a:lstStyle/>
          <a:p>
            <a:pPr marL="273050" marR="0" indent="-273050" defTabSz="914400">
              <a:lnSpc>
                <a:spcPct val="90000"/>
              </a:lnSpc>
              <a:spcBef>
                <a:spcPct val="20000"/>
              </a:spcBef>
              <a:buClr>
                <a:srgbClr val="0BD0D9"/>
              </a:buClr>
              <a:buSzPct val="95000"/>
              <a:buFont typeface="Wingdings" panose="05000000000000000000" pitchFamily="2" charset="2"/>
              <a:buNone/>
              <a:defRPr/>
            </a:pPr>
            <a:r>
              <a:rPr kumimoji="0" lang="zh-CN" altLang="en-US" sz="2400" kern="1200" cap="none" spc="0" normalizeH="0" baseline="0" noProof="0">
                <a:latin typeface="+mn-ea"/>
                <a:ea typeface="+mn-ea"/>
                <a:cs typeface="+mn-cs"/>
                <a:sym typeface="+mn-ea"/>
              </a:rPr>
              <a:t>【例】在屏幕当前位置显示字符 </a:t>
            </a:r>
            <a:r>
              <a:rPr kumimoji="0" lang="en-US" altLang="zh-CN" sz="2400" kern="1200" cap="none" spc="0" normalizeH="0" baseline="0" noProof="0">
                <a:latin typeface="+mn-ea"/>
                <a:ea typeface="+mn-ea"/>
                <a:cs typeface="+mn-cs"/>
                <a:sym typeface="+mn-ea"/>
              </a:rPr>
              <a:t>5</a:t>
            </a:r>
            <a:endParaRPr kumimoji="0" lang="zh-CN" altLang="en-US" sz="2400" kern="1200" cap="none" spc="0" normalizeH="0" baseline="0" noProof="0">
              <a:latin typeface="+mn-ea"/>
              <a:ea typeface="+mn-ea"/>
              <a:cs typeface="+mn-cs"/>
            </a:endParaRPr>
          </a:p>
          <a:p>
            <a:pPr marL="273050" marR="0" indent="-273050" defTabSz="914400">
              <a:lnSpc>
                <a:spcPct val="90000"/>
              </a:lnSpc>
              <a:spcBef>
                <a:spcPct val="20000"/>
              </a:spcBef>
              <a:buClr>
                <a:srgbClr val="0BD0D9"/>
              </a:buClr>
              <a:buSzPct val="95000"/>
              <a:buFont typeface="Wingdings" panose="05000000000000000000" pitchFamily="2" charset="2"/>
              <a:buNone/>
              <a:defRPr/>
            </a:pPr>
            <a:r>
              <a:rPr kumimoji="0" lang="zh-CN" altLang="en-US" sz="2400" kern="1200" cap="none" spc="0" normalizeH="0" baseline="0" noProof="0">
                <a:latin typeface="+mn-ea"/>
                <a:ea typeface="+mn-ea"/>
                <a:cs typeface="+mn-cs"/>
                <a:sym typeface="+mn-ea"/>
              </a:rPr>
              <a:t>	</a:t>
            </a:r>
            <a:endParaRPr kumimoji="0" lang="zh-CN" altLang="en-US" sz="2400" kern="1200" cap="none" spc="0" normalizeH="0" baseline="0" noProof="1">
              <a:latin typeface="Arial" panose="020B0604020202020204" pitchFamily="34" charset="0"/>
              <a:ea typeface="宋体" panose="02010600030101010101" pitchFamily="2" charset="-122"/>
              <a:cs typeface="+mn-cs"/>
            </a:endParaRPr>
          </a:p>
        </p:txBody>
      </p:sp>
      <p:sp>
        <p:nvSpPr>
          <p:cNvPr id="3" name="文本框 2"/>
          <p:cNvSpPr txBox="1"/>
          <p:nvPr/>
        </p:nvSpPr>
        <p:spPr>
          <a:xfrm>
            <a:off x="2854325" y="4017963"/>
            <a:ext cx="2128838" cy="1235075"/>
          </a:xfrm>
          <a:prstGeom prst="rect">
            <a:avLst/>
          </a:prstGeom>
          <a:noFill/>
        </p:spPr>
        <p:txBody>
          <a:bodyPr>
            <a:spAutoFit/>
          </a:bodyPr>
          <a:lstStyle/>
          <a:p>
            <a:pPr marL="273050" marR="0" indent="-273050" defTabSz="914400">
              <a:lnSpc>
                <a:spcPct val="90000"/>
              </a:lnSpc>
              <a:spcBef>
                <a:spcPct val="20000"/>
              </a:spcBef>
              <a:buClr>
                <a:srgbClr val="0BD0D9"/>
              </a:buClr>
              <a:buSzPct val="95000"/>
              <a:buFont typeface="Wingdings" panose="05000000000000000000" pitchFamily="2" charset="2"/>
              <a:buNone/>
              <a:defRPr/>
            </a:pPr>
            <a:r>
              <a:rPr kumimoji="0" lang="en-US" altLang="zh-CN" sz="2400" kern="1200" cap="none" spc="0" normalizeH="0" baseline="0" noProof="0">
                <a:latin typeface="+mn-ea"/>
                <a:ea typeface="+mn-ea"/>
                <a:cs typeface="+mn-cs"/>
                <a:sym typeface="+mn-ea"/>
              </a:rPr>
              <a:t>MOV DL,’5’</a:t>
            </a:r>
            <a:endParaRPr kumimoji="0" lang="en-US" altLang="zh-CN" sz="2400" kern="1200" cap="none" spc="0" normalizeH="0" baseline="0" noProof="0">
              <a:latin typeface="+mn-ea"/>
              <a:ea typeface="+mn-ea"/>
              <a:cs typeface="+mn-cs"/>
            </a:endParaRPr>
          </a:p>
          <a:p>
            <a:pPr marL="273050" marR="0" indent="-273050" defTabSz="914400">
              <a:lnSpc>
                <a:spcPct val="90000"/>
              </a:lnSpc>
              <a:spcBef>
                <a:spcPct val="20000"/>
              </a:spcBef>
              <a:buClr>
                <a:srgbClr val="0BD0D9"/>
              </a:buClr>
              <a:buSzPct val="95000"/>
              <a:buFont typeface="Wingdings" panose="05000000000000000000" pitchFamily="2" charset="2"/>
              <a:buNone/>
              <a:defRPr/>
            </a:pPr>
            <a:r>
              <a:rPr kumimoji="0" lang="en-US" altLang="zh-CN" sz="2400" kern="1200" cap="none" spc="0" normalizeH="0" baseline="0" noProof="0">
                <a:latin typeface="+mn-ea"/>
                <a:ea typeface="+mn-ea"/>
                <a:cs typeface="+mn-cs"/>
                <a:sym typeface="+mn-ea"/>
              </a:rPr>
              <a:t>MOV AH,2</a:t>
            </a:r>
            <a:endParaRPr kumimoji="0" lang="en-US" altLang="zh-CN" sz="2400" kern="1200" cap="none" spc="0" normalizeH="0" baseline="0" noProof="0">
              <a:latin typeface="+mn-ea"/>
              <a:ea typeface="+mn-ea"/>
              <a:cs typeface="+mn-cs"/>
              <a:sym typeface="+mn-ea"/>
            </a:endParaRPr>
          </a:p>
          <a:p>
            <a:pPr marL="273050" marR="0" indent="-273050" defTabSz="914400">
              <a:lnSpc>
                <a:spcPct val="90000"/>
              </a:lnSpc>
              <a:spcBef>
                <a:spcPct val="20000"/>
              </a:spcBef>
              <a:buClr>
                <a:srgbClr val="0BD0D9"/>
              </a:buClr>
              <a:buSzPct val="95000"/>
              <a:buFont typeface="Wingdings" panose="05000000000000000000" pitchFamily="2" charset="2"/>
              <a:buNone/>
              <a:defRPr/>
            </a:pPr>
            <a:r>
              <a:rPr kumimoji="0" lang="en-US" altLang="zh-CN" sz="2400" kern="1200" cap="none" spc="0" normalizeH="0" baseline="0" noProof="0">
                <a:latin typeface="+mn-ea"/>
                <a:ea typeface="+mn-ea"/>
                <a:cs typeface="+mn-cs"/>
                <a:sym typeface="+mn-ea"/>
              </a:rPr>
              <a:t>INT 21H</a:t>
            </a:r>
            <a:endParaRPr kumimoji="0" lang="zh-CN" altLang="en-US" sz="2400" kern="1200" cap="none" spc="0" normalizeH="0" baseline="0" noProof="1">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2000"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a:spLocks noGrp="1" noRot="1" noChangeArrowheads="1"/>
          </p:cNvSpPr>
          <p:nvPr>
            <p:ph idx="1"/>
          </p:nvPr>
        </p:nvSpPr>
        <p:spPr>
          <a:xfrm>
            <a:off x="304800" y="495300"/>
            <a:ext cx="8540750" cy="3014345"/>
          </a:xfrm>
        </p:spPr>
        <p:txBody>
          <a:bodyPr vert="horz" wrap="square" lIns="91440" tIns="45720" rIns="91440" bIns="45720" numCol="1" anchor="t" anchorCtr="0" compatLnSpc="1"/>
          <a:lstStyle/>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3</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）字符串显示</a:t>
            </a:r>
            <a:r>
              <a:rPr kumimoji="0" lang="en-US" altLang="zh-CN"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(9</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号调用）</a:t>
            </a:r>
            <a:endPar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273050" marR="0" lvl="0" indent="-273050" algn="l" defTabSz="914400" rtl="0" eaLnBrk="1" latinLnBrk="0" hangingPunct="1">
              <a:lnSpc>
                <a:spcPct val="120000"/>
              </a:lnSpc>
              <a:spcBef>
                <a:spcPts val="0"/>
              </a:spcBef>
              <a:spcAft>
                <a:spcPct val="0"/>
              </a:spcAft>
              <a:buClr>
                <a:srgbClr val="0BD0D9"/>
              </a:buClr>
              <a:buSzPct val="95000"/>
              <a:buFont typeface="Wingdings 2" panose="05020102010507070707" pitchFamily="18" charset="2"/>
              <a:buChar char=""/>
              <a:defRPr/>
            </a:pPr>
            <a:r>
              <a:rPr kumimoji="0" lang="zh-CN" altLang="en-US" sz="2400" b="1" i="0" u="none" strike="noStrike" kern="1200" cap="none" spc="0" normalizeH="0" baseline="0" noProof="0" dirty="0" smtClean="0">
                <a:ln>
                  <a:noFill/>
                </a:ln>
                <a:solidFill>
                  <a:srgbClr val="FF3300"/>
                </a:solidFill>
                <a:effectLst/>
                <a:uLnTx/>
                <a:uFillTx/>
                <a:latin typeface="仿宋_GB2312" pitchFamily="49" charset="-122"/>
                <a:ea typeface="仿宋_GB2312" pitchFamily="49" charset="-122"/>
                <a:cs typeface="+mn-cs"/>
              </a:rPr>
              <a:t>功能</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：将</a:t>
            </a:r>
            <a:r>
              <a:rPr kumimoji="0" lang="en-US" altLang="zh-CN"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DX</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作为指针所指向的内存单元中的字符串送显示器显示。</a:t>
            </a:r>
            <a:endPar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273050" marR="0" lvl="0" indent="-273050" algn="l" defTabSz="914400" rtl="0" eaLnBrk="1" latinLnBrk="0" hangingPunct="1">
              <a:lnSpc>
                <a:spcPct val="120000"/>
              </a:lnSpc>
              <a:spcBef>
                <a:spcPts val="0"/>
              </a:spcBef>
              <a:spcAft>
                <a:spcPct val="0"/>
              </a:spcAft>
              <a:buClr>
                <a:srgbClr val="0BD0D9"/>
              </a:buClr>
              <a:buSzPct val="95000"/>
              <a:buFont typeface="Wingdings 2" panose="05020102010507070707" pitchFamily="18" charset="2"/>
              <a:buChar char=""/>
              <a:defRPr/>
            </a:pPr>
            <a:r>
              <a:rPr lang="zh-CN" altLang="en-US" sz="2400" b="1" noProof="0" dirty="0" smtClean="0">
                <a:ln>
                  <a:noFill/>
                </a:ln>
                <a:solidFill>
                  <a:srgbClr val="FF3300"/>
                </a:solidFill>
                <a:effectLst/>
                <a:uLnTx/>
                <a:uFillTx/>
                <a:latin typeface="仿宋_GB2312" pitchFamily="49" charset="-122"/>
                <a:ea typeface="仿宋_GB2312" pitchFamily="49" charset="-122"/>
                <a:sym typeface="+mn-ea"/>
              </a:rPr>
              <a:t>要求：</a:t>
            </a:r>
            <a:r>
              <a:rPr lang="zh-CN" altLang="en-US" sz="2400" noProof="0" dirty="0" smtClean="0">
                <a:ln>
                  <a:noFill/>
                </a:ln>
                <a:effectLst/>
                <a:uLnTx/>
                <a:uFillTx/>
                <a:latin typeface="仿宋_GB2312" pitchFamily="49" charset="-122"/>
                <a:ea typeface="仿宋_GB2312" pitchFamily="49" charset="-122"/>
                <a:sym typeface="+mn-ea"/>
              </a:rPr>
              <a:t>定义一个</a:t>
            </a:r>
            <a:r>
              <a:rPr lang="zh-CN" altLang="en-US" sz="2400" noProof="0" dirty="0" smtClean="0">
                <a:ln>
                  <a:noFill/>
                </a:ln>
                <a:solidFill>
                  <a:srgbClr val="FF0000"/>
                </a:solidFill>
                <a:effectLst/>
                <a:uLnTx/>
                <a:uFillTx/>
                <a:latin typeface="华文行楷" panose="02010800040101010101" pitchFamily="2" charset="-122"/>
                <a:ea typeface="华文行楷" panose="02010800040101010101" pitchFamily="2" charset="-122"/>
                <a:sym typeface="+mn-ea"/>
              </a:rPr>
              <a:t>输出缓冲区，</a:t>
            </a:r>
            <a:r>
              <a:rPr lang="zh-CN" altLang="en-US" sz="2400" noProof="0" dirty="0" smtClean="0">
                <a:ln>
                  <a:noFill/>
                </a:ln>
                <a:effectLst/>
                <a:uLnTx/>
                <a:uFillTx/>
                <a:latin typeface="仿宋_GB2312" pitchFamily="49" charset="-122"/>
                <a:ea typeface="仿宋_GB2312" pitchFamily="49" charset="-122"/>
                <a:sym typeface="+mn-ea"/>
              </a:rPr>
              <a:t>字符串需以</a:t>
            </a:r>
            <a:r>
              <a:rPr lang="en-US" altLang="zh-CN" sz="2400" noProof="0" dirty="0" smtClean="0">
                <a:ln>
                  <a:noFill/>
                </a:ln>
                <a:effectLst/>
                <a:uLnTx/>
                <a:uFillTx/>
                <a:latin typeface="仿宋_GB2312" pitchFamily="49" charset="-122"/>
                <a:ea typeface="仿宋_GB2312" pitchFamily="49" charset="-122"/>
                <a:sym typeface="+mn-ea"/>
              </a:rPr>
              <a:t>$</a:t>
            </a:r>
            <a:r>
              <a:rPr lang="zh-CN" altLang="en-US" sz="2400" noProof="0" dirty="0" smtClean="0">
                <a:ln>
                  <a:noFill/>
                </a:ln>
                <a:effectLst/>
                <a:uLnTx/>
                <a:uFillTx/>
                <a:latin typeface="仿宋_GB2312" pitchFamily="49" charset="-122"/>
                <a:ea typeface="仿宋_GB2312" pitchFamily="49" charset="-122"/>
                <a:sym typeface="+mn-ea"/>
              </a:rPr>
              <a:t>结尾。</a:t>
            </a:r>
            <a:endPar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273050" marR="0" lvl="0" indent="-273050" algn="l" defTabSz="914400" rtl="0" eaLnBrk="1" latinLnBrk="0" hangingPunct="1">
              <a:lnSpc>
                <a:spcPct val="120000"/>
              </a:lnSpc>
              <a:spcBef>
                <a:spcPts val="0"/>
              </a:spcBef>
              <a:spcAft>
                <a:spcPct val="0"/>
              </a:spcAft>
              <a:buClr>
                <a:srgbClr val="0BD0D9"/>
              </a:buClr>
              <a:buSzPct val="95000"/>
              <a:buFont typeface="Wingdings 2" panose="05020102010507070707" pitchFamily="18" charset="2"/>
              <a:buChar char=""/>
              <a:defRPr/>
            </a:pPr>
            <a:r>
              <a:rPr kumimoji="0" lang="zh-CN" altLang="en-US" sz="2400" b="1" i="0" u="none" strike="noStrike" kern="1200" cap="none" spc="0" normalizeH="0" baseline="0" noProof="0" dirty="0" smtClean="0">
                <a:ln>
                  <a:noFill/>
                </a:ln>
                <a:solidFill>
                  <a:srgbClr val="FF3300"/>
                </a:solidFill>
                <a:effectLst/>
                <a:uLnTx/>
                <a:uFillTx/>
                <a:latin typeface="仿宋_GB2312" pitchFamily="49" charset="-122"/>
                <a:ea typeface="仿宋_GB2312" pitchFamily="49" charset="-122"/>
                <a:cs typeface="+mn-cs"/>
              </a:rPr>
              <a:t>入口参数</a:t>
            </a:r>
            <a:r>
              <a:rPr kumimoji="0" lang="en-US" altLang="zh-CN"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要显示的字符串的首地址需放入</a:t>
            </a:r>
            <a:r>
              <a:rPr kumimoji="0" lang="en-US" altLang="zh-CN"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DS</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DX</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寄存器</a:t>
            </a:r>
            <a:endParaRPr kumimoji="0" lang="zh-CN" altLang="en-US"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627715" name="Rectangle 3"/>
          <p:cNvSpPr/>
          <p:nvPr/>
        </p:nvSpPr>
        <p:spPr>
          <a:xfrm>
            <a:off x="463550" y="3573463"/>
            <a:ext cx="7924800" cy="460375"/>
          </a:xfrm>
          <a:prstGeom prst="rect">
            <a:avLst/>
          </a:prstGeom>
          <a:noFill/>
          <a:ln w="9525">
            <a:noFill/>
          </a:ln>
        </p:spPr>
        <p:txBody>
          <a:bodyPr>
            <a:spAutoFit/>
          </a:bodyPr>
          <a:p>
            <a:pPr marL="342900" indent="-342900"/>
            <a:r>
              <a:rPr lang="zh-CN" altLang="en-US" sz="2400" dirty="0">
                <a:solidFill>
                  <a:schemeClr val="tx2"/>
                </a:solidFill>
                <a:latin typeface="黑体" panose="02010609060101010101" pitchFamily="49" charset="-122"/>
                <a:ea typeface="黑体" panose="02010609060101010101" pitchFamily="49" charset="-122"/>
              </a:rPr>
              <a:t>例：显示一串字符串</a:t>
            </a:r>
            <a:r>
              <a:rPr lang="zh-CN" altLang="en-US" sz="2400" dirty="0">
                <a:solidFill>
                  <a:schemeClr val="tx2"/>
                </a:solidFill>
                <a:latin typeface="Arial" panose="020B0604020202020204" pitchFamily="34" charset="0"/>
                <a:ea typeface="黑体" panose="02010609060101010101" pitchFamily="49" charset="-122"/>
              </a:rPr>
              <a:t>“</a:t>
            </a:r>
            <a:r>
              <a:rPr lang="en-US" altLang="zh-CN" sz="2400" dirty="0">
                <a:solidFill>
                  <a:schemeClr val="tx2"/>
                </a:solidFill>
                <a:latin typeface="黑体" panose="02010609060101010101" pitchFamily="49" charset="-122"/>
                <a:ea typeface="黑体" panose="02010609060101010101" pitchFamily="49" charset="-122"/>
              </a:rPr>
              <a:t>hello.How are you!</a:t>
            </a:r>
            <a:r>
              <a:rPr lang="en-US" altLang="zh-CN" sz="2400" dirty="0">
                <a:solidFill>
                  <a:schemeClr val="tx2"/>
                </a:solidFill>
                <a:latin typeface="Arial" panose="020B0604020202020204" pitchFamily="34" charset="0"/>
                <a:ea typeface="黑体" panose="02010609060101010101" pitchFamily="49" charset="-122"/>
              </a:rPr>
              <a:t>”</a:t>
            </a:r>
            <a:r>
              <a:rPr lang="en-US" altLang="zh-CN" dirty="0">
                <a:solidFill>
                  <a:schemeClr val="tx2"/>
                </a:solidFill>
                <a:latin typeface="Arial" panose="020B0604020202020204" pitchFamily="34" charset="0"/>
              </a:rPr>
              <a:t>     </a:t>
            </a:r>
            <a:r>
              <a:rPr lang="en-US" altLang="zh-CN" dirty="0">
                <a:solidFill>
                  <a:srgbClr val="333399"/>
                </a:solidFill>
                <a:latin typeface="Arial" panose="020B0604020202020204" pitchFamily="34" charset="0"/>
              </a:rPr>
              <a:t>( P206 </a:t>
            </a:r>
            <a:r>
              <a:rPr lang="zh-CN" altLang="en-US" dirty="0">
                <a:solidFill>
                  <a:srgbClr val="333399"/>
                </a:solidFill>
                <a:latin typeface="Arial" panose="020B0604020202020204" pitchFamily="34" charset="0"/>
              </a:rPr>
              <a:t>例</a:t>
            </a:r>
            <a:r>
              <a:rPr lang="en-US" altLang="zh-CN" dirty="0">
                <a:solidFill>
                  <a:srgbClr val="333399"/>
                </a:solidFill>
                <a:latin typeface="Arial" panose="020B0604020202020204" pitchFamily="34" charset="0"/>
              </a:rPr>
              <a:t>7</a:t>
            </a:r>
            <a:r>
              <a:rPr lang="en-US" altLang="zh-CN" dirty="0">
                <a:solidFill>
                  <a:srgbClr val="333399"/>
                </a:solidFill>
                <a:latin typeface="Arial" panose="020B0604020202020204" pitchFamily="34" charset="0"/>
              </a:rPr>
              <a:t>-2)</a:t>
            </a:r>
            <a:endParaRPr lang="en-US" altLang="zh-CN" dirty="0">
              <a:solidFill>
                <a:srgbClr val="333399"/>
              </a:solidFill>
              <a:latin typeface="Arial" panose="020B0604020202020204" pitchFamily="34" charset="0"/>
            </a:endParaRPr>
          </a:p>
        </p:txBody>
      </p:sp>
      <p:sp>
        <p:nvSpPr>
          <p:cNvPr id="627716" name="Rectangle 4"/>
          <p:cNvSpPr/>
          <p:nvPr/>
        </p:nvSpPr>
        <p:spPr>
          <a:xfrm>
            <a:off x="2051050" y="4292600"/>
            <a:ext cx="5976938" cy="1630045"/>
          </a:xfrm>
          <a:prstGeom prst="rect">
            <a:avLst/>
          </a:prstGeom>
          <a:noFill/>
          <a:ln w="9525">
            <a:noFill/>
          </a:ln>
        </p:spPr>
        <p:txBody>
          <a:bodyPr>
            <a:spAutoFit/>
          </a:bodyPr>
          <a:p>
            <a:pPr marL="342900" indent="-342900"/>
            <a:r>
              <a:rPr lang="en-US" altLang="zh-CN" sz="2000" b="1" dirty="0">
                <a:solidFill>
                  <a:srgbClr val="002060"/>
                </a:solidFill>
                <a:latin typeface="Arial" panose="020B0604020202020204" pitchFamily="34" charset="0"/>
              </a:rPr>
              <a:t>STRING  DB ‘hello.How are you!’,0DH,OAH,</a:t>
            </a:r>
            <a:r>
              <a:rPr lang="en-US" altLang="zh-CN" sz="2000" b="1" u="sng" dirty="0">
                <a:solidFill>
                  <a:srgbClr val="FF0000"/>
                </a:solidFill>
                <a:latin typeface="Arial" panose="020B0604020202020204" pitchFamily="34" charset="0"/>
              </a:rPr>
              <a:t>’$’</a:t>
            </a:r>
            <a:endParaRPr lang="en-US" altLang="zh-CN" sz="2000" b="1" u="sng" dirty="0">
              <a:solidFill>
                <a:srgbClr val="FF0000"/>
              </a:solidFill>
              <a:latin typeface="Arial" panose="020B0604020202020204" pitchFamily="34" charset="0"/>
            </a:endParaRPr>
          </a:p>
          <a:p>
            <a:pPr marL="342900" indent="-342900"/>
            <a:r>
              <a:rPr lang="en-US" altLang="zh-CN" sz="2000" b="1" dirty="0">
                <a:solidFill>
                  <a:srgbClr val="002060"/>
                </a:solidFill>
                <a:latin typeface="Arial" panose="020B0604020202020204" pitchFamily="34" charset="0"/>
              </a:rPr>
              <a:t>                </a:t>
            </a:r>
            <a:endParaRPr lang="en-US" altLang="zh-CN" sz="2000" b="1" dirty="0">
              <a:solidFill>
                <a:srgbClr val="002060"/>
              </a:solidFill>
              <a:latin typeface="Arial" panose="020B0604020202020204" pitchFamily="34" charset="0"/>
            </a:endParaRPr>
          </a:p>
          <a:p>
            <a:pPr marL="342900" indent="-342900"/>
            <a:r>
              <a:rPr lang="en-US" altLang="zh-CN" sz="2000" b="1" dirty="0">
                <a:solidFill>
                  <a:srgbClr val="002060"/>
                </a:solidFill>
                <a:latin typeface="Arial" panose="020B0604020202020204" pitchFamily="34" charset="0"/>
              </a:rPr>
              <a:t>                LEA    DX,STRING</a:t>
            </a:r>
            <a:endParaRPr lang="en-US" altLang="zh-CN" sz="2000" b="1" dirty="0">
              <a:solidFill>
                <a:srgbClr val="002060"/>
              </a:solidFill>
              <a:latin typeface="Arial" panose="020B0604020202020204" pitchFamily="34" charset="0"/>
            </a:endParaRPr>
          </a:p>
          <a:p>
            <a:pPr marL="342900" indent="-342900"/>
            <a:r>
              <a:rPr lang="en-US" altLang="zh-CN" sz="2000" b="1" dirty="0">
                <a:solidFill>
                  <a:srgbClr val="002060"/>
                </a:solidFill>
                <a:latin typeface="Arial" panose="020B0604020202020204" pitchFamily="34" charset="0"/>
              </a:rPr>
              <a:t>	           MOV   AH,9</a:t>
            </a:r>
            <a:endParaRPr lang="en-US" altLang="zh-CN" sz="2000" b="1" dirty="0">
              <a:solidFill>
                <a:srgbClr val="002060"/>
              </a:solidFill>
              <a:latin typeface="Arial" panose="020B0604020202020204" pitchFamily="34" charset="0"/>
            </a:endParaRPr>
          </a:p>
          <a:p>
            <a:pPr marL="342900" indent="-342900"/>
            <a:r>
              <a:rPr lang="en-US" altLang="zh-CN" sz="2000" b="1" dirty="0">
                <a:solidFill>
                  <a:srgbClr val="002060"/>
                </a:solidFill>
                <a:latin typeface="Arial" panose="020B0604020202020204" pitchFamily="34" charset="0"/>
              </a:rPr>
              <a:t>	           INT     21H</a:t>
            </a:r>
            <a:endParaRPr lang="en-US" altLang="zh-CN" sz="2000" b="1" dirty="0">
              <a:solidFill>
                <a:srgbClr val="00206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7715"/>
                                        </p:tgtEl>
                                        <p:attrNameLst>
                                          <p:attrName>style.visibility</p:attrName>
                                        </p:attrNameLst>
                                      </p:cBhvr>
                                      <p:to>
                                        <p:strVal val="visible"/>
                                      </p:to>
                                    </p:set>
                                    <p:animEffect transition="in" filter="fade">
                                      <p:cBhvr>
                                        <p:cTn id="7" dur="2000"/>
                                        <p:tgtEl>
                                          <p:spTgt spid="6277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7716"/>
                                        </p:tgtEl>
                                        <p:attrNameLst>
                                          <p:attrName>style.visibility</p:attrName>
                                        </p:attrNameLst>
                                      </p:cBhvr>
                                      <p:to>
                                        <p:strVal val="visible"/>
                                      </p:to>
                                    </p:set>
                                    <p:animEffect transition="in" filter="blinds(horizontal)">
                                      <p:cBhvr>
                                        <p:cTn id="12" dur="500"/>
                                        <p:tgtEl>
                                          <p:spTgt spid="627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p:bldP spid="6277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8738" name="Rectangle 2"/>
          <p:cNvSpPr>
            <a:spLocks noGrp="1" noRot="1" noChangeArrowheads="1"/>
          </p:cNvSpPr>
          <p:nvPr>
            <p:ph idx="1"/>
          </p:nvPr>
        </p:nvSpPr>
        <p:spPr>
          <a:xfrm>
            <a:off x="457200" y="279400"/>
            <a:ext cx="8229600" cy="3704590"/>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4</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）字符串输入</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(0AH</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号调用）</a:t>
            </a:r>
            <a:endParaRPr kumimoji="0" lang="zh-CN" altLang="en-US" sz="28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400" b="1" i="0" u="none" strike="noStrike" kern="1200" cap="none" spc="0" normalizeH="0" baseline="0" noProof="0" dirty="0" smtClean="0">
                <a:ln>
                  <a:noFill/>
                </a:ln>
                <a:solidFill>
                  <a:srgbClr val="FF3300"/>
                </a:solidFill>
                <a:effectLst/>
                <a:uLnTx/>
                <a:uFillTx/>
                <a:latin typeface="仿宋_GB2312" pitchFamily="49" charset="-122"/>
                <a:ea typeface="仿宋_GB2312" pitchFamily="49" charset="-122"/>
                <a:cs typeface="+mn-cs"/>
              </a:rPr>
              <a:t>功能</a:t>
            </a:r>
            <a:r>
              <a:rPr kumimoji="0" lang="zh-CN" altLang="en-US" sz="2400" b="0" i="0" u="none" strike="noStrike" kern="1200" cap="none" spc="0" normalizeH="0" baseline="0" noProof="0" dirty="0" smtClean="0">
                <a:ln>
                  <a:noFill/>
                </a:ln>
                <a:solidFill>
                  <a:schemeClr val="tx2"/>
                </a:solidFill>
                <a:effectLst/>
                <a:uLnTx/>
                <a:uFillTx/>
                <a:latin typeface="仿宋_GB2312" pitchFamily="49" charset="-122"/>
                <a:ea typeface="仿宋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从键盘接收字符串到内存输入缓冲区</a:t>
            </a:r>
            <a:endPar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400" b="1" i="0" u="none" strike="noStrike" kern="1200" cap="none" spc="0" normalizeH="0" baseline="0" noProof="0" dirty="0" smtClean="0">
                <a:ln>
                  <a:noFill/>
                </a:ln>
                <a:solidFill>
                  <a:srgbClr val="FF3300"/>
                </a:solidFill>
                <a:effectLst/>
                <a:uLnTx/>
                <a:uFillTx/>
                <a:latin typeface="仿宋_GB2312" pitchFamily="49" charset="-122"/>
                <a:ea typeface="仿宋_GB2312" pitchFamily="49" charset="-122"/>
                <a:cs typeface="+mn-cs"/>
              </a:rPr>
              <a:t>要求：</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定义一个</a:t>
            </a:r>
            <a:r>
              <a:rPr kumimoji="0" lang="zh-CN" altLang="en-US" sz="2400" b="0" i="0" u="none" strike="noStrike" kern="1200" cap="none" spc="0" normalizeH="0" baseline="0" noProof="0" dirty="0" smtClean="0">
                <a:ln>
                  <a:noFill/>
                </a:ln>
                <a:solidFill>
                  <a:srgbClr val="FF0000"/>
                </a:solidFill>
                <a:effectLst/>
                <a:uLnTx/>
                <a:uFillTx/>
                <a:latin typeface="华文行楷" panose="02010800040101010101" pitchFamily="2" charset="-122"/>
                <a:ea typeface="华文行楷" panose="02010800040101010101" pitchFamily="2" charset="-122"/>
                <a:cs typeface="+mn-cs"/>
              </a:rPr>
              <a:t>输入缓冲区</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，缓冲区内第一个字节指出缓冲区能容纳的字符个数，不能为</a:t>
            </a:r>
            <a:r>
              <a:rPr kumimoji="0" lang="en-US" altLang="zh-CN"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0.</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第二个字节保留以用作填写输入的字符个数。从第三个字节开始存放从键盘上接收的字符。若实际输入的字符数少于定义的字节数，缓冲区内其余字节填</a:t>
            </a:r>
            <a:r>
              <a:rPr kumimoji="0" lang="en-US" altLang="zh-CN"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0</a:t>
            </a:r>
            <a:r>
              <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，若多于定义的字节数，则后来输入的字符丢掉，且响铃。</a:t>
            </a:r>
            <a:endParaRPr kumimoji="0" lang="zh-CN" altLang="en-US" sz="2400" b="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400" b="1" i="0" u="none" strike="noStrike" kern="1200" cap="none" spc="0" normalizeH="0" baseline="0" noProof="0" dirty="0" smtClean="0">
                <a:ln>
                  <a:noFill/>
                </a:ln>
                <a:solidFill>
                  <a:srgbClr val="FF3300"/>
                </a:solidFill>
                <a:effectLst/>
                <a:uLnTx/>
                <a:uFillTx/>
                <a:latin typeface="仿宋_GB2312" pitchFamily="49" charset="-122"/>
                <a:ea typeface="仿宋_GB2312" pitchFamily="49" charset="-122"/>
                <a:cs typeface="+mn-cs"/>
              </a:rPr>
              <a:t>入口参数</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DS</a:t>
            </a:r>
            <a:r>
              <a:rPr kumimoji="0" lang="zh-CN" altLang="en-US" sz="2400"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：DX寄存器，指向输入缓冲器</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628739" name="Text Box 3"/>
          <p:cNvSpPr txBox="1"/>
          <p:nvPr/>
        </p:nvSpPr>
        <p:spPr>
          <a:xfrm>
            <a:off x="5435600" y="4094163"/>
            <a:ext cx="3381375" cy="1187450"/>
          </a:xfrm>
          <a:prstGeom prst="rect">
            <a:avLst/>
          </a:prstGeom>
          <a:noFill/>
          <a:ln w="9525">
            <a:noFill/>
          </a:ln>
        </p:spPr>
        <p:txBody>
          <a:bodyPr wrap="none">
            <a:spAutoFit/>
          </a:bodyPr>
          <a:p>
            <a:r>
              <a:rPr lang="en-US" altLang="zh-CN" sz="2400" dirty="0">
                <a:latin typeface="Arial" panose="020B0604020202020204" pitchFamily="34" charset="0"/>
              </a:rPr>
              <a:t>MOV DX,OFFSET BUF</a:t>
            </a:r>
            <a:endParaRPr lang="en-US" altLang="zh-CN" sz="2400" dirty="0">
              <a:latin typeface="Arial" panose="020B0604020202020204" pitchFamily="34" charset="0"/>
            </a:endParaRPr>
          </a:p>
          <a:p>
            <a:r>
              <a:rPr lang="en-US" altLang="zh-CN" sz="2400" dirty="0">
                <a:latin typeface="Arial" panose="020B0604020202020204" pitchFamily="34" charset="0"/>
              </a:rPr>
              <a:t>MOV AH,10</a:t>
            </a:r>
            <a:endParaRPr lang="en-US" altLang="zh-CN" sz="2400" dirty="0">
              <a:latin typeface="Arial" panose="020B0604020202020204" pitchFamily="34" charset="0"/>
            </a:endParaRPr>
          </a:p>
          <a:p>
            <a:r>
              <a:rPr lang="en-US" altLang="zh-CN" sz="2400" dirty="0">
                <a:latin typeface="Arial" panose="020B0604020202020204" pitchFamily="34" charset="0"/>
              </a:rPr>
              <a:t>INT 21H</a:t>
            </a:r>
            <a:endParaRPr lang="en-US" altLang="zh-CN" sz="2400" dirty="0">
              <a:latin typeface="Arial" panose="020B0604020202020204" pitchFamily="34" charset="0"/>
            </a:endParaRPr>
          </a:p>
        </p:txBody>
      </p:sp>
      <p:sp>
        <p:nvSpPr>
          <p:cNvPr id="2" name="Rectangle 2"/>
          <p:cNvSpPr>
            <a:spLocks noGrp="1" noRot="1" noChangeArrowheads="1"/>
          </p:cNvSpPr>
          <p:nvPr/>
        </p:nvSpPr>
        <p:spPr>
          <a:xfrm>
            <a:off x="457200" y="3938905"/>
            <a:ext cx="8229600" cy="2255520"/>
          </a:xfrm>
          <a:prstGeom prst="rect">
            <a:avLst/>
          </a:prstGeom>
          <a:noFill/>
          <a:ln w="9525">
            <a:noFill/>
          </a:ln>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ea"/>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smtClean="0">
                <a:ln>
                  <a:noFill/>
                </a:ln>
                <a:solidFill>
                  <a:srgbClr val="FF0000"/>
                </a:solidFill>
                <a:effectLst/>
                <a:uLnTx/>
                <a:uFillTx/>
                <a:latin typeface="+mn-ea"/>
                <a:ea typeface="+mn-ea"/>
                <a:cs typeface="+mn-cs"/>
              </a:rPr>
              <a:t>DATA  SEGMENT</a:t>
            </a:r>
            <a:endParaRPr kumimoji="0" lang="en-US" altLang="zh-CN" sz="2400" b="1"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FF0000"/>
                </a:solidFill>
                <a:effectLst/>
                <a:uLnTx/>
                <a:uFillTx/>
                <a:latin typeface="+mn-ea"/>
                <a:ea typeface="+mn-ea"/>
                <a:cs typeface="+mn-cs"/>
              </a:rPr>
              <a:t>	BUF   DB 100</a:t>
            </a:r>
            <a:endParaRPr kumimoji="0" lang="en-US" altLang="zh-CN" sz="2400" b="1"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FF0000"/>
                </a:solidFill>
                <a:effectLst/>
                <a:uLnTx/>
                <a:uFillTx/>
                <a:latin typeface="+mn-ea"/>
                <a:ea typeface="+mn-ea"/>
                <a:cs typeface="+mn-cs"/>
              </a:rPr>
              <a:t>		  DB ?</a:t>
            </a:r>
            <a:endParaRPr kumimoji="0" lang="en-US" altLang="zh-CN" sz="2400" b="1"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FF0000"/>
                </a:solidFill>
                <a:effectLst/>
                <a:uLnTx/>
                <a:uFillTx/>
                <a:latin typeface="+mn-ea"/>
                <a:ea typeface="+mn-ea"/>
                <a:cs typeface="+mn-cs"/>
              </a:rPr>
              <a:t>		  DB 100 DUP(?)</a:t>
            </a:r>
            <a:endParaRPr kumimoji="0" lang="en-US" altLang="zh-CN" sz="2400" b="1"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FF0000"/>
                </a:solidFill>
                <a:effectLst/>
                <a:uLnTx/>
                <a:uFillTx/>
                <a:latin typeface="+mn-ea"/>
                <a:ea typeface="+mn-ea"/>
                <a:cs typeface="+mn-cs"/>
              </a:rPr>
              <a:t>	DATA	 ENDS</a:t>
            </a:r>
            <a:endParaRPr kumimoji="0" lang="en-US" altLang="zh-CN" sz="2400" b="1"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400" b="0"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8738"/>
                                        </p:tgtEl>
                                        <p:attrNameLst>
                                          <p:attrName>style.visibility</p:attrName>
                                        </p:attrNameLst>
                                      </p:cBhvr>
                                      <p:to>
                                        <p:strVal val="visible"/>
                                      </p:to>
                                    </p:set>
                                    <p:animEffect transition="in" filter="checkerboard(across)">
                                      <p:cBhvr>
                                        <p:cTn id="7" dur="500"/>
                                        <p:tgtEl>
                                          <p:spTgt spid="6287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charRg st="195" end="209"/>
                                            </p:txEl>
                                          </p:spTgt>
                                        </p:tgtEl>
                                        <p:attrNameLst>
                                          <p:attrName>style.visibility</p:attrName>
                                        </p:attrNameLst>
                                      </p:cBhvr>
                                      <p:to>
                                        <p:strVal val="visible"/>
                                      </p:to>
                                    </p:set>
                                    <p:animEffect transition="in" filter="checkerboard(across)">
                                      <p:cBhvr>
                                        <p:cTn id="12" dur="500"/>
                                        <p:tgtEl>
                                          <p:spTgt spid="2">
                                            <p:txEl>
                                              <p:charRg st="195" end="20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xEl>
                                              <p:charRg st="209" end="222"/>
                                            </p:txEl>
                                          </p:spTgt>
                                        </p:tgtEl>
                                        <p:attrNameLst>
                                          <p:attrName>style.visibility</p:attrName>
                                        </p:attrNameLst>
                                      </p:cBhvr>
                                      <p:to>
                                        <p:strVal val="visible"/>
                                      </p:to>
                                    </p:set>
                                    <p:animEffect transition="in" filter="checkerboard(across)">
                                      <p:cBhvr>
                                        <p:cTn id="17" dur="500"/>
                                        <p:tgtEl>
                                          <p:spTgt spid="2">
                                            <p:txEl>
                                              <p:charRg st="209" end="2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
                                            <p:txEl>
                                              <p:charRg st="222" end="229"/>
                                            </p:txEl>
                                          </p:spTgt>
                                        </p:tgtEl>
                                        <p:attrNameLst>
                                          <p:attrName>style.visibility</p:attrName>
                                        </p:attrNameLst>
                                      </p:cBhvr>
                                      <p:to>
                                        <p:strVal val="visible"/>
                                      </p:to>
                                    </p:set>
                                    <p:animEffect transition="in" filter="checkerboard(across)">
                                      <p:cBhvr>
                                        <p:cTn id="22" dur="500"/>
                                        <p:tgtEl>
                                          <p:spTgt spid="2">
                                            <p:txEl>
                                              <p:charRg st="222" end="22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
                                            <p:txEl>
                                              <p:charRg st="229" end="245"/>
                                            </p:txEl>
                                          </p:spTgt>
                                        </p:tgtEl>
                                        <p:attrNameLst>
                                          <p:attrName>style.visibility</p:attrName>
                                        </p:attrNameLst>
                                      </p:cBhvr>
                                      <p:to>
                                        <p:strVal val="visible"/>
                                      </p:to>
                                    </p:set>
                                    <p:animEffect transition="in" filter="checkerboard(across)">
                                      <p:cBhvr>
                                        <p:cTn id="27" dur="500"/>
                                        <p:tgtEl>
                                          <p:spTgt spid="2">
                                            <p:txEl>
                                              <p:charRg st="229" end="24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
                                            <p:txEl>
                                              <p:charRg st="245" end="256"/>
                                            </p:txEl>
                                          </p:spTgt>
                                        </p:tgtEl>
                                        <p:attrNameLst>
                                          <p:attrName>style.visibility</p:attrName>
                                        </p:attrNameLst>
                                      </p:cBhvr>
                                      <p:to>
                                        <p:strVal val="visible"/>
                                      </p:to>
                                    </p:set>
                                    <p:animEffect transition="in" filter="checkerboard(across)">
                                      <p:cBhvr>
                                        <p:cTn id="32" dur="500"/>
                                        <p:tgtEl>
                                          <p:spTgt spid="2">
                                            <p:txEl>
                                              <p:charRg st="245" end="25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628739"/>
                                        </p:tgtEl>
                                        <p:attrNameLst>
                                          <p:attrName>style.visibility</p:attrName>
                                        </p:attrNameLst>
                                      </p:cBhvr>
                                      <p:to>
                                        <p:strVal val="visible"/>
                                      </p:to>
                                    </p:set>
                                    <p:animEffect transition="in" filter="slide(fromBottom)">
                                      <p:cBhvr>
                                        <p:cTn id="49" dur="500"/>
                                        <p:tgtEl>
                                          <p:spTgt spid="628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8" grpId="0" uiExpand="1"/>
      <p:bldP spid="628739" grpId="0"/>
      <p:bldP spid="2" grpId="0" uiExpand="1" build="p"/>
      <p:bldP spid="2" grpId="1" bldLvl="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文本框 1"/>
          <p:cNvSpPr txBox="1"/>
          <p:nvPr/>
        </p:nvSpPr>
        <p:spPr>
          <a:xfrm>
            <a:off x="181610" y="332740"/>
            <a:ext cx="8905875" cy="7270115"/>
          </a:xfrm>
          <a:prstGeom prst="rect">
            <a:avLst/>
          </a:prstGeom>
          <a:noFill/>
          <a:ln w="9525">
            <a:noFill/>
          </a:ln>
        </p:spPr>
        <p:txBody>
          <a:bodyPr wrap="square">
            <a:spAutoFit/>
          </a:bodyPr>
          <a:p>
            <a:pPr>
              <a:lnSpc>
                <a:spcPts val="1500"/>
              </a:lnSpc>
            </a:pPr>
            <a:r>
              <a:rPr lang="zh-CN" altLang="en-US" sz="2000" b="1" dirty="0">
                <a:latin typeface="Arial" panose="020B0604020202020204" pitchFamily="34" charset="0"/>
              </a:rPr>
              <a:t>例：编写一个完整的汇编程序，利用</a:t>
            </a:r>
            <a:r>
              <a:rPr lang="en-US" altLang="zh-CN" sz="2000" b="1" dirty="0">
                <a:latin typeface="Arial" panose="020B0604020202020204" pitchFamily="34" charset="0"/>
              </a:rPr>
              <a:t>09H</a:t>
            </a:r>
            <a:r>
              <a:rPr lang="zh-CN" altLang="en-US" sz="2000" b="1" dirty="0">
                <a:latin typeface="Arial" panose="020B0604020202020204" pitchFamily="34" charset="0"/>
              </a:rPr>
              <a:t>和</a:t>
            </a:r>
            <a:r>
              <a:rPr lang="en-US" altLang="zh-CN" sz="2000" b="1" dirty="0">
                <a:latin typeface="Arial" panose="020B0604020202020204" pitchFamily="34" charset="0"/>
              </a:rPr>
              <a:t>0AH</a:t>
            </a:r>
            <a:r>
              <a:rPr lang="zh-CN" altLang="en-US" sz="2000" b="1" dirty="0">
                <a:latin typeface="Arial" panose="020B0604020202020204" pitchFamily="34" charset="0"/>
              </a:rPr>
              <a:t>系统功能调用，实现人机会话</a:t>
            </a:r>
            <a:endParaRPr lang="en-US" altLang="zh-CN" sz="2000" b="1" dirty="0">
              <a:latin typeface="Arial" panose="020B0604020202020204" pitchFamily="34" charset="0"/>
            </a:endParaRPr>
          </a:p>
          <a:p>
            <a:pPr>
              <a:lnSpc>
                <a:spcPts val="1500"/>
              </a:lnSpc>
            </a:pPr>
            <a:endParaRPr lang="en-US" altLang="zh-CN" sz="1400" b="1" dirty="0">
              <a:solidFill>
                <a:srgbClr val="C00000"/>
              </a:solidFill>
              <a:latin typeface="宋体" panose="02010600030101010101" pitchFamily="2" charset="-122"/>
            </a:endParaRPr>
          </a:p>
          <a:p>
            <a:pPr>
              <a:lnSpc>
                <a:spcPts val="1500"/>
              </a:lnSpc>
            </a:pPr>
            <a:r>
              <a:rPr lang="en-US" altLang="zh-CN" sz="1400" b="1" dirty="0">
                <a:solidFill>
                  <a:srgbClr val="C00000"/>
                </a:solidFill>
                <a:latin typeface="宋体" panose="02010600030101010101" pitchFamily="2" charset="-122"/>
              </a:rPr>
              <a:t>DATA SEGMENT </a:t>
            </a:r>
            <a:r>
              <a:rPr lang="en-US" altLang="zh-CN" sz="1400" b="1" dirty="0">
                <a:solidFill>
                  <a:srgbClr val="FF92B4"/>
                </a:solidFill>
                <a:latin typeface="宋体" panose="02010600030101010101" pitchFamily="2" charset="-122"/>
              </a:rPr>
              <a:t>   </a:t>
            </a:r>
            <a:endParaRPr lang="en-US" altLang="zh-CN" sz="1400" b="1" dirty="0">
              <a:solidFill>
                <a:srgbClr val="FF92B4"/>
              </a:solidFill>
              <a:latin typeface="宋体" panose="02010600030101010101" pitchFamily="2" charset="-122"/>
            </a:endParaRPr>
          </a:p>
          <a:p>
            <a:pPr>
              <a:lnSpc>
                <a:spcPts val="1500"/>
              </a:lnSpc>
            </a:pPr>
            <a:r>
              <a:rPr lang="en-US" altLang="zh-CN" sz="1400" b="1" dirty="0">
                <a:latin typeface="宋体" panose="02010600030101010101" pitchFamily="2" charset="-122"/>
              </a:rPr>
              <a:t>BUF   DB 81        </a:t>
            </a:r>
            <a:r>
              <a:rPr lang="zh-CN" altLang="zh-CN" sz="1400" b="1" dirty="0">
                <a:latin typeface="宋体" panose="02010600030101010101" pitchFamily="2" charset="-122"/>
              </a:rPr>
              <a:t>；定义缓冲区长度</a:t>
            </a:r>
            <a:r>
              <a:rPr lang="en-US" altLang="zh-CN" sz="1400" b="1" dirty="0">
                <a:latin typeface="宋体" panose="02010600030101010101" pitchFamily="2" charset="-122"/>
              </a:rPr>
              <a:t>(</a:t>
            </a:r>
            <a:r>
              <a:rPr lang="zh-CN" altLang="zh-CN" sz="1400" b="1" dirty="0">
                <a:latin typeface="宋体" panose="02010600030101010101" pitchFamily="2" charset="-122"/>
              </a:rPr>
              <a:t>不能为</a:t>
            </a:r>
            <a:r>
              <a:rPr lang="en-US" altLang="zh-CN" sz="1400" b="1" dirty="0">
                <a:latin typeface="宋体" panose="02010600030101010101" pitchFamily="2" charset="-122"/>
              </a:rPr>
              <a:t>0)</a:t>
            </a:r>
            <a:endParaRPr lang="zh-CN" altLang="zh-CN" sz="1400" b="1" dirty="0">
              <a:latin typeface="宋体" panose="02010600030101010101" pitchFamily="2" charset="-122"/>
            </a:endParaRPr>
          </a:p>
          <a:p>
            <a:pPr>
              <a:lnSpc>
                <a:spcPts val="1500"/>
              </a:lnSpc>
            </a:pPr>
            <a:r>
              <a:rPr lang="en-US" altLang="zh-CN" sz="1400" b="1" dirty="0">
                <a:latin typeface="宋体" panose="02010600030101010101" pitchFamily="2" charset="-122"/>
              </a:rPr>
              <a:t>      DB ?             </a:t>
            </a:r>
            <a:r>
              <a:rPr lang="zh-CN" altLang="zh-CN" sz="1400" b="1" dirty="0">
                <a:latin typeface="宋体" panose="02010600030101010101" pitchFamily="2" charset="-122"/>
              </a:rPr>
              <a:t>；保留为填入实际输入的字符个数</a:t>
            </a:r>
            <a:endParaRPr lang="zh-CN" altLang="zh-CN" sz="1400" b="1" dirty="0">
              <a:latin typeface="宋体" panose="02010600030101010101" pitchFamily="2" charset="-122"/>
            </a:endParaRPr>
          </a:p>
          <a:p>
            <a:pPr>
              <a:lnSpc>
                <a:spcPts val="1500"/>
              </a:lnSpc>
            </a:pPr>
            <a:r>
              <a:rPr lang="en-US" altLang="zh-CN" sz="1400" b="1" dirty="0">
                <a:latin typeface="宋体" panose="02010600030101010101" pitchFamily="2" charset="-122"/>
              </a:rPr>
              <a:t>      DB 81 DUP(?)     </a:t>
            </a:r>
            <a:r>
              <a:rPr lang="zh-CN" altLang="zh-CN" sz="1400" b="1" dirty="0">
                <a:latin typeface="宋体" panose="02010600030101010101" pitchFamily="2" charset="-122"/>
              </a:rPr>
              <a:t>；定义具有缓冲区长度的存储区</a:t>
            </a:r>
            <a:endParaRPr lang="en-US" altLang="zh-CN" sz="1400" b="1" dirty="0">
              <a:latin typeface="宋体" panose="02010600030101010101" pitchFamily="2" charset="-122"/>
            </a:endParaRPr>
          </a:p>
          <a:p>
            <a:pPr>
              <a:lnSpc>
                <a:spcPts val="1500"/>
              </a:lnSpc>
            </a:pPr>
            <a:r>
              <a:rPr lang="en-US" altLang="zh-CN" sz="1400" b="1" dirty="0">
                <a:latin typeface="宋体" panose="02010600030101010101" pitchFamily="2" charset="-122"/>
              </a:rPr>
              <a:t>MESG  DB  ‘WHAT IS YOUR NAME?’,0AH,0DH,’$’</a:t>
            </a:r>
            <a:endParaRPr lang="en-US" altLang="zh-CN" sz="1400" b="1" dirty="0">
              <a:latin typeface="宋体" panose="02010600030101010101" pitchFamily="2" charset="-122"/>
            </a:endParaRPr>
          </a:p>
          <a:p>
            <a:pPr>
              <a:lnSpc>
                <a:spcPts val="1500"/>
              </a:lnSpc>
            </a:pPr>
            <a:r>
              <a:rPr lang="en-US" altLang="zh-CN" sz="1400" b="1" dirty="0">
                <a:solidFill>
                  <a:srgbClr val="C00000"/>
                </a:solidFill>
                <a:latin typeface="宋体" panose="02010600030101010101" pitchFamily="2" charset="-122"/>
              </a:rPr>
              <a:t>DATA ENDS</a:t>
            </a:r>
            <a:endParaRPr lang="en-US" altLang="zh-CN" sz="1400" b="1" dirty="0">
              <a:solidFill>
                <a:srgbClr val="C00000"/>
              </a:solidFill>
              <a:latin typeface="宋体" panose="02010600030101010101" pitchFamily="2" charset="-122"/>
            </a:endParaRPr>
          </a:p>
          <a:p>
            <a:pPr>
              <a:lnSpc>
                <a:spcPts val="1500"/>
              </a:lnSpc>
            </a:pPr>
            <a:endParaRPr lang="en-US" altLang="zh-CN" sz="1400" b="1" dirty="0">
              <a:solidFill>
                <a:srgbClr val="C00000"/>
              </a:solidFill>
              <a:latin typeface="宋体" panose="02010600030101010101" pitchFamily="2" charset="-122"/>
            </a:endParaRPr>
          </a:p>
          <a:p>
            <a:pPr>
              <a:lnSpc>
                <a:spcPts val="1500"/>
              </a:lnSpc>
            </a:pPr>
            <a:r>
              <a:rPr lang="en-US" altLang="zh-CN" sz="1400" b="1" dirty="0">
                <a:solidFill>
                  <a:srgbClr val="C00000"/>
                </a:solidFill>
                <a:latin typeface="宋体" panose="02010600030101010101" pitchFamily="2" charset="-122"/>
              </a:rPr>
              <a:t>CODE SEGMENT  </a:t>
            </a:r>
            <a:r>
              <a:rPr lang="en-US" altLang="zh-CN" sz="1400" b="1" dirty="0">
                <a:solidFill>
                  <a:srgbClr val="FF92B4"/>
                </a:solidFill>
                <a:latin typeface="宋体" panose="02010600030101010101" pitchFamily="2" charset="-122"/>
              </a:rPr>
              <a:t>  </a:t>
            </a:r>
            <a:endParaRPr lang="en-US" altLang="zh-CN" sz="1400" b="1" dirty="0">
              <a:solidFill>
                <a:srgbClr val="FF92B4"/>
              </a:solidFill>
              <a:latin typeface="宋体" panose="02010600030101010101" pitchFamily="2" charset="-122"/>
            </a:endParaRPr>
          </a:p>
          <a:p>
            <a:pPr>
              <a:lnSpc>
                <a:spcPts val="1500"/>
              </a:lnSpc>
            </a:pPr>
            <a:r>
              <a:rPr lang="en-US" altLang="zh-CN" sz="1400" b="1" dirty="0">
                <a:latin typeface="宋体" panose="02010600030101010101" pitchFamily="2" charset="-122"/>
              </a:rPr>
              <a:t>     ASSUME  CS:CODE, DS:DATA, SS:STACK</a:t>
            </a:r>
            <a:endParaRPr lang="en-US" altLang="zh-CN" sz="1400" b="1" dirty="0">
              <a:latin typeface="宋体" panose="02010600030101010101" pitchFamily="2" charset="-122"/>
            </a:endParaRPr>
          </a:p>
          <a:p>
            <a:pPr>
              <a:lnSpc>
                <a:spcPts val="1500"/>
              </a:lnSpc>
            </a:pPr>
            <a:r>
              <a:rPr lang="en-US" altLang="zh-CN" sz="1400" b="1" dirty="0">
                <a:latin typeface="宋体" panose="02010600030101010101" pitchFamily="2" charset="-122"/>
              </a:rPr>
              <a:t>START  PROC  FAR</a:t>
            </a:r>
            <a:endParaRPr lang="en-US" altLang="zh-CN" sz="1400" b="1" dirty="0">
              <a:latin typeface="宋体" panose="02010600030101010101" pitchFamily="2" charset="-122"/>
            </a:endParaRPr>
          </a:p>
          <a:p>
            <a:pPr>
              <a:lnSpc>
                <a:spcPts val="1500"/>
              </a:lnSpc>
            </a:pPr>
            <a:r>
              <a:rPr lang="en-US" altLang="zh-CN" sz="1400" b="1" dirty="0">
                <a:latin typeface="宋体" panose="02010600030101010101" pitchFamily="2" charset="-122"/>
              </a:rPr>
              <a:t>       PUSH DS</a:t>
            </a:r>
            <a:endParaRPr lang="en-US" altLang="zh-CN" sz="1400" b="1" dirty="0">
              <a:latin typeface="宋体" panose="02010600030101010101" pitchFamily="2" charset="-122"/>
            </a:endParaRPr>
          </a:p>
          <a:p>
            <a:pPr>
              <a:lnSpc>
                <a:spcPts val="1500"/>
              </a:lnSpc>
            </a:pPr>
            <a:r>
              <a:rPr lang="en-US" altLang="zh-CN" sz="1400" b="1" dirty="0">
                <a:latin typeface="宋体" panose="02010600030101010101" pitchFamily="2" charset="-122"/>
              </a:rPr>
              <a:t>       MOV  AX,0</a:t>
            </a:r>
            <a:endParaRPr lang="en-US" altLang="zh-CN" sz="1400" b="1" dirty="0">
              <a:latin typeface="宋体" panose="02010600030101010101" pitchFamily="2" charset="-122"/>
            </a:endParaRPr>
          </a:p>
          <a:p>
            <a:pPr>
              <a:lnSpc>
                <a:spcPts val="1500"/>
              </a:lnSpc>
            </a:pPr>
            <a:r>
              <a:rPr lang="en-US" altLang="zh-CN" sz="1400" b="1" dirty="0">
                <a:latin typeface="宋体" panose="02010600030101010101" pitchFamily="2" charset="-122"/>
              </a:rPr>
              <a:t>       PUSH  AX</a:t>
            </a:r>
            <a:endParaRPr lang="en-US" altLang="zh-CN" sz="1400" b="1" dirty="0">
              <a:latin typeface="宋体" panose="02010600030101010101" pitchFamily="2" charset="-122"/>
            </a:endParaRPr>
          </a:p>
          <a:p>
            <a:pPr>
              <a:lnSpc>
                <a:spcPts val="1500"/>
              </a:lnSpc>
            </a:pPr>
            <a:r>
              <a:rPr lang="en-US" altLang="zh-CN" sz="1400" b="1" dirty="0">
                <a:latin typeface="宋体" panose="02010600030101010101" pitchFamily="2" charset="-122"/>
              </a:rPr>
              <a:t>       MOV  AX, DATA</a:t>
            </a:r>
            <a:endParaRPr lang="en-US" altLang="zh-CN" sz="1400" b="1" dirty="0">
              <a:latin typeface="宋体" panose="02010600030101010101" pitchFamily="2" charset="-122"/>
            </a:endParaRPr>
          </a:p>
          <a:p>
            <a:pPr>
              <a:lnSpc>
                <a:spcPts val="1500"/>
              </a:lnSpc>
            </a:pPr>
            <a:r>
              <a:rPr lang="en-US" altLang="zh-CN" sz="1400" b="1" dirty="0">
                <a:latin typeface="宋体" panose="02010600030101010101" pitchFamily="2" charset="-122"/>
              </a:rPr>
              <a:t>       MOV  DS,AX</a:t>
            </a:r>
            <a:endParaRPr lang="en-US" altLang="zh-CN" sz="1400" b="1" dirty="0">
              <a:latin typeface="宋体" panose="02010600030101010101" pitchFamily="2" charset="-122"/>
            </a:endParaRPr>
          </a:p>
          <a:p>
            <a:pPr>
              <a:lnSpc>
                <a:spcPts val="1500"/>
              </a:lnSpc>
            </a:pPr>
            <a:r>
              <a:rPr lang="en-US" altLang="zh-CN" sz="1400" b="1" dirty="0">
                <a:solidFill>
                  <a:srgbClr val="7030A0"/>
                </a:solidFill>
                <a:latin typeface="宋体" panose="02010600030101010101" pitchFamily="2" charset="-122"/>
              </a:rPr>
              <a:t>DISP:  MOV  DX, OFFSET  MESG</a:t>
            </a:r>
            <a:endParaRPr lang="en-US" altLang="zh-CN" sz="1400" b="1" dirty="0">
              <a:solidFill>
                <a:srgbClr val="7030A0"/>
              </a:solidFill>
              <a:latin typeface="宋体" panose="02010600030101010101" pitchFamily="2" charset="-122"/>
            </a:endParaRPr>
          </a:p>
          <a:p>
            <a:pPr>
              <a:lnSpc>
                <a:spcPts val="1500"/>
              </a:lnSpc>
            </a:pPr>
            <a:r>
              <a:rPr lang="en-US" altLang="zh-CN" sz="1400" b="1" dirty="0">
                <a:solidFill>
                  <a:srgbClr val="7030A0"/>
                </a:solidFill>
                <a:latin typeface="宋体" panose="02010600030101010101" pitchFamily="2" charset="-122"/>
              </a:rPr>
              <a:t>       MOV  AH,09</a:t>
            </a:r>
            <a:endParaRPr lang="en-US" altLang="zh-CN" sz="1400" b="1" dirty="0">
              <a:solidFill>
                <a:srgbClr val="7030A0"/>
              </a:solidFill>
              <a:latin typeface="宋体" panose="02010600030101010101" pitchFamily="2" charset="-122"/>
            </a:endParaRPr>
          </a:p>
          <a:p>
            <a:pPr>
              <a:lnSpc>
                <a:spcPts val="1500"/>
              </a:lnSpc>
            </a:pPr>
            <a:r>
              <a:rPr lang="en-US" altLang="zh-CN" sz="1400" b="1" dirty="0">
                <a:solidFill>
                  <a:srgbClr val="7030A0"/>
                </a:solidFill>
                <a:latin typeface="宋体" panose="02010600030101010101" pitchFamily="2" charset="-122"/>
              </a:rPr>
              <a:t>       INT 21H</a:t>
            </a:r>
            <a:endParaRPr lang="en-US" altLang="zh-CN" sz="1400" b="1" dirty="0">
              <a:solidFill>
                <a:srgbClr val="7030A0"/>
              </a:solidFill>
              <a:latin typeface="宋体" panose="02010600030101010101" pitchFamily="2" charset="-122"/>
            </a:endParaRPr>
          </a:p>
          <a:p>
            <a:pPr>
              <a:lnSpc>
                <a:spcPts val="1500"/>
              </a:lnSpc>
            </a:pPr>
            <a:r>
              <a:rPr lang="en-US" altLang="zh-CN" sz="1400" b="1" dirty="0">
                <a:solidFill>
                  <a:srgbClr val="FF0000"/>
                </a:solidFill>
                <a:latin typeface="宋体" panose="02010600030101010101" pitchFamily="2" charset="-122"/>
              </a:rPr>
              <a:t>KEYBI: MOV  DX,OFFSET BUF</a:t>
            </a:r>
            <a:endParaRPr lang="en-US" altLang="zh-CN" sz="1400" b="1" dirty="0">
              <a:solidFill>
                <a:srgbClr val="FF0000"/>
              </a:solidFill>
              <a:latin typeface="宋体" panose="02010600030101010101" pitchFamily="2" charset="-122"/>
            </a:endParaRPr>
          </a:p>
          <a:p>
            <a:pPr>
              <a:lnSpc>
                <a:spcPts val="1500"/>
              </a:lnSpc>
            </a:pPr>
            <a:r>
              <a:rPr lang="en-US" altLang="zh-CN" sz="1400" b="1" dirty="0">
                <a:solidFill>
                  <a:srgbClr val="FF0000"/>
                </a:solidFill>
                <a:latin typeface="宋体" panose="02010600030101010101" pitchFamily="2" charset="-122"/>
              </a:rPr>
              <a:t>       MOV  AH,0AH</a:t>
            </a:r>
            <a:endParaRPr lang="en-US" altLang="zh-CN" sz="1400" b="1" dirty="0">
              <a:solidFill>
                <a:srgbClr val="FF0000"/>
              </a:solidFill>
              <a:latin typeface="宋体" panose="02010600030101010101" pitchFamily="2" charset="-122"/>
            </a:endParaRPr>
          </a:p>
          <a:p>
            <a:pPr>
              <a:lnSpc>
                <a:spcPts val="1500"/>
              </a:lnSpc>
            </a:pPr>
            <a:r>
              <a:rPr lang="en-US" altLang="zh-CN" sz="1400" b="1" dirty="0">
                <a:solidFill>
                  <a:srgbClr val="FF0000"/>
                </a:solidFill>
                <a:latin typeface="宋体" panose="02010600030101010101" pitchFamily="2" charset="-122"/>
              </a:rPr>
              <a:t>       INT  21H</a:t>
            </a:r>
            <a:endParaRPr lang="en-US" altLang="zh-CN" sz="1400" b="1" dirty="0">
              <a:solidFill>
                <a:srgbClr val="FF0000"/>
              </a:solidFill>
              <a:latin typeface="宋体" panose="02010600030101010101" pitchFamily="2" charset="-122"/>
            </a:endParaRPr>
          </a:p>
          <a:p>
            <a:pPr>
              <a:lnSpc>
                <a:spcPts val="1500"/>
              </a:lnSpc>
            </a:pPr>
            <a:r>
              <a:rPr lang="en-US" altLang="zh-CN" sz="1400" b="1" dirty="0">
                <a:solidFill>
                  <a:srgbClr val="FF0000"/>
                </a:solidFill>
                <a:latin typeface="宋体" panose="02010600030101010101" pitchFamily="2" charset="-122"/>
              </a:rPr>
              <a:t>LF:    MOV  DL,0AH</a:t>
            </a:r>
            <a:endParaRPr lang="en-US" altLang="zh-CN" sz="1400" b="1" dirty="0">
              <a:solidFill>
                <a:srgbClr val="FF0000"/>
              </a:solidFill>
              <a:latin typeface="宋体" panose="02010600030101010101" pitchFamily="2" charset="-122"/>
            </a:endParaRPr>
          </a:p>
          <a:p>
            <a:pPr>
              <a:lnSpc>
                <a:spcPts val="1500"/>
              </a:lnSpc>
            </a:pPr>
            <a:r>
              <a:rPr lang="en-US" altLang="zh-CN" sz="1400" b="1" dirty="0">
                <a:solidFill>
                  <a:srgbClr val="FF0000"/>
                </a:solidFill>
                <a:latin typeface="宋体" panose="02010600030101010101" pitchFamily="2" charset="-122"/>
              </a:rPr>
              <a:t>       MOV  AH,02H</a:t>
            </a:r>
            <a:endParaRPr lang="en-US" altLang="zh-CN" sz="1400" b="1" dirty="0">
              <a:solidFill>
                <a:srgbClr val="FF0000"/>
              </a:solidFill>
              <a:latin typeface="宋体" panose="02010600030101010101" pitchFamily="2" charset="-122"/>
            </a:endParaRPr>
          </a:p>
          <a:p>
            <a:pPr>
              <a:lnSpc>
                <a:spcPts val="1500"/>
              </a:lnSpc>
            </a:pPr>
            <a:r>
              <a:rPr lang="en-US" altLang="zh-CN" sz="1400" b="1" dirty="0">
                <a:solidFill>
                  <a:srgbClr val="FF0000"/>
                </a:solidFill>
                <a:latin typeface="宋体" panose="02010600030101010101" pitchFamily="2" charset="-122"/>
              </a:rPr>
              <a:t>       INT  21H</a:t>
            </a:r>
            <a:endParaRPr lang="en-US" altLang="zh-CN" sz="1400" b="1" dirty="0">
              <a:solidFill>
                <a:srgbClr val="FF0000"/>
              </a:solidFill>
              <a:latin typeface="宋体" panose="02010600030101010101" pitchFamily="2" charset="-122"/>
            </a:endParaRPr>
          </a:p>
          <a:p>
            <a:pPr>
              <a:lnSpc>
                <a:spcPts val="1500"/>
              </a:lnSpc>
            </a:pPr>
            <a:r>
              <a:rPr lang="en-US" altLang="zh-CN" sz="1400" b="1" dirty="0">
                <a:solidFill>
                  <a:srgbClr val="7030A0"/>
                </a:solidFill>
                <a:latin typeface="宋体" panose="02010600030101010101" pitchFamily="2" charset="-122"/>
              </a:rPr>
              <a:t>DISTR: MOV  DX, OFFSET BUF+2</a:t>
            </a:r>
            <a:endParaRPr lang="en-US" altLang="zh-CN" sz="1400" b="1" dirty="0">
              <a:solidFill>
                <a:srgbClr val="7030A0"/>
              </a:solidFill>
              <a:latin typeface="宋体" panose="02010600030101010101" pitchFamily="2" charset="-122"/>
            </a:endParaRPr>
          </a:p>
          <a:p>
            <a:pPr>
              <a:lnSpc>
                <a:spcPts val="1500"/>
              </a:lnSpc>
            </a:pPr>
            <a:r>
              <a:rPr lang="en-US" altLang="zh-CN" sz="1400" b="1" dirty="0">
                <a:solidFill>
                  <a:srgbClr val="7030A0"/>
                </a:solidFill>
                <a:latin typeface="宋体" panose="02010600030101010101" pitchFamily="2" charset="-122"/>
              </a:rPr>
              <a:t>       MOV AH,09H</a:t>
            </a:r>
            <a:endParaRPr lang="en-US" altLang="zh-CN" sz="1400" b="1" dirty="0">
              <a:solidFill>
                <a:srgbClr val="7030A0"/>
              </a:solidFill>
              <a:latin typeface="宋体" panose="02010600030101010101" pitchFamily="2" charset="-122"/>
            </a:endParaRPr>
          </a:p>
          <a:p>
            <a:pPr>
              <a:lnSpc>
                <a:spcPts val="1500"/>
              </a:lnSpc>
            </a:pPr>
            <a:r>
              <a:rPr lang="en-US" altLang="zh-CN" sz="1400" b="1" dirty="0">
                <a:solidFill>
                  <a:srgbClr val="7030A0"/>
                </a:solidFill>
                <a:latin typeface="宋体" panose="02010600030101010101" pitchFamily="2" charset="-122"/>
              </a:rPr>
              <a:t>       INT  21H</a:t>
            </a:r>
            <a:endParaRPr lang="en-US" altLang="zh-CN" sz="1400" b="1" dirty="0">
              <a:solidFill>
                <a:srgbClr val="7030A0"/>
              </a:solidFill>
              <a:latin typeface="宋体" panose="02010600030101010101" pitchFamily="2" charset="-122"/>
            </a:endParaRPr>
          </a:p>
          <a:p>
            <a:pPr>
              <a:lnSpc>
                <a:spcPts val="1500"/>
              </a:lnSpc>
            </a:pPr>
            <a:r>
              <a:rPr lang="en-US" altLang="zh-CN" sz="1400" b="1" dirty="0">
                <a:latin typeface="宋体" panose="02010600030101010101" pitchFamily="2" charset="-122"/>
              </a:rPr>
              <a:t>       RET</a:t>
            </a:r>
            <a:endParaRPr lang="en-US" altLang="zh-CN" sz="1400" b="1" dirty="0">
              <a:latin typeface="宋体" panose="02010600030101010101" pitchFamily="2" charset="-122"/>
            </a:endParaRPr>
          </a:p>
          <a:p>
            <a:pPr>
              <a:lnSpc>
                <a:spcPts val="1500"/>
              </a:lnSpc>
            </a:pPr>
            <a:r>
              <a:rPr lang="en-US" altLang="zh-CN" sz="1400" b="1" dirty="0">
                <a:latin typeface="宋体" panose="02010600030101010101" pitchFamily="2" charset="-122"/>
              </a:rPr>
              <a:t>START  ENDP</a:t>
            </a:r>
            <a:endParaRPr lang="en-US" altLang="zh-CN" sz="1400" b="1" dirty="0">
              <a:latin typeface="宋体" panose="02010600030101010101" pitchFamily="2" charset="-122"/>
            </a:endParaRPr>
          </a:p>
          <a:p>
            <a:pPr>
              <a:lnSpc>
                <a:spcPts val="1500"/>
              </a:lnSpc>
            </a:pPr>
            <a:r>
              <a:rPr lang="en-US" altLang="zh-CN" sz="1400" b="1" dirty="0">
                <a:solidFill>
                  <a:srgbClr val="C00000"/>
                </a:solidFill>
                <a:latin typeface="宋体" panose="02010600030101010101" pitchFamily="2" charset="-122"/>
              </a:rPr>
              <a:t>CODE ENDS</a:t>
            </a:r>
            <a:endParaRPr lang="en-US" altLang="zh-CN" sz="1400" b="1" dirty="0">
              <a:solidFill>
                <a:srgbClr val="C00000"/>
              </a:solidFill>
              <a:latin typeface="宋体" panose="02010600030101010101" pitchFamily="2" charset="-122"/>
            </a:endParaRPr>
          </a:p>
          <a:p>
            <a:pPr>
              <a:lnSpc>
                <a:spcPts val="1500"/>
              </a:lnSpc>
            </a:pPr>
            <a:r>
              <a:rPr lang="en-US" altLang="zh-CN" sz="1400" b="1" dirty="0">
                <a:solidFill>
                  <a:srgbClr val="C00000"/>
                </a:solidFill>
                <a:latin typeface="宋体" panose="02010600030101010101" pitchFamily="2" charset="-122"/>
              </a:rPr>
              <a:t>     END START</a:t>
            </a:r>
            <a:endParaRPr lang="en-US" altLang="zh-CN" sz="1400" b="1" dirty="0">
              <a:solidFill>
                <a:srgbClr val="C00000"/>
              </a:solidFill>
              <a:latin typeface="宋体" panose="02010600030101010101" pitchFamily="2" charset="-122"/>
            </a:endParaRPr>
          </a:p>
          <a:p>
            <a:pPr>
              <a:buChar char="-"/>
            </a:pPr>
            <a:r>
              <a:rPr lang="en-US" altLang="zh-CN" dirty="0">
                <a:solidFill>
                  <a:srgbClr val="FF6600"/>
                </a:solidFill>
                <a:latin typeface="宋体" panose="02010600030101010101" pitchFamily="2" charset="-122"/>
              </a:rPr>
              <a:t>- - - - - - - - - - - - - - - - - - - - - - - - - - - - - - - - - - - </a:t>
            </a:r>
            <a:endParaRPr lang="zh-CN" altLang="zh-CN" dirty="0">
              <a:solidFill>
                <a:srgbClr val="FF6600"/>
              </a:solidFill>
              <a:latin typeface="宋体" panose="02010600030101010101" pitchFamily="2" charset="-122"/>
            </a:endParaRPr>
          </a:p>
          <a:p>
            <a:pPr>
              <a:buChar char="-"/>
            </a:pPr>
            <a:endParaRPr lang="zh-CN" altLang="zh-CN" dirty="0">
              <a:solidFill>
                <a:srgbClr val="FF6600"/>
              </a:solidFill>
              <a:latin typeface="宋体" panose="02010600030101010101" pitchFamily="2" charset="-122"/>
            </a:endParaRPr>
          </a:p>
          <a:p>
            <a:endParaRPr lang="en-US" altLang="zh-CN" dirty="0">
              <a:solidFill>
                <a:srgbClr val="FF6600"/>
              </a:solidFill>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内容占位符 3"/>
          <p:cNvSpPr>
            <a:spLocks noGrp="1"/>
          </p:cNvSpPr>
          <p:nvPr>
            <p:ph idx="1"/>
          </p:nvPr>
        </p:nvSpPr>
        <p:spPr>
          <a:xfrm>
            <a:off x="468313" y="692150"/>
            <a:ext cx="8675688" cy="121443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lang="en-US" altLang="zh-CN" noProof="0" dirty="0" smtClean="0">
                <a:ln>
                  <a:noFill/>
                </a:ln>
                <a:effectLst/>
                <a:uLnTx/>
                <a:uFillTx/>
                <a:sym typeface="+mn-ea"/>
              </a:rPr>
              <a:t>1. </a:t>
            </a:r>
            <a:r>
              <a:rPr lang="zh-CN" altLang="en-US" noProof="0" dirty="0" smtClean="0">
                <a:ln>
                  <a:noFill/>
                </a:ln>
                <a:effectLst/>
                <a:uLnTx/>
                <a:uFillTx/>
                <a:sym typeface="+mn-ea"/>
              </a:rPr>
              <a:t>顺序</a:t>
            </a:r>
            <a:r>
              <a:rPr lang="zh-CN" altLang="en-US" noProof="0" dirty="0" smtClean="0">
                <a:ln>
                  <a:noFill/>
                </a:ln>
                <a:effectLst/>
                <a:uLnTx/>
                <a:uFillTx/>
                <a:sym typeface="+mn-ea"/>
              </a:rPr>
              <a:t>结构程序</a:t>
            </a:r>
            <a:endParaRPr kumimoji="0" lang="zh-CN" altLang="en-US"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例</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4-14】</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求两个字节数之差，并将结果显示出来 </a:t>
            </a:r>
            <a:r>
              <a:rPr kumimoji="0" lang="en-US" altLang="zh-CN" sz="1600" b="0" i="0" u="none" strike="noStrike" kern="1200" cap="none" spc="0" normalizeH="0" baseline="0" noProof="0" dirty="0" smtClean="0">
                <a:ln>
                  <a:noFill/>
                </a:ln>
                <a:solidFill>
                  <a:schemeClr val="tx1"/>
                </a:solidFill>
                <a:effectLst/>
                <a:uLnTx/>
                <a:uFillTx/>
                <a:latin typeface="+mn-ea"/>
                <a:ea typeface="+mn-ea"/>
                <a:cs typeface="+mn-cs"/>
              </a:rPr>
              <a:t>P106</a:t>
            </a: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pic>
        <p:nvPicPr>
          <p:cNvPr id="63491" name="Picture 2" descr="C:\Users\Administrator\AppData\Roaming\Tencent\Users\784641441\QQ\WinTemp\RichOle\XALXJ]XL{]0)DUL)36ERM0V.png"/>
          <p:cNvPicPr>
            <a:picLocks noChangeAspect="1"/>
          </p:cNvPicPr>
          <p:nvPr/>
        </p:nvPicPr>
        <p:blipFill>
          <a:blip r:embed="rId1"/>
          <a:stretch>
            <a:fillRect/>
          </a:stretch>
        </p:blipFill>
        <p:spPr>
          <a:xfrm>
            <a:off x="1143000" y="2143125"/>
            <a:ext cx="4286250" cy="2505075"/>
          </a:xfrm>
          <a:prstGeom prst="rect">
            <a:avLst/>
          </a:prstGeom>
          <a:noFill/>
          <a:ln w="9525">
            <a:noFill/>
          </a:ln>
        </p:spPr>
      </p:pic>
      <p:sp>
        <p:nvSpPr>
          <p:cNvPr id="63492" name="矩形 5"/>
          <p:cNvSpPr/>
          <p:nvPr/>
        </p:nvSpPr>
        <p:spPr>
          <a:xfrm>
            <a:off x="1714500" y="1571625"/>
            <a:ext cx="6000750" cy="461963"/>
          </a:xfrm>
          <a:prstGeom prst="rect">
            <a:avLst/>
          </a:prstGeom>
          <a:noFill/>
          <a:ln w="9525">
            <a:noFill/>
          </a:ln>
        </p:spPr>
        <p:txBody>
          <a:bodyPr>
            <a:spAutoFit/>
          </a:bodyPr>
          <a:p>
            <a:r>
              <a:rPr lang="en-US" altLang="zh-CN" sz="2400" dirty="0">
                <a:solidFill>
                  <a:srgbClr val="FF0000"/>
                </a:solidFill>
                <a:latin typeface="Arial" panose="020B0604020202020204" pitchFamily="34" charset="0"/>
              </a:rPr>
              <a:t>1</a:t>
            </a:r>
            <a:r>
              <a:rPr lang="zh-CN" altLang="en-US" sz="2400" dirty="0">
                <a:solidFill>
                  <a:srgbClr val="FF0000"/>
                </a:solidFill>
                <a:latin typeface="Arial" panose="020B0604020202020204" pitchFamily="34" charset="0"/>
              </a:rPr>
              <a:t>、在数据段中定义数据，分配内存</a:t>
            </a:r>
            <a:endParaRPr lang="zh-CN" altLang="en-US" sz="2400" b="1" dirty="0">
              <a:solidFill>
                <a:srgbClr val="FF0000"/>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4" name="Picture 2" descr="C:\Users\Administrator\AppData\Roaming\Tencent\Users\784641441\QQ\WinTemp\RichOle\I%}$(7549SQCVNL]GGYUT58.png"/>
          <p:cNvPicPr>
            <a:picLocks noChangeAspect="1"/>
          </p:cNvPicPr>
          <p:nvPr/>
        </p:nvPicPr>
        <p:blipFill>
          <a:blip r:embed="rId1"/>
          <a:stretch>
            <a:fillRect/>
          </a:stretch>
        </p:blipFill>
        <p:spPr>
          <a:xfrm>
            <a:off x="928688" y="4357688"/>
            <a:ext cx="7799387" cy="2000250"/>
          </a:xfrm>
          <a:prstGeom prst="rect">
            <a:avLst/>
          </a:prstGeom>
          <a:noFill/>
          <a:ln w="9525">
            <a:noFill/>
          </a:ln>
        </p:spPr>
      </p:pic>
      <p:sp>
        <p:nvSpPr>
          <p:cNvPr id="64515" name="矩形 3"/>
          <p:cNvSpPr/>
          <p:nvPr/>
        </p:nvSpPr>
        <p:spPr>
          <a:xfrm>
            <a:off x="1143000" y="171450"/>
            <a:ext cx="5715000" cy="461963"/>
          </a:xfrm>
          <a:prstGeom prst="rect">
            <a:avLst/>
          </a:prstGeom>
          <a:noFill/>
          <a:ln w="9525">
            <a:noFill/>
          </a:ln>
        </p:spPr>
        <p:txBody>
          <a:bodyPr>
            <a:spAutoFit/>
          </a:bodyPr>
          <a:p>
            <a:r>
              <a:rPr lang="en-US" altLang="zh-CN" sz="2400" b="1" dirty="0">
                <a:solidFill>
                  <a:srgbClr val="FF0000"/>
                </a:solidFill>
                <a:latin typeface="Arial" panose="020B0604020202020204" pitchFamily="34" charset="0"/>
              </a:rPr>
              <a:t>2</a:t>
            </a:r>
            <a:r>
              <a:rPr lang="zh-CN" altLang="en-US" sz="2400" b="1" dirty="0">
                <a:solidFill>
                  <a:srgbClr val="FF0000"/>
                </a:solidFill>
                <a:latin typeface="Arial" panose="020B0604020202020204" pitchFamily="34" charset="0"/>
              </a:rPr>
              <a:t>、代码段程序的固定结构</a:t>
            </a:r>
            <a:endParaRPr lang="zh-CN" altLang="en-US" sz="2400" b="1" dirty="0">
              <a:solidFill>
                <a:srgbClr val="FF0000"/>
              </a:solidFill>
              <a:latin typeface="Arial" panose="020B0604020202020204" pitchFamily="34" charset="0"/>
            </a:endParaRPr>
          </a:p>
        </p:txBody>
      </p:sp>
      <p:sp>
        <p:nvSpPr>
          <p:cNvPr id="64516" name="矩形 4"/>
          <p:cNvSpPr/>
          <p:nvPr/>
        </p:nvSpPr>
        <p:spPr>
          <a:xfrm>
            <a:off x="2357438" y="3214688"/>
            <a:ext cx="4786312" cy="708025"/>
          </a:xfrm>
          <a:prstGeom prst="rect">
            <a:avLst/>
          </a:prstGeom>
          <a:noFill/>
          <a:ln w="9525">
            <a:noFill/>
          </a:ln>
        </p:spPr>
        <p:txBody>
          <a:bodyPr>
            <a:spAutoFit/>
          </a:bodyPr>
          <a:p>
            <a:r>
              <a:rPr lang="zh-CN" altLang="en-US" sz="2000" b="1" dirty="0">
                <a:solidFill>
                  <a:srgbClr val="FF0000"/>
                </a:solidFill>
                <a:latin typeface="Arial" panose="020B0604020202020204" pitchFamily="34" charset="0"/>
              </a:rPr>
              <a:t>核心代码</a:t>
            </a:r>
            <a:endParaRPr lang="en-US" altLang="zh-CN" sz="2000" b="1" dirty="0">
              <a:solidFill>
                <a:srgbClr val="FF0000"/>
              </a:solidFill>
              <a:latin typeface="Arial" panose="020B0604020202020204" pitchFamily="34" charset="0"/>
            </a:endParaRPr>
          </a:p>
          <a:p>
            <a:r>
              <a:rPr lang="zh-CN" altLang="en-US" sz="2000" b="1" dirty="0">
                <a:solidFill>
                  <a:srgbClr val="FF0000"/>
                </a:solidFill>
                <a:latin typeface="Arial" panose="020B0604020202020204" pitchFamily="34" charset="0"/>
              </a:rPr>
              <a:t>完成两个字节数之差，并将结果显示</a:t>
            </a:r>
            <a:endParaRPr lang="zh-CN" altLang="en-US" sz="2000" b="1" dirty="0">
              <a:solidFill>
                <a:srgbClr val="FF0000"/>
              </a:solidFill>
              <a:latin typeface="Arial" panose="020B0604020202020204" pitchFamily="34" charset="0"/>
            </a:endParaRPr>
          </a:p>
        </p:txBody>
      </p:sp>
      <p:pic>
        <p:nvPicPr>
          <p:cNvPr id="64517" name="Picture 2"/>
          <p:cNvPicPr>
            <a:picLocks noChangeAspect="1"/>
          </p:cNvPicPr>
          <p:nvPr/>
        </p:nvPicPr>
        <p:blipFill>
          <a:blip r:embed="rId2"/>
          <a:stretch>
            <a:fillRect/>
          </a:stretch>
        </p:blipFill>
        <p:spPr>
          <a:xfrm>
            <a:off x="1571625" y="857250"/>
            <a:ext cx="5686425" cy="2124075"/>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8" name="Picture 1" descr="C:\Users\Administrator\AppData\Roaming\Tencent\Users\784641441\QQ\WinTemp\RichOle\E_@0M{X_~FQ1WXGH[2U)7SK.png"/>
          <p:cNvPicPr>
            <a:picLocks noChangeAspect="1"/>
          </p:cNvPicPr>
          <p:nvPr/>
        </p:nvPicPr>
        <p:blipFill>
          <a:blip r:embed="rId1"/>
          <a:stretch>
            <a:fillRect/>
          </a:stretch>
        </p:blipFill>
        <p:spPr>
          <a:xfrm>
            <a:off x="571500" y="0"/>
            <a:ext cx="6429375" cy="6878638"/>
          </a:xfrm>
          <a:prstGeom prst="rect">
            <a:avLst/>
          </a:prstGeom>
          <a:noFill/>
          <a:ln w="9525">
            <a:noFill/>
          </a:ln>
        </p:spPr>
      </p:pic>
      <p:cxnSp>
        <p:nvCxnSpPr>
          <p:cNvPr id="4" name="直接连接符 3"/>
          <p:cNvCxnSpPr/>
          <p:nvPr/>
        </p:nvCxnSpPr>
        <p:spPr>
          <a:xfrm>
            <a:off x="2555875" y="1989138"/>
            <a:ext cx="0" cy="115252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直接连接符 7"/>
          <p:cNvCxnSpPr/>
          <p:nvPr/>
        </p:nvCxnSpPr>
        <p:spPr>
          <a:xfrm>
            <a:off x="2555875" y="4724400"/>
            <a:ext cx="0" cy="11890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995738" y="332423"/>
            <a:ext cx="1008063" cy="503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FFFFCC"/>
                </a:solidFill>
                <a:effectLst/>
                <a:uLnTx/>
                <a:uFillTx/>
                <a:latin typeface="+mn-lt"/>
                <a:ea typeface="+mn-ea"/>
                <a:cs typeface="+mn-cs"/>
              </a:rPr>
              <a:t>DAS</a:t>
            </a:r>
            <a:endParaRPr kumimoji="0" lang="zh-CN" altLang="en-US" sz="2000" b="0" i="0" u="none" strike="noStrike" kern="1200" cap="none" spc="0" normalizeH="0" baseline="0" noProof="0" dirty="0">
              <a:ln>
                <a:noFill/>
              </a:ln>
              <a:solidFill>
                <a:srgbClr val="FFFFCC"/>
              </a:solidFill>
              <a:effectLst/>
              <a:uLnTx/>
              <a:uFillTx/>
              <a:latin typeface="+mn-lt"/>
              <a:ea typeface="+mn-ea"/>
              <a:cs typeface="+mn-cs"/>
            </a:endParaRPr>
          </a:p>
        </p:txBody>
      </p:sp>
      <p:cxnSp>
        <p:nvCxnSpPr>
          <p:cNvPr id="11" name="直接箭头连接符 10"/>
          <p:cNvCxnSpPr/>
          <p:nvPr/>
        </p:nvCxnSpPr>
        <p:spPr>
          <a:xfrm flipH="1">
            <a:off x="1187450" y="692785"/>
            <a:ext cx="2808605" cy="2882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36235" y="476885"/>
            <a:ext cx="3366770" cy="2306955"/>
          </a:xfrm>
          <a:prstGeom prst="rect">
            <a:avLst/>
          </a:prstGeom>
          <a:noFill/>
          <a:ln w="9525">
            <a:noFill/>
          </a:ln>
        </p:spPr>
        <p:txBody>
          <a:bodyPr wrap="square">
            <a:spAutoFit/>
          </a:bodyPr>
          <a:p>
            <a:r>
              <a:rPr lang="zh-CN" altLang="en-US" dirty="0">
                <a:solidFill>
                  <a:srgbClr val="C00000"/>
                </a:solidFill>
                <a:latin typeface="Arial" panose="020B0604020202020204" pitchFamily="34" charset="0"/>
              </a:rPr>
              <a:t>【分析】</a:t>
            </a:r>
            <a:endParaRPr lang="zh-CN" altLang="en-US" dirty="0">
              <a:solidFill>
                <a:srgbClr val="C00000"/>
              </a:solidFill>
              <a:latin typeface="Arial" panose="020B0604020202020204" pitchFamily="34" charset="0"/>
            </a:endParaRPr>
          </a:p>
          <a:p>
            <a:r>
              <a:rPr lang="en-US" altLang="zh-CN" dirty="0">
                <a:solidFill>
                  <a:srgbClr val="C00000"/>
                </a:solidFill>
                <a:latin typeface="Arial" panose="020B0604020202020204" pitchFamily="34" charset="0"/>
              </a:rPr>
              <a:t>1</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 91H-23H=6EH, </a:t>
            </a:r>
            <a:r>
              <a:rPr lang="zh-CN" altLang="en-US" dirty="0">
                <a:solidFill>
                  <a:srgbClr val="C00000"/>
                </a:solidFill>
                <a:latin typeface="Arial" panose="020B0604020202020204" pitchFamily="34" charset="0"/>
              </a:rPr>
              <a:t>此时会显示出错，因为‘</a:t>
            </a:r>
            <a:r>
              <a:rPr lang="en-US" altLang="zh-CN" dirty="0">
                <a:solidFill>
                  <a:srgbClr val="C00000"/>
                </a:solidFill>
                <a:latin typeface="Arial" panose="020B0604020202020204" pitchFamily="34" charset="0"/>
              </a:rPr>
              <a:t>E’</a:t>
            </a:r>
            <a:r>
              <a:rPr lang="zh-CN" altLang="en-US" dirty="0">
                <a:solidFill>
                  <a:srgbClr val="C00000"/>
                </a:solidFill>
                <a:latin typeface="Arial" panose="020B0604020202020204" pitchFamily="34" charset="0"/>
              </a:rPr>
              <a:t>的</a:t>
            </a:r>
            <a:r>
              <a:rPr lang="en-US" altLang="zh-CN" dirty="0">
                <a:solidFill>
                  <a:srgbClr val="C00000"/>
                </a:solidFill>
                <a:latin typeface="Arial" panose="020B0604020202020204" pitchFamily="34" charset="0"/>
              </a:rPr>
              <a:t>ASCII</a:t>
            </a:r>
            <a:r>
              <a:rPr lang="zh-CN" altLang="en-US" dirty="0">
                <a:solidFill>
                  <a:srgbClr val="C00000"/>
                </a:solidFill>
                <a:latin typeface="Arial" panose="020B0604020202020204" pitchFamily="34" charset="0"/>
              </a:rPr>
              <a:t>码</a:t>
            </a:r>
            <a:r>
              <a:rPr lang="en-US" altLang="zh-CN" dirty="0">
                <a:solidFill>
                  <a:srgbClr val="C00000"/>
                </a:solidFill>
                <a:latin typeface="Arial" panose="020B0604020202020204" pitchFamily="34" charset="0"/>
              </a:rPr>
              <a:t>=E+30H+07H</a:t>
            </a:r>
            <a:r>
              <a:rPr lang="zh-CN" altLang="en-US" dirty="0">
                <a:solidFill>
                  <a:srgbClr val="C00000"/>
                </a:solidFill>
                <a:latin typeface="Arial" panose="020B0604020202020204" pitchFamily="34" charset="0"/>
              </a:rPr>
              <a:t>，但程序中仅</a:t>
            </a:r>
            <a:r>
              <a:rPr lang="en-US" altLang="zh-CN" dirty="0">
                <a:solidFill>
                  <a:srgbClr val="C00000"/>
                </a:solidFill>
                <a:latin typeface="Arial" panose="020B0604020202020204" pitchFamily="34" charset="0"/>
              </a:rPr>
              <a:t>+30H</a:t>
            </a:r>
            <a:r>
              <a:rPr lang="zh-CN" altLang="en-US" dirty="0">
                <a:solidFill>
                  <a:srgbClr val="C00000"/>
                </a:solidFill>
                <a:latin typeface="Arial" panose="020B0604020202020204" pitchFamily="34" charset="0"/>
              </a:rPr>
              <a:t>；</a:t>
            </a:r>
            <a:endParaRPr lang="zh-CN" altLang="en-US" dirty="0">
              <a:solidFill>
                <a:srgbClr val="C00000"/>
              </a:solidFill>
              <a:latin typeface="Arial" panose="020B0604020202020204" pitchFamily="34" charset="0"/>
            </a:endParaRPr>
          </a:p>
          <a:p>
            <a:r>
              <a:rPr lang="en-US" altLang="zh-CN" dirty="0">
                <a:solidFill>
                  <a:srgbClr val="C00000"/>
                </a:solidFill>
                <a:latin typeface="Arial" panose="020B0604020202020204" pitchFamily="34" charset="0"/>
              </a:rPr>
              <a:t>2</a:t>
            </a:r>
            <a:r>
              <a:rPr lang="zh-CN" altLang="en-US" dirty="0">
                <a:solidFill>
                  <a:srgbClr val="C00000"/>
                </a:solidFill>
                <a:latin typeface="Arial" panose="020B0604020202020204" pitchFamily="34" charset="0"/>
              </a:rPr>
              <a:t>）本程序显示处理部分适用于</a:t>
            </a:r>
            <a:r>
              <a:rPr lang="en-US" altLang="zh-CN" dirty="0">
                <a:solidFill>
                  <a:srgbClr val="C00000"/>
                </a:solidFill>
                <a:latin typeface="Arial" panose="020B0604020202020204" pitchFamily="34" charset="0"/>
              </a:rPr>
              <a:t>BCD</a:t>
            </a:r>
            <a:r>
              <a:rPr lang="zh-CN" altLang="en-US" dirty="0">
                <a:solidFill>
                  <a:srgbClr val="C00000"/>
                </a:solidFill>
                <a:latin typeface="Arial" panose="020B0604020202020204" pitchFamily="34" charset="0"/>
              </a:rPr>
              <a:t>码减法运算，因此减法指令后需要进行</a:t>
            </a:r>
            <a:r>
              <a:rPr lang="en-US" altLang="zh-CN" dirty="0">
                <a:solidFill>
                  <a:srgbClr val="C00000"/>
                </a:solidFill>
                <a:latin typeface="Arial" panose="020B0604020202020204" pitchFamily="34" charset="0"/>
              </a:rPr>
              <a:t>BCD</a:t>
            </a:r>
            <a:r>
              <a:rPr lang="zh-CN" altLang="en-US" dirty="0">
                <a:solidFill>
                  <a:srgbClr val="C00000"/>
                </a:solidFill>
                <a:latin typeface="Arial" panose="020B0604020202020204" pitchFamily="34" charset="0"/>
              </a:rPr>
              <a:t>码校正</a:t>
            </a:r>
            <a:endParaRPr lang="zh-CN" altLang="en-US" dirty="0">
              <a:solidFill>
                <a:srgbClr val="C00000"/>
              </a:solidFill>
              <a:latin typeface="Arial" panose="020B0604020202020204" pitchFamily="34" charset="0"/>
            </a:endParaRPr>
          </a:p>
        </p:txBody>
      </p:sp>
      <p:sp>
        <p:nvSpPr>
          <p:cNvPr id="2" name="矩形 1"/>
          <p:cNvSpPr/>
          <p:nvPr/>
        </p:nvSpPr>
        <p:spPr>
          <a:xfrm>
            <a:off x="755650" y="5654675"/>
            <a:ext cx="1943100" cy="122396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3" name="矩形 2"/>
          <p:cNvSpPr/>
          <p:nvPr/>
        </p:nvSpPr>
        <p:spPr>
          <a:xfrm>
            <a:off x="755650" y="3281363"/>
            <a:ext cx="1943100" cy="137795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trips(down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down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7" grpId="0" uiExpand="1" build="p"/>
      <p:bldP spid="2" grpId="0" animBg="1"/>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内容占位符 2"/>
          <p:cNvSpPr>
            <a:spLocks noGrp="1"/>
          </p:cNvSpPr>
          <p:nvPr>
            <p:ph idx="1"/>
          </p:nvPr>
        </p:nvSpPr>
        <p:spPr>
          <a:xfrm>
            <a:off x="468313" y="620713"/>
            <a:ext cx="8229600" cy="5768975"/>
          </a:xfrm>
        </p:spPr>
        <p:txBody>
          <a:bodyPr vert="horz" wrap="square" lIns="91440" tIns="45720" rIns="91440" bIns="45720" numCol="1" anchor="t" anchorCtr="0" compatLnSpc="1"/>
          <a:lstStyle/>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2.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分支结构程序</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sym typeface="+mn-ea"/>
              </a:rPr>
              <a:t>分支程序：</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程序在执行过程中根据判断条件的判断结果决定程序的流向</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分支可分为单分支结构和多分支结构。</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分支结构程序具有</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判断和转移</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功能。</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判断</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根据</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运算结果的状态标志位进行判断，这些状态标志位是：零标志</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ZF</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、进位标志</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CF</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、溢出标志</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OF</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、符号标志</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SF</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及奇偶标志</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P</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F</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转移</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指令用来改变程序的流向，有无条件转移指令和条件转移指令</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6" name="Picture 1" descr="C:\Users\Administrator\AppData\Roaming\Tencent\Users\784641441\QQ\WinTemp\RichOle\CRIM`WEQLQFXRDZAM1J9FBP.png"/>
          <p:cNvPicPr>
            <a:picLocks noChangeAspect="1"/>
          </p:cNvPicPr>
          <p:nvPr/>
        </p:nvPicPr>
        <p:blipFill>
          <a:blip r:embed="rId1"/>
          <a:stretch>
            <a:fillRect/>
          </a:stretch>
        </p:blipFill>
        <p:spPr>
          <a:xfrm>
            <a:off x="0" y="500063"/>
            <a:ext cx="3429000" cy="2657475"/>
          </a:xfrm>
          <a:prstGeom prst="rect">
            <a:avLst/>
          </a:prstGeom>
          <a:noFill/>
          <a:ln w="9525">
            <a:noFill/>
          </a:ln>
        </p:spPr>
      </p:pic>
      <p:pic>
        <p:nvPicPr>
          <p:cNvPr id="67587" name="Picture 2" descr="C:\Users\Administrator\AppData\Roaming\Tencent\Users\784641441\QQ\WinTemp\RichOle\)5WB7M$842PKB`%G57(B_65.png"/>
          <p:cNvPicPr>
            <a:picLocks noChangeAspect="1"/>
          </p:cNvPicPr>
          <p:nvPr/>
        </p:nvPicPr>
        <p:blipFill>
          <a:blip r:embed="rId2"/>
          <a:stretch>
            <a:fillRect/>
          </a:stretch>
        </p:blipFill>
        <p:spPr>
          <a:xfrm>
            <a:off x="3492500" y="765175"/>
            <a:ext cx="5332413" cy="4941888"/>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9" name="内容占位符 2"/>
          <p:cNvSpPr>
            <a:spLocks noGrp="1"/>
          </p:cNvSpPr>
          <p:nvPr>
            <p:ph idx="1"/>
          </p:nvPr>
        </p:nvSpPr>
        <p:spPr>
          <a:xfrm>
            <a:off x="428625" y="1857375"/>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例</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4-15】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有一符号函数</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设</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X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存放在</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X</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单元，函数值</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Y</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存放在</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Y</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单元，试编写程序按</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X</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的不同取值给</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Y</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赋值。</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2"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1026" name="Picture 1"/>
          <p:cNvGraphicFramePr/>
          <p:nvPr/>
        </p:nvGraphicFramePr>
        <p:xfrm>
          <a:off x="3429000" y="2286000"/>
          <a:ext cx="2857500" cy="1839913"/>
        </p:xfrm>
        <a:graphic>
          <a:graphicData uri="http://schemas.openxmlformats.org/presentationml/2006/ole">
            <mc:AlternateContent xmlns:mc="http://schemas.openxmlformats.org/markup-compatibility/2006">
              <mc:Choice xmlns:v="urn:schemas-microsoft-com:vml" Requires="v">
                <p:oleObj spid="_x0000_s3076" name="" r:id="rId1" imgW="1144270" imgH="890270" progId="Equation.DSMT4">
                  <p:embed/>
                </p:oleObj>
              </mc:Choice>
              <mc:Fallback>
                <p:oleObj name="" r:id="rId1" imgW="1144270" imgH="890270" progId="Equation.DSMT4">
                  <p:embed/>
                  <p:pic>
                    <p:nvPicPr>
                      <p:cNvPr id="0" name="图片 3075"/>
                      <p:cNvPicPr/>
                      <p:nvPr/>
                    </p:nvPicPr>
                    <p:blipFill>
                      <a:blip r:embed="rId2"/>
                      <a:stretch>
                        <a:fillRect/>
                      </a:stretch>
                    </p:blipFill>
                    <p:spPr>
                      <a:xfrm>
                        <a:off x="3429000" y="2286000"/>
                        <a:ext cx="2857500" cy="1839913"/>
                      </a:xfrm>
                      <a:prstGeom prst="rect">
                        <a:avLst/>
                      </a:prstGeom>
                      <a:noFill/>
                      <a:ln w="38100">
                        <a:noFill/>
                        <a:miter/>
                      </a:ln>
                    </p:spPr>
                  </p:pic>
                </p:oleObj>
              </mc:Fallback>
            </mc:AlternateContent>
          </a:graphicData>
        </a:graphic>
      </p:graphicFrame>
      <p:sp>
        <p:nvSpPr>
          <p:cNvPr id="1030" name="Rectangle 4"/>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1027" name="Picture 2"/>
          <p:cNvGraphicFramePr/>
          <p:nvPr/>
        </p:nvGraphicFramePr>
        <p:xfrm>
          <a:off x="1476375" y="3860800"/>
          <a:ext cx="1892300" cy="357188"/>
        </p:xfrm>
        <a:graphic>
          <a:graphicData uri="http://schemas.openxmlformats.org/presentationml/2006/ole">
            <mc:AlternateContent xmlns:mc="http://schemas.openxmlformats.org/markup-compatibility/2006">
              <mc:Choice xmlns:v="urn:schemas-microsoft-com:vml" Requires="v">
                <p:oleObj spid="_x0000_s3077" name="" r:id="rId3" imgW="1106170" imgH="203200" progId="Equation.DSMT4">
                  <p:embed/>
                </p:oleObj>
              </mc:Choice>
              <mc:Fallback>
                <p:oleObj name="" r:id="rId3" imgW="1106170" imgH="203200" progId="Equation.DSMT4">
                  <p:embed/>
                  <p:pic>
                    <p:nvPicPr>
                      <p:cNvPr id="0" name="图片 3076"/>
                      <p:cNvPicPr/>
                      <p:nvPr/>
                    </p:nvPicPr>
                    <p:blipFill>
                      <a:blip r:embed="rId4"/>
                      <a:stretch>
                        <a:fillRect/>
                      </a:stretch>
                    </p:blipFill>
                    <p:spPr>
                      <a:xfrm>
                        <a:off x="1476375" y="3860800"/>
                        <a:ext cx="1892300" cy="357188"/>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2"/>
          <p:cNvPicPr>
            <a:picLocks noGrp="1" noChangeAspect="1"/>
          </p:cNvPicPr>
          <p:nvPr>
            <p:ph idx="1"/>
          </p:nvPr>
        </p:nvPicPr>
        <p:blipFill>
          <a:blip r:embed="rId1"/>
          <a:srcRect/>
          <a:stretch>
            <a:fillRect/>
          </a:stretch>
        </p:blipFill>
        <p:spPr>
          <a:xfrm>
            <a:off x="0" y="620713"/>
            <a:ext cx="6840538" cy="6307137"/>
          </a:xfrm>
        </p:spPr>
      </p:pic>
      <p:sp>
        <p:nvSpPr>
          <p:cNvPr id="16387" name="标题 1"/>
          <p:cNvSpPr>
            <a:spLocks noGrp="1"/>
          </p:cNvSpPr>
          <p:nvPr>
            <p:ph type="title"/>
          </p:nvPr>
        </p:nvSpPr>
        <p:spPr>
          <a:xfrm>
            <a:off x="428625" y="-315912"/>
            <a:ext cx="8229600" cy="1143000"/>
          </a:xfrm>
        </p:spPr>
        <p:txBody>
          <a:bodyPr vert="horz" wrap="square" lIns="0" tIns="45720" rIns="0" bIns="0" anchor="b" anchorCtr="0"/>
          <a:p>
            <a:r>
              <a:rPr lang="zh-CN" altLang="en-US" dirty="0"/>
              <a:t>汇编语言源程序的调试之一</a:t>
            </a:r>
            <a:endParaRPr lang="zh-CN" altLang="en-US" dirty="0"/>
          </a:p>
        </p:txBody>
      </p:sp>
      <p:pic>
        <p:nvPicPr>
          <p:cNvPr id="134147" name="Picture 3"/>
          <p:cNvPicPr>
            <a:picLocks noChangeAspect="1"/>
          </p:cNvPicPr>
          <p:nvPr/>
        </p:nvPicPr>
        <p:blipFill>
          <a:blip r:embed="rId2"/>
          <a:stretch>
            <a:fillRect/>
          </a:stretch>
        </p:blipFill>
        <p:spPr>
          <a:xfrm>
            <a:off x="4859338" y="3284538"/>
            <a:ext cx="4119562" cy="1296987"/>
          </a:xfrm>
          <a:prstGeom prst="rect">
            <a:avLst/>
          </a:prstGeom>
          <a:noFill/>
          <a:ln w="9525">
            <a:noFill/>
          </a:ln>
        </p:spPr>
      </p:pic>
      <p:sp>
        <p:nvSpPr>
          <p:cNvPr id="7" name="椭圆 6"/>
          <p:cNvSpPr/>
          <p:nvPr/>
        </p:nvSpPr>
        <p:spPr>
          <a:xfrm>
            <a:off x="4787900" y="908050"/>
            <a:ext cx="504825" cy="7207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a:off x="5580063" y="908050"/>
            <a:ext cx="504825" cy="7207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414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10" name="Picture 1" descr="C:\Users\Administrator\AppData\Roaming\Tencent\Users\784641441\QQ\WinTemp\RichOle\CCM6G~2N}@Z$BCO91JE6{5Y.png"/>
          <p:cNvPicPr>
            <a:picLocks noChangeAspect="1"/>
          </p:cNvPicPr>
          <p:nvPr/>
        </p:nvPicPr>
        <p:blipFill>
          <a:blip r:embed="rId1"/>
          <a:stretch>
            <a:fillRect/>
          </a:stretch>
        </p:blipFill>
        <p:spPr>
          <a:xfrm>
            <a:off x="0" y="0"/>
            <a:ext cx="2857500" cy="1962150"/>
          </a:xfrm>
          <a:prstGeom prst="rect">
            <a:avLst/>
          </a:prstGeom>
          <a:noFill/>
          <a:ln w="9525">
            <a:noFill/>
          </a:ln>
        </p:spPr>
      </p:pic>
      <p:pic>
        <p:nvPicPr>
          <p:cNvPr id="68611" name="Picture 2" descr="C:\Users\Administrator\AppData\Roaming\Tencent\Users\784641441\QQ\WinTemp\RichOle\$1}K_ZAJW%T]B4_H]L6OHHW.png"/>
          <p:cNvPicPr>
            <a:picLocks noChangeAspect="1"/>
          </p:cNvPicPr>
          <p:nvPr/>
        </p:nvPicPr>
        <p:blipFill>
          <a:blip r:embed="rId2"/>
          <a:stretch>
            <a:fillRect/>
          </a:stretch>
        </p:blipFill>
        <p:spPr>
          <a:xfrm>
            <a:off x="2714625" y="0"/>
            <a:ext cx="4286250" cy="6789738"/>
          </a:xfrm>
          <a:prstGeom prst="rect">
            <a:avLst/>
          </a:prstGeom>
          <a:noFill/>
          <a:ln w="9525">
            <a:noFill/>
          </a:ln>
        </p:spPr>
      </p:pic>
      <p:sp>
        <p:nvSpPr>
          <p:cNvPr id="68612" name="矩形 5"/>
          <p:cNvSpPr/>
          <p:nvPr/>
        </p:nvSpPr>
        <p:spPr>
          <a:xfrm>
            <a:off x="5429250" y="2071688"/>
            <a:ext cx="1857375" cy="400050"/>
          </a:xfrm>
          <a:prstGeom prst="rect">
            <a:avLst/>
          </a:prstGeom>
          <a:noFill/>
          <a:ln w="9525">
            <a:noFill/>
          </a:ln>
        </p:spPr>
        <p:txBody>
          <a:bodyPr>
            <a:spAutoFit/>
          </a:bodyPr>
          <a:p>
            <a:r>
              <a:rPr lang="zh-CN" altLang="en-US" sz="2000" b="1" dirty="0">
                <a:solidFill>
                  <a:srgbClr val="FF0000"/>
                </a:solidFill>
                <a:latin typeface="Arial" panose="020B0604020202020204" pitchFamily="34" charset="0"/>
              </a:rPr>
              <a:t>；判断</a:t>
            </a:r>
            <a:endParaRPr lang="zh-CN" altLang="en-US" sz="2000" b="1" dirty="0">
              <a:solidFill>
                <a:srgbClr val="FF0000"/>
              </a:solidFill>
              <a:latin typeface="Arial" panose="020B0604020202020204" pitchFamily="34" charset="0"/>
            </a:endParaRPr>
          </a:p>
        </p:txBody>
      </p:sp>
      <p:sp>
        <p:nvSpPr>
          <p:cNvPr id="68613" name="矩形 6"/>
          <p:cNvSpPr/>
          <p:nvPr/>
        </p:nvSpPr>
        <p:spPr>
          <a:xfrm>
            <a:off x="5500688" y="2428875"/>
            <a:ext cx="1857375" cy="400050"/>
          </a:xfrm>
          <a:prstGeom prst="rect">
            <a:avLst/>
          </a:prstGeom>
          <a:noFill/>
          <a:ln w="9525">
            <a:noFill/>
          </a:ln>
        </p:spPr>
        <p:txBody>
          <a:bodyPr>
            <a:spAutoFit/>
          </a:bodyPr>
          <a:p>
            <a:r>
              <a:rPr lang="zh-CN" altLang="en-US" sz="2000" b="1" dirty="0">
                <a:solidFill>
                  <a:srgbClr val="FF0000"/>
                </a:solidFill>
                <a:latin typeface="Arial" panose="020B0604020202020204" pitchFamily="34" charset="0"/>
              </a:rPr>
              <a:t>；转移</a:t>
            </a:r>
            <a:endParaRPr lang="zh-CN" altLang="en-US" sz="2000" b="1" dirty="0">
              <a:solidFill>
                <a:srgbClr val="FF0000"/>
              </a:solidFill>
              <a:latin typeface="Arial" panose="020B0604020202020204" pitchFamily="34" charset="0"/>
            </a:endParaRPr>
          </a:p>
        </p:txBody>
      </p:sp>
      <p:sp>
        <p:nvSpPr>
          <p:cNvPr id="6" name="圆角矩形 5"/>
          <p:cNvSpPr/>
          <p:nvPr/>
        </p:nvSpPr>
        <p:spPr>
          <a:xfrm>
            <a:off x="4140200" y="2852738"/>
            <a:ext cx="1295400" cy="7921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圆角矩形 7"/>
          <p:cNvSpPr/>
          <p:nvPr/>
        </p:nvSpPr>
        <p:spPr>
          <a:xfrm>
            <a:off x="4140200" y="4005263"/>
            <a:ext cx="1295400" cy="7921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0" name="直接连接符 9"/>
          <p:cNvCxnSpPr/>
          <p:nvPr/>
        </p:nvCxnSpPr>
        <p:spPr>
          <a:xfrm>
            <a:off x="4067175" y="5157788"/>
            <a:ext cx="11525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995738" y="2060575"/>
            <a:ext cx="1655763" cy="7207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p:txBody>
          <a:bodyPr vert="horz" wrap="square" lIns="0" tIns="45720" rIns="0" bIns="0" anchor="b" anchorCtr="0"/>
          <a:p>
            <a:pPr eaLnBrk="1" hangingPunct="1"/>
            <a:endParaRPr lang="zh-CN" altLang="en-US" dirty="0"/>
          </a:p>
        </p:txBody>
      </p:sp>
      <p:sp>
        <p:nvSpPr>
          <p:cNvPr id="65539" name="内容占位符 2"/>
          <p:cNvSpPr>
            <a:spLocks noGrp="1"/>
          </p:cNvSpPr>
          <p:nvPr>
            <p:ph idx="1"/>
          </p:nvPr>
        </p:nvSpPr>
        <p:spPr>
          <a:xfrm>
            <a:off x="428625" y="1857375"/>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1" i="0" u="none" strike="noStrike" kern="1200" cap="none" spc="0" normalizeH="0" baseline="0" noProof="0" dirty="0" smtClean="0">
                <a:ln>
                  <a:noFill/>
                </a:ln>
                <a:solidFill>
                  <a:srgbClr val="FF0000"/>
                </a:solidFill>
                <a:effectLst/>
                <a:uLnTx/>
                <a:uFillTx/>
                <a:latin typeface="+mn-ea"/>
                <a:ea typeface="+mn-ea"/>
                <a:cs typeface="+mn-cs"/>
              </a:rPr>
              <a:t>课堂练习</a:t>
            </a:r>
            <a:r>
              <a:rPr kumimoji="0" lang="en-US" altLang="zh-CN" sz="2600" b="1" i="0" u="none" strike="noStrike" kern="1200" cap="none" spc="0" normalizeH="0" baseline="0" noProof="0" dirty="0" smtClean="0">
                <a:ln>
                  <a:noFill/>
                </a:ln>
                <a:solidFill>
                  <a:srgbClr val="FF0000"/>
                </a:solidFill>
                <a:effectLst/>
                <a:uLnTx/>
                <a:uFillTx/>
                <a:latin typeface="+mn-ea"/>
                <a:ea typeface="+mn-ea"/>
                <a:cs typeface="+mn-cs"/>
              </a:rPr>
              <a:t>:</a:t>
            </a:r>
            <a:endParaRPr kumimoji="0" lang="en-US" altLang="zh-CN" sz="2600" b="1"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编程实现</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Y=A+B,</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并判断若</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Y&gt;100,</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则</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C=1;</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否则</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C=0</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设上述数据均为无符号的字节类型数据</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并不考虑溢出</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714375"/>
            <a:ext cx="8229600" cy="5411788"/>
          </a:xfrm>
        </p:spPr>
        <p:txBody>
          <a:bodyPr vert="horz" wrap="square" lIns="91440" tIns="45720" rIns="91440" bIns="45720" numCol="1" rtlCol="0" anchor="t" anchorCtr="0" compatLnSpc="1">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核心代码如下 </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MOV AL,A</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MOV BL,B</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ADD AL,BL</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MOV Y,AL</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CMP AL,100</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JA DAYU</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MOV CL,0</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JMP OVER</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DAYU:MOV CL,1</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OVER:MOV AH,4CH</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INT 21H</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72707" name="矩形 3"/>
          <p:cNvSpPr/>
          <p:nvPr/>
        </p:nvSpPr>
        <p:spPr>
          <a:xfrm>
            <a:off x="3143250" y="2000885"/>
            <a:ext cx="1857375" cy="400050"/>
          </a:xfrm>
          <a:prstGeom prst="rect">
            <a:avLst/>
          </a:prstGeom>
          <a:noFill/>
          <a:ln w="9525">
            <a:noFill/>
          </a:ln>
        </p:spPr>
        <p:txBody>
          <a:bodyPr>
            <a:spAutoFit/>
          </a:bodyPr>
          <a:p>
            <a:r>
              <a:rPr lang="zh-CN" altLang="en-US" sz="2000" b="1" dirty="0">
                <a:solidFill>
                  <a:srgbClr val="FF0000"/>
                </a:solidFill>
                <a:latin typeface="Arial" panose="020B0604020202020204" pitchFamily="34" charset="0"/>
              </a:rPr>
              <a:t>；</a:t>
            </a:r>
            <a:r>
              <a:rPr lang="en-US" altLang="zh-CN" sz="2000" b="1" dirty="0">
                <a:solidFill>
                  <a:srgbClr val="FF0000"/>
                </a:solidFill>
                <a:latin typeface="Arial" panose="020B0604020202020204" pitchFamily="34" charset="0"/>
              </a:rPr>
              <a:t>AL=A+B</a:t>
            </a:r>
            <a:endParaRPr lang="zh-CN" altLang="en-US" sz="2000" b="1" dirty="0">
              <a:solidFill>
                <a:srgbClr val="FF0000"/>
              </a:solidFill>
              <a:latin typeface="Arial" panose="020B0604020202020204" pitchFamily="34" charset="0"/>
            </a:endParaRPr>
          </a:p>
        </p:txBody>
      </p:sp>
      <p:sp>
        <p:nvSpPr>
          <p:cNvPr id="72708" name="矩形 4"/>
          <p:cNvSpPr/>
          <p:nvPr/>
        </p:nvSpPr>
        <p:spPr>
          <a:xfrm>
            <a:off x="3286125" y="2857818"/>
            <a:ext cx="3786188" cy="400050"/>
          </a:xfrm>
          <a:prstGeom prst="rect">
            <a:avLst/>
          </a:prstGeom>
          <a:noFill/>
          <a:ln w="9525">
            <a:noFill/>
          </a:ln>
        </p:spPr>
        <p:txBody>
          <a:bodyPr>
            <a:spAutoFit/>
          </a:bodyPr>
          <a:p>
            <a:r>
              <a:rPr lang="zh-CN" altLang="en-US" sz="2000" b="1" dirty="0">
                <a:solidFill>
                  <a:srgbClr val="FF0000"/>
                </a:solidFill>
                <a:latin typeface="Arial" panose="020B0604020202020204" pitchFamily="34" charset="0"/>
              </a:rPr>
              <a:t>；比较</a:t>
            </a:r>
            <a:r>
              <a:rPr lang="en-US" altLang="zh-CN" sz="2000" b="1" dirty="0">
                <a:solidFill>
                  <a:srgbClr val="FF0000"/>
                </a:solidFill>
                <a:latin typeface="Arial" panose="020B0604020202020204" pitchFamily="34" charset="0"/>
              </a:rPr>
              <a:t>A+B</a:t>
            </a:r>
            <a:r>
              <a:rPr lang="zh-CN" altLang="en-US" sz="2000" b="1" dirty="0">
                <a:solidFill>
                  <a:srgbClr val="FF0000"/>
                </a:solidFill>
                <a:latin typeface="Arial" panose="020B0604020202020204" pitchFamily="34" charset="0"/>
              </a:rPr>
              <a:t>与</a:t>
            </a:r>
            <a:r>
              <a:rPr lang="en-US" altLang="zh-CN" sz="2000" b="1" dirty="0">
                <a:solidFill>
                  <a:srgbClr val="FF0000"/>
                </a:solidFill>
                <a:latin typeface="Arial" panose="020B0604020202020204" pitchFamily="34" charset="0"/>
              </a:rPr>
              <a:t>100</a:t>
            </a:r>
            <a:endParaRPr lang="zh-CN" altLang="en-US" sz="2000" b="1" dirty="0">
              <a:solidFill>
                <a:srgbClr val="FF0000"/>
              </a:solidFill>
              <a:latin typeface="Arial" panose="020B0604020202020204" pitchFamily="34" charset="0"/>
            </a:endParaRPr>
          </a:p>
        </p:txBody>
      </p:sp>
      <p:sp>
        <p:nvSpPr>
          <p:cNvPr id="72709" name="矩形 5"/>
          <p:cNvSpPr/>
          <p:nvPr/>
        </p:nvSpPr>
        <p:spPr>
          <a:xfrm>
            <a:off x="3287713" y="3286760"/>
            <a:ext cx="2571750" cy="400050"/>
          </a:xfrm>
          <a:prstGeom prst="rect">
            <a:avLst/>
          </a:prstGeom>
          <a:noFill/>
          <a:ln w="9525">
            <a:noFill/>
          </a:ln>
        </p:spPr>
        <p:txBody>
          <a:bodyPr>
            <a:spAutoFit/>
          </a:bodyPr>
          <a:p>
            <a:r>
              <a:rPr lang="zh-CN" altLang="en-US" sz="2000" b="1" dirty="0">
                <a:solidFill>
                  <a:srgbClr val="FF0000"/>
                </a:solidFill>
                <a:latin typeface="Arial" panose="020B0604020202020204" pitchFamily="34" charset="0"/>
              </a:rPr>
              <a:t>；大于</a:t>
            </a:r>
            <a:r>
              <a:rPr lang="en-US" altLang="zh-CN" sz="2000" b="1" dirty="0">
                <a:solidFill>
                  <a:srgbClr val="FF0000"/>
                </a:solidFill>
                <a:latin typeface="Arial" panose="020B0604020202020204" pitchFamily="34" charset="0"/>
              </a:rPr>
              <a:t>100</a:t>
            </a:r>
            <a:r>
              <a:rPr lang="zh-CN" altLang="en-US" sz="2000" b="1" dirty="0">
                <a:solidFill>
                  <a:srgbClr val="FF0000"/>
                </a:solidFill>
                <a:latin typeface="Arial" panose="020B0604020202020204" pitchFamily="34" charset="0"/>
              </a:rPr>
              <a:t>跳转</a:t>
            </a:r>
            <a:endParaRPr lang="zh-CN" altLang="en-US" sz="2000" b="1" dirty="0">
              <a:solidFill>
                <a:srgbClr val="FF0000"/>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8625" y="1857375"/>
            <a:ext cx="8229600" cy="4389438"/>
          </a:xfrm>
        </p:spPr>
        <p:txBody>
          <a:bodyPr vert="horz" wrap="square" lIns="91440" tIns="45720" rIns="91440" bIns="45720" numCol="1" rtlCol="0" anchor="t" anchorCtr="0" compatLnSpc="1">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3.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循环结构程序</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在程序设计中碰到需要按照一定的规律或条件，多次重复执行一组指令的情况时，就可以用循环程序来实现。</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(1)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循环程序的结构</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循环程序按照结构可分为单重循环和多重循环；按照循环控制的方法，可以分为</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计数型循环</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和</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条件型循环</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。不管哪一种形式，循环程序都由</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部分组成。</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内容占位符 2"/>
          <p:cNvSpPr>
            <a:spLocks noGrp="1"/>
          </p:cNvSpPr>
          <p:nvPr>
            <p:ph idx="1"/>
          </p:nvPr>
        </p:nvSpPr>
        <p:spPr>
          <a:xfrm>
            <a:off x="428625" y="1857375"/>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①循环初始化</a:t>
            </a:r>
            <a:endParaRPr kumimoji="0" lang="zh-CN" altLang="en-US" sz="2600" b="0" i="0" u="sng"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5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为了保证循环程序能正常进行循环而建立的初始状态，一是要设置循环工作部分的初值；二是要设置控制循环结束的值，如循环次数。</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68313" y="620713"/>
            <a:ext cx="8424863" cy="6237288"/>
          </a:xfrm>
        </p:spPr>
        <p:txBody>
          <a:bodyPr vert="horz" wrap="square" lIns="91440" tIns="45720" rIns="91440" bIns="45720" numCol="1" rtlCol="0" anchor="t" anchorCtr="0" compatLnSpc="1">
            <a:normAutofit/>
          </a:bodyPr>
          <a:lstStyle/>
          <a:p>
            <a:pPr marL="274320" marR="0" lvl="0" indent="-274320" algn="l" defTabSz="914400" rtl="0" eaLnBrk="1" fontAlgn="auto" latinLnBrk="0" hangingPunct="1">
              <a:lnSpc>
                <a:spcPct val="160000"/>
              </a:lnSpc>
              <a:spcBef>
                <a:spcPct val="20000"/>
              </a:spcBef>
              <a:spcAft>
                <a:spcPts val="0"/>
              </a:spcAft>
              <a:buClr>
                <a:schemeClr val="accent3"/>
              </a:buClr>
              <a:buSzPct val="95000"/>
              <a:buFont typeface="Arial" panose="020B0604020202020204" pitchFamily="34" charset="0"/>
              <a:buChar char="•"/>
              <a:defRPr/>
            </a:pP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②循环体</a:t>
            </a:r>
            <a:endParaRPr kumimoji="0" lang="zh-CN" altLang="en-US" sz="2600" b="0" i="0" u="sng" strike="noStrike" kern="1200" cap="none" spc="0" normalizeH="0" baseline="0" noProof="0" dirty="0" smtClean="0">
              <a:ln>
                <a:noFill/>
              </a:ln>
              <a:solidFill>
                <a:srgbClr val="FF0000"/>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循环体是循环程序的主体，它由</a:t>
            </a:r>
            <a:r>
              <a:rPr kumimoji="0" lang="zh-CN" altLang="en-US" sz="2600" b="1" i="0" u="none" strike="noStrike" kern="1200" cap="none" spc="0" normalizeH="0" baseline="0" noProof="0" dirty="0" smtClean="0">
                <a:ln>
                  <a:noFill/>
                </a:ln>
                <a:solidFill>
                  <a:schemeClr val="tx1"/>
                </a:solidFill>
                <a:effectLst/>
                <a:uLnTx/>
                <a:uFillTx/>
                <a:latin typeface="+mn-ea"/>
                <a:ea typeface="+mn-ea"/>
                <a:cs typeface="+mn-cs"/>
              </a:rPr>
              <a:t>循环程序的</a:t>
            </a:r>
            <a:r>
              <a:rPr kumimoji="0" lang="zh-CN" altLang="en-US" sz="2600" b="1" i="0" u="none" strike="noStrike" kern="1200" cap="none" spc="0" normalizeH="0" baseline="0" noProof="0" dirty="0" smtClean="0">
                <a:ln>
                  <a:noFill/>
                </a:ln>
                <a:solidFill>
                  <a:srgbClr val="FF0000"/>
                </a:solidFill>
                <a:effectLst/>
                <a:uLnTx/>
                <a:uFillTx/>
                <a:latin typeface="+mn-ea"/>
                <a:ea typeface="+mn-ea"/>
                <a:cs typeface="+mn-cs"/>
              </a:rPr>
              <a:t>工作部分</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及</a:t>
            </a:r>
            <a:r>
              <a:rPr kumimoji="0" lang="zh-CN" altLang="en-US" sz="2600" b="1" i="0" u="none" strike="noStrike" kern="1200" cap="none" spc="0" normalizeH="0" baseline="0" noProof="0" dirty="0" smtClean="0">
                <a:ln>
                  <a:noFill/>
                </a:ln>
                <a:solidFill>
                  <a:srgbClr val="FF0000"/>
                </a:solidFill>
                <a:effectLst/>
                <a:uLnTx/>
                <a:uFillTx/>
                <a:latin typeface="+mn-ea"/>
                <a:ea typeface="+mn-ea"/>
                <a:cs typeface="+mn-cs"/>
              </a:rPr>
              <a:t>修改部分</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组成；</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循环程序的工作部分是为了完成程序功能而设计的需要重复执行的主要程序段，它是循环程序的核心；</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循环的修改部分是为了保证循环在每一次重复运行时，参加执行的控制信息能发生有规律的变化而建立的程序段。修改部分要</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按一定规律修改</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操作数地址及控制循环结束的变量，以使每次执行循环体时得到新的数据。</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5"/>
                                            </p:txEl>
                                          </p:spTgt>
                                        </p:tgtEl>
                                        <p:attrNameLst>
                                          <p:attrName>style.visibility</p:attrName>
                                        </p:attrNameLst>
                                      </p:cBhvr>
                                      <p:to>
                                        <p:strVal val="visible"/>
                                      </p:to>
                                    </p:set>
                                    <p:animEffect transition="in" filter="blinds(horizontal)">
                                      <p:cBhvr>
                                        <p:cTn id="7" dur="500"/>
                                        <p:tgtEl>
                                          <p:spTgt spid="3">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5" end="37"/>
                                            </p:txEl>
                                          </p:spTgt>
                                        </p:tgtEl>
                                        <p:attrNameLst>
                                          <p:attrName>style.visibility</p:attrName>
                                        </p:attrNameLst>
                                      </p:cBhvr>
                                      <p:to>
                                        <p:strVal val="visible"/>
                                      </p:to>
                                    </p:set>
                                    <p:animEffect transition="in" filter="blinds(horizontal)">
                                      <p:cBhvr>
                                        <p:cTn id="12" dur="500"/>
                                        <p:tgtEl>
                                          <p:spTgt spid="3">
                                            <p:txEl>
                                              <p:charRg st="5"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37" end="83"/>
                                            </p:txEl>
                                          </p:spTgt>
                                        </p:tgtEl>
                                        <p:attrNameLst>
                                          <p:attrName>style.visibility</p:attrName>
                                        </p:attrNameLst>
                                      </p:cBhvr>
                                      <p:to>
                                        <p:strVal val="visible"/>
                                      </p:to>
                                    </p:set>
                                    <p:animEffect transition="in" filter="blinds(horizontal)">
                                      <p:cBhvr>
                                        <p:cTn id="17" dur="500"/>
                                        <p:tgtEl>
                                          <p:spTgt spid="3">
                                            <p:txEl>
                                              <p:charRg st="37"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83" end="179"/>
                                            </p:txEl>
                                          </p:spTgt>
                                        </p:tgtEl>
                                        <p:attrNameLst>
                                          <p:attrName>style.visibility</p:attrName>
                                        </p:attrNameLst>
                                      </p:cBhvr>
                                      <p:to>
                                        <p:strVal val="visible"/>
                                      </p:to>
                                    </p:set>
                                    <p:animEffect transition="in" filter="blinds(horizontal)">
                                      <p:cBhvr>
                                        <p:cTn id="22" dur="500"/>
                                        <p:tgtEl>
                                          <p:spTgt spid="3">
                                            <p:txEl>
                                              <p:charRg st="83" end="1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8625" y="836613"/>
            <a:ext cx="8229600" cy="5410200"/>
          </a:xfrm>
        </p:spPr>
        <p:txBody>
          <a:bodyPr vert="horz" wrap="square" lIns="91440" tIns="45720" rIns="91440" bIns="45720" numCol="1" rtlCol="0" anchor="t" anchorCtr="0" compatLnSpc="1">
            <a:normAutofit lnSpcReduction="10000"/>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③循环控制部分</a:t>
            </a:r>
            <a:endParaRPr kumimoji="0" lang="zh-CN" altLang="en-US" sz="2600" b="0" i="0" u="sng" strike="noStrike" kern="1200" cap="none" spc="0" normalizeH="0" baseline="0" noProof="0" dirty="0" smtClean="0">
              <a:ln>
                <a:noFill/>
              </a:ln>
              <a:solidFill>
                <a:srgbClr val="FF0000"/>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循环控制部分用来控制循环体的执行次数，每个循环程序必须选择一个合适的循环控制条件来控制循环的运行和结束；</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在循环次数已知的情况下，可以用循环次数作为循环结束的条件，这种循环属于</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计数型循环</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当循环次数未知时，必须根据具体情况选择合理的结束条件，保证程序能正常退出循环，这种循环属于</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条件型循环</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8625" y="1052513"/>
            <a:ext cx="8229600" cy="5194300"/>
          </a:xfrm>
        </p:spPr>
        <p:txBody>
          <a:bodyPr vert="horz" wrap="square" lIns="91440" tIns="45720" rIns="91440" bIns="45720" numCol="1" rtlCol="0" anchor="t" anchorCtr="0" compatLnSpc="1">
            <a:normAutofit lnSpcReduction="10000"/>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(2)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循环程序的两种模式</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循环程序主要通过系统提供的条件转移指令和循环指令来实现。循环程序有“先执行，后判断”和“先判断，后执行”两种模式，前一种模式称为</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直到型循环</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，它是</a:t>
            </a:r>
            <a:r>
              <a:rPr kumimoji="0" lang="zh-CN" altLang="en-US" sz="2600" b="0" i="0" u="none" strike="noStrike" kern="1200" cap="none" spc="0" normalizeH="0" baseline="0" noProof="0" dirty="0" smtClean="0">
                <a:ln>
                  <a:solidFill>
                    <a:sysClr val="windowText" lastClr="000000"/>
                  </a:solidFill>
                </a:ln>
                <a:solidFill>
                  <a:schemeClr val="tx1"/>
                </a:solidFill>
                <a:effectLst/>
                <a:uLnTx/>
                <a:uFillTx/>
                <a:latin typeface="+mn-ea"/>
                <a:ea typeface="+mn-ea"/>
                <a:cs typeface="+mn-cs"/>
              </a:rPr>
              <a:t>先执行循环体</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，接着再判断循条件是否满足，满足则继续执行循环体，不满足则结束循环。后一种循环称为</a:t>
            </a:r>
            <a:r>
              <a:rPr kumimoji="0" lang="zh-CN" altLang="en-US" sz="2600" b="0" i="0" u="none" strike="noStrike" kern="1200" cap="none" spc="0" normalizeH="0" baseline="0" noProof="0" dirty="0" smtClean="0">
                <a:ln>
                  <a:noFill/>
                </a:ln>
                <a:solidFill>
                  <a:srgbClr val="FF0000"/>
                </a:solidFill>
                <a:effectLst/>
                <a:uLnTx/>
                <a:uFillTx/>
                <a:latin typeface="+mn-ea"/>
                <a:ea typeface="+mn-ea"/>
                <a:cs typeface="+mn-cs"/>
              </a:rPr>
              <a:t>当型循环</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，它首先判断循环条件是否满足，若满足则执行循环体，不满足，</a:t>
            </a:r>
            <a:r>
              <a:rPr kumimoji="0" lang="zh-CN" altLang="en-US" sz="2600" b="0" i="0" u="none" strike="noStrike" kern="1200" cap="none" spc="0" normalizeH="0" baseline="0" noProof="0" dirty="0" smtClean="0">
                <a:ln>
                  <a:solidFill>
                    <a:sysClr val="windowText" lastClr="000000"/>
                  </a:solidFill>
                </a:ln>
                <a:solidFill>
                  <a:schemeClr val="tx1"/>
                </a:solidFill>
                <a:effectLst/>
                <a:uLnTx/>
                <a:uFillTx/>
                <a:latin typeface="+mn-ea"/>
                <a:ea typeface="+mn-ea"/>
                <a:cs typeface="+mn-cs"/>
              </a:rPr>
              <a:t>一次也不执行循环体</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。图</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4-4</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所示为循环结构的两种模式流程图。</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8850" name="Picture 1" descr="C:\Users\Administrator\AppData\Roaming\Tencent\Users\784641441\QQ\WinTemp\RichOle\NEP$L5ZG68F7VCOANO`VUW3.png"/>
          <p:cNvPicPr>
            <a:picLocks noChangeAspect="1"/>
          </p:cNvPicPr>
          <p:nvPr/>
        </p:nvPicPr>
        <p:blipFill>
          <a:blip r:embed="rId1"/>
          <a:stretch>
            <a:fillRect/>
          </a:stretch>
        </p:blipFill>
        <p:spPr>
          <a:xfrm>
            <a:off x="714375" y="500063"/>
            <a:ext cx="8001000" cy="5286375"/>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p:txBody>
          <a:bodyPr vert="horz" wrap="square" lIns="0" tIns="45720" rIns="0" bIns="0" anchor="b" anchorCtr="0"/>
          <a:p>
            <a:pPr eaLnBrk="1" hangingPunct="1"/>
            <a:endParaRPr lang="zh-CN" altLang="en-US" dirty="0"/>
          </a:p>
        </p:txBody>
      </p:sp>
      <p:sp>
        <p:nvSpPr>
          <p:cNvPr id="3" name="内容占位符 2"/>
          <p:cNvSpPr>
            <a:spLocks noGrp="1"/>
          </p:cNvSpPr>
          <p:nvPr>
            <p:ph idx="1"/>
          </p:nvPr>
        </p:nvSpPr>
        <p:spPr>
          <a:xfrm>
            <a:off x="428625" y="1857375"/>
            <a:ext cx="8229600" cy="4389438"/>
          </a:xfrm>
        </p:spPr>
        <p:txBody>
          <a:bodyPr vert="horz" wrap="square" lIns="91440" tIns="45720" rIns="91440" bIns="45720" numCol="1" rtlCol="0" anchor="t" anchorCtr="0" compatLnSpc="1">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(3)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循环程序的控制方法</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循环程序的控制方法一般有计数控制法、条件控制法、逻辑尺控制法和开关控制法</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4</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种。其中最常见的为计数控制法和条件控制法。</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sng" strike="noStrike" kern="1200" cap="none" spc="0" normalizeH="0" baseline="0" noProof="0" dirty="0" smtClean="0">
                <a:ln>
                  <a:noFill/>
                </a:ln>
                <a:solidFill>
                  <a:srgbClr val="FF0000"/>
                </a:solidFill>
                <a:effectLst/>
                <a:uLnTx/>
                <a:uFillTx/>
                <a:latin typeface="+mn-ea"/>
                <a:ea typeface="+mn-ea"/>
                <a:cs typeface="+mn-cs"/>
              </a:rPr>
              <a:t>①计数控制法</a:t>
            </a:r>
            <a:endParaRPr kumimoji="0" lang="zh-CN" altLang="en-US" sz="2600" b="0" i="0" u="sng" strike="noStrike" kern="1200" cap="none" spc="0" normalizeH="0" baseline="0" noProof="0" dirty="0" smtClean="0">
              <a:ln>
                <a:noFill/>
              </a:ln>
              <a:solidFill>
                <a:srgbClr val="FF0000"/>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通过某一计数器的值来控制程序循环次数的方法称为计数控制法。计数控制法常用于循环次数已知的循环程序设计。用计数寄存器</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CX</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及专门的循环指令来控制程序的循环是最简单的循环程序实现方法。设循环次数为</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n</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，以下</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种方法能实现计数控制。</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79876"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Picture 2"/>
          <p:cNvPicPr>
            <a:picLocks noGrp="1" noChangeAspect="1"/>
          </p:cNvPicPr>
          <p:nvPr>
            <p:ph idx="1"/>
          </p:nvPr>
        </p:nvPicPr>
        <p:blipFill>
          <a:blip r:embed="rId1"/>
          <a:srcRect/>
          <a:stretch>
            <a:fillRect/>
          </a:stretch>
        </p:blipFill>
        <p:spPr>
          <a:xfrm>
            <a:off x="468313" y="1484313"/>
            <a:ext cx="8232775" cy="4105275"/>
          </a:xfrm>
        </p:spPr>
      </p:pic>
      <p:sp>
        <p:nvSpPr>
          <p:cNvPr id="5" name="矩形 4"/>
          <p:cNvSpPr/>
          <p:nvPr/>
        </p:nvSpPr>
        <p:spPr>
          <a:xfrm>
            <a:off x="4167188" y="3167063"/>
            <a:ext cx="4391025" cy="1008063"/>
          </a:xfrm>
          <a:prstGeom prst="rect">
            <a:avLst/>
          </a:prstGeom>
          <a:solidFill>
            <a:schemeClr val="bg1"/>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7412" name="标题 5"/>
          <p:cNvSpPr>
            <a:spLocks noGrp="1"/>
          </p:cNvSpPr>
          <p:nvPr>
            <p:ph type="title"/>
          </p:nvPr>
        </p:nvSpPr>
        <p:spPr/>
        <p:txBody>
          <a:bodyPr vert="horz" wrap="square" lIns="0" tIns="45720" rIns="0" bIns="0" anchor="b" anchorCtr="0"/>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p:txBody>
          <a:bodyPr vert="horz" wrap="square" lIns="0" tIns="45720" rIns="0" bIns="0" anchor="b" anchorCtr="0"/>
          <a:p>
            <a:pPr eaLnBrk="1" hangingPunct="1"/>
            <a:endParaRPr lang="zh-CN" altLang="en-US" dirty="0"/>
          </a:p>
        </p:txBody>
      </p:sp>
      <p:sp>
        <p:nvSpPr>
          <p:cNvPr id="76803" name="内容占位符 2"/>
          <p:cNvSpPr>
            <a:spLocks noGrp="1"/>
          </p:cNvSpPr>
          <p:nvPr>
            <p:ph idx="1"/>
          </p:nvPr>
        </p:nvSpPr>
        <p:spPr>
          <a:xfrm>
            <a:off x="428625" y="1857375"/>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例</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4-17】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在以</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STRING</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为首地址的存储单元中存放着一串字符，找出其中</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ASCII</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码最小的字符，并将其存入</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RST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单元中。（</a:t>
            </a:r>
            <a:r>
              <a:rPr kumimoji="0" lang="en-US" altLang="zh-CN" sz="1600" b="0" i="0" u="sng" strike="noStrike" kern="1200" cap="none" spc="0" normalizeH="0" baseline="0" noProof="0" dirty="0" smtClean="0">
                <a:ln>
                  <a:noFill/>
                </a:ln>
                <a:solidFill>
                  <a:schemeClr val="tx1"/>
                </a:solidFill>
                <a:effectLst/>
                <a:uLnTx/>
                <a:uFillTx/>
                <a:latin typeface="+mn-ea"/>
                <a:ea typeface="+mn-ea"/>
                <a:cs typeface="+mn-cs"/>
              </a:rPr>
              <a:t>minchar.asm)</a:t>
            </a:r>
            <a:endParaRPr kumimoji="0" lang="zh-CN" altLang="en-US" sz="1600" b="0" i="0" u="sng"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95288" y="2468563"/>
            <a:ext cx="7993063" cy="3913188"/>
          </a:xfrm>
        </p:spPr>
        <p:txBody>
          <a:bodyPr vert="horz" wrap="square" lIns="91440" tIns="45720" rIns="91440" bIns="45720" numCol="1" rtlCol="0" anchor="t" anchorCtr="0" compatLnSpc="1">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MOV BX,OFFSET STRING</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MOV CX,COUNT-1</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MOV  AL, [BX]</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altLang="zh-CN" sz="2600" b="0" i="0" u="none" strike="noStrike" kern="1200" cap="none" spc="0" normalizeH="0" baseline="0" noProof="0" dirty="0" smtClean="0">
                <a:ln>
                  <a:noFill/>
                </a:ln>
                <a:solidFill>
                  <a:srgbClr val="FF0000"/>
                </a:solidFill>
                <a:effectLst/>
                <a:uLnTx/>
                <a:uFillTx/>
                <a:latin typeface="+mn-ea"/>
                <a:ea typeface="+mn-ea"/>
                <a:cs typeface="+mn-cs"/>
              </a:rPr>
              <a:t>AGAIN:</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	CMP  AL, [BX+1]</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JBE   CONTU</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MOV  AL, [BX+1]                </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CONTU:	INC  BX</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a:t>
            </a:r>
            <a:r>
              <a:rPr kumimoji="0" lang="en-US" sz="2600" b="0" i="0" u="none" strike="noStrike" kern="1200" cap="none" spc="0" normalizeH="0" baseline="0" noProof="0" dirty="0" smtClean="0">
                <a:ln>
                  <a:noFill/>
                </a:ln>
                <a:solidFill>
                  <a:srgbClr val="FF0000"/>
                </a:solidFill>
                <a:effectLst/>
                <a:uLnTx/>
                <a:uFillTx/>
                <a:latin typeface="+mn-ea"/>
                <a:ea typeface="+mn-ea"/>
                <a:cs typeface="+mn-cs"/>
              </a:rPr>
              <a:t>LOOP  AGAIN</a:t>
            </a:r>
            <a:endParaRPr kumimoji="0" lang="zh-CN" altLang="en-US" sz="2600" b="0" i="0" u="none" strike="noStrike" kern="1200" cap="none" spc="0" normalizeH="0" baseline="0" noProof="0" dirty="0" smtClean="0">
              <a:ln>
                <a:noFill/>
              </a:ln>
              <a:solidFill>
                <a:srgbClr val="FF0000"/>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MOV  RST,AL</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83971" name="矩形 3"/>
          <p:cNvSpPr/>
          <p:nvPr/>
        </p:nvSpPr>
        <p:spPr>
          <a:xfrm>
            <a:off x="6372225" y="2492375"/>
            <a:ext cx="2571750" cy="400050"/>
          </a:xfrm>
          <a:prstGeom prst="rect">
            <a:avLst/>
          </a:prstGeom>
          <a:noFill/>
          <a:ln w="9525">
            <a:noFill/>
          </a:ln>
        </p:spPr>
        <p:txBody>
          <a:bodyPr>
            <a:spAutoFit/>
          </a:bodyPr>
          <a:p>
            <a:r>
              <a:rPr lang="zh-CN" altLang="en-US" sz="2000" b="1" dirty="0">
                <a:solidFill>
                  <a:srgbClr val="FF0000"/>
                </a:solidFill>
                <a:latin typeface="Arial" panose="020B0604020202020204" pitchFamily="34" charset="0"/>
              </a:rPr>
              <a:t>；设置地址指针</a:t>
            </a:r>
            <a:endParaRPr lang="zh-CN" altLang="en-US" sz="2000" b="1" dirty="0">
              <a:solidFill>
                <a:srgbClr val="FF0000"/>
              </a:solidFill>
              <a:latin typeface="Arial" panose="020B0604020202020204" pitchFamily="34" charset="0"/>
            </a:endParaRPr>
          </a:p>
        </p:txBody>
      </p:sp>
      <p:sp>
        <p:nvSpPr>
          <p:cNvPr id="83972" name="矩形 4"/>
          <p:cNvSpPr/>
          <p:nvPr/>
        </p:nvSpPr>
        <p:spPr>
          <a:xfrm>
            <a:off x="6372225" y="2924175"/>
            <a:ext cx="2571750" cy="400050"/>
          </a:xfrm>
          <a:prstGeom prst="rect">
            <a:avLst/>
          </a:prstGeom>
          <a:noFill/>
          <a:ln w="9525">
            <a:noFill/>
          </a:ln>
        </p:spPr>
        <p:txBody>
          <a:bodyPr>
            <a:spAutoFit/>
          </a:bodyPr>
          <a:p>
            <a:r>
              <a:rPr lang="zh-CN" altLang="en-US" sz="2000" b="1" dirty="0">
                <a:solidFill>
                  <a:srgbClr val="FF0000"/>
                </a:solidFill>
                <a:latin typeface="Arial" panose="020B0604020202020204" pitchFamily="34" charset="0"/>
              </a:rPr>
              <a:t>；设置循环次数</a:t>
            </a:r>
            <a:endParaRPr lang="zh-CN" altLang="en-US" sz="2000" b="1" dirty="0">
              <a:solidFill>
                <a:srgbClr val="FF0000"/>
              </a:solidFill>
              <a:latin typeface="Arial" panose="020B0604020202020204" pitchFamily="34" charset="0"/>
            </a:endParaRPr>
          </a:p>
        </p:txBody>
      </p:sp>
      <p:sp>
        <p:nvSpPr>
          <p:cNvPr id="5" name="内容占位符 2"/>
          <p:cNvSpPr txBox="1"/>
          <p:nvPr/>
        </p:nvSpPr>
        <p:spPr>
          <a:xfrm>
            <a:off x="468313" y="115888"/>
            <a:ext cx="8229600" cy="2376487"/>
          </a:xfrm>
          <a:prstGeom prst="rect">
            <a:avLst/>
          </a:prstGeom>
          <a:noFill/>
          <a:ln w="9525">
            <a:noFill/>
          </a:ln>
        </p:spPr>
        <p:txBody>
          <a:bodyPr/>
          <a:p>
            <a:pPr marL="273050" indent="-273050">
              <a:spcBef>
                <a:spcPct val="20000"/>
              </a:spcBef>
              <a:buClr>
                <a:srgbClr val="0BD0D9"/>
              </a:buClr>
              <a:buSzPct val="95000"/>
            </a:pPr>
            <a:r>
              <a:rPr lang="en-US" altLang="zh-CN" sz="2600" b="1" dirty="0">
                <a:solidFill>
                  <a:srgbClr val="002060"/>
                </a:solidFill>
                <a:latin typeface="宋体" panose="02010600030101010101" pitchFamily="2" charset="-122"/>
              </a:rPr>
              <a:t>DATA		SEGMENT</a:t>
            </a:r>
            <a:endParaRPr lang="zh-CN" altLang="en-US" sz="2600" b="1" dirty="0">
              <a:solidFill>
                <a:srgbClr val="002060"/>
              </a:solidFill>
              <a:latin typeface="宋体" panose="02010600030101010101" pitchFamily="2" charset="-122"/>
            </a:endParaRPr>
          </a:p>
          <a:p>
            <a:pPr marL="273050" indent="-273050">
              <a:spcBef>
                <a:spcPct val="20000"/>
              </a:spcBef>
              <a:buClr>
                <a:srgbClr val="0BD0D9"/>
              </a:buClr>
              <a:buSzPct val="95000"/>
            </a:pPr>
            <a:r>
              <a:rPr lang="en-US" altLang="zh-CN" sz="2600" b="1" dirty="0">
                <a:solidFill>
                  <a:srgbClr val="002060"/>
                </a:solidFill>
                <a:latin typeface="宋体" panose="02010600030101010101" pitchFamily="2" charset="-122"/>
              </a:rPr>
              <a:t>STRING	DB ‘STUDENT’</a:t>
            </a:r>
            <a:endParaRPr lang="zh-CN" altLang="en-US" sz="2600" b="1" dirty="0">
              <a:solidFill>
                <a:srgbClr val="002060"/>
              </a:solidFill>
              <a:latin typeface="宋体" panose="02010600030101010101" pitchFamily="2" charset="-122"/>
            </a:endParaRPr>
          </a:p>
          <a:p>
            <a:pPr marL="273050" indent="-273050">
              <a:spcBef>
                <a:spcPct val="20000"/>
              </a:spcBef>
              <a:buClr>
                <a:srgbClr val="0BD0D9"/>
              </a:buClr>
              <a:buSzPct val="95000"/>
            </a:pPr>
            <a:r>
              <a:rPr lang="en-US" altLang="zh-CN" sz="2600" b="1" dirty="0">
                <a:solidFill>
                  <a:srgbClr val="002060"/>
                </a:solidFill>
                <a:latin typeface="宋体" panose="02010600030101010101" pitchFamily="2" charset="-122"/>
              </a:rPr>
              <a:t>COUNT	      EQU $-STRING</a:t>
            </a:r>
            <a:endParaRPr lang="zh-CN" altLang="en-US" sz="2600" b="1" dirty="0">
              <a:solidFill>
                <a:srgbClr val="002060"/>
              </a:solidFill>
              <a:latin typeface="宋体" panose="02010600030101010101" pitchFamily="2" charset="-122"/>
            </a:endParaRPr>
          </a:p>
          <a:p>
            <a:pPr marL="273050" indent="-273050">
              <a:spcBef>
                <a:spcPct val="20000"/>
              </a:spcBef>
              <a:buClr>
                <a:srgbClr val="0BD0D9"/>
              </a:buClr>
              <a:buSzPct val="95000"/>
            </a:pPr>
            <a:r>
              <a:rPr lang="en-US" altLang="zh-CN" sz="2600" b="1" dirty="0">
                <a:solidFill>
                  <a:srgbClr val="002060"/>
                </a:solidFill>
                <a:latin typeface="宋体" panose="02010600030101010101" pitchFamily="2" charset="-122"/>
              </a:rPr>
              <a:t>RST		DB ?</a:t>
            </a:r>
            <a:endParaRPr lang="zh-CN" altLang="en-US" sz="2600" b="1" dirty="0">
              <a:solidFill>
                <a:srgbClr val="002060"/>
              </a:solidFill>
              <a:latin typeface="宋体" panose="02010600030101010101" pitchFamily="2" charset="-122"/>
            </a:endParaRPr>
          </a:p>
          <a:p>
            <a:pPr marL="273050" indent="-273050">
              <a:spcBef>
                <a:spcPct val="20000"/>
              </a:spcBef>
              <a:buClr>
                <a:srgbClr val="0BD0D9"/>
              </a:buClr>
              <a:buSzPct val="95000"/>
            </a:pPr>
            <a:r>
              <a:rPr lang="en-US" altLang="zh-CN" sz="2600" b="1" dirty="0">
                <a:solidFill>
                  <a:srgbClr val="002060"/>
                </a:solidFill>
                <a:latin typeface="宋体" panose="02010600030101010101" pitchFamily="2" charset="-122"/>
              </a:rPr>
              <a:t>DATA		ENDS</a:t>
            </a:r>
            <a:endParaRPr lang="zh-CN" altLang="en-US" sz="2600" b="1" dirty="0">
              <a:solidFill>
                <a:srgbClr val="002060"/>
              </a:solidFill>
              <a:latin typeface="宋体" panose="02010600030101010101" pitchFamily="2" charset="-122"/>
            </a:endParaRPr>
          </a:p>
          <a:p>
            <a:pPr marL="273050" indent="-273050">
              <a:spcBef>
                <a:spcPct val="20000"/>
              </a:spcBef>
              <a:buClr>
                <a:srgbClr val="0BD0D9"/>
              </a:buClr>
              <a:buSzPct val="95000"/>
              <a:buFont typeface="Wingdings 2" panose="05020102010507070707" pitchFamily="18" charset="2"/>
              <a:buChar char=""/>
            </a:pPr>
            <a:endParaRPr lang="zh-CN" altLang="en-US" sz="2600" dirty="0">
              <a:latin typeface="宋体" panose="02010600030101010101" pitchFamily="2" charset="-122"/>
            </a:endParaRPr>
          </a:p>
        </p:txBody>
      </p:sp>
      <p:sp>
        <p:nvSpPr>
          <p:cNvPr id="83974" name="矩形 4"/>
          <p:cNvSpPr/>
          <p:nvPr/>
        </p:nvSpPr>
        <p:spPr>
          <a:xfrm>
            <a:off x="4703763" y="4502150"/>
            <a:ext cx="4456112" cy="400050"/>
          </a:xfrm>
          <a:prstGeom prst="rect">
            <a:avLst/>
          </a:prstGeom>
          <a:noFill/>
          <a:ln w="9525">
            <a:noFill/>
          </a:ln>
        </p:spPr>
        <p:txBody>
          <a:bodyPr>
            <a:spAutoFit/>
          </a:bodyPr>
          <a:p>
            <a:r>
              <a:rPr lang="en-US" altLang="zh-CN" sz="2000" b="1" dirty="0">
                <a:solidFill>
                  <a:srgbClr val="FF0000"/>
                </a:solidFill>
                <a:latin typeface="Arial" panose="020B0604020202020204" pitchFamily="34" charset="0"/>
              </a:rPr>
              <a:t>;</a:t>
            </a:r>
            <a:r>
              <a:rPr lang="zh-CN" altLang="en-US" sz="2000" b="1" dirty="0">
                <a:solidFill>
                  <a:srgbClr val="FF0000"/>
                </a:solidFill>
                <a:latin typeface="Arial" panose="020B0604020202020204" pitchFamily="34" charset="0"/>
              </a:rPr>
              <a:t>每次循环都保持</a:t>
            </a:r>
            <a:r>
              <a:rPr lang="en-US" altLang="zh-CN" sz="2000" b="1" dirty="0">
                <a:solidFill>
                  <a:srgbClr val="FF0000"/>
                </a:solidFill>
                <a:latin typeface="Arial" panose="020B0604020202020204" pitchFamily="34" charset="0"/>
              </a:rPr>
              <a:t>AL</a:t>
            </a:r>
            <a:r>
              <a:rPr lang="zh-CN" altLang="en-US" sz="2000" b="1" dirty="0">
                <a:solidFill>
                  <a:srgbClr val="FF0000"/>
                </a:solidFill>
                <a:latin typeface="Arial" panose="020B0604020202020204" pitchFamily="34" charset="0"/>
              </a:rPr>
              <a:t>中是当前最小字符</a:t>
            </a:r>
            <a:endParaRPr lang="zh-CN" altLang="en-US" sz="2000" b="1" dirty="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charRg st="0" end="24"/>
                                            </p:txEl>
                                          </p:spTgt>
                                        </p:tgtEl>
                                        <p:attrNameLst>
                                          <p:attrName>style.visibility</p:attrName>
                                        </p:attrNameLst>
                                      </p:cBhvr>
                                      <p:to>
                                        <p:strVal val="visible"/>
                                      </p:to>
                                    </p:set>
                                    <p:animEffect transition="in" filter="blinds(horizontal)">
                                      <p:cBhvr>
                                        <p:cTn id="11" dur="500"/>
                                        <p:tgtEl>
                                          <p:spTgt spid="3">
                                            <p:txEl>
                                              <p:charRg st="0" end="2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charRg st="24" end="42"/>
                                            </p:txEl>
                                          </p:spTgt>
                                        </p:tgtEl>
                                        <p:attrNameLst>
                                          <p:attrName>style.visibility</p:attrName>
                                        </p:attrNameLst>
                                      </p:cBhvr>
                                      <p:to>
                                        <p:strVal val="visible"/>
                                      </p:to>
                                    </p:set>
                                    <p:animEffect transition="in" filter="blinds(horizontal)">
                                      <p:cBhvr>
                                        <p:cTn id="16" dur="500"/>
                                        <p:tgtEl>
                                          <p:spTgt spid="3">
                                            <p:txEl>
                                              <p:charRg st="24" end="4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charRg st="42" end="76"/>
                                            </p:txEl>
                                          </p:spTgt>
                                        </p:tgtEl>
                                        <p:attrNameLst>
                                          <p:attrName>style.visibility</p:attrName>
                                        </p:attrNameLst>
                                      </p:cBhvr>
                                      <p:to>
                                        <p:strVal val="visible"/>
                                      </p:to>
                                    </p:set>
                                    <p:animEffect transition="in" filter="blinds(horizontal)">
                                      <p:cBhvr>
                                        <p:cTn id="21" dur="500"/>
                                        <p:tgtEl>
                                          <p:spTgt spid="3">
                                            <p:txEl>
                                              <p:charRg st="42" end="7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charRg st="76" end="99"/>
                                            </p:txEl>
                                          </p:spTgt>
                                        </p:tgtEl>
                                        <p:attrNameLst>
                                          <p:attrName>style.visibility</p:attrName>
                                        </p:attrNameLst>
                                      </p:cBhvr>
                                      <p:to>
                                        <p:strVal val="visible"/>
                                      </p:to>
                                    </p:set>
                                    <p:animEffect transition="in" filter="blinds(horizontal)">
                                      <p:cBhvr>
                                        <p:cTn id="26" dur="500"/>
                                        <p:tgtEl>
                                          <p:spTgt spid="3">
                                            <p:txEl>
                                              <p:charRg st="76" end="9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charRg st="99" end="114"/>
                                            </p:txEl>
                                          </p:spTgt>
                                        </p:tgtEl>
                                        <p:attrNameLst>
                                          <p:attrName>style.visibility</p:attrName>
                                        </p:attrNameLst>
                                      </p:cBhvr>
                                      <p:to>
                                        <p:strVal val="visible"/>
                                      </p:to>
                                    </p:set>
                                    <p:animEffect transition="in" filter="blinds(horizontal)">
                                      <p:cBhvr>
                                        <p:cTn id="31" dur="500"/>
                                        <p:tgtEl>
                                          <p:spTgt spid="3">
                                            <p:txEl>
                                              <p:charRg st="99" end="1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charRg st="114" end="149"/>
                                            </p:txEl>
                                          </p:spTgt>
                                        </p:tgtEl>
                                        <p:attrNameLst>
                                          <p:attrName>style.visibility</p:attrName>
                                        </p:attrNameLst>
                                      </p:cBhvr>
                                      <p:to>
                                        <p:strVal val="visible"/>
                                      </p:to>
                                    </p:set>
                                    <p:animEffect transition="in" filter="blinds(horizontal)">
                                      <p:cBhvr>
                                        <p:cTn id="36" dur="500"/>
                                        <p:tgtEl>
                                          <p:spTgt spid="3">
                                            <p:txEl>
                                              <p:charRg st="114" end="14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charRg st="149" end="164"/>
                                            </p:txEl>
                                          </p:spTgt>
                                        </p:tgtEl>
                                        <p:attrNameLst>
                                          <p:attrName>style.visibility</p:attrName>
                                        </p:attrNameLst>
                                      </p:cBhvr>
                                      <p:to>
                                        <p:strVal val="visible"/>
                                      </p:to>
                                    </p:set>
                                    <p:animEffect transition="in" filter="blinds(horizontal)">
                                      <p:cBhvr>
                                        <p:cTn id="41" dur="500"/>
                                        <p:tgtEl>
                                          <p:spTgt spid="3">
                                            <p:txEl>
                                              <p:charRg st="149" end="16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charRg st="164" end="179"/>
                                            </p:txEl>
                                          </p:spTgt>
                                        </p:tgtEl>
                                        <p:attrNameLst>
                                          <p:attrName>style.visibility</p:attrName>
                                        </p:attrNameLst>
                                      </p:cBhvr>
                                      <p:to>
                                        <p:strVal val="visible"/>
                                      </p:to>
                                    </p:set>
                                    <p:animEffect transition="in" filter="blinds(horizontal)">
                                      <p:cBhvr>
                                        <p:cTn id="46" dur="500"/>
                                        <p:tgtEl>
                                          <p:spTgt spid="3">
                                            <p:txEl>
                                              <p:charRg st="164" end="17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charRg st="179" end="194"/>
                                            </p:txEl>
                                          </p:spTgt>
                                        </p:tgtEl>
                                        <p:attrNameLst>
                                          <p:attrName>style.visibility</p:attrName>
                                        </p:attrNameLst>
                                      </p:cBhvr>
                                      <p:to>
                                        <p:strVal val="visible"/>
                                      </p:to>
                                    </p:set>
                                    <p:animEffect transition="in" filter="blinds(horizontal)">
                                      <p:cBhvr>
                                        <p:cTn id="51" dur="500"/>
                                        <p:tgtEl>
                                          <p:spTgt spid="3">
                                            <p:txEl>
                                              <p:charRg st="179" end="1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p:txBody>
          <a:bodyPr vert="horz" wrap="square" lIns="0" tIns="45720" rIns="0" bIns="0" anchor="b" anchorCtr="0"/>
          <a:p>
            <a:pPr eaLnBrk="1" hangingPunct="1"/>
            <a:endParaRPr lang="zh-CN" altLang="en-US" dirty="0"/>
          </a:p>
        </p:txBody>
      </p:sp>
      <p:sp>
        <p:nvSpPr>
          <p:cNvPr id="3" name="内容占位符 2"/>
          <p:cNvSpPr>
            <a:spLocks noGrp="1"/>
          </p:cNvSpPr>
          <p:nvPr>
            <p:ph idx="1"/>
          </p:nvPr>
        </p:nvSpPr>
        <p:spPr>
          <a:xfrm>
            <a:off x="428625" y="1857375"/>
            <a:ext cx="8229600" cy="4389438"/>
          </a:xfrm>
        </p:spPr>
        <p:txBody>
          <a:bodyPr vert="horz" wrap="square" lIns="91440" tIns="45720" rIns="91440" bIns="45720" numCol="1" rtlCol="0" anchor="t" anchorCtr="0" compatLnSpc="1">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②条件控制法</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根据某种特定条件来控制程序是否继续执行循环的方法称为条件控制法。条件控制法通常用于事先无法确定循环次数，需要用转移指令来判断循环条件，或即使事先能确定最大循环次数，但中途可能因为满足某些条件而退出循环的情况。利用转移条件作为循环控制条件，可以更方便的构造复杂的循环程序结构。</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p:txBody>
          <a:bodyPr vert="horz" wrap="square" lIns="0" tIns="45720" rIns="0" bIns="0" anchor="b" anchorCtr="0"/>
          <a:p>
            <a:pPr eaLnBrk="1" hangingPunct="1"/>
            <a:endParaRPr lang="zh-CN" altLang="en-US" dirty="0"/>
          </a:p>
        </p:txBody>
      </p:sp>
      <p:sp>
        <p:nvSpPr>
          <p:cNvPr id="80899" name="内容占位符 2"/>
          <p:cNvSpPr>
            <a:spLocks noGrp="1"/>
          </p:cNvSpPr>
          <p:nvPr>
            <p:ph idx="1"/>
          </p:nvPr>
        </p:nvSpPr>
        <p:spPr>
          <a:xfrm>
            <a:off x="428625" y="1857375"/>
            <a:ext cx="8229600" cy="955675"/>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例</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4-18】</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内存单元</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X</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中有一个</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16</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位二进制数，编程统计其中‘</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’的个数，结果存放在</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RST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单元中。</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5" name="矩形 4"/>
          <p:cNvSpPr/>
          <p:nvPr/>
        </p:nvSpPr>
        <p:spPr>
          <a:xfrm>
            <a:off x="971550" y="2924175"/>
            <a:ext cx="7073900" cy="2678113"/>
          </a:xfrm>
          <a:prstGeom prst="rect">
            <a:avLst/>
          </a:prstGeom>
          <a:noFill/>
          <a:ln w="9525">
            <a:noFill/>
          </a:ln>
        </p:spPr>
        <p:txBody>
          <a:bodyPr>
            <a:spAutoFit/>
          </a:bodyPr>
          <a:p>
            <a:pPr algn="just"/>
            <a:r>
              <a:rPr lang="en-US" altLang="zh-CN" sz="2400" dirty="0">
                <a:solidFill>
                  <a:srgbClr val="FF0000"/>
                </a:solidFill>
                <a:latin typeface="宋体" panose="02010600030101010101" pitchFamily="2" charset="-122"/>
              </a:rPr>
              <a:t>【</a:t>
            </a:r>
            <a:r>
              <a:rPr lang="zh-CN" altLang="en-US" sz="2400" dirty="0">
                <a:solidFill>
                  <a:srgbClr val="FF0000"/>
                </a:solidFill>
                <a:latin typeface="宋体" panose="02010600030101010101" pitchFamily="2" charset="-122"/>
              </a:rPr>
              <a:t>分析</a:t>
            </a:r>
            <a:r>
              <a:rPr lang="en-US" altLang="zh-CN" sz="2400" dirty="0">
                <a:solidFill>
                  <a:srgbClr val="FF0000"/>
                </a:solidFill>
                <a:latin typeface="宋体" panose="02010600030101010101" pitchFamily="2" charset="-122"/>
              </a:rPr>
              <a:t>】</a:t>
            </a:r>
            <a:r>
              <a:rPr lang="zh-CN" altLang="en-US" sz="2400" dirty="0">
                <a:solidFill>
                  <a:srgbClr val="002060"/>
                </a:solidFill>
                <a:latin typeface="宋体" panose="02010600030101010101" pitchFamily="2" charset="-122"/>
              </a:rPr>
              <a:t>要测出</a:t>
            </a:r>
            <a:r>
              <a:rPr lang="en-US" altLang="zh-CN" sz="2400" b="1" dirty="0">
                <a:solidFill>
                  <a:srgbClr val="FF0000"/>
                </a:solidFill>
                <a:latin typeface="宋体" panose="02010600030101010101" pitchFamily="2" charset="-122"/>
              </a:rPr>
              <a:t>AX</a:t>
            </a:r>
            <a:r>
              <a:rPr lang="zh-CN" altLang="en-US" sz="2400" dirty="0">
                <a:solidFill>
                  <a:srgbClr val="002060"/>
                </a:solidFill>
                <a:latin typeface="宋体" panose="02010600030101010101" pitchFamily="2" charset="-122"/>
              </a:rPr>
              <a:t>中所含</a:t>
            </a:r>
            <a:r>
              <a:rPr lang="en-US" altLang="zh-CN" sz="2400" dirty="0">
                <a:solidFill>
                  <a:srgbClr val="002060"/>
                </a:solidFill>
                <a:latin typeface="宋体" panose="02010600030101010101" pitchFamily="2" charset="-122"/>
              </a:rPr>
              <a:t>1</a:t>
            </a:r>
            <a:r>
              <a:rPr lang="zh-CN" altLang="en-US" sz="2400" dirty="0">
                <a:solidFill>
                  <a:srgbClr val="002060"/>
                </a:solidFill>
                <a:latin typeface="宋体" panose="02010600030101010101" pitchFamily="2" charset="-122"/>
              </a:rPr>
              <a:t>的个数</a:t>
            </a:r>
            <a:endParaRPr lang="en-US" altLang="zh-CN" sz="2400" dirty="0">
              <a:solidFill>
                <a:srgbClr val="002060"/>
              </a:solidFill>
              <a:latin typeface="宋体" panose="02010600030101010101" pitchFamily="2" charset="-122"/>
            </a:endParaRPr>
          </a:p>
          <a:p>
            <a:pPr algn="just"/>
            <a:r>
              <a:rPr lang="en-US" altLang="zh-CN" sz="2400" dirty="0">
                <a:solidFill>
                  <a:srgbClr val="002060"/>
                </a:solidFill>
                <a:latin typeface="宋体" panose="02010600030101010101" pitchFamily="2" charset="-122"/>
              </a:rPr>
              <a:t>1</a:t>
            </a:r>
            <a:r>
              <a:rPr lang="zh-CN" altLang="en-US" sz="2400" dirty="0">
                <a:solidFill>
                  <a:srgbClr val="002060"/>
                </a:solidFill>
                <a:latin typeface="宋体" panose="02010600030101010101" pitchFamily="2" charset="-122"/>
              </a:rPr>
              <a:t>）将</a:t>
            </a:r>
            <a:r>
              <a:rPr lang="en-US" altLang="zh-CN" sz="2400" dirty="0">
                <a:solidFill>
                  <a:srgbClr val="002060"/>
                </a:solidFill>
                <a:latin typeface="宋体" panose="02010600030101010101" pitchFamily="2" charset="-122"/>
              </a:rPr>
              <a:t>AX</a:t>
            </a:r>
            <a:r>
              <a:rPr lang="zh-CN" altLang="en-US" sz="2400" dirty="0">
                <a:solidFill>
                  <a:srgbClr val="002060"/>
                </a:solidFill>
                <a:latin typeface="宋体" panose="02010600030101010101" pitchFamily="2" charset="-122"/>
              </a:rPr>
              <a:t>寄存器逻辑左移一次，如果</a:t>
            </a:r>
            <a:r>
              <a:rPr lang="en-US" altLang="zh-CN" sz="2400" dirty="0">
                <a:solidFill>
                  <a:srgbClr val="002060"/>
                </a:solidFill>
                <a:latin typeface="宋体" panose="02010600030101010101" pitchFamily="2" charset="-122"/>
              </a:rPr>
              <a:t>CF=1</a:t>
            </a:r>
            <a:r>
              <a:rPr lang="zh-CN" altLang="en-US" sz="2400" dirty="0">
                <a:solidFill>
                  <a:srgbClr val="002060"/>
                </a:solidFill>
                <a:latin typeface="宋体" panose="02010600030101010101" pitchFamily="2" charset="-122"/>
              </a:rPr>
              <a:t>，则表明</a:t>
            </a:r>
            <a:r>
              <a:rPr lang="en-US" altLang="zh-CN" sz="2400" dirty="0">
                <a:solidFill>
                  <a:srgbClr val="002060"/>
                </a:solidFill>
                <a:latin typeface="宋体" panose="02010600030101010101" pitchFamily="2" charset="-122"/>
              </a:rPr>
              <a:t>AX</a:t>
            </a:r>
            <a:r>
              <a:rPr lang="zh-CN" altLang="en-US" sz="2400" dirty="0">
                <a:solidFill>
                  <a:srgbClr val="002060"/>
                </a:solidFill>
                <a:latin typeface="宋体" panose="02010600030101010101" pitchFamily="2" charset="-122"/>
              </a:rPr>
              <a:t>中的最高位为</a:t>
            </a:r>
            <a:r>
              <a:rPr lang="en-US" altLang="zh-CN" sz="2400" dirty="0">
                <a:solidFill>
                  <a:srgbClr val="002060"/>
                </a:solidFill>
                <a:latin typeface="宋体" panose="02010600030101010101" pitchFamily="2" charset="-122"/>
              </a:rPr>
              <a:t>1</a:t>
            </a:r>
            <a:r>
              <a:rPr lang="zh-CN" altLang="en-US" sz="2400" dirty="0">
                <a:solidFill>
                  <a:srgbClr val="002060"/>
                </a:solidFill>
                <a:latin typeface="宋体" panose="02010600030101010101" pitchFamily="2" charset="-122"/>
              </a:rPr>
              <a:t>，则</a:t>
            </a:r>
            <a:r>
              <a:rPr lang="en-US" altLang="zh-CN" sz="2400" b="1" dirty="0">
                <a:solidFill>
                  <a:srgbClr val="FF0000"/>
                </a:solidFill>
                <a:latin typeface="宋体" panose="02010600030101010101" pitchFamily="2" charset="-122"/>
              </a:rPr>
              <a:t>DL</a:t>
            </a:r>
            <a:r>
              <a:rPr lang="zh-CN" altLang="en-US" sz="2400" dirty="0">
                <a:solidFill>
                  <a:srgbClr val="002060"/>
                </a:solidFill>
                <a:latin typeface="宋体" panose="02010600030101010101" pitchFamily="2" charset="-122"/>
              </a:rPr>
              <a:t>加</a:t>
            </a:r>
            <a:r>
              <a:rPr lang="en-US" altLang="zh-CN" sz="2400" dirty="0">
                <a:solidFill>
                  <a:srgbClr val="002060"/>
                </a:solidFill>
                <a:latin typeface="宋体" panose="02010600030101010101" pitchFamily="2" charset="-122"/>
              </a:rPr>
              <a:t>1</a:t>
            </a:r>
            <a:r>
              <a:rPr lang="zh-CN" altLang="en-US" sz="2400" dirty="0">
                <a:solidFill>
                  <a:srgbClr val="002060"/>
                </a:solidFill>
                <a:latin typeface="宋体" panose="02010600030101010101" pitchFamily="2" charset="-122"/>
              </a:rPr>
              <a:t>，如果</a:t>
            </a:r>
            <a:r>
              <a:rPr lang="en-US" altLang="zh-CN" sz="2400" dirty="0">
                <a:solidFill>
                  <a:srgbClr val="002060"/>
                </a:solidFill>
                <a:latin typeface="宋体" panose="02010600030101010101" pitchFamily="2" charset="-122"/>
              </a:rPr>
              <a:t>CF=0</a:t>
            </a:r>
            <a:r>
              <a:rPr lang="zh-CN" altLang="en-US" sz="2400" dirty="0">
                <a:solidFill>
                  <a:srgbClr val="002060"/>
                </a:solidFill>
                <a:latin typeface="宋体" panose="02010600030101010101" pitchFamily="2" charset="-122"/>
              </a:rPr>
              <a:t>，表明</a:t>
            </a:r>
            <a:r>
              <a:rPr lang="en-US" altLang="zh-CN" sz="2400" dirty="0">
                <a:solidFill>
                  <a:srgbClr val="002060"/>
                </a:solidFill>
                <a:latin typeface="宋体" panose="02010600030101010101" pitchFamily="2" charset="-122"/>
              </a:rPr>
              <a:t>AX</a:t>
            </a:r>
            <a:r>
              <a:rPr lang="zh-CN" altLang="en-US" sz="2400" dirty="0">
                <a:solidFill>
                  <a:srgbClr val="002060"/>
                </a:solidFill>
                <a:latin typeface="宋体" panose="02010600030101010101" pitchFamily="2" charset="-122"/>
              </a:rPr>
              <a:t>最高位为</a:t>
            </a:r>
            <a:r>
              <a:rPr lang="en-US" altLang="zh-CN" sz="2400" dirty="0">
                <a:solidFill>
                  <a:srgbClr val="002060"/>
                </a:solidFill>
                <a:latin typeface="宋体" panose="02010600030101010101" pitchFamily="2" charset="-122"/>
              </a:rPr>
              <a:t>0</a:t>
            </a:r>
            <a:r>
              <a:rPr lang="zh-CN" altLang="en-US" sz="2400" dirty="0">
                <a:solidFill>
                  <a:srgbClr val="002060"/>
                </a:solidFill>
                <a:latin typeface="宋体" panose="02010600030101010101" pitchFamily="2" charset="-122"/>
              </a:rPr>
              <a:t>；</a:t>
            </a:r>
            <a:endParaRPr lang="en-US" altLang="zh-CN" sz="2400" dirty="0">
              <a:solidFill>
                <a:srgbClr val="002060"/>
              </a:solidFill>
              <a:latin typeface="宋体" panose="02010600030101010101" pitchFamily="2" charset="-122"/>
            </a:endParaRPr>
          </a:p>
          <a:p>
            <a:pPr algn="just"/>
            <a:r>
              <a:rPr lang="en-US" altLang="zh-CN" sz="2400" dirty="0">
                <a:solidFill>
                  <a:srgbClr val="002060"/>
                </a:solidFill>
                <a:latin typeface="宋体" panose="02010600030101010101" pitchFamily="2" charset="-122"/>
              </a:rPr>
              <a:t>2</a:t>
            </a:r>
            <a:r>
              <a:rPr lang="zh-CN" altLang="en-US" sz="2400" dirty="0">
                <a:solidFill>
                  <a:srgbClr val="002060"/>
                </a:solidFill>
                <a:latin typeface="宋体" panose="02010600030101010101" pitchFamily="2" charset="-122"/>
              </a:rPr>
              <a:t>）这样依次将最高位移入</a:t>
            </a:r>
            <a:r>
              <a:rPr lang="en-US" altLang="zh-CN" sz="2400" dirty="0">
                <a:solidFill>
                  <a:srgbClr val="002060"/>
                </a:solidFill>
                <a:latin typeface="宋体" panose="02010600030101010101" pitchFamily="2" charset="-122"/>
              </a:rPr>
              <a:t>CF</a:t>
            </a:r>
            <a:r>
              <a:rPr lang="zh-CN" altLang="en-US" sz="2400" dirty="0">
                <a:solidFill>
                  <a:srgbClr val="002060"/>
                </a:solidFill>
                <a:latin typeface="宋体" panose="02010600030101010101" pitchFamily="2" charset="-122"/>
              </a:rPr>
              <a:t>中去测试</a:t>
            </a:r>
            <a:endParaRPr lang="en-US" altLang="zh-CN" sz="2400" dirty="0">
              <a:solidFill>
                <a:srgbClr val="002060"/>
              </a:solidFill>
              <a:latin typeface="宋体" panose="02010600030101010101" pitchFamily="2" charset="-122"/>
            </a:endParaRPr>
          </a:p>
          <a:p>
            <a:pPr algn="just"/>
            <a:r>
              <a:rPr lang="en-US" altLang="zh-CN" sz="2400" dirty="0">
                <a:solidFill>
                  <a:srgbClr val="002060"/>
                </a:solidFill>
                <a:latin typeface="宋体" panose="02010600030101010101" pitchFamily="2" charset="-122"/>
              </a:rPr>
              <a:t>3</a:t>
            </a:r>
            <a:r>
              <a:rPr lang="zh-CN" altLang="en-US" sz="2400" dirty="0">
                <a:solidFill>
                  <a:srgbClr val="002060"/>
                </a:solidFill>
                <a:latin typeface="宋体" panose="02010600030101010101" pitchFamily="2" charset="-122"/>
              </a:rPr>
              <a:t>）移位之后，判断</a:t>
            </a:r>
            <a:r>
              <a:rPr lang="en-US" altLang="zh-CN" sz="2400" dirty="0">
                <a:solidFill>
                  <a:srgbClr val="002060"/>
                </a:solidFill>
                <a:latin typeface="宋体" panose="02010600030101010101" pitchFamily="2" charset="-122"/>
              </a:rPr>
              <a:t>AX</a:t>
            </a:r>
            <a:r>
              <a:rPr lang="zh-CN" altLang="en-US" sz="2400" dirty="0">
                <a:solidFill>
                  <a:srgbClr val="002060"/>
                </a:solidFill>
                <a:latin typeface="宋体" panose="02010600030101010101" pitchFamily="2" charset="-122"/>
              </a:rPr>
              <a:t>的值是否为</a:t>
            </a:r>
            <a:r>
              <a:rPr lang="en-US" altLang="zh-CN" sz="2400" dirty="0">
                <a:solidFill>
                  <a:srgbClr val="002060"/>
                </a:solidFill>
                <a:latin typeface="宋体" panose="02010600030101010101" pitchFamily="2" charset="-122"/>
              </a:rPr>
              <a:t>0</a:t>
            </a:r>
            <a:r>
              <a:rPr lang="zh-CN" altLang="en-US" sz="2400" dirty="0">
                <a:solidFill>
                  <a:srgbClr val="002060"/>
                </a:solidFill>
                <a:latin typeface="宋体" panose="02010600030101010101" pitchFamily="2" charset="-122"/>
              </a:rPr>
              <a:t>，如果为</a:t>
            </a:r>
            <a:r>
              <a:rPr lang="en-US" altLang="zh-CN" sz="2400" dirty="0">
                <a:solidFill>
                  <a:srgbClr val="002060"/>
                </a:solidFill>
                <a:latin typeface="宋体" panose="02010600030101010101" pitchFamily="2" charset="-122"/>
              </a:rPr>
              <a:t>0</a:t>
            </a:r>
            <a:r>
              <a:rPr lang="zh-CN" altLang="en-US" sz="2400" dirty="0">
                <a:solidFill>
                  <a:srgbClr val="002060"/>
                </a:solidFill>
                <a:latin typeface="宋体" panose="02010600030101010101" pitchFamily="2" charset="-122"/>
              </a:rPr>
              <a:t>则结束循环，不为</a:t>
            </a:r>
            <a:r>
              <a:rPr lang="en-US" altLang="zh-CN" sz="2400" dirty="0">
                <a:solidFill>
                  <a:srgbClr val="002060"/>
                </a:solidFill>
                <a:latin typeface="宋体" panose="02010600030101010101" pitchFamily="2" charset="-122"/>
              </a:rPr>
              <a:t>0</a:t>
            </a:r>
            <a:r>
              <a:rPr lang="zh-CN" altLang="en-US" sz="2400" dirty="0">
                <a:solidFill>
                  <a:srgbClr val="002060"/>
                </a:solidFill>
                <a:latin typeface="宋体" panose="02010600030101010101" pitchFamily="2" charset="-122"/>
              </a:rPr>
              <a:t>，则继续循环。</a:t>
            </a:r>
            <a:endParaRPr lang="zh-CN" altLang="en-US" sz="2400" dirty="0">
              <a:solidFill>
                <a:srgbClr val="00206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2276475"/>
            <a:ext cx="7777163" cy="4041775"/>
          </a:xfrm>
        </p:spPr>
        <p:txBody>
          <a:bodyPr vert="horz" wrap="square" lIns="91440" tIns="45720" rIns="91440" bIns="45720" numCol="1" rtlCol="0" anchor="t" anchorCtr="0" compatLnSpc="1">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MOV  DL,0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；用来放‘</a:t>
            </a:r>
            <a:r>
              <a:rPr kumimoji="0" lang="en-US" sz="26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’的个数</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MOV  AX,X</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rgbClr val="FF0000"/>
                </a:solidFill>
                <a:effectLst/>
                <a:uLnTx/>
                <a:uFillTx/>
                <a:latin typeface="+mn-ea"/>
                <a:ea typeface="+mn-ea"/>
                <a:cs typeface="+mn-cs"/>
              </a:rPr>
              <a:t>        NEXT:	</a:t>
            </a:r>
            <a:r>
              <a:rPr kumimoji="0" lang="en-US" sz="2600" b="0" i="0" u="none" strike="noStrike" kern="1200" cap="none" spc="0" normalizeH="0" baseline="0" noProof="0" dirty="0" smtClean="0">
                <a:ln>
                  <a:noFill/>
                </a:ln>
                <a:solidFill>
                  <a:srgbClr val="0070C0"/>
                </a:solidFill>
                <a:effectLst/>
                <a:uLnTx/>
                <a:uFillTx/>
                <a:latin typeface="+mn-ea"/>
                <a:ea typeface="+mn-ea"/>
                <a:cs typeface="+mn-cs"/>
              </a:rPr>
              <a:t>AND  AX,AX </a:t>
            </a:r>
            <a:endParaRPr kumimoji="0" lang="zh-CN" altLang="en-US" sz="2600" b="0" i="0" u="none" strike="noStrike" kern="1200" cap="none" spc="0" normalizeH="0" baseline="0" noProof="0" dirty="0" smtClean="0">
              <a:ln>
                <a:noFill/>
              </a:ln>
              <a:solidFill>
                <a:srgbClr val="0070C0"/>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rgbClr val="0070C0"/>
                </a:solidFill>
                <a:effectLst/>
                <a:uLnTx/>
                <a:uFillTx/>
                <a:latin typeface="+mn-ea"/>
                <a:ea typeface="+mn-ea"/>
                <a:cs typeface="+mn-cs"/>
              </a:rPr>
              <a:t>			</a:t>
            </a:r>
            <a:r>
              <a:rPr kumimoji="0" lang="en-US" sz="2600" b="0" i="0" u="sng" strike="noStrike" kern="1200" cap="none" spc="0" normalizeH="0" baseline="0" noProof="0" dirty="0" smtClean="0">
                <a:ln>
                  <a:noFill/>
                </a:ln>
                <a:solidFill>
                  <a:srgbClr val="0070C0"/>
                </a:solidFill>
                <a:effectLst/>
                <a:uLnTx/>
                <a:uFillTx/>
                <a:latin typeface="+mn-ea"/>
                <a:ea typeface="+mn-ea"/>
                <a:cs typeface="+mn-cs"/>
              </a:rPr>
              <a:t>JZ     OVER     </a:t>
            </a:r>
            <a:r>
              <a:rPr kumimoji="0" lang="en-US" sz="2600" b="0" i="0" u="none" strike="noStrike" kern="1200" cap="none" spc="0" normalizeH="0" baseline="0" noProof="0" dirty="0" smtClean="0">
                <a:ln>
                  <a:noFill/>
                </a:ln>
                <a:solidFill>
                  <a:srgbClr val="0070C0"/>
                </a:solidFill>
                <a:effectLst/>
                <a:uLnTx/>
                <a:uFillTx/>
                <a:latin typeface="+mn-ea"/>
                <a:ea typeface="+mn-ea"/>
                <a:cs typeface="+mn-cs"/>
              </a:rPr>
              <a:t>  </a:t>
            </a:r>
            <a:r>
              <a:rPr kumimoji="0" lang="zh-CN" altLang="en-US" sz="2600" b="0" i="0" u="none" strike="noStrike" kern="1200" cap="none" spc="0" normalizeH="0" baseline="0" noProof="0" dirty="0" smtClean="0">
                <a:ln>
                  <a:noFill/>
                </a:ln>
                <a:solidFill>
                  <a:srgbClr val="7030A0"/>
                </a:solidFill>
                <a:effectLst/>
                <a:uLnTx/>
                <a:uFillTx/>
                <a:latin typeface="+mn-ea"/>
                <a:ea typeface="+mn-ea"/>
                <a:cs typeface="+mn-cs"/>
              </a:rPr>
              <a:t>；条件控制法，循环出口</a:t>
            </a:r>
            <a:endParaRPr kumimoji="0" lang="zh-CN" altLang="en-US" sz="2600" b="0" i="0" u="sng" strike="noStrike" kern="1200" cap="none" spc="0" normalizeH="0" baseline="0" noProof="0" dirty="0" smtClean="0">
              <a:ln>
                <a:noFill/>
              </a:ln>
              <a:solidFill>
                <a:srgbClr val="7030A0"/>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SAL    AX,1</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JNC    NEXT</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INC    DL</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a:t>
            </a:r>
            <a:r>
              <a:rPr kumimoji="0" lang="en-US" sz="2600" b="0" i="0" u="none" strike="noStrike" kern="1200" cap="none" spc="0" normalizeH="0" baseline="0" noProof="0" dirty="0" smtClean="0">
                <a:ln>
                  <a:noFill/>
                </a:ln>
                <a:solidFill>
                  <a:srgbClr val="FF0000"/>
                </a:solidFill>
                <a:effectLst/>
                <a:uLnTx/>
                <a:uFillTx/>
                <a:latin typeface="+mn-ea"/>
                <a:ea typeface="+mn-ea"/>
                <a:cs typeface="+mn-cs"/>
              </a:rPr>
              <a:t>JMP   NEXT</a:t>
            </a:r>
            <a:endParaRPr kumimoji="0" lang="zh-CN" altLang="en-US" sz="2600" b="0" i="0" u="none" strike="noStrike" kern="1200" cap="none" spc="0" normalizeH="0" baseline="0" noProof="0" dirty="0" smtClean="0">
              <a:ln>
                <a:noFill/>
              </a:ln>
              <a:solidFill>
                <a:srgbClr val="FF0000"/>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600" b="0" i="0" u="none" strike="noStrike" kern="1200" cap="none" spc="0" normalizeH="0" baseline="0" noProof="0" dirty="0" smtClean="0">
                <a:ln>
                  <a:noFill/>
                </a:ln>
                <a:solidFill>
                  <a:schemeClr val="tx1"/>
                </a:solidFill>
                <a:effectLst/>
                <a:uLnTx/>
                <a:uFillTx/>
                <a:latin typeface="+mn-ea"/>
                <a:ea typeface="+mn-ea"/>
                <a:cs typeface="+mn-cs"/>
              </a:rPr>
              <a:t>       OVER:	MOV  RST,DL</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4" name="文本框 1"/>
          <p:cNvSpPr txBox="1"/>
          <p:nvPr/>
        </p:nvSpPr>
        <p:spPr>
          <a:xfrm>
            <a:off x="468313" y="188913"/>
            <a:ext cx="4886325" cy="2120900"/>
          </a:xfrm>
          <a:prstGeom prst="rect">
            <a:avLst/>
          </a:prstGeom>
          <a:noFill/>
        </p:spPr>
        <p:txBody>
          <a:bodyPr>
            <a:spAutoFit/>
          </a:bodyPr>
          <a:lstStyle/>
          <a:p>
            <a:pPr marL="273050" marR="0" indent="-273050" defTabSz="914400">
              <a:spcBef>
                <a:spcPct val="20000"/>
              </a:spcBef>
              <a:buClr>
                <a:srgbClr val="0BD0D9"/>
              </a:buClr>
              <a:buSzPct val="95000"/>
              <a:buFont typeface="Arial" panose="020B0604020202020204" pitchFamily="34" charset="0"/>
              <a:buNone/>
              <a:defRPr/>
            </a:pPr>
            <a:r>
              <a:rPr kumimoji="0" lang="en-US" altLang="zh-CN" sz="2400" kern="1200" cap="none" spc="0" normalizeH="0" baseline="0" noProof="0" dirty="0">
                <a:latin typeface="+mn-ea"/>
                <a:ea typeface="+mn-ea"/>
                <a:cs typeface="+mn-cs"/>
                <a:sym typeface="+mn-ea"/>
              </a:rPr>
              <a:t>DATA		SEGMENT</a:t>
            </a:r>
            <a:endParaRPr kumimoji="0" lang="zh-CN" altLang="en-US" sz="2400" kern="1200" cap="none" spc="0" normalizeH="0" baseline="0" noProof="0" dirty="0">
              <a:latin typeface="+mn-ea"/>
              <a:ea typeface="+mn-ea"/>
              <a:cs typeface="+mn-cs"/>
            </a:endParaRPr>
          </a:p>
          <a:p>
            <a:pPr marL="273050" marR="0" indent="-273050" defTabSz="914400">
              <a:spcBef>
                <a:spcPct val="20000"/>
              </a:spcBef>
              <a:buClr>
                <a:srgbClr val="0BD0D9"/>
              </a:buClr>
              <a:buSzPct val="95000"/>
              <a:buFont typeface="Arial" panose="020B0604020202020204" pitchFamily="34" charset="0"/>
              <a:buNone/>
              <a:defRPr/>
            </a:pPr>
            <a:r>
              <a:rPr kumimoji="0" lang="en-US" altLang="zh-CN" sz="2400" kern="1200" cap="none" spc="0" normalizeH="0" baseline="0" noProof="0" dirty="0">
                <a:latin typeface="+mn-ea"/>
                <a:ea typeface="+mn-ea"/>
                <a:cs typeface="+mn-cs"/>
                <a:sym typeface="+mn-ea"/>
              </a:rPr>
              <a:t>     X	DW 	9812H</a:t>
            </a:r>
            <a:endParaRPr kumimoji="0" lang="zh-CN" altLang="en-US" sz="2400" kern="1200" cap="none" spc="0" normalizeH="0" baseline="0" noProof="0" dirty="0">
              <a:latin typeface="+mn-ea"/>
              <a:ea typeface="+mn-ea"/>
              <a:cs typeface="+mn-cs"/>
            </a:endParaRPr>
          </a:p>
          <a:p>
            <a:pPr marL="273050" marR="0" indent="-273050" defTabSz="914400">
              <a:spcBef>
                <a:spcPct val="20000"/>
              </a:spcBef>
              <a:buClr>
                <a:srgbClr val="0BD0D9"/>
              </a:buClr>
              <a:buSzPct val="95000"/>
              <a:buFont typeface="Arial" panose="020B0604020202020204" pitchFamily="34" charset="0"/>
              <a:buNone/>
              <a:defRPr/>
            </a:pPr>
            <a:r>
              <a:rPr kumimoji="0" lang="en-US" altLang="zh-CN" sz="2400" kern="1200" cap="none" spc="0" normalizeH="0" baseline="0" noProof="0" dirty="0">
                <a:latin typeface="+mn-ea"/>
                <a:ea typeface="+mn-ea"/>
                <a:cs typeface="+mn-cs"/>
                <a:sym typeface="+mn-ea"/>
              </a:rPr>
              <a:t>   RST	DB 	?</a:t>
            </a:r>
            <a:endParaRPr kumimoji="0" lang="zh-CN" altLang="en-US" sz="2400" kern="1200" cap="none" spc="0" normalizeH="0" baseline="0" noProof="0" dirty="0">
              <a:latin typeface="+mn-ea"/>
              <a:ea typeface="+mn-ea"/>
              <a:cs typeface="+mn-cs"/>
            </a:endParaRPr>
          </a:p>
          <a:p>
            <a:pPr marL="273050" marR="0" indent="-273050" defTabSz="914400">
              <a:spcBef>
                <a:spcPct val="20000"/>
              </a:spcBef>
              <a:buClr>
                <a:srgbClr val="0BD0D9"/>
              </a:buClr>
              <a:buSzPct val="95000"/>
              <a:buFont typeface="Arial" panose="020B0604020202020204" pitchFamily="34" charset="0"/>
              <a:buNone/>
              <a:defRPr/>
            </a:pPr>
            <a:r>
              <a:rPr kumimoji="0" lang="en-US" altLang="zh-CN" sz="2400" kern="1200" cap="none" spc="0" normalizeH="0" baseline="0" noProof="0" dirty="0">
                <a:latin typeface="+mn-ea"/>
                <a:ea typeface="+mn-ea"/>
                <a:cs typeface="+mn-cs"/>
                <a:sym typeface="+mn-ea"/>
              </a:rPr>
              <a:t>DATA		ENDS</a:t>
            </a:r>
            <a:endParaRPr kumimoji="0" lang="zh-CN" altLang="en-US" kern="1200" cap="none" spc="0" normalizeH="0" baseline="0" noProof="0" dirty="0">
              <a:latin typeface="+mn-ea"/>
              <a:ea typeface="+mn-ea"/>
              <a:cs typeface="+mn-cs"/>
            </a:endParaRPr>
          </a:p>
          <a:p>
            <a:pPr marL="273050" marR="0" indent="-273050" defTabSz="914400">
              <a:spcBef>
                <a:spcPct val="20000"/>
              </a:spcBef>
              <a:buClr>
                <a:srgbClr val="0BD0D9"/>
              </a:buClr>
              <a:buSzPct val="95000"/>
              <a:buFont typeface="Wingdings 2" panose="05020102010507070707" pitchFamily="18" charset="2"/>
              <a:buChar char=""/>
              <a:defRPr/>
            </a:pPr>
            <a:endParaRPr kumimoji="0" lang="zh-CN" altLang="en-US" kern="1200" cap="none" spc="0" normalizeH="0" baseline="0" noProof="1">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p:txBody>
          <a:bodyPr vert="horz" wrap="square" lIns="0" tIns="45720" rIns="0" bIns="0" anchor="b" anchorCtr="0"/>
          <a:p>
            <a:pPr eaLnBrk="1" hangingPunct="1"/>
            <a:endParaRPr lang="zh-CN" altLang="en-US" dirty="0"/>
          </a:p>
        </p:txBody>
      </p:sp>
      <p:sp>
        <p:nvSpPr>
          <p:cNvPr id="82947" name="内容占位符 2"/>
          <p:cNvSpPr>
            <a:spLocks noGrp="1"/>
          </p:cNvSpPr>
          <p:nvPr>
            <p:ph idx="1"/>
          </p:nvPr>
        </p:nvSpPr>
        <p:spPr>
          <a:xfrm>
            <a:off x="428625" y="1857375"/>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smtClean="0">
                <a:ln>
                  <a:noFill/>
                </a:ln>
                <a:solidFill>
                  <a:schemeClr val="tx1"/>
                </a:solidFill>
                <a:effectLst/>
                <a:uLnTx/>
                <a:uFillTx/>
                <a:latin typeface="+mn-ea"/>
                <a:ea typeface="+mn-ea"/>
                <a:cs typeface="+mn-cs"/>
              </a:rPr>
              <a:t>4. </a:t>
            </a: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子程序结构</a:t>
            </a:r>
            <a:r>
              <a:rPr kumimoji="0" lang="en-US" altLang="zh-CN" sz="2600" b="0" i="0" u="none" strike="noStrike" kern="1200" cap="none" spc="0" normalizeH="0" baseline="0" noProof="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略讲</a:t>
            </a:r>
            <a:r>
              <a:rPr kumimoji="0" lang="en-US" altLang="zh-CN" sz="2600" b="0" i="0" u="none" strike="noStrike" kern="1200" cap="none" spc="0" normalizeH="0" baseline="0" noProof="0" smtClean="0">
                <a:ln>
                  <a:noFill/>
                </a:ln>
                <a:solidFill>
                  <a:schemeClr val="tx1"/>
                </a:solidFill>
                <a:effectLst/>
                <a:uLnTx/>
                <a:uFillTx/>
                <a:latin typeface="+mn-ea"/>
                <a:ea typeface="+mn-ea"/>
                <a:cs typeface="+mn-cs"/>
              </a:rPr>
              <a:t>)</a:t>
            </a:r>
            <a:endParaRPr kumimoji="0" lang="en-US" altLang="zh-CN" sz="2600" b="0"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子程序又称为过程，它相当于高级语言中的过程和函数，其特点就是定义一次，可被多次调用。子程序的设计方法可以很方便地实现程序结构化，是一种很重要的程序设方法。在程序设计中，一般把调用子程序的程序称为主程序。而在程序中被多次调用的程序称为子程序</a:t>
            </a:r>
            <a:r>
              <a:rPr kumimoji="0" lang="en-US" altLang="zh-CN" sz="2600" b="0" i="0" u="none" strike="noStrike" kern="1200" cap="none" spc="0" normalizeH="0" baseline="0" noProof="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过程</a:t>
            </a:r>
            <a:r>
              <a:rPr kumimoji="0" lang="en-US" altLang="zh-CN" sz="2600" b="0" i="0" u="none" strike="noStrike" kern="1200" cap="none" spc="0" normalizeH="0" baseline="0" noProof="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smtClean="0">
                <a:ln>
                  <a:noFill/>
                </a:ln>
                <a:solidFill>
                  <a:schemeClr val="tx1"/>
                </a:solidFill>
                <a:effectLst/>
                <a:uLnTx/>
                <a:uFillTx/>
                <a:latin typeface="+mn-ea"/>
                <a:ea typeface="+mn-ea"/>
                <a:cs typeface="+mn-cs"/>
              </a:rPr>
              <a:t>。</a:t>
            </a:r>
            <a:endParaRPr kumimoji="0" lang="zh-CN" altLang="en-US" sz="2600" b="0" i="0" u="none" strike="noStrike" kern="1200" cap="none" spc="0" normalizeH="0" baseline="0" noProof="0" smtClean="0">
              <a:ln>
                <a:noFill/>
              </a:ln>
              <a:solidFill>
                <a:schemeClr val="tx1"/>
              </a:solidFill>
              <a:effectLst/>
              <a:uLnTx/>
              <a:uFillTx/>
              <a:latin typeface="+mn-ea"/>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8625" y="1857375"/>
            <a:ext cx="8715375" cy="6350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例</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4-23】</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编程实现将两个</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4</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字节的压缩</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BCD</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码相加 </a:t>
            </a:r>
            <a:r>
              <a:rPr kumimoji="0" lang="en-US" altLang="zh-CN" sz="1400" b="0" i="0" u="none" strike="noStrike" kern="1200" cap="none" spc="0" normalizeH="0" baseline="0" noProof="0" dirty="0" smtClean="0">
                <a:ln>
                  <a:noFill/>
                </a:ln>
                <a:solidFill>
                  <a:schemeClr val="tx1"/>
                </a:solidFill>
                <a:effectLst/>
                <a:uLnTx/>
                <a:uFillTx/>
                <a:latin typeface="+mn-ea"/>
                <a:ea typeface="+mn-ea"/>
                <a:cs typeface="+mn-cs"/>
              </a:rPr>
              <a:t>P118</a:t>
            </a:r>
            <a:endParaRPr kumimoji="0" lang="en-US"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如：求 </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18652356+35223487=</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ea"/>
              <a:ea typeface="+mn-ea"/>
              <a:cs typeface="+mn-cs"/>
            </a:endParaRPr>
          </a:p>
        </p:txBody>
      </p:sp>
      <p:sp>
        <p:nvSpPr>
          <p:cNvPr id="90115" name="标题 1"/>
          <p:cNvSpPr>
            <a:spLocks noGrp="1"/>
          </p:cNvSpPr>
          <p:nvPr>
            <p:ph type="title"/>
          </p:nvPr>
        </p:nvSpPr>
        <p:spPr/>
        <p:txBody>
          <a:bodyPr vert="horz" wrap="square" lIns="0" tIns="45720" rIns="0" bIns="0" anchor="b" anchorCtr="0"/>
          <a:p>
            <a:pPr eaLnBrk="1" hangingPunct="1"/>
            <a:r>
              <a:rPr lang="en-US" altLang="zh-CN" dirty="0"/>
              <a:t>4.5  </a:t>
            </a:r>
            <a:r>
              <a:rPr lang="zh-CN" altLang="en-US" dirty="0"/>
              <a:t>汇编程序设计举例</a:t>
            </a:r>
            <a:endParaRPr lang="zh-CN" altLang="en-US" dirty="0"/>
          </a:p>
        </p:txBody>
      </p:sp>
      <p:sp>
        <p:nvSpPr>
          <p:cNvPr id="80900" name="TextBox 4"/>
          <p:cNvSpPr txBox="1"/>
          <p:nvPr/>
        </p:nvSpPr>
        <p:spPr>
          <a:xfrm>
            <a:off x="468313" y="3933825"/>
            <a:ext cx="7488237" cy="2124075"/>
          </a:xfrm>
          <a:prstGeom prst="rect">
            <a:avLst/>
          </a:prstGeom>
          <a:noFill/>
          <a:ln w="9525">
            <a:noFill/>
          </a:ln>
        </p:spPr>
        <p:txBody>
          <a:bodyPr>
            <a:spAutoFit/>
          </a:bodyPr>
          <a:p>
            <a:r>
              <a:rPr lang="zh-CN" altLang="en-US" sz="2400" b="1" dirty="0">
                <a:solidFill>
                  <a:srgbClr val="FF0000"/>
                </a:solidFill>
                <a:latin typeface="Arial" panose="020B0604020202020204" pitchFamily="34" charset="0"/>
              </a:rPr>
              <a:t>数据分配</a:t>
            </a:r>
            <a:endParaRPr lang="en-US" altLang="zh-CN" sz="2400" b="1" dirty="0">
              <a:solidFill>
                <a:srgbClr val="FF0000"/>
              </a:solidFill>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DATA  SEGMENT</a:t>
            </a:r>
            <a:endParaRPr lang="en-US" altLang="zh-CN" dirty="0">
              <a:latin typeface="Arial" panose="020B0604020202020204" pitchFamily="34" charset="0"/>
            </a:endParaRPr>
          </a:p>
          <a:p>
            <a:r>
              <a:rPr lang="en-US" altLang="zh-CN" dirty="0">
                <a:latin typeface="Arial" panose="020B0604020202020204" pitchFamily="34" charset="0"/>
              </a:rPr>
              <a:t>D1      DB   56H,23H,65H,18H</a:t>
            </a:r>
            <a:endParaRPr lang="en-US" altLang="zh-CN" dirty="0">
              <a:latin typeface="Arial" panose="020B0604020202020204" pitchFamily="34" charset="0"/>
            </a:endParaRPr>
          </a:p>
          <a:p>
            <a:r>
              <a:rPr lang="en-US" altLang="zh-CN" dirty="0">
                <a:latin typeface="Arial" panose="020B0604020202020204" pitchFamily="34" charset="0"/>
              </a:rPr>
              <a:t>D2      DB   87H,34H,22H,35H</a:t>
            </a:r>
            <a:endParaRPr lang="en-US" altLang="zh-CN" dirty="0">
              <a:latin typeface="Arial" panose="020B0604020202020204" pitchFamily="34" charset="0"/>
            </a:endParaRPr>
          </a:p>
          <a:p>
            <a:r>
              <a:rPr lang="en-US" altLang="zh-CN" dirty="0">
                <a:latin typeface="Arial" panose="020B0604020202020204" pitchFamily="34" charset="0"/>
              </a:rPr>
              <a:t>SUM   DB   4  DUP(?)</a:t>
            </a:r>
            <a:endParaRPr lang="en-US" altLang="zh-CN" dirty="0">
              <a:latin typeface="Arial" panose="020B0604020202020204" pitchFamily="34" charset="0"/>
            </a:endParaRPr>
          </a:p>
          <a:p>
            <a:r>
              <a:rPr lang="en-US" altLang="zh-CN" dirty="0">
                <a:latin typeface="Arial" panose="020B0604020202020204" pitchFamily="34" charset="0"/>
              </a:rPr>
              <a:t>DATA   ENDS</a:t>
            </a:r>
            <a:endParaRPr lang="en-US" altLang="zh-CN" dirty="0">
              <a:latin typeface="Arial" panose="020B0604020202020204" pitchFamily="34" charset="0"/>
            </a:endParaRPr>
          </a:p>
        </p:txBody>
      </p:sp>
      <p:sp>
        <p:nvSpPr>
          <p:cNvPr id="5" name="AutoShape 8"/>
          <p:cNvSpPr/>
          <p:nvPr/>
        </p:nvSpPr>
        <p:spPr>
          <a:xfrm>
            <a:off x="5148263" y="4365625"/>
            <a:ext cx="3017837" cy="811213"/>
          </a:xfrm>
          <a:prstGeom prst="wedgeRoundRectCallout">
            <a:avLst>
              <a:gd name="adj1" fmla="val -94713"/>
              <a:gd name="adj2" fmla="val -30236"/>
              <a:gd name="adj3" fmla="val 16667"/>
            </a:avLst>
          </a:prstGeom>
          <a:solidFill>
            <a:schemeClr val="accent1"/>
          </a:solidFill>
          <a:ln w="9525" cap="flat" cmpd="sng">
            <a:solidFill>
              <a:schemeClr val="accent1"/>
            </a:solidFill>
            <a:prstDash val="solid"/>
            <a:miter/>
            <a:headEnd type="none" w="med" len="med"/>
            <a:tailEnd type="none" w="med" len="med"/>
          </a:ln>
        </p:spPr>
        <p:txBody>
          <a:bodyPr/>
          <a:p>
            <a:pPr algn="ctr"/>
            <a:r>
              <a:rPr lang="zh-CN" altLang="en-US" dirty="0">
                <a:solidFill>
                  <a:srgbClr val="FD4B58"/>
                </a:solidFill>
                <a:latin typeface="Arial" panose="020B0604020202020204" pitchFamily="34" charset="0"/>
              </a:rPr>
              <a:t>数据段：</a:t>
            </a:r>
            <a:endParaRPr lang="zh-CN" altLang="en-US" dirty="0">
              <a:solidFill>
                <a:srgbClr val="FD4B58"/>
              </a:solidFill>
              <a:latin typeface="Arial" panose="020B0604020202020204" pitchFamily="34" charset="0"/>
            </a:endParaRPr>
          </a:p>
          <a:p>
            <a:pPr algn="ctr"/>
            <a:r>
              <a:rPr lang="zh-CN" altLang="en-US" dirty="0">
                <a:latin typeface="Arial" panose="020B0604020202020204" pitchFamily="34" charset="0"/>
              </a:rPr>
              <a:t>数据分配（三个数据块）</a:t>
            </a:r>
            <a:endParaRPr lang="zh-CN" altLang="en-US" dirty="0">
              <a:latin typeface="Arial" panose="020B0604020202020204" pitchFamily="34" charset="0"/>
            </a:endParaRPr>
          </a:p>
        </p:txBody>
      </p:sp>
      <p:sp>
        <p:nvSpPr>
          <p:cNvPr id="6" name="Rectangle 3"/>
          <p:cNvSpPr/>
          <p:nvPr/>
        </p:nvSpPr>
        <p:spPr>
          <a:xfrm>
            <a:off x="1431925" y="2870200"/>
            <a:ext cx="4572000" cy="646113"/>
          </a:xfrm>
          <a:prstGeom prst="rect">
            <a:avLst/>
          </a:prstGeom>
          <a:noFill/>
          <a:ln w="9525">
            <a:noFill/>
          </a:ln>
        </p:spPr>
        <p:txBody>
          <a:bodyPr>
            <a:spAutoFit/>
          </a:bodyPr>
          <a:p>
            <a:pPr marL="342900" indent="-342900"/>
            <a:r>
              <a:rPr lang="zh-CN" altLang="en-US" i="1" dirty="0">
                <a:solidFill>
                  <a:srgbClr val="A50021"/>
                </a:solidFill>
                <a:latin typeface="Arial" panose="020B0604020202020204" pitchFamily="34" charset="0"/>
              </a:rPr>
              <a:t>例：       </a:t>
            </a:r>
            <a:r>
              <a:rPr lang="zh-CN" altLang="en-US" dirty="0">
                <a:solidFill>
                  <a:srgbClr val="A50021"/>
                </a:solidFill>
                <a:latin typeface="Arial" panose="020B0604020202020204" pitchFamily="34" charset="0"/>
              </a:rPr>
              <a:t> </a:t>
            </a:r>
            <a:r>
              <a:rPr lang="en-US" altLang="zh-CN" dirty="0">
                <a:solidFill>
                  <a:srgbClr val="FF3300"/>
                </a:solidFill>
                <a:latin typeface="Arial" panose="020B0604020202020204" pitchFamily="34" charset="0"/>
              </a:rPr>
              <a:t>18 65 23 56</a:t>
            </a:r>
            <a:endParaRPr lang="en-US" altLang="zh-CN" dirty="0">
              <a:solidFill>
                <a:srgbClr val="FF3300"/>
              </a:solidFill>
              <a:latin typeface="Arial" panose="020B0604020202020204" pitchFamily="34" charset="0"/>
            </a:endParaRPr>
          </a:p>
          <a:p>
            <a:pPr marL="342900" indent="-342900"/>
            <a:r>
              <a:rPr lang="en-US" altLang="zh-CN" u="sng" dirty="0">
                <a:solidFill>
                  <a:srgbClr val="FF3300"/>
                </a:solidFill>
                <a:latin typeface="Arial" panose="020B0604020202020204" pitchFamily="34" charset="0"/>
              </a:rPr>
              <a:t>           +  35 22 34 87</a:t>
            </a:r>
            <a:endParaRPr lang="en-US" altLang="zh-CN" u="sng" dirty="0">
              <a:solidFill>
                <a:srgbClr val="FF3300"/>
              </a:solidFill>
              <a:latin typeface="Arial" panose="020B0604020202020204" pitchFamily="34" charset="0"/>
            </a:endParaRPr>
          </a:p>
        </p:txBody>
      </p:sp>
      <p:sp>
        <p:nvSpPr>
          <p:cNvPr id="7" name="Text Box 8"/>
          <p:cNvSpPr txBox="1"/>
          <p:nvPr/>
        </p:nvSpPr>
        <p:spPr>
          <a:xfrm>
            <a:off x="2374900" y="3500438"/>
            <a:ext cx="1436688" cy="369887"/>
          </a:xfrm>
          <a:prstGeom prst="rect">
            <a:avLst/>
          </a:prstGeom>
          <a:noFill/>
          <a:ln w="9525">
            <a:noFill/>
          </a:ln>
        </p:spPr>
        <p:txBody>
          <a:bodyPr>
            <a:spAutoFit/>
          </a:bodyPr>
          <a:p>
            <a:pPr marL="342900" indent="-342900">
              <a:spcBef>
                <a:spcPct val="50000"/>
              </a:spcBef>
            </a:pPr>
            <a:r>
              <a:rPr lang="en-US" altLang="zh-CN" dirty="0">
                <a:latin typeface="Arial" panose="020B0604020202020204" pitchFamily="34" charset="0"/>
              </a:rPr>
              <a:t>53 87 58 43</a:t>
            </a:r>
            <a:endParaRPr lang="en-US" altLang="zh-CN" dirty="0">
              <a:latin typeface="Arial" panose="020B0604020202020204" pitchFamily="34" charset="0"/>
            </a:endParaRPr>
          </a:p>
        </p:txBody>
      </p:sp>
      <p:sp>
        <p:nvSpPr>
          <p:cNvPr id="8" name="Line 5"/>
          <p:cNvSpPr/>
          <p:nvPr/>
        </p:nvSpPr>
        <p:spPr>
          <a:xfrm>
            <a:off x="3394075" y="2746375"/>
            <a:ext cx="0" cy="1171575"/>
          </a:xfrm>
          <a:prstGeom prst="line">
            <a:avLst/>
          </a:prstGeom>
          <a:ln w="38100" cap="flat" cmpd="sng">
            <a:solidFill>
              <a:schemeClr val="tx1"/>
            </a:solidFill>
            <a:prstDash val="sysDot"/>
            <a:headEnd type="none" w="med" len="med"/>
            <a:tailEnd type="none" w="med" len="med"/>
          </a:ln>
        </p:spPr>
      </p:sp>
      <p:sp>
        <p:nvSpPr>
          <p:cNvPr id="9" name="Line 6"/>
          <p:cNvSpPr/>
          <p:nvPr/>
        </p:nvSpPr>
        <p:spPr>
          <a:xfrm>
            <a:off x="3059113" y="2747963"/>
            <a:ext cx="0" cy="1171575"/>
          </a:xfrm>
          <a:prstGeom prst="line">
            <a:avLst/>
          </a:prstGeom>
          <a:ln w="38100" cap="flat" cmpd="sng">
            <a:solidFill>
              <a:schemeClr val="tx1"/>
            </a:solidFill>
            <a:prstDash val="sysDot"/>
            <a:headEnd type="none" w="med" len="med"/>
            <a:tailEnd type="none" w="med" len="med"/>
          </a:ln>
        </p:spPr>
      </p:sp>
      <p:sp>
        <p:nvSpPr>
          <p:cNvPr id="10" name="Line 7"/>
          <p:cNvSpPr/>
          <p:nvPr/>
        </p:nvSpPr>
        <p:spPr>
          <a:xfrm>
            <a:off x="2740025" y="2762250"/>
            <a:ext cx="0" cy="1171575"/>
          </a:xfrm>
          <a:prstGeom prst="line">
            <a:avLst/>
          </a:prstGeom>
          <a:ln w="38100" cap="flat" cmpd="sng">
            <a:solidFill>
              <a:schemeClr val="tx1"/>
            </a:solidFill>
            <a:prstDash val="sysDot"/>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par>
                                <p:cTn id="13" presetID="4"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par>
                                <p:cTn id="16" presetID="4"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lide(fromBottom)">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090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5" grpId="0" animBg="1"/>
      <p:bldP spid="6"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6450" name="Rectangle 2"/>
          <p:cNvSpPr/>
          <p:nvPr/>
        </p:nvSpPr>
        <p:spPr>
          <a:xfrm>
            <a:off x="1042988" y="838200"/>
            <a:ext cx="8026400" cy="5470525"/>
          </a:xfrm>
          <a:prstGeom prst="rect">
            <a:avLst/>
          </a:prstGeom>
          <a:noFill/>
          <a:ln w="9525">
            <a:noFill/>
          </a:ln>
        </p:spPr>
        <p:txBody>
          <a:bodyPr>
            <a:spAutoFit/>
          </a:bodyPr>
          <a:p>
            <a:r>
              <a:rPr lang="en-US" altLang="zh-CN" sz="1600" b="1" dirty="0">
                <a:latin typeface="Arial" panose="020B0604020202020204" pitchFamily="34" charset="0"/>
              </a:rPr>
              <a:t>CODE      SEGMENT</a:t>
            </a:r>
            <a:endParaRPr lang="en-US" altLang="zh-CN" sz="1600" b="1" dirty="0">
              <a:latin typeface="Arial" panose="020B0604020202020204" pitchFamily="34" charset="0"/>
            </a:endParaRPr>
          </a:p>
          <a:p>
            <a:r>
              <a:rPr lang="en-US" altLang="zh-CN" sz="1600" b="1" dirty="0">
                <a:latin typeface="Arial" panose="020B0604020202020204" pitchFamily="34" charset="0"/>
              </a:rPr>
              <a:t>                 ASSUME   CS:CODE,DS:DATA</a:t>
            </a:r>
            <a:endParaRPr lang="en-US" altLang="zh-CN" sz="1600" b="1" dirty="0">
              <a:latin typeface="Arial" panose="020B0604020202020204" pitchFamily="34" charset="0"/>
            </a:endParaRPr>
          </a:p>
          <a:p>
            <a:r>
              <a:rPr lang="en-US" altLang="zh-CN" sz="1600" b="1" dirty="0">
                <a:latin typeface="Arial" panose="020B0604020202020204" pitchFamily="34" charset="0"/>
              </a:rPr>
              <a:t>START:    MOV   AX,DATA </a:t>
            </a:r>
            <a:endParaRPr lang="en-US" altLang="zh-CN" sz="1600" b="1" dirty="0">
              <a:latin typeface="Arial" panose="020B0604020202020204" pitchFamily="34" charset="0"/>
            </a:endParaRPr>
          </a:p>
          <a:p>
            <a:r>
              <a:rPr lang="en-US" altLang="zh-CN" sz="1600" b="1" dirty="0">
                <a:latin typeface="Arial" panose="020B0604020202020204" pitchFamily="34" charset="0"/>
              </a:rPr>
              <a:t>                 MOV  DS,AX</a:t>
            </a:r>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endParaRPr lang="en-US" altLang="zh-CN" sz="1600" b="1" dirty="0">
              <a:latin typeface="Arial" panose="020B0604020202020204" pitchFamily="34" charset="0"/>
            </a:endParaRPr>
          </a:p>
          <a:p>
            <a:r>
              <a:rPr lang="en-US" altLang="zh-CN" sz="1600" b="1" dirty="0">
                <a:latin typeface="Arial" panose="020B0604020202020204" pitchFamily="34" charset="0"/>
              </a:rPr>
              <a:t>                MOV   AH,4CH</a:t>
            </a:r>
            <a:endParaRPr lang="en-US" altLang="zh-CN" sz="1600" b="1" dirty="0">
              <a:latin typeface="Arial" panose="020B0604020202020204" pitchFamily="34" charset="0"/>
            </a:endParaRPr>
          </a:p>
          <a:p>
            <a:r>
              <a:rPr lang="en-US" altLang="zh-CN" sz="1600" b="1" dirty="0">
                <a:latin typeface="Arial" panose="020B0604020202020204" pitchFamily="34" charset="0"/>
              </a:rPr>
              <a:t>                INT  21H</a:t>
            </a:r>
            <a:endParaRPr lang="en-US" altLang="zh-CN" sz="1600" b="1" dirty="0">
              <a:latin typeface="Arial" panose="020B0604020202020204" pitchFamily="34" charset="0"/>
            </a:endParaRPr>
          </a:p>
          <a:p>
            <a:r>
              <a:rPr lang="en-US" altLang="zh-CN" sz="1600" b="1" dirty="0">
                <a:latin typeface="Arial" panose="020B0604020202020204" pitchFamily="34" charset="0"/>
              </a:rPr>
              <a:t>CODE      ENDS</a:t>
            </a:r>
            <a:endParaRPr lang="en-US" altLang="zh-CN" sz="1600" b="1" dirty="0">
              <a:latin typeface="Arial" panose="020B0604020202020204" pitchFamily="34" charset="0"/>
            </a:endParaRPr>
          </a:p>
          <a:p>
            <a:r>
              <a:rPr lang="en-US" altLang="zh-CN" sz="1600" b="1" dirty="0">
                <a:latin typeface="Arial" panose="020B0604020202020204" pitchFamily="34" charset="0"/>
              </a:rPr>
              <a:t>                END  START</a:t>
            </a:r>
            <a:endParaRPr lang="en-US" altLang="zh-CN" sz="1600" b="1" dirty="0">
              <a:latin typeface="Arial" panose="020B0604020202020204" pitchFamily="34" charset="0"/>
            </a:endParaRPr>
          </a:p>
        </p:txBody>
      </p:sp>
      <p:sp>
        <p:nvSpPr>
          <p:cNvPr id="616452" name="Rectangle 4"/>
          <p:cNvSpPr/>
          <p:nvPr/>
        </p:nvSpPr>
        <p:spPr>
          <a:xfrm>
            <a:off x="1171575" y="3022600"/>
            <a:ext cx="4572000" cy="2292350"/>
          </a:xfrm>
          <a:prstGeom prst="rect">
            <a:avLst/>
          </a:prstGeom>
          <a:noFill/>
          <a:ln w="9525">
            <a:noFill/>
          </a:ln>
        </p:spPr>
        <p:txBody>
          <a:bodyPr>
            <a:spAutoFit/>
          </a:bodyPr>
          <a:p>
            <a:r>
              <a:rPr lang="en-US" altLang="zh-CN" sz="1600" dirty="0">
                <a:solidFill>
                  <a:srgbClr val="FD4B58"/>
                </a:solidFill>
                <a:latin typeface="Arial" panose="020B0604020202020204" pitchFamily="34" charset="0"/>
              </a:rPr>
              <a:t>AGAIN:</a:t>
            </a:r>
            <a:endParaRPr lang="en-US" altLang="zh-CN" sz="1600" dirty="0">
              <a:solidFill>
                <a:srgbClr val="FD4B58"/>
              </a:solidFill>
              <a:latin typeface="Arial" panose="020B0604020202020204" pitchFamily="34" charset="0"/>
            </a:endParaRPr>
          </a:p>
          <a:p>
            <a:endParaRPr lang="en-US" altLang="zh-CN" sz="1600" dirty="0">
              <a:solidFill>
                <a:srgbClr val="FD4B58"/>
              </a:solidFill>
              <a:latin typeface="Arial" panose="020B0604020202020204" pitchFamily="34" charset="0"/>
            </a:endParaRPr>
          </a:p>
          <a:p>
            <a:endParaRPr lang="en-US" altLang="zh-CN" sz="1600" dirty="0">
              <a:solidFill>
                <a:srgbClr val="FD4B58"/>
              </a:solidFill>
              <a:latin typeface="Arial" panose="020B0604020202020204" pitchFamily="34" charset="0"/>
            </a:endParaRPr>
          </a:p>
          <a:p>
            <a:endParaRPr lang="en-US" altLang="zh-CN" sz="1600" dirty="0">
              <a:solidFill>
                <a:srgbClr val="FD4B58"/>
              </a:solidFill>
              <a:latin typeface="Arial" panose="020B0604020202020204" pitchFamily="34" charset="0"/>
            </a:endParaRPr>
          </a:p>
          <a:p>
            <a:endParaRPr lang="en-US" altLang="zh-CN" sz="1600" dirty="0">
              <a:solidFill>
                <a:srgbClr val="FD4B58"/>
              </a:solidFill>
              <a:latin typeface="Arial" panose="020B0604020202020204" pitchFamily="34" charset="0"/>
            </a:endParaRPr>
          </a:p>
          <a:p>
            <a:endParaRPr lang="en-US" altLang="zh-CN" sz="1600" dirty="0">
              <a:solidFill>
                <a:srgbClr val="FD4B58"/>
              </a:solidFill>
              <a:latin typeface="Arial" panose="020B0604020202020204" pitchFamily="34" charset="0"/>
            </a:endParaRPr>
          </a:p>
          <a:p>
            <a:endParaRPr lang="en-US" altLang="zh-CN" sz="1600" dirty="0">
              <a:solidFill>
                <a:srgbClr val="FD4B58"/>
              </a:solidFill>
              <a:latin typeface="Arial" panose="020B0604020202020204" pitchFamily="34" charset="0"/>
            </a:endParaRPr>
          </a:p>
          <a:p>
            <a:r>
              <a:rPr lang="en-US" altLang="zh-CN" sz="1600" dirty="0">
                <a:solidFill>
                  <a:srgbClr val="FD4B58"/>
                </a:solidFill>
                <a:latin typeface="Arial" panose="020B0604020202020204" pitchFamily="34" charset="0"/>
              </a:rPr>
              <a:t>              </a:t>
            </a:r>
            <a:r>
              <a:rPr lang="en-US" altLang="zh-CN" sz="1600" b="1" dirty="0">
                <a:solidFill>
                  <a:srgbClr val="FD4B58"/>
                </a:solidFill>
                <a:latin typeface="Arial" panose="020B0604020202020204" pitchFamily="34" charset="0"/>
              </a:rPr>
              <a:t>DEC   CL</a:t>
            </a:r>
            <a:endParaRPr lang="en-US" altLang="zh-CN" sz="1600" b="1" dirty="0">
              <a:solidFill>
                <a:srgbClr val="FD4B58"/>
              </a:solidFill>
              <a:latin typeface="Arial" panose="020B0604020202020204" pitchFamily="34" charset="0"/>
            </a:endParaRPr>
          </a:p>
          <a:p>
            <a:r>
              <a:rPr lang="en-US" altLang="zh-CN" sz="1600" b="1" dirty="0">
                <a:solidFill>
                  <a:srgbClr val="FD4B58"/>
                </a:solidFill>
                <a:latin typeface="Arial" panose="020B0604020202020204" pitchFamily="34" charset="0"/>
              </a:rPr>
              <a:t>             JNZ   AGAIN</a:t>
            </a:r>
            <a:endParaRPr lang="en-US" altLang="zh-CN" sz="1600" b="1" dirty="0">
              <a:solidFill>
                <a:srgbClr val="FD4B58"/>
              </a:solidFill>
              <a:latin typeface="Arial" panose="020B0604020202020204" pitchFamily="34" charset="0"/>
            </a:endParaRPr>
          </a:p>
        </p:txBody>
      </p:sp>
      <p:sp>
        <p:nvSpPr>
          <p:cNvPr id="616453" name="Rectangle 5"/>
          <p:cNvSpPr/>
          <p:nvPr/>
        </p:nvSpPr>
        <p:spPr>
          <a:xfrm>
            <a:off x="1993900" y="1836738"/>
            <a:ext cx="1908175" cy="1322387"/>
          </a:xfrm>
          <a:prstGeom prst="rect">
            <a:avLst/>
          </a:prstGeom>
          <a:noFill/>
          <a:ln w="28575" cap="flat" cmpd="sng">
            <a:solidFill>
              <a:schemeClr val="tx2"/>
            </a:solidFill>
            <a:prstDash val="lgDashDotDot"/>
            <a:miter/>
            <a:headEnd type="none" w="med" len="med"/>
            <a:tailEnd type="none" w="med" len="med"/>
          </a:ln>
        </p:spPr>
        <p:txBody>
          <a:bodyPr>
            <a:spAutoFit/>
          </a:bodyPr>
          <a:p>
            <a:r>
              <a:rPr lang="en-US" altLang="zh-CN" sz="1600" b="1" dirty="0">
                <a:solidFill>
                  <a:srgbClr val="FF3300"/>
                </a:solidFill>
                <a:latin typeface="Arial" panose="020B0604020202020204" pitchFamily="34" charset="0"/>
              </a:rPr>
              <a:t>LEA   SI, D1</a:t>
            </a:r>
            <a:endParaRPr lang="en-US" altLang="zh-CN" sz="1600" b="1" dirty="0">
              <a:solidFill>
                <a:srgbClr val="FF3300"/>
              </a:solidFill>
              <a:latin typeface="Arial" panose="020B0604020202020204" pitchFamily="34" charset="0"/>
            </a:endParaRPr>
          </a:p>
          <a:p>
            <a:r>
              <a:rPr lang="en-US" altLang="zh-CN" sz="1600" b="1" dirty="0">
                <a:solidFill>
                  <a:srgbClr val="FF3300"/>
                </a:solidFill>
                <a:latin typeface="Arial" panose="020B0604020202020204" pitchFamily="34" charset="0"/>
              </a:rPr>
              <a:t>LEA   BX, D2</a:t>
            </a:r>
            <a:endParaRPr lang="en-US" altLang="zh-CN" sz="1600" b="1" dirty="0">
              <a:solidFill>
                <a:srgbClr val="FF3300"/>
              </a:solidFill>
              <a:latin typeface="Arial" panose="020B0604020202020204" pitchFamily="34" charset="0"/>
            </a:endParaRPr>
          </a:p>
          <a:p>
            <a:r>
              <a:rPr lang="en-US" altLang="zh-CN" sz="1600" b="1" dirty="0">
                <a:solidFill>
                  <a:srgbClr val="FF3300"/>
                </a:solidFill>
                <a:latin typeface="Arial" panose="020B0604020202020204" pitchFamily="34" charset="0"/>
              </a:rPr>
              <a:t>LEA   DI,SUM </a:t>
            </a:r>
            <a:endParaRPr lang="en-US" altLang="zh-CN" sz="1600" b="1" dirty="0">
              <a:solidFill>
                <a:srgbClr val="FF3300"/>
              </a:solidFill>
              <a:latin typeface="Arial" panose="020B0604020202020204" pitchFamily="34" charset="0"/>
            </a:endParaRPr>
          </a:p>
          <a:p>
            <a:r>
              <a:rPr lang="en-US" altLang="zh-CN" sz="1600" b="1" dirty="0">
                <a:solidFill>
                  <a:srgbClr val="FF3300"/>
                </a:solidFill>
                <a:latin typeface="Arial" panose="020B0604020202020204" pitchFamily="34" charset="0"/>
              </a:rPr>
              <a:t>MOV  CL,4</a:t>
            </a:r>
            <a:endParaRPr lang="en-US" altLang="zh-CN" sz="1600" b="1" dirty="0">
              <a:solidFill>
                <a:srgbClr val="FF3300"/>
              </a:solidFill>
              <a:latin typeface="Arial" panose="020B0604020202020204" pitchFamily="34" charset="0"/>
            </a:endParaRPr>
          </a:p>
          <a:p>
            <a:r>
              <a:rPr lang="en-US" altLang="zh-CN" sz="1600" b="1" dirty="0">
                <a:solidFill>
                  <a:srgbClr val="FF3300"/>
                </a:solidFill>
                <a:latin typeface="Arial" panose="020B0604020202020204" pitchFamily="34" charset="0"/>
              </a:rPr>
              <a:t> CLC </a:t>
            </a:r>
            <a:endParaRPr lang="en-US" altLang="zh-CN" sz="1600" b="1" dirty="0">
              <a:solidFill>
                <a:srgbClr val="FF3300"/>
              </a:solidFill>
              <a:latin typeface="Arial" panose="020B0604020202020204" pitchFamily="34" charset="0"/>
            </a:endParaRPr>
          </a:p>
        </p:txBody>
      </p:sp>
      <p:sp>
        <p:nvSpPr>
          <p:cNvPr id="616454" name="Rectangle 6"/>
          <p:cNvSpPr/>
          <p:nvPr/>
        </p:nvSpPr>
        <p:spPr>
          <a:xfrm>
            <a:off x="2000250" y="4030663"/>
            <a:ext cx="1193800" cy="838200"/>
          </a:xfrm>
          <a:prstGeom prst="rect">
            <a:avLst/>
          </a:prstGeom>
          <a:noFill/>
          <a:ln w="12700" cap="flat" cmpd="sng">
            <a:solidFill>
              <a:schemeClr val="hlink"/>
            </a:solidFill>
            <a:prstDash val="lgDash"/>
            <a:miter/>
            <a:headEnd type="none" w="med" len="med"/>
            <a:tailEnd type="none" w="med" len="med"/>
          </a:ln>
        </p:spPr>
        <p:txBody>
          <a:bodyPr>
            <a:spAutoFit/>
          </a:bodyPr>
          <a:p>
            <a:r>
              <a:rPr lang="en-US" altLang="zh-CN" sz="1600" b="1" dirty="0">
                <a:solidFill>
                  <a:schemeClr val="tx2"/>
                </a:solidFill>
                <a:latin typeface="Arial" panose="020B0604020202020204" pitchFamily="34" charset="0"/>
              </a:rPr>
              <a:t>INC   SI</a:t>
            </a:r>
            <a:endParaRPr lang="en-US" altLang="zh-CN" sz="1600" b="1" dirty="0">
              <a:solidFill>
                <a:schemeClr val="tx2"/>
              </a:solidFill>
              <a:latin typeface="Arial" panose="020B0604020202020204" pitchFamily="34" charset="0"/>
            </a:endParaRPr>
          </a:p>
          <a:p>
            <a:r>
              <a:rPr lang="en-US" altLang="zh-CN" sz="1600" b="1" dirty="0">
                <a:solidFill>
                  <a:schemeClr val="tx2"/>
                </a:solidFill>
                <a:latin typeface="Arial" panose="020B0604020202020204" pitchFamily="34" charset="0"/>
              </a:rPr>
              <a:t>INC   BX</a:t>
            </a:r>
            <a:endParaRPr lang="en-US" altLang="zh-CN" sz="1600" b="1" dirty="0">
              <a:solidFill>
                <a:schemeClr val="tx2"/>
              </a:solidFill>
              <a:latin typeface="Arial" panose="020B0604020202020204" pitchFamily="34" charset="0"/>
            </a:endParaRPr>
          </a:p>
          <a:p>
            <a:r>
              <a:rPr lang="en-US" altLang="zh-CN" sz="1600" b="1" dirty="0">
                <a:solidFill>
                  <a:schemeClr val="tx2"/>
                </a:solidFill>
                <a:latin typeface="Arial" panose="020B0604020202020204" pitchFamily="34" charset="0"/>
              </a:rPr>
              <a:t>INC   DI</a:t>
            </a:r>
            <a:endParaRPr lang="en-US" altLang="zh-CN" sz="1600" b="1" dirty="0">
              <a:solidFill>
                <a:schemeClr val="tx2"/>
              </a:solidFill>
              <a:latin typeface="Arial" panose="020B0604020202020204" pitchFamily="34" charset="0"/>
            </a:endParaRPr>
          </a:p>
        </p:txBody>
      </p:sp>
      <p:sp>
        <p:nvSpPr>
          <p:cNvPr id="616455" name="Rectangle 7"/>
          <p:cNvSpPr/>
          <p:nvPr/>
        </p:nvSpPr>
        <p:spPr>
          <a:xfrm>
            <a:off x="1152525" y="3008313"/>
            <a:ext cx="2649538" cy="1100137"/>
          </a:xfrm>
          <a:prstGeom prst="rect">
            <a:avLst/>
          </a:prstGeom>
          <a:noFill/>
          <a:ln w="28575">
            <a:noFill/>
          </a:ln>
        </p:spPr>
        <p:txBody>
          <a:bodyPr>
            <a:spAutoFit/>
          </a:bodyPr>
          <a:p>
            <a:r>
              <a:rPr lang="en-US" altLang="zh-CN" dirty="0">
                <a:latin typeface="Arial" panose="020B0604020202020204" pitchFamily="34" charset="0"/>
              </a:rPr>
              <a:t>            </a:t>
            </a:r>
            <a:r>
              <a:rPr lang="en-US" altLang="zh-CN" b="1" dirty="0">
                <a:latin typeface="Arial" panose="020B0604020202020204" pitchFamily="34" charset="0"/>
              </a:rPr>
              <a:t>  </a:t>
            </a:r>
            <a:r>
              <a:rPr lang="en-US" altLang="zh-CN" sz="1600" b="1" dirty="0">
                <a:latin typeface="Arial" panose="020B0604020202020204" pitchFamily="34" charset="0"/>
              </a:rPr>
              <a:t>MOV  AL,[SI]</a:t>
            </a:r>
            <a:endParaRPr lang="en-US" altLang="zh-CN" sz="1600" b="1" dirty="0">
              <a:latin typeface="Arial" panose="020B0604020202020204" pitchFamily="34" charset="0"/>
            </a:endParaRPr>
          </a:p>
          <a:p>
            <a:r>
              <a:rPr lang="en-US" altLang="zh-CN" sz="1600" b="1" dirty="0">
                <a:latin typeface="Arial" panose="020B0604020202020204" pitchFamily="34" charset="0"/>
              </a:rPr>
              <a:t>               ADC  AL,[BX]</a:t>
            </a:r>
            <a:endParaRPr lang="en-US" altLang="zh-CN" sz="1600" b="1" dirty="0">
              <a:latin typeface="Arial" panose="020B0604020202020204" pitchFamily="34" charset="0"/>
            </a:endParaRPr>
          </a:p>
          <a:p>
            <a:r>
              <a:rPr lang="en-US" altLang="zh-CN" sz="1600" b="1" dirty="0">
                <a:latin typeface="Arial" panose="020B0604020202020204" pitchFamily="34" charset="0"/>
              </a:rPr>
              <a:t>               DAA</a:t>
            </a:r>
            <a:endParaRPr lang="en-US" altLang="zh-CN" sz="1600" b="1" dirty="0">
              <a:latin typeface="Arial" panose="020B0604020202020204" pitchFamily="34" charset="0"/>
            </a:endParaRPr>
          </a:p>
          <a:p>
            <a:r>
              <a:rPr lang="en-US" altLang="zh-CN" sz="1600" b="1" dirty="0">
                <a:latin typeface="Arial" panose="020B0604020202020204" pitchFamily="34" charset="0"/>
              </a:rPr>
              <a:t>               MOV  [DI],AL</a:t>
            </a:r>
            <a:endParaRPr lang="en-US" altLang="zh-CN" sz="1600" b="1" dirty="0">
              <a:latin typeface="Arial" panose="020B0604020202020204" pitchFamily="34" charset="0"/>
            </a:endParaRPr>
          </a:p>
        </p:txBody>
      </p:sp>
      <p:sp>
        <p:nvSpPr>
          <p:cNvPr id="616457" name="AutoShape 9"/>
          <p:cNvSpPr/>
          <p:nvPr/>
        </p:nvSpPr>
        <p:spPr>
          <a:xfrm>
            <a:off x="5056188" y="836613"/>
            <a:ext cx="3017837" cy="811212"/>
          </a:xfrm>
          <a:prstGeom prst="wedgeRoundRectCallout">
            <a:avLst>
              <a:gd name="adj1" fmla="val -112019"/>
              <a:gd name="adj2" fmla="val -26713"/>
              <a:gd name="adj3" fmla="val 16667"/>
            </a:avLst>
          </a:prstGeom>
          <a:solidFill>
            <a:schemeClr val="accent1"/>
          </a:solidFill>
          <a:ln w="9525" cap="flat" cmpd="sng">
            <a:solidFill>
              <a:schemeClr val="accent1"/>
            </a:solidFill>
            <a:prstDash val="solid"/>
            <a:miter/>
            <a:headEnd type="none" w="med" len="med"/>
            <a:tailEnd type="none" w="med" len="med"/>
          </a:ln>
        </p:spPr>
        <p:txBody>
          <a:bodyPr/>
          <a:p>
            <a:pPr algn="ctr"/>
            <a:r>
              <a:rPr lang="zh-CN" altLang="en-US" dirty="0">
                <a:solidFill>
                  <a:srgbClr val="FD4B58"/>
                </a:solidFill>
                <a:latin typeface="Arial" panose="020B0604020202020204" pitchFamily="34" charset="0"/>
              </a:rPr>
              <a:t>代码段：</a:t>
            </a:r>
            <a:endParaRPr lang="zh-CN" altLang="en-US" dirty="0">
              <a:solidFill>
                <a:srgbClr val="FD4B58"/>
              </a:solidFill>
              <a:latin typeface="Arial" panose="020B0604020202020204" pitchFamily="34" charset="0"/>
            </a:endParaRPr>
          </a:p>
          <a:p>
            <a:pPr algn="ctr"/>
            <a:r>
              <a:rPr lang="zh-CN" altLang="en-US" dirty="0">
                <a:latin typeface="Arial" panose="020B0604020202020204" pitchFamily="34" charset="0"/>
              </a:rPr>
              <a:t>汇编语言源程序结构</a:t>
            </a:r>
            <a:endParaRPr lang="zh-CN" altLang="en-US" dirty="0">
              <a:latin typeface="Arial" panose="020B0604020202020204" pitchFamily="34" charset="0"/>
            </a:endParaRPr>
          </a:p>
        </p:txBody>
      </p:sp>
      <p:sp>
        <p:nvSpPr>
          <p:cNvPr id="616458" name="AutoShape 10"/>
          <p:cNvSpPr/>
          <p:nvPr/>
        </p:nvSpPr>
        <p:spPr>
          <a:xfrm>
            <a:off x="5299075" y="2551113"/>
            <a:ext cx="3017838" cy="1231900"/>
          </a:xfrm>
          <a:prstGeom prst="wedgeRoundRectCallout">
            <a:avLst>
              <a:gd name="adj1" fmla="val -94713"/>
              <a:gd name="adj2" fmla="val -36986"/>
              <a:gd name="adj3" fmla="val 16667"/>
            </a:avLst>
          </a:prstGeom>
          <a:solidFill>
            <a:schemeClr val="accent1"/>
          </a:solidFill>
          <a:ln w="9525" cap="flat" cmpd="sng">
            <a:solidFill>
              <a:schemeClr val="accent1"/>
            </a:solidFill>
            <a:prstDash val="solid"/>
            <a:miter/>
            <a:headEnd type="none" w="med" len="med"/>
            <a:tailEnd type="none" w="med" len="med"/>
          </a:ln>
        </p:spPr>
        <p:txBody>
          <a:bodyPr/>
          <a:p>
            <a:pPr algn="ctr"/>
            <a:r>
              <a:rPr lang="zh-CN" altLang="en-US" dirty="0">
                <a:solidFill>
                  <a:srgbClr val="FD4B58"/>
                </a:solidFill>
                <a:latin typeface="Arial" panose="020B0604020202020204" pitchFamily="34" charset="0"/>
              </a:rPr>
              <a:t>循环初始化</a:t>
            </a:r>
            <a:endParaRPr lang="zh-CN" altLang="en-US" dirty="0">
              <a:solidFill>
                <a:srgbClr val="FD4B58"/>
              </a:solidFill>
              <a:latin typeface="Arial" panose="020B0604020202020204" pitchFamily="34" charset="0"/>
            </a:endParaRPr>
          </a:p>
          <a:p>
            <a:r>
              <a:rPr lang="en-US" altLang="zh-CN" dirty="0">
                <a:latin typeface="Arial" panose="020B0604020202020204" pitchFamily="34" charset="0"/>
              </a:rPr>
              <a:t>1)</a:t>
            </a:r>
            <a:r>
              <a:rPr lang="zh-CN" altLang="en-US" dirty="0">
                <a:latin typeface="Arial" panose="020B0604020202020204" pitchFamily="34" charset="0"/>
              </a:rPr>
              <a:t>设置</a:t>
            </a:r>
            <a:r>
              <a:rPr lang="en-US" altLang="zh-CN" dirty="0">
                <a:latin typeface="Arial" panose="020B0604020202020204" pitchFamily="34" charset="0"/>
              </a:rPr>
              <a:t>3</a:t>
            </a:r>
            <a:r>
              <a:rPr lang="zh-CN" altLang="en-US" dirty="0">
                <a:latin typeface="Arial" panose="020B0604020202020204" pitchFamily="34" charset="0"/>
              </a:rPr>
              <a:t>个地址指针</a:t>
            </a:r>
            <a:endParaRPr lang="zh-CN" altLang="en-US" dirty="0">
              <a:latin typeface="Arial" panose="020B0604020202020204" pitchFamily="34" charset="0"/>
            </a:endParaRPr>
          </a:p>
          <a:p>
            <a:r>
              <a:rPr lang="en-US" altLang="zh-CN" dirty="0">
                <a:latin typeface="Arial" panose="020B0604020202020204" pitchFamily="34" charset="0"/>
              </a:rPr>
              <a:t>2)</a:t>
            </a:r>
            <a:r>
              <a:rPr lang="zh-CN" altLang="en-US" dirty="0">
                <a:latin typeface="Arial" panose="020B0604020202020204" pitchFamily="34" charset="0"/>
              </a:rPr>
              <a:t>循环次数</a:t>
            </a:r>
            <a:endParaRPr lang="zh-CN" altLang="en-US" dirty="0">
              <a:latin typeface="Arial" panose="020B0604020202020204" pitchFamily="34" charset="0"/>
            </a:endParaRPr>
          </a:p>
          <a:p>
            <a:r>
              <a:rPr lang="en-US" altLang="zh-CN" dirty="0">
                <a:latin typeface="Arial" panose="020B0604020202020204" pitchFamily="34" charset="0"/>
              </a:rPr>
              <a:t>3)CF</a:t>
            </a:r>
            <a:r>
              <a:rPr lang="en-US" altLang="zh-CN" dirty="0">
                <a:latin typeface="Arial" panose="020B0604020202020204" pitchFamily="34" charset="0"/>
                <a:sym typeface="Wingdings" panose="05000000000000000000" pitchFamily="2" charset="2"/>
              </a:rPr>
              <a:t>0</a:t>
            </a:r>
            <a:endParaRPr lang="en-US" altLang="zh-CN" dirty="0">
              <a:latin typeface="Arial" panose="020B0604020202020204" pitchFamily="34" charset="0"/>
            </a:endParaRPr>
          </a:p>
        </p:txBody>
      </p:sp>
      <p:sp>
        <p:nvSpPr>
          <p:cNvPr id="616459" name="AutoShape 11"/>
          <p:cNvSpPr/>
          <p:nvPr/>
        </p:nvSpPr>
        <p:spPr>
          <a:xfrm>
            <a:off x="5299075" y="4030663"/>
            <a:ext cx="3017838" cy="811212"/>
          </a:xfrm>
          <a:prstGeom prst="wedgeRoundRectCallout">
            <a:avLst>
              <a:gd name="adj1" fmla="val -118856"/>
              <a:gd name="adj2" fmla="val -98338"/>
              <a:gd name="adj3" fmla="val 16667"/>
            </a:avLst>
          </a:prstGeom>
          <a:solidFill>
            <a:schemeClr val="accent1"/>
          </a:solidFill>
          <a:ln w="9525" cap="flat" cmpd="sng">
            <a:solidFill>
              <a:schemeClr val="accent1"/>
            </a:solidFill>
            <a:prstDash val="solid"/>
            <a:miter/>
            <a:headEnd type="none" w="med" len="med"/>
            <a:tailEnd type="none" w="med" len="med"/>
          </a:ln>
        </p:spPr>
        <p:txBody>
          <a:bodyPr/>
          <a:p>
            <a:pPr algn="ctr"/>
            <a:r>
              <a:rPr lang="zh-CN" altLang="en-US" dirty="0">
                <a:solidFill>
                  <a:srgbClr val="FD4B58"/>
                </a:solidFill>
                <a:latin typeface="Arial" panose="020B0604020202020204" pitchFamily="34" charset="0"/>
              </a:rPr>
              <a:t>循环处理</a:t>
            </a:r>
            <a:endParaRPr lang="zh-CN" altLang="en-US" dirty="0">
              <a:solidFill>
                <a:srgbClr val="FD4B58"/>
              </a:solidFill>
              <a:latin typeface="Arial" panose="020B0604020202020204" pitchFamily="34" charset="0"/>
            </a:endParaRPr>
          </a:p>
          <a:p>
            <a:pPr algn="ctr"/>
            <a:r>
              <a:rPr lang="zh-CN" altLang="en-US" dirty="0">
                <a:latin typeface="Arial" panose="020B0604020202020204" pitchFamily="34" charset="0"/>
              </a:rPr>
              <a:t>一个字节的</a:t>
            </a:r>
            <a:r>
              <a:rPr lang="en-US" altLang="zh-CN" dirty="0">
                <a:latin typeface="Arial" panose="020B0604020202020204" pitchFamily="34" charset="0"/>
              </a:rPr>
              <a:t>BCD</a:t>
            </a:r>
            <a:r>
              <a:rPr lang="zh-CN" altLang="en-US" dirty="0">
                <a:latin typeface="Arial" panose="020B0604020202020204" pitchFamily="34" charset="0"/>
              </a:rPr>
              <a:t>码加法</a:t>
            </a:r>
            <a:endParaRPr lang="zh-CN" altLang="en-US" dirty="0">
              <a:latin typeface="Arial" panose="020B0604020202020204" pitchFamily="34" charset="0"/>
            </a:endParaRPr>
          </a:p>
        </p:txBody>
      </p:sp>
      <p:sp>
        <p:nvSpPr>
          <p:cNvPr id="616460" name="AutoShape 12"/>
          <p:cNvSpPr/>
          <p:nvPr/>
        </p:nvSpPr>
        <p:spPr>
          <a:xfrm>
            <a:off x="5056188" y="5314950"/>
            <a:ext cx="3017837" cy="811213"/>
          </a:xfrm>
          <a:prstGeom prst="wedgeRoundRectCallout">
            <a:avLst>
              <a:gd name="adj1" fmla="val -115176"/>
              <a:gd name="adj2" fmla="val -74069"/>
              <a:gd name="adj3" fmla="val 16667"/>
            </a:avLst>
          </a:prstGeom>
          <a:solidFill>
            <a:schemeClr val="accent1"/>
          </a:solidFill>
          <a:ln w="9525" cap="flat" cmpd="sng">
            <a:solidFill>
              <a:schemeClr val="accent1"/>
            </a:solidFill>
            <a:prstDash val="solid"/>
            <a:miter/>
            <a:headEnd type="none" w="med" len="med"/>
            <a:tailEnd type="none" w="med" len="med"/>
          </a:ln>
        </p:spPr>
        <p:txBody>
          <a:bodyPr/>
          <a:p>
            <a:pPr algn="ctr"/>
            <a:r>
              <a:rPr lang="zh-CN" altLang="en-US" dirty="0">
                <a:solidFill>
                  <a:srgbClr val="FD4B58"/>
                </a:solidFill>
                <a:latin typeface="Arial" panose="020B0604020202020204" pitchFamily="34" charset="0"/>
              </a:rPr>
              <a:t>循环控制</a:t>
            </a:r>
            <a:endParaRPr lang="zh-CN" altLang="en-US" dirty="0">
              <a:solidFill>
                <a:srgbClr val="FD4B58"/>
              </a:solidFill>
              <a:latin typeface="Arial" panose="020B0604020202020204" pitchFamily="34" charset="0"/>
            </a:endParaRPr>
          </a:p>
          <a:p>
            <a:pPr algn="ctr"/>
            <a:r>
              <a:rPr lang="zh-CN" altLang="en-US" dirty="0">
                <a:latin typeface="Arial" panose="020B0604020202020204" pitchFamily="34" charset="0"/>
              </a:rPr>
              <a:t>减</a:t>
            </a:r>
            <a:r>
              <a:rPr lang="en-US" altLang="zh-CN" dirty="0">
                <a:latin typeface="Arial" panose="020B0604020202020204" pitchFamily="34" charset="0"/>
              </a:rPr>
              <a:t>1</a:t>
            </a:r>
            <a:r>
              <a:rPr lang="zh-CN" altLang="en-US" dirty="0">
                <a:latin typeface="Arial" panose="020B0604020202020204" pitchFamily="34" charset="0"/>
              </a:rPr>
              <a:t>计数控制方式</a:t>
            </a:r>
            <a:endParaRPr lang="zh-CN" altLang="en-US" dirty="0">
              <a:latin typeface="Arial" panose="020B0604020202020204" pitchFamily="34" charset="0"/>
            </a:endParaRPr>
          </a:p>
        </p:txBody>
      </p:sp>
      <p:sp>
        <p:nvSpPr>
          <p:cNvPr id="616461" name="AutoShape 13"/>
          <p:cNvSpPr/>
          <p:nvPr/>
        </p:nvSpPr>
        <p:spPr>
          <a:xfrm>
            <a:off x="0" y="4621213"/>
            <a:ext cx="1563688" cy="501650"/>
          </a:xfrm>
          <a:prstGeom prst="wedgeRoundRectCallout">
            <a:avLst>
              <a:gd name="adj1" fmla="val 80759"/>
              <a:gd name="adj2" fmla="val -33546"/>
              <a:gd name="adj3" fmla="val 16667"/>
            </a:avLst>
          </a:prstGeom>
          <a:solidFill>
            <a:schemeClr val="accent1"/>
          </a:solidFill>
          <a:ln w="9525" cap="flat" cmpd="sng">
            <a:solidFill>
              <a:schemeClr val="accent1"/>
            </a:solidFill>
            <a:prstDash val="solid"/>
            <a:miter/>
            <a:headEnd type="none" w="med" len="med"/>
            <a:tailEnd type="none" w="med" len="med"/>
          </a:ln>
        </p:spPr>
        <p:txBody>
          <a:bodyPr/>
          <a:p>
            <a:pPr algn="ctr"/>
            <a:r>
              <a:rPr lang="zh-CN" altLang="en-US" dirty="0">
                <a:latin typeface="Arial" panose="020B0604020202020204" pitchFamily="34" charset="0"/>
              </a:rPr>
              <a:t>修改指针</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6457"/>
                                        </p:tgtEl>
                                        <p:attrNameLst>
                                          <p:attrName>style.visibility</p:attrName>
                                        </p:attrNameLst>
                                      </p:cBhvr>
                                      <p:to>
                                        <p:strVal val="visible"/>
                                      </p:to>
                                    </p:set>
                                    <p:animEffect transition="in" filter="box(in)">
                                      <p:cBhvr>
                                        <p:cTn id="7" dur="500"/>
                                        <p:tgtEl>
                                          <p:spTgt spid="61645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6450"/>
                                        </p:tgtEl>
                                        <p:attrNameLst>
                                          <p:attrName>style.visibility</p:attrName>
                                        </p:attrNameLst>
                                      </p:cBhvr>
                                      <p:to>
                                        <p:strVal val="visible"/>
                                      </p:to>
                                    </p:set>
                                    <p:animEffect transition="in" filter="box(in)">
                                      <p:cBhvr>
                                        <p:cTn id="12" dur="500"/>
                                        <p:tgtEl>
                                          <p:spTgt spid="61645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6458"/>
                                        </p:tgtEl>
                                        <p:attrNameLst>
                                          <p:attrName>style.visibility</p:attrName>
                                        </p:attrNameLst>
                                      </p:cBhvr>
                                      <p:to>
                                        <p:strVal val="visible"/>
                                      </p:to>
                                    </p:set>
                                    <p:animEffect transition="in" filter="box(in)">
                                      <p:cBhvr>
                                        <p:cTn id="17" dur="500"/>
                                        <p:tgtEl>
                                          <p:spTgt spid="61645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16453"/>
                                        </p:tgtEl>
                                        <p:attrNameLst>
                                          <p:attrName>style.visibility</p:attrName>
                                        </p:attrNameLst>
                                      </p:cBhvr>
                                      <p:to>
                                        <p:strVal val="visible"/>
                                      </p:to>
                                    </p:set>
                                    <p:animEffect transition="in" filter="checkerboard(across)">
                                      <p:cBhvr>
                                        <p:cTn id="22" dur="500"/>
                                        <p:tgtEl>
                                          <p:spTgt spid="61645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16459"/>
                                        </p:tgtEl>
                                        <p:attrNameLst>
                                          <p:attrName>style.visibility</p:attrName>
                                        </p:attrNameLst>
                                      </p:cBhvr>
                                      <p:to>
                                        <p:strVal val="visible"/>
                                      </p:to>
                                    </p:set>
                                    <p:animEffect transition="in" filter="box(in)">
                                      <p:cBhvr>
                                        <p:cTn id="27" dur="500"/>
                                        <p:tgtEl>
                                          <p:spTgt spid="61645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16455"/>
                                        </p:tgtEl>
                                        <p:attrNameLst>
                                          <p:attrName>style.visibility</p:attrName>
                                        </p:attrNameLst>
                                      </p:cBhvr>
                                      <p:to>
                                        <p:strVal val="visible"/>
                                      </p:to>
                                    </p:set>
                                    <p:animEffect transition="in" filter="checkerboard(across)">
                                      <p:cBhvr>
                                        <p:cTn id="32" dur="500"/>
                                        <p:tgtEl>
                                          <p:spTgt spid="61645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16461"/>
                                        </p:tgtEl>
                                        <p:attrNameLst>
                                          <p:attrName>style.visibility</p:attrName>
                                        </p:attrNameLst>
                                      </p:cBhvr>
                                      <p:to>
                                        <p:strVal val="visible"/>
                                      </p:to>
                                    </p:set>
                                    <p:animEffect transition="in" filter="box(in)">
                                      <p:cBhvr>
                                        <p:cTn id="37" dur="500"/>
                                        <p:tgtEl>
                                          <p:spTgt spid="61646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616454"/>
                                        </p:tgtEl>
                                        <p:attrNameLst>
                                          <p:attrName>style.visibility</p:attrName>
                                        </p:attrNameLst>
                                      </p:cBhvr>
                                      <p:to>
                                        <p:strVal val="visible"/>
                                      </p:to>
                                    </p:set>
                                    <p:animEffect transition="in" filter="slide(fromBottom)">
                                      <p:cBhvr>
                                        <p:cTn id="42" dur="500"/>
                                        <p:tgtEl>
                                          <p:spTgt spid="616454"/>
                                        </p:tgtEl>
                                      </p:cBhvr>
                                    </p:animEffec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616460"/>
                                        </p:tgtEl>
                                        <p:attrNameLst>
                                          <p:attrName>style.visibility</p:attrName>
                                        </p:attrNameLst>
                                      </p:cBhvr>
                                      <p:to>
                                        <p:strVal val="visible"/>
                                      </p:to>
                                    </p:set>
                                    <p:animEffect transition="in" filter="wedge">
                                      <p:cBhvr>
                                        <p:cTn id="47" dur="2000"/>
                                        <p:tgtEl>
                                          <p:spTgt spid="61646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616452"/>
                                        </p:tgtEl>
                                        <p:attrNameLst>
                                          <p:attrName>style.visibility</p:attrName>
                                        </p:attrNameLst>
                                      </p:cBhvr>
                                      <p:to>
                                        <p:strVal val="visible"/>
                                      </p:to>
                                    </p:set>
                                    <p:anim calcmode="lin" valueType="num">
                                      <p:cBhvr additive="base">
                                        <p:cTn id="52" dur="500" fill="hold"/>
                                        <p:tgtEl>
                                          <p:spTgt spid="616452"/>
                                        </p:tgtEl>
                                        <p:attrNameLst>
                                          <p:attrName>ppt_x</p:attrName>
                                        </p:attrNameLst>
                                      </p:cBhvr>
                                      <p:tavLst>
                                        <p:tav tm="0">
                                          <p:val>
                                            <p:strVal val="#ppt_x"/>
                                          </p:val>
                                        </p:tav>
                                        <p:tav tm="100000">
                                          <p:val>
                                            <p:strVal val="#ppt_x"/>
                                          </p:val>
                                        </p:tav>
                                      </p:tavLst>
                                    </p:anim>
                                    <p:anim calcmode="lin" valueType="num">
                                      <p:cBhvr additive="base">
                                        <p:cTn id="53" dur="500" fill="hold"/>
                                        <p:tgtEl>
                                          <p:spTgt spid="616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p:bldP spid="616452" grpId="0"/>
      <p:bldP spid="616453" grpId="0" animBg="1"/>
      <p:bldP spid="616454" grpId="0" animBg="1"/>
      <p:bldP spid="616455" grpId="0"/>
      <p:bldP spid="616457" grpId="0" animBg="1"/>
      <p:bldP spid="616458" grpId="0" animBg="1"/>
      <p:bldP spid="616459" grpId="0" animBg="1"/>
      <p:bldP spid="616460" grpId="0" animBg="1"/>
      <p:bldP spid="61646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p:nvPr/>
        </p:nvSpPr>
        <p:spPr>
          <a:xfrm>
            <a:off x="531813" y="404813"/>
            <a:ext cx="8612187" cy="457200"/>
          </a:xfrm>
          <a:prstGeom prst="rect">
            <a:avLst/>
          </a:prstGeom>
          <a:noFill/>
          <a:ln w="9525">
            <a:noFill/>
          </a:ln>
        </p:spPr>
        <p:txBody>
          <a:bodyPr>
            <a:spAutoFit/>
          </a:bodyPr>
          <a:p>
            <a:pPr>
              <a:spcBef>
                <a:spcPct val="50000"/>
              </a:spcBef>
            </a:pPr>
            <a:endParaRPr lang="zh-CN" altLang="zh-CN" sz="2400" dirty="0">
              <a:solidFill>
                <a:srgbClr val="000099"/>
              </a:solidFill>
              <a:latin typeface="华文行楷" panose="02010800040101010101" pitchFamily="2" charset="-122"/>
              <a:ea typeface="华文行楷" panose="02010800040101010101" pitchFamily="2" charset="-122"/>
            </a:endParaRPr>
          </a:p>
        </p:txBody>
      </p:sp>
      <p:sp>
        <p:nvSpPr>
          <p:cNvPr id="95235" name="Rectangle 3"/>
          <p:cNvSpPr/>
          <p:nvPr/>
        </p:nvSpPr>
        <p:spPr>
          <a:xfrm>
            <a:off x="566738" y="328613"/>
            <a:ext cx="8162925" cy="457200"/>
          </a:xfrm>
          <a:prstGeom prst="rect">
            <a:avLst/>
          </a:prstGeom>
          <a:noFill/>
          <a:ln w="9525">
            <a:noFill/>
          </a:ln>
        </p:spPr>
        <p:txBody>
          <a:bodyPr>
            <a:spAutoFit/>
          </a:bodyPr>
          <a:p>
            <a:pPr>
              <a:spcBef>
                <a:spcPct val="50000"/>
              </a:spcBef>
            </a:pPr>
            <a:r>
              <a:rPr lang="en-US" altLang="zh-CN" dirty="0">
                <a:latin typeface="Arial" panose="020B0604020202020204" pitchFamily="34" charset="0"/>
              </a:rPr>
              <a:t>【</a:t>
            </a:r>
            <a:r>
              <a:rPr lang="zh-CN" altLang="en-US" dirty="0">
                <a:latin typeface="Arial" panose="020B0604020202020204" pitchFamily="34" charset="0"/>
              </a:rPr>
              <a:t>例</a:t>
            </a:r>
            <a:r>
              <a:rPr lang="en-US" altLang="zh-CN" dirty="0">
                <a:latin typeface="Arial" panose="020B0604020202020204" pitchFamily="34" charset="0"/>
              </a:rPr>
              <a:t>4-28】</a:t>
            </a:r>
            <a:r>
              <a:rPr lang="zh-CN" altLang="en-US" sz="2400" dirty="0">
                <a:latin typeface="华文行楷" panose="02010800040101010101" pitchFamily="2" charset="-122"/>
                <a:ea typeface="华文行楷" panose="02010800040101010101" pitchFamily="2" charset="-122"/>
              </a:rPr>
              <a:t>统计负数元素的个数</a:t>
            </a:r>
            <a:r>
              <a:rPr lang="zh-CN" altLang="en-US" sz="2400" dirty="0">
                <a:solidFill>
                  <a:srgbClr val="990033"/>
                </a:solidFill>
                <a:latin typeface="Tahoma" panose="020B0604030504040204" pitchFamily="34" charset="0"/>
                <a:ea typeface="华文行楷" panose="02010800040101010101" pitchFamily="2" charset="-122"/>
              </a:rPr>
              <a:t>。（</a:t>
            </a:r>
            <a:r>
              <a:rPr lang="en-US" altLang="zh-CN" sz="2400" dirty="0">
                <a:solidFill>
                  <a:srgbClr val="990033"/>
                </a:solidFill>
                <a:latin typeface="Tahoma" panose="020B0604030504040204" pitchFamily="34" charset="0"/>
                <a:ea typeface="华文行楷" panose="02010800040101010101" pitchFamily="2" charset="-122"/>
              </a:rPr>
              <a:t>P122   LI8.ASM</a:t>
            </a:r>
            <a:r>
              <a:rPr lang="zh-CN" altLang="en-US" sz="2400" dirty="0">
                <a:solidFill>
                  <a:srgbClr val="990033"/>
                </a:solidFill>
                <a:latin typeface="Tahoma" panose="020B0604030504040204" pitchFamily="34" charset="0"/>
                <a:ea typeface="华文行楷" panose="02010800040101010101" pitchFamily="2" charset="-122"/>
              </a:rPr>
              <a:t>）</a:t>
            </a:r>
            <a:endParaRPr lang="zh-CN" altLang="en-US" sz="2400" dirty="0">
              <a:solidFill>
                <a:srgbClr val="990033"/>
              </a:solidFill>
              <a:latin typeface="Tahoma" panose="020B0604030504040204" pitchFamily="34" charset="0"/>
              <a:ea typeface="华文行楷" panose="02010800040101010101" pitchFamily="2" charset="-122"/>
            </a:endParaRPr>
          </a:p>
        </p:txBody>
      </p:sp>
      <p:sp>
        <p:nvSpPr>
          <p:cNvPr id="614404" name="Rectangle 4"/>
          <p:cNvSpPr/>
          <p:nvPr/>
        </p:nvSpPr>
        <p:spPr>
          <a:xfrm>
            <a:off x="665163" y="1677988"/>
            <a:ext cx="4038600" cy="1952625"/>
          </a:xfrm>
          <a:prstGeom prst="rect">
            <a:avLst/>
          </a:prstGeom>
          <a:noFill/>
          <a:ln w="9525">
            <a:noFill/>
          </a:ln>
        </p:spPr>
        <p:txBody>
          <a:bodyPr wrap="none" anchor="ctr" anchorCtr="0">
            <a:spAutoFit/>
          </a:bodyPr>
          <a:p>
            <a:r>
              <a:rPr lang="en-US" altLang="zh-CN" dirty="0">
                <a:latin typeface="Times New Roman" panose="02020603050405020304" pitchFamily="18" charset="0"/>
              </a:rPr>
              <a:t>DATA      SEGMENT </a:t>
            </a:r>
            <a:endParaRPr lang="en-US" altLang="zh-CN" dirty="0">
              <a:latin typeface="Times New Roman" panose="02020603050405020304" pitchFamily="18" charset="0"/>
            </a:endParaRPr>
          </a:p>
          <a:p>
            <a:pPr eaLnBrk="0" hangingPunct="0"/>
            <a:r>
              <a:rPr lang="en-US" altLang="zh-CN" dirty="0">
                <a:latin typeface="Times New Roman" panose="02020603050405020304" pitchFamily="18" charset="0"/>
              </a:rPr>
              <a:t>D1            DB  -1,-3,5,6,-9,0AH,15,32,1,2</a:t>
            </a:r>
            <a:endParaRPr lang="en-US" altLang="zh-CN" dirty="0">
              <a:latin typeface="Times New Roman" panose="02020603050405020304" pitchFamily="18" charset="0"/>
            </a:endParaRPr>
          </a:p>
          <a:p>
            <a:pPr eaLnBrk="0" hangingPunct="0"/>
            <a:r>
              <a:rPr lang="en-US" altLang="zh-CN" dirty="0">
                <a:latin typeface="Times New Roman" panose="02020603050405020304" pitchFamily="18" charset="0"/>
              </a:rPr>
              <a:t>COUNT  EQU  $-D1</a:t>
            </a:r>
            <a:endParaRPr lang="en-US" altLang="zh-CN" dirty="0">
              <a:latin typeface="Times New Roman" panose="02020603050405020304" pitchFamily="18" charset="0"/>
            </a:endParaRPr>
          </a:p>
          <a:p>
            <a:pPr eaLnBrk="0" hangingPunct="0"/>
            <a:r>
              <a:rPr lang="en-US" altLang="zh-CN" dirty="0">
                <a:latin typeface="Times New Roman" panose="02020603050405020304" pitchFamily="18" charset="0"/>
              </a:rPr>
              <a:t>RS            DB   ?</a:t>
            </a:r>
            <a:endParaRPr lang="en-US" altLang="zh-CN" dirty="0">
              <a:latin typeface="Times New Roman" panose="02020603050405020304" pitchFamily="18" charset="0"/>
            </a:endParaRPr>
          </a:p>
          <a:p>
            <a:pPr eaLnBrk="0" hangingPunct="0"/>
            <a:r>
              <a:rPr lang="en-US" altLang="zh-CN" dirty="0">
                <a:latin typeface="Times New Roman" panose="02020603050405020304" pitchFamily="18" charset="0"/>
              </a:rPr>
              <a:t>DATA      ENDS</a:t>
            </a:r>
            <a:endParaRPr lang="en-US" altLang="zh-CN" dirty="0">
              <a:latin typeface="Times New Roman" panose="02020603050405020304" pitchFamily="18" charset="0"/>
            </a:endParaRPr>
          </a:p>
          <a:p>
            <a:pPr eaLnBrk="0" hangingPunct="0"/>
            <a:endParaRPr lang="en-US" altLang="zh-CN" sz="800" dirty="0">
              <a:latin typeface="Times New Roman" panose="02020603050405020304" pitchFamily="18" charset="0"/>
            </a:endParaRPr>
          </a:p>
          <a:p>
            <a:pPr eaLnBrk="0" hangingPunct="0"/>
            <a:endParaRPr lang="en-US" altLang="zh-CN" sz="2400" dirty="0">
              <a:latin typeface="Times New Roman" panose="02020603050405020304" pitchFamily="18" charset="0"/>
            </a:endParaRPr>
          </a:p>
        </p:txBody>
      </p:sp>
      <p:sp>
        <p:nvSpPr>
          <p:cNvPr id="614405" name="Rectangle 5"/>
          <p:cNvSpPr/>
          <p:nvPr/>
        </p:nvSpPr>
        <p:spPr>
          <a:xfrm>
            <a:off x="4284663" y="1087438"/>
            <a:ext cx="5327650" cy="5632450"/>
          </a:xfrm>
          <a:prstGeom prst="rect">
            <a:avLst/>
          </a:prstGeom>
          <a:noFill/>
          <a:ln w="9525">
            <a:noFill/>
          </a:ln>
        </p:spPr>
        <p:txBody>
          <a:bodyPr anchor="ctr" anchorCtr="0">
            <a:spAutoFit/>
          </a:bodyPr>
          <a:p>
            <a:pPr indent="714375"/>
            <a:r>
              <a:rPr lang="en-US" altLang="zh-CN" dirty="0">
                <a:latin typeface="Times New Roman" panose="02020603050405020304" pitchFamily="18" charset="0"/>
              </a:rPr>
              <a:t>CODE     SEGMENT</a:t>
            </a:r>
            <a:endParaRPr lang="en-US" altLang="zh-CN" dirty="0">
              <a:latin typeface="Times New Roman" panose="02020603050405020304" pitchFamily="18" charset="0"/>
            </a:endParaRPr>
          </a:p>
          <a:p>
            <a:pPr indent="714375"/>
            <a:r>
              <a:rPr lang="en-US" altLang="zh-CN" dirty="0">
                <a:latin typeface="Times New Roman" panose="02020603050405020304" pitchFamily="18" charset="0"/>
              </a:rPr>
              <a:t>                ASSUME  CS:CODE,DS:DATA</a:t>
            </a:r>
            <a:endParaRPr lang="en-US" altLang="zh-CN" dirty="0">
              <a:latin typeface="Times New Roman" panose="02020603050405020304" pitchFamily="18" charset="0"/>
            </a:endParaRPr>
          </a:p>
          <a:p>
            <a:pPr indent="714375"/>
            <a:r>
              <a:rPr lang="en-US" altLang="zh-CN" dirty="0">
                <a:latin typeface="Times New Roman" panose="02020603050405020304" pitchFamily="18" charset="0"/>
              </a:rPr>
              <a:t>BEGIN: MOV   AX,DATA</a:t>
            </a:r>
            <a:endParaRPr lang="en-US" altLang="zh-CN" dirty="0">
              <a:latin typeface="Times New Roman" panose="02020603050405020304" pitchFamily="18" charset="0"/>
            </a:endParaRPr>
          </a:p>
          <a:p>
            <a:pPr indent="714375"/>
            <a:r>
              <a:rPr lang="en-US" altLang="zh-CN" dirty="0">
                <a:latin typeface="Times New Roman" panose="02020603050405020304" pitchFamily="18" charset="0"/>
              </a:rPr>
              <a:t>               MOV   DS,AX</a:t>
            </a:r>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endParaRPr lang="en-US" altLang="zh-CN" dirty="0">
              <a:latin typeface="Times New Roman" panose="02020603050405020304" pitchFamily="18" charset="0"/>
            </a:endParaRPr>
          </a:p>
          <a:p>
            <a:pPr indent="714375"/>
            <a:r>
              <a:rPr lang="en-US" altLang="zh-CN" dirty="0">
                <a:latin typeface="Times New Roman" panose="02020603050405020304" pitchFamily="18" charset="0"/>
              </a:rPr>
              <a:t>               MOV   AH,4CH</a:t>
            </a:r>
            <a:endParaRPr lang="en-US" altLang="zh-CN" dirty="0">
              <a:latin typeface="Times New Roman" panose="02020603050405020304" pitchFamily="18" charset="0"/>
            </a:endParaRPr>
          </a:p>
          <a:p>
            <a:pPr indent="714375"/>
            <a:r>
              <a:rPr lang="en-US" altLang="zh-CN" dirty="0">
                <a:latin typeface="Times New Roman" panose="02020603050405020304" pitchFamily="18" charset="0"/>
              </a:rPr>
              <a:t>                INC     21H</a:t>
            </a:r>
            <a:endParaRPr lang="en-US" altLang="zh-CN" dirty="0">
              <a:latin typeface="Times New Roman" panose="02020603050405020304" pitchFamily="18" charset="0"/>
            </a:endParaRPr>
          </a:p>
          <a:p>
            <a:pPr indent="714375"/>
            <a:r>
              <a:rPr lang="en-US" altLang="zh-CN" dirty="0">
                <a:latin typeface="Times New Roman" panose="02020603050405020304" pitchFamily="18" charset="0"/>
              </a:rPr>
              <a:t>CODE   ENDS</a:t>
            </a:r>
            <a:endParaRPr lang="en-US" altLang="zh-CN" dirty="0">
              <a:latin typeface="Times New Roman" panose="02020603050405020304" pitchFamily="18" charset="0"/>
            </a:endParaRPr>
          </a:p>
          <a:p>
            <a:pPr indent="714375"/>
            <a:r>
              <a:rPr lang="en-US" altLang="zh-CN" dirty="0">
                <a:latin typeface="Times New Roman" panose="02020603050405020304" pitchFamily="18" charset="0"/>
              </a:rPr>
              <a:t>              END   BEGIN</a:t>
            </a:r>
            <a:endParaRPr lang="en-US" altLang="zh-CN" dirty="0">
              <a:latin typeface="Times New Roman" panose="02020603050405020304" pitchFamily="18" charset="0"/>
            </a:endParaRPr>
          </a:p>
        </p:txBody>
      </p:sp>
      <p:sp>
        <p:nvSpPr>
          <p:cNvPr id="614413" name="Line 13"/>
          <p:cNvSpPr/>
          <p:nvPr/>
        </p:nvSpPr>
        <p:spPr>
          <a:xfrm>
            <a:off x="4211638" y="3357563"/>
            <a:ext cx="830262" cy="12700"/>
          </a:xfrm>
          <a:prstGeom prst="line">
            <a:avLst/>
          </a:prstGeom>
          <a:ln w="28575" cap="flat" cmpd="sng">
            <a:solidFill>
              <a:srgbClr val="0070C0"/>
            </a:solidFill>
            <a:prstDash val="solid"/>
            <a:headEnd type="none" w="med" len="med"/>
            <a:tailEnd type="triangle" w="med" len="med"/>
          </a:ln>
        </p:spPr>
      </p:sp>
      <p:sp>
        <p:nvSpPr>
          <p:cNvPr id="614415" name="Rectangle 15"/>
          <p:cNvSpPr/>
          <p:nvPr/>
        </p:nvSpPr>
        <p:spPr>
          <a:xfrm>
            <a:off x="5940425" y="3176588"/>
            <a:ext cx="1511300" cy="1200150"/>
          </a:xfrm>
          <a:prstGeom prst="rect">
            <a:avLst/>
          </a:prstGeom>
          <a:noFill/>
          <a:ln w="28575" cap="flat" cmpd="sng">
            <a:solidFill>
              <a:srgbClr val="CC3300"/>
            </a:solidFill>
            <a:prstDash val="dash"/>
            <a:miter/>
            <a:headEnd type="none" w="med" len="med"/>
            <a:tailEnd type="none" w="med" len="med"/>
          </a:ln>
        </p:spPr>
        <p:txBody>
          <a:bodyPr anchor="ctr" anchorCtr="0">
            <a:spAutoFit/>
          </a:bodyPr>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614417" name="Rectangle 17"/>
          <p:cNvSpPr/>
          <p:nvPr/>
        </p:nvSpPr>
        <p:spPr>
          <a:xfrm>
            <a:off x="5148263" y="2349500"/>
            <a:ext cx="3527425" cy="3138488"/>
          </a:xfrm>
          <a:prstGeom prst="rect">
            <a:avLst/>
          </a:prstGeom>
          <a:noFill/>
          <a:ln w="38100" cap="flat" cmpd="sng">
            <a:solidFill>
              <a:srgbClr val="808000"/>
            </a:solidFill>
            <a:prstDash val="sysDot"/>
            <a:miter/>
            <a:headEnd type="none" w="med" len="med"/>
            <a:tailEnd type="none" w="med" len="med"/>
          </a:ln>
        </p:spPr>
        <p:txBody>
          <a:bodyPr>
            <a:spAutoFit/>
          </a:bodyPr>
          <a:p>
            <a:pPr marL="342900" indent="-342900"/>
            <a:r>
              <a:rPr lang="en-US" altLang="zh-CN" dirty="0">
                <a:latin typeface="Arial" panose="020B0604020202020204" pitchFamily="34" charset="0"/>
              </a:rPr>
              <a:t>            </a:t>
            </a:r>
            <a:r>
              <a:rPr lang="en-US" altLang="zh-CN" dirty="0">
                <a:solidFill>
                  <a:srgbClr val="FF00FF"/>
                </a:solidFill>
                <a:latin typeface="Arial" panose="020B0604020202020204" pitchFamily="34" charset="0"/>
              </a:rPr>
              <a:t>MOV   BX,OFFSET  D1</a:t>
            </a:r>
            <a:endParaRPr lang="en-US" altLang="zh-CN" dirty="0">
              <a:solidFill>
                <a:srgbClr val="FF00FF"/>
              </a:solidFill>
              <a:latin typeface="Arial" panose="020B0604020202020204" pitchFamily="34" charset="0"/>
            </a:endParaRPr>
          </a:p>
          <a:p>
            <a:pPr marL="342900" indent="-342900"/>
            <a:r>
              <a:rPr lang="en-US" altLang="zh-CN" dirty="0">
                <a:solidFill>
                  <a:srgbClr val="FF00FF"/>
                </a:solidFill>
                <a:latin typeface="Arial" panose="020B0604020202020204" pitchFamily="34" charset="0"/>
              </a:rPr>
              <a:t>            MOV   CX,COUNT</a:t>
            </a:r>
            <a:endParaRPr lang="en-US" altLang="zh-CN" dirty="0">
              <a:solidFill>
                <a:srgbClr val="FF00FF"/>
              </a:solidFill>
              <a:latin typeface="Arial" panose="020B0604020202020204" pitchFamily="34" charset="0"/>
            </a:endParaRPr>
          </a:p>
          <a:p>
            <a:pPr marL="342900" indent="-342900"/>
            <a:r>
              <a:rPr lang="en-US" altLang="zh-CN" dirty="0">
                <a:solidFill>
                  <a:srgbClr val="FF00FF"/>
                </a:solidFill>
                <a:latin typeface="Arial" panose="020B0604020202020204" pitchFamily="34" charset="0"/>
              </a:rPr>
              <a:t>            MOV   DL,0</a:t>
            </a:r>
            <a:endParaRPr lang="en-US" altLang="zh-CN" dirty="0">
              <a:solidFill>
                <a:srgbClr val="FF00FF"/>
              </a:solidFill>
              <a:latin typeface="Arial" panose="020B0604020202020204" pitchFamily="34" charset="0"/>
            </a:endParaRPr>
          </a:p>
          <a:p>
            <a:pPr marL="342900" indent="-342900"/>
            <a:r>
              <a:rPr lang="es-ES" altLang="zh-CN" dirty="0">
                <a:solidFill>
                  <a:srgbClr val="FF00FF"/>
                </a:solidFill>
                <a:latin typeface="Arial" panose="020B0604020202020204" pitchFamily="34" charset="0"/>
              </a:rPr>
              <a:t>LOP1:  MOV   AL,[BX]</a:t>
            </a:r>
            <a:endParaRPr lang="es-ES" altLang="zh-CN" dirty="0">
              <a:solidFill>
                <a:srgbClr val="FF00FF"/>
              </a:solidFill>
              <a:latin typeface="Arial" panose="020B0604020202020204" pitchFamily="34" charset="0"/>
            </a:endParaRPr>
          </a:p>
          <a:p>
            <a:pPr marL="342900" indent="-342900"/>
            <a:r>
              <a:rPr lang="es-ES" altLang="zh-CN" dirty="0">
                <a:solidFill>
                  <a:srgbClr val="FF00FF"/>
                </a:solidFill>
                <a:latin typeface="Arial" panose="020B0604020202020204" pitchFamily="34" charset="0"/>
              </a:rPr>
              <a:t>            CMP   AL,0</a:t>
            </a:r>
            <a:endParaRPr lang="es-ES" altLang="zh-CN" dirty="0">
              <a:solidFill>
                <a:srgbClr val="FF00FF"/>
              </a:solidFill>
              <a:latin typeface="Arial" panose="020B0604020202020204" pitchFamily="34" charset="0"/>
            </a:endParaRPr>
          </a:p>
          <a:p>
            <a:pPr marL="342900" indent="-342900"/>
            <a:r>
              <a:rPr lang="es-ES" altLang="zh-CN" dirty="0">
                <a:latin typeface="Arial" panose="020B0604020202020204" pitchFamily="34" charset="0"/>
              </a:rPr>
              <a:t>            </a:t>
            </a:r>
            <a:r>
              <a:rPr lang="en-US" altLang="zh-CN" dirty="0">
                <a:latin typeface="Arial" panose="020B0604020202020204" pitchFamily="34" charset="0"/>
              </a:rPr>
              <a:t>JGE   JUS </a:t>
            </a:r>
            <a:endParaRPr lang="en-US" altLang="zh-CN" dirty="0">
              <a:latin typeface="Arial" panose="020B0604020202020204" pitchFamily="34" charset="0"/>
            </a:endParaRPr>
          </a:p>
          <a:p>
            <a:pPr marL="342900" indent="-342900"/>
            <a:r>
              <a:rPr lang="en-US" altLang="zh-CN" dirty="0">
                <a:latin typeface="Arial" panose="020B0604020202020204" pitchFamily="34" charset="0"/>
              </a:rPr>
              <a:t>             INC   DL             </a:t>
            </a:r>
            <a:endParaRPr lang="en-US" altLang="zh-CN" dirty="0">
              <a:latin typeface="Arial" panose="020B0604020202020204" pitchFamily="34" charset="0"/>
            </a:endParaRPr>
          </a:p>
          <a:p>
            <a:pPr marL="342900" indent="-342900"/>
            <a:r>
              <a:rPr lang="en-US" altLang="zh-CN" dirty="0">
                <a:latin typeface="Arial" panose="020B0604020202020204" pitchFamily="34" charset="0"/>
              </a:rPr>
              <a:t>      JUS: </a:t>
            </a:r>
            <a:r>
              <a:rPr lang="en-US" altLang="zh-CN" dirty="0">
                <a:solidFill>
                  <a:srgbClr val="FF00FF"/>
                </a:solidFill>
                <a:latin typeface="Arial" panose="020B0604020202020204" pitchFamily="34" charset="0"/>
              </a:rPr>
              <a:t>INC   BX</a:t>
            </a:r>
            <a:endParaRPr lang="en-US" altLang="zh-CN" dirty="0">
              <a:solidFill>
                <a:srgbClr val="FF00FF"/>
              </a:solidFill>
              <a:latin typeface="Arial" panose="020B0604020202020204" pitchFamily="34" charset="0"/>
            </a:endParaRPr>
          </a:p>
          <a:p>
            <a:pPr marL="342900" indent="-342900"/>
            <a:r>
              <a:rPr lang="en-US" altLang="zh-CN" dirty="0">
                <a:latin typeface="Arial" panose="020B0604020202020204" pitchFamily="34" charset="0"/>
              </a:rPr>
              <a:t>              </a:t>
            </a:r>
            <a:r>
              <a:rPr lang="en-US" altLang="zh-CN" dirty="0">
                <a:solidFill>
                  <a:srgbClr val="FF00FF"/>
                </a:solidFill>
                <a:latin typeface="Arial" panose="020B0604020202020204" pitchFamily="34" charset="0"/>
              </a:rPr>
              <a:t>DEC   CX</a:t>
            </a:r>
            <a:endParaRPr lang="en-US" altLang="zh-CN" dirty="0">
              <a:solidFill>
                <a:srgbClr val="FF00FF"/>
              </a:solidFill>
              <a:latin typeface="Arial" panose="020B0604020202020204" pitchFamily="34" charset="0"/>
            </a:endParaRPr>
          </a:p>
          <a:p>
            <a:pPr marL="342900" indent="-342900"/>
            <a:r>
              <a:rPr lang="en-US" altLang="zh-CN" dirty="0">
                <a:solidFill>
                  <a:srgbClr val="FF00FF"/>
                </a:solidFill>
                <a:latin typeface="Arial" panose="020B0604020202020204" pitchFamily="34" charset="0"/>
              </a:rPr>
              <a:t>              JNZ   LOP1</a:t>
            </a:r>
            <a:endParaRPr lang="en-US" altLang="zh-CN" dirty="0">
              <a:solidFill>
                <a:srgbClr val="FF00FF"/>
              </a:solidFill>
              <a:latin typeface="Arial" panose="020B0604020202020204" pitchFamily="34" charset="0"/>
            </a:endParaRPr>
          </a:p>
          <a:p>
            <a:pPr marL="342900" indent="-342900"/>
            <a:r>
              <a:rPr lang="en-US" altLang="zh-CN" dirty="0">
                <a:solidFill>
                  <a:srgbClr val="FF00FF"/>
                </a:solidFill>
                <a:latin typeface="Arial" panose="020B0604020202020204" pitchFamily="34" charset="0"/>
              </a:rPr>
              <a:t>              MOV   RS,DX</a:t>
            </a:r>
            <a:endParaRPr lang="en-US" altLang="zh-CN" dirty="0">
              <a:solidFill>
                <a:srgbClr val="FF00FF"/>
              </a:solidFill>
              <a:latin typeface="Arial" panose="020B0604020202020204" pitchFamily="34" charset="0"/>
            </a:endParaRPr>
          </a:p>
        </p:txBody>
      </p:sp>
      <p:sp>
        <p:nvSpPr>
          <p:cNvPr id="9" name="矩形 8"/>
          <p:cNvSpPr/>
          <p:nvPr/>
        </p:nvSpPr>
        <p:spPr>
          <a:xfrm>
            <a:off x="6011863" y="4581525"/>
            <a:ext cx="1584325"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404"/>
                                        </p:tgtEl>
                                        <p:attrNameLst>
                                          <p:attrName>style.visibility</p:attrName>
                                        </p:attrNameLst>
                                      </p:cBhvr>
                                      <p:to>
                                        <p:strVal val="visible"/>
                                      </p:to>
                                    </p:set>
                                    <p:animEffect transition="in" filter="box(in)">
                                      <p:cBhvr>
                                        <p:cTn id="7" dur="500"/>
                                        <p:tgtEl>
                                          <p:spTgt spid="6144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405"/>
                                        </p:tgtEl>
                                        <p:attrNameLst>
                                          <p:attrName>style.visibility</p:attrName>
                                        </p:attrNameLst>
                                      </p:cBhvr>
                                      <p:to>
                                        <p:strVal val="visible"/>
                                      </p:to>
                                    </p:set>
                                    <p:animEffect transition="in" filter="fade">
                                      <p:cBhvr>
                                        <p:cTn id="12" dur="2000"/>
                                        <p:tgtEl>
                                          <p:spTgt spid="61440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14417"/>
                                        </p:tgtEl>
                                        <p:attrNameLst>
                                          <p:attrName>style.visibility</p:attrName>
                                        </p:attrNameLst>
                                      </p:cBhvr>
                                      <p:to>
                                        <p:strVal val="visible"/>
                                      </p:to>
                                    </p:set>
                                    <p:animEffect transition="in" filter="checkerboard(across)">
                                      <p:cBhvr>
                                        <p:cTn id="17" dur="500"/>
                                        <p:tgtEl>
                                          <p:spTgt spid="6144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144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14413"/>
                                        </p:tgtEl>
                                        <p:attrNameLst>
                                          <p:attrName>style.visibility</p:attrName>
                                        </p:attrNameLst>
                                      </p:cBhvr>
                                      <p:to>
                                        <p:strVal val="visible"/>
                                      </p:to>
                                    </p:set>
                                    <p:anim calcmode="lin" valueType="num">
                                      <p:cBhvr additive="base">
                                        <p:cTn id="26" dur="500" fill="hold"/>
                                        <p:tgtEl>
                                          <p:spTgt spid="614413"/>
                                        </p:tgtEl>
                                        <p:attrNameLst>
                                          <p:attrName>ppt_x</p:attrName>
                                        </p:attrNameLst>
                                      </p:cBhvr>
                                      <p:tavLst>
                                        <p:tav tm="0">
                                          <p:val>
                                            <p:strVal val="#ppt_x"/>
                                          </p:val>
                                        </p:tav>
                                        <p:tav tm="100000">
                                          <p:val>
                                            <p:strVal val="#ppt_x"/>
                                          </p:val>
                                        </p:tav>
                                      </p:tavLst>
                                    </p:anim>
                                    <p:anim calcmode="lin" valueType="num">
                                      <p:cBhvr additive="base">
                                        <p:cTn id="27" dur="500" fill="hold"/>
                                        <p:tgtEl>
                                          <p:spTgt spid="6144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4" grpId="0"/>
      <p:bldP spid="614405" grpId="0"/>
      <p:bldP spid="614415" grpId="0" animBg="1"/>
      <p:bldP spid="614417" grpId="0" animBg="1"/>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noRot="1" noChangeArrowheads="1"/>
          </p:cNvSpPr>
          <p:nvPr>
            <p:ph idx="1"/>
          </p:nvPr>
        </p:nvSpPr>
        <p:spPr>
          <a:xfrm>
            <a:off x="228600" y="190500"/>
            <a:ext cx="8610600" cy="533400"/>
          </a:xfrm>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ct val="20000"/>
              </a:spcBef>
              <a:spcAft>
                <a:spcPct val="0"/>
              </a:spcAft>
              <a:buClr>
                <a:srgbClr val="0BD0D9"/>
              </a:buClr>
              <a:buSzPct val="95000"/>
              <a:buFont typeface="Wingdings 2" panose="050201020105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练习题</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编写程序计算  </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S=2+4+6+……+200</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618499" name="Text Box 3"/>
          <p:cNvSpPr txBox="1"/>
          <p:nvPr/>
        </p:nvSpPr>
        <p:spPr>
          <a:xfrm>
            <a:off x="127000" y="1111250"/>
            <a:ext cx="8077200" cy="5568950"/>
          </a:xfrm>
          <a:prstGeom prst="rect">
            <a:avLst/>
          </a:prstGeom>
          <a:noFill/>
          <a:ln w="9525">
            <a:noFill/>
          </a:ln>
        </p:spPr>
        <p:txBody>
          <a:bodyPr>
            <a:spAutoFit/>
          </a:bodyPr>
          <a:p>
            <a:pPr>
              <a:lnSpc>
                <a:spcPct val="70000"/>
              </a:lnSpc>
            </a:pPr>
            <a:r>
              <a:rPr lang="en-US" altLang="zh-CN" sz="2400" dirty="0">
                <a:latin typeface="Times New Roman" panose="02020603050405020304" pitchFamily="18" charset="0"/>
              </a:rPr>
              <a:t>CODE	   SEGMENT</a:t>
            </a:r>
            <a:endParaRPr lang="en-US" altLang="zh-CN" sz="2400" dirty="0">
              <a:latin typeface="Times New Roman" panose="02020603050405020304" pitchFamily="18" charset="0"/>
            </a:endParaRPr>
          </a:p>
          <a:p>
            <a:pPr>
              <a:lnSpc>
                <a:spcPct val="70000"/>
              </a:lnSpc>
            </a:pPr>
            <a:r>
              <a:rPr lang="en-US" altLang="zh-CN" sz="2400" dirty="0">
                <a:latin typeface="Times New Roman" panose="02020603050405020304" pitchFamily="18" charset="0"/>
              </a:rPr>
              <a:t>	   ASSUME CS:CODE,DS:DATA</a:t>
            </a:r>
            <a:endParaRPr lang="en-US" altLang="zh-CN" sz="2400" dirty="0">
              <a:latin typeface="Times New Roman" panose="02020603050405020304" pitchFamily="18" charset="0"/>
            </a:endParaRPr>
          </a:p>
          <a:p>
            <a:pPr>
              <a:lnSpc>
                <a:spcPct val="70000"/>
              </a:lnSpc>
            </a:pPr>
            <a:r>
              <a:rPr lang="en-US" altLang="zh-CN" sz="2400" dirty="0">
                <a:latin typeface="Times New Roman" panose="02020603050405020304" pitchFamily="18" charset="0"/>
              </a:rPr>
              <a:t>START: MOV AX,DATA</a:t>
            </a:r>
            <a:endParaRPr lang="en-US" altLang="zh-CN" sz="2400" dirty="0">
              <a:latin typeface="Times New Roman" panose="02020603050405020304" pitchFamily="18" charset="0"/>
            </a:endParaRPr>
          </a:p>
          <a:p>
            <a:pPr>
              <a:lnSpc>
                <a:spcPct val="70000"/>
              </a:lnSpc>
            </a:pPr>
            <a:r>
              <a:rPr lang="en-US" altLang="zh-CN" sz="2400" dirty="0">
                <a:latin typeface="Times New Roman" panose="02020603050405020304" pitchFamily="18" charset="0"/>
              </a:rPr>
              <a:t>	    MOV DS,AX</a:t>
            </a:r>
            <a:endParaRPr lang="en-US" altLang="zh-CN" sz="2400" dirty="0">
              <a:latin typeface="Times New Roman" panose="02020603050405020304" pitchFamily="18" charset="0"/>
            </a:endParaRPr>
          </a:p>
          <a:p>
            <a:pPr>
              <a:lnSpc>
                <a:spcPct val="70000"/>
              </a:lnSpc>
            </a:pPr>
            <a:endParaRPr lang="en-US" altLang="zh-CN" sz="2400" dirty="0">
              <a:latin typeface="Times New Roman" panose="02020603050405020304" pitchFamily="18" charset="0"/>
            </a:endParaRPr>
          </a:p>
          <a:p>
            <a:pPr>
              <a:lnSpc>
                <a:spcPct val="70000"/>
              </a:lnSpc>
            </a:pPr>
            <a:endParaRPr lang="en-US" altLang="zh-CN" sz="2400" dirty="0">
              <a:latin typeface="Times New Roman" panose="02020603050405020304" pitchFamily="18" charset="0"/>
            </a:endParaRPr>
          </a:p>
          <a:p>
            <a:pPr>
              <a:lnSpc>
                <a:spcPct val="70000"/>
              </a:lnSpc>
            </a:pPr>
            <a:endParaRPr lang="en-US" altLang="zh-CN" sz="2400" dirty="0">
              <a:latin typeface="Times New Roman" panose="02020603050405020304" pitchFamily="18" charset="0"/>
            </a:endParaRPr>
          </a:p>
          <a:p>
            <a:pPr>
              <a:lnSpc>
                <a:spcPct val="70000"/>
              </a:lnSpc>
            </a:pPr>
            <a:endParaRPr lang="en-US" altLang="zh-CN" sz="2400" dirty="0">
              <a:latin typeface="Times New Roman" panose="02020603050405020304" pitchFamily="18" charset="0"/>
            </a:endParaRPr>
          </a:p>
          <a:p>
            <a:pPr>
              <a:lnSpc>
                <a:spcPct val="70000"/>
              </a:lnSpc>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nSpc>
                <a:spcPct val="70000"/>
              </a:lnSpc>
            </a:pPr>
            <a:endParaRPr lang="en-US" altLang="zh-CN" sz="2400" dirty="0">
              <a:latin typeface="Times New Roman" panose="02020603050405020304" pitchFamily="18" charset="0"/>
            </a:endParaRPr>
          </a:p>
          <a:p>
            <a:pPr>
              <a:lnSpc>
                <a:spcPct val="70000"/>
              </a:lnSpc>
            </a:pPr>
            <a:endParaRPr lang="en-US" altLang="zh-CN" sz="2400" dirty="0">
              <a:latin typeface="Times New Roman" panose="02020603050405020304" pitchFamily="18" charset="0"/>
            </a:endParaRPr>
          </a:p>
          <a:p>
            <a:pPr>
              <a:lnSpc>
                <a:spcPct val="70000"/>
              </a:lnSpc>
            </a:pPr>
            <a:endParaRPr lang="en-US" altLang="zh-CN" sz="2400" dirty="0">
              <a:latin typeface="Times New Roman" panose="02020603050405020304" pitchFamily="18" charset="0"/>
            </a:endParaRPr>
          </a:p>
          <a:p>
            <a:pPr>
              <a:lnSpc>
                <a:spcPct val="70000"/>
              </a:lnSpc>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nSpc>
                <a:spcPct val="70000"/>
              </a:lnSpc>
            </a:pPr>
            <a:endParaRPr lang="en-US" altLang="zh-CN" sz="2400" dirty="0">
              <a:latin typeface="Times New Roman" panose="02020603050405020304" pitchFamily="18" charset="0"/>
            </a:endParaRPr>
          </a:p>
          <a:p>
            <a:pPr>
              <a:lnSpc>
                <a:spcPct val="70000"/>
              </a:lnSpc>
            </a:pPr>
            <a:endParaRPr lang="en-US" altLang="zh-CN" sz="2400" dirty="0">
              <a:latin typeface="Times New Roman" panose="02020603050405020304" pitchFamily="18" charset="0"/>
            </a:endParaRPr>
          </a:p>
          <a:p>
            <a:pPr>
              <a:lnSpc>
                <a:spcPct val="70000"/>
              </a:lnSpc>
            </a:pPr>
            <a:endParaRPr lang="en-US" altLang="zh-CN" sz="2400" dirty="0">
              <a:latin typeface="Times New Roman" panose="02020603050405020304" pitchFamily="18" charset="0"/>
            </a:endParaRPr>
          </a:p>
          <a:p>
            <a:pPr>
              <a:lnSpc>
                <a:spcPct val="70000"/>
              </a:lnSpc>
            </a:pPr>
            <a:r>
              <a:rPr lang="en-US" altLang="zh-CN" sz="2400" dirty="0">
                <a:latin typeface="Times New Roman" panose="02020603050405020304" pitchFamily="18" charset="0"/>
              </a:rPr>
              <a:t>	    MOV AH,4CH</a:t>
            </a:r>
            <a:endParaRPr lang="en-US" altLang="zh-CN" sz="2400" dirty="0">
              <a:latin typeface="Times New Roman" panose="02020603050405020304" pitchFamily="18" charset="0"/>
            </a:endParaRPr>
          </a:p>
          <a:p>
            <a:pPr>
              <a:lnSpc>
                <a:spcPct val="70000"/>
              </a:lnSpc>
            </a:pPr>
            <a:r>
              <a:rPr lang="en-US" altLang="zh-CN" sz="2400" dirty="0">
                <a:latin typeface="Times New Roman" panose="02020603050405020304" pitchFamily="18" charset="0"/>
              </a:rPr>
              <a:t>	    INT 21H</a:t>
            </a:r>
            <a:endParaRPr lang="en-US" altLang="zh-CN" sz="2400" dirty="0">
              <a:latin typeface="Times New Roman" panose="02020603050405020304" pitchFamily="18" charset="0"/>
            </a:endParaRPr>
          </a:p>
          <a:p>
            <a:pPr>
              <a:lnSpc>
                <a:spcPct val="70000"/>
              </a:lnSpc>
            </a:pPr>
            <a:r>
              <a:rPr lang="en-US" altLang="zh-CN" sz="2400" dirty="0">
                <a:latin typeface="Times New Roman" panose="02020603050405020304" pitchFamily="18" charset="0"/>
              </a:rPr>
              <a:t>CODE     ENDS</a:t>
            </a:r>
            <a:endParaRPr lang="en-US" altLang="zh-CN" sz="2400" dirty="0">
              <a:latin typeface="Times New Roman" panose="02020603050405020304" pitchFamily="18" charset="0"/>
            </a:endParaRPr>
          </a:p>
          <a:p>
            <a:pPr>
              <a:lnSpc>
                <a:spcPct val="70000"/>
              </a:lnSpc>
            </a:pPr>
            <a:r>
              <a:rPr lang="en-US" altLang="zh-CN" sz="2400" dirty="0">
                <a:latin typeface="Times New Roman" panose="02020603050405020304" pitchFamily="18" charset="0"/>
              </a:rPr>
              <a:t>	     END START</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618500" name="Text Box 4"/>
          <p:cNvSpPr txBox="1"/>
          <p:nvPr/>
        </p:nvSpPr>
        <p:spPr>
          <a:xfrm>
            <a:off x="6096000" y="990600"/>
            <a:ext cx="2819400" cy="1187450"/>
          </a:xfrm>
          <a:prstGeom prst="rect">
            <a:avLst/>
          </a:prstGeom>
          <a:noFill/>
          <a:ln w="9525">
            <a:noFill/>
          </a:ln>
        </p:spPr>
        <p:txBody>
          <a:bodyPr>
            <a:spAutoFit/>
          </a:bodyPr>
          <a:p>
            <a:r>
              <a:rPr lang="en-US" altLang="zh-CN" sz="2400" dirty="0">
                <a:latin typeface="Times New Roman" panose="02020603050405020304" pitchFamily="18" charset="0"/>
              </a:rPr>
              <a:t>DATA  SEGMENT</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S	DW ?</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DATA  ENDS</a:t>
            </a:r>
            <a:endParaRPr lang="en-US" altLang="zh-CN" sz="2400" dirty="0">
              <a:latin typeface="Times New Roman" panose="02020603050405020304" pitchFamily="18" charset="0"/>
            </a:endParaRPr>
          </a:p>
        </p:txBody>
      </p:sp>
      <p:sp>
        <p:nvSpPr>
          <p:cNvPr id="618501" name="Text Box 5"/>
          <p:cNvSpPr txBox="1"/>
          <p:nvPr/>
        </p:nvSpPr>
        <p:spPr>
          <a:xfrm>
            <a:off x="457200" y="2114550"/>
            <a:ext cx="3886200" cy="3046413"/>
          </a:xfrm>
          <a:prstGeom prst="rect">
            <a:avLst/>
          </a:prstGeom>
          <a:noFill/>
          <a:ln w="9525" cap="flat" cmpd="sng">
            <a:solidFill>
              <a:srgbClr val="FF0000"/>
            </a:solidFill>
            <a:prstDash val="solid"/>
            <a:miter/>
            <a:headEnd type="none" w="med" len="med"/>
            <a:tailEnd type="none" w="med" len="med"/>
          </a:ln>
        </p:spPr>
        <p:txBody>
          <a:bodyPr>
            <a:spAutoFit/>
          </a:bodyPr>
          <a:p>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MOV AX,0</a:t>
            </a:r>
            <a:endParaRPr lang="en-US" altLang="zh-CN" sz="2400" dirty="0">
              <a:solidFill>
                <a:srgbClr val="FF0000"/>
              </a:solidFill>
              <a:latin typeface="Times New Roman" panose="02020603050405020304" pitchFamily="18" charset="0"/>
            </a:endParaRPr>
          </a:p>
          <a:p>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MOV CX,100</a:t>
            </a:r>
            <a:endParaRPr lang="en-US" altLang="zh-CN" sz="2400" dirty="0">
              <a:solidFill>
                <a:srgbClr val="FF0000"/>
              </a:solidFill>
              <a:latin typeface="Times New Roman" panose="02020603050405020304" pitchFamily="18" charset="0"/>
            </a:endParaRPr>
          </a:p>
          <a:p>
            <a:r>
              <a:rPr lang="en-US" altLang="zh-CN" sz="2400" dirty="0">
                <a:solidFill>
                  <a:srgbClr val="FF0000"/>
                </a:solidFill>
                <a:latin typeface="Times New Roman" panose="02020603050405020304" pitchFamily="18" charset="0"/>
              </a:rPr>
              <a:t>	MOV BX,2</a:t>
            </a:r>
            <a:endParaRPr lang="en-US" altLang="zh-CN" sz="2400" dirty="0">
              <a:solidFill>
                <a:srgbClr val="FF0000"/>
              </a:solidFill>
              <a:latin typeface="Times New Roman" panose="02020603050405020304" pitchFamily="18" charset="0"/>
            </a:endParaRPr>
          </a:p>
          <a:p>
            <a:r>
              <a:rPr lang="en-US" altLang="zh-CN" sz="2400" dirty="0">
                <a:solidFill>
                  <a:srgbClr val="FF0000"/>
                </a:solidFill>
                <a:latin typeface="Times New Roman" panose="02020603050405020304" pitchFamily="18" charset="0"/>
              </a:rPr>
              <a:t>NEXT:ADD AX,BX</a:t>
            </a:r>
            <a:endParaRPr lang="en-US" altLang="zh-CN" sz="2400" dirty="0">
              <a:solidFill>
                <a:srgbClr val="FF0000"/>
              </a:solidFill>
              <a:latin typeface="Times New Roman" panose="02020603050405020304" pitchFamily="18" charset="0"/>
            </a:endParaRPr>
          </a:p>
          <a:p>
            <a:r>
              <a:rPr lang="en-US" altLang="zh-CN" sz="2400" dirty="0">
                <a:solidFill>
                  <a:srgbClr val="FF0000"/>
                </a:solidFill>
                <a:latin typeface="Times New Roman" panose="02020603050405020304" pitchFamily="18" charset="0"/>
              </a:rPr>
              <a:t>	</a:t>
            </a:r>
            <a:r>
              <a:rPr lang="en-US" altLang="zh-CN" sz="2400" dirty="0">
                <a:solidFill>
                  <a:srgbClr val="0070C0"/>
                </a:solidFill>
                <a:latin typeface="Times New Roman" panose="02020603050405020304" pitchFamily="18" charset="0"/>
              </a:rPr>
              <a:t>INC BX</a:t>
            </a:r>
            <a:endParaRPr lang="en-US" altLang="zh-CN" sz="2400" dirty="0">
              <a:solidFill>
                <a:srgbClr val="0070C0"/>
              </a:solidFill>
              <a:latin typeface="Times New Roman" panose="02020603050405020304" pitchFamily="18" charset="0"/>
            </a:endParaRPr>
          </a:p>
          <a:p>
            <a:r>
              <a:rPr lang="en-US" altLang="zh-CN" sz="2400" dirty="0">
                <a:solidFill>
                  <a:srgbClr val="0070C0"/>
                </a:solidFill>
                <a:latin typeface="Times New Roman" panose="02020603050405020304" pitchFamily="18" charset="0"/>
              </a:rPr>
              <a:t>	INC BX</a:t>
            </a:r>
            <a:endParaRPr lang="en-US" altLang="zh-CN" sz="2400" dirty="0">
              <a:solidFill>
                <a:srgbClr val="0070C0"/>
              </a:solidFill>
              <a:latin typeface="Times New Roman" panose="02020603050405020304" pitchFamily="18" charset="0"/>
            </a:endParaRPr>
          </a:p>
          <a:p>
            <a:r>
              <a:rPr lang="en-US" altLang="zh-CN" sz="2400" dirty="0">
                <a:solidFill>
                  <a:srgbClr val="FF0000"/>
                </a:solidFill>
                <a:latin typeface="Times New Roman" panose="02020603050405020304" pitchFamily="18" charset="0"/>
              </a:rPr>
              <a:t>	LOOP NEXT</a:t>
            </a:r>
            <a:endParaRPr lang="en-US" altLang="zh-CN" sz="2400" dirty="0">
              <a:solidFill>
                <a:srgbClr val="FF0000"/>
              </a:solidFill>
              <a:latin typeface="Times New Roman" panose="02020603050405020304" pitchFamily="18" charset="0"/>
            </a:endParaRPr>
          </a:p>
          <a:p>
            <a:r>
              <a:rPr lang="en-US" altLang="zh-CN" sz="2400" dirty="0">
                <a:solidFill>
                  <a:srgbClr val="FF0000"/>
                </a:solidFill>
                <a:latin typeface="Times New Roman" panose="02020603050405020304" pitchFamily="18" charset="0"/>
              </a:rPr>
              <a:t>	MOV S,AX</a:t>
            </a:r>
            <a:endParaRPr lang="en-US" altLang="zh-CN" sz="2400"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8500"/>
                                        </p:tgtEl>
                                        <p:attrNameLst>
                                          <p:attrName>style.visibility</p:attrName>
                                        </p:attrNameLst>
                                      </p:cBhvr>
                                      <p:to>
                                        <p:strVal val="visible"/>
                                      </p:to>
                                    </p:set>
                                    <p:anim calcmode="lin" valueType="num">
                                      <p:cBhvr additive="base">
                                        <p:cTn id="7" dur="500" fill="hold"/>
                                        <p:tgtEl>
                                          <p:spTgt spid="618500"/>
                                        </p:tgtEl>
                                        <p:attrNameLst>
                                          <p:attrName>ppt_x</p:attrName>
                                        </p:attrNameLst>
                                      </p:cBhvr>
                                      <p:tavLst>
                                        <p:tav tm="0">
                                          <p:val>
                                            <p:strVal val="#ppt_x"/>
                                          </p:val>
                                        </p:tav>
                                        <p:tav tm="100000">
                                          <p:val>
                                            <p:strVal val="#ppt_x"/>
                                          </p:val>
                                        </p:tav>
                                      </p:tavLst>
                                    </p:anim>
                                    <p:anim calcmode="lin" valueType="num">
                                      <p:cBhvr additive="base">
                                        <p:cTn id="8" dur="500" fill="hold"/>
                                        <p:tgtEl>
                                          <p:spTgt spid="6185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8499"/>
                                        </p:tgtEl>
                                        <p:attrNameLst>
                                          <p:attrName>style.visibility</p:attrName>
                                        </p:attrNameLst>
                                      </p:cBhvr>
                                      <p:to>
                                        <p:strVal val="visible"/>
                                      </p:to>
                                    </p:set>
                                    <p:anim calcmode="lin" valueType="num">
                                      <p:cBhvr additive="base">
                                        <p:cTn id="13" dur="500" fill="hold"/>
                                        <p:tgtEl>
                                          <p:spTgt spid="618499"/>
                                        </p:tgtEl>
                                        <p:attrNameLst>
                                          <p:attrName>ppt_x</p:attrName>
                                        </p:attrNameLst>
                                      </p:cBhvr>
                                      <p:tavLst>
                                        <p:tav tm="0">
                                          <p:val>
                                            <p:strVal val="#ppt_x"/>
                                          </p:val>
                                        </p:tav>
                                        <p:tav tm="100000">
                                          <p:val>
                                            <p:strVal val="#ppt_x"/>
                                          </p:val>
                                        </p:tav>
                                      </p:tavLst>
                                    </p:anim>
                                    <p:anim calcmode="lin" valueType="num">
                                      <p:cBhvr additive="base">
                                        <p:cTn id="14" dur="500" fill="hold"/>
                                        <p:tgtEl>
                                          <p:spTgt spid="6184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8501"/>
                                        </p:tgtEl>
                                        <p:attrNameLst>
                                          <p:attrName>style.visibility</p:attrName>
                                        </p:attrNameLst>
                                      </p:cBhvr>
                                      <p:to>
                                        <p:strVal val="visible"/>
                                      </p:to>
                                    </p:set>
                                    <p:anim calcmode="lin" valueType="num">
                                      <p:cBhvr additive="base">
                                        <p:cTn id="19" dur="500" fill="hold"/>
                                        <p:tgtEl>
                                          <p:spTgt spid="618501"/>
                                        </p:tgtEl>
                                        <p:attrNameLst>
                                          <p:attrName>ppt_x</p:attrName>
                                        </p:attrNameLst>
                                      </p:cBhvr>
                                      <p:tavLst>
                                        <p:tav tm="0">
                                          <p:val>
                                            <p:strVal val="#ppt_x"/>
                                          </p:val>
                                        </p:tav>
                                        <p:tav tm="100000">
                                          <p:val>
                                            <p:strVal val="#ppt_x"/>
                                          </p:val>
                                        </p:tav>
                                      </p:tavLst>
                                    </p:anim>
                                    <p:anim calcmode="lin" valueType="num">
                                      <p:cBhvr additive="base">
                                        <p:cTn id="20" dur="500" fill="hold"/>
                                        <p:tgtEl>
                                          <p:spTgt spid="6185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p:bldP spid="618500" grpId="0"/>
      <p:bldP spid="61850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Picture 2"/>
          <p:cNvPicPr>
            <a:picLocks noGrp="1" noChangeAspect="1"/>
          </p:cNvPicPr>
          <p:nvPr>
            <p:ph idx="1"/>
          </p:nvPr>
        </p:nvPicPr>
        <p:blipFill>
          <a:blip r:embed="rId1"/>
          <a:srcRect/>
          <a:stretch>
            <a:fillRect/>
          </a:stretch>
        </p:blipFill>
        <p:spPr>
          <a:xfrm>
            <a:off x="684213" y="836613"/>
            <a:ext cx="8070850" cy="3960812"/>
          </a:xfr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noRot="1" noChangeArrowheads="1"/>
          </p:cNvSpPr>
          <p:nvPr>
            <p:ph idx="1"/>
          </p:nvPr>
        </p:nvSpPr>
        <p:spPr>
          <a:xfrm>
            <a:off x="381000" y="723900"/>
            <a:ext cx="8458200" cy="5867400"/>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例</a:t>
            </a:r>
            <a:r>
              <a:rPr kumimoji="0" lang="en-US" altLang="zh-CN"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4.1 </a:t>
            </a:r>
            <a:r>
              <a:rPr kumimoji="0" lang="zh-CN" altLang="en-US"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下面程序段是实现</a:t>
            </a:r>
            <a:r>
              <a:rPr kumimoji="0" lang="zh-CN" altLang="en-US" sz="2400" b="1" i="0" u="none" strike="noStrike" kern="1200" cap="none" spc="0" normalizeH="0" baseline="0" noProof="0" dirty="0" smtClean="0">
                <a:ln>
                  <a:noFill/>
                </a:ln>
                <a:solidFill>
                  <a:srgbClr val="FF0000"/>
                </a:solidFill>
                <a:effectLst/>
                <a:uLnTx/>
                <a:uFillTx/>
                <a:latin typeface="仿宋_GB2312" pitchFamily="49" charset="-122"/>
                <a:ea typeface="仿宋_GB2312" pitchFamily="49" charset="-122"/>
                <a:cs typeface="+mn-cs"/>
              </a:rPr>
              <a:t>从键盘输入十个一位</a:t>
            </a:r>
            <a:r>
              <a:rPr kumimoji="0" lang="en-US" altLang="zh-CN" sz="2400" b="1" i="0" u="none" strike="noStrike" kern="1200" cap="none" spc="0" normalizeH="0" baseline="0" noProof="0" dirty="0" smtClean="0">
                <a:ln>
                  <a:noFill/>
                </a:ln>
                <a:solidFill>
                  <a:srgbClr val="FF0000"/>
                </a:solidFill>
                <a:effectLst/>
                <a:uLnTx/>
                <a:uFillTx/>
                <a:latin typeface="仿宋_GB2312" pitchFamily="49" charset="-122"/>
                <a:ea typeface="仿宋_GB2312" pitchFamily="49" charset="-122"/>
                <a:cs typeface="+mn-cs"/>
              </a:rPr>
              <a:t>10</a:t>
            </a:r>
            <a:r>
              <a:rPr kumimoji="0" lang="zh-CN" altLang="en-US" sz="2400" b="1" i="0" u="none" strike="noStrike" kern="1200" cap="none" spc="0" normalizeH="0" baseline="0" noProof="0" dirty="0" smtClean="0">
                <a:ln>
                  <a:noFill/>
                </a:ln>
                <a:solidFill>
                  <a:srgbClr val="FF0000"/>
                </a:solidFill>
                <a:effectLst/>
                <a:uLnTx/>
                <a:uFillTx/>
                <a:latin typeface="仿宋_GB2312" pitchFamily="49" charset="-122"/>
                <a:ea typeface="仿宋_GB2312" pitchFamily="49" charset="-122"/>
                <a:cs typeface="+mn-cs"/>
              </a:rPr>
              <a:t>进制数</a:t>
            </a:r>
            <a:r>
              <a:rPr kumimoji="0" lang="zh-CN" altLang="en-US"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后累加，最后累加和以非压缩</a:t>
            </a:r>
            <a:r>
              <a:rPr kumimoji="0" lang="en-US" altLang="zh-CN"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BCD</a:t>
            </a:r>
            <a:r>
              <a:rPr kumimoji="0" lang="zh-CN" altLang="en-US"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码形式存放在</a:t>
            </a:r>
            <a:r>
              <a:rPr kumimoji="0" lang="en-US" altLang="zh-CN"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AH</a:t>
            </a:r>
            <a:r>
              <a:rPr kumimoji="0" lang="zh-CN" altLang="en-US"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（高位）和</a:t>
            </a:r>
            <a:r>
              <a:rPr kumimoji="0" lang="en-US" altLang="zh-CN"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AL </a:t>
            </a:r>
            <a:r>
              <a:rPr kumimoji="0" lang="zh-CN" altLang="en-US"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（低位）中</a:t>
            </a:r>
            <a:r>
              <a:rPr kumimoji="0" lang="en-US" altLang="zh-CN"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并将结果在屏幕上现实出来。试把程序段中所空缺的指令填上。（</a:t>
            </a:r>
            <a:r>
              <a:rPr kumimoji="0" lang="en-US" altLang="zh-CN"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bcdsum.asm</a:t>
            </a:r>
            <a:r>
              <a:rPr kumimoji="0" lang="zh-CN" altLang="en-US"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zh-CN" altLang="en-US" sz="24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zh-CN" altLang="en-US" sz="26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XOR  BX ,BX  </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  BX</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清零</a:t>
            </a:r>
            <a:endParaRPr kumimoji="0" lang="zh-CN" altLang="en-US" sz="2400" b="1" i="0" u="none" strike="noStrike" kern="1200" cap="none" spc="0" normalizeH="0" baseline="0" noProof="0" dirty="0" smtClean="0">
              <a:ln>
                <a:noFill/>
              </a:ln>
              <a:solidFill>
                <a:srgbClr val="99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b="1" i="0" u="sng" strike="noStrike" kern="1200" cap="none" spc="0" normalizeH="0" baseline="0" noProof="0" dirty="0" smtClean="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smtClean="0">
                <a:ln>
                  <a:noFill/>
                </a:ln>
                <a:solidFill>
                  <a:schemeClr val="accent2"/>
                </a:solidFill>
                <a:effectLst/>
                <a:uLnTx/>
                <a:uFillTx/>
                <a:latin typeface="+mn-ea"/>
                <a:ea typeface="+mn-ea"/>
                <a:cs typeface="+mn-cs"/>
              </a:rPr>
              <a:t>; </a:t>
            </a:r>
            <a:r>
              <a:rPr kumimoji="0" lang="zh-CN" altLang="en-US" sz="2400" b="1" i="0" u="none" strike="noStrike" kern="1200" cap="none" spc="0" normalizeH="0" baseline="0" noProof="0" dirty="0" smtClean="0">
                <a:ln>
                  <a:noFill/>
                </a:ln>
                <a:solidFill>
                  <a:schemeClr val="accent2"/>
                </a:solidFill>
                <a:effectLst/>
                <a:uLnTx/>
                <a:uFillTx/>
                <a:latin typeface="+mn-ea"/>
                <a:ea typeface="+mn-ea"/>
                <a:cs typeface="+mn-cs"/>
              </a:rPr>
              <a:t>传送数据长度</a:t>
            </a:r>
            <a:endParaRPr kumimoji="0" lang="zh-CN" altLang="en-US" sz="2400" b="1" i="0" u="none" strike="noStrike" kern="1200" cap="none" spc="0" normalizeH="0" baseline="0" noProof="0" dirty="0" smtClean="0">
              <a:ln>
                <a:noFill/>
              </a:ln>
              <a:solidFill>
                <a:schemeClr val="accent2"/>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LOP:  MOV  AH,01H</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 </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中断</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INT  21H</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的</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01H</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号调用</a:t>
            </a:r>
            <a:endParaRPr kumimoji="0" lang="zh-CN" altLang="en-US" sz="2400" b="1" i="0" u="none" strike="noStrike" kern="1200" cap="none" spc="0" normalizeH="0" baseline="0" noProof="0" dirty="0" smtClean="0">
              <a:ln>
                <a:noFill/>
              </a:ln>
              <a:solidFill>
                <a:srgbClr val="99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INT  21H         </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 </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中断调用</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 </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键入值送入</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AL</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中</a:t>
            </a:r>
            <a:endParaRPr kumimoji="0" lang="zh-CN" altLang="en-US" sz="2400" b="1" i="0" u="none" strike="noStrike" kern="1200" cap="none" spc="0" normalizeH="0" baseline="0" noProof="0" dirty="0" smtClean="0">
              <a:ln>
                <a:noFill/>
              </a:ln>
              <a:solidFill>
                <a:srgbClr val="99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MOV  AH,BH  </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 </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将</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BH</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的内容传</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AH</a:t>
            </a:r>
            <a:endParaRPr kumimoji="0" lang="en-US" altLang="zh-CN" sz="2400" b="1" i="0" u="none" strike="noStrike" kern="1200" cap="none" spc="0" normalizeH="0" baseline="0" noProof="0" dirty="0" smtClean="0">
              <a:ln>
                <a:noFill/>
              </a:ln>
              <a:solidFill>
                <a:srgbClr val="99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		ADD  AL,BL   </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  BL</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与</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AL</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的值相加</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结果在</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AL</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中</a:t>
            </a:r>
            <a:endParaRPr kumimoji="0" lang="zh-CN" altLang="en-US" sz="2400" b="1" i="0" u="none" strike="noStrike" kern="1200" cap="none" spc="0" normalizeH="0" baseline="0" noProof="0" dirty="0" smtClean="0">
              <a:ln>
                <a:noFill/>
              </a:ln>
              <a:solidFill>
                <a:srgbClr val="99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b="1" i="0" u="sng"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            </a:t>
            </a:r>
            <a:r>
              <a:rPr kumimoji="0" lang="en-US" altLang="zh-CN" sz="2400" b="1" i="0" u="none" strike="noStrike" kern="1200" cap="none" spc="0" normalizeH="0" baseline="0" noProof="0" dirty="0" smtClean="0">
                <a:ln>
                  <a:noFill/>
                </a:ln>
                <a:solidFill>
                  <a:schemeClr val="accent2"/>
                </a:solidFill>
                <a:effectLst/>
                <a:uLnTx/>
                <a:uFillTx/>
                <a:latin typeface="+mn-ea"/>
                <a:ea typeface="+mn-ea"/>
                <a:cs typeface="+mn-cs"/>
              </a:rPr>
              <a:t>; </a:t>
            </a:r>
            <a:r>
              <a:rPr kumimoji="0" lang="zh-CN" altLang="en-US" sz="2400" b="1" i="0" u="none" strike="noStrike" kern="1200" cap="none" spc="0" normalizeH="0" baseline="0" noProof="0" dirty="0" smtClean="0">
                <a:ln>
                  <a:noFill/>
                </a:ln>
                <a:solidFill>
                  <a:schemeClr val="accent2"/>
                </a:solidFill>
                <a:effectLst/>
                <a:uLnTx/>
                <a:uFillTx/>
                <a:latin typeface="+mn-ea"/>
                <a:ea typeface="+mn-ea"/>
                <a:cs typeface="+mn-cs"/>
              </a:rPr>
              <a:t>非压缩</a:t>
            </a:r>
            <a:r>
              <a:rPr kumimoji="0" lang="en-US" altLang="zh-CN" sz="2400" b="1" i="0" u="none" strike="noStrike" kern="1200" cap="none" spc="0" normalizeH="0" baseline="0" noProof="0" dirty="0" smtClean="0">
                <a:ln>
                  <a:noFill/>
                </a:ln>
                <a:solidFill>
                  <a:schemeClr val="accent2"/>
                </a:solidFill>
                <a:effectLst/>
                <a:uLnTx/>
                <a:uFillTx/>
                <a:latin typeface="+mn-ea"/>
                <a:ea typeface="+mn-ea"/>
                <a:cs typeface="+mn-cs"/>
              </a:rPr>
              <a:t>BCD</a:t>
            </a:r>
            <a:r>
              <a:rPr kumimoji="0" lang="zh-CN" altLang="en-US" sz="2400" b="1" i="0" u="none" strike="noStrike" kern="1200" cap="none" spc="0" normalizeH="0" baseline="0" noProof="0" dirty="0" smtClean="0">
                <a:ln>
                  <a:noFill/>
                </a:ln>
                <a:solidFill>
                  <a:schemeClr val="accent2"/>
                </a:solidFill>
                <a:effectLst/>
                <a:uLnTx/>
                <a:uFillTx/>
                <a:latin typeface="+mn-ea"/>
                <a:ea typeface="+mn-ea"/>
                <a:cs typeface="+mn-cs"/>
              </a:rPr>
              <a:t>码加法调整</a:t>
            </a:r>
            <a:endParaRPr kumimoji="0" lang="zh-CN" altLang="en-US" sz="2400" b="1" i="0" u="none" strike="noStrike" kern="1200" cap="none" spc="0" normalizeH="0" baseline="0" noProof="0" dirty="0" smtClean="0">
              <a:ln>
                <a:noFill/>
              </a:ln>
              <a:solidFill>
                <a:schemeClr val="accent2"/>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MOV  BX,AX  </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 </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累加结果送</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BX</a:t>
            </a:r>
            <a:endParaRPr kumimoji="0" lang="en-US" altLang="zh-CN" sz="2400" b="1" i="0" u="none" strike="noStrike" kern="1200" cap="none" spc="0" normalizeH="0" baseline="0" noProof="0" dirty="0" smtClean="0">
              <a:ln>
                <a:noFill/>
              </a:ln>
              <a:solidFill>
                <a:srgbClr val="99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		LOOP  LOP    </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 CX-1→CX,</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判断</a:t>
            </a:r>
            <a:r>
              <a:rPr kumimoji="0" lang="en-US" altLang="zh-CN" sz="2400" b="1" i="0" u="none" strike="noStrike" kern="1200" cap="none" spc="0" normalizeH="0" baseline="0" noProof="0" dirty="0" smtClean="0">
                <a:ln>
                  <a:noFill/>
                </a:ln>
                <a:solidFill>
                  <a:srgbClr val="990000"/>
                </a:solidFill>
                <a:effectLst/>
                <a:uLnTx/>
                <a:uFillTx/>
                <a:latin typeface="+mn-ea"/>
                <a:ea typeface="+mn-ea"/>
                <a:cs typeface="+mn-cs"/>
              </a:rPr>
              <a:t>CX≠0,</a:t>
            </a:r>
            <a:r>
              <a:rPr kumimoji="0" lang="zh-CN" altLang="en-US" sz="2400" b="1" i="0" u="none" strike="noStrike" kern="1200" cap="none" spc="0" normalizeH="0" baseline="0" noProof="0" dirty="0" smtClean="0">
                <a:ln>
                  <a:noFill/>
                </a:ln>
                <a:solidFill>
                  <a:srgbClr val="990000"/>
                </a:solidFill>
                <a:effectLst/>
                <a:uLnTx/>
                <a:uFillTx/>
                <a:latin typeface="+mn-ea"/>
                <a:ea typeface="+mn-ea"/>
                <a:cs typeface="+mn-cs"/>
              </a:rPr>
              <a:t>则转</a:t>
            </a:r>
            <a:endParaRPr kumimoji="0" lang="zh-CN" altLang="en-US" sz="2400" b="1" i="0" u="none" strike="noStrike" kern="1200" cap="none" spc="0" normalizeH="0" baseline="0" noProof="0" dirty="0" smtClean="0">
              <a:ln>
                <a:noFill/>
              </a:ln>
              <a:solidFill>
                <a:srgbClr val="990000"/>
              </a:solidFill>
              <a:effectLst/>
              <a:uLnTx/>
              <a:uFillTx/>
              <a:latin typeface="+mn-ea"/>
              <a:ea typeface="+mn-ea"/>
              <a:cs typeface="+mn-cs"/>
            </a:endParaRPr>
          </a:p>
        </p:txBody>
      </p:sp>
      <p:sp>
        <p:nvSpPr>
          <p:cNvPr id="619523" name="Rectangle 3"/>
          <p:cNvSpPr/>
          <p:nvPr/>
        </p:nvSpPr>
        <p:spPr>
          <a:xfrm>
            <a:off x="1331913" y="2852738"/>
            <a:ext cx="1608137" cy="396875"/>
          </a:xfrm>
          <a:prstGeom prst="rect">
            <a:avLst/>
          </a:prstGeom>
          <a:noFill/>
          <a:ln w="9525">
            <a:noFill/>
          </a:ln>
        </p:spPr>
        <p:txBody>
          <a:bodyPr>
            <a:spAutoFit/>
          </a:bodyPr>
          <a:p>
            <a:pPr marL="342900" indent="-342900"/>
            <a:r>
              <a:rPr lang="en-US" altLang="zh-CN" u="sng" dirty="0">
                <a:solidFill>
                  <a:srgbClr val="990000"/>
                </a:solidFill>
                <a:latin typeface="Arial" panose="020B0604020202020204" pitchFamily="34" charset="0"/>
              </a:rPr>
              <a:t>MOV  CX,10</a:t>
            </a:r>
            <a:endParaRPr lang="en-US" altLang="zh-CN" u="sng" dirty="0">
              <a:solidFill>
                <a:srgbClr val="990000"/>
              </a:solidFill>
              <a:latin typeface="Arial" panose="020B0604020202020204" pitchFamily="34" charset="0"/>
            </a:endParaRPr>
          </a:p>
        </p:txBody>
      </p:sp>
      <p:sp>
        <p:nvSpPr>
          <p:cNvPr id="619524" name="Rectangle 4"/>
          <p:cNvSpPr/>
          <p:nvPr/>
        </p:nvSpPr>
        <p:spPr>
          <a:xfrm>
            <a:off x="1476375" y="5048250"/>
            <a:ext cx="736600" cy="396875"/>
          </a:xfrm>
          <a:prstGeom prst="rect">
            <a:avLst/>
          </a:prstGeom>
          <a:noFill/>
          <a:ln w="9525">
            <a:noFill/>
          </a:ln>
        </p:spPr>
        <p:txBody>
          <a:bodyPr wrap="none">
            <a:spAutoFit/>
          </a:bodyPr>
          <a:p>
            <a:pPr marL="342900" indent="-342900"/>
            <a:r>
              <a:rPr lang="en-US" altLang="zh-CN" u="sng" dirty="0">
                <a:solidFill>
                  <a:srgbClr val="990000"/>
                </a:solidFill>
                <a:latin typeface="Arial" panose="020B0604020202020204" pitchFamily="34" charset="0"/>
              </a:rPr>
              <a:t>AAA</a:t>
            </a:r>
            <a:endParaRPr lang="en-US" altLang="zh-CN" u="sng" dirty="0">
              <a:solidFill>
                <a:srgbClr val="990000"/>
              </a:solidFill>
              <a:latin typeface="Arial" panose="020B0604020202020204" pitchFamily="34" charset="0"/>
            </a:endParaRPr>
          </a:p>
        </p:txBody>
      </p:sp>
      <p:sp>
        <p:nvSpPr>
          <p:cNvPr id="98309" name="Rectangle 5"/>
          <p:cNvSpPr/>
          <p:nvPr/>
        </p:nvSpPr>
        <p:spPr>
          <a:xfrm>
            <a:off x="1258888" y="3284538"/>
            <a:ext cx="2273300" cy="812800"/>
          </a:xfrm>
          <a:prstGeom prst="rect">
            <a:avLst/>
          </a:prstGeom>
          <a:noFill/>
          <a:ln w="38100" cap="flat" cmpd="sng">
            <a:solidFill>
              <a:schemeClr val="tx2"/>
            </a:solidFill>
            <a:prstDash val="dash"/>
            <a:miter/>
            <a:headEnd type="none" w="med" len="med"/>
            <a:tailEnd type="none" w="med" len="med"/>
          </a:ln>
        </p:spPr>
        <p:txBody>
          <a:bodyPr anchor="ctr" anchorCtr="0">
            <a:spAutoFit/>
          </a:bodyPr>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9523"/>
                                        </p:tgtEl>
                                        <p:attrNameLst>
                                          <p:attrName>style.visibility</p:attrName>
                                        </p:attrNameLst>
                                      </p:cBhvr>
                                      <p:to>
                                        <p:strVal val="visible"/>
                                      </p:to>
                                    </p:set>
                                    <p:animEffect transition="in" filter="fade">
                                      <p:cBhvr>
                                        <p:cTn id="7" dur="2000"/>
                                        <p:tgtEl>
                                          <p:spTgt spid="61952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19524"/>
                                        </p:tgtEl>
                                        <p:attrNameLst>
                                          <p:attrName>style.visibility</p:attrName>
                                        </p:attrNameLst>
                                      </p:cBhvr>
                                      <p:to>
                                        <p:strVal val="visible"/>
                                      </p:to>
                                    </p:set>
                                    <p:animEffect transition="in" filter="diamond(in)">
                                      <p:cBhvr>
                                        <p:cTn id="12" dur="2000"/>
                                        <p:tgtEl>
                                          <p:spTgt spid="619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p:bldP spid="61952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noRot="1" noChangeArrowheads="1"/>
          </p:cNvSpPr>
          <p:nvPr>
            <p:ph idx="1"/>
          </p:nvPr>
        </p:nvSpPr>
        <p:spPr>
          <a:xfrm>
            <a:off x="304800" y="493713"/>
            <a:ext cx="8540750" cy="5892800"/>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rgbClr val="FF00FF"/>
                </a:solidFill>
                <a:effectLst/>
                <a:uLnTx/>
                <a:uFillTx/>
                <a:latin typeface="+mn-ea"/>
                <a:ea typeface="+mn-ea"/>
                <a:cs typeface="+mn-cs"/>
              </a:rPr>
              <a:t>MOV  DL,0AH</a:t>
            </a:r>
            <a:endParaRPr kumimoji="0" lang="en-US" altLang="zh-CN" sz="2000" b="1" i="0" u="none" strike="noStrike" kern="1200" cap="none" spc="0" normalizeH="0" baseline="0" noProof="0" smtClean="0">
              <a:ln>
                <a:noFill/>
              </a:ln>
              <a:solidFill>
                <a:srgbClr val="FF00FF"/>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rgbClr val="FF00FF"/>
                </a:solidFill>
                <a:effectLst/>
                <a:uLnTx/>
                <a:uFillTx/>
                <a:latin typeface="+mn-ea"/>
                <a:ea typeface="+mn-ea"/>
                <a:cs typeface="+mn-cs"/>
              </a:rPr>
              <a:t>MOV  AH,02H</a:t>
            </a:r>
            <a:endParaRPr kumimoji="0" lang="en-US" altLang="zh-CN" sz="2000" b="1" i="0" u="none" strike="noStrike" kern="1200" cap="none" spc="0" normalizeH="0" baseline="0" noProof="0" smtClean="0">
              <a:ln>
                <a:noFill/>
              </a:ln>
              <a:solidFill>
                <a:srgbClr val="FF00FF"/>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rgbClr val="FF00FF"/>
                </a:solidFill>
                <a:effectLst/>
                <a:uLnTx/>
                <a:uFillTx/>
                <a:latin typeface="+mn-ea"/>
                <a:ea typeface="+mn-ea"/>
                <a:cs typeface="+mn-cs"/>
              </a:rPr>
              <a:t>INT 21H</a:t>
            </a: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                ;   </a:t>
            </a:r>
            <a:r>
              <a:rPr kumimoji="0" lang="zh-CN" altLang="en-US" sz="2000" b="1" i="0" u="none" strike="noStrike" kern="1200" cap="none" spc="0" normalizeH="0" baseline="0" noProof="0" smtClean="0">
                <a:ln>
                  <a:noFill/>
                </a:ln>
                <a:solidFill>
                  <a:schemeClr val="tx1"/>
                </a:solidFill>
                <a:effectLst/>
                <a:uLnTx/>
                <a:uFillTx/>
                <a:latin typeface="+mn-ea"/>
                <a:ea typeface="+mn-ea"/>
                <a:cs typeface="+mn-cs"/>
              </a:rPr>
              <a:t>光标到下一行当前位置处</a:t>
            </a:r>
            <a:endParaRPr kumimoji="0" lang="zh-CN" altLang="en-US" sz="2000" b="1"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MOV  DL,0DH</a:t>
            </a:r>
            <a:endParaRPr kumimoji="0" lang="en-US" altLang="zh-CN" sz="2000" b="1"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MOV  AH,02H</a:t>
            </a:r>
            <a:endParaRPr kumimoji="0" lang="en-US" altLang="zh-CN" sz="2000" b="1"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INT 21H                ;  </a:t>
            </a:r>
            <a:r>
              <a:rPr kumimoji="0" lang="zh-CN" altLang="en-US" sz="2000" b="1" i="0" u="none" strike="noStrike" kern="1200" cap="none" spc="0" normalizeH="0" baseline="0" noProof="0" smtClean="0">
                <a:ln>
                  <a:noFill/>
                </a:ln>
                <a:solidFill>
                  <a:schemeClr val="tx1"/>
                </a:solidFill>
                <a:effectLst/>
                <a:uLnTx/>
                <a:uFillTx/>
                <a:latin typeface="+mn-ea"/>
                <a:ea typeface="+mn-ea"/>
                <a:cs typeface="+mn-cs"/>
              </a:rPr>
              <a:t>光标到本行起始位置处</a:t>
            </a:r>
            <a:endParaRPr kumimoji="0" lang="zh-CN" altLang="en-US" sz="2000" b="1"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rgbClr val="FF00FF"/>
                </a:solidFill>
                <a:effectLst/>
                <a:uLnTx/>
                <a:uFillTx/>
                <a:latin typeface="+mn-ea"/>
                <a:ea typeface="+mn-ea"/>
                <a:cs typeface="+mn-cs"/>
              </a:rPr>
              <a:t>MOV AH,BH</a:t>
            </a:r>
            <a:endParaRPr kumimoji="0" lang="en-US" altLang="zh-CN" sz="2000" b="1" i="0" u="none" strike="noStrike" kern="1200" cap="none" spc="0" normalizeH="0" baseline="0" noProof="0" smtClean="0">
              <a:ln>
                <a:noFill/>
              </a:ln>
              <a:solidFill>
                <a:srgbClr val="FF00FF"/>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rgbClr val="FF00FF"/>
                </a:solidFill>
                <a:effectLst/>
                <a:uLnTx/>
                <a:uFillTx/>
                <a:latin typeface="+mn-ea"/>
                <a:ea typeface="+mn-ea"/>
                <a:cs typeface="+mn-cs"/>
              </a:rPr>
              <a:t>OR  AH,30H</a:t>
            </a:r>
            <a:endParaRPr kumimoji="0" lang="en-US" altLang="zh-CN" sz="2000" b="1" i="0" u="none" strike="noStrike" kern="1200" cap="none" spc="0" normalizeH="0" baseline="0" noProof="0" smtClean="0">
              <a:ln>
                <a:noFill/>
              </a:ln>
              <a:solidFill>
                <a:srgbClr val="FF00FF"/>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rgbClr val="FF00FF"/>
                </a:solidFill>
                <a:effectLst/>
                <a:uLnTx/>
                <a:uFillTx/>
                <a:latin typeface="+mn-ea"/>
                <a:ea typeface="+mn-ea"/>
                <a:cs typeface="+mn-cs"/>
              </a:rPr>
              <a:t>MOV DL,AH</a:t>
            </a:r>
            <a:endParaRPr kumimoji="0" lang="en-US" altLang="zh-CN" sz="2000" b="1" i="0" u="none" strike="noStrike" kern="1200" cap="none" spc="0" normalizeH="0" baseline="0" noProof="0" smtClean="0">
              <a:ln>
                <a:noFill/>
              </a:ln>
              <a:solidFill>
                <a:srgbClr val="FF00FF"/>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rgbClr val="FF00FF"/>
                </a:solidFill>
                <a:effectLst/>
                <a:uLnTx/>
                <a:uFillTx/>
                <a:latin typeface="+mn-ea"/>
                <a:ea typeface="+mn-ea"/>
                <a:cs typeface="+mn-cs"/>
              </a:rPr>
              <a:t>MOV AH,02H</a:t>
            </a:r>
            <a:endParaRPr kumimoji="0" lang="en-US" altLang="zh-CN" sz="2000" b="1" i="0" u="none" strike="noStrike" kern="1200" cap="none" spc="0" normalizeH="0" baseline="0" noProof="0" smtClean="0">
              <a:ln>
                <a:noFill/>
              </a:ln>
              <a:solidFill>
                <a:srgbClr val="FF00FF"/>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rgbClr val="FF00FF"/>
                </a:solidFill>
                <a:effectLst/>
                <a:uLnTx/>
                <a:uFillTx/>
                <a:latin typeface="+mn-ea"/>
                <a:ea typeface="+mn-ea"/>
                <a:cs typeface="+mn-cs"/>
              </a:rPr>
              <a:t>INT 21H</a:t>
            </a: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                </a:t>
            </a:r>
            <a:r>
              <a:rPr kumimoji="0" lang="zh-CN" altLang="en-US" sz="2000" b="1" i="0" u="none" strike="noStrike" kern="1200" cap="none" spc="0" normalizeH="0" baseline="0" noProof="0" smtClean="0">
                <a:ln>
                  <a:noFill/>
                </a:ln>
                <a:solidFill>
                  <a:schemeClr val="tx1"/>
                </a:solidFill>
                <a:effectLst/>
                <a:uLnTx/>
                <a:uFillTx/>
                <a:latin typeface="+mn-ea"/>
                <a:ea typeface="+mn-ea"/>
                <a:cs typeface="+mn-cs"/>
              </a:rPr>
              <a:t>；显示和的十位数字</a:t>
            </a:r>
            <a:endParaRPr kumimoji="0" lang="zh-CN" altLang="en-US" sz="2000" b="1"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MOV AL,BL</a:t>
            </a:r>
            <a:endParaRPr kumimoji="0" lang="en-US" altLang="zh-CN" sz="2000" b="1"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OR   AL,30H</a:t>
            </a:r>
            <a:endParaRPr kumimoji="0" lang="en-US" altLang="zh-CN" sz="2000" b="1"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MOV DL,AL</a:t>
            </a:r>
            <a:endParaRPr kumimoji="0" lang="en-US" altLang="zh-CN" sz="2000" b="1"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MOV AH,02H</a:t>
            </a:r>
            <a:endParaRPr kumimoji="0" lang="en-US" altLang="zh-CN" sz="2000" b="1"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INT 21H                </a:t>
            </a:r>
            <a:r>
              <a:rPr kumimoji="0" lang="zh-CN" altLang="en-US" sz="2000" b="1" i="0" u="none" strike="noStrike" kern="1200" cap="none" spc="0" normalizeH="0" baseline="0" noProof="0" smtClean="0">
                <a:ln>
                  <a:noFill/>
                </a:ln>
                <a:solidFill>
                  <a:schemeClr val="tx1"/>
                </a:solidFill>
                <a:effectLst/>
                <a:uLnTx/>
                <a:uFillTx/>
                <a:latin typeface="+mn-ea"/>
                <a:ea typeface="+mn-ea"/>
                <a:cs typeface="+mn-cs"/>
              </a:rPr>
              <a:t>； 显示和的个位数字</a:t>
            </a:r>
            <a:endParaRPr kumimoji="0" lang="zh-CN" altLang="en-US" sz="2000" b="1"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000" b="1" i="0" u="none" strike="noStrike" kern="1200" cap="none" spc="0" normalizeH="0" baseline="0" noProof="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1600" b="0" i="0" u="none" strike="noStrike" kern="1200" cap="none" spc="0" normalizeH="0" baseline="0" noProof="0" smtClean="0">
              <a:ln>
                <a:noFill/>
              </a:ln>
              <a:solidFill>
                <a:schemeClr val="tx1"/>
              </a:solidFill>
              <a:effectLst/>
              <a:uLnTx/>
              <a:uFillTx/>
              <a:latin typeface="+mn-ea"/>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354" name="Picture 4" descr="C:\Users\Administrator\AppData\Roaming\Tencent\Users\784641441\QQ\WinTemp\RichOle\05EE4{79JK2`LU9YRG8QD[3.png"/>
          <p:cNvPicPr>
            <a:picLocks noChangeAspect="1"/>
          </p:cNvPicPr>
          <p:nvPr/>
        </p:nvPicPr>
        <p:blipFill>
          <a:blip r:embed="rId1"/>
          <a:stretch>
            <a:fillRect/>
          </a:stretch>
        </p:blipFill>
        <p:spPr>
          <a:xfrm>
            <a:off x="465138" y="1214438"/>
            <a:ext cx="8435975" cy="3071812"/>
          </a:xfrm>
          <a:prstGeom prst="rect">
            <a:avLst/>
          </a:prstGeom>
          <a:noFill/>
          <a:ln w="9525">
            <a:noFill/>
          </a:ln>
        </p:spPr>
      </p:pic>
      <p:pic>
        <p:nvPicPr>
          <p:cNvPr id="164869" name="Picture 5" descr="C:\Users\Administrator\AppData\Roaming\Tencent\Users\784641441\QQ\WinTemp\RichOle\38CQT8}YO[KC}A1WI5QZG}O.png"/>
          <p:cNvPicPr>
            <a:picLocks noChangeAspect="1"/>
          </p:cNvPicPr>
          <p:nvPr/>
        </p:nvPicPr>
        <p:blipFill>
          <a:blip r:embed="rId2"/>
          <a:stretch>
            <a:fillRect/>
          </a:stretch>
        </p:blipFill>
        <p:spPr>
          <a:xfrm>
            <a:off x="1054100" y="3429000"/>
            <a:ext cx="1285875" cy="3222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869"/>
                                        </p:tgtEl>
                                        <p:attrNameLst>
                                          <p:attrName>style.visibility</p:attrName>
                                        </p:attrNameLst>
                                      </p:cBhvr>
                                      <p:to>
                                        <p:strVal val="visible"/>
                                      </p:to>
                                    </p:set>
                                    <p:anim calcmode="lin" valueType="num">
                                      <p:cBhvr additive="base">
                                        <p:cTn id="7" dur="500" fill="hold"/>
                                        <p:tgtEl>
                                          <p:spTgt spid="164869"/>
                                        </p:tgtEl>
                                        <p:attrNameLst>
                                          <p:attrName>ppt_x</p:attrName>
                                        </p:attrNameLst>
                                      </p:cBhvr>
                                      <p:tavLst>
                                        <p:tav tm="0">
                                          <p:val>
                                            <p:strVal val="#ppt_x"/>
                                          </p:val>
                                        </p:tav>
                                        <p:tav tm="100000">
                                          <p:val>
                                            <p:strVal val="#ppt_x"/>
                                          </p:val>
                                        </p:tav>
                                      </p:tavLst>
                                    </p:anim>
                                    <p:anim calcmode="lin" valueType="num">
                                      <p:cBhvr additive="base">
                                        <p:cTn id="8" dur="500" fill="hold"/>
                                        <p:tgtEl>
                                          <p:spTgt spid="164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378" name="Picture 2" descr="C:\Users\Administrator\AppData\Roaming\Tencent\Users\784641441\QQ\WinTemp\RichOle\}A9J19(8RD3Y}%_NYK0$%NX.png"/>
          <p:cNvPicPr>
            <a:picLocks noChangeAspect="1"/>
          </p:cNvPicPr>
          <p:nvPr/>
        </p:nvPicPr>
        <p:blipFill>
          <a:blip r:embed="rId1"/>
          <a:stretch>
            <a:fillRect/>
          </a:stretch>
        </p:blipFill>
        <p:spPr>
          <a:xfrm>
            <a:off x="95250" y="857250"/>
            <a:ext cx="9048750" cy="2643188"/>
          </a:xfrm>
          <a:prstGeom prst="rect">
            <a:avLst/>
          </a:prstGeom>
          <a:noFill/>
          <a:ln w="9525">
            <a:noFill/>
          </a:ln>
        </p:spPr>
      </p:pic>
      <p:pic>
        <p:nvPicPr>
          <p:cNvPr id="166915" name="Picture 3" descr="C:\Users\Administrator\AppData\Roaming\Tencent\Users\784641441\QQ\WinTemp\RichOle\F40{[}SC71}W%5N9E6OTQB7.png"/>
          <p:cNvPicPr>
            <a:picLocks noChangeAspect="1"/>
          </p:cNvPicPr>
          <p:nvPr/>
        </p:nvPicPr>
        <p:blipFill>
          <a:blip r:embed="rId2"/>
          <a:stretch>
            <a:fillRect/>
          </a:stretch>
        </p:blipFill>
        <p:spPr>
          <a:xfrm>
            <a:off x="1785938" y="2143125"/>
            <a:ext cx="357187" cy="225425"/>
          </a:xfrm>
          <a:prstGeom prst="rect">
            <a:avLst/>
          </a:prstGeom>
          <a:noFill/>
          <a:ln w="9525">
            <a:noFill/>
          </a:ln>
        </p:spPr>
      </p:pic>
      <p:pic>
        <p:nvPicPr>
          <p:cNvPr id="166916" name="Picture 4" descr="C:\Users\Administrator\AppData\Roaming\Tencent\Users\784641441\QQ\WinTemp\RichOle\(S4@P(~)I3YZLCX%VTYPS(Q.png"/>
          <p:cNvPicPr>
            <a:picLocks noChangeAspect="1"/>
          </p:cNvPicPr>
          <p:nvPr/>
        </p:nvPicPr>
        <p:blipFill>
          <a:blip r:embed="rId3"/>
          <a:stretch>
            <a:fillRect/>
          </a:stretch>
        </p:blipFill>
        <p:spPr>
          <a:xfrm>
            <a:off x="1743075" y="2428875"/>
            <a:ext cx="419100" cy="261938"/>
          </a:xfrm>
          <a:prstGeom prst="rect">
            <a:avLst/>
          </a:prstGeom>
          <a:noFill/>
          <a:ln w="9525">
            <a:noFill/>
          </a:ln>
        </p:spPr>
      </p:pic>
      <p:pic>
        <p:nvPicPr>
          <p:cNvPr id="166917" name="Picture 5" descr="C:\Users\Administrator\AppData\Roaming\Tencent\Users\784641441\QQ\WinTemp\RichOle\R`W42}N(SA(6$BFAT]U7(KD.png"/>
          <p:cNvPicPr>
            <a:picLocks noChangeAspect="1"/>
          </p:cNvPicPr>
          <p:nvPr/>
        </p:nvPicPr>
        <p:blipFill>
          <a:blip r:embed="rId4"/>
          <a:stretch>
            <a:fillRect/>
          </a:stretch>
        </p:blipFill>
        <p:spPr>
          <a:xfrm>
            <a:off x="719138" y="3214688"/>
            <a:ext cx="1260475" cy="2143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ppt_x"/>
                                          </p:val>
                                        </p:tav>
                                        <p:tav tm="100000">
                                          <p:val>
                                            <p:strVal val="#ppt_x"/>
                                          </p:val>
                                        </p:tav>
                                      </p:tavLst>
                                    </p:anim>
                                    <p:anim calcmode="lin" valueType="num">
                                      <p:cBhvr additive="base">
                                        <p:cTn id="8" dur="500" fill="hold"/>
                                        <p:tgtEl>
                                          <p:spTgt spid="1669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6916"/>
                                        </p:tgtEl>
                                        <p:attrNameLst>
                                          <p:attrName>style.visibility</p:attrName>
                                        </p:attrNameLst>
                                      </p:cBhvr>
                                      <p:to>
                                        <p:strVal val="visible"/>
                                      </p:to>
                                    </p:set>
                                    <p:anim calcmode="lin" valueType="num">
                                      <p:cBhvr additive="base">
                                        <p:cTn id="13" dur="500" fill="hold"/>
                                        <p:tgtEl>
                                          <p:spTgt spid="166916"/>
                                        </p:tgtEl>
                                        <p:attrNameLst>
                                          <p:attrName>ppt_x</p:attrName>
                                        </p:attrNameLst>
                                      </p:cBhvr>
                                      <p:tavLst>
                                        <p:tav tm="0">
                                          <p:val>
                                            <p:strVal val="#ppt_x"/>
                                          </p:val>
                                        </p:tav>
                                        <p:tav tm="100000">
                                          <p:val>
                                            <p:strVal val="#ppt_x"/>
                                          </p:val>
                                        </p:tav>
                                      </p:tavLst>
                                    </p:anim>
                                    <p:anim calcmode="lin" valueType="num">
                                      <p:cBhvr additive="base">
                                        <p:cTn id="14" dur="500" fill="hold"/>
                                        <p:tgtEl>
                                          <p:spTgt spid="1669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6917"/>
                                        </p:tgtEl>
                                        <p:attrNameLst>
                                          <p:attrName>style.visibility</p:attrName>
                                        </p:attrNameLst>
                                      </p:cBhvr>
                                      <p:to>
                                        <p:strVal val="visible"/>
                                      </p:to>
                                    </p:set>
                                    <p:anim calcmode="lin" valueType="num">
                                      <p:cBhvr additive="base">
                                        <p:cTn id="19" dur="500" fill="hold"/>
                                        <p:tgtEl>
                                          <p:spTgt spid="166917"/>
                                        </p:tgtEl>
                                        <p:attrNameLst>
                                          <p:attrName>ppt_x</p:attrName>
                                        </p:attrNameLst>
                                      </p:cBhvr>
                                      <p:tavLst>
                                        <p:tav tm="0">
                                          <p:val>
                                            <p:strVal val="#ppt_x"/>
                                          </p:val>
                                        </p:tav>
                                        <p:tav tm="100000">
                                          <p:val>
                                            <p:strVal val="#ppt_x"/>
                                          </p:val>
                                        </p:tav>
                                      </p:tavLst>
                                    </p:anim>
                                    <p:anim calcmode="lin" valueType="num">
                                      <p:cBhvr additive="base">
                                        <p:cTn id="20" dur="500" fill="hold"/>
                                        <p:tgtEl>
                                          <p:spTgt spid="166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extBox 1"/>
          <p:cNvSpPr txBox="1"/>
          <p:nvPr/>
        </p:nvSpPr>
        <p:spPr>
          <a:xfrm>
            <a:off x="755650" y="1341438"/>
            <a:ext cx="7775575" cy="2646362"/>
          </a:xfrm>
          <a:prstGeom prst="rect">
            <a:avLst/>
          </a:prstGeom>
          <a:noFill/>
          <a:ln w="9525">
            <a:noFill/>
          </a:ln>
        </p:spPr>
        <p:txBody>
          <a:bodyPr wrap="none">
            <a:spAutoFit/>
          </a:bodyPr>
          <a:p>
            <a:r>
              <a:rPr lang="zh-CN" altLang="en-US" sz="3600" dirty="0">
                <a:solidFill>
                  <a:srgbClr val="FF0000"/>
                </a:solidFill>
                <a:latin typeface="Arial" panose="020B0604020202020204" pitchFamily="34" charset="0"/>
              </a:rPr>
              <a:t>作    业</a:t>
            </a:r>
            <a:endParaRPr lang="en-US" altLang="zh-CN" sz="3600" dirty="0">
              <a:latin typeface="Arial" panose="020B0604020202020204" pitchFamily="34" charset="0"/>
            </a:endParaRPr>
          </a:p>
          <a:p>
            <a:endParaRPr lang="en-US" altLang="zh-CN" sz="2800" dirty="0">
              <a:latin typeface="Arial" panose="020B0604020202020204" pitchFamily="34" charset="0"/>
            </a:endParaRPr>
          </a:p>
          <a:p>
            <a:r>
              <a:rPr lang="en-US" altLang="zh-CN" sz="2800" dirty="0">
                <a:latin typeface="Arial" panose="020B0604020202020204" pitchFamily="34" charset="0"/>
              </a:rPr>
              <a:t>1.</a:t>
            </a:r>
            <a:r>
              <a:rPr lang="zh-CN" altLang="en-US" sz="2800" dirty="0">
                <a:latin typeface="Arial" panose="020B0604020202020204" pitchFamily="34" charset="0"/>
              </a:rPr>
              <a:t>阅读分析</a:t>
            </a:r>
            <a:r>
              <a:rPr lang="en-US" altLang="zh-CN" sz="2800" dirty="0">
                <a:latin typeface="Arial" panose="020B0604020202020204" pitchFamily="34" charset="0"/>
              </a:rPr>
              <a:t>P127</a:t>
            </a:r>
            <a:r>
              <a:rPr lang="zh-CN" altLang="en-US" sz="2800" dirty="0">
                <a:latin typeface="Arial" panose="020B0604020202020204" pitchFamily="34" charset="0"/>
              </a:rPr>
              <a:t>中的例</a:t>
            </a:r>
            <a:r>
              <a:rPr lang="en-US" altLang="zh-CN" sz="2800" dirty="0">
                <a:latin typeface="Arial" panose="020B0604020202020204" pitchFamily="34" charset="0"/>
              </a:rPr>
              <a:t>4.1</a:t>
            </a:r>
            <a:r>
              <a:rPr lang="zh-CN" altLang="en-US" sz="2800" dirty="0">
                <a:latin typeface="Arial" panose="020B0604020202020204" pitchFamily="34" charset="0"/>
              </a:rPr>
              <a:t>、</a:t>
            </a:r>
            <a:r>
              <a:rPr lang="en-US" altLang="zh-CN" sz="2800" dirty="0">
                <a:latin typeface="Arial" panose="020B0604020202020204" pitchFamily="34" charset="0"/>
              </a:rPr>
              <a:t>4.4</a:t>
            </a:r>
            <a:r>
              <a:rPr lang="zh-CN" altLang="en-US" sz="2800" dirty="0">
                <a:latin typeface="Arial" panose="020B0604020202020204" pitchFamily="34" charset="0"/>
              </a:rPr>
              <a:t>、</a:t>
            </a:r>
            <a:r>
              <a:rPr lang="en-US" altLang="zh-CN" sz="2800" dirty="0">
                <a:latin typeface="Arial" panose="020B0604020202020204" pitchFamily="34" charset="0"/>
              </a:rPr>
              <a:t>4.6</a:t>
            </a:r>
            <a:r>
              <a:rPr lang="zh-CN" altLang="en-US" sz="2800" dirty="0">
                <a:latin typeface="Arial" panose="020B0604020202020204" pitchFamily="34" charset="0"/>
              </a:rPr>
              <a:t>、</a:t>
            </a:r>
            <a:r>
              <a:rPr lang="en-US" altLang="zh-CN" sz="2800" dirty="0">
                <a:latin typeface="Arial" panose="020B0604020202020204" pitchFamily="34" charset="0"/>
              </a:rPr>
              <a:t>4.7</a:t>
            </a:r>
            <a:r>
              <a:rPr lang="zh-CN" altLang="en-US" sz="2800" dirty="0">
                <a:latin typeface="Arial" panose="020B0604020202020204" pitchFamily="34" charset="0"/>
              </a:rPr>
              <a:t>、</a:t>
            </a:r>
            <a:r>
              <a:rPr lang="en-US" altLang="zh-CN" sz="2800" dirty="0">
                <a:latin typeface="Arial" panose="020B0604020202020204" pitchFamily="34" charset="0"/>
              </a:rPr>
              <a:t>4.8</a:t>
            </a:r>
            <a:endParaRPr lang="en-US" altLang="zh-CN" sz="2800" dirty="0">
              <a:latin typeface="Arial" panose="020B0604020202020204" pitchFamily="34" charset="0"/>
            </a:endParaRPr>
          </a:p>
          <a:p>
            <a:endParaRPr lang="en-US" altLang="zh-CN" sz="2800" dirty="0">
              <a:latin typeface="Arial" panose="020B0604020202020204" pitchFamily="34" charset="0"/>
            </a:endParaRPr>
          </a:p>
          <a:p>
            <a:r>
              <a:rPr lang="en-US" altLang="zh-CN" sz="2800" dirty="0">
                <a:latin typeface="Arial" panose="020B0604020202020204" pitchFamily="34" charset="0"/>
              </a:rPr>
              <a:t>2.</a:t>
            </a:r>
            <a:r>
              <a:rPr lang="zh-CN" altLang="en-US" sz="2800" dirty="0">
                <a:latin typeface="Arial" panose="020B0604020202020204" pitchFamily="34" charset="0"/>
              </a:rPr>
              <a:t>习题</a:t>
            </a:r>
            <a:r>
              <a:rPr lang="en-US" altLang="zh-CN" sz="2800" dirty="0">
                <a:latin typeface="Arial" panose="020B0604020202020204" pitchFamily="34" charset="0"/>
              </a:rPr>
              <a:t>4.1</a:t>
            </a:r>
            <a:r>
              <a:rPr lang="zh-CN" altLang="en-US" sz="2800" dirty="0">
                <a:latin typeface="Arial" panose="020B0604020202020204" pitchFamily="34" charset="0"/>
              </a:rPr>
              <a:t>、</a:t>
            </a:r>
            <a:r>
              <a:rPr lang="en-US" altLang="zh-CN" sz="2800" dirty="0">
                <a:latin typeface="Arial" panose="020B0604020202020204" pitchFamily="34" charset="0"/>
              </a:rPr>
              <a:t>4.2</a:t>
            </a:r>
            <a:r>
              <a:rPr lang="zh-CN" altLang="en-US" sz="2800" dirty="0">
                <a:latin typeface="Arial" panose="020B0604020202020204" pitchFamily="34" charset="0"/>
              </a:rPr>
              <a:t>、</a:t>
            </a:r>
            <a:r>
              <a:rPr lang="en-US" altLang="zh-CN" sz="2800" dirty="0">
                <a:latin typeface="Arial" panose="020B0604020202020204" pitchFamily="34" charset="0"/>
              </a:rPr>
              <a:t>4.4</a:t>
            </a:r>
            <a:r>
              <a:rPr lang="zh-CN" altLang="en-US" sz="2800" dirty="0">
                <a:latin typeface="Arial" panose="020B0604020202020204" pitchFamily="34" charset="0"/>
              </a:rPr>
              <a:t>、</a:t>
            </a:r>
            <a:r>
              <a:rPr lang="en-US" altLang="zh-CN" sz="2800" dirty="0">
                <a:latin typeface="Arial" panose="020B0604020202020204" pitchFamily="34" charset="0"/>
              </a:rPr>
              <a:t>4.6</a:t>
            </a:r>
            <a:r>
              <a:rPr lang="zh-CN" altLang="en-US" sz="2800" dirty="0">
                <a:latin typeface="Arial" panose="020B0604020202020204" pitchFamily="34" charset="0"/>
              </a:rPr>
              <a:t>、</a:t>
            </a:r>
            <a:r>
              <a:rPr lang="en-US" altLang="zh-CN" sz="2800" dirty="0">
                <a:latin typeface="Arial" panose="020B0604020202020204" pitchFamily="34" charset="0"/>
              </a:rPr>
              <a:t>4.9</a:t>
            </a:r>
            <a:r>
              <a:rPr lang="zh-CN" altLang="en-US" sz="2800" dirty="0">
                <a:latin typeface="Arial" panose="020B0604020202020204" pitchFamily="34" charset="0"/>
              </a:rPr>
              <a:t>、</a:t>
            </a:r>
            <a:r>
              <a:rPr lang="en-US" altLang="zh-CN" sz="2800" dirty="0">
                <a:latin typeface="Arial" panose="020B0604020202020204" pitchFamily="34" charset="0"/>
              </a:rPr>
              <a:t>4.11</a:t>
            </a:r>
            <a:endParaRPr lang="en-US" altLang="zh-CN" sz="2800" dirty="0">
              <a:latin typeface="Arial" panose="020B0604020202020204" pitchFamily="34" charset="0"/>
            </a:endParaRPr>
          </a:p>
          <a:p>
            <a:endParaRPr lang="zh-CN" altLang="en-US" dirty="0">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1"/>
          <p:cNvSpPr/>
          <p:nvPr/>
        </p:nvSpPr>
        <p:spPr>
          <a:xfrm>
            <a:off x="-71437" y="-26987"/>
            <a:ext cx="9396412" cy="830262"/>
          </a:xfrm>
          <a:prstGeom prst="rect">
            <a:avLst/>
          </a:prstGeom>
          <a:noFill/>
          <a:ln w="9525">
            <a:noFill/>
          </a:ln>
        </p:spPr>
        <p:txBody>
          <a:bodyPr anchor="ctr" anchorCtr="0">
            <a:spAutoFit/>
          </a:bodyPr>
          <a:p>
            <a:pPr indent="266700" eaLnBrk="0" hangingPunct="0"/>
            <a:r>
              <a:rPr lang="en-US" altLang="zh-CN" sz="2400" dirty="0">
                <a:latin typeface="Arial" panose="020B0604020202020204" pitchFamily="34" charset="0"/>
              </a:rPr>
              <a:t>【</a:t>
            </a:r>
            <a:r>
              <a:rPr lang="zh-CN" altLang="en-US" sz="2400" dirty="0">
                <a:latin typeface="Arial" panose="020B0604020202020204" pitchFamily="34" charset="0"/>
              </a:rPr>
              <a:t>习题</a:t>
            </a:r>
            <a:r>
              <a:rPr lang="en-US" altLang="zh-CN" sz="2400" dirty="0">
                <a:latin typeface="Arial" panose="020B0604020202020204" pitchFamily="34" charset="0"/>
              </a:rPr>
              <a:t>4.9】</a:t>
            </a:r>
            <a:r>
              <a:rPr lang="en-US" altLang="zh-CN" sz="2400" dirty="0">
                <a:solidFill>
                  <a:srgbClr val="333333"/>
                </a:solidFill>
                <a:latin typeface="Times New Roman" panose="02020603050405020304" pitchFamily="18" charset="0"/>
              </a:rPr>
              <a:t> </a:t>
            </a:r>
            <a:r>
              <a:rPr lang="zh-CN" altLang="en-US" sz="2400" dirty="0">
                <a:solidFill>
                  <a:srgbClr val="333333"/>
                </a:solidFill>
                <a:latin typeface="Times New Roman" panose="02020603050405020304" pitchFamily="18" charset="0"/>
              </a:rPr>
              <a:t>编写一个汇编语言程序，要求对键盘输入含有小写字母的字符串中的小写字母转换成大写字母并显示出来。</a:t>
            </a:r>
            <a:r>
              <a:rPr lang="zh-CN" altLang="en-US" sz="1600" dirty="0">
                <a:solidFill>
                  <a:srgbClr val="333333"/>
                </a:solidFill>
                <a:latin typeface="Times New Roman" panose="02020603050405020304" pitchFamily="18" charset="0"/>
              </a:rPr>
              <a:t>（</a:t>
            </a:r>
            <a:r>
              <a:rPr lang="en-US" altLang="zh-CN" sz="1600" dirty="0">
                <a:solidFill>
                  <a:srgbClr val="333333"/>
                </a:solidFill>
                <a:latin typeface="Times New Roman" panose="02020603050405020304" pitchFamily="18" charset="0"/>
              </a:rPr>
              <a:t> XCHGa_A.asm</a:t>
            </a:r>
            <a:r>
              <a:rPr lang="zh-CN" altLang="en-US" sz="2400" dirty="0">
                <a:solidFill>
                  <a:srgbClr val="333333"/>
                </a:solidFill>
                <a:latin typeface="Times New Roman" panose="02020603050405020304" pitchFamily="18" charset="0"/>
              </a:rPr>
              <a:t>）</a:t>
            </a:r>
            <a:endParaRPr lang="zh-CN" altLang="en-US" sz="2400" dirty="0">
              <a:latin typeface="Arial" panose="020B0604020202020204" pitchFamily="34" charset="0"/>
            </a:endParaRPr>
          </a:p>
        </p:txBody>
      </p:sp>
      <p:sp>
        <p:nvSpPr>
          <p:cNvPr id="6" name="矩形 5"/>
          <p:cNvSpPr/>
          <p:nvPr/>
        </p:nvSpPr>
        <p:spPr>
          <a:xfrm>
            <a:off x="4787900" y="2173288"/>
            <a:ext cx="4356100" cy="3416300"/>
          </a:xfrm>
          <a:prstGeom prst="rect">
            <a:avLst/>
          </a:prstGeom>
          <a:solidFill>
            <a:schemeClr val="bg2"/>
          </a:solidFill>
          <a:ln w="9525">
            <a:noFill/>
          </a:ln>
        </p:spPr>
        <p:txBody>
          <a:bodyPr>
            <a:spAutoFit/>
          </a:bodyPr>
          <a:p>
            <a:r>
              <a:rPr lang="en-US" altLang="zh-CN" u="sng" dirty="0">
                <a:latin typeface="Arial" panose="020B0604020202020204" pitchFamily="34" charset="0"/>
              </a:rPr>
              <a:t>AGAIN:</a:t>
            </a:r>
            <a:r>
              <a:rPr lang="en-US" altLang="zh-CN" dirty="0">
                <a:latin typeface="Arial" panose="020B0604020202020204" pitchFamily="34" charset="0"/>
              </a:rPr>
              <a:t>MOV   AL,[BX]</a:t>
            </a:r>
            <a:endParaRPr lang="en-US" altLang="zh-CN" dirty="0">
              <a:latin typeface="Arial" panose="020B0604020202020204" pitchFamily="34" charset="0"/>
            </a:endParaRPr>
          </a:p>
          <a:p>
            <a:r>
              <a:rPr lang="en-US" altLang="zh-CN" dirty="0">
                <a:solidFill>
                  <a:srgbClr val="FF0000"/>
                </a:solidFill>
                <a:latin typeface="Arial" panose="020B0604020202020204" pitchFamily="34" charset="0"/>
              </a:rPr>
              <a:t>             CMP   AL,'a'</a:t>
            </a:r>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             JB    Y1</a:t>
            </a:r>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            CMP   AL,'z'</a:t>
            </a:r>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             JA   Y1</a:t>
            </a:r>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            SUB  AL,20H ;</a:t>
            </a:r>
            <a:r>
              <a:rPr lang="zh-CN" altLang="en-US" dirty="0">
                <a:solidFill>
                  <a:srgbClr val="FF0000"/>
                </a:solidFill>
                <a:latin typeface="Arial" panose="020B0604020202020204" pitchFamily="34" charset="0"/>
              </a:rPr>
              <a:t>小写换成大写字母</a:t>
            </a:r>
            <a:endParaRPr lang="zh-CN" altLang="en-US" dirty="0">
              <a:solidFill>
                <a:srgbClr val="FF0000"/>
              </a:solidFill>
              <a:latin typeface="Arial" panose="020B0604020202020204" pitchFamily="34" charset="0"/>
            </a:endParaRPr>
          </a:p>
          <a:p>
            <a:r>
              <a:rPr lang="en-US" altLang="zh-CN" dirty="0">
                <a:latin typeface="Arial" panose="020B0604020202020204" pitchFamily="34" charset="0"/>
              </a:rPr>
              <a:t>            MOV [BX],AL</a:t>
            </a:r>
            <a:endParaRPr lang="en-US" altLang="zh-CN" dirty="0">
              <a:latin typeface="Arial" panose="020B0604020202020204" pitchFamily="34" charset="0"/>
            </a:endParaRPr>
          </a:p>
          <a:p>
            <a:r>
              <a:rPr lang="en-US" altLang="zh-CN" dirty="0">
                <a:latin typeface="Arial" panose="020B0604020202020204" pitchFamily="34" charset="0"/>
              </a:rPr>
              <a:t>      Y1:INC BX</a:t>
            </a:r>
            <a:endParaRPr lang="en-US" altLang="zh-CN" dirty="0">
              <a:latin typeface="Arial" panose="020B0604020202020204" pitchFamily="34" charset="0"/>
            </a:endParaRPr>
          </a:p>
          <a:p>
            <a:r>
              <a:rPr lang="en-US" altLang="zh-CN" dirty="0">
                <a:latin typeface="Arial" panose="020B0604020202020204" pitchFamily="34" charset="0"/>
              </a:rPr>
              <a:t>           </a:t>
            </a:r>
            <a:r>
              <a:rPr lang="en-US" altLang="zh-CN" u="sng" dirty="0">
                <a:latin typeface="Arial" panose="020B0604020202020204" pitchFamily="34" charset="0"/>
              </a:rPr>
              <a:t>LOOP AGAIN</a:t>
            </a:r>
            <a:endParaRPr lang="en-US" altLang="zh-CN" u="sng" dirty="0">
              <a:latin typeface="Arial" panose="020B0604020202020204" pitchFamily="34" charset="0"/>
            </a:endParaRPr>
          </a:p>
          <a:p>
            <a:r>
              <a:rPr lang="en-US" altLang="zh-CN" dirty="0">
                <a:solidFill>
                  <a:srgbClr val="FF0000"/>
                </a:solidFill>
                <a:latin typeface="Arial" panose="020B0604020202020204" pitchFamily="34" charset="0"/>
              </a:rPr>
              <a:t>            MOV DX,OFFSET BUF+2</a:t>
            </a:r>
            <a:endParaRPr lang="zh-CN" altLang="en-US"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            MOV AH,09H</a:t>
            </a:r>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            INT 21H      ;</a:t>
            </a:r>
            <a:r>
              <a:rPr lang="zh-CN" altLang="en-US" dirty="0">
                <a:solidFill>
                  <a:srgbClr val="FF0000"/>
                </a:solidFill>
                <a:latin typeface="Arial" panose="020B0604020202020204" pitchFamily="34" charset="0"/>
              </a:rPr>
              <a:t>输出转换后的字符串</a:t>
            </a:r>
            <a:endParaRPr lang="en-US" altLang="zh-CN" dirty="0">
              <a:solidFill>
                <a:srgbClr val="FF0000"/>
              </a:solidFill>
              <a:latin typeface="Arial" panose="020B0604020202020204" pitchFamily="34" charset="0"/>
            </a:endParaRPr>
          </a:p>
        </p:txBody>
      </p:sp>
      <p:sp>
        <p:nvSpPr>
          <p:cNvPr id="7" name="矩形 6"/>
          <p:cNvSpPr>
            <a:spLocks noChangeArrowheads="1"/>
          </p:cNvSpPr>
          <p:nvPr/>
        </p:nvSpPr>
        <p:spPr bwMode="auto">
          <a:xfrm>
            <a:off x="4787900" y="727075"/>
            <a:ext cx="2736850" cy="1477963"/>
          </a:xfrm>
          <a:prstGeom prst="rect">
            <a:avLst/>
          </a:prstGeom>
          <a:solidFill>
            <a:schemeClr val="accent6">
              <a:lumMod val="60000"/>
              <a:lumOff val="40000"/>
            </a:schemeClr>
          </a:solid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DATAS  SEGMENT</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BUF DB 100</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DB ?</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DB 100 DUP(?)   </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DATAS ENDS</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矩形 7"/>
          <p:cNvSpPr/>
          <p:nvPr/>
        </p:nvSpPr>
        <p:spPr>
          <a:xfrm>
            <a:off x="179388" y="981075"/>
            <a:ext cx="4968875" cy="1200150"/>
          </a:xfrm>
          <a:prstGeom prst="rect">
            <a:avLst/>
          </a:prstGeom>
          <a:noFill/>
          <a:ln w="9525">
            <a:noFill/>
          </a:ln>
        </p:spPr>
        <p:txBody>
          <a:bodyPr>
            <a:spAutoFit/>
          </a:bodyPr>
          <a:p>
            <a:r>
              <a:rPr lang="en-US" altLang="zh-CN" dirty="0">
                <a:latin typeface="Arial" panose="020B0604020202020204" pitchFamily="34" charset="0"/>
              </a:rPr>
              <a:t>CODES   SEGMENT</a:t>
            </a:r>
            <a:endParaRPr lang="en-US" altLang="zh-CN" dirty="0">
              <a:latin typeface="Arial" panose="020B0604020202020204" pitchFamily="34" charset="0"/>
            </a:endParaRPr>
          </a:p>
          <a:p>
            <a:r>
              <a:rPr lang="en-US" altLang="zh-CN" dirty="0">
                <a:latin typeface="Arial" panose="020B0604020202020204" pitchFamily="34" charset="0"/>
              </a:rPr>
              <a:t>                ASSUME CS:CODES,DS:DATAS</a:t>
            </a:r>
            <a:endParaRPr lang="en-US" altLang="zh-CN" dirty="0">
              <a:latin typeface="Arial" panose="020B0604020202020204" pitchFamily="34" charset="0"/>
            </a:endParaRPr>
          </a:p>
          <a:p>
            <a:r>
              <a:rPr lang="en-US" altLang="zh-CN" dirty="0">
                <a:latin typeface="Arial" panose="020B0604020202020204" pitchFamily="34" charset="0"/>
              </a:rPr>
              <a:t>START</a:t>
            </a:r>
            <a:r>
              <a:rPr lang="zh-CN" altLang="en-US" dirty="0">
                <a:latin typeface="Arial" panose="020B0604020202020204" pitchFamily="34" charset="0"/>
              </a:rPr>
              <a:t>：</a:t>
            </a:r>
            <a:r>
              <a:rPr lang="en-US" altLang="zh-CN" dirty="0">
                <a:latin typeface="Arial" panose="020B0604020202020204" pitchFamily="34" charset="0"/>
              </a:rPr>
              <a:t> MOV AX,DATAS</a:t>
            </a:r>
            <a:endParaRPr lang="en-US" altLang="zh-CN" dirty="0">
              <a:latin typeface="Arial" panose="020B0604020202020204" pitchFamily="34" charset="0"/>
            </a:endParaRPr>
          </a:p>
          <a:p>
            <a:r>
              <a:rPr lang="en-US" altLang="zh-CN" dirty="0">
                <a:latin typeface="Arial" panose="020B0604020202020204" pitchFamily="34" charset="0"/>
              </a:rPr>
              <a:t>                MOV DS,AX</a:t>
            </a:r>
            <a:endParaRPr lang="zh-CN" altLang="en-US" dirty="0">
              <a:latin typeface="Arial" panose="020B0604020202020204" pitchFamily="34" charset="0"/>
            </a:endParaRPr>
          </a:p>
        </p:txBody>
      </p:sp>
      <p:sp>
        <p:nvSpPr>
          <p:cNvPr id="9" name="矩形 8"/>
          <p:cNvSpPr/>
          <p:nvPr/>
        </p:nvSpPr>
        <p:spPr>
          <a:xfrm>
            <a:off x="4716463" y="5445125"/>
            <a:ext cx="4859337" cy="1200150"/>
          </a:xfrm>
          <a:prstGeom prst="rect">
            <a:avLst/>
          </a:prstGeom>
          <a:noFill/>
          <a:ln w="9525">
            <a:noFill/>
          </a:ln>
        </p:spPr>
        <p:txBody>
          <a:bodyPr>
            <a:spAutoFit/>
          </a:bodyPr>
          <a:p>
            <a:r>
              <a:rPr lang="en-US" altLang="zh-CN" dirty="0">
                <a:latin typeface="Arial" panose="020B0604020202020204" pitchFamily="34" charset="0"/>
              </a:rPr>
              <a:t>              MOV AH,4CH</a:t>
            </a:r>
            <a:endParaRPr lang="en-US" altLang="zh-CN" dirty="0">
              <a:latin typeface="Arial" panose="020B0604020202020204" pitchFamily="34" charset="0"/>
            </a:endParaRPr>
          </a:p>
          <a:p>
            <a:r>
              <a:rPr lang="en-US" altLang="zh-CN" dirty="0">
                <a:latin typeface="Arial" panose="020B0604020202020204" pitchFamily="34" charset="0"/>
              </a:rPr>
              <a:t>              INT 21H</a:t>
            </a:r>
            <a:endParaRPr lang="en-US" altLang="zh-CN" dirty="0">
              <a:latin typeface="Arial" panose="020B0604020202020204" pitchFamily="34" charset="0"/>
            </a:endParaRPr>
          </a:p>
          <a:p>
            <a:r>
              <a:rPr lang="en-US" altLang="zh-CN" dirty="0">
                <a:latin typeface="Arial" panose="020B0604020202020204" pitchFamily="34" charset="0"/>
              </a:rPr>
              <a:t>CODES ENDS</a:t>
            </a:r>
            <a:endParaRPr lang="en-US" altLang="zh-CN" dirty="0">
              <a:latin typeface="Arial" panose="020B0604020202020204" pitchFamily="34" charset="0"/>
            </a:endParaRPr>
          </a:p>
          <a:p>
            <a:r>
              <a:rPr lang="en-US" altLang="zh-CN" dirty="0">
                <a:latin typeface="Arial" panose="020B0604020202020204" pitchFamily="34" charset="0"/>
              </a:rPr>
              <a:t>              END START</a:t>
            </a:r>
            <a:endParaRPr lang="zh-CN" altLang="en-US" dirty="0">
              <a:latin typeface="Arial" panose="020B0604020202020204" pitchFamily="34" charset="0"/>
            </a:endParaRPr>
          </a:p>
        </p:txBody>
      </p:sp>
      <p:sp>
        <p:nvSpPr>
          <p:cNvPr id="10" name="矩形 9"/>
          <p:cNvSpPr/>
          <p:nvPr/>
        </p:nvSpPr>
        <p:spPr>
          <a:xfrm>
            <a:off x="34925" y="2276475"/>
            <a:ext cx="4572000" cy="3140075"/>
          </a:xfrm>
          <a:prstGeom prst="rect">
            <a:avLst/>
          </a:prstGeom>
          <a:solidFill>
            <a:srgbClr val="FFFFCC"/>
          </a:solidFill>
          <a:ln w="9525">
            <a:noFill/>
          </a:ln>
        </p:spPr>
        <p:txBody>
          <a:bodyPr>
            <a:spAutoFit/>
          </a:bodyPr>
          <a:p>
            <a:r>
              <a:rPr lang="en-US" altLang="zh-CN" dirty="0">
                <a:solidFill>
                  <a:srgbClr val="FF0000"/>
                </a:solidFill>
                <a:latin typeface="Arial" panose="020B0604020202020204" pitchFamily="34" charset="0"/>
              </a:rPr>
              <a:t>       MOV AH,0AH</a:t>
            </a:r>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       MOV DX,OFFSET  BUF</a:t>
            </a:r>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       MOV BX,DX</a:t>
            </a:r>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       INT 21H       ;</a:t>
            </a:r>
            <a:r>
              <a:rPr lang="zh-CN" altLang="en-US" dirty="0">
                <a:solidFill>
                  <a:srgbClr val="FF0000"/>
                </a:solidFill>
                <a:latin typeface="Arial" panose="020B0604020202020204" pitchFamily="34" charset="0"/>
              </a:rPr>
              <a:t>等待输入</a:t>
            </a:r>
            <a:r>
              <a:rPr lang="en-US" altLang="zh-CN" dirty="0">
                <a:solidFill>
                  <a:srgbClr val="FF0000"/>
                </a:solidFill>
                <a:latin typeface="Arial" panose="020B0604020202020204" pitchFamily="34" charset="0"/>
              </a:rPr>
              <a:t>"$"</a:t>
            </a:r>
            <a:r>
              <a:rPr lang="zh-CN" altLang="en-US" dirty="0">
                <a:solidFill>
                  <a:srgbClr val="FF0000"/>
                </a:solidFill>
                <a:latin typeface="Arial" panose="020B0604020202020204" pitchFamily="34" charset="0"/>
              </a:rPr>
              <a:t>结束的字符串</a:t>
            </a:r>
            <a:endParaRPr lang="zh-CN" altLang="en-US" dirty="0">
              <a:solidFill>
                <a:srgbClr val="FF0000"/>
              </a:solidFill>
              <a:latin typeface="Arial" panose="020B0604020202020204" pitchFamily="34" charset="0"/>
            </a:endParaRPr>
          </a:p>
          <a:p>
            <a:r>
              <a:rPr lang="en-US" altLang="zh-CN" b="1" dirty="0">
                <a:solidFill>
                  <a:srgbClr val="7030A0"/>
                </a:solidFill>
                <a:latin typeface="Arial" panose="020B0604020202020204" pitchFamily="34" charset="0"/>
              </a:rPr>
              <a:t>LF: MOV DL,0AH</a:t>
            </a:r>
            <a:endParaRPr lang="en-US" altLang="zh-CN" b="1" dirty="0">
              <a:solidFill>
                <a:srgbClr val="7030A0"/>
              </a:solidFill>
              <a:latin typeface="Arial" panose="020B0604020202020204" pitchFamily="34" charset="0"/>
            </a:endParaRPr>
          </a:p>
          <a:p>
            <a:r>
              <a:rPr lang="en-US" altLang="zh-CN" b="1" dirty="0">
                <a:solidFill>
                  <a:srgbClr val="7030A0"/>
                </a:solidFill>
                <a:latin typeface="Arial" panose="020B0604020202020204" pitchFamily="34" charset="0"/>
              </a:rPr>
              <a:t>      MOV AH,02H</a:t>
            </a:r>
            <a:endParaRPr lang="en-US" altLang="zh-CN" b="1" dirty="0">
              <a:solidFill>
                <a:srgbClr val="7030A0"/>
              </a:solidFill>
              <a:latin typeface="Arial" panose="020B0604020202020204" pitchFamily="34" charset="0"/>
            </a:endParaRPr>
          </a:p>
          <a:p>
            <a:r>
              <a:rPr lang="en-US" altLang="zh-CN" b="1" dirty="0">
                <a:solidFill>
                  <a:srgbClr val="7030A0"/>
                </a:solidFill>
                <a:latin typeface="Arial" panose="020B0604020202020204" pitchFamily="34" charset="0"/>
              </a:rPr>
              <a:t>      INT 21H       ;</a:t>
            </a:r>
            <a:r>
              <a:rPr lang="zh-CN" altLang="en-US" b="1" dirty="0">
                <a:solidFill>
                  <a:srgbClr val="7030A0"/>
                </a:solidFill>
                <a:latin typeface="Arial" panose="020B0604020202020204" pitchFamily="34" charset="0"/>
              </a:rPr>
              <a:t>换行</a:t>
            </a:r>
            <a:endParaRPr lang="zh-CN" altLang="en-US" b="1" dirty="0">
              <a:solidFill>
                <a:srgbClr val="7030A0"/>
              </a:solidFill>
              <a:latin typeface="Arial" panose="020B0604020202020204" pitchFamily="34" charset="0"/>
            </a:endParaRPr>
          </a:p>
          <a:p>
            <a:r>
              <a:rPr lang="en-US" altLang="zh-CN" dirty="0">
                <a:latin typeface="Arial" panose="020B0604020202020204" pitchFamily="34" charset="0"/>
              </a:rPr>
              <a:t>      </a:t>
            </a:r>
            <a:r>
              <a:rPr lang="en-US" altLang="zh-CN" dirty="0">
                <a:solidFill>
                  <a:srgbClr val="FF0000"/>
                </a:solidFill>
                <a:latin typeface="Arial" panose="020B0604020202020204" pitchFamily="34" charset="0"/>
              </a:rPr>
              <a:t>INC BX</a:t>
            </a:r>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      MOV CL,[BX]</a:t>
            </a:r>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      MOV CH,0      ;</a:t>
            </a:r>
            <a:r>
              <a:rPr lang="zh-CN" altLang="en-US" dirty="0">
                <a:solidFill>
                  <a:srgbClr val="FF0000"/>
                </a:solidFill>
                <a:latin typeface="Arial" panose="020B0604020202020204" pitchFamily="34" charset="0"/>
              </a:rPr>
              <a:t>取输入字符串的长度</a:t>
            </a:r>
            <a:endParaRPr lang="zh-CN" altLang="en-US" dirty="0">
              <a:solidFill>
                <a:srgbClr val="FF0000"/>
              </a:solidFill>
              <a:latin typeface="Arial" panose="020B0604020202020204" pitchFamily="34" charset="0"/>
            </a:endParaRPr>
          </a:p>
          <a:p>
            <a:r>
              <a:rPr lang="en-US" altLang="zh-CN" dirty="0">
                <a:latin typeface="Arial" panose="020B0604020202020204" pitchFamily="34" charset="0"/>
              </a:rPr>
              <a:t>      INC BX</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amond(in)">
                                      <p:cBhvr>
                                        <p:cTn id="19" dur="2000"/>
                                        <p:tgtEl>
                                          <p:spTgt spid="10"/>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p:bldP spid="9" grpId="0"/>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xfrm>
            <a:off x="663575" y="-90487"/>
            <a:ext cx="8229600" cy="1143000"/>
          </a:xfrm>
        </p:spPr>
        <p:txBody>
          <a:bodyPr vert="horz" wrap="square" lIns="0" tIns="45720" rIns="0" bIns="0" anchor="b" anchorCtr="0"/>
          <a:p>
            <a:r>
              <a:rPr lang="zh-CN" altLang="en-US" dirty="0"/>
              <a:t>汇编语言源程序调试之二</a:t>
            </a:r>
            <a:endParaRPr lang="zh-CN" altLang="en-US" dirty="0"/>
          </a:p>
        </p:txBody>
      </p:sp>
      <p:pic>
        <p:nvPicPr>
          <p:cNvPr id="135171" name="Picture 3"/>
          <p:cNvPicPr>
            <a:picLocks noChangeAspect="1"/>
          </p:cNvPicPr>
          <p:nvPr/>
        </p:nvPicPr>
        <p:blipFill>
          <a:blip r:embed="rId1"/>
          <a:stretch>
            <a:fillRect/>
          </a:stretch>
        </p:blipFill>
        <p:spPr>
          <a:xfrm>
            <a:off x="5562600" y="1052513"/>
            <a:ext cx="3581400" cy="3240087"/>
          </a:xfrm>
          <a:prstGeom prst="rect">
            <a:avLst/>
          </a:prstGeom>
          <a:noFill/>
          <a:ln w="9525">
            <a:noFill/>
          </a:ln>
        </p:spPr>
      </p:pic>
      <p:pic>
        <p:nvPicPr>
          <p:cNvPr id="19460" name="Picture 4"/>
          <p:cNvPicPr>
            <a:picLocks noChangeAspect="1"/>
          </p:cNvPicPr>
          <p:nvPr/>
        </p:nvPicPr>
        <p:blipFill>
          <a:blip r:embed="rId2"/>
          <a:stretch>
            <a:fillRect/>
          </a:stretch>
        </p:blipFill>
        <p:spPr>
          <a:xfrm>
            <a:off x="0" y="1052513"/>
            <a:ext cx="5570538" cy="5805487"/>
          </a:xfrm>
          <a:prstGeom prst="rect">
            <a:avLst/>
          </a:prstGeom>
          <a:noFill/>
          <a:ln w="9525">
            <a:noFill/>
          </a:ln>
        </p:spPr>
      </p:pic>
      <p:sp>
        <p:nvSpPr>
          <p:cNvPr id="8" name="椭圆 7"/>
          <p:cNvSpPr/>
          <p:nvPr/>
        </p:nvSpPr>
        <p:spPr>
          <a:xfrm>
            <a:off x="4427538" y="1341438"/>
            <a:ext cx="360363" cy="647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a:off x="5508625" y="1341438"/>
            <a:ext cx="358775" cy="647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内容占位符 2"/>
          <p:cNvSpPr>
            <a:spLocks noGrp="1"/>
          </p:cNvSpPr>
          <p:nvPr>
            <p:ph idx="1"/>
          </p:nvPr>
        </p:nvSpPr>
        <p:spPr>
          <a:xfrm>
            <a:off x="468313" y="1125538"/>
            <a:ext cx="8229600" cy="4389438"/>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Char char="•"/>
              <a:defRPr/>
            </a:pPr>
            <a:r>
              <a:rPr kumimoji="0" lang="en-US" altLang="zh-CN" sz="2600" b="1" i="0" u="none" strike="noStrike" kern="1200" cap="none" spc="0" normalizeH="0" baseline="0" noProof="0" dirty="0" smtClean="0">
                <a:ln>
                  <a:noFill/>
                </a:ln>
                <a:solidFill>
                  <a:srgbClr val="FF0000"/>
                </a:solidFill>
                <a:effectLst/>
                <a:uLnTx/>
                <a:uFillTx/>
                <a:latin typeface="+mn-ea"/>
                <a:ea typeface="+mn-ea"/>
                <a:cs typeface="+mn-cs"/>
              </a:rPr>
              <a:t>1.</a:t>
            </a:r>
            <a:r>
              <a:rPr kumimoji="0" lang="zh-CN" altLang="en-US" sz="2600" b="1" i="0" u="none" strike="noStrike" kern="1200" cap="none" spc="0" normalizeH="0" baseline="0" noProof="0" dirty="0" smtClean="0">
                <a:ln>
                  <a:noFill/>
                </a:ln>
                <a:solidFill>
                  <a:srgbClr val="FF0000"/>
                </a:solidFill>
                <a:effectLst/>
                <a:uLnTx/>
                <a:uFillTx/>
                <a:latin typeface="+mn-ea"/>
                <a:ea typeface="+mn-ea"/>
                <a:cs typeface="+mn-cs"/>
              </a:rPr>
              <a:t>段式结构</a:t>
            </a:r>
            <a:endParaRPr kumimoji="0" lang="zh-CN" altLang="en-US" sz="2600" b="1" i="0" u="none" strike="noStrike" kern="1200" cap="none" spc="0" normalizeH="0" baseline="0" noProof="0" dirty="0" smtClean="0">
              <a:ln>
                <a:noFill/>
              </a:ln>
              <a:solidFill>
                <a:srgbClr val="FF0000"/>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该程序共有</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个段：</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DATA</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CODE</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分别为</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个段的名字。每一段有明显的起始语句与结束语句</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“段定义”语句</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SEGMENT ……ENDS</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代码段的第一个语句</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:ASSUME</a:t>
            </a:r>
            <a:endParaRPr kumimoji="0"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用于明确段与段寄存器的关系。</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R="0" lvl="0" algn="l" defTabSz="914400" rtl="0" eaLnBrk="1" fontAlgn="base" latinLnBrk="0" hangingPunct="1">
              <a:lnSpc>
                <a:spcPct val="100000"/>
              </a:lnSpc>
              <a:spcBef>
                <a:spcPct val="20000"/>
              </a:spcBef>
              <a:spcAft>
                <a:spcPct val="0"/>
              </a:spcAft>
              <a:buClr>
                <a:srgbClr val="0BD0D9"/>
              </a:buClr>
              <a:buSzPct val="95000"/>
              <a:defRPr/>
            </a:pPr>
            <a:r>
              <a:rPr kumimoji="0" lang="zh-CN" altLang="en-US" sz="2600" b="1" i="0" u="sng" strike="noStrike" kern="1200" cap="none" spc="0" normalizeH="0" baseline="0" noProof="0" dirty="0" smtClean="0">
                <a:ln>
                  <a:noFill/>
                </a:ln>
                <a:solidFill>
                  <a:srgbClr val="C00000"/>
                </a:solidFill>
                <a:effectLst/>
                <a:uLnTx/>
                <a:uFillTx/>
                <a:latin typeface="+mn-ea"/>
                <a:ea typeface="+mn-ea"/>
                <a:cs typeface="+mn-cs"/>
              </a:rPr>
              <a:t>由此可知：</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本程序中</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DATA</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是数据段、</a:t>
            </a:r>
            <a:r>
              <a:rPr kumimoji="0" lang="en-US" altLang="zh-CN" sz="2600" b="0" i="0" u="none" strike="noStrike" kern="1200" cap="none" spc="0" normalizeH="0" baseline="0" noProof="0" dirty="0" smtClean="0">
                <a:ln>
                  <a:noFill/>
                </a:ln>
                <a:solidFill>
                  <a:schemeClr val="tx1"/>
                </a:solidFill>
                <a:effectLst/>
                <a:uLnTx/>
                <a:uFillTx/>
                <a:latin typeface="+mn-ea"/>
                <a:ea typeface="+mn-ea"/>
                <a:cs typeface="+mn-cs"/>
              </a:rPr>
              <a:t>CODE</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是代码段。一个汇编语言源程序中，代码段不可缺少，其他段视具体情况而定。</a:t>
            </a: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Arial" panose="020B0604020202020204" pitchFamily="34" charset="0"/>
              <a:buChar char="•"/>
              <a:defRPr/>
            </a:pPr>
            <a:endParaRPr kumimoji="0"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charRg st="0" end="7"/>
                                            </p:txEl>
                                          </p:spTgt>
                                        </p:tgtEl>
                                        <p:attrNameLst>
                                          <p:attrName>style.visibility</p:attrName>
                                        </p:attrNameLst>
                                      </p:cBhvr>
                                      <p:to>
                                        <p:strVal val="visible"/>
                                      </p:to>
                                    </p:set>
                                    <p:anim calcmode="lin" valueType="num">
                                      <p:cBhvr additive="base">
                                        <p:cTn id="7" dur="500" fill="hold"/>
                                        <p:tgtEl>
                                          <p:spTgt spid="16387">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charRg st="7" end="53"/>
                                            </p:txEl>
                                          </p:spTgt>
                                        </p:tgtEl>
                                        <p:attrNameLst>
                                          <p:attrName>style.visibility</p:attrName>
                                        </p:attrNameLst>
                                      </p:cBhvr>
                                      <p:to>
                                        <p:strVal val="visible"/>
                                      </p:to>
                                    </p:set>
                                    <p:anim calcmode="lin" valueType="num">
                                      <p:cBhvr additive="base">
                                        <p:cTn id="13" dur="500" fill="hold"/>
                                        <p:tgtEl>
                                          <p:spTgt spid="16387">
                                            <p:txEl>
                                              <p:charRg st="7" end="5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charRg st="7" end="5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charRg st="53" end="75"/>
                                            </p:txEl>
                                          </p:spTgt>
                                        </p:tgtEl>
                                        <p:attrNameLst>
                                          <p:attrName>style.visibility</p:attrName>
                                        </p:attrNameLst>
                                      </p:cBhvr>
                                      <p:to>
                                        <p:strVal val="visible"/>
                                      </p:to>
                                    </p:set>
                                    <p:anim calcmode="lin" valueType="num">
                                      <p:cBhvr additive="base">
                                        <p:cTn id="19" dur="500" fill="hold"/>
                                        <p:tgtEl>
                                          <p:spTgt spid="16387">
                                            <p:txEl>
                                              <p:charRg st="53" end="7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charRg st="53" end="7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charRg st="75" end="92"/>
                                            </p:txEl>
                                          </p:spTgt>
                                        </p:tgtEl>
                                        <p:attrNameLst>
                                          <p:attrName>style.visibility</p:attrName>
                                        </p:attrNameLst>
                                      </p:cBhvr>
                                      <p:to>
                                        <p:strVal val="visible"/>
                                      </p:to>
                                    </p:set>
                                    <p:anim calcmode="lin" valueType="num">
                                      <p:cBhvr additive="base">
                                        <p:cTn id="25" dur="500" fill="hold"/>
                                        <p:tgtEl>
                                          <p:spTgt spid="16387">
                                            <p:txEl>
                                              <p:charRg st="75" end="9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charRg st="75" end="9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87">
                                            <p:txEl>
                                              <p:charRg st="92" end="164"/>
                                            </p:txEl>
                                          </p:spTgt>
                                        </p:tgtEl>
                                        <p:attrNameLst>
                                          <p:attrName>style.visibility</p:attrName>
                                        </p:attrNameLst>
                                      </p:cBhvr>
                                      <p:to>
                                        <p:strVal val="visible"/>
                                      </p:to>
                                    </p:set>
                                    <p:anim calcmode="lin" valueType="num">
                                      <p:cBhvr additive="base">
                                        <p:cTn id="31" dur="500" fill="hold"/>
                                        <p:tgtEl>
                                          <p:spTgt spid="16387">
                                            <p:txEl>
                                              <p:charRg st="92" end="16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charRg st="92" end="16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87">
                                            <p:txEl>
                                              <p:charRg st="5" end="5"/>
                                            </p:txEl>
                                          </p:spTgt>
                                        </p:tgtEl>
                                        <p:attrNameLst>
                                          <p:attrName>style.visibility</p:attrName>
                                        </p:attrNameLst>
                                      </p:cBhvr>
                                      <p:to>
                                        <p:strVal val="visible"/>
                                      </p:to>
                                    </p:set>
                                    <p:anim calcmode="lin" valueType="num">
                                      <p:cBhvr additive="base">
                                        <p:cTn id="37" dur="500" fill="hold"/>
                                        <p:tgtEl>
                                          <p:spTgt spid="16387">
                                            <p:txEl>
                                              <p:char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MTEyZjRiMDM2MWVjMmYwM2NiNWIwYjE3YjllYzg5MDEifQ=="/>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Calligraphy</Template>
  <TotalTime>0</TotalTime>
  <Words>13222</Words>
  <Application>WPS 演示</Application>
  <PresentationFormat>全屏显示(4:3)</PresentationFormat>
  <Paragraphs>902</Paragraphs>
  <Slides>75</Slides>
  <Notes>0</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2</vt:i4>
      </vt:variant>
      <vt:variant>
        <vt:lpstr>幻灯片标题</vt:lpstr>
      </vt:variant>
      <vt:variant>
        <vt:i4>75</vt:i4>
      </vt:variant>
    </vt:vector>
  </HeadingPairs>
  <TitlesOfParts>
    <vt:vector size="99" baseType="lpstr">
      <vt:lpstr>Arial</vt:lpstr>
      <vt:lpstr>宋体</vt:lpstr>
      <vt:lpstr>Wingdings</vt:lpstr>
      <vt:lpstr>Calibri</vt:lpstr>
      <vt:lpstr>隶书</vt:lpstr>
      <vt:lpstr>Wingdings 2</vt:lpstr>
      <vt:lpstr>Wingdings 2</vt:lpstr>
      <vt:lpstr>hakuyoxingshu7000</vt:lpstr>
      <vt:lpstr>楷体</vt:lpstr>
      <vt:lpstr>Times New Roman</vt:lpstr>
      <vt:lpstr>Constantia</vt:lpstr>
      <vt:lpstr>微软雅黑</vt:lpstr>
      <vt:lpstr>Arial Unicode MS</vt:lpstr>
      <vt:lpstr>Times New Roman</vt:lpstr>
      <vt:lpstr>仿宋_GB2312</vt:lpstr>
      <vt:lpstr>仿宋</vt:lpstr>
      <vt:lpstr>华文行楷</vt:lpstr>
      <vt:lpstr>黑体</vt:lpstr>
      <vt:lpstr>Tahoma</vt:lpstr>
      <vt:lpstr>Wingdings</vt:lpstr>
      <vt:lpstr>流畅</vt:lpstr>
      <vt:lpstr>1_流畅</vt:lpstr>
      <vt:lpstr>Equation.DSMT4</vt:lpstr>
      <vt:lpstr>Equation.DSMT4</vt:lpstr>
      <vt:lpstr>主要讲点</vt:lpstr>
      <vt:lpstr>PowerPoint 演示文稿</vt:lpstr>
      <vt:lpstr>4.3  8086/8088汇编语言的基本语法</vt:lpstr>
      <vt:lpstr>PowerPoint 演示文稿</vt:lpstr>
      <vt:lpstr>汇编语言源程序的调试之一</vt:lpstr>
      <vt:lpstr>PowerPoint 演示文稿</vt:lpstr>
      <vt:lpstr>PowerPoint 演示文稿</vt:lpstr>
      <vt:lpstr>汇编语言源程序调试之二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4.3.2 汇编语言伪指令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4.5  汇编程序设计举例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311</cp:revision>
  <dcterms:created xsi:type="dcterms:W3CDTF">2013-10-30T09:04:00Z</dcterms:created>
  <dcterms:modified xsi:type="dcterms:W3CDTF">2023-05-07T10:31:40Z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6810365625274673A811D81C6AA1E182_13</vt:lpwstr>
  </property>
</Properties>
</file>