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33"/>
  </p:handoutMasterIdLst>
  <p:sldIdLst>
    <p:sldId id="661" r:id="rId3"/>
    <p:sldId id="577" r:id="rId4"/>
    <p:sldId id="709" r:id="rId5"/>
    <p:sldId id="686" r:id="rId6"/>
    <p:sldId id="687" r:id="rId7"/>
    <p:sldId id="688" r:id="rId8"/>
    <p:sldId id="689" r:id="rId9"/>
    <p:sldId id="691" r:id="rId10"/>
    <p:sldId id="692" r:id="rId11"/>
    <p:sldId id="713" r:id="rId12"/>
    <p:sldId id="712" r:id="rId13"/>
    <p:sldId id="667" r:id="rId14"/>
    <p:sldId id="695" r:id="rId16"/>
    <p:sldId id="696" r:id="rId17"/>
    <p:sldId id="697" r:id="rId18"/>
    <p:sldId id="698" r:id="rId19"/>
    <p:sldId id="699" r:id="rId20"/>
    <p:sldId id="700" r:id="rId21"/>
    <p:sldId id="701" r:id="rId22"/>
    <p:sldId id="703" r:id="rId23"/>
    <p:sldId id="702" r:id="rId24"/>
    <p:sldId id="710" r:id="rId25"/>
    <p:sldId id="719" r:id="rId26"/>
    <p:sldId id="720" r:id="rId27"/>
    <p:sldId id="714" r:id="rId28"/>
    <p:sldId id="715" r:id="rId29"/>
    <p:sldId id="716" r:id="rId30"/>
    <p:sldId id="717" r:id="rId31"/>
    <p:sldId id="718" r:id="rId32"/>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388A36"/>
    <a:srgbClr val="B32844"/>
    <a:srgbClr val="DA1F28"/>
    <a:srgbClr val="EA8085"/>
    <a:srgbClr val="A50021"/>
    <a:srgbClr val="F5F5F3"/>
    <a:srgbClr val="FDF0DF"/>
    <a:srgbClr val="A40000"/>
    <a:srgbClr val="E4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77063" autoAdjust="0"/>
  </p:normalViewPr>
  <p:slideViewPr>
    <p:cSldViewPr snapToGrid="0">
      <p:cViewPr varScale="1">
        <p:scale>
          <a:sx n="68" d="100"/>
          <a:sy n="68" d="100"/>
        </p:scale>
        <p:origin x="1210" y="58"/>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54" d="100"/>
          <a:sy n="54" d="100"/>
        </p:scale>
        <p:origin x="286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1:32"/>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21864 9551 0,'-12'13'16,"-13"27"0,-8 9 15,3 1 0,5-4 16,5-2 0,10-3 15,4-4 0,7-4 0,8-6 16,0 3 0,11-4 16,-1-3 0,11-7 15,12-5 0,-10-5 16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1:32"/>
    </inkml:context>
    <inkml:brush xml:id="br0">
      <inkml:brushProperty name="width" value="0.05292" units="cm"/>
      <inkml:brushProperty name="height" value="0.05292" units="cm"/>
      <inkml:brushProperty name="color" value="#ff0000"/>
    </inkml:brush>
  </inkml:definitions>
  <inkml:trace contextRef="#ctx0" brushRef="#br0">2830 5067 0,'-36'-29'0,"11"11"16,4 7 0,4-1 15,-11 0 0,6 4 16,4 8 0,9-4 15,6 1 0,3 3 0,-3 0 16,3 6 16,-5 7 0,-11 32 0,1 2 15,2 17 0,7 2 16,-3 13 0,7 0 16,-4-3 0,6 4 15,3-1 0,5 2 16,4-7 0,10 3 15,-7 15 0,12 7 16,-2-13 0,-1 3 16,1 2 0,-8-5 15,1-5 0,-11-15 16,-2-1 0,-8-12 16,0-3 0,-2-8 15,1-11 0,-4-10 0,5-3 16,-1-11 0,1-4 15,10 0 0,-14-3 16,7 0 0,0 0 16,0-1 0,3 2 15,-6-1 0,6 0 16,-3 0 0,-3 3 16,6-6 0,-6 6 15,6-3 0,-3-3 16,0 3 0,-3 0 15,3 3 0,0-6 16,3 6 0,-6-7 0,3 5 16,0-1 15,-3 3 0,13-7 0,-17 8 16,7-4 0,0 0 16,0 0 0,0 0 15,0 0 0,0 0 16,0-3 0,0 6 15,0-3 0,0 0 16,0 3 0,0-6 16,0 3 0,0 3 15,-3-6 0,6-1 16,-3 8 0,0-7 16,-3 3 0,6 3 15,-3-3 0,0 0 0,-3 0 16,6-4 0,-3 5 15,0-3 0,0 7 16,3-8 0,-6 2 16,3 1 0,3-1 15,-3 3 0,-3-2 16,0 3 0,-3-12 16,-5 7 0</inkml:trace>
  <inkml:trace contextRef="#ctx0" brushRef="#br0">2248 5760 0,'0'-4'16,"6"4"0,24 8 15,1-9 0,-1-2 16,22 3 0,6-6 15,14-2 0,10-3 0,2-4 16,-8 1 16,-15 3 0,-13 0 0,10 6 15,-21-1 0,-13 6 16,-8-3 0,-5 4 16,-5-1 0,4 2 15,-10 2 0,17 8 16,-7 4 0,-1-2 15</inkml:trace>
  <inkml:trace contextRef="#ctx0" brushRef="#br0">3286 5677 0,'-28'5'16,"13"18"0,2 14 16,-5-4 0,21-5 15,4 7 0,14-6 16,6 8 0,9-19 15,4-2 0,5-11 16,-6-13 0,2-10 0,-8-1 16,-6-5 0,-9-4 15,-12 4 0,-3 1 16,-18-4 0,-4 1 16,-1 5 0,-17 1 15,-5 1 0,2 6 16,4 7 0,9 7 15,5-2 0,13 2 16,7-2 0,4-2 16,7-2 0</inkml:trace>
  <inkml:trace contextRef="#ctx0" brushRef="#br0">3683 5507 0,'3'10'15,"17"30"0,13 14 16,-5 2 0,-7-3 16,-2-3 0,-4 2 15,-2-4 0,1 13 16,-2-12 0,-2-2 16,-2-11 0,-7-9 15,-1-8 0,-1-11 16,-1-3 0,1-8 15,-1 2 0,-4-7 16,-13-24 0,-5-23 16,3-18 0,8 9 0,13 16 15,13 19 0,8-1 16,22 7 0,2-7 16,-6 10 0,1-2 15,-9 4 0,-11 3 16,2 5 0,-16 5 15,-6 3 0,0 4 16,2-2 0,-2 0 16,-5 0 0,4 0 15,-2 3 0,3-6 16,-2 6 0,7-6 16,4 3 0</inkml:trace>
  <inkml:trace contextRef="#ctx0" brushRef="#br0">4489 5320 0,'-5'0'15,"-2"15"0,-8 29 16,-4 12 0,-1 4 15,13 6 0,4 19 16,6-2 0,18-1 0,7 5 16,8-9 0,7-19 15,-4-8 0,0-15 16,-11-13 0,-7-7 16,-9-12 0,-15-3 15,0-1 0,0 0 16,3 1 0,-9-7 15,9 6 0,-15-8 16</inkml:trace>
  <inkml:trace contextRef="#ctx0" brushRef="#br0">5310 5260 0,'-3'3'16,"11"3"0,18 9 16,8-3 0,-22-10 15,-6 6 0,12-3 16,0 10 0,12-5 15,-5 7 0</inkml:trace>
  <inkml:trace contextRef="#ctx0" brushRef="#br0">5408 5600 0,'3'3'15,"-3"13"0,-12 16 16,0 3 0,3-1 16,2 2 0,4 9 15,0-1 0,-2-9 16,5-4 0,2 3 15,-4-12 0,4-3 16,-2-1 0,0-16 0,3 2 16,-3 2 0,3-1 15,0-3 0,4 0 16,8-5 0</inkml:trace>
  <inkml:trace contextRef="#ctx0" brushRef="#br0">5702 5697 0,'-6'19'16,"6"21"0,0-4 15,3-12 0,0-5 16,-3-6 0,3 0 16,0-6 0,-3 6 15,-3-20 0,3 1 16,3 6 0,0 0 16,-3-2 0,4-12 15,4-16 0,14-7 16,-13 15 0,9 5 15,-3 11 0,0 2 16,-2 7 0,4 3 0,-1 8 16,8 8 15,7 6 0,-4 2 0,0-1 16,-6-16 0,-5 0 16,-5 4 0,-2-8 15,1 3 0,-1-5 16,0-4 0,-1 2 15,-1 0 0,-1-3 16,-3 4 0,3-3 16</inkml:trace>
  <inkml:trace contextRef="#ctx0" brushRef="#br0">6539 5361 0,'-15'-8'0,"15"10"15,0 15 0,-15 25 16,-3 15 0,8 13 16,14 19 0,5 11 15,15-5 0,4 0 16,2-8 0,-1-28 15,-7-3 0,8-9 16,1-9 0,-10-9 16,-3-4 0,-11-14 15,-2 1 0,-4-8 16,-4-4 0</inkml:trace>
  <inkml:trace contextRef="#ctx0" brushRef="#br0">6148 5661 0,'6'-4'16,"19"3"0,14-5 16,-12 13 0,7 2 15,11-7 0,9 12 16,4-7 0,-6 4 15,-4-5 0,-5 7 16,-4-13 0,0 7 16,4-7 0,8 3 0,-2 4 15,-4-7 16</inkml:trace>
  <inkml:trace contextRef="#ctx0" brushRef="#br0">7731 5180 0,'3'-8'16,"6"10"0,28 0 15,-7 0 0,-30 4 16,6 2 0,6 20 15,-6 18 0</inkml:trace>
  <inkml:trace contextRef="#ctx0" brushRef="#br0">7519 5591 0,'5'0'0,"11"0"15,20 6 0,-8-3 16,-14 6 0,8 8 16,2 10 0,-6 6 15,-5 13 0,-7 14 16,-6-4 0,-6 13 16,6-22 0,0-7 15,3-12 0,0-10 16,3-9 0,-4-7 15,1 3 0,10-10 0,-4 0 16,18-4 16,4-11 0,8-16 0</inkml:trace>
  <inkml:trace contextRef="#ctx0" brushRef="#br0">8611 5550 0,'6'-2'15,"14"4"0,38 12 16,-25-11 0,-20 1 16,2 3 0,15-4 15,-11 5 0,2 3 16,-6-2 0</inkml:trace>
  <inkml:trace contextRef="#ctx0" brushRef="#br0">8401 5829 0,'9'-1'0,"10"12"15,23 10 0,-6-29 16,0 16 0,19-4 15,-3 2 0,-10-4 16,-9-2 0,-11 0 16,5 6 0,-2-10 15,-5 16 0,-7-3 16</inkml:trace>
  <inkml:trace contextRef="#ctx0" brushRef="#br0">9141 5538 0,'-3'0'0,"3"2"16,-9 29 0,-6 9 15,-1-3 0,6 7 16,0 6 0,10 2 16,14-4 0,-4 7 15,5-20 0,2-10 0,5-9 16,1-11 0,9-5 15,1-6 0,10-14 16,-7-10 16,-2-8 0,-1 8 0,-15-15 15,6 0 0,-18 7 16,-6-2 0,-6 7 16,-12 3 0,-3 4 15,-9 4 0,-1 2 16,-5 0 0,-3 7 15,11 7 0,-5 1 16,6 7 0,5 1 16,4 4 0,3 10 0</inkml:trace>
  <inkml:trace contextRef="#ctx0" brushRef="#br0">10279 5510 0,'0'-8'16,"14"9"0,20 3 15,-10 6 0,-27-10 16,3 11 0,12 11 15</inkml:trace>
  <inkml:trace contextRef="#ctx0" brushRef="#br0">10163 5997 0,'3'4'16,"30"30"0,5 6 15,-2-13 0,-19-12 16,2 4 0,-4 10 16,0-8 0,-12 7 15,-3-6 0,-12 7 16,-6-3 0,-12-4 0,-7 6 16,-23 4 0,-7 4 15,-6-3 0,12-6 16</inkml:trace>
  <inkml:trace contextRef="#ctx0" brushRef="#br0">11435 5239 0,'3'4'0,"20"2"15,26 12 0,-30-6 16,-11-5 0,-5 20 16,0-1 0,-6 11 15</inkml:trace>
  <inkml:trace contextRef="#ctx0" brushRef="#br0">11201 5551 0,'39'0'0,"33"8"16,2 8 0,-25 6 15,-4 1 0,-12 8 16,-9 3 0,-15-3 15,-18 9 0,-15 15 16,-28 12 0,-3-7 16,-7-2 0,13-18 15,24-10 0,16-18 16,12-5 0,6 0 16,7 8 0,10-6 15,6-3 0,4 1 16,3-1 0,0-6 0,10-6 15,-1 4 16,7-6 0,-6-5 0</inkml:trace>
  <inkml:trace contextRef="#ctx0" brushRef="#br0">12507 5467 0,'-3'-1'0,"-1"2"16,4-4 15,-7 4 0,-24 10 0,-6 2 16,-2 7 0,-9 2 16,-1 4 0,-19-2 15,15 5 0,5-5 16,5-11 0,18 4 16,9-4 0,12-6 15,4-2 0,3 3 16,8 5 0,14 2 15,5 6 0,9-1 16,10 5 0,9-7 16,3 5 0,-10-3 15,-4-6 0,-2 1 16,-10-11 0,-11 11 0,-2-15 16,-19 1 0,-3 7 15,0-6 0,-3-3 16,0-4 0,0 7 15,3-2 0,-6 3 16</inkml:trace>
  <inkml:trace contextRef="#ctx0" brushRef="#br0">13100 5413 0,'-10'0'0,"11"3"0,-11 35 16,-20 17 0,5 3 16,2 3 0,16-5 15,-2 0 0,6-4 16,6-5 0,0-5 16,3-9 0,1-13 15,7-7 0,-2-4 16,4-5 0,14-17 15</inkml:trace>
  <inkml:trace contextRef="#ctx0" brushRef="#br0">13422 5561 0,'-6'0'0,"3"9"16,-5 10 0,-13 1 15,12 5 0,-3 9 16,9 3 0,6 4 16,0-8 0,6-7 15,6 1 0,0-12 16,5 5 0,6-9 16,7-9 0,-5-1 15,5-23 0,-6 9 16,-3-11 0,-3-3 0,-2 2 15,-10-10 16,0-1 0,-3-3 0,-11-2 16,-11-17 0,10 13 15,-18 14 0,5 1 16,-2 10 0,-6 8 16,-8-5 0,15 7 15,-4 9 0,12-5 16,6 6 0,-1 3 15</inkml:trace>
  <inkml:trace contextRef="#ctx0" brushRef="#br0">14297 5448 0,'-6'6'16,"30"6"0,-18 7 15</inkml:trace>
  <inkml:trace contextRef="#ctx0" brushRef="#br0">14103 5794 0,'3'11'0,"18"25"0,13-10 16,-7-5 0,-12 1 15,12-1 0,-14-3 16,4 3 0,-5-5 16,-8 5 0,2-3 15,-9-1 0,-7-3 16,-9 9 0,-1 1 16,-12-2 0,3 2 15,-7-4 0</inkml:trace>
  <inkml:trace contextRef="#ctx0" brushRef="#br0">15583 5040 0,'0'2'16,"30"4"0,15 12 15,-22-6 0,-20-1 16,8 17 0,-14 14 16</inkml:trace>
  <inkml:trace contextRef="#ctx0" brushRef="#br0">15276 5466 0,'31'-10'0,"32"7"16,1 5 0,-9 4 15,-16 8 0,-3 2 16,-11 6 0,-10 13 16,-12 8 0,-21 8 15,-13-4 0,2-2 16,-5-4 0,16-5 15,8-21 0,10 0 0,6-6 16,4 0 0,2 0 16,21-11 0,-6 4 15,19-11 0,2-18 16</inkml:trace>
  <inkml:trace contextRef="#ctx0" brushRef="#br0">15989 5530 0,'14'0'0,"54"6"15,5 3 0,-27-3 0,-12 3 16,8-2 16,4-7 0,-2 4 0,-11-2 15,-8-4 0,-4-8 16,0 9 0</inkml:trace>
  <inkml:trace contextRef="#ctx0" brushRef="#br0">16289 5260 0,'-18'4'15,"9"18"0,-17 39 0,-3-4 16,5-5 15,6 15 0,-8 1 0,16-8 16,0-8 0,1-5 16,6-8 0,3-2 15,3-18 0,3-3 16</inkml:trace>
  <inkml:trace contextRef="#ctx0" brushRef="#br0">16529 5571 0,'28'10'0,"23"9"16,3 4 0,-12-7 0,-4-7 16,2 4 0,5-1 15,1-8 0,-7 5 16,10-13 0,-8-5 15,-17 7 0,-9-8 16,-1-1 0,-12-8 16</inkml:trace>
  <inkml:trace contextRef="#ctx0" brushRef="#br0">16853 5363 0,'-24'32'0,"3"45"0,-22 22 16,13-20 0,-1-13 15,15 3 0,6-7 16,3 5 0,7-25 16,0 9 0,3-22 15,10-16 0,-13-7 16,7 5 0,13-18 15,-4-10 0</inkml:trace>
  <inkml:trace contextRef="#ctx0" brushRef="#br0">17639 5170 0,'6'34'0,"-9"19"16,-6 8 0,-2 11 16,-11 7 0,12 17 15,-9 2 0,-1 16 16,-1 7 0,3-27 16,-1-2 0,-4-15 15,-3 3 0,3-19 16,-17-6 0,-1-15 15,-2-5 0,-17-8 0,-9-5 16,-15-4 0,-13-8 16</inkml:trace>
  <inkml:trace contextRef="#ctx0" brushRef="#br0">10727 2714 0,'3'-5'0,"18"9"16,34-4 0,-16 3 16,-17 0 0,-7-5 15,9 2 0,9 13 16,1 9 0</inkml:trace>
  <inkml:trace contextRef="#ctx0" brushRef="#br0">10524 3096 0,'-3'0'0,"9"15"16,3 11 0,-6-14 15,3-3 0,1-1 16,0 2 0,3 0 16,6 6 0</inkml:trace>
  <inkml:trace contextRef="#ctx0" brushRef="#br0">10919 2754 0,'-4'-24'16,"1"1"0,0 7 16,-9 2 0,-3-5 15,-3 13 0,-5-1 16,-3 3 0,-10 11 15,-13-4 0,4 15 16,-7 4 0,1-3 0,2 17 16,0 1 0,13-5 15,10 3 0,7 0 16,9-6 0,7 3 16,6-2 0,10-4 15,-1 1 0,15 4 16,9-1 0,7-1 15,11 1 0,14 3 16,-13-1 0,1 3 16,-13-2 0,-9 2 15,-14-6 0,-13-6 16,-10-1 0,-7 1 0,-14 7 16,-8 2 15,-6-1 0,-10-3 0,-3-7 16,11-1 0,-13-5 15,21-2 0,8-12 16,6 3 0,1 2 16,14-7 0,-1-19 15,4-6 0,3-10 16,18-11 0</inkml:trace>
  <inkml:trace contextRef="#ctx0" brushRef="#br0">11257 2446 0,'-2'0'16,"8"0"0,0 17 15,-6 22 0,-3 11 16,0 30 0,-3 14 15,4 20 0,10-9 16,-5-12 0,0-14 16,-3-10 0,0-14 15,-3-7 0,0-18 16,-5-15 0,7-15 16,1 0 0,0-11 15,1 11 0,1-10 0,7-27 16,-3-15 15,16-6 0,5-1 0,1 22 16,1 20 0,-5 13 16,-5 14 0,2 14 15,3 14 0,-7 17 16,2 3 0,-9 6 16,2-8 0,-3-9 15,6-7 0,-3-8 16,2-7 0,-4-8 15,-1-12 0,-2 0 16,11-10 0,12-27 0</inkml:trace>
  <inkml:trace contextRef="#ctx0" brushRef="#br0">11762 3195 0,'-6'9'0,"-7"24"16,1 1 0,9-17 15,6 7 0,16-2 16,-6-5 0,22-5 16,-8-10 0,-4-3 15,12-4 0,-17 0 16,-17-4 0,4 4 16,-10 0 0,1-17 0,-24-2 15,2-2 16,-5 4 0,-6 4 0,7 1 15,-3 3 0,9 6 16,3 0 0,12-2 16</inkml:trace>
  <inkml:trace contextRef="#ctx0" brushRef="#br0">12156 2964 0,'6'61'16,"-3"8"0,6 0 15,-8-9 0,2-7 0,2-2 16,1-3 0,-3-6 16,0-3 0,0-11 15,-6-11 0,0-17 16,-3 1 0,6-2 15,-11-9 0,-5-8 16,-3-11 0,6-8 16,6-16 0,13 9 15,8 5 0,8 6 16,17 9 0,0 5 16,4 8 0,-15 3 15,-1 9 0,-6-2 0,3 4 16,-5 6 0,-5-2 15,-1-6 0,-4 5 16,0-1 0,3 1 16,6 1 0,9-1 15</inkml:trace>
  <inkml:trace contextRef="#ctx0" brushRef="#br0">13048 2603 0,'-10'-24'16,"7"14"0,-3 6 15,-20 10 0,7 10 16,-4 16 0,3 22 16,-1 25 0,3 19 15,15 8 0,-3-2 16,9 2 0,3-7 15,-3-18 0,15-1 16,10-13 0,-2 3 16,2-19 0,2-6 15,0-26 0,-4-2 16,-12-11 0,-22-5 16,28 1 0,-17-15 15,-3-11 0</inkml:trace>
  <inkml:trace contextRef="#ctx0" brushRef="#br0">12532 2809 0,'-12'-28'16,"15"23"0,6 3 15,-3 1 0,3 2 16,24 7 0,23 13 16,28 11 0,7 6 0,0-2 15,-3 0 0,0 2 16,3-10 0,-16-4 16,-14-6 0,-16-1 15,-19-13 0,-15-2 16,-14-1 0,-3-1 15,1-1 0,-1-1 16,5-1 0,-8 1 16,-7-4 0,0 3 15</inkml:trace>
  <inkml:trace contextRef="#ctx0" brushRef="#br0">14935 3052 0,'3'-7'16,"5"-13"0,1-3 16,-6 3 0,-3-16 15,-7 5 0,0-11 16,-2 8 0,-1 2 15,-6 1 0,-8-1 16,6 14 0,-6 2 16,5 13 0,-3 3 15,-1 10 0,-10 11 16,-10 15 0,22 16 0,-12 4 16,4 3 15,12-6 0,-5-5 0,8 1 16,5-9 0,2-5 15,4-7 0,3-16 16,3-8 0,4 0 16,-4-1 0,4 4 15,6-3 0,6 0 16,11-4 0,-14-5 16,14-15 0,-5 1 15,4-10 0,7-4 16,-5-3 0,-1 0 15,7 7 0,-13 9 16,-16 10 0,-2 11 16,-6-2 0,-1 8 0,1-4 15,-2 12 0,2 17 16,7 0 0,-4 5 16,10 0 0,-4-9 15,11-1 0,-1 1 16,17-5 0,-11-3 15,8-2 0,13-10 16,-10-1 0</inkml:trace>
  <inkml:trace contextRef="#ctx0" brushRef="#br0">15453 2592 0,'11'-13'0,"12"1"15,48 3 0,-7 6 16,-21 5 0,6-2 15,-1 2 0,11 3 16,-15 8 0,0-1 0,-12-3 16,4 5 0,-24 0 15,-5 0 0</inkml:trace>
  <inkml:trace contextRef="#ctx0" brushRef="#br0">15580 2665 0,'-6'-4'15,"12"7"0,-8 7 16,-9 23 0,-8 6 0,-1 18 16,5 11 0,0 3 15,-3 1 0,-1-4 16,1 5 0,6-4 15,3-1 0,3-8 16,15-16 0,0-6 16,11-11 0,-4-3 15,4-8 0,0-7 16,-8-3 0,0-3 16,9-9 0,-15 6 15,8-8 0,-3 1 16,7-3 0,3-1 15,3-12 0</inkml:trace>
  <inkml:trace contextRef="#ctx0" brushRef="#br0">16201 2832 0,'-3'-13'15,"6"9"0,-6 8 16,3-2 0,-4 7 16,-2 34 0,-7 13 15,-3 5 0,9 0 16,11-11 0,-4-6 15,-4 6 0,4-8 16,0-4 0,4-4 16,-1-17 0,-6-5 0,9-6 15,6-2 0,4-1 16,14-16 0,3-9 16</inkml:trace>
  <inkml:trace contextRef="#ctx0" brushRef="#br0">16529 3042 0,'-3'0'0,"3"27"15,-14 15 0,8-14 16,2 8 0,7 5 16,0-11 0,15-1 0,-3-9 15,9-5 0,1-8 16,-6-7 0,8 3 15,-4-16 0,-1 1 16,-13-7 0,5-2 16,-11-6 0,1-5 15,-11-5 0,-3 1 16,-3 1 0,-3 6 16,-10 8 0,10 3 15,-10 0 0,9 4 16,-5 2 0,14 2 15</inkml:trace>
  <inkml:trace contextRef="#ctx0" brushRef="#br0">17120 2630 0,'-4'0'15,"1"2"0,16 4 16,-10-10 0,-9 8 0,12-2 16,10 3 0,7 5 15,-3 0 0,3-4 16,-1-2 0,-3 0 15,-2 2 0,-8-2 16,-5 9 0,-1 2 16,-6 20 0,-4 16 15,-5 20 0,-6 7 16,-1 18 0,-1 14 16,10-7 0,7-4 15,0-13 0,-2 2 16,1-17 0,8-10 15,-8-23 0,4-15 16,-3-11 0,-3-12 16,6 0 0,-4 0 15,-9-2 0,-16-15 0,-4-7 16,-6-10 0,-6-13 16,-7-11 0,10-23 15</inkml:trace>
  <inkml:trace contextRef="#ctx0" brushRef="#br0">17936 3049 0,'7'5'0,"7"5"16,14 10 0,-24-13 15,-7-4 0,9 4 16,-7 8 0,6 13 15</inkml:trace>
  <inkml:trace contextRef="#ctx0" brushRef="#br0">17797 3344 0,'17'33'0,"18"9"15,-18 3 0,-3-10 16,-2 11 0,-10 0 16,-5 5 0,-2 3 15,-6-8 0,-1-6 16,-9-2 0,-7-1 16,-14-2 0,-3 2 15,-21-7 0,-2 3 16,-9-11 0</inkml:trace>
  <inkml:trace contextRef="#ctx0" brushRef="#br0">10854 4176 0,'4'-13'0,"-1"4"16,-3 5 0,6-9 16,-6-4 0,-6 11 15,6-1 0,-7-2 16,1 6 0,-5-4 0,-2 3 16,-8-1 0,3 4 15,-10 7 0,1-1 16,-5 4 0,7 5 15,4-8 0,8 4 16,-2 3 0,12 2 16,3-4 0,6 6 15,3 6 0,21 4 16,13 2 0,-1 3 16,-2 2 0,3-7 15,-16 6 0,-3-8 16,-9-4 0,-6 1 15,-6-6 0,-9-3 0,-6 2 16,-12 4 0,-6 0 16,-7 1 0,-3-1 15,7-11 0,-3 15 16,2-15 0,-2 7 16,12-15 0,12 0 15,12 0 0,-6-5 16,12-9 0</inkml:trace>
  <inkml:trace contextRef="#ctx0" brushRef="#br0">11337 3884 0,'0'4'0,"3"11"16,3 30 0,-12 9 16,3 5 0,-9 6 15,9-3 0,-13-4 16,9-8 0,0-7 15,4-9 0,-4-4 0,7-12 16,-3-4 16,3-6 0,0-12 0,0 1 15,3 1 0,0-3 16,-3 1 0,14-14 16,18-16 0,1 3 15,9 10 0,4 9 16,-7 12 0,2 2 15,-12 19 0,-8-7 16,4 18 0,-19 5 16,3 0 0,3 1 15,-9-11 0,-3-12 16,3-5 0,-3-10 0,3 1 16,0 3 15,6-3 0,12-14 0,7-13 16</inkml:trace>
  <inkml:trace contextRef="#ctx0" brushRef="#br0">11848 4334 0,'-4'7'0,"0"20"16,-5 0 0,12-5 16,7-11 0,10 4 15,5-4 0,17-4 16,1-14 0,-4-6 15,-9 6 0,-8-10 16,-10 5 0,-9 2 0,-6-3 16,-15-6 0,-6 4 15,-4-2 0,-2-1 16,-9 3 0,-4 5 16,15-2 0,5 9 15,19-10 0,8-1 16</inkml:trace>
  <inkml:trace contextRef="#ctx0" brushRef="#br0">12201 4091 0,'13'22'16,"4"31"0,2 17 0,-7-8 15,-6-18 0,-6-2 16,6-5 0,-6-1 15,9-13 0,-9-7 16,0-15 0,-3-7 16,0 7 0,0-5 15,-8-6 0,4-20 16,-5-9 0,12-11 16,0-2 0,25 8 15,-5 27 0,6 0 0,0 8 16,7 8 15,-5 2 0,-1 2 16,6 4 0,1 5 0,2 2 16,3-10 0,10 4 15,9-3 0,8-5 16</inkml:trace>
  <inkml:trace contextRef="#ctx0" brushRef="#br0">13150 3992 0,'-13'-1'0,"2"2"16,-24 20 0,9 8 15,-10 17 0,3 14 16,11 18 0,2 3 0,10 13 16,7-15 0,16-6 15,4-8 0,2 3 16,5-6 0,0-19 15,-3-6 0,-2-17 16,-10-11 0,-3-1 16,-6-8 0,-6-6 15</inkml:trace>
  <inkml:trace contextRef="#ctx0" brushRef="#br0">12580 4167 0,'4'-16'16,"35"9"0,13 3 0,-1 10 15,-2 7 0,14 10 16,10 6 0,-10 4 16,-5-4 0,0-1 15,-16-6 0,-9-4 16,-4 0 0,-9-9 15,-8 1 0,6-9 16,-29 4 0,14-7 16,0 6 0,2-4 15</inkml:trace>
  <inkml:trace contextRef="#ctx0" brushRef="#br0">15158 4219 0,'-3'-55'0,"-9"23"15,1 9 0,-4 5 16,-8 6 0,-4 4 16,-8 8 0,0 8 15,-4 1 0,6 6 16,-6 6 0,14 1 0,4 2 15,15 2 16,3 7 0,15-5 0,12 3 16,-2 2 15,23 0 0,-9 4 0,3-3 16,-10-7 0,-3-1 16,-19-16 0,-7 2 15,-1-15 0,-5 10 16,-3-4 0,-9 4 15,-13 2 0,-5-4 16,10 1 0,4-11 16,-7 7 0,3-6 15,-1 0 0,2-6 16,14-9 0</inkml:trace>
  <inkml:trace contextRef="#ctx0" brushRef="#br0">15496 4299 0,'-3'49'16,"-1"7"0,-5-8 15,19-14 0,-14 0 16,8-12 0,9 0 15,-3-2 0,6-20 0,-13 5 16,20-10 0,5-10 16,5-5 0,9-15 15,-8-3 0,8 0 16,-14-14 0,5 20 16,-18 4 0,-5 19 15,-9 8 0,-2 0 16,-4 5 0,7-2 15,-1 8 0,-2 12 16,1 10 0,11 6 16,8-4 0,-4-7 15,9-1 0,-9-1 16,12-9 0,-14-4 0,-1-2 16,18 3 0,-8-3 15,5-6 0</inkml:trace>
  <inkml:trace contextRef="#ctx0" brushRef="#br0">16271 4121 0,'7'11'0,"10"17"16,-1 10 0,-15-2 15,2 8 0,-6 20 16,-5-7 0,2 3 16,3-9 0,-3-4 15,9-15 0,-13 2 16,10-18 0,-1 0 16,-6-16 0,8 0 0,-1 0 15,-3 0 0,5-6 16,-4 2 0,1-5 15,2-21 0,-2 0 16,5-4 0,3-4 16,6 2 0,-4 10 15,7-2 0,8-2 16,2 5 0,10 7 16,-4 2 0,-6 10 15,-10 4 0,-3 8 16,0 12 0,0 7 15,-3 10 0,-1 12 0,-9 8 16,0-9 0,3-11 16,-2-2 0,5-12 15,-9-8 0,9-13 16,-7 2 0,2-8 16,3 8 0,-9-13 15,29-9 0,2-28 16,15 1 0,6-12 15,5 12 0,3 12 16,-14 20 0,2 9 16,-14 11 0,-12 11 15,-1 9 0,-13 10 16,6 5 0,1-1 0,-1 1 16,-8-1 15,6-3 0,6-13 0,-4 14 16,-9-16 0,6 11 15,5-14 0,11 10 16,-15-9 0</inkml:trace>
  <inkml:trace contextRef="#ctx0" brushRef="#br0">17736 4466 0,'4'-2'15,"5"6"0,34 4 16,-24-6 0,-6 4 0,2 2 16,9 1 15,4 4 0,-4 4 0,-3 1 16,-3-4 0</inkml:trace>
  <inkml:trace contextRef="#ctx0" brushRef="#br0">17464 4716 0,'3'1'15,"5"4"0,13 14 16,5-12 0,10 6 15,15 4 0,12-3 16,-2-2 0,-3 2 0,-6-4 16,3-4 15,4-4 0,-4 9 0,-7-8 16</inkml:trace>
  <inkml:trace contextRef="#ctx0" brushRef="#br0">18408 4538 0,'-17'-7'0,"-1"30"15,-19 3 0,15-3 16,14 12 0,-7 12 0,18-4 16,-2-7 0,14-3 15,2-10 0,5 1 16,2-18 0,15 5 15,-16-12 0,12-6 16,-14-4 0,3-3 16,-13-1 0,-2-7 15,-10-12 0,-4-5 16,-12-10 0,4 7 16,-4 1 0,-8 8 15,3 14 0,5 5 0,11 8 16,-4-1 15,16 4 0,-10 0 0,12-2 16,4-5 0</inkml:trace>
  <inkml:trace contextRef="#ctx0" brushRef="#br0">19058 4448 0,'29'9'0,"10"8"16,-10 3 0,-10-11 15,-9 1 0,17 6 16,-6-3 0,-4 6 0,-11-8 16,-6 9 0</inkml:trace>
  <inkml:trace contextRef="#ctx0" brushRef="#br0">18834 4909 0,'16'39'0,"16"16"16,-22-13 0,11-9 15,-6 4 0,-3-1 16,1-7 0,-17-2 0,-5-5 15,-7 8 0,-20-9 16,-3 0 0,-19 5 16,-22-2 0,-16 3 15,-27-9 0</inkml:trace>
  <inkml:trace contextRef="#ctx0" brushRef="#br0">6676 6951 0,'0'-23'16,"-3"8"0,0 11 0,-13 1 15,-2-1 0,-9-6 16,-13 14 0,-2 6 15,-4-3 0,-2 11 16,2 10 0,10-15 16,15-1 0,3 8 15,15-15 0,6-3 16,0 11 0,15 16 16,10-8 0,17 16 15,4-1 0,2 6 16,-3-2 0,-14-1 15,-7-2 0,-9-7 0,-5-1 16,-19-2 0,-1-7 16,-8 7 0,-12 1 15,-4-2 0,-11 0 16,2-6 0,-5-1 16,9-10 0,-7 4 15,15-10 0,5 1 16,1-8 0,-2-3 15,12-11 0,6-3 16,15-2 0,9-6 16</inkml:trace>
  <inkml:trace contextRef="#ctx0" brushRef="#br0">6975 7189 0,'0'24'16,"-3"21"0,-5-4 16,-1-5 0,3-3 15,6 0 0,6-1 16,3-5 0,2 3 16,11-10 0,2-5 15,-2-8 0,8-7 16,4-8 0,11-12 0,-5-14 15,5-3 16,-6-5 0,-3-11 0,-11 3 16,-10 0 15,-9 21 0,-12 9 0,9 16 16,-9 4 0,6 3 16,0 4 0,-12 17 15,3 13 0,6-2 16,15-2 0,3-3 15,6-6 0,3 2 16,10-6 0,-1-3 16,4-9 0,-1-7 15,3 6 0,-11-5 16,-1-4 0,-9-5 16,-3-10 0</inkml:trace>
  <inkml:trace contextRef="#ctx0" brushRef="#br0">7800 7088 0,'16'23'16,"-1"16"0,-5 10 16,-5-10 0,1 7 15,-6-6 0,3 4 0,0 5 16,-3-10 15,-6-15 0,6-1 0,-3-10 16,0-1 0,-6-2 16,3-1 0,0-7 15,0-2 0,0 4 16,12-8 0,-9 0 16,3-2 0,-3-11 15,3-11 0,3-13 16,6 1 0,7-9 15,4 0 0,10 9 16,1 3 0,2 4 16,0 12 0,-5 6 15,-1 14 0,-8 7 16,-2 8 0,-1 3 0,-1 14 16,9-4 15,-11 1 0,7-8 0,-1-2 16,-4-6 0,15-9 15,6-3 0,4-9 16,11-11 0,-2-10 16,0-6 0,-7 6 15,-20 24 0,-16 2 16,-3 4 0,-3 0 16,-3 0 0,9 4 15,2 21 0,2-5 16,2 0 0,7 1 15,-2 1 0,8-2 0,5-3 16,-3 3 0,-2-4 16,5 3 0,-2-1 15,-2 1 0,4-2 16</inkml:trace>
  <inkml:trace contextRef="#ctx0" brushRef="#br0">9314 7274 0,'5'-16'16,"24"5"0,37 6 16,4-1 0,-9 6 15,17 6 0,1-4 16,-1 6 0,5-4 0,-17-2 15,-5-2 0,-6 9 16,-16-10 0,-15 2 16,-11-1 0,-13 1 15,-7-1 0</inkml:trace>
  <inkml:trace contextRef="#ctx0" brushRef="#br0">9893 6941 0,'0'6'0,"3"14"15,-6 37 0,-6-4 16,0 6 0,3 4 16,3-9 0,6-2 0,3-7 15,3-7 0,3-5 16,-5-11 0,10-2 15,8-3 0</inkml:trace>
  <inkml:trace contextRef="#ctx0" brushRef="#br0">10848 7197 0,'22'2'0,"14"-2"16,13 6 0,2-12 15,4 10 0,8-4 16,-8 2 0,3 2 16,-3 0 0,-7-4 15,-15 3 0,-3-3 16,-11 8 0,-19-3 0</inkml:trace>
  <inkml:trace contextRef="#ctx0" brushRef="#br0">10706 7353 0,'12'4'0,"-6"-1"16,4 4 0,7 4 15,17-1 0,16 5 16,-6-5 0,5 5 0,5-4 15,-3 0 0,-2-1 16,-7-3 0,-11 2 16,-7-5 0,-2-2 15,-16 4 0,-1-8 16,-5 2 0,-5 0 16,5 2 0,-13 2 15</inkml:trace>
  <inkml:trace contextRef="#ctx0" brushRef="#br0">12234 7213 0,'-11'-39'0,"2"5"16,-10 1 0,-5 10 15,2 20 0,-7-4 16,-4 22 0,-8 18 15,5 14 0,0 13 16,6 3 0,21-2 16,9-10 0,9-19 15,5-8 0,5-8 16,14-10 0,12-18 16,16-5 0,-2-12 15,3-9 0,-1-1 16,-5 7 0,-18 5 0,-25 21 15,-16 12 0,0-3 16,-4 0 0,-5 24 16,-21 15 0,11-1 15,8-6 0,8 0 16,9-6 0,6-3 16,9-2 0,6-3 15,3-9 0,0 5 16</inkml:trace>
  <inkml:trace contextRef="#ctx0" brushRef="#br0">12860 6856 0,'7'-1'16,"16"7"0,10 0 16,-15 5 0,9-1 15,19 5 0,-1-4 16,-10 6 0,13-1 0,-9-2 16,-3-4 15,-14 4 0,-5-2 0</inkml:trace>
  <inkml:trace contextRef="#ctx0" brushRef="#br0">12941 6897 0,'-9'1'15,"-3"18"0,-2 2 16,-2 8 0,-4 8 16,0 18 0,-7 6 15,6 3 0,5 5 16,-8 13 0,12 0 16,6-13 0,9-13 15,0-2 0,13-18 16,1-5 0,5-9 15,5-4 0,1-7 16,2-3 0,-8-6 16,10-2 0,-2 0 15,10-2 0</inkml:trace>
  <inkml:trace contextRef="#ctx0" brushRef="#br0">13805 6822 0,'3'0'16,"4"0"0,9 17 15,-7-7 0,-1 8 16,1 19 0,0 7 16,-2 12 0,-4-6 15</inkml:trace>
  <inkml:trace contextRef="#ctx0" brushRef="#br0">13516 7157 0,'4'2'0,"21"5"15,5 11 0,-9 1 16,-8 11 0,-5 11 16,-8 9 0,-8 4 15,-8-4 0,-5-4 16,1-2 0,7-3 0,16-8 15,-3-19 16,3-4 0,3-7 0,12 3 16,3-2 15,9-11 0,-7-4 0,21-4 16,5-12 0,11-7 16</inkml:trace>
  <inkml:trace contextRef="#ctx0" brushRef="#br0">14347 6967 0,'10'-4'16,"-4"8"0,-12-4 16,3 0 0,9 6 0,0-6 15,1 5 0,-4 1 16,21 12 0,-3-16 15,6 8 0,-18 0 16,10-6 0,-12-1 16,1 4 0,-5-9 15,6 4 0,-6 1 16,10 0 0,-16 0 16,9-3 0,-9 2 15,9-1 0,-5-4 16,-8 9 0,4 4 15,9 6 0,-3 8 0,-5 3 16,4 15 16,-2 15 0,-10 9 0,7 9 15,0 5 0,6-11 16,0-6 0,-12-11 16,25-7 0,-20-13 15,5-9 0,6-13 16,-18-7 0,11-6 15,-9 3 0,-6 0 16,-31-4 0,-13 4 16,-6-12 0,-3-2 15,-4-1 0,4-19 0</inkml:trace>
  <inkml:trace contextRef="#ctx0" brushRef="#br0">15279 7252 0,'0'11'16,"16"20"0,0 16 0,-26-14 16,-6-4 0</inkml:trace>
  <inkml:trace contextRef="#ctx0" brushRef="#br0">15012 7663 0,'7'20'16,"9"25"0,16-2 0,-15-7 15,2-3 0,-6 10 16,-10-2 0,-6 1 16,-22-1 0,-8 12 15,-19-2 0,-22 8 16,-8-22 0,-16-1 15,-12 6 0</inkml:trace>
  <inkml:trace contextRef="#ctx0" brushRef="#br0">823 9358 0,'-52'-18'0,"0"4"16,10-2 0,0-4 16,11 9 0,7-1 15,5 8 0,8-2 16,14 9 0,-3-6 15,2 3 0,2 0 16,1 0 0,5 0 16,16 10 0,9-3 15,19 9 0,14-3 16,7 0 0,21 3 0,5 5 16,2-7 0,0-12 15,3 8 0,-3 0 16,-3 0 0,0-8 15,18 3 0,13 4 16,-10-6 0,16 4 16,9-3 0,-1-1 15,-8-6 0,-13 3 16,-15-1 0,9-1 16,31-6 0,2 2 15,1 9 0,12-12 16,-9 2 0,-7 3 15,-5-3 0,-26 1 0,24 3 16,25-4 0,1-5 16,27 1 0,-9-9 15,-9-3 0,-15-1 16,-4 9 0,28-5 16,0-1 0,16 2 15,-13 0 0,-9 3 16,-16 1 0,-11 7 15,30-10 0,9 3 16,21-2 0,-12-3 16,-8 0 0,-20-2 15,1-5 0,33 3 0,3-6 16,10 7 0,-19 1 16,-18 1 0,-18-1 15,24 1 0,3 2 16,27-4 0,-17 5 15,-18 5 0,-21 1 16,-3-3 0,22 6 16,-5-7 0,12 9 15,-3-2 0,-22-1 16,-8 3 0,-18-4 16,15 2 0,17-2 15,1-1 0,15-2 16,-18 8 0,-10 4 0,-14-2 15,-24 6 16,21-4 0,13 4 0,2-5 16,15-4 0,-5 1 15,-12 3 0,-13 1 16,-21 1 0,2 2 16,6 7 0,6-7 15,-7 2 0,17-3 16,-2 3 0,-10 5 15,-4 0 0,-10 3 16,-16-1 0,2 0 16,11-1 0,-1-3 0,-3-3 15,11-5 16,6 5 0,-7-3 16,-3 6 0,-13-5 0,6 3 15,-12-4 0,-7-4 16,12 3 0,1 0 15,0-5 0,-4-3 16,17 0 0,4-1 16,-4 6 0,-11 1 15,-8-3 0,-4 9 16,-6 0 0,-10 2 16,6 0 0,8 1 15,4-8 0,-12 4 16,1-4 0,6 2 15,3-4 0,0 6 0,4 3 16,-5 3 0,1 2 16,-6-9 0,3 5 15,-24-3 0,0-3 16,-6 0 0,14 0 16,-10 0 0,3 5 15,0-5 0,1 3 16,4-7 0,3-6 15,-9 0 0,-7 4 16,-22 0 0,-3 1 16,-18-2 0,2 6 15,-3 1 0,-7 0 0,-4 0 16,8 0 0,-10-1 16,0 1 0,-5 2 15,7-2 0,-1 0 16,4 2 0,10-2 15,-8 3 0,11 4 16,3-2 0,-2 2 16,2-1 0,4-5 15,15 16 0,-4-9 16,3 3 0,6 0 16,0-2 0,-10-9 15,0 4 0,-22 1 16,7-5 0,-17-5 15,11 10 0,-23-3 16,15-2 0,-12 0 0,6 0 16,-4-3 0,-4-1 15,5 4 0,5 0 16,-7 0 0,2 0 16,-3-4 0,9 4 15,-9 0 0,3-10 16,5-7 0,3 2 15,-5 8 0,4-7 16,-1 1 0,-2-3 16,5-6 0,-6-2 0,2-4 15,-1-12 16,0-1 0,0-12 0,2 0 16,1-10 0,-2-12 15,2-4 0,-1 2 16,-3 14 0,0 7 15,0 0 0,5-4 16,-16-2 0,5-4 16,-5-13 0,7-1 15,-6-3 0,4-12 16,13-2 0,-19 2 16,15-12 0,1-7 15,-7 15 0,5 12 16,-7 5 0,12-5 15,-7 5 0,4 0 0,-4-5 16,6-3 0,-6-11 16,7 9 0,4-11 15,-8 2 0,-6-9 16,7 24 0,-11 8 16,10-2 0,-5 5 15,2 3 0,12-8 16,-12 3 0,5-2 15,-8-15 0,7-1 16,-3-1 0,-1-14 16,-4 4 0,-5 13 15,2 11 0,-2-8 16,-1 4 0,4 5 0,-3 0 16,5 1 0,-2-7 15,3-5 0,-15-1 16,5-13 0,-4-8 15,2 4 0,2 18 16,-7-3 0,14 6 16,-4 1 0,2-6 15,-2 2 0,12-1 16,-17 1 0,9 10 16,0-2 0,-4 4 15,4 3 0,-10 25 16,3 8 0,4 13 0,-1-4 15,1 14 0,2-5 16,-8 8 0,21 8 16,-15-3 0,12 10 15,-12 1 0,9 4 16,-12-1 0,12 1 16,0-4 0,-3 4 15,6-1 0,-15-2 16,5-1 0,11 5 15,-13-3 0,6 0 16,0 0 0,0-1 16,-1 2 0,2-1 0,2 1 15,-7-3 16,4 2 0,-4 1 0,1 0 16,3 17 0,-3 16 15,-12 17 0</inkml:trace>
  <inkml:trace contextRef="#ctx0" brushRef="#br0">3373 10099 0,'-12'-10'0,"15"10"0,-3 0 16,0 0 0,-3 0 16,3 0 0,12 6 15,9 12 0,7 3 16,5 3 0,10 13 16,-1-1 0,3 4 15,-5 2 0,-28-18 16</inkml:trace>
  <inkml:trace contextRef="#ctx0" brushRef="#br0">3154 10747 0,'19'-1'0,"14"-8"0,-3 2 15,4 1 0,5 6 16,7 6 0,6 8 16,-16 9 0,-9 19 15,-21 7 0,-21 21 16,-19 9 0,-16 4 16,-8-20 0,17-8 15,11-16 0,10-18 16,17-11 0,9-10 0,-3-3 15,15 3 0,19-13 16,23-10 0,37-13 16,6-1 0,9 0 15,1-2 0,-10-5 16</inkml:trace>
  <inkml:trace contextRef="#ctx0" brushRef="#br0">4722 10496 0,'3'-3'0,"4"6"0,5-7 16,-1 0 0,5 2 15,15-6 0,8 12 16,7-4 0,4 0 16,0 4 0,4 2 15,-6-2 0,-12 6 16</inkml:trace>
  <inkml:trace contextRef="#ctx0" brushRef="#br0">4550 10828 0,'9'0'0,"12"8"15,10-12 16,2-2 0,15-1 0,20-3 15,4 2 0,-3 6 16,-5-4 0,2 6 16,-2 0 0,1 0 15,4-10 0,-8-10 16</inkml:trace>
  <inkml:trace contextRef="#ctx0" brushRef="#br0">6151 10251 0,'-6'3'15,"2"-3"0,-4 6 16,-7 10 0,-15 21 15,-1 18 0,4 14 16,8 9 0,11-21 16,-1 2 0,12-7 15,2 1 0,4-10 16,10-6 0,-2-11 16,2-12 0,3-8 15,1-6 0,2-11 16,8-12 0,3-9 0,-2-2 15,-10-4 0,0-2 16,-11-6 0,-4 2 16,-9 1 0,-3-2 15,-13-5 0,-1 9 16,-2 19 0,-2-5 16,3 17 0,-1 0 15,5 1 0,4 12 16,14-6 0,5 3 15,5 3 0</inkml:trace>
  <inkml:trace contextRef="#ctx0" brushRef="#br0">7027 10331 0,'6'-3'0,"-3"8"15,-9-7 0,6 8 16,3-3 0,10 17 16,2 0 0,3 3 0,-3-7 15,9 10 0,1-2 16,2-5 0,1 8 16,-5-14 0,-7-6 15</inkml:trace>
  <inkml:trace contextRef="#ctx0" brushRef="#br0">6776 11014 0,'33'7'0,"-12"-2"16,4 2 0,-5 3 16,-1 7 0,3-7 15,-11 13 0,4-2 16,-15-2 0,0 1 16,-6 3 0,-8 4 15,-11 5 0,-8 2 16,-10-6 0,-8 6 15,-4 3 0,6-5 16,-2 5 0,-1-2 16</inkml:trace>
  <inkml:trace contextRef="#ctx0" brushRef="#br0">3555 11767 0,'6'4'16,"-3"-4"0,12 1 15,-18 3 0,3-4 16,3 5 0,7 17 16,11 15 0,-13 3 15,-8 2 0</inkml:trace>
  <inkml:trace contextRef="#ctx0" brushRef="#br0">3297 12173 0,'34'10'0,"2"6"0,-3 5 15,-15 2 16,-12 6 0,-8 14 0,-10 10 15,-13 4 0,-8 2 16,0-6 0,5-18 16,10-7 0,12-16 15,9-8 0,-3-4 16,16 0 0,20-13 16,19-10 0,20-10 15,10-7 0,-4-3 16,5-9 0,-2-2 15</inkml:trace>
  <inkml:trace contextRef="#ctx0" brushRef="#br0">4583 11615 0,'-3'-36'15,"-7"13"0,-1 17 16,-8-4 0,8 10 15,-8 0 0,4 3 16,9 0 0,-6 10 16,-3 6 0,6 21 15,-9 7 0,-4 11 16,10 13 0,6-1 16,3 3 0,3 2 15,3 4 0,6 7 0,3-13 16,4 3 0,-5-11 15,8-2 0,-10-3 16,6 3 0,3-1 16,0-3 0,-3 8 15,-8-11 0,-1-13 16,-6-4 0,-3-9 16,-4-10 0,1-7 15,1-7 0,-2 1 16,-1 0 0,-11 0 15,1-4 0,0 3 16,-15-9 0,-5 0 0,-1-7 16,-12-10 15,-13-3 0,10-14 0,2-25 16</inkml:trace>
  <inkml:trace contextRef="#ctx0" brushRef="#br0">3989 12325 0,'21'-10'0,"25"1"16,2 2 0,-12 10 16,10-3 0,-1 7 15,25 0 0,0-1 0,-1 0 16,-11-2 0,6 0 15,2-8 0,1 0 16,3 4 0,0-9 16</inkml:trace>
  <inkml:trace contextRef="#ctx0" brushRef="#br0">5411 11959 0,'-12'19'0,"-19"28"15,-14 12 0,9 18 16,-1 12 0,22-7 15,3-2 0,18-11 16,0-10 0,13-9 16,7-7 0,9-4 15,6-9 0,5-14 16,8 1 0,-8-5 16,-4-8 0,-20 0 15,5 3 0,-9-8 0,-5-5 16,-2 12 0,1-5 15,-2-1 0,-4-1 16,-6-19 0</inkml:trace>
  <inkml:trace contextRef="#ctx0" brushRef="#br0">6451 11951 0,'0'0'16,"4"5"0,-4-2 16,-4 0 0,4 1 15,4 8 0,7 25 16,1 3 0,1 5 16,-10-1 0,-12-22 15</inkml:trace>
  <inkml:trace contextRef="#ctx0" brushRef="#br0">6179 12356 0,'23'6'0,"10"-6"16,-2 0 0,12 3 15,-1 4 0,1 6 16,-10 7 0,-12 7 15,-11 2 0,-20 24 16,-18-1 0,-8 7 16,-3-1 0,0-2 15,12-14 0,11-15 16,7-19 0,12-3 16,3-15 0,4 10 0,13-3 15,20-14 0,12-6 16,11-6 0,-2-2 15,-3-5 0,11 10 16,8-1 0,13-2 16</inkml:trace>
  <inkml:trace contextRef="#ctx0" brushRef="#br0">7789 12039 0,'-3'2'16,"0"-2"0,-13 12 15,-14 16 0,-9 3 16,-10 7 0,4-1 15,-10 3 0,-3-1 16,16-10 0,6-8 16,11 2 0,10-10 15,15-9 0,10 2 16,7 4 0,13 3 16,11-7 0,15 5 15,2-11 0,3 9 16,5-8 0,-8 9 0,-3-4 15,-6 3 0,-7-2 16,0 1 0,-9 1 16,-8-6 0,-10-1 15,-9 3 0,-3-6 16,0 5 0,-6-7 16,3 3 0,9 3 15,4-3 0,11-14 16</inkml:trace>
  <inkml:trace contextRef="#ctx0" brushRef="#br0">8768 11969 0,'0'0'0,"-5"7"16,-8 11 0,-23 35 15,-10 16 0,19-2 16,17-10 0,-4-6 0,8 16 16,-4-23 15,13-14 0,0-2 0,4-17 16,2-8 0,18-6 16,18-21 0,4-21 15</inkml:trace>
  <inkml:trace contextRef="#ctx0" brushRef="#br0">9001 12316 0,'-11'42'16,"2"-9"0,12-12 16,-3-5 0,9-10 0,12-6 15,7-3 0,2-17 16,-7-2 0,11-2 15,-13-2 0,-2-1 16,-2 2 0,-11-6 16,-6-3 0,-6 5 15,-5-11 0,-5 7 16,-17-3 0,2 17 16,4 9 0,-12 10 15,0 3 0,8 7 16,10-3 0,3 5 15,8 3 0,2-3 16,5-18 0</inkml:trace>
  <inkml:trace contextRef="#ctx0" brushRef="#br0">9890 11750 0,'3'-3'16,"-6"3"0,3 0 15,0 3 0,0-3 16,3 8 0,0 8 16,4 13 0,-1 11 15,5 10 0,8 13 16,-7-5 0,2 0 16,5-6 0,0 14 15,-2 1 0,-1-12 16,-1 1 0,0 1 15,-6-1 0,-3-10 16,-3-3 0,-3-4 16,-6 1 0,0 4 0,-12 2 15,3-10 0,-14 0 16,3-3 0,-7-6 16,2-2 0,1-5 15,0 7 0,2-11 16,1 2 0,-9-12 15,-3 0 0</inkml:trace>
  <inkml:trace contextRef="#ctx0" brushRef="#br0">6145 13647 0,'3'-3'16,"-12"-1"0,9 4 16,-9-6 0,-10 2 15,-1 4 0,-11 4 16,1 2 0,-1 1 15,-2 8 0,6-6 16,2 3 0,11 1 16,1-10 0,13 1 15,3-1 0,3 0 16,4 8 0,14 8 0,9-3 16,6 8 15,1 9 0,-4 7 0,7 2 16,-7 8 0,-3-4 15,-11 0 0,-10 4 16,-4-3 0,-8-8 16,-14 0 0,-5-9 15,-14 1 0,0-3 16,-9-4 0,-7-5 16,4-5 0,14-10 15,1-1 0,8-3 16,-5-7 0,9-10 15,3-12 0,9-11 16,6-13 0</inkml:trace>
  <inkml:trace contextRef="#ctx0" brushRef="#br0">6682 13762 0,'-9'-7'16,"6"4"0,-1 6 16,1 1 0,-9 16 15,-3 23 0,9 24 16,6-2 0,6 4 15,12-6 0,-2-20 16,2-6 0,3-14 16,-3-8 0,6-8 15,-8-10 0,14-3 16,3-14 0,-2-13 0,2-14 16,6-2 0,-8-13 15,-1 14 0,-11 26 16,-5 6 0,-14 16 15,3 0 0,-3 9 16,0 17 0,6 24 16,10 16 0,-2-17 15,2-13 0,3-3 16,4-5 0,5-2 16,2-3 0,-9-13 15,1-9 0,1-1 16,-4-4 0,3-10 15,1-12 0,-4-3 16</inkml:trace>
  <inkml:trace contextRef="#ctx0" brushRef="#br0">7540 13865 0,'6'26'0,"6"10"15,-12-2 0,0 12 16,-9 3 0,9 0 16,-6-5 0,0-2 15,0 2 0,-3-8 16,3-5 0,-3-2 16,3-3 0,-4-12 0,7 5 15,0-12 16,0-4 0,3 0 0,0-3 15,0 0 0,0-3 16,3 3 0,-3-3 16,0-1 0,0-12 15,3-18 0,3-5 16,4-20 0,8-17 16,9 12 0,3 15 15,1 12 0,-1 5 16,0 22 0,-11 7 15,-10 9 0,2 8 16,5 21 0,-10 6 0,-3 8 16,-3-16 15,0 4 0,3-12 0,-3-11 16,6-7 0,-6-7 16,4-4 0,7-2 15,11-15 0,4-14 16,9-7 0,4 4 15,0 19 0,-9 13 16,-5 11 0,5 9 16,-3 12 0,1 17 15,-1 3 0,-6 7 16,-6-10 0,0-6 16,1-2 0,-7-8 15,2-10 0,2-5 0,5 3 16,19-15 0,5-21 15</inkml:trace>
  <inkml:trace contextRef="#ctx0" brushRef="#br0">9108 13864 0,'0'1'16,"6"2"0,3-6 16,-3 12 0,18-2 15,2-7 0,3 14 16,10-6 0,-3-14 15,7 14 0,2-16 16,1 5 0,-4-10 0,-8 0 16,-1-1 0,-11-4 15</inkml:trace>
  <inkml:trace contextRef="#ctx0" brushRef="#br0">9056 14231 0,'25'16'0,"-8"-8"15,5 2 0,-1 5 16,7-5 0,-1-6 15,2 10 0,-1-6 16,-4 0 0,4-2 16,-1-2 0,-8-1 15,-2 0 0,2 4 16,-13-7 0,15 4 16,-12-4 0,3-8 15</inkml:trace>
  <inkml:trace contextRef="#ctx0" brushRef="#br0">10609 13487 0,'-27'-9'0,"11"6"15,-14 0 0,7 8 16,7 2 0,-3 0 16,5 4 0,11 1 15,3 2 0,0 9 16,14 9 0,8-1 16,5-1 0,-2-1 15,1-2 0,2 6 16,-7 3 0,-9-3 15,-15 1 0,3 1 16,-18-1 0,-9-2 16,-9-5 0,-3-1 0,4-7 15,-1 1 0,15-6 16,-3-7 0,11 2 16,6-15 0,14 2 15,-1-29 0,10-17 16,8-8 0</inkml:trace>
  <inkml:trace contextRef="#ctx0" brushRef="#br0">10970 13706 0,'21'62'0,"-9"2"15,-15-1 0,3-4 16,3-14 0,10-1 15,1-7 0,8-21 16,-10-7 0,15-15 16,6-13 0,19-15 15,-4-15 0,-2-11 16,-7-9 0,-5 6 16,-7 16 0,-8 22 15,-19 20 0,0 5 16,0 2 0,-6 17 15,-7 23 0,10 19 16,6 8 0,6-13 0,2-10 16,8-3 0,-3-11 15,-1-11 0,6-1 16,-2-10 0,5-4 16,-2-12 0,13-7 15,-8-1 0,1-12 16,-1-17 0</inkml:trace>
  <inkml:trace contextRef="#ctx0" brushRef="#br0">11919 13673 0,'3'41'0,"-3"14"0,-3-9 16,-17 23 0,13 1 15,-5-10 0,-1-8 16,4-11 0,1-3 16,-5-7 0,13-9 15,-3-9 0,6-6 16,-3-7 0,0-4 16,0 1 0,7-26 15,2-18 0,12-8 16,-3-22 0,9-2 15,6 20 0,-14 28 16,3 12 0,-8 16 16,-2 3 0,-6 12 0,5 28 15,-1 10 0,-4-10 16,-3-14 0,-3-7 16,4-11 0,-4-6 15,3-8 0,0 2 16,10-5 0,19-27 15,7-13 0,10 2 16,0 11 0,-7 13 16,-6 23 0,-7 0 15,-6 20 0,-1 16 16,-5 14 0,-8 9 16,1-14 0,-4-8 0,-3-7 15,-3-7 16,3 0 0,1-10 0,4-3 15,1 4 0,3-11 16,12-9 0,10-11 16,-1-15 0</inkml:trace>
  <inkml:trace contextRef="#ctx0" brushRef="#br0">12990 13799 0,'39'-8'15,"22"8"0,-19 6 16,-2-4 0,2 1 16,0 10 0,1-13 15,-14 7 0,-3-13 16,-5 9 0,6-10 0,-10-6 16,2-3 15,-6-9 0</inkml:trace>
  <inkml:trace contextRef="#ctx0" brushRef="#br0">13302 13518 0,'-24'75'0,"-1"-2"15,5-11 0,4 5 16,1 22 0,6-20 15,-2 1 0,7-10 16,1-14 0,9 19 16,-15-28 0,18-10 0,-9-8 15,10-5 0,-2-3 16,1-19 0</inkml:trace>
  <inkml:trace contextRef="#ctx0" brushRef="#br0">14383 13484 0,'-4'-9'16,"-5"-7"0,-7-2 0,-23 5 15,6 14 0,-16 11 16,4 22 0,-10 19 16,6 27 0,1-9 15,12 12 0,10-4 16,12-15 0,14-11 15,8-20 0,5-8 16,6-18 0,6-9 16,25-20 0,2-16 15,2-15 0,4-9 16,-12 5 0,2 20 16,-24 24 0,-5 7 0,-19 12 15,-3 10 0,6 18 16,-25 35 0,5-6 15,13-18 0,8-8 16,-4-7 0,14-3 16,8-9 0,5-13 15,0-18 0</inkml:trace>
  <inkml:trace contextRef="#ctx0" brushRef="#br0">14895 13439 0,'63'-4'0,"-2"4"0,-16 4 16,-6-4 0,4 2 16,2 2 0,4 6 15,-7-6 0,-13-1 16,-3-3 0,-14-4 15</inkml:trace>
  <inkml:trace contextRef="#ctx0" brushRef="#br0">15064 13422 0,'-18'50'16,"-6"12"0,2 4 15,-1 3 0,10 14 16,0 11 0,5-16 16,-1-5 0,3-10 15,9-14 0,0-3 16,4-12 0,7-15 16,4-6 0,9-3 15,4-17 0,8-9 16,7-10 0,7-17 15,-9 0 0</inkml:trace>
  <inkml:trace contextRef="#ctx0" brushRef="#br0">15847 13339 0,'16'7'0,"22"3"16,-20-7 0,-15 4 16,-6 16 0,-2 13 15,-20-9 0</inkml:trace>
  <inkml:trace contextRef="#ctx0" brushRef="#br0">15571 13608 0,'39'19'15,"-26"1"0,2 6 16,-18 23 0,-10 12 16,4 10 0,-11-4 15,2 2 0,1-19 16,7 3 0,7-21 15,3-16 0,10-1 16,-1-12 0,14-10 0,25-20 16,18-18 15,1-21 0,-7-27 0</inkml:trace>
  <inkml:trace contextRef="#ctx0" brushRef="#br0">16457 13390 0,'9'3'0,"8"0"16,-20-3 0,6 2 15,10 8 0,5-3 16,3 3 0,-5-6 0,1 2 16,-2-2 15,-4-4 0,-3 0 0,-4 2 16,-7-4 0,5 4 15,-2 4 0,0-4 16,3 8 0,-2 9 16,7 17 0,-5 5 15,-3 7 0,0 8 16,-7 11 0,2 19 16,-4-4 0,4 8 15,-1-14 0,6-7 16,-1 0 0,-3 10 15,-2-36 0,-3-16 16,-1-10 0,-7-10 16,-2 1 0,-10-4 0,-1-7 15,-1-4 0,1-13 16,8-17 0,-8-21 16</inkml:trace>
  <inkml:trace contextRef="#ctx0" brushRef="#br0">17372 13819 0,'20'-3'15,"6"6"0,-23-7 16,-6 4 0,3 1 0,3 11 16,-16-12 0</inkml:trace>
  <inkml:trace contextRef="#ctx0" brushRef="#br0">17263 14039 0,'12'51'0,"0"-8"16,1-11 0,-5 7 16,-5 9 0,0-9 15,-6 4 0,-13-4 16,-4-4 0,-15 0 15,-1-3 0,-11-2 16,-7-3 0,-5-1 16,-32-3 0,-12-3 0,6-3 15,9-13 0</inkml:trace>
  <inkml:trace contextRef="#ctx0" brushRef="#br0">3855 13154 0,'0'0'15,"-3"4"0,3-4 16,0 3 0,0 0 16,0-3 0,-3 0 15,3 2 0,0-2 0,-3 0 16,3 0 15,-3 2 0,-9-2 0,-15 13 16,-7-3 0,-5-4 16,-9 4 0,-1-3 15,-3 2 0,-6 1 16,7-3 0,8 0 16,13-7 0,12 3 15,12-3 0,12 0 16,-3 0 0,0-3 15,0 9 0,13 1 16,4 13 0,8 7 16,2 2 0,-2 11 15,2-8 0,-6 5 16,-12 0 0,-2-11 16,-10 1 0,-10-1 0,-2-7 15,-18 1 0,8-4 16,-11-5 0,-6-4 15,-4-7 0,4 0 16,6-1 0,8-8 16,11 1 0,7 6 15,8 2 0,2 0 16,-3 2 0,0-2 16,5 6 0,4 9 15,0 10 0,6 6 16,-3 15 0,-2 6 15,2 15 0,-9-4 16,0-7 0,-3-6 0,9-8 16,0-6 0,0-5 15,0-2 0,6-10 16,-5-1 0,2 1 16,6-1 0,6-5 15,9 6 0,1-6 16,5-13 0</inkml:trace>
  <inkml:trace contextRef="#ctx0" brushRef="#br0">6187 14756 0,'3'0'0,"-3"2"15,0-4 0,3 2 0,3 10 16,7 10 0,4 6 16,-1 3 0,2 2 15,0 8 0,-9-3 16,-12-12 0</inkml:trace>
  <inkml:trace contextRef="#ctx0" brushRef="#br0">6014 15159 0,'10'-5'16,"-1"8"0,-6-8 0,18 12 16,3 3 0,6 7 15,-3 9 0,-11 3 16,-1 13 0,-12 19 15,-9 2 0,-12 4 16,-6-12 0,5-18 16,8-13 0,5-6 15,3-14 0,11-7 16,-7 2 0,1-2 16,10 6 0,25-6 15,17-3 0,20-10 16,1 6 0,10-7 15,0 0 0,12-3 16,-6-6 0</inkml:trace>
  <inkml:trace contextRef="#ctx0" brushRef="#br0">7319 15108 0,'6'2'0,"6"4"15,9-10 0,4 8 16,11-4 0,9 11 15,1 5 0,2-10 16,-8 7 0,2-9 0,-9 9 16,3-9 0,-26-8 15</inkml:trace>
  <inkml:trace contextRef="#ctx0" brushRef="#br0">7131 15413 0,'12'3'16,"27"11"0,-6-4 15,19 0 0,18 0 16,6-4 0,12-2 16,-16 3 0,-5-1 0,2 1 15,-5-4 0,21-3 16,-3-3 15</inkml:trace>
  <inkml:trace contextRef="#ctx0" brushRef="#br0">9062 14872 0,'19'4'0,"8"6"15,-21-8 0,-3 6 16,6 14 0,3 1 16,-3 13 0,-12-16 15</inkml:trace>
  <inkml:trace contextRef="#ctx0" brushRef="#br0">8944 15218 0,'37'11'0,"-1"6"16,-18 8 0,-9 6 15,-18 21 0,0 7 16,-3 1 0,-9-4 15,15-17 0,-3-11 16,5-9 0,4-16 0,7 4 16,5-3 0,12-2 15,6-10 0,7-7 16,2-5 0,10-2 16,2 2 0,3-3 15,17 2 0,-5 2 16,-5-6 0</inkml:trace>
  <inkml:trace contextRef="#ctx0" brushRef="#br0">9965 15305 0,'49'-3'0,"-3"3"0,-6-3 16,2 3 0,7 6 16,5 1 0,-13-4 15,3 0 0,-7-6 16,-4-3 0,-3-8 16,-9-2 0,12-11 15,-17-7 0</inkml:trace>
  <inkml:trace contextRef="#ctx0" brushRef="#br0">10433 15029 0,'-12'77'16,"0"-11"0,-7 0 15,2 5 0,1-3 16,4-8 0,3-14 16,3-6 0,-3-17 15,6-10 0,3-12 16,6-1 0,15-6 0,4-25 16,14-19 0</inkml:trace>
  <inkml:trace contextRef="#ctx0" brushRef="#br0">11237 14918 0,'12'33'15,"-6"14"0,-6 9 16,-5 6 0,1 13 15,-2-5 0,6-9 16,0-6 0,3-6 0,-3-15 16,6-7 0,-2-7 15,4-11 0,1-2 16,3-3 0,7-2 16,14-12 0,0-7 15,3-2 0,-4-4 16</inkml:trace>
  <inkml:trace contextRef="#ctx0" brushRef="#br0">12084 15083 0,'42'13'0,"-15"-3"0,-15-8 16,1 2 0,1 8 16,-11-6 0,-9-12 15</inkml:trace>
  <inkml:trace contextRef="#ctx0" brushRef="#br0">12004 15454 0,'25'43'16,"-5"-11"0,-7 1 16,-10 10 0,-3 1 15,-10 21 0,-6-6 16,-16-5 0,-4-12 16,-22 1 0,-8 0 15,-19 1 0,-6-5 16,-9-13 0</inkml:trace>
  <inkml:trace contextRef="#ctx0" brushRef="#br0">555 11935 0,'-5'4'0,"2"19"15,-15 29 0,-1 6 16,-5 11 0,5 4 0,2-2 16,1-10 0,4-6 15,5-4 0,5-9 16,2-8 0,0-4 15,10-5 0,-1-11 16,2-4 0,5-1 16,6-3 0,4-6 15,8-6 0,11-7 16,7-7 0,-1-10 16,16-7 0,-22-5 15</inkml:trace>
  <inkml:trace contextRef="#ctx0" brushRef="#br0">901 12346 0,'-3'2'0,"0"2"16,-11 9 0,-8 13 16,9 14 0,1-13 15,12-4 0,4-3 16,6-7 0,1-6 16,1-5 0,3-7 15,0-2 0,12-7 16,-5-6 0,2-3 15,-14 0 0,-5 3 16,-7 0 0,-5 1 16,-8 5 0,-3-3 15,0 10 0,0 1 0,3 4 16,8 2 0,2 0 16,13 0 0,7 6 15,12-12 0</inkml:trace>
  <inkml:trace contextRef="#ctx0" brushRef="#br0">1271 12316 0,'-9'42'16,"4"2"0,4-9 16,1 2 0,7-8 15,7-9 0,10-7 16,1-9 0,-6-7 0,1-3 15,4-11 16,-2-10 0,3 1 0,-11-7 16,-5 10 0,-9 1 15,-6 7 0,-2 3 16,-14 0 0,4 2 16,-9 2 0,8 8 15,-2 2 0,12-4 16,3 2 0,9 0 15,0-11 0,3-17 16</inkml:trace>
  <inkml:trace contextRef="#ctx0" brushRef="#br0">1665 12072 0,'-18'105'0,"9"9"16,-2 6 0,-5 15 16,-7 17 0,-2 28 15,1-12 0,5-11 16,7-27 0,6-30 16,0-25 0,6-19 15,3-23 0,0-20 16,3-9 0,0-10 15,9-25 0,-5-11 0,-2-15 16</inkml:trace>
  <inkml:trace contextRef="#ctx0" brushRef="#br0">1553 12383 0,'40'-29'15,"8"7"0,-12 12 16,-5 16 0,-1 7 16,-2 18 0,-1 9 15,-8 9 0,-11-3 0,-25 0 16,-2 1 0,-14 5 16,-3-6 0,2 1 15,-3-10 0,4-3 16,18-11 0,3-18 15,9-2 0,5-3 16,5-16 0</inkml:trace>
  <inkml:trace contextRef="#ctx0" brushRef="#br0">2232 12577 0,'0'3'16,"13"0"0,-13 1 16,-6 2 0,12 8 15,0 6 0,-12-18 16</inkml:trace>
  <inkml:trace contextRef="#ctx0" brushRef="#br0">2066 12890 0,'3'0'16,"-3"3"0,3-3 15,-6 0 0,15 15 16,0-3 0,7 5 15,-2 3 0</inkml:trace>
  <inkml:trace contextRef="#ctx0" brushRef="#br0">6466 16052 0,'-11'-18'16,"-5"2"0,-5 7 16,3 5 0,2 4 15,-7 1 0,1 5 16,1 13 0,3 8 0,-1 19 15,4 6 16,9-15 0,9-7 0,4-13 16,7-1 0,5-6 15,4-17 0,8-9 16,6-10 0,-1-18 16,-5-2 0,-7 10 15,-6 3 0,-10 22 16,-8 18 0,-3-9 15,3 24 0,1 52 16,1 17 0,5 9 16,2 12 0,-6-9 0,3 2 15,0-12 16,-6-11 0,-3-18 0,-9-8 16,-15-17 0,-10-15 15,-9-7 0,-7-12 16,-11-5 0,-1-20 15,9-6 0,10-19 16,21-2 0,11-14 16,17 2 0,24 9 15,28 5 0,20 2 16,-3-7 0</inkml:trace>
  <inkml:trace contextRef="#ctx0" brushRef="#br0">6952 16345 0,'-25'51'0,"-14"4"15,9-14 0,5-3 16,13-7 0,16-9 16,4-5 0,10-11 15,16-2 0,-3-14 16,11-10 0,-3-11 15,-6-6 0,-8 5 16,-17-7 0,-5 6 16,-17 4 0,-8 2 15,-14 4 0,-9 6 0,-4 2 16,13 14 0,-7 4 16,19 0 0</inkml:trace>
  <inkml:trace contextRef="#ctx0" brushRef="#br0">7558 15981 0,'-18'63'0,"-3"16"15,-4 7 0,7 14 16,6 2 0,9-1 0,9-7 16,6-25 0,6-18 15,1-14 0,2-8 16,-6-10 0,1-18 16,-14-2 0,1-25 15,-24-16 0</inkml:trace>
  <inkml:trace contextRef="#ctx0" brushRef="#br0">7134 16346 0,'9'-1'0,"24"4"0,0 1 16,-2-4 0,29 4 15,1 5 0,11-9 16,-1-10 0,-2-8 15,-2-4 0</inkml:trace>
  <inkml:trace contextRef="#ctx0" brushRef="#br0">7925 16365 0,'0'78'15,"3"-21"0,6-20 16,0-7 0,16-7 15,11-7 0,0-16 0,7-6 16,5-11 0,4-10 16,-7-9 0,-12-4 15,-14 5 0,-13 1 16,-12 9 0,-16-2 16,-11 5 0,-22 8 15,-5 9 0,-16 10 16,4 3 0,17 9 15,6 1 0,16 4 16,18 5 0,5-18 16</inkml:trace>
  <inkml:trace contextRef="#ctx0" brushRef="#br0">9744 16233 0,'-11'69'15,"-4"8"0,-1-19 16,-1-5 0,13-3 16,13-4 0,3-5 15,4-6 0,-7-12 16,12-6 0,6-13 15,3-18 0,7-26 0</inkml:trace>
  <inkml:trace contextRef="#ctx0" brushRef="#br0">10033 16547 0,'6'46'15,"3"-19"0,6-4 16,3-4 0,15-2 15,7-17 0,-3-10 16,5-7 0,-2-2 16,-7-10 0,-18 2 15,-6 4 0,-18-1 0,-9 0 16,-9 1 16,-13 11 0,-5-1 0,0 13 15,13 4 0,9 5 16,13 0 0,20-15 15</inkml:trace>
  <inkml:trace contextRef="#ctx0" brushRef="#br0">10461 16500 0,'-7'43'0,"-2"-6"16,3-7 0,3-4 0,15-3 15,10-9 16,8-11 0,3-10 0,3-6 16,1-7 0,3-6 15,-10 2 0,-21 1 16,-6 0 0,-9 4 16,-7 2 0,-7 3 15,-5-2 0,-8 10 16,14 0 0,6 12 15,6-3 0,0-3 16</inkml:trace>
  <inkml:trace contextRef="#ctx0" brushRef="#br0">11107 16206 0,'3'0'16,"-6"-2"0,-4-1 16,7-1 0,0 8 15,0-4 0,0 0 16,7 0 0,-10 5 16,9 19 0,-12 14 15,-4 11 0,-8 26 16,-9 23 0,-3 18 15,-4 11 0,1 1 16,-4 1 0,16-27 16,6 25 0,6-46 15,9-12 0,-3-15 0,3-19 16,3-23 0,0-7 16,0-12 0,3-13 15,9-29 0,-6-20 16</inkml:trace>
  <inkml:trace contextRef="#ctx0" brushRef="#br0">11052 16170 0,'55'-6'0,"-13"4"16,-12 10 0,3 13 0,16 17 15,-4 19 16,-8 2 0,-13-12 0,-12-2 16,-12 8 0,-21-6 15,-12-11 0,-25 7 16,-18-4 0,-2-5 16,8-5 0,12 4 15,9-21 0,25-2 16</inkml:trace>
  <inkml:trace contextRef="#ctx0" brushRef="#br0">11870 16458 0,'19'10'0,"-1"-4"16,-15-3 0,3 10 15,0 7 0,-6 4 16,-3-11 0,-24-13 16</inkml:trace>
  <inkml:trace contextRef="#ctx0" brushRef="#br0">11722 16831 0,'21'38'0,"-8"-20"15,-12 6 0,12 13 0,-7 1 16,-12-1 0,-14-1 16,-2 6 0,-11-6 15,-10 8 0,-8 2 16,-13-10 0,-12-3 15,-12-9 0</inkml:trace>
  <inkml:trace contextRef="#ctx0" brushRef="#br0">3661 16480 0,'9'-9'16,"-3"0"0,-3 15 15,1-1 0,10 16 16,5 19 0,2 12 16,-6 8 0,-6-11 15,-3-2 0,-3-8 16,-6 0 0,0-9 0,-3-3 15,0-5 16,3-13 0,-3-8 0,6 3 16,1-6 0,1 0 15,4 2 0,12-5 16,4-2 0,-1-3 16,1 4 0,-16 4 15,-4 2 0,1 5 16,-3 9 0,6 11 15,-3 25 0,0 6 16,-3 8 0,3 2 16,0 22 0,4-1 0,-2 1 15,5-20 16,2 1 0,0-5 0,-9-13 16,6 11 0,-6-10 15,-6-21 0,-3-13 16,6-7 0,-9-4 15,-10 2 0,-11 1 16,-15 0 0,-7-8 16,-5-2 0,-10-6 15,-3 0 0,-15-6 16,-3-5 0,16-5 16,2-2 0,10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ln>
        </p:spPr>
        <p:txBody>
          <a:bodyPr lIns="96460" tIns="48230" rIns="96460" bIns="48230"/>
          <a:lstStyle/>
          <a:p>
            <a:r>
              <a:rPr lang="en-US" altLang="zh-CN">
                <a:latin typeface="Arial" panose="020B0604020202020204" pitchFamily="34" charset="0"/>
              </a:rPr>
              <a:t>Why is address in branch instruction PC-relative while jump instruction has an absolute address?(p148-149)</a:t>
            </a:r>
            <a:endParaRPr lang="en-US" altLang="zh-CN">
              <a:latin typeface="Arial" panose="020B0604020202020204" pitchFamily="34" charset="0"/>
            </a:endParaRPr>
          </a:p>
          <a:p>
            <a:r>
              <a:rPr lang="en-US" altLang="zh-CN">
                <a:latin typeface="Arial" panose="020B0604020202020204" pitchFamily="34" charset="0"/>
              </a:rPr>
              <a:t>PC-relative is actually relative to the next instruction.(p148).</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I-format:immediate: addi, ori, slti,….</a:t>
            </a:r>
            <a:endParaRPr lang="en-US" altLang="zh-CN">
              <a:latin typeface="Arial" panose="020B0604020202020204" pitchFamily="34" charset="0"/>
            </a:endParaRPr>
          </a:p>
          <a:p>
            <a:r>
              <a:rPr lang="en-US" altLang="zh-CN">
                <a:latin typeface="Arial" panose="020B0604020202020204" pitchFamily="34" charset="0"/>
              </a:rPr>
              <a:t>I-format:base + index: lw, sw, ….</a:t>
            </a:r>
            <a:endParaRPr lang="en-US" altLang="zh-CN">
              <a:latin typeface="Arial" panose="020B0604020202020204" pitchFamily="34" charset="0"/>
            </a:endParaRPr>
          </a:p>
          <a:p>
            <a:r>
              <a:rPr lang="en-US" altLang="zh-CN">
                <a:latin typeface="Arial" panose="020B0604020202020204" pitchFamily="34" charset="0"/>
              </a:rPr>
              <a:t>I-format:PC-relative: beq, bne, …..</a:t>
            </a:r>
            <a:endParaRPr lang="en-US" altLang="zh-CN">
              <a:latin typeface="Arial" panose="020B0604020202020204" pitchFamily="34" charset="0"/>
            </a:endParaRPr>
          </a:p>
          <a:p>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ln>
        </p:spPr>
        <p:txBody>
          <a:bodyPr lIns="96460" tIns="48230" rIns="96460" bIns="48230"/>
          <a:lstStyle/>
          <a:p>
            <a:r>
              <a:rPr lang="en-US" altLang="zh-CN">
                <a:latin typeface="Arial" panose="020B0604020202020204" pitchFamily="34" charset="0"/>
              </a:rPr>
              <a:t>Why is address in branch instruction PC-relative while jump instruction has an absolute address?(p148-149)</a:t>
            </a:r>
            <a:endParaRPr lang="en-US" altLang="zh-CN">
              <a:latin typeface="Arial" panose="020B0604020202020204" pitchFamily="34" charset="0"/>
            </a:endParaRPr>
          </a:p>
          <a:p>
            <a:r>
              <a:rPr lang="en-US" altLang="zh-CN">
                <a:latin typeface="Arial" panose="020B0604020202020204" pitchFamily="34" charset="0"/>
              </a:rPr>
              <a:t>PC-relative is actually relative to the next instruction.(p148).</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I-format:immediate: addi, ori, slti,….</a:t>
            </a:r>
            <a:endParaRPr lang="en-US" altLang="zh-CN">
              <a:latin typeface="Arial" panose="020B0604020202020204" pitchFamily="34" charset="0"/>
            </a:endParaRPr>
          </a:p>
          <a:p>
            <a:r>
              <a:rPr lang="en-US" altLang="zh-CN">
                <a:latin typeface="Arial" panose="020B0604020202020204" pitchFamily="34" charset="0"/>
              </a:rPr>
              <a:t>I-format:base + index: lw, sw, ….</a:t>
            </a:r>
            <a:endParaRPr lang="en-US" altLang="zh-CN">
              <a:latin typeface="Arial" panose="020B0604020202020204" pitchFamily="34" charset="0"/>
            </a:endParaRPr>
          </a:p>
          <a:p>
            <a:r>
              <a:rPr lang="en-US" altLang="zh-CN">
                <a:latin typeface="Arial" panose="020B0604020202020204" pitchFamily="34" charset="0"/>
              </a:rPr>
              <a:t>I-format:PC-relative: beq, bne, …..</a:t>
            </a:r>
            <a:endParaRPr lang="en-US" altLang="zh-CN">
              <a:latin typeface="Arial" panose="020B0604020202020204" pitchFamily="34" charset="0"/>
            </a:endParaRPr>
          </a:p>
          <a:p>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8" name="矩形 7"/>
          <p:cNvSpPr/>
          <p:nvPr userDrawn="1"/>
        </p:nvSpPr>
        <p:spPr bwMode="auto">
          <a:xfrm>
            <a:off x="0" y="6569086"/>
            <a:ext cx="12191999" cy="28891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92667" y="987748"/>
            <a:ext cx="10922000" cy="2174954"/>
          </a:xfrm>
        </p:spPr>
        <p:txBody>
          <a:bodyPr/>
          <a:lstStyle>
            <a:lvl1pPr>
              <a:lnSpc>
                <a:spcPct val="130000"/>
              </a:lnSpc>
              <a:spcBef>
                <a:spcPts val="0"/>
              </a:spcBef>
              <a:defRPr>
                <a:solidFill>
                  <a:schemeClr val="tx1"/>
                </a:solidFill>
              </a:defRPr>
            </a:lvl1pPr>
            <a:lvl2pPr>
              <a:lnSpc>
                <a:spcPct val="120000"/>
              </a:lnSpc>
              <a:spcBef>
                <a:spcPts val="0"/>
              </a:spcBef>
              <a:defRPr sz="2400">
                <a:solidFill>
                  <a:srgbClr val="003399"/>
                </a:solidFill>
              </a:defRPr>
            </a:lvl2pPr>
            <a:lvl3pPr>
              <a:spcBef>
                <a:spcPts val="600"/>
              </a:spcBef>
              <a:defRPr sz="2000">
                <a:solidFill>
                  <a:schemeClr val="tx1"/>
                </a:solidFill>
              </a:defRPr>
            </a:lvl3pPr>
            <a:lvl4pPr>
              <a:defRPr>
                <a:latin typeface="微软雅黑" panose="020B0503020204020204" pitchFamily="34" charset="-122"/>
                <a:ea typeface="微软雅黑" panose="020B0503020204020204" pitchFamily="34" charset="-122"/>
              </a:defRPr>
            </a:lvl4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0" y="6569087"/>
            <a:ext cx="11812249" cy="2889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0" y="6569087"/>
            <a:ext cx="1234066" cy="288912"/>
          </a:xfrm>
          <a:prstGeom prst="rect">
            <a:avLst/>
          </a:prstGeom>
        </p:spPr>
      </p:pic>
      <p:sp>
        <p:nvSpPr>
          <p:cNvPr id="4" name="文本框 3"/>
          <p:cNvSpPr txBox="1"/>
          <p:nvPr userDrawn="1"/>
        </p:nvSpPr>
        <p:spPr>
          <a:xfrm>
            <a:off x="11812249" y="6569087"/>
            <a:ext cx="393056" cy="307777"/>
          </a:xfrm>
          <a:prstGeom prst="rect">
            <a:avLst/>
          </a:prstGeom>
          <a:noFill/>
        </p:spPr>
        <p:txBody>
          <a:bodyPr wrap="none" rtlCol="0">
            <a:spAutoFit/>
          </a:bodyPr>
          <a:lstStyle/>
          <a:p>
            <a:fld id="{2D17C884-E345-4F2E-89A9-D6306D51BE03}" type="slidenum">
              <a:rPr lang="zh-CN" altLang="en-US" smtClean="0"/>
            </a:fld>
            <a:endParaRPr lang="zh-CN" altLang="en-US" dirty="0"/>
          </a:p>
        </p:txBody>
      </p:sp>
      <p:sp>
        <p:nvSpPr>
          <p:cNvPr id="8" name="矩形 7"/>
          <p:cNvSpPr/>
          <p:nvPr userDrawn="1"/>
        </p:nvSpPr>
        <p:spPr bwMode="auto">
          <a:xfrm>
            <a:off x="0" y="12700"/>
            <a:ext cx="9788300" cy="1440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 Target="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159292"/>
          </a:xfrm>
        </p:spPr>
        <p:txBody>
          <a:bodyPr/>
          <a:lstStyle/>
          <a:p>
            <a:r>
              <a:rPr lang="zh-CN" altLang="en-US" dirty="0"/>
              <a:t>第 </a:t>
            </a:r>
            <a:r>
              <a:rPr lang="en-US" altLang="zh-CN" dirty="0" smtClean="0"/>
              <a:t>12 </a:t>
            </a:r>
            <a:r>
              <a:rPr lang="zh-CN" altLang="en-US" dirty="0"/>
              <a:t>讲</a:t>
            </a:r>
            <a:endParaRPr lang="zh-CN" altLang="en-US" dirty="0"/>
          </a:p>
        </p:txBody>
      </p:sp>
      <p:sp>
        <p:nvSpPr>
          <p:cNvPr id="5" name="副标题 4"/>
          <p:cNvSpPr>
            <a:spLocks noGrp="1"/>
          </p:cNvSpPr>
          <p:nvPr>
            <p:ph type="subTitle" idx="1"/>
          </p:nvPr>
        </p:nvSpPr>
        <p:spPr>
          <a:xfrm>
            <a:off x="3229931" y="2837379"/>
            <a:ext cx="8171494" cy="789960"/>
          </a:xfrm>
        </p:spPr>
        <p:txBody>
          <a:bodyPr/>
          <a:lstStyle/>
          <a:p>
            <a:r>
              <a:rPr lang="zh-CN" altLang="en-US" dirty="0"/>
              <a:t>程序的机器级表示</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指令字段含义</a:t>
            </a:r>
            <a:endParaRPr lang="zh-CN" altLang="en-US" dirty="0"/>
          </a:p>
        </p:txBody>
      </p:sp>
      <p:sp>
        <p:nvSpPr>
          <p:cNvPr id="4" name="内容占位符 3"/>
          <p:cNvSpPr>
            <a:spLocks noGrp="1"/>
          </p:cNvSpPr>
          <p:nvPr>
            <p:ph idx="1"/>
          </p:nvPr>
        </p:nvSpPr>
        <p:spPr>
          <a:xfrm>
            <a:off x="592667" y="987748"/>
            <a:ext cx="10922000" cy="5295809"/>
          </a:xfrm>
        </p:spPr>
        <p:txBody>
          <a:bodyPr/>
          <a:lstStyle/>
          <a:p>
            <a:r>
              <a:rPr lang="en-US" altLang="zh-CN" sz="2400" dirty="0"/>
              <a:t>OP</a:t>
            </a:r>
            <a:r>
              <a:rPr lang="zh-CN" altLang="en-US" sz="2400" dirty="0"/>
              <a:t>：操作码</a:t>
            </a:r>
            <a:endParaRPr lang="en-US" altLang="zh-CN" sz="2400" dirty="0"/>
          </a:p>
          <a:p>
            <a:r>
              <a:rPr lang="zh-CN" altLang="en-US" sz="2400" dirty="0"/>
              <a:t>双目运算指令</a:t>
            </a:r>
            <a:endParaRPr lang="en-US" altLang="zh-CN" sz="2400" dirty="0"/>
          </a:p>
          <a:p>
            <a:pPr lvl="1"/>
            <a:r>
              <a:rPr lang="en-US" altLang="zh-CN" sz="2000" dirty="0" err="1"/>
              <a:t>rs</a:t>
            </a:r>
            <a:r>
              <a:rPr lang="zh-CN" altLang="en-US" sz="2000" dirty="0"/>
              <a:t>：第一个源操作数寄存器</a:t>
            </a:r>
            <a:endParaRPr lang="en-US" altLang="zh-CN" sz="2000" dirty="0"/>
          </a:p>
          <a:p>
            <a:pPr lvl="1"/>
            <a:r>
              <a:rPr lang="en-US" altLang="zh-CN" sz="2000" dirty="0"/>
              <a:t>immediate</a:t>
            </a:r>
            <a:r>
              <a:rPr lang="zh-CN" altLang="en-US" sz="2000" dirty="0"/>
              <a:t>：第二源操作数</a:t>
            </a:r>
            <a:endParaRPr lang="en-US" altLang="zh-CN" sz="2000" dirty="0"/>
          </a:p>
          <a:p>
            <a:pPr lvl="1"/>
            <a:r>
              <a:rPr lang="en-US" altLang="zh-CN" sz="2000" dirty="0" err="1"/>
              <a:t>rt</a:t>
            </a:r>
            <a:r>
              <a:rPr lang="zh-CN" altLang="en-US" sz="2000" dirty="0"/>
              <a:t>：结果寄存器</a:t>
            </a:r>
            <a:endParaRPr lang="en-US" altLang="zh-CN" sz="2000" dirty="0"/>
          </a:p>
          <a:p>
            <a:r>
              <a:rPr lang="en-US" altLang="zh-CN" sz="2400" dirty="0"/>
              <a:t>Load/Store</a:t>
            </a:r>
            <a:r>
              <a:rPr lang="zh-CN" altLang="en-US" sz="2400" dirty="0"/>
              <a:t>指令</a:t>
            </a:r>
            <a:endParaRPr lang="en-US" altLang="zh-CN" sz="2400" dirty="0"/>
          </a:p>
          <a:p>
            <a:pPr lvl="1"/>
            <a:r>
              <a:rPr lang="en-US" altLang="zh-CN" sz="2000" dirty="0" err="1"/>
              <a:t>rs</a:t>
            </a:r>
            <a:r>
              <a:rPr lang="zh-CN" altLang="en-US" sz="2000" dirty="0"/>
              <a:t>的内容和</a:t>
            </a:r>
            <a:r>
              <a:rPr lang="en-US" altLang="zh-CN" sz="2000" dirty="0"/>
              <a:t>immediate</a:t>
            </a:r>
            <a:r>
              <a:rPr lang="zh-CN" altLang="en-US" sz="2000" dirty="0"/>
              <a:t>符号扩展后的内容相加作为内存单元地址</a:t>
            </a:r>
            <a:endParaRPr lang="en-US" altLang="zh-CN" sz="2000" dirty="0"/>
          </a:p>
          <a:p>
            <a:pPr lvl="1"/>
            <a:r>
              <a:rPr lang="en-US" altLang="zh-CN" sz="2000" dirty="0"/>
              <a:t>Load</a:t>
            </a:r>
            <a:r>
              <a:rPr lang="zh-CN" altLang="en-US" sz="2000" dirty="0"/>
              <a:t>指令将内存单元内容送</a:t>
            </a:r>
            <a:r>
              <a:rPr lang="en-US" altLang="zh-CN" sz="2000" dirty="0" err="1"/>
              <a:t>rt</a:t>
            </a:r>
            <a:endParaRPr lang="en-US" altLang="zh-CN" sz="2000" dirty="0"/>
          </a:p>
          <a:p>
            <a:pPr lvl="1"/>
            <a:r>
              <a:rPr lang="en-US" altLang="zh-CN" sz="2000" dirty="0"/>
              <a:t>Store</a:t>
            </a:r>
            <a:r>
              <a:rPr lang="zh-CN" altLang="en-US" sz="2000" dirty="0"/>
              <a:t>指令将</a:t>
            </a:r>
            <a:r>
              <a:rPr lang="en-US" altLang="zh-CN" sz="2000" dirty="0" err="1"/>
              <a:t>rt</a:t>
            </a:r>
            <a:r>
              <a:rPr lang="zh-CN" altLang="en-US" sz="2000" dirty="0"/>
              <a:t>内容送内存单元</a:t>
            </a:r>
            <a:endParaRPr lang="en-US" altLang="zh-CN" sz="2000" dirty="0"/>
          </a:p>
          <a:p>
            <a:r>
              <a:rPr lang="zh-CN" altLang="en-US" sz="2400" dirty="0"/>
              <a:t>条件转移（分支）指令</a:t>
            </a:r>
            <a:endParaRPr lang="en-US" altLang="zh-CN" sz="2400" dirty="0"/>
          </a:p>
          <a:p>
            <a:pPr lvl="1"/>
            <a:r>
              <a:rPr lang="en-US" altLang="zh-CN" sz="2000" dirty="0" err="1"/>
              <a:t>rs</a:t>
            </a:r>
            <a:r>
              <a:rPr lang="zh-CN" altLang="en-US" sz="2000" dirty="0"/>
              <a:t>：第一个源操作数寄存器</a:t>
            </a:r>
            <a:endParaRPr lang="en-US" altLang="zh-CN" sz="2000" dirty="0"/>
          </a:p>
          <a:p>
            <a:pPr lvl="1"/>
            <a:r>
              <a:rPr lang="en-US" altLang="zh-CN" sz="2000" dirty="0" err="1"/>
              <a:t>rt</a:t>
            </a:r>
            <a:r>
              <a:rPr lang="zh-CN" altLang="en-US" sz="2000" dirty="0"/>
              <a:t>：第二源操作数</a:t>
            </a:r>
            <a:endParaRPr lang="en-US" altLang="zh-CN" sz="2000" dirty="0"/>
          </a:p>
          <a:p>
            <a:pPr lvl="1"/>
            <a:r>
              <a:rPr lang="en-US" altLang="zh-CN" sz="2000" dirty="0"/>
              <a:t>immediate</a:t>
            </a:r>
            <a:r>
              <a:rPr lang="zh-CN" altLang="en-US" sz="2000" dirty="0"/>
              <a:t>：</a:t>
            </a:r>
            <a:r>
              <a:rPr lang="zh-CN" altLang="en-US" sz="2000" dirty="0">
                <a:solidFill>
                  <a:srgbClr val="FF0000"/>
                </a:solidFill>
              </a:rPr>
              <a:t>偏移地址</a:t>
            </a:r>
            <a:endParaRPr lang="zh-CN" altLang="en-US" sz="2400" dirty="0"/>
          </a:p>
        </p:txBody>
      </p:sp>
      <p:grpSp>
        <p:nvGrpSpPr>
          <p:cNvPr id="43" name="Group 120"/>
          <p:cNvGrpSpPr/>
          <p:nvPr/>
        </p:nvGrpSpPr>
        <p:grpSpPr bwMode="auto">
          <a:xfrm>
            <a:off x="5359940" y="963852"/>
            <a:ext cx="6008688" cy="1181099"/>
            <a:chOff x="1889" y="2607"/>
            <a:chExt cx="3785" cy="744"/>
          </a:xfrm>
        </p:grpSpPr>
        <p:grpSp>
          <p:nvGrpSpPr>
            <p:cNvPr id="44" name="Group 121"/>
            <p:cNvGrpSpPr/>
            <p:nvPr/>
          </p:nvGrpSpPr>
          <p:grpSpPr bwMode="auto">
            <a:xfrm>
              <a:off x="1889" y="2717"/>
              <a:ext cx="3785" cy="634"/>
              <a:chOff x="1918" y="1392"/>
              <a:chExt cx="3785" cy="634"/>
            </a:xfrm>
          </p:grpSpPr>
          <p:sp>
            <p:nvSpPr>
              <p:cNvPr id="46" name="Rectangle 122"/>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47" name="Group 123"/>
              <p:cNvGrpSpPr/>
              <p:nvPr/>
            </p:nvGrpSpPr>
            <p:grpSpPr bwMode="auto">
              <a:xfrm>
                <a:off x="1979" y="1556"/>
                <a:ext cx="624" cy="250"/>
                <a:chOff x="1979" y="1556"/>
                <a:chExt cx="624" cy="250"/>
              </a:xfrm>
            </p:grpSpPr>
            <p:sp>
              <p:nvSpPr>
                <p:cNvPr id="65" name="Rectangle 124"/>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66" name="Rectangle 125"/>
                <p:cNvSpPr>
                  <a:spLocks noChangeArrowheads="1"/>
                </p:cNvSpPr>
                <p:nvPr/>
              </p:nvSpPr>
              <p:spPr bwMode="auto">
                <a:xfrm>
                  <a:off x="2180" y="1556"/>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48" name="Group 126"/>
              <p:cNvGrpSpPr/>
              <p:nvPr/>
            </p:nvGrpSpPr>
            <p:grpSpPr bwMode="auto">
              <a:xfrm>
                <a:off x="2611" y="1556"/>
                <a:ext cx="580" cy="250"/>
                <a:chOff x="2611" y="1556"/>
                <a:chExt cx="580" cy="250"/>
              </a:xfrm>
            </p:grpSpPr>
            <p:sp>
              <p:nvSpPr>
                <p:cNvPr id="63" name="Rectangle 127"/>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64" name="Rectangle 128"/>
                <p:cNvSpPr>
                  <a:spLocks noChangeArrowheads="1"/>
                </p:cNvSpPr>
                <p:nvPr/>
              </p:nvSpPr>
              <p:spPr bwMode="auto">
                <a:xfrm>
                  <a:off x="2795" y="1556"/>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rs</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49" name="Group 129"/>
              <p:cNvGrpSpPr/>
              <p:nvPr/>
            </p:nvGrpSpPr>
            <p:grpSpPr bwMode="auto">
              <a:xfrm>
                <a:off x="3199" y="1556"/>
                <a:ext cx="579" cy="250"/>
                <a:chOff x="3199" y="1556"/>
                <a:chExt cx="579" cy="250"/>
              </a:xfrm>
            </p:grpSpPr>
            <p:sp>
              <p:nvSpPr>
                <p:cNvPr id="61" name="Rectangle 130"/>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62" name="Rectangle 131"/>
                <p:cNvSpPr>
                  <a:spLocks noChangeArrowheads="1"/>
                </p:cNvSpPr>
                <p:nvPr/>
              </p:nvSpPr>
              <p:spPr bwMode="auto">
                <a:xfrm>
                  <a:off x="3382" y="1556"/>
                  <a:ext cx="2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rt</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50" name="Rectangle 132"/>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1" name="Rectangle 133"/>
              <p:cNvSpPr>
                <a:spLocks noChangeArrowheads="1"/>
              </p:cNvSpPr>
              <p:nvPr/>
            </p:nvSpPr>
            <p:spPr bwMode="auto">
              <a:xfrm>
                <a:off x="4308" y="1556"/>
                <a:ext cx="9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immediate</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2" name="Rectangle 134"/>
              <p:cNvSpPr>
                <a:spLocks noChangeArrowheads="1"/>
              </p:cNvSpPr>
              <p:nvPr/>
            </p:nvSpPr>
            <p:spPr bwMode="auto">
              <a:xfrm>
                <a:off x="5488" y="1392"/>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0</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3" name="Rectangle 135"/>
              <p:cNvSpPr>
                <a:spLocks noChangeArrowheads="1"/>
              </p:cNvSpPr>
              <p:nvPr/>
            </p:nvSpPr>
            <p:spPr bwMode="auto">
              <a:xfrm>
                <a:off x="3590"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16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4" name="Rectangle 136"/>
              <p:cNvSpPr>
                <a:spLocks noChangeArrowheads="1"/>
              </p:cNvSpPr>
              <p:nvPr/>
            </p:nvSpPr>
            <p:spPr bwMode="auto">
              <a:xfrm>
                <a:off x="3002"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21</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5" name="Rectangle 137"/>
              <p:cNvSpPr>
                <a:spLocks noChangeArrowheads="1"/>
              </p:cNvSpPr>
              <p:nvPr/>
            </p:nvSpPr>
            <p:spPr bwMode="auto">
              <a:xfrm>
                <a:off x="2414"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6" name="Rectangle 138"/>
              <p:cNvSpPr>
                <a:spLocks noChangeArrowheads="1"/>
              </p:cNvSpPr>
              <p:nvPr/>
            </p:nvSpPr>
            <p:spPr bwMode="auto">
              <a:xfrm>
                <a:off x="1918"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31</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7" name="Rectangle 139"/>
              <p:cNvSpPr>
                <a:spLocks noChangeArrowheads="1"/>
              </p:cNvSpPr>
              <p:nvPr/>
            </p:nvSpPr>
            <p:spPr bwMode="auto">
              <a:xfrm>
                <a:off x="2143" y="177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8" name="Rectangle 140"/>
              <p:cNvSpPr>
                <a:spLocks noChangeArrowheads="1"/>
              </p:cNvSpPr>
              <p:nvPr/>
            </p:nvSpPr>
            <p:spPr bwMode="auto">
              <a:xfrm>
                <a:off x="4448" y="177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16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 name="Rectangle 141"/>
              <p:cNvSpPr>
                <a:spLocks noChangeArrowheads="1"/>
              </p:cNvSpPr>
              <p:nvPr/>
            </p:nvSpPr>
            <p:spPr bwMode="auto">
              <a:xfrm>
                <a:off x="3318" y="177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60" name="Rectangle 142"/>
              <p:cNvSpPr>
                <a:spLocks noChangeArrowheads="1"/>
              </p:cNvSpPr>
              <p:nvPr/>
            </p:nvSpPr>
            <p:spPr bwMode="auto">
              <a:xfrm>
                <a:off x="2731" y="177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45" name="Text Box 143"/>
            <p:cNvSpPr txBox="1">
              <a:spLocks noChangeArrowheads="1"/>
            </p:cNvSpPr>
            <p:nvPr/>
          </p:nvSpPr>
          <p:spPr bwMode="auto">
            <a:xfrm>
              <a:off x="3912" y="2607"/>
              <a:ext cx="12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I-Type</a:t>
              </a:r>
              <a:r>
                <a:rPr lang="zh-CN" altLang="en-US" sz="2000">
                  <a:latin typeface="微软雅黑" panose="020B0503020204020204" pitchFamily="34" charset="-122"/>
                  <a:ea typeface="微软雅黑" panose="020B0503020204020204" pitchFamily="34" charset="-122"/>
                </a:rPr>
                <a:t>指令</a:t>
              </a:r>
              <a:endParaRPr lang="zh-CN" altLang="en-US" sz="2000">
                <a:latin typeface="微软雅黑" panose="020B0503020204020204" pitchFamily="34" charset="-122"/>
                <a:ea typeface="微软雅黑" panose="020B0503020204020204" pitchFamily="34"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linds(horizontal)">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blinds(horizontal)">
                                      <p:cBhvr>
                                        <p:cTn id="6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指令字段含义</a:t>
            </a:r>
            <a:endParaRPr lang="zh-CN" altLang="en-US" dirty="0"/>
          </a:p>
        </p:txBody>
      </p:sp>
      <p:sp>
        <p:nvSpPr>
          <p:cNvPr id="4" name="内容占位符 3"/>
          <p:cNvSpPr>
            <a:spLocks noGrp="1"/>
          </p:cNvSpPr>
          <p:nvPr>
            <p:ph idx="1"/>
          </p:nvPr>
        </p:nvSpPr>
        <p:spPr>
          <a:xfrm>
            <a:off x="592667" y="987748"/>
            <a:ext cx="10922000" cy="2451953"/>
          </a:xfrm>
        </p:spPr>
        <p:txBody>
          <a:bodyPr/>
          <a:lstStyle/>
          <a:p>
            <a:endParaRPr lang="en-US" altLang="zh-CN" sz="2400" dirty="0"/>
          </a:p>
          <a:p>
            <a:r>
              <a:rPr lang="en-US" altLang="zh-CN" sz="2400" dirty="0"/>
              <a:t>OP</a:t>
            </a:r>
            <a:r>
              <a:rPr lang="zh-CN" altLang="en-US" sz="2400" dirty="0"/>
              <a:t>：操作码</a:t>
            </a:r>
            <a:endParaRPr lang="en-US" altLang="zh-CN" sz="2400" dirty="0"/>
          </a:p>
          <a:p>
            <a:endParaRPr lang="en-US" altLang="zh-CN" sz="2400" dirty="0"/>
          </a:p>
          <a:p>
            <a:endParaRPr lang="en-US" altLang="zh-CN" sz="2400" dirty="0"/>
          </a:p>
          <a:p>
            <a:r>
              <a:rPr lang="en-US" altLang="zh-CN" sz="2400" dirty="0"/>
              <a:t>target address</a:t>
            </a:r>
            <a:r>
              <a:rPr lang="zh-CN" altLang="en-US" sz="2400" dirty="0"/>
              <a:t>：</a:t>
            </a:r>
            <a:endParaRPr lang="zh-CN" altLang="en-US" sz="2400" dirty="0"/>
          </a:p>
        </p:txBody>
      </p:sp>
      <p:grpSp>
        <p:nvGrpSpPr>
          <p:cNvPr id="67" name="Group 144"/>
          <p:cNvGrpSpPr/>
          <p:nvPr/>
        </p:nvGrpSpPr>
        <p:grpSpPr bwMode="auto">
          <a:xfrm>
            <a:off x="5337338" y="1163814"/>
            <a:ext cx="6008688" cy="1077913"/>
            <a:chOff x="1886" y="3544"/>
            <a:chExt cx="3785" cy="679"/>
          </a:xfrm>
        </p:grpSpPr>
        <p:grpSp>
          <p:nvGrpSpPr>
            <p:cNvPr id="68" name="Group 145"/>
            <p:cNvGrpSpPr/>
            <p:nvPr/>
          </p:nvGrpSpPr>
          <p:grpSpPr bwMode="auto">
            <a:xfrm>
              <a:off x="1886" y="3589"/>
              <a:ext cx="3785" cy="634"/>
              <a:chOff x="1918" y="3360"/>
              <a:chExt cx="3785" cy="634"/>
            </a:xfrm>
          </p:grpSpPr>
          <p:sp>
            <p:nvSpPr>
              <p:cNvPr id="70" name="Rectangle 146"/>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71" name="Group 147"/>
              <p:cNvGrpSpPr/>
              <p:nvPr/>
            </p:nvGrpSpPr>
            <p:grpSpPr bwMode="auto">
              <a:xfrm>
                <a:off x="1979" y="3524"/>
                <a:ext cx="624" cy="250"/>
                <a:chOff x="1979" y="3524"/>
                <a:chExt cx="624" cy="250"/>
              </a:xfrm>
            </p:grpSpPr>
            <p:sp>
              <p:nvSpPr>
                <p:cNvPr id="79" name="Rectangle 148"/>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80" name="Rectangle 149"/>
                <p:cNvSpPr>
                  <a:spLocks noChangeArrowheads="1"/>
                </p:cNvSpPr>
                <p:nvPr/>
              </p:nvSpPr>
              <p:spPr bwMode="auto">
                <a:xfrm>
                  <a:off x="2161" y="3524"/>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72" name="Rectangle 150"/>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73" name="Rectangle 151"/>
              <p:cNvSpPr>
                <a:spLocks noChangeArrowheads="1"/>
              </p:cNvSpPr>
              <p:nvPr/>
            </p:nvSpPr>
            <p:spPr bwMode="auto">
              <a:xfrm>
                <a:off x="3554" y="3524"/>
                <a:ext cx="1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a:solidFill>
                      <a:schemeClr val="tx1"/>
                    </a:solidFill>
                    <a:latin typeface="微软雅黑" panose="020B0503020204020204" pitchFamily="34" charset="-122"/>
                    <a:ea typeface="微软雅黑" panose="020B0503020204020204" pitchFamily="34" charset="-122"/>
                  </a:rPr>
                  <a:t>target address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4" name="Rectangle 152"/>
              <p:cNvSpPr>
                <a:spLocks noChangeArrowheads="1"/>
              </p:cNvSpPr>
              <p:nvPr/>
            </p:nvSpPr>
            <p:spPr bwMode="auto">
              <a:xfrm>
                <a:off x="5488" y="3360"/>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75" name="Rectangle 153"/>
              <p:cNvSpPr>
                <a:spLocks noChangeArrowheads="1"/>
              </p:cNvSpPr>
              <p:nvPr/>
            </p:nvSpPr>
            <p:spPr bwMode="auto">
              <a:xfrm>
                <a:off x="2414" y="336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6" name="Rectangle 154"/>
              <p:cNvSpPr>
                <a:spLocks noChangeArrowheads="1"/>
              </p:cNvSpPr>
              <p:nvPr/>
            </p:nvSpPr>
            <p:spPr bwMode="auto">
              <a:xfrm>
                <a:off x="1918" y="336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31</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7" name="Rectangle 155"/>
              <p:cNvSpPr>
                <a:spLocks noChangeArrowheads="1"/>
              </p:cNvSpPr>
              <p:nvPr/>
            </p:nvSpPr>
            <p:spPr bwMode="auto">
              <a:xfrm>
                <a:off x="2143" y="3744"/>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78" name="Rectangle 156"/>
              <p:cNvSpPr>
                <a:spLocks noChangeArrowheads="1"/>
              </p:cNvSpPr>
              <p:nvPr/>
            </p:nvSpPr>
            <p:spPr bwMode="auto">
              <a:xfrm>
                <a:off x="3816" y="3744"/>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26 </a:t>
                </a:r>
                <a:r>
                  <a:rPr lang="en-US" altLang="zh-CN" sz="2000" dirty="0">
                    <a:solidFill>
                      <a:schemeClr val="tx1"/>
                    </a:solidFill>
                    <a:latin typeface="微软雅黑" panose="020B0503020204020204" pitchFamily="34" charset="-122"/>
                    <a:ea typeface="微软雅黑" panose="020B0503020204020204" pitchFamily="34" charset="-122"/>
                  </a:rPr>
                  <a:t>bits</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sp>
          <p:nvSpPr>
            <p:cNvPr id="69" name="Text Box 157"/>
            <p:cNvSpPr txBox="1">
              <a:spLocks noChangeArrowheads="1"/>
            </p:cNvSpPr>
            <p:nvPr/>
          </p:nvSpPr>
          <p:spPr bwMode="auto">
            <a:xfrm>
              <a:off x="3838" y="3544"/>
              <a:ext cx="12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J-Type</a:t>
              </a:r>
              <a:r>
                <a:rPr lang="zh-CN" altLang="en-US" sz="2000">
                  <a:latin typeface="微软雅黑" panose="020B0503020204020204" pitchFamily="34" charset="-122"/>
                  <a:ea typeface="微软雅黑" panose="020B0503020204020204" pitchFamily="34" charset="-122"/>
                </a:rPr>
                <a:t>指令</a:t>
              </a:r>
              <a:endParaRPr lang="zh-CN" altLang="en-US" sz="2000">
                <a:latin typeface="微软雅黑" panose="020B0503020204020204" pitchFamily="34" charset="-122"/>
                <a:ea typeface="微软雅黑" panose="020B0503020204020204" pitchFamily="34" charset="-122"/>
              </a:endParaRPr>
            </a:p>
          </p:txBody>
        </p:sp>
      </p:grpSp>
      <p:sp>
        <p:nvSpPr>
          <p:cNvPr id="81" name="矩形 80"/>
          <p:cNvSpPr/>
          <p:nvPr/>
        </p:nvSpPr>
        <p:spPr>
          <a:xfrm>
            <a:off x="3389476" y="2867912"/>
            <a:ext cx="8269124" cy="572464"/>
          </a:xfrm>
          <a:prstGeom prst="rect">
            <a:avLst/>
          </a:prstGeom>
        </p:spPr>
        <p:txBody>
          <a:bodyPr wrap="square">
            <a:spAutoFit/>
          </a:bodyPr>
          <a:lstStyle/>
          <a:p>
            <a:pPr lvl="0">
              <a:lnSpc>
                <a:spcPct val="130000"/>
              </a:lnSpc>
              <a:spcBef>
                <a:spcPts val="0"/>
              </a:spcBef>
              <a:buSzPct val="100000"/>
            </a:pPr>
            <a:r>
              <a:rPr lang="zh-CN" altLang="en-US" sz="2400" b="1" kern="0" dirty="0">
                <a:solidFill>
                  <a:srgbClr val="FF0000"/>
                </a:solidFill>
                <a:latin typeface="微软雅黑" panose="020B0503020204020204" pitchFamily="34" charset="-122"/>
                <a:ea typeface="微软雅黑" panose="020B0503020204020204" pitchFamily="34" charset="-122"/>
              </a:rPr>
              <a:t>无条件转移地址的低</a:t>
            </a:r>
            <a:r>
              <a:rPr lang="en-US" altLang="zh-CN" sz="2400" b="1" kern="0" dirty="0">
                <a:solidFill>
                  <a:srgbClr val="FF0000"/>
                </a:solidFill>
                <a:latin typeface="微软雅黑" panose="020B0503020204020204" pitchFamily="34" charset="-122"/>
                <a:ea typeface="微软雅黑" panose="020B0503020204020204" pitchFamily="34" charset="-122"/>
              </a:rPr>
              <a:t>26</a:t>
            </a:r>
            <a:r>
              <a:rPr lang="zh-CN" altLang="en-US" sz="2400" b="1" kern="0" dirty="0">
                <a:solidFill>
                  <a:srgbClr val="FF0000"/>
                </a:solidFill>
                <a:latin typeface="微软雅黑" panose="020B0503020204020204" pitchFamily="34" charset="-122"/>
                <a:ea typeface="微软雅黑" panose="020B0503020204020204" pitchFamily="34" charset="-122"/>
              </a:rPr>
              <a:t>位</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
                                            <p:txEl>
                                              <p:pRg st="0" end="0"/>
                                            </p:txEl>
                                          </p:spTgt>
                                        </p:tgtEl>
                                        <p:attrNameLst>
                                          <p:attrName>style.visibility</p:attrName>
                                        </p:attrNameLst>
                                      </p:cBhvr>
                                      <p:to>
                                        <p:strVal val="visible"/>
                                      </p:to>
                                    </p:set>
                                    <p:animEffect transition="in" filter="blinds(horizontal)">
                                      <p:cBhvr>
                                        <p:cTn id="17" dur="500"/>
                                        <p:tgtEl>
                                          <p:spTgt spid="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56137" y="1789739"/>
            <a:ext cx="2027711" cy="676532"/>
            <a:chOff x="5356137" y="1789739"/>
            <a:chExt cx="2027711" cy="676532"/>
          </a:xfrm>
        </p:grpSpPr>
        <p:sp>
          <p:nvSpPr>
            <p:cNvPr id="59428" name="Rectangle 15"/>
            <p:cNvSpPr>
              <a:spLocks noChangeArrowheads="1"/>
            </p:cNvSpPr>
            <p:nvPr/>
          </p:nvSpPr>
          <p:spPr bwMode="auto">
            <a:xfrm>
              <a:off x="5792230" y="1804545"/>
              <a:ext cx="1591618"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a:solidFill>
                    <a:schemeClr val="tx1"/>
                  </a:solidFill>
                  <a:latin typeface="微软雅黑" panose="020B0503020204020204" pitchFamily="34" charset="-122"/>
                  <a:ea typeface="微软雅黑" panose="020B0503020204020204" pitchFamily="34" charset="-122"/>
                </a:rPr>
                <a:t>register</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5356137" y="1789739"/>
              <a:ext cx="1447619" cy="676532"/>
              <a:chOff x="5356137" y="1789739"/>
              <a:chExt cx="1447619" cy="676532"/>
            </a:xfrm>
          </p:grpSpPr>
          <p:sp>
            <p:nvSpPr>
              <p:cNvPr id="59427" name="Rectangle 14"/>
              <p:cNvSpPr>
                <a:spLocks noChangeArrowheads="1"/>
              </p:cNvSpPr>
              <p:nvPr/>
            </p:nvSpPr>
            <p:spPr bwMode="auto">
              <a:xfrm>
                <a:off x="5356137" y="2094539"/>
                <a:ext cx="1447619" cy="37173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29" name="Line 16"/>
              <p:cNvSpPr>
                <a:spLocks noChangeShapeType="1"/>
              </p:cNvSpPr>
              <p:nvPr/>
            </p:nvSpPr>
            <p:spPr bwMode="auto">
              <a:xfrm>
                <a:off x="5730787" y="1789739"/>
                <a:ext cx="0" cy="2921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grpSp>
      </p:grpSp>
      <p:sp>
        <p:nvSpPr>
          <p:cNvPr id="59430" name="Rectangle 17"/>
          <p:cNvSpPr>
            <a:spLocks noChangeArrowheads="1"/>
          </p:cNvSpPr>
          <p:nvPr/>
        </p:nvSpPr>
        <p:spPr bwMode="auto">
          <a:xfrm>
            <a:off x="9917287" y="1259185"/>
            <a:ext cx="1758495"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400" dirty="0">
                <a:solidFill>
                  <a:schemeClr val="tx1"/>
                </a:solidFill>
                <a:latin typeface="微软雅黑" panose="020B0503020204020204" pitchFamily="34" charset="-122"/>
                <a:ea typeface="微软雅黑" panose="020B0503020204020204" pitchFamily="34" charset="-122"/>
              </a:rPr>
              <a:t>寄存器寻址</a:t>
            </a:r>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59432" name="Text Box 63"/>
          <p:cNvSpPr txBox="1">
            <a:spLocks noChangeArrowheads="1"/>
          </p:cNvSpPr>
          <p:nvPr/>
        </p:nvSpPr>
        <p:spPr bwMode="auto">
          <a:xfrm>
            <a:off x="479425" y="989431"/>
            <a:ext cx="1545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accent1"/>
                </a:solidFill>
                <a:latin typeface="微软雅黑" panose="020B0503020204020204" pitchFamily="34" charset="-122"/>
                <a:ea typeface="微软雅黑" panose="020B0503020204020204" pitchFamily="34" charset="-122"/>
              </a:rPr>
              <a:t>R-</a:t>
            </a:r>
            <a:r>
              <a:rPr lang="zh-CN" altLang="en-US" sz="2400" dirty="0">
                <a:solidFill>
                  <a:schemeClr val="accent1"/>
                </a:solidFill>
                <a:latin typeface="微软雅黑" panose="020B0503020204020204" pitchFamily="34" charset="-122"/>
                <a:ea typeface="微软雅黑" panose="020B0503020204020204" pitchFamily="34" charset="-122"/>
              </a:rPr>
              <a:t>型指令</a:t>
            </a:r>
            <a:r>
              <a:rPr lang="en-US" altLang="zh-CN" sz="2400" dirty="0">
                <a:solidFill>
                  <a:schemeClr val="tx1"/>
                </a:solidFill>
                <a:latin typeface="微软雅黑" panose="020B0503020204020204" pitchFamily="34" charset="-122"/>
                <a:ea typeface="微软雅黑" panose="020B0503020204020204" pitchFamily="34" charset="-122"/>
              </a:rPr>
              <a:t>:</a:t>
            </a:r>
            <a:endParaRPr lang="en-US" altLang="zh-CN" sz="2400" b="0" dirty="0">
              <a:solidFill>
                <a:schemeClr val="tx1"/>
              </a:solidFill>
              <a:latin typeface="微软雅黑" panose="020B0503020204020204" pitchFamily="34" charset="-122"/>
              <a:ea typeface="微软雅黑" panose="020B0503020204020204" pitchFamily="34" charset="-122"/>
            </a:endParaRPr>
          </a:p>
        </p:txBody>
      </p:sp>
      <p:sp>
        <p:nvSpPr>
          <p:cNvPr id="93" name="Rectangle 17"/>
          <p:cNvSpPr>
            <a:spLocks noChangeArrowheads="1"/>
          </p:cNvSpPr>
          <p:nvPr/>
        </p:nvSpPr>
        <p:spPr bwMode="auto">
          <a:xfrm>
            <a:off x="2018747" y="1085868"/>
            <a:ext cx="2234054"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400" dirty="0">
                <a:solidFill>
                  <a:srgbClr val="FF0000"/>
                </a:solidFill>
                <a:latin typeface="微软雅黑" panose="020B0503020204020204" pitchFamily="34" charset="-122"/>
                <a:ea typeface="微软雅黑" panose="020B0503020204020204" pitchFamily="34" charset="-122"/>
              </a:rPr>
              <a:t>OP=000000H</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标题 6"/>
          <p:cNvSpPr>
            <a:spLocks noGrp="1"/>
          </p:cNvSpPr>
          <p:nvPr>
            <p:ph type="title"/>
          </p:nvPr>
        </p:nvSpPr>
        <p:spPr>
          <a:xfrm>
            <a:off x="524933" y="243590"/>
            <a:ext cx="9161507" cy="479747"/>
          </a:xfrm>
        </p:spPr>
        <p:txBody>
          <a:bodyPr/>
          <a:lstStyle/>
          <a:p>
            <a:r>
              <a:rPr lang="en-US" altLang="zh-CN" dirty="0"/>
              <a:t>MIPS</a:t>
            </a:r>
            <a:r>
              <a:rPr lang="zh-CN" altLang="en-US" dirty="0"/>
              <a:t>指令的寻址方式</a:t>
            </a:r>
            <a:r>
              <a:rPr lang="en-US" altLang="zh-CN" dirty="0"/>
              <a:t>-</a:t>
            </a:r>
            <a:r>
              <a:rPr lang="en-US" altLang="zh-CN" dirty="0">
                <a:solidFill>
                  <a:schemeClr val="accent1"/>
                </a:solidFill>
              </a:rPr>
              <a:t>R-</a:t>
            </a:r>
            <a:r>
              <a:rPr lang="zh-CN" altLang="en-US" dirty="0">
                <a:solidFill>
                  <a:schemeClr val="accent1"/>
                </a:solidFill>
              </a:rPr>
              <a:t>型指令和</a:t>
            </a:r>
            <a:r>
              <a:rPr lang="en-US" altLang="zh-CN" dirty="0">
                <a:solidFill>
                  <a:schemeClr val="accent1"/>
                </a:solidFill>
              </a:rPr>
              <a:t>J-</a:t>
            </a:r>
            <a:r>
              <a:rPr lang="zh-CN" altLang="en-US" dirty="0">
                <a:solidFill>
                  <a:schemeClr val="accent1"/>
                </a:solidFill>
              </a:rPr>
              <a:t>型指令</a:t>
            </a:r>
            <a:endParaRPr lang="zh-CN" altLang="en-US" dirty="0"/>
          </a:p>
        </p:txBody>
      </p:sp>
      <p:sp>
        <p:nvSpPr>
          <p:cNvPr id="99" name="Text Box 65"/>
          <p:cNvSpPr txBox="1">
            <a:spLocks noChangeArrowheads="1"/>
          </p:cNvSpPr>
          <p:nvPr/>
        </p:nvSpPr>
        <p:spPr bwMode="auto">
          <a:xfrm>
            <a:off x="533330" y="2764528"/>
            <a:ext cx="1475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accent1"/>
                </a:solidFill>
                <a:latin typeface="微软雅黑" panose="020B0503020204020204" pitchFamily="34" charset="-122"/>
                <a:ea typeface="微软雅黑" panose="020B0503020204020204" pitchFamily="34" charset="-122"/>
              </a:rPr>
              <a:t>J-</a:t>
            </a:r>
            <a:r>
              <a:rPr lang="zh-CN" altLang="en-US" sz="2400" dirty="0">
                <a:solidFill>
                  <a:schemeClr val="accent1"/>
                </a:solidFill>
                <a:latin typeface="微软雅黑" panose="020B0503020204020204" pitchFamily="34" charset="-122"/>
                <a:ea typeface="微软雅黑" panose="020B0503020204020204" pitchFamily="34" charset="-122"/>
              </a:rPr>
              <a:t>型指令</a:t>
            </a:r>
            <a:r>
              <a:rPr lang="en-US" altLang="zh-CN" sz="2400" dirty="0">
                <a:solidFill>
                  <a:schemeClr val="accent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169027" y="5045180"/>
            <a:ext cx="3505200" cy="400110"/>
            <a:chOff x="4169027" y="3673567"/>
            <a:chExt cx="3505200" cy="400110"/>
          </a:xfrm>
        </p:grpSpPr>
        <p:sp>
          <p:nvSpPr>
            <p:cNvPr id="100" name="Rectangle 66"/>
            <p:cNvSpPr>
              <a:spLocks noChangeArrowheads="1"/>
            </p:cNvSpPr>
            <p:nvPr/>
          </p:nvSpPr>
          <p:spPr bwMode="auto">
            <a:xfrm>
              <a:off x="4169027" y="3673567"/>
              <a:ext cx="5969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101" name="Rectangle 67"/>
            <p:cNvSpPr>
              <a:spLocks noChangeArrowheads="1"/>
            </p:cNvSpPr>
            <p:nvPr/>
          </p:nvSpPr>
          <p:spPr bwMode="auto">
            <a:xfrm>
              <a:off x="4245227" y="3749767"/>
              <a:ext cx="468077"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102" name="Rectangle 68"/>
            <p:cNvSpPr>
              <a:spLocks noChangeArrowheads="1"/>
            </p:cNvSpPr>
            <p:nvPr/>
          </p:nvSpPr>
          <p:spPr bwMode="auto">
            <a:xfrm>
              <a:off x="4778627" y="3673567"/>
              <a:ext cx="28956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103" name="Text Box 69"/>
            <p:cNvSpPr txBox="1">
              <a:spLocks noChangeArrowheads="1"/>
            </p:cNvSpPr>
            <p:nvPr/>
          </p:nvSpPr>
          <p:spPr bwMode="auto">
            <a:xfrm>
              <a:off x="4931027" y="3673567"/>
              <a:ext cx="832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err="1">
                  <a:solidFill>
                    <a:schemeClr val="tx1"/>
                  </a:solidFill>
                  <a:latin typeface="微软雅黑" panose="020B0503020204020204" pitchFamily="34" charset="-122"/>
                  <a:ea typeface="微软雅黑" panose="020B0503020204020204" pitchFamily="34" charset="-122"/>
                </a:rPr>
                <a:t>addr</a:t>
              </a:r>
              <a:r>
                <a:rPr lang="en-US" altLang="zh-CN"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150227" y="4596413"/>
            <a:ext cx="3419337" cy="1198067"/>
            <a:chOff x="6150227" y="3224800"/>
            <a:chExt cx="3419337" cy="1198067"/>
          </a:xfrm>
        </p:grpSpPr>
        <p:sp>
          <p:nvSpPr>
            <p:cNvPr id="104" name="Rectangle 70"/>
            <p:cNvSpPr>
              <a:spLocks noChangeArrowheads="1"/>
            </p:cNvSpPr>
            <p:nvPr/>
          </p:nvSpPr>
          <p:spPr bwMode="auto">
            <a:xfrm>
              <a:off x="8283827" y="3597367"/>
              <a:ext cx="1269862" cy="825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105" name="Text Box 71"/>
            <p:cNvSpPr txBox="1">
              <a:spLocks noChangeArrowheads="1"/>
            </p:cNvSpPr>
            <p:nvPr/>
          </p:nvSpPr>
          <p:spPr bwMode="auto">
            <a:xfrm>
              <a:off x="8283827" y="3224800"/>
              <a:ext cx="1285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a:solidFill>
                    <a:schemeClr val="tx1"/>
                  </a:solidFill>
                  <a:latin typeface="微软雅黑" panose="020B0503020204020204" pitchFamily="34" charset="-122"/>
                  <a:ea typeface="微软雅黑" panose="020B0503020204020204" pitchFamily="34" charset="-122"/>
                </a:rPr>
                <a:t>Memory</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06" name="Line 72"/>
            <p:cNvSpPr>
              <a:spLocks noChangeShapeType="1"/>
            </p:cNvSpPr>
            <p:nvPr/>
          </p:nvSpPr>
          <p:spPr bwMode="auto">
            <a:xfrm>
              <a:off x="6150227" y="3825967"/>
              <a:ext cx="20574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grpSp>
      <p:sp>
        <p:nvSpPr>
          <p:cNvPr id="107" name="Text Box 86"/>
          <p:cNvSpPr txBox="1">
            <a:spLocks noChangeArrowheads="1"/>
          </p:cNvSpPr>
          <p:nvPr/>
        </p:nvSpPr>
        <p:spPr bwMode="auto">
          <a:xfrm>
            <a:off x="9870386" y="2805565"/>
            <a:ext cx="1725613"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rgbClr val="0033CC"/>
                </a:solidFill>
                <a:latin typeface="微软雅黑" panose="020B0503020204020204" pitchFamily="34" charset="-122"/>
                <a:ea typeface="微软雅黑" panose="020B0503020204020204" pitchFamily="34" charset="-122"/>
              </a:rPr>
              <a:t>伪直接寻址</a:t>
            </a:r>
            <a:endParaRPr lang="zh-CN" altLang="en-US" sz="2400" dirty="0">
              <a:solidFill>
                <a:srgbClr val="0033CC"/>
              </a:solidFill>
              <a:latin typeface="微软雅黑" panose="020B0503020204020204" pitchFamily="34" charset="-122"/>
              <a:ea typeface="微软雅黑" panose="020B0503020204020204" pitchFamily="34" charset="-122"/>
            </a:endParaRPr>
          </a:p>
        </p:txBody>
      </p:sp>
      <p:sp>
        <p:nvSpPr>
          <p:cNvPr id="108" name="Text Box 93"/>
          <p:cNvSpPr txBox="1">
            <a:spLocks noChangeArrowheads="1"/>
          </p:cNvSpPr>
          <p:nvPr/>
        </p:nvSpPr>
        <p:spPr bwMode="auto">
          <a:xfrm>
            <a:off x="1995383" y="4081442"/>
            <a:ext cx="8253568"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rgbClr val="4B9556"/>
                </a:solidFill>
                <a:latin typeface="微软雅黑" panose="020B0503020204020204" pitchFamily="34" charset="-122"/>
                <a:ea typeface="微软雅黑" panose="020B0503020204020204" pitchFamily="34" charset="-122"/>
              </a:rPr>
              <a:t>最终地址</a:t>
            </a:r>
            <a:r>
              <a:rPr lang="en-US" altLang="zh-CN" sz="2400" dirty="0">
                <a:solidFill>
                  <a:srgbClr val="4B9556"/>
                </a:solidFill>
                <a:latin typeface="微软雅黑" panose="020B0503020204020204" pitchFamily="34" charset="-122"/>
                <a:ea typeface="微软雅黑" panose="020B0503020204020204" pitchFamily="34" charset="-122"/>
              </a:rPr>
              <a:t>=PC</a:t>
            </a:r>
            <a:r>
              <a:rPr lang="en-US" altLang="zh-CN" sz="2400" baseline="-25000" dirty="0">
                <a:solidFill>
                  <a:srgbClr val="4B9556"/>
                </a:solidFill>
                <a:latin typeface="微软雅黑" panose="020B0503020204020204" pitchFamily="34" charset="-122"/>
                <a:ea typeface="微软雅黑" panose="020B0503020204020204" pitchFamily="34" charset="-122"/>
              </a:rPr>
              <a:t>31</a:t>
            </a:r>
            <a:r>
              <a:rPr lang="zh-CN" altLang="en-US" sz="2400" baseline="-25000" dirty="0">
                <a:solidFill>
                  <a:srgbClr val="4B9556"/>
                </a:solidFill>
                <a:latin typeface="微软雅黑" panose="020B0503020204020204" pitchFamily="34" charset="-122"/>
                <a:ea typeface="微软雅黑" panose="020B0503020204020204" pitchFamily="34" charset="-122"/>
              </a:rPr>
              <a:t>～</a:t>
            </a:r>
            <a:r>
              <a:rPr lang="en-US" altLang="zh-CN" sz="2400" baseline="-25000" dirty="0">
                <a:solidFill>
                  <a:srgbClr val="4B9556"/>
                </a:solidFill>
                <a:latin typeface="微软雅黑" panose="020B0503020204020204" pitchFamily="34" charset="-122"/>
                <a:ea typeface="微软雅黑" panose="020B0503020204020204" pitchFamily="34" charset="-122"/>
              </a:rPr>
              <a:t>28</a:t>
            </a:r>
            <a:r>
              <a:rPr lang="en-US" altLang="zh-CN" sz="2400" dirty="0">
                <a:solidFill>
                  <a:srgbClr val="4B9556"/>
                </a:solidFill>
                <a:latin typeface="微软雅黑" panose="020B0503020204020204" pitchFamily="34" charset="-122"/>
                <a:ea typeface="微软雅黑" panose="020B0503020204020204" pitchFamily="34" charset="-122"/>
              </a:rPr>
              <a:t>||</a:t>
            </a:r>
            <a:r>
              <a:rPr lang="en-US" altLang="zh-CN" sz="2400" dirty="0" err="1">
                <a:solidFill>
                  <a:srgbClr val="4B9556"/>
                </a:solidFill>
                <a:latin typeface="微软雅黑" panose="020B0503020204020204" pitchFamily="34" charset="-122"/>
                <a:ea typeface="微软雅黑" panose="020B0503020204020204" pitchFamily="34" charset="-122"/>
              </a:rPr>
              <a:t>addr</a:t>
            </a:r>
            <a:r>
              <a:rPr lang="en-US" altLang="zh-CN" sz="2400" dirty="0">
                <a:solidFill>
                  <a:srgbClr val="4B9556"/>
                </a:solidFill>
                <a:latin typeface="微软雅黑" panose="020B0503020204020204" pitchFamily="34" charset="-122"/>
                <a:ea typeface="微软雅黑" panose="020B0503020204020204" pitchFamily="34" charset="-122"/>
              </a:rPr>
              <a:t>.||00   </a:t>
            </a:r>
            <a:r>
              <a:rPr lang="zh-CN" altLang="en-US" sz="2400" dirty="0">
                <a:solidFill>
                  <a:srgbClr val="4B9556"/>
                </a:solidFill>
                <a:latin typeface="微软雅黑" panose="020B0503020204020204" pitchFamily="34" charset="-122"/>
                <a:ea typeface="微软雅黑" panose="020B0503020204020204" pitchFamily="34" charset="-122"/>
              </a:rPr>
              <a:t>位数：</a:t>
            </a:r>
            <a:r>
              <a:rPr lang="en-US" altLang="zh-CN" sz="2400" dirty="0">
                <a:solidFill>
                  <a:srgbClr val="4B9556"/>
                </a:solidFill>
                <a:latin typeface="微软雅黑" panose="020B0503020204020204" pitchFamily="34" charset="-122"/>
                <a:ea typeface="微软雅黑" panose="020B0503020204020204" pitchFamily="34" charset="-122"/>
              </a:rPr>
              <a:t>4+26+2=32</a:t>
            </a:r>
            <a:endParaRPr lang="en-US" altLang="zh-CN" sz="2400" dirty="0">
              <a:solidFill>
                <a:srgbClr val="4B9556"/>
              </a:solidFill>
              <a:latin typeface="微软雅黑" panose="020B0503020204020204" pitchFamily="34" charset="-122"/>
              <a:ea typeface="微软雅黑" panose="020B0503020204020204" pitchFamily="34" charset="-122"/>
            </a:endParaRPr>
          </a:p>
        </p:txBody>
      </p:sp>
      <p:sp>
        <p:nvSpPr>
          <p:cNvPr id="109" name="Rectangle 17"/>
          <p:cNvSpPr>
            <a:spLocks noChangeArrowheads="1"/>
          </p:cNvSpPr>
          <p:nvPr/>
        </p:nvSpPr>
        <p:spPr bwMode="auto">
          <a:xfrm>
            <a:off x="1995383" y="2860965"/>
            <a:ext cx="4387850"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400" dirty="0">
                <a:solidFill>
                  <a:srgbClr val="FF0000"/>
                </a:solidFill>
                <a:latin typeface="微软雅黑" panose="020B0503020204020204" pitchFamily="34" charset="-122"/>
                <a:ea typeface="微软雅黑" panose="020B0503020204020204" pitchFamily="34" charset="-122"/>
              </a:rPr>
              <a:t>OP=000010H or 000011H</a:t>
            </a:r>
            <a:endParaRPr lang="en-US" altLang="zh-CN" sz="2400" dirty="0">
              <a:solidFill>
                <a:srgbClr val="FF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815682" y="985123"/>
            <a:ext cx="3992524" cy="685133"/>
            <a:chOff x="4815682" y="985123"/>
            <a:chExt cx="3992524" cy="685133"/>
          </a:xfrm>
        </p:grpSpPr>
        <p:sp>
          <p:nvSpPr>
            <p:cNvPr id="59419" name="Rectangle 4"/>
            <p:cNvSpPr>
              <a:spLocks noChangeArrowheads="1"/>
            </p:cNvSpPr>
            <p:nvPr/>
          </p:nvSpPr>
          <p:spPr bwMode="auto">
            <a:xfrm>
              <a:off x="4815682" y="1357350"/>
              <a:ext cx="665378" cy="312906"/>
            </a:xfrm>
            <a:prstGeom prst="rect">
              <a:avLst/>
            </a:prstGeom>
            <a:solidFill>
              <a:schemeClr val="bg1"/>
            </a:solidFill>
            <a:ln>
              <a:solidFill>
                <a:schemeClr val="tx1"/>
              </a:solidFill>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5000"/>
                </a:lnSpc>
              </a:pPr>
              <a:r>
                <a:rPr lang="en-US" altLang="zh-CN" sz="2000" dirty="0">
                  <a:solidFill>
                    <a:schemeClr val="tx1"/>
                  </a:solidFill>
                  <a:latin typeface="微软雅黑" panose="020B0503020204020204" pitchFamily="34" charset="-122"/>
                  <a:ea typeface="微软雅黑" panose="020B0503020204020204" pitchFamily="34" charset="-122"/>
                </a:rPr>
                <a:t>op</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24" name="Rectangle 10"/>
            <p:cNvSpPr>
              <a:spLocks noChangeArrowheads="1"/>
            </p:cNvSpPr>
            <p:nvPr/>
          </p:nvSpPr>
          <p:spPr bwMode="auto">
            <a:xfrm>
              <a:off x="5469196" y="1357350"/>
              <a:ext cx="519358" cy="312906"/>
            </a:xfrm>
            <a:prstGeom prst="rect">
              <a:avLst/>
            </a:prstGeom>
            <a:solidFill>
              <a:schemeClr val="bg1"/>
            </a:solidFill>
            <a:ln>
              <a:solidFill>
                <a:schemeClr val="tx1"/>
              </a:solidFill>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rs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25" name="Rectangle 11"/>
            <p:cNvSpPr>
              <a:spLocks noChangeArrowheads="1"/>
            </p:cNvSpPr>
            <p:nvPr/>
          </p:nvSpPr>
          <p:spPr bwMode="auto">
            <a:xfrm>
              <a:off x="5993034" y="1357350"/>
              <a:ext cx="498852" cy="312906"/>
            </a:xfrm>
            <a:prstGeom prst="rect">
              <a:avLst/>
            </a:prstGeom>
            <a:solidFill>
              <a:schemeClr val="bg1"/>
            </a:solidFill>
            <a:ln>
              <a:solidFill>
                <a:schemeClr val="tx1"/>
              </a:solidFill>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rt</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26" name="Rectangle 12"/>
            <p:cNvSpPr>
              <a:spLocks noChangeArrowheads="1"/>
            </p:cNvSpPr>
            <p:nvPr/>
          </p:nvSpPr>
          <p:spPr bwMode="auto">
            <a:xfrm>
              <a:off x="6491883" y="1357350"/>
              <a:ext cx="576964" cy="312906"/>
            </a:xfrm>
            <a:prstGeom prst="rect">
              <a:avLst/>
            </a:prstGeom>
            <a:solidFill>
              <a:schemeClr val="bg1"/>
            </a:solidFill>
            <a:ln>
              <a:solidFill>
                <a:schemeClr val="tx1"/>
              </a:solidFill>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rd</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34" name="Rectangle 74"/>
            <p:cNvSpPr>
              <a:spLocks noChangeArrowheads="1"/>
            </p:cNvSpPr>
            <p:nvPr/>
          </p:nvSpPr>
          <p:spPr bwMode="auto">
            <a:xfrm>
              <a:off x="7067771" y="1357350"/>
              <a:ext cx="870459" cy="312906"/>
            </a:xfrm>
            <a:prstGeom prst="rect">
              <a:avLst/>
            </a:prstGeom>
            <a:solidFill>
              <a:schemeClr val="bg1"/>
            </a:solidFill>
            <a:ln>
              <a:solidFill>
                <a:schemeClr val="tx1"/>
              </a:solidFill>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smt</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35" name="Text Box 75"/>
            <p:cNvSpPr txBox="1">
              <a:spLocks noChangeArrowheads="1"/>
            </p:cNvSpPr>
            <p:nvPr/>
          </p:nvSpPr>
          <p:spPr bwMode="auto">
            <a:xfrm>
              <a:off x="4973890" y="985123"/>
              <a:ext cx="41748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9436" name="Text Box 76"/>
            <p:cNvSpPr txBox="1">
              <a:spLocks noChangeArrowheads="1"/>
            </p:cNvSpPr>
            <p:nvPr/>
          </p:nvSpPr>
          <p:spPr bwMode="auto">
            <a:xfrm>
              <a:off x="6116890" y="985123"/>
              <a:ext cx="41748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9437" name="Text Box 77"/>
            <p:cNvSpPr txBox="1">
              <a:spLocks noChangeArrowheads="1"/>
            </p:cNvSpPr>
            <p:nvPr/>
          </p:nvSpPr>
          <p:spPr bwMode="auto">
            <a:xfrm>
              <a:off x="6650290" y="985123"/>
              <a:ext cx="41748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9438" name="Text Box 78"/>
            <p:cNvSpPr txBox="1">
              <a:spLocks noChangeArrowheads="1"/>
            </p:cNvSpPr>
            <p:nvPr/>
          </p:nvSpPr>
          <p:spPr bwMode="auto">
            <a:xfrm>
              <a:off x="7307674" y="985123"/>
              <a:ext cx="41748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5</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59439" name="Text Box 79"/>
            <p:cNvSpPr txBox="1">
              <a:spLocks noChangeArrowheads="1"/>
            </p:cNvSpPr>
            <p:nvPr/>
          </p:nvSpPr>
          <p:spPr bwMode="auto">
            <a:xfrm>
              <a:off x="8134250" y="985123"/>
              <a:ext cx="41748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6</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59440" name="Text Box 80"/>
            <p:cNvSpPr txBox="1">
              <a:spLocks noChangeArrowheads="1"/>
            </p:cNvSpPr>
            <p:nvPr/>
          </p:nvSpPr>
          <p:spPr bwMode="auto">
            <a:xfrm>
              <a:off x="5583490" y="985123"/>
              <a:ext cx="41748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0" name="Rectangle 74"/>
            <p:cNvSpPr>
              <a:spLocks noChangeArrowheads="1"/>
            </p:cNvSpPr>
            <p:nvPr/>
          </p:nvSpPr>
          <p:spPr bwMode="auto">
            <a:xfrm>
              <a:off x="7937747" y="1357350"/>
              <a:ext cx="870459" cy="312906"/>
            </a:xfrm>
            <a:prstGeom prst="rect">
              <a:avLst/>
            </a:prstGeom>
            <a:solidFill>
              <a:schemeClr val="bg1"/>
            </a:solidFill>
            <a:ln>
              <a:solidFill>
                <a:schemeClr val="tx1"/>
              </a:solidFill>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func</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995383" y="3295639"/>
            <a:ext cx="9600616" cy="572464"/>
          </a:xfrm>
          <a:prstGeom prst="rect">
            <a:avLst/>
          </a:prstGeom>
        </p:spPr>
        <p:txBody>
          <a:bodyPr wrap="square">
            <a:spAutoFit/>
          </a:bodyPr>
          <a:lstStyle/>
          <a:p>
            <a:pPr lvl="0">
              <a:lnSpc>
                <a:spcPct val="130000"/>
              </a:lnSpc>
              <a:spcBef>
                <a:spcPts val="0"/>
              </a:spcBef>
              <a:buSzPct val="100000"/>
            </a:pPr>
            <a:r>
              <a:rPr lang="zh-CN" altLang="en-US" sz="2400" b="1" kern="0" dirty="0">
                <a:solidFill>
                  <a:prstClr val="black"/>
                </a:solidFill>
                <a:latin typeface="微软雅黑" panose="020B0503020204020204" pitchFamily="34" charset="-122"/>
                <a:ea typeface="微软雅黑" panose="020B0503020204020204" pitchFamily="34" charset="-122"/>
              </a:rPr>
              <a:t>将</a:t>
            </a:r>
            <a:r>
              <a:rPr lang="en-US" altLang="zh-CN" sz="2400" b="1" kern="0" dirty="0">
                <a:solidFill>
                  <a:srgbClr val="FF0000"/>
                </a:solidFill>
                <a:latin typeface="微软雅黑" panose="020B0503020204020204" pitchFamily="34" charset="-122"/>
                <a:ea typeface="微软雅黑" panose="020B0503020204020204" pitchFamily="34" charset="-122"/>
              </a:rPr>
              <a:t>PC</a:t>
            </a:r>
            <a:r>
              <a:rPr lang="zh-CN" altLang="en-US" sz="2400" b="1" kern="0" dirty="0">
                <a:solidFill>
                  <a:srgbClr val="FF0000"/>
                </a:solidFill>
                <a:latin typeface="微软雅黑" panose="020B0503020204020204" pitchFamily="34" charset="-122"/>
                <a:ea typeface="微软雅黑" panose="020B0503020204020204" pitchFamily="34" charset="-122"/>
              </a:rPr>
              <a:t>高</a:t>
            </a:r>
            <a:r>
              <a:rPr lang="en-US" altLang="zh-CN" sz="2400" b="1" kern="0" dirty="0">
                <a:solidFill>
                  <a:srgbClr val="FF0000"/>
                </a:solidFill>
                <a:latin typeface="微软雅黑" panose="020B0503020204020204" pitchFamily="34" charset="-122"/>
                <a:ea typeface="微软雅黑" panose="020B0503020204020204" pitchFamily="34" charset="-122"/>
              </a:rPr>
              <a:t>4</a:t>
            </a:r>
            <a:r>
              <a:rPr lang="zh-CN" altLang="en-US" sz="2400" b="1" kern="0" dirty="0">
                <a:solidFill>
                  <a:srgbClr val="FF0000"/>
                </a:solidFill>
                <a:latin typeface="微软雅黑" panose="020B0503020204020204" pitchFamily="34" charset="-122"/>
                <a:ea typeface="微软雅黑" panose="020B0503020204020204" pitchFamily="34" charset="-122"/>
              </a:rPr>
              <a:t>位</a:t>
            </a:r>
            <a:r>
              <a:rPr lang="zh-CN" altLang="en-US" sz="2400" b="1" kern="0" dirty="0">
                <a:solidFill>
                  <a:prstClr val="black"/>
                </a:solidFill>
                <a:latin typeface="微软雅黑" panose="020B0503020204020204" pitchFamily="34" charset="-122"/>
                <a:ea typeface="微软雅黑" panose="020B0503020204020204" pitchFamily="34" charset="-122"/>
              </a:rPr>
              <a:t>拼上</a:t>
            </a:r>
            <a:r>
              <a:rPr lang="en-US" altLang="zh-CN" sz="2400" b="1" kern="0" dirty="0">
                <a:solidFill>
                  <a:srgbClr val="FF0000"/>
                </a:solidFill>
                <a:latin typeface="微软雅黑" panose="020B0503020204020204" pitchFamily="34" charset="-122"/>
                <a:ea typeface="微软雅黑" panose="020B0503020204020204" pitchFamily="34" charset="-122"/>
              </a:rPr>
              <a:t>26</a:t>
            </a:r>
            <a:r>
              <a:rPr lang="zh-CN" altLang="en-US" sz="2400" b="1" kern="0" dirty="0">
                <a:solidFill>
                  <a:srgbClr val="FF0000"/>
                </a:solidFill>
                <a:latin typeface="微软雅黑" panose="020B0503020204020204" pitchFamily="34" charset="-122"/>
                <a:ea typeface="微软雅黑" panose="020B0503020204020204" pitchFamily="34" charset="-122"/>
              </a:rPr>
              <a:t>位直接地址</a:t>
            </a:r>
            <a:r>
              <a:rPr lang="zh-CN" altLang="en-US" sz="2400" b="1" kern="0" dirty="0">
                <a:solidFill>
                  <a:prstClr val="black"/>
                </a:solidFill>
                <a:latin typeface="微软雅黑" panose="020B0503020204020204" pitchFamily="34" charset="-122"/>
                <a:ea typeface="微软雅黑" panose="020B0503020204020204" pitchFamily="34" charset="-122"/>
              </a:rPr>
              <a:t>，最后</a:t>
            </a:r>
            <a:r>
              <a:rPr lang="zh-CN" altLang="en-US" sz="2400" b="1" kern="0" dirty="0">
                <a:solidFill>
                  <a:srgbClr val="FF0000"/>
                </a:solidFill>
                <a:latin typeface="微软雅黑" panose="020B0503020204020204" pitchFamily="34" charset="-122"/>
                <a:ea typeface="微软雅黑" panose="020B0503020204020204" pitchFamily="34" charset="-122"/>
              </a:rPr>
              <a:t>添</a:t>
            </a:r>
            <a:r>
              <a:rPr lang="en-US" altLang="zh-CN" sz="2400" b="1" kern="0" dirty="0">
                <a:solidFill>
                  <a:srgbClr val="FF0000"/>
                </a:solidFill>
                <a:latin typeface="微软雅黑" panose="020B0503020204020204" pitchFamily="34" charset="-122"/>
                <a:ea typeface="微软雅黑" panose="020B0503020204020204" pitchFamily="34" charset="-122"/>
              </a:rPr>
              <a:t>2</a:t>
            </a:r>
            <a:r>
              <a:rPr lang="zh-CN" altLang="en-US" sz="2400" b="1" kern="0" dirty="0">
                <a:solidFill>
                  <a:srgbClr val="FF0000"/>
                </a:solidFill>
                <a:latin typeface="微软雅黑" panose="020B0503020204020204" pitchFamily="34" charset="-122"/>
                <a:ea typeface="微软雅黑" panose="020B0503020204020204" pitchFamily="34" charset="-122"/>
              </a:rPr>
              <a:t>个“</a:t>
            </a:r>
            <a:r>
              <a:rPr lang="en-US" altLang="zh-CN" sz="2400" b="1" kern="0" dirty="0">
                <a:solidFill>
                  <a:srgbClr val="FF0000"/>
                </a:solidFill>
                <a:latin typeface="微软雅黑" panose="020B0503020204020204" pitchFamily="34" charset="-122"/>
                <a:ea typeface="微软雅黑" panose="020B0503020204020204" pitchFamily="34" charset="-122"/>
              </a:rPr>
              <a:t>0”</a:t>
            </a:r>
            <a:r>
              <a:rPr lang="zh-CN" altLang="en-US" sz="2400" b="1" kern="0" dirty="0">
                <a:solidFill>
                  <a:prstClr val="black"/>
                </a:solidFill>
                <a:latin typeface="微软雅黑" panose="020B0503020204020204" pitchFamily="34" charset="-122"/>
                <a:ea typeface="微软雅黑" panose="020B0503020204020204" pitchFamily="34" charset="-122"/>
              </a:rPr>
              <a:t>就是</a:t>
            </a:r>
            <a:r>
              <a:rPr lang="en-US" altLang="zh-CN" sz="2400" b="1" kern="0" dirty="0">
                <a:solidFill>
                  <a:prstClr val="black"/>
                </a:solidFill>
                <a:latin typeface="微软雅黑" panose="020B0503020204020204" pitchFamily="34" charset="-122"/>
                <a:ea typeface="微软雅黑" panose="020B0503020204020204" pitchFamily="34" charset="-122"/>
              </a:rPr>
              <a:t>32</a:t>
            </a:r>
            <a:r>
              <a:rPr lang="zh-CN" altLang="en-US" sz="2400" b="1" kern="0" dirty="0">
                <a:solidFill>
                  <a:prstClr val="black"/>
                </a:solidFill>
                <a:latin typeface="微软雅黑" panose="020B0503020204020204" pitchFamily="34" charset="-122"/>
                <a:ea typeface="微软雅黑" panose="020B0503020204020204" pitchFamily="34" charset="-122"/>
              </a:rPr>
              <a:t>位目标地址。</a:t>
            </a:r>
            <a:endParaRPr lang="zh-CN" altLang="en-US" sz="2400" b="1"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32"/>
                                        </p:tgtEl>
                                        <p:attrNameLst>
                                          <p:attrName>style.visibility</p:attrName>
                                        </p:attrNameLst>
                                      </p:cBhvr>
                                      <p:to>
                                        <p:strVal val="visible"/>
                                      </p:to>
                                    </p:set>
                                    <p:animEffect transition="in" filter="blinds(horizontal)">
                                      <p:cBhvr>
                                        <p:cTn id="7" dur="500"/>
                                        <p:tgtEl>
                                          <p:spTgt spid="594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blinds(horizontal)">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30"/>
                                        </p:tgtEl>
                                        <p:attrNameLst>
                                          <p:attrName>style.visibility</p:attrName>
                                        </p:attrNameLst>
                                      </p:cBhvr>
                                      <p:to>
                                        <p:strVal val="visible"/>
                                      </p:to>
                                    </p:set>
                                    <p:animEffect transition="in" filter="blinds(horizontal)">
                                      <p:cBhvr>
                                        <p:cTn id="27" dur="500"/>
                                        <p:tgtEl>
                                          <p:spTgt spid="594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blinds(horizontal)">
                                      <p:cBhvr>
                                        <p:cTn id="32" dur="500"/>
                                        <p:tgtEl>
                                          <p:spTgt spid="9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blinds(horizontal)">
                                      <p:cBhvr>
                                        <p:cTn id="37" dur="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8">
                                            <p:txEl>
                                              <p:pRg st="0" end="0"/>
                                            </p:txEl>
                                          </p:spTgt>
                                        </p:tgtEl>
                                        <p:attrNameLst>
                                          <p:attrName>style.visibility</p:attrName>
                                        </p:attrNameLst>
                                      </p:cBhvr>
                                      <p:to>
                                        <p:strVal val="visible"/>
                                      </p:to>
                                    </p:set>
                                    <p:animEffect transition="in" filter="blinds(horizontal)">
                                      <p:cBhvr>
                                        <p:cTn id="47" dur="500"/>
                                        <p:tgtEl>
                                          <p:spTgt spid="10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blinds(horizontal)">
                                      <p:cBhvr>
                                        <p:cTn id="6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0" grpId="0"/>
      <p:bldP spid="59432" grpId="0"/>
      <p:bldP spid="93" grpId="0"/>
      <p:bldP spid="99" grpId="0"/>
      <p:bldP spid="107" grpId="0"/>
      <p:bldP spid="109"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38669" y="2263869"/>
            <a:ext cx="3511550" cy="408156"/>
            <a:chOff x="3638669" y="2263869"/>
            <a:chExt cx="3511550" cy="408156"/>
          </a:xfrm>
        </p:grpSpPr>
        <p:sp>
          <p:nvSpPr>
            <p:cNvPr id="59468" name="Rectangle 8"/>
            <p:cNvSpPr>
              <a:spLocks noChangeArrowheads="1"/>
            </p:cNvSpPr>
            <p:nvPr/>
          </p:nvSpPr>
          <p:spPr bwMode="auto">
            <a:xfrm>
              <a:off x="5315069" y="2263869"/>
              <a:ext cx="183515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69" name="Rectangle 13"/>
            <p:cNvSpPr>
              <a:spLocks noChangeArrowheads="1"/>
            </p:cNvSpPr>
            <p:nvPr/>
          </p:nvSpPr>
          <p:spPr bwMode="auto">
            <a:xfrm>
              <a:off x="5550019" y="2359119"/>
              <a:ext cx="1025922"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immed</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70" name="Rectangle 18"/>
            <p:cNvSpPr>
              <a:spLocks noChangeArrowheads="1"/>
            </p:cNvSpPr>
            <p:nvPr/>
          </p:nvSpPr>
          <p:spPr bwMode="auto">
            <a:xfrm>
              <a:off x="3638669" y="2263869"/>
              <a:ext cx="5969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71" name="Rectangle 19"/>
            <p:cNvSpPr>
              <a:spLocks noChangeArrowheads="1"/>
            </p:cNvSpPr>
            <p:nvPr/>
          </p:nvSpPr>
          <p:spPr bwMode="auto">
            <a:xfrm>
              <a:off x="3645019" y="2359119"/>
              <a:ext cx="468077"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472" name="Rectangle 20"/>
            <p:cNvSpPr>
              <a:spLocks noChangeArrowheads="1"/>
            </p:cNvSpPr>
            <p:nvPr/>
          </p:nvSpPr>
          <p:spPr bwMode="auto">
            <a:xfrm>
              <a:off x="4248269" y="2263869"/>
              <a:ext cx="5207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73" name="Rectangle 21"/>
            <p:cNvSpPr>
              <a:spLocks noChangeArrowheads="1"/>
            </p:cNvSpPr>
            <p:nvPr/>
          </p:nvSpPr>
          <p:spPr bwMode="auto">
            <a:xfrm>
              <a:off x="4781669" y="2263869"/>
              <a:ext cx="5207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74" name="Rectangle 22"/>
            <p:cNvSpPr>
              <a:spLocks noChangeArrowheads="1"/>
            </p:cNvSpPr>
            <p:nvPr/>
          </p:nvSpPr>
          <p:spPr bwMode="auto">
            <a:xfrm>
              <a:off x="4407019" y="2359119"/>
              <a:ext cx="36535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rs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475" name="Rectangle 23"/>
            <p:cNvSpPr>
              <a:spLocks noChangeArrowheads="1"/>
            </p:cNvSpPr>
            <p:nvPr/>
          </p:nvSpPr>
          <p:spPr bwMode="auto">
            <a:xfrm>
              <a:off x="4864219" y="2359119"/>
              <a:ext cx="350930"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rt</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59479" name="Rectangle 27"/>
          <p:cNvSpPr>
            <a:spLocks noChangeArrowheads="1"/>
          </p:cNvSpPr>
          <p:nvPr/>
        </p:nvSpPr>
        <p:spPr bwMode="auto">
          <a:xfrm>
            <a:off x="9163965" y="2263869"/>
            <a:ext cx="2282676"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400" dirty="0">
                <a:solidFill>
                  <a:schemeClr val="tx1"/>
                </a:solidFill>
                <a:latin typeface="微软雅黑" panose="020B0503020204020204" pitchFamily="34" charset="-122"/>
                <a:ea typeface="微软雅黑" panose="020B0503020204020204" pitchFamily="34" charset="-122"/>
              </a:rPr>
              <a:t>基址或变址寻址</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172069" y="2179563"/>
            <a:ext cx="4685005" cy="1138407"/>
            <a:chOff x="4172069" y="2179563"/>
            <a:chExt cx="4685005" cy="1138407"/>
          </a:xfrm>
        </p:grpSpPr>
        <p:sp>
          <p:nvSpPr>
            <p:cNvPr id="59480" name="Oval 28"/>
            <p:cNvSpPr>
              <a:spLocks noChangeArrowheads="1"/>
            </p:cNvSpPr>
            <p:nvPr/>
          </p:nvSpPr>
          <p:spPr bwMode="auto">
            <a:xfrm>
              <a:off x="6324719" y="2949670"/>
              <a:ext cx="368300" cy="29210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4" name="组合 3"/>
            <p:cNvGrpSpPr/>
            <p:nvPr/>
          </p:nvGrpSpPr>
          <p:grpSpPr>
            <a:xfrm>
              <a:off x="4172069" y="2179563"/>
              <a:ext cx="4685005" cy="1138407"/>
              <a:chOff x="4172069" y="2179563"/>
              <a:chExt cx="4685005" cy="1138407"/>
            </a:xfrm>
          </p:grpSpPr>
          <p:sp>
            <p:nvSpPr>
              <p:cNvPr id="59476" name="Rectangle 24"/>
              <p:cNvSpPr>
                <a:spLocks noChangeArrowheads="1"/>
              </p:cNvSpPr>
              <p:nvPr/>
            </p:nvSpPr>
            <p:spPr bwMode="auto">
              <a:xfrm>
                <a:off x="4172069" y="2921095"/>
                <a:ext cx="1816100" cy="30194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77" name="Rectangle 25"/>
              <p:cNvSpPr>
                <a:spLocks noChangeArrowheads="1"/>
              </p:cNvSpPr>
              <p:nvPr/>
            </p:nvSpPr>
            <p:spPr bwMode="auto">
              <a:xfrm>
                <a:off x="4407019" y="2933795"/>
                <a:ext cx="1119665"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a:solidFill>
                      <a:schemeClr val="tx1"/>
                    </a:solidFill>
                    <a:latin typeface="微软雅黑" panose="020B0503020204020204" pitchFamily="34" charset="-122"/>
                    <a:ea typeface="微软雅黑" panose="020B0503020204020204" pitchFamily="34" charset="-122"/>
                  </a:rPr>
                  <a:t>register</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78" name="Line 26"/>
              <p:cNvSpPr>
                <a:spLocks noChangeShapeType="1"/>
              </p:cNvSpPr>
              <p:nvPr/>
            </p:nvSpPr>
            <p:spPr bwMode="auto">
              <a:xfrm>
                <a:off x="4546719" y="2644869"/>
                <a:ext cx="0" cy="2921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9481" name="Rectangle 29"/>
              <p:cNvSpPr>
                <a:spLocks noChangeArrowheads="1"/>
              </p:cNvSpPr>
              <p:nvPr/>
            </p:nvSpPr>
            <p:spPr bwMode="auto">
              <a:xfrm>
                <a:off x="6388219" y="2968720"/>
                <a:ext cx="323807"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59482" name="Line 30"/>
              <p:cNvSpPr>
                <a:spLocks noChangeShapeType="1"/>
              </p:cNvSpPr>
              <p:nvPr/>
            </p:nvSpPr>
            <p:spPr bwMode="auto">
              <a:xfrm flipV="1">
                <a:off x="6007219" y="3063970"/>
                <a:ext cx="3048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9483" name="Line 31"/>
              <p:cNvSpPr>
                <a:spLocks noChangeShapeType="1"/>
              </p:cNvSpPr>
              <p:nvPr/>
            </p:nvSpPr>
            <p:spPr bwMode="auto">
              <a:xfrm>
                <a:off x="6502519" y="2644869"/>
                <a:ext cx="0" cy="2921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9484" name="Line 32"/>
              <p:cNvSpPr>
                <a:spLocks noChangeShapeType="1"/>
              </p:cNvSpPr>
              <p:nvPr/>
            </p:nvSpPr>
            <p:spPr bwMode="auto">
              <a:xfrm>
                <a:off x="6686669" y="3095720"/>
                <a:ext cx="10541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9485" name="Rectangle 33"/>
              <p:cNvSpPr>
                <a:spLocks noChangeArrowheads="1"/>
              </p:cNvSpPr>
              <p:nvPr/>
            </p:nvSpPr>
            <p:spPr bwMode="auto">
              <a:xfrm>
                <a:off x="7753469" y="2492469"/>
                <a:ext cx="977900" cy="82550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86" name="Rectangle 34"/>
              <p:cNvSpPr>
                <a:spLocks noChangeArrowheads="1"/>
              </p:cNvSpPr>
              <p:nvPr/>
            </p:nvSpPr>
            <p:spPr bwMode="auto">
              <a:xfrm>
                <a:off x="7627763" y="2179563"/>
                <a:ext cx="1229311"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a:solidFill>
                      <a:schemeClr val="tx1"/>
                    </a:solidFill>
                    <a:latin typeface="微软雅黑" panose="020B0503020204020204" pitchFamily="34" charset="-122"/>
                    <a:ea typeface="微软雅黑" panose="020B0503020204020204" pitchFamily="34" charset="-122"/>
                  </a:rPr>
                  <a:t>Memory</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grpSp>
      <p:grpSp>
        <p:nvGrpSpPr>
          <p:cNvPr id="2" name="组合 1"/>
          <p:cNvGrpSpPr/>
          <p:nvPr/>
        </p:nvGrpSpPr>
        <p:grpSpPr>
          <a:xfrm>
            <a:off x="3638669" y="1097623"/>
            <a:ext cx="3511550" cy="408156"/>
            <a:chOff x="3638669" y="1097623"/>
            <a:chExt cx="3511550" cy="408156"/>
          </a:xfrm>
        </p:grpSpPr>
        <p:sp>
          <p:nvSpPr>
            <p:cNvPr id="59459" name="Rectangle 35" descr="50%"/>
            <p:cNvSpPr>
              <a:spLocks noChangeArrowheads="1"/>
            </p:cNvSpPr>
            <p:nvPr/>
          </p:nvSpPr>
          <p:spPr bwMode="auto">
            <a:xfrm>
              <a:off x="5315069" y="1097623"/>
              <a:ext cx="1835150" cy="368300"/>
            </a:xfrm>
            <a:prstGeom prst="rect">
              <a:avLst/>
            </a:prstGeom>
            <a:pattFill prst="pct50">
              <a:fgClr>
                <a:schemeClr val="accent1"/>
              </a:fgClr>
              <a:bgClr>
                <a:schemeClr val="bg1"/>
              </a:bgClr>
            </a:pattFill>
            <a:ln w="12700">
              <a:solidFill>
                <a:schemeClr val="tx1"/>
              </a:solidFill>
              <a:miter lim="800000"/>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60" name="Rectangle 36"/>
            <p:cNvSpPr>
              <a:spLocks noChangeArrowheads="1"/>
            </p:cNvSpPr>
            <p:nvPr/>
          </p:nvSpPr>
          <p:spPr bwMode="auto">
            <a:xfrm>
              <a:off x="5550019" y="1192873"/>
              <a:ext cx="1025922"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immed</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61" name="Rectangle 37"/>
            <p:cNvSpPr>
              <a:spLocks noChangeArrowheads="1"/>
            </p:cNvSpPr>
            <p:nvPr/>
          </p:nvSpPr>
          <p:spPr bwMode="auto">
            <a:xfrm>
              <a:off x="3638669" y="1097623"/>
              <a:ext cx="5969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62" name="Rectangle 38"/>
            <p:cNvSpPr>
              <a:spLocks noChangeArrowheads="1"/>
            </p:cNvSpPr>
            <p:nvPr/>
          </p:nvSpPr>
          <p:spPr bwMode="auto">
            <a:xfrm>
              <a:off x="3645019" y="1192873"/>
              <a:ext cx="468077"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463" name="Rectangle 39"/>
            <p:cNvSpPr>
              <a:spLocks noChangeArrowheads="1"/>
            </p:cNvSpPr>
            <p:nvPr/>
          </p:nvSpPr>
          <p:spPr bwMode="auto">
            <a:xfrm>
              <a:off x="4248269" y="1097623"/>
              <a:ext cx="5207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64" name="Rectangle 40"/>
            <p:cNvSpPr>
              <a:spLocks noChangeArrowheads="1"/>
            </p:cNvSpPr>
            <p:nvPr/>
          </p:nvSpPr>
          <p:spPr bwMode="auto">
            <a:xfrm>
              <a:off x="4781669" y="1097623"/>
              <a:ext cx="5207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65" name="Rectangle 41"/>
            <p:cNvSpPr>
              <a:spLocks noChangeArrowheads="1"/>
            </p:cNvSpPr>
            <p:nvPr/>
          </p:nvSpPr>
          <p:spPr bwMode="auto">
            <a:xfrm>
              <a:off x="4407019" y="1192873"/>
              <a:ext cx="36535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rs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466" name="Rectangle 42"/>
            <p:cNvSpPr>
              <a:spLocks noChangeArrowheads="1"/>
            </p:cNvSpPr>
            <p:nvPr/>
          </p:nvSpPr>
          <p:spPr bwMode="auto">
            <a:xfrm>
              <a:off x="4864219" y="1192873"/>
              <a:ext cx="350930"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rt</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59467" name="Rectangle 43"/>
          <p:cNvSpPr>
            <a:spLocks noChangeArrowheads="1"/>
          </p:cNvSpPr>
          <p:nvPr/>
        </p:nvSpPr>
        <p:spPr bwMode="auto">
          <a:xfrm>
            <a:off x="9163965" y="1097623"/>
            <a:ext cx="1667123"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400" dirty="0">
                <a:solidFill>
                  <a:schemeClr val="tx1"/>
                </a:solidFill>
                <a:latin typeface="微软雅黑" panose="020B0503020204020204" pitchFamily="34" charset="-122"/>
                <a:ea typeface="微软雅黑" panose="020B0503020204020204" pitchFamily="34" charset="-122"/>
              </a:rPr>
              <a:t>立即数寻址</a:t>
            </a:r>
            <a:endParaRPr lang="en-US" altLang="zh-CN" sz="2400" dirty="0">
              <a:solidFill>
                <a:schemeClr val="tx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38669" y="3980309"/>
            <a:ext cx="3511550" cy="408156"/>
            <a:chOff x="3638669" y="3980309"/>
            <a:chExt cx="3511550" cy="408156"/>
          </a:xfrm>
        </p:grpSpPr>
        <p:sp>
          <p:nvSpPr>
            <p:cNvPr id="59441" name="Rectangle 44"/>
            <p:cNvSpPr>
              <a:spLocks noChangeArrowheads="1"/>
            </p:cNvSpPr>
            <p:nvPr/>
          </p:nvSpPr>
          <p:spPr bwMode="auto">
            <a:xfrm>
              <a:off x="5315069" y="3980309"/>
              <a:ext cx="183515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42" name="Rectangle 45"/>
            <p:cNvSpPr>
              <a:spLocks noChangeArrowheads="1"/>
            </p:cNvSpPr>
            <p:nvPr/>
          </p:nvSpPr>
          <p:spPr bwMode="auto">
            <a:xfrm>
              <a:off x="5550019" y="4075559"/>
              <a:ext cx="1025922"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err="1">
                  <a:solidFill>
                    <a:schemeClr val="tx1"/>
                  </a:solidFill>
                  <a:latin typeface="微软雅黑" panose="020B0503020204020204" pitchFamily="34" charset="-122"/>
                  <a:ea typeface="微软雅黑" panose="020B0503020204020204" pitchFamily="34" charset="-122"/>
                </a:rPr>
                <a:t>immed</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9443" name="Rectangle 46"/>
            <p:cNvSpPr>
              <a:spLocks noChangeArrowheads="1"/>
            </p:cNvSpPr>
            <p:nvPr/>
          </p:nvSpPr>
          <p:spPr bwMode="auto">
            <a:xfrm>
              <a:off x="3638669" y="3980309"/>
              <a:ext cx="5969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44" name="Rectangle 47"/>
            <p:cNvSpPr>
              <a:spLocks noChangeArrowheads="1"/>
            </p:cNvSpPr>
            <p:nvPr/>
          </p:nvSpPr>
          <p:spPr bwMode="auto">
            <a:xfrm>
              <a:off x="3645019" y="4075559"/>
              <a:ext cx="468077"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445" name="Rectangle 48"/>
            <p:cNvSpPr>
              <a:spLocks noChangeArrowheads="1"/>
            </p:cNvSpPr>
            <p:nvPr/>
          </p:nvSpPr>
          <p:spPr bwMode="auto">
            <a:xfrm>
              <a:off x="4248269" y="3980309"/>
              <a:ext cx="5207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46" name="Rectangle 49"/>
            <p:cNvSpPr>
              <a:spLocks noChangeArrowheads="1"/>
            </p:cNvSpPr>
            <p:nvPr/>
          </p:nvSpPr>
          <p:spPr bwMode="auto">
            <a:xfrm>
              <a:off x="4781669" y="3980309"/>
              <a:ext cx="520700"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47" name="Rectangle 50"/>
            <p:cNvSpPr>
              <a:spLocks noChangeArrowheads="1"/>
            </p:cNvSpPr>
            <p:nvPr/>
          </p:nvSpPr>
          <p:spPr bwMode="auto">
            <a:xfrm>
              <a:off x="4407019" y="4075559"/>
              <a:ext cx="36535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rs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448" name="Rectangle 51"/>
            <p:cNvSpPr>
              <a:spLocks noChangeArrowheads="1"/>
            </p:cNvSpPr>
            <p:nvPr/>
          </p:nvSpPr>
          <p:spPr bwMode="auto">
            <a:xfrm>
              <a:off x="4864219" y="4075559"/>
              <a:ext cx="350930"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rt</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59451" name="Rectangle 54"/>
          <p:cNvSpPr>
            <a:spLocks noChangeArrowheads="1"/>
          </p:cNvSpPr>
          <p:nvPr/>
        </p:nvSpPr>
        <p:spPr bwMode="auto">
          <a:xfrm>
            <a:off x="9163965" y="3980309"/>
            <a:ext cx="1359346"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400" dirty="0">
                <a:solidFill>
                  <a:schemeClr val="tx1"/>
                </a:solidFill>
                <a:latin typeface="微软雅黑" panose="020B0503020204020204" pitchFamily="34" charset="-122"/>
                <a:ea typeface="微软雅黑" panose="020B0503020204020204" pitchFamily="34" charset="-122"/>
              </a:rPr>
              <a:t>相对寻址</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172069" y="3904216"/>
            <a:ext cx="4685005" cy="1130193"/>
            <a:chOff x="4172069" y="3904216"/>
            <a:chExt cx="4685005" cy="1130193"/>
          </a:xfrm>
        </p:grpSpPr>
        <p:sp>
          <p:nvSpPr>
            <p:cNvPr id="59453" name="Rectangle 56"/>
            <p:cNvSpPr>
              <a:spLocks noChangeArrowheads="1"/>
            </p:cNvSpPr>
            <p:nvPr/>
          </p:nvSpPr>
          <p:spPr bwMode="auto">
            <a:xfrm>
              <a:off x="6388219" y="4685159"/>
              <a:ext cx="323807"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172069" y="3904216"/>
              <a:ext cx="4685005" cy="1130193"/>
              <a:chOff x="4172069" y="3904216"/>
              <a:chExt cx="4685005" cy="1130193"/>
            </a:xfrm>
          </p:grpSpPr>
          <p:sp>
            <p:nvSpPr>
              <p:cNvPr id="59450" name="Rectangle 53"/>
              <p:cNvSpPr>
                <a:spLocks noChangeArrowheads="1"/>
              </p:cNvSpPr>
              <p:nvPr/>
            </p:nvSpPr>
            <p:spPr bwMode="auto">
              <a:xfrm>
                <a:off x="4407019" y="4664522"/>
                <a:ext cx="977832"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latin typeface="微软雅黑" panose="020B0503020204020204" pitchFamily="34" charset="-122"/>
                    <a:ea typeface="微软雅黑" panose="020B0503020204020204" pitchFamily="34" charset="-122"/>
                  </a:rPr>
                  <a:t>PC + 4</a:t>
                </a:r>
                <a:endParaRPr lang="en-US" altLang="zh-CN" sz="200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172069" y="3904216"/>
                <a:ext cx="4685005" cy="1130193"/>
                <a:chOff x="4172069" y="3904216"/>
                <a:chExt cx="4685005" cy="1130193"/>
              </a:xfrm>
            </p:grpSpPr>
            <p:sp>
              <p:nvSpPr>
                <p:cNvPr id="59449" name="Rectangle 52"/>
                <p:cNvSpPr>
                  <a:spLocks noChangeArrowheads="1"/>
                </p:cNvSpPr>
                <p:nvPr/>
              </p:nvSpPr>
              <p:spPr bwMode="auto">
                <a:xfrm>
                  <a:off x="4172069" y="4594841"/>
                  <a:ext cx="1816100" cy="36336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52" name="Oval 55"/>
                <p:cNvSpPr>
                  <a:spLocks noChangeArrowheads="1"/>
                </p:cNvSpPr>
                <p:nvPr/>
              </p:nvSpPr>
              <p:spPr bwMode="auto">
                <a:xfrm>
                  <a:off x="6324719" y="4666109"/>
                  <a:ext cx="368300" cy="29210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54" name="Line 57"/>
                <p:cNvSpPr>
                  <a:spLocks noChangeShapeType="1"/>
                </p:cNvSpPr>
                <p:nvPr/>
              </p:nvSpPr>
              <p:spPr bwMode="auto">
                <a:xfrm>
                  <a:off x="5988169" y="4785172"/>
                  <a:ext cx="327025" cy="1588"/>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9455" name="Line 58"/>
                <p:cNvSpPr>
                  <a:spLocks noChangeShapeType="1"/>
                </p:cNvSpPr>
                <p:nvPr/>
              </p:nvSpPr>
              <p:spPr bwMode="auto">
                <a:xfrm>
                  <a:off x="6502519" y="4361309"/>
                  <a:ext cx="0" cy="2921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9456" name="Line 59"/>
                <p:cNvSpPr>
                  <a:spLocks noChangeShapeType="1"/>
                </p:cNvSpPr>
                <p:nvPr/>
              </p:nvSpPr>
              <p:spPr bwMode="auto">
                <a:xfrm>
                  <a:off x="6686669" y="4812159"/>
                  <a:ext cx="10541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59457" name="Rectangle 60"/>
                <p:cNvSpPr>
                  <a:spLocks noChangeArrowheads="1"/>
                </p:cNvSpPr>
                <p:nvPr/>
              </p:nvSpPr>
              <p:spPr bwMode="auto">
                <a:xfrm>
                  <a:off x="7753469" y="4208909"/>
                  <a:ext cx="977900" cy="825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9458" name="Rectangle 61"/>
                <p:cNvSpPr>
                  <a:spLocks noChangeArrowheads="1"/>
                </p:cNvSpPr>
                <p:nvPr/>
              </p:nvSpPr>
              <p:spPr bwMode="auto">
                <a:xfrm>
                  <a:off x="7627763" y="3904216"/>
                  <a:ext cx="1229311"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a:solidFill>
                        <a:schemeClr val="tx1"/>
                      </a:solidFill>
                      <a:latin typeface="微软雅黑" panose="020B0503020204020204" pitchFamily="34" charset="-122"/>
                      <a:ea typeface="微软雅黑" panose="020B0503020204020204" pitchFamily="34" charset="-122"/>
                    </a:rPr>
                    <a:t>Memory</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grpSp>
      </p:grpSp>
      <p:sp>
        <p:nvSpPr>
          <p:cNvPr id="7" name="标题 6"/>
          <p:cNvSpPr>
            <a:spLocks noGrp="1"/>
          </p:cNvSpPr>
          <p:nvPr>
            <p:ph type="title"/>
          </p:nvPr>
        </p:nvSpPr>
        <p:spPr/>
        <p:txBody>
          <a:bodyPr/>
          <a:lstStyle/>
          <a:p>
            <a:r>
              <a:rPr lang="en-US" altLang="zh-CN" dirty="0"/>
              <a:t>MIPS</a:t>
            </a:r>
            <a:r>
              <a:rPr lang="zh-CN" altLang="en-US" dirty="0"/>
              <a:t>指令的寻址方式</a:t>
            </a:r>
            <a:r>
              <a:rPr lang="en-US" altLang="zh-CN" dirty="0"/>
              <a:t>-</a:t>
            </a:r>
            <a:r>
              <a:rPr lang="en-US" altLang="zh-CN" dirty="0">
                <a:solidFill>
                  <a:schemeClr val="accent1"/>
                </a:solidFill>
              </a:rPr>
              <a:t>I-</a:t>
            </a:r>
            <a:r>
              <a:rPr lang="zh-CN" altLang="en-US" dirty="0">
                <a:solidFill>
                  <a:schemeClr val="accent1"/>
                </a:solidFill>
              </a:rPr>
              <a:t>型指令</a:t>
            </a:r>
            <a:endParaRPr lang="zh-CN" altLang="en-US" dirty="0"/>
          </a:p>
        </p:txBody>
      </p:sp>
      <p:sp>
        <p:nvSpPr>
          <p:cNvPr id="96" name="Text Box 64"/>
          <p:cNvSpPr txBox="1">
            <a:spLocks noChangeArrowheads="1"/>
          </p:cNvSpPr>
          <p:nvPr/>
        </p:nvSpPr>
        <p:spPr bwMode="auto">
          <a:xfrm>
            <a:off x="1072328" y="109762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微软雅黑" panose="020B0503020204020204" pitchFamily="34" charset="-122"/>
                <a:ea typeface="微软雅黑" panose="020B0503020204020204" pitchFamily="34" charset="-122"/>
              </a:rPr>
              <a:t>双目运算类指令</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97" name="Text Box 64"/>
          <p:cNvSpPr txBox="1">
            <a:spLocks noChangeArrowheads="1"/>
          </p:cNvSpPr>
          <p:nvPr/>
        </p:nvSpPr>
        <p:spPr bwMode="auto">
          <a:xfrm>
            <a:off x="1084536" y="2263869"/>
            <a:ext cx="2510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微软雅黑" panose="020B0503020204020204" pitchFamily="34" charset="-122"/>
                <a:ea typeface="微软雅黑" panose="020B0503020204020204" pitchFamily="34" charset="-122"/>
              </a:rPr>
              <a:t>Load/Store</a:t>
            </a:r>
            <a:r>
              <a:rPr lang="zh-CN" altLang="en-US" sz="2400" dirty="0">
                <a:solidFill>
                  <a:schemeClr val="tx1"/>
                </a:solidFill>
                <a:latin typeface="微软雅黑" panose="020B0503020204020204" pitchFamily="34" charset="-122"/>
                <a:ea typeface="微软雅黑" panose="020B0503020204020204" pitchFamily="34" charset="-122"/>
              </a:rPr>
              <a:t>指令</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98" name="Text Box 64"/>
          <p:cNvSpPr txBox="1">
            <a:spLocks noChangeArrowheads="1"/>
          </p:cNvSpPr>
          <p:nvPr/>
        </p:nvSpPr>
        <p:spPr bwMode="auto">
          <a:xfrm>
            <a:off x="1113335" y="398030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微软雅黑" panose="020B0503020204020204" pitchFamily="34" charset="-122"/>
                <a:ea typeface="微软雅黑" panose="020B0503020204020204" pitchFamily="34" charset="-122"/>
              </a:rPr>
              <a:t>条件转移指令</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67"/>
                                        </p:tgtEl>
                                        <p:attrNameLst>
                                          <p:attrName>style.visibility</p:attrName>
                                        </p:attrNameLst>
                                      </p:cBhvr>
                                      <p:to>
                                        <p:strVal val="visible"/>
                                      </p:to>
                                    </p:set>
                                    <p:animEffect transition="in" filter="blinds(horizontal)">
                                      <p:cBhvr>
                                        <p:cTn id="17" dur="500"/>
                                        <p:tgtEl>
                                          <p:spTgt spid="594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blinds(horizontal)">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479"/>
                                        </p:tgtEl>
                                        <p:attrNameLst>
                                          <p:attrName>style.visibility</p:attrName>
                                        </p:attrNameLst>
                                      </p:cBhvr>
                                      <p:to>
                                        <p:strVal val="visible"/>
                                      </p:to>
                                    </p:set>
                                    <p:animEffect transition="in" filter="blinds(horizontal)">
                                      <p:cBhvr>
                                        <p:cTn id="37" dur="500"/>
                                        <p:tgtEl>
                                          <p:spTgt spid="594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blinds(horizontal)">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451"/>
                                        </p:tgtEl>
                                        <p:attrNameLst>
                                          <p:attrName>style.visibility</p:attrName>
                                        </p:attrNameLst>
                                      </p:cBhvr>
                                      <p:to>
                                        <p:strVal val="visible"/>
                                      </p:to>
                                    </p:set>
                                    <p:animEffect transition="in" filter="blinds(horizontal)">
                                      <p:cBhvr>
                                        <p:cTn id="57" dur="500"/>
                                        <p:tgtEl>
                                          <p:spTgt spid="59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9" grpId="0"/>
      <p:bldP spid="59467" grpId="0"/>
      <p:bldP spid="59451" grpId="0"/>
      <p:bldP spid="96" grpId="0"/>
      <p:bldP spid="97" grpId="0"/>
      <p:bldP spid="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4" y="243590"/>
            <a:ext cx="10989204" cy="479747"/>
          </a:xfrm>
        </p:spPr>
        <p:txBody>
          <a:bodyPr/>
          <a:lstStyle/>
          <a:p>
            <a:r>
              <a:rPr lang="en-US" altLang="zh-CN" dirty="0"/>
              <a:t>MIPS</a:t>
            </a:r>
            <a:r>
              <a:rPr lang="zh-CN" altLang="en-US" dirty="0"/>
              <a:t>的汇编指令</a:t>
            </a:r>
            <a:r>
              <a:rPr lang="zh-CN" altLang="en-US" dirty="0" smtClean="0"/>
              <a:t>举例</a:t>
            </a:r>
            <a:r>
              <a:rPr lang="en-US" altLang="zh-CN" dirty="0" smtClean="0">
                <a:solidFill>
                  <a:schemeClr val="tx1"/>
                </a:solidFill>
              </a:rPr>
              <a:t>-</a:t>
            </a:r>
            <a:r>
              <a:rPr lang="zh-CN" altLang="en-US" dirty="0">
                <a:solidFill>
                  <a:srgbClr val="003399"/>
                </a:solidFill>
              </a:rPr>
              <a:t>逻辑运算指令</a:t>
            </a:r>
            <a:endParaRPr lang="zh-CN" altLang="en-US" dirty="0">
              <a:solidFill>
                <a:srgbClr val="003399"/>
              </a:solidFill>
            </a:endParaRPr>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p:nvPr/>
        </p:nvGraphicFramePr>
        <p:xfrm>
          <a:off x="592138" y="987425"/>
          <a:ext cx="11001148" cy="5021488"/>
        </p:xfrm>
        <a:graphic>
          <a:graphicData uri="http://schemas.openxmlformats.org/drawingml/2006/table">
            <a:tbl>
              <a:tblPr firstRow="1" bandRow="1">
                <a:tableStyleId>{5C22544A-7EE6-4342-B048-85BDC9FD1C3A}</a:tableStyleId>
              </a:tblPr>
              <a:tblGrid>
                <a:gridCol w="3228172"/>
                <a:gridCol w="2825521"/>
                <a:gridCol w="2841132"/>
                <a:gridCol w="2106323"/>
              </a:tblGrid>
              <a:tr h="627686">
                <a:tc>
                  <a:txBody>
                    <a:bodyPr/>
                    <a:lstStyle/>
                    <a:p>
                      <a:pPr algn="l"/>
                      <a:r>
                        <a:rPr lang="zh-CN" altLang="en-US" sz="2400" b="1" dirty="0">
                          <a:solidFill>
                            <a:srgbClr val="003399"/>
                          </a:solidFill>
                          <a:latin typeface="微软雅黑" panose="020B0503020204020204" pitchFamily="34" charset="-122"/>
                          <a:ea typeface="微软雅黑" panose="020B0503020204020204" pitchFamily="34" charset="-122"/>
                        </a:rPr>
                        <a:t>指令名称</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3399"/>
                          </a:solidFill>
                          <a:latin typeface="微软雅黑" panose="020B0503020204020204" pitchFamily="34" charset="-122"/>
                          <a:ea typeface="微软雅黑" panose="020B0503020204020204" pitchFamily="34" charset="-122"/>
                        </a:rPr>
                        <a:t>汇编形式举例</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3399"/>
                          </a:solidFill>
                          <a:latin typeface="微软雅黑" panose="020B0503020204020204" pitchFamily="34" charset="-122"/>
                          <a:ea typeface="微软雅黑" panose="020B0503020204020204" pitchFamily="34" charset="-122"/>
                        </a:rPr>
                        <a:t>含义</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3399"/>
                          </a:solidFill>
                          <a:latin typeface="微软雅黑" panose="020B0503020204020204" pitchFamily="34" charset="-122"/>
                          <a:ea typeface="微软雅黑" panose="020B0503020204020204" pitchFamily="34" charset="-122"/>
                        </a:rPr>
                        <a:t>执行的运算</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7686">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and</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rgbClr val="0070C0"/>
                          </a:solidFill>
                          <a:latin typeface="微软雅黑" panose="020B0503020204020204" pitchFamily="34" charset="-122"/>
                          <a:ea typeface="微软雅黑" panose="020B0503020204020204" pitchFamily="34" charset="-122"/>
                        </a:rPr>
                        <a:t>and $1,$2,$3</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$1</a:t>
                      </a:r>
                      <a:r>
                        <a:rPr lang="en-US" altLang="zh-CN" sz="2400" b="1" baseline="0" dirty="0">
                          <a:solidFill>
                            <a:schemeClr val="tx1"/>
                          </a:solidFill>
                          <a:latin typeface="微软雅黑" panose="020B0503020204020204" pitchFamily="34" charset="-122"/>
                          <a:ea typeface="微软雅黑" panose="020B0503020204020204" pitchFamily="34" charset="-122"/>
                        </a:rPr>
                        <a:t> = $2 &amp; $3</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70C0"/>
                          </a:solidFill>
                          <a:latin typeface="微软雅黑" panose="020B0503020204020204" pitchFamily="34" charset="-122"/>
                          <a:ea typeface="微软雅黑" panose="020B0503020204020204" pitchFamily="34" charset="-122"/>
                        </a:rPr>
                        <a:t>按位与</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7686">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or</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70C0"/>
                          </a:solidFill>
                          <a:latin typeface="微软雅黑" panose="020B0503020204020204" pitchFamily="34" charset="-122"/>
                          <a:ea typeface="微软雅黑" panose="020B0503020204020204" pitchFamily="34" charset="-122"/>
                        </a:rPr>
                        <a:t>or $1,$2,$3</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$1</a:t>
                      </a:r>
                      <a:r>
                        <a:rPr lang="en-US" altLang="zh-CN" sz="2400" b="1" baseline="0" dirty="0">
                          <a:solidFill>
                            <a:schemeClr val="tx1"/>
                          </a:solidFill>
                          <a:latin typeface="微软雅黑" panose="020B0503020204020204" pitchFamily="34" charset="-122"/>
                          <a:ea typeface="微软雅黑" panose="020B0503020204020204" pitchFamily="34" charset="-122"/>
                        </a:rPr>
                        <a:t> = $2 | $3</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70C0"/>
                          </a:solidFill>
                          <a:latin typeface="微软雅黑" panose="020B0503020204020204" pitchFamily="34" charset="-122"/>
                          <a:ea typeface="微软雅黑" panose="020B0503020204020204" pitchFamily="34" charset="-122"/>
                        </a:rPr>
                        <a:t>按位或</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7686">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nor</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70C0"/>
                          </a:solidFill>
                          <a:latin typeface="微软雅黑" panose="020B0503020204020204" pitchFamily="34" charset="-122"/>
                          <a:ea typeface="微软雅黑" panose="020B0503020204020204" pitchFamily="34" charset="-122"/>
                        </a:rPr>
                        <a:t>nor $1,$2,$3</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$1</a:t>
                      </a:r>
                      <a:r>
                        <a:rPr lang="en-US" altLang="zh-CN" sz="2400" b="1" baseline="0" dirty="0">
                          <a:solidFill>
                            <a:schemeClr val="tx1"/>
                          </a:solidFill>
                          <a:latin typeface="微软雅黑" panose="020B0503020204020204" pitchFamily="34" charset="-122"/>
                          <a:ea typeface="微软雅黑" panose="020B0503020204020204" pitchFamily="34" charset="-122"/>
                        </a:rPr>
                        <a:t> = ~($2 | $3)</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70C0"/>
                          </a:solidFill>
                          <a:latin typeface="微软雅黑" panose="020B0503020204020204" pitchFamily="34" charset="-122"/>
                          <a:ea typeface="微软雅黑" panose="020B0503020204020204" pitchFamily="34" charset="-122"/>
                        </a:rPr>
                        <a:t>按位与非</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7686">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and immediate</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err="1">
                          <a:solidFill>
                            <a:srgbClr val="0070C0"/>
                          </a:solidFill>
                          <a:latin typeface="微软雅黑" panose="020B0503020204020204" pitchFamily="34" charset="-122"/>
                          <a:ea typeface="微软雅黑" panose="020B0503020204020204" pitchFamily="34" charset="-122"/>
                        </a:rPr>
                        <a:t>andi</a:t>
                      </a:r>
                      <a:r>
                        <a:rPr lang="en-US" altLang="zh-CN" sz="2400" b="1" dirty="0">
                          <a:solidFill>
                            <a:srgbClr val="0070C0"/>
                          </a:solidFill>
                          <a:latin typeface="微软雅黑" panose="020B0503020204020204" pitchFamily="34" charset="-122"/>
                          <a:ea typeface="微软雅黑" panose="020B0503020204020204" pitchFamily="34" charset="-122"/>
                        </a:rPr>
                        <a:t> $1,$2,100</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$1</a:t>
                      </a:r>
                      <a:r>
                        <a:rPr lang="en-US" altLang="zh-CN" sz="2400" b="1" baseline="0" dirty="0">
                          <a:solidFill>
                            <a:schemeClr val="tx1"/>
                          </a:solidFill>
                          <a:latin typeface="微软雅黑" panose="020B0503020204020204" pitchFamily="34" charset="-122"/>
                          <a:ea typeface="微软雅黑" panose="020B0503020204020204" pitchFamily="34" charset="-122"/>
                        </a:rPr>
                        <a:t> = $2 &amp; 100</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70C0"/>
                          </a:solidFill>
                          <a:latin typeface="微软雅黑" panose="020B0503020204020204" pitchFamily="34" charset="-122"/>
                          <a:ea typeface="微软雅黑" panose="020B0503020204020204" pitchFamily="34" charset="-122"/>
                        </a:rPr>
                        <a:t>按位与</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7686">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or immediate</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err="1">
                          <a:solidFill>
                            <a:srgbClr val="0070C0"/>
                          </a:solidFill>
                          <a:latin typeface="微软雅黑" panose="020B0503020204020204" pitchFamily="34" charset="-122"/>
                          <a:ea typeface="微软雅黑" panose="020B0503020204020204" pitchFamily="34" charset="-122"/>
                        </a:rPr>
                        <a:t>ori</a:t>
                      </a:r>
                      <a:r>
                        <a:rPr lang="en-US" altLang="zh-CN" sz="2400" b="1" dirty="0">
                          <a:solidFill>
                            <a:srgbClr val="0070C0"/>
                          </a:solidFill>
                          <a:latin typeface="微软雅黑" panose="020B0503020204020204" pitchFamily="34" charset="-122"/>
                          <a:ea typeface="微软雅黑" panose="020B0503020204020204" pitchFamily="34" charset="-122"/>
                        </a:rPr>
                        <a:t> $1,$2,100</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$1</a:t>
                      </a:r>
                      <a:r>
                        <a:rPr lang="en-US" altLang="zh-CN" sz="2400" b="1" baseline="0" dirty="0">
                          <a:solidFill>
                            <a:schemeClr val="tx1"/>
                          </a:solidFill>
                          <a:latin typeface="微软雅黑" panose="020B0503020204020204" pitchFamily="34" charset="-122"/>
                          <a:ea typeface="微软雅黑" panose="020B0503020204020204" pitchFamily="34" charset="-122"/>
                        </a:rPr>
                        <a:t> = $2 | 100</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70C0"/>
                          </a:solidFill>
                          <a:latin typeface="微软雅黑" panose="020B0503020204020204" pitchFamily="34" charset="-122"/>
                          <a:ea typeface="微软雅黑" panose="020B0503020204020204" pitchFamily="34" charset="-122"/>
                        </a:rPr>
                        <a:t>按位或</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7686">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shift</a:t>
                      </a:r>
                      <a:r>
                        <a:rPr lang="en-US" altLang="zh-CN" sz="2400" b="1" baseline="0" dirty="0">
                          <a:solidFill>
                            <a:schemeClr val="tx1"/>
                          </a:solidFill>
                          <a:latin typeface="微软雅黑" panose="020B0503020204020204" pitchFamily="34" charset="-122"/>
                          <a:ea typeface="微软雅黑" panose="020B0503020204020204" pitchFamily="34" charset="-122"/>
                        </a:rPr>
                        <a:t> left logical</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err="1">
                          <a:solidFill>
                            <a:srgbClr val="0070C0"/>
                          </a:solidFill>
                          <a:latin typeface="微软雅黑" panose="020B0503020204020204" pitchFamily="34" charset="-122"/>
                          <a:ea typeface="微软雅黑" panose="020B0503020204020204" pitchFamily="34" charset="-122"/>
                        </a:rPr>
                        <a:t>sll</a:t>
                      </a:r>
                      <a:r>
                        <a:rPr lang="en-US" altLang="zh-CN" sz="2400" b="1" dirty="0">
                          <a:solidFill>
                            <a:srgbClr val="0070C0"/>
                          </a:solidFill>
                          <a:latin typeface="微软雅黑" panose="020B0503020204020204" pitchFamily="34" charset="-122"/>
                          <a:ea typeface="微软雅黑" panose="020B0503020204020204" pitchFamily="34" charset="-122"/>
                        </a:rPr>
                        <a:t> $1,$2,10</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$1</a:t>
                      </a:r>
                      <a:r>
                        <a:rPr lang="en-US" altLang="zh-CN" sz="2400" b="1" baseline="0" dirty="0">
                          <a:solidFill>
                            <a:schemeClr val="tx1"/>
                          </a:solidFill>
                          <a:latin typeface="微软雅黑" panose="020B0503020204020204" pitchFamily="34" charset="-122"/>
                          <a:ea typeface="微软雅黑" panose="020B0503020204020204" pitchFamily="34" charset="-122"/>
                        </a:rPr>
                        <a:t> = $2 &lt;&lt; 10</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70C0"/>
                          </a:solidFill>
                          <a:latin typeface="微软雅黑" panose="020B0503020204020204" pitchFamily="34" charset="-122"/>
                          <a:ea typeface="微软雅黑" panose="020B0503020204020204" pitchFamily="34" charset="-122"/>
                        </a:rPr>
                        <a:t>逻辑左移</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7686">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shift right logical</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err="1">
                          <a:solidFill>
                            <a:srgbClr val="0070C0"/>
                          </a:solidFill>
                          <a:latin typeface="微软雅黑" panose="020B0503020204020204" pitchFamily="34" charset="-122"/>
                          <a:ea typeface="微软雅黑" panose="020B0503020204020204" pitchFamily="34" charset="-122"/>
                        </a:rPr>
                        <a:t>srl</a:t>
                      </a:r>
                      <a:r>
                        <a:rPr lang="en-US" altLang="zh-CN" sz="2400" b="1" dirty="0">
                          <a:solidFill>
                            <a:srgbClr val="0070C0"/>
                          </a:solidFill>
                          <a:latin typeface="微软雅黑" panose="020B0503020204020204" pitchFamily="34" charset="-122"/>
                          <a:ea typeface="微软雅黑" panose="020B0503020204020204" pitchFamily="34" charset="-122"/>
                        </a:rPr>
                        <a:t> $1,$2,10</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1" dirty="0">
                          <a:solidFill>
                            <a:schemeClr val="tx1"/>
                          </a:solidFill>
                          <a:latin typeface="微软雅黑" panose="020B0503020204020204" pitchFamily="34" charset="-122"/>
                          <a:ea typeface="微软雅黑" panose="020B0503020204020204" pitchFamily="34" charset="-122"/>
                        </a:rPr>
                        <a:t>$1</a:t>
                      </a:r>
                      <a:r>
                        <a:rPr lang="en-US" altLang="zh-CN" sz="2400" b="1" baseline="0" dirty="0">
                          <a:solidFill>
                            <a:schemeClr val="tx1"/>
                          </a:solidFill>
                          <a:latin typeface="微软雅黑" panose="020B0503020204020204" pitchFamily="34" charset="-122"/>
                          <a:ea typeface="微软雅黑" panose="020B0503020204020204" pitchFamily="34" charset="-122"/>
                        </a:rPr>
                        <a:t> = $2 &gt;&gt; 10</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2400" b="1" dirty="0">
                          <a:solidFill>
                            <a:srgbClr val="0070C0"/>
                          </a:solidFill>
                          <a:latin typeface="微软雅黑" panose="020B0503020204020204" pitchFamily="34" charset="-122"/>
                          <a:ea typeface="微软雅黑" panose="020B0503020204020204" pitchFamily="34" charset="-122"/>
                        </a:rPr>
                        <a:t>按位右移</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的汇编指令</a:t>
            </a:r>
            <a:r>
              <a:rPr lang="zh-CN" altLang="en-US" dirty="0" smtClean="0"/>
              <a:t>举例</a:t>
            </a:r>
            <a:r>
              <a:rPr lang="en-US" altLang="zh-CN" dirty="0" smtClean="0">
                <a:solidFill>
                  <a:schemeClr val="tx1"/>
                </a:solidFill>
              </a:rPr>
              <a:t>-</a:t>
            </a:r>
            <a:r>
              <a:rPr lang="zh-CN" altLang="en-US" dirty="0">
                <a:solidFill>
                  <a:srgbClr val="003399"/>
                </a:solidFill>
              </a:rPr>
              <a:t>定点算术运算指令</a:t>
            </a:r>
            <a:endParaRPr lang="zh-CN" altLang="en-US" dirty="0">
              <a:solidFill>
                <a:srgbClr val="003399"/>
              </a:solidFill>
            </a:endParaRPr>
          </a:p>
        </p:txBody>
      </p:sp>
      <p:graphicFrame>
        <p:nvGraphicFramePr>
          <p:cNvPr id="6" name="内容占位符 5"/>
          <p:cNvGraphicFramePr>
            <a:graphicFrameLocks noGrp="1"/>
          </p:cNvGraphicFramePr>
          <p:nvPr>
            <p:ph idx="1"/>
          </p:nvPr>
        </p:nvGraphicFramePr>
        <p:xfrm>
          <a:off x="524932" y="899933"/>
          <a:ext cx="11351382" cy="5511750"/>
        </p:xfrm>
        <a:graphic>
          <a:graphicData uri="http://schemas.openxmlformats.org/drawingml/2006/table">
            <a:tbl>
              <a:tblPr firstRow="1" firstCol="1" bandRow="1"/>
              <a:tblGrid>
                <a:gridCol w="3066864"/>
                <a:gridCol w="2426294"/>
                <a:gridCol w="2302992"/>
                <a:gridCol w="3555232"/>
              </a:tblGrid>
              <a:tr h="509725">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指令名称</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汇编形式举例</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含义</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执行的运算</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16">
                <a:tc>
                  <a:txBody>
                    <a:bodyPr/>
                    <a:lstStyle/>
                    <a:p>
                      <a:pPr algn="just">
                        <a:spcAft>
                          <a:spcPts val="0"/>
                        </a:spcAft>
                      </a:pP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shift right arithmetic</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Sra</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 $1,$2,10</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&gt;&gt; 10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算术右移</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16">
                <a:tc>
                  <a:txBody>
                    <a:bodyPr/>
                    <a:lstStyle/>
                    <a:p>
                      <a:pPr algn="just">
                        <a:spcAft>
                          <a:spcPts val="0"/>
                        </a:spcAft>
                      </a:pP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add </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add $1,$2,$3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整数加</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判溢出</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16">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subtract</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sub $1,$2,$3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整数减</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判溢出</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831">
                <a:tc>
                  <a:txBody>
                    <a:bodyPr/>
                    <a:lstStyle/>
                    <a:p>
                      <a:pPr algn="just">
                        <a:spcAft>
                          <a:spcPts val="0"/>
                        </a:spcAft>
                      </a:pP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add immediate</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addi $1,$2,100</a:t>
                      </a:r>
                      <a:endParaRPr lang="zh-CN" sz="2000" b="1" kern="10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+ 100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符号扩展</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整数加</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判溢出</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63">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subtruct immediate</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subi</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 $1,$2,100</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$2 - 100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符号扩展</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整数减</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判溢出</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16">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add unsigned</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addu</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 $1,$2,$3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整数加</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不判溢出</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16">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subtract unsigned</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subu</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 $1,$2,$3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整数减</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不判溢出</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653">
                <a:tc>
                  <a:txBody>
                    <a:bodyPr/>
                    <a:lstStyle/>
                    <a:p>
                      <a:pPr algn="just">
                        <a:spcAft>
                          <a:spcPts val="0"/>
                        </a:spcAft>
                      </a:pP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add </a:t>
                      </a:r>
                      <a:r>
                        <a:rPr lang="en-US"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imm</a:t>
                      </a: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unsign</a:t>
                      </a: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addiu</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 $1,$2,100</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$1 = $2 + 100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0</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扩展</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、整数加（</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不判溢出</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16">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multiply </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mult</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 $2,$3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Hi, Lo = $2 x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带符号整数乘</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816">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multiply unsigned</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multu$2,$3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Hi, Lo = $2 x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无符号整数乘</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633">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divide </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div $2,$3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Lo = $2 ÷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Hi = $2 mod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带符号整数除</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Lo = </a:t>
                      </a: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商，</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Hi = </a:t>
                      </a: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余数</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633">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divide unsigned </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divu</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 $2,$3</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Lo = $2 ÷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2000" b="1" kern="100">
                          <a:effectLst/>
                          <a:latin typeface="微软雅黑" panose="020B0503020204020204" pitchFamily="34" charset="-122"/>
                          <a:ea typeface="微软雅黑" panose="020B0503020204020204" pitchFamily="34" charset="-122"/>
                          <a:cs typeface="Times New Roman" panose="02020603050405020304" pitchFamily="18" charset="0"/>
                        </a:rPr>
                        <a:t>Hi = $2 mod $3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无符号整数除</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Lo = </a:t>
                      </a: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商，</a:t>
                      </a:r>
                      <a:r>
                        <a:rPr lang="en-US"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Hi = </a:t>
                      </a:r>
                      <a:r>
                        <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余数</a:t>
                      </a:r>
                      <a:endParaRPr lang="zh-CN" sz="2000" b="1"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747" marR="517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的汇编指令</a:t>
            </a:r>
            <a:r>
              <a:rPr lang="zh-CN" altLang="en-US" dirty="0" smtClean="0"/>
              <a:t>举例</a:t>
            </a:r>
            <a:r>
              <a:rPr lang="en-US" altLang="zh-CN" dirty="0" smtClean="0">
                <a:solidFill>
                  <a:schemeClr val="tx1"/>
                </a:solidFill>
              </a:rPr>
              <a:t>-</a:t>
            </a:r>
            <a:r>
              <a:rPr lang="zh-CN" altLang="en-US" dirty="0">
                <a:solidFill>
                  <a:srgbClr val="003399"/>
                </a:solidFill>
              </a:rPr>
              <a:t>定点数据传送指令</a:t>
            </a:r>
            <a:endParaRPr lang="zh-CN" altLang="en-US" dirty="0">
              <a:solidFill>
                <a:srgbClr val="003399"/>
              </a:solidFill>
            </a:endParaRPr>
          </a:p>
        </p:txBody>
      </p:sp>
      <p:sp>
        <p:nvSpPr>
          <p:cNvPr id="3" name="内容占位符 2"/>
          <p:cNvSpPr>
            <a:spLocks noGrp="1"/>
          </p:cNvSpPr>
          <p:nvPr>
            <p:ph idx="1"/>
          </p:nvPr>
        </p:nvSpPr>
        <p:spPr/>
        <p:txBody>
          <a:bodyPr/>
          <a:lstStyle/>
          <a:p>
            <a:endParaRPr lang="zh-CN" altLang="en-US"/>
          </a:p>
        </p:txBody>
      </p:sp>
      <p:graphicFrame>
        <p:nvGraphicFramePr>
          <p:cNvPr id="5" name="内容占位符 3"/>
          <p:cNvGraphicFramePr/>
          <p:nvPr/>
        </p:nvGraphicFramePr>
        <p:xfrm>
          <a:off x="592137" y="987423"/>
          <a:ext cx="11033805" cy="5413376"/>
        </p:xfrm>
        <a:graphic>
          <a:graphicData uri="http://schemas.openxmlformats.org/drawingml/2006/table">
            <a:tbl>
              <a:tblPr firstRow="1" bandRow="1">
                <a:tableStyleId>{5C22544A-7EE6-4342-B048-85BDC9FD1C3A}</a:tableStyleId>
              </a:tblPr>
              <a:tblGrid>
                <a:gridCol w="3237755"/>
                <a:gridCol w="2113689"/>
                <a:gridCol w="2786938"/>
                <a:gridCol w="2895423"/>
              </a:tblGrid>
              <a:tr h="556169">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指令名称</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汇编形式举例</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含义</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400" b="1" dirty="0">
                          <a:solidFill>
                            <a:srgbClr val="003399"/>
                          </a:solidFill>
                          <a:latin typeface="微软雅黑" panose="020B0503020204020204" pitchFamily="34" charset="-122"/>
                          <a:ea typeface="微软雅黑" panose="020B0503020204020204" pitchFamily="34" charset="-122"/>
                        </a:rPr>
                        <a:t>执行的运算</a:t>
                      </a:r>
                      <a:endParaRPr lang="zh-CN" altLang="en-US" sz="2400" b="1" dirty="0">
                        <a:solidFill>
                          <a:srgbClr val="0033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013">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load</a:t>
                      </a:r>
                      <a:r>
                        <a:rPr lang="en-US" altLang="zh-CN" sz="2000" b="1" baseline="0" dirty="0">
                          <a:solidFill>
                            <a:schemeClr val="tx1"/>
                          </a:solidFill>
                          <a:latin typeface="微软雅黑" panose="020B0503020204020204" pitchFamily="34" charset="-122"/>
                          <a:ea typeface="微软雅黑" panose="020B0503020204020204" pitchFamily="34" charset="-122"/>
                        </a:rPr>
                        <a:t> word</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000" b="1" dirty="0" err="1">
                          <a:solidFill>
                            <a:srgbClr val="0070C0"/>
                          </a:solidFill>
                          <a:latin typeface="微软雅黑" panose="020B0503020204020204" pitchFamily="34" charset="-122"/>
                          <a:ea typeface="微软雅黑" panose="020B0503020204020204" pitchFamily="34" charset="-122"/>
                        </a:rPr>
                        <a:t>lw</a:t>
                      </a:r>
                      <a:r>
                        <a:rPr lang="en-US" altLang="zh-CN" sz="2000" b="1" dirty="0">
                          <a:solidFill>
                            <a:srgbClr val="0070C0"/>
                          </a:solidFill>
                          <a:latin typeface="微软雅黑" panose="020B0503020204020204" pitchFamily="34" charset="-122"/>
                          <a:ea typeface="微软雅黑" panose="020B0503020204020204" pitchFamily="34" charset="-122"/>
                        </a:rPr>
                        <a:t> $1,100($2)</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$1</a:t>
                      </a:r>
                      <a:r>
                        <a:rPr lang="en-US" altLang="zh-CN" sz="2000" b="1" baseline="0" dirty="0">
                          <a:solidFill>
                            <a:schemeClr val="tx1"/>
                          </a:solidFill>
                          <a:latin typeface="微软雅黑" panose="020B0503020204020204" pitchFamily="34" charset="-122"/>
                          <a:ea typeface="微软雅黑" panose="020B0503020204020204" pitchFamily="34" charset="-122"/>
                        </a:rPr>
                        <a:t> = mem[$2+100]</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000" b="1" dirty="0">
                          <a:solidFill>
                            <a:srgbClr val="FF0000"/>
                          </a:solidFill>
                          <a:latin typeface="微软雅黑" panose="020B0503020204020204" pitchFamily="34" charset="-122"/>
                          <a:ea typeface="微软雅黑" panose="020B0503020204020204" pitchFamily="34" charset="-122"/>
                        </a:rPr>
                        <a:t>符号扩展</a:t>
                      </a:r>
                      <a:r>
                        <a:rPr lang="zh-CN" altLang="en-US" sz="2000" b="1" dirty="0">
                          <a:solidFill>
                            <a:srgbClr val="0070C0"/>
                          </a:solidFill>
                          <a:latin typeface="微软雅黑" panose="020B0503020204020204" pitchFamily="34" charset="-122"/>
                          <a:ea typeface="微软雅黑" panose="020B0503020204020204" pitchFamily="34" charset="-122"/>
                        </a:rPr>
                        <a:t>并整数加</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013">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store word</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err="1">
                          <a:solidFill>
                            <a:srgbClr val="0070C0"/>
                          </a:solidFill>
                          <a:latin typeface="微软雅黑" panose="020B0503020204020204" pitchFamily="34" charset="-122"/>
                          <a:ea typeface="微软雅黑" panose="020B0503020204020204" pitchFamily="34" charset="-122"/>
                        </a:rPr>
                        <a:t>sw</a:t>
                      </a:r>
                      <a:r>
                        <a:rPr lang="en-US" altLang="zh-CN" sz="2000" b="1" dirty="0">
                          <a:solidFill>
                            <a:srgbClr val="0070C0"/>
                          </a:solidFill>
                          <a:latin typeface="微软雅黑" panose="020B0503020204020204" pitchFamily="34" charset="-122"/>
                          <a:ea typeface="微软雅黑" panose="020B0503020204020204" pitchFamily="34" charset="-122"/>
                        </a:rPr>
                        <a:t> $1,100($2)</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baseline="0" dirty="0">
                          <a:solidFill>
                            <a:schemeClr val="tx1"/>
                          </a:solidFill>
                          <a:latin typeface="微软雅黑" panose="020B0503020204020204" pitchFamily="34" charset="-122"/>
                          <a:ea typeface="微软雅黑" panose="020B0503020204020204" pitchFamily="34" charset="-122"/>
                        </a:rPr>
                        <a:t>mem[$2+100] =$</a:t>
                      </a:r>
                      <a:r>
                        <a:rPr lang="en-US" altLang="zh-CN" sz="2000" b="1" dirty="0">
                          <a:solidFill>
                            <a:schemeClr val="tx1"/>
                          </a:solidFill>
                          <a:latin typeface="微软雅黑" panose="020B0503020204020204" pitchFamily="34" charset="-122"/>
                          <a:ea typeface="微软雅黑" panose="020B0503020204020204" pitchFamily="34" charset="-122"/>
                        </a:rPr>
                        <a:t>1</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000" b="1" dirty="0">
                          <a:solidFill>
                            <a:srgbClr val="FF0000"/>
                          </a:solidFill>
                          <a:latin typeface="微软雅黑" panose="020B0503020204020204" pitchFamily="34" charset="-122"/>
                          <a:ea typeface="微软雅黑" panose="020B0503020204020204" pitchFamily="34" charset="-122"/>
                        </a:rPr>
                        <a:t>符号扩展</a:t>
                      </a:r>
                      <a:r>
                        <a:rPr lang="zh-CN" altLang="en-US" sz="2000" b="1" dirty="0">
                          <a:solidFill>
                            <a:srgbClr val="0070C0"/>
                          </a:solidFill>
                          <a:latin typeface="微软雅黑" panose="020B0503020204020204" pitchFamily="34" charset="-122"/>
                          <a:ea typeface="微软雅黑" panose="020B0503020204020204" pitchFamily="34" charset="-122"/>
                        </a:rPr>
                        <a:t>并整数加</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2792">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load</a:t>
                      </a:r>
                      <a:r>
                        <a:rPr lang="en-US" altLang="zh-CN" sz="2000" b="1" baseline="0" dirty="0">
                          <a:solidFill>
                            <a:schemeClr val="tx1"/>
                          </a:solidFill>
                          <a:latin typeface="微软雅黑" panose="020B0503020204020204" pitchFamily="34" charset="-122"/>
                          <a:ea typeface="微软雅黑" panose="020B0503020204020204" pitchFamily="34" charset="-122"/>
                        </a:rPr>
                        <a:t> half unsigned</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err="1">
                          <a:solidFill>
                            <a:srgbClr val="0070C0"/>
                          </a:solidFill>
                          <a:latin typeface="微软雅黑" panose="020B0503020204020204" pitchFamily="34" charset="-122"/>
                          <a:ea typeface="微软雅黑" panose="020B0503020204020204" pitchFamily="34" charset="-122"/>
                        </a:rPr>
                        <a:t>lhu</a:t>
                      </a:r>
                      <a:r>
                        <a:rPr lang="en-US" altLang="zh-CN" sz="2000" b="1" dirty="0">
                          <a:solidFill>
                            <a:srgbClr val="0070C0"/>
                          </a:solidFill>
                          <a:latin typeface="微软雅黑" panose="020B0503020204020204" pitchFamily="34" charset="-122"/>
                          <a:ea typeface="微软雅黑" panose="020B0503020204020204" pitchFamily="34" charset="-122"/>
                        </a:rPr>
                        <a:t> $1,100($2)</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$1</a:t>
                      </a:r>
                      <a:r>
                        <a:rPr lang="en-US" altLang="zh-CN" sz="2000" b="1" baseline="0" dirty="0">
                          <a:solidFill>
                            <a:schemeClr val="tx1"/>
                          </a:solidFill>
                          <a:latin typeface="微软雅黑" panose="020B0503020204020204" pitchFamily="34" charset="-122"/>
                          <a:ea typeface="微软雅黑" panose="020B0503020204020204" pitchFamily="34" charset="-122"/>
                        </a:rPr>
                        <a:t> = mem[$2+100]</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000" b="1" dirty="0">
                          <a:solidFill>
                            <a:srgbClr val="FF0000"/>
                          </a:solidFill>
                          <a:latin typeface="微软雅黑" panose="020B0503020204020204" pitchFamily="34" charset="-122"/>
                          <a:ea typeface="微软雅黑" panose="020B0503020204020204" pitchFamily="34" charset="-122"/>
                        </a:rPr>
                        <a:t>符号扩展</a:t>
                      </a:r>
                      <a:r>
                        <a:rPr lang="zh-CN" altLang="en-US" sz="2000" b="1" dirty="0">
                          <a:solidFill>
                            <a:srgbClr val="0070C0"/>
                          </a:solidFill>
                          <a:latin typeface="微软雅黑" panose="020B0503020204020204" pitchFamily="34" charset="-122"/>
                          <a:ea typeface="微软雅黑" panose="020B0503020204020204" pitchFamily="34" charset="-122"/>
                        </a:rPr>
                        <a:t>并整数加，</a:t>
                      </a:r>
                      <a:r>
                        <a:rPr lang="en-US" altLang="zh-CN" sz="2000" b="1" dirty="0">
                          <a:solidFill>
                            <a:srgbClr val="0070C0"/>
                          </a:solidFill>
                          <a:latin typeface="微软雅黑" panose="020B0503020204020204" pitchFamily="34" charset="-122"/>
                          <a:ea typeface="微软雅黑" panose="020B0503020204020204" pitchFamily="34" charset="-122"/>
                        </a:rPr>
                        <a:t>0</a:t>
                      </a:r>
                      <a:r>
                        <a:rPr lang="zh-CN" altLang="en-US" sz="2000" b="1" dirty="0">
                          <a:solidFill>
                            <a:srgbClr val="0070C0"/>
                          </a:solidFill>
                          <a:latin typeface="微软雅黑" panose="020B0503020204020204" pitchFamily="34" charset="-122"/>
                          <a:ea typeface="微软雅黑" panose="020B0503020204020204" pitchFamily="34" charset="-122"/>
                        </a:rPr>
                        <a:t>扩展</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2792">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store half</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err="1">
                          <a:solidFill>
                            <a:srgbClr val="0070C0"/>
                          </a:solidFill>
                          <a:latin typeface="微软雅黑" panose="020B0503020204020204" pitchFamily="34" charset="-122"/>
                          <a:ea typeface="微软雅黑" panose="020B0503020204020204" pitchFamily="34" charset="-122"/>
                        </a:rPr>
                        <a:t>sh</a:t>
                      </a:r>
                      <a:r>
                        <a:rPr lang="en-US" altLang="zh-CN" sz="2000" b="1" dirty="0">
                          <a:solidFill>
                            <a:srgbClr val="0070C0"/>
                          </a:solidFill>
                          <a:latin typeface="微软雅黑" panose="020B0503020204020204" pitchFamily="34" charset="-122"/>
                          <a:ea typeface="微软雅黑" panose="020B0503020204020204" pitchFamily="34" charset="-122"/>
                        </a:rPr>
                        <a:t> $1,100($2)</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baseline="0" dirty="0">
                          <a:solidFill>
                            <a:schemeClr val="tx1"/>
                          </a:solidFill>
                          <a:latin typeface="微软雅黑" panose="020B0503020204020204" pitchFamily="34" charset="-122"/>
                          <a:ea typeface="微软雅黑" panose="020B0503020204020204" pitchFamily="34" charset="-122"/>
                        </a:rPr>
                        <a:t>mem[$2+100] =$</a:t>
                      </a:r>
                      <a:r>
                        <a:rPr lang="en-US" altLang="zh-CN" sz="2000" b="1" dirty="0">
                          <a:solidFill>
                            <a:schemeClr val="tx1"/>
                          </a:solidFill>
                          <a:latin typeface="微软雅黑" panose="020B0503020204020204" pitchFamily="34" charset="-122"/>
                          <a:ea typeface="微软雅黑" panose="020B0503020204020204" pitchFamily="34" charset="-122"/>
                        </a:rPr>
                        <a:t>1</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000" b="1" dirty="0">
                          <a:solidFill>
                            <a:srgbClr val="FF0000"/>
                          </a:solidFill>
                          <a:latin typeface="微软雅黑" panose="020B0503020204020204" pitchFamily="34" charset="-122"/>
                          <a:ea typeface="微软雅黑" panose="020B0503020204020204" pitchFamily="34" charset="-122"/>
                        </a:rPr>
                        <a:t>符号扩展</a:t>
                      </a:r>
                      <a:r>
                        <a:rPr lang="zh-CN" altLang="en-US" sz="2000" b="1" dirty="0">
                          <a:solidFill>
                            <a:srgbClr val="0070C0"/>
                          </a:solidFill>
                          <a:latin typeface="微软雅黑" panose="020B0503020204020204" pitchFamily="34" charset="-122"/>
                          <a:ea typeface="微软雅黑" panose="020B0503020204020204" pitchFamily="34" charset="-122"/>
                        </a:rPr>
                        <a:t>并整数加，符号扩展</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2792">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load byte</a:t>
                      </a:r>
                      <a:r>
                        <a:rPr lang="en-US" altLang="zh-CN" sz="2000" b="1" baseline="0" dirty="0">
                          <a:solidFill>
                            <a:schemeClr val="tx1"/>
                          </a:solidFill>
                          <a:latin typeface="微软雅黑" panose="020B0503020204020204" pitchFamily="34" charset="-122"/>
                          <a:ea typeface="微软雅黑" panose="020B0503020204020204" pitchFamily="34" charset="-122"/>
                        </a:rPr>
                        <a:t> unsigned</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err="1">
                          <a:solidFill>
                            <a:srgbClr val="0070C0"/>
                          </a:solidFill>
                          <a:latin typeface="微软雅黑" panose="020B0503020204020204" pitchFamily="34" charset="-122"/>
                          <a:ea typeface="微软雅黑" panose="020B0503020204020204" pitchFamily="34" charset="-122"/>
                        </a:rPr>
                        <a:t>lbu</a:t>
                      </a:r>
                      <a:r>
                        <a:rPr lang="en-US" altLang="zh-CN" sz="2000" b="1" dirty="0">
                          <a:solidFill>
                            <a:srgbClr val="0070C0"/>
                          </a:solidFill>
                          <a:latin typeface="微软雅黑" panose="020B0503020204020204" pitchFamily="34" charset="-122"/>
                          <a:ea typeface="微软雅黑" panose="020B0503020204020204" pitchFamily="34" charset="-122"/>
                        </a:rPr>
                        <a:t> $1,100($2)</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$1</a:t>
                      </a:r>
                      <a:r>
                        <a:rPr lang="en-US" altLang="zh-CN" sz="2000" b="1" baseline="0" dirty="0">
                          <a:solidFill>
                            <a:schemeClr val="tx1"/>
                          </a:solidFill>
                          <a:latin typeface="微软雅黑" panose="020B0503020204020204" pitchFamily="34" charset="-122"/>
                          <a:ea typeface="微软雅黑" panose="020B0503020204020204" pitchFamily="34" charset="-122"/>
                        </a:rPr>
                        <a:t> = mem[$2+100]</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000" b="1" dirty="0">
                          <a:solidFill>
                            <a:srgbClr val="FF0000"/>
                          </a:solidFill>
                          <a:latin typeface="微软雅黑" panose="020B0503020204020204" pitchFamily="34" charset="-122"/>
                          <a:ea typeface="微软雅黑" panose="020B0503020204020204" pitchFamily="34" charset="-122"/>
                        </a:rPr>
                        <a:t>符号扩展</a:t>
                      </a:r>
                      <a:r>
                        <a:rPr lang="zh-CN" altLang="en-US" sz="2000" b="1" dirty="0">
                          <a:solidFill>
                            <a:srgbClr val="0070C0"/>
                          </a:solidFill>
                          <a:latin typeface="微软雅黑" panose="020B0503020204020204" pitchFamily="34" charset="-122"/>
                          <a:ea typeface="微软雅黑" panose="020B0503020204020204" pitchFamily="34" charset="-122"/>
                        </a:rPr>
                        <a:t>并整数加，</a:t>
                      </a:r>
                      <a:r>
                        <a:rPr lang="en-US" altLang="zh-CN" sz="2000" b="1" dirty="0">
                          <a:solidFill>
                            <a:srgbClr val="0070C0"/>
                          </a:solidFill>
                          <a:latin typeface="微软雅黑" panose="020B0503020204020204" pitchFamily="34" charset="-122"/>
                          <a:ea typeface="微软雅黑" panose="020B0503020204020204" pitchFamily="34" charset="-122"/>
                        </a:rPr>
                        <a:t>0</a:t>
                      </a:r>
                      <a:r>
                        <a:rPr lang="zh-CN" altLang="en-US" sz="2000" b="1" dirty="0">
                          <a:solidFill>
                            <a:srgbClr val="0070C0"/>
                          </a:solidFill>
                          <a:latin typeface="微软雅黑" panose="020B0503020204020204" pitchFamily="34" charset="-122"/>
                          <a:ea typeface="微软雅黑" panose="020B0503020204020204" pitchFamily="34" charset="-122"/>
                        </a:rPr>
                        <a:t>扩展</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2792">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store</a:t>
                      </a:r>
                      <a:r>
                        <a:rPr lang="en-US" altLang="zh-CN" sz="2000" b="1" baseline="0" dirty="0">
                          <a:solidFill>
                            <a:schemeClr val="tx1"/>
                          </a:solidFill>
                          <a:latin typeface="微软雅黑" panose="020B0503020204020204" pitchFamily="34" charset="-122"/>
                          <a:ea typeface="微软雅黑" panose="020B0503020204020204" pitchFamily="34" charset="-122"/>
                        </a:rPr>
                        <a:t> byte</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000" b="1" dirty="0" err="1">
                          <a:solidFill>
                            <a:srgbClr val="0070C0"/>
                          </a:solidFill>
                          <a:latin typeface="微软雅黑" panose="020B0503020204020204" pitchFamily="34" charset="-122"/>
                          <a:ea typeface="微软雅黑" panose="020B0503020204020204" pitchFamily="34" charset="-122"/>
                        </a:rPr>
                        <a:t>sb</a:t>
                      </a:r>
                      <a:r>
                        <a:rPr lang="en-US" altLang="zh-CN" sz="2000" b="1" dirty="0">
                          <a:solidFill>
                            <a:srgbClr val="0070C0"/>
                          </a:solidFill>
                          <a:latin typeface="微软雅黑" panose="020B0503020204020204" pitchFamily="34" charset="-122"/>
                          <a:ea typeface="微软雅黑" panose="020B0503020204020204" pitchFamily="34" charset="-122"/>
                        </a:rPr>
                        <a:t> $1,100($2)</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baseline="0" dirty="0">
                          <a:solidFill>
                            <a:schemeClr val="tx1"/>
                          </a:solidFill>
                          <a:latin typeface="微软雅黑" panose="020B0503020204020204" pitchFamily="34" charset="-122"/>
                          <a:ea typeface="微软雅黑" panose="020B0503020204020204" pitchFamily="34" charset="-122"/>
                        </a:rPr>
                        <a:t>mem[$2+100] =$</a:t>
                      </a:r>
                      <a:r>
                        <a:rPr lang="en-US" altLang="zh-CN" sz="2000" b="1" dirty="0">
                          <a:solidFill>
                            <a:schemeClr val="tx1"/>
                          </a:solidFill>
                          <a:latin typeface="微软雅黑" panose="020B0503020204020204" pitchFamily="34" charset="-122"/>
                          <a:ea typeface="微软雅黑" panose="020B0503020204020204" pitchFamily="34" charset="-122"/>
                        </a:rPr>
                        <a:t>1</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000" b="1" dirty="0">
                          <a:solidFill>
                            <a:srgbClr val="FF0000"/>
                          </a:solidFill>
                          <a:latin typeface="微软雅黑" panose="020B0503020204020204" pitchFamily="34" charset="-122"/>
                          <a:ea typeface="微软雅黑" panose="020B0503020204020204" pitchFamily="34" charset="-122"/>
                        </a:rPr>
                        <a:t>符号扩展</a:t>
                      </a:r>
                      <a:r>
                        <a:rPr lang="zh-CN" altLang="en-US" sz="2000" b="1" dirty="0">
                          <a:solidFill>
                            <a:srgbClr val="0070C0"/>
                          </a:solidFill>
                          <a:latin typeface="微软雅黑" panose="020B0503020204020204" pitchFamily="34" charset="-122"/>
                          <a:ea typeface="微软雅黑" panose="020B0503020204020204" pitchFamily="34" charset="-122"/>
                        </a:rPr>
                        <a:t>并整数加，符号扩展</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013">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load upper </a:t>
                      </a:r>
                      <a:r>
                        <a:rPr lang="en-US" altLang="zh-CN" sz="2000" b="1" dirty="0" err="1">
                          <a:solidFill>
                            <a:schemeClr val="tx1"/>
                          </a:solidFill>
                          <a:latin typeface="微软雅黑" panose="020B0503020204020204" pitchFamily="34" charset="-122"/>
                          <a:ea typeface="微软雅黑" panose="020B0503020204020204" pitchFamily="34" charset="-122"/>
                        </a:rPr>
                        <a:t>immeditate</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000" b="1" dirty="0" err="1">
                          <a:solidFill>
                            <a:srgbClr val="0070C0"/>
                          </a:solidFill>
                          <a:latin typeface="微软雅黑" panose="020B0503020204020204" pitchFamily="34" charset="-122"/>
                          <a:ea typeface="微软雅黑" panose="020B0503020204020204" pitchFamily="34" charset="-122"/>
                        </a:rPr>
                        <a:t>lui</a:t>
                      </a:r>
                      <a:r>
                        <a:rPr lang="en-US" altLang="zh-CN" sz="2000" b="1" dirty="0">
                          <a:solidFill>
                            <a:srgbClr val="0070C0"/>
                          </a:solidFill>
                          <a:latin typeface="微软雅黑" panose="020B0503020204020204" pitchFamily="34" charset="-122"/>
                          <a:ea typeface="微软雅黑" panose="020B0503020204020204" pitchFamily="34" charset="-122"/>
                        </a:rPr>
                        <a:t> $1,100</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000" b="1" dirty="0">
                          <a:solidFill>
                            <a:schemeClr val="tx1"/>
                          </a:solidFill>
                          <a:latin typeface="微软雅黑" panose="020B0503020204020204" pitchFamily="34" charset="-122"/>
                          <a:ea typeface="微软雅黑" panose="020B0503020204020204" pitchFamily="34" charset="-122"/>
                        </a:rPr>
                        <a:t>$1 = 100 x</a:t>
                      </a:r>
                      <a:r>
                        <a:rPr lang="en-US" altLang="zh-CN" sz="2000" b="1" baseline="0" dirty="0">
                          <a:solidFill>
                            <a:schemeClr val="tx1"/>
                          </a:solidFill>
                          <a:latin typeface="微软雅黑" panose="020B0503020204020204" pitchFamily="34" charset="-122"/>
                          <a:ea typeface="微软雅黑" panose="020B0503020204020204" pitchFamily="34" charset="-122"/>
                        </a:rPr>
                        <a:t> 2</a:t>
                      </a:r>
                      <a:r>
                        <a:rPr lang="en-US" altLang="zh-CN" sz="2000" b="1" baseline="30000" dirty="0">
                          <a:solidFill>
                            <a:schemeClr val="tx1"/>
                          </a:solidFill>
                          <a:latin typeface="微软雅黑" panose="020B0503020204020204" pitchFamily="34" charset="-122"/>
                          <a:ea typeface="微软雅黑" panose="020B0503020204020204" pitchFamily="34" charset="-122"/>
                        </a:rPr>
                        <a:t>16</a:t>
                      </a:r>
                      <a:endParaRPr lang="zh-CN" altLang="en-US" sz="2000" b="1" baseline="300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2000" b="1" dirty="0">
                          <a:solidFill>
                            <a:srgbClr val="0070C0"/>
                          </a:solidFill>
                          <a:latin typeface="微软雅黑" panose="020B0503020204020204" pitchFamily="34" charset="-122"/>
                          <a:ea typeface="微软雅黑" panose="020B0503020204020204" pitchFamily="34" charset="-122"/>
                        </a:rPr>
                        <a:t>逻辑左移</a:t>
                      </a:r>
                      <a:r>
                        <a:rPr lang="en-US" altLang="zh-CN" sz="2000" b="1" dirty="0">
                          <a:solidFill>
                            <a:srgbClr val="0070C0"/>
                          </a:solidFill>
                          <a:latin typeface="微软雅黑" panose="020B0503020204020204" pitchFamily="34" charset="-122"/>
                          <a:ea typeface="微软雅黑" panose="020B0503020204020204" pitchFamily="34" charset="-122"/>
                        </a:rPr>
                        <a:t>16</a:t>
                      </a:r>
                      <a:r>
                        <a:rPr lang="zh-CN" altLang="en-US" sz="2000" b="1" dirty="0">
                          <a:solidFill>
                            <a:srgbClr val="0070C0"/>
                          </a:solidFill>
                          <a:latin typeface="微软雅黑" panose="020B0503020204020204" pitchFamily="34" charset="-122"/>
                          <a:ea typeface="微软雅黑" panose="020B0503020204020204" pitchFamily="34" charset="-122"/>
                        </a:rPr>
                        <a:t>位</a:t>
                      </a: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的机器代码</a:t>
            </a:r>
            <a:r>
              <a:rPr lang="zh-CN" altLang="en-US" dirty="0" smtClean="0"/>
              <a:t>举例</a:t>
            </a:r>
            <a:r>
              <a:rPr lang="zh-CN" altLang="en-US" dirty="0" smtClean="0">
                <a:solidFill>
                  <a:schemeClr val="tx1"/>
                </a:solidFill>
              </a:rPr>
              <a:t> </a:t>
            </a:r>
            <a:r>
              <a:rPr lang="en-US" altLang="zh-CN" dirty="0">
                <a:solidFill>
                  <a:schemeClr val="tx1"/>
                </a:solidFill>
              </a:rPr>
              <a:t>-</a:t>
            </a:r>
            <a:r>
              <a:rPr lang="en-US" altLang="zh-CN" dirty="0">
                <a:solidFill>
                  <a:srgbClr val="003399"/>
                </a:solidFill>
              </a:rPr>
              <a:t>R</a:t>
            </a:r>
            <a:r>
              <a:rPr lang="zh-CN" altLang="en-US" dirty="0">
                <a:solidFill>
                  <a:srgbClr val="003399"/>
                </a:solidFill>
              </a:rPr>
              <a:t>型指令</a:t>
            </a:r>
            <a:endParaRPr lang="zh-CN" altLang="en-US" dirty="0">
              <a:solidFill>
                <a:srgbClr val="003399"/>
              </a:solidFill>
            </a:endParaRPr>
          </a:p>
        </p:txBody>
      </p:sp>
      <p:graphicFrame>
        <p:nvGraphicFramePr>
          <p:cNvPr id="5" name="内容占位符 4"/>
          <p:cNvGraphicFramePr>
            <a:graphicFrameLocks noGrp="1"/>
          </p:cNvGraphicFramePr>
          <p:nvPr>
            <p:ph idx="1"/>
          </p:nvPr>
        </p:nvGraphicFramePr>
        <p:xfrm>
          <a:off x="650932" y="898898"/>
          <a:ext cx="10975010" cy="5556327"/>
        </p:xfrm>
        <a:graphic>
          <a:graphicData uri="http://schemas.openxmlformats.org/drawingml/2006/table">
            <a:tbl>
              <a:tblPr>
                <a:tableStyleId>{5C22544A-7EE6-4342-B048-85BDC9FD1C3A}</a:tableStyleId>
              </a:tblPr>
              <a:tblGrid>
                <a:gridCol w="2379869"/>
                <a:gridCol w="516683"/>
                <a:gridCol w="422740"/>
                <a:gridCol w="563654"/>
                <a:gridCol w="469712"/>
                <a:gridCol w="547996"/>
                <a:gridCol w="782853"/>
                <a:gridCol w="782852"/>
                <a:gridCol w="4508651"/>
              </a:tblGrid>
              <a:tr h="499265">
                <a:tc rowSpan="2">
                  <a:txBody>
                    <a:bodyPr/>
                    <a:lstStyle/>
                    <a:p>
                      <a:pPr algn="l" fontAlgn="b"/>
                      <a:r>
                        <a:rPr lang="zh-CN" altLang="en-US" sz="1800" b="1" u="none" strike="noStrike" dirty="0">
                          <a:effectLst/>
                        </a:rPr>
                        <a:t>汇编表示　</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gridSpan="7">
                  <a:txBody>
                    <a:bodyPr/>
                    <a:lstStyle/>
                    <a:p>
                      <a:pPr algn="ctr" fontAlgn="b"/>
                      <a:r>
                        <a:rPr lang="zh-CN" altLang="en-US" sz="1800" b="1" u="none" strike="noStrike">
                          <a:effectLst/>
                        </a:rPr>
                        <a:t>指令格式</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hMerge="1">
                  <a:tcPr/>
                </a:tc>
                <a:tc hMerge="1">
                  <a:tcPr/>
                </a:tc>
                <a:tc hMerge="1">
                  <a:tcPr/>
                </a:tc>
                <a:tc hMerge="1">
                  <a:tcPr/>
                </a:tc>
                <a:tc hMerge="1">
                  <a:tcPr/>
                </a:tc>
                <a:tc hMerge="1">
                  <a:tcPr/>
                </a:tc>
                <a:tc rowSpan="2">
                  <a:txBody>
                    <a:bodyPr/>
                    <a:lstStyle/>
                    <a:p>
                      <a:pPr algn="ctr" fontAlgn="ctr"/>
                      <a:r>
                        <a:rPr lang="zh-CN" altLang="en-US" sz="1800" b="1" u="none" strike="noStrike" dirty="0">
                          <a:effectLst/>
                        </a:rPr>
                        <a:t>机器代码</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vMerge="1">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zh-CN" altLang="en-US" sz="1800" b="1" u="none" strike="noStrike">
                          <a:effectLst/>
                        </a:rPr>
                        <a:t>类型</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a:effectLst/>
                        </a:rPr>
                        <a:t>OP</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a:effectLst/>
                        </a:rPr>
                        <a:t>rs</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a:effectLst/>
                        </a:rPr>
                        <a:t>rt</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a:effectLst/>
                        </a:rPr>
                        <a:t>rd</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a:effectLst/>
                        </a:rPr>
                        <a:t>shamt</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a:effectLst/>
                        </a:rPr>
                        <a:t>func</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vMerge="1">
                  <a:tcPr/>
                </a:tc>
              </a:tr>
              <a:tr h="499265">
                <a:tc>
                  <a:txBody>
                    <a:bodyPr/>
                    <a:lstStyle/>
                    <a:p>
                      <a:pPr algn="l" fontAlgn="b"/>
                      <a:r>
                        <a:rPr lang="en-US" sz="1800" b="1" u="none" strike="noStrike">
                          <a:effectLst/>
                        </a:rPr>
                        <a:t>add $s1,$s2,$s3</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19</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32</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10010</a:t>
                      </a:r>
                      <a:r>
                        <a:rPr lang="en-US" altLang="zh-CN" sz="1800" b="1" u="none" strike="noStrike" dirty="0">
                          <a:effectLst/>
                        </a:rPr>
                        <a:t> 10011 </a:t>
                      </a:r>
                      <a:r>
                        <a:rPr lang="en-US" altLang="zh-CN" sz="1800" b="1" u="none" strike="noStrike" dirty="0">
                          <a:solidFill>
                            <a:srgbClr val="003399"/>
                          </a:solidFill>
                          <a:effectLst/>
                        </a:rPr>
                        <a:t>10001</a:t>
                      </a:r>
                      <a:r>
                        <a:rPr lang="en-US" altLang="zh-CN" sz="1800" b="1" u="none" strike="noStrike" dirty="0">
                          <a:effectLst/>
                        </a:rPr>
                        <a:t> 00000 </a:t>
                      </a:r>
                      <a:r>
                        <a:rPr lang="en-US" altLang="zh-CN" sz="1800" b="1" u="none" strike="noStrike" dirty="0">
                          <a:solidFill>
                            <a:srgbClr val="003399"/>
                          </a:solidFill>
                          <a:effectLst/>
                        </a:rPr>
                        <a:t>100000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a:txBody>
                    <a:bodyPr/>
                    <a:lstStyle/>
                    <a:p>
                      <a:pPr algn="l" fontAlgn="b"/>
                      <a:r>
                        <a:rPr lang="en-US" sz="1800" b="1" u="none" strike="noStrike">
                          <a:effectLst/>
                        </a:rPr>
                        <a:t>sub $s1,$s2,$s3</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19</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34</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10010</a:t>
                      </a:r>
                      <a:r>
                        <a:rPr lang="en-US" altLang="zh-CN" sz="1800" b="1" u="none" strike="noStrike" dirty="0">
                          <a:effectLst/>
                        </a:rPr>
                        <a:t> 10011 </a:t>
                      </a:r>
                      <a:r>
                        <a:rPr lang="en-US" altLang="zh-CN" sz="1800" b="1" u="none" strike="noStrike" dirty="0">
                          <a:solidFill>
                            <a:srgbClr val="003399"/>
                          </a:solidFill>
                          <a:effectLst/>
                        </a:rPr>
                        <a:t>10001</a:t>
                      </a:r>
                      <a:r>
                        <a:rPr lang="en-US" altLang="zh-CN" sz="1800" b="1" u="none" strike="noStrike" dirty="0">
                          <a:effectLst/>
                        </a:rPr>
                        <a:t> 00000 </a:t>
                      </a:r>
                      <a:r>
                        <a:rPr lang="en-US" altLang="zh-CN" sz="1800" b="1" u="none" strike="noStrike" dirty="0">
                          <a:solidFill>
                            <a:srgbClr val="003399"/>
                          </a:solidFill>
                          <a:effectLst/>
                        </a:rPr>
                        <a:t>100010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a:txBody>
                    <a:bodyPr/>
                    <a:lstStyle/>
                    <a:p>
                      <a:pPr algn="l" fontAlgn="b"/>
                      <a:r>
                        <a:rPr lang="en-US" sz="1800" b="1" u="none" strike="noStrike">
                          <a:effectLst/>
                        </a:rPr>
                        <a:t>and $s1,$s2,$s3</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19</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36</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10010</a:t>
                      </a:r>
                      <a:r>
                        <a:rPr lang="en-US" altLang="zh-CN" sz="1800" b="1" u="none" strike="noStrike" dirty="0">
                          <a:effectLst/>
                        </a:rPr>
                        <a:t> 10011 </a:t>
                      </a:r>
                      <a:r>
                        <a:rPr lang="en-US" altLang="zh-CN" sz="1800" b="1" u="none" strike="noStrike" dirty="0">
                          <a:solidFill>
                            <a:srgbClr val="003399"/>
                          </a:solidFill>
                          <a:effectLst/>
                        </a:rPr>
                        <a:t>10001</a:t>
                      </a:r>
                      <a:r>
                        <a:rPr lang="en-US" altLang="zh-CN" sz="1800" b="1" u="none" strike="noStrike" dirty="0">
                          <a:effectLst/>
                        </a:rPr>
                        <a:t> 00000 </a:t>
                      </a:r>
                      <a:r>
                        <a:rPr lang="en-US" altLang="zh-CN" sz="1800" b="1" u="none" strike="noStrike" dirty="0">
                          <a:solidFill>
                            <a:srgbClr val="003399"/>
                          </a:solidFill>
                          <a:effectLst/>
                        </a:rPr>
                        <a:t>100100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a:txBody>
                    <a:bodyPr/>
                    <a:lstStyle/>
                    <a:p>
                      <a:pPr algn="l" fontAlgn="b"/>
                      <a:r>
                        <a:rPr lang="en-US" sz="1800" b="1" u="none" strike="noStrike">
                          <a:effectLst/>
                        </a:rPr>
                        <a:t>or $s1,$s2,$s3</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19</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37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10010</a:t>
                      </a:r>
                      <a:r>
                        <a:rPr lang="en-US" altLang="zh-CN" sz="1800" b="1" u="none" strike="noStrike" dirty="0">
                          <a:effectLst/>
                        </a:rPr>
                        <a:t> 10011 </a:t>
                      </a:r>
                      <a:r>
                        <a:rPr lang="en-US" altLang="zh-CN" sz="1800" b="1" u="none" strike="noStrike" dirty="0">
                          <a:solidFill>
                            <a:srgbClr val="003399"/>
                          </a:solidFill>
                          <a:effectLst/>
                        </a:rPr>
                        <a:t>10001</a:t>
                      </a:r>
                      <a:r>
                        <a:rPr lang="en-US" altLang="zh-CN" sz="1800" b="1" u="none" strike="noStrike" dirty="0">
                          <a:effectLst/>
                        </a:rPr>
                        <a:t> 00000 </a:t>
                      </a:r>
                      <a:r>
                        <a:rPr lang="en-US" altLang="zh-CN" sz="1800" b="1" u="none" strike="noStrike" dirty="0">
                          <a:solidFill>
                            <a:srgbClr val="003399"/>
                          </a:solidFill>
                          <a:effectLst/>
                        </a:rPr>
                        <a:t>100101</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a:txBody>
                    <a:bodyPr/>
                    <a:lstStyle/>
                    <a:p>
                      <a:pPr algn="l" fontAlgn="b"/>
                      <a:r>
                        <a:rPr lang="en-US" sz="1800" b="1" u="none" strike="noStrike">
                          <a:effectLst/>
                        </a:rPr>
                        <a:t>nor $s1,$s2,$s3</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19</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39</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10010</a:t>
                      </a:r>
                      <a:r>
                        <a:rPr lang="en-US" altLang="zh-CN" sz="1800" b="1" u="none" strike="noStrike" dirty="0">
                          <a:effectLst/>
                        </a:rPr>
                        <a:t> 10011 </a:t>
                      </a:r>
                      <a:r>
                        <a:rPr lang="en-US" altLang="zh-CN" sz="1800" b="1" u="none" strike="noStrike" dirty="0">
                          <a:solidFill>
                            <a:srgbClr val="003399"/>
                          </a:solidFill>
                          <a:effectLst/>
                        </a:rPr>
                        <a:t>10001</a:t>
                      </a:r>
                      <a:r>
                        <a:rPr lang="en-US" altLang="zh-CN" sz="1800" b="1" u="none" strike="noStrike" dirty="0">
                          <a:effectLst/>
                        </a:rPr>
                        <a:t> 00000 </a:t>
                      </a:r>
                      <a:r>
                        <a:rPr lang="en-US" altLang="zh-CN" sz="1800" b="1" u="none" strike="noStrike" dirty="0">
                          <a:solidFill>
                            <a:srgbClr val="003399"/>
                          </a:solidFill>
                          <a:effectLst/>
                        </a:rPr>
                        <a:t>100111</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563677">
                <a:tc>
                  <a:txBody>
                    <a:bodyPr/>
                    <a:lstStyle/>
                    <a:p>
                      <a:pPr algn="l" fontAlgn="b"/>
                      <a:r>
                        <a:rPr lang="en-US" sz="1800" b="1" u="none" strike="noStrike">
                          <a:effectLst/>
                        </a:rPr>
                        <a:t>sll $s1,$s2,10</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18</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00000 </a:t>
                      </a:r>
                      <a:r>
                        <a:rPr lang="en-US" altLang="zh-CN" sz="1800" b="1" u="none" strike="noStrike" dirty="0">
                          <a:effectLst/>
                        </a:rPr>
                        <a:t>10010 </a:t>
                      </a:r>
                      <a:r>
                        <a:rPr lang="en-US" altLang="zh-CN" sz="1800" b="1" u="none" strike="noStrike" dirty="0">
                          <a:solidFill>
                            <a:srgbClr val="003399"/>
                          </a:solidFill>
                          <a:effectLst/>
                        </a:rPr>
                        <a:t>10001</a:t>
                      </a:r>
                      <a:r>
                        <a:rPr lang="en-US" altLang="zh-CN" sz="1800" b="1" u="none" strike="noStrike" dirty="0">
                          <a:effectLst/>
                        </a:rPr>
                        <a:t> 01010 </a:t>
                      </a:r>
                      <a:r>
                        <a:rPr lang="en-US" altLang="zh-CN" sz="1800" b="1" u="none" strike="noStrike" dirty="0">
                          <a:solidFill>
                            <a:srgbClr val="003399"/>
                          </a:solidFill>
                          <a:effectLst/>
                        </a:rPr>
                        <a:t>000000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a:txBody>
                    <a:bodyPr/>
                    <a:lstStyle/>
                    <a:p>
                      <a:pPr algn="l" fontAlgn="b"/>
                      <a:r>
                        <a:rPr lang="en-US" sz="1800" b="1" u="none" strike="noStrike">
                          <a:effectLst/>
                        </a:rPr>
                        <a:t>srl $s1,$s2,10</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18</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2</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00000</a:t>
                      </a:r>
                      <a:r>
                        <a:rPr lang="en-US" altLang="zh-CN" sz="1800" b="1" u="none" strike="noStrike" dirty="0">
                          <a:effectLst/>
                        </a:rPr>
                        <a:t> 10010 </a:t>
                      </a:r>
                      <a:r>
                        <a:rPr lang="en-US" altLang="zh-CN" sz="1800" b="1" u="none" strike="noStrike" dirty="0">
                          <a:solidFill>
                            <a:srgbClr val="003399"/>
                          </a:solidFill>
                          <a:effectLst/>
                        </a:rPr>
                        <a:t>10001</a:t>
                      </a:r>
                      <a:r>
                        <a:rPr lang="en-US" altLang="zh-CN" sz="1800" b="1" u="none" strike="noStrike" dirty="0">
                          <a:effectLst/>
                        </a:rPr>
                        <a:t> 01010 </a:t>
                      </a:r>
                      <a:r>
                        <a:rPr lang="en-US" altLang="zh-CN" sz="1800" b="1" u="none" strike="noStrike" dirty="0">
                          <a:solidFill>
                            <a:srgbClr val="003399"/>
                          </a:solidFill>
                          <a:effectLst/>
                        </a:rPr>
                        <a:t>000010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a:txBody>
                    <a:bodyPr/>
                    <a:lstStyle/>
                    <a:p>
                      <a:pPr algn="l" fontAlgn="b"/>
                      <a:r>
                        <a:rPr lang="en-US" sz="1800" b="1" u="none" strike="noStrike">
                          <a:effectLst/>
                        </a:rPr>
                        <a:t>slt $s1,$s2,$s3</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19</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42</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10010</a:t>
                      </a:r>
                      <a:r>
                        <a:rPr lang="en-US" altLang="zh-CN" sz="1800" b="1" u="none" strike="noStrike" dirty="0">
                          <a:effectLst/>
                        </a:rPr>
                        <a:t> 10011 </a:t>
                      </a:r>
                      <a:r>
                        <a:rPr lang="en-US" altLang="zh-CN" sz="1800" b="1" u="none" strike="noStrike" dirty="0">
                          <a:solidFill>
                            <a:srgbClr val="003399"/>
                          </a:solidFill>
                          <a:effectLst/>
                        </a:rPr>
                        <a:t>10001</a:t>
                      </a:r>
                      <a:r>
                        <a:rPr lang="en-US" altLang="zh-CN" sz="1800" b="1" u="none" strike="noStrike" dirty="0">
                          <a:effectLst/>
                        </a:rPr>
                        <a:t> 00000 </a:t>
                      </a:r>
                      <a:r>
                        <a:rPr lang="en-US" altLang="zh-CN" sz="1800" b="1" u="none" strike="noStrike" dirty="0">
                          <a:solidFill>
                            <a:srgbClr val="003399"/>
                          </a:solidFill>
                          <a:effectLst/>
                        </a:rPr>
                        <a:t>101010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r h="499265">
                <a:tc>
                  <a:txBody>
                    <a:bodyPr/>
                    <a:lstStyle/>
                    <a:p>
                      <a:pPr algn="l" fontAlgn="b"/>
                      <a:r>
                        <a:rPr lang="en-US" sz="1800" b="1" u="none" strike="noStrike">
                          <a:effectLst/>
                        </a:rPr>
                        <a:t>jr $ra</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sz="1800" b="1" u="none" strike="noStrike" dirty="0">
                          <a:solidFill>
                            <a:srgbClr val="003399"/>
                          </a:solidFill>
                          <a:effectLst/>
                        </a:rPr>
                        <a:t>R</a:t>
                      </a:r>
                      <a:endParaRPr lang="en-US"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19</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17</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a:effectLst/>
                        </a:rPr>
                        <a:t>0</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ctr" fontAlgn="b"/>
                      <a:r>
                        <a:rPr lang="en-US" altLang="zh-CN" sz="1800" b="1" u="none" strike="noStrike" dirty="0">
                          <a:solidFill>
                            <a:srgbClr val="003399"/>
                          </a:solidFill>
                          <a:effectLst/>
                        </a:rPr>
                        <a:t>8</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c>
                  <a:txBody>
                    <a:bodyPr/>
                    <a:lstStyle/>
                    <a:p>
                      <a:pPr algn="l" fontAlgn="b"/>
                      <a:r>
                        <a:rPr lang="en-US" altLang="zh-CN" sz="1800" b="1" u="none" strike="noStrike" dirty="0">
                          <a:effectLst/>
                        </a:rPr>
                        <a:t>000000 </a:t>
                      </a:r>
                      <a:r>
                        <a:rPr lang="en-US" altLang="zh-CN" sz="1800" b="1" u="none" strike="noStrike" dirty="0">
                          <a:solidFill>
                            <a:srgbClr val="003399"/>
                          </a:solidFill>
                          <a:effectLst/>
                        </a:rPr>
                        <a:t>10010</a:t>
                      </a:r>
                      <a:r>
                        <a:rPr lang="en-US" altLang="zh-CN" sz="1800" b="1" u="none" strike="noStrike" dirty="0">
                          <a:effectLst/>
                        </a:rPr>
                        <a:t> 10011 </a:t>
                      </a:r>
                      <a:r>
                        <a:rPr lang="en-US" altLang="zh-CN" sz="1800" b="1" u="none" strike="noStrike" dirty="0">
                          <a:solidFill>
                            <a:srgbClr val="003399"/>
                          </a:solidFill>
                          <a:effectLst/>
                        </a:rPr>
                        <a:t>10001</a:t>
                      </a:r>
                      <a:r>
                        <a:rPr lang="en-US" altLang="zh-CN" sz="1800" b="1" u="none" strike="noStrike" dirty="0">
                          <a:effectLst/>
                        </a:rPr>
                        <a:t> 00000 </a:t>
                      </a:r>
                      <a:r>
                        <a:rPr lang="en-US" altLang="zh-CN" sz="1800" b="1" u="none" strike="noStrike" dirty="0">
                          <a:solidFill>
                            <a:srgbClr val="003399"/>
                          </a:solidFill>
                          <a:effectLst/>
                        </a:rPr>
                        <a:t>001000</a:t>
                      </a:r>
                      <a:endParaRPr lang="en-US" altLang="zh-CN" sz="18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h="50800" prst="divot"/>
                      <a:lightRig rig="flood" dir="t"/>
                    </a:cell3D>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的机器代码举例</a:t>
            </a:r>
            <a:r>
              <a:rPr lang="zh-CN" altLang="en-US" dirty="0">
                <a:solidFill>
                  <a:schemeClr val="tx1"/>
                </a:solidFill>
              </a:rPr>
              <a:t>（能看懂即可） </a:t>
            </a:r>
            <a:r>
              <a:rPr lang="en-US" altLang="zh-CN" dirty="0">
                <a:solidFill>
                  <a:schemeClr val="tx1"/>
                </a:solidFill>
              </a:rPr>
              <a:t>-</a:t>
            </a:r>
            <a:r>
              <a:rPr lang="en-US" altLang="zh-CN" dirty="0">
                <a:solidFill>
                  <a:srgbClr val="003399"/>
                </a:solidFill>
              </a:rPr>
              <a:t>I</a:t>
            </a:r>
            <a:r>
              <a:rPr lang="zh-CN" altLang="en-US" dirty="0">
                <a:solidFill>
                  <a:srgbClr val="003399"/>
                </a:solidFill>
              </a:rPr>
              <a:t>型指令</a:t>
            </a:r>
            <a:endParaRPr lang="zh-CN" altLang="en-US" dirty="0"/>
          </a:p>
        </p:txBody>
      </p:sp>
      <p:graphicFrame>
        <p:nvGraphicFramePr>
          <p:cNvPr id="4" name="内容占位符 3"/>
          <p:cNvGraphicFramePr>
            <a:graphicFrameLocks noGrp="1"/>
          </p:cNvGraphicFramePr>
          <p:nvPr>
            <p:ph idx="1"/>
          </p:nvPr>
        </p:nvGraphicFramePr>
        <p:xfrm>
          <a:off x="214490" y="945394"/>
          <a:ext cx="11729154" cy="5096176"/>
        </p:xfrm>
        <a:graphic>
          <a:graphicData uri="http://schemas.openxmlformats.org/drawingml/2006/table">
            <a:tbl>
              <a:tblPr>
                <a:tableStyleId>{5C22544A-7EE6-4342-B048-85BDC9FD1C3A}</a:tableStyleId>
              </a:tblPr>
              <a:tblGrid>
                <a:gridCol w="2190043"/>
                <a:gridCol w="688623"/>
                <a:gridCol w="778933"/>
                <a:gridCol w="654755"/>
                <a:gridCol w="632178"/>
                <a:gridCol w="1083734"/>
                <a:gridCol w="5700888"/>
              </a:tblGrid>
              <a:tr h="637022">
                <a:tc rowSpan="2">
                  <a:txBody>
                    <a:bodyPr/>
                    <a:lstStyle/>
                    <a:p>
                      <a:pPr algn="l" fontAlgn="b"/>
                      <a:r>
                        <a:rPr lang="zh-CN" altLang="en-US" sz="2000" b="1" u="none" strike="noStrike" dirty="0">
                          <a:effectLst/>
                        </a:rPr>
                        <a:t>汇编表示　</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gridSpan="5">
                  <a:txBody>
                    <a:bodyPr/>
                    <a:lstStyle/>
                    <a:p>
                      <a:pPr algn="ctr" fontAlgn="b"/>
                      <a:r>
                        <a:rPr lang="zh-CN" altLang="en-US" sz="2000" b="1" u="none" strike="noStrike" dirty="0">
                          <a:effectLst/>
                        </a:rPr>
                        <a:t>指令格式</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hMerge="1">
                  <a:tcPr/>
                </a:tc>
                <a:tc hMerge="1">
                  <a:tcPr/>
                </a:tc>
                <a:tc hMerge="1">
                  <a:tcPr/>
                </a:tc>
                <a:tc hMerge="1">
                  <a:tcPr/>
                </a:tc>
                <a:tc rowSpan="2">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zh-CN" altLang="en-US" sz="2000" b="1" u="none" strike="noStrike" dirty="0">
                          <a:effectLst/>
                        </a:rPr>
                        <a:t>　机器代码</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r>
              <a:tr h="637022">
                <a:tc vMerge="1">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zh-CN" altLang="en-US" sz="2000" b="1" u="none" strike="noStrike" dirty="0">
                          <a:effectLst/>
                        </a:rPr>
                        <a:t>类型</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dirty="0">
                          <a:effectLst/>
                        </a:rPr>
                        <a:t>OP</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a:effectLst/>
                        </a:rPr>
                        <a:t>rs</a:t>
                      </a:r>
                      <a:endParaRPr lang="en-US"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i="0" u="none" strike="noStrike" dirty="0" err="1" smtClean="0">
                          <a:solidFill>
                            <a:srgbClr val="000000"/>
                          </a:solidFill>
                          <a:effectLst/>
                          <a:latin typeface="宋体" panose="02010600030101010101" pitchFamily="2" charset="-122"/>
                          <a:ea typeface="宋体" panose="02010600030101010101" pitchFamily="2" charset="-122"/>
                        </a:rPr>
                        <a:t>rt</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zh-CN" altLang="en-US" sz="2000" b="1" u="none" strike="noStrike" dirty="0">
                          <a:effectLst/>
                        </a:rPr>
                        <a:t>立即数</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vMerge="1">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7022">
                <a:tc>
                  <a:txBody>
                    <a:bodyPr/>
                    <a:lstStyle/>
                    <a:p>
                      <a:pPr algn="l" fontAlgn="b"/>
                      <a:r>
                        <a:rPr lang="en-US" sz="2000" b="1" u="none" strike="noStrike" dirty="0" err="1">
                          <a:effectLst/>
                        </a:rPr>
                        <a:t>lw</a:t>
                      </a:r>
                      <a:r>
                        <a:rPr lang="en-US" sz="2000" b="1" u="none" strike="noStrike" dirty="0">
                          <a:effectLst/>
                        </a:rPr>
                        <a:t> $s1,100($s2)</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dirty="0">
                          <a:solidFill>
                            <a:srgbClr val="003399"/>
                          </a:solidFill>
                          <a:effectLst/>
                        </a:rPr>
                        <a:t>I</a:t>
                      </a:r>
                      <a:endParaRPr lang="en-US"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effectLst/>
                        </a:rPr>
                        <a:t>35</a:t>
                      </a:r>
                      <a:endParaRPr lang="en-US" altLang="zh-CN" sz="20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18</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kern="1200" dirty="0" smtClean="0">
                          <a:solidFill>
                            <a:schemeClr val="tx1"/>
                          </a:solidFill>
                          <a:effectLst/>
                          <a:latin typeface="+mn-lt"/>
                          <a:ea typeface="+mn-ea"/>
                          <a:cs typeface="+mn-cs"/>
                        </a:rPr>
                        <a:t>17</a:t>
                      </a:r>
                      <a:endParaRPr lang="en-US" altLang="zh-CN" sz="2000" b="1"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100011</a:t>
                      </a:r>
                      <a:r>
                        <a:rPr lang="en-US" altLang="zh-CN" sz="2000" b="1" u="none" strike="noStrike" dirty="0">
                          <a:effectLst/>
                        </a:rPr>
                        <a:t> 10010 </a:t>
                      </a:r>
                      <a:r>
                        <a:rPr lang="en-US" altLang="zh-CN" sz="2000" b="1" u="none" strike="noStrike" dirty="0" smtClean="0">
                          <a:effectLst/>
                        </a:rPr>
                        <a:t>10001 </a:t>
                      </a:r>
                      <a:r>
                        <a:rPr lang="en-US" altLang="zh-CN" sz="2000" b="1" u="none" strike="noStrike" dirty="0" smtClean="0">
                          <a:solidFill>
                            <a:srgbClr val="003399"/>
                          </a:solidFill>
                          <a:effectLst/>
                        </a:rPr>
                        <a:t>000000000000001100100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r>
              <a:tr h="637022">
                <a:tc>
                  <a:txBody>
                    <a:bodyPr/>
                    <a:lstStyle/>
                    <a:p>
                      <a:pPr algn="l" fontAlgn="b"/>
                      <a:r>
                        <a:rPr lang="en-US" sz="2000" b="1" u="none" strike="noStrike">
                          <a:effectLst/>
                        </a:rPr>
                        <a:t>sw $s1,100($s2)</a:t>
                      </a:r>
                      <a:endParaRPr lang="en-US"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a:solidFill>
                            <a:srgbClr val="003399"/>
                          </a:solidFill>
                          <a:effectLst/>
                        </a:rPr>
                        <a:t>I</a:t>
                      </a:r>
                      <a:endParaRPr lang="en-US" sz="2000" b="1" i="0" u="none" strike="noStrike">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a:effectLst/>
                        </a:rPr>
                        <a:t>43</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18</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kern="1200" dirty="0" smtClean="0">
                          <a:solidFill>
                            <a:schemeClr val="tx1"/>
                          </a:solidFill>
                          <a:effectLst/>
                          <a:latin typeface="+mn-lt"/>
                          <a:ea typeface="+mn-ea"/>
                          <a:cs typeface="+mn-cs"/>
                        </a:rPr>
                        <a:t>17</a:t>
                      </a:r>
                      <a:endParaRPr lang="en-US" altLang="zh-CN" sz="2000" b="1"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101011</a:t>
                      </a:r>
                      <a:r>
                        <a:rPr lang="en-US" altLang="zh-CN" sz="2000" b="1" u="none" strike="noStrike" dirty="0">
                          <a:effectLst/>
                        </a:rPr>
                        <a:t> 10010 </a:t>
                      </a:r>
                      <a:r>
                        <a:rPr lang="en-US" altLang="zh-CN" sz="2000" b="1" u="none" strike="noStrike" dirty="0" smtClean="0">
                          <a:effectLst/>
                        </a:rPr>
                        <a:t>10001 </a:t>
                      </a:r>
                      <a:r>
                        <a:rPr lang="en-US" altLang="zh-CN" sz="2000" b="1" u="none" strike="noStrike" dirty="0" smtClean="0">
                          <a:solidFill>
                            <a:srgbClr val="003399"/>
                          </a:solidFill>
                          <a:effectLst/>
                        </a:rPr>
                        <a:t>000000000000001100100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r>
              <a:tr h="637022">
                <a:tc>
                  <a:txBody>
                    <a:bodyPr/>
                    <a:lstStyle/>
                    <a:p>
                      <a:pPr algn="l" fontAlgn="b"/>
                      <a:r>
                        <a:rPr lang="en-US" sz="2000" b="1" u="none" strike="noStrike">
                          <a:effectLst/>
                        </a:rPr>
                        <a:t>andi $s1,$s2,100</a:t>
                      </a:r>
                      <a:endParaRPr lang="en-US"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a:solidFill>
                            <a:srgbClr val="003399"/>
                          </a:solidFill>
                          <a:effectLst/>
                        </a:rPr>
                        <a:t>I</a:t>
                      </a:r>
                      <a:endParaRPr lang="en-US" sz="2000" b="1" i="0" u="none" strike="noStrike">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a:effectLst/>
                        </a:rPr>
                        <a:t>12</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18</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kern="1200" dirty="0" smtClean="0">
                          <a:solidFill>
                            <a:schemeClr val="tx1"/>
                          </a:solidFill>
                          <a:effectLst/>
                          <a:latin typeface="+mn-lt"/>
                          <a:ea typeface="+mn-ea"/>
                          <a:cs typeface="+mn-cs"/>
                        </a:rPr>
                        <a:t>17</a:t>
                      </a:r>
                      <a:endParaRPr lang="en-US" altLang="zh-CN" sz="2000" b="1"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001100</a:t>
                      </a:r>
                      <a:r>
                        <a:rPr lang="en-US" altLang="zh-CN" sz="2000" b="1" u="none" strike="noStrike" dirty="0">
                          <a:effectLst/>
                        </a:rPr>
                        <a:t> 10010 </a:t>
                      </a:r>
                      <a:r>
                        <a:rPr lang="en-US" altLang="zh-CN" sz="2000" b="1" u="none" strike="noStrike" dirty="0" smtClean="0">
                          <a:effectLst/>
                        </a:rPr>
                        <a:t>10001 </a:t>
                      </a:r>
                      <a:r>
                        <a:rPr lang="en-US" altLang="zh-CN" sz="2000" b="1" u="none" strike="noStrike" dirty="0" smtClean="0">
                          <a:solidFill>
                            <a:srgbClr val="003399"/>
                          </a:solidFill>
                          <a:effectLst/>
                        </a:rPr>
                        <a:t>000000000000001100100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r>
              <a:tr h="637022">
                <a:tc>
                  <a:txBody>
                    <a:bodyPr/>
                    <a:lstStyle/>
                    <a:p>
                      <a:pPr algn="l" fontAlgn="b"/>
                      <a:r>
                        <a:rPr lang="en-US" sz="2000" b="1" u="none" strike="noStrike">
                          <a:effectLst/>
                        </a:rPr>
                        <a:t>ori $s1,$s2,100</a:t>
                      </a:r>
                      <a:endParaRPr lang="en-US"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dirty="0">
                          <a:solidFill>
                            <a:srgbClr val="003399"/>
                          </a:solidFill>
                          <a:effectLst/>
                        </a:rPr>
                        <a:t>I</a:t>
                      </a:r>
                      <a:endParaRPr lang="en-US"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a:effectLst/>
                        </a:rPr>
                        <a:t>13</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a:solidFill>
                            <a:srgbClr val="003399"/>
                          </a:solidFill>
                          <a:effectLst/>
                        </a:rPr>
                        <a:t>18</a:t>
                      </a:r>
                      <a:endParaRPr lang="en-US" altLang="zh-CN" sz="2000" b="1" i="0" u="none" strike="noStrike">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kern="1200" dirty="0" smtClean="0">
                          <a:solidFill>
                            <a:schemeClr val="tx1"/>
                          </a:solidFill>
                          <a:effectLst/>
                          <a:latin typeface="+mn-lt"/>
                          <a:ea typeface="+mn-ea"/>
                          <a:cs typeface="+mn-cs"/>
                        </a:rPr>
                        <a:t>17</a:t>
                      </a:r>
                      <a:endParaRPr lang="en-US" altLang="zh-CN" sz="2000" b="1"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001101</a:t>
                      </a:r>
                      <a:r>
                        <a:rPr lang="en-US" altLang="zh-CN" sz="2000" b="1" u="none" strike="noStrike" dirty="0">
                          <a:effectLst/>
                        </a:rPr>
                        <a:t> 10010 </a:t>
                      </a:r>
                      <a:r>
                        <a:rPr lang="en-US" altLang="zh-CN" sz="2000" b="1" u="none" strike="noStrike" dirty="0" smtClean="0">
                          <a:effectLst/>
                        </a:rPr>
                        <a:t>10001 </a:t>
                      </a:r>
                      <a:r>
                        <a:rPr lang="en-US" altLang="zh-CN" sz="2000" b="1" u="none" strike="noStrike" dirty="0" smtClean="0">
                          <a:solidFill>
                            <a:srgbClr val="003399"/>
                          </a:solidFill>
                          <a:effectLst/>
                        </a:rPr>
                        <a:t>000000000000001100100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r>
              <a:tr h="637022">
                <a:tc>
                  <a:txBody>
                    <a:bodyPr/>
                    <a:lstStyle/>
                    <a:p>
                      <a:pPr algn="l" fontAlgn="b"/>
                      <a:r>
                        <a:rPr lang="en-US" sz="2000" b="1" u="none" strike="noStrike">
                          <a:effectLst/>
                        </a:rPr>
                        <a:t>beq $s1,$s2,100</a:t>
                      </a:r>
                      <a:endParaRPr lang="en-US"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dirty="0">
                          <a:solidFill>
                            <a:srgbClr val="003399"/>
                          </a:solidFill>
                          <a:effectLst/>
                        </a:rPr>
                        <a:t>I</a:t>
                      </a:r>
                      <a:endParaRPr lang="en-US"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a:effectLst/>
                        </a:rPr>
                        <a:t>4</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17</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kern="1200" dirty="0" smtClean="0">
                          <a:solidFill>
                            <a:schemeClr val="tx1"/>
                          </a:solidFill>
                          <a:effectLst/>
                          <a:latin typeface="+mn-lt"/>
                          <a:ea typeface="+mn-ea"/>
                          <a:cs typeface="+mn-cs"/>
                        </a:rPr>
                        <a:t>18</a:t>
                      </a:r>
                      <a:endParaRPr lang="en-US" altLang="zh-CN" sz="2000" b="1"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25</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000100</a:t>
                      </a:r>
                      <a:r>
                        <a:rPr lang="en-US" altLang="zh-CN" sz="2000" b="1" u="none" strike="noStrike" dirty="0">
                          <a:effectLst/>
                        </a:rPr>
                        <a:t> 10001 </a:t>
                      </a:r>
                      <a:r>
                        <a:rPr lang="en-US" altLang="zh-CN" sz="2000" b="1" u="none" strike="noStrike" dirty="0" smtClean="0">
                          <a:effectLst/>
                        </a:rPr>
                        <a:t>10010 </a:t>
                      </a:r>
                      <a:r>
                        <a:rPr lang="en-US" altLang="zh-CN" sz="2000" b="1" u="none" strike="noStrike" dirty="0" smtClean="0">
                          <a:solidFill>
                            <a:srgbClr val="003399"/>
                          </a:solidFill>
                          <a:effectLst/>
                        </a:rPr>
                        <a:t>000000000000000011001</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r>
              <a:tr h="637022">
                <a:tc>
                  <a:txBody>
                    <a:bodyPr/>
                    <a:lstStyle/>
                    <a:p>
                      <a:pPr algn="l" fontAlgn="b"/>
                      <a:r>
                        <a:rPr lang="en-US" sz="2000" b="1" u="none" strike="noStrike">
                          <a:effectLst/>
                        </a:rPr>
                        <a:t>bne $s1,$s2,100</a:t>
                      </a:r>
                      <a:endParaRPr lang="en-US"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sz="2000" b="1" u="none" strike="noStrike" dirty="0">
                          <a:solidFill>
                            <a:srgbClr val="003399"/>
                          </a:solidFill>
                          <a:effectLst/>
                        </a:rPr>
                        <a:t>I</a:t>
                      </a:r>
                      <a:endParaRPr lang="en-US"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a:effectLst/>
                        </a:rPr>
                        <a:t>5</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17</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kern="1200" dirty="0" smtClean="0">
                          <a:solidFill>
                            <a:schemeClr val="tx1"/>
                          </a:solidFill>
                          <a:effectLst/>
                          <a:latin typeface="+mn-lt"/>
                          <a:ea typeface="+mn-ea"/>
                          <a:cs typeface="+mn-cs"/>
                        </a:rPr>
                        <a:t>18</a:t>
                      </a:r>
                      <a:endParaRPr lang="en-US" altLang="zh-CN" sz="2000" b="1"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25</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c>
                  <a:txBody>
                    <a:bodyPr/>
                    <a:lstStyle/>
                    <a:p>
                      <a:pPr algn="ctr" fontAlgn="b"/>
                      <a:r>
                        <a:rPr lang="en-US" altLang="zh-CN" sz="2000" b="1" u="none" strike="noStrike" dirty="0">
                          <a:solidFill>
                            <a:srgbClr val="003399"/>
                          </a:solidFill>
                          <a:effectLst/>
                        </a:rPr>
                        <a:t>000101</a:t>
                      </a:r>
                      <a:r>
                        <a:rPr lang="en-US" altLang="zh-CN" sz="2000" b="1" u="none" strike="noStrike" dirty="0">
                          <a:effectLst/>
                        </a:rPr>
                        <a:t> 10001 </a:t>
                      </a:r>
                      <a:r>
                        <a:rPr lang="en-US" altLang="zh-CN" sz="2000" b="1" u="none" strike="noStrike" dirty="0" smtClean="0">
                          <a:effectLst/>
                        </a:rPr>
                        <a:t>10010 </a:t>
                      </a:r>
                      <a:r>
                        <a:rPr lang="en-US" altLang="zh-CN" sz="2000" b="1" u="none" strike="noStrike" dirty="0" smtClean="0">
                          <a:solidFill>
                            <a:srgbClr val="003399"/>
                          </a:solidFill>
                          <a:effectLst/>
                        </a:rPr>
                        <a:t>000000000000000011001</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的机器代码举例</a:t>
            </a:r>
            <a:r>
              <a:rPr lang="zh-CN" altLang="en-US" dirty="0">
                <a:solidFill>
                  <a:schemeClr val="tx1"/>
                </a:solidFill>
              </a:rPr>
              <a:t>（能看懂即可） </a:t>
            </a:r>
            <a:r>
              <a:rPr lang="en-US" altLang="zh-CN" dirty="0">
                <a:solidFill>
                  <a:schemeClr val="tx1"/>
                </a:solidFill>
              </a:rPr>
              <a:t>-</a:t>
            </a:r>
            <a:r>
              <a:rPr lang="en-US" altLang="zh-CN" dirty="0">
                <a:solidFill>
                  <a:srgbClr val="003399"/>
                </a:solidFill>
              </a:rPr>
              <a:t>J</a:t>
            </a:r>
            <a:r>
              <a:rPr lang="zh-CN" altLang="en-US" dirty="0">
                <a:solidFill>
                  <a:srgbClr val="003399"/>
                </a:solidFill>
              </a:rPr>
              <a:t>型指令</a:t>
            </a:r>
            <a:endParaRPr lang="zh-CN" altLang="en-US" dirty="0"/>
          </a:p>
        </p:txBody>
      </p:sp>
      <p:graphicFrame>
        <p:nvGraphicFramePr>
          <p:cNvPr id="4" name="内容占位符 3"/>
          <p:cNvGraphicFramePr>
            <a:graphicFrameLocks noGrp="1"/>
          </p:cNvGraphicFramePr>
          <p:nvPr>
            <p:ph idx="1"/>
          </p:nvPr>
        </p:nvGraphicFramePr>
        <p:xfrm>
          <a:off x="524932" y="1007388"/>
          <a:ext cx="10989734" cy="3140068"/>
        </p:xfrm>
        <a:graphic>
          <a:graphicData uri="http://schemas.openxmlformats.org/drawingml/2006/table">
            <a:tbl>
              <a:tblPr>
                <a:tableStyleId>{5C22544A-7EE6-4342-B048-85BDC9FD1C3A}</a:tableStyleId>
              </a:tblPr>
              <a:tblGrid>
                <a:gridCol w="1844512"/>
                <a:gridCol w="1055681"/>
                <a:gridCol w="960895"/>
                <a:gridCol w="1952787"/>
                <a:gridCol w="5175859"/>
              </a:tblGrid>
              <a:tr h="785017">
                <a:tc rowSpan="2">
                  <a:txBody>
                    <a:bodyPr/>
                    <a:lstStyle/>
                    <a:p>
                      <a:pPr algn="ctr" fontAlgn="ctr"/>
                      <a:r>
                        <a:rPr lang="zh-CN" altLang="en-US" sz="2000" b="1" u="none" strike="noStrike" dirty="0">
                          <a:solidFill>
                            <a:sysClr val="windowText" lastClr="000000"/>
                          </a:solidFill>
                          <a:effectLst/>
                        </a:rPr>
                        <a:t>汇编表示</a:t>
                      </a:r>
                      <a:endParaRPr lang="zh-CN" altLang="en-US" sz="2000" b="1" i="0" u="none" strike="noStrike" dirty="0">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gridSpan="3">
                  <a:txBody>
                    <a:bodyPr/>
                    <a:lstStyle/>
                    <a:p>
                      <a:pPr algn="ctr" fontAlgn="b"/>
                      <a:r>
                        <a:rPr lang="zh-CN" altLang="en-US" sz="2000" b="1" u="none" strike="noStrike">
                          <a:solidFill>
                            <a:sysClr val="windowText" lastClr="000000"/>
                          </a:solidFill>
                          <a:effectLst/>
                        </a:rPr>
                        <a:t>指令格式</a:t>
                      </a:r>
                      <a:endParaRPr lang="zh-CN" altLang="en-US" sz="2000" b="1" i="0" u="none" strike="noStrike">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hMerge="1">
                  <a:tcPr/>
                </a:tc>
                <a:tc hMerge="1">
                  <a:tcPr/>
                </a:tc>
                <a:tc rowSpan="2">
                  <a:txBody>
                    <a:bodyPr/>
                    <a:lstStyle/>
                    <a:p>
                      <a:pPr algn="ctr" fontAlgn="ctr"/>
                      <a:r>
                        <a:rPr lang="zh-CN" altLang="en-US" sz="2000" b="1" u="none" strike="noStrike">
                          <a:solidFill>
                            <a:sysClr val="windowText" lastClr="000000"/>
                          </a:solidFill>
                          <a:effectLst/>
                        </a:rPr>
                        <a:t>机器代码</a:t>
                      </a:r>
                      <a:endParaRPr lang="zh-CN" altLang="en-US" sz="2000" b="1" i="0" u="none" strike="noStrike">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r>
              <a:tr h="785017">
                <a:tc vMerge="1">
                  <a:tcPr/>
                </a:tc>
                <a:tc>
                  <a:txBody>
                    <a:bodyPr/>
                    <a:lstStyle/>
                    <a:p>
                      <a:pPr algn="ctr" fontAlgn="b"/>
                      <a:r>
                        <a:rPr lang="zh-CN" altLang="en-US" sz="2000" b="1" u="none" strike="noStrike">
                          <a:solidFill>
                            <a:sysClr val="windowText" lastClr="000000"/>
                          </a:solidFill>
                          <a:effectLst/>
                        </a:rPr>
                        <a:t>类型</a:t>
                      </a:r>
                      <a:endParaRPr lang="zh-CN" altLang="en-US" sz="2000" b="1" i="0" u="none" strike="noStrike">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sz="2000" b="1" u="none" strike="noStrike">
                          <a:solidFill>
                            <a:sysClr val="windowText" lastClr="000000"/>
                          </a:solidFill>
                          <a:effectLst/>
                        </a:rPr>
                        <a:t>OP</a:t>
                      </a:r>
                      <a:endParaRPr lang="en-US" sz="2000" b="1" i="0" u="none" strike="noStrike">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zh-CN" altLang="en-US" sz="2000" b="1" u="none" strike="noStrike">
                          <a:solidFill>
                            <a:sysClr val="windowText" lastClr="000000"/>
                          </a:solidFill>
                          <a:effectLst/>
                        </a:rPr>
                        <a:t>直接地址</a:t>
                      </a:r>
                      <a:endParaRPr lang="zh-CN" altLang="en-US" sz="2000" b="1" i="0" u="none" strike="noStrike">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vMerge="1">
                  <a:tcPr/>
                </a:tc>
              </a:tr>
              <a:tr h="785017">
                <a:tc>
                  <a:txBody>
                    <a:bodyPr/>
                    <a:lstStyle/>
                    <a:p>
                      <a:pPr algn="ctr" fontAlgn="b"/>
                      <a:r>
                        <a:rPr lang="en-US" sz="2000" b="1" u="none" strike="noStrike" dirty="0">
                          <a:solidFill>
                            <a:sysClr val="windowText" lastClr="000000"/>
                          </a:solidFill>
                          <a:effectLst/>
                        </a:rPr>
                        <a:t>j 10000</a:t>
                      </a:r>
                      <a:endParaRPr lang="en-US" sz="2000" b="1" i="0" u="none" strike="noStrike" dirty="0">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sz="2000" b="1" u="none" strike="noStrike" dirty="0">
                          <a:solidFill>
                            <a:srgbClr val="003399"/>
                          </a:solidFill>
                          <a:effectLst/>
                        </a:rPr>
                        <a:t>J</a:t>
                      </a:r>
                      <a:endParaRPr lang="en-US"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altLang="zh-CN" sz="2000" b="1" u="none" strike="noStrike">
                          <a:solidFill>
                            <a:sysClr val="windowText" lastClr="000000"/>
                          </a:solidFill>
                          <a:effectLst/>
                        </a:rPr>
                        <a:t>2</a:t>
                      </a:r>
                      <a:endParaRPr lang="en-US" altLang="zh-CN" sz="2000" b="1" i="0" u="none" strike="noStrike">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altLang="zh-CN" sz="2000" b="1" u="none" strike="noStrike" dirty="0">
                          <a:solidFill>
                            <a:srgbClr val="003399"/>
                          </a:solidFill>
                          <a:effectLst/>
                        </a:rPr>
                        <a:t>2500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altLang="zh-CN" sz="2000" b="1" u="none" strike="noStrike" dirty="0">
                          <a:solidFill>
                            <a:srgbClr val="003399"/>
                          </a:solidFill>
                          <a:effectLst/>
                        </a:rPr>
                        <a:t>000010</a:t>
                      </a:r>
                      <a:r>
                        <a:rPr lang="en-US" altLang="zh-CN" sz="2000" b="1" u="none" strike="noStrike" dirty="0">
                          <a:solidFill>
                            <a:sysClr val="windowText" lastClr="000000"/>
                          </a:solidFill>
                          <a:effectLst/>
                        </a:rPr>
                        <a:t> 00000000000000100111000100</a:t>
                      </a:r>
                      <a:endParaRPr lang="en-US" altLang="zh-CN" sz="2000" b="1" i="0" u="none" strike="noStrike" dirty="0">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r>
              <a:tr h="785017">
                <a:tc>
                  <a:txBody>
                    <a:bodyPr/>
                    <a:lstStyle/>
                    <a:p>
                      <a:pPr algn="ctr" fontAlgn="b"/>
                      <a:r>
                        <a:rPr lang="en-US" sz="2000" b="1" u="none" strike="noStrike" dirty="0" err="1">
                          <a:solidFill>
                            <a:sysClr val="windowText" lastClr="000000"/>
                          </a:solidFill>
                          <a:effectLst/>
                        </a:rPr>
                        <a:t>jal</a:t>
                      </a:r>
                      <a:r>
                        <a:rPr lang="en-US" sz="2000" b="1" u="none" strike="noStrike" dirty="0">
                          <a:solidFill>
                            <a:sysClr val="windowText" lastClr="000000"/>
                          </a:solidFill>
                          <a:effectLst/>
                        </a:rPr>
                        <a:t> 10000</a:t>
                      </a:r>
                      <a:endParaRPr lang="en-US" sz="2000" b="1" i="0" u="none" strike="noStrike" dirty="0">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sz="2000" b="1" u="none" strike="noStrike" dirty="0">
                          <a:solidFill>
                            <a:srgbClr val="003399"/>
                          </a:solidFill>
                          <a:effectLst/>
                        </a:rPr>
                        <a:t>J</a:t>
                      </a:r>
                      <a:endParaRPr lang="en-US"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altLang="zh-CN" sz="2000" b="1" u="none" strike="noStrike">
                          <a:solidFill>
                            <a:sysClr val="windowText" lastClr="000000"/>
                          </a:solidFill>
                          <a:effectLst/>
                        </a:rPr>
                        <a:t>3</a:t>
                      </a:r>
                      <a:endParaRPr lang="en-US" altLang="zh-CN" sz="2000" b="1" i="0" u="none" strike="noStrike">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altLang="zh-CN" sz="2000" b="1" u="none" strike="noStrike" dirty="0">
                          <a:solidFill>
                            <a:srgbClr val="003399"/>
                          </a:solidFill>
                          <a:effectLst/>
                        </a:rPr>
                        <a:t>2500</a:t>
                      </a:r>
                      <a:endParaRPr lang="en-US" altLang="zh-CN" sz="2000" b="1" i="0" u="none" strike="noStrike" dirty="0">
                        <a:solidFill>
                          <a:srgbClr val="003399"/>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c>
                  <a:txBody>
                    <a:bodyPr/>
                    <a:lstStyle/>
                    <a:p>
                      <a:pPr algn="ctr" fontAlgn="b"/>
                      <a:r>
                        <a:rPr lang="en-US" altLang="zh-CN" sz="2000" b="1" u="none" strike="noStrike" dirty="0">
                          <a:solidFill>
                            <a:srgbClr val="003399"/>
                          </a:solidFill>
                          <a:effectLst/>
                        </a:rPr>
                        <a:t>000011</a:t>
                      </a:r>
                      <a:r>
                        <a:rPr lang="en-US" altLang="zh-CN" sz="2000" b="1" u="none" strike="noStrike" dirty="0">
                          <a:solidFill>
                            <a:sysClr val="windowText" lastClr="000000"/>
                          </a:solidFill>
                          <a:effectLst/>
                        </a:rPr>
                        <a:t> 00000000000000100111000100</a:t>
                      </a:r>
                      <a:endParaRPr lang="en-US" altLang="zh-CN" sz="2000" b="1" i="0" u="none" strike="noStrike" dirty="0">
                        <a:solidFill>
                          <a:sysClr val="windowText" lastClr="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389" y="267237"/>
            <a:ext cx="5629275" cy="479747"/>
          </a:xfrm>
        </p:spPr>
        <p:txBody>
          <a:bodyPr/>
          <a:lstStyle/>
          <a:p>
            <a:r>
              <a:rPr lang="zh-CN" altLang="en-US" dirty="0"/>
              <a:t>学习内容</a:t>
            </a:r>
            <a:endParaRPr lang="zh-CN" altLang="en-US" dirty="0"/>
          </a:p>
        </p:txBody>
      </p:sp>
      <p:sp>
        <p:nvSpPr>
          <p:cNvPr id="3" name="内容占位符 2"/>
          <p:cNvSpPr>
            <a:spLocks noGrp="1"/>
          </p:cNvSpPr>
          <p:nvPr>
            <p:ph idx="1"/>
          </p:nvPr>
        </p:nvSpPr>
        <p:spPr>
          <a:xfrm>
            <a:off x="462389" y="1042381"/>
            <a:ext cx="7850338" cy="5775940"/>
          </a:xfrm>
        </p:spPr>
        <p:txBody>
          <a:bodyPr/>
          <a:lstStyle/>
          <a:p>
            <a:pPr>
              <a:spcBef>
                <a:spcPct val="45000"/>
              </a:spcBef>
              <a:defRPr/>
            </a:pPr>
            <a:r>
              <a:rPr lang="en-US" altLang="zh-CN" dirty="0"/>
              <a:t>MIPS</a:t>
            </a:r>
            <a:r>
              <a:rPr lang="zh-CN" altLang="en-US" dirty="0"/>
              <a:t>汇编语言和机器语言</a:t>
            </a:r>
            <a:endParaRPr lang="zh-CN" altLang="en-US" dirty="0"/>
          </a:p>
          <a:p>
            <a:pPr lvl="1">
              <a:spcBef>
                <a:spcPct val="45000"/>
              </a:spcBef>
              <a:defRPr/>
            </a:pPr>
            <a:r>
              <a:rPr lang="en-US" altLang="zh-CN" dirty="0"/>
              <a:t>MIPS</a:t>
            </a:r>
            <a:r>
              <a:rPr lang="zh-CN" altLang="en-US" dirty="0"/>
              <a:t>指令中数据的表示</a:t>
            </a:r>
            <a:endParaRPr lang="en-US" altLang="zh-CN" dirty="0"/>
          </a:p>
          <a:p>
            <a:pPr lvl="1">
              <a:spcBef>
                <a:spcPct val="45000"/>
              </a:spcBef>
              <a:defRPr/>
            </a:pPr>
            <a:r>
              <a:rPr lang="en-US" altLang="zh-CN" dirty="0"/>
              <a:t>MIPS</a:t>
            </a:r>
            <a:r>
              <a:rPr lang="zh-CN" altLang="en-US" dirty="0"/>
              <a:t>指令的格式</a:t>
            </a:r>
            <a:endParaRPr lang="en-US" altLang="zh-CN" dirty="0"/>
          </a:p>
          <a:p>
            <a:pPr lvl="1">
              <a:spcBef>
                <a:spcPct val="45000"/>
              </a:spcBef>
              <a:defRPr/>
            </a:pPr>
            <a:r>
              <a:rPr lang="en-US" altLang="zh-CN" dirty="0"/>
              <a:t>MIPS</a:t>
            </a:r>
            <a:r>
              <a:rPr lang="zh-CN" altLang="en-US" dirty="0"/>
              <a:t>指令的寻址方式</a:t>
            </a:r>
            <a:endParaRPr lang="en-US" altLang="zh-CN" dirty="0"/>
          </a:p>
          <a:p>
            <a:pPr lvl="1">
              <a:spcBef>
                <a:spcPct val="45000"/>
              </a:spcBef>
              <a:defRPr/>
            </a:pPr>
            <a:r>
              <a:rPr lang="en-US" altLang="zh-CN" dirty="0"/>
              <a:t>MIPS</a:t>
            </a:r>
            <a:r>
              <a:rPr lang="zh-CN" altLang="en-US" dirty="0"/>
              <a:t>的汇编指令举例</a:t>
            </a:r>
            <a:endParaRPr lang="en-US" altLang="zh-CN" dirty="0"/>
          </a:p>
          <a:p>
            <a:pPr>
              <a:spcBef>
                <a:spcPct val="45000"/>
              </a:spcBef>
              <a:defRPr/>
            </a:pPr>
            <a:r>
              <a:rPr lang="zh-CN" altLang="en-US" b="0" dirty="0"/>
              <a:t>高级语言的机器代码表示</a:t>
            </a:r>
            <a:endParaRPr lang="en-US" altLang="zh-CN" b="0" dirty="0"/>
          </a:p>
          <a:p>
            <a:pPr lvl="1">
              <a:spcBef>
                <a:spcPct val="45000"/>
              </a:spcBef>
              <a:defRPr/>
            </a:pPr>
            <a:r>
              <a:rPr lang="zh-CN" altLang="en-US" b="0" dirty="0"/>
              <a:t>简单语句</a:t>
            </a:r>
            <a:endParaRPr lang="en-US" altLang="zh-CN" b="0" dirty="0"/>
          </a:p>
          <a:p>
            <a:pPr lvl="1">
              <a:spcBef>
                <a:spcPct val="45000"/>
              </a:spcBef>
              <a:defRPr/>
            </a:pPr>
            <a:r>
              <a:rPr lang="zh-CN" altLang="en-US" b="0" dirty="0"/>
              <a:t>选择结构</a:t>
            </a:r>
            <a:endParaRPr lang="en-US" altLang="zh-CN" b="0" dirty="0"/>
          </a:p>
          <a:p>
            <a:pPr lvl="1">
              <a:spcBef>
                <a:spcPct val="45000"/>
              </a:spcBef>
              <a:defRPr/>
            </a:pPr>
            <a:r>
              <a:rPr lang="zh-CN" altLang="en-US" b="0" dirty="0"/>
              <a:t>循环结构</a:t>
            </a:r>
            <a:endParaRPr lang="en-US" altLang="zh-CN" b="0" dirty="0"/>
          </a:p>
        </p:txBody>
      </p:sp>
      <p:sp>
        <p:nvSpPr>
          <p:cNvPr id="4" name="矩形 3"/>
          <p:cNvSpPr/>
          <p:nvPr/>
        </p:nvSpPr>
        <p:spPr>
          <a:xfrm>
            <a:off x="6934709" y="1645356"/>
            <a:ext cx="4794902" cy="461665"/>
          </a:xfrm>
          <a:prstGeom prst="rect">
            <a:avLst/>
          </a:prstGeom>
        </p:spPr>
        <p:txBody>
          <a:bodyPr wrap="none">
            <a:spAutoFit/>
          </a:bodyPr>
          <a:lstStyle/>
          <a:p>
            <a:pPr lvl="0"/>
            <a:r>
              <a:rPr lang="en-US" altLang="zh-CN" sz="2400" dirty="0">
                <a:solidFill>
                  <a:prstClr val="black"/>
                </a:solidFill>
                <a:latin typeface="微软雅黑" panose="020B0503020204020204" pitchFamily="34" charset="-122"/>
                <a:ea typeface="微软雅黑" panose="020B0503020204020204" pitchFamily="34" charset="-122"/>
              </a:rPr>
              <a:t>if (a</a:t>
            </a:r>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prstClr val="black"/>
                </a:solidFill>
                <a:latin typeface="微软雅黑" panose="020B0503020204020204" pitchFamily="34" charset="-122"/>
                <a:ea typeface="微软雅黑" panose="020B0503020204020204" pitchFamily="34" charset="-122"/>
              </a:rPr>
              <a:t>&lt; b) f = </a:t>
            </a:r>
            <a:r>
              <a:rPr lang="en-US" altLang="zh-CN" sz="2400" dirty="0" err="1">
                <a:solidFill>
                  <a:prstClr val="black"/>
                </a:solidFill>
                <a:latin typeface="微软雅黑" panose="020B0503020204020204" pitchFamily="34" charset="-122"/>
                <a:ea typeface="微软雅黑" panose="020B0503020204020204" pitchFamily="34" charset="-122"/>
              </a:rPr>
              <a:t>g+h</a:t>
            </a:r>
            <a:r>
              <a:rPr lang="en-US" altLang="zh-CN" sz="2400" dirty="0">
                <a:solidFill>
                  <a:prstClr val="black"/>
                </a:solidFill>
                <a:latin typeface="微软雅黑" panose="020B0503020204020204" pitchFamily="34" charset="-122"/>
                <a:ea typeface="微软雅黑" panose="020B0503020204020204" pitchFamily="34" charset="-122"/>
              </a:rPr>
              <a:t> ; else f = g-h ;</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934709" y="1141639"/>
            <a:ext cx="492443"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将</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934709" y="2523679"/>
            <a:ext cx="4317947" cy="1938992"/>
          </a:xfrm>
          <a:prstGeom prst="rect">
            <a:avLst/>
          </a:prstGeom>
        </p:spPr>
        <p:txBody>
          <a:bodyPr wrap="square">
            <a:spAutoFit/>
          </a:bodyPr>
          <a:lstStyle/>
          <a:p>
            <a:pPr lvl="0"/>
            <a:r>
              <a:rPr lang="en-US" altLang="zh-CN" sz="2400" dirty="0">
                <a:solidFill>
                  <a:prstClr val="black"/>
                </a:solidFill>
              </a:rPr>
              <a:t>while(</a:t>
            </a:r>
            <a:r>
              <a:rPr lang="en-US" altLang="zh-CN" sz="2400" dirty="0" err="1">
                <a:solidFill>
                  <a:prstClr val="black"/>
                </a:solidFill>
              </a:rPr>
              <a:t>i</a:t>
            </a:r>
            <a:r>
              <a:rPr lang="en-US" altLang="zh-CN" sz="2400" dirty="0">
                <a:solidFill>
                  <a:prstClr val="black"/>
                </a:solidFill>
              </a:rPr>
              <a:t> != k)</a:t>
            </a:r>
            <a:endParaRPr lang="en-US" altLang="zh-CN" sz="2400" dirty="0">
              <a:solidFill>
                <a:prstClr val="black"/>
              </a:solidFill>
            </a:endParaRPr>
          </a:p>
          <a:p>
            <a:pPr lvl="0"/>
            <a:r>
              <a:rPr lang="en-US" altLang="zh-CN" sz="2400" dirty="0">
                <a:solidFill>
                  <a:prstClr val="black"/>
                </a:solidFill>
              </a:rPr>
              <a:t>{</a:t>
            </a:r>
            <a:endParaRPr lang="en-US" altLang="zh-CN" sz="2400" dirty="0">
              <a:solidFill>
                <a:prstClr val="black"/>
              </a:solidFill>
            </a:endParaRPr>
          </a:p>
          <a:p>
            <a:pPr lvl="0"/>
            <a:r>
              <a:rPr lang="en-US" altLang="zh-CN" sz="2400" dirty="0">
                <a:solidFill>
                  <a:prstClr val="black"/>
                </a:solidFill>
              </a:rPr>
              <a:t> 	x = x +A[</a:t>
            </a:r>
            <a:r>
              <a:rPr lang="en-US" altLang="zh-CN" sz="2400" dirty="0" err="1">
                <a:solidFill>
                  <a:prstClr val="black"/>
                </a:solidFill>
              </a:rPr>
              <a:t>i</a:t>
            </a:r>
            <a:r>
              <a:rPr lang="en-US" altLang="zh-CN" sz="2400" dirty="0">
                <a:solidFill>
                  <a:prstClr val="black"/>
                </a:solidFill>
              </a:rPr>
              <a:t>];</a:t>
            </a:r>
            <a:endParaRPr lang="en-US" altLang="zh-CN" sz="2400" dirty="0">
              <a:solidFill>
                <a:prstClr val="black"/>
              </a:solidFill>
            </a:endParaRPr>
          </a:p>
          <a:p>
            <a:pPr lvl="0"/>
            <a:r>
              <a:rPr lang="en-US" altLang="zh-CN" sz="2400" dirty="0">
                <a:solidFill>
                  <a:prstClr val="black"/>
                </a:solidFill>
              </a:rPr>
              <a:t>	</a:t>
            </a:r>
            <a:r>
              <a:rPr lang="en-US" altLang="zh-CN" sz="2400" dirty="0" err="1">
                <a:solidFill>
                  <a:prstClr val="black"/>
                </a:solidFill>
              </a:rPr>
              <a:t>i</a:t>
            </a:r>
            <a:r>
              <a:rPr lang="en-US" altLang="zh-CN" sz="2400" dirty="0">
                <a:solidFill>
                  <a:prstClr val="black"/>
                </a:solidFill>
              </a:rPr>
              <a:t> = </a:t>
            </a:r>
            <a:r>
              <a:rPr lang="en-US" altLang="zh-CN" sz="2400" dirty="0" err="1">
                <a:solidFill>
                  <a:prstClr val="black"/>
                </a:solidFill>
              </a:rPr>
              <a:t>i</a:t>
            </a:r>
            <a:r>
              <a:rPr lang="en-US" altLang="zh-CN" sz="2400" dirty="0">
                <a:solidFill>
                  <a:prstClr val="black"/>
                </a:solidFill>
              </a:rPr>
              <a:t>+ 1;</a:t>
            </a:r>
            <a:endParaRPr lang="en-US" altLang="zh-CN" sz="2400" dirty="0">
              <a:solidFill>
                <a:prstClr val="black"/>
              </a:solidFill>
            </a:endParaRPr>
          </a:p>
          <a:p>
            <a:pPr lvl="0"/>
            <a:r>
              <a:rPr lang="en-US" altLang="zh-CN" sz="2400" dirty="0">
                <a:solidFill>
                  <a:prstClr val="black"/>
                </a:solidFill>
              </a:rPr>
              <a:t>}</a:t>
            </a:r>
            <a:endParaRPr lang="en-US" altLang="zh-CN" sz="2400" dirty="0">
              <a:solidFill>
                <a:prstClr val="black"/>
              </a:solidFill>
            </a:endParaRPr>
          </a:p>
        </p:txBody>
      </p:sp>
      <p:sp>
        <p:nvSpPr>
          <p:cNvPr id="7" name="文本框 6"/>
          <p:cNvSpPr txBox="1"/>
          <p:nvPr/>
        </p:nvSpPr>
        <p:spPr>
          <a:xfrm>
            <a:off x="6934709" y="4703465"/>
            <a:ext cx="2929007"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转换成</a:t>
            </a:r>
            <a:r>
              <a:rPr lang="en-US" altLang="zh-CN" sz="2400" b="1" dirty="0">
                <a:latin typeface="微软雅黑" panose="020B0503020204020204" pitchFamily="34" charset="-122"/>
                <a:ea typeface="微软雅黑" panose="020B0503020204020204" pitchFamily="34" charset="-122"/>
              </a:rPr>
              <a:t>MIPS </a:t>
            </a:r>
            <a:r>
              <a:rPr lang="zh-CN" altLang="en-US" sz="2400" b="1" dirty="0">
                <a:latin typeface="微软雅黑" panose="020B0503020204020204" pitchFamily="34" charset="-122"/>
                <a:ea typeface="微软雅黑" panose="020B0503020204020204" pitchFamily="34" charset="-122"/>
              </a:rPr>
              <a:t>机器码</a:t>
            </a:r>
            <a:endParaRPr lang="zh-CN" altLang="en-US" sz="2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934709" y="5815619"/>
            <a:ext cx="3964547" cy="461665"/>
          </a:xfrm>
          <a:prstGeom prst="rect">
            <a:avLst/>
          </a:prstGeom>
          <a:noFill/>
        </p:spPr>
        <p:txBody>
          <a:bodyPr wrap="non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本知识点在考试中占</a:t>
            </a:r>
            <a:r>
              <a:rPr lang="en-US" altLang="zh-CN" sz="2400" b="1" dirty="0">
                <a:solidFill>
                  <a:srgbClr val="FF0000"/>
                </a:solidFill>
                <a:latin typeface="微软雅黑" panose="020B0503020204020204" pitchFamily="34" charset="-122"/>
                <a:ea typeface="微软雅黑" panose="020B0503020204020204" pitchFamily="34" charset="-122"/>
              </a:rPr>
              <a:t>5-10</a:t>
            </a:r>
            <a:r>
              <a:rPr lang="zh-CN" altLang="en-US" sz="2400" b="1" dirty="0">
                <a:solidFill>
                  <a:srgbClr val="FF0000"/>
                </a:solidFill>
                <a:latin typeface="微软雅黑" panose="020B0503020204020204" pitchFamily="34" charset="-122"/>
                <a:ea typeface="微软雅黑" panose="020B0503020204020204" pitchFamily="34" charset="-122"/>
              </a:rPr>
              <a:t>分</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1" end="1"/>
                                            </p:txEl>
                                          </p:spTgt>
                                        </p:tgtEl>
                                        <p:attrNameLst>
                                          <p:attrName>style.color</p:attrName>
                                        </p:attrNameLst>
                                      </p:cBhvr>
                                      <p:to>
                                        <a:srgbClr val="FF0000"/>
                                      </p:to>
                                    </p:animClr>
                                  </p:childTnLst>
                                </p:cTn>
                              </p:par>
                              <p:par>
                                <p:cTn id="32" presetID="3" presetClass="emph" presetSubtype="2" fill="hold" nodeType="withEffect">
                                  <p:stCondLst>
                                    <p:cond delay="0"/>
                                  </p:stCondLst>
                                  <p:childTnLst>
                                    <p:animClr clrSpc="rgb" dir="cw">
                                      <p:cBhvr override="childStyle">
                                        <p:cTn id="33" dur="2000" fill="hold"/>
                                        <p:tgtEl>
                                          <p:spTgt spid="3">
                                            <p:txEl>
                                              <p:pRg st="0" end="0"/>
                                            </p:txEl>
                                          </p:spTgt>
                                        </p:tgtEl>
                                        <p:attrNameLst>
                                          <p:attrName>style.color</p:attrName>
                                        </p:attrNameLst>
                                      </p:cBhvr>
                                      <p:to>
                                        <a:srgbClr val="FF0000"/>
                                      </p:to>
                                    </p:animClr>
                                  </p:childTnLst>
                                </p:cTn>
                              </p:par>
                              <p:par>
                                <p:cTn id="34" presetID="3" presetClass="emph" presetSubtype="2" fill="hold" nodeType="withEffect">
                                  <p:stCondLst>
                                    <p:cond delay="0"/>
                                  </p:stCondLst>
                                  <p:childTnLst>
                                    <p:animClr clrSpc="rgb" dir="cw">
                                      <p:cBhvr override="childStyle">
                                        <p:cTn id="35" dur="2000" fill="hold"/>
                                        <p:tgtEl>
                                          <p:spTgt spid="3">
                                            <p:txEl>
                                              <p:pRg st="2" end="2"/>
                                            </p:txEl>
                                          </p:spTgt>
                                        </p:tgtEl>
                                        <p:attrNameLst>
                                          <p:attrName>style.color</p:attrName>
                                        </p:attrNameLst>
                                      </p:cBhvr>
                                      <p:to>
                                        <a:srgbClr val="FF0000"/>
                                      </p:to>
                                    </p:animClr>
                                  </p:childTnLst>
                                </p:cTn>
                              </p:par>
                              <p:par>
                                <p:cTn id="36" presetID="3" presetClass="emph" presetSubtype="2" fill="hold" nodeType="withEffect">
                                  <p:stCondLst>
                                    <p:cond delay="0"/>
                                  </p:stCondLst>
                                  <p:childTnLst>
                                    <p:animClr clrSpc="rgb" dir="cw">
                                      <p:cBhvr override="childStyle">
                                        <p:cTn id="37" dur="2000" fill="hold"/>
                                        <p:tgtEl>
                                          <p:spTgt spid="3">
                                            <p:txEl>
                                              <p:pRg st="3" end="3"/>
                                            </p:txEl>
                                          </p:spTgt>
                                        </p:tgtEl>
                                        <p:attrNameLst>
                                          <p:attrName>style.color</p:attrName>
                                        </p:attrNameLst>
                                      </p:cBhvr>
                                      <p:to>
                                        <a:srgbClr val="FF0000"/>
                                      </p:to>
                                    </p:animClr>
                                  </p:childTnLst>
                                </p:cTn>
                              </p:par>
                              <p:par>
                                <p:cTn id="38" presetID="3" presetClass="emph" presetSubtype="2" fill="hold" nodeType="withEffect">
                                  <p:stCondLst>
                                    <p:cond delay="0"/>
                                  </p:stCondLst>
                                  <p:childTnLst>
                                    <p:animClr clrSpc="rgb" dir="cw">
                                      <p:cBhvr override="childStyle">
                                        <p:cTn id="39"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指令</a:t>
            </a:r>
            <a:r>
              <a:rPr lang="zh-CN" altLang="en-US" dirty="0">
                <a:solidFill>
                  <a:srgbClr val="003399"/>
                </a:solidFill>
              </a:rPr>
              <a:t>汇编</a:t>
            </a:r>
            <a:r>
              <a:rPr lang="zh-CN" altLang="en-US" dirty="0"/>
              <a:t>举例</a:t>
            </a:r>
            <a:endParaRPr lang="zh-CN" altLang="en-US" dirty="0"/>
          </a:p>
        </p:txBody>
      </p:sp>
      <p:sp>
        <p:nvSpPr>
          <p:cNvPr id="3" name="内容占位符 2"/>
          <p:cNvSpPr>
            <a:spLocks noGrp="1"/>
          </p:cNvSpPr>
          <p:nvPr>
            <p:ph idx="1"/>
          </p:nvPr>
        </p:nvSpPr>
        <p:spPr>
          <a:xfrm>
            <a:off x="592667" y="987748"/>
            <a:ext cx="10922000" cy="1117037"/>
          </a:xfrm>
        </p:spPr>
        <p:txBody>
          <a:bodyPr/>
          <a:lstStyle/>
          <a:p>
            <a:r>
              <a:rPr lang="en-US" altLang="zh-CN" dirty="0"/>
              <a:t>MIPS </a:t>
            </a:r>
            <a:r>
              <a:rPr lang="zh-CN" altLang="en-US" dirty="0"/>
              <a:t>汇编指令</a:t>
            </a:r>
            <a:r>
              <a:rPr lang="en-US" altLang="zh-CN" dirty="0"/>
              <a:t> </a:t>
            </a:r>
            <a:r>
              <a:rPr lang="en-US" altLang="zh-CN" dirty="0">
                <a:solidFill>
                  <a:srgbClr val="003399"/>
                </a:solidFill>
              </a:rPr>
              <a:t>Add  $t0,$s1,$s2</a:t>
            </a:r>
            <a:r>
              <a:rPr lang="zh-CN" altLang="en-US" dirty="0"/>
              <a:t>对应的指令机器代码是什么？</a:t>
            </a:r>
            <a:endParaRPr lang="en-US" altLang="zh-CN" dirty="0"/>
          </a:p>
          <a:p>
            <a:endParaRPr lang="zh-CN" altLang="en-US" dirty="0"/>
          </a:p>
        </p:txBody>
      </p:sp>
      <p:grpSp>
        <p:nvGrpSpPr>
          <p:cNvPr id="83" name="组合 82"/>
          <p:cNvGrpSpPr/>
          <p:nvPr/>
        </p:nvGrpSpPr>
        <p:grpSpPr>
          <a:xfrm>
            <a:off x="2787999" y="1814513"/>
            <a:ext cx="3951505" cy="712956"/>
            <a:chOff x="2787999" y="1814513"/>
            <a:chExt cx="3951505" cy="712956"/>
          </a:xfrm>
        </p:grpSpPr>
        <p:sp>
          <p:nvSpPr>
            <p:cNvPr id="6" name="Rectangle 4"/>
            <p:cNvSpPr>
              <a:spLocks noChangeArrowheads="1"/>
            </p:cNvSpPr>
            <p:nvPr/>
          </p:nvSpPr>
          <p:spPr bwMode="auto">
            <a:xfrm>
              <a:off x="2797301" y="2119313"/>
              <a:ext cx="699513"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solidFill>
                  <a:schemeClr val="tx1"/>
                </a:solidFill>
              </a:endParaRPr>
            </a:p>
          </p:txBody>
        </p:sp>
        <p:sp>
          <p:nvSpPr>
            <p:cNvPr id="7" name="Rectangle 5"/>
            <p:cNvSpPr>
              <a:spLocks noChangeArrowheads="1"/>
            </p:cNvSpPr>
            <p:nvPr/>
          </p:nvSpPr>
          <p:spPr bwMode="auto">
            <a:xfrm>
              <a:off x="2787999" y="2214563"/>
              <a:ext cx="442429"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rPr>
                <a:t>op</a:t>
              </a:r>
              <a:endParaRPr lang="en-US" altLang="zh-CN" sz="2000">
                <a:solidFill>
                  <a:schemeClr val="tx1"/>
                </a:solidFill>
              </a:endParaRPr>
            </a:p>
          </p:txBody>
        </p:sp>
        <p:sp>
          <p:nvSpPr>
            <p:cNvPr id="8" name="Rectangle 6"/>
            <p:cNvSpPr>
              <a:spLocks noChangeArrowheads="1"/>
            </p:cNvSpPr>
            <p:nvPr/>
          </p:nvSpPr>
          <p:spPr bwMode="auto">
            <a:xfrm>
              <a:off x="3494954" y="2119313"/>
              <a:ext cx="610214"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solidFill>
                  <a:schemeClr val="tx1"/>
                </a:solidFill>
              </a:endParaRPr>
            </a:p>
          </p:txBody>
        </p:sp>
        <p:sp>
          <p:nvSpPr>
            <p:cNvPr id="9" name="Rectangle 7"/>
            <p:cNvSpPr>
              <a:spLocks noChangeArrowheads="1"/>
            </p:cNvSpPr>
            <p:nvPr/>
          </p:nvSpPr>
          <p:spPr bwMode="auto">
            <a:xfrm>
              <a:off x="4103307" y="2119313"/>
              <a:ext cx="610214"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solidFill>
                  <a:schemeClr val="tx1"/>
                </a:solidFill>
              </a:endParaRPr>
            </a:p>
          </p:txBody>
        </p:sp>
        <p:sp>
          <p:nvSpPr>
            <p:cNvPr id="10" name="Rectangle 8"/>
            <p:cNvSpPr>
              <a:spLocks noChangeArrowheads="1"/>
            </p:cNvSpPr>
            <p:nvPr/>
          </p:nvSpPr>
          <p:spPr bwMode="auto">
            <a:xfrm>
              <a:off x="4711660" y="2119313"/>
              <a:ext cx="610214"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solidFill>
                  <a:schemeClr val="tx1"/>
                </a:solidFill>
              </a:endParaRPr>
            </a:p>
          </p:txBody>
        </p:sp>
        <p:sp>
          <p:nvSpPr>
            <p:cNvPr id="11" name="Rectangle 9"/>
            <p:cNvSpPr>
              <a:spLocks noChangeArrowheads="1"/>
            </p:cNvSpPr>
            <p:nvPr/>
          </p:nvSpPr>
          <p:spPr bwMode="auto">
            <a:xfrm>
              <a:off x="5935808" y="2119313"/>
              <a:ext cx="803696"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solidFill>
                  <a:schemeClr val="tx1"/>
                </a:solidFill>
              </a:endParaRPr>
            </a:p>
          </p:txBody>
        </p:sp>
        <p:sp>
          <p:nvSpPr>
            <p:cNvPr id="12" name="Rectangle 10"/>
            <p:cNvSpPr>
              <a:spLocks noChangeArrowheads="1"/>
            </p:cNvSpPr>
            <p:nvPr/>
          </p:nvSpPr>
          <p:spPr bwMode="auto">
            <a:xfrm>
              <a:off x="3680994" y="2214563"/>
              <a:ext cx="370294"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rPr>
                <a:t>rs</a:t>
              </a:r>
              <a:endParaRPr lang="en-US" altLang="zh-CN" sz="2000">
                <a:solidFill>
                  <a:schemeClr val="tx1"/>
                </a:solidFill>
              </a:endParaRPr>
            </a:p>
          </p:txBody>
        </p:sp>
        <p:sp>
          <p:nvSpPr>
            <p:cNvPr id="13" name="Rectangle 11"/>
            <p:cNvSpPr>
              <a:spLocks noChangeArrowheads="1"/>
            </p:cNvSpPr>
            <p:nvPr/>
          </p:nvSpPr>
          <p:spPr bwMode="auto">
            <a:xfrm>
              <a:off x="4216792" y="2214563"/>
              <a:ext cx="31258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rPr>
                <a:t>rt</a:t>
              </a:r>
              <a:endParaRPr lang="en-US" altLang="zh-CN" sz="2000">
                <a:solidFill>
                  <a:schemeClr val="tx1"/>
                </a:solidFill>
              </a:endParaRPr>
            </a:p>
          </p:txBody>
        </p:sp>
        <p:sp>
          <p:nvSpPr>
            <p:cNvPr id="14" name="Rectangle 12"/>
            <p:cNvSpPr>
              <a:spLocks noChangeArrowheads="1"/>
            </p:cNvSpPr>
            <p:nvPr/>
          </p:nvSpPr>
          <p:spPr bwMode="auto">
            <a:xfrm>
              <a:off x="4841889" y="2214563"/>
              <a:ext cx="384721"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a:solidFill>
                    <a:schemeClr val="tx1"/>
                  </a:solidFill>
                </a:rPr>
                <a:t>rd</a:t>
              </a:r>
              <a:endParaRPr lang="en-US" altLang="zh-CN" sz="2000">
                <a:solidFill>
                  <a:schemeClr val="tx1"/>
                </a:solidFill>
              </a:endParaRPr>
            </a:p>
          </p:txBody>
        </p:sp>
        <p:sp>
          <p:nvSpPr>
            <p:cNvPr id="19" name="Text Box 17"/>
            <p:cNvSpPr txBox="1">
              <a:spLocks noChangeArrowheads="1"/>
            </p:cNvSpPr>
            <p:nvPr/>
          </p:nvSpPr>
          <p:spPr bwMode="auto">
            <a:xfrm>
              <a:off x="6008364" y="2119313"/>
              <a:ext cx="7218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err="1">
                  <a:solidFill>
                    <a:schemeClr val="tx1"/>
                  </a:solidFill>
                </a:rPr>
                <a:t>func</a:t>
              </a:r>
              <a:endParaRPr lang="en-US" altLang="zh-CN" sz="2000" b="0" dirty="0">
                <a:solidFill>
                  <a:schemeClr val="tx1"/>
                </a:solidFill>
              </a:endParaRPr>
            </a:p>
          </p:txBody>
        </p:sp>
        <p:sp>
          <p:nvSpPr>
            <p:cNvPr id="21" name="Rectangle 19"/>
            <p:cNvSpPr>
              <a:spLocks noChangeArrowheads="1"/>
            </p:cNvSpPr>
            <p:nvPr/>
          </p:nvSpPr>
          <p:spPr bwMode="auto">
            <a:xfrm>
              <a:off x="5325594" y="2119313"/>
              <a:ext cx="610214" cy="3683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solidFill>
                  <a:schemeClr val="tx1"/>
                </a:solidFill>
              </a:endParaRPr>
            </a:p>
          </p:txBody>
        </p:sp>
        <p:sp>
          <p:nvSpPr>
            <p:cNvPr id="22" name="Rectangle 20"/>
            <p:cNvSpPr>
              <a:spLocks noChangeArrowheads="1"/>
            </p:cNvSpPr>
            <p:nvPr/>
          </p:nvSpPr>
          <p:spPr bwMode="auto">
            <a:xfrm>
              <a:off x="5377686" y="2195513"/>
              <a:ext cx="583493"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2000" dirty="0" err="1">
                  <a:solidFill>
                    <a:schemeClr val="tx1"/>
                  </a:solidFill>
                </a:rPr>
                <a:t>smt</a:t>
              </a:r>
              <a:endParaRPr lang="en-US" altLang="zh-CN" sz="2000" dirty="0">
                <a:solidFill>
                  <a:schemeClr val="tx1"/>
                </a:solidFill>
              </a:endParaRPr>
            </a:p>
          </p:txBody>
        </p:sp>
        <p:sp>
          <p:nvSpPr>
            <p:cNvPr id="23" name="Text Box 21"/>
            <p:cNvSpPr txBox="1">
              <a:spLocks noChangeArrowheads="1"/>
            </p:cNvSpPr>
            <p:nvPr/>
          </p:nvSpPr>
          <p:spPr bwMode="auto">
            <a:xfrm>
              <a:off x="2877298" y="1814513"/>
              <a:ext cx="34417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Times New Roman" panose="02020603050405020304" pitchFamily="18" charset="0"/>
                </a:rPr>
                <a:t>6</a:t>
              </a:r>
              <a:endParaRPr lang="zh-CN" altLang="en-US" sz="2000">
                <a:solidFill>
                  <a:schemeClr val="tx1"/>
                </a:solidFill>
                <a:latin typeface="Times New Roman" panose="02020603050405020304" pitchFamily="18" charset="0"/>
              </a:endParaRPr>
            </a:p>
          </p:txBody>
        </p:sp>
        <p:sp>
          <p:nvSpPr>
            <p:cNvPr id="24" name="Text Box 22"/>
            <p:cNvSpPr txBox="1">
              <a:spLocks noChangeArrowheads="1"/>
            </p:cNvSpPr>
            <p:nvPr/>
          </p:nvSpPr>
          <p:spPr bwMode="auto">
            <a:xfrm>
              <a:off x="4216792" y="1814513"/>
              <a:ext cx="34417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Times New Roman" panose="02020603050405020304" pitchFamily="18" charset="0"/>
                </a:rPr>
                <a:t>5</a:t>
              </a:r>
              <a:endParaRPr lang="zh-CN" altLang="en-US" sz="2000">
                <a:solidFill>
                  <a:schemeClr val="tx1"/>
                </a:solidFill>
                <a:latin typeface="Times New Roman" panose="02020603050405020304" pitchFamily="18" charset="0"/>
              </a:endParaRPr>
            </a:p>
          </p:txBody>
        </p:sp>
        <p:sp>
          <p:nvSpPr>
            <p:cNvPr id="25" name="Text Box 23"/>
            <p:cNvSpPr txBox="1">
              <a:spLocks noChangeArrowheads="1"/>
            </p:cNvSpPr>
            <p:nvPr/>
          </p:nvSpPr>
          <p:spPr bwMode="auto">
            <a:xfrm>
              <a:off x="4841889" y="1814513"/>
              <a:ext cx="34417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Times New Roman" panose="02020603050405020304" pitchFamily="18" charset="0"/>
                </a:rPr>
                <a:t>5</a:t>
              </a:r>
              <a:endParaRPr lang="zh-CN" altLang="en-US" sz="2000">
                <a:solidFill>
                  <a:schemeClr val="tx1"/>
                </a:solidFill>
                <a:latin typeface="Times New Roman" panose="02020603050405020304" pitchFamily="18" charset="0"/>
              </a:endParaRPr>
            </a:p>
          </p:txBody>
        </p:sp>
        <p:sp>
          <p:nvSpPr>
            <p:cNvPr id="26" name="Text Box 24"/>
            <p:cNvSpPr txBox="1">
              <a:spLocks noChangeArrowheads="1"/>
            </p:cNvSpPr>
            <p:nvPr/>
          </p:nvSpPr>
          <p:spPr bwMode="auto">
            <a:xfrm>
              <a:off x="5466985" y="1814513"/>
              <a:ext cx="34417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Times New Roman" panose="02020603050405020304" pitchFamily="18" charset="0"/>
                </a:rPr>
                <a:t>5</a:t>
              </a:r>
              <a:endParaRPr lang="zh-CN" altLang="en-US" sz="2000">
                <a:solidFill>
                  <a:schemeClr val="tx1"/>
                </a:solidFill>
                <a:latin typeface="Times New Roman" panose="02020603050405020304" pitchFamily="18" charset="0"/>
              </a:endParaRPr>
            </a:p>
          </p:txBody>
        </p:sp>
        <p:sp>
          <p:nvSpPr>
            <p:cNvPr id="27" name="Text Box 25"/>
            <p:cNvSpPr txBox="1">
              <a:spLocks noChangeArrowheads="1"/>
            </p:cNvSpPr>
            <p:nvPr/>
          </p:nvSpPr>
          <p:spPr bwMode="auto">
            <a:xfrm>
              <a:off x="6181382" y="1814513"/>
              <a:ext cx="34417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Times New Roman" panose="02020603050405020304" pitchFamily="18" charset="0"/>
                </a:rPr>
                <a:t>6</a:t>
              </a:r>
              <a:endParaRPr lang="zh-CN" altLang="en-US" sz="2000">
                <a:solidFill>
                  <a:schemeClr val="tx1"/>
                </a:solidFill>
                <a:latin typeface="Times New Roman" panose="02020603050405020304" pitchFamily="18" charset="0"/>
              </a:endParaRPr>
            </a:p>
          </p:txBody>
        </p:sp>
        <p:sp>
          <p:nvSpPr>
            <p:cNvPr id="28" name="Text Box 26"/>
            <p:cNvSpPr txBox="1">
              <a:spLocks noChangeArrowheads="1"/>
            </p:cNvSpPr>
            <p:nvPr/>
          </p:nvSpPr>
          <p:spPr bwMode="auto">
            <a:xfrm>
              <a:off x="3591695" y="1814513"/>
              <a:ext cx="34417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Times New Roman" panose="02020603050405020304" pitchFamily="18" charset="0"/>
                </a:rPr>
                <a:t>5</a:t>
              </a:r>
              <a:endParaRPr lang="zh-CN" altLang="en-US" sz="2000">
                <a:solidFill>
                  <a:schemeClr val="tx1"/>
                </a:solidFill>
                <a:latin typeface="Times New Roman" panose="02020603050405020304" pitchFamily="18" charset="0"/>
              </a:endParaRPr>
            </a:p>
          </p:txBody>
        </p:sp>
      </p:grpSp>
      <p:sp>
        <p:nvSpPr>
          <p:cNvPr id="29" name="Line 86"/>
          <p:cNvSpPr>
            <a:spLocks noChangeShapeType="1"/>
          </p:cNvSpPr>
          <p:nvPr/>
        </p:nvSpPr>
        <p:spPr bwMode="auto">
          <a:xfrm>
            <a:off x="3935870" y="1480574"/>
            <a:ext cx="2223741" cy="576825"/>
          </a:xfrm>
          <a:prstGeom prst="line">
            <a:avLst/>
          </a:prstGeom>
          <a:noFill/>
          <a:ln w="28575">
            <a:solidFill>
              <a:srgbClr val="0033CC"/>
            </a:solidFill>
            <a:round/>
            <a:tailEnd type="triangle"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30" name="Line 88"/>
          <p:cNvSpPr>
            <a:spLocks noChangeShapeType="1"/>
          </p:cNvSpPr>
          <p:nvPr/>
        </p:nvSpPr>
        <p:spPr bwMode="auto">
          <a:xfrm>
            <a:off x="4897671" y="1475810"/>
            <a:ext cx="134815" cy="606989"/>
          </a:xfrm>
          <a:prstGeom prst="line">
            <a:avLst/>
          </a:prstGeom>
          <a:noFill/>
          <a:ln w="28575">
            <a:solidFill>
              <a:srgbClr val="EE3900"/>
            </a:solidFill>
            <a:round/>
            <a:tailEnd type="triangle"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31" name="Line 89"/>
          <p:cNvSpPr>
            <a:spLocks noChangeShapeType="1"/>
          </p:cNvSpPr>
          <p:nvPr/>
        </p:nvSpPr>
        <p:spPr bwMode="auto">
          <a:xfrm flipH="1">
            <a:off x="3787884" y="1475811"/>
            <a:ext cx="1657329" cy="591114"/>
          </a:xfrm>
          <a:prstGeom prst="line">
            <a:avLst/>
          </a:prstGeom>
          <a:noFill/>
          <a:ln w="28575">
            <a:solidFill>
              <a:srgbClr val="388A36"/>
            </a:solidFill>
            <a:round/>
            <a:tailEnd type="triangle"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32" name="Line 90"/>
          <p:cNvSpPr>
            <a:spLocks noChangeShapeType="1"/>
          </p:cNvSpPr>
          <p:nvPr/>
        </p:nvSpPr>
        <p:spPr bwMode="auto">
          <a:xfrm flipH="1">
            <a:off x="4435586" y="1480574"/>
            <a:ext cx="1596934" cy="633976"/>
          </a:xfrm>
          <a:prstGeom prst="line">
            <a:avLst/>
          </a:prstGeom>
          <a:noFill/>
          <a:ln w="28575">
            <a:solidFill>
              <a:srgbClr val="D0D773"/>
            </a:solidFill>
            <a:round/>
            <a:tailEnd type="triangle"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53" name="Text Box 45"/>
          <p:cNvSpPr txBox="1">
            <a:spLocks noChangeArrowheads="1"/>
          </p:cNvSpPr>
          <p:nvPr/>
        </p:nvSpPr>
        <p:spPr bwMode="auto">
          <a:xfrm>
            <a:off x="292101" y="3019433"/>
            <a:ext cx="19573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dirty="0">
                <a:solidFill>
                  <a:schemeClr val="tx1"/>
                </a:solidFill>
                <a:ea typeface="黑体" panose="02010609060101010101" pitchFamily="49" charset="-122"/>
              </a:rPr>
              <a:t>十进制表示</a:t>
            </a:r>
            <a:r>
              <a:rPr lang="en-US" altLang="zh-CN" sz="2400" dirty="0">
                <a:solidFill>
                  <a:schemeClr val="tx1"/>
                </a:solidFill>
                <a:latin typeface="Times New Roman" panose="02020603050405020304" pitchFamily="18" charset="0"/>
              </a:rPr>
              <a:t> </a:t>
            </a:r>
            <a:r>
              <a:rPr lang="en-US" altLang="zh-CN" sz="2400" dirty="0">
                <a:solidFill>
                  <a:schemeClr val="tx1"/>
                </a:solidFill>
                <a:ea typeface="黑体" panose="02010609060101010101" pitchFamily="49" charset="-122"/>
              </a:rPr>
              <a:t>:</a:t>
            </a:r>
            <a:endParaRPr lang="en-US" altLang="zh-CN" sz="2400" dirty="0">
              <a:solidFill>
                <a:schemeClr val="tx1"/>
              </a:solidFill>
              <a:latin typeface="Times New Roman" panose="02020603050405020304" pitchFamily="18" charset="0"/>
            </a:endParaRPr>
          </a:p>
        </p:txBody>
      </p:sp>
      <p:grpSp>
        <p:nvGrpSpPr>
          <p:cNvPr id="105" name="组合 104"/>
          <p:cNvGrpSpPr/>
          <p:nvPr/>
        </p:nvGrpSpPr>
        <p:grpSpPr>
          <a:xfrm>
            <a:off x="2647249" y="2953031"/>
            <a:ext cx="4770061" cy="1336394"/>
            <a:chOff x="2647249" y="2953031"/>
            <a:chExt cx="4770061" cy="1336394"/>
          </a:xfrm>
        </p:grpSpPr>
        <p:sp>
          <p:nvSpPr>
            <p:cNvPr id="35" name="Rectangle 27"/>
            <p:cNvSpPr>
              <a:spLocks noChangeArrowheads="1"/>
            </p:cNvSpPr>
            <p:nvPr/>
          </p:nvSpPr>
          <p:spPr bwMode="auto">
            <a:xfrm>
              <a:off x="2647249" y="3459306"/>
              <a:ext cx="842963" cy="36830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sz="2400" dirty="0">
                <a:solidFill>
                  <a:schemeClr val="tx1"/>
                </a:solidFill>
              </a:endParaRPr>
            </a:p>
          </p:txBody>
        </p:sp>
        <p:sp>
          <p:nvSpPr>
            <p:cNvPr id="37" name="Rectangle 29"/>
            <p:cNvSpPr>
              <a:spLocks noChangeArrowheads="1"/>
            </p:cNvSpPr>
            <p:nvPr/>
          </p:nvSpPr>
          <p:spPr bwMode="auto">
            <a:xfrm>
              <a:off x="3494974" y="3459306"/>
              <a:ext cx="735013" cy="36830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sz="2400" dirty="0">
                <a:solidFill>
                  <a:schemeClr val="tx1"/>
                </a:solidFill>
              </a:endParaRPr>
            </a:p>
          </p:txBody>
        </p:sp>
        <p:sp>
          <p:nvSpPr>
            <p:cNvPr id="38" name="Rectangle 30"/>
            <p:cNvSpPr>
              <a:spLocks noChangeArrowheads="1"/>
            </p:cNvSpPr>
            <p:nvPr/>
          </p:nvSpPr>
          <p:spPr bwMode="auto">
            <a:xfrm>
              <a:off x="4234749" y="3459306"/>
              <a:ext cx="735013" cy="36830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sz="2400" dirty="0">
                <a:solidFill>
                  <a:schemeClr val="tx1"/>
                </a:solidFill>
              </a:endParaRPr>
            </a:p>
          </p:txBody>
        </p:sp>
        <p:sp>
          <p:nvSpPr>
            <p:cNvPr id="39" name="Rectangle 31"/>
            <p:cNvSpPr>
              <a:spLocks noChangeArrowheads="1"/>
            </p:cNvSpPr>
            <p:nvPr/>
          </p:nvSpPr>
          <p:spPr bwMode="auto">
            <a:xfrm>
              <a:off x="4972937" y="3459306"/>
              <a:ext cx="736600" cy="36830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sz="2400" dirty="0">
                <a:solidFill>
                  <a:schemeClr val="tx1"/>
                </a:solidFill>
              </a:endParaRPr>
            </a:p>
          </p:txBody>
        </p:sp>
        <p:sp>
          <p:nvSpPr>
            <p:cNvPr id="40" name="Rectangle 32"/>
            <p:cNvSpPr>
              <a:spLocks noChangeArrowheads="1"/>
            </p:cNvSpPr>
            <p:nvPr/>
          </p:nvSpPr>
          <p:spPr bwMode="auto">
            <a:xfrm>
              <a:off x="6448935" y="3459306"/>
              <a:ext cx="968375" cy="36830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sz="2400" dirty="0">
                <a:solidFill>
                  <a:schemeClr val="tx1"/>
                </a:solidFill>
              </a:endParaRPr>
            </a:p>
          </p:txBody>
        </p:sp>
        <p:sp>
          <p:nvSpPr>
            <p:cNvPr id="45" name="Rectangle 37"/>
            <p:cNvSpPr>
              <a:spLocks noChangeArrowheads="1"/>
            </p:cNvSpPr>
            <p:nvPr/>
          </p:nvSpPr>
          <p:spPr bwMode="auto">
            <a:xfrm>
              <a:off x="5706362" y="3459306"/>
              <a:ext cx="735013" cy="36830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sz="2400" dirty="0">
                <a:solidFill>
                  <a:schemeClr val="tx1"/>
                </a:solidFill>
              </a:endParaRPr>
            </a:p>
          </p:txBody>
        </p:sp>
        <p:grpSp>
          <p:nvGrpSpPr>
            <p:cNvPr id="91" name="组合 90"/>
            <p:cNvGrpSpPr/>
            <p:nvPr/>
          </p:nvGrpSpPr>
          <p:grpSpPr>
            <a:xfrm>
              <a:off x="2748849" y="2953031"/>
              <a:ext cx="4400550" cy="463551"/>
              <a:chOff x="2748849" y="2953031"/>
              <a:chExt cx="4400550" cy="463551"/>
            </a:xfrm>
          </p:grpSpPr>
          <p:sp>
            <p:nvSpPr>
              <p:cNvPr id="47" name="Text Box 39"/>
              <p:cNvSpPr txBox="1">
                <a:spLocks noChangeArrowheads="1"/>
              </p:cNvSpPr>
              <p:nvPr/>
            </p:nvSpPr>
            <p:spPr bwMode="auto">
              <a:xfrm>
                <a:off x="2748849" y="2953031"/>
                <a:ext cx="41592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Times New Roman" panose="02020603050405020304" pitchFamily="18" charset="0"/>
                  </a:rPr>
                  <a:t>6</a:t>
                </a:r>
                <a:endParaRPr lang="zh-CN" altLang="en-US" sz="2400">
                  <a:solidFill>
                    <a:schemeClr val="tx1"/>
                  </a:solidFill>
                  <a:latin typeface="Times New Roman" panose="02020603050405020304" pitchFamily="18" charset="0"/>
                </a:endParaRPr>
              </a:p>
            </p:txBody>
          </p:sp>
          <p:sp>
            <p:nvSpPr>
              <p:cNvPr id="48" name="Text Box 40"/>
              <p:cNvSpPr txBox="1">
                <a:spLocks noChangeArrowheads="1"/>
              </p:cNvSpPr>
              <p:nvPr/>
            </p:nvSpPr>
            <p:spPr bwMode="auto">
              <a:xfrm>
                <a:off x="4364924" y="2953031"/>
                <a:ext cx="41592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Times New Roman" panose="02020603050405020304" pitchFamily="18" charset="0"/>
                  </a:rPr>
                  <a:t>5</a:t>
                </a:r>
                <a:endParaRPr lang="zh-CN" altLang="en-US" sz="2400">
                  <a:solidFill>
                    <a:schemeClr val="tx1"/>
                  </a:solidFill>
                  <a:latin typeface="Times New Roman" panose="02020603050405020304" pitchFamily="18" charset="0"/>
                </a:endParaRPr>
              </a:p>
            </p:txBody>
          </p:sp>
          <p:sp>
            <p:nvSpPr>
              <p:cNvPr id="49" name="Text Box 41"/>
              <p:cNvSpPr txBox="1">
                <a:spLocks noChangeArrowheads="1"/>
              </p:cNvSpPr>
              <p:nvPr/>
            </p:nvSpPr>
            <p:spPr bwMode="auto">
              <a:xfrm>
                <a:off x="5118987" y="2953031"/>
                <a:ext cx="414338"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Times New Roman" panose="02020603050405020304" pitchFamily="18" charset="0"/>
                  </a:rPr>
                  <a:t>5</a:t>
                </a:r>
                <a:endParaRPr lang="zh-CN" altLang="en-US" sz="2400">
                  <a:solidFill>
                    <a:schemeClr val="tx1"/>
                  </a:solidFill>
                  <a:latin typeface="Times New Roman" panose="02020603050405020304" pitchFamily="18" charset="0"/>
                </a:endParaRPr>
              </a:p>
            </p:txBody>
          </p:sp>
          <p:sp>
            <p:nvSpPr>
              <p:cNvPr id="50" name="Text Box 42"/>
              <p:cNvSpPr txBox="1">
                <a:spLocks noChangeArrowheads="1"/>
              </p:cNvSpPr>
              <p:nvPr/>
            </p:nvSpPr>
            <p:spPr bwMode="auto">
              <a:xfrm>
                <a:off x="5873049" y="2953031"/>
                <a:ext cx="414338"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Times New Roman" panose="02020603050405020304" pitchFamily="18" charset="0"/>
                  </a:rPr>
                  <a:t>5</a:t>
                </a:r>
                <a:endParaRPr lang="zh-CN" altLang="en-US" sz="2400">
                  <a:solidFill>
                    <a:schemeClr val="tx1"/>
                  </a:solidFill>
                  <a:latin typeface="Times New Roman" panose="02020603050405020304" pitchFamily="18" charset="0"/>
                </a:endParaRPr>
              </a:p>
            </p:txBody>
          </p:sp>
          <p:sp>
            <p:nvSpPr>
              <p:cNvPr id="51" name="Text Box 43"/>
              <p:cNvSpPr txBox="1">
                <a:spLocks noChangeArrowheads="1"/>
              </p:cNvSpPr>
              <p:nvPr/>
            </p:nvSpPr>
            <p:spPr bwMode="auto">
              <a:xfrm>
                <a:off x="6733474" y="2953031"/>
                <a:ext cx="41592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Times New Roman" panose="02020603050405020304" pitchFamily="18" charset="0"/>
                  </a:rPr>
                  <a:t>6</a:t>
                </a:r>
                <a:endParaRPr lang="zh-CN" altLang="en-US" sz="2400">
                  <a:solidFill>
                    <a:schemeClr val="tx1"/>
                  </a:solidFill>
                  <a:latin typeface="Times New Roman" panose="02020603050405020304" pitchFamily="18" charset="0"/>
                </a:endParaRPr>
              </a:p>
            </p:txBody>
          </p:sp>
          <p:sp>
            <p:nvSpPr>
              <p:cNvPr id="52" name="Text Box 44"/>
              <p:cNvSpPr txBox="1">
                <a:spLocks noChangeArrowheads="1"/>
              </p:cNvSpPr>
              <p:nvPr/>
            </p:nvSpPr>
            <p:spPr bwMode="auto">
              <a:xfrm>
                <a:off x="3610862" y="2953031"/>
                <a:ext cx="41592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Times New Roman" panose="02020603050405020304" pitchFamily="18" charset="0"/>
                  </a:rPr>
                  <a:t>5</a:t>
                </a:r>
                <a:endParaRPr lang="zh-CN" altLang="en-US" sz="2400">
                  <a:solidFill>
                    <a:schemeClr val="tx1"/>
                  </a:solidFill>
                  <a:latin typeface="Times New Roman" panose="02020603050405020304" pitchFamily="18" charset="0"/>
                </a:endParaRPr>
              </a:p>
            </p:txBody>
          </p:sp>
        </p:grpSp>
        <p:sp>
          <p:nvSpPr>
            <p:cNvPr id="54" name="Rectangle 46"/>
            <p:cNvSpPr>
              <a:spLocks noChangeArrowheads="1"/>
            </p:cNvSpPr>
            <p:nvPr/>
          </p:nvSpPr>
          <p:spPr bwMode="auto">
            <a:xfrm>
              <a:off x="3545814" y="3825579"/>
              <a:ext cx="679450"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accent1"/>
                  </a:solidFill>
                  <a:latin typeface="Times New Roman" panose="02020603050405020304" pitchFamily="18" charset="0"/>
                </a:rPr>
                <a:t>$</a:t>
              </a:r>
              <a:r>
                <a:rPr lang="en-US" altLang="zh-CN" sz="2400" dirty="0">
                  <a:solidFill>
                    <a:schemeClr val="accent1"/>
                  </a:solidFill>
                </a:rPr>
                <a:t>s1</a:t>
              </a:r>
              <a:endParaRPr lang="zh-CN" altLang="en-US" sz="2400" dirty="0">
                <a:solidFill>
                  <a:schemeClr val="accent1"/>
                </a:solidFill>
              </a:endParaRPr>
            </a:p>
          </p:txBody>
        </p:sp>
        <p:sp>
          <p:nvSpPr>
            <p:cNvPr id="55" name="Rectangle 47"/>
            <p:cNvSpPr>
              <a:spLocks noChangeArrowheads="1"/>
            </p:cNvSpPr>
            <p:nvPr/>
          </p:nvSpPr>
          <p:spPr bwMode="auto">
            <a:xfrm>
              <a:off x="4294062" y="3825579"/>
              <a:ext cx="609600"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accent1"/>
                  </a:solidFill>
                  <a:latin typeface="Times New Roman" panose="02020603050405020304" pitchFamily="18" charset="0"/>
                </a:rPr>
                <a:t>$s2</a:t>
              </a:r>
              <a:endParaRPr lang="zh-CN" altLang="en-US" sz="2400" dirty="0">
                <a:solidFill>
                  <a:schemeClr val="accent1"/>
                </a:solidFill>
                <a:latin typeface="Times New Roman" panose="02020603050405020304" pitchFamily="18" charset="0"/>
              </a:endParaRPr>
            </a:p>
          </p:txBody>
        </p:sp>
        <p:sp>
          <p:nvSpPr>
            <p:cNvPr id="56" name="Rectangle 48"/>
            <p:cNvSpPr>
              <a:spLocks noChangeArrowheads="1"/>
            </p:cNvSpPr>
            <p:nvPr/>
          </p:nvSpPr>
          <p:spPr bwMode="auto">
            <a:xfrm>
              <a:off x="4927018" y="3825579"/>
              <a:ext cx="592138"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accent1"/>
                  </a:solidFill>
                  <a:latin typeface="Times New Roman" panose="02020603050405020304" pitchFamily="18" charset="0"/>
                </a:rPr>
                <a:t>$t0</a:t>
              </a:r>
              <a:endParaRPr lang="zh-CN" altLang="en-US" sz="2400" dirty="0">
                <a:solidFill>
                  <a:schemeClr val="accent1"/>
                </a:solidFill>
                <a:latin typeface="Times New Roman" panose="02020603050405020304" pitchFamily="18" charset="0"/>
              </a:endParaRPr>
            </a:p>
          </p:txBody>
        </p:sp>
        <p:sp>
          <p:nvSpPr>
            <p:cNvPr id="57" name="Rectangle 49"/>
            <p:cNvSpPr>
              <a:spLocks noChangeArrowheads="1"/>
            </p:cNvSpPr>
            <p:nvPr/>
          </p:nvSpPr>
          <p:spPr bwMode="auto">
            <a:xfrm>
              <a:off x="2662704" y="3825579"/>
              <a:ext cx="81654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accent1"/>
                  </a:solidFill>
                </a:rPr>
                <a:t>R-</a:t>
              </a:r>
              <a:r>
                <a:rPr lang="zh-CN" altLang="en-US" sz="2400" dirty="0">
                  <a:solidFill>
                    <a:schemeClr val="accent1"/>
                  </a:solidFill>
                </a:rPr>
                <a:t>型</a:t>
              </a:r>
              <a:endParaRPr lang="zh-CN" altLang="en-US" sz="2400" dirty="0">
                <a:solidFill>
                  <a:schemeClr val="accent1"/>
                </a:solidFill>
              </a:endParaRPr>
            </a:p>
          </p:txBody>
        </p:sp>
        <p:sp>
          <p:nvSpPr>
            <p:cNvPr id="58" name="Rectangle 50"/>
            <p:cNvSpPr>
              <a:spLocks noChangeArrowheads="1"/>
            </p:cNvSpPr>
            <p:nvPr/>
          </p:nvSpPr>
          <p:spPr bwMode="auto">
            <a:xfrm>
              <a:off x="6601831" y="3825579"/>
              <a:ext cx="77946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accent1"/>
                  </a:solidFill>
                </a:rPr>
                <a:t>Add</a:t>
              </a:r>
              <a:endParaRPr lang="zh-CN" altLang="en-US" sz="2400" dirty="0">
                <a:solidFill>
                  <a:schemeClr val="accent1"/>
                </a:solidFill>
              </a:endParaRPr>
            </a:p>
          </p:txBody>
        </p:sp>
        <p:sp>
          <p:nvSpPr>
            <p:cNvPr id="59" name="Rectangle 51"/>
            <p:cNvSpPr>
              <a:spLocks noChangeArrowheads="1"/>
            </p:cNvSpPr>
            <p:nvPr/>
          </p:nvSpPr>
          <p:spPr bwMode="auto">
            <a:xfrm>
              <a:off x="5546143" y="3887571"/>
              <a:ext cx="1055688" cy="3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400" dirty="0">
                  <a:solidFill>
                    <a:schemeClr val="accent1"/>
                  </a:solidFill>
                </a:rPr>
                <a:t>无移位</a:t>
              </a:r>
              <a:endParaRPr lang="en-US" altLang="zh-CN" sz="2400" dirty="0">
                <a:solidFill>
                  <a:schemeClr val="accent1"/>
                </a:solidFill>
              </a:endParaRPr>
            </a:p>
          </p:txBody>
        </p:sp>
      </p:grpSp>
      <p:sp>
        <p:nvSpPr>
          <p:cNvPr id="61" name="Text Box 52"/>
          <p:cNvSpPr txBox="1">
            <a:spLocks noChangeArrowheads="1"/>
          </p:cNvSpPr>
          <p:nvPr/>
        </p:nvSpPr>
        <p:spPr bwMode="auto">
          <a:xfrm>
            <a:off x="383357" y="4805175"/>
            <a:ext cx="18966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dirty="0">
                <a:solidFill>
                  <a:schemeClr val="tx1"/>
                </a:solidFill>
                <a:ea typeface="黑体" panose="02010609060101010101" pitchFamily="49" charset="-122"/>
              </a:rPr>
              <a:t>二进制表示</a:t>
            </a:r>
            <a:r>
              <a:rPr lang="en-US" altLang="zh-CN" sz="2400" dirty="0">
                <a:solidFill>
                  <a:schemeClr val="tx1"/>
                </a:solidFill>
                <a:ea typeface="黑体" panose="02010609060101010101" pitchFamily="49" charset="-122"/>
              </a:rPr>
              <a:t>:</a:t>
            </a:r>
            <a:endParaRPr lang="en-US" altLang="zh-CN" sz="2400" dirty="0">
              <a:solidFill>
                <a:schemeClr val="tx1"/>
              </a:solidFill>
              <a:ea typeface="黑体" panose="02010609060101010101" pitchFamily="49" charset="-122"/>
            </a:endParaRPr>
          </a:p>
        </p:txBody>
      </p:sp>
      <p:grpSp>
        <p:nvGrpSpPr>
          <p:cNvPr id="98" name="组合 97"/>
          <p:cNvGrpSpPr/>
          <p:nvPr/>
        </p:nvGrpSpPr>
        <p:grpSpPr>
          <a:xfrm>
            <a:off x="2550225" y="4947504"/>
            <a:ext cx="6578277" cy="893969"/>
            <a:chOff x="2550225" y="4947504"/>
            <a:chExt cx="6578277" cy="893969"/>
          </a:xfrm>
        </p:grpSpPr>
        <p:sp>
          <p:nvSpPr>
            <p:cNvPr id="63" name="Rectangle 54"/>
            <p:cNvSpPr>
              <a:spLocks noChangeArrowheads="1"/>
            </p:cNvSpPr>
            <p:nvPr/>
          </p:nvSpPr>
          <p:spPr bwMode="auto">
            <a:xfrm>
              <a:off x="2550225" y="5420845"/>
              <a:ext cx="1216120" cy="42062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en-US" altLang="zh-CN" sz="2400" dirty="0">
                <a:solidFill>
                  <a:schemeClr val="tx1"/>
                </a:solidFill>
              </a:endParaRPr>
            </a:p>
          </p:txBody>
        </p:sp>
        <p:sp>
          <p:nvSpPr>
            <p:cNvPr id="68" name="Rectangle 59"/>
            <p:cNvSpPr>
              <a:spLocks noChangeArrowheads="1"/>
            </p:cNvSpPr>
            <p:nvPr/>
          </p:nvSpPr>
          <p:spPr bwMode="auto">
            <a:xfrm>
              <a:off x="3763373" y="5420845"/>
              <a:ext cx="1037121" cy="42062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en-US" altLang="zh-CN" sz="2400" dirty="0">
                <a:solidFill>
                  <a:schemeClr val="tx1"/>
                </a:solidFill>
              </a:endParaRPr>
            </a:p>
          </p:txBody>
        </p:sp>
        <p:sp>
          <p:nvSpPr>
            <p:cNvPr id="69" name="Rectangle 60"/>
            <p:cNvSpPr>
              <a:spLocks noChangeArrowheads="1"/>
            </p:cNvSpPr>
            <p:nvPr/>
          </p:nvSpPr>
          <p:spPr bwMode="auto">
            <a:xfrm>
              <a:off x="4804523" y="5420845"/>
              <a:ext cx="1004721" cy="42062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en-US" altLang="zh-CN" sz="2400" dirty="0">
                <a:solidFill>
                  <a:schemeClr val="tx1"/>
                </a:solidFill>
              </a:endParaRPr>
            </a:p>
          </p:txBody>
        </p:sp>
        <p:sp>
          <p:nvSpPr>
            <p:cNvPr id="70" name="Rectangle 61"/>
            <p:cNvSpPr>
              <a:spLocks noChangeArrowheads="1"/>
            </p:cNvSpPr>
            <p:nvPr/>
          </p:nvSpPr>
          <p:spPr bwMode="auto">
            <a:xfrm>
              <a:off x="5805462" y="5420845"/>
              <a:ext cx="1072672" cy="42062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en-US" altLang="zh-CN" sz="2400" dirty="0">
                <a:solidFill>
                  <a:schemeClr val="tx1"/>
                </a:solidFill>
              </a:endParaRPr>
            </a:p>
          </p:txBody>
        </p:sp>
        <p:sp>
          <p:nvSpPr>
            <p:cNvPr id="73" name="Rectangle 64"/>
            <p:cNvSpPr>
              <a:spLocks noChangeArrowheads="1"/>
            </p:cNvSpPr>
            <p:nvPr/>
          </p:nvSpPr>
          <p:spPr bwMode="auto">
            <a:xfrm>
              <a:off x="6878357" y="5420845"/>
              <a:ext cx="1079022" cy="42062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en-US" altLang="zh-CN" sz="2400" dirty="0">
                <a:solidFill>
                  <a:schemeClr val="tx1"/>
                </a:solidFill>
              </a:endParaRPr>
            </a:p>
          </p:txBody>
        </p:sp>
        <p:sp>
          <p:nvSpPr>
            <p:cNvPr id="74" name="Text Box 65"/>
            <p:cNvSpPr txBox="1">
              <a:spLocks noChangeArrowheads="1"/>
            </p:cNvSpPr>
            <p:nvPr/>
          </p:nvSpPr>
          <p:spPr bwMode="auto">
            <a:xfrm>
              <a:off x="2871896" y="4995351"/>
              <a:ext cx="6987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Times New Roman" panose="02020603050405020304" pitchFamily="18" charset="0"/>
                </a:rPr>
                <a:t>6</a:t>
              </a:r>
              <a:endParaRPr lang="zh-CN" altLang="en-US" sz="2400" dirty="0">
                <a:solidFill>
                  <a:schemeClr val="tx1"/>
                </a:solidFill>
                <a:latin typeface="Times New Roman" panose="02020603050405020304" pitchFamily="18" charset="0"/>
              </a:endParaRPr>
            </a:p>
          </p:txBody>
        </p:sp>
        <p:sp>
          <p:nvSpPr>
            <p:cNvPr id="75" name="Text Box 66"/>
            <p:cNvSpPr txBox="1">
              <a:spLocks noChangeArrowheads="1"/>
            </p:cNvSpPr>
            <p:nvPr/>
          </p:nvSpPr>
          <p:spPr bwMode="auto">
            <a:xfrm>
              <a:off x="5178759" y="4956704"/>
              <a:ext cx="6987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Times New Roman" panose="02020603050405020304" pitchFamily="18" charset="0"/>
                </a:rPr>
                <a:t>5</a:t>
              </a:r>
              <a:endParaRPr lang="zh-CN" altLang="en-US" sz="2400">
                <a:solidFill>
                  <a:schemeClr val="tx1"/>
                </a:solidFill>
                <a:latin typeface="Times New Roman" panose="02020603050405020304" pitchFamily="18" charset="0"/>
              </a:endParaRPr>
            </a:p>
          </p:txBody>
        </p:sp>
        <p:sp>
          <p:nvSpPr>
            <p:cNvPr id="76" name="Text Box 67"/>
            <p:cNvSpPr txBox="1">
              <a:spLocks noChangeArrowheads="1"/>
            </p:cNvSpPr>
            <p:nvPr/>
          </p:nvSpPr>
          <p:spPr bwMode="auto">
            <a:xfrm>
              <a:off x="6126324" y="4995351"/>
              <a:ext cx="69611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Times New Roman" panose="02020603050405020304" pitchFamily="18" charset="0"/>
                </a:rPr>
                <a:t>5</a:t>
              </a:r>
              <a:endParaRPr lang="zh-CN" altLang="en-US" sz="2400" dirty="0">
                <a:solidFill>
                  <a:schemeClr val="tx1"/>
                </a:solidFill>
                <a:latin typeface="Times New Roman" panose="02020603050405020304" pitchFamily="18" charset="0"/>
              </a:endParaRPr>
            </a:p>
          </p:txBody>
        </p:sp>
        <p:sp>
          <p:nvSpPr>
            <p:cNvPr id="77" name="Text Box 68"/>
            <p:cNvSpPr txBox="1">
              <a:spLocks noChangeArrowheads="1"/>
            </p:cNvSpPr>
            <p:nvPr/>
          </p:nvSpPr>
          <p:spPr bwMode="auto">
            <a:xfrm>
              <a:off x="7267561" y="5022299"/>
              <a:ext cx="69611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Times New Roman" panose="02020603050405020304" pitchFamily="18" charset="0"/>
                </a:rPr>
                <a:t>5</a:t>
              </a:r>
              <a:endParaRPr lang="zh-CN" altLang="en-US" sz="2400" dirty="0">
                <a:solidFill>
                  <a:schemeClr val="tx1"/>
                </a:solidFill>
                <a:latin typeface="Times New Roman" panose="02020603050405020304" pitchFamily="18" charset="0"/>
              </a:endParaRPr>
            </a:p>
          </p:txBody>
        </p:sp>
        <p:sp>
          <p:nvSpPr>
            <p:cNvPr id="78" name="Text Box 69"/>
            <p:cNvSpPr txBox="1">
              <a:spLocks noChangeArrowheads="1"/>
            </p:cNvSpPr>
            <p:nvPr/>
          </p:nvSpPr>
          <p:spPr bwMode="auto">
            <a:xfrm>
              <a:off x="8373021" y="5022299"/>
              <a:ext cx="6987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Times New Roman" panose="02020603050405020304" pitchFamily="18" charset="0"/>
                </a:rPr>
                <a:t>6</a:t>
              </a:r>
              <a:endParaRPr lang="zh-CN" altLang="en-US" sz="2400" dirty="0">
                <a:solidFill>
                  <a:schemeClr val="tx1"/>
                </a:solidFill>
                <a:latin typeface="Times New Roman" panose="02020603050405020304" pitchFamily="18" charset="0"/>
              </a:endParaRPr>
            </a:p>
          </p:txBody>
        </p:sp>
        <p:sp>
          <p:nvSpPr>
            <p:cNvPr id="79" name="Text Box 70"/>
            <p:cNvSpPr txBox="1">
              <a:spLocks noChangeArrowheads="1"/>
            </p:cNvSpPr>
            <p:nvPr/>
          </p:nvSpPr>
          <p:spPr bwMode="auto">
            <a:xfrm>
              <a:off x="4062767" y="4947504"/>
              <a:ext cx="6987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Times New Roman" panose="02020603050405020304" pitchFamily="18" charset="0"/>
                </a:rPr>
                <a:t>5</a:t>
              </a:r>
              <a:endParaRPr lang="zh-CN" altLang="en-US" sz="2400" dirty="0">
                <a:solidFill>
                  <a:schemeClr val="tx1"/>
                </a:solidFill>
                <a:latin typeface="Times New Roman" panose="02020603050405020304" pitchFamily="18" charset="0"/>
              </a:endParaRPr>
            </a:p>
          </p:txBody>
        </p:sp>
        <p:sp>
          <p:nvSpPr>
            <p:cNvPr id="80" name="Rectangle 64"/>
            <p:cNvSpPr>
              <a:spLocks noChangeArrowheads="1"/>
            </p:cNvSpPr>
            <p:nvPr/>
          </p:nvSpPr>
          <p:spPr bwMode="auto">
            <a:xfrm>
              <a:off x="7944131" y="5420845"/>
              <a:ext cx="1184371" cy="42062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en-US" altLang="zh-CN" sz="2400" dirty="0">
                <a:solidFill>
                  <a:schemeClr val="tx1"/>
                </a:solidFill>
              </a:endParaRPr>
            </a:p>
          </p:txBody>
        </p:sp>
      </p:grpSp>
      <p:sp>
        <p:nvSpPr>
          <p:cNvPr id="81" name="TextBox 90"/>
          <p:cNvSpPr txBox="1">
            <a:spLocks noChangeArrowheads="1"/>
          </p:cNvSpPr>
          <p:nvPr/>
        </p:nvSpPr>
        <p:spPr bwMode="auto">
          <a:xfrm>
            <a:off x="9481148" y="5346110"/>
            <a:ext cx="1917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t>0232 4020H</a:t>
            </a:r>
            <a:endParaRPr lang="zh-CN" altLang="en-US" sz="2400" dirty="0"/>
          </a:p>
        </p:txBody>
      </p:sp>
      <p:sp>
        <p:nvSpPr>
          <p:cNvPr id="82" name="Text Box 74"/>
          <p:cNvSpPr txBox="1">
            <a:spLocks noChangeArrowheads="1"/>
          </p:cNvSpPr>
          <p:nvPr/>
        </p:nvSpPr>
        <p:spPr bwMode="auto">
          <a:xfrm>
            <a:off x="1179513" y="5989638"/>
            <a:ext cx="3601336"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400" dirty="0">
                <a:solidFill>
                  <a:srgbClr val="EE3900"/>
                </a:solidFill>
                <a:latin typeface="微软雅黑" panose="020B0503020204020204" pitchFamily="34" charset="-122"/>
                <a:ea typeface="微软雅黑" panose="020B0503020204020204" pitchFamily="34" charset="-122"/>
              </a:rPr>
              <a:t>这个过程称为“汇编”</a:t>
            </a:r>
            <a:endParaRPr lang="zh-CN" altLang="en-US" sz="2400" dirty="0">
              <a:solidFill>
                <a:srgbClr val="EE3900"/>
              </a:solidFill>
              <a:latin typeface="微软雅黑" panose="020B0503020204020204" pitchFamily="34" charset="-122"/>
              <a:ea typeface="微软雅黑" panose="020B0503020204020204" pitchFamily="34" charset="-122"/>
            </a:endParaRPr>
          </a:p>
        </p:txBody>
      </p:sp>
      <p:sp>
        <p:nvSpPr>
          <p:cNvPr id="92" name="Rectangle 54"/>
          <p:cNvSpPr>
            <a:spLocks noChangeArrowheads="1"/>
          </p:cNvSpPr>
          <p:nvPr/>
        </p:nvSpPr>
        <p:spPr bwMode="auto">
          <a:xfrm>
            <a:off x="2549667" y="5453495"/>
            <a:ext cx="1216120" cy="420628"/>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000000</a:t>
            </a:r>
            <a:endParaRPr lang="en-US" altLang="zh-CN" sz="2400" dirty="0">
              <a:solidFill>
                <a:schemeClr val="tx1"/>
              </a:solidFill>
            </a:endParaRPr>
          </a:p>
        </p:txBody>
      </p:sp>
      <p:sp>
        <p:nvSpPr>
          <p:cNvPr id="93" name="Rectangle 59"/>
          <p:cNvSpPr>
            <a:spLocks noChangeArrowheads="1"/>
          </p:cNvSpPr>
          <p:nvPr/>
        </p:nvSpPr>
        <p:spPr bwMode="auto">
          <a:xfrm>
            <a:off x="3762815" y="5453495"/>
            <a:ext cx="1037121" cy="420628"/>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10001</a:t>
            </a:r>
            <a:endParaRPr lang="en-US" altLang="zh-CN" sz="2400" dirty="0">
              <a:solidFill>
                <a:schemeClr val="tx1"/>
              </a:solidFill>
            </a:endParaRPr>
          </a:p>
        </p:txBody>
      </p:sp>
      <p:sp>
        <p:nvSpPr>
          <p:cNvPr id="94" name="Rectangle 60"/>
          <p:cNvSpPr>
            <a:spLocks noChangeArrowheads="1"/>
          </p:cNvSpPr>
          <p:nvPr/>
        </p:nvSpPr>
        <p:spPr bwMode="auto">
          <a:xfrm>
            <a:off x="4803965" y="5453495"/>
            <a:ext cx="1004721" cy="420628"/>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10010</a:t>
            </a:r>
            <a:endParaRPr lang="en-US" altLang="zh-CN" sz="2400" dirty="0">
              <a:solidFill>
                <a:schemeClr val="tx1"/>
              </a:solidFill>
            </a:endParaRPr>
          </a:p>
        </p:txBody>
      </p:sp>
      <p:sp>
        <p:nvSpPr>
          <p:cNvPr id="95" name="Rectangle 61"/>
          <p:cNvSpPr>
            <a:spLocks noChangeArrowheads="1"/>
          </p:cNvSpPr>
          <p:nvPr/>
        </p:nvSpPr>
        <p:spPr bwMode="auto">
          <a:xfrm>
            <a:off x="5804904" y="5453495"/>
            <a:ext cx="1072672" cy="420628"/>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01000</a:t>
            </a:r>
            <a:endParaRPr lang="en-US" altLang="zh-CN" sz="2400" dirty="0">
              <a:solidFill>
                <a:schemeClr val="tx1"/>
              </a:solidFill>
            </a:endParaRPr>
          </a:p>
        </p:txBody>
      </p:sp>
      <p:sp>
        <p:nvSpPr>
          <p:cNvPr id="96" name="Rectangle 64"/>
          <p:cNvSpPr>
            <a:spLocks noChangeArrowheads="1"/>
          </p:cNvSpPr>
          <p:nvPr/>
        </p:nvSpPr>
        <p:spPr bwMode="auto">
          <a:xfrm>
            <a:off x="6877799" y="5453495"/>
            <a:ext cx="1079022" cy="420628"/>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00000</a:t>
            </a:r>
            <a:endParaRPr lang="en-US" altLang="zh-CN" sz="2400" dirty="0">
              <a:solidFill>
                <a:schemeClr val="tx1"/>
              </a:solidFill>
            </a:endParaRPr>
          </a:p>
        </p:txBody>
      </p:sp>
      <p:sp>
        <p:nvSpPr>
          <p:cNvPr id="97" name="Rectangle 64"/>
          <p:cNvSpPr>
            <a:spLocks noChangeArrowheads="1"/>
          </p:cNvSpPr>
          <p:nvPr/>
        </p:nvSpPr>
        <p:spPr bwMode="auto">
          <a:xfrm>
            <a:off x="7943573" y="5453495"/>
            <a:ext cx="1184371" cy="420628"/>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100000</a:t>
            </a:r>
            <a:endParaRPr lang="en-US" altLang="zh-CN" sz="2400" dirty="0">
              <a:solidFill>
                <a:schemeClr val="tx1"/>
              </a:solidFill>
            </a:endParaRPr>
          </a:p>
        </p:txBody>
      </p:sp>
      <p:sp>
        <p:nvSpPr>
          <p:cNvPr id="99" name="Rectangle 27"/>
          <p:cNvSpPr>
            <a:spLocks noChangeArrowheads="1"/>
          </p:cNvSpPr>
          <p:nvPr/>
        </p:nvSpPr>
        <p:spPr bwMode="auto">
          <a:xfrm>
            <a:off x="2611233" y="3489288"/>
            <a:ext cx="842963" cy="368301"/>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0</a:t>
            </a:r>
            <a:endParaRPr lang="zh-CN" altLang="en-US" sz="2400" dirty="0">
              <a:solidFill>
                <a:schemeClr val="tx1"/>
              </a:solidFill>
            </a:endParaRPr>
          </a:p>
        </p:txBody>
      </p:sp>
      <p:sp>
        <p:nvSpPr>
          <p:cNvPr id="100" name="Rectangle 29"/>
          <p:cNvSpPr>
            <a:spLocks noChangeArrowheads="1"/>
          </p:cNvSpPr>
          <p:nvPr/>
        </p:nvSpPr>
        <p:spPr bwMode="auto">
          <a:xfrm>
            <a:off x="3458958" y="3489288"/>
            <a:ext cx="735013" cy="368301"/>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17</a:t>
            </a:r>
            <a:endParaRPr lang="zh-CN" altLang="en-US" sz="2400" dirty="0">
              <a:solidFill>
                <a:schemeClr val="tx1"/>
              </a:solidFill>
            </a:endParaRPr>
          </a:p>
        </p:txBody>
      </p:sp>
      <p:sp>
        <p:nvSpPr>
          <p:cNvPr id="101" name="Rectangle 30"/>
          <p:cNvSpPr>
            <a:spLocks noChangeArrowheads="1"/>
          </p:cNvSpPr>
          <p:nvPr/>
        </p:nvSpPr>
        <p:spPr bwMode="auto">
          <a:xfrm>
            <a:off x="4198733" y="3489288"/>
            <a:ext cx="735013" cy="368301"/>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18</a:t>
            </a:r>
            <a:endParaRPr lang="zh-CN" altLang="en-US" sz="2400" dirty="0">
              <a:solidFill>
                <a:schemeClr val="tx1"/>
              </a:solidFill>
            </a:endParaRPr>
          </a:p>
        </p:txBody>
      </p:sp>
      <p:sp>
        <p:nvSpPr>
          <p:cNvPr id="102" name="Rectangle 31"/>
          <p:cNvSpPr>
            <a:spLocks noChangeArrowheads="1"/>
          </p:cNvSpPr>
          <p:nvPr/>
        </p:nvSpPr>
        <p:spPr bwMode="auto">
          <a:xfrm>
            <a:off x="4936921" y="3489288"/>
            <a:ext cx="736600" cy="368301"/>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8</a:t>
            </a:r>
            <a:endParaRPr lang="zh-CN" altLang="en-US" sz="2400" dirty="0">
              <a:solidFill>
                <a:schemeClr val="tx1"/>
              </a:solidFill>
            </a:endParaRPr>
          </a:p>
        </p:txBody>
      </p:sp>
      <p:sp>
        <p:nvSpPr>
          <p:cNvPr id="103" name="Rectangle 32"/>
          <p:cNvSpPr>
            <a:spLocks noChangeArrowheads="1"/>
          </p:cNvSpPr>
          <p:nvPr/>
        </p:nvSpPr>
        <p:spPr bwMode="auto">
          <a:xfrm>
            <a:off x="6412919" y="3489288"/>
            <a:ext cx="968375" cy="368301"/>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32</a:t>
            </a:r>
            <a:endParaRPr lang="zh-CN" altLang="en-US" sz="2400" dirty="0">
              <a:solidFill>
                <a:schemeClr val="tx1"/>
              </a:solidFill>
            </a:endParaRPr>
          </a:p>
        </p:txBody>
      </p:sp>
      <p:sp>
        <p:nvSpPr>
          <p:cNvPr id="104" name="Rectangle 37"/>
          <p:cNvSpPr>
            <a:spLocks noChangeArrowheads="1"/>
          </p:cNvSpPr>
          <p:nvPr/>
        </p:nvSpPr>
        <p:spPr bwMode="auto">
          <a:xfrm>
            <a:off x="5670346" y="3489288"/>
            <a:ext cx="735013" cy="368301"/>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2400" dirty="0">
                <a:solidFill>
                  <a:schemeClr val="tx1"/>
                </a:solidFill>
              </a:rPr>
              <a:t>0</a:t>
            </a:r>
            <a:endParaRPr lang="zh-CN" altLang="en-US" sz="24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blinds(horizontal)">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blinds(horizontal)">
                                      <p:cBhvr>
                                        <p:cTn id="42" dur="500"/>
                                        <p:tgtEl>
                                          <p:spTgt spid="9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blinds(horizontal)">
                                      <p:cBhvr>
                                        <p:cTn id="47" dur="500"/>
                                        <p:tgtEl>
                                          <p:spTgt spid="10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blinds(horizontal)">
                                      <p:cBhvr>
                                        <p:cTn id="52" dur="500"/>
                                        <p:tgtEl>
                                          <p:spTgt spid="10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blinds(horizontal)">
                                      <p:cBhvr>
                                        <p:cTn id="57" dur="500"/>
                                        <p:tgtEl>
                                          <p:spTgt spid="1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blinds(horizontal)">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blinds(horizontal)">
                                      <p:cBhvr>
                                        <p:cTn id="67" dur="500"/>
                                        <p:tgtEl>
                                          <p:spTgt spid="10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blinds(horizontal)">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8"/>
                                        </p:tgtEl>
                                        <p:attrNameLst>
                                          <p:attrName>style.visibility</p:attrName>
                                        </p:attrNameLst>
                                      </p:cBhvr>
                                      <p:to>
                                        <p:strVal val="visible"/>
                                      </p:to>
                                    </p:set>
                                    <p:animEffect transition="in" filter="blinds(horizontal)">
                                      <p:cBhvr>
                                        <p:cTn id="77" dur="500"/>
                                        <p:tgtEl>
                                          <p:spTgt spid="9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blinds(horizontal)">
                                      <p:cBhvr>
                                        <p:cTn id="82" dur="500"/>
                                        <p:tgtEl>
                                          <p:spTgt spid="9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blinds(horizontal)">
                                      <p:cBhvr>
                                        <p:cTn id="87" dur="500"/>
                                        <p:tgtEl>
                                          <p:spTgt spid="9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blinds(horizontal)">
                                      <p:cBhvr>
                                        <p:cTn id="92" dur="500"/>
                                        <p:tgtEl>
                                          <p:spTgt spid="9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95"/>
                                        </p:tgtEl>
                                        <p:attrNameLst>
                                          <p:attrName>style.visibility</p:attrName>
                                        </p:attrNameLst>
                                      </p:cBhvr>
                                      <p:to>
                                        <p:strVal val="visible"/>
                                      </p:to>
                                    </p:set>
                                    <p:animEffect transition="in" filter="blinds(horizontal)">
                                      <p:cBhvr>
                                        <p:cTn id="97" dur="500"/>
                                        <p:tgtEl>
                                          <p:spTgt spid="9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blinds(horizontal)">
                                      <p:cBhvr>
                                        <p:cTn id="102" dur="500"/>
                                        <p:tgtEl>
                                          <p:spTgt spid="9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97"/>
                                        </p:tgtEl>
                                        <p:attrNameLst>
                                          <p:attrName>style.visibility</p:attrName>
                                        </p:attrNameLst>
                                      </p:cBhvr>
                                      <p:to>
                                        <p:strVal val="visible"/>
                                      </p:to>
                                    </p:set>
                                    <p:animEffect transition="in" filter="blinds(horizontal)">
                                      <p:cBhvr>
                                        <p:cTn id="107" dur="500"/>
                                        <p:tgtEl>
                                          <p:spTgt spid="9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blinds(horizontal)">
                                      <p:cBhvr>
                                        <p:cTn id="112" dur="500"/>
                                        <p:tgtEl>
                                          <p:spTgt spid="81"/>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82"/>
                                        </p:tgtEl>
                                        <p:attrNameLst>
                                          <p:attrName>style.visibility</p:attrName>
                                        </p:attrNameLst>
                                      </p:cBhvr>
                                      <p:to>
                                        <p:strVal val="visible"/>
                                      </p:to>
                                    </p:set>
                                    <p:animEffect transition="in" filter="blinds(horizontal)">
                                      <p:cBhvr>
                                        <p:cTn id="11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53" grpId="0"/>
      <p:bldP spid="61" grpId="0"/>
      <p:bldP spid="81" grpId="0"/>
      <p:bldP spid="82" grpId="0"/>
      <p:bldP spid="92" grpId="0"/>
      <p:bldP spid="93" grpId="0"/>
      <p:bldP spid="94" grpId="0"/>
      <p:bldP spid="95" grpId="0"/>
      <p:bldP spid="96" grpId="0"/>
      <p:bldP spid="97" grpId="0"/>
      <p:bldP spid="99" grpId="0"/>
      <p:bldP spid="100" grpId="0"/>
      <p:bldP spid="101" grpId="0"/>
      <p:bldP spid="102" grpId="0"/>
      <p:bldP spid="103" grpId="0"/>
      <p:bldP spid="1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指令</a:t>
            </a:r>
            <a:r>
              <a:rPr lang="zh-CN" altLang="en-US" dirty="0">
                <a:solidFill>
                  <a:srgbClr val="003399"/>
                </a:solidFill>
              </a:rPr>
              <a:t>反汇编</a:t>
            </a:r>
            <a:r>
              <a:rPr lang="zh-CN" altLang="en-US" dirty="0"/>
              <a:t>举例</a:t>
            </a:r>
            <a:endParaRPr lang="zh-CN" altLang="en-US" dirty="0"/>
          </a:p>
        </p:txBody>
      </p:sp>
      <p:sp>
        <p:nvSpPr>
          <p:cNvPr id="3" name="内容占位符 2"/>
          <p:cNvSpPr>
            <a:spLocks noGrp="1"/>
          </p:cNvSpPr>
          <p:nvPr>
            <p:ph idx="1"/>
          </p:nvPr>
        </p:nvSpPr>
        <p:spPr>
          <a:xfrm>
            <a:off x="592666" y="987748"/>
            <a:ext cx="11599334" cy="1731756"/>
          </a:xfrm>
        </p:spPr>
        <p:txBody>
          <a:bodyPr/>
          <a:lstStyle/>
          <a:p>
            <a:r>
              <a:rPr lang="zh-CN" altLang="en-US" dirty="0"/>
              <a:t>若从存储器取来一条指令为</a:t>
            </a:r>
            <a:r>
              <a:rPr lang="en-US" altLang="zh-CN" dirty="0"/>
              <a:t>00AF8020H</a:t>
            </a:r>
            <a:r>
              <a:rPr lang="zh-CN" altLang="en-US" dirty="0"/>
              <a:t>，则对应的汇编形式是什么？</a:t>
            </a:r>
            <a:endParaRPr lang="zh-CN" altLang="en-US" dirty="0"/>
          </a:p>
          <a:p>
            <a:endParaRPr lang="zh-CN" altLang="en-US" dirty="0"/>
          </a:p>
        </p:txBody>
      </p:sp>
      <p:sp>
        <p:nvSpPr>
          <p:cNvPr id="4" name="Text Box 49"/>
          <p:cNvSpPr txBox="1">
            <a:spLocks noChangeArrowheads="1"/>
          </p:cNvSpPr>
          <p:nvPr/>
        </p:nvSpPr>
        <p:spPr bwMode="auto">
          <a:xfrm>
            <a:off x="1565328" y="1716361"/>
            <a:ext cx="1010489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位指令代码：</a:t>
            </a:r>
            <a:r>
              <a:rPr lang="en-US" altLang="zh-CN" sz="2400" dirty="0">
                <a:solidFill>
                  <a:schemeClr val="tx1"/>
                </a:solidFill>
                <a:latin typeface="微软雅黑" panose="020B0503020204020204" pitchFamily="34" charset="-122"/>
                <a:ea typeface="微软雅黑" panose="020B0503020204020204" pitchFamily="34" charset="-122"/>
              </a:rPr>
              <a:t>0000</a:t>
            </a:r>
            <a:r>
              <a:rPr lang="en-US" altLang="zh-CN" sz="2400" dirty="0">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00</a:t>
            </a:r>
            <a:r>
              <a:rPr lang="en-US" altLang="zh-CN" sz="2400" dirty="0">
                <a:solidFill>
                  <a:srgbClr val="FF0000"/>
                </a:solidFill>
                <a:latin typeface="微软雅黑" panose="020B0503020204020204" pitchFamily="34" charset="-122"/>
                <a:ea typeface="微软雅黑" panose="020B0503020204020204" pitchFamily="34" charset="-122"/>
              </a:rPr>
              <a:t>00</a:t>
            </a:r>
            <a:r>
              <a:rPr lang="en-US" altLang="zh-CN" sz="2400" dirty="0">
                <a:solidFill>
                  <a:srgbClr val="A50021"/>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101</a:t>
            </a:r>
            <a:r>
              <a:rPr lang="en-US" altLang="zh-CN" sz="2400" dirty="0">
                <a:solidFill>
                  <a:schemeClr val="tx1"/>
                </a:solidFill>
                <a:latin typeface="微软雅黑" panose="020B0503020204020204" pitchFamily="34" charset="-122"/>
                <a:ea typeface="微软雅黑" panose="020B0503020204020204" pitchFamily="34" charset="-122"/>
              </a:rPr>
              <a:t>0</a:t>
            </a:r>
            <a:r>
              <a:rPr lang="en-US" altLang="zh-CN" sz="2400" dirty="0">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1111</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1000</a:t>
            </a:r>
            <a:r>
              <a:rPr lang="en-US" altLang="zh-CN" sz="2400" dirty="0">
                <a:solidFill>
                  <a:srgbClr val="A50021"/>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0</a:t>
            </a:r>
            <a:r>
              <a:rPr lang="en-US" altLang="zh-CN" sz="2400" dirty="0">
                <a:solidFill>
                  <a:schemeClr val="tx1"/>
                </a:solidFill>
                <a:latin typeface="微软雅黑" panose="020B0503020204020204" pitchFamily="34" charset="-122"/>
                <a:ea typeface="微软雅黑" panose="020B0503020204020204" pitchFamily="34" charset="-122"/>
              </a:rPr>
              <a:t>000</a:t>
            </a:r>
            <a:r>
              <a:rPr lang="en-US" altLang="zh-CN" sz="2400" dirty="0">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00</a:t>
            </a:r>
            <a:r>
              <a:rPr lang="en-US" altLang="zh-CN" sz="2400" dirty="0">
                <a:solidFill>
                  <a:srgbClr val="FF0000"/>
                </a:solidFill>
                <a:latin typeface="微软雅黑" panose="020B0503020204020204" pitchFamily="34" charset="-122"/>
                <a:ea typeface="微软雅黑" panose="020B0503020204020204" pitchFamily="34" charset="-122"/>
              </a:rPr>
              <a:t>10</a:t>
            </a:r>
            <a:r>
              <a:rPr lang="en-US" altLang="zh-CN" sz="2400" dirty="0">
                <a:solidFill>
                  <a:srgbClr val="A50021"/>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0000</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712921" y="2193614"/>
            <a:ext cx="10957302" cy="544765"/>
          </a:xfrm>
          <a:prstGeom prst="rect">
            <a:avLst/>
          </a:prstGeom>
        </p:spPr>
        <p:txBody>
          <a:bodyPr wrap="square">
            <a:spAutoFit/>
          </a:bodyPr>
          <a:lstStyle/>
          <a:p>
            <a:pPr marL="203200" lvl="0" indent="-203200">
              <a:lnSpc>
                <a:spcPct val="105000"/>
              </a:lnSpc>
              <a:spcBef>
                <a:spcPts val="0"/>
              </a:spcBef>
              <a:buSzPct val="100000"/>
            </a:pPr>
            <a:r>
              <a:rPr lang="zh-CN" altLang="en-US" sz="2800" b="1" kern="0" dirty="0">
                <a:solidFill>
                  <a:prstClr val="black"/>
                </a:solidFill>
                <a:latin typeface="Arial" panose="020B0604020202020204" pitchFamily="34" charset="0"/>
                <a:ea typeface="黑体" panose="02010609060101010101" pitchFamily="49" charset="-122"/>
              </a:rPr>
              <a:t>指令的前</a:t>
            </a:r>
            <a:r>
              <a:rPr lang="en-US" altLang="zh-CN" sz="2800" b="1" kern="0" dirty="0">
                <a:solidFill>
                  <a:prstClr val="black"/>
                </a:solidFill>
                <a:latin typeface="Arial" panose="020B0604020202020204" pitchFamily="34" charset="0"/>
                <a:ea typeface="黑体" panose="02010609060101010101" pitchFamily="49" charset="-122"/>
              </a:rPr>
              <a:t>6</a:t>
            </a:r>
            <a:r>
              <a:rPr lang="zh-CN" altLang="en-US" sz="2800" b="1" kern="0" dirty="0">
                <a:solidFill>
                  <a:prstClr val="black"/>
                </a:solidFill>
                <a:latin typeface="Arial" panose="020B0604020202020204" pitchFamily="34" charset="0"/>
                <a:ea typeface="黑体" panose="02010609060101010101" pitchFamily="49" charset="-122"/>
              </a:rPr>
              <a:t>位为</a:t>
            </a:r>
            <a:r>
              <a:rPr lang="en-US" altLang="zh-CN" sz="2800" b="1" kern="0" dirty="0">
                <a:solidFill>
                  <a:prstClr val="black"/>
                </a:solidFill>
                <a:latin typeface="Arial" panose="020B0604020202020204" pitchFamily="34" charset="0"/>
                <a:ea typeface="黑体" panose="02010609060101010101" pitchFamily="49" charset="-122"/>
              </a:rPr>
              <a:t>000000</a:t>
            </a:r>
            <a:r>
              <a:rPr lang="zh-CN" altLang="en-US" sz="2800" b="1" kern="0" dirty="0">
                <a:solidFill>
                  <a:prstClr val="black"/>
                </a:solidFill>
                <a:latin typeface="Arial" panose="020B0604020202020204" pitchFamily="34" charset="0"/>
                <a:ea typeface="黑体" panose="02010609060101010101" pitchFamily="49" charset="-122"/>
              </a:rPr>
              <a:t>，根据</a:t>
            </a:r>
            <a:r>
              <a:rPr lang="zh-CN" altLang="en-US" sz="2800" b="1" kern="0" dirty="0">
                <a:solidFill>
                  <a:prstClr val="black"/>
                </a:solidFill>
                <a:latin typeface="Arial" panose="020B0604020202020204" pitchFamily="34" charset="0"/>
                <a:ea typeface="黑体" panose="02010609060101010101" pitchFamily="49" charset="-122"/>
                <a:hlinkClick r:id="rId1" action="ppaction://hlinksldjump"/>
              </a:rPr>
              <a:t>指令解码表</a:t>
            </a:r>
            <a:r>
              <a:rPr lang="zh-CN" altLang="en-US" sz="2800" b="1" kern="0" dirty="0">
                <a:solidFill>
                  <a:prstClr val="black"/>
                </a:solidFill>
                <a:latin typeface="Arial" panose="020B0604020202020204" pitchFamily="34" charset="0"/>
                <a:ea typeface="黑体" panose="02010609060101010101" pitchFamily="49" charset="-122"/>
              </a:rPr>
              <a:t>知，这是一条</a:t>
            </a:r>
            <a:r>
              <a:rPr lang="en-US" altLang="zh-CN" sz="2800" b="1" kern="0" dirty="0">
                <a:solidFill>
                  <a:prstClr val="black"/>
                </a:solidFill>
                <a:latin typeface="Arial" panose="020B0604020202020204" pitchFamily="34" charset="0"/>
                <a:ea typeface="黑体" panose="02010609060101010101" pitchFamily="49" charset="-122"/>
              </a:rPr>
              <a:t>R-Type</a:t>
            </a:r>
            <a:r>
              <a:rPr lang="zh-CN" altLang="en-US" sz="2800" b="1" kern="0" dirty="0">
                <a:solidFill>
                  <a:prstClr val="black"/>
                </a:solidFill>
                <a:latin typeface="Arial" panose="020B0604020202020204" pitchFamily="34" charset="0"/>
                <a:ea typeface="黑体" panose="02010609060101010101" pitchFamily="49" charset="-122"/>
              </a:rPr>
              <a:t>指令</a:t>
            </a:r>
            <a:endParaRPr lang="zh-CN" altLang="en-US" sz="2800" b="1" kern="0" dirty="0">
              <a:solidFill>
                <a:prstClr val="black"/>
              </a:solidFill>
              <a:latin typeface="Arial" panose="020B0604020202020204" pitchFamily="34" charset="0"/>
              <a:ea typeface="黑体" panose="02010609060101010101" pitchFamily="49" charset="-122"/>
            </a:endParaRPr>
          </a:p>
        </p:txBody>
      </p:sp>
      <p:grpSp>
        <p:nvGrpSpPr>
          <p:cNvPr id="7" name="Group 45"/>
          <p:cNvGrpSpPr/>
          <p:nvPr/>
        </p:nvGrpSpPr>
        <p:grpSpPr bwMode="auto">
          <a:xfrm>
            <a:off x="2094586" y="2841186"/>
            <a:ext cx="7250892" cy="1668822"/>
            <a:chOff x="994" y="1525"/>
            <a:chExt cx="3793" cy="608"/>
          </a:xfrm>
        </p:grpSpPr>
        <p:grpSp>
          <p:nvGrpSpPr>
            <p:cNvPr id="8" name="Group 8"/>
            <p:cNvGrpSpPr/>
            <p:nvPr/>
          </p:nvGrpSpPr>
          <p:grpSpPr bwMode="auto">
            <a:xfrm>
              <a:off x="994" y="1700"/>
              <a:ext cx="3793" cy="433"/>
              <a:chOff x="1918" y="720"/>
              <a:chExt cx="3793" cy="433"/>
            </a:xfrm>
          </p:grpSpPr>
          <p:grpSp>
            <p:nvGrpSpPr>
              <p:cNvPr id="15" name="Group 9"/>
              <p:cNvGrpSpPr/>
              <p:nvPr/>
            </p:nvGrpSpPr>
            <p:grpSpPr bwMode="auto">
              <a:xfrm>
                <a:off x="1979" y="864"/>
                <a:ext cx="3646" cy="289"/>
                <a:chOff x="1979" y="864"/>
                <a:chExt cx="3646" cy="289"/>
              </a:xfrm>
            </p:grpSpPr>
            <p:sp>
              <p:nvSpPr>
                <p:cNvPr id="23" name="Rectangle 10"/>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400"/>
                </a:p>
              </p:txBody>
            </p:sp>
            <p:grpSp>
              <p:nvGrpSpPr>
                <p:cNvPr id="24" name="Group 11"/>
                <p:cNvGrpSpPr/>
                <p:nvPr/>
              </p:nvGrpSpPr>
              <p:grpSpPr bwMode="auto">
                <a:xfrm>
                  <a:off x="1979" y="864"/>
                  <a:ext cx="3646" cy="289"/>
                  <a:chOff x="1979" y="864"/>
                  <a:chExt cx="3646" cy="289"/>
                </a:xfrm>
              </p:grpSpPr>
              <p:grpSp>
                <p:nvGrpSpPr>
                  <p:cNvPr id="25" name="Group 12"/>
                  <p:cNvGrpSpPr/>
                  <p:nvPr/>
                </p:nvGrpSpPr>
                <p:grpSpPr bwMode="auto">
                  <a:xfrm>
                    <a:off x="1979" y="864"/>
                    <a:ext cx="624" cy="289"/>
                    <a:chOff x="1979" y="864"/>
                    <a:chExt cx="624" cy="289"/>
                  </a:xfrm>
                </p:grpSpPr>
                <p:sp>
                  <p:nvSpPr>
                    <p:cNvPr id="41" name="Rectangle 13"/>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400"/>
                    </a:p>
                  </p:txBody>
                </p:sp>
                <p:sp>
                  <p:nvSpPr>
                    <p:cNvPr id="42" name="Rectangle 14"/>
                    <p:cNvSpPr>
                      <a:spLocks noChangeArrowheads="1"/>
                    </p:cNvSpPr>
                    <p:nvPr/>
                  </p:nvSpPr>
                  <p:spPr bwMode="auto">
                    <a:xfrm>
                      <a:off x="2161" y="864"/>
                      <a:ext cx="3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op</a:t>
                      </a:r>
                      <a:endParaRPr lang="en-US" altLang="zh-CN" sz="2400">
                        <a:solidFill>
                          <a:schemeClr val="tx1"/>
                        </a:solidFill>
                        <a:latin typeface="Times New Roman" panose="02020603050405020304" pitchFamily="18" charset="0"/>
                      </a:endParaRPr>
                    </a:p>
                  </p:txBody>
                </p:sp>
              </p:grpSp>
              <p:grpSp>
                <p:nvGrpSpPr>
                  <p:cNvPr id="26" name="Group 15"/>
                  <p:cNvGrpSpPr/>
                  <p:nvPr/>
                </p:nvGrpSpPr>
                <p:grpSpPr bwMode="auto">
                  <a:xfrm>
                    <a:off x="2611" y="864"/>
                    <a:ext cx="580" cy="289"/>
                    <a:chOff x="2611" y="864"/>
                    <a:chExt cx="580" cy="289"/>
                  </a:xfrm>
                </p:grpSpPr>
                <p:sp>
                  <p:nvSpPr>
                    <p:cNvPr id="39" name="Rectangle 16"/>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400"/>
                    </a:p>
                  </p:txBody>
                </p:sp>
                <p:sp>
                  <p:nvSpPr>
                    <p:cNvPr id="40" name="Rectangle 17"/>
                    <p:cNvSpPr>
                      <a:spLocks noChangeArrowheads="1"/>
                    </p:cNvSpPr>
                    <p:nvPr/>
                  </p:nvSpPr>
                  <p:spPr bwMode="auto">
                    <a:xfrm>
                      <a:off x="2776" y="864"/>
                      <a:ext cx="27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rs</a:t>
                      </a:r>
                      <a:endParaRPr lang="en-US" altLang="zh-CN" sz="2400">
                        <a:solidFill>
                          <a:schemeClr val="tx1"/>
                        </a:solidFill>
                        <a:latin typeface="Times New Roman" panose="02020603050405020304" pitchFamily="18" charset="0"/>
                      </a:endParaRPr>
                    </a:p>
                  </p:txBody>
                </p:sp>
              </p:grpSp>
              <p:grpSp>
                <p:nvGrpSpPr>
                  <p:cNvPr id="27" name="Group 18"/>
                  <p:cNvGrpSpPr/>
                  <p:nvPr/>
                </p:nvGrpSpPr>
                <p:grpSpPr bwMode="auto">
                  <a:xfrm>
                    <a:off x="3199" y="864"/>
                    <a:ext cx="579" cy="289"/>
                    <a:chOff x="3199" y="864"/>
                    <a:chExt cx="579" cy="289"/>
                  </a:xfrm>
                </p:grpSpPr>
                <p:sp>
                  <p:nvSpPr>
                    <p:cNvPr id="37" name="Rectangle 19"/>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400"/>
                    </a:p>
                  </p:txBody>
                </p:sp>
                <p:sp>
                  <p:nvSpPr>
                    <p:cNvPr id="38" name="Rectangle 20"/>
                    <p:cNvSpPr>
                      <a:spLocks noChangeArrowheads="1"/>
                    </p:cNvSpPr>
                    <p:nvPr/>
                  </p:nvSpPr>
                  <p:spPr bwMode="auto">
                    <a:xfrm>
                      <a:off x="3363" y="864"/>
                      <a:ext cx="26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rt</a:t>
                      </a:r>
                      <a:endParaRPr lang="en-US" altLang="zh-CN" sz="2400">
                        <a:solidFill>
                          <a:schemeClr val="tx1"/>
                        </a:solidFill>
                        <a:latin typeface="Times New Roman" panose="02020603050405020304" pitchFamily="18" charset="0"/>
                      </a:endParaRPr>
                    </a:p>
                  </p:txBody>
                </p:sp>
              </p:grpSp>
              <p:grpSp>
                <p:nvGrpSpPr>
                  <p:cNvPr id="28" name="Group 21"/>
                  <p:cNvGrpSpPr/>
                  <p:nvPr/>
                </p:nvGrpSpPr>
                <p:grpSpPr bwMode="auto">
                  <a:xfrm>
                    <a:off x="3786" y="864"/>
                    <a:ext cx="579" cy="289"/>
                    <a:chOff x="3786" y="864"/>
                    <a:chExt cx="579" cy="289"/>
                  </a:xfrm>
                </p:grpSpPr>
                <p:sp>
                  <p:nvSpPr>
                    <p:cNvPr id="35" name="Rectangle 22"/>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400"/>
                    </a:p>
                  </p:txBody>
                </p:sp>
                <p:sp>
                  <p:nvSpPr>
                    <p:cNvPr id="36" name="Rectangle 23"/>
                    <p:cNvSpPr>
                      <a:spLocks noChangeArrowheads="1"/>
                    </p:cNvSpPr>
                    <p:nvPr/>
                  </p:nvSpPr>
                  <p:spPr bwMode="auto">
                    <a:xfrm>
                      <a:off x="3951" y="864"/>
                      <a:ext cx="3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rd</a:t>
                      </a:r>
                      <a:endParaRPr lang="en-US" altLang="zh-CN" sz="2400">
                        <a:solidFill>
                          <a:schemeClr val="tx1"/>
                        </a:solidFill>
                        <a:latin typeface="Times New Roman" panose="02020603050405020304" pitchFamily="18" charset="0"/>
                      </a:endParaRPr>
                    </a:p>
                  </p:txBody>
                </p:sp>
              </p:grpSp>
              <p:grpSp>
                <p:nvGrpSpPr>
                  <p:cNvPr id="29" name="Group 24"/>
                  <p:cNvGrpSpPr/>
                  <p:nvPr/>
                </p:nvGrpSpPr>
                <p:grpSpPr bwMode="auto">
                  <a:xfrm>
                    <a:off x="4373" y="864"/>
                    <a:ext cx="697" cy="289"/>
                    <a:chOff x="4373" y="864"/>
                    <a:chExt cx="697" cy="289"/>
                  </a:xfrm>
                </p:grpSpPr>
                <p:sp>
                  <p:nvSpPr>
                    <p:cNvPr id="33" name="Rectangle 25"/>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400"/>
                    </a:p>
                  </p:txBody>
                </p:sp>
                <p:sp>
                  <p:nvSpPr>
                    <p:cNvPr id="34" name="Rectangle 26"/>
                    <p:cNvSpPr>
                      <a:spLocks noChangeArrowheads="1"/>
                    </p:cNvSpPr>
                    <p:nvPr/>
                  </p:nvSpPr>
                  <p:spPr bwMode="auto">
                    <a:xfrm>
                      <a:off x="4448" y="864"/>
                      <a:ext cx="6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shamt</a:t>
                      </a:r>
                      <a:endParaRPr lang="en-US" altLang="zh-CN" sz="2400">
                        <a:solidFill>
                          <a:schemeClr val="tx1"/>
                        </a:solidFill>
                        <a:latin typeface="Times New Roman" panose="02020603050405020304" pitchFamily="18" charset="0"/>
                      </a:endParaRPr>
                    </a:p>
                  </p:txBody>
                </p:sp>
              </p:grpSp>
              <p:grpSp>
                <p:nvGrpSpPr>
                  <p:cNvPr id="30" name="Group 27"/>
                  <p:cNvGrpSpPr/>
                  <p:nvPr/>
                </p:nvGrpSpPr>
                <p:grpSpPr bwMode="auto">
                  <a:xfrm>
                    <a:off x="4961" y="864"/>
                    <a:ext cx="664" cy="289"/>
                    <a:chOff x="4961" y="864"/>
                    <a:chExt cx="664" cy="289"/>
                  </a:xfrm>
                </p:grpSpPr>
                <p:sp>
                  <p:nvSpPr>
                    <p:cNvPr id="31" name="Rectangle 28"/>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400"/>
                    </a:p>
                  </p:txBody>
                </p:sp>
                <p:sp>
                  <p:nvSpPr>
                    <p:cNvPr id="32" name="Rectangle 29"/>
                    <p:cNvSpPr>
                      <a:spLocks noChangeArrowheads="1"/>
                    </p:cNvSpPr>
                    <p:nvPr/>
                  </p:nvSpPr>
                  <p:spPr bwMode="auto">
                    <a:xfrm>
                      <a:off x="5143" y="864"/>
                      <a:ext cx="4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err="1">
                          <a:solidFill>
                            <a:schemeClr val="tx1"/>
                          </a:solidFill>
                          <a:latin typeface="Times New Roman" panose="02020603050405020304" pitchFamily="18" charset="0"/>
                        </a:rPr>
                        <a:t>func</a:t>
                      </a:r>
                      <a:endParaRPr lang="en-US" altLang="zh-CN" sz="2400" dirty="0">
                        <a:solidFill>
                          <a:schemeClr val="tx1"/>
                        </a:solidFill>
                        <a:latin typeface="Times New Roman" panose="02020603050405020304" pitchFamily="18" charset="0"/>
                      </a:endParaRPr>
                    </a:p>
                  </p:txBody>
                </p:sp>
              </p:grpSp>
            </p:grpSp>
          </p:grpSp>
          <p:sp>
            <p:nvSpPr>
              <p:cNvPr id="16" name="Rectangle 30"/>
              <p:cNvSpPr>
                <a:spLocks noChangeArrowheads="1"/>
              </p:cNvSpPr>
              <p:nvPr/>
            </p:nvSpPr>
            <p:spPr bwMode="auto">
              <a:xfrm>
                <a:off x="5488" y="720"/>
                <a:ext cx="22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0</a:t>
                </a:r>
                <a:endParaRPr lang="zh-CN" altLang="en-US" sz="2400">
                  <a:solidFill>
                    <a:schemeClr val="tx1"/>
                  </a:solidFill>
                </a:endParaRPr>
              </a:p>
            </p:txBody>
          </p:sp>
          <p:sp>
            <p:nvSpPr>
              <p:cNvPr id="17" name="Rectangle 31"/>
              <p:cNvSpPr>
                <a:spLocks noChangeArrowheads="1"/>
              </p:cNvSpPr>
              <p:nvPr/>
            </p:nvSpPr>
            <p:spPr bwMode="auto">
              <a:xfrm>
                <a:off x="4810" y="720"/>
                <a:ext cx="22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rPr>
                  <a:t>6</a:t>
                </a:r>
                <a:endParaRPr lang="zh-CN" altLang="en-US" sz="2400" dirty="0">
                  <a:solidFill>
                    <a:schemeClr val="tx1"/>
                  </a:solidFill>
                </a:endParaRPr>
              </a:p>
            </p:txBody>
          </p:sp>
          <p:sp>
            <p:nvSpPr>
              <p:cNvPr id="18" name="Rectangle 32"/>
              <p:cNvSpPr>
                <a:spLocks noChangeArrowheads="1"/>
              </p:cNvSpPr>
              <p:nvPr/>
            </p:nvSpPr>
            <p:spPr bwMode="auto">
              <a:xfrm>
                <a:off x="4177" y="720"/>
                <a:ext cx="3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11</a:t>
                </a:r>
                <a:endParaRPr lang="zh-CN" altLang="en-US" sz="2400">
                  <a:solidFill>
                    <a:schemeClr val="tx1"/>
                  </a:solidFill>
                </a:endParaRPr>
              </a:p>
            </p:txBody>
          </p:sp>
          <p:sp>
            <p:nvSpPr>
              <p:cNvPr id="19" name="Rectangle 33"/>
              <p:cNvSpPr>
                <a:spLocks noChangeArrowheads="1"/>
              </p:cNvSpPr>
              <p:nvPr/>
            </p:nvSpPr>
            <p:spPr bwMode="auto">
              <a:xfrm>
                <a:off x="3590" y="720"/>
                <a:ext cx="33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16</a:t>
                </a:r>
                <a:endParaRPr lang="zh-CN" altLang="en-US" sz="2400">
                  <a:solidFill>
                    <a:schemeClr val="tx1"/>
                  </a:solidFill>
                </a:endParaRPr>
              </a:p>
            </p:txBody>
          </p:sp>
          <p:sp>
            <p:nvSpPr>
              <p:cNvPr id="20" name="Rectangle 34"/>
              <p:cNvSpPr>
                <a:spLocks noChangeArrowheads="1"/>
              </p:cNvSpPr>
              <p:nvPr/>
            </p:nvSpPr>
            <p:spPr bwMode="auto">
              <a:xfrm>
                <a:off x="3002" y="720"/>
                <a:ext cx="33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21</a:t>
                </a:r>
                <a:endParaRPr lang="zh-CN" altLang="en-US" sz="2400">
                  <a:solidFill>
                    <a:schemeClr val="tx1"/>
                  </a:solidFill>
                </a:endParaRPr>
              </a:p>
            </p:txBody>
          </p:sp>
          <p:sp>
            <p:nvSpPr>
              <p:cNvPr id="21" name="Rectangle 35"/>
              <p:cNvSpPr>
                <a:spLocks noChangeArrowheads="1"/>
              </p:cNvSpPr>
              <p:nvPr/>
            </p:nvSpPr>
            <p:spPr bwMode="auto">
              <a:xfrm>
                <a:off x="2414" y="720"/>
                <a:ext cx="33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26</a:t>
                </a:r>
                <a:endParaRPr lang="zh-CN" altLang="en-US" sz="2400">
                  <a:solidFill>
                    <a:schemeClr val="tx1"/>
                  </a:solidFill>
                </a:endParaRPr>
              </a:p>
            </p:txBody>
          </p:sp>
          <p:sp>
            <p:nvSpPr>
              <p:cNvPr id="22" name="Rectangle 36"/>
              <p:cNvSpPr>
                <a:spLocks noChangeArrowheads="1"/>
              </p:cNvSpPr>
              <p:nvPr/>
            </p:nvSpPr>
            <p:spPr bwMode="auto">
              <a:xfrm>
                <a:off x="1918" y="720"/>
                <a:ext cx="33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rPr>
                  <a:t>31</a:t>
                </a:r>
                <a:endParaRPr lang="zh-CN" altLang="en-US" sz="2400" dirty="0">
                  <a:solidFill>
                    <a:schemeClr val="tx1"/>
                  </a:solidFill>
                </a:endParaRPr>
              </a:p>
            </p:txBody>
          </p:sp>
        </p:grpSp>
        <p:sp>
          <p:nvSpPr>
            <p:cNvPr id="9" name="Rectangle 37"/>
            <p:cNvSpPr>
              <a:spLocks noChangeArrowheads="1"/>
            </p:cNvSpPr>
            <p:nvPr/>
          </p:nvSpPr>
          <p:spPr bwMode="auto">
            <a:xfrm>
              <a:off x="1139" y="1525"/>
              <a:ext cx="6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rPr>
                <a:t>6</a:t>
              </a:r>
              <a:r>
                <a:rPr lang="zh-CN" altLang="en-US" sz="2400" dirty="0">
                  <a:solidFill>
                    <a:schemeClr val="tx1"/>
                  </a:solidFill>
                  <a:latin typeface="Times New Roman" panose="02020603050405020304" pitchFamily="18" charset="0"/>
                </a:rPr>
                <a:t> </a:t>
              </a:r>
              <a:r>
                <a:rPr lang="en-US" altLang="zh-CN" sz="2400" dirty="0">
                  <a:solidFill>
                    <a:schemeClr val="tx1"/>
                  </a:solidFill>
                </a:rPr>
                <a:t>bits</a:t>
              </a:r>
              <a:endParaRPr lang="en-US" altLang="zh-CN" sz="2400" dirty="0">
                <a:solidFill>
                  <a:schemeClr val="tx1"/>
                </a:solidFill>
              </a:endParaRPr>
            </a:p>
          </p:txBody>
        </p:sp>
        <p:sp>
          <p:nvSpPr>
            <p:cNvPr id="10" name="Rectangle 38"/>
            <p:cNvSpPr>
              <a:spLocks noChangeArrowheads="1"/>
            </p:cNvSpPr>
            <p:nvPr/>
          </p:nvSpPr>
          <p:spPr bwMode="auto">
            <a:xfrm>
              <a:off x="4130" y="1525"/>
              <a:ext cx="6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6 </a:t>
              </a:r>
              <a:r>
                <a:rPr lang="en-US" altLang="zh-CN" sz="2400">
                  <a:solidFill>
                    <a:schemeClr val="tx1"/>
                  </a:solidFill>
                </a:rPr>
                <a:t>bits</a:t>
              </a:r>
              <a:endParaRPr lang="en-US" altLang="zh-CN" sz="2400">
                <a:solidFill>
                  <a:schemeClr val="tx1"/>
                </a:solidFill>
              </a:endParaRPr>
            </a:p>
          </p:txBody>
        </p:sp>
        <p:sp>
          <p:nvSpPr>
            <p:cNvPr id="11" name="Rectangle 39"/>
            <p:cNvSpPr>
              <a:spLocks noChangeArrowheads="1"/>
            </p:cNvSpPr>
            <p:nvPr/>
          </p:nvSpPr>
          <p:spPr bwMode="auto">
            <a:xfrm>
              <a:off x="3497" y="1525"/>
              <a:ext cx="6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5 </a:t>
              </a:r>
              <a:r>
                <a:rPr lang="en-US" altLang="zh-CN" sz="2400">
                  <a:solidFill>
                    <a:schemeClr val="tx1"/>
                  </a:solidFill>
                </a:rPr>
                <a:t>bits</a:t>
              </a:r>
              <a:endParaRPr lang="en-US" altLang="zh-CN" sz="2400">
                <a:solidFill>
                  <a:schemeClr val="tx1"/>
                </a:solidFill>
              </a:endParaRPr>
            </a:p>
          </p:txBody>
        </p:sp>
        <p:sp>
          <p:nvSpPr>
            <p:cNvPr id="12" name="Rectangle 40"/>
            <p:cNvSpPr>
              <a:spLocks noChangeArrowheads="1"/>
            </p:cNvSpPr>
            <p:nvPr/>
          </p:nvSpPr>
          <p:spPr bwMode="auto">
            <a:xfrm>
              <a:off x="2910" y="1525"/>
              <a:ext cx="6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rPr>
                <a:t>5 </a:t>
              </a:r>
              <a:r>
                <a:rPr lang="en-US" altLang="zh-CN" sz="2400">
                  <a:solidFill>
                    <a:schemeClr val="tx1"/>
                  </a:solidFill>
                </a:rPr>
                <a:t>bits</a:t>
              </a:r>
              <a:endParaRPr lang="en-US" altLang="zh-CN" sz="2400">
                <a:solidFill>
                  <a:schemeClr val="tx1"/>
                </a:solidFill>
              </a:endParaRPr>
            </a:p>
          </p:txBody>
        </p:sp>
        <p:sp>
          <p:nvSpPr>
            <p:cNvPr id="13" name="Rectangle 41"/>
            <p:cNvSpPr>
              <a:spLocks noChangeArrowheads="1"/>
            </p:cNvSpPr>
            <p:nvPr/>
          </p:nvSpPr>
          <p:spPr bwMode="auto">
            <a:xfrm>
              <a:off x="2315" y="1525"/>
              <a:ext cx="6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rPr>
                <a:t>5 </a:t>
              </a:r>
              <a:r>
                <a:rPr lang="en-US" altLang="zh-CN" sz="2400" dirty="0">
                  <a:solidFill>
                    <a:schemeClr val="tx1"/>
                  </a:solidFill>
                </a:rPr>
                <a:t>bits</a:t>
              </a:r>
              <a:endParaRPr lang="en-US" altLang="zh-CN" sz="2400" dirty="0">
                <a:solidFill>
                  <a:schemeClr val="tx1"/>
                </a:solidFill>
              </a:endParaRPr>
            </a:p>
          </p:txBody>
        </p:sp>
        <p:sp>
          <p:nvSpPr>
            <p:cNvPr id="14" name="Rectangle 42"/>
            <p:cNvSpPr>
              <a:spLocks noChangeArrowheads="1"/>
            </p:cNvSpPr>
            <p:nvPr/>
          </p:nvSpPr>
          <p:spPr bwMode="auto">
            <a:xfrm>
              <a:off x="1728" y="1525"/>
              <a:ext cx="62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rPr>
                <a:t>5 </a:t>
              </a:r>
              <a:r>
                <a:rPr lang="en-US" altLang="zh-CN" sz="2400" dirty="0">
                  <a:solidFill>
                    <a:schemeClr val="tx1"/>
                  </a:solidFill>
                </a:rPr>
                <a:t>bits</a:t>
              </a:r>
              <a:endParaRPr lang="en-US" altLang="zh-CN" sz="2400" dirty="0">
                <a:solidFill>
                  <a:schemeClr val="tx1"/>
                </a:solidFill>
              </a:endParaRPr>
            </a:p>
          </p:txBody>
        </p:sp>
      </p:grpSp>
      <p:sp>
        <p:nvSpPr>
          <p:cNvPr id="44" name="矩形 43"/>
          <p:cNvSpPr/>
          <p:nvPr/>
        </p:nvSpPr>
        <p:spPr>
          <a:xfrm>
            <a:off x="813083" y="4510008"/>
            <a:ext cx="10857140" cy="997196"/>
          </a:xfrm>
          <a:prstGeom prst="rect">
            <a:avLst/>
          </a:prstGeom>
        </p:spPr>
        <p:txBody>
          <a:bodyPr wrap="square">
            <a:spAutoFit/>
          </a:bodyPr>
          <a:lstStyle/>
          <a:p>
            <a:pPr marL="203200" lvl="0" indent="-203200">
              <a:lnSpc>
                <a:spcPct val="105000"/>
              </a:lnSpc>
              <a:spcBef>
                <a:spcPts val="0"/>
              </a:spcBef>
              <a:buSzPct val="100000"/>
            </a:pPr>
            <a:r>
              <a:rPr lang="zh-CN" altLang="en-US" sz="2800" b="1" kern="0" dirty="0">
                <a:solidFill>
                  <a:prstClr val="black"/>
                </a:solidFill>
                <a:latin typeface="Arial" panose="020B0604020202020204" pitchFamily="34" charset="0"/>
                <a:ea typeface="黑体" panose="02010609060101010101" pitchFamily="49" charset="-122"/>
              </a:rPr>
              <a:t>按照</a:t>
            </a:r>
            <a:r>
              <a:rPr lang="en-US" altLang="zh-CN" sz="2800" b="1" kern="0" dirty="0">
                <a:solidFill>
                  <a:prstClr val="black"/>
                </a:solidFill>
                <a:latin typeface="Arial" panose="020B0604020202020204" pitchFamily="34" charset="0"/>
                <a:ea typeface="黑体" panose="02010609060101010101" pitchFamily="49" charset="-122"/>
              </a:rPr>
              <a:t>R-Type</a:t>
            </a:r>
            <a:r>
              <a:rPr lang="zh-CN" altLang="en-US" sz="2800" b="1" kern="0" dirty="0">
                <a:solidFill>
                  <a:prstClr val="black"/>
                </a:solidFill>
                <a:latin typeface="Arial" panose="020B0604020202020204" pitchFamily="34" charset="0"/>
                <a:ea typeface="黑体" panose="02010609060101010101" pitchFamily="49" charset="-122"/>
              </a:rPr>
              <a:t>指令的格式，得到：</a:t>
            </a:r>
            <a:endParaRPr lang="en-US" altLang="zh-CN" sz="2800" b="1" kern="0" dirty="0">
              <a:solidFill>
                <a:prstClr val="black"/>
              </a:solidFill>
              <a:latin typeface="Arial" panose="020B0604020202020204" pitchFamily="34" charset="0"/>
              <a:ea typeface="黑体" panose="02010609060101010101" pitchFamily="49" charset="-122"/>
            </a:endParaRPr>
          </a:p>
          <a:p>
            <a:pPr marL="203200" lvl="0" indent="-203200">
              <a:lnSpc>
                <a:spcPct val="105000"/>
              </a:lnSpc>
              <a:spcBef>
                <a:spcPts val="0"/>
              </a:spcBef>
              <a:buSzPct val="100000"/>
            </a:pPr>
            <a:r>
              <a:rPr lang="en-US" altLang="zh-CN" sz="2800" b="1" kern="0" dirty="0" err="1">
                <a:solidFill>
                  <a:prstClr val="black"/>
                </a:solidFill>
                <a:latin typeface="Arial" panose="020B0604020202020204" pitchFamily="34" charset="0"/>
                <a:ea typeface="黑体" panose="02010609060101010101" pitchFamily="49" charset="-122"/>
              </a:rPr>
              <a:t>rs</a:t>
            </a:r>
            <a:r>
              <a:rPr lang="en-US" altLang="zh-CN" sz="2800" b="1" kern="0" dirty="0">
                <a:solidFill>
                  <a:prstClr val="black"/>
                </a:solidFill>
                <a:latin typeface="Arial" panose="020B0604020202020204" pitchFamily="34" charset="0"/>
                <a:ea typeface="黑体" panose="02010609060101010101" pitchFamily="49" charset="-122"/>
              </a:rPr>
              <a:t>=          , </a:t>
            </a:r>
            <a:r>
              <a:rPr lang="en-US" altLang="zh-CN" sz="2800" b="1" kern="0" dirty="0" err="1">
                <a:solidFill>
                  <a:prstClr val="black"/>
                </a:solidFill>
                <a:latin typeface="Arial" panose="020B0604020202020204" pitchFamily="34" charset="0"/>
                <a:ea typeface="黑体" panose="02010609060101010101" pitchFamily="49" charset="-122"/>
              </a:rPr>
              <a:t>rt</a:t>
            </a:r>
            <a:r>
              <a:rPr lang="en-US" altLang="zh-CN" sz="2800" b="1" kern="0" dirty="0">
                <a:solidFill>
                  <a:prstClr val="black"/>
                </a:solidFill>
                <a:latin typeface="Arial" panose="020B0604020202020204" pitchFamily="34" charset="0"/>
                <a:ea typeface="黑体" panose="02010609060101010101" pitchFamily="49" charset="-122"/>
              </a:rPr>
              <a:t>=          , </a:t>
            </a:r>
            <a:r>
              <a:rPr lang="en-US" altLang="zh-CN" sz="2800" b="1" kern="0" dirty="0" err="1">
                <a:solidFill>
                  <a:prstClr val="black"/>
                </a:solidFill>
                <a:latin typeface="Arial" panose="020B0604020202020204" pitchFamily="34" charset="0"/>
                <a:ea typeface="黑体" panose="02010609060101010101" pitchFamily="49" charset="-122"/>
              </a:rPr>
              <a:t>rd</a:t>
            </a:r>
            <a:r>
              <a:rPr lang="en-US" altLang="zh-CN" sz="2800" b="1" kern="0" dirty="0">
                <a:solidFill>
                  <a:prstClr val="black"/>
                </a:solidFill>
                <a:latin typeface="Arial" panose="020B0604020202020204" pitchFamily="34" charset="0"/>
                <a:ea typeface="黑体" panose="02010609060101010101" pitchFamily="49" charset="-122"/>
              </a:rPr>
              <a:t>=          , </a:t>
            </a:r>
            <a:r>
              <a:rPr lang="en-US" altLang="zh-CN" sz="2800" b="1" kern="0" dirty="0" err="1">
                <a:solidFill>
                  <a:prstClr val="black"/>
                </a:solidFill>
                <a:latin typeface="Arial" panose="020B0604020202020204" pitchFamily="34" charset="0"/>
                <a:ea typeface="黑体" panose="02010609060101010101" pitchFamily="49" charset="-122"/>
              </a:rPr>
              <a:t>shamt</a:t>
            </a:r>
            <a:r>
              <a:rPr lang="en-US" altLang="zh-CN" sz="2800" b="1" kern="0" dirty="0">
                <a:solidFill>
                  <a:prstClr val="black"/>
                </a:solidFill>
                <a:latin typeface="Arial" panose="020B0604020202020204" pitchFamily="34" charset="0"/>
                <a:ea typeface="黑体" panose="02010609060101010101" pitchFamily="49" charset="-122"/>
              </a:rPr>
              <a:t>=          , </a:t>
            </a:r>
            <a:r>
              <a:rPr lang="en-US" altLang="zh-CN" sz="2800" b="1" kern="0" dirty="0" err="1">
                <a:solidFill>
                  <a:prstClr val="black"/>
                </a:solidFill>
                <a:latin typeface="Arial" panose="020B0604020202020204" pitchFamily="34" charset="0"/>
                <a:ea typeface="黑体" panose="02010609060101010101" pitchFamily="49" charset="-122"/>
              </a:rPr>
              <a:t>funct</a:t>
            </a:r>
            <a:r>
              <a:rPr lang="en-US" altLang="zh-CN" sz="2800" b="1" kern="0" dirty="0">
                <a:solidFill>
                  <a:prstClr val="black"/>
                </a:solidFill>
                <a:latin typeface="Arial" panose="020B0604020202020204" pitchFamily="34" charset="0"/>
                <a:ea typeface="黑体" panose="02010609060101010101" pitchFamily="49" charset="-122"/>
              </a:rPr>
              <a:t>=</a:t>
            </a:r>
            <a:endParaRPr lang="en-US" altLang="zh-CN" sz="2800" b="1" kern="0" dirty="0">
              <a:solidFill>
                <a:prstClr val="black"/>
              </a:solidFill>
              <a:latin typeface="Arial" panose="020B0604020202020204" pitchFamily="34" charset="0"/>
              <a:ea typeface="黑体" panose="02010609060101010101" pitchFamily="49" charset="-122"/>
            </a:endParaRPr>
          </a:p>
        </p:txBody>
      </p:sp>
      <p:sp>
        <p:nvSpPr>
          <p:cNvPr id="46" name="矩形 45"/>
          <p:cNvSpPr/>
          <p:nvPr/>
        </p:nvSpPr>
        <p:spPr>
          <a:xfrm>
            <a:off x="1341980" y="4961897"/>
            <a:ext cx="1186543" cy="523220"/>
          </a:xfrm>
          <a:prstGeom prst="rect">
            <a:avLst/>
          </a:prstGeom>
        </p:spPr>
        <p:txBody>
          <a:bodyPr wrap="none">
            <a:spAutoFit/>
          </a:bodyPr>
          <a:lstStyle/>
          <a:p>
            <a:r>
              <a:rPr lang="en-US" altLang="zh-CN" sz="2800" b="1" kern="0" dirty="0">
                <a:solidFill>
                  <a:srgbClr val="003399"/>
                </a:solidFill>
                <a:latin typeface="Arial" panose="020B0604020202020204" pitchFamily="34" charset="0"/>
                <a:ea typeface="黑体" panose="02010609060101010101" pitchFamily="49" charset="-122"/>
              </a:rPr>
              <a:t>00101</a:t>
            </a:r>
            <a:endParaRPr lang="zh-CN" altLang="en-US" dirty="0">
              <a:solidFill>
                <a:srgbClr val="003399"/>
              </a:solidFill>
            </a:endParaRPr>
          </a:p>
        </p:txBody>
      </p:sp>
      <p:sp>
        <p:nvSpPr>
          <p:cNvPr id="48" name="矩形 47"/>
          <p:cNvSpPr/>
          <p:nvPr/>
        </p:nvSpPr>
        <p:spPr>
          <a:xfrm>
            <a:off x="3028249" y="4961897"/>
            <a:ext cx="1186543" cy="523220"/>
          </a:xfrm>
          <a:prstGeom prst="rect">
            <a:avLst/>
          </a:prstGeom>
        </p:spPr>
        <p:txBody>
          <a:bodyPr wrap="none">
            <a:spAutoFit/>
          </a:bodyPr>
          <a:lstStyle/>
          <a:p>
            <a:r>
              <a:rPr lang="en-US" altLang="zh-CN" sz="2800" b="1" kern="0" dirty="0">
                <a:solidFill>
                  <a:srgbClr val="003399"/>
                </a:solidFill>
                <a:latin typeface="Arial" panose="020B0604020202020204" pitchFamily="34" charset="0"/>
                <a:ea typeface="黑体" panose="02010609060101010101" pitchFamily="49" charset="-122"/>
              </a:rPr>
              <a:t>01111</a:t>
            </a:r>
            <a:endParaRPr lang="zh-CN" altLang="en-US" dirty="0">
              <a:solidFill>
                <a:srgbClr val="003399"/>
              </a:solidFill>
            </a:endParaRPr>
          </a:p>
        </p:txBody>
      </p:sp>
      <p:sp>
        <p:nvSpPr>
          <p:cNvPr id="50" name="矩形 49"/>
          <p:cNvSpPr/>
          <p:nvPr/>
        </p:nvSpPr>
        <p:spPr>
          <a:xfrm>
            <a:off x="4737079" y="4961897"/>
            <a:ext cx="1186543" cy="523220"/>
          </a:xfrm>
          <a:prstGeom prst="rect">
            <a:avLst/>
          </a:prstGeom>
        </p:spPr>
        <p:txBody>
          <a:bodyPr wrap="none">
            <a:spAutoFit/>
          </a:bodyPr>
          <a:lstStyle/>
          <a:p>
            <a:r>
              <a:rPr lang="en-US" altLang="zh-CN" sz="2800" b="1" kern="0" dirty="0">
                <a:solidFill>
                  <a:srgbClr val="003399"/>
                </a:solidFill>
                <a:latin typeface="Arial" panose="020B0604020202020204" pitchFamily="34" charset="0"/>
                <a:ea typeface="黑体" panose="02010609060101010101" pitchFamily="49" charset="-122"/>
              </a:rPr>
              <a:t>10000</a:t>
            </a:r>
            <a:endParaRPr lang="zh-CN" altLang="en-US" dirty="0">
              <a:solidFill>
                <a:srgbClr val="003399"/>
              </a:solidFill>
            </a:endParaRPr>
          </a:p>
        </p:txBody>
      </p:sp>
      <p:sp>
        <p:nvSpPr>
          <p:cNvPr id="52" name="矩形 51"/>
          <p:cNvSpPr/>
          <p:nvPr/>
        </p:nvSpPr>
        <p:spPr>
          <a:xfrm>
            <a:off x="7227460" y="4961897"/>
            <a:ext cx="1186543" cy="523220"/>
          </a:xfrm>
          <a:prstGeom prst="rect">
            <a:avLst/>
          </a:prstGeom>
        </p:spPr>
        <p:txBody>
          <a:bodyPr wrap="none">
            <a:spAutoFit/>
          </a:bodyPr>
          <a:lstStyle/>
          <a:p>
            <a:r>
              <a:rPr lang="en-US" altLang="zh-CN" sz="2800" b="1" kern="0" dirty="0">
                <a:solidFill>
                  <a:srgbClr val="003399"/>
                </a:solidFill>
                <a:latin typeface="Arial" panose="020B0604020202020204" pitchFamily="34" charset="0"/>
                <a:ea typeface="黑体" panose="02010609060101010101" pitchFamily="49" charset="-122"/>
              </a:rPr>
              <a:t>00000</a:t>
            </a:r>
            <a:endParaRPr lang="zh-CN" altLang="en-US" dirty="0">
              <a:solidFill>
                <a:srgbClr val="003399"/>
              </a:solidFill>
            </a:endParaRPr>
          </a:p>
        </p:txBody>
      </p:sp>
      <p:sp>
        <p:nvSpPr>
          <p:cNvPr id="54" name="矩形 53"/>
          <p:cNvSpPr/>
          <p:nvPr/>
        </p:nvSpPr>
        <p:spPr>
          <a:xfrm>
            <a:off x="9429510" y="4961897"/>
            <a:ext cx="1386918" cy="513410"/>
          </a:xfrm>
          <a:prstGeom prst="rect">
            <a:avLst/>
          </a:prstGeom>
        </p:spPr>
        <p:txBody>
          <a:bodyPr wrap="none">
            <a:spAutoFit/>
          </a:bodyPr>
          <a:lstStyle/>
          <a:p>
            <a:pPr marL="203200" lvl="0" indent="-203200">
              <a:lnSpc>
                <a:spcPct val="105000"/>
              </a:lnSpc>
              <a:spcBef>
                <a:spcPts val="0"/>
              </a:spcBef>
              <a:buSzPct val="100000"/>
            </a:pPr>
            <a:r>
              <a:rPr lang="en-US" altLang="zh-CN" sz="2800" b="1" kern="0" dirty="0">
                <a:solidFill>
                  <a:srgbClr val="003399"/>
                </a:solidFill>
                <a:latin typeface="Arial" panose="020B0604020202020204" pitchFamily="34" charset="0"/>
                <a:ea typeface="黑体" panose="02010609060101010101" pitchFamily="49" charset="-122"/>
              </a:rPr>
              <a:t>100000</a:t>
            </a:r>
            <a:endParaRPr lang="en-US" altLang="zh-CN" sz="2800" b="1" kern="0" dirty="0">
              <a:solidFill>
                <a:srgbClr val="003399"/>
              </a:solidFill>
              <a:latin typeface="Arial" panose="020B0604020202020204" pitchFamily="34" charset="0"/>
              <a:ea typeface="黑体" panose="02010609060101010101" pitchFamily="49" charset="-122"/>
            </a:endParaRPr>
          </a:p>
        </p:txBody>
      </p:sp>
      <p:sp>
        <p:nvSpPr>
          <p:cNvPr id="56" name="矩形 55"/>
          <p:cNvSpPr/>
          <p:nvPr/>
        </p:nvSpPr>
        <p:spPr>
          <a:xfrm>
            <a:off x="822308" y="5655557"/>
            <a:ext cx="2969083"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对应的汇编形式为：</a:t>
            </a:r>
            <a:endParaRPr lang="zh-CN" altLang="en-US" sz="2400" dirty="0">
              <a:latin typeface="微软雅黑" panose="020B0503020204020204" pitchFamily="34" charset="-122"/>
              <a:ea typeface="微软雅黑" panose="020B0503020204020204" pitchFamily="34" charset="-122"/>
            </a:endParaRPr>
          </a:p>
        </p:txBody>
      </p:sp>
      <p:sp>
        <p:nvSpPr>
          <p:cNvPr id="58" name="矩形 57"/>
          <p:cNvSpPr/>
          <p:nvPr/>
        </p:nvSpPr>
        <p:spPr>
          <a:xfrm>
            <a:off x="3617170" y="5655557"/>
            <a:ext cx="3347391"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cs typeface="Times New Roman" panose="02020603050405020304" pitchFamily="18" charset="0"/>
              </a:rPr>
              <a:t>add   $s0 </a:t>
            </a:r>
            <a:r>
              <a:rPr lang="zh-CN" altLang="zh-CN" sz="2400" b="1" dirty="0">
                <a:solidFill>
                  <a:srgbClr val="0033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rgbClr val="003399"/>
                </a:solidFill>
                <a:latin typeface="微软雅黑" panose="020B0503020204020204" pitchFamily="34" charset="-122"/>
                <a:ea typeface="微软雅黑" panose="020B0503020204020204" pitchFamily="34" charset="-122"/>
                <a:cs typeface="Times New Roman" panose="02020603050405020304" pitchFamily="18" charset="0"/>
              </a:rPr>
              <a:t>$a1</a:t>
            </a:r>
            <a:r>
              <a:rPr lang="zh-CN" altLang="zh-CN" sz="2400" b="1" dirty="0">
                <a:solidFill>
                  <a:srgbClr val="0033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rgbClr val="003399"/>
                </a:solidFill>
                <a:latin typeface="微软雅黑" panose="020B0503020204020204" pitchFamily="34" charset="-122"/>
                <a:ea typeface="微软雅黑" panose="020B0503020204020204" pitchFamily="34" charset="-122"/>
                <a:cs typeface="Times New Roman" panose="02020603050405020304" pitchFamily="18" charset="0"/>
              </a:rPr>
              <a:t>$t7</a:t>
            </a:r>
            <a:endParaRPr lang="zh-CN" altLang="en-US" sz="2400" dirty="0">
              <a:solidFill>
                <a:srgbClr val="003399"/>
              </a:solidFill>
              <a:latin typeface="微软雅黑" panose="020B0503020204020204" pitchFamily="34" charset="-122"/>
              <a:ea typeface="微软雅黑" panose="020B0503020204020204" pitchFamily="34" charset="-122"/>
            </a:endParaRPr>
          </a:p>
        </p:txBody>
      </p:sp>
      <mc:AlternateContent xmlns:mc="http://schemas.openxmlformats.org/markup-compatibility/2006" xmlns:p14="http://schemas.microsoft.com/office/powerpoint/2010/main">
        <mc:Choice Requires="p14">
          <p:contentPart r:id="rId2" p14:bwMode="auto">
            <p14:nvContentPartPr>
              <p14:cNvPr id="98" name="墨迹 97"/>
              <p14:cNvContentPartPr/>
              <p14:nvPr/>
            </p14:nvContentPartPr>
            <p14:xfrm>
              <a:off x="7813080" y="3438360"/>
              <a:ext cx="58680" cy="177480"/>
            </p14:xfrm>
          </p:contentPart>
        </mc:Choice>
        <mc:Fallback xmlns="">
          <p:pic>
            <p:nvPicPr>
              <p:cNvPr id="98" name="墨迹 97"/>
            </p:nvPicPr>
            <p:blipFill>
              <a:blip r:embed="rId3"/>
            </p:blipFill>
            <p:spPr>
              <a:xfrm>
                <a:off x="7813080" y="3438360"/>
                <a:ext cx="58680" cy="177480"/>
              </a:xfrm>
              <a:prstGeom prst="rect"/>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blinds(horizontal)">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blinds(horizontal)">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blinds(horizontal)">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blinds(horizontal)">
                                      <p:cBhvr>
                                        <p:cTn id="5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44" grpId="0"/>
      <p:bldP spid="46" grpId="0"/>
      <p:bldP spid="48" grpId="0"/>
      <p:bldP spid="50" grpId="0"/>
      <p:bldP spid="52" grpId="0"/>
      <p:bldP spid="54" grpId="0"/>
      <p:bldP spid="56"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a:xfrm>
            <a:off x="592666" y="987748"/>
            <a:ext cx="11599333" cy="2291909"/>
          </a:xfrm>
        </p:spPr>
        <p:txBody>
          <a:bodyPr/>
          <a:lstStyle/>
          <a:p>
            <a:r>
              <a:rPr lang="en-US" altLang="zh-CN" dirty="0"/>
              <a:t>MIPS </a:t>
            </a:r>
            <a:r>
              <a:rPr lang="zh-CN" altLang="en-US" dirty="0"/>
              <a:t>汇编指令</a:t>
            </a:r>
            <a:r>
              <a:rPr lang="en-US" altLang="zh-CN" dirty="0"/>
              <a:t> sub</a:t>
            </a:r>
            <a:r>
              <a:rPr lang="en-US" altLang="zh-CN" dirty="0">
                <a:solidFill>
                  <a:srgbClr val="003399"/>
                </a:solidFill>
              </a:rPr>
              <a:t>  $t3,$s3,$s2</a:t>
            </a:r>
            <a:r>
              <a:rPr lang="zh-CN" altLang="en-US" dirty="0"/>
              <a:t>对应的指令机器代码是什么？</a:t>
            </a:r>
            <a:endParaRPr lang="en-US" altLang="zh-CN" dirty="0"/>
          </a:p>
          <a:p>
            <a:r>
              <a:rPr lang="zh-CN" altLang="en-US" dirty="0"/>
              <a:t>若从存储器取来一条指令为</a:t>
            </a:r>
            <a:r>
              <a:rPr lang="en-US" altLang="zh-CN" dirty="0"/>
              <a:t>00CF8020H</a:t>
            </a:r>
            <a:r>
              <a:rPr lang="zh-CN" altLang="en-US" dirty="0"/>
              <a:t>，则对应的汇编形式是什么？</a:t>
            </a:r>
            <a:endParaRPr lang="zh-CN" altLang="en-US" dirty="0"/>
          </a:p>
          <a:p>
            <a:endParaRPr lang="zh-CN" alt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389" y="267237"/>
            <a:ext cx="5629275" cy="479747"/>
          </a:xfrm>
        </p:spPr>
        <p:txBody>
          <a:bodyPr/>
          <a:lstStyle/>
          <a:p>
            <a:r>
              <a:rPr lang="zh-CN" altLang="en-US" dirty="0"/>
              <a:t>学习内容</a:t>
            </a:r>
            <a:endParaRPr lang="zh-CN" altLang="en-US" dirty="0"/>
          </a:p>
        </p:txBody>
      </p:sp>
      <p:sp>
        <p:nvSpPr>
          <p:cNvPr id="3" name="内容占位符 2"/>
          <p:cNvSpPr>
            <a:spLocks noGrp="1"/>
          </p:cNvSpPr>
          <p:nvPr>
            <p:ph idx="1"/>
          </p:nvPr>
        </p:nvSpPr>
        <p:spPr>
          <a:xfrm>
            <a:off x="462389" y="1042381"/>
            <a:ext cx="7850338" cy="5775940"/>
          </a:xfrm>
        </p:spPr>
        <p:txBody>
          <a:bodyPr/>
          <a:lstStyle/>
          <a:p>
            <a:pPr>
              <a:spcBef>
                <a:spcPct val="45000"/>
              </a:spcBef>
              <a:defRPr/>
            </a:pPr>
            <a:r>
              <a:rPr lang="en-US" altLang="zh-CN" b="0" dirty="0"/>
              <a:t>MIPS</a:t>
            </a:r>
            <a:r>
              <a:rPr lang="zh-CN" altLang="en-US" b="0" dirty="0"/>
              <a:t>汇编语言和机器语言</a:t>
            </a:r>
            <a:endParaRPr lang="zh-CN" altLang="en-US" b="0" dirty="0"/>
          </a:p>
          <a:p>
            <a:pPr lvl="1">
              <a:spcBef>
                <a:spcPct val="45000"/>
              </a:spcBef>
              <a:defRPr/>
            </a:pPr>
            <a:r>
              <a:rPr lang="en-US" altLang="zh-CN" b="0" dirty="0"/>
              <a:t>MIPS</a:t>
            </a:r>
            <a:r>
              <a:rPr lang="zh-CN" altLang="en-US" b="0" dirty="0"/>
              <a:t>指令中数据的表示</a:t>
            </a:r>
            <a:endParaRPr lang="en-US" altLang="zh-CN" b="0" dirty="0"/>
          </a:p>
          <a:p>
            <a:pPr lvl="1">
              <a:spcBef>
                <a:spcPct val="45000"/>
              </a:spcBef>
              <a:defRPr/>
            </a:pPr>
            <a:r>
              <a:rPr lang="en-US" altLang="zh-CN" b="0" dirty="0"/>
              <a:t>MIPS</a:t>
            </a:r>
            <a:r>
              <a:rPr lang="zh-CN" altLang="en-US" b="0" dirty="0"/>
              <a:t>指令的格式</a:t>
            </a:r>
            <a:endParaRPr lang="en-US" altLang="zh-CN" b="0" dirty="0"/>
          </a:p>
          <a:p>
            <a:pPr lvl="1">
              <a:spcBef>
                <a:spcPct val="45000"/>
              </a:spcBef>
              <a:defRPr/>
            </a:pPr>
            <a:r>
              <a:rPr lang="en-US" altLang="zh-CN" b="0" dirty="0"/>
              <a:t>MIPS</a:t>
            </a:r>
            <a:r>
              <a:rPr lang="zh-CN" altLang="en-US" b="0" dirty="0"/>
              <a:t>指令的寻址方式</a:t>
            </a:r>
            <a:endParaRPr lang="en-US" altLang="zh-CN" b="0" dirty="0"/>
          </a:p>
          <a:p>
            <a:pPr lvl="1">
              <a:spcBef>
                <a:spcPct val="45000"/>
              </a:spcBef>
              <a:defRPr/>
            </a:pPr>
            <a:r>
              <a:rPr lang="en-US" altLang="zh-CN" b="0" dirty="0"/>
              <a:t>MIPS</a:t>
            </a:r>
            <a:r>
              <a:rPr lang="zh-CN" altLang="en-US" b="0" dirty="0"/>
              <a:t>的汇编指令举例</a:t>
            </a:r>
            <a:endParaRPr lang="en-US" altLang="zh-CN" b="0" dirty="0"/>
          </a:p>
          <a:p>
            <a:pPr>
              <a:spcBef>
                <a:spcPct val="45000"/>
              </a:spcBef>
              <a:defRPr/>
            </a:pPr>
            <a:r>
              <a:rPr lang="zh-CN" altLang="en-US" dirty="0"/>
              <a:t>高级语言的机器代码表示</a:t>
            </a:r>
            <a:endParaRPr lang="en-US" altLang="zh-CN" dirty="0"/>
          </a:p>
          <a:p>
            <a:pPr lvl="1">
              <a:spcBef>
                <a:spcPct val="45000"/>
              </a:spcBef>
              <a:defRPr/>
            </a:pPr>
            <a:r>
              <a:rPr lang="zh-CN" altLang="en-US" dirty="0"/>
              <a:t>简单语句</a:t>
            </a:r>
            <a:endParaRPr lang="en-US" altLang="zh-CN" dirty="0"/>
          </a:p>
          <a:p>
            <a:pPr lvl="1">
              <a:spcBef>
                <a:spcPct val="45000"/>
              </a:spcBef>
              <a:defRPr/>
            </a:pPr>
            <a:r>
              <a:rPr lang="zh-CN" altLang="en-US" dirty="0"/>
              <a:t>选择结构</a:t>
            </a:r>
            <a:endParaRPr lang="en-US" altLang="zh-CN" dirty="0"/>
          </a:p>
          <a:p>
            <a:pPr lvl="1">
              <a:spcBef>
                <a:spcPct val="45000"/>
              </a:spcBef>
              <a:defRPr/>
            </a:pPr>
            <a:r>
              <a:rPr lang="zh-CN" altLang="en-US" dirty="0"/>
              <a:t>循环结构</a:t>
            </a: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000" fill="hold"/>
                                        <p:tgtEl>
                                          <p:spTgt spid="3">
                                            <p:txEl>
                                              <p:pRg st="0" end="0"/>
                                            </p:txEl>
                                          </p:spTgt>
                                        </p:tgtEl>
                                        <p:attrNameLst>
                                          <p:attrName>style.color</p:attrName>
                                        </p:attrNameLst>
                                      </p:cBhvr>
                                      <p:to>
                                        <a:srgbClr val="FF0000"/>
                                      </p:to>
                                    </p:animClr>
                                  </p:childTnLst>
                                </p:cTn>
                              </p:par>
                              <p:par>
                                <p:cTn id="9" presetID="3" presetClass="emph" presetSubtype="2" fill="hold"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FF0000"/>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rgbClr val="FF0000"/>
                                      </p:to>
                                    </p:animClr>
                                  </p:childTnLst>
                                </p:cTn>
                              </p:par>
                              <p:par>
                                <p:cTn id="13" presetID="3" presetClass="emph" presetSubtype="2" fill="hold" nodeType="withEffect">
                                  <p:stCondLst>
                                    <p:cond delay="0"/>
                                  </p:stCondLst>
                                  <p:childTnLst>
                                    <p:animClr clrSpc="rgb" dir="cw">
                                      <p:cBhvr override="childStyle">
                                        <p:cTn id="14" dur="2000" fill="hold"/>
                                        <p:tgtEl>
                                          <p:spTgt spid="3">
                                            <p:txEl>
                                              <p:pRg st="4" end="4"/>
                                            </p:txEl>
                                          </p:spTgt>
                                        </p:tgtEl>
                                        <p:attrNameLst>
                                          <p:attrName>style.color</p:attrName>
                                        </p:attrNameLst>
                                      </p:cBhvr>
                                      <p:to>
                                        <a:srgbClr val="FF0000"/>
                                      </p:to>
                                    </p:animClr>
                                  </p:childTnLst>
                                </p:cTn>
                              </p:par>
                              <p:par>
                                <p:cTn id="15" presetID="3" presetClass="emph" presetSubtype="2" fill="hold" nodeType="withEffect">
                                  <p:stCondLst>
                                    <p:cond delay="0"/>
                                  </p:stCondLst>
                                  <p:childTnLst>
                                    <p:animClr clrSpc="rgb" dir="cw">
                                      <p:cBhvr override="childStyle">
                                        <p:cTn id="16" dur="2000" fill="hold"/>
                                        <p:tgtEl>
                                          <p:spTgt spid="3">
                                            <p:txEl>
                                              <p:pRg st="5" end="5"/>
                                            </p:txEl>
                                          </p:spTgt>
                                        </p:tgtEl>
                                        <p:attrNameLst>
                                          <p:attrName>style.color</p:attrName>
                                        </p:attrNameLst>
                                      </p:cBhvr>
                                      <p:to>
                                        <a:srgbClr val="FF0000"/>
                                      </p:to>
                                    </p:animClr>
                                  </p:childTnLst>
                                </p:cTn>
                              </p:par>
                              <p:par>
                                <p:cTn id="17" presetID="3" presetClass="emph" presetSubtype="2" fill="hold" nodeType="withEffect">
                                  <p:stCondLst>
                                    <p:cond delay="0"/>
                                  </p:stCondLst>
                                  <p:childTnLst>
                                    <p:animClr clrSpc="rgb" dir="cw">
                                      <p:cBhvr override="childStyle">
                                        <p:cTn id="18" dur="2000" fill="hold"/>
                                        <p:tgtEl>
                                          <p:spTgt spid="3">
                                            <p:txEl>
                                              <p:pRg st="6" end="6"/>
                                            </p:txEl>
                                          </p:spTgt>
                                        </p:tgtEl>
                                        <p:attrNameLst>
                                          <p:attrName>style.color</p:attrName>
                                        </p:attrNameLst>
                                      </p:cBhvr>
                                      <p:to>
                                        <a:srgbClr val="FF0000"/>
                                      </p:to>
                                    </p:animClr>
                                  </p:childTnLst>
                                </p:cTn>
                              </p:par>
                              <p:par>
                                <p:cTn id="19" presetID="3" presetClass="emph" presetSubtype="2" fill="hold" nodeType="withEffect">
                                  <p:stCondLst>
                                    <p:cond delay="0"/>
                                  </p:stCondLst>
                                  <p:childTnLst>
                                    <p:animClr clrSpc="rgb" dir="cw">
                                      <p:cBhvr override="childStyle">
                                        <p:cTn id="20" dur="2000" fill="hold"/>
                                        <p:tgtEl>
                                          <p:spTgt spid="3">
                                            <p:txEl>
                                              <p:pRg st="7" end="7"/>
                                            </p:txEl>
                                          </p:spTgt>
                                        </p:tgtEl>
                                        <p:attrNameLst>
                                          <p:attrName>style.color</p:attrName>
                                        </p:attrNameLst>
                                      </p:cBhvr>
                                      <p:to>
                                        <a:srgbClr val="FF0000"/>
                                      </p:to>
                                    </p:animClr>
                                  </p:childTnLst>
                                </p:cTn>
                              </p:par>
                              <p:par>
                                <p:cTn id="21" presetID="3" presetClass="emph" presetSubtype="2" fill="hold" nodeType="withEffect">
                                  <p:stCondLst>
                                    <p:cond delay="0"/>
                                  </p:stCondLst>
                                  <p:childTnLst>
                                    <p:animClr clrSpc="rgb" dir="cw">
                                      <p:cBhvr override="childStyle">
                                        <p:cTn id="22" dur="2000" fill="hold"/>
                                        <p:tgtEl>
                                          <p:spTgt spid="3">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高级语言的机器代码表示</a:t>
            </a:r>
            <a:endParaRPr lang="zh-CN" altLang="en-US" dirty="0"/>
          </a:p>
        </p:txBody>
      </p:sp>
      <p:sp>
        <p:nvSpPr>
          <p:cNvPr id="3" name="内容占位符 2"/>
          <p:cNvSpPr>
            <a:spLocks noGrp="1"/>
          </p:cNvSpPr>
          <p:nvPr>
            <p:ph idx="1"/>
          </p:nvPr>
        </p:nvSpPr>
        <p:spPr>
          <a:xfrm>
            <a:off x="592667" y="987748"/>
            <a:ext cx="10922000" cy="1054648"/>
          </a:xfrm>
        </p:spPr>
        <p:txBody>
          <a:bodyPr/>
          <a:lstStyle/>
          <a:p>
            <a:r>
              <a:rPr lang="zh-CN" altLang="en-US" dirty="0"/>
              <a:t>学习目标</a:t>
            </a:r>
            <a:endParaRPr lang="en-US" altLang="zh-CN" dirty="0"/>
          </a:p>
          <a:p>
            <a:pPr lvl="1"/>
            <a:r>
              <a:rPr lang="zh-CN" altLang="en-US" dirty="0"/>
              <a:t>能够将顺序、选择及循环结构的</a:t>
            </a:r>
            <a:r>
              <a:rPr lang="en-US" altLang="zh-CN" dirty="0"/>
              <a:t>C</a:t>
            </a:r>
            <a:r>
              <a:rPr lang="zh-CN" altLang="en-US" dirty="0"/>
              <a:t>语言程序转换成</a:t>
            </a:r>
            <a:r>
              <a:rPr lang="en-US" altLang="zh-CN" dirty="0"/>
              <a:t>MIPS</a:t>
            </a:r>
            <a:r>
              <a:rPr lang="zh-CN" altLang="en-US" dirty="0"/>
              <a:t>的汇编语言语句</a:t>
            </a:r>
            <a:endParaRPr lang="zh-CN" altLang="en-US"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简单语句的机器代码表示</a:t>
            </a:r>
            <a:endParaRPr lang="zh-CN" altLang="en-US" dirty="0"/>
          </a:p>
        </p:txBody>
      </p:sp>
      <p:sp>
        <p:nvSpPr>
          <p:cNvPr id="3" name="内容占位符 2"/>
          <p:cNvSpPr>
            <a:spLocks noGrp="1"/>
          </p:cNvSpPr>
          <p:nvPr>
            <p:ph idx="1"/>
          </p:nvPr>
        </p:nvSpPr>
        <p:spPr>
          <a:xfrm>
            <a:off x="592667" y="987748"/>
            <a:ext cx="10922000" cy="2291909"/>
          </a:xfrm>
        </p:spPr>
        <p:txBody>
          <a:bodyPr/>
          <a:lstStyle/>
          <a:p>
            <a:r>
              <a:rPr lang="zh-CN" altLang="en-US" dirty="0">
                <a:latin typeface="Times New Roman" panose="02020603050405020304" pitchFamily="18" charset="0"/>
              </a:rPr>
              <a:t>例</a:t>
            </a:r>
            <a:r>
              <a:rPr lang="en-US" altLang="zh-CN" dirty="0">
                <a:latin typeface="Times New Roman" panose="02020603050405020304" pitchFamily="18" charset="0"/>
              </a:rPr>
              <a:t>4.4</a:t>
            </a:r>
            <a:r>
              <a:rPr lang="zh-CN" altLang="en-US" dirty="0">
                <a:latin typeface="Times New Roman" panose="02020603050405020304" pitchFamily="18" charset="0"/>
              </a:rPr>
              <a:t>：假定</a:t>
            </a:r>
            <a:r>
              <a:rPr lang="en-US" altLang="zh-CN" dirty="0">
                <a:latin typeface="Times New Roman" panose="02020603050405020304" pitchFamily="18" charset="0"/>
              </a:rPr>
              <a:t>C</a:t>
            </a:r>
            <a:r>
              <a:rPr lang="zh-CN" altLang="en-US" dirty="0">
                <a:latin typeface="Times New Roman" panose="02020603050405020304" pitchFamily="18" charset="0"/>
              </a:rPr>
              <a:t>语言赋值语句“</a:t>
            </a:r>
            <a:r>
              <a:rPr lang="en-US" altLang="zh-CN" dirty="0">
                <a:latin typeface="Times New Roman" panose="02020603050405020304" pitchFamily="18" charset="0"/>
              </a:rPr>
              <a:t>f= (</a:t>
            </a:r>
            <a:r>
              <a:rPr lang="en-US" altLang="zh-CN" dirty="0" err="1">
                <a:latin typeface="Times New Roman" panose="02020603050405020304" pitchFamily="18" charset="0"/>
              </a:rPr>
              <a:t>g+h</a:t>
            </a:r>
            <a:r>
              <a:rPr lang="en-US" altLang="zh-CN" dirty="0">
                <a:latin typeface="Times New Roman" panose="02020603050405020304" pitchFamily="18" charset="0"/>
              </a:rPr>
              <a:t>) - (</a:t>
            </a:r>
            <a:r>
              <a:rPr lang="en-US" altLang="zh-CN" dirty="0" err="1">
                <a:latin typeface="Times New Roman" panose="02020603050405020304" pitchFamily="18" charset="0"/>
              </a:rPr>
              <a:t>i+j</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”中变量</a:t>
            </a:r>
            <a:r>
              <a:rPr lang="en-US" altLang="zh-CN" dirty="0" err="1">
                <a:latin typeface="Times New Roman" panose="02020603050405020304" pitchFamily="18" charset="0"/>
              </a:rPr>
              <a:t>i</a:t>
            </a:r>
            <a:r>
              <a:rPr lang="en-US" altLang="zh-CN" dirty="0">
                <a:latin typeface="Times New Roman" panose="02020603050405020304" pitchFamily="18" charset="0"/>
              </a:rPr>
              <a:t>, j, f, g, h</a:t>
            </a:r>
            <a:r>
              <a:rPr lang="zh-CN" altLang="en-US" dirty="0">
                <a:latin typeface="Times New Roman" panose="02020603050405020304" pitchFamily="18" charset="0"/>
              </a:rPr>
              <a:t>由编译器分别分配给</a:t>
            </a:r>
            <a:r>
              <a:rPr lang="en-US" altLang="zh-CN" dirty="0">
                <a:latin typeface="Times New Roman" panose="02020603050405020304" pitchFamily="18" charset="0"/>
              </a:rPr>
              <a:t> $t0 ~ $t4</a:t>
            </a:r>
            <a:r>
              <a:rPr lang="zh-CN" altLang="en-US" dirty="0">
                <a:latin typeface="Times New Roman" panose="02020603050405020304" pitchFamily="18" charset="0"/>
              </a:rPr>
              <a:t>。要求给出编译后的汇编表示和机器代码。</a:t>
            </a:r>
            <a:endParaRPr lang="en-US" altLang="zh-CN" dirty="0">
              <a:latin typeface="Times New Roman" panose="02020603050405020304" pitchFamily="18" charset="0"/>
            </a:endParaRPr>
          </a:p>
          <a:p>
            <a:endParaRPr lang="zh-CN" altLang="en-US" dirty="0"/>
          </a:p>
        </p:txBody>
      </p:sp>
      <p:sp>
        <p:nvSpPr>
          <p:cNvPr id="4" name="Rectangle 4"/>
          <p:cNvSpPr>
            <a:spLocks noChangeArrowheads="1"/>
          </p:cNvSpPr>
          <p:nvPr/>
        </p:nvSpPr>
        <p:spPr bwMode="auto">
          <a:xfrm>
            <a:off x="3337790" y="2953083"/>
            <a:ext cx="2297424" cy="461665"/>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400" dirty="0">
                <a:solidFill>
                  <a:srgbClr val="003399"/>
                </a:solidFill>
                <a:latin typeface="Times New Roman" panose="02020603050405020304" pitchFamily="18" charset="0"/>
              </a:rPr>
              <a:t>add $t5, $t3, $t4</a:t>
            </a:r>
            <a:endParaRPr lang="en-US" altLang="zh-CN" sz="2400" dirty="0">
              <a:solidFill>
                <a:srgbClr val="003399"/>
              </a:solidFill>
              <a:latin typeface="Times New Roman" panose="02020603050405020304" pitchFamily="18" charset="0"/>
            </a:endParaRPr>
          </a:p>
        </p:txBody>
      </p:sp>
      <p:sp>
        <p:nvSpPr>
          <p:cNvPr id="5" name="Rectangle 4"/>
          <p:cNvSpPr>
            <a:spLocks noChangeArrowheads="1"/>
          </p:cNvSpPr>
          <p:nvPr/>
        </p:nvSpPr>
        <p:spPr bwMode="auto">
          <a:xfrm>
            <a:off x="754831" y="2949767"/>
            <a:ext cx="2206053" cy="1384995"/>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400" dirty="0">
                <a:solidFill>
                  <a:schemeClr val="tx1"/>
                </a:solidFill>
                <a:latin typeface="Times New Roman" panose="02020603050405020304" pitchFamily="18" charset="0"/>
              </a:rPr>
              <a:t>temp1=</a:t>
            </a:r>
            <a:r>
              <a:rPr lang="en-US" altLang="zh-CN" sz="2400" dirty="0" err="1">
                <a:solidFill>
                  <a:schemeClr val="tx1"/>
                </a:solidFill>
                <a:latin typeface="Times New Roman" panose="02020603050405020304" pitchFamily="18" charset="0"/>
              </a:rPr>
              <a:t>g+h</a:t>
            </a:r>
            <a:endParaRPr lang="en-US" altLang="zh-CN" sz="2400" dirty="0">
              <a:solidFill>
                <a:schemeClr val="tx1"/>
              </a:solidFill>
              <a:latin typeface="Times New Roman" panose="02020603050405020304" pitchFamily="18" charset="0"/>
            </a:endParaRPr>
          </a:p>
          <a:p>
            <a:pPr>
              <a:spcBef>
                <a:spcPct val="25000"/>
              </a:spcBef>
            </a:pPr>
            <a:r>
              <a:rPr lang="en-US" altLang="zh-CN" sz="2400" dirty="0">
                <a:solidFill>
                  <a:schemeClr val="tx1"/>
                </a:solidFill>
                <a:latin typeface="Times New Roman" panose="02020603050405020304" pitchFamily="18" charset="0"/>
              </a:rPr>
              <a:t>tmep2=</a:t>
            </a:r>
            <a:r>
              <a:rPr lang="en-US" altLang="zh-CN" sz="2400" dirty="0" err="1">
                <a:solidFill>
                  <a:schemeClr val="tx1"/>
                </a:solidFill>
                <a:latin typeface="Times New Roman" panose="02020603050405020304" pitchFamily="18" charset="0"/>
              </a:rPr>
              <a:t>i+j</a:t>
            </a:r>
            <a:endParaRPr lang="en-US" altLang="zh-CN" sz="2400" dirty="0">
              <a:solidFill>
                <a:schemeClr val="tx1"/>
              </a:solidFill>
              <a:latin typeface="Times New Roman" panose="02020603050405020304" pitchFamily="18" charset="0"/>
            </a:endParaRPr>
          </a:p>
          <a:p>
            <a:pPr>
              <a:spcBef>
                <a:spcPct val="25000"/>
              </a:spcBef>
            </a:pPr>
            <a:r>
              <a:rPr lang="en-US" altLang="zh-CN" sz="2400" dirty="0">
                <a:solidFill>
                  <a:schemeClr val="tx1"/>
                </a:solidFill>
                <a:latin typeface="Times New Roman" panose="02020603050405020304" pitchFamily="18" charset="0"/>
              </a:rPr>
              <a:t>f=temp1-temp2</a:t>
            </a:r>
            <a:endParaRPr lang="en-US" altLang="zh-CN" sz="2400" dirty="0">
              <a:solidFill>
                <a:schemeClr val="tx1"/>
              </a:solidFill>
              <a:latin typeface="Times New Roman" panose="02020603050405020304" pitchFamily="18" charset="0"/>
            </a:endParaRPr>
          </a:p>
        </p:txBody>
      </p:sp>
      <p:sp>
        <p:nvSpPr>
          <p:cNvPr id="6" name="Rectangle 4"/>
          <p:cNvSpPr>
            <a:spLocks noChangeArrowheads="1"/>
          </p:cNvSpPr>
          <p:nvPr/>
        </p:nvSpPr>
        <p:spPr bwMode="auto">
          <a:xfrm>
            <a:off x="3337790" y="3411345"/>
            <a:ext cx="2297424" cy="461665"/>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400" dirty="0">
                <a:solidFill>
                  <a:srgbClr val="003399"/>
                </a:solidFill>
                <a:latin typeface="Times New Roman" panose="02020603050405020304" pitchFamily="18" charset="0"/>
              </a:rPr>
              <a:t>add $t6, $t0, $t1</a:t>
            </a:r>
            <a:endParaRPr lang="en-US" altLang="zh-CN" sz="2400" dirty="0">
              <a:solidFill>
                <a:srgbClr val="003399"/>
              </a:solidFill>
              <a:latin typeface="Times New Roman" panose="02020603050405020304" pitchFamily="18" charset="0"/>
            </a:endParaRPr>
          </a:p>
        </p:txBody>
      </p:sp>
      <p:sp>
        <p:nvSpPr>
          <p:cNvPr id="7" name="Rectangle 4"/>
          <p:cNvSpPr>
            <a:spLocks noChangeArrowheads="1"/>
          </p:cNvSpPr>
          <p:nvPr/>
        </p:nvSpPr>
        <p:spPr bwMode="auto">
          <a:xfrm>
            <a:off x="3337790" y="3869607"/>
            <a:ext cx="2263761" cy="461665"/>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400" dirty="0">
                <a:solidFill>
                  <a:srgbClr val="003399"/>
                </a:solidFill>
                <a:latin typeface="Times New Roman" panose="02020603050405020304" pitchFamily="18" charset="0"/>
              </a:rPr>
              <a:t>sub $t2, $t5, $t6</a:t>
            </a:r>
            <a:endParaRPr lang="en-US" altLang="zh-CN" sz="2400" dirty="0">
              <a:solidFill>
                <a:srgbClr val="003399"/>
              </a:solidFill>
              <a:latin typeface="Times New Roman" panose="02020603050405020304" pitchFamily="18" charset="0"/>
            </a:endParaRPr>
          </a:p>
        </p:txBody>
      </p:sp>
      <p:sp>
        <p:nvSpPr>
          <p:cNvPr id="12" name="Rectangle 4"/>
          <p:cNvSpPr>
            <a:spLocks noChangeArrowheads="1"/>
          </p:cNvSpPr>
          <p:nvPr/>
        </p:nvSpPr>
        <p:spPr bwMode="auto">
          <a:xfrm>
            <a:off x="6102448" y="2970777"/>
            <a:ext cx="5442837" cy="461665"/>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400" dirty="0">
                <a:solidFill>
                  <a:srgbClr val="FF0000"/>
                </a:solidFill>
                <a:latin typeface="Times New Roman" panose="02020603050405020304" pitchFamily="18" charset="0"/>
              </a:rPr>
              <a:t>000000 01011 01100 01101 00000 100000</a:t>
            </a:r>
            <a:endParaRPr lang="en-US" altLang="zh-CN" sz="2400" dirty="0">
              <a:solidFill>
                <a:srgbClr val="FF0000"/>
              </a:solidFill>
              <a:latin typeface="Times New Roman" panose="02020603050405020304" pitchFamily="18" charset="0"/>
            </a:endParaRPr>
          </a:p>
        </p:txBody>
      </p:sp>
      <p:sp>
        <p:nvSpPr>
          <p:cNvPr id="15" name="Rectangle 4"/>
          <p:cNvSpPr>
            <a:spLocks noChangeArrowheads="1"/>
          </p:cNvSpPr>
          <p:nvPr/>
        </p:nvSpPr>
        <p:spPr bwMode="auto">
          <a:xfrm>
            <a:off x="6102447" y="3415815"/>
            <a:ext cx="5613716" cy="461665"/>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400" dirty="0">
                <a:solidFill>
                  <a:srgbClr val="FF0000"/>
                </a:solidFill>
                <a:latin typeface="Times New Roman" panose="02020603050405020304" pitchFamily="18" charset="0"/>
              </a:rPr>
              <a:t>000000 01000 01001 01110 00000 100000</a:t>
            </a:r>
            <a:endParaRPr lang="en-US" altLang="zh-CN" sz="2400" dirty="0">
              <a:solidFill>
                <a:srgbClr val="FF0000"/>
              </a:solidFill>
              <a:latin typeface="Times New Roman" panose="02020603050405020304" pitchFamily="18" charset="0"/>
            </a:endParaRPr>
          </a:p>
        </p:txBody>
      </p:sp>
      <p:sp>
        <p:nvSpPr>
          <p:cNvPr id="16" name="Rectangle 4"/>
          <p:cNvSpPr>
            <a:spLocks noChangeArrowheads="1"/>
          </p:cNvSpPr>
          <p:nvPr/>
        </p:nvSpPr>
        <p:spPr bwMode="auto">
          <a:xfrm>
            <a:off x="6102447" y="3869605"/>
            <a:ext cx="5579733" cy="461665"/>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400" dirty="0">
                <a:solidFill>
                  <a:srgbClr val="FF0000"/>
                </a:solidFill>
                <a:latin typeface="Times New Roman" panose="02020603050405020304" pitchFamily="18" charset="0"/>
              </a:rPr>
              <a:t>000000 01101 01110 01010 00000 100010</a:t>
            </a:r>
            <a:endParaRPr lang="en-US" altLang="zh-CN" sz="2400" dirty="0">
              <a:solidFill>
                <a:srgbClr val="FF0000"/>
              </a:solidFill>
              <a:latin typeface="Times New Roman" panose="02020603050405020304" pitchFamily="18" charset="0"/>
            </a:endParaRPr>
          </a:p>
        </p:txBody>
      </p:sp>
      <p:sp>
        <p:nvSpPr>
          <p:cNvPr id="20" name="Rectangle 6"/>
          <p:cNvSpPr>
            <a:spLocks noChangeArrowheads="1"/>
          </p:cNvSpPr>
          <p:nvPr/>
        </p:nvSpPr>
        <p:spPr bwMode="auto">
          <a:xfrm>
            <a:off x="754831" y="530429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E.g.   f= (g+100) - (i+50)</a:t>
            </a:r>
            <a:endParaRPr lang="en-US" altLang="zh-CN" sz="2400" dirty="0">
              <a:solidFill>
                <a:schemeClr val="tx1"/>
              </a:solidFill>
              <a:latin typeface="Times New Roman" panose="02020603050405020304" pitchFamily="18" charset="0"/>
            </a:endParaRPr>
          </a:p>
        </p:txBody>
      </p:sp>
      <p:grpSp>
        <p:nvGrpSpPr>
          <p:cNvPr id="21" name="Group 16"/>
          <p:cNvGrpSpPr/>
          <p:nvPr/>
        </p:nvGrpSpPr>
        <p:grpSpPr bwMode="auto">
          <a:xfrm>
            <a:off x="4131443" y="5021724"/>
            <a:ext cx="2286000" cy="1171575"/>
            <a:chOff x="2718" y="2619"/>
            <a:chExt cx="1440" cy="738"/>
          </a:xfrm>
        </p:grpSpPr>
        <p:sp>
          <p:nvSpPr>
            <p:cNvPr id="22" name="Rectangle 7"/>
            <p:cNvSpPr>
              <a:spLocks noChangeArrowheads="1"/>
            </p:cNvSpPr>
            <p:nvPr/>
          </p:nvSpPr>
          <p:spPr bwMode="auto">
            <a:xfrm>
              <a:off x="2972" y="2619"/>
              <a:ext cx="1186" cy="7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a:solidFill>
                    <a:schemeClr val="tx1"/>
                  </a:solidFill>
                  <a:latin typeface="Times New Roman" panose="02020603050405020304" pitchFamily="18" charset="0"/>
                </a:rPr>
                <a:t>addi $7, $2, </a:t>
              </a:r>
              <a:r>
                <a:rPr lang="en-US" altLang="zh-CN" sz="2000">
                  <a:solidFill>
                    <a:srgbClr val="EE3900"/>
                  </a:solidFill>
                  <a:latin typeface="Times New Roman" panose="02020603050405020304" pitchFamily="18" charset="0"/>
                </a:rPr>
                <a:t>100</a:t>
              </a:r>
              <a:endParaRPr lang="en-US" altLang="zh-CN" sz="2000">
                <a:solidFill>
                  <a:srgbClr val="EE3900"/>
                </a:solidFill>
                <a:latin typeface="Times New Roman" panose="02020603050405020304" pitchFamily="18" charset="0"/>
              </a:endParaRPr>
            </a:p>
            <a:p>
              <a:pPr>
                <a:spcBef>
                  <a:spcPct val="25000"/>
                </a:spcBef>
              </a:pPr>
              <a:r>
                <a:rPr lang="en-US" altLang="zh-CN" sz="2000">
                  <a:solidFill>
                    <a:schemeClr val="tx1"/>
                  </a:solidFill>
                  <a:latin typeface="Times New Roman" panose="02020603050405020304" pitchFamily="18" charset="0"/>
                </a:rPr>
                <a:t>addi  $8, $4, </a:t>
              </a:r>
              <a:r>
                <a:rPr lang="en-US" altLang="zh-CN" sz="2000">
                  <a:solidFill>
                    <a:srgbClr val="EE3900"/>
                  </a:solidFill>
                  <a:latin typeface="Times New Roman" panose="02020603050405020304" pitchFamily="18" charset="0"/>
                </a:rPr>
                <a:t>50</a:t>
              </a:r>
              <a:endParaRPr lang="en-US" altLang="zh-CN" sz="2000">
                <a:solidFill>
                  <a:srgbClr val="EE3900"/>
                </a:solidFill>
                <a:latin typeface="Times New Roman" panose="02020603050405020304" pitchFamily="18" charset="0"/>
              </a:endParaRPr>
            </a:p>
            <a:p>
              <a:pPr>
                <a:spcBef>
                  <a:spcPct val="25000"/>
                </a:spcBef>
              </a:pPr>
              <a:r>
                <a:rPr lang="en-US" altLang="zh-CN" sz="2000">
                  <a:solidFill>
                    <a:schemeClr val="tx1"/>
                  </a:solidFill>
                  <a:latin typeface="Times New Roman" panose="02020603050405020304" pitchFamily="18" charset="0"/>
                </a:rPr>
                <a:t>sub $1, $7, $8</a:t>
              </a:r>
              <a:endParaRPr lang="en-US" altLang="zh-CN" sz="2000">
                <a:solidFill>
                  <a:schemeClr val="tx1"/>
                </a:solidFill>
                <a:latin typeface="Times New Roman" panose="02020603050405020304" pitchFamily="18" charset="0"/>
              </a:endParaRPr>
            </a:p>
          </p:txBody>
        </p:sp>
        <p:sp>
          <p:nvSpPr>
            <p:cNvPr id="23" name="Line 14"/>
            <p:cNvSpPr>
              <a:spLocks noChangeShapeType="1"/>
            </p:cNvSpPr>
            <p:nvPr/>
          </p:nvSpPr>
          <p:spPr bwMode="auto">
            <a:xfrm>
              <a:off x="2718" y="2964"/>
              <a:ext cx="2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0-#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linds(horizontal)">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animBg="1" autoUpdateAnimBg="0"/>
      <p:bldP spid="7" grpId="0" animBg="1" autoUpdateAnimBg="0"/>
      <p:bldP spid="12" grpId="0" animBg="1" autoUpdateAnimBg="0"/>
      <p:bldP spid="15" grpId="0" animBg="1" autoUpdateAnimBg="0"/>
      <p:bldP spid="16" grpId="0" animBg="1" autoUpdateAnimBg="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选择结构的机器代码表示</a:t>
            </a:r>
            <a:endParaRPr lang="zh-CN" altLang="en-US" dirty="0"/>
          </a:p>
        </p:txBody>
      </p:sp>
      <p:sp>
        <p:nvSpPr>
          <p:cNvPr id="3" name="内容占位符 2"/>
          <p:cNvSpPr>
            <a:spLocks noGrp="1"/>
          </p:cNvSpPr>
          <p:nvPr>
            <p:ph idx="1"/>
          </p:nvPr>
        </p:nvSpPr>
        <p:spPr>
          <a:xfrm>
            <a:off x="592667" y="987748"/>
            <a:ext cx="10922000" cy="1171603"/>
          </a:xfrm>
        </p:spPr>
        <p:txBody>
          <a:bodyPr/>
          <a:lstStyle/>
          <a:p>
            <a:r>
              <a:rPr lang="zh-CN" altLang="en-US" dirty="0"/>
              <a:t>机器语言中通过提供条件码的设置功能和各类转移指令来支持高级语言中的选择语句</a:t>
            </a:r>
            <a:endParaRPr lang="zh-CN" altLang="en-US" dirty="0"/>
          </a:p>
        </p:txBody>
      </p:sp>
      <p:sp>
        <p:nvSpPr>
          <p:cNvPr id="4" name="Text Box 4"/>
          <p:cNvSpPr txBox="1">
            <a:spLocks noChangeArrowheads="1"/>
          </p:cNvSpPr>
          <p:nvPr/>
        </p:nvSpPr>
        <p:spPr bwMode="auto">
          <a:xfrm>
            <a:off x="6053667" y="1573549"/>
            <a:ext cx="519405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if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 j) </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       f = </a:t>
            </a:r>
            <a:r>
              <a:rPr lang="en-US" altLang="zh-CN" sz="2400" dirty="0" err="1">
                <a:solidFill>
                  <a:schemeClr val="tx1"/>
                </a:solidFill>
                <a:latin typeface="Times New Roman" panose="02020603050405020304" pitchFamily="18" charset="0"/>
              </a:rPr>
              <a:t>g+h</a:t>
            </a:r>
            <a:r>
              <a:rPr lang="en-US" altLang="zh-CN" sz="2400" dirty="0">
                <a:solidFill>
                  <a:schemeClr val="tx1"/>
                </a:solidFill>
                <a:latin typeface="Times New Roman" panose="02020603050405020304" pitchFamily="18" charset="0"/>
              </a:rPr>
              <a:t> ; </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else </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       f = g-h ;</a:t>
            </a:r>
            <a:endParaRPr lang="en-US" altLang="zh-CN" sz="2400" dirty="0">
              <a:solidFill>
                <a:schemeClr val="tx1"/>
              </a:solidFill>
              <a:latin typeface="Times New Roman" panose="02020603050405020304" pitchFamily="18" charset="0"/>
            </a:endParaRPr>
          </a:p>
          <a:p>
            <a:r>
              <a:rPr lang="zh-CN" altLang="en-US" sz="2400" dirty="0">
                <a:solidFill>
                  <a:schemeClr val="tx1"/>
                </a:solidFill>
                <a:latin typeface="Times New Roman" panose="02020603050405020304" pitchFamily="18" charset="0"/>
              </a:rPr>
              <a:t>假定</a:t>
            </a:r>
            <a:r>
              <a:rPr lang="en-US" altLang="zh-CN" sz="2400" dirty="0">
                <a:solidFill>
                  <a:schemeClr val="tx1"/>
                </a:solidFill>
                <a:latin typeface="Times New Roman" panose="02020603050405020304" pitchFamily="18" charset="0"/>
              </a:rPr>
              <a:t>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j, f, g, h</a:t>
            </a:r>
            <a:r>
              <a:rPr lang="zh-CN" altLang="en-US" sz="2400" dirty="0">
                <a:solidFill>
                  <a:schemeClr val="tx1"/>
                </a:solidFill>
                <a:latin typeface="Times New Roman" panose="02020603050405020304" pitchFamily="18" charset="0"/>
              </a:rPr>
              <a:t>分配给</a:t>
            </a:r>
            <a:r>
              <a:rPr lang="en-US" altLang="zh-CN" sz="2400" dirty="0">
                <a:solidFill>
                  <a:schemeClr val="tx1"/>
                </a:solidFill>
                <a:latin typeface="Times New Roman" panose="02020603050405020304" pitchFamily="18" charset="0"/>
              </a:rPr>
              <a:t>$1, $2, $3, $4, $5</a:t>
            </a:r>
            <a:endParaRPr lang="en-US" altLang="zh-CN" sz="2400" dirty="0">
              <a:solidFill>
                <a:schemeClr val="tx1"/>
              </a:solidFill>
              <a:latin typeface="Times New Roman" panose="02020603050405020304" pitchFamily="18" charset="0"/>
            </a:endParaRPr>
          </a:p>
        </p:txBody>
      </p:sp>
      <p:sp>
        <p:nvSpPr>
          <p:cNvPr id="6" name="Text Box 4"/>
          <p:cNvSpPr txBox="1">
            <a:spLocks noChangeArrowheads="1"/>
          </p:cNvSpPr>
          <p:nvPr/>
        </p:nvSpPr>
        <p:spPr bwMode="auto">
          <a:xfrm>
            <a:off x="635538" y="3793229"/>
            <a:ext cx="183415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if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 j) </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       f = </a:t>
            </a:r>
            <a:r>
              <a:rPr lang="en-US" altLang="zh-CN" sz="2400" dirty="0" err="1">
                <a:solidFill>
                  <a:schemeClr val="tx1"/>
                </a:solidFill>
                <a:latin typeface="Times New Roman" panose="02020603050405020304" pitchFamily="18" charset="0"/>
              </a:rPr>
              <a:t>g+h</a:t>
            </a:r>
            <a:r>
              <a:rPr lang="en-US" altLang="zh-CN" sz="2400" dirty="0">
                <a:solidFill>
                  <a:schemeClr val="tx1"/>
                </a:solidFill>
                <a:latin typeface="Times New Roman" panose="02020603050405020304" pitchFamily="18" charset="0"/>
              </a:rPr>
              <a:t> ;</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 </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else </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       f = g-h ;</a:t>
            </a:r>
            <a:endParaRPr lang="en-US" altLang="zh-CN" sz="2400" dirty="0">
              <a:solidFill>
                <a:schemeClr val="tx1"/>
              </a:solidFill>
              <a:latin typeface="Times New Roman" panose="02020603050405020304" pitchFamily="18" charset="0"/>
            </a:endParaRPr>
          </a:p>
        </p:txBody>
      </p:sp>
      <p:sp>
        <p:nvSpPr>
          <p:cNvPr id="7" name="Text Box 5"/>
          <p:cNvSpPr txBox="1">
            <a:spLocks noChangeArrowheads="1"/>
          </p:cNvSpPr>
          <p:nvPr/>
        </p:nvSpPr>
        <p:spPr bwMode="auto">
          <a:xfrm>
            <a:off x="3974777" y="3731237"/>
            <a:ext cx="52998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err="1">
                <a:solidFill>
                  <a:srgbClr val="0033CC"/>
                </a:solidFill>
                <a:latin typeface="Times New Roman" panose="02020603050405020304" pitchFamily="18" charset="0"/>
              </a:rPr>
              <a:t>bne</a:t>
            </a:r>
            <a:r>
              <a:rPr lang="en-US" altLang="zh-CN" sz="2400" dirty="0">
                <a:solidFill>
                  <a:srgbClr val="0033CC"/>
                </a:solidFill>
                <a:latin typeface="Times New Roman" panose="02020603050405020304" pitchFamily="18" charset="0"/>
              </a:rPr>
              <a:t> $1, $2, else   ; </a:t>
            </a:r>
            <a:r>
              <a:rPr lang="en-US" altLang="zh-CN" sz="2400" dirty="0" err="1">
                <a:solidFill>
                  <a:srgbClr val="0033CC"/>
                </a:solidFill>
                <a:latin typeface="Times New Roman" panose="02020603050405020304" pitchFamily="18" charset="0"/>
              </a:rPr>
              <a:t>i</a:t>
            </a:r>
            <a:r>
              <a:rPr lang="en-US" altLang="zh-CN" sz="2400" dirty="0">
                <a:solidFill>
                  <a:srgbClr val="0033CC"/>
                </a:solidFill>
                <a:latin typeface="Times New Roman" panose="02020603050405020304" pitchFamily="18" charset="0"/>
              </a:rPr>
              <a:t>!=j, jump to else      </a:t>
            </a:r>
            <a:endParaRPr lang="en-US" altLang="zh-CN" sz="2400" dirty="0">
              <a:solidFill>
                <a:srgbClr val="0033CC"/>
              </a:solidFill>
              <a:latin typeface="Times New Roman" panose="02020603050405020304" pitchFamily="18" charset="0"/>
            </a:endParaRPr>
          </a:p>
        </p:txBody>
      </p:sp>
      <p:sp>
        <p:nvSpPr>
          <p:cNvPr id="8" name="Text Box 5"/>
          <p:cNvSpPr txBox="1">
            <a:spLocks noChangeArrowheads="1"/>
          </p:cNvSpPr>
          <p:nvPr/>
        </p:nvSpPr>
        <p:spPr bwMode="auto">
          <a:xfrm>
            <a:off x="3974777" y="4161906"/>
            <a:ext cx="1989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rgbClr val="0033CC"/>
                </a:solidFill>
                <a:latin typeface="Times New Roman" panose="02020603050405020304" pitchFamily="18" charset="0"/>
              </a:rPr>
              <a:t>add $3, $4, $5</a:t>
            </a:r>
            <a:endParaRPr lang="en-US" altLang="zh-CN" sz="2400" dirty="0">
              <a:solidFill>
                <a:srgbClr val="0033CC"/>
              </a:solidFill>
              <a:latin typeface="Times New Roman" panose="02020603050405020304" pitchFamily="18" charset="0"/>
            </a:endParaRPr>
          </a:p>
        </p:txBody>
      </p:sp>
      <p:sp>
        <p:nvSpPr>
          <p:cNvPr id="9" name="Text Box 5"/>
          <p:cNvSpPr txBox="1">
            <a:spLocks noChangeArrowheads="1"/>
          </p:cNvSpPr>
          <p:nvPr/>
        </p:nvSpPr>
        <p:spPr bwMode="auto">
          <a:xfrm>
            <a:off x="3974777" y="4503603"/>
            <a:ext cx="4262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rgbClr val="0033CC"/>
                </a:solidFill>
                <a:latin typeface="Times New Roman" panose="02020603050405020304" pitchFamily="18" charset="0"/>
              </a:rPr>
              <a:t>j   exit		     ; jump to exit</a:t>
            </a:r>
            <a:endParaRPr lang="en-US" altLang="zh-CN" sz="2400" dirty="0">
              <a:solidFill>
                <a:srgbClr val="0033CC"/>
              </a:solidFill>
              <a:latin typeface="Times New Roman" panose="02020603050405020304" pitchFamily="18" charset="0"/>
            </a:endParaRPr>
          </a:p>
        </p:txBody>
      </p:sp>
      <p:sp>
        <p:nvSpPr>
          <p:cNvPr id="10" name="Text Box 5"/>
          <p:cNvSpPr txBox="1">
            <a:spLocks noChangeArrowheads="1"/>
          </p:cNvSpPr>
          <p:nvPr/>
        </p:nvSpPr>
        <p:spPr bwMode="auto">
          <a:xfrm>
            <a:off x="3234647" y="5621156"/>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rgbClr val="0033CC"/>
                </a:solidFill>
                <a:latin typeface="Times New Roman" panose="02020603050405020304" pitchFamily="18" charset="0"/>
              </a:rPr>
              <a:t>exit:</a:t>
            </a:r>
            <a:endParaRPr lang="en-US" altLang="zh-CN" sz="2400" dirty="0">
              <a:solidFill>
                <a:srgbClr val="0033CC"/>
              </a:solidFill>
              <a:latin typeface="Times New Roman" panose="02020603050405020304" pitchFamily="18" charset="0"/>
            </a:endParaRPr>
          </a:p>
        </p:txBody>
      </p:sp>
      <p:sp>
        <p:nvSpPr>
          <p:cNvPr id="11" name="Text Box 5"/>
          <p:cNvSpPr txBox="1">
            <a:spLocks noChangeArrowheads="1"/>
          </p:cNvSpPr>
          <p:nvPr/>
        </p:nvSpPr>
        <p:spPr bwMode="auto">
          <a:xfrm>
            <a:off x="3974777" y="5236981"/>
            <a:ext cx="1955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rgbClr val="0033CC"/>
                </a:solidFill>
                <a:latin typeface="Times New Roman" panose="02020603050405020304" pitchFamily="18" charset="0"/>
              </a:rPr>
              <a:t>sub $3, $4, $5</a:t>
            </a:r>
            <a:endParaRPr lang="en-US" altLang="zh-CN" sz="2400" dirty="0">
              <a:solidFill>
                <a:srgbClr val="0033CC"/>
              </a:solidFill>
              <a:latin typeface="Times New Roman" panose="02020603050405020304" pitchFamily="18" charset="0"/>
            </a:endParaRPr>
          </a:p>
        </p:txBody>
      </p:sp>
      <p:sp>
        <p:nvSpPr>
          <p:cNvPr id="12" name="Text Box 5"/>
          <p:cNvSpPr txBox="1">
            <a:spLocks noChangeArrowheads="1"/>
          </p:cNvSpPr>
          <p:nvPr/>
        </p:nvSpPr>
        <p:spPr bwMode="auto">
          <a:xfrm>
            <a:off x="3209824" y="4903276"/>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rgbClr val="0033CC"/>
                </a:solidFill>
                <a:latin typeface="Times New Roman" panose="02020603050405020304" pitchFamily="18" charset="0"/>
              </a:rPr>
              <a:t>else:</a:t>
            </a:r>
            <a:endParaRPr lang="en-US" altLang="zh-CN" sz="2400" dirty="0">
              <a:solidFill>
                <a:srgbClr val="0033CC"/>
              </a:solidFill>
              <a:latin typeface="Times New Roman" panose="02020603050405020304" pitchFamily="18" charset="0"/>
            </a:endParaRPr>
          </a:p>
        </p:txBody>
      </p:sp>
      <p:cxnSp>
        <p:nvCxnSpPr>
          <p:cNvPr id="14" name="直接箭头连接符 13"/>
          <p:cNvCxnSpPr/>
          <p:nvPr/>
        </p:nvCxnSpPr>
        <p:spPr bwMode="auto">
          <a:xfrm>
            <a:off x="2459737" y="3962069"/>
            <a:ext cx="740130" cy="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5" name="直接箭头连接符 14"/>
          <p:cNvCxnSpPr/>
          <p:nvPr/>
        </p:nvCxnSpPr>
        <p:spPr bwMode="auto">
          <a:xfrm>
            <a:off x="2483780" y="4417784"/>
            <a:ext cx="740130" cy="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6" name="直接箭头连接符 15"/>
          <p:cNvCxnSpPr/>
          <p:nvPr/>
        </p:nvCxnSpPr>
        <p:spPr bwMode="auto">
          <a:xfrm>
            <a:off x="2469694" y="4779325"/>
            <a:ext cx="740130" cy="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7" name="直接箭头连接符 16"/>
          <p:cNvCxnSpPr/>
          <p:nvPr/>
        </p:nvCxnSpPr>
        <p:spPr bwMode="auto">
          <a:xfrm>
            <a:off x="2459737" y="5134108"/>
            <a:ext cx="740130" cy="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8" name="直接箭头连接符 17"/>
          <p:cNvCxnSpPr/>
          <p:nvPr/>
        </p:nvCxnSpPr>
        <p:spPr bwMode="auto">
          <a:xfrm>
            <a:off x="2469694" y="5484203"/>
            <a:ext cx="740130" cy="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矩形 19"/>
          <p:cNvSpPr/>
          <p:nvPr/>
        </p:nvSpPr>
        <p:spPr>
          <a:xfrm>
            <a:off x="4754477" y="1542928"/>
            <a:ext cx="1351652" cy="523220"/>
          </a:xfrm>
          <a:prstGeom prst="rect">
            <a:avLst/>
          </a:prstGeom>
        </p:spPr>
        <p:txBody>
          <a:bodyPr wrap="none">
            <a:spAutoFit/>
          </a:bodyPr>
          <a:lstStyle/>
          <a:p>
            <a:r>
              <a:rPr lang="zh-CN" altLang="en-US" sz="2800" b="1" kern="0" dirty="0">
                <a:solidFill>
                  <a:srgbClr val="003399"/>
                </a:solidFill>
                <a:ea typeface="微软雅黑" panose="020B0503020204020204" pitchFamily="34" charset="-122"/>
              </a:rPr>
              <a:t>例</a:t>
            </a:r>
            <a:r>
              <a:rPr lang="en-US" altLang="zh-CN" sz="2800" b="1" kern="0" dirty="0">
                <a:solidFill>
                  <a:srgbClr val="003399"/>
                </a:solidFill>
                <a:ea typeface="微软雅黑" panose="020B0503020204020204" pitchFamily="34" charset="-122"/>
              </a:rPr>
              <a:t>4.5</a:t>
            </a:r>
            <a:r>
              <a:rPr lang="zh-CN" altLang="en-US" sz="2800" b="1" kern="0" dirty="0">
                <a:solidFill>
                  <a:srgbClr val="003399"/>
                </a:solidFill>
                <a:ea typeface="微软雅黑" panose="020B0503020204020204" pitchFamily="34" charset="-122"/>
              </a:rPr>
              <a:t>：</a:t>
            </a:r>
            <a:endParaRPr lang="zh-CN" altLang="en-US" dirty="0">
              <a:solidFill>
                <a:srgbClr val="00339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linds(horizontal)">
                                      <p:cBhvr>
                                        <p:cTn id="7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5"/>
          <p:cNvSpPr txBox="1">
            <a:spLocks noChangeArrowheads="1"/>
          </p:cNvSpPr>
          <p:nvPr/>
        </p:nvSpPr>
        <p:spPr bwMode="auto">
          <a:xfrm>
            <a:off x="527590" y="979812"/>
            <a:ext cx="108171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dirty="0">
                <a:solidFill>
                  <a:schemeClr val="tx1"/>
                </a:solidFill>
                <a:latin typeface="微软雅黑" panose="020B0503020204020204" pitchFamily="34" charset="-122"/>
                <a:ea typeface="微软雅黑" panose="020B0503020204020204" pitchFamily="34" charset="-122"/>
              </a:rPr>
              <a:t>例</a:t>
            </a:r>
            <a:r>
              <a:rPr lang="en-US" altLang="zh-CN" sz="2400" dirty="0">
                <a:solidFill>
                  <a:schemeClr val="tx1"/>
                </a:solidFill>
                <a:latin typeface="微软雅黑" panose="020B0503020204020204" pitchFamily="34" charset="-122"/>
                <a:ea typeface="微软雅黑" panose="020B0503020204020204" pitchFamily="34" charset="-122"/>
              </a:rPr>
              <a:t>4.6</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if (a</a:t>
            </a:r>
            <a:r>
              <a:rPr lang="zh-CN" altLang="en-US"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&lt; b) f = </a:t>
            </a:r>
            <a:r>
              <a:rPr lang="en-US" altLang="zh-CN" sz="2400" dirty="0" err="1">
                <a:solidFill>
                  <a:schemeClr val="tx1"/>
                </a:solidFill>
                <a:latin typeface="微软雅黑" panose="020B0503020204020204" pitchFamily="34" charset="-122"/>
                <a:ea typeface="微软雅黑" panose="020B0503020204020204" pitchFamily="34" charset="-122"/>
              </a:rPr>
              <a:t>g+h</a:t>
            </a:r>
            <a:r>
              <a:rPr lang="en-US" altLang="zh-CN" sz="2400" dirty="0">
                <a:solidFill>
                  <a:schemeClr val="tx1"/>
                </a:solidFill>
                <a:latin typeface="微软雅黑" panose="020B0503020204020204" pitchFamily="34" charset="-122"/>
                <a:ea typeface="微软雅黑" panose="020B0503020204020204" pitchFamily="34" charset="-122"/>
              </a:rPr>
              <a:t> ; else f = g-h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假定</a:t>
            </a:r>
            <a:r>
              <a:rPr lang="en-US" altLang="zh-CN" sz="2400" dirty="0">
                <a:solidFill>
                  <a:schemeClr val="tx1"/>
                </a:solidFill>
                <a:latin typeface="微软雅黑" panose="020B0503020204020204" pitchFamily="34" charset="-122"/>
                <a:ea typeface="微软雅黑" panose="020B0503020204020204" pitchFamily="34" charset="-122"/>
              </a:rPr>
              <a:t>a, b, f, g, h</a:t>
            </a:r>
            <a:r>
              <a:rPr lang="zh-CN" altLang="en-US" sz="2400" dirty="0">
                <a:solidFill>
                  <a:schemeClr val="tx1"/>
                </a:solidFill>
                <a:latin typeface="微软雅黑" panose="020B0503020204020204" pitchFamily="34" charset="-122"/>
                <a:ea typeface="微软雅黑" panose="020B0503020204020204" pitchFamily="34" charset="-122"/>
              </a:rPr>
              <a:t>分配给</a:t>
            </a:r>
            <a:r>
              <a:rPr lang="en-US" altLang="zh-CN" sz="2400" dirty="0">
                <a:solidFill>
                  <a:schemeClr val="tx1"/>
                </a:solidFill>
                <a:latin typeface="微软雅黑" panose="020B0503020204020204" pitchFamily="34" charset="-122"/>
                <a:ea typeface="微软雅黑" panose="020B0503020204020204" pitchFamily="34" charset="-122"/>
              </a:rPr>
              <a:t> $1, $2, $3, $4, $5</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275467" name="Text Box 11"/>
          <p:cNvSpPr txBox="1">
            <a:spLocks noChangeArrowheads="1"/>
          </p:cNvSpPr>
          <p:nvPr/>
        </p:nvSpPr>
        <p:spPr bwMode="auto">
          <a:xfrm>
            <a:off x="1268332" y="2711181"/>
            <a:ext cx="772679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b="0" dirty="0">
                <a:solidFill>
                  <a:schemeClr val="tx1"/>
                </a:solidFill>
                <a:latin typeface="Times New Roman" panose="02020603050405020304" pitchFamily="18" charset="0"/>
              </a:rPr>
              <a:t>	</a:t>
            </a:r>
            <a:r>
              <a:rPr lang="en-US" altLang="zh-CN" sz="2400" dirty="0" err="1">
                <a:latin typeface="Times New Roman" panose="02020603050405020304" pitchFamily="18" charset="0"/>
              </a:rPr>
              <a:t>slt</a:t>
            </a:r>
            <a:r>
              <a:rPr lang="en-US" altLang="zh-CN" sz="2400" dirty="0">
                <a:latin typeface="Times New Roman" panose="02020603050405020304" pitchFamily="18" charset="0"/>
              </a:rPr>
              <a:t>   $6, </a:t>
            </a:r>
            <a:r>
              <a:rPr lang="en-US" altLang="zh-CN" sz="2400" dirty="0">
                <a:latin typeface="Times New Roman" panose="02020603050405020304" pitchFamily="18" charset="0"/>
                <a:cs typeface="Times New Roman" panose="02020603050405020304" pitchFamily="18" charset="0"/>
              </a:rPr>
              <a:t>$1, $2		          ; if a&lt;b, $6=1, else $6=0</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rPr>
              <a:t>	</a:t>
            </a:r>
            <a:r>
              <a:rPr lang="en-US" altLang="zh-CN" sz="2400" dirty="0" err="1">
                <a:latin typeface="Times New Roman" panose="02020603050405020304" pitchFamily="18" charset="0"/>
              </a:rPr>
              <a:t>beq</a:t>
            </a:r>
            <a:r>
              <a:rPr lang="zh-CN" altLang="en-US" sz="2400" dirty="0">
                <a:latin typeface="Times New Roman" panose="02020603050405020304" pitchFamily="18" charset="0"/>
              </a:rPr>
              <a:t> </a:t>
            </a:r>
            <a:r>
              <a:rPr lang="en-US" altLang="zh-CN" sz="2400" dirty="0">
                <a:latin typeface="Times New Roman" panose="02020603050405020304" pitchFamily="18" charset="0"/>
              </a:rPr>
              <a:t>$6, $zero, else               ; $6=0, jump to else       </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add $3, $4, $5        </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j   exit			         ; jump to exit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else:	sub $3, $4, $5</a:t>
            </a:r>
            <a:endParaRPr lang="zh-CN" altLang="en-US" sz="2400" dirty="0">
              <a:latin typeface="Times New Roman" panose="02020603050405020304" pitchFamily="18" charset="0"/>
            </a:endParaRPr>
          </a:p>
          <a:p>
            <a:r>
              <a:rPr lang="en-US" altLang="zh-CN" sz="2400" dirty="0">
                <a:latin typeface="Times New Roman" panose="02020603050405020304" pitchFamily="18" charset="0"/>
              </a:rPr>
              <a:t>exit:</a:t>
            </a:r>
            <a:endParaRPr lang="en-US" altLang="zh-CN" sz="2400" dirty="0">
              <a:latin typeface="Times New Roman" panose="02020603050405020304" pitchFamily="18" charset="0"/>
            </a:endParaRPr>
          </a:p>
        </p:txBody>
      </p:sp>
      <p:sp>
        <p:nvSpPr>
          <p:cNvPr id="4" name="标题 3"/>
          <p:cNvSpPr>
            <a:spLocks noGrp="1"/>
          </p:cNvSpPr>
          <p:nvPr>
            <p:ph type="title"/>
          </p:nvPr>
        </p:nvSpPr>
        <p:spPr/>
        <p:txBody>
          <a:bodyPr/>
          <a:lstStyle/>
          <a:p>
            <a:r>
              <a:rPr lang="zh-CN" altLang="en-US" dirty="0"/>
              <a:t>选择结构的机器代码表示</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67"/>
                                        </p:tgtEl>
                                        <p:attrNameLst>
                                          <p:attrName>style.visibility</p:attrName>
                                        </p:attrNameLst>
                                      </p:cBhvr>
                                      <p:to>
                                        <p:strVal val="visible"/>
                                      </p:to>
                                    </p:set>
                                    <p:animEffect transition="in" filter="blinds(horizontal)">
                                      <p:cBhvr>
                                        <p:cTn id="7" dur="500"/>
                                        <p:tgtEl>
                                          <p:spTgt spid="275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循环结构的机器代码表示</a:t>
            </a:r>
            <a:endParaRPr lang="zh-CN" altLang="en-US" dirty="0"/>
          </a:p>
        </p:txBody>
      </p:sp>
      <p:sp>
        <p:nvSpPr>
          <p:cNvPr id="3" name="内容占位符 2"/>
          <p:cNvSpPr>
            <a:spLocks noGrp="1"/>
          </p:cNvSpPr>
          <p:nvPr>
            <p:ph idx="1"/>
          </p:nvPr>
        </p:nvSpPr>
        <p:spPr>
          <a:xfrm>
            <a:off x="524932" y="3875859"/>
            <a:ext cx="6722731" cy="1925014"/>
          </a:xfrm>
        </p:spPr>
        <p:txBody>
          <a:bodyPr/>
          <a:lstStyle/>
          <a:p>
            <a:r>
              <a:rPr lang="zh-CN" altLang="en-US" sz="2400" dirty="0">
                <a:solidFill>
                  <a:srgbClr val="FF0000"/>
                </a:solidFill>
              </a:rPr>
              <a:t>分支指令</a:t>
            </a:r>
            <a:r>
              <a:rPr lang="zh-CN" altLang="en-US" sz="2400" dirty="0"/>
              <a:t>在循环结构中用来</a:t>
            </a:r>
            <a:r>
              <a:rPr lang="zh-CN" altLang="en-US" sz="2400" dirty="0">
                <a:solidFill>
                  <a:srgbClr val="FF0000"/>
                </a:solidFill>
              </a:rPr>
              <a:t>判断循环条件是否结束</a:t>
            </a:r>
            <a:endParaRPr lang="en-US" altLang="zh-CN" sz="2400" dirty="0">
              <a:solidFill>
                <a:srgbClr val="FF0000"/>
              </a:solidFill>
            </a:endParaRPr>
          </a:p>
          <a:p>
            <a:r>
              <a:rPr lang="zh-CN" altLang="en-US" sz="2400" dirty="0"/>
              <a:t>需要用到</a:t>
            </a:r>
            <a:r>
              <a:rPr lang="zh-CN" altLang="en-US" sz="2400" dirty="0">
                <a:solidFill>
                  <a:srgbClr val="FF0000"/>
                </a:solidFill>
              </a:rPr>
              <a:t>自动变址寻址</a:t>
            </a:r>
            <a:r>
              <a:rPr lang="zh-CN" altLang="en-US" sz="2400" dirty="0"/>
              <a:t>对</a:t>
            </a:r>
            <a:r>
              <a:rPr lang="zh-CN" altLang="en-US" sz="2400" dirty="0">
                <a:solidFill>
                  <a:srgbClr val="FF0000"/>
                </a:solidFill>
              </a:rPr>
              <a:t>数组元素</a:t>
            </a:r>
            <a:r>
              <a:rPr lang="zh-CN" altLang="en-US" sz="2400" dirty="0"/>
              <a:t>进行处理</a:t>
            </a:r>
            <a:endParaRPr lang="zh-CN" altLang="en-US" sz="2400" dirty="0"/>
          </a:p>
        </p:txBody>
      </p:sp>
      <p:sp>
        <p:nvSpPr>
          <p:cNvPr id="4" name="Text Box 3"/>
          <p:cNvSpPr txBox="1">
            <a:spLocks noChangeArrowheads="1"/>
          </p:cNvSpPr>
          <p:nvPr/>
        </p:nvSpPr>
        <p:spPr bwMode="auto">
          <a:xfrm>
            <a:off x="524933" y="868460"/>
            <a:ext cx="583913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while(</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k)</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 	x = x +A[</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+ 1;</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a:t>
            </a:r>
            <a:endParaRPr lang="en-US" altLang="zh-CN" sz="2400" dirty="0">
              <a:solidFill>
                <a:schemeClr val="tx1"/>
              </a:solidFill>
              <a:latin typeface="Times New Roman" panose="02020603050405020304" pitchFamily="18" charset="0"/>
            </a:endParaRPr>
          </a:p>
          <a:p>
            <a:r>
              <a:rPr lang="zh-CN" altLang="en-US" sz="2400" dirty="0">
                <a:solidFill>
                  <a:schemeClr val="tx1"/>
                </a:solidFill>
                <a:latin typeface="Times New Roman" panose="02020603050405020304" pitchFamily="18" charset="0"/>
              </a:rPr>
              <a:t>假定</a:t>
            </a:r>
            <a:r>
              <a:rPr lang="en-US" altLang="zh-CN" sz="2400" dirty="0">
                <a:solidFill>
                  <a:schemeClr val="tx1"/>
                </a:solidFill>
                <a:latin typeface="Times New Roman" panose="02020603050405020304" pitchFamily="18" charset="0"/>
              </a:rPr>
              <a:t>x,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k</a:t>
            </a:r>
            <a:r>
              <a:rPr lang="zh-CN" altLang="en-US" sz="2400" dirty="0">
                <a:solidFill>
                  <a:schemeClr val="tx1"/>
                </a:solidFill>
                <a:latin typeface="Times New Roman" panose="02020603050405020304" pitchFamily="18" charset="0"/>
              </a:rPr>
              <a:t>分配给</a:t>
            </a:r>
            <a:r>
              <a:rPr lang="en-US" altLang="zh-CN" sz="2400" dirty="0">
                <a:solidFill>
                  <a:schemeClr val="tx1"/>
                </a:solidFill>
                <a:latin typeface="Times New Roman" panose="02020603050405020304" pitchFamily="18" charset="0"/>
              </a:rPr>
              <a:t> $s1, $s2, $s3</a:t>
            </a:r>
            <a:r>
              <a:rPr lang="zh-CN" altLang="en-US" sz="2400" dirty="0">
                <a:solidFill>
                  <a:schemeClr val="tx1"/>
                </a:solidFill>
                <a:latin typeface="Times New Roman" panose="02020603050405020304" pitchFamily="18" charset="0"/>
              </a:rPr>
              <a:t>，数组</a:t>
            </a:r>
            <a:r>
              <a:rPr lang="en-US" altLang="zh-CN" sz="2400" dirty="0">
                <a:solidFill>
                  <a:schemeClr val="tx1"/>
                </a:solidFill>
                <a:latin typeface="Times New Roman" panose="02020603050405020304" pitchFamily="18" charset="0"/>
              </a:rPr>
              <a:t>A</a:t>
            </a:r>
            <a:r>
              <a:rPr lang="zh-CN" altLang="en-US" sz="2400" dirty="0">
                <a:solidFill>
                  <a:schemeClr val="tx1"/>
                </a:solidFill>
                <a:latin typeface="Times New Roman" panose="02020603050405020304" pitchFamily="18" charset="0"/>
              </a:rPr>
              <a:t>的每个元素为一个</a:t>
            </a:r>
            <a:r>
              <a:rPr lang="en-US" altLang="zh-CN" sz="2400" dirty="0">
                <a:solidFill>
                  <a:schemeClr val="tx1"/>
                </a:solidFill>
                <a:latin typeface="Times New Roman" panose="02020603050405020304" pitchFamily="18" charset="0"/>
              </a:rPr>
              <a:t>32</a:t>
            </a:r>
            <a:r>
              <a:rPr lang="zh-CN" altLang="en-US" sz="2400" dirty="0">
                <a:solidFill>
                  <a:schemeClr val="tx1"/>
                </a:solidFill>
                <a:latin typeface="Times New Roman" panose="02020603050405020304" pitchFamily="18" charset="0"/>
              </a:rPr>
              <a:t>位字，首地址存放在</a:t>
            </a:r>
            <a:r>
              <a:rPr lang="en-US" altLang="zh-CN" sz="2400" dirty="0">
                <a:solidFill>
                  <a:schemeClr val="tx1"/>
                </a:solidFill>
                <a:latin typeface="Times New Roman" panose="02020603050405020304" pitchFamily="18" charset="0"/>
              </a:rPr>
              <a:t>$5</a:t>
            </a:r>
            <a:r>
              <a:rPr lang="zh-CN" altLang="en-US" sz="2400" dirty="0">
                <a:solidFill>
                  <a:schemeClr val="tx1"/>
                </a:solidFill>
                <a:latin typeface="Times New Roman" panose="02020603050405020304" pitchFamily="18" charset="0"/>
              </a:rPr>
              <a:t>中</a:t>
            </a:r>
            <a:endParaRPr lang="en-US" altLang="zh-CN" sz="2400" dirty="0">
              <a:solidFill>
                <a:schemeClr val="tx1"/>
              </a:solidFill>
              <a:latin typeface="Times New Roman" panose="02020603050405020304" pitchFamily="18" charset="0"/>
            </a:endParaRPr>
          </a:p>
        </p:txBody>
      </p:sp>
      <p:sp>
        <p:nvSpPr>
          <p:cNvPr id="5" name="Text Box 3"/>
          <p:cNvSpPr txBox="1">
            <a:spLocks noChangeArrowheads="1"/>
          </p:cNvSpPr>
          <p:nvPr/>
        </p:nvSpPr>
        <p:spPr bwMode="auto">
          <a:xfrm>
            <a:off x="7857100" y="822294"/>
            <a:ext cx="25811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if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k) go to Exit</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x = x +A[</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a:t>
            </a:r>
            <a:endParaRPr lang="en-US" altLang="zh-CN" sz="2400" dirty="0">
              <a:solidFill>
                <a:schemeClr val="tx1"/>
              </a:solidFill>
              <a:latin typeface="Times New Roman" panose="02020603050405020304" pitchFamily="18" charset="0"/>
            </a:endParaRPr>
          </a:p>
          <a:p>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+ 1;</a:t>
            </a:r>
            <a:endParaRPr lang="en-US" altLang="zh-CN" sz="2400" dirty="0">
              <a:solidFill>
                <a:schemeClr val="tx1"/>
              </a:solidFill>
              <a:latin typeface="Times New Roman" panose="02020603050405020304" pitchFamily="18" charset="0"/>
            </a:endParaRPr>
          </a:p>
          <a:p>
            <a:r>
              <a:rPr lang="en-US" altLang="zh-CN" sz="2400" dirty="0" err="1">
                <a:solidFill>
                  <a:schemeClr val="tx1"/>
                </a:solidFill>
                <a:latin typeface="Times New Roman" panose="02020603050405020304" pitchFamily="18" charset="0"/>
              </a:rPr>
              <a:t>goto</a:t>
            </a:r>
            <a:r>
              <a:rPr lang="en-US" altLang="zh-CN" sz="2400" dirty="0">
                <a:solidFill>
                  <a:schemeClr val="tx1"/>
                </a:solidFill>
                <a:latin typeface="Times New Roman" panose="02020603050405020304" pitchFamily="18" charset="0"/>
              </a:rPr>
              <a:t> Loop</a:t>
            </a:r>
            <a:endParaRPr lang="en-US" altLang="zh-CN" sz="2400" dirty="0">
              <a:solidFill>
                <a:schemeClr val="tx1"/>
              </a:solidFill>
              <a:latin typeface="Times New Roman" panose="02020603050405020304" pitchFamily="18" charset="0"/>
            </a:endParaRPr>
          </a:p>
        </p:txBody>
      </p:sp>
      <p:sp>
        <p:nvSpPr>
          <p:cNvPr id="6" name="Text Box 4"/>
          <p:cNvSpPr txBox="1">
            <a:spLocks noChangeArrowheads="1"/>
          </p:cNvSpPr>
          <p:nvPr/>
        </p:nvSpPr>
        <p:spPr bwMode="auto">
          <a:xfrm>
            <a:off x="6988924" y="2548054"/>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rgbClr val="388A36"/>
                </a:solidFill>
                <a:latin typeface="Times New Roman" panose="02020603050405020304" pitchFamily="18" charset="0"/>
              </a:rPr>
              <a:t>Loop:	</a:t>
            </a:r>
            <a:endParaRPr lang="zh-CN" altLang="en-US" sz="2400" dirty="0">
              <a:solidFill>
                <a:srgbClr val="388A36"/>
              </a:solidFill>
              <a:latin typeface="Times New Roman" panose="02020603050405020304" pitchFamily="18" charset="0"/>
            </a:endParaRPr>
          </a:p>
        </p:txBody>
      </p:sp>
      <p:sp>
        <p:nvSpPr>
          <p:cNvPr id="8" name="矩形 7"/>
          <p:cNvSpPr/>
          <p:nvPr/>
        </p:nvSpPr>
        <p:spPr>
          <a:xfrm>
            <a:off x="6993845" y="808714"/>
            <a:ext cx="971741" cy="461665"/>
          </a:xfrm>
          <a:prstGeom prst="rect">
            <a:avLst/>
          </a:prstGeom>
        </p:spPr>
        <p:txBody>
          <a:bodyPr wrap="none">
            <a:spAutoFit/>
          </a:bodyPr>
          <a:lstStyle/>
          <a:p>
            <a:r>
              <a:rPr lang="en-US" altLang="zh-CN" sz="2400" b="1" dirty="0">
                <a:solidFill>
                  <a:prstClr val="black"/>
                </a:solidFill>
              </a:rPr>
              <a:t>Loop:</a:t>
            </a:r>
            <a:endParaRPr lang="zh-CN" altLang="en-US" b="1" dirty="0"/>
          </a:p>
        </p:txBody>
      </p:sp>
      <p:sp>
        <p:nvSpPr>
          <p:cNvPr id="9" name="矩形 8"/>
          <p:cNvSpPr/>
          <p:nvPr/>
        </p:nvSpPr>
        <p:spPr>
          <a:xfrm>
            <a:off x="6988924" y="2261494"/>
            <a:ext cx="833883" cy="461665"/>
          </a:xfrm>
          <a:prstGeom prst="rect">
            <a:avLst/>
          </a:prstGeom>
        </p:spPr>
        <p:txBody>
          <a:bodyPr wrap="none">
            <a:spAutoFit/>
          </a:bodyPr>
          <a:lstStyle/>
          <a:p>
            <a:r>
              <a:rPr lang="en-US" altLang="zh-CN" sz="2400" b="1" dirty="0">
                <a:solidFill>
                  <a:prstClr val="black"/>
                </a:solidFill>
              </a:rPr>
              <a:t>Exit:</a:t>
            </a:r>
            <a:endParaRPr lang="zh-CN" altLang="en-US" b="1" dirty="0"/>
          </a:p>
        </p:txBody>
      </p:sp>
      <p:sp>
        <p:nvSpPr>
          <p:cNvPr id="10" name="Text Box 3"/>
          <p:cNvSpPr txBox="1">
            <a:spLocks noChangeArrowheads="1"/>
          </p:cNvSpPr>
          <p:nvPr/>
        </p:nvSpPr>
        <p:spPr bwMode="auto">
          <a:xfrm>
            <a:off x="7822807" y="2575498"/>
            <a:ext cx="229742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err="1">
                <a:solidFill>
                  <a:schemeClr val="tx1"/>
                </a:solidFill>
                <a:latin typeface="Times New Roman" panose="02020603050405020304" pitchFamily="18" charset="0"/>
              </a:rPr>
              <a:t>beq</a:t>
            </a:r>
            <a:r>
              <a:rPr lang="en-US" altLang="zh-CN" sz="2400" dirty="0">
                <a:solidFill>
                  <a:schemeClr val="tx1"/>
                </a:solidFill>
                <a:latin typeface="Times New Roman" panose="02020603050405020304" pitchFamily="18" charset="0"/>
              </a:rPr>
              <a:t> $s2,$s3,Exit</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add $s7,$s2,$s2</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add $s7,$s7,$s7</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add $s7,$s7,$s5</a:t>
            </a:r>
            <a:endParaRPr lang="en-US" altLang="zh-CN" sz="2400" dirty="0">
              <a:solidFill>
                <a:schemeClr val="tx1"/>
              </a:solidFill>
              <a:latin typeface="Times New Roman" panose="02020603050405020304" pitchFamily="18" charset="0"/>
            </a:endParaRPr>
          </a:p>
          <a:p>
            <a:r>
              <a:rPr lang="en-US" altLang="zh-CN" sz="2400" dirty="0" err="1">
                <a:solidFill>
                  <a:schemeClr val="tx1"/>
                </a:solidFill>
                <a:latin typeface="Times New Roman" panose="02020603050405020304" pitchFamily="18" charset="0"/>
              </a:rPr>
              <a:t>lw</a:t>
            </a:r>
            <a:r>
              <a:rPr lang="en-US" altLang="zh-CN" sz="2400" dirty="0">
                <a:solidFill>
                  <a:schemeClr val="tx1"/>
                </a:solidFill>
                <a:latin typeface="Times New Roman" panose="02020603050405020304" pitchFamily="18" charset="0"/>
              </a:rPr>
              <a:t> $s6,0($s7)</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add $s1,$s1,$s6</a:t>
            </a:r>
            <a:endParaRPr lang="en-US" altLang="zh-CN" sz="2400" dirty="0">
              <a:solidFill>
                <a:schemeClr val="tx1"/>
              </a:solidFill>
              <a:latin typeface="Times New Roman" panose="02020603050405020304" pitchFamily="18" charset="0"/>
            </a:endParaRPr>
          </a:p>
          <a:p>
            <a:r>
              <a:rPr lang="en-US" altLang="zh-CN" sz="2400" dirty="0" err="1">
                <a:solidFill>
                  <a:schemeClr val="tx1"/>
                </a:solidFill>
                <a:latin typeface="Times New Roman" panose="02020603050405020304" pitchFamily="18" charset="0"/>
              </a:rPr>
              <a:t>addi</a:t>
            </a:r>
            <a:r>
              <a:rPr lang="en-US" altLang="zh-CN" sz="2400" dirty="0">
                <a:solidFill>
                  <a:schemeClr val="tx1"/>
                </a:solidFill>
                <a:latin typeface="Times New Roman" panose="02020603050405020304" pitchFamily="18" charset="0"/>
              </a:rPr>
              <a:t> $s2,$s2,1</a:t>
            </a:r>
            <a:endParaRPr lang="en-US" altLang="zh-CN" sz="2400" dirty="0">
              <a:solidFill>
                <a:schemeClr val="tx1"/>
              </a:solidFill>
              <a:latin typeface="Times New Roman" panose="02020603050405020304" pitchFamily="18" charset="0"/>
            </a:endParaRPr>
          </a:p>
          <a:p>
            <a:r>
              <a:rPr lang="en-US" altLang="zh-CN" sz="2400" dirty="0">
                <a:solidFill>
                  <a:schemeClr val="tx1"/>
                </a:solidFill>
                <a:latin typeface="Times New Roman" panose="02020603050405020304" pitchFamily="18" charset="0"/>
              </a:rPr>
              <a:t>j Loop</a:t>
            </a:r>
            <a:endParaRPr lang="en-US" altLang="zh-CN" sz="2400" dirty="0">
              <a:solidFill>
                <a:schemeClr val="tx1"/>
              </a:solidFill>
              <a:latin typeface="Times New Roman" panose="02020603050405020304" pitchFamily="18" charset="0"/>
            </a:endParaRPr>
          </a:p>
        </p:txBody>
      </p:sp>
      <p:sp>
        <p:nvSpPr>
          <p:cNvPr id="12" name="Text Box 3"/>
          <p:cNvSpPr txBox="1">
            <a:spLocks noChangeArrowheads="1"/>
          </p:cNvSpPr>
          <p:nvPr/>
        </p:nvSpPr>
        <p:spPr bwMode="auto">
          <a:xfrm>
            <a:off x="10319807" y="2910707"/>
            <a:ext cx="17363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mn-ea"/>
                <a:ea typeface="+mn-ea"/>
              </a:rPr>
              <a:t>#</a:t>
            </a:r>
            <a:r>
              <a:rPr lang="en-US" altLang="zh-CN" sz="2400" dirty="0" err="1">
                <a:solidFill>
                  <a:schemeClr val="tx1"/>
                </a:solidFill>
                <a:latin typeface="+mn-ea"/>
                <a:ea typeface="+mn-ea"/>
              </a:rPr>
              <a:t>i</a:t>
            </a:r>
            <a:r>
              <a:rPr lang="en-US" altLang="zh-CN" sz="2400" dirty="0">
                <a:solidFill>
                  <a:schemeClr val="tx1"/>
                </a:solidFill>
                <a:latin typeface="+mn-ea"/>
                <a:ea typeface="+mn-ea"/>
              </a:rPr>
              <a:t>*2</a:t>
            </a:r>
            <a:endParaRPr lang="en-US" altLang="zh-CN" sz="2400" dirty="0">
              <a:solidFill>
                <a:schemeClr val="tx1"/>
              </a:solidFill>
              <a:latin typeface="+mn-ea"/>
              <a:ea typeface="+mn-ea"/>
            </a:endParaRPr>
          </a:p>
          <a:p>
            <a:r>
              <a:rPr lang="en-US" altLang="zh-CN" sz="2400" dirty="0">
                <a:solidFill>
                  <a:schemeClr val="tx1"/>
                </a:solidFill>
                <a:latin typeface="+mn-ea"/>
                <a:ea typeface="+mn-ea"/>
              </a:rPr>
              <a:t>#</a:t>
            </a:r>
            <a:r>
              <a:rPr lang="en-US" altLang="zh-CN" sz="2400" dirty="0" err="1">
                <a:solidFill>
                  <a:schemeClr val="tx1"/>
                </a:solidFill>
                <a:latin typeface="+mn-ea"/>
                <a:ea typeface="+mn-ea"/>
              </a:rPr>
              <a:t>i</a:t>
            </a:r>
            <a:r>
              <a:rPr lang="en-US" altLang="zh-CN" sz="2400" dirty="0">
                <a:solidFill>
                  <a:schemeClr val="tx1"/>
                </a:solidFill>
                <a:latin typeface="+mn-ea"/>
                <a:ea typeface="+mn-ea"/>
              </a:rPr>
              <a:t>*4</a:t>
            </a:r>
            <a:endParaRPr lang="en-US" altLang="zh-CN" sz="2400" dirty="0">
              <a:solidFill>
                <a:schemeClr val="tx1"/>
              </a:solidFill>
              <a:latin typeface="+mn-ea"/>
              <a:ea typeface="+mn-ea"/>
            </a:endParaRPr>
          </a:p>
          <a:p>
            <a:r>
              <a:rPr lang="en-US" altLang="zh-CN" sz="2400" dirty="0">
                <a:solidFill>
                  <a:schemeClr val="tx1"/>
                </a:solidFill>
                <a:latin typeface="+mn-ea"/>
                <a:ea typeface="+mn-ea"/>
              </a:rPr>
              <a:t>#</a:t>
            </a:r>
            <a:r>
              <a:rPr lang="en-US" altLang="zh-CN" sz="2400" dirty="0" err="1">
                <a:solidFill>
                  <a:schemeClr val="tx1"/>
                </a:solidFill>
                <a:latin typeface="+mn-ea"/>
                <a:ea typeface="+mn-ea"/>
              </a:rPr>
              <a:t>A+i</a:t>
            </a:r>
            <a:r>
              <a:rPr lang="en-US" altLang="zh-CN" sz="2400" dirty="0">
                <a:solidFill>
                  <a:schemeClr val="tx1"/>
                </a:solidFill>
                <a:latin typeface="+mn-ea"/>
                <a:ea typeface="+mn-ea"/>
              </a:rPr>
              <a:t>*4</a:t>
            </a:r>
            <a:endParaRPr lang="en-US" altLang="zh-CN" sz="2400" dirty="0">
              <a:solidFill>
                <a:schemeClr val="tx1"/>
              </a:solidFill>
              <a:latin typeface="+mn-ea"/>
              <a:ea typeface="+mn-ea"/>
            </a:endParaRPr>
          </a:p>
          <a:p>
            <a:r>
              <a:rPr lang="en-US" altLang="zh-CN" sz="2400" dirty="0">
                <a:solidFill>
                  <a:schemeClr val="tx1"/>
                </a:solidFill>
                <a:latin typeface="+mn-ea"/>
                <a:ea typeface="+mn-ea"/>
              </a:rPr>
              <a:t>#$s6←A[</a:t>
            </a:r>
            <a:r>
              <a:rPr lang="en-US" altLang="zh-CN" sz="2400" dirty="0" err="1">
                <a:solidFill>
                  <a:schemeClr val="tx1"/>
                </a:solidFill>
                <a:latin typeface="+mn-ea"/>
                <a:ea typeface="+mn-ea"/>
              </a:rPr>
              <a:t>i</a:t>
            </a:r>
            <a:r>
              <a:rPr lang="en-US" altLang="zh-CN" sz="2400" dirty="0">
                <a:solidFill>
                  <a:schemeClr val="tx1"/>
                </a:solidFill>
                <a:latin typeface="+mn-ea"/>
                <a:ea typeface="+mn-ea"/>
              </a:rPr>
              <a:t>]</a:t>
            </a:r>
            <a:endParaRPr lang="en-US" altLang="zh-CN" sz="2400" dirty="0">
              <a:solidFill>
                <a:schemeClr val="tx1"/>
              </a:solidFill>
              <a:latin typeface="+mn-ea"/>
              <a:ea typeface="+mn-ea"/>
            </a:endParaRPr>
          </a:p>
          <a:p>
            <a:r>
              <a:rPr lang="en-US" altLang="zh-CN" sz="2400" dirty="0">
                <a:solidFill>
                  <a:schemeClr val="tx1"/>
                </a:solidFill>
                <a:latin typeface="+mn-ea"/>
                <a:ea typeface="+mn-ea"/>
              </a:rPr>
              <a:t>#</a:t>
            </a:r>
            <a:r>
              <a:rPr lang="en-US" altLang="zh-CN" sz="2400" dirty="0" err="1">
                <a:solidFill>
                  <a:schemeClr val="tx1"/>
                </a:solidFill>
                <a:latin typeface="+mn-ea"/>
                <a:ea typeface="+mn-ea"/>
              </a:rPr>
              <a:t>x←x+A</a:t>
            </a:r>
            <a:r>
              <a:rPr lang="en-US" altLang="zh-CN" sz="2400" dirty="0">
                <a:solidFill>
                  <a:schemeClr val="tx1"/>
                </a:solidFill>
                <a:latin typeface="+mn-ea"/>
                <a:ea typeface="+mn-ea"/>
              </a:rPr>
              <a:t>[</a:t>
            </a:r>
            <a:r>
              <a:rPr lang="en-US" altLang="zh-CN" sz="2400" dirty="0" err="1">
                <a:solidFill>
                  <a:schemeClr val="tx1"/>
                </a:solidFill>
                <a:latin typeface="+mn-ea"/>
                <a:ea typeface="+mn-ea"/>
              </a:rPr>
              <a:t>i</a:t>
            </a:r>
            <a:r>
              <a:rPr lang="en-US" altLang="zh-CN" sz="2400" dirty="0">
                <a:solidFill>
                  <a:schemeClr val="tx1"/>
                </a:solidFill>
                <a:latin typeface="+mn-ea"/>
                <a:ea typeface="+mn-ea"/>
              </a:rPr>
              <a:t>]</a:t>
            </a:r>
            <a:endParaRPr lang="en-US" altLang="zh-CN" sz="2400" dirty="0">
              <a:solidFill>
                <a:schemeClr val="tx1"/>
              </a:solidFill>
              <a:latin typeface="+mn-ea"/>
              <a:ea typeface="+mn-ea"/>
            </a:endParaRPr>
          </a:p>
          <a:p>
            <a:r>
              <a:rPr lang="en-US" altLang="zh-CN" sz="2400" dirty="0">
                <a:solidFill>
                  <a:schemeClr val="tx1"/>
                </a:solidFill>
                <a:latin typeface="+mn-ea"/>
                <a:ea typeface="+mn-ea"/>
              </a:rPr>
              <a:t>#i←i+1</a:t>
            </a:r>
            <a:endParaRPr lang="en-US" altLang="zh-CN" sz="2400" dirty="0">
              <a:solidFill>
                <a:schemeClr val="tx1"/>
              </a:solidFill>
              <a:latin typeface="+mn-ea"/>
              <a:ea typeface="+mn-ea"/>
            </a:endParaRPr>
          </a:p>
        </p:txBody>
      </p:sp>
      <p:sp>
        <p:nvSpPr>
          <p:cNvPr id="13" name="Text Box 5"/>
          <p:cNvSpPr txBox="1">
            <a:spLocks noChangeArrowheads="1"/>
          </p:cNvSpPr>
          <p:nvPr/>
        </p:nvSpPr>
        <p:spPr bwMode="auto">
          <a:xfrm>
            <a:off x="9003417" y="5663294"/>
            <a:ext cx="21177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加法比乘法快！</a:t>
            </a:r>
            <a:endParaRPr lang="zh-CN" altLang="en-US" sz="2000" dirty="0">
              <a:ea typeface="黑体" panose="02010609060101010101" pitchFamily="49" charset="-122"/>
            </a:endParaRPr>
          </a:p>
        </p:txBody>
      </p:sp>
      <p:sp>
        <p:nvSpPr>
          <p:cNvPr id="14" name="Text Box 14"/>
          <p:cNvSpPr txBox="1">
            <a:spLocks noChangeArrowheads="1"/>
          </p:cNvSpPr>
          <p:nvPr/>
        </p:nvSpPr>
        <p:spPr bwMode="auto">
          <a:xfrm>
            <a:off x="9003417" y="6069694"/>
            <a:ext cx="30527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也可用移位来实现乘法！</a:t>
            </a:r>
            <a:endParaRPr lang="zh-CN" altLang="en-US" sz="2000" dirty="0">
              <a:ea typeface="黑体" panose="02010609060101010101" pitchFamily="49" charset="-122"/>
            </a:endParaRPr>
          </a:p>
        </p:txBody>
      </p:sp>
      <p:sp>
        <p:nvSpPr>
          <p:cNvPr id="18" name="Text Box 7"/>
          <p:cNvSpPr txBox="1">
            <a:spLocks noChangeArrowheads="1"/>
          </p:cNvSpPr>
          <p:nvPr/>
        </p:nvSpPr>
        <p:spPr bwMode="auto">
          <a:xfrm>
            <a:off x="782280" y="5741716"/>
            <a:ext cx="6310899" cy="69266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编译器和汇编语言程序员不必计算分支指令的地址，而只要用标号即可！汇编器完成地址计算</a:t>
            </a:r>
            <a:endParaRPr lang="zh-CN" altLang="en-US" sz="2000" dirty="0">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blinds(horizontal)">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blinds(horizontal)">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blinds(horizontal)">
                                      <p:cBhvr>
                                        <p:cTn id="47" dur="500"/>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blinds(horizontal)">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
                                            <p:txEl>
                                              <p:pRg st="0" end="0"/>
                                            </p:txEl>
                                          </p:spTgt>
                                        </p:tgtEl>
                                        <p:attrNameLst>
                                          <p:attrName>style.visibility</p:attrName>
                                        </p:attrNameLst>
                                      </p:cBhvr>
                                      <p:to>
                                        <p:strVal val="visible"/>
                                      </p:to>
                                    </p:set>
                                    <p:animEffect transition="in" filter="blinds(horizontal)">
                                      <p:cBhvr>
                                        <p:cTn id="62" dur="500"/>
                                        <p:tgtEl>
                                          <p:spTgt spid="1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
                                            <p:txEl>
                                              <p:pRg st="1" end="1"/>
                                            </p:txEl>
                                          </p:spTgt>
                                        </p:tgtEl>
                                        <p:attrNameLst>
                                          <p:attrName>style.visibility</p:attrName>
                                        </p:attrNameLst>
                                      </p:cBhvr>
                                      <p:to>
                                        <p:strVal val="visible"/>
                                      </p:to>
                                    </p:set>
                                    <p:animEffect transition="in" filter="blinds(horizontal)">
                                      <p:cBhvr>
                                        <p:cTn id="77" dur="500"/>
                                        <p:tgtEl>
                                          <p:spTgt spid="10">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2">
                                            <p:txEl>
                                              <p:pRg st="1" end="1"/>
                                            </p:txEl>
                                          </p:spTgt>
                                        </p:tgtEl>
                                        <p:attrNameLst>
                                          <p:attrName>style.visibility</p:attrName>
                                        </p:attrNameLst>
                                      </p:cBhvr>
                                      <p:to>
                                        <p:strVal val="visible"/>
                                      </p:to>
                                    </p:set>
                                    <p:animEffect transition="in" filter="blinds(horizontal)">
                                      <p:cBhvr>
                                        <p:cTn id="82" dur="500"/>
                                        <p:tgtEl>
                                          <p:spTgt spid="12">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0">
                                            <p:txEl>
                                              <p:pRg st="2" end="2"/>
                                            </p:txEl>
                                          </p:spTgt>
                                        </p:tgtEl>
                                        <p:attrNameLst>
                                          <p:attrName>style.visibility</p:attrName>
                                        </p:attrNameLst>
                                      </p:cBhvr>
                                      <p:to>
                                        <p:strVal val="visible"/>
                                      </p:to>
                                    </p:set>
                                    <p:animEffect transition="in" filter="blinds(horizontal)">
                                      <p:cBhvr>
                                        <p:cTn id="87" dur="500"/>
                                        <p:tgtEl>
                                          <p:spTgt spid="10">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2">
                                            <p:txEl>
                                              <p:pRg st="2" end="2"/>
                                            </p:txEl>
                                          </p:spTgt>
                                        </p:tgtEl>
                                        <p:attrNameLst>
                                          <p:attrName>style.visibility</p:attrName>
                                        </p:attrNameLst>
                                      </p:cBhvr>
                                      <p:to>
                                        <p:strVal val="visible"/>
                                      </p:to>
                                    </p:set>
                                    <p:animEffect transition="in" filter="blinds(horizontal)">
                                      <p:cBhvr>
                                        <p:cTn id="92" dur="500"/>
                                        <p:tgtEl>
                                          <p:spTgt spid="12">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0">
                                            <p:txEl>
                                              <p:pRg st="3" end="3"/>
                                            </p:txEl>
                                          </p:spTgt>
                                        </p:tgtEl>
                                        <p:attrNameLst>
                                          <p:attrName>style.visibility</p:attrName>
                                        </p:attrNameLst>
                                      </p:cBhvr>
                                      <p:to>
                                        <p:strVal val="visible"/>
                                      </p:to>
                                    </p:set>
                                    <p:animEffect transition="in" filter="blinds(horizontal)">
                                      <p:cBhvr>
                                        <p:cTn id="97" dur="500"/>
                                        <p:tgtEl>
                                          <p:spTgt spid="10">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2">
                                            <p:txEl>
                                              <p:pRg st="3" end="3"/>
                                            </p:txEl>
                                          </p:spTgt>
                                        </p:tgtEl>
                                        <p:attrNameLst>
                                          <p:attrName>style.visibility</p:attrName>
                                        </p:attrNameLst>
                                      </p:cBhvr>
                                      <p:to>
                                        <p:strVal val="visible"/>
                                      </p:to>
                                    </p:set>
                                    <p:animEffect transition="in" filter="blinds(horizontal)">
                                      <p:cBhvr>
                                        <p:cTn id="102" dur="500"/>
                                        <p:tgtEl>
                                          <p:spTgt spid="12">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0">
                                            <p:txEl>
                                              <p:pRg st="4" end="4"/>
                                            </p:txEl>
                                          </p:spTgt>
                                        </p:tgtEl>
                                        <p:attrNameLst>
                                          <p:attrName>style.visibility</p:attrName>
                                        </p:attrNameLst>
                                      </p:cBhvr>
                                      <p:to>
                                        <p:strVal val="visible"/>
                                      </p:to>
                                    </p:set>
                                    <p:animEffect transition="in" filter="blinds(horizontal)">
                                      <p:cBhvr>
                                        <p:cTn id="107" dur="500"/>
                                        <p:tgtEl>
                                          <p:spTgt spid="10">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2">
                                            <p:txEl>
                                              <p:pRg st="4" end="4"/>
                                            </p:txEl>
                                          </p:spTgt>
                                        </p:tgtEl>
                                        <p:attrNameLst>
                                          <p:attrName>style.visibility</p:attrName>
                                        </p:attrNameLst>
                                      </p:cBhvr>
                                      <p:to>
                                        <p:strVal val="visible"/>
                                      </p:to>
                                    </p:set>
                                    <p:animEffect transition="in" filter="blinds(horizontal)">
                                      <p:cBhvr>
                                        <p:cTn id="112" dur="500"/>
                                        <p:tgtEl>
                                          <p:spTgt spid="12">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0">
                                            <p:txEl>
                                              <p:pRg st="5" end="5"/>
                                            </p:txEl>
                                          </p:spTgt>
                                        </p:tgtEl>
                                        <p:attrNameLst>
                                          <p:attrName>style.visibility</p:attrName>
                                        </p:attrNameLst>
                                      </p:cBhvr>
                                      <p:to>
                                        <p:strVal val="visible"/>
                                      </p:to>
                                    </p:set>
                                    <p:animEffect transition="in" filter="blinds(horizontal)">
                                      <p:cBhvr>
                                        <p:cTn id="117" dur="500"/>
                                        <p:tgtEl>
                                          <p:spTgt spid="10">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12">
                                            <p:txEl>
                                              <p:pRg st="5" end="5"/>
                                            </p:txEl>
                                          </p:spTgt>
                                        </p:tgtEl>
                                        <p:attrNameLst>
                                          <p:attrName>style.visibility</p:attrName>
                                        </p:attrNameLst>
                                      </p:cBhvr>
                                      <p:to>
                                        <p:strVal val="visible"/>
                                      </p:to>
                                    </p:set>
                                    <p:animEffect transition="in" filter="blinds(horizontal)">
                                      <p:cBhvr>
                                        <p:cTn id="122" dur="500"/>
                                        <p:tgtEl>
                                          <p:spTgt spid="12">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0">
                                            <p:txEl>
                                              <p:pRg st="6" end="6"/>
                                            </p:txEl>
                                          </p:spTgt>
                                        </p:tgtEl>
                                        <p:attrNameLst>
                                          <p:attrName>style.visibility</p:attrName>
                                        </p:attrNameLst>
                                      </p:cBhvr>
                                      <p:to>
                                        <p:strVal val="visible"/>
                                      </p:to>
                                    </p:set>
                                    <p:animEffect transition="in" filter="blinds(horizontal)">
                                      <p:cBhvr>
                                        <p:cTn id="127" dur="500"/>
                                        <p:tgtEl>
                                          <p:spTgt spid="10">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0">
                                            <p:txEl>
                                              <p:pRg st="7" end="7"/>
                                            </p:txEl>
                                          </p:spTgt>
                                        </p:tgtEl>
                                        <p:attrNameLst>
                                          <p:attrName>style.visibility</p:attrName>
                                        </p:attrNameLst>
                                      </p:cBhvr>
                                      <p:to>
                                        <p:strVal val="visible"/>
                                      </p:to>
                                    </p:set>
                                    <p:animEffect transition="in" filter="blinds(horizontal)">
                                      <p:cBhvr>
                                        <p:cTn id="13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a:xfrm>
            <a:off x="592667" y="987748"/>
            <a:ext cx="10922000" cy="556884"/>
          </a:xfrm>
        </p:spPr>
        <p:txBody>
          <a:bodyPr/>
          <a:lstStyle/>
          <a:p>
            <a:r>
              <a:rPr lang="en-US" altLang="zh-CN" dirty="0"/>
              <a:t>P140</a:t>
            </a:r>
            <a:r>
              <a:rPr lang="zh-CN" altLang="en-US" dirty="0"/>
              <a:t>：习题</a:t>
            </a:r>
            <a:r>
              <a:rPr lang="en-US" altLang="zh-CN" dirty="0"/>
              <a:t>11</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148680" y="770040"/>
              <a:ext cx="7365960" cy="5669280"/>
            </p14:xfrm>
          </p:contentPart>
        </mc:Choice>
        <mc:Fallback xmlns="">
          <p:pic>
            <p:nvPicPr>
              <p:cNvPr id="4" name="墨迹 3"/>
            </p:nvPicPr>
            <p:blipFill>
              <a:blip r:embed="rId2"/>
            </p:blipFill>
            <p:spPr>
              <a:xfrm>
                <a:off x="148680" y="770040"/>
                <a:ext cx="7365960" cy="5669280"/>
              </a:xfrm>
              <a:prstGeom prst="rect"/>
            </p:spPr>
          </p:pic>
        </mc:Fallback>
      </mc:AlternateContent>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en-US" altLang="zh-CN" dirty="0"/>
              <a:t>MIPS</a:t>
            </a:r>
            <a:r>
              <a:rPr lang="zh-CN" altLang="en-US" dirty="0"/>
              <a:t>汇编语言和机器语言</a:t>
            </a:r>
            <a:endParaRPr lang="zh-CN" altLang="en-US" dirty="0"/>
          </a:p>
        </p:txBody>
      </p:sp>
      <p:sp>
        <p:nvSpPr>
          <p:cNvPr id="3" name="内容占位符 2"/>
          <p:cNvSpPr>
            <a:spLocks noGrp="1"/>
          </p:cNvSpPr>
          <p:nvPr>
            <p:ph idx="1"/>
          </p:nvPr>
        </p:nvSpPr>
        <p:spPr>
          <a:xfrm>
            <a:off x="592667" y="987748"/>
            <a:ext cx="10922000" cy="1497846"/>
          </a:xfrm>
        </p:spPr>
        <p:txBody>
          <a:bodyPr/>
          <a:lstStyle/>
          <a:p>
            <a:r>
              <a:rPr lang="zh-CN" altLang="en-US" dirty="0"/>
              <a:t>学习目标</a:t>
            </a:r>
            <a:endParaRPr lang="en-US" altLang="zh-CN" dirty="0"/>
          </a:p>
          <a:p>
            <a:pPr lvl="1"/>
            <a:r>
              <a:rPr lang="zh-CN" altLang="en-US" dirty="0"/>
              <a:t>能够根据表</a:t>
            </a:r>
            <a:r>
              <a:rPr lang="en-US" altLang="zh-CN" dirty="0"/>
              <a:t>4.4</a:t>
            </a:r>
            <a:r>
              <a:rPr lang="zh-CN" altLang="en-US" dirty="0"/>
              <a:t>、</a:t>
            </a:r>
            <a:r>
              <a:rPr lang="en-US" altLang="zh-CN" dirty="0"/>
              <a:t>4.5</a:t>
            </a:r>
            <a:r>
              <a:rPr lang="zh-CN" altLang="en-US" dirty="0"/>
              <a:t>、</a:t>
            </a:r>
            <a:r>
              <a:rPr lang="en-US" altLang="zh-CN" dirty="0"/>
              <a:t>4.6</a:t>
            </a:r>
            <a:r>
              <a:rPr lang="zh-CN" altLang="en-US" dirty="0"/>
              <a:t>将汇编语句转换成机器码</a:t>
            </a:r>
            <a:endParaRPr lang="en-US" altLang="zh-CN" dirty="0"/>
          </a:p>
          <a:p>
            <a:pPr lvl="1"/>
            <a:r>
              <a:rPr lang="zh-CN" altLang="en-US" dirty="0"/>
              <a:t>能够根据表</a:t>
            </a:r>
            <a:r>
              <a:rPr lang="en-US" altLang="zh-CN" dirty="0"/>
              <a:t>4.4</a:t>
            </a:r>
            <a:r>
              <a:rPr lang="zh-CN" altLang="en-US" dirty="0"/>
              <a:t>、</a:t>
            </a:r>
            <a:r>
              <a:rPr lang="en-US" altLang="zh-CN" dirty="0"/>
              <a:t>4.5</a:t>
            </a:r>
            <a:r>
              <a:rPr lang="zh-CN" altLang="en-US" dirty="0"/>
              <a:t>、</a:t>
            </a:r>
            <a:r>
              <a:rPr lang="en-US" altLang="zh-CN" dirty="0"/>
              <a:t>4.6</a:t>
            </a:r>
            <a:r>
              <a:rPr lang="zh-CN" altLang="en-US" dirty="0"/>
              <a:t>将机器码转换成汇编语句</a:t>
            </a:r>
            <a:endParaRPr lang="zh-CN" alt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4" y="243590"/>
            <a:ext cx="7505700" cy="479747"/>
          </a:xfrm>
        </p:spPr>
        <p:txBody>
          <a:bodyPr/>
          <a:lstStyle/>
          <a:p>
            <a:r>
              <a:rPr lang="en-US" altLang="zh-CN" dirty="0"/>
              <a:t>MIPS</a:t>
            </a:r>
            <a:r>
              <a:rPr lang="zh-CN" altLang="en-US" dirty="0"/>
              <a:t>指令中数据的表示</a:t>
            </a:r>
            <a:endParaRPr lang="zh-CN" altLang="en-US" dirty="0"/>
          </a:p>
        </p:txBody>
      </p:sp>
      <p:sp>
        <p:nvSpPr>
          <p:cNvPr id="3" name="内容占位符 2"/>
          <p:cNvSpPr>
            <a:spLocks noGrp="1"/>
          </p:cNvSpPr>
          <p:nvPr>
            <p:ph idx="1"/>
          </p:nvPr>
        </p:nvSpPr>
        <p:spPr>
          <a:xfrm>
            <a:off x="592667" y="987748"/>
            <a:ext cx="10922000" cy="1731756"/>
          </a:xfrm>
        </p:spPr>
        <p:txBody>
          <a:bodyPr/>
          <a:lstStyle/>
          <a:p>
            <a:r>
              <a:rPr lang="zh-CN" altLang="en-US" dirty="0"/>
              <a:t>寄存器数据</a:t>
            </a:r>
            <a:endParaRPr lang="en-US" altLang="zh-CN" dirty="0"/>
          </a:p>
          <a:p>
            <a:r>
              <a:rPr lang="zh-CN" altLang="en-US" dirty="0"/>
              <a:t>存储器数据</a:t>
            </a:r>
            <a:endParaRPr lang="en-US" altLang="zh-CN" dirty="0"/>
          </a:p>
          <a:p>
            <a:r>
              <a:rPr lang="zh-CN" altLang="en-US" dirty="0"/>
              <a:t>立即数</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的寄存器</a:t>
            </a:r>
            <a:endParaRPr lang="zh-CN" altLang="en-US" dirty="0"/>
          </a:p>
        </p:txBody>
      </p:sp>
      <p:graphicFrame>
        <p:nvGraphicFramePr>
          <p:cNvPr id="4" name="Group 108"/>
          <p:cNvGraphicFramePr>
            <a:graphicFrameLocks noGrp="1"/>
          </p:cNvGraphicFramePr>
          <p:nvPr/>
        </p:nvGraphicFramePr>
        <p:xfrm>
          <a:off x="4505413" y="871005"/>
          <a:ext cx="7050442" cy="4754880"/>
        </p:xfrm>
        <a:graphic>
          <a:graphicData uri="http://schemas.openxmlformats.org/drawingml/2006/table">
            <a:tbl>
              <a:tblPr/>
              <a:tblGrid>
                <a:gridCol w="1384484"/>
                <a:gridCol w="1413059"/>
                <a:gridCol w="4252899"/>
              </a:tblGrid>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rgbClr val="EE3900"/>
                          </a:solidFill>
                          <a:effectLst/>
                          <a:latin typeface="微软雅黑" panose="020B0503020204020204" pitchFamily="34" charset="-122"/>
                          <a:ea typeface="微软雅黑" panose="020B0503020204020204" pitchFamily="34" charset="-122"/>
                          <a:cs typeface="Arial" panose="020B0604020202020204" pitchFamily="34" charset="0"/>
                        </a:rPr>
                        <a:t>Name</a:t>
                      </a:r>
                      <a:endParaRPr kumimoji="0" lang="en-US" altLang="zh-CN" sz="2000" b="1" i="0" u="none" strike="noStrike" cap="none" normalizeH="0" baseline="0" dirty="0">
                        <a:ln>
                          <a:noFill/>
                        </a:ln>
                        <a:solidFill>
                          <a:srgbClr val="EE3900"/>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rgbClr val="EE3900"/>
                          </a:solidFill>
                          <a:effectLst/>
                          <a:latin typeface="微软雅黑" panose="020B0503020204020204" pitchFamily="34" charset="-122"/>
                          <a:ea typeface="微软雅黑" panose="020B0503020204020204" pitchFamily="34" charset="-122"/>
                          <a:cs typeface="Arial" panose="020B0604020202020204" pitchFamily="34" charset="0"/>
                        </a:rPr>
                        <a:t>number</a:t>
                      </a:r>
                      <a:endParaRPr kumimoji="0" lang="en-US" altLang="zh-CN" sz="2000" b="1" i="0" u="none" strike="noStrike" cap="none" normalizeH="0" baseline="0">
                        <a:ln>
                          <a:noFill/>
                        </a:ln>
                        <a:solidFill>
                          <a:srgbClr val="EE3900"/>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rgbClr val="EE3900"/>
                          </a:solidFill>
                          <a:effectLst/>
                          <a:latin typeface="微软雅黑" panose="020B0503020204020204" pitchFamily="34" charset="-122"/>
                          <a:ea typeface="微软雅黑" panose="020B0503020204020204" pitchFamily="34" charset="-122"/>
                          <a:cs typeface="Arial" panose="020B0604020202020204" pitchFamily="34" charset="0"/>
                        </a:rPr>
                        <a:t>Usage</a:t>
                      </a:r>
                      <a:endParaRPr kumimoji="0" lang="en-US" altLang="zh-CN" sz="2000" b="1" i="0" u="none" strike="noStrike" cap="none" normalizeH="0" baseline="0">
                        <a:ln>
                          <a:noFill/>
                        </a:ln>
                        <a:solidFill>
                          <a:srgbClr val="EE3900"/>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zero</a:t>
                      </a:r>
                      <a:endPar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恒为</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a:t>
                      </a:r>
                      <a:endPar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为汇编程序保留</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v0 </a:t>
                      </a: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v1</a:t>
                      </a:r>
                      <a:endPar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3</a:t>
                      </a:r>
                      <a:endPar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过程调用返回值</a:t>
                      </a:r>
                      <a:endParaRPr kumimoji="0" lang="zh-CN" altLang="en-US" sz="2000" b="1" i="0" u="none" strike="noStrike"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kern="1200" cap="none" normalizeH="0" baseline="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a0 </a:t>
                      </a:r>
                      <a:r>
                        <a:rPr kumimoji="0" lang="zh-CN" altLang="en-US" sz="2000" b="1" i="0" u="none" strike="noStrike" kern="1200" cap="none" normalizeH="0" baseline="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kern="1200" cap="none" normalizeH="0" baseline="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 a3</a:t>
                      </a:r>
                      <a:endParaRPr kumimoji="0" lang="en-US" altLang="zh-CN" sz="2000" b="1" i="0" u="none" strike="noStrike" kern="1200" cap="none" normalizeH="0" baseline="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4</a:t>
                      </a:r>
                      <a:r>
                        <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7</a:t>
                      </a:r>
                      <a:endPar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过程调用参数</a:t>
                      </a:r>
                      <a:endParaRPr kumimoji="0" lang="en-US" altLang="zh-CN" sz="2000" b="1" i="0" u="none" strike="noStrike"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t0 </a:t>
                      </a:r>
                      <a:r>
                        <a:rPr kumimoji="0" lang="zh-CN" altLang="en-US" sz="2000" b="1" i="0" u="none" strike="noStrike" cap="none" normalizeH="0" baseline="0">
                          <a:ln>
                            <a:noFill/>
                          </a:ln>
                          <a:solidFill>
                            <a:srgbClr val="0033CC"/>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 t7</a:t>
                      </a:r>
                      <a:endPar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8</a:t>
                      </a: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a:ln>
                            <a:noFill/>
                          </a:ln>
                          <a:solidFill>
                            <a:srgbClr val="0033CC"/>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15</a:t>
                      </a:r>
                      <a:endParaRPr kumimoji="0" lang="zh-CN" altLang="en-US"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临时变量，在被调用过程无需保存</a:t>
                      </a:r>
                      <a:endParaRPr kumimoji="0" lang="zh-CN" altLang="en-US"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s0 </a:t>
                      </a:r>
                      <a:r>
                        <a:rPr kumimoji="0" lang="zh-CN" altLang="en-US" sz="2000" b="1" i="0" u="none" strike="noStrike" cap="none" normalizeH="0" baseline="0">
                          <a:ln>
                            <a:noFill/>
                          </a:ln>
                          <a:solidFill>
                            <a:srgbClr val="0033CC"/>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 s7</a:t>
                      </a:r>
                      <a:endParaRPr kumimoji="0" lang="zh-CN" altLang="en-US"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16</a:t>
                      </a: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a:ln>
                            <a:noFill/>
                          </a:ln>
                          <a:solidFill>
                            <a:srgbClr val="0033CC"/>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23</a:t>
                      </a:r>
                      <a:endParaRPr kumimoji="0" lang="zh-CN" altLang="en-US" sz="2000" b="1"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在被调用过程中需要保存</a:t>
                      </a:r>
                      <a:endParaRPr kumimoji="0" lang="zh-CN" altLang="en-US"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t8 </a:t>
                      </a:r>
                      <a:r>
                        <a:rPr kumimoji="0" lang="zh-CN" altLang="en-US" sz="2000" b="1" i="0" u="none" strike="noStrike" cap="none" normalizeH="0" baseline="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 t9</a:t>
                      </a:r>
                      <a:endParaRPr kumimoji="0" lang="zh-CN" altLang="en-US" sz="2000" b="1" i="0" u="none" strike="noStrike" cap="none" normalizeH="0" baseline="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24</a:t>
                      </a:r>
                      <a:r>
                        <a:rPr kumimoji="0" lang="en-US" altLang="zh-CN" sz="2000" b="1" i="0" u="none" strike="noStrike" cap="none" normalizeH="0" baseline="0" dirty="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dirty="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dirty="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dirty="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rPr>
                        <a:t>25</a:t>
                      </a:r>
                      <a:endParaRPr kumimoji="0" lang="zh-CN" altLang="en-US" sz="2000" b="1" i="0" u="none" strike="noStrike" cap="none" normalizeH="0" baseline="0" dirty="0">
                        <a:ln>
                          <a:noFill/>
                        </a:ln>
                        <a:solidFill>
                          <a:srgbClr val="DA1F28"/>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rPr>
                        <a:t>临时变量，在被调用过程无需保存</a:t>
                      </a:r>
                      <a:endParaRPr kumimoji="0" lang="zh-CN" altLang="en-US"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k0 </a:t>
                      </a: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k1</a:t>
                      </a:r>
                      <a:endPar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26</a:t>
                      </a: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为</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OS</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保留</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gp</a:t>
                      </a:r>
                      <a:endPar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全局指针</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sp</a:t>
                      </a:r>
                      <a:endPar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栈指针</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69">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fp</a:t>
                      </a:r>
                      <a:endPar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帧指针</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376">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kern="1200" cap="none" normalizeH="0" baseline="0" dirty="0" err="1">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ra</a:t>
                      </a:r>
                      <a:endParaRPr kumimoji="0" lang="en-US" altLang="zh-CN"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31</a:t>
                      </a:r>
                      <a:endParaRPr kumimoji="0" lang="zh-CN" altLang="en-US" sz="2000" b="1" i="0" u="none" strike="noStrike" kern="1200"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rPr>
                        <a:t>过程调用返回地址</a:t>
                      </a:r>
                      <a:endParaRPr kumimoji="0" lang="en-US" altLang="zh-CN" sz="2000" b="1" i="0" u="none" strike="noStrike" cap="none" normalizeH="0" baseline="0" dirty="0">
                        <a:ln>
                          <a:noFill/>
                        </a:ln>
                        <a:solidFill>
                          <a:srgbClr val="A50021"/>
                        </a:solidFill>
                        <a:effectLst/>
                        <a:latin typeface="微软雅黑" panose="020B0503020204020204" pitchFamily="34" charset="-122"/>
                        <a:ea typeface="微软雅黑" panose="020B0503020204020204" pitchFamily="34"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框 4"/>
          <p:cNvSpPr txBox="1"/>
          <p:nvPr/>
        </p:nvSpPr>
        <p:spPr>
          <a:xfrm>
            <a:off x="524934" y="1007389"/>
            <a:ext cx="3799093"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b="1" dirty="0">
                <a:solidFill>
                  <a:srgbClr val="FF0000"/>
                </a:solidFill>
                <a:latin typeface="微软雅黑" panose="020B0503020204020204" pitchFamily="34" charset="-122"/>
                <a:ea typeface="微软雅黑" panose="020B0503020204020204" pitchFamily="34" charset="-122"/>
              </a:rPr>
              <a:t>32</a:t>
            </a:r>
            <a:r>
              <a:rPr lang="zh-CN" altLang="en-US" sz="2400" b="1" dirty="0">
                <a:latin typeface="微软雅黑" panose="020B0503020204020204" pitchFamily="34" charset="-122"/>
                <a:ea typeface="微软雅黑" panose="020B0503020204020204" pitchFamily="34" charset="-122"/>
              </a:rPr>
              <a:t>个</a:t>
            </a:r>
            <a:r>
              <a:rPr lang="en-US" altLang="zh-CN" sz="2400" b="1" dirty="0">
                <a:solidFill>
                  <a:srgbClr val="FF0000"/>
                </a:solidFill>
                <a:latin typeface="微软雅黑" panose="020B0503020204020204" pitchFamily="34" charset="-122"/>
                <a:ea typeface="微软雅黑" panose="020B0503020204020204" pitchFamily="34" charset="-122"/>
              </a:rPr>
              <a:t>32</a:t>
            </a:r>
            <a:r>
              <a:rPr lang="zh-CN" altLang="en-US" sz="2400" b="1" dirty="0">
                <a:solidFill>
                  <a:srgbClr val="FF0000"/>
                </a:solidFill>
                <a:latin typeface="微软雅黑" panose="020B0503020204020204" pitchFamily="34" charset="-122"/>
                <a:ea typeface="微软雅黑" panose="020B0503020204020204" pitchFamily="34" charset="-122"/>
              </a:rPr>
              <a:t>位</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通用寄存器</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寄存器编号占</a:t>
            </a: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位</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b="1" dirty="0">
                <a:solidFill>
                  <a:srgbClr val="FF0000"/>
                </a:solidFill>
                <a:latin typeface="微软雅黑" panose="020B0503020204020204" pitchFamily="34" charset="-122"/>
                <a:ea typeface="微软雅黑" panose="020B0503020204020204" pitchFamily="34" charset="-122"/>
              </a:rPr>
              <a:t>32</a:t>
            </a:r>
            <a:r>
              <a:rPr lang="zh-CN" altLang="en-US" sz="2400" b="1" dirty="0">
                <a:latin typeface="微软雅黑" panose="020B0503020204020204" pitchFamily="34" charset="-122"/>
                <a:ea typeface="微软雅黑" panose="020B0503020204020204" pitchFamily="34" charset="-122"/>
              </a:rPr>
              <a:t>个</a:t>
            </a:r>
            <a:r>
              <a:rPr lang="en-US" altLang="zh-CN" sz="2400" b="1" dirty="0">
                <a:solidFill>
                  <a:srgbClr val="FF0000"/>
                </a:solidFill>
                <a:latin typeface="微软雅黑" panose="020B0503020204020204" pitchFamily="34" charset="-122"/>
                <a:ea typeface="微软雅黑" panose="020B0503020204020204" pitchFamily="34" charset="-122"/>
              </a:rPr>
              <a:t>32</a:t>
            </a:r>
            <a:r>
              <a:rPr lang="zh-CN" altLang="en-US" sz="2400" b="1" dirty="0">
                <a:solidFill>
                  <a:srgbClr val="FF0000"/>
                </a:solidFill>
                <a:latin typeface="微软雅黑" panose="020B0503020204020204" pitchFamily="34" charset="-122"/>
                <a:ea typeface="微软雅黑" panose="020B0503020204020204" pitchFamily="34" charset="-122"/>
              </a:rPr>
              <a:t>位</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单精度浮点寄存器</a:t>
            </a:r>
            <a:r>
              <a:rPr lang="en-US" altLang="zh-CN" sz="2400" b="1" dirty="0">
                <a:latin typeface="微软雅黑" panose="020B0503020204020204" pitchFamily="34" charset="-122"/>
                <a:ea typeface="微软雅黑" panose="020B0503020204020204" pitchFamily="34" charset="-122"/>
              </a:rPr>
              <a:t>f0~f31</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汇编表示</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$a0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$f0</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两个</a:t>
            </a:r>
            <a:r>
              <a:rPr lang="zh-CN" altLang="en-US" sz="2400" b="1" dirty="0">
                <a:solidFill>
                  <a:srgbClr val="FF0000"/>
                </a:solidFill>
                <a:latin typeface="微软雅黑" panose="020B0503020204020204" pitchFamily="34" charset="-122"/>
                <a:ea typeface="微软雅黑" panose="020B0503020204020204" pitchFamily="34" charset="-122"/>
              </a:rPr>
              <a:t>乘商</a:t>
            </a:r>
            <a:r>
              <a:rPr lang="zh-CN" altLang="en-US" sz="2400" b="1" dirty="0">
                <a:latin typeface="微软雅黑" panose="020B0503020204020204" pitchFamily="34" charset="-122"/>
                <a:ea typeface="微软雅黑" panose="020B0503020204020204" pitchFamily="34" charset="-122"/>
              </a:rPr>
              <a:t>寄存器</a:t>
            </a:r>
            <a:r>
              <a:rPr lang="en-US" altLang="zh-CN" sz="2400" b="1" dirty="0">
                <a:solidFill>
                  <a:srgbClr val="FF0000"/>
                </a:solidFill>
                <a:latin typeface="微软雅黑" panose="020B0503020204020204" pitchFamily="34" charset="-122"/>
                <a:ea typeface="微软雅黑" panose="020B0503020204020204" pitchFamily="34" charset="-122"/>
              </a:rPr>
              <a:t>Hi</a:t>
            </a:r>
            <a:r>
              <a:rPr lang="zh-CN" altLang="en-US" sz="2400" b="1" dirty="0">
                <a:latin typeface="微软雅黑" panose="020B0503020204020204" pitchFamily="34" charset="-122"/>
                <a:ea typeface="微软雅黑" panose="020B0503020204020204" pitchFamily="34" charset="-122"/>
              </a:rPr>
              <a:t>和</a:t>
            </a:r>
            <a:r>
              <a:rPr lang="en-US" altLang="zh-CN" sz="2400" b="1" dirty="0">
                <a:solidFill>
                  <a:srgbClr val="FF0000"/>
                </a:solidFill>
                <a:latin typeface="微软雅黑" panose="020B0503020204020204" pitchFamily="34" charset="-122"/>
                <a:ea typeface="微软雅黑" panose="020B0503020204020204" pitchFamily="34" charset="-122"/>
              </a:rPr>
              <a:t>Lo</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程序计数器</a:t>
            </a:r>
            <a:r>
              <a:rPr lang="en-US" altLang="zh-CN" sz="2400" b="1" dirty="0">
                <a:solidFill>
                  <a:srgbClr val="FF0000"/>
                </a:solidFill>
                <a:latin typeface="微软雅黑" panose="020B0503020204020204" pitchFamily="34" charset="-122"/>
                <a:ea typeface="微软雅黑" panose="020B0503020204020204" pitchFamily="34" charset="-122"/>
              </a:rPr>
              <a:t>PC</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blinds(horizontal)">
                                      <p:cBhvr>
                                        <p:cTn id="3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的存储器</a:t>
            </a:r>
            <a:endParaRPr lang="zh-CN" altLang="en-US" dirty="0"/>
          </a:p>
        </p:txBody>
      </p:sp>
      <p:sp>
        <p:nvSpPr>
          <p:cNvPr id="3" name="内容占位符 2"/>
          <p:cNvSpPr>
            <a:spLocks noGrp="1"/>
          </p:cNvSpPr>
          <p:nvPr>
            <p:ph idx="1"/>
          </p:nvPr>
        </p:nvSpPr>
        <p:spPr>
          <a:xfrm>
            <a:off x="592667" y="987748"/>
            <a:ext cx="10922000" cy="4683333"/>
          </a:xfrm>
        </p:spPr>
        <p:txBody>
          <a:bodyPr/>
          <a:lstStyle/>
          <a:p>
            <a:r>
              <a:rPr lang="zh-CN" altLang="en-US" dirty="0"/>
              <a:t>按</a:t>
            </a:r>
            <a:r>
              <a:rPr lang="zh-CN" altLang="en-US" dirty="0">
                <a:solidFill>
                  <a:srgbClr val="FF0000"/>
                </a:solidFill>
              </a:rPr>
              <a:t>字节编址</a:t>
            </a:r>
            <a:endParaRPr lang="en-US" altLang="zh-CN" dirty="0">
              <a:solidFill>
                <a:srgbClr val="FF0000"/>
              </a:solidFill>
            </a:endParaRPr>
          </a:p>
          <a:p>
            <a:r>
              <a:rPr lang="zh-CN" altLang="en-US" dirty="0"/>
              <a:t>数据的</a:t>
            </a:r>
            <a:r>
              <a:rPr lang="zh-CN" altLang="en-US" dirty="0">
                <a:solidFill>
                  <a:srgbClr val="FF0000"/>
                </a:solidFill>
              </a:rPr>
              <a:t>存储器地址为</a:t>
            </a:r>
            <a:r>
              <a:rPr lang="en-US" altLang="zh-CN" dirty="0">
                <a:solidFill>
                  <a:srgbClr val="FF0000"/>
                </a:solidFill>
              </a:rPr>
              <a:t>32</a:t>
            </a:r>
            <a:r>
              <a:rPr lang="zh-CN" altLang="en-US" dirty="0">
                <a:solidFill>
                  <a:srgbClr val="FF0000"/>
                </a:solidFill>
              </a:rPr>
              <a:t>位</a:t>
            </a:r>
            <a:endParaRPr lang="en-US" altLang="zh-CN" dirty="0">
              <a:solidFill>
                <a:srgbClr val="FF0000"/>
              </a:solidFill>
            </a:endParaRPr>
          </a:p>
          <a:p>
            <a:pPr lvl="1"/>
            <a:r>
              <a:rPr lang="zh-CN" altLang="en-US" dirty="0"/>
              <a:t>通过一个</a:t>
            </a:r>
            <a:r>
              <a:rPr lang="en-US" altLang="zh-CN" dirty="0"/>
              <a:t>32</a:t>
            </a:r>
            <a:r>
              <a:rPr lang="zh-CN" altLang="en-US" dirty="0"/>
              <a:t>位寄存器内容加</a:t>
            </a:r>
            <a:r>
              <a:rPr lang="en-US" altLang="zh-CN" dirty="0"/>
              <a:t>16</a:t>
            </a:r>
            <a:r>
              <a:rPr lang="zh-CN" altLang="en-US" dirty="0"/>
              <a:t>位偏移量得到</a:t>
            </a:r>
            <a:endParaRPr lang="en-US" altLang="zh-CN" dirty="0"/>
          </a:p>
          <a:p>
            <a:pPr lvl="2"/>
            <a:r>
              <a:rPr lang="en-US" altLang="zh-CN" dirty="0"/>
              <a:t>16</a:t>
            </a:r>
            <a:r>
              <a:rPr lang="zh-CN" altLang="en-US" dirty="0"/>
              <a:t>位偏移量是带符号整数，故应符号扩展</a:t>
            </a:r>
            <a:endParaRPr lang="zh-CN" altLang="en-US" dirty="0"/>
          </a:p>
          <a:p>
            <a:pPr lvl="1"/>
            <a:r>
              <a:rPr lang="zh-CN" altLang="en-US" dirty="0"/>
              <a:t>可访问空间</a:t>
            </a:r>
            <a:r>
              <a:rPr lang="en-US" altLang="zh-CN" dirty="0"/>
              <a:t>: 2</a:t>
            </a:r>
            <a:r>
              <a:rPr lang="en-US" altLang="zh-CN" baseline="30000" dirty="0"/>
              <a:t>32</a:t>
            </a:r>
            <a:r>
              <a:rPr lang="zh-CN" altLang="en-US" dirty="0"/>
              <a:t>字节</a:t>
            </a:r>
            <a:endParaRPr lang="zh-CN" altLang="en-US" dirty="0"/>
          </a:p>
          <a:p>
            <a:r>
              <a:rPr lang="zh-CN" altLang="en-US" dirty="0"/>
              <a:t>采用</a:t>
            </a:r>
            <a:r>
              <a:rPr lang="zh-CN" altLang="en-US" dirty="0">
                <a:solidFill>
                  <a:srgbClr val="FF0000"/>
                </a:solidFill>
              </a:rPr>
              <a:t>大端方式存放数据</a:t>
            </a:r>
            <a:endParaRPr lang="en-US" altLang="zh-CN" dirty="0">
              <a:solidFill>
                <a:srgbClr val="FF0000"/>
              </a:solidFill>
            </a:endParaRPr>
          </a:p>
          <a:p>
            <a:r>
              <a:rPr lang="zh-CN" altLang="en-US" dirty="0"/>
              <a:t>数据要求按</a:t>
            </a:r>
            <a:r>
              <a:rPr lang="zh-CN" altLang="en-US" dirty="0">
                <a:solidFill>
                  <a:srgbClr val="FF0000"/>
                </a:solidFill>
              </a:rPr>
              <a:t>边界对齐</a:t>
            </a:r>
            <a:r>
              <a:rPr lang="zh-CN" altLang="en-US" dirty="0"/>
              <a:t>（地址是</a:t>
            </a:r>
            <a:r>
              <a:rPr lang="en-US" altLang="zh-CN" dirty="0"/>
              <a:t>4</a:t>
            </a:r>
            <a:r>
              <a:rPr lang="zh-CN" altLang="en-US" dirty="0"/>
              <a:t>的倍数）</a:t>
            </a:r>
            <a:endParaRPr lang="zh-CN" altLang="en-US" dirty="0"/>
          </a:p>
          <a:p>
            <a:r>
              <a:rPr lang="zh-CN" altLang="en-US" dirty="0"/>
              <a:t>只能通过</a:t>
            </a:r>
            <a:r>
              <a:rPr lang="en-US" altLang="zh-CN" dirty="0">
                <a:solidFill>
                  <a:srgbClr val="FF0000"/>
                </a:solidFill>
              </a:rPr>
              <a:t>Load/Store</a:t>
            </a:r>
            <a:r>
              <a:rPr lang="zh-CN" altLang="en-US" dirty="0">
                <a:solidFill>
                  <a:srgbClr val="FF0000"/>
                </a:solidFill>
              </a:rPr>
              <a:t>指令访问存储器</a:t>
            </a:r>
            <a:r>
              <a:rPr lang="zh-CN" altLang="en-US" dirty="0"/>
              <a:t>数据</a:t>
            </a:r>
            <a:endParaRPr lang="zh-CN" altLang="en-US" dirty="0"/>
          </a:p>
          <a:p>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指令中的立即数</a:t>
            </a:r>
            <a:endParaRPr lang="zh-CN" altLang="en-US" dirty="0"/>
          </a:p>
        </p:txBody>
      </p:sp>
      <p:sp>
        <p:nvSpPr>
          <p:cNvPr id="3" name="内容占位符 2"/>
          <p:cNvSpPr>
            <a:spLocks noGrp="1"/>
          </p:cNvSpPr>
          <p:nvPr>
            <p:ph idx="1"/>
          </p:nvPr>
        </p:nvSpPr>
        <p:spPr>
          <a:xfrm>
            <a:off x="592667" y="987748"/>
            <a:ext cx="10922000" cy="1731756"/>
          </a:xfrm>
        </p:spPr>
        <p:txBody>
          <a:bodyPr/>
          <a:lstStyle/>
          <a:p>
            <a:r>
              <a:rPr lang="en-US" altLang="zh-CN" dirty="0"/>
              <a:t>16</a:t>
            </a:r>
            <a:r>
              <a:rPr lang="zh-CN" altLang="en-US" dirty="0"/>
              <a:t>位</a:t>
            </a:r>
            <a:endParaRPr lang="en-US" altLang="zh-CN" dirty="0"/>
          </a:p>
          <a:p>
            <a:r>
              <a:rPr lang="zh-CN" altLang="en-US" dirty="0"/>
              <a:t>扩展（符号或</a:t>
            </a:r>
            <a:r>
              <a:rPr lang="en-US" altLang="zh-CN" dirty="0"/>
              <a:t>0</a:t>
            </a:r>
            <a:r>
              <a:rPr lang="zh-CN" altLang="en-US" dirty="0"/>
              <a:t>扩展）成</a:t>
            </a:r>
            <a:r>
              <a:rPr lang="en-US" altLang="zh-CN" dirty="0"/>
              <a:t>32</a:t>
            </a:r>
            <a:r>
              <a:rPr lang="zh-CN" altLang="en-US" dirty="0"/>
              <a:t>位才能参与运算</a:t>
            </a:r>
            <a:endParaRPr lang="en-US" altLang="zh-CN" dirty="0"/>
          </a:p>
          <a:p>
            <a:endParaRPr lang="zh-CN" alt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指令的格式</a:t>
            </a:r>
            <a:endParaRPr lang="zh-CN" altLang="en-US" dirty="0"/>
          </a:p>
        </p:txBody>
      </p:sp>
      <p:sp>
        <p:nvSpPr>
          <p:cNvPr id="3" name="内容占位符 2"/>
          <p:cNvSpPr>
            <a:spLocks noGrp="1"/>
          </p:cNvSpPr>
          <p:nvPr>
            <p:ph idx="1"/>
          </p:nvPr>
        </p:nvSpPr>
        <p:spPr>
          <a:xfrm>
            <a:off x="592667" y="987748"/>
            <a:ext cx="10922000" cy="6739281"/>
          </a:xfrm>
        </p:spPr>
        <p:txBody>
          <a:bodyPr/>
          <a:lstStyle/>
          <a:p>
            <a:r>
              <a:rPr lang="zh-CN" altLang="en-US" dirty="0"/>
              <a:t>所有指令都是</a:t>
            </a:r>
            <a:r>
              <a:rPr lang="en-US" altLang="zh-CN" dirty="0"/>
              <a:t>32</a:t>
            </a:r>
            <a:r>
              <a:rPr lang="zh-CN" altLang="en-US" dirty="0"/>
              <a:t>位宽，须按字地址对齐</a:t>
            </a:r>
            <a:endParaRPr lang="en-US" altLang="zh-CN" dirty="0"/>
          </a:p>
          <a:p>
            <a:pPr lvl="1"/>
            <a:r>
              <a:rPr lang="zh-CN" altLang="en-US" dirty="0"/>
              <a:t>字地址为</a:t>
            </a:r>
            <a:r>
              <a:rPr lang="en-US" altLang="zh-CN" dirty="0"/>
              <a:t>4</a:t>
            </a:r>
            <a:r>
              <a:rPr lang="zh-CN" altLang="en-US" dirty="0"/>
              <a:t>的倍数</a:t>
            </a:r>
            <a:endParaRPr lang="en-US" altLang="zh-CN" dirty="0"/>
          </a:p>
          <a:p>
            <a:r>
              <a:rPr lang="en-US" altLang="zh-CN" dirty="0"/>
              <a:t>R-</a:t>
            </a:r>
            <a:r>
              <a:rPr lang="zh-CN" altLang="en-US" dirty="0"/>
              <a:t>型：</a:t>
            </a:r>
            <a:endParaRPr lang="en-US" altLang="zh-CN" dirty="0"/>
          </a:p>
          <a:p>
            <a:pPr lvl="1"/>
            <a:r>
              <a:rPr lang="zh-CN" altLang="en-US" dirty="0"/>
              <a:t>两个操作数和结果都在寄存器的运算指令</a:t>
            </a:r>
            <a:endParaRPr lang="en-US" altLang="zh-CN" dirty="0"/>
          </a:p>
          <a:p>
            <a:pPr lvl="2"/>
            <a:r>
              <a:rPr lang="en-US" altLang="zh-CN" dirty="0"/>
              <a:t>sub </a:t>
            </a:r>
            <a:r>
              <a:rPr lang="en-US" altLang="zh-CN" dirty="0" err="1"/>
              <a:t>rd</a:t>
            </a:r>
            <a:r>
              <a:rPr lang="en-US" altLang="zh-CN" dirty="0"/>
              <a:t>, </a:t>
            </a:r>
            <a:r>
              <a:rPr lang="en-US" altLang="zh-CN" dirty="0" err="1"/>
              <a:t>rs</a:t>
            </a:r>
            <a:r>
              <a:rPr lang="en-US" altLang="zh-CN" dirty="0"/>
              <a:t>, </a:t>
            </a:r>
            <a:r>
              <a:rPr lang="en-US" altLang="zh-CN" dirty="0" err="1"/>
              <a:t>rt</a:t>
            </a:r>
            <a:endParaRPr lang="en-US" altLang="zh-CN" dirty="0"/>
          </a:p>
          <a:p>
            <a:pPr lvl="2">
              <a:lnSpc>
                <a:spcPct val="90000"/>
              </a:lnSpc>
              <a:spcBef>
                <a:spcPct val="30000"/>
              </a:spcBef>
            </a:pPr>
            <a:endParaRPr lang="en-US" altLang="zh-CN" sz="900" dirty="0">
              <a:ea typeface="黑体" panose="02010609060101010101" pitchFamily="49" charset="-122"/>
            </a:endParaRPr>
          </a:p>
          <a:p>
            <a:r>
              <a:rPr lang="en-US" altLang="zh-CN" dirty="0"/>
              <a:t>I-</a:t>
            </a:r>
            <a:r>
              <a:rPr lang="zh-CN" altLang="en-US" dirty="0"/>
              <a:t>型：</a:t>
            </a:r>
            <a:endParaRPr lang="en-US" altLang="zh-CN" dirty="0"/>
          </a:p>
          <a:p>
            <a:pPr lvl="1"/>
            <a:r>
              <a:rPr lang="zh-CN" altLang="en-US" dirty="0"/>
              <a:t>双目运算指令。</a:t>
            </a:r>
            <a:r>
              <a:rPr lang="en-US" altLang="zh-CN" dirty="0"/>
              <a:t> </a:t>
            </a:r>
            <a:r>
              <a:rPr lang="zh-CN" altLang="en-US" dirty="0"/>
              <a:t>如：</a:t>
            </a:r>
            <a:r>
              <a:rPr lang="en-US" altLang="zh-CN" dirty="0" err="1"/>
              <a:t>ori</a:t>
            </a:r>
            <a:r>
              <a:rPr lang="en-US" altLang="zh-CN" dirty="0"/>
              <a:t>  </a:t>
            </a:r>
            <a:r>
              <a:rPr lang="en-US" altLang="zh-CN" dirty="0" err="1"/>
              <a:t>rt</a:t>
            </a:r>
            <a:r>
              <a:rPr lang="en-US" altLang="zh-CN" dirty="0"/>
              <a:t>, </a:t>
            </a:r>
            <a:r>
              <a:rPr lang="en-US" altLang="zh-CN" dirty="0" err="1"/>
              <a:t>rs</a:t>
            </a:r>
            <a:r>
              <a:rPr lang="en-US" altLang="zh-CN" dirty="0"/>
              <a:t>, imm16</a:t>
            </a:r>
            <a:endParaRPr lang="en-US" altLang="zh-CN" dirty="0"/>
          </a:p>
          <a:p>
            <a:pPr lvl="1"/>
            <a:r>
              <a:rPr lang="en-US" altLang="zh-CN" dirty="0"/>
              <a:t>LOAD</a:t>
            </a:r>
            <a:r>
              <a:rPr lang="zh-CN" altLang="en-US" dirty="0"/>
              <a:t>和</a:t>
            </a:r>
            <a:r>
              <a:rPr lang="en-US" altLang="zh-CN" dirty="0"/>
              <a:t>STORE</a:t>
            </a:r>
            <a:r>
              <a:rPr lang="zh-CN" altLang="en-US" dirty="0"/>
              <a:t>指令。如：</a:t>
            </a:r>
            <a:r>
              <a:rPr lang="en-US" altLang="zh-CN" dirty="0" err="1"/>
              <a:t>lw</a:t>
            </a:r>
            <a:r>
              <a:rPr lang="en-US" altLang="zh-CN" dirty="0"/>
              <a:t> </a:t>
            </a:r>
            <a:r>
              <a:rPr lang="en-US" altLang="zh-CN" dirty="0" err="1"/>
              <a:t>rt</a:t>
            </a:r>
            <a:r>
              <a:rPr lang="en-US" altLang="zh-CN" dirty="0"/>
              <a:t>, </a:t>
            </a:r>
            <a:r>
              <a:rPr lang="en-US" altLang="zh-CN" dirty="0" err="1"/>
              <a:t>rs</a:t>
            </a:r>
            <a:r>
              <a:rPr lang="en-US" altLang="zh-CN" dirty="0"/>
              <a:t>, imm16</a:t>
            </a:r>
            <a:endParaRPr lang="en-US" altLang="zh-CN" dirty="0"/>
          </a:p>
          <a:p>
            <a:pPr lvl="1"/>
            <a:r>
              <a:rPr lang="zh-CN" altLang="en-US" dirty="0"/>
              <a:t>条件转移（分支）指令。如：</a:t>
            </a:r>
            <a:r>
              <a:rPr lang="en-US" altLang="zh-CN" dirty="0" err="1"/>
              <a:t>beq</a:t>
            </a:r>
            <a:r>
              <a:rPr lang="en-US" altLang="zh-CN" dirty="0"/>
              <a:t> </a:t>
            </a:r>
            <a:r>
              <a:rPr lang="en-US" altLang="zh-CN" dirty="0" err="1"/>
              <a:t>rs</a:t>
            </a:r>
            <a:r>
              <a:rPr lang="en-US" altLang="zh-CN" dirty="0"/>
              <a:t>, </a:t>
            </a:r>
            <a:r>
              <a:rPr lang="en-US" altLang="zh-CN" dirty="0" err="1"/>
              <a:t>rt</a:t>
            </a:r>
            <a:r>
              <a:rPr lang="en-US" altLang="zh-CN" dirty="0"/>
              <a:t>, imm16</a:t>
            </a:r>
            <a:endParaRPr lang="en-US" altLang="zh-CN" dirty="0"/>
          </a:p>
          <a:p>
            <a:r>
              <a:rPr lang="en-US" altLang="zh-CN" dirty="0"/>
              <a:t>J-</a:t>
            </a:r>
            <a:r>
              <a:rPr lang="zh-CN" altLang="en-US" dirty="0"/>
              <a:t>型：</a:t>
            </a:r>
            <a:endParaRPr lang="en-US" altLang="zh-CN" dirty="0"/>
          </a:p>
          <a:p>
            <a:pPr lvl="1"/>
            <a:r>
              <a:rPr lang="zh-CN" altLang="en-US" dirty="0"/>
              <a:t>无条件跳转指令。如：</a:t>
            </a:r>
            <a:r>
              <a:rPr lang="en-US" altLang="zh-CN" dirty="0"/>
              <a:t>j  target</a:t>
            </a:r>
            <a:endParaRPr lang="en-US" altLang="zh-CN" dirty="0"/>
          </a:p>
          <a:p>
            <a:endParaRPr lang="en-US" altLang="zh-CN" dirty="0"/>
          </a:p>
          <a:p>
            <a:endParaRPr lang="zh-CN" altLang="en-US" dirty="0"/>
          </a:p>
        </p:txBody>
      </p:sp>
      <p:grpSp>
        <p:nvGrpSpPr>
          <p:cNvPr id="4" name="Group 80"/>
          <p:cNvGrpSpPr/>
          <p:nvPr/>
        </p:nvGrpSpPr>
        <p:grpSpPr bwMode="auto">
          <a:xfrm>
            <a:off x="5602693" y="1207523"/>
            <a:ext cx="6008688" cy="1403351"/>
            <a:chOff x="1931" y="458"/>
            <a:chExt cx="3785" cy="884"/>
          </a:xfrm>
        </p:grpSpPr>
        <p:grpSp>
          <p:nvGrpSpPr>
            <p:cNvPr id="5" name="Group 18"/>
            <p:cNvGrpSpPr/>
            <p:nvPr/>
          </p:nvGrpSpPr>
          <p:grpSpPr bwMode="auto">
            <a:xfrm>
              <a:off x="1931" y="708"/>
              <a:ext cx="3785" cy="634"/>
              <a:chOff x="1918" y="672"/>
              <a:chExt cx="3785" cy="634"/>
            </a:xfrm>
          </p:grpSpPr>
          <p:grpSp>
            <p:nvGrpSpPr>
              <p:cNvPr id="7" name="Group 19"/>
              <p:cNvGrpSpPr/>
              <p:nvPr/>
            </p:nvGrpSpPr>
            <p:grpSpPr bwMode="auto">
              <a:xfrm>
                <a:off x="1918" y="672"/>
                <a:ext cx="3785" cy="423"/>
                <a:chOff x="1918" y="672"/>
                <a:chExt cx="3785" cy="423"/>
              </a:xfrm>
            </p:grpSpPr>
            <p:grpSp>
              <p:nvGrpSpPr>
                <p:cNvPr id="14" name="Group 20"/>
                <p:cNvGrpSpPr/>
                <p:nvPr/>
              </p:nvGrpSpPr>
              <p:grpSpPr bwMode="auto">
                <a:xfrm>
                  <a:off x="1979" y="836"/>
                  <a:ext cx="3607" cy="259"/>
                  <a:chOff x="1979" y="836"/>
                  <a:chExt cx="3607" cy="259"/>
                </a:xfrm>
              </p:grpSpPr>
              <p:sp>
                <p:nvSpPr>
                  <p:cNvPr id="22" name="Rectangle 21"/>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23" name="Group 22"/>
                  <p:cNvGrpSpPr/>
                  <p:nvPr/>
                </p:nvGrpSpPr>
                <p:grpSpPr bwMode="auto">
                  <a:xfrm>
                    <a:off x="1979" y="836"/>
                    <a:ext cx="3607" cy="259"/>
                    <a:chOff x="1979" y="836"/>
                    <a:chExt cx="3607" cy="259"/>
                  </a:xfrm>
                </p:grpSpPr>
                <p:grpSp>
                  <p:nvGrpSpPr>
                    <p:cNvPr id="24" name="Group 23"/>
                    <p:cNvGrpSpPr/>
                    <p:nvPr/>
                  </p:nvGrpSpPr>
                  <p:grpSpPr bwMode="auto">
                    <a:xfrm>
                      <a:off x="1979" y="836"/>
                      <a:ext cx="624" cy="250"/>
                      <a:chOff x="1979" y="836"/>
                      <a:chExt cx="624" cy="250"/>
                    </a:xfrm>
                  </p:grpSpPr>
                  <p:sp>
                    <p:nvSpPr>
                      <p:cNvPr id="40" name="Rectangle 24"/>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41" name="Rectangle 25"/>
                      <p:cNvSpPr>
                        <a:spLocks noChangeArrowheads="1"/>
                      </p:cNvSpPr>
                      <p:nvPr/>
                    </p:nvSpPr>
                    <p:spPr bwMode="auto">
                      <a:xfrm>
                        <a:off x="2161" y="836"/>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5" name="Group 26"/>
                    <p:cNvGrpSpPr/>
                    <p:nvPr/>
                  </p:nvGrpSpPr>
                  <p:grpSpPr bwMode="auto">
                    <a:xfrm>
                      <a:off x="2611" y="836"/>
                      <a:ext cx="580" cy="250"/>
                      <a:chOff x="2611" y="836"/>
                      <a:chExt cx="580" cy="250"/>
                    </a:xfrm>
                  </p:grpSpPr>
                  <p:sp>
                    <p:nvSpPr>
                      <p:cNvPr id="38" name="Rectangle 27"/>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9" name="Rectangle 28"/>
                      <p:cNvSpPr>
                        <a:spLocks noChangeArrowheads="1"/>
                      </p:cNvSpPr>
                      <p:nvPr/>
                    </p:nvSpPr>
                    <p:spPr bwMode="auto">
                      <a:xfrm>
                        <a:off x="2776" y="836"/>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rs</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6" name="Group 29"/>
                    <p:cNvGrpSpPr/>
                    <p:nvPr/>
                  </p:nvGrpSpPr>
                  <p:grpSpPr bwMode="auto">
                    <a:xfrm>
                      <a:off x="3199" y="836"/>
                      <a:ext cx="579" cy="250"/>
                      <a:chOff x="3199" y="836"/>
                      <a:chExt cx="579" cy="250"/>
                    </a:xfrm>
                  </p:grpSpPr>
                  <p:sp>
                    <p:nvSpPr>
                      <p:cNvPr id="36" name="Rectangle 30"/>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7" name="Rectangle 31"/>
                      <p:cNvSpPr>
                        <a:spLocks noChangeArrowheads="1"/>
                      </p:cNvSpPr>
                      <p:nvPr/>
                    </p:nvSpPr>
                    <p:spPr bwMode="auto">
                      <a:xfrm>
                        <a:off x="3363" y="836"/>
                        <a:ext cx="2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rt</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7" name="Group 32"/>
                    <p:cNvGrpSpPr/>
                    <p:nvPr/>
                  </p:nvGrpSpPr>
                  <p:grpSpPr bwMode="auto">
                    <a:xfrm>
                      <a:off x="3786" y="836"/>
                      <a:ext cx="579" cy="250"/>
                      <a:chOff x="3786" y="836"/>
                      <a:chExt cx="579" cy="250"/>
                    </a:xfrm>
                  </p:grpSpPr>
                  <p:sp>
                    <p:nvSpPr>
                      <p:cNvPr id="34" name="Rectangle 33"/>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5" name="Rectangle 34"/>
                      <p:cNvSpPr>
                        <a:spLocks noChangeArrowheads="1"/>
                      </p:cNvSpPr>
                      <p:nvPr/>
                    </p:nvSpPr>
                    <p:spPr bwMode="auto">
                      <a:xfrm>
                        <a:off x="3951" y="83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rd</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8" name="Group 35"/>
                    <p:cNvGrpSpPr/>
                    <p:nvPr/>
                  </p:nvGrpSpPr>
                  <p:grpSpPr bwMode="auto">
                    <a:xfrm>
                      <a:off x="4368" y="845"/>
                      <a:ext cx="617" cy="250"/>
                      <a:chOff x="4368" y="845"/>
                      <a:chExt cx="617" cy="250"/>
                    </a:xfrm>
                  </p:grpSpPr>
                  <p:sp>
                    <p:nvSpPr>
                      <p:cNvPr id="32" name="Rectangle 36"/>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3" name="Rectangle 37"/>
                      <p:cNvSpPr>
                        <a:spLocks noChangeArrowheads="1"/>
                      </p:cNvSpPr>
                      <p:nvPr/>
                    </p:nvSpPr>
                    <p:spPr bwMode="auto">
                      <a:xfrm>
                        <a:off x="4368" y="845"/>
                        <a:ext cx="6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err="1">
                            <a:solidFill>
                              <a:schemeClr val="tx1"/>
                            </a:solidFill>
                            <a:latin typeface="微软雅黑" panose="020B0503020204020204" pitchFamily="34" charset="-122"/>
                            <a:ea typeface="微软雅黑" panose="020B0503020204020204" pitchFamily="34" charset="-122"/>
                          </a:rPr>
                          <a:t>shamt</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grpSp>
                  <p:nvGrpSpPr>
                    <p:cNvPr id="29" name="Group 38"/>
                    <p:cNvGrpSpPr/>
                    <p:nvPr/>
                  </p:nvGrpSpPr>
                  <p:grpSpPr bwMode="auto">
                    <a:xfrm>
                      <a:off x="4961" y="845"/>
                      <a:ext cx="625" cy="250"/>
                      <a:chOff x="4961" y="845"/>
                      <a:chExt cx="625" cy="250"/>
                    </a:xfrm>
                  </p:grpSpPr>
                  <p:sp>
                    <p:nvSpPr>
                      <p:cNvPr id="30" name="Rectangle 39"/>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1" name="Rectangle 40"/>
                      <p:cNvSpPr>
                        <a:spLocks noChangeArrowheads="1"/>
                      </p:cNvSpPr>
                      <p:nvPr/>
                    </p:nvSpPr>
                    <p:spPr bwMode="auto">
                      <a:xfrm>
                        <a:off x="5063" y="845"/>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err="1">
                            <a:solidFill>
                              <a:schemeClr val="tx1"/>
                            </a:solidFill>
                            <a:latin typeface="微软雅黑" panose="020B0503020204020204" pitchFamily="34" charset="-122"/>
                            <a:ea typeface="微软雅黑" panose="020B0503020204020204" pitchFamily="34" charset="-122"/>
                          </a:rPr>
                          <a:t>func</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grpSp>
            </p:grpSp>
            <p:sp>
              <p:nvSpPr>
                <p:cNvPr id="15" name="Rectangle 41"/>
                <p:cNvSpPr>
                  <a:spLocks noChangeArrowheads="1"/>
                </p:cNvSpPr>
                <p:nvPr/>
              </p:nvSpPr>
              <p:spPr bwMode="auto">
                <a:xfrm>
                  <a:off x="5488" y="672"/>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0</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6" name="Rectangle 42"/>
                <p:cNvSpPr>
                  <a:spLocks noChangeArrowheads="1"/>
                </p:cNvSpPr>
                <p:nvPr/>
              </p:nvSpPr>
              <p:spPr bwMode="auto">
                <a:xfrm>
                  <a:off x="4810" y="672"/>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7" name="Rectangle 43"/>
                <p:cNvSpPr>
                  <a:spLocks noChangeArrowheads="1"/>
                </p:cNvSpPr>
                <p:nvPr/>
              </p:nvSpPr>
              <p:spPr bwMode="auto">
                <a:xfrm>
                  <a:off x="4157"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11</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8" name="Rectangle 44"/>
                <p:cNvSpPr>
                  <a:spLocks noChangeArrowheads="1"/>
                </p:cNvSpPr>
                <p:nvPr/>
              </p:nvSpPr>
              <p:spPr bwMode="auto">
                <a:xfrm>
                  <a:off x="3560"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16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9" name="Rectangle 45"/>
                <p:cNvSpPr>
                  <a:spLocks noChangeArrowheads="1"/>
                </p:cNvSpPr>
                <p:nvPr/>
              </p:nvSpPr>
              <p:spPr bwMode="auto">
                <a:xfrm>
                  <a:off x="2982"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21</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0" name="Rectangle 46"/>
                <p:cNvSpPr>
                  <a:spLocks noChangeArrowheads="1"/>
                </p:cNvSpPr>
                <p:nvPr/>
              </p:nvSpPr>
              <p:spPr bwMode="auto">
                <a:xfrm>
                  <a:off x="2384"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26</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1" name="Rectangle 47"/>
                <p:cNvSpPr>
                  <a:spLocks noChangeArrowheads="1"/>
                </p:cNvSpPr>
                <p:nvPr/>
              </p:nvSpPr>
              <p:spPr bwMode="auto">
                <a:xfrm>
                  <a:off x="1918"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31</a:t>
                  </a:r>
                  <a:endParaRPr lang="zh-CN" altLang="en-US" sz="2000">
                    <a:solidFill>
                      <a:schemeClr val="tx1"/>
                    </a:solidFill>
                    <a:latin typeface="微软雅黑" panose="020B0503020204020204" pitchFamily="34" charset="-122"/>
                    <a:ea typeface="微软雅黑" panose="020B0503020204020204" pitchFamily="34" charset="-122"/>
                  </a:endParaRPr>
                </a:p>
              </p:txBody>
            </p:sp>
          </p:grpSp>
          <p:sp>
            <p:nvSpPr>
              <p:cNvPr id="8" name="Rectangle 48"/>
              <p:cNvSpPr>
                <a:spLocks noChangeArrowheads="1"/>
              </p:cNvSpPr>
              <p:nvPr/>
            </p:nvSpPr>
            <p:spPr bwMode="auto">
              <a:xfrm>
                <a:off x="2083"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9" name="Rectangle 49"/>
              <p:cNvSpPr>
                <a:spLocks noChangeArrowheads="1"/>
              </p:cNvSpPr>
              <p:nvPr/>
            </p:nvSpPr>
            <p:spPr bwMode="auto">
              <a:xfrm>
                <a:off x="5036"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6 </a:t>
                </a:r>
                <a:r>
                  <a:rPr lang="en-US" altLang="zh-CN" sz="2000" dirty="0">
                    <a:solidFill>
                      <a:schemeClr val="tx1"/>
                    </a:solidFill>
                    <a:latin typeface="微软雅黑" panose="020B0503020204020204" pitchFamily="34" charset="-122"/>
                    <a:ea typeface="微软雅黑" panose="020B0503020204020204" pitchFamily="34" charset="-122"/>
                  </a:rPr>
                  <a:t>bits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0" name="Rectangle 50"/>
              <p:cNvSpPr>
                <a:spLocks noChangeArrowheads="1"/>
              </p:cNvSpPr>
              <p:nvPr/>
            </p:nvSpPr>
            <p:spPr bwMode="auto">
              <a:xfrm>
                <a:off x="4433"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5 </a:t>
                </a:r>
                <a:r>
                  <a:rPr lang="en-US" altLang="zh-CN" sz="2000" dirty="0">
                    <a:solidFill>
                      <a:schemeClr val="tx1"/>
                    </a:solidFill>
                    <a:latin typeface="微软雅黑" panose="020B0503020204020204" pitchFamily="34" charset="-122"/>
                    <a:ea typeface="微软雅黑" panose="020B0503020204020204" pitchFamily="34" charset="-122"/>
                  </a:rPr>
                  <a:t>bits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1" name="Rectangle 51"/>
              <p:cNvSpPr>
                <a:spLocks noChangeArrowheads="1"/>
              </p:cNvSpPr>
              <p:nvPr/>
            </p:nvSpPr>
            <p:spPr bwMode="auto">
              <a:xfrm>
                <a:off x="3846"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12" name="Rectangle 52"/>
              <p:cNvSpPr>
                <a:spLocks noChangeArrowheads="1"/>
              </p:cNvSpPr>
              <p:nvPr/>
            </p:nvSpPr>
            <p:spPr bwMode="auto">
              <a:xfrm>
                <a:off x="3258"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13" name="Rectangle 53"/>
              <p:cNvSpPr>
                <a:spLocks noChangeArrowheads="1"/>
              </p:cNvSpPr>
              <p:nvPr/>
            </p:nvSpPr>
            <p:spPr bwMode="auto">
              <a:xfrm>
                <a:off x="2671"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6" name="Text Box 77"/>
            <p:cNvSpPr txBox="1">
              <a:spLocks noChangeArrowheads="1"/>
            </p:cNvSpPr>
            <p:nvPr/>
          </p:nvSpPr>
          <p:spPr bwMode="auto">
            <a:xfrm>
              <a:off x="3876" y="458"/>
              <a:ext cx="12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型指令</a:t>
              </a:r>
              <a:endParaRPr lang="zh-CN" altLang="en-US" sz="2000" dirty="0">
                <a:latin typeface="微软雅黑" panose="020B0503020204020204" pitchFamily="34" charset="-122"/>
                <a:ea typeface="微软雅黑" panose="020B0503020204020204" pitchFamily="34" charset="-122"/>
              </a:endParaRPr>
            </a:p>
          </p:txBody>
        </p:sp>
      </p:grpSp>
      <p:grpSp>
        <p:nvGrpSpPr>
          <p:cNvPr id="42" name="Group 81"/>
          <p:cNvGrpSpPr/>
          <p:nvPr/>
        </p:nvGrpSpPr>
        <p:grpSpPr bwMode="auto">
          <a:xfrm>
            <a:off x="5581262" y="2730703"/>
            <a:ext cx="6008688" cy="1328738"/>
            <a:chOff x="1889" y="2514"/>
            <a:chExt cx="3785" cy="837"/>
          </a:xfrm>
        </p:grpSpPr>
        <p:grpSp>
          <p:nvGrpSpPr>
            <p:cNvPr id="43" name="Group 54"/>
            <p:cNvGrpSpPr/>
            <p:nvPr/>
          </p:nvGrpSpPr>
          <p:grpSpPr bwMode="auto">
            <a:xfrm>
              <a:off x="1889" y="2717"/>
              <a:ext cx="3785" cy="634"/>
              <a:chOff x="1918" y="1392"/>
              <a:chExt cx="3785" cy="634"/>
            </a:xfrm>
          </p:grpSpPr>
          <p:sp>
            <p:nvSpPr>
              <p:cNvPr id="45" name="Rectangle 55"/>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46" name="Group 56"/>
              <p:cNvGrpSpPr/>
              <p:nvPr/>
            </p:nvGrpSpPr>
            <p:grpSpPr bwMode="auto">
              <a:xfrm>
                <a:off x="1979" y="1556"/>
                <a:ext cx="624" cy="250"/>
                <a:chOff x="1979" y="1556"/>
                <a:chExt cx="624" cy="250"/>
              </a:xfrm>
            </p:grpSpPr>
            <p:sp>
              <p:nvSpPr>
                <p:cNvPr id="64" name="Rectangle 57"/>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65" name="Rectangle 58"/>
                <p:cNvSpPr>
                  <a:spLocks noChangeArrowheads="1"/>
                </p:cNvSpPr>
                <p:nvPr/>
              </p:nvSpPr>
              <p:spPr bwMode="auto">
                <a:xfrm>
                  <a:off x="2161" y="1556"/>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47" name="Group 59"/>
              <p:cNvGrpSpPr/>
              <p:nvPr/>
            </p:nvGrpSpPr>
            <p:grpSpPr bwMode="auto">
              <a:xfrm>
                <a:off x="2611" y="1565"/>
                <a:ext cx="580" cy="250"/>
                <a:chOff x="2611" y="1565"/>
                <a:chExt cx="580" cy="250"/>
              </a:xfrm>
            </p:grpSpPr>
            <p:sp>
              <p:nvSpPr>
                <p:cNvPr id="62" name="Rectangle 60"/>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63" name="Rectangle 61"/>
                <p:cNvSpPr>
                  <a:spLocks noChangeArrowheads="1"/>
                </p:cNvSpPr>
                <p:nvPr/>
              </p:nvSpPr>
              <p:spPr bwMode="auto">
                <a:xfrm>
                  <a:off x="2776" y="1565"/>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rs</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48" name="Group 62"/>
              <p:cNvGrpSpPr/>
              <p:nvPr/>
            </p:nvGrpSpPr>
            <p:grpSpPr bwMode="auto">
              <a:xfrm>
                <a:off x="3199" y="1565"/>
                <a:ext cx="579" cy="250"/>
                <a:chOff x="3199" y="1565"/>
                <a:chExt cx="579" cy="250"/>
              </a:xfrm>
            </p:grpSpPr>
            <p:sp>
              <p:nvSpPr>
                <p:cNvPr id="60" name="Rectangle 63"/>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61" name="Rectangle 64"/>
                <p:cNvSpPr>
                  <a:spLocks noChangeArrowheads="1"/>
                </p:cNvSpPr>
                <p:nvPr/>
              </p:nvSpPr>
              <p:spPr bwMode="auto">
                <a:xfrm>
                  <a:off x="3363" y="1565"/>
                  <a:ext cx="2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rt</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49" name="Rectangle 65"/>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50" name="Rectangle 66"/>
              <p:cNvSpPr>
                <a:spLocks noChangeArrowheads="1"/>
              </p:cNvSpPr>
              <p:nvPr/>
            </p:nvSpPr>
            <p:spPr bwMode="auto">
              <a:xfrm>
                <a:off x="4289" y="1556"/>
                <a:ext cx="9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a:solidFill>
                      <a:schemeClr val="tx1"/>
                    </a:solidFill>
                    <a:latin typeface="微软雅黑" panose="020B0503020204020204" pitchFamily="34" charset="-122"/>
                    <a:ea typeface="微软雅黑" panose="020B0503020204020204" pitchFamily="34" charset="-122"/>
                  </a:rPr>
                  <a:t>immediate</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1" name="Rectangle 67"/>
              <p:cNvSpPr>
                <a:spLocks noChangeArrowheads="1"/>
              </p:cNvSpPr>
              <p:nvPr/>
            </p:nvSpPr>
            <p:spPr bwMode="auto">
              <a:xfrm>
                <a:off x="5488" y="1392"/>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0</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2" name="Rectangle 68"/>
              <p:cNvSpPr>
                <a:spLocks noChangeArrowheads="1"/>
              </p:cNvSpPr>
              <p:nvPr/>
            </p:nvSpPr>
            <p:spPr bwMode="auto">
              <a:xfrm>
                <a:off x="3590"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16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3" name="Rectangle 69"/>
              <p:cNvSpPr>
                <a:spLocks noChangeArrowheads="1"/>
              </p:cNvSpPr>
              <p:nvPr/>
            </p:nvSpPr>
            <p:spPr bwMode="auto">
              <a:xfrm>
                <a:off x="3002"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21</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4" name="Rectangle 70"/>
              <p:cNvSpPr>
                <a:spLocks noChangeArrowheads="1"/>
              </p:cNvSpPr>
              <p:nvPr/>
            </p:nvSpPr>
            <p:spPr bwMode="auto">
              <a:xfrm>
                <a:off x="2414"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5" name="Rectangle 71"/>
              <p:cNvSpPr>
                <a:spLocks noChangeArrowheads="1"/>
              </p:cNvSpPr>
              <p:nvPr/>
            </p:nvSpPr>
            <p:spPr bwMode="auto">
              <a:xfrm>
                <a:off x="1918" y="139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31</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6" name="Rectangle 72"/>
              <p:cNvSpPr>
                <a:spLocks noChangeArrowheads="1"/>
              </p:cNvSpPr>
              <p:nvPr/>
            </p:nvSpPr>
            <p:spPr bwMode="auto">
              <a:xfrm>
                <a:off x="2143" y="177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7" name="Rectangle 73"/>
              <p:cNvSpPr>
                <a:spLocks noChangeArrowheads="1"/>
              </p:cNvSpPr>
              <p:nvPr/>
            </p:nvSpPr>
            <p:spPr bwMode="auto">
              <a:xfrm>
                <a:off x="4448" y="177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16 </a:t>
                </a:r>
                <a:r>
                  <a:rPr lang="en-US" altLang="zh-CN" sz="2000" dirty="0">
                    <a:solidFill>
                      <a:schemeClr val="tx1"/>
                    </a:solidFill>
                    <a:latin typeface="微软雅黑" panose="020B0503020204020204" pitchFamily="34" charset="-122"/>
                    <a:ea typeface="微软雅黑" panose="020B0503020204020204" pitchFamily="34" charset="-122"/>
                  </a:rPr>
                  <a:t>bits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58" name="Rectangle 74"/>
              <p:cNvSpPr>
                <a:spLocks noChangeArrowheads="1"/>
              </p:cNvSpPr>
              <p:nvPr/>
            </p:nvSpPr>
            <p:spPr bwMode="auto">
              <a:xfrm>
                <a:off x="3318" y="177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59" name="Rectangle 75"/>
              <p:cNvSpPr>
                <a:spLocks noChangeArrowheads="1"/>
              </p:cNvSpPr>
              <p:nvPr/>
            </p:nvSpPr>
            <p:spPr bwMode="auto">
              <a:xfrm>
                <a:off x="2731" y="177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44" name="Text Box 78"/>
            <p:cNvSpPr txBox="1">
              <a:spLocks noChangeArrowheads="1"/>
            </p:cNvSpPr>
            <p:nvPr/>
          </p:nvSpPr>
          <p:spPr bwMode="auto">
            <a:xfrm>
              <a:off x="3912" y="2514"/>
              <a:ext cx="12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型指令</a:t>
              </a:r>
              <a:endParaRPr lang="zh-CN" altLang="en-US" sz="2000" dirty="0">
                <a:latin typeface="微软雅黑" panose="020B0503020204020204" pitchFamily="34" charset="-122"/>
                <a:ea typeface="微软雅黑" panose="020B0503020204020204" pitchFamily="34" charset="-122"/>
              </a:endParaRPr>
            </a:p>
          </p:txBody>
        </p:sp>
      </p:grpSp>
      <p:grpSp>
        <p:nvGrpSpPr>
          <p:cNvPr id="66" name="Group 82"/>
          <p:cNvGrpSpPr/>
          <p:nvPr/>
        </p:nvGrpSpPr>
        <p:grpSpPr bwMode="auto">
          <a:xfrm>
            <a:off x="5659049" y="5388756"/>
            <a:ext cx="6008688" cy="1077913"/>
            <a:chOff x="1886" y="3544"/>
            <a:chExt cx="3785" cy="679"/>
          </a:xfrm>
        </p:grpSpPr>
        <p:grpSp>
          <p:nvGrpSpPr>
            <p:cNvPr id="67" name="Group 6"/>
            <p:cNvGrpSpPr/>
            <p:nvPr/>
          </p:nvGrpSpPr>
          <p:grpSpPr bwMode="auto">
            <a:xfrm>
              <a:off x="1886" y="3589"/>
              <a:ext cx="3785" cy="634"/>
              <a:chOff x="1918" y="3360"/>
              <a:chExt cx="3785" cy="634"/>
            </a:xfrm>
          </p:grpSpPr>
          <p:sp>
            <p:nvSpPr>
              <p:cNvPr id="69" name="Rectangle 7"/>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70" name="Group 8"/>
              <p:cNvGrpSpPr/>
              <p:nvPr/>
            </p:nvGrpSpPr>
            <p:grpSpPr bwMode="auto">
              <a:xfrm>
                <a:off x="1979" y="3524"/>
                <a:ext cx="624" cy="250"/>
                <a:chOff x="1979" y="3524"/>
                <a:chExt cx="624" cy="250"/>
              </a:xfrm>
            </p:grpSpPr>
            <p:sp>
              <p:nvSpPr>
                <p:cNvPr id="78" name="Rectangle 9"/>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79" name="Rectangle 10"/>
                <p:cNvSpPr>
                  <a:spLocks noChangeArrowheads="1"/>
                </p:cNvSpPr>
                <p:nvPr/>
              </p:nvSpPr>
              <p:spPr bwMode="auto">
                <a:xfrm>
                  <a:off x="2161" y="3524"/>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71" name="Rectangle 11"/>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72" name="Rectangle 12"/>
              <p:cNvSpPr>
                <a:spLocks noChangeArrowheads="1"/>
              </p:cNvSpPr>
              <p:nvPr/>
            </p:nvSpPr>
            <p:spPr bwMode="auto">
              <a:xfrm>
                <a:off x="3554" y="3533"/>
                <a:ext cx="1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a:solidFill>
                      <a:schemeClr val="tx1"/>
                    </a:solidFill>
                    <a:latin typeface="微软雅黑" panose="020B0503020204020204" pitchFamily="34" charset="-122"/>
                    <a:ea typeface="微软雅黑" panose="020B0503020204020204" pitchFamily="34" charset="-122"/>
                  </a:rPr>
                  <a:t>target address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3" name="Rectangle 13"/>
              <p:cNvSpPr>
                <a:spLocks noChangeArrowheads="1"/>
              </p:cNvSpPr>
              <p:nvPr/>
            </p:nvSpPr>
            <p:spPr bwMode="auto">
              <a:xfrm>
                <a:off x="5488" y="3360"/>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0</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4" name="Rectangle 14"/>
              <p:cNvSpPr>
                <a:spLocks noChangeArrowheads="1"/>
              </p:cNvSpPr>
              <p:nvPr/>
            </p:nvSpPr>
            <p:spPr bwMode="auto">
              <a:xfrm>
                <a:off x="2414" y="336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5" name="Rectangle 15"/>
              <p:cNvSpPr>
                <a:spLocks noChangeArrowheads="1"/>
              </p:cNvSpPr>
              <p:nvPr/>
            </p:nvSpPr>
            <p:spPr bwMode="auto">
              <a:xfrm>
                <a:off x="1918" y="336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31</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6" name="Rectangle 16"/>
              <p:cNvSpPr>
                <a:spLocks noChangeArrowheads="1"/>
              </p:cNvSpPr>
              <p:nvPr/>
            </p:nvSpPr>
            <p:spPr bwMode="auto">
              <a:xfrm>
                <a:off x="2143" y="3744"/>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77" name="Rectangle 17"/>
              <p:cNvSpPr>
                <a:spLocks noChangeArrowheads="1"/>
              </p:cNvSpPr>
              <p:nvPr/>
            </p:nvSpPr>
            <p:spPr bwMode="auto">
              <a:xfrm>
                <a:off x="3816" y="3744"/>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68" name="Text Box 79"/>
            <p:cNvSpPr txBox="1">
              <a:spLocks noChangeArrowheads="1"/>
            </p:cNvSpPr>
            <p:nvPr/>
          </p:nvSpPr>
          <p:spPr bwMode="auto">
            <a:xfrm>
              <a:off x="3838" y="3544"/>
              <a:ext cx="12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型指令</a:t>
              </a:r>
              <a:endParaRPr lang="zh-CN" altLang="en-US" sz="2000" dirty="0">
                <a:latin typeface="微软雅黑" panose="020B0503020204020204" pitchFamily="34" charset="-122"/>
                <a:ea typeface="微软雅黑" panose="020B0503020204020204" pitchFamily="34" charset="-122"/>
              </a:endParaRPr>
            </a:p>
          </p:txBody>
        </p:sp>
      </p:grpSp>
      <p:sp>
        <p:nvSpPr>
          <p:cNvPr id="81" name="矩形 80"/>
          <p:cNvSpPr/>
          <p:nvPr/>
        </p:nvSpPr>
        <p:spPr>
          <a:xfrm>
            <a:off x="1914784" y="1960621"/>
            <a:ext cx="1980029" cy="597921"/>
          </a:xfrm>
          <a:prstGeom prst="rect">
            <a:avLst/>
          </a:prstGeom>
        </p:spPr>
        <p:txBody>
          <a:bodyPr wrap="none">
            <a:spAutoFit/>
          </a:bodyPr>
          <a:lstStyle/>
          <a:p>
            <a:pPr lvl="0">
              <a:lnSpc>
                <a:spcPct val="130000"/>
              </a:lnSpc>
              <a:spcBef>
                <a:spcPts val="0"/>
              </a:spcBef>
              <a:buSzPct val="100000"/>
            </a:pPr>
            <a:r>
              <a:rPr lang="zh-CN" altLang="en-US" sz="2800" b="1" kern="0" dirty="0">
                <a:solidFill>
                  <a:srgbClr val="FF0000"/>
                </a:solidFill>
                <a:latin typeface="微软雅黑" panose="020B0503020204020204" pitchFamily="34" charset="-122"/>
                <a:ea typeface="微软雅黑" panose="020B0503020204020204" pitchFamily="34" charset="-122"/>
              </a:rPr>
              <a:t>三个寄存器</a:t>
            </a:r>
            <a:endParaRPr lang="en-US" altLang="zh-CN" sz="2800" b="1" kern="0" dirty="0">
              <a:solidFill>
                <a:srgbClr val="FF0000"/>
              </a:solidFill>
              <a:latin typeface="微软雅黑" panose="020B0503020204020204" pitchFamily="34" charset="-122"/>
              <a:ea typeface="微软雅黑" panose="020B0503020204020204" pitchFamily="34" charset="-122"/>
            </a:endParaRPr>
          </a:p>
        </p:txBody>
      </p:sp>
      <p:sp>
        <p:nvSpPr>
          <p:cNvPr id="83" name="矩形 82"/>
          <p:cNvSpPr/>
          <p:nvPr/>
        </p:nvSpPr>
        <p:spPr>
          <a:xfrm>
            <a:off x="1818626" y="3509202"/>
            <a:ext cx="4280339" cy="597921"/>
          </a:xfrm>
          <a:prstGeom prst="rect">
            <a:avLst/>
          </a:prstGeom>
        </p:spPr>
        <p:txBody>
          <a:bodyPr wrap="none">
            <a:spAutoFit/>
          </a:bodyPr>
          <a:lstStyle/>
          <a:p>
            <a:pPr lvl="0">
              <a:lnSpc>
                <a:spcPct val="130000"/>
              </a:lnSpc>
              <a:spcBef>
                <a:spcPts val="0"/>
              </a:spcBef>
              <a:buSzPct val="100000"/>
            </a:pPr>
            <a:r>
              <a:rPr lang="zh-CN" altLang="en-US" sz="2800" b="1" kern="0" dirty="0">
                <a:solidFill>
                  <a:srgbClr val="FF0000"/>
                </a:solidFill>
                <a:latin typeface="微软雅黑" panose="020B0503020204020204" pitchFamily="34" charset="-122"/>
                <a:ea typeface="微软雅黑" panose="020B0503020204020204" pitchFamily="34" charset="-122"/>
              </a:rPr>
              <a:t>两个寄存器、一个立即数</a:t>
            </a:r>
            <a:endParaRPr lang="en-US" altLang="zh-CN" sz="2800" b="1" kern="0" dirty="0">
              <a:solidFill>
                <a:srgbClr val="FF0000"/>
              </a:solidFill>
              <a:latin typeface="微软雅黑" panose="020B0503020204020204" pitchFamily="34" charset="-122"/>
              <a:ea typeface="微软雅黑" panose="020B0503020204020204" pitchFamily="34" charset="-122"/>
            </a:endParaRPr>
          </a:p>
        </p:txBody>
      </p:sp>
      <p:sp>
        <p:nvSpPr>
          <p:cNvPr id="85" name="矩形 84"/>
          <p:cNvSpPr/>
          <p:nvPr/>
        </p:nvSpPr>
        <p:spPr>
          <a:xfrm>
            <a:off x="1812478" y="5442605"/>
            <a:ext cx="3057247" cy="523220"/>
          </a:xfrm>
          <a:prstGeom prst="rect">
            <a:avLst/>
          </a:prstGeom>
        </p:spPr>
        <p:txBody>
          <a:bodyPr wrap="none">
            <a:spAutoFit/>
          </a:bodyPr>
          <a:lstStyle/>
          <a:p>
            <a:r>
              <a:rPr lang="zh-CN" altLang="en-US" sz="2800" b="1" kern="0" dirty="0">
                <a:solidFill>
                  <a:srgbClr val="FF0000"/>
                </a:solidFill>
                <a:latin typeface="微软雅黑" panose="020B0503020204020204" pitchFamily="34" charset="-122"/>
                <a:ea typeface="微软雅黑" panose="020B0503020204020204" pitchFamily="34" charset="-122"/>
              </a:rPr>
              <a:t>一个转移目标地址</a:t>
            </a:r>
            <a:endParaRPr lang="zh-CN" altLang="en-US"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blinds(horizontal)">
                                      <p:cBhvr>
                                        <p:cTn id="47" dur="500"/>
                                        <p:tgtEl>
                                          <p:spTgt spid="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blinds(horizontal)">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blinds(horizontal)">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linds(horizontal)">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blinds(horizontal)">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blinds(horizontal)">
                                      <p:cBhvr>
                                        <p:cTn id="72" dur="500"/>
                                        <p:tgtEl>
                                          <p:spTgt spid="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blinds(horizontal)">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animEffect transition="in" filter="blinds(horizontal)">
                                      <p:cBhvr>
                                        <p:cTn id="82" dur="500"/>
                                        <p:tgtEl>
                                          <p:spTgt spid="3">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blinds(horizontal)">
                                      <p:cBhvr>
                                        <p:cTn id="8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1" grpId="0"/>
      <p:bldP spid="83" grpId="0"/>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指令字段含义</a:t>
            </a:r>
            <a:endParaRPr lang="zh-CN" altLang="en-US" dirty="0"/>
          </a:p>
        </p:txBody>
      </p:sp>
      <p:sp>
        <p:nvSpPr>
          <p:cNvPr id="4" name="内容占位符 3"/>
          <p:cNvSpPr>
            <a:spLocks noGrp="1"/>
          </p:cNvSpPr>
          <p:nvPr>
            <p:ph idx="1"/>
          </p:nvPr>
        </p:nvSpPr>
        <p:spPr>
          <a:xfrm>
            <a:off x="592667" y="987748"/>
            <a:ext cx="10922000" cy="3412216"/>
          </a:xfrm>
        </p:spPr>
        <p:txBody>
          <a:bodyPr/>
          <a:lstStyle/>
          <a:p>
            <a:r>
              <a:rPr lang="en-US" altLang="zh-CN" sz="2400" dirty="0"/>
              <a:t>OP</a:t>
            </a:r>
            <a:r>
              <a:rPr lang="zh-CN" altLang="en-US" sz="2400" dirty="0"/>
              <a:t>：操作码</a:t>
            </a:r>
            <a:endParaRPr lang="en-US" altLang="zh-CN" sz="2400" dirty="0"/>
          </a:p>
          <a:p>
            <a:r>
              <a:rPr lang="en-US" altLang="zh-CN" sz="2400" dirty="0" err="1"/>
              <a:t>rs</a:t>
            </a:r>
            <a:r>
              <a:rPr lang="zh-CN" altLang="en-US" sz="2400" dirty="0"/>
              <a:t>：第一个源操作数寄存器</a:t>
            </a:r>
            <a:endParaRPr lang="en-US" altLang="zh-CN" sz="2400" dirty="0"/>
          </a:p>
          <a:p>
            <a:r>
              <a:rPr lang="en-US" altLang="zh-CN" sz="2400" dirty="0" err="1"/>
              <a:t>rt</a:t>
            </a:r>
            <a:r>
              <a:rPr lang="zh-CN" altLang="en-US" sz="2400" dirty="0"/>
              <a:t>：第二个源操作数寄存器</a:t>
            </a:r>
            <a:endParaRPr lang="en-US" altLang="zh-CN" sz="2400" dirty="0"/>
          </a:p>
          <a:p>
            <a:r>
              <a:rPr lang="en-US" altLang="zh-CN" sz="2400" dirty="0" err="1"/>
              <a:t>rd</a:t>
            </a:r>
            <a:r>
              <a:rPr lang="zh-CN" altLang="en-US" sz="2400" dirty="0"/>
              <a:t>：结果寄存器</a:t>
            </a:r>
            <a:endParaRPr lang="en-US" altLang="zh-CN" sz="2400" dirty="0"/>
          </a:p>
          <a:p>
            <a:r>
              <a:rPr lang="en-US" altLang="zh-CN" sz="2400" dirty="0" err="1"/>
              <a:t>shamt</a:t>
            </a:r>
            <a:r>
              <a:rPr lang="zh-CN" altLang="en-US" sz="2400" dirty="0"/>
              <a:t>：移位指令位移量</a:t>
            </a:r>
            <a:endParaRPr lang="en-US" altLang="zh-CN" sz="2400" dirty="0"/>
          </a:p>
          <a:p>
            <a:r>
              <a:rPr lang="en-US" altLang="zh-CN" sz="2400" dirty="0" err="1"/>
              <a:t>func</a:t>
            </a:r>
            <a:r>
              <a:rPr lang="zh-CN" altLang="en-US" sz="2400" dirty="0"/>
              <a:t>：</a:t>
            </a:r>
            <a:r>
              <a:rPr lang="en-US" altLang="zh-CN" sz="2400" dirty="0">
                <a:solidFill>
                  <a:srgbClr val="FF0000"/>
                </a:solidFill>
              </a:rPr>
              <a:t>R-Type</a:t>
            </a:r>
            <a:r>
              <a:rPr lang="zh-CN" altLang="en-US" sz="2400" dirty="0">
                <a:solidFill>
                  <a:srgbClr val="FF0000"/>
                </a:solidFill>
              </a:rPr>
              <a:t>指令的</a:t>
            </a:r>
            <a:r>
              <a:rPr lang="en-US" altLang="zh-CN" sz="2400" dirty="0">
                <a:solidFill>
                  <a:srgbClr val="FF0000"/>
                </a:solidFill>
              </a:rPr>
              <a:t>OP</a:t>
            </a:r>
            <a:r>
              <a:rPr lang="zh-CN" altLang="en-US" sz="2400" dirty="0">
                <a:solidFill>
                  <a:srgbClr val="FF0000"/>
                </a:solidFill>
              </a:rPr>
              <a:t>字段为“</a:t>
            </a:r>
            <a:r>
              <a:rPr lang="en-US" altLang="zh-CN" sz="2400" dirty="0">
                <a:solidFill>
                  <a:srgbClr val="FF0000"/>
                </a:solidFill>
              </a:rPr>
              <a:t>000000”</a:t>
            </a:r>
            <a:r>
              <a:rPr lang="zh-CN" altLang="en-US" sz="2400" dirty="0">
                <a:solidFill>
                  <a:srgbClr val="FF0000"/>
                </a:solidFill>
              </a:rPr>
              <a:t>，具体操作由</a:t>
            </a:r>
            <a:r>
              <a:rPr lang="en-US" altLang="zh-CN" sz="2400" dirty="0" err="1">
                <a:solidFill>
                  <a:srgbClr val="FF0000"/>
                </a:solidFill>
              </a:rPr>
              <a:t>func</a:t>
            </a:r>
            <a:r>
              <a:rPr lang="zh-CN" altLang="en-US" sz="2400" dirty="0">
                <a:solidFill>
                  <a:srgbClr val="FF0000"/>
                </a:solidFill>
              </a:rPr>
              <a:t>字段给定</a:t>
            </a:r>
            <a:r>
              <a:rPr lang="zh-CN" altLang="en-US" sz="2400" dirty="0"/>
              <a:t>。例如：</a:t>
            </a:r>
            <a:r>
              <a:rPr lang="en-US" altLang="zh-CN" sz="2400" dirty="0" err="1"/>
              <a:t>func</a:t>
            </a:r>
            <a:r>
              <a:rPr lang="en-US" altLang="zh-CN" sz="2400" dirty="0"/>
              <a:t>=“100000”</a:t>
            </a:r>
            <a:r>
              <a:rPr lang="zh-CN" altLang="en-US" sz="2400" dirty="0"/>
              <a:t>时，表示“加法”运算</a:t>
            </a:r>
            <a:endParaRPr lang="zh-CN" altLang="en-US" sz="2400" dirty="0"/>
          </a:p>
        </p:txBody>
      </p:sp>
      <p:grpSp>
        <p:nvGrpSpPr>
          <p:cNvPr id="5" name="Group 82"/>
          <p:cNvGrpSpPr/>
          <p:nvPr/>
        </p:nvGrpSpPr>
        <p:grpSpPr bwMode="auto">
          <a:xfrm>
            <a:off x="5356765" y="1448807"/>
            <a:ext cx="6008688" cy="1300163"/>
            <a:chOff x="1931" y="523"/>
            <a:chExt cx="3785" cy="819"/>
          </a:xfrm>
        </p:grpSpPr>
        <p:grpSp>
          <p:nvGrpSpPr>
            <p:cNvPr id="6" name="Group 83"/>
            <p:cNvGrpSpPr/>
            <p:nvPr/>
          </p:nvGrpSpPr>
          <p:grpSpPr bwMode="auto">
            <a:xfrm>
              <a:off x="1931" y="708"/>
              <a:ext cx="3785" cy="634"/>
              <a:chOff x="1918" y="672"/>
              <a:chExt cx="3785" cy="634"/>
            </a:xfrm>
          </p:grpSpPr>
          <p:grpSp>
            <p:nvGrpSpPr>
              <p:cNvPr id="8" name="Group 84"/>
              <p:cNvGrpSpPr/>
              <p:nvPr/>
            </p:nvGrpSpPr>
            <p:grpSpPr bwMode="auto">
              <a:xfrm>
                <a:off x="1918" y="672"/>
                <a:ext cx="3785" cy="414"/>
                <a:chOff x="1918" y="672"/>
                <a:chExt cx="3785" cy="414"/>
              </a:xfrm>
            </p:grpSpPr>
            <p:grpSp>
              <p:nvGrpSpPr>
                <p:cNvPr id="15" name="Group 85"/>
                <p:cNvGrpSpPr/>
                <p:nvPr/>
              </p:nvGrpSpPr>
              <p:grpSpPr bwMode="auto">
                <a:xfrm>
                  <a:off x="1979" y="836"/>
                  <a:ext cx="3607" cy="250"/>
                  <a:chOff x="1979" y="836"/>
                  <a:chExt cx="3607" cy="250"/>
                </a:xfrm>
              </p:grpSpPr>
              <p:sp>
                <p:nvSpPr>
                  <p:cNvPr id="23" name="Rectangle 86"/>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24" name="Group 87"/>
                  <p:cNvGrpSpPr/>
                  <p:nvPr/>
                </p:nvGrpSpPr>
                <p:grpSpPr bwMode="auto">
                  <a:xfrm>
                    <a:off x="1979" y="836"/>
                    <a:ext cx="3607" cy="250"/>
                    <a:chOff x="1979" y="836"/>
                    <a:chExt cx="3607" cy="250"/>
                  </a:xfrm>
                </p:grpSpPr>
                <p:grpSp>
                  <p:nvGrpSpPr>
                    <p:cNvPr id="25" name="Group 88"/>
                    <p:cNvGrpSpPr/>
                    <p:nvPr/>
                  </p:nvGrpSpPr>
                  <p:grpSpPr bwMode="auto">
                    <a:xfrm>
                      <a:off x="1979" y="836"/>
                      <a:ext cx="624" cy="250"/>
                      <a:chOff x="1979" y="836"/>
                      <a:chExt cx="624" cy="250"/>
                    </a:xfrm>
                  </p:grpSpPr>
                  <p:sp>
                    <p:nvSpPr>
                      <p:cNvPr id="41" name="Rectangle 89"/>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42" name="Rectangle 90"/>
                      <p:cNvSpPr>
                        <a:spLocks noChangeArrowheads="1"/>
                      </p:cNvSpPr>
                      <p:nvPr/>
                    </p:nvSpPr>
                    <p:spPr bwMode="auto">
                      <a:xfrm>
                        <a:off x="2139" y="836"/>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op</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6" name="Group 91"/>
                    <p:cNvGrpSpPr/>
                    <p:nvPr/>
                  </p:nvGrpSpPr>
                  <p:grpSpPr bwMode="auto">
                    <a:xfrm>
                      <a:off x="2611" y="836"/>
                      <a:ext cx="580" cy="250"/>
                      <a:chOff x="2611" y="836"/>
                      <a:chExt cx="580" cy="250"/>
                    </a:xfrm>
                  </p:grpSpPr>
                  <p:sp>
                    <p:nvSpPr>
                      <p:cNvPr id="39" name="Rectangle 92"/>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40" name="Rectangle 93"/>
                      <p:cNvSpPr>
                        <a:spLocks noChangeArrowheads="1"/>
                      </p:cNvSpPr>
                      <p:nvPr/>
                    </p:nvSpPr>
                    <p:spPr bwMode="auto">
                      <a:xfrm>
                        <a:off x="2804" y="836"/>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rs</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7" name="Group 94"/>
                    <p:cNvGrpSpPr/>
                    <p:nvPr/>
                  </p:nvGrpSpPr>
                  <p:grpSpPr bwMode="auto">
                    <a:xfrm>
                      <a:off x="3199" y="836"/>
                      <a:ext cx="579" cy="250"/>
                      <a:chOff x="3199" y="836"/>
                      <a:chExt cx="579" cy="250"/>
                    </a:xfrm>
                  </p:grpSpPr>
                  <p:sp>
                    <p:nvSpPr>
                      <p:cNvPr id="37" name="Rectangle 95"/>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8" name="Rectangle 96"/>
                      <p:cNvSpPr>
                        <a:spLocks noChangeArrowheads="1"/>
                      </p:cNvSpPr>
                      <p:nvPr/>
                    </p:nvSpPr>
                    <p:spPr bwMode="auto">
                      <a:xfrm>
                        <a:off x="3341" y="836"/>
                        <a:ext cx="2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rt</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8" name="Group 97"/>
                    <p:cNvGrpSpPr/>
                    <p:nvPr/>
                  </p:nvGrpSpPr>
                  <p:grpSpPr bwMode="auto">
                    <a:xfrm>
                      <a:off x="3786" y="836"/>
                      <a:ext cx="579" cy="250"/>
                      <a:chOff x="3786" y="836"/>
                      <a:chExt cx="579" cy="250"/>
                    </a:xfrm>
                  </p:grpSpPr>
                  <p:sp>
                    <p:nvSpPr>
                      <p:cNvPr id="35" name="Rectangle 98"/>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6" name="Rectangle 99"/>
                      <p:cNvSpPr>
                        <a:spLocks noChangeArrowheads="1"/>
                      </p:cNvSpPr>
                      <p:nvPr/>
                    </p:nvSpPr>
                    <p:spPr bwMode="auto">
                      <a:xfrm>
                        <a:off x="3929" y="83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微软雅黑" panose="020B0503020204020204" pitchFamily="34" charset="-122"/>
                            <a:ea typeface="微软雅黑" panose="020B0503020204020204" pitchFamily="34" charset="-122"/>
                          </a:rPr>
                          <a:t>rd</a:t>
                        </a:r>
                        <a:endParaRPr lang="en-US" altLang="zh-CN" sz="2000">
                          <a:solidFill>
                            <a:schemeClr val="tx1"/>
                          </a:solidFill>
                          <a:latin typeface="微软雅黑" panose="020B0503020204020204" pitchFamily="34" charset="-122"/>
                          <a:ea typeface="微软雅黑" panose="020B0503020204020204" pitchFamily="34" charset="-122"/>
                        </a:endParaRPr>
                      </a:p>
                    </p:txBody>
                  </p:sp>
                </p:grpSp>
                <p:grpSp>
                  <p:nvGrpSpPr>
                    <p:cNvPr id="29" name="Group 100"/>
                    <p:cNvGrpSpPr/>
                    <p:nvPr/>
                  </p:nvGrpSpPr>
                  <p:grpSpPr bwMode="auto">
                    <a:xfrm>
                      <a:off x="4358" y="836"/>
                      <a:ext cx="617" cy="250"/>
                      <a:chOff x="4358" y="836"/>
                      <a:chExt cx="617" cy="250"/>
                    </a:xfrm>
                  </p:grpSpPr>
                  <p:sp>
                    <p:nvSpPr>
                      <p:cNvPr id="33" name="Rectangle 101"/>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4" name="Rectangle 102"/>
                      <p:cNvSpPr>
                        <a:spLocks noChangeArrowheads="1"/>
                      </p:cNvSpPr>
                      <p:nvPr/>
                    </p:nvSpPr>
                    <p:spPr bwMode="auto">
                      <a:xfrm>
                        <a:off x="4358" y="836"/>
                        <a:ext cx="6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err="1">
                            <a:solidFill>
                              <a:schemeClr val="tx1"/>
                            </a:solidFill>
                            <a:latin typeface="微软雅黑" panose="020B0503020204020204" pitchFamily="34" charset="-122"/>
                            <a:ea typeface="微软雅黑" panose="020B0503020204020204" pitchFamily="34" charset="-122"/>
                          </a:rPr>
                          <a:t>shamt</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grpSp>
                  <p:nvGrpSpPr>
                    <p:cNvPr id="30" name="Group 103"/>
                    <p:cNvGrpSpPr/>
                    <p:nvPr/>
                  </p:nvGrpSpPr>
                  <p:grpSpPr bwMode="auto">
                    <a:xfrm>
                      <a:off x="4961" y="836"/>
                      <a:ext cx="625" cy="250"/>
                      <a:chOff x="4961" y="836"/>
                      <a:chExt cx="625" cy="250"/>
                    </a:xfrm>
                  </p:grpSpPr>
                  <p:sp>
                    <p:nvSpPr>
                      <p:cNvPr id="31" name="Rectangle 104"/>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sz="2000">
                          <a:latin typeface="微软雅黑" panose="020B0503020204020204" pitchFamily="34" charset="-122"/>
                          <a:ea typeface="微软雅黑" panose="020B0503020204020204" pitchFamily="34" charset="-122"/>
                        </a:endParaRPr>
                      </a:p>
                    </p:txBody>
                  </p:sp>
                  <p:sp>
                    <p:nvSpPr>
                      <p:cNvPr id="32" name="Rectangle 105"/>
                      <p:cNvSpPr>
                        <a:spLocks noChangeArrowheads="1"/>
                      </p:cNvSpPr>
                      <p:nvPr/>
                    </p:nvSpPr>
                    <p:spPr bwMode="auto">
                      <a:xfrm>
                        <a:off x="5053" y="836"/>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dirty="0" err="1">
                            <a:solidFill>
                              <a:schemeClr val="tx1"/>
                            </a:solidFill>
                            <a:latin typeface="微软雅黑" panose="020B0503020204020204" pitchFamily="34" charset="-122"/>
                            <a:ea typeface="微软雅黑" panose="020B0503020204020204" pitchFamily="34" charset="-122"/>
                          </a:rPr>
                          <a:t>func</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grpSp>
            </p:grpSp>
            <p:sp>
              <p:nvSpPr>
                <p:cNvPr id="16" name="Rectangle 106"/>
                <p:cNvSpPr>
                  <a:spLocks noChangeArrowheads="1"/>
                </p:cNvSpPr>
                <p:nvPr/>
              </p:nvSpPr>
              <p:spPr bwMode="auto">
                <a:xfrm>
                  <a:off x="5488" y="672"/>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0</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7" name="Rectangle 107"/>
                <p:cNvSpPr>
                  <a:spLocks noChangeArrowheads="1"/>
                </p:cNvSpPr>
                <p:nvPr/>
              </p:nvSpPr>
              <p:spPr bwMode="auto">
                <a:xfrm>
                  <a:off x="4810" y="672"/>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8" name="Rectangle 108"/>
                <p:cNvSpPr>
                  <a:spLocks noChangeArrowheads="1"/>
                </p:cNvSpPr>
                <p:nvPr/>
              </p:nvSpPr>
              <p:spPr bwMode="auto">
                <a:xfrm>
                  <a:off x="4177"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11</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9" name="Rectangle 109"/>
                <p:cNvSpPr>
                  <a:spLocks noChangeArrowheads="1"/>
                </p:cNvSpPr>
                <p:nvPr/>
              </p:nvSpPr>
              <p:spPr bwMode="auto">
                <a:xfrm>
                  <a:off x="3590"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16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20" name="Rectangle 110"/>
                <p:cNvSpPr>
                  <a:spLocks noChangeArrowheads="1"/>
                </p:cNvSpPr>
                <p:nvPr/>
              </p:nvSpPr>
              <p:spPr bwMode="auto">
                <a:xfrm>
                  <a:off x="3002"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21</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21" name="Rectangle 111"/>
                <p:cNvSpPr>
                  <a:spLocks noChangeArrowheads="1"/>
                </p:cNvSpPr>
                <p:nvPr/>
              </p:nvSpPr>
              <p:spPr bwMode="auto">
                <a:xfrm>
                  <a:off x="2414"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26</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22" name="Rectangle 112"/>
                <p:cNvSpPr>
                  <a:spLocks noChangeArrowheads="1"/>
                </p:cNvSpPr>
                <p:nvPr/>
              </p:nvSpPr>
              <p:spPr bwMode="auto">
                <a:xfrm>
                  <a:off x="1918" y="67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31</a:t>
                  </a:r>
                  <a:endParaRPr lang="zh-CN" altLang="en-US" sz="2000">
                    <a:solidFill>
                      <a:schemeClr val="tx1"/>
                    </a:solidFill>
                    <a:latin typeface="微软雅黑" panose="020B0503020204020204" pitchFamily="34" charset="-122"/>
                    <a:ea typeface="微软雅黑" panose="020B0503020204020204" pitchFamily="34" charset="-122"/>
                  </a:endParaRPr>
                </a:p>
              </p:txBody>
            </p:sp>
          </p:grpSp>
          <p:sp>
            <p:nvSpPr>
              <p:cNvPr id="9" name="Rectangle 113"/>
              <p:cNvSpPr>
                <a:spLocks noChangeArrowheads="1"/>
              </p:cNvSpPr>
              <p:nvPr/>
            </p:nvSpPr>
            <p:spPr bwMode="auto">
              <a:xfrm>
                <a:off x="2023"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6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10" name="Rectangle 114"/>
              <p:cNvSpPr>
                <a:spLocks noChangeArrowheads="1"/>
              </p:cNvSpPr>
              <p:nvPr/>
            </p:nvSpPr>
            <p:spPr bwMode="auto">
              <a:xfrm>
                <a:off x="5006"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6 </a:t>
                </a:r>
                <a:r>
                  <a:rPr lang="en-US" altLang="zh-CN" sz="2000" dirty="0">
                    <a:solidFill>
                      <a:schemeClr val="tx1"/>
                    </a:solidFill>
                    <a:latin typeface="微软雅黑" panose="020B0503020204020204" pitchFamily="34" charset="-122"/>
                    <a:ea typeface="微软雅黑" panose="020B0503020204020204" pitchFamily="34" charset="-122"/>
                  </a:rPr>
                  <a:t>bits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1" name="Rectangle 115"/>
              <p:cNvSpPr>
                <a:spLocks noChangeArrowheads="1"/>
              </p:cNvSpPr>
              <p:nvPr/>
            </p:nvSpPr>
            <p:spPr bwMode="auto">
              <a:xfrm>
                <a:off x="4373"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5 </a:t>
                </a:r>
                <a:r>
                  <a:rPr lang="en-US" altLang="zh-CN" sz="2000" dirty="0">
                    <a:solidFill>
                      <a:schemeClr val="tx1"/>
                    </a:solidFill>
                    <a:latin typeface="微软雅黑" panose="020B0503020204020204" pitchFamily="34" charset="-122"/>
                    <a:ea typeface="微软雅黑" panose="020B0503020204020204" pitchFamily="34" charset="-122"/>
                  </a:rPr>
                  <a:t>bits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2" name="Rectangle 116"/>
              <p:cNvSpPr>
                <a:spLocks noChangeArrowheads="1"/>
              </p:cNvSpPr>
              <p:nvPr/>
            </p:nvSpPr>
            <p:spPr bwMode="auto">
              <a:xfrm>
                <a:off x="3786"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13" name="Rectangle 117"/>
              <p:cNvSpPr>
                <a:spLocks noChangeArrowheads="1"/>
              </p:cNvSpPr>
              <p:nvPr/>
            </p:nvSpPr>
            <p:spPr bwMode="auto">
              <a:xfrm>
                <a:off x="3198"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tx1"/>
                    </a:solidFill>
                    <a:latin typeface="微软雅黑" panose="020B0503020204020204" pitchFamily="34" charset="-122"/>
                    <a:ea typeface="微软雅黑" panose="020B0503020204020204" pitchFamily="34" charset="-122"/>
                  </a:rPr>
                  <a:t>5 </a:t>
                </a:r>
                <a:r>
                  <a:rPr lang="en-US" altLang="zh-CN" sz="2000" dirty="0">
                    <a:solidFill>
                      <a:schemeClr val="tx1"/>
                    </a:solidFill>
                    <a:latin typeface="微软雅黑" panose="020B0503020204020204" pitchFamily="34" charset="-122"/>
                    <a:ea typeface="微软雅黑" panose="020B0503020204020204" pitchFamily="34" charset="-122"/>
                  </a:rPr>
                  <a:t>bits</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4" name="Rectangle 118"/>
              <p:cNvSpPr>
                <a:spLocks noChangeArrowheads="1"/>
              </p:cNvSpPr>
              <p:nvPr/>
            </p:nvSpPr>
            <p:spPr bwMode="auto">
              <a:xfrm>
                <a:off x="2611" y="1056"/>
                <a:ext cx="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chemeClr val="tx1"/>
                    </a:solidFill>
                    <a:latin typeface="微软雅黑" panose="020B0503020204020204" pitchFamily="34" charset="-122"/>
                    <a:ea typeface="微软雅黑" panose="020B0503020204020204" pitchFamily="34" charset="-122"/>
                  </a:rPr>
                  <a:t>5 </a:t>
                </a:r>
                <a:r>
                  <a:rPr lang="en-US" altLang="zh-CN" sz="2000">
                    <a:solidFill>
                      <a:schemeClr val="tx1"/>
                    </a:solidFill>
                    <a:latin typeface="微软雅黑" panose="020B0503020204020204" pitchFamily="34" charset="-122"/>
                    <a:ea typeface="微软雅黑" panose="020B0503020204020204" pitchFamily="34" charset="-122"/>
                  </a:rPr>
                  <a:t>bits</a:t>
                </a:r>
                <a:endParaRPr lang="en-US" altLang="zh-CN" sz="2000">
                  <a:solidFill>
                    <a:schemeClr val="tx1"/>
                  </a:solidFill>
                  <a:latin typeface="微软雅黑" panose="020B0503020204020204" pitchFamily="34" charset="-122"/>
                  <a:ea typeface="微软雅黑" panose="020B0503020204020204" pitchFamily="34" charset="-122"/>
                </a:endParaRPr>
              </a:p>
            </p:txBody>
          </p:sp>
        </p:grpSp>
        <p:sp>
          <p:nvSpPr>
            <p:cNvPr id="7" name="Text Box 119"/>
            <p:cNvSpPr txBox="1">
              <a:spLocks noChangeArrowheads="1"/>
            </p:cNvSpPr>
            <p:nvPr/>
          </p:nvSpPr>
          <p:spPr bwMode="auto">
            <a:xfrm>
              <a:off x="3876" y="523"/>
              <a:ext cx="124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R-Type</a:t>
              </a:r>
              <a:r>
                <a:rPr lang="zh-CN" altLang="en-US" sz="2000">
                  <a:latin typeface="微软雅黑" panose="020B0503020204020204" pitchFamily="34" charset="-122"/>
                  <a:ea typeface="微软雅黑" panose="020B0503020204020204" pitchFamily="34" charset="-122"/>
                </a:rPr>
                <a:t>指令</a:t>
              </a:r>
              <a:endParaRPr lang="zh-CN" altLang="en-US" sz="2000">
                <a:latin typeface="微软雅黑" panose="020B0503020204020204" pitchFamily="34" charset="-122"/>
                <a:ea typeface="微软雅黑" panose="020B0503020204020204" pitchFamily="34"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6672</Words>
  <Application>WPS 演示</Application>
  <PresentationFormat>宽屏</PresentationFormat>
  <Paragraphs>1374</Paragraphs>
  <Slides>29</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Times New Roman</vt:lpstr>
      <vt:lpstr>微软雅黑</vt:lpstr>
      <vt:lpstr>AngsanaUPC</vt:lpstr>
      <vt:lpstr>Microsoft Sans Serif</vt:lpstr>
      <vt:lpstr>黑体</vt:lpstr>
      <vt:lpstr>Arial Unicode MS</vt:lpstr>
      <vt:lpstr>slides</vt:lpstr>
      <vt:lpstr>第 12 讲</vt:lpstr>
      <vt:lpstr>学习内容</vt:lpstr>
      <vt:lpstr>MIPS汇编语言和机器语言</vt:lpstr>
      <vt:lpstr>MIPS指令中数据的表示</vt:lpstr>
      <vt:lpstr>MIPS的寄存器</vt:lpstr>
      <vt:lpstr>MIPS的存储器</vt:lpstr>
      <vt:lpstr>MIPS指令中的立即数</vt:lpstr>
      <vt:lpstr>MIPS指令的格式</vt:lpstr>
      <vt:lpstr>MIPS指令字段含义</vt:lpstr>
      <vt:lpstr>MIPS指令字段含义</vt:lpstr>
      <vt:lpstr>MIPS指令字段含义</vt:lpstr>
      <vt:lpstr>MIPS指令的寻址方式-R-型指令和J-型指令</vt:lpstr>
      <vt:lpstr>MIPS指令的寻址方式-I-型指令</vt:lpstr>
      <vt:lpstr>MIPS的汇编指令举例-逻辑运算指令</vt:lpstr>
      <vt:lpstr>MIPS的汇编指令举例-定点算术运算指令</vt:lpstr>
      <vt:lpstr>MIPS的汇编指令举例-定点数据传送指令</vt:lpstr>
      <vt:lpstr>MIPS的机器代码举例 -R型指令</vt:lpstr>
      <vt:lpstr>MIPS的机器代码举例（能看懂即可） -I型指令</vt:lpstr>
      <vt:lpstr>MIPS的机器代码举例（能看懂即可） -J型指令</vt:lpstr>
      <vt:lpstr>MIPS指令汇编举例</vt:lpstr>
      <vt:lpstr>MIPS指令反汇编举例</vt:lpstr>
      <vt:lpstr>回顾与练习</vt:lpstr>
      <vt:lpstr>学习内容</vt:lpstr>
      <vt:lpstr>高级语言的机器代码表示</vt:lpstr>
      <vt:lpstr>简单语句的机器代码表示</vt:lpstr>
      <vt:lpstr>选择结构的机器代码表示</vt:lpstr>
      <vt:lpstr>选择结构的机器代码表示</vt:lpstr>
      <vt:lpstr>循环结构的机器代码表示</vt:lpstr>
      <vt:lpstr>回顾与练习</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cfyuan</dc:creator>
  <dc:subject>Basic Concepts</dc:subject>
  <cp:lastModifiedBy>张光建</cp:lastModifiedBy>
  <cp:revision>1182</cp:revision>
  <cp:lastPrinted>1998-05-11T16:40:00Z</cp:lastPrinted>
  <dcterms:created xsi:type="dcterms:W3CDTF">1996-09-09T11:21:00Z</dcterms:created>
  <dcterms:modified xsi:type="dcterms:W3CDTF">2021-09-03T03:41:32Z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E758D262A11D419A87EC384790819189</vt:lpwstr>
  </property>
  <property fmtid="{D5CDD505-2E9C-101B-9397-08002B2CF9AE}" pid="23" name="KSOProductBuildVer">
    <vt:lpwstr>2052-11.1.0.10700</vt:lpwstr>
  </property>
</Properties>
</file>