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2"/>
  </p:handoutMasterIdLst>
  <p:sldIdLst>
    <p:sldId id="661" r:id="rId3"/>
    <p:sldId id="670" r:id="rId4"/>
    <p:sldId id="669" r:id="rId5"/>
    <p:sldId id="702" r:id="rId6"/>
    <p:sldId id="703" r:id="rId8"/>
    <p:sldId id="704" r:id="rId9"/>
    <p:sldId id="705" r:id="rId10"/>
    <p:sldId id="706" r:id="rId11"/>
    <p:sldId id="707" r:id="rId12"/>
    <p:sldId id="708" r:id="rId13"/>
    <p:sldId id="709" r:id="rId14"/>
    <p:sldId id="710" r:id="rId15"/>
    <p:sldId id="711" r:id="rId16"/>
    <p:sldId id="712" r:id="rId17"/>
    <p:sldId id="713" r:id="rId18"/>
    <p:sldId id="714" r:id="rId19"/>
    <p:sldId id="715" r:id="rId20"/>
    <p:sldId id="716" r:id="rId21"/>
    <p:sldId id="717" r:id="rId22"/>
    <p:sldId id="718" r:id="rId23"/>
    <p:sldId id="719" r:id="rId24"/>
    <p:sldId id="720" r:id="rId25"/>
    <p:sldId id="721" r:id="rId26"/>
    <p:sldId id="722" r:id="rId27"/>
    <p:sldId id="723" r:id="rId28"/>
    <p:sldId id="724" r:id="rId29"/>
    <p:sldId id="725" r:id="rId30"/>
    <p:sldId id="726" r:id="rId31"/>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388A36"/>
    <a:srgbClr val="B32844"/>
    <a:srgbClr val="DA1F28"/>
    <a:srgbClr val="EA8085"/>
    <a:srgbClr val="A50021"/>
    <a:srgbClr val="F5F5F3"/>
    <a:srgbClr val="FDF0DF"/>
    <a:srgbClr val="A40000"/>
    <a:srgbClr val="E4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24" autoAdjust="0"/>
    <p:restoredTop sz="91007" autoAdjust="0"/>
  </p:normalViewPr>
  <p:slideViewPr>
    <p:cSldViewPr snapToGrid="0">
      <p:cViewPr>
        <p:scale>
          <a:sx n="75" d="100"/>
          <a:sy n="75" d="100"/>
        </p:scale>
        <p:origin x="341" y="182"/>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54" d="100"/>
          <a:sy n="54" d="100"/>
        </p:scale>
        <p:origin x="286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75779"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84995"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Like the OR immediate instruction I just showed you, the load instruction also uses the I format (point to the format diagram).</a:t>
            </a:r>
            <a:endParaRPr lang="en-US" altLang="zh-CN"/>
          </a:p>
          <a:p>
            <a:r>
              <a:rPr lang="en-US" altLang="zh-CN"/>
              <a:t>But unlike the OR immediate instruction, the immediate field (Imm16 of the format diagram) is sign extended instead of zero extended.</a:t>
            </a:r>
            <a:endParaRPr lang="en-US" altLang="zh-CN"/>
          </a:p>
          <a:p>
            <a:r>
              <a:rPr lang="en-US" altLang="zh-CN"/>
              <a:t>That is we will duplicate the most significant bit of 16 times to the left to form a 32-bit value.</a:t>
            </a:r>
            <a:endParaRPr lang="en-US" altLang="zh-CN"/>
          </a:p>
          <a:p>
            <a:r>
              <a:rPr lang="en-US" altLang="zh-CN"/>
              <a:t>This sign extended value (SignExt) is then added to the register selected by the Rs field of the instruction to form the memory address.</a:t>
            </a:r>
            <a:endParaRPr lang="en-US" altLang="zh-CN"/>
          </a:p>
          <a:p>
            <a:r>
              <a:rPr lang="en-US" altLang="zh-CN"/>
              <a:t>The memory address is then used to load the value into the register specified by the Rt field of the instruction (Rt of the format diagram).</a:t>
            </a:r>
            <a:endParaRPr lang="en-US" altLang="zh-CN"/>
          </a:p>
          <a:p>
            <a:endParaRPr lang="en-US" altLang="zh-CN"/>
          </a:p>
          <a:p>
            <a:r>
              <a:rPr lang="en-US" altLang="zh-CN"/>
              <a:t>+2 = 57 min. (Y:37)</a:t>
            </a:r>
            <a:endParaRPr lang="en-US" altLang="zh-CN"/>
          </a:p>
        </p:txBody>
      </p:sp>
      <p:sp>
        <p:nvSpPr>
          <p:cNvPr id="86019"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Once again we cannot use the instruction’s Rd field for the Register File’s Rw input because load is a I-type instruction and there is no such thing as the Rd field in the I format.</a:t>
            </a:r>
            <a:endParaRPr lang="en-US" altLang="zh-CN"/>
          </a:p>
          <a:p>
            <a:r>
              <a:rPr lang="en-US" altLang="zh-CN"/>
              <a:t>So instead of Rd, the Rt field is used to specify the destination register through this two to  one multiplexor.</a:t>
            </a:r>
            <a:endParaRPr lang="en-US" altLang="zh-CN"/>
          </a:p>
          <a:p>
            <a:r>
              <a:rPr lang="en-US" altLang="zh-CN"/>
              <a:t>The first operand of the ALU comes from busA of the register file which contains the value of Register Rs (points to the Ra input of the register file).</a:t>
            </a:r>
            <a:endParaRPr lang="en-US" altLang="zh-CN"/>
          </a:p>
          <a:p>
            <a:r>
              <a:rPr lang="en-US" altLang="zh-CN"/>
              <a:t>The second operand, on the other hand, comes from the immediate field of the instruction.</a:t>
            </a:r>
            <a:endParaRPr lang="en-US" altLang="zh-CN"/>
          </a:p>
          <a:p>
            <a:r>
              <a:rPr lang="en-US" altLang="zh-CN"/>
              <a:t>Instead of using the Zero Extender I used in datapath for the or immediate datapath, I have to use a more general purpose Extender that can do both Sign Extend and Zero Extend.</a:t>
            </a:r>
            <a:endParaRPr lang="en-US" altLang="zh-CN"/>
          </a:p>
          <a:p>
            <a:r>
              <a:rPr lang="en-US" altLang="zh-CN"/>
              <a:t>The ALU then adds these two operands together to form the memory address.</a:t>
            </a:r>
            <a:endParaRPr lang="en-US" altLang="zh-CN"/>
          </a:p>
          <a:p>
            <a:r>
              <a:rPr lang="en-US" altLang="zh-CN"/>
              <a:t>Consequently, the output of the ALU has to go to two places:</a:t>
            </a:r>
            <a:endParaRPr lang="en-US" altLang="zh-CN"/>
          </a:p>
          <a:p>
            <a:r>
              <a:rPr lang="en-US" altLang="zh-CN"/>
              <a:t>(a) First the address input of the data memory.</a:t>
            </a:r>
            <a:endParaRPr lang="en-US" altLang="zh-CN"/>
          </a:p>
          <a:p>
            <a:r>
              <a:rPr lang="en-US" altLang="zh-CN"/>
              <a:t>(b) And secondly, also to the input of this two-to-one multiplexer.</a:t>
            </a:r>
            <a:endParaRPr lang="en-US" altLang="zh-CN"/>
          </a:p>
          <a:p>
            <a:r>
              <a:rPr lang="en-US" altLang="zh-CN"/>
              <a:t>The other input of this multiplexer comes from the output of the data memory so we can place the output of the data memory onto the register file’s input bus for the load instruction.</a:t>
            </a:r>
            <a:endParaRPr lang="en-US" altLang="zh-CN"/>
          </a:p>
          <a:p>
            <a:r>
              <a:rPr lang="en-US" altLang="zh-CN"/>
              <a:t>For Add, Subtract, and the Or immediate instructions, the output of the ALU will be selected to be placed on the input bus of the register file.</a:t>
            </a:r>
            <a:endParaRPr lang="en-US" altLang="zh-CN"/>
          </a:p>
          <a:p>
            <a:r>
              <a:rPr lang="en-US" altLang="zh-CN"/>
              <a:t>In either case, the control signal RegWr should be asserted so the register file will be written at the end of the cycle.</a:t>
            </a:r>
            <a:endParaRPr lang="en-US" altLang="zh-CN"/>
          </a:p>
          <a:p>
            <a:endParaRPr lang="en-US" altLang="zh-CN"/>
          </a:p>
          <a:p>
            <a:r>
              <a:rPr lang="en-US" altLang="zh-CN"/>
              <a:t>+3 = 60 min. (Y:40)</a:t>
            </a:r>
            <a:endParaRPr lang="en-US" altLang="zh-CN"/>
          </a:p>
        </p:txBody>
      </p:sp>
      <p:sp>
        <p:nvSpPr>
          <p:cNvPr id="87043"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88067"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Just like the load instruction:</a:t>
            </a:r>
            <a:endParaRPr lang="en-US" altLang="zh-CN"/>
          </a:p>
          <a:p>
            <a:r>
              <a:rPr lang="en-US" altLang="zh-CN"/>
              <a:t>(a) The store instruction also uses the I format.</a:t>
            </a:r>
            <a:endParaRPr lang="en-US" altLang="zh-CN"/>
          </a:p>
          <a:p>
            <a:r>
              <a:rPr lang="en-US" altLang="zh-CN"/>
              <a:t>(b) And the store instruction also forms the memory address by adding the contents</a:t>
            </a:r>
            <a:endParaRPr lang="en-US" altLang="zh-CN"/>
          </a:p>
          <a:p>
            <a:r>
              <a:rPr lang="en-US" altLang="zh-CN"/>
              <a:t>     of the register selected  by the Rs field to the sign extended immediate field.</a:t>
            </a:r>
            <a:endParaRPr lang="en-US" altLang="zh-CN"/>
          </a:p>
          <a:p>
            <a:r>
              <a:rPr lang="en-US" altLang="zh-CN"/>
              <a:t>However, unlike the load instruction, which gets data from memory and put the data into the  the register file, the store instruction:</a:t>
            </a:r>
            <a:endParaRPr lang="en-US" altLang="zh-CN"/>
          </a:p>
          <a:p>
            <a:r>
              <a:rPr lang="en-US" altLang="zh-CN"/>
              <a:t> (a) Get the register selected by the Rt field of the instruction (R[rt]).</a:t>
            </a:r>
            <a:endParaRPr lang="en-US" altLang="zh-CN"/>
          </a:p>
          <a:p>
            <a:r>
              <a:rPr lang="en-US" altLang="zh-CN"/>
              <a:t> (b) And then write this register into the data memory.</a:t>
            </a:r>
            <a:endParaRPr lang="en-US" altLang="zh-CN"/>
          </a:p>
          <a:p>
            <a:endParaRPr lang="en-US" altLang="zh-CN"/>
          </a:p>
          <a:p>
            <a:r>
              <a:rPr lang="en-US" altLang="zh-CN"/>
              <a:t>+2 = 62 min. (Y:42)</a:t>
            </a:r>
            <a:endParaRPr lang="en-US" altLang="zh-CN"/>
          </a:p>
        </p:txBody>
      </p:sp>
      <p:sp>
        <p:nvSpPr>
          <p:cNvPr id="89091"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And here is the datapath for the store instruction.</a:t>
            </a:r>
            <a:endParaRPr lang="en-US" altLang="zh-CN"/>
          </a:p>
          <a:p>
            <a:r>
              <a:rPr lang="en-US" altLang="zh-CN"/>
              <a:t>The Register File, the ALU, and the Extender are the same as the datapath for the load instruction because the memory address has to be calculated the exact same way:</a:t>
            </a:r>
            <a:endParaRPr lang="en-US" altLang="zh-CN"/>
          </a:p>
          <a:p>
            <a:r>
              <a:rPr lang="en-US" altLang="zh-CN"/>
              <a:t>(a) Put the register selected by Rs onto bus A and sign extend the 16 bit immediate field.</a:t>
            </a:r>
            <a:endParaRPr lang="en-US" altLang="zh-CN"/>
          </a:p>
          <a:p>
            <a:r>
              <a:rPr lang="en-US" altLang="zh-CN"/>
              <a:t>(b) Then make the ALU (ALUctr) adds these two (busA and output of Extender) together.</a:t>
            </a:r>
            <a:endParaRPr lang="en-US" altLang="zh-CN"/>
          </a:p>
          <a:p>
            <a:r>
              <a:rPr lang="en-US" altLang="zh-CN"/>
              <a:t>The new thing we added here is busB extension (DataIn).</a:t>
            </a:r>
            <a:endParaRPr lang="en-US" altLang="zh-CN"/>
          </a:p>
          <a:p>
            <a:r>
              <a:rPr lang="en-US" altLang="zh-CN"/>
              <a:t>More specifically, in order to send the register selected by the Rt field (Rb of the register file) to data memory, we need to connect bus B to the data memory’s Data In bus.</a:t>
            </a:r>
            <a:endParaRPr lang="en-US" altLang="zh-CN"/>
          </a:p>
          <a:p>
            <a:r>
              <a:rPr lang="en-US" altLang="zh-CN"/>
              <a:t>Finally, the store instruction is the first instruction we encountered that does not do any register write  at the end.</a:t>
            </a:r>
            <a:endParaRPr lang="en-US" altLang="zh-CN"/>
          </a:p>
          <a:p>
            <a:r>
              <a:rPr lang="en-US" altLang="zh-CN"/>
              <a:t>Therefore the control unit must make sure RegWr is zero for this instruction.</a:t>
            </a:r>
            <a:endParaRPr lang="en-US" altLang="zh-CN"/>
          </a:p>
          <a:p>
            <a:endParaRPr lang="en-US" altLang="zh-CN"/>
          </a:p>
          <a:p>
            <a:r>
              <a:rPr lang="en-US" altLang="zh-CN"/>
              <a:t>+2 = 64 min. (Y:44)</a:t>
            </a:r>
            <a:endParaRPr lang="en-US" altLang="zh-CN"/>
          </a:p>
        </p:txBody>
      </p:sp>
      <p:sp>
        <p:nvSpPr>
          <p:cNvPr id="90115"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91139"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How does the branch on equal instruction work?</a:t>
            </a:r>
            <a:endParaRPr lang="en-US" altLang="zh-CN"/>
          </a:p>
          <a:p>
            <a:r>
              <a:rPr lang="en-US" altLang="zh-CN"/>
              <a:t>Well it calculates the branch condition by subtracting the register selected by the Rt field from the register selected by the Rs field.</a:t>
            </a:r>
            <a:endParaRPr lang="en-US" altLang="zh-CN"/>
          </a:p>
          <a:p>
            <a:r>
              <a:rPr lang="en-US" altLang="zh-CN"/>
              <a:t>If the result of the subtraction is zero, then these two registers are equal and we take a branch.  Otherwise, we keep going down the sequential path (PC &lt;- PC +4).</a:t>
            </a:r>
            <a:endParaRPr lang="en-US" altLang="zh-CN"/>
          </a:p>
          <a:p>
            <a:endParaRPr lang="en-US" altLang="zh-CN"/>
          </a:p>
          <a:p>
            <a:r>
              <a:rPr lang="en-US" altLang="zh-CN"/>
              <a:t>+1 = 65 min. (Y:45)</a:t>
            </a:r>
            <a:endParaRPr lang="en-US" altLang="zh-CN"/>
          </a:p>
        </p:txBody>
      </p:sp>
      <p:sp>
        <p:nvSpPr>
          <p:cNvPr id="92163"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The datapath for calculating the branch condition is rather simple.</a:t>
            </a:r>
            <a:endParaRPr lang="en-US" altLang="zh-CN"/>
          </a:p>
          <a:p>
            <a:r>
              <a:rPr lang="en-US" altLang="zh-CN"/>
              <a:t>All we have to do is feed the Rs and Rt fields of the instruction into the Ra and Rb inputs of the register file.</a:t>
            </a:r>
            <a:endParaRPr lang="en-US" altLang="zh-CN"/>
          </a:p>
          <a:p>
            <a:r>
              <a:rPr lang="en-US" altLang="zh-CN"/>
              <a:t>Bus A will then contain the value from the register selected by Rs.</a:t>
            </a:r>
            <a:endParaRPr lang="en-US" altLang="zh-CN"/>
          </a:p>
          <a:p>
            <a:r>
              <a:rPr lang="en-US" altLang="zh-CN"/>
              <a:t>And bus B will contain the value from the register selected by Rt.</a:t>
            </a:r>
            <a:endParaRPr lang="en-US" altLang="zh-CN"/>
          </a:p>
          <a:p>
            <a:r>
              <a:rPr lang="en-US" altLang="zh-CN"/>
              <a:t>The next thing to do is to ask the ALU to perform a subtract operation and feed the output Zero to the next address logic.</a:t>
            </a:r>
            <a:endParaRPr lang="en-US" altLang="zh-CN"/>
          </a:p>
          <a:p>
            <a:r>
              <a:rPr lang="en-US" altLang="zh-CN"/>
              <a:t>How does the next address logic block look like?</a:t>
            </a:r>
            <a:endParaRPr lang="en-US" altLang="zh-CN"/>
          </a:p>
          <a:p>
            <a:r>
              <a:rPr lang="en-US" altLang="zh-CN"/>
              <a:t>Well, before I show you that, let’s take a look at the binary arithmetics behind the program counter (PC).</a:t>
            </a:r>
            <a:endParaRPr lang="en-US" altLang="zh-CN"/>
          </a:p>
          <a:p>
            <a:endParaRPr lang="en-US" altLang="zh-CN"/>
          </a:p>
          <a:p>
            <a:r>
              <a:rPr lang="en-US" altLang="zh-CN"/>
              <a:t>+2 = 67 min. (Y:47)</a:t>
            </a:r>
            <a:endParaRPr lang="en-US" altLang="zh-CN"/>
          </a:p>
        </p:txBody>
      </p:sp>
      <p:sp>
        <p:nvSpPr>
          <p:cNvPr id="93187"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theory, the Program Counter (PC) is a 32-bit byte address into the Instruction memory.</a:t>
            </a:r>
            <a:endParaRPr lang="en-US" altLang="zh-CN"/>
          </a:p>
          <a:p>
            <a:r>
              <a:rPr lang="en-US" altLang="zh-CN"/>
              <a:t>The Program Counter is increment by four after each sequential instruction.</a:t>
            </a:r>
            <a:endParaRPr lang="en-US" altLang="zh-CN"/>
          </a:p>
          <a:p>
            <a:r>
              <a:rPr lang="en-US" altLang="zh-CN"/>
              <a:t>When a branch is taken, we need to sign extend the 16 bit immediate field, multiply this sign extended value by four, and add it to the sequential instruction address (PC + 4).</a:t>
            </a:r>
            <a:endParaRPr lang="en-US" altLang="zh-CN"/>
          </a:p>
          <a:p>
            <a:r>
              <a:rPr lang="en-US" altLang="zh-CN"/>
              <a:t>Why does this magic number “4” always come up?  Well the reason is that the 32-bit PC is a byte address and all MIPS instructions are four bytes, or 32 bits, long.</a:t>
            </a:r>
            <a:endParaRPr lang="en-US" altLang="zh-CN"/>
          </a:p>
          <a:p>
            <a:r>
              <a:rPr lang="en-US" altLang="zh-CN"/>
              <a:t>In other words, if we keep a 32-bit Program Counter, then the two least significant bits of the Program Counter will always be zeros.</a:t>
            </a:r>
            <a:endParaRPr lang="en-US" altLang="zh-CN"/>
          </a:p>
          <a:p>
            <a:r>
              <a:rPr lang="en-US" altLang="zh-CN"/>
              <a:t>And if these two bits are always zeros, there is no reason to have hardware to keep them.</a:t>
            </a:r>
            <a:endParaRPr lang="en-US" altLang="zh-CN"/>
          </a:p>
          <a:p>
            <a:r>
              <a:rPr lang="en-US" altLang="zh-CN"/>
              <a:t>So in practice, we will simply the hardware by using a 30 bit program counter.</a:t>
            </a:r>
            <a:endParaRPr lang="en-US" altLang="zh-CN"/>
          </a:p>
          <a:p>
            <a:r>
              <a:rPr lang="en-US" altLang="zh-CN"/>
              <a:t>That is, we will build a Program Counter that only keep tracks of the upper 30 bits (&lt;31:2&gt;) of the instruction address because we know the 2 least significant bits will always be 0s.</a:t>
            </a:r>
            <a:endParaRPr lang="en-US" altLang="zh-CN"/>
          </a:p>
          <a:p>
            <a:r>
              <a:rPr lang="en-US" altLang="zh-CN"/>
              <a:t>Then instead of always increase the Program Counter by four for sequential operation, we only have to increase it by 1.</a:t>
            </a:r>
            <a:endParaRPr lang="en-US" altLang="zh-CN"/>
          </a:p>
          <a:p>
            <a:r>
              <a:rPr lang="en-US" altLang="zh-CN"/>
              <a:t>And for branch operation, we don’t need to multiply the sign extended immediate field by four before adding to the sequential PC (PC + 1).</a:t>
            </a:r>
            <a:endParaRPr lang="en-US" altLang="zh-CN"/>
          </a:p>
          <a:p>
            <a:r>
              <a:rPr lang="en-US" altLang="zh-CN"/>
              <a:t>And when we apply the program counter to the address of the instruction memory, we need to attach two zeros to its least significant bits.</a:t>
            </a:r>
            <a:endParaRPr lang="en-US" altLang="zh-CN"/>
          </a:p>
          <a:p>
            <a:endParaRPr lang="en-US" altLang="zh-CN"/>
          </a:p>
          <a:p>
            <a:r>
              <a:rPr lang="en-US" altLang="zh-CN"/>
              <a:t>+3 = 70 min. (Y:50)</a:t>
            </a:r>
            <a:endParaRPr lang="en-US" altLang="zh-CN"/>
          </a:p>
        </p:txBody>
      </p:sp>
      <p:sp>
        <p:nvSpPr>
          <p:cNvPr id="94211"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So let’s design a processor.  How and where do we start?</a:t>
            </a:r>
            <a:endParaRPr lang="en-US" altLang="zh-CN"/>
          </a:p>
          <a:p>
            <a:r>
              <a:rPr lang="en-US" altLang="zh-CN"/>
              <a:t>Well, the best place to start is the processor’s instruction set architecture.  After all, the goal of your design is to execute the instructions in the instruction set correctly.</a:t>
            </a:r>
            <a:endParaRPr lang="en-US" altLang="zh-CN"/>
          </a:p>
          <a:p>
            <a:r>
              <a:rPr lang="en-US" altLang="zh-CN"/>
              <a:t>What you need to do is to describe each instruction’s operation in register transfer language.</a:t>
            </a:r>
            <a:endParaRPr lang="en-US" altLang="zh-CN"/>
          </a:p>
          <a:p>
            <a:r>
              <a:rPr lang="en-US" altLang="zh-CN"/>
              <a:t>By looking at the Register Transfer Language description of the instruction, you can figure out the datapath components you need and how to connect these components together.</a:t>
            </a:r>
            <a:endParaRPr lang="en-US" altLang="zh-CN"/>
          </a:p>
          <a:p>
            <a:r>
              <a:rPr lang="en-US" altLang="zh-CN"/>
              <a:t>As I will show you, each datapath component will have its own set of control signals.</a:t>
            </a:r>
            <a:endParaRPr lang="en-US" altLang="zh-CN"/>
          </a:p>
          <a:p>
            <a:r>
              <a:rPr lang="en-US" altLang="zh-CN"/>
              <a:t>And the last step of the processor design task  is to design the control unit that generates the control signals for the datapath.</a:t>
            </a:r>
            <a:endParaRPr lang="en-US" altLang="zh-CN"/>
          </a:p>
          <a:p>
            <a:r>
              <a:rPr lang="en-US" altLang="zh-CN"/>
              <a:t>So what do we mean by Register Transfer Language?</a:t>
            </a:r>
            <a:endParaRPr lang="en-US" altLang="zh-CN"/>
          </a:p>
          <a:p>
            <a:endParaRPr lang="en-US" altLang="zh-CN"/>
          </a:p>
          <a:p>
            <a:r>
              <a:rPr lang="en-US" altLang="zh-CN"/>
              <a:t>+2 = 27 min. (Y:07)</a:t>
            </a:r>
            <a:endParaRPr lang="en-US" altLang="zh-CN"/>
          </a:p>
        </p:txBody>
      </p:sp>
      <p:sp>
        <p:nvSpPr>
          <p:cNvPr id="76803"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So let’s see how we can put all these theories (point to the equations) into practice.</a:t>
            </a:r>
            <a:endParaRPr lang="en-US" altLang="zh-CN"/>
          </a:p>
          <a:p>
            <a:r>
              <a:rPr lang="en-US" altLang="zh-CN"/>
              <a:t>The PC plus one is implemented by this first adder here.</a:t>
            </a:r>
            <a:endParaRPr lang="en-US" altLang="zh-CN"/>
          </a:p>
          <a:p>
            <a:r>
              <a:rPr lang="en-US" altLang="zh-CN"/>
              <a:t>For branch operation, we need to sign extend the immediate field of the instruction and then add it to the output of the first adder to implement this equation (PC + 1 + SignExt(imm16)).</a:t>
            </a:r>
            <a:endParaRPr lang="en-US" altLang="zh-CN"/>
          </a:p>
          <a:p>
            <a:r>
              <a:rPr lang="en-US" altLang="zh-CN"/>
              <a:t>For sequential operation, the output of the first adder is selected by the two-to-one mux so it will be saved into the PC register at the next clock tick.</a:t>
            </a:r>
            <a:endParaRPr lang="en-US" altLang="zh-CN"/>
          </a:p>
          <a:p>
            <a:r>
              <a:rPr lang="en-US" altLang="zh-CN"/>
              <a:t>For a taken branch, that is we have a branch_on_equal and the condition Zero is true, the output of the second adder is selected.</a:t>
            </a:r>
            <a:endParaRPr lang="en-US" altLang="zh-CN"/>
          </a:p>
          <a:p>
            <a:r>
              <a:rPr lang="en-US" altLang="zh-CN"/>
              <a:t>In all cases, the 30 bit Program Counter is used as instruction address bit 31 to bit 2.</a:t>
            </a:r>
            <a:endParaRPr lang="en-US" altLang="zh-CN"/>
          </a:p>
          <a:p>
            <a:r>
              <a:rPr lang="en-US" altLang="zh-CN"/>
              <a:t>The two least significant bits of the instruction address will always be zeroes. </a:t>
            </a:r>
            <a:endParaRPr lang="en-US" altLang="zh-CN"/>
          </a:p>
          <a:p>
            <a:r>
              <a:rPr lang="en-US" altLang="zh-CN"/>
              <a:t>One question you may want to ask is: Do we really need an adder just to add “1”?</a:t>
            </a:r>
            <a:endParaRPr lang="en-US" altLang="zh-CN"/>
          </a:p>
          <a:p>
            <a:r>
              <a:rPr lang="en-US" altLang="zh-CN"/>
              <a:t>Well may be not.</a:t>
            </a:r>
            <a:endParaRPr lang="en-US" altLang="zh-CN"/>
          </a:p>
          <a:p>
            <a:endParaRPr lang="en-US" altLang="zh-CN"/>
          </a:p>
          <a:p>
            <a:r>
              <a:rPr lang="en-US" altLang="zh-CN"/>
              <a:t>+2 = 72 min. (Y:52)</a:t>
            </a:r>
            <a:endParaRPr lang="en-US" altLang="zh-CN"/>
          </a:p>
        </p:txBody>
      </p:sp>
      <p:sp>
        <p:nvSpPr>
          <p:cNvPr id="95235"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96259"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dirty="0"/>
              <a:t>Finally, let’s take a look at the jump instruction which uses the J format.</a:t>
            </a:r>
            <a:endParaRPr lang="en-US" altLang="zh-CN" dirty="0"/>
          </a:p>
          <a:p>
            <a:r>
              <a:rPr lang="en-US" altLang="zh-CN" dirty="0"/>
              <a:t>The effect of the jump instruction is to change the  lower 26 bits of the Program Counter to the value specified in the address field of the instruction.</a:t>
            </a:r>
            <a:endParaRPr lang="en-US" altLang="zh-CN" dirty="0"/>
          </a:p>
          <a:p>
            <a:endParaRPr lang="en-US" altLang="zh-CN" dirty="0"/>
          </a:p>
          <a:p>
            <a:r>
              <a:rPr lang="en-US" altLang="zh-CN" dirty="0"/>
              <a:t>+1 = 76 min. (Y:46)</a:t>
            </a:r>
            <a:endParaRPr lang="en-US" altLang="zh-CN" dirty="0"/>
          </a:p>
        </p:txBody>
      </p:sp>
      <p:sp>
        <p:nvSpPr>
          <p:cNvPr id="97283"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Well this (points to the equation) is easy to implement.</a:t>
            </a:r>
            <a:endParaRPr lang="en-US" altLang="zh-CN"/>
          </a:p>
          <a:p>
            <a:r>
              <a:rPr lang="en-US" altLang="zh-CN"/>
              <a:t>All we have to do is grab the four most significant bits of the PC and put them right next to the 26 bits target, and we will have the next PC for the jump (point to the feedback path).</a:t>
            </a:r>
            <a:endParaRPr lang="en-US" altLang="zh-CN"/>
          </a:p>
          <a:p>
            <a:r>
              <a:rPr lang="en-US" altLang="zh-CN"/>
              <a:t>If we are running Powerview, what we will do now is to create a symbol called Instruction Fetch Unit.</a:t>
            </a:r>
            <a:endParaRPr lang="en-US" altLang="zh-CN"/>
          </a:p>
          <a:p>
            <a:r>
              <a:rPr lang="en-US" altLang="zh-CN"/>
              <a:t>The output of this symbol is the 32-bit instruction word.</a:t>
            </a:r>
            <a:endParaRPr lang="en-US" altLang="zh-CN"/>
          </a:p>
          <a:p>
            <a:r>
              <a:rPr lang="en-US" altLang="zh-CN"/>
              <a:t>The input to the Instruction Fetch Unit are two control signals, Branch and Jump, and one conditional input Zero from the datapath. </a:t>
            </a:r>
            <a:endParaRPr lang="en-US" altLang="zh-CN"/>
          </a:p>
          <a:p>
            <a:r>
              <a:rPr lang="en-US" altLang="zh-CN"/>
              <a:t>Using this new symbol, we can complete our single cycle datapath.</a:t>
            </a:r>
            <a:endParaRPr lang="en-US" altLang="zh-CN"/>
          </a:p>
          <a:p>
            <a:endParaRPr lang="en-US" altLang="zh-CN"/>
          </a:p>
          <a:p>
            <a:r>
              <a:rPr lang="en-US" altLang="zh-CN"/>
              <a:t>+2 = 78 min. (Y:58)</a:t>
            </a:r>
            <a:endParaRPr lang="en-US" altLang="zh-CN"/>
          </a:p>
        </p:txBody>
      </p:sp>
      <p:sp>
        <p:nvSpPr>
          <p:cNvPr id="98307"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99331"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So here is the single cycle datapath we just built.</a:t>
            </a:r>
            <a:endParaRPr lang="en-US" altLang="zh-CN"/>
          </a:p>
          <a:p>
            <a:r>
              <a:rPr lang="en-US" altLang="zh-CN"/>
              <a:t>If you push into the Instruction Fetch Unit, you will see the last slide showing the PC, the next address logic, and the Instruction Memory.</a:t>
            </a:r>
            <a:endParaRPr lang="en-US" altLang="zh-CN"/>
          </a:p>
          <a:p>
            <a:r>
              <a:rPr lang="en-US" altLang="zh-CN"/>
              <a:t>Here I have shown how we can get the Rt, Rs, Rd, and Imm16 fields out of the 32-bit instruction word.</a:t>
            </a:r>
            <a:endParaRPr lang="en-US" altLang="zh-CN"/>
          </a:p>
          <a:p>
            <a:r>
              <a:rPr lang="en-US" altLang="zh-CN"/>
              <a:t>The Rt, Rs, and Rd fields will go to the register file as register specifiers while the Imm16 field will go to the Extender where it is either Zero and Sign extended to 32 bits.</a:t>
            </a:r>
            <a:endParaRPr lang="en-US" altLang="zh-CN"/>
          </a:p>
          <a:p>
            <a:r>
              <a:rPr lang="en-US" altLang="zh-CN"/>
              <a:t>The signals ExtOp, ALUSrc, ALUctr, MemWr, MemtoReg, RegDst, RegWr, Branch, and Jump  are control signals.</a:t>
            </a:r>
            <a:endParaRPr lang="en-US" altLang="zh-CN"/>
          </a:p>
          <a:p>
            <a:r>
              <a:rPr lang="en-US" altLang="zh-CN"/>
              <a:t>And I will show you how to generate them in the next class..</a:t>
            </a:r>
            <a:endParaRPr lang="en-US" altLang="zh-CN"/>
          </a:p>
          <a:p>
            <a:endParaRPr lang="en-US" altLang="zh-CN"/>
          </a:p>
          <a:p>
            <a:r>
              <a:rPr lang="en-US" altLang="zh-CN"/>
              <a:t>+2 = 80 min. (Z:00)</a:t>
            </a:r>
            <a:endParaRPr lang="en-US" altLang="zh-CN"/>
          </a:p>
        </p:txBody>
      </p:sp>
      <p:sp>
        <p:nvSpPr>
          <p:cNvPr id="100355"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77827"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78851"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Here is an example.  In terms of Register Transfer Language, this is what the Add instruction need to do.</a:t>
            </a:r>
            <a:endParaRPr lang="en-US" altLang="zh-CN"/>
          </a:p>
          <a:p>
            <a:r>
              <a:rPr lang="en-US" altLang="zh-CN"/>
              <a:t>First, you need to fetch the instruction from memory.</a:t>
            </a:r>
            <a:endParaRPr lang="en-US" altLang="zh-CN"/>
          </a:p>
          <a:p>
            <a:r>
              <a:rPr lang="en-US" altLang="zh-CN"/>
              <a:t>Then you perform the actual add operation.</a:t>
            </a:r>
            <a:endParaRPr lang="en-US" altLang="zh-CN"/>
          </a:p>
          <a:p>
            <a:r>
              <a:rPr lang="en-US" altLang="zh-CN"/>
              <a:t>And finally, you need to update the program counter to point to the next instruction.</a:t>
            </a:r>
            <a:endParaRPr lang="en-US" altLang="zh-CN"/>
          </a:p>
          <a:p>
            <a:endParaRPr lang="en-US" altLang="zh-CN"/>
          </a:p>
          <a:p>
            <a:r>
              <a:rPr lang="en-US" altLang="zh-CN"/>
              <a:t>+1 = 28 min. (Y:08)</a:t>
            </a:r>
            <a:endParaRPr lang="en-US" altLang="zh-CN"/>
          </a:p>
        </p:txBody>
      </p:sp>
      <p:sp>
        <p:nvSpPr>
          <p:cNvPr id="79875"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And here is the datapath that can do the trick.</a:t>
            </a:r>
            <a:endParaRPr lang="en-US" altLang="zh-CN"/>
          </a:p>
          <a:p>
            <a:r>
              <a:rPr lang="en-US" altLang="zh-CN"/>
              <a:t>First of all, we connect the register file’s Ra, Rb, and Rw input to the Rd, Rs, and Rt fields of the instruction bus (points to the format diagram).</a:t>
            </a:r>
            <a:endParaRPr lang="en-US" altLang="zh-CN"/>
          </a:p>
          <a:p>
            <a:r>
              <a:rPr lang="en-US" altLang="zh-CN"/>
              <a:t>Then we need to connect  busA and busB of the register file to the ALU.</a:t>
            </a:r>
            <a:endParaRPr lang="en-US" altLang="zh-CN"/>
          </a:p>
          <a:p>
            <a:r>
              <a:rPr lang="en-US" altLang="zh-CN"/>
              <a:t>Finally, we need to connect the output of the ALU to the input bus of the  register file.</a:t>
            </a:r>
            <a:endParaRPr lang="en-US" altLang="zh-CN"/>
          </a:p>
          <a:p>
            <a:r>
              <a:rPr lang="en-US" altLang="zh-CN"/>
              <a:t>Conceptually, this is how it works.</a:t>
            </a:r>
            <a:endParaRPr lang="en-US" altLang="zh-CN"/>
          </a:p>
          <a:p>
            <a:r>
              <a:rPr lang="en-US" altLang="zh-CN"/>
              <a:t>The instruction bus coming out of the Instruction memory will set the Ra and Rb to the register specifiers Rs and Rt.</a:t>
            </a:r>
            <a:endParaRPr lang="en-US" altLang="zh-CN"/>
          </a:p>
          <a:p>
            <a:r>
              <a:rPr lang="en-US" altLang="zh-CN"/>
              <a:t>This causes the register file to put the value of register Rs onto busA and the value of register Rt onto busB, respectively.</a:t>
            </a:r>
            <a:endParaRPr lang="en-US" altLang="zh-CN"/>
          </a:p>
          <a:p>
            <a:r>
              <a:rPr lang="en-US" altLang="zh-CN"/>
              <a:t>But setting the ALUctr appropriately, the ALU will perform either the Add and Subtract for us.</a:t>
            </a:r>
            <a:endParaRPr lang="en-US" altLang="zh-CN"/>
          </a:p>
          <a:p>
            <a:r>
              <a:rPr lang="en-US" altLang="zh-CN"/>
              <a:t>The result is then fed back to the register file where the register specifier Rw should already be set to the instruction bus’s Rd field.</a:t>
            </a:r>
            <a:endParaRPr lang="en-US" altLang="zh-CN"/>
          </a:p>
          <a:p>
            <a:r>
              <a:rPr lang="en-US" altLang="zh-CN"/>
              <a:t>Since the control, which we will design in our next lecture, should have already set the RegWr signal to 1, the result will be written back to the register file at the next clock tick (points to the Clk input).</a:t>
            </a:r>
            <a:endParaRPr lang="en-US" altLang="zh-CN"/>
          </a:p>
          <a:p>
            <a:endParaRPr lang="en-US" altLang="zh-CN"/>
          </a:p>
          <a:p>
            <a:r>
              <a:rPr lang="en-US" altLang="zh-CN"/>
              <a:t>+3 = 42 min. (Y:22)</a:t>
            </a:r>
            <a:endParaRPr lang="en-US" altLang="zh-CN"/>
          </a:p>
        </p:txBody>
      </p:sp>
      <p:sp>
        <p:nvSpPr>
          <p:cNvPr id="80899"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In today’s lecture, I will show you how to implement the following subset of MIPS instructions: add, subtract, or immediate, load, store, branch, and the jump instruction.</a:t>
            </a:r>
            <a:endParaRPr lang="en-US" altLang="zh-CN"/>
          </a:p>
          <a:p>
            <a:r>
              <a:rPr lang="en-US" altLang="zh-CN"/>
              <a:t>The Add and Subtract instructions use the R format.  The Op together with the Func fields together specified all the different kinds of add and subtract instructions.</a:t>
            </a:r>
            <a:endParaRPr lang="en-US" altLang="zh-CN"/>
          </a:p>
          <a:p>
            <a:r>
              <a:rPr lang="en-US" altLang="zh-CN"/>
              <a:t>Rs and Rt specifies the source registers.  And the Rd field specifies the destination register.</a:t>
            </a:r>
            <a:endParaRPr lang="en-US" altLang="zh-CN"/>
          </a:p>
          <a:p>
            <a:r>
              <a:rPr lang="en-US" altLang="zh-CN"/>
              <a:t>The Or immediate instruction uses the I format.  It only uses one source register, Rs.  The other operand comes from the immediate field. The Rt field is used to specified the destination register.</a:t>
            </a:r>
            <a:endParaRPr lang="en-US" altLang="zh-CN"/>
          </a:p>
          <a:p>
            <a:r>
              <a:rPr lang="en-US" altLang="zh-CN"/>
              <a:t>Both the load and store instructions use the I format and both add the Rs and the immediate filed together to form the memory address.</a:t>
            </a:r>
            <a:endParaRPr lang="en-US" altLang="zh-CN"/>
          </a:p>
          <a:p>
            <a:r>
              <a:rPr lang="en-US" altLang="zh-CN"/>
              <a:t>The difference is that the load instruction will load the data from memory into Rt while the store instruction will store the data in Rt into the memory.</a:t>
            </a:r>
            <a:endParaRPr lang="en-US" altLang="zh-CN"/>
          </a:p>
          <a:p>
            <a:r>
              <a:rPr lang="en-US" altLang="zh-CN"/>
              <a:t>The branch on equal instruction also uses the I format.  Here Rs and Rt are used to specify the registers we need to compare.</a:t>
            </a:r>
            <a:endParaRPr lang="en-US" altLang="zh-CN"/>
          </a:p>
          <a:p>
            <a:r>
              <a:rPr lang="en-US" altLang="zh-CN"/>
              <a:t>If these two registers are equal, we will branch to a location specified by the immediate field.</a:t>
            </a:r>
            <a:endParaRPr lang="en-US" altLang="zh-CN"/>
          </a:p>
          <a:p>
            <a:r>
              <a:rPr lang="en-US" altLang="zh-CN"/>
              <a:t>Finally, the jump instruction uses the J format and always causes the program to jump to a memory location specified in the address field. </a:t>
            </a:r>
            <a:endParaRPr lang="en-US" altLang="zh-CN"/>
          </a:p>
          <a:p>
            <a:r>
              <a:rPr lang="en-US" altLang="zh-CN"/>
              <a:t>I know I went over this rather quickly and you may have missed something.  But don’t worry, this is just an overview.  You will keep seeing these (point to the format) all day today.</a:t>
            </a:r>
            <a:endParaRPr lang="en-US" altLang="zh-CN"/>
          </a:p>
          <a:p>
            <a:endParaRPr lang="en-US" altLang="zh-CN"/>
          </a:p>
          <a:p>
            <a:r>
              <a:rPr lang="en-US" altLang="zh-CN"/>
              <a:t>+3 = 13 min. (X:53)</a:t>
            </a:r>
            <a:endParaRPr lang="en-US" altLang="zh-CN"/>
          </a:p>
        </p:txBody>
      </p:sp>
      <p:sp>
        <p:nvSpPr>
          <p:cNvPr id="81923"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The or immediate is a I-type instruction.</a:t>
            </a:r>
            <a:endParaRPr lang="en-US" altLang="zh-CN"/>
          </a:p>
          <a:p>
            <a:r>
              <a:rPr lang="en-US" altLang="zh-CN"/>
              <a:t>The immediate field of the instruction (Imm16 of the format diagram) is zero extended to 32 bits before it is operated with the other operand.</a:t>
            </a:r>
            <a:endParaRPr lang="en-US" altLang="zh-CN"/>
          </a:p>
          <a:p>
            <a:r>
              <a:rPr lang="en-US" altLang="zh-CN"/>
              <a:t>The other operand is selected by the Rs field of the instruction.</a:t>
            </a:r>
            <a:endParaRPr lang="en-US" altLang="zh-CN"/>
          </a:p>
          <a:p>
            <a:r>
              <a:rPr lang="en-US" altLang="zh-CN"/>
              <a:t>The destination register of this instruction will be selected by the Rt field.</a:t>
            </a:r>
            <a:endParaRPr lang="en-US" altLang="zh-CN"/>
          </a:p>
          <a:p>
            <a:endParaRPr lang="en-US" altLang="zh-CN"/>
          </a:p>
          <a:p>
            <a:r>
              <a:rPr lang="en-US" altLang="zh-CN"/>
              <a:t>+2 = 57 min. (Y:27)</a:t>
            </a:r>
            <a:endParaRPr lang="en-US" altLang="zh-CN"/>
          </a:p>
        </p:txBody>
      </p:sp>
      <p:sp>
        <p:nvSpPr>
          <p:cNvPr id="82947"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533400" y="4094163"/>
            <a:ext cx="6118225" cy="537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53" tIns="49493" rIns="100753" bIns="49493"/>
          <a:lstStyle/>
          <a:p>
            <a:r>
              <a:rPr lang="en-US" altLang="zh-CN"/>
              <a:t>Here is the datapath for the Or immediate instructions.</a:t>
            </a:r>
            <a:endParaRPr lang="en-US" altLang="zh-CN"/>
          </a:p>
          <a:p>
            <a:r>
              <a:rPr lang="en-US" altLang="zh-CN"/>
              <a:t>We cannot use the Rd field here (Rw) because in this instruction format, we don’t have a Rd field. The Rd field in the R-type is used here as part of the immediate field.</a:t>
            </a:r>
            <a:endParaRPr lang="en-US" altLang="zh-CN"/>
          </a:p>
          <a:p>
            <a:r>
              <a:rPr lang="en-US" altLang="zh-CN"/>
              <a:t>For this instruction type, Rw input of the register file, that is the address of the register to be written, comes from the Rt field of the instruction.</a:t>
            </a:r>
            <a:endParaRPr lang="en-US" altLang="zh-CN"/>
          </a:p>
          <a:p>
            <a:r>
              <a:rPr lang="en-US" altLang="zh-CN"/>
              <a:t>Recalled from earlier slide that for R-type instruction, the Rw comes from the Rd field.</a:t>
            </a:r>
            <a:endParaRPr lang="en-US" altLang="zh-CN"/>
          </a:p>
          <a:p>
            <a:r>
              <a:rPr lang="en-US" altLang="zh-CN"/>
              <a:t>That’s why we need a MUX here to put Rd onto Rw for R-type instructions and to put Rt onto Rw for the I-type instruction.</a:t>
            </a:r>
            <a:endParaRPr lang="en-US" altLang="zh-CN"/>
          </a:p>
          <a:p>
            <a:r>
              <a:rPr lang="en-US" altLang="zh-CN"/>
              <a:t>Since the second operation of this instruction will be the immediate field zero extended to 32 bits, we also need a MUX here to block off bus B from the register file.</a:t>
            </a:r>
            <a:endParaRPr lang="en-US" altLang="zh-CN"/>
          </a:p>
          <a:p>
            <a:r>
              <a:rPr lang="en-US" altLang="zh-CN"/>
              <a:t>Since bus B is blocked off by the MUX, the value on bus B is don’t care. Therefore we do not have to worry about what ends up on  the register file’s Rb register specifier.</a:t>
            </a:r>
            <a:endParaRPr lang="en-US" altLang="zh-CN"/>
          </a:p>
          <a:p>
            <a:r>
              <a:rPr lang="en-US" altLang="zh-CN"/>
              <a:t>To keep things simple, we may just as well keep it the same as the R-type instruction and put the Rt field here.</a:t>
            </a:r>
            <a:endParaRPr lang="en-US" altLang="zh-CN"/>
          </a:p>
          <a:p>
            <a:r>
              <a:rPr lang="en-US" altLang="zh-CN"/>
              <a:t>So to summarize, this is how this datapath works.  With Rs on Register File’s Ra input, bus A will get the value of Rs as the first ALU operand.</a:t>
            </a:r>
            <a:endParaRPr lang="en-US" altLang="zh-CN"/>
          </a:p>
          <a:p>
            <a:r>
              <a:rPr lang="en-US" altLang="zh-CN"/>
              <a:t>The second operand will come from the immediate field of the instruction.</a:t>
            </a:r>
            <a:endParaRPr lang="en-US" altLang="zh-CN"/>
          </a:p>
          <a:p>
            <a:r>
              <a:rPr lang="en-US" altLang="zh-CN"/>
              <a:t>Once the ALU complete the OR operation, the result will be written into the register specified by the instruction’s Rt field.</a:t>
            </a:r>
            <a:endParaRPr lang="en-US" altLang="zh-CN"/>
          </a:p>
          <a:p>
            <a:endParaRPr lang="en-US" altLang="zh-CN"/>
          </a:p>
          <a:p>
            <a:r>
              <a:rPr lang="en-US" altLang="zh-CN"/>
              <a:t>+3 = 50 min. (Y:30)</a:t>
            </a:r>
            <a:endParaRPr lang="en-US" altLang="zh-CN"/>
          </a:p>
        </p:txBody>
      </p:sp>
      <p:sp>
        <p:nvSpPr>
          <p:cNvPr id="83971" name="Rectangle 3"/>
          <p:cNvSpPr>
            <a:spLocks noGrp="1" noRot="1" noChangeAspect="1" noChangeArrowheads="1" noTextEdit="1"/>
          </p:cNvSpPr>
          <p:nvPr>
            <p:ph type="sldImg"/>
          </p:nvPr>
        </p:nvSpPr>
        <p:spPr>
          <a:xfrm>
            <a:off x="719138" y="644525"/>
            <a:ext cx="5675312" cy="3194050"/>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userDrawn="1"/>
        </p:nvSpPr>
        <p:spPr bwMode="auto">
          <a:xfrm>
            <a:off x="3229931" y="4200341"/>
            <a:ext cx="8545302"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endParaRPr lang="zh-CN" altLang="en-US" sz="2400" kern="0" dirty="0" smtClean="0">
              <a:solidFill>
                <a:schemeClr val="accent4">
                  <a:lumMod val="50000"/>
                </a:schemeClr>
              </a:solidFill>
              <a:sym typeface="+mn-ea"/>
            </a:endParaRP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userDrawn="1"/>
        </p:nvSpPr>
        <p:spPr bwMode="auto">
          <a:xfrm>
            <a:off x="0" y="6569086"/>
            <a:ext cx="12191999" cy="28891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92667" y="987748"/>
            <a:ext cx="10922000" cy="2174954"/>
          </a:xfrm>
        </p:spPr>
        <p:txBody>
          <a:bodyPr/>
          <a:lstStyle>
            <a:lvl1pPr>
              <a:lnSpc>
                <a:spcPct val="130000"/>
              </a:lnSpc>
              <a:spcBef>
                <a:spcPts val="0"/>
              </a:spcBef>
              <a:defRPr>
                <a:solidFill>
                  <a:schemeClr val="tx1"/>
                </a:solidFill>
              </a:defRPr>
            </a:lvl1pPr>
            <a:lvl2pPr>
              <a:lnSpc>
                <a:spcPct val="120000"/>
              </a:lnSpc>
              <a:spcBef>
                <a:spcPts val="0"/>
              </a:spcBef>
              <a:defRPr sz="2400">
                <a:solidFill>
                  <a:srgbClr val="003399"/>
                </a:solidFill>
              </a:defRPr>
            </a:lvl2pPr>
            <a:lvl3pPr>
              <a:spcBef>
                <a:spcPts val="600"/>
              </a:spcBef>
              <a:defRPr sz="2000">
                <a:solidFill>
                  <a:schemeClr val="tx1"/>
                </a:solidFill>
              </a:defRPr>
            </a:lvl3pPr>
            <a:lvl4pPr>
              <a:defRPr>
                <a:latin typeface="微软雅黑" panose="020B0503020204020204" pitchFamily="34" charset="-122"/>
                <a:ea typeface="微软雅黑" panose="020B0503020204020204" pitchFamily="34" charset="-122"/>
              </a:defRPr>
            </a:lvl4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0" y="6569087"/>
            <a:ext cx="11812249" cy="2889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0" y="6569087"/>
            <a:ext cx="1234066" cy="288912"/>
          </a:xfrm>
          <a:prstGeom prst="rect">
            <a:avLst/>
          </a:prstGeom>
        </p:spPr>
      </p:pic>
      <p:sp>
        <p:nvSpPr>
          <p:cNvPr id="4" name="文本框 3"/>
          <p:cNvSpPr txBox="1"/>
          <p:nvPr userDrawn="1"/>
        </p:nvSpPr>
        <p:spPr>
          <a:xfrm>
            <a:off x="11812249" y="6569087"/>
            <a:ext cx="393056" cy="307777"/>
          </a:xfrm>
          <a:prstGeom prst="rect">
            <a:avLst/>
          </a:prstGeom>
          <a:noFill/>
        </p:spPr>
        <p:txBody>
          <a:bodyPr wrap="none" rtlCol="0">
            <a:spAutoFit/>
          </a:bodyPr>
          <a:lstStyle/>
          <a:p>
            <a:fld id="{2D17C884-E345-4F2E-89A9-D6306D51BE03}" type="slidenum">
              <a:rPr lang="zh-CN" altLang="en-US" smtClean="0"/>
            </a:fld>
            <a:endParaRPr lang="zh-CN" altLang="en-US" dirty="0"/>
          </a:p>
        </p:txBody>
      </p:sp>
      <p:sp>
        <p:nvSpPr>
          <p:cNvPr id="8" name="矩形 7"/>
          <p:cNvSpPr/>
          <p:nvPr userDrawn="1"/>
        </p:nvSpPr>
        <p:spPr bwMode="auto">
          <a:xfrm>
            <a:off x="0" y="12700"/>
            <a:ext cx="9788300" cy="1440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slide" Target="slide9.xml"/><Relationship Id="rId1"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297791"/>
          </a:xfrm>
        </p:spPr>
        <p:txBody>
          <a:bodyPr/>
          <a:lstStyle/>
          <a:p>
            <a:r>
              <a:rPr lang="zh-CN" altLang="en-US" dirty="0"/>
              <a:t>第 </a:t>
            </a:r>
            <a:r>
              <a:rPr lang="en-US" altLang="zh-CN" sz="5400" dirty="0" smtClean="0"/>
              <a:t>14</a:t>
            </a:r>
            <a:r>
              <a:rPr lang="en-US" altLang="zh-CN" dirty="0" smtClean="0"/>
              <a:t> </a:t>
            </a:r>
            <a:r>
              <a:rPr lang="zh-CN" altLang="en-US" dirty="0"/>
              <a:t>讲</a:t>
            </a:r>
            <a:endParaRPr lang="zh-CN" altLang="en-US" dirty="0"/>
          </a:p>
        </p:txBody>
      </p:sp>
      <p:sp>
        <p:nvSpPr>
          <p:cNvPr id="5" name="副标题 4"/>
          <p:cNvSpPr>
            <a:spLocks noGrp="1"/>
          </p:cNvSpPr>
          <p:nvPr>
            <p:ph type="subTitle" idx="1"/>
          </p:nvPr>
        </p:nvSpPr>
        <p:spPr>
          <a:xfrm>
            <a:off x="3229931" y="2837379"/>
            <a:ext cx="8171494" cy="826893"/>
          </a:xfrm>
        </p:spPr>
        <p:txBody>
          <a:bodyPr/>
          <a:lstStyle/>
          <a:p>
            <a:pPr>
              <a:lnSpc>
                <a:spcPct val="105000"/>
              </a:lnSpc>
            </a:pPr>
            <a:r>
              <a:rPr lang="zh-CN" altLang="en-US" dirty="0"/>
              <a:t>单周期处理设计</a:t>
            </a:r>
            <a:r>
              <a:rPr lang="en-US" altLang="zh-CN" dirty="0"/>
              <a:t>-</a:t>
            </a:r>
            <a:r>
              <a:rPr lang="zh-CN" altLang="en-US" dirty="0"/>
              <a:t>数据通路</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75"/>
          <p:cNvSpPr>
            <a:spLocks noGrp="1" noChangeArrowheads="1"/>
          </p:cNvSpPr>
          <p:nvPr>
            <p:ph type="body" idx="1"/>
          </p:nvPr>
        </p:nvSpPr>
        <p:spPr>
          <a:xfrm>
            <a:off x="542105" y="892802"/>
            <a:ext cx="3170237" cy="5037276"/>
          </a:xfrm>
          <a:noFill/>
        </p:spPr>
        <p:txBody>
          <a:bodyPr/>
          <a:lstStyle/>
          <a:p>
            <a:pPr marL="342900" indent="-342900">
              <a:buNone/>
            </a:pPr>
            <a:r>
              <a:rPr lang="zh-CN" altLang="en-US" sz="2000" dirty="0">
                <a:solidFill>
                  <a:srgbClr val="339933"/>
                </a:solidFill>
                <a:latin typeface="宋体" panose="02010600030101010101" pitchFamily="2" charset="-122"/>
                <a:ea typeface="宋体" panose="02010600030101010101" pitchFamily="2" charset="-122"/>
              </a:rPr>
              <a:t>实现目标（</a:t>
            </a:r>
            <a:r>
              <a:rPr lang="en-US" altLang="zh-CN" sz="2000" dirty="0">
                <a:solidFill>
                  <a:srgbClr val="339933"/>
                </a:solidFill>
                <a:latin typeface="宋体" panose="02010600030101010101" pitchFamily="2" charset="-122"/>
                <a:ea typeface="宋体" panose="02010600030101010101" pitchFamily="2" charset="-122"/>
              </a:rPr>
              <a:t>7</a:t>
            </a:r>
            <a:r>
              <a:rPr lang="zh-CN" altLang="en-US" sz="2000" dirty="0">
                <a:solidFill>
                  <a:srgbClr val="339933"/>
                </a:solidFill>
                <a:latin typeface="宋体" panose="02010600030101010101" pitchFamily="2" charset="-122"/>
                <a:ea typeface="宋体" panose="02010600030101010101" pitchFamily="2" charset="-122"/>
              </a:rPr>
              <a:t>条指令）</a:t>
            </a:r>
            <a:r>
              <a:rPr lang="zh-CN" altLang="en-US" sz="2000" b="0" dirty="0">
                <a:solidFill>
                  <a:srgbClr val="339933"/>
                </a:solidFill>
                <a:ea typeface="宋体" panose="02010600030101010101" pitchFamily="2" charset="-122"/>
              </a:rPr>
              <a:t>：</a:t>
            </a:r>
            <a:endParaRPr lang="zh-CN" altLang="en-US" sz="2000" b="0" dirty="0">
              <a:solidFill>
                <a:srgbClr val="339933"/>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ADD and subtract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add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sub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342900" indent="-342900"/>
            <a:r>
              <a:rPr lang="en-US" altLang="zh-CN" sz="2000" dirty="0">
                <a:ea typeface="宋体" panose="02010600030101010101" pitchFamily="2" charset="-122"/>
              </a:rPr>
              <a:t>OR Immediate:</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ori</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LOAD and STORE</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lw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sw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BRANCH:</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beq</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JUMP:</a:t>
            </a:r>
            <a:endParaRPr lang="en-US" altLang="zh-CN" sz="2000" dirty="0">
              <a:ea typeface="宋体" panose="02010600030101010101" pitchFamily="2" charset="-122"/>
            </a:endParaRPr>
          </a:p>
          <a:p>
            <a:pPr marL="742950" lvl="1" indent="-285750"/>
            <a:r>
              <a:rPr lang="en-US" altLang="zh-CN" sz="2000" dirty="0">
                <a:ea typeface="宋体" panose="02010600030101010101" pitchFamily="2" charset="-122"/>
              </a:rPr>
              <a:t>j  target</a:t>
            </a:r>
            <a:endParaRPr lang="en-US" altLang="zh-CN" sz="2000" dirty="0">
              <a:ea typeface="宋体" panose="02010600030101010101" pitchFamily="2" charset="-122"/>
            </a:endParaRPr>
          </a:p>
        </p:txBody>
      </p:sp>
      <p:grpSp>
        <p:nvGrpSpPr>
          <p:cNvPr id="2" name="Group 78"/>
          <p:cNvGrpSpPr/>
          <p:nvPr/>
        </p:nvGrpSpPr>
        <p:grpSpPr bwMode="auto">
          <a:xfrm>
            <a:off x="912855" y="2270126"/>
            <a:ext cx="10629147" cy="1069975"/>
            <a:chOff x="336" y="1438"/>
            <a:chExt cx="5424" cy="674"/>
          </a:xfrm>
        </p:grpSpPr>
        <p:sp>
          <p:nvSpPr>
            <p:cNvPr id="23628" name="Text Box 76"/>
            <p:cNvSpPr txBox="1">
              <a:spLocks noChangeArrowheads="1"/>
            </p:cNvSpPr>
            <p:nvPr/>
          </p:nvSpPr>
          <p:spPr bwMode="auto">
            <a:xfrm>
              <a:off x="336" y="1589"/>
              <a:ext cx="1526" cy="443"/>
            </a:xfrm>
            <a:prstGeom prst="rect">
              <a:avLst/>
            </a:prstGeom>
            <a:solidFill>
              <a:srgbClr val="FF99CC">
                <a:alpha val="30980"/>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a:latin typeface="Times New Roman" panose="02020603050405020304" pitchFamily="18" charset="0"/>
              </a:endParaRPr>
            </a:p>
            <a:p>
              <a:pPr>
                <a:spcBef>
                  <a:spcPct val="50000"/>
                </a:spcBef>
              </a:pPr>
              <a:endParaRPr lang="zh-CN" altLang="en-US">
                <a:latin typeface="Times New Roman" panose="02020603050405020304" pitchFamily="18" charset="0"/>
              </a:endParaRPr>
            </a:p>
          </p:txBody>
        </p:sp>
        <p:sp>
          <p:nvSpPr>
            <p:cNvPr id="23629" name="Text Box 77"/>
            <p:cNvSpPr txBox="1">
              <a:spLocks noChangeArrowheads="1"/>
            </p:cNvSpPr>
            <p:nvPr/>
          </p:nvSpPr>
          <p:spPr bwMode="auto">
            <a:xfrm>
              <a:off x="1965" y="1438"/>
              <a:ext cx="3795" cy="674"/>
            </a:xfrm>
            <a:prstGeom prst="rect">
              <a:avLst/>
            </a:prstGeom>
            <a:solidFill>
              <a:srgbClr val="FF99CC">
                <a:alpha val="30196"/>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a:latin typeface="Times New Roman" panose="02020603050405020304" pitchFamily="18" charset="0"/>
              </a:endParaRPr>
            </a:p>
            <a:p>
              <a:pPr>
                <a:spcBef>
                  <a:spcPct val="50000"/>
                </a:spcBef>
              </a:pPr>
              <a:endParaRPr lang="zh-CN" altLang="en-US">
                <a:latin typeface="Times New Roman" panose="02020603050405020304" pitchFamily="18" charset="0"/>
              </a:endParaRPr>
            </a:p>
            <a:p>
              <a:pPr>
                <a:spcBef>
                  <a:spcPct val="50000"/>
                </a:spcBef>
              </a:pPr>
              <a:endParaRPr lang="zh-CN" altLang="en-US">
                <a:latin typeface="Times New Roman" panose="02020603050405020304" pitchFamily="18" charset="0"/>
              </a:endParaRPr>
            </a:p>
          </p:txBody>
        </p:sp>
      </p:grpSp>
      <p:sp>
        <p:nvSpPr>
          <p:cNvPr id="200783" name="Text Box 79"/>
          <p:cNvSpPr txBox="1">
            <a:spLocks noChangeArrowheads="1"/>
          </p:cNvSpPr>
          <p:nvPr/>
        </p:nvSpPr>
        <p:spPr bwMode="auto">
          <a:xfrm>
            <a:off x="4670880" y="4040194"/>
            <a:ext cx="6887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200" dirty="0">
                <a:solidFill>
                  <a:schemeClr val="accent1"/>
                </a:solidFill>
                <a:ea typeface="黑体" panose="02010609060101010101" pitchFamily="49" charset="-122"/>
                <a:cs typeface="Arial" panose="020B0604020202020204" pitchFamily="34" charset="0"/>
              </a:rPr>
              <a:t>2.  </a:t>
            </a:r>
            <a:r>
              <a:rPr lang="zh-CN" altLang="en-US" sz="2200" dirty="0">
                <a:solidFill>
                  <a:schemeClr val="accent1"/>
                </a:solidFill>
                <a:ea typeface="黑体" panose="02010609060101010101" pitchFamily="49" charset="-122"/>
                <a:cs typeface="Arial" panose="020B0604020202020204" pitchFamily="34" charset="0"/>
              </a:rPr>
              <a:t>考虑</a:t>
            </a:r>
            <a:r>
              <a:rPr lang="en-US" altLang="zh-CN" sz="2200" dirty="0" err="1">
                <a:solidFill>
                  <a:schemeClr val="accent1"/>
                </a:solidFill>
                <a:ea typeface="黑体" panose="02010609060101010101" pitchFamily="49" charset="-122"/>
                <a:cs typeface="Arial" panose="020B0604020202020204" pitchFamily="34" charset="0"/>
              </a:rPr>
              <a:t>ori</a:t>
            </a:r>
            <a:r>
              <a:rPr lang="en-US" altLang="zh-CN" sz="2200" dirty="0">
                <a:solidFill>
                  <a:schemeClr val="accent1"/>
                </a:solidFill>
                <a:ea typeface="黑体" panose="02010609060101010101" pitchFamily="49" charset="-122"/>
                <a:cs typeface="Arial" panose="020B0604020202020204" pitchFamily="34" charset="0"/>
              </a:rPr>
              <a:t> </a:t>
            </a:r>
            <a:r>
              <a:rPr lang="zh-CN" altLang="en-US" sz="2200" dirty="0">
                <a:solidFill>
                  <a:schemeClr val="accent1"/>
                </a:solidFill>
                <a:ea typeface="黑体" panose="02010609060101010101" pitchFamily="49" charset="-122"/>
                <a:cs typeface="Arial" panose="020B0604020202020204" pitchFamily="34" charset="0"/>
              </a:rPr>
              <a:t>指令（</a:t>
            </a:r>
            <a:r>
              <a:rPr lang="en-US" altLang="zh-CN" sz="2200" dirty="0">
                <a:solidFill>
                  <a:schemeClr val="accent1"/>
                </a:solidFill>
                <a:ea typeface="黑体" panose="02010609060101010101" pitchFamily="49" charset="-122"/>
                <a:cs typeface="Arial" panose="020B0604020202020204" pitchFamily="34" charset="0"/>
              </a:rPr>
              <a:t>I-Type</a:t>
            </a:r>
            <a:r>
              <a:rPr lang="zh-CN" altLang="en-US" sz="2200" dirty="0">
                <a:solidFill>
                  <a:schemeClr val="accent1"/>
                </a:solidFill>
                <a:ea typeface="黑体" panose="02010609060101010101" pitchFamily="49" charset="-122"/>
                <a:cs typeface="Arial" panose="020B0604020202020204" pitchFamily="34" charset="0"/>
              </a:rPr>
              <a:t>指令和逻辑运算指令的代表）</a:t>
            </a:r>
            <a:endParaRPr lang="zh-CN" altLang="en-US" sz="2200" dirty="0">
              <a:solidFill>
                <a:schemeClr val="accent1"/>
              </a:solidFill>
              <a:ea typeface="黑体" panose="02010609060101010101" pitchFamily="49" charset="-122"/>
              <a:cs typeface="Arial" panose="020B0604020202020204" pitchFamily="34" charset="0"/>
            </a:endParaRPr>
          </a:p>
        </p:txBody>
      </p:sp>
      <p:grpSp>
        <p:nvGrpSpPr>
          <p:cNvPr id="23558" name="Group 80"/>
          <p:cNvGrpSpPr/>
          <p:nvPr/>
        </p:nvGrpSpPr>
        <p:grpSpPr bwMode="auto">
          <a:xfrm>
            <a:off x="4654551" y="990600"/>
            <a:ext cx="6776322" cy="1453981"/>
            <a:chOff x="1918" y="672"/>
            <a:chExt cx="3767" cy="790"/>
          </a:xfrm>
        </p:grpSpPr>
        <p:grpSp>
          <p:nvGrpSpPr>
            <p:cNvPr id="23593" name="Group 81"/>
            <p:cNvGrpSpPr/>
            <p:nvPr/>
          </p:nvGrpSpPr>
          <p:grpSpPr bwMode="auto">
            <a:xfrm>
              <a:off x="1918" y="672"/>
              <a:ext cx="3767" cy="423"/>
              <a:chOff x="1918" y="672"/>
              <a:chExt cx="3767" cy="423"/>
            </a:xfrm>
          </p:grpSpPr>
          <p:grpSp>
            <p:nvGrpSpPr>
              <p:cNvPr id="23600" name="Group 82"/>
              <p:cNvGrpSpPr/>
              <p:nvPr/>
            </p:nvGrpSpPr>
            <p:grpSpPr bwMode="auto">
              <a:xfrm>
                <a:off x="1979" y="864"/>
                <a:ext cx="3607" cy="231"/>
                <a:chOff x="1979" y="864"/>
                <a:chExt cx="3607" cy="231"/>
              </a:xfrm>
            </p:grpSpPr>
            <p:sp>
              <p:nvSpPr>
                <p:cNvPr id="23608" name="Rectangle 83"/>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23609" name="Group 84"/>
                <p:cNvGrpSpPr/>
                <p:nvPr/>
              </p:nvGrpSpPr>
              <p:grpSpPr bwMode="auto">
                <a:xfrm>
                  <a:off x="1979" y="864"/>
                  <a:ext cx="3607" cy="231"/>
                  <a:chOff x="1979" y="864"/>
                  <a:chExt cx="3607" cy="231"/>
                </a:xfrm>
              </p:grpSpPr>
              <p:grpSp>
                <p:nvGrpSpPr>
                  <p:cNvPr id="23610" name="Group 85"/>
                  <p:cNvGrpSpPr/>
                  <p:nvPr/>
                </p:nvGrpSpPr>
                <p:grpSpPr bwMode="auto">
                  <a:xfrm>
                    <a:off x="1979" y="864"/>
                    <a:ext cx="624" cy="229"/>
                    <a:chOff x="1979" y="864"/>
                    <a:chExt cx="624" cy="229"/>
                  </a:xfrm>
                </p:grpSpPr>
                <p:sp>
                  <p:nvSpPr>
                    <p:cNvPr id="23626" name="Rectangle 86"/>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627" name="Rectangle 87"/>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3611" name="Group 88"/>
                  <p:cNvGrpSpPr/>
                  <p:nvPr/>
                </p:nvGrpSpPr>
                <p:grpSpPr bwMode="auto">
                  <a:xfrm>
                    <a:off x="2611" y="864"/>
                    <a:ext cx="580" cy="231"/>
                    <a:chOff x="2611" y="864"/>
                    <a:chExt cx="580" cy="231"/>
                  </a:xfrm>
                </p:grpSpPr>
                <p:sp>
                  <p:nvSpPr>
                    <p:cNvPr id="23624" name="Rectangle 89"/>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625" name="Rectangle 90"/>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3612" name="Group 91"/>
                  <p:cNvGrpSpPr/>
                  <p:nvPr/>
                </p:nvGrpSpPr>
                <p:grpSpPr bwMode="auto">
                  <a:xfrm>
                    <a:off x="3199" y="864"/>
                    <a:ext cx="579" cy="229"/>
                    <a:chOff x="3199" y="864"/>
                    <a:chExt cx="579" cy="229"/>
                  </a:xfrm>
                </p:grpSpPr>
                <p:sp>
                  <p:nvSpPr>
                    <p:cNvPr id="23622" name="Rectangle 92"/>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623" name="Rectangle 93"/>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23613" name="Group 94"/>
                  <p:cNvGrpSpPr/>
                  <p:nvPr/>
                </p:nvGrpSpPr>
                <p:grpSpPr bwMode="auto">
                  <a:xfrm>
                    <a:off x="3786" y="864"/>
                    <a:ext cx="579" cy="229"/>
                    <a:chOff x="3786" y="864"/>
                    <a:chExt cx="579" cy="229"/>
                  </a:xfrm>
                </p:grpSpPr>
                <p:sp>
                  <p:nvSpPr>
                    <p:cNvPr id="23620" name="Rectangle 95"/>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621" name="Rectangle 96"/>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t>rd</a:t>
                      </a:r>
                      <a:endParaRPr lang="en-US" altLang="zh-CN" sz="1800" dirty="0"/>
                    </a:p>
                  </p:txBody>
                </p:sp>
              </p:grpSp>
              <p:grpSp>
                <p:nvGrpSpPr>
                  <p:cNvPr id="23614" name="Group 97"/>
                  <p:cNvGrpSpPr/>
                  <p:nvPr/>
                </p:nvGrpSpPr>
                <p:grpSpPr bwMode="auto">
                  <a:xfrm>
                    <a:off x="4373" y="864"/>
                    <a:ext cx="620" cy="229"/>
                    <a:chOff x="4373" y="864"/>
                    <a:chExt cx="620" cy="229"/>
                  </a:xfrm>
                </p:grpSpPr>
                <p:sp>
                  <p:nvSpPr>
                    <p:cNvPr id="23618" name="Rectangle 98"/>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619" name="Rectangle 99"/>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23615" name="Group 100"/>
                  <p:cNvGrpSpPr/>
                  <p:nvPr/>
                </p:nvGrpSpPr>
                <p:grpSpPr bwMode="auto">
                  <a:xfrm>
                    <a:off x="4961" y="864"/>
                    <a:ext cx="625" cy="229"/>
                    <a:chOff x="4961" y="864"/>
                    <a:chExt cx="625" cy="229"/>
                  </a:xfrm>
                </p:grpSpPr>
                <p:sp>
                  <p:nvSpPr>
                    <p:cNvPr id="23616" name="Rectangle 101"/>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617" name="Rectangle 102"/>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23601" name="Rectangle 103"/>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3602" name="Rectangle 104"/>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23603" name="Rectangle 105"/>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23604" name="Rectangle 106"/>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3605" name="Rectangle 107"/>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3606" name="Rectangle 108"/>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3607" name="Rectangle 109"/>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23594" name="Rectangle 110"/>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3595" name="Rectangle 111"/>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3596" name="Rectangle 112"/>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3597" name="Rectangle 113"/>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3598" name="Rectangle 114"/>
            <p:cNvSpPr>
              <a:spLocks noChangeArrowheads="1"/>
            </p:cNvSpPr>
            <p:nvPr/>
          </p:nvSpPr>
          <p:spPr bwMode="auto">
            <a:xfrm>
              <a:off x="3317" y="1056"/>
              <a:ext cx="49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sp>
          <p:nvSpPr>
            <p:cNvPr id="23599" name="Rectangle 115"/>
            <p:cNvSpPr>
              <a:spLocks noChangeArrowheads="1"/>
            </p:cNvSpPr>
            <p:nvPr/>
          </p:nvSpPr>
          <p:spPr bwMode="auto">
            <a:xfrm>
              <a:off x="2731" y="1056"/>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grpSp>
        <p:nvGrpSpPr>
          <p:cNvPr id="23559" name="Group 116"/>
          <p:cNvGrpSpPr/>
          <p:nvPr/>
        </p:nvGrpSpPr>
        <p:grpSpPr bwMode="auto">
          <a:xfrm>
            <a:off x="4654550" y="2330451"/>
            <a:ext cx="6887453" cy="1150399"/>
            <a:chOff x="1918" y="1392"/>
            <a:chExt cx="3765" cy="609"/>
          </a:xfrm>
        </p:grpSpPr>
        <p:sp>
          <p:nvSpPr>
            <p:cNvPr id="23572" name="Rectangle 117"/>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23573" name="Group 118"/>
            <p:cNvGrpSpPr/>
            <p:nvPr/>
          </p:nvGrpSpPr>
          <p:grpSpPr bwMode="auto">
            <a:xfrm>
              <a:off x="1979" y="1584"/>
              <a:ext cx="624" cy="223"/>
              <a:chOff x="1979" y="1584"/>
              <a:chExt cx="624" cy="223"/>
            </a:xfrm>
          </p:grpSpPr>
          <p:sp>
            <p:nvSpPr>
              <p:cNvPr id="23591" name="Rectangle 119"/>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592" name="Rectangle 120"/>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3574" name="Group 121"/>
            <p:cNvGrpSpPr/>
            <p:nvPr/>
          </p:nvGrpSpPr>
          <p:grpSpPr bwMode="auto">
            <a:xfrm>
              <a:off x="2611" y="1584"/>
              <a:ext cx="580" cy="223"/>
              <a:chOff x="2611" y="1584"/>
              <a:chExt cx="580" cy="223"/>
            </a:xfrm>
          </p:grpSpPr>
          <p:sp>
            <p:nvSpPr>
              <p:cNvPr id="23589" name="Rectangle 122"/>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590" name="Rectangle 123"/>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3575" name="Group 124"/>
            <p:cNvGrpSpPr/>
            <p:nvPr/>
          </p:nvGrpSpPr>
          <p:grpSpPr bwMode="auto">
            <a:xfrm>
              <a:off x="3199" y="1584"/>
              <a:ext cx="579" cy="225"/>
              <a:chOff x="3199" y="1584"/>
              <a:chExt cx="579" cy="225"/>
            </a:xfrm>
          </p:grpSpPr>
          <p:sp>
            <p:nvSpPr>
              <p:cNvPr id="23587" name="Rectangle 125"/>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588" name="Rectangle 126"/>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23576" name="Rectangle 127"/>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577" name="Rectangle 128"/>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23578" name="Rectangle 129"/>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3579" name="Rectangle 130"/>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3580" name="Rectangle 131"/>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3581" name="Rectangle 132"/>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3582" name="Rectangle 133"/>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3583" name="Rectangle 134"/>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3584" name="Rectangle 135"/>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23585" name="Rectangle 136"/>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3586" name="Rectangle 137"/>
            <p:cNvSpPr>
              <a:spLocks noChangeArrowheads="1"/>
            </p:cNvSpPr>
            <p:nvPr/>
          </p:nvSpPr>
          <p:spPr bwMode="auto">
            <a:xfrm>
              <a:off x="2731" y="1776"/>
              <a:ext cx="48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grpSp>
        <p:nvGrpSpPr>
          <p:cNvPr id="23560" name="Group 138"/>
          <p:cNvGrpSpPr/>
          <p:nvPr/>
        </p:nvGrpSpPr>
        <p:grpSpPr bwMode="auto">
          <a:xfrm>
            <a:off x="4654551" y="5059366"/>
            <a:ext cx="6860115" cy="1178148"/>
            <a:chOff x="1918" y="3360"/>
            <a:chExt cx="3766" cy="601"/>
          </a:xfrm>
        </p:grpSpPr>
        <p:sp>
          <p:nvSpPr>
            <p:cNvPr id="23561" name="Rectangle 139"/>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23562" name="Group 140"/>
            <p:cNvGrpSpPr/>
            <p:nvPr/>
          </p:nvGrpSpPr>
          <p:grpSpPr bwMode="auto">
            <a:xfrm>
              <a:off x="1979" y="3552"/>
              <a:ext cx="624" cy="217"/>
              <a:chOff x="1979" y="3552"/>
              <a:chExt cx="624" cy="217"/>
            </a:xfrm>
          </p:grpSpPr>
          <p:sp>
            <p:nvSpPr>
              <p:cNvPr id="23570" name="Rectangle 141"/>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571" name="Rectangle 142"/>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23563" name="Rectangle 143"/>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3564" name="Rectangle 144"/>
            <p:cNvSpPr>
              <a:spLocks noChangeArrowheads="1"/>
            </p:cNvSpPr>
            <p:nvPr/>
          </p:nvSpPr>
          <p:spPr bwMode="auto">
            <a:xfrm>
              <a:off x="355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sz="1800">
                  <a:latin typeface="Times New Roman" panose="02020603050405020304" pitchFamily="18" charset="0"/>
                </a:rPr>
                <a:t> </a:t>
              </a:r>
              <a:r>
                <a:rPr lang="en-US" altLang="zh-CN" sz="1800"/>
                <a:t>address</a:t>
              </a:r>
              <a:endParaRPr lang="en-US" altLang="zh-CN" sz="1800"/>
            </a:p>
          </p:txBody>
        </p:sp>
        <p:sp>
          <p:nvSpPr>
            <p:cNvPr id="23565" name="Rectangle 145"/>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3566" name="Rectangle 146"/>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3567" name="Rectangle 147"/>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3568" name="Rectangle 148"/>
            <p:cNvSpPr>
              <a:spLocks noChangeArrowheads="1"/>
            </p:cNvSpPr>
            <p:nvPr/>
          </p:nvSpPr>
          <p:spPr bwMode="auto">
            <a:xfrm>
              <a:off x="2143" y="3744"/>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sz="1800" b="0">
                  <a:latin typeface="Times New Roman" panose="02020603050405020304" pitchFamily="18" charset="0"/>
                </a:rPr>
                <a:t> </a:t>
              </a:r>
              <a:r>
                <a:rPr lang="en-US" altLang="zh-CN" sz="1800"/>
                <a:t>bits</a:t>
              </a:r>
              <a:endParaRPr lang="en-US" altLang="zh-CN" sz="1800"/>
            </a:p>
          </p:txBody>
        </p:sp>
        <p:sp>
          <p:nvSpPr>
            <p:cNvPr id="23569" name="Rectangle 149"/>
            <p:cNvSpPr>
              <a:spLocks noChangeArrowheads="1"/>
            </p:cNvSpPr>
            <p:nvPr/>
          </p:nvSpPr>
          <p:spPr bwMode="auto">
            <a:xfrm>
              <a:off x="3816" y="374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3" name="标题 2"/>
          <p:cNvSpPr>
            <a:spLocks noGrp="1"/>
          </p:cNvSpPr>
          <p:nvPr>
            <p:ph type="title"/>
          </p:nvPr>
        </p:nvSpPr>
        <p:spPr/>
        <p:txBody>
          <a:bodyPr/>
          <a:lstStyle/>
          <a:p>
            <a:r>
              <a:rPr lang="zh-CN" altLang="en-US" dirty="0"/>
              <a:t>带立即数的逻辑指令（</a:t>
            </a:r>
            <a:r>
              <a:rPr lang="en-US" altLang="zh-CN" dirty="0" err="1"/>
              <a:t>ori</a:t>
            </a:r>
            <a:r>
              <a:rPr lang="zh-CN" altLang="en-US" dirty="0"/>
              <a:t>指令）</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83"/>
                                        </p:tgtEl>
                                        <p:attrNameLst>
                                          <p:attrName>style.visibility</p:attrName>
                                        </p:attrNameLst>
                                      </p:cBhvr>
                                      <p:to>
                                        <p:strVal val="visible"/>
                                      </p:to>
                                    </p:set>
                                    <p:animEffect transition="in" filter="blinds(horizontal)">
                                      <p:cBhvr>
                                        <p:cTn id="7" dur="500"/>
                                        <p:tgtEl>
                                          <p:spTgt spid="2007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body" idx="1"/>
          </p:nvPr>
        </p:nvSpPr>
        <p:spPr>
          <a:xfrm>
            <a:off x="524934" y="1981201"/>
            <a:ext cx="11667066" cy="1962589"/>
          </a:xfrm>
          <a:noFill/>
        </p:spPr>
        <p:txBody>
          <a:bodyPr/>
          <a:lstStyle/>
          <a:p>
            <a:pPr>
              <a:lnSpc>
                <a:spcPct val="105000"/>
              </a:lnSpc>
            </a:pPr>
            <a:r>
              <a:rPr lang="en-US" altLang="zh-CN" sz="2400" dirty="0" err="1">
                <a:ea typeface="宋体" panose="02010600030101010101" pitchFamily="2" charset="-122"/>
              </a:rPr>
              <a:t>ori</a:t>
            </a:r>
            <a:r>
              <a:rPr lang="en-US" altLang="zh-CN" sz="2400" dirty="0">
                <a:ea typeface="宋体" panose="02010600030101010101" pitchFamily="2" charset="-122"/>
              </a:rPr>
              <a:t>	</a:t>
            </a:r>
            <a:r>
              <a:rPr lang="en-US" altLang="zh-CN" sz="2400" dirty="0" err="1">
                <a:ea typeface="宋体" panose="02010600030101010101" pitchFamily="2" charset="-122"/>
              </a:rPr>
              <a:t>rt</a:t>
            </a:r>
            <a:r>
              <a:rPr lang="en-US" altLang="zh-CN" sz="2400" dirty="0">
                <a:ea typeface="宋体" panose="02010600030101010101" pitchFamily="2" charset="-122"/>
              </a:rPr>
              <a:t>, </a:t>
            </a:r>
            <a:r>
              <a:rPr lang="en-US" altLang="zh-CN" sz="2400" dirty="0" err="1">
                <a:ea typeface="宋体" panose="02010600030101010101" pitchFamily="2" charset="-122"/>
              </a:rPr>
              <a:t>rs</a:t>
            </a:r>
            <a:r>
              <a:rPr lang="en-US" altLang="zh-CN" sz="2400" dirty="0">
                <a:ea typeface="宋体" panose="02010600030101010101" pitchFamily="2" charset="-122"/>
              </a:rPr>
              <a:t>, imm16</a:t>
            </a:r>
            <a:endParaRPr lang="en-US" altLang="zh-CN" sz="2400" dirty="0">
              <a:ea typeface="宋体" panose="02010600030101010101" pitchFamily="2" charset="-122"/>
            </a:endParaRPr>
          </a:p>
          <a:p>
            <a:pPr lvl="1">
              <a:lnSpc>
                <a:spcPct val="105000"/>
              </a:lnSpc>
            </a:pPr>
            <a:r>
              <a:rPr lang="en-US" altLang="zh-CN" dirty="0">
                <a:ea typeface="宋体" panose="02010600030101010101" pitchFamily="2" charset="-122"/>
              </a:rPr>
              <a:t>M[PC]		</a:t>
            </a:r>
            <a:r>
              <a:rPr lang="zh-CN" altLang="en-US" dirty="0">
                <a:solidFill>
                  <a:schemeClr val="accent1"/>
                </a:solidFill>
                <a:ea typeface="黑体" panose="02010609060101010101" pitchFamily="49" charset="-122"/>
              </a:rPr>
              <a:t>取指令（公共操作，取指部件完成）</a:t>
            </a:r>
            <a:endParaRPr lang="en-US" altLang="zh-CN" dirty="0">
              <a:solidFill>
                <a:schemeClr val="accent1"/>
              </a:solidFill>
              <a:ea typeface="黑体" panose="02010609060101010101" pitchFamily="49" charset="-122"/>
            </a:endParaRPr>
          </a:p>
          <a:p>
            <a:pPr lvl="1">
              <a:lnSpc>
                <a:spcPct val="105000"/>
              </a:lnSpc>
            </a:pPr>
            <a:r>
              <a:rPr lang="en-US" altLang="zh-CN" dirty="0">
                <a:ea typeface="黑体" panose="02010609060101010101" pitchFamily="49" charset="-122"/>
              </a:rPr>
              <a:t>R[</a:t>
            </a:r>
            <a:r>
              <a:rPr lang="en-US" altLang="zh-CN" dirty="0" err="1">
                <a:ea typeface="黑体" panose="02010609060101010101" pitchFamily="49" charset="-122"/>
              </a:rPr>
              <a:t>rt</a:t>
            </a:r>
            <a:r>
              <a:rPr lang="en-US" altLang="zh-CN" dirty="0">
                <a:ea typeface="黑体" panose="02010609060101010101" pitchFamily="49" charset="-122"/>
              </a:rPr>
              <a:t>] </a:t>
            </a:r>
            <a:r>
              <a:rPr lang="en-US" altLang="zh-CN" dirty="0">
                <a:ea typeface="黑体" panose="02010609060101010101" pitchFamily="49" charset="-122"/>
                <a:cs typeface="Arial" panose="020B0604020202020204" pitchFamily="34" charset="0"/>
                <a:sym typeface="Wingdings" panose="05000000000000000000" pitchFamily="2" charset="2"/>
              </a:rPr>
              <a:t>←</a:t>
            </a:r>
            <a:r>
              <a:rPr lang="en-US" altLang="zh-CN" dirty="0">
                <a:ea typeface="黑体" panose="02010609060101010101" pitchFamily="49" charset="-122"/>
              </a:rPr>
              <a:t> R[</a:t>
            </a:r>
            <a:r>
              <a:rPr lang="en-US" altLang="zh-CN" dirty="0" err="1">
                <a:ea typeface="黑体" panose="02010609060101010101" pitchFamily="49" charset="-122"/>
              </a:rPr>
              <a:t>rs</a:t>
            </a:r>
            <a:r>
              <a:rPr lang="en-US" altLang="zh-CN" dirty="0">
                <a:ea typeface="黑体" panose="02010609060101010101" pitchFamily="49" charset="-122"/>
              </a:rPr>
              <a:t>] or </a:t>
            </a:r>
            <a:r>
              <a:rPr lang="en-US" altLang="zh-CN" dirty="0" err="1">
                <a:ea typeface="黑体" panose="02010609060101010101" pitchFamily="49" charset="-122"/>
              </a:rPr>
              <a:t>ZeroExt</a:t>
            </a:r>
            <a:r>
              <a:rPr lang="en-US" altLang="zh-CN" dirty="0">
                <a:ea typeface="黑体" panose="02010609060101010101" pitchFamily="49" charset="-122"/>
              </a:rPr>
              <a:t>(imm16)    </a:t>
            </a:r>
            <a:r>
              <a:rPr lang="zh-CN" altLang="en-US" dirty="0">
                <a:solidFill>
                  <a:schemeClr val="accent1"/>
                </a:solidFill>
                <a:ea typeface="黑体" panose="02010609060101010101" pitchFamily="49" charset="-122"/>
              </a:rPr>
              <a:t>立即数零扩展，并与</a:t>
            </a:r>
            <a:r>
              <a:rPr lang="en-US" altLang="zh-CN" dirty="0" err="1">
                <a:solidFill>
                  <a:schemeClr val="accent1"/>
                </a:solidFill>
                <a:ea typeface="黑体" panose="02010609060101010101" pitchFamily="49" charset="-122"/>
              </a:rPr>
              <a:t>rs</a:t>
            </a:r>
            <a:r>
              <a:rPr lang="zh-CN" altLang="en-US" dirty="0">
                <a:solidFill>
                  <a:schemeClr val="accent1"/>
                </a:solidFill>
                <a:ea typeface="黑体" panose="02010609060101010101" pitchFamily="49" charset="-122"/>
              </a:rPr>
              <a:t>内容做“或”运算</a:t>
            </a:r>
            <a:endParaRPr lang="en-US" altLang="zh-CN" dirty="0">
              <a:solidFill>
                <a:schemeClr val="accent1"/>
              </a:solidFill>
              <a:ea typeface="黑体" panose="02010609060101010101" pitchFamily="49" charset="-122"/>
            </a:endParaRPr>
          </a:p>
          <a:p>
            <a:pPr lvl="1">
              <a:lnSpc>
                <a:spcPct val="105000"/>
              </a:lnSpc>
            </a:pPr>
            <a:r>
              <a:rPr lang="en-US" altLang="zh-CN" dirty="0">
                <a:ea typeface="黑体" panose="02010609060101010101" pitchFamily="49" charset="-122"/>
              </a:rPr>
              <a:t>PC </a:t>
            </a:r>
            <a:r>
              <a:rPr lang="en-US" altLang="zh-CN" dirty="0">
                <a:ea typeface="黑体" panose="02010609060101010101" pitchFamily="49" charset="-122"/>
                <a:sym typeface="Wingdings" panose="05000000000000000000" pitchFamily="2" charset="2"/>
              </a:rPr>
              <a:t>←</a:t>
            </a:r>
            <a:r>
              <a:rPr lang="en-US" altLang="zh-CN" dirty="0">
                <a:ea typeface="黑体" panose="02010609060101010101" pitchFamily="49" charset="-122"/>
              </a:rPr>
              <a:t> PC + 4            </a:t>
            </a:r>
            <a:r>
              <a:rPr lang="zh-CN" altLang="en-US" dirty="0">
                <a:solidFill>
                  <a:schemeClr val="accent1"/>
                </a:solidFill>
                <a:ea typeface="黑体" panose="02010609060101010101" pitchFamily="49" charset="-122"/>
              </a:rPr>
              <a:t>计算下地址（公共操作，取指部件完成）</a:t>
            </a:r>
            <a:endParaRPr lang="zh-CN" altLang="en-US" dirty="0">
              <a:solidFill>
                <a:schemeClr val="accent1"/>
              </a:solidFill>
              <a:ea typeface="黑体" panose="02010609060101010101" pitchFamily="49" charset="-122"/>
            </a:endParaRPr>
          </a:p>
        </p:txBody>
      </p:sp>
      <p:grpSp>
        <p:nvGrpSpPr>
          <p:cNvPr id="2" name="Group 26"/>
          <p:cNvGrpSpPr/>
          <p:nvPr/>
        </p:nvGrpSpPr>
        <p:grpSpPr bwMode="auto">
          <a:xfrm>
            <a:off x="459008" y="3943790"/>
            <a:ext cx="9635065" cy="1851095"/>
            <a:chOff x="-160" y="2506"/>
            <a:chExt cx="5470" cy="969"/>
          </a:xfrm>
        </p:grpSpPr>
        <p:grpSp>
          <p:nvGrpSpPr>
            <p:cNvPr id="24605" name="Group 27"/>
            <p:cNvGrpSpPr/>
            <p:nvPr/>
          </p:nvGrpSpPr>
          <p:grpSpPr bwMode="auto">
            <a:xfrm>
              <a:off x="1549" y="2766"/>
              <a:ext cx="3761" cy="709"/>
              <a:chOff x="1091" y="3194"/>
              <a:chExt cx="3761" cy="709"/>
            </a:xfrm>
          </p:grpSpPr>
          <p:sp>
            <p:nvSpPr>
              <p:cNvPr id="24607" name="Rectangle 28"/>
              <p:cNvSpPr>
                <a:spLocks noChangeArrowheads="1"/>
              </p:cNvSpPr>
              <p:nvPr/>
            </p:nvSpPr>
            <p:spPr bwMode="auto">
              <a:xfrm>
                <a:off x="1108" y="3394"/>
                <a:ext cx="3599" cy="23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400"/>
              </a:p>
            </p:txBody>
          </p:sp>
          <p:sp>
            <p:nvSpPr>
              <p:cNvPr id="24608" name="Rectangle 29"/>
              <p:cNvSpPr>
                <a:spLocks noChangeArrowheads="1"/>
              </p:cNvSpPr>
              <p:nvPr/>
            </p:nvSpPr>
            <p:spPr bwMode="auto">
              <a:xfrm>
                <a:off x="2911" y="3390"/>
                <a:ext cx="1800" cy="239"/>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400"/>
              </a:p>
            </p:txBody>
          </p:sp>
          <p:sp>
            <p:nvSpPr>
              <p:cNvPr id="24609" name="Rectangle 30"/>
              <p:cNvSpPr>
                <a:spLocks noChangeArrowheads="1"/>
              </p:cNvSpPr>
              <p:nvPr/>
            </p:nvSpPr>
            <p:spPr bwMode="auto">
              <a:xfrm>
                <a:off x="3462" y="3386"/>
                <a:ext cx="77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400" dirty="0"/>
                  <a:t>imm16</a:t>
                </a:r>
                <a:endParaRPr lang="en-US" altLang="zh-CN" sz="2400" dirty="0"/>
              </a:p>
            </p:txBody>
          </p:sp>
          <p:sp>
            <p:nvSpPr>
              <p:cNvPr id="24610" name="Rectangle 31"/>
              <p:cNvSpPr>
                <a:spLocks noChangeArrowheads="1"/>
              </p:cNvSpPr>
              <p:nvPr/>
            </p:nvSpPr>
            <p:spPr bwMode="auto">
              <a:xfrm>
                <a:off x="4614" y="3194"/>
                <a:ext cx="23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a:t>0</a:t>
                </a:r>
                <a:endParaRPr lang="zh-CN" altLang="en-US" sz="2400"/>
              </a:p>
            </p:txBody>
          </p:sp>
          <p:sp>
            <p:nvSpPr>
              <p:cNvPr id="24611" name="Rectangle 32"/>
              <p:cNvSpPr>
                <a:spLocks noChangeArrowheads="1"/>
              </p:cNvSpPr>
              <p:nvPr/>
            </p:nvSpPr>
            <p:spPr bwMode="auto">
              <a:xfrm>
                <a:off x="2715" y="3194"/>
                <a:ext cx="3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a:t>16</a:t>
                </a:r>
                <a:endParaRPr lang="zh-CN" altLang="en-US" sz="2400"/>
              </a:p>
            </p:txBody>
          </p:sp>
          <p:sp>
            <p:nvSpPr>
              <p:cNvPr id="24612" name="Rectangle 33"/>
              <p:cNvSpPr>
                <a:spLocks noChangeArrowheads="1"/>
              </p:cNvSpPr>
              <p:nvPr/>
            </p:nvSpPr>
            <p:spPr bwMode="auto">
              <a:xfrm>
                <a:off x="2895" y="3194"/>
                <a:ext cx="3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a:t>15</a:t>
                </a:r>
                <a:endParaRPr lang="zh-CN" altLang="en-US" sz="2400"/>
              </a:p>
            </p:txBody>
          </p:sp>
          <p:sp>
            <p:nvSpPr>
              <p:cNvPr id="24613" name="Rectangle 34"/>
              <p:cNvSpPr>
                <a:spLocks noChangeArrowheads="1"/>
              </p:cNvSpPr>
              <p:nvPr/>
            </p:nvSpPr>
            <p:spPr bwMode="auto">
              <a:xfrm>
                <a:off x="1091" y="3194"/>
                <a:ext cx="3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a:t>31</a:t>
                </a:r>
                <a:endParaRPr lang="zh-CN" altLang="en-US" sz="2400"/>
              </a:p>
            </p:txBody>
          </p:sp>
          <p:sp>
            <p:nvSpPr>
              <p:cNvPr id="24614" name="Rectangle 35"/>
              <p:cNvSpPr>
                <a:spLocks noChangeArrowheads="1"/>
              </p:cNvSpPr>
              <p:nvPr/>
            </p:nvSpPr>
            <p:spPr bwMode="auto">
              <a:xfrm>
                <a:off x="3573" y="3614"/>
                <a:ext cx="77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dirty="0"/>
                  <a:t>16</a:t>
                </a:r>
                <a:r>
                  <a:rPr lang="zh-CN" altLang="en-US" sz="2400" b="0" dirty="0">
                    <a:latin typeface="Times New Roman" panose="02020603050405020304" pitchFamily="18" charset="0"/>
                  </a:rPr>
                  <a:t> </a:t>
                </a:r>
                <a:r>
                  <a:rPr lang="en-US" altLang="zh-CN" sz="2400" dirty="0"/>
                  <a:t>bits</a:t>
                </a:r>
                <a:endParaRPr lang="en-US" altLang="zh-CN" sz="2400" dirty="0"/>
              </a:p>
            </p:txBody>
          </p:sp>
          <p:sp>
            <p:nvSpPr>
              <p:cNvPr id="24615" name="Rectangle 36"/>
              <p:cNvSpPr>
                <a:spLocks noChangeArrowheads="1"/>
              </p:cNvSpPr>
              <p:nvPr/>
            </p:nvSpPr>
            <p:spPr bwMode="auto">
              <a:xfrm>
                <a:off x="1801" y="3614"/>
                <a:ext cx="77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dirty="0"/>
                  <a:t>16 </a:t>
                </a:r>
                <a:r>
                  <a:rPr lang="en-US" altLang="zh-CN" sz="2400" dirty="0"/>
                  <a:t>bits</a:t>
                </a:r>
                <a:endParaRPr lang="en-US" altLang="zh-CN" sz="2400" dirty="0"/>
              </a:p>
            </p:txBody>
          </p:sp>
          <p:sp>
            <p:nvSpPr>
              <p:cNvPr id="24616" name="Rectangle 37"/>
              <p:cNvSpPr>
                <a:spLocks noChangeArrowheads="1"/>
              </p:cNvSpPr>
              <p:nvPr/>
            </p:nvSpPr>
            <p:spPr bwMode="auto">
              <a:xfrm>
                <a:off x="1131" y="3392"/>
                <a:ext cx="21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dirty="0"/>
                  <a:t>0000 0000 0000 0000</a:t>
                </a:r>
                <a:endParaRPr lang="zh-CN" altLang="en-US" sz="2400" dirty="0"/>
              </a:p>
            </p:txBody>
          </p:sp>
        </p:grpSp>
        <p:sp>
          <p:nvSpPr>
            <p:cNvPr id="24606" name="Rectangle 38"/>
            <p:cNvSpPr>
              <a:spLocks noChangeArrowheads="1"/>
            </p:cNvSpPr>
            <p:nvPr/>
          </p:nvSpPr>
          <p:spPr bwMode="auto">
            <a:xfrm>
              <a:off x="-160" y="2506"/>
              <a:ext cx="2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zh-CN" altLang="en-US" sz="2400" dirty="0">
                  <a:solidFill>
                    <a:srgbClr val="0000FF"/>
                  </a:solidFill>
                  <a:ea typeface="黑体" panose="02010609060101010101" pitchFamily="49" charset="-122"/>
                  <a:cs typeface="Arial" panose="020B0604020202020204" pitchFamily="34" charset="0"/>
                </a:rPr>
                <a:t>零扩展 </a:t>
              </a:r>
              <a:r>
                <a:rPr lang="en-US" altLang="zh-CN" sz="2400" dirty="0" err="1">
                  <a:solidFill>
                    <a:srgbClr val="0000FF"/>
                  </a:solidFill>
                  <a:ea typeface="黑体" panose="02010609060101010101" pitchFamily="49" charset="-122"/>
                  <a:cs typeface="Arial" panose="020B0604020202020204" pitchFamily="34" charset="0"/>
                </a:rPr>
                <a:t>ZeroExt</a:t>
              </a:r>
              <a:r>
                <a:rPr lang="en-US" altLang="zh-CN" sz="2400" dirty="0">
                  <a:solidFill>
                    <a:srgbClr val="0000FF"/>
                  </a:solidFill>
                  <a:ea typeface="黑体" panose="02010609060101010101" pitchFamily="49" charset="-122"/>
                  <a:cs typeface="Arial" panose="020B0604020202020204" pitchFamily="34" charset="0"/>
                </a:rPr>
                <a:t>(imm16)</a:t>
              </a:r>
              <a:endParaRPr lang="zh-CN" altLang="en-US" sz="2400" dirty="0">
                <a:solidFill>
                  <a:srgbClr val="0000FF"/>
                </a:solidFill>
                <a:ea typeface="黑体" panose="02010609060101010101" pitchFamily="49" charset="-122"/>
                <a:cs typeface="Arial" panose="020B0604020202020204" pitchFamily="34" charset="0"/>
              </a:endParaRPr>
            </a:p>
          </p:txBody>
        </p:sp>
      </p:grpSp>
      <p:sp>
        <p:nvSpPr>
          <p:cNvPr id="202791" name="Text Box 39"/>
          <p:cNvSpPr txBox="1">
            <a:spLocks noChangeArrowheads="1"/>
          </p:cNvSpPr>
          <p:nvPr/>
        </p:nvSpPr>
        <p:spPr bwMode="auto">
          <a:xfrm>
            <a:off x="1109431" y="5830889"/>
            <a:ext cx="9569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solidFill>
                  <a:srgbClr val="CC0000"/>
                </a:solidFill>
                <a:ea typeface="黑体" panose="02010609060101010101" pitchFamily="49" charset="-122"/>
              </a:rPr>
              <a:t>思考：应在前面数据通路上加哪些元件和连线？用何控制信号？</a:t>
            </a:r>
            <a:endParaRPr lang="zh-CN" altLang="en-US" sz="2400" dirty="0">
              <a:solidFill>
                <a:srgbClr val="CC0000"/>
              </a:solidFill>
              <a:ea typeface="黑体" panose="02010609060101010101" pitchFamily="49" charset="-122"/>
            </a:endParaRPr>
          </a:p>
        </p:txBody>
      </p:sp>
      <p:grpSp>
        <p:nvGrpSpPr>
          <p:cNvPr id="24583" name="Group 41"/>
          <p:cNvGrpSpPr/>
          <p:nvPr/>
        </p:nvGrpSpPr>
        <p:grpSpPr bwMode="auto">
          <a:xfrm>
            <a:off x="2803745" y="717552"/>
            <a:ext cx="7085909" cy="1336981"/>
            <a:chOff x="1918" y="1392"/>
            <a:chExt cx="3742" cy="628"/>
          </a:xfrm>
        </p:grpSpPr>
        <p:sp>
          <p:nvSpPr>
            <p:cNvPr id="24584" name="Rectangle 42"/>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grpSp>
          <p:nvGrpSpPr>
            <p:cNvPr id="24585" name="Group 43"/>
            <p:cNvGrpSpPr/>
            <p:nvPr/>
          </p:nvGrpSpPr>
          <p:grpSpPr bwMode="auto">
            <a:xfrm>
              <a:off x="1979" y="1584"/>
              <a:ext cx="624" cy="244"/>
              <a:chOff x="1979" y="1584"/>
              <a:chExt cx="624" cy="244"/>
            </a:xfrm>
          </p:grpSpPr>
          <p:sp>
            <p:nvSpPr>
              <p:cNvPr id="24603" name="Rectangle 44"/>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4604" name="Rectangle 45"/>
              <p:cNvSpPr>
                <a:spLocks noChangeArrowheads="1"/>
              </p:cNvSpPr>
              <p:nvPr/>
            </p:nvSpPr>
            <p:spPr bwMode="auto">
              <a:xfrm>
                <a:off x="2161" y="1584"/>
                <a:ext cx="26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op</a:t>
                </a:r>
                <a:endParaRPr lang="en-US" altLang="zh-CN" sz="2000"/>
              </a:p>
            </p:txBody>
          </p:sp>
        </p:grpSp>
        <p:grpSp>
          <p:nvGrpSpPr>
            <p:cNvPr id="24586" name="Group 46"/>
            <p:cNvGrpSpPr/>
            <p:nvPr/>
          </p:nvGrpSpPr>
          <p:grpSpPr bwMode="auto">
            <a:xfrm>
              <a:off x="2611" y="1584"/>
              <a:ext cx="580" cy="244"/>
              <a:chOff x="2611" y="1584"/>
              <a:chExt cx="580" cy="244"/>
            </a:xfrm>
          </p:grpSpPr>
          <p:sp>
            <p:nvSpPr>
              <p:cNvPr id="24601" name="Rectangle 47"/>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4602" name="Rectangle 48"/>
              <p:cNvSpPr>
                <a:spLocks noChangeArrowheads="1"/>
              </p:cNvSpPr>
              <p:nvPr/>
            </p:nvSpPr>
            <p:spPr bwMode="auto">
              <a:xfrm>
                <a:off x="2776" y="1584"/>
                <a:ext cx="22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rs</a:t>
                </a:r>
                <a:endParaRPr lang="en-US" altLang="zh-CN" sz="2000"/>
              </a:p>
            </p:txBody>
          </p:sp>
        </p:grpSp>
        <p:grpSp>
          <p:nvGrpSpPr>
            <p:cNvPr id="24587" name="Group 49"/>
            <p:cNvGrpSpPr/>
            <p:nvPr/>
          </p:nvGrpSpPr>
          <p:grpSpPr bwMode="auto">
            <a:xfrm>
              <a:off x="3199" y="1584"/>
              <a:ext cx="579" cy="244"/>
              <a:chOff x="3199" y="1584"/>
              <a:chExt cx="579" cy="244"/>
            </a:xfrm>
          </p:grpSpPr>
          <p:sp>
            <p:nvSpPr>
              <p:cNvPr id="24599" name="Rectangle 50"/>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4600" name="Rectangle 51"/>
              <p:cNvSpPr>
                <a:spLocks noChangeArrowheads="1"/>
              </p:cNvSpPr>
              <p:nvPr/>
            </p:nvSpPr>
            <p:spPr bwMode="auto">
              <a:xfrm>
                <a:off x="3363" y="1584"/>
                <a:ext cx="19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rt</a:t>
                </a:r>
                <a:endParaRPr lang="en-US" altLang="zh-CN" sz="2000"/>
              </a:p>
            </p:txBody>
          </p:sp>
        </p:grpSp>
        <p:sp>
          <p:nvSpPr>
            <p:cNvPr id="24588" name="Rectangle 52"/>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4589" name="Rectangle 53"/>
            <p:cNvSpPr>
              <a:spLocks noChangeArrowheads="1"/>
            </p:cNvSpPr>
            <p:nvPr/>
          </p:nvSpPr>
          <p:spPr bwMode="auto">
            <a:xfrm>
              <a:off x="4289" y="1584"/>
              <a:ext cx="52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imm16</a:t>
              </a:r>
              <a:endParaRPr lang="en-US" altLang="zh-CN" sz="2000"/>
            </a:p>
          </p:txBody>
        </p:sp>
        <p:sp>
          <p:nvSpPr>
            <p:cNvPr id="24590" name="Rectangle 54"/>
            <p:cNvSpPr>
              <a:spLocks noChangeArrowheads="1"/>
            </p:cNvSpPr>
            <p:nvPr/>
          </p:nvSpPr>
          <p:spPr bwMode="auto">
            <a:xfrm>
              <a:off x="5488" y="1392"/>
              <a:ext cx="17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0</a:t>
              </a:r>
              <a:endParaRPr lang="zh-CN" altLang="en-US" sz="2000"/>
            </a:p>
          </p:txBody>
        </p:sp>
        <p:sp>
          <p:nvSpPr>
            <p:cNvPr id="24591" name="Rectangle 55"/>
            <p:cNvSpPr>
              <a:spLocks noChangeArrowheads="1"/>
            </p:cNvSpPr>
            <p:nvPr/>
          </p:nvSpPr>
          <p:spPr bwMode="auto">
            <a:xfrm>
              <a:off x="3590" y="1392"/>
              <a:ext cx="24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16</a:t>
              </a:r>
              <a:endParaRPr lang="zh-CN" altLang="en-US" sz="2000"/>
            </a:p>
          </p:txBody>
        </p:sp>
        <p:sp>
          <p:nvSpPr>
            <p:cNvPr id="24592" name="Rectangle 56"/>
            <p:cNvSpPr>
              <a:spLocks noChangeArrowheads="1"/>
            </p:cNvSpPr>
            <p:nvPr/>
          </p:nvSpPr>
          <p:spPr bwMode="auto">
            <a:xfrm>
              <a:off x="3002" y="1392"/>
              <a:ext cx="24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21</a:t>
              </a:r>
              <a:endParaRPr lang="zh-CN" altLang="en-US" sz="2000"/>
            </a:p>
          </p:txBody>
        </p:sp>
        <p:sp>
          <p:nvSpPr>
            <p:cNvPr id="24593" name="Rectangle 57"/>
            <p:cNvSpPr>
              <a:spLocks noChangeArrowheads="1"/>
            </p:cNvSpPr>
            <p:nvPr/>
          </p:nvSpPr>
          <p:spPr bwMode="auto">
            <a:xfrm>
              <a:off x="2414" y="1392"/>
              <a:ext cx="24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26</a:t>
              </a:r>
              <a:endParaRPr lang="zh-CN" altLang="en-US" sz="2000"/>
            </a:p>
          </p:txBody>
        </p:sp>
        <p:sp>
          <p:nvSpPr>
            <p:cNvPr id="24594" name="Rectangle 58"/>
            <p:cNvSpPr>
              <a:spLocks noChangeArrowheads="1"/>
            </p:cNvSpPr>
            <p:nvPr/>
          </p:nvSpPr>
          <p:spPr bwMode="auto">
            <a:xfrm>
              <a:off x="1918" y="1392"/>
              <a:ext cx="24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31</a:t>
              </a:r>
              <a:endParaRPr lang="zh-CN" altLang="en-US" sz="2000"/>
            </a:p>
          </p:txBody>
        </p:sp>
        <p:sp>
          <p:nvSpPr>
            <p:cNvPr id="24595" name="Rectangle 59"/>
            <p:cNvSpPr>
              <a:spLocks noChangeArrowheads="1"/>
            </p:cNvSpPr>
            <p:nvPr/>
          </p:nvSpPr>
          <p:spPr bwMode="auto">
            <a:xfrm>
              <a:off x="2143" y="1776"/>
              <a:ext cx="45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6 </a:t>
              </a:r>
              <a:r>
                <a:rPr lang="en-US" altLang="zh-CN" sz="2000"/>
                <a:t>bits</a:t>
              </a:r>
              <a:endParaRPr lang="en-US" altLang="zh-CN" sz="2000"/>
            </a:p>
          </p:txBody>
        </p:sp>
        <p:sp>
          <p:nvSpPr>
            <p:cNvPr id="24596" name="Rectangle 60"/>
            <p:cNvSpPr>
              <a:spLocks noChangeArrowheads="1"/>
            </p:cNvSpPr>
            <p:nvPr/>
          </p:nvSpPr>
          <p:spPr bwMode="auto">
            <a:xfrm>
              <a:off x="4448" y="1776"/>
              <a:ext cx="52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16 </a:t>
              </a:r>
              <a:r>
                <a:rPr lang="en-US" altLang="zh-CN" sz="2000"/>
                <a:t>bits</a:t>
              </a:r>
              <a:endParaRPr lang="en-US" altLang="zh-CN" sz="2000"/>
            </a:p>
          </p:txBody>
        </p:sp>
        <p:sp>
          <p:nvSpPr>
            <p:cNvPr id="24597" name="Rectangle 61"/>
            <p:cNvSpPr>
              <a:spLocks noChangeArrowheads="1"/>
            </p:cNvSpPr>
            <p:nvPr/>
          </p:nvSpPr>
          <p:spPr bwMode="auto">
            <a:xfrm>
              <a:off x="3318" y="1776"/>
              <a:ext cx="49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5 </a:t>
              </a:r>
              <a:r>
                <a:rPr lang="en-US" altLang="zh-CN" sz="2000"/>
                <a:t>bits</a:t>
              </a:r>
              <a:endParaRPr lang="en-US" altLang="zh-CN" sz="2000"/>
            </a:p>
          </p:txBody>
        </p:sp>
        <p:sp>
          <p:nvSpPr>
            <p:cNvPr id="24598" name="Rectangle 62"/>
            <p:cNvSpPr>
              <a:spLocks noChangeArrowheads="1"/>
            </p:cNvSpPr>
            <p:nvPr/>
          </p:nvSpPr>
          <p:spPr bwMode="auto">
            <a:xfrm>
              <a:off x="2731" y="1776"/>
              <a:ext cx="44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5</a:t>
              </a:r>
              <a:r>
                <a:rPr lang="zh-CN" altLang="en-US" sz="2000" b="0">
                  <a:latin typeface="Times New Roman" panose="02020603050405020304" pitchFamily="18" charset="0"/>
                </a:rPr>
                <a:t> </a:t>
              </a:r>
              <a:r>
                <a:rPr lang="en-US" altLang="zh-CN" sz="2000"/>
                <a:t>bits</a:t>
              </a:r>
              <a:endParaRPr lang="en-US" altLang="zh-CN" sz="2000"/>
            </a:p>
          </p:txBody>
        </p:sp>
      </p:grpSp>
      <p:sp>
        <p:nvSpPr>
          <p:cNvPr id="3" name="标题 2"/>
          <p:cNvSpPr>
            <a:spLocks noGrp="1"/>
          </p:cNvSpPr>
          <p:nvPr>
            <p:ph type="title"/>
          </p:nvPr>
        </p:nvSpPr>
        <p:spPr/>
        <p:txBody>
          <a:bodyPr/>
          <a:lstStyle/>
          <a:p>
            <a:r>
              <a:rPr lang="en-US" altLang="zh-CN" dirty="0">
                <a:ea typeface="宋体" panose="02010600030101010101" pitchFamily="2" charset="-122"/>
              </a:rPr>
              <a:t>RTL: The OR Immediate Instruction</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Effect transition="in" filter="blinds(horizontal)">
                                      <p:cBhvr>
                                        <p:cTn id="7" dur="500"/>
                                        <p:tgtEl>
                                          <p:spTgt spid="2027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5">
                                            <p:txEl>
                                              <p:pRg st="2" end="2"/>
                                            </p:txEl>
                                          </p:spTgt>
                                        </p:tgtEl>
                                        <p:attrNameLst>
                                          <p:attrName>style.visibility</p:attrName>
                                        </p:attrNameLst>
                                      </p:cBhvr>
                                      <p:to>
                                        <p:strVal val="visible"/>
                                      </p:to>
                                    </p:set>
                                    <p:animEffect transition="in" filter="blinds(horizontal)">
                                      <p:cBhvr>
                                        <p:cTn id="12" dur="500"/>
                                        <p:tgtEl>
                                          <p:spTgt spid="2027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2755">
                                            <p:txEl>
                                              <p:pRg st="3" end="3"/>
                                            </p:txEl>
                                          </p:spTgt>
                                        </p:tgtEl>
                                        <p:attrNameLst>
                                          <p:attrName>style.visibility</p:attrName>
                                        </p:attrNameLst>
                                      </p:cBhvr>
                                      <p:to>
                                        <p:strVal val="visible"/>
                                      </p:to>
                                    </p:set>
                                    <p:animEffect transition="in" filter="blinds(horizontal)">
                                      <p:cBhvr>
                                        <p:cTn id="17" dur="500"/>
                                        <p:tgtEl>
                                          <p:spTgt spid="2027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2791"/>
                                        </p:tgtEl>
                                        <p:attrNameLst>
                                          <p:attrName>style.visibility</p:attrName>
                                        </p:attrNameLst>
                                      </p:cBhvr>
                                      <p:to>
                                        <p:strVal val="visible"/>
                                      </p:to>
                                    </p:set>
                                    <p:animEffect transition="in" filter="checkerboard(across)">
                                      <p:cBhvr>
                                        <p:cTn id="27" dur="500"/>
                                        <p:tgtEl>
                                          <p:spTgt spid="202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24531" y="749301"/>
            <a:ext cx="8191500" cy="411395"/>
          </a:xfrm>
          <a:noFill/>
        </p:spPr>
        <p:txBody>
          <a:bodyPr/>
          <a:lstStyle/>
          <a:p>
            <a:r>
              <a:rPr lang="en-US" altLang="zh-CN" sz="1800" dirty="0">
                <a:ea typeface="宋体" panose="02010600030101010101" pitchFamily="2" charset="-122"/>
              </a:rPr>
              <a:t>R[</a:t>
            </a:r>
            <a:r>
              <a:rPr lang="en-US" altLang="zh-CN" sz="1800" dirty="0" err="1">
                <a:solidFill>
                  <a:srgbClr val="A50021"/>
                </a:solidFill>
                <a:ea typeface="宋体" panose="02010600030101010101" pitchFamily="2" charset="-122"/>
              </a:rPr>
              <a:t>rt</a:t>
            </a:r>
            <a:r>
              <a:rPr lang="en-US" altLang="zh-CN" sz="1800" dirty="0">
                <a:ea typeface="宋体" panose="02010600030101010101" pitchFamily="2" charset="-122"/>
              </a:rPr>
              <a:t>] </a:t>
            </a:r>
            <a:r>
              <a:rPr lang="en-US" altLang="zh-CN" sz="1800" dirty="0">
                <a:solidFill>
                  <a:srgbClr val="CC0000"/>
                </a:solidFill>
                <a:ea typeface="宋体" panose="02010600030101010101" pitchFamily="2" charset="-122"/>
                <a:cs typeface="Arial" panose="020B0604020202020204" pitchFamily="34" charset="0"/>
                <a:sym typeface="Wingdings" panose="05000000000000000000" pitchFamily="2" charset="2"/>
              </a:rPr>
              <a:t>←</a:t>
            </a:r>
            <a:r>
              <a:rPr lang="en-US" altLang="zh-CN" sz="1800" dirty="0">
                <a:ea typeface="宋体" panose="02010600030101010101" pitchFamily="2" charset="-122"/>
              </a:rPr>
              <a:t> R[</a:t>
            </a:r>
            <a:r>
              <a:rPr lang="en-US" altLang="zh-CN" sz="1800" dirty="0" err="1">
                <a:ea typeface="宋体" panose="02010600030101010101" pitchFamily="2" charset="-122"/>
              </a:rPr>
              <a:t>rs</a:t>
            </a:r>
            <a:r>
              <a:rPr lang="en-US" altLang="zh-CN" sz="1800" dirty="0">
                <a:ea typeface="宋体" panose="02010600030101010101" pitchFamily="2" charset="-122"/>
              </a:rPr>
              <a:t>] op </a:t>
            </a:r>
            <a:r>
              <a:rPr lang="en-US" altLang="zh-CN" sz="1800" dirty="0" err="1">
                <a:ea typeface="宋体" panose="02010600030101010101" pitchFamily="2" charset="-122"/>
              </a:rPr>
              <a:t>ZeroExt</a:t>
            </a:r>
            <a:r>
              <a:rPr lang="en-US" altLang="zh-CN" sz="1800" dirty="0">
                <a:ea typeface="宋体" panose="02010600030101010101" pitchFamily="2" charset="-122"/>
              </a:rPr>
              <a:t>[imm16]] 	Example: </a:t>
            </a:r>
            <a:r>
              <a:rPr lang="en-US" altLang="zh-CN" sz="1800" dirty="0" err="1">
                <a:ea typeface="宋体" panose="02010600030101010101" pitchFamily="2" charset="-122"/>
              </a:rPr>
              <a:t>ori</a:t>
            </a:r>
            <a:r>
              <a:rPr lang="en-US" altLang="zh-CN" sz="1800" dirty="0">
                <a:ea typeface="宋体" panose="02010600030101010101" pitchFamily="2" charset="-122"/>
              </a:rPr>
              <a:t>    </a:t>
            </a:r>
            <a:r>
              <a:rPr lang="en-US" altLang="zh-CN" sz="1800" dirty="0" err="1">
                <a:ea typeface="宋体" panose="02010600030101010101" pitchFamily="2" charset="-122"/>
              </a:rPr>
              <a:t>rt</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imm16</a:t>
            </a:r>
            <a:endParaRPr lang="en-US" altLang="zh-CN" sz="1800" dirty="0">
              <a:ea typeface="宋体" panose="02010600030101010101" pitchFamily="2" charset="-122"/>
            </a:endParaRPr>
          </a:p>
        </p:txBody>
      </p:sp>
      <p:grpSp>
        <p:nvGrpSpPr>
          <p:cNvPr id="25604" name="Group 4"/>
          <p:cNvGrpSpPr/>
          <p:nvPr/>
        </p:nvGrpSpPr>
        <p:grpSpPr bwMode="auto">
          <a:xfrm>
            <a:off x="7329488" y="3608388"/>
            <a:ext cx="457200" cy="1219200"/>
            <a:chOff x="3648" y="2552"/>
            <a:chExt cx="288" cy="768"/>
          </a:xfrm>
        </p:grpSpPr>
        <p:sp>
          <p:nvSpPr>
            <p:cNvPr id="25722" name="Line 5"/>
            <p:cNvSpPr>
              <a:spLocks noChangeShapeType="1"/>
            </p:cNvSpPr>
            <p:nvPr/>
          </p:nvSpPr>
          <p:spPr bwMode="auto">
            <a:xfrm>
              <a:off x="3648" y="2552"/>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23" name="Line 6"/>
            <p:cNvSpPr>
              <a:spLocks noChangeShapeType="1"/>
            </p:cNvSpPr>
            <p:nvPr/>
          </p:nvSpPr>
          <p:spPr bwMode="auto">
            <a:xfrm>
              <a:off x="3656" y="2552"/>
              <a:ext cx="272"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24" name="Line 7"/>
            <p:cNvSpPr>
              <a:spLocks noChangeShapeType="1"/>
            </p:cNvSpPr>
            <p:nvPr/>
          </p:nvSpPr>
          <p:spPr bwMode="auto">
            <a:xfrm>
              <a:off x="3656" y="2744"/>
              <a:ext cx="128" cy="8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25" name="Line 8"/>
            <p:cNvSpPr>
              <a:spLocks noChangeShapeType="1"/>
            </p:cNvSpPr>
            <p:nvPr/>
          </p:nvSpPr>
          <p:spPr bwMode="auto">
            <a:xfrm>
              <a:off x="3792" y="2840"/>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26" name="Line 9"/>
            <p:cNvSpPr>
              <a:spLocks noChangeShapeType="1"/>
            </p:cNvSpPr>
            <p:nvPr/>
          </p:nvSpPr>
          <p:spPr bwMode="auto">
            <a:xfrm>
              <a:off x="3936" y="2744"/>
              <a:ext cx="0" cy="3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27" name="Line 10"/>
            <p:cNvSpPr>
              <a:spLocks noChangeShapeType="1"/>
            </p:cNvSpPr>
            <p:nvPr/>
          </p:nvSpPr>
          <p:spPr bwMode="auto">
            <a:xfrm flipV="1">
              <a:off x="3656" y="3016"/>
              <a:ext cx="128"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28" name="Line 11"/>
            <p:cNvSpPr>
              <a:spLocks noChangeShapeType="1"/>
            </p:cNvSpPr>
            <p:nvPr/>
          </p:nvSpPr>
          <p:spPr bwMode="auto">
            <a:xfrm>
              <a:off x="3648" y="3128"/>
              <a:ext cx="0" cy="1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29" name="Line 12"/>
            <p:cNvSpPr>
              <a:spLocks noChangeShapeType="1"/>
            </p:cNvSpPr>
            <p:nvPr/>
          </p:nvSpPr>
          <p:spPr bwMode="auto">
            <a:xfrm flipV="1">
              <a:off x="3656" y="3112"/>
              <a:ext cx="272"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5" name="Line 13"/>
          <p:cNvSpPr>
            <a:spLocks noChangeShapeType="1"/>
          </p:cNvSpPr>
          <p:nvPr/>
        </p:nvSpPr>
        <p:spPr bwMode="auto">
          <a:xfrm flipH="1">
            <a:off x="7759700" y="4205288"/>
            <a:ext cx="18542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6" name="Line 14"/>
          <p:cNvSpPr>
            <a:spLocks noChangeShapeType="1"/>
          </p:cNvSpPr>
          <p:nvPr/>
        </p:nvSpPr>
        <p:spPr bwMode="auto">
          <a:xfrm flipH="1">
            <a:off x="8147050" y="4135438"/>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7" name="Rectangle 15"/>
          <p:cNvSpPr>
            <a:spLocks noChangeArrowheads="1"/>
          </p:cNvSpPr>
          <p:nvPr/>
        </p:nvSpPr>
        <p:spPr bwMode="auto">
          <a:xfrm>
            <a:off x="7834313" y="42052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5608" name="Rectangle 16"/>
          <p:cNvSpPr>
            <a:spLocks noChangeArrowheads="1"/>
          </p:cNvSpPr>
          <p:nvPr/>
        </p:nvSpPr>
        <p:spPr bwMode="auto">
          <a:xfrm>
            <a:off x="7910514" y="3824289"/>
            <a:ext cx="88806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Result</a:t>
            </a:r>
            <a:endParaRPr lang="en-US" altLang="zh-CN" sz="1800"/>
          </a:p>
        </p:txBody>
      </p:sp>
      <p:sp>
        <p:nvSpPr>
          <p:cNvPr id="25609" name="Line 17"/>
          <p:cNvSpPr>
            <a:spLocks noChangeShapeType="1"/>
          </p:cNvSpPr>
          <p:nvPr/>
        </p:nvSpPr>
        <p:spPr bwMode="auto">
          <a:xfrm>
            <a:off x="7543800" y="3303588"/>
            <a:ext cx="0" cy="431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Rectangle 18"/>
          <p:cNvSpPr>
            <a:spLocks noChangeArrowheads="1"/>
          </p:cNvSpPr>
          <p:nvPr/>
        </p:nvSpPr>
        <p:spPr bwMode="auto">
          <a:xfrm>
            <a:off x="7164389" y="2986089"/>
            <a:ext cx="11398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ALUctr</a:t>
            </a:r>
            <a:endParaRPr lang="en-US" altLang="zh-CN" sz="1800">
              <a:solidFill>
                <a:schemeClr val="accent1"/>
              </a:solidFill>
            </a:endParaRPr>
          </a:p>
        </p:txBody>
      </p:sp>
      <p:sp>
        <p:nvSpPr>
          <p:cNvPr id="25611" name="Rectangle 19"/>
          <p:cNvSpPr>
            <a:spLocks noChangeArrowheads="1"/>
          </p:cNvSpPr>
          <p:nvPr/>
        </p:nvSpPr>
        <p:spPr bwMode="auto">
          <a:xfrm>
            <a:off x="3319464" y="4627564"/>
            <a:ext cx="50174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t>Clk</a:t>
            </a:r>
            <a:endParaRPr lang="en-US" altLang="zh-CN"/>
          </a:p>
        </p:txBody>
      </p:sp>
      <p:sp>
        <p:nvSpPr>
          <p:cNvPr id="25612" name="Rectangle 20"/>
          <p:cNvSpPr>
            <a:spLocks noChangeArrowheads="1"/>
          </p:cNvSpPr>
          <p:nvPr/>
        </p:nvSpPr>
        <p:spPr bwMode="auto">
          <a:xfrm>
            <a:off x="2957513" y="3748089"/>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25613" name="Rectangle 21"/>
          <p:cNvSpPr>
            <a:spLocks noChangeArrowheads="1"/>
          </p:cNvSpPr>
          <p:nvPr/>
        </p:nvSpPr>
        <p:spPr bwMode="auto">
          <a:xfrm>
            <a:off x="4041776" y="3608388"/>
            <a:ext cx="1431925" cy="12128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5614" name="Line 22"/>
          <p:cNvSpPr>
            <a:spLocks noChangeShapeType="1"/>
          </p:cNvSpPr>
          <p:nvPr/>
        </p:nvSpPr>
        <p:spPr bwMode="auto">
          <a:xfrm>
            <a:off x="4079876" y="4579938"/>
            <a:ext cx="250825" cy="698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23"/>
          <p:cNvSpPr>
            <a:spLocks noChangeShapeType="1"/>
          </p:cNvSpPr>
          <p:nvPr/>
        </p:nvSpPr>
        <p:spPr bwMode="auto">
          <a:xfrm flipH="1">
            <a:off x="4054476" y="4675188"/>
            <a:ext cx="301625" cy="1079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Oval 24"/>
          <p:cNvSpPr>
            <a:spLocks noChangeArrowheads="1"/>
          </p:cNvSpPr>
          <p:nvPr/>
        </p:nvSpPr>
        <p:spPr bwMode="auto">
          <a:xfrm>
            <a:off x="3889375" y="4618038"/>
            <a:ext cx="127000"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5617" name="Rectangle 25"/>
          <p:cNvSpPr>
            <a:spLocks noChangeArrowheads="1"/>
          </p:cNvSpPr>
          <p:nvPr/>
        </p:nvSpPr>
        <p:spPr bwMode="auto">
          <a:xfrm>
            <a:off x="3489326" y="3060700"/>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a:t>
            </a:r>
            <a:endParaRPr lang="en-US" altLang="zh-CN" sz="1800">
              <a:solidFill>
                <a:schemeClr val="accent1"/>
              </a:solidFill>
            </a:endParaRPr>
          </a:p>
        </p:txBody>
      </p:sp>
      <p:sp>
        <p:nvSpPr>
          <p:cNvPr id="25618" name="Line 26"/>
          <p:cNvSpPr>
            <a:spLocks noChangeShapeType="1"/>
          </p:cNvSpPr>
          <p:nvPr/>
        </p:nvSpPr>
        <p:spPr bwMode="auto">
          <a:xfrm flipH="1">
            <a:off x="3035300" y="4129088"/>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27"/>
          <p:cNvSpPr>
            <a:spLocks noChangeShapeType="1"/>
          </p:cNvSpPr>
          <p:nvPr/>
        </p:nvSpPr>
        <p:spPr bwMode="auto">
          <a:xfrm flipH="1">
            <a:off x="3575050" y="4059238"/>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Rectangle 28"/>
          <p:cNvSpPr>
            <a:spLocks noChangeArrowheads="1"/>
          </p:cNvSpPr>
          <p:nvPr/>
        </p:nvSpPr>
        <p:spPr bwMode="auto">
          <a:xfrm>
            <a:off x="3246438" y="41132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5621" name="Line 29"/>
          <p:cNvSpPr>
            <a:spLocks noChangeShapeType="1"/>
          </p:cNvSpPr>
          <p:nvPr/>
        </p:nvSpPr>
        <p:spPr bwMode="auto">
          <a:xfrm>
            <a:off x="5499100" y="3748088"/>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30"/>
          <p:cNvSpPr>
            <a:spLocks noChangeShapeType="1"/>
          </p:cNvSpPr>
          <p:nvPr/>
        </p:nvSpPr>
        <p:spPr bwMode="auto">
          <a:xfrm flipH="1">
            <a:off x="6470650" y="3678238"/>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Rectangle 31"/>
          <p:cNvSpPr>
            <a:spLocks noChangeArrowheads="1"/>
          </p:cNvSpPr>
          <p:nvPr/>
        </p:nvSpPr>
        <p:spPr bwMode="auto">
          <a:xfrm>
            <a:off x="6157913" y="38242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5624" name="Rectangle 32"/>
          <p:cNvSpPr>
            <a:spLocks noChangeArrowheads="1"/>
          </p:cNvSpPr>
          <p:nvPr/>
        </p:nvSpPr>
        <p:spPr bwMode="auto">
          <a:xfrm>
            <a:off x="5853113" y="3443289"/>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25625" name="Line 33"/>
          <p:cNvSpPr>
            <a:spLocks noChangeShapeType="1"/>
          </p:cNvSpPr>
          <p:nvPr/>
        </p:nvSpPr>
        <p:spPr bwMode="auto">
          <a:xfrm flipV="1">
            <a:off x="4191000" y="3354388"/>
            <a:ext cx="0" cy="254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34"/>
          <p:cNvSpPr>
            <a:spLocks noChangeShapeType="1"/>
          </p:cNvSpPr>
          <p:nvPr/>
        </p:nvSpPr>
        <p:spPr bwMode="auto">
          <a:xfrm>
            <a:off x="5499100" y="4662488"/>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Line 35"/>
          <p:cNvSpPr>
            <a:spLocks noChangeShapeType="1"/>
          </p:cNvSpPr>
          <p:nvPr/>
        </p:nvSpPr>
        <p:spPr bwMode="auto">
          <a:xfrm flipH="1">
            <a:off x="6013450" y="4592638"/>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8" name="Rectangle 36"/>
          <p:cNvSpPr>
            <a:spLocks noChangeArrowheads="1"/>
          </p:cNvSpPr>
          <p:nvPr/>
        </p:nvSpPr>
        <p:spPr bwMode="auto">
          <a:xfrm>
            <a:off x="5700713" y="46624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5629" name="Rectangle 37"/>
          <p:cNvSpPr>
            <a:spLocks noChangeArrowheads="1"/>
          </p:cNvSpPr>
          <p:nvPr/>
        </p:nvSpPr>
        <p:spPr bwMode="auto">
          <a:xfrm>
            <a:off x="5472113" y="4357689"/>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25630" name="Line 38"/>
          <p:cNvSpPr>
            <a:spLocks noChangeShapeType="1"/>
          </p:cNvSpPr>
          <p:nvPr/>
        </p:nvSpPr>
        <p:spPr bwMode="auto">
          <a:xfrm flipH="1">
            <a:off x="3416300" y="46624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1" name="Line 39"/>
          <p:cNvSpPr>
            <a:spLocks noChangeShapeType="1"/>
          </p:cNvSpPr>
          <p:nvPr/>
        </p:nvSpPr>
        <p:spPr bwMode="auto">
          <a:xfrm>
            <a:off x="4495800" y="2998788"/>
            <a:ext cx="0" cy="584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40"/>
          <p:cNvSpPr>
            <a:spLocks noChangeShapeType="1"/>
          </p:cNvSpPr>
          <p:nvPr/>
        </p:nvSpPr>
        <p:spPr bwMode="auto">
          <a:xfrm flipV="1">
            <a:off x="4425950" y="3284538"/>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Rectangle 41"/>
          <p:cNvSpPr>
            <a:spLocks noChangeArrowheads="1"/>
          </p:cNvSpPr>
          <p:nvPr/>
        </p:nvSpPr>
        <p:spPr bwMode="auto">
          <a:xfrm>
            <a:off x="4252913" y="3138489"/>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5634" name="Line 42"/>
          <p:cNvSpPr>
            <a:spLocks noChangeShapeType="1"/>
          </p:cNvSpPr>
          <p:nvPr/>
        </p:nvSpPr>
        <p:spPr bwMode="auto">
          <a:xfrm>
            <a:off x="4876800" y="3151188"/>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5" name="Line 43"/>
          <p:cNvSpPr>
            <a:spLocks noChangeShapeType="1"/>
          </p:cNvSpPr>
          <p:nvPr/>
        </p:nvSpPr>
        <p:spPr bwMode="auto">
          <a:xfrm flipV="1">
            <a:off x="4806950" y="3284538"/>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6" name="Rectangle 44"/>
          <p:cNvSpPr>
            <a:spLocks noChangeArrowheads="1"/>
          </p:cNvSpPr>
          <p:nvPr/>
        </p:nvSpPr>
        <p:spPr bwMode="auto">
          <a:xfrm>
            <a:off x="4633913" y="3138489"/>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5637" name="Line 45"/>
          <p:cNvSpPr>
            <a:spLocks noChangeShapeType="1"/>
          </p:cNvSpPr>
          <p:nvPr/>
        </p:nvSpPr>
        <p:spPr bwMode="auto">
          <a:xfrm>
            <a:off x="5334000" y="3151188"/>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8" name="Line 46"/>
          <p:cNvSpPr>
            <a:spLocks noChangeShapeType="1"/>
          </p:cNvSpPr>
          <p:nvPr/>
        </p:nvSpPr>
        <p:spPr bwMode="auto">
          <a:xfrm flipV="1">
            <a:off x="5264150" y="3284538"/>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9" name="Rectangle 47"/>
          <p:cNvSpPr>
            <a:spLocks noChangeArrowheads="1"/>
          </p:cNvSpPr>
          <p:nvPr/>
        </p:nvSpPr>
        <p:spPr bwMode="auto">
          <a:xfrm>
            <a:off x="5091113" y="3138489"/>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5640" name="Rectangle 48"/>
          <p:cNvSpPr>
            <a:spLocks noChangeArrowheads="1"/>
          </p:cNvSpPr>
          <p:nvPr/>
        </p:nvSpPr>
        <p:spPr bwMode="auto">
          <a:xfrm>
            <a:off x="4252913" y="3595689"/>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25641" name="Rectangle 49"/>
          <p:cNvSpPr>
            <a:spLocks noChangeArrowheads="1"/>
          </p:cNvSpPr>
          <p:nvPr/>
        </p:nvSpPr>
        <p:spPr bwMode="auto">
          <a:xfrm>
            <a:off x="4710113" y="359568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25642" name="Rectangle 50"/>
          <p:cNvSpPr>
            <a:spLocks noChangeArrowheads="1"/>
          </p:cNvSpPr>
          <p:nvPr/>
        </p:nvSpPr>
        <p:spPr bwMode="auto">
          <a:xfrm>
            <a:off x="5091113" y="3595689"/>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25643" name="Rectangle 51"/>
          <p:cNvSpPr>
            <a:spLocks noChangeArrowheads="1"/>
          </p:cNvSpPr>
          <p:nvPr/>
        </p:nvSpPr>
        <p:spPr bwMode="auto">
          <a:xfrm>
            <a:off x="4252914" y="3900488"/>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 32-</a:t>
            </a:r>
            <a:r>
              <a:rPr lang="en-US" altLang="zh-CN" sz="1800"/>
              <a:t>bit</a:t>
            </a:r>
            <a:endParaRPr lang="en-US" altLang="zh-CN" sz="1800"/>
          </a:p>
          <a:p>
            <a:r>
              <a:rPr lang="en-US" altLang="zh-CN" sz="1800"/>
              <a:t>Registers</a:t>
            </a:r>
            <a:endParaRPr lang="en-US" altLang="zh-CN" sz="1800"/>
          </a:p>
        </p:txBody>
      </p:sp>
      <p:sp>
        <p:nvSpPr>
          <p:cNvPr id="25644" name="Line 52"/>
          <p:cNvSpPr>
            <a:spLocks noChangeShapeType="1"/>
          </p:cNvSpPr>
          <p:nvPr/>
        </p:nvSpPr>
        <p:spPr bwMode="auto">
          <a:xfrm flipH="1">
            <a:off x="3035300" y="5957888"/>
            <a:ext cx="5740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5" name="Line 53"/>
          <p:cNvSpPr>
            <a:spLocks noChangeShapeType="1"/>
          </p:cNvSpPr>
          <p:nvPr/>
        </p:nvSpPr>
        <p:spPr bwMode="auto">
          <a:xfrm flipV="1">
            <a:off x="3048000" y="4116388"/>
            <a:ext cx="0" cy="1854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6" name="Rectangle 54"/>
          <p:cNvSpPr>
            <a:spLocks noChangeArrowheads="1"/>
          </p:cNvSpPr>
          <p:nvPr/>
        </p:nvSpPr>
        <p:spPr bwMode="auto">
          <a:xfrm>
            <a:off x="4837113" y="292258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25647" name="Rectangle 55"/>
          <p:cNvSpPr>
            <a:spLocks noChangeArrowheads="1"/>
          </p:cNvSpPr>
          <p:nvPr/>
        </p:nvSpPr>
        <p:spPr bwMode="auto">
          <a:xfrm>
            <a:off x="5119574" y="2617788"/>
            <a:ext cx="1336905"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Don’t</a:t>
            </a:r>
            <a:r>
              <a:rPr lang="en-US" altLang="zh-CN" b="0">
                <a:latin typeface="Times New Roman" panose="02020603050405020304" pitchFamily="18" charset="0"/>
              </a:rPr>
              <a:t> </a:t>
            </a:r>
            <a:r>
              <a:rPr lang="en-US" altLang="zh-CN" sz="1800"/>
              <a:t>Care</a:t>
            </a:r>
            <a:endParaRPr lang="en-US" altLang="zh-CN" sz="1800"/>
          </a:p>
          <a:p>
            <a:pPr algn="ctr"/>
            <a:r>
              <a:rPr lang="en-US" altLang="zh-CN" sz="1800"/>
              <a:t>(Rt)</a:t>
            </a:r>
            <a:endParaRPr lang="en-US" altLang="zh-CN" sz="1800"/>
          </a:p>
        </p:txBody>
      </p:sp>
      <p:sp>
        <p:nvSpPr>
          <p:cNvPr id="25648" name="Line 89"/>
          <p:cNvSpPr>
            <a:spLocks noChangeShapeType="1"/>
          </p:cNvSpPr>
          <p:nvPr/>
        </p:nvSpPr>
        <p:spPr bwMode="auto">
          <a:xfrm>
            <a:off x="6794500" y="4662488"/>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9" name="Line 90"/>
          <p:cNvSpPr>
            <a:spLocks noChangeShapeType="1"/>
          </p:cNvSpPr>
          <p:nvPr/>
        </p:nvSpPr>
        <p:spPr bwMode="auto">
          <a:xfrm>
            <a:off x="8763000" y="4217988"/>
            <a:ext cx="0" cy="1727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0" name="Rectangle 91"/>
          <p:cNvSpPr>
            <a:spLocks noChangeArrowheads="1"/>
          </p:cNvSpPr>
          <p:nvPr/>
        </p:nvSpPr>
        <p:spPr bwMode="auto">
          <a:xfrm rot="5400000">
            <a:off x="7344566" y="4060005"/>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25651" name="Text Box 115"/>
          <p:cNvSpPr txBox="1">
            <a:spLocks noChangeArrowheads="1"/>
          </p:cNvSpPr>
          <p:nvPr/>
        </p:nvSpPr>
        <p:spPr bwMode="auto">
          <a:xfrm>
            <a:off x="7091363" y="2609850"/>
            <a:ext cx="2506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endParaRPr lang="zh-CN" altLang="en-US">
              <a:latin typeface="Times New Roman" panose="02020603050405020304" pitchFamily="18" charset="0"/>
            </a:endParaRPr>
          </a:p>
        </p:txBody>
      </p:sp>
      <p:sp>
        <p:nvSpPr>
          <p:cNvPr id="25652" name="Text Box 116"/>
          <p:cNvSpPr txBox="1">
            <a:spLocks noChangeArrowheads="1"/>
          </p:cNvSpPr>
          <p:nvPr/>
        </p:nvSpPr>
        <p:spPr bwMode="auto">
          <a:xfrm>
            <a:off x="835087" y="3200089"/>
            <a:ext cx="15618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a:solidFill>
                  <a:srgbClr val="CC0000"/>
                </a:solidFill>
                <a:ea typeface="黑体" panose="02010609060101010101" pitchFamily="49" charset="-122"/>
              </a:rPr>
              <a:t>R-Type</a:t>
            </a:r>
            <a:r>
              <a:rPr lang="zh-CN" altLang="en-US" sz="1800" dirty="0">
                <a:solidFill>
                  <a:srgbClr val="CC0000"/>
                </a:solidFill>
                <a:ea typeface="黑体" panose="02010609060101010101" pitchFamily="49" charset="-122"/>
              </a:rPr>
              <a:t>类型的结果写入</a:t>
            </a:r>
            <a:r>
              <a:rPr lang="en-US" altLang="zh-CN" sz="1800" dirty="0">
                <a:solidFill>
                  <a:srgbClr val="CC0000"/>
                </a:solidFill>
                <a:ea typeface="黑体" panose="02010609060101010101" pitchFamily="49" charset="-122"/>
              </a:rPr>
              <a:t>Rd</a:t>
            </a:r>
            <a:endParaRPr lang="en-US" altLang="zh-CN" sz="1800" dirty="0">
              <a:solidFill>
                <a:srgbClr val="CC0000"/>
              </a:solidFill>
              <a:ea typeface="黑体" panose="02010609060101010101" pitchFamily="49" charset="-122"/>
            </a:endParaRPr>
          </a:p>
        </p:txBody>
      </p:sp>
      <p:sp>
        <p:nvSpPr>
          <p:cNvPr id="25653" name="Text Box 117"/>
          <p:cNvSpPr txBox="1">
            <a:spLocks noChangeArrowheads="1"/>
          </p:cNvSpPr>
          <p:nvPr/>
        </p:nvSpPr>
        <p:spPr bwMode="auto">
          <a:xfrm>
            <a:off x="8813801" y="5113338"/>
            <a:ext cx="16621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rgbClr val="CC0000"/>
                </a:solidFill>
                <a:ea typeface="黑体" panose="02010609060101010101" pitchFamily="49" charset="-122"/>
              </a:rPr>
              <a:t>R-Type</a:t>
            </a:r>
            <a:r>
              <a:rPr lang="zh-CN" altLang="en-US" sz="1800">
                <a:solidFill>
                  <a:srgbClr val="CC0000"/>
                </a:solidFill>
                <a:ea typeface="黑体" panose="02010609060101010101" pitchFamily="49" charset="-122"/>
              </a:rPr>
              <a:t>的操作数来自</a:t>
            </a:r>
            <a:r>
              <a:rPr lang="en-US" altLang="zh-CN" sz="1800">
                <a:solidFill>
                  <a:srgbClr val="CC0000"/>
                </a:solidFill>
                <a:ea typeface="黑体" panose="02010609060101010101" pitchFamily="49" charset="-122"/>
              </a:rPr>
              <a:t>busB</a:t>
            </a:r>
            <a:endParaRPr lang="en-US" altLang="zh-CN" sz="1800">
              <a:solidFill>
                <a:srgbClr val="CC0000"/>
              </a:solidFill>
              <a:ea typeface="黑体" panose="02010609060101010101" pitchFamily="49" charset="-122"/>
            </a:endParaRPr>
          </a:p>
        </p:txBody>
      </p:sp>
      <p:grpSp>
        <p:nvGrpSpPr>
          <p:cNvPr id="3" name="Group 119"/>
          <p:cNvGrpSpPr/>
          <p:nvPr/>
        </p:nvGrpSpPr>
        <p:grpSpPr bwMode="auto">
          <a:xfrm>
            <a:off x="4994275" y="2236788"/>
            <a:ext cx="4999038" cy="2144712"/>
            <a:chOff x="2249" y="1657"/>
            <a:chExt cx="2661" cy="1351"/>
          </a:xfrm>
        </p:grpSpPr>
        <p:sp>
          <p:nvSpPr>
            <p:cNvPr id="25719" name="Text Box 113"/>
            <p:cNvSpPr txBox="1">
              <a:spLocks noChangeArrowheads="1"/>
            </p:cNvSpPr>
            <p:nvPr/>
          </p:nvSpPr>
          <p:spPr bwMode="auto">
            <a:xfrm>
              <a:off x="3435" y="1657"/>
              <a:ext cx="1475" cy="239"/>
            </a:xfrm>
            <a:prstGeom prst="rect">
              <a:avLst/>
            </a:prstGeom>
            <a:noFill/>
            <a:ln w="1270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solidFill>
                    <a:srgbClr val="0000FF"/>
                  </a:solidFill>
                  <a:latin typeface="黑体" panose="02010609060101010101" pitchFamily="49" charset="-122"/>
                  <a:ea typeface="黑体" panose="02010609060101010101" pitchFamily="49" charset="-122"/>
                </a:rPr>
                <a:t>应加兰色部分，为什么？</a:t>
              </a:r>
              <a:endParaRPr lang="zh-CN" altLang="en-US" sz="1800">
                <a:solidFill>
                  <a:srgbClr val="0000FF"/>
                </a:solidFill>
                <a:latin typeface="黑体" panose="02010609060101010101" pitchFamily="49" charset="-122"/>
                <a:ea typeface="黑体" panose="02010609060101010101" pitchFamily="49" charset="-122"/>
              </a:endParaRPr>
            </a:p>
          </p:txBody>
        </p:sp>
        <p:sp>
          <p:nvSpPr>
            <p:cNvPr id="25720" name="Line 114"/>
            <p:cNvSpPr>
              <a:spLocks noChangeShapeType="1"/>
            </p:cNvSpPr>
            <p:nvPr/>
          </p:nvSpPr>
          <p:spPr bwMode="auto">
            <a:xfrm flipH="1">
              <a:off x="2249" y="1755"/>
              <a:ext cx="1180" cy="192"/>
            </a:xfrm>
            <a:prstGeom prst="line">
              <a:avLst/>
            </a:prstGeom>
            <a:noFill/>
            <a:ln w="127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721" name="Line 118"/>
            <p:cNvSpPr>
              <a:spLocks noChangeShapeType="1"/>
            </p:cNvSpPr>
            <p:nvPr/>
          </p:nvSpPr>
          <p:spPr bwMode="auto">
            <a:xfrm flipH="1">
              <a:off x="3191" y="1883"/>
              <a:ext cx="210" cy="1125"/>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4920" name="Text Box 120"/>
          <p:cNvSpPr txBox="1">
            <a:spLocks noChangeArrowheads="1"/>
          </p:cNvSpPr>
          <p:nvPr/>
        </p:nvSpPr>
        <p:spPr bwMode="auto">
          <a:xfrm>
            <a:off x="871084" y="6005513"/>
            <a:ext cx="779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err="1">
                <a:solidFill>
                  <a:srgbClr val="006600"/>
                </a:solidFill>
                <a:ea typeface="黑体" panose="02010609060101010101" pitchFamily="49" charset="-122"/>
              </a:rPr>
              <a:t>Ori</a:t>
            </a:r>
            <a:r>
              <a:rPr lang="zh-CN" altLang="en-US" sz="1800" dirty="0">
                <a:solidFill>
                  <a:srgbClr val="006600"/>
                </a:solidFill>
                <a:ea typeface="黑体" panose="02010609060101010101" pitchFamily="49" charset="-122"/>
              </a:rPr>
              <a:t>指令的控制信号：</a:t>
            </a:r>
            <a:r>
              <a:rPr lang="en-US" altLang="zh-CN" sz="1800" dirty="0" err="1">
                <a:solidFill>
                  <a:srgbClr val="006600"/>
                </a:solidFill>
                <a:ea typeface="黑体" panose="02010609060101010101" pitchFamily="49" charset="-122"/>
              </a:rPr>
              <a:t>RegDst</a:t>
            </a:r>
            <a:r>
              <a:rPr lang="en-US" altLang="zh-CN" sz="1800" dirty="0">
                <a:solidFill>
                  <a:srgbClr val="006600"/>
                </a:solidFill>
                <a:ea typeface="黑体" panose="02010609060101010101" pitchFamily="49" charset="-122"/>
              </a:rPr>
              <a:t>=</a:t>
            </a:r>
            <a:r>
              <a:rPr lang="zh-CN" altLang="en-US" sz="1800" dirty="0">
                <a:solidFill>
                  <a:srgbClr val="006600"/>
                </a:solidFill>
                <a:ea typeface="黑体" panose="02010609060101010101" pitchFamily="49" charset="-122"/>
              </a:rPr>
              <a:t>？；</a:t>
            </a:r>
            <a:r>
              <a:rPr lang="en-US" altLang="zh-CN" sz="1800" dirty="0" err="1">
                <a:solidFill>
                  <a:srgbClr val="006600"/>
                </a:solidFill>
                <a:ea typeface="黑体" panose="02010609060101010101" pitchFamily="49" charset="-122"/>
              </a:rPr>
              <a:t>RegWr</a:t>
            </a:r>
            <a:r>
              <a:rPr lang="en-US" altLang="zh-CN" sz="1800" dirty="0">
                <a:solidFill>
                  <a:srgbClr val="006600"/>
                </a:solidFill>
                <a:ea typeface="黑体" panose="02010609060101010101" pitchFamily="49" charset="-122"/>
              </a:rPr>
              <a:t>=</a:t>
            </a:r>
            <a:r>
              <a:rPr lang="zh-CN" altLang="en-US" sz="1800" dirty="0">
                <a:solidFill>
                  <a:srgbClr val="006600"/>
                </a:solidFill>
                <a:ea typeface="黑体" panose="02010609060101010101" pitchFamily="49" charset="-122"/>
              </a:rPr>
              <a:t>？；</a:t>
            </a:r>
            <a:r>
              <a:rPr lang="en-US" altLang="zh-CN" sz="1800" dirty="0" err="1">
                <a:solidFill>
                  <a:srgbClr val="006600"/>
                </a:solidFill>
                <a:ea typeface="黑体" panose="02010609060101010101" pitchFamily="49" charset="-122"/>
              </a:rPr>
              <a:t>ALUctr</a:t>
            </a:r>
            <a:r>
              <a:rPr lang="en-US" altLang="zh-CN" sz="1800" dirty="0">
                <a:solidFill>
                  <a:srgbClr val="006600"/>
                </a:solidFill>
                <a:ea typeface="黑体" panose="02010609060101010101" pitchFamily="49" charset="-122"/>
              </a:rPr>
              <a:t>=</a:t>
            </a:r>
            <a:r>
              <a:rPr lang="zh-CN" altLang="en-US" sz="1800" dirty="0">
                <a:solidFill>
                  <a:srgbClr val="006600"/>
                </a:solidFill>
                <a:ea typeface="黑体" panose="02010609060101010101" pitchFamily="49" charset="-122"/>
              </a:rPr>
              <a:t>？；</a:t>
            </a:r>
            <a:r>
              <a:rPr lang="en-US" altLang="zh-CN" sz="1800" dirty="0" err="1">
                <a:solidFill>
                  <a:srgbClr val="006600"/>
                </a:solidFill>
                <a:ea typeface="黑体" panose="02010609060101010101" pitchFamily="49" charset="-122"/>
              </a:rPr>
              <a:t>ALUSrc</a:t>
            </a:r>
            <a:r>
              <a:rPr lang="en-US" altLang="zh-CN" sz="1800" dirty="0">
                <a:solidFill>
                  <a:srgbClr val="006600"/>
                </a:solidFill>
                <a:ea typeface="黑体" panose="02010609060101010101" pitchFamily="49" charset="-122"/>
              </a:rPr>
              <a:t>=</a:t>
            </a:r>
            <a:r>
              <a:rPr lang="zh-CN" altLang="en-US" sz="1800" dirty="0">
                <a:solidFill>
                  <a:srgbClr val="006600"/>
                </a:solidFill>
                <a:ea typeface="黑体" panose="02010609060101010101" pitchFamily="49" charset="-122"/>
              </a:rPr>
              <a:t>？</a:t>
            </a:r>
            <a:endParaRPr lang="zh-CN" altLang="en-US" sz="1800" dirty="0">
              <a:solidFill>
                <a:srgbClr val="006600"/>
              </a:solidFill>
              <a:ea typeface="黑体" panose="02010609060101010101" pitchFamily="49" charset="-122"/>
            </a:endParaRPr>
          </a:p>
        </p:txBody>
      </p:sp>
      <p:sp>
        <p:nvSpPr>
          <p:cNvPr id="204921" name="Text Box 121"/>
          <p:cNvSpPr txBox="1">
            <a:spLocks noChangeArrowheads="1"/>
          </p:cNvSpPr>
          <p:nvPr/>
        </p:nvSpPr>
        <p:spPr bwMode="auto">
          <a:xfrm>
            <a:off x="865864" y="6343651"/>
            <a:ext cx="763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err="1">
                <a:solidFill>
                  <a:schemeClr val="accent2"/>
                </a:solidFill>
                <a:ea typeface="黑体" panose="02010609060101010101" pitchFamily="49" charset="-122"/>
              </a:rPr>
              <a:t>Ori</a:t>
            </a:r>
            <a:r>
              <a:rPr lang="zh-CN" altLang="en-US" sz="1800" dirty="0">
                <a:solidFill>
                  <a:schemeClr val="accent2"/>
                </a:solidFill>
                <a:ea typeface="黑体" panose="02010609060101010101" pitchFamily="49" charset="-122"/>
              </a:rPr>
              <a:t>指令的控制信号：</a:t>
            </a:r>
            <a:r>
              <a:rPr lang="en-US" altLang="zh-CN" sz="1800" dirty="0" err="1">
                <a:solidFill>
                  <a:schemeClr val="accent2"/>
                </a:solidFill>
                <a:ea typeface="黑体" panose="02010609060101010101" pitchFamily="49" charset="-122"/>
              </a:rPr>
              <a:t>RegDst</a:t>
            </a:r>
            <a:r>
              <a:rPr lang="en-US" altLang="zh-CN" sz="1800" dirty="0">
                <a:solidFill>
                  <a:schemeClr val="accent2"/>
                </a:solidFill>
                <a:ea typeface="黑体" panose="02010609060101010101" pitchFamily="49" charset="-122"/>
              </a:rPr>
              <a:t>=1</a:t>
            </a:r>
            <a:r>
              <a:rPr lang="zh-CN" altLang="en-US" sz="1800" dirty="0">
                <a:solidFill>
                  <a:schemeClr val="accent2"/>
                </a:solidFill>
                <a:ea typeface="黑体" panose="02010609060101010101" pitchFamily="49" charset="-122"/>
              </a:rPr>
              <a:t>；</a:t>
            </a:r>
            <a:r>
              <a:rPr lang="en-US" altLang="zh-CN" sz="1800" dirty="0" err="1">
                <a:solidFill>
                  <a:schemeClr val="accent2"/>
                </a:solidFill>
                <a:ea typeface="黑体" panose="02010609060101010101" pitchFamily="49" charset="-122"/>
              </a:rPr>
              <a:t>RegWr</a:t>
            </a:r>
            <a:r>
              <a:rPr lang="en-US" altLang="zh-CN" sz="1800" dirty="0">
                <a:solidFill>
                  <a:schemeClr val="accent2"/>
                </a:solidFill>
                <a:ea typeface="黑体" panose="02010609060101010101" pitchFamily="49" charset="-122"/>
              </a:rPr>
              <a:t>=1</a:t>
            </a:r>
            <a:r>
              <a:rPr lang="zh-CN" altLang="en-US" sz="1800" dirty="0">
                <a:solidFill>
                  <a:schemeClr val="accent2"/>
                </a:solidFill>
                <a:ea typeface="黑体" panose="02010609060101010101" pitchFamily="49" charset="-122"/>
              </a:rPr>
              <a:t>；</a:t>
            </a:r>
            <a:r>
              <a:rPr lang="en-US" altLang="zh-CN" sz="1800" dirty="0" err="1">
                <a:solidFill>
                  <a:schemeClr val="accent2"/>
                </a:solidFill>
                <a:ea typeface="黑体" panose="02010609060101010101" pitchFamily="49" charset="-122"/>
              </a:rPr>
              <a:t>ALUSrc</a:t>
            </a:r>
            <a:r>
              <a:rPr lang="en-US" altLang="zh-CN" sz="1800" dirty="0">
                <a:solidFill>
                  <a:schemeClr val="accent2"/>
                </a:solidFill>
                <a:ea typeface="黑体" panose="02010609060101010101" pitchFamily="49" charset="-122"/>
              </a:rPr>
              <a:t>=1</a:t>
            </a:r>
            <a:r>
              <a:rPr lang="zh-CN" altLang="en-US" sz="1800" dirty="0">
                <a:solidFill>
                  <a:schemeClr val="accent2"/>
                </a:solidFill>
                <a:ea typeface="黑体" panose="02010609060101010101" pitchFamily="49" charset="-122"/>
              </a:rPr>
              <a:t>；</a:t>
            </a:r>
            <a:r>
              <a:rPr lang="en-US" altLang="zh-CN" sz="1800" dirty="0" err="1">
                <a:solidFill>
                  <a:schemeClr val="accent2"/>
                </a:solidFill>
                <a:ea typeface="黑体" panose="02010609060101010101" pitchFamily="49" charset="-122"/>
              </a:rPr>
              <a:t>ALUctr</a:t>
            </a:r>
            <a:r>
              <a:rPr lang="en-US" altLang="zh-CN" sz="1800" dirty="0">
                <a:solidFill>
                  <a:schemeClr val="accent2"/>
                </a:solidFill>
                <a:ea typeface="黑体" panose="02010609060101010101" pitchFamily="49" charset="-122"/>
              </a:rPr>
              <a:t>=or</a:t>
            </a:r>
            <a:endParaRPr lang="zh-CN" altLang="en-US" sz="1800" dirty="0">
              <a:solidFill>
                <a:schemeClr val="accent2"/>
              </a:solidFill>
              <a:ea typeface="黑体" panose="02010609060101010101" pitchFamily="49" charset="-122"/>
            </a:endParaRPr>
          </a:p>
        </p:txBody>
      </p:sp>
      <p:grpSp>
        <p:nvGrpSpPr>
          <p:cNvPr id="4" name="Group 131"/>
          <p:cNvGrpSpPr/>
          <p:nvPr/>
        </p:nvGrpSpPr>
        <p:grpSpPr bwMode="auto">
          <a:xfrm>
            <a:off x="2627313" y="2347913"/>
            <a:ext cx="2538412" cy="709612"/>
            <a:chOff x="823" y="1449"/>
            <a:chExt cx="1363" cy="447"/>
          </a:xfrm>
        </p:grpSpPr>
        <p:grpSp>
          <p:nvGrpSpPr>
            <p:cNvPr id="25704" name="Group 56"/>
            <p:cNvGrpSpPr/>
            <p:nvPr/>
          </p:nvGrpSpPr>
          <p:grpSpPr bwMode="auto">
            <a:xfrm>
              <a:off x="823" y="1449"/>
              <a:ext cx="1363" cy="447"/>
              <a:chOff x="823" y="1728"/>
              <a:chExt cx="1363" cy="447"/>
            </a:xfrm>
          </p:grpSpPr>
          <p:sp>
            <p:nvSpPr>
              <p:cNvPr id="25707" name="Rectangle 57"/>
              <p:cNvSpPr>
                <a:spLocks noChangeArrowheads="1"/>
              </p:cNvSpPr>
              <p:nvPr/>
            </p:nvSpPr>
            <p:spPr bwMode="auto">
              <a:xfrm>
                <a:off x="1959" y="1728"/>
                <a:ext cx="22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25708" name="Group 58"/>
              <p:cNvGrpSpPr/>
              <p:nvPr/>
            </p:nvGrpSpPr>
            <p:grpSpPr bwMode="auto">
              <a:xfrm>
                <a:off x="1408" y="1944"/>
                <a:ext cx="736" cy="192"/>
                <a:chOff x="1408" y="1944"/>
                <a:chExt cx="736" cy="192"/>
              </a:xfrm>
            </p:grpSpPr>
            <p:sp>
              <p:nvSpPr>
                <p:cNvPr id="25715" name="Line 59"/>
                <p:cNvSpPr>
                  <a:spLocks noChangeShapeType="1"/>
                </p:cNvSpPr>
                <p:nvPr/>
              </p:nvSpPr>
              <p:spPr bwMode="auto">
                <a:xfrm flipH="1">
                  <a:off x="1408" y="1944"/>
                  <a:ext cx="736"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16" name="Line 60"/>
                <p:cNvSpPr>
                  <a:spLocks noChangeShapeType="1"/>
                </p:cNvSpPr>
                <p:nvPr/>
              </p:nvSpPr>
              <p:spPr bwMode="auto">
                <a:xfrm flipH="1">
                  <a:off x="2032" y="1952"/>
                  <a:ext cx="112" cy="17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17" name="Line 61"/>
                <p:cNvSpPr>
                  <a:spLocks noChangeShapeType="1"/>
                </p:cNvSpPr>
                <p:nvPr/>
              </p:nvSpPr>
              <p:spPr bwMode="auto">
                <a:xfrm>
                  <a:off x="1424" y="1952"/>
                  <a:ext cx="80" cy="17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18" name="Line 62"/>
                <p:cNvSpPr>
                  <a:spLocks noChangeShapeType="1"/>
                </p:cNvSpPr>
                <p:nvPr/>
              </p:nvSpPr>
              <p:spPr bwMode="auto">
                <a:xfrm flipH="1">
                  <a:off x="1504" y="2136"/>
                  <a:ext cx="544"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709" name="Line 63"/>
              <p:cNvSpPr>
                <a:spLocks noChangeShapeType="1"/>
              </p:cNvSpPr>
              <p:nvPr/>
            </p:nvSpPr>
            <p:spPr bwMode="auto">
              <a:xfrm>
                <a:off x="1968" y="1784"/>
                <a:ext cx="1" cy="155"/>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10" name="Line 64"/>
              <p:cNvSpPr>
                <a:spLocks noChangeShapeType="1"/>
              </p:cNvSpPr>
              <p:nvPr/>
            </p:nvSpPr>
            <p:spPr bwMode="auto">
              <a:xfrm>
                <a:off x="1584" y="1784"/>
                <a:ext cx="0" cy="164"/>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11" name="Rectangle 65"/>
              <p:cNvSpPr>
                <a:spLocks noChangeArrowheads="1"/>
              </p:cNvSpPr>
              <p:nvPr/>
            </p:nvSpPr>
            <p:spPr bwMode="auto">
              <a:xfrm>
                <a:off x="1568" y="1735"/>
                <a:ext cx="2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25712" name="Line 66"/>
              <p:cNvSpPr>
                <a:spLocks noChangeShapeType="1"/>
              </p:cNvSpPr>
              <p:nvPr/>
            </p:nvSpPr>
            <p:spPr bwMode="auto">
              <a:xfrm flipH="1">
                <a:off x="856" y="2064"/>
                <a:ext cx="640" cy="0"/>
              </a:xfrm>
              <a:prstGeom prst="line">
                <a:avLst/>
              </a:prstGeom>
              <a:noFill/>
              <a:ln w="25400">
                <a:solidFill>
                  <a:srgbClr val="0000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13" name="Rectangle 67"/>
              <p:cNvSpPr>
                <a:spLocks noChangeArrowheads="1"/>
              </p:cNvSpPr>
              <p:nvPr/>
            </p:nvSpPr>
            <p:spPr bwMode="auto">
              <a:xfrm>
                <a:off x="823" y="1862"/>
                <a:ext cx="52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RegDst</a:t>
                </a:r>
                <a:endParaRPr lang="en-US" altLang="zh-CN" sz="1800">
                  <a:solidFill>
                    <a:schemeClr val="accent1"/>
                  </a:solidFill>
                </a:endParaRPr>
              </a:p>
            </p:txBody>
          </p:sp>
          <p:sp>
            <p:nvSpPr>
              <p:cNvPr id="25714" name="Rectangle 68"/>
              <p:cNvSpPr>
                <a:spLocks noChangeArrowheads="1"/>
              </p:cNvSpPr>
              <p:nvPr/>
            </p:nvSpPr>
            <p:spPr bwMode="auto">
              <a:xfrm>
                <a:off x="1600" y="1944"/>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grpSp>
        <p:sp>
          <p:nvSpPr>
            <p:cNvPr id="25705" name="Text Box 122"/>
            <p:cNvSpPr txBox="1">
              <a:spLocks noChangeArrowheads="1"/>
            </p:cNvSpPr>
            <p:nvPr/>
          </p:nvSpPr>
          <p:spPr bwMode="auto">
            <a:xfrm>
              <a:off x="1489" y="1616"/>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25706" name="Text Box 123"/>
            <p:cNvSpPr txBox="1">
              <a:spLocks noChangeArrowheads="1"/>
            </p:cNvSpPr>
            <p:nvPr/>
          </p:nvSpPr>
          <p:spPr bwMode="auto">
            <a:xfrm>
              <a:off x="1868" y="1626"/>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7" name="Group 136"/>
          <p:cNvGrpSpPr/>
          <p:nvPr/>
        </p:nvGrpSpPr>
        <p:grpSpPr bwMode="auto">
          <a:xfrm>
            <a:off x="3773488" y="4329113"/>
            <a:ext cx="3924300" cy="1649412"/>
            <a:chOff x="1383" y="2753"/>
            <a:chExt cx="2472" cy="1039"/>
          </a:xfrm>
        </p:grpSpPr>
        <p:grpSp>
          <p:nvGrpSpPr>
            <p:cNvPr id="25681" name="Group 69"/>
            <p:cNvGrpSpPr/>
            <p:nvPr/>
          </p:nvGrpSpPr>
          <p:grpSpPr bwMode="auto">
            <a:xfrm>
              <a:off x="1383" y="2753"/>
              <a:ext cx="2472" cy="1039"/>
              <a:chOff x="1383" y="3032"/>
              <a:chExt cx="2472" cy="1039"/>
            </a:xfrm>
          </p:grpSpPr>
          <p:grpSp>
            <p:nvGrpSpPr>
              <p:cNvPr id="25685" name="Group 70"/>
              <p:cNvGrpSpPr/>
              <p:nvPr/>
            </p:nvGrpSpPr>
            <p:grpSpPr bwMode="auto">
              <a:xfrm>
                <a:off x="1383" y="3032"/>
                <a:ext cx="1929" cy="944"/>
                <a:chOff x="1383" y="3032"/>
                <a:chExt cx="1929" cy="944"/>
              </a:xfrm>
            </p:grpSpPr>
            <p:sp>
              <p:nvSpPr>
                <p:cNvPr id="25687" name="Rectangle 71"/>
                <p:cNvSpPr>
                  <a:spLocks noChangeArrowheads="1"/>
                </p:cNvSpPr>
                <p:nvPr/>
              </p:nvSpPr>
              <p:spPr bwMode="auto">
                <a:xfrm rot="5400000">
                  <a:off x="2315" y="3498"/>
                  <a:ext cx="4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   Ext</a:t>
                  </a:r>
                  <a:endParaRPr lang="en-US" altLang="zh-CN" sz="1800"/>
                </a:p>
              </p:txBody>
            </p:sp>
            <p:sp>
              <p:nvSpPr>
                <p:cNvPr id="25688" name="Rectangle 72"/>
                <p:cNvSpPr>
                  <a:spLocks noChangeArrowheads="1"/>
                </p:cNvSpPr>
                <p:nvPr/>
              </p:nvSpPr>
              <p:spPr bwMode="auto">
                <a:xfrm rot="5400000">
                  <a:off x="2987" y="3304"/>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25689" name="Line 73"/>
                <p:cNvSpPr>
                  <a:spLocks noChangeShapeType="1"/>
                </p:cNvSpPr>
                <p:nvPr/>
              </p:nvSpPr>
              <p:spPr bwMode="auto">
                <a:xfrm>
                  <a:off x="1832" y="3696"/>
                  <a:ext cx="60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0" name="Rectangle 74"/>
                <p:cNvSpPr>
                  <a:spLocks noChangeArrowheads="1"/>
                </p:cNvSpPr>
                <p:nvPr/>
              </p:nvSpPr>
              <p:spPr bwMode="auto">
                <a:xfrm>
                  <a:off x="1911" y="369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grpSp>
              <p:nvGrpSpPr>
                <p:cNvPr id="25691" name="Group 75"/>
                <p:cNvGrpSpPr/>
                <p:nvPr/>
              </p:nvGrpSpPr>
              <p:grpSpPr bwMode="auto">
                <a:xfrm>
                  <a:off x="1383" y="3032"/>
                  <a:ext cx="1929" cy="944"/>
                  <a:chOff x="1383" y="3032"/>
                  <a:chExt cx="1929" cy="944"/>
                </a:xfrm>
              </p:grpSpPr>
              <p:grpSp>
                <p:nvGrpSpPr>
                  <p:cNvPr id="25692" name="Group 76"/>
                  <p:cNvGrpSpPr/>
                  <p:nvPr/>
                </p:nvGrpSpPr>
                <p:grpSpPr bwMode="auto">
                  <a:xfrm>
                    <a:off x="3120" y="3032"/>
                    <a:ext cx="192" cy="720"/>
                    <a:chOff x="3120" y="3032"/>
                    <a:chExt cx="192" cy="720"/>
                  </a:xfrm>
                </p:grpSpPr>
                <p:sp>
                  <p:nvSpPr>
                    <p:cNvPr id="25700" name="Line 77"/>
                    <p:cNvSpPr>
                      <a:spLocks noChangeShapeType="1"/>
                    </p:cNvSpPr>
                    <p:nvPr/>
                  </p:nvSpPr>
                  <p:spPr bwMode="auto">
                    <a:xfrm>
                      <a:off x="3120" y="3032"/>
                      <a:ext cx="0" cy="704"/>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01" name="Line 78"/>
                    <p:cNvSpPr>
                      <a:spLocks noChangeShapeType="1"/>
                    </p:cNvSpPr>
                    <p:nvPr/>
                  </p:nvSpPr>
                  <p:spPr bwMode="auto">
                    <a:xfrm>
                      <a:off x="3128" y="3032"/>
                      <a:ext cx="176" cy="8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02" name="Line 79"/>
                    <p:cNvSpPr>
                      <a:spLocks noChangeShapeType="1"/>
                    </p:cNvSpPr>
                    <p:nvPr/>
                  </p:nvSpPr>
                  <p:spPr bwMode="auto">
                    <a:xfrm flipV="1">
                      <a:off x="3128" y="3640"/>
                      <a:ext cx="176" cy="112"/>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03" name="Line 80"/>
                    <p:cNvSpPr>
                      <a:spLocks noChangeShapeType="1"/>
                    </p:cNvSpPr>
                    <p:nvPr/>
                  </p:nvSpPr>
                  <p:spPr bwMode="auto">
                    <a:xfrm>
                      <a:off x="3312" y="3128"/>
                      <a:ext cx="0" cy="512"/>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93" name="Rectangle 81"/>
                  <p:cNvSpPr>
                    <a:spLocks noChangeArrowheads="1"/>
                  </p:cNvSpPr>
                  <p:nvPr/>
                </p:nvSpPr>
                <p:spPr bwMode="auto">
                  <a:xfrm>
                    <a:off x="2456" y="3416"/>
                    <a:ext cx="224" cy="512"/>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5694" name="Line 82"/>
                  <p:cNvSpPr>
                    <a:spLocks noChangeShapeType="1"/>
                  </p:cNvSpPr>
                  <p:nvPr/>
                </p:nvSpPr>
                <p:spPr bwMode="auto">
                  <a:xfrm>
                    <a:off x="2696" y="3648"/>
                    <a:ext cx="416"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5" name="Rectangle 83"/>
                  <p:cNvSpPr>
                    <a:spLocks noChangeArrowheads="1"/>
                  </p:cNvSpPr>
                  <p:nvPr/>
                </p:nvSpPr>
                <p:spPr bwMode="auto">
                  <a:xfrm>
                    <a:off x="2691" y="3672"/>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5696" name="Line 84"/>
                  <p:cNvSpPr>
                    <a:spLocks noChangeShapeType="1"/>
                  </p:cNvSpPr>
                  <p:nvPr/>
                </p:nvSpPr>
                <p:spPr bwMode="auto">
                  <a:xfrm flipH="1">
                    <a:off x="2876" y="3604"/>
                    <a:ext cx="56" cy="88"/>
                  </a:xfrm>
                  <a:prstGeom prst="line">
                    <a:avLst/>
                  </a:prstGeom>
                  <a:noFill/>
                  <a:ln w="127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7" name="Line 85"/>
                  <p:cNvSpPr>
                    <a:spLocks noChangeShapeType="1"/>
                  </p:cNvSpPr>
                  <p:nvPr/>
                </p:nvSpPr>
                <p:spPr bwMode="auto">
                  <a:xfrm flipH="1">
                    <a:off x="2108" y="3652"/>
                    <a:ext cx="56" cy="88"/>
                  </a:xfrm>
                  <a:prstGeom prst="line">
                    <a:avLst/>
                  </a:prstGeom>
                  <a:noFill/>
                  <a:ln w="127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8" name="Rectangle 86"/>
                  <p:cNvSpPr>
                    <a:spLocks noChangeArrowheads="1"/>
                  </p:cNvSpPr>
                  <p:nvPr/>
                </p:nvSpPr>
                <p:spPr bwMode="auto">
                  <a:xfrm>
                    <a:off x="1383" y="3600"/>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25699" name="Line 87"/>
                  <p:cNvSpPr>
                    <a:spLocks noChangeShapeType="1"/>
                  </p:cNvSpPr>
                  <p:nvPr/>
                </p:nvSpPr>
                <p:spPr bwMode="auto">
                  <a:xfrm>
                    <a:off x="3216" y="3704"/>
                    <a:ext cx="0" cy="272"/>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5686" name="Rectangle 88"/>
              <p:cNvSpPr>
                <a:spLocks noChangeArrowheads="1"/>
              </p:cNvSpPr>
              <p:nvPr/>
            </p:nvSpPr>
            <p:spPr bwMode="auto">
              <a:xfrm>
                <a:off x="3207" y="3840"/>
                <a:ext cx="6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ALUSrc</a:t>
                </a:r>
                <a:endParaRPr lang="en-US" altLang="zh-CN" sz="1800">
                  <a:solidFill>
                    <a:schemeClr val="accent1"/>
                  </a:solidFill>
                </a:endParaRPr>
              </a:p>
            </p:txBody>
          </p:sp>
        </p:grpSp>
        <p:grpSp>
          <p:nvGrpSpPr>
            <p:cNvPr id="25682" name="Group 132"/>
            <p:cNvGrpSpPr/>
            <p:nvPr/>
          </p:nvGrpSpPr>
          <p:grpSpPr bwMode="auto">
            <a:xfrm>
              <a:off x="3075" y="2821"/>
              <a:ext cx="142" cy="625"/>
              <a:chOff x="3075" y="2821"/>
              <a:chExt cx="142" cy="625"/>
            </a:xfrm>
          </p:grpSpPr>
          <p:sp>
            <p:nvSpPr>
              <p:cNvPr id="25683" name="Text Box 124"/>
              <p:cNvSpPr txBox="1">
                <a:spLocks noChangeArrowheads="1"/>
              </p:cNvSpPr>
              <p:nvPr/>
            </p:nvSpPr>
            <p:spPr bwMode="auto">
              <a:xfrm>
                <a:off x="3089" y="2821"/>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25684" name="Text Box 125"/>
              <p:cNvSpPr txBox="1">
                <a:spLocks noChangeArrowheads="1"/>
              </p:cNvSpPr>
              <p:nvPr/>
            </p:nvSpPr>
            <p:spPr bwMode="auto">
              <a:xfrm>
                <a:off x="3075" y="3234"/>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grpSp>
        <p:nvGrpSpPr>
          <p:cNvPr id="25659" name="Group 137"/>
          <p:cNvGrpSpPr/>
          <p:nvPr/>
        </p:nvGrpSpPr>
        <p:grpSpPr bwMode="auto">
          <a:xfrm>
            <a:off x="2889020" y="1060451"/>
            <a:ext cx="6002350" cy="989013"/>
            <a:chOff x="1918" y="1392"/>
            <a:chExt cx="3765" cy="607"/>
          </a:xfrm>
        </p:grpSpPr>
        <p:sp>
          <p:nvSpPr>
            <p:cNvPr id="25660" name="Rectangle 138"/>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5661" name="Group 139"/>
            <p:cNvGrpSpPr/>
            <p:nvPr/>
          </p:nvGrpSpPr>
          <p:grpSpPr bwMode="auto">
            <a:xfrm>
              <a:off x="1979" y="1584"/>
              <a:ext cx="624" cy="223"/>
              <a:chOff x="1979" y="1584"/>
              <a:chExt cx="624" cy="223"/>
            </a:xfrm>
          </p:grpSpPr>
          <p:sp>
            <p:nvSpPr>
              <p:cNvPr id="25679" name="Rectangle 140"/>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5680" name="Rectangle 141"/>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5662" name="Group 142"/>
            <p:cNvGrpSpPr/>
            <p:nvPr/>
          </p:nvGrpSpPr>
          <p:grpSpPr bwMode="auto">
            <a:xfrm>
              <a:off x="2611" y="1584"/>
              <a:ext cx="580" cy="223"/>
              <a:chOff x="2611" y="1584"/>
              <a:chExt cx="580" cy="223"/>
            </a:xfrm>
          </p:grpSpPr>
          <p:sp>
            <p:nvSpPr>
              <p:cNvPr id="25677" name="Rectangle 143"/>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5678" name="Rectangle 144"/>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5663" name="Group 145"/>
            <p:cNvGrpSpPr/>
            <p:nvPr/>
          </p:nvGrpSpPr>
          <p:grpSpPr bwMode="auto">
            <a:xfrm>
              <a:off x="3199" y="1584"/>
              <a:ext cx="579" cy="225"/>
              <a:chOff x="3199" y="1584"/>
              <a:chExt cx="579" cy="225"/>
            </a:xfrm>
          </p:grpSpPr>
          <p:sp>
            <p:nvSpPr>
              <p:cNvPr id="25675" name="Rectangle 146"/>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5676" name="Rectangle 147"/>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25664" name="Rectangle 148"/>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5665" name="Rectangle 149"/>
            <p:cNvSpPr>
              <a:spLocks noChangeArrowheads="1"/>
            </p:cNvSpPr>
            <p:nvPr/>
          </p:nvSpPr>
          <p:spPr bwMode="auto">
            <a:xfrm>
              <a:off x="4289" y="1584"/>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25666" name="Rectangle 150"/>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5667" name="Rectangle 151"/>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5668" name="Rectangle 152"/>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5669" name="Rectangle 153"/>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5670" name="Rectangle 154"/>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5671" name="Rectangle 155"/>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5672" name="Rectangle 156"/>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25673" name="Rectangle 157"/>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5674" name="Rectangle 158"/>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sp>
        <p:nvSpPr>
          <p:cNvPr id="2" name="标题 1"/>
          <p:cNvSpPr>
            <a:spLocks noGrp="1"/>
          </p:cNvSpPr>
          <p:nvPr>
            <p:ph type="title"/>
          </p:nvPr>
        </p:nvSpPr>
        <p:spPr/>
        <p:txBody>
          <a:bodyPr/>
          <a:lstStyle/>
          <a:p>
            <a:r>
              <a:rPr lang="zh-CN" altLang="en-US" dirty="0"/>
              <a:t>带立即数的逻辑指令的数据通路</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920"/>
                                        </p:tgtEl>
                                        <p:attrNameLst>
                                          <p:attrName>style.visibility</p:attrName>
                                        </p:attrNameLst>
                                      </p:cBhvr>
                                      <p:to>
                                        <p:strVal val="visible"/>
                                      </p:to>
                                    </p:set>
                                    <p:animEffect transition="in" filter="blinds(horizontal)">
                                      <p:cBhvr>
                                        <p:cTn id="22" dur="500"/>
                                        <p:tgtEl>
                                          <p:spTgt spid="204920"/>
                                        </p:tgtEl>
                                      </p:cBhvr>
                                    </p:animEffect>
                                  </p:childTnLst>
                                  <p:subTnLst>
                                    <p:set>
                                      <p:cBhvr override="childStyle">
                                        <p:cTn dur="1" fill="hold" display="0" masterRel="nextClick" afterEffect="1"/>
                                        <p:tgtEl>
                                          <p:spTgt spid="2049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921"/>
                                        </p:tgtEl>
                                        <p:attrNameLst>
                                          <p:attrName>style.visibility</p:attrName>
                                        </p:attrNameLst>
                                      </p:cBhvr>
                                      <p:to>
                                        <p:strVal val="visible"/>
                                      </p:to>
                                    </p:set>
                                    <p:animEffect transition="in" filter="blinds(horizontal)">
                                      <p:cBhvr>
                                        <p:cTn id="27" dur="500"/>
                                        <p:tgtEl>
                                          <p:spTgt spid="204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0" grpId="0"/>
      <p:bldP spid="2049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5"/>
          <p:cNvSpPr>
            <a:spLocks noGrp="1" noChangeArrowheads="1"/>
          </p:cNvSpPr>
          <p:nvPr>
            <p:ph type="body" idx="1"/>
          </p:nvPr>
        </p:nvSpPr>
        <p:spPr>
          <a:xfrm>
            <a:off x="527265" y="901700"/>
            <a:ext cx="3170237" cy="5037276"/>
          </a:xfrm>
          <a:noFill/>
        </p:spPr>
        <p:txBody>
          <a:bodyPr/>
          <a:lstStyle/>
          <a:p>
            <a:pPr marL="342900" indent="-342900">
              <a:buNone/>
            </a:pPr>
            <a:r>
              <a:rPr lang="zh-CN" altLang="en-US" sz="2000" dirty="0">
                <a:solidFill>
                  <a:srgbClr val="339933"/>
                </a:solidFill>
                <a:latin typeface="宋体" panose="02010600030101010101" pitchFamily="2" charset="-122"/>
                <a:ea typeface="宋体" panose="02010600030101010101" pitchFamily="2" charset="-122"/>
              </a:rPr>
              <a:t>实现目标（</a:t>
            </a:r>
            <a:r>
              <a:rPr lang="en-US" altLang="zh-CN" sz="2000" dirty="0">
                <a:solidFill>
                  <a:srgbClr val="339933"/>
                </a:solidFill>
                <a:latin typeface="宋体" panose="02010600030101010101" pitchFamily="2" charset="-122"/>
                <a:ea typeface="宋体" panose="02010600030101010101" pitchFamily="2" charset="-122"/>
              </a:rPr>
              <a:t>7</a:t>
            </a:r>
            <a:r>
              <a:rPr lang="zh-CN" altLang="en-US" sz="2000" dirty="0">
                <a:solidFill>
                  <a:srgbClr val="339933"/>
                </a:solidFill>
                <a:latin typeface="宋体" panose="02010600030101010101" pitchFamily="2" charset="-122"/>
                <a:ea typeface="宋体" panose="02010600030101010101" pitchFamily="2" charset="-122"/>
              </a:rPr>
              <a:t>条指令）：</a:t>
            </a:r>
            <a:endParaRPr lang="zh-CN" altLang="en-US" sz="2000" dirty="0">
              <a:solidFill>
                <a:srgbClr val="339933"/>
              </a:solidFill>
              <a:latin typeface="宋体" panose="02010600030101010101" pitchFamily="2" charset="-122"/>
              <a:ea typeface="宋体" panose="02010600030101010101" pitchFamily="2" charset="-122"/>
            </a:endParaRPr>
          </a:p>
          <a:p>
            <a:pPr marL="342900" indent="-342900"/>
            <a:r>
              <a:rPr lang="en-US" altLang="zh-CN" sz="2000" dirty="0">
                <a:solidFill>
                  <a:srgbClr val="6D6D6D"/>
                </a:solidFill>
                <a:ea typeface="宋体" panose="02010600030101010101" pitchFamily="2" charset="-122"/>
              </a:rPr>
              <a:t>ADD and subtract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add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sub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OR Immediate:</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ori</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342900" indent="-342900"/>
            <a:r>
              <a:rPr lang="en-US" altLang="zh-CN" sz="2000" dirty="0">
                <a:ea typeface="宋体" panose="02010600030101010101" pitchFamily="2" charset="-122"/>
              </a:rPr>
              <a:t>LOAD and STORE</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lw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sw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BRANCH:</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beq</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JUMP:</a:t>
            </a:r>
            <a:endParaRPr lang="en-US" altLang="zh-CN" sz="2000" dirty="0">
              <a:ea typeface="宋体" panose="02010600030101010101" pitchFamily="2" charset="-122"/>
            </a:endParaRPr>
          </a:p>
          <a:p>
            <a:pPr marL="742950" lvl="1" indent="-285750"/>
            <a:r>
              <a:rPr lang="en-US" altLang="zh-CN" sz="2000" dirty="0">
                <a:ea typeface="宋体" panose="02010600030101010101" pitchFamily="2" charset="-122"/>
              </a:rPr>
              <a:t>j  target</a:t>
            </a:r>
            <a:endParaRPr lang="en-US" altLang="zh-CN" sz="2000" dirty="0">
              <a:ea typeface="宋体" panose="02010600030101010101" pitchFamily="2" charset="-122"/>
            </a:endParaRPr>
          </a:p>
        </p:txBody>
      </p:sp>
      <p:sp>
        <p:nvSpPr>
          <p:cNvPr id="206924" name="Text Box 76"/>
          <p:cNvSpPr txBox="1">
            <a:spLocks noChangeArrowheads="1"/>
          </p:cNvSpPr>
          <p:nvPr/>
        </p:nvSpPr>
        <p:spPr bwMode="auto">
          <a:xfrm>
            <a:off x="4688963" y="4016940"/>
            <a:ext cx="49672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200" dirty="0">
                <a:solidFill>
                  <a:schemeClr val="accent1"/>
                </a:solidFill>
                <a:ea typeface="黑体" panose="02010609060101010101" pitchFamily="49" charset="-122"/>
                <a:cs typeface="Arial" panose="020B0604020202020204" pitchFamily="34" charset="0"/>
              </a:rPr>
              <a:t>3.  </a:t>
            </a:r>
            <a:r>
              <a:rPr lang="zh-CN" altLang="en-US" sz="2200" dirty="0">
                <a:solidFill>
                  <a:schemeClr val="accent1"/>
                </a:solidFill>
                <a:ea typeface="黑体" panose="02010609060101010101" pitchFamily="49" charset="-122"/>
                <a:cs typeface="Arial" panose="020B0604020202020204" pitchFamily="34" charset="0"/>
              </a:rPr>
              <a:t>考虑</a:t>
            </a:r>
            <a:r>
              <a:rPr lang="en-US" altLang="zh-CN" sz="2200" dirty="0" err="1">
                <a:solidFill>
                  <a:schemeClr val="accent1"/>
                </a:solidFill>
                <a:ea typeface="黑体" panose="02010609060101010101" pitchFamily="49" charset="-122"/>
                <a:cs typeface="Arial" panose="020B0604020202020204" pitchFamily="34" charset="0"/>
              </a:rPr>
              <a:t>lw</a:t>
            </a:r>
            <a:r>
              <a:rPr lang="en-US" altLang="zh-CN" sz="2200" dirty="0">
                <a:solidFill>
                  <a:schemeClr val="accent1"/>
                </a:solidFill>
                <a:ea typeface="黑体" panose="02010609060101010101" pitchFamily="49" charset="-122"/>
                <a:cs typeface="Arial" panose="020B0604020202020204" pitchFamily="34" charset="0"/>
              </a:rPr>
              <a:t> </a:t>
            </a:r>
            <a:r>
              <a:rPr lang="zh-CN" altLang="en-US" sz="2200" dirty="0">
                <a:solidFill>
                  <a:schemeClr val="accent1"/>
                </a:solidFill>
                <a:ea typeface="黑体" panose="02010609060101010101" pitchFamily="49" charset="-122"/>
                <a:cs typeface="Arial" panose="020B0604020202020204" pitchFamily="34" charset="0"/>
              </a:rPr>
              <a:t>指令（访存指令的代表）</a:t>
            </a:r>
            <a:endParaRPr lang="zh-CN" altLang="en-US" sz="2200" dirty="0">
              <a:solidFill>
                <a:schemeClr val="accent1"/>
              </a:solidFill>
              <a:ea typeface="黑体" panose="02010609060101010101" pitchFamily="49" charset="-122"/>
              <a:cs typeface="Arial" panose="020B0604020202020204" pitchFamily="34" charset="0"/>
            </a:endParaRPr>
          </a:p>
        </p:txBody>
      </p:sp>
      <p:grpSp>
        <p:nvGrpSpPr>
          <p:cNvPr id="2" name="Group 79"/>
          <p:cNvGrpSpPr/>
          <p:nvPr/>
        </p:nvGrpSpPr>
        <p:grpSpPr bwMode="auto">
          <a:xfrm>
            <a:off x="916387" y="2266957"/>
            <a:ext cx="10625615" cy="2033812"/>
            <a:chOff x="385" y="1412"/>
            <a:chExt cx="5348" cy="703"/>
          </a:xfrm>
        </p:grpSpPr>
        <p:sp>
          <p:nvSpPr>
            <p:cNvPr id="26700" name="Text Box 77"/>
            <p:cNvSpPr txBox="1">
              <a:spLocks noChangeArrowheads="1"/>
            </p:cNvSpPr>
            <p:nvPr/>
          </p:nvSpPr>
          <p:spPr bwMode="auto">
            <a:xfrm>
              <a:off x="385" y="1903"/>
              <a:ext cx="1281" cy="212"/>
            </a:xfrm>
            <a:prstGeom prst="rect">
              <a:avLst/>
            </a:prstGeom>
            <a:solidFill>
              <a:srgbClr val="FF99CC">
                <a:alpha val="41960"/>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a:latin typeface="Times New Roman" panose="02020603050405020304" pitchFamily="18" charset="0"/>
              </a:endParaRPr>
            </a:p>
          </p:txBody>
        </p:sp>
        <p:sp>
          <p:nvSpPr>
            <p:cNvPr id="26701" name="Rectangle 78"/>
            <p:cNvSpPr>
              <a:spLocks noChangeArrowheads="1"/>
            </p:cNvSpPr>
            <p:nvPr/>
          </p:nvSpPr>
          <p:spPr bwMode="auto">
            <a:xfrm>
              <a:off x="2266" y="1412"/>
              <a:ext cx="3467" cy="470"/>
            </a:xfrm>
            <a:prstGeom prst="rect">
              <a:avLst/>
            </a:prstGeom>
            <a:solidFill>
              <a:srgbClr val="FF99CC">
                <a:alpha val="34901"/>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grpSp>
        <p:nvGrpSpPr>
          <p:cNvPr id="26630" name="Group 80"/>
          <p:cNvGrpSpPr/>
          <p:nvPr/>
        </p:nvGrpSpPr>
        <p:grpSpPr bwMode="auto">
          <a:xfrm>
            <a:off x="4654551" y="990601"/>
            <a:ext cx="6776322" cy="1226022"/>
            <a:chOff x="1918" y="672"/>
            <a:chExt cx="3767" cy="615"/>
          </a:xfrm>
        </p:grpSpPr>
        <p:grpSp>
          <p:nvGrpSpPr>
            <p:cNvPr id="26665" name="Group 81"/>
            <p:cNvGrpSpPr/>
            <p:nvPr/>
          </p:nvGrpSpPr>
          <p:grpSpPr bwMode="auto">
            <a:xfrm>
              <a:off x="1918" y="672"/>
              <a:ext cx="3767" cy="423"/>
              <a:chOff x="1918" y="672"/>
              <a:chExt cx="3767" cy="423"/>
            </a:xfrm>
          </p:grpSpPr>
          <p:grpSp>
            <p:nvGrpSpPr>
              <p:cNvPr id="26672" name="Group 82"/>
              <p:cNvGrpSpPr/>
              <p:nvPr/>
            </p:nvGrpSpPr>
            <p:grpSpPr bwMode="auto">
              <a:xfrm>
                <a:off x="1979" y="864"/>
                <a:ext cx="3607" cy="231"/>
                <a:chOff x="1979" y="864"/>
                <a:chExt cx="3607" cy="231"/>
              </a:xfrm>
            </p:grpSpPr>
            <p:sp>
              <p:nvSpPr>
                <p:cNvPr id="26680" name="Rectangle 83"/>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6681" name="Group 84"/>
                <p:cNvGrpSpPr/>
                <p:nvPr/>
              </p:nvGrpSpPr>
              <p:grpSpPr bwMode="auto">
                <a:xfrm>
                  <a:off x="1979" y="864"/>
                  <a:ext cx="3607" cy="231"/>
                  <a:chOff x="1979" y="864"/>
                  <a:chExt cx="3607" cy="231"/>
                </a:xfrm>
              </p:grpSpPr>
              <p:grpSp>
                <p:nvGrpSpPr>
                  <p:cNvPr id="26682" name="Group 85"/>
                  <p:cNvGrpSpPr/>
                  <p:nvPr/>
                </p:nvGrpSpPr>
                <p:grpSpPr bwMode="auto">
                  <a:xfrm>
                    <a:off x="1979" y="864"/>
                    <a:ext cx="624" cy="229"/>
                    <a:chOff x="1979" y="864"/>
                    <a:chExt cx="624" cy="229"/>
                  </a:xfrm>
                </p:grpSpPr>
                <p:sp>
                  <p:nvSpPr>
                    <p:cNvPr id="26698" name="Rectangle 86"/>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99" name="Rectangle 87"/>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6683" name="Group 88"/>
                  <p:cNvGrpSpPr/>
                  <p:nvPr/>
                </p:nvGrpSpPr>
                <p:grpSpPr bwMode="auto">
                  <a:xfrm>
                    <a:off x="2611" y="864"/>
                    <a:ext cx="580" cy="231"/>
                    <a:chOff x="2611" y="864"/>
                    <a:chExt cx="580" cy="231"/>
                  </a:xfrm>
                </p:grpSpPr>
                <p:sp>
                  <p:nvSpPr>
                    <p:cNvPr id="26696" name="Rectangle 89"/>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97" name="Rectangle 90"/>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6684" name="Group 91"/>
                  <p:cNvGrpSpPr/>
                  <p:nvPr/>
                </p:nvGrpSpPr>
                <p:grpSpPr bwMode="auto">
                  <a:xfrm>
                    <a:off x="3199" y="864"/>
                    <a:ext cx="579" cy="229"/>
                    <a:chOff x="3199" y="864"/>
                    <a:chExt cx="579" cy="229"/>
                  </a:xfrm>
                </p:grpSpPr>
                <p:sp>
                  <p:nvSpPr>
                    <p:cNvPr id="26694" name="Rectangle 92"/>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95" name="Rectangle 93"/>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26685" name="Group 94"/>
                  <p:cNvGrpSpPr/>
                  <p:nvPr/>
                </p:nvGrpSpPr>
                <p:grpSpPr bwMode="auto">
                  <a:xfrm>
                    <a:off x="3786" y="864"/>
                    <a:ext cx="579" cy="229"/>
                    <a:chOff x="3786" y="864"/>
                    <a:chExt cx="579" cy="229"/>
                  </a:xfrm>
                </p:grpSpPr>
                <p:sp>
                  <p:nvSpPr>
                    <p:cNvPr id="26692" name="Rectangle 95"/>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93" name="Rectangle 96"/>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26686" name="Group 97"/>
                  <p:cNvGrpSpPr/>
                  <p:nvPr/>
                </p:nvGrpSpPr>
                <p:grpSpPr bwMode="auto">
                  <a:xfrm>
                    <a:off x="4373" y="864"/>
                    <a:ext cx="620" cy="229"/>
                    <a:chOff x="4373" y="864"/>
                    <a:chExt cx="620" cy="229"/>
                  </a:xfrm>
                </p:grpSpPr>
                <p:sp>
                  <p:nvSpPr>
                    <p:cNvPr id="26690" name="Rectangle 98"/>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91" name="Rectangle 99"/>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26687" name="Group 100"/>
                  <p:cNvGrpSpPr/>
                  <p:nvPr/>
                </p:nvGrpSpPr>
                <p:grpSpPr bwMode="auto">
                  <a:xfrm>
                    <a:off x="4961" y="864"/>
                    <a:ext cx="625" cy="229"/>
                    <a:chOff x="4961" y="864"/>
                    <a:chExt cx="625" cy="229"/>
                  </a:xfrm>
                </p:grpSpPr>
                <p:sp>
                  <p:nvSpPr>
                    <p:cNvPr id="26688" name="Rectangle 101"/>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89" name="Rectangle 102"/>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26673" name="Rectangle 103"/>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6674" name="Rectangle 104"/>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26675" name="Rectangle 105"/>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26676" name="Rectangle 106"/>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6677" name="Rectangle 107"/>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6678" name="Rectangle 108"/>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6679" name="Rectangle 109"/>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26666" name="Rectangle 110"/>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6667" name="Rectangle 111"/>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6 </a:t>
              </a:r>
              <a:r>
                <a:rPr lang="en-US" altLang="zh-CN" sz="1800" dirty="0"/>
                <a:t>bits</a:t>
              </a:r>
              <a:endParaRPr lang="en-US" altLang="zh-CN" sz="1800" dirty="0"/>
            </a:p>
          </p:txBody>
        </p:sp>
        <p:sp>
          <p:nvSpPr>
            <p:cNvPr id="26668" name="Rectangle 112"/>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6669" name="Rectangle 113"/>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6670" name="Rectangle 114"/>
            <p:cNvSpPr>
              <a:spLocks noChangeArrowheads="1"/>
            </p:cNvSpPr>
            <p:nvPr/>
          </p:nvSpPr>
          <p:spPr bwMode="auto">
            <a:xfrm>
              <a:off x="3317" y="1056"/>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sp>
          <p:nvSpPr>
            <p:cNvPr id="26671" name="Rectangle 115"/>
            <p:cNvSpPr>
              <a:spLocks noChangeArrowheads="1"/>
            </p:cNvSpPr>
            <p:nvPr/>
          </p:nvSpPr>
          <p:spPr bwMode="auto">
            <a:xfrm>
              <a:off x="2731" y="1056"/>
              <a:ext cx="4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26631" name="Group 116"/>
          <p:cNvGrpSpPr/>
          <p:nvPr/>
        </p:nvGrpSpPr>
        <p:grpSpPr bwMode="auto">
          <a:xfrm>
            <a:off x="4654550" y="2330451"/>
            <a:ext cx="6887453" cy="1241971"/>
            <a:chOff x="1918" y="1392"/>
            <a:chExt cx="3765" cy="607"/>
          </a:xfrm>
        </p:grpSpPr>
        <p:sp>
          <p:nvSpPr>
            <p:cNvPr id="26644" name="Rectangle 117"/>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6645" name="Group 118"/>
            <p:cNvGrpSpPr/>
            <p:nvPr/>
          </p:nvGrpSpPr>
          <p:grpSpPr bwMode="auto">
            <a:xfrm>
              <a:off x="1979" y="1584"/>
              <a:ext cx="624" cy="223"/>
              <a:chOff x="1979" y="1584"/>
              <a:chExt cx="624" cy="223"/>
            </a:xfrm>
          </p:grpSpPr>
          <p:sp>
            <p:nvSpPr>
              <p:cNvPr id="26663" name="Rectangle 119"/>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64" name="Rectangle 120"/>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6646" name="Group 121"/>
            <p:cNvGrpSpPr/>
            <p:nvPr/>
          </p:nvGrpSpPr>
          <p:grpSpPr bwMode="auto">
            <a:xfrm>
              <a:off x="2611" y="1584"/>
              <a:ext cx="580" cy="223"/>
              <a:chOff x="2611" y="1584"/>
              <a:chExt cx="580" cy="223"/>
            </a:xfrm>
          </p:grpSpPr>
          <p:sp>
            <p:nvSpPr>
              <p:cNvPr id="26661" name="Rectangle 122"/>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62" name="Rectangle 123"/>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6647" name="Group 124"/>
            <p:cNvGrpSpPr/>
            <p:nvPr/>
          </p:nvGrpSpPr>
          <p:grpSpPr bwMode="auto">
            <a:xfrm>
              <a:off x="3199" y="1584"/>
              <a:ext cx="579" cy="225"/>
              <a:chOff x="3199" y="1584"/>
              <a:chExt cx="579" cy="225"/>
            </a:xfrm>
          </p:grpSpPr>
          <p:sp>
            <p:nvSpPr>
              <p:cNvPr id="26659" name="Rectangle 125"/>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60" name="Rectangle 126"/>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26648" name="Rectangle 127"/>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49" name="Rectangle 128"/>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26650" name="Rectangle 129"/>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6651" name="Rectangle 130"/>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6652" name="Rectangle 131"/>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6653" name="Rectangle 132"/>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6654" name="Rectangle 133"/>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6655" name="Rectangle 134"/>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6656" name="Rectangle 135"/>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26657" name="Rectangle 136"/>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6658" name="Rectangle 137"/>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26632" name="Group 138"/>
          <p:cNvGrpSpPr/>
          <p:nvPr/>
        </p:nvGrpSpPr>
        <p:grpSpPr bwMode="auto">
          <a:xfrm>
            <a:off x="4654551" y="5059366"/>
            <a:ext cx="6860115" cy="1276120"/>
            <a:chOff x="1918" y="3360"/>
            <a:chExt cx="3766" cy="601"/>
          </a:xfrm>
        </p:grpSpPr>
        <p:sp>
          <p:nvSpPr>
            <p:cNvPr id="26633" name="Rectangle 139"/>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6634" name="Group 140"/>
            <p:cNvGrpSpPr/>
            <p:nvPr/>
          </p:nvGrpSpPr>
          <p:grpSpPr bwMode="auto">
            <a:xfrm>
              <a:off x="1979" y="3552"/>
              <a:ext cx="624" cy="217"/>
              <a:chOff x="1979" y="3552"/>
              <a:chExt cx="624" cy="217"/>
            </a:xfrm>
          </p:grpSpPr>
          <p:sp>
            <p:nvSpPr>
              <p:cNvPr id="26642" name="Rectangle 141"/>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43" name="Rectangle 142"/>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26635" name="Rectangle 143"/>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6636" name="Rectangle 144"/>
            <p:cNvSpPr>
              <a:spLocks noChangeArrowheads="1"/>
            </p:cNvSpPr>
            <p:nvPr/>
          </p:nvSpPr>
          <p:spPr bwMode="auto">
            <a:xfrm>
              <a:off x="355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a:latin typeface="Times New Roman" panose="02020603050405020304" pitchFamily="18" charset="0"/>
                </a:rPr>
                <a:t> </a:t>
              </a:r>
              <a:r>
                <a:rPr lang="en-US" altLang="zh-CN" sz="1800"/>
                <a:t>address</a:t>
              </a:r>
              <a:endParaRPr lang="en-US" altLang="zh-CN" sz="1800"/>
            </a:p>
          </p:txBody>
        </p:sp>
        <p:sp>
          <p:nvSpPr>
            <p:cNvPr id="26637" name="Rectangle 145"/>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6638" name="Rectangle 146"/>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6639" name="Rectangle 147"/>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6640" name="Rectangle 148"/>
            <p:cNvSpPr>
              <a:spLocks noChangeArrowheads="1"/>
            </p:cNvSpPr>
            <p:nvPr/>
          </p:nvSpPr>
          <p:spPr bwMode="auto">
            <a:xfrm>
              <a:off x="2143" y="3744"/>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b="0">
                  <a:latin typeface="Times New Roman" panose="02020603050405020304" pitchFamily="18" charset="0"/>
                </a:rPr>
                <a:t> </a:t>
              </a:r>
              <a:r>
                <a:rPr lang="en-US" altLang="zh-CN" sz="1800"/>
                <a:t>bits</a:t>
              </a:r>
              <a:endParaRPr lang="en-US" altLang="zh-CN" sz="1800"/>
            </a:p>
          </p:txBody>
        </p:sp>
        <p:sp>
          <p:nvSpPr>
            <p:cNvPr id="26641" name="Rectangle 149"/>
            <p:cNvSpPr>
              <a:spLocks noChangeArrowheads="1"/>
            </p:cNvSpPr>
            <p:nvPr/>
          </p:nvSpPr>
          <p:spPr bwMode="auto">
            <a:xfrm>
              <a:off x="3816" y="374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3" name="标题 2"/>
          <p:cNvSpPr>
            <a:spLocks noGrp="1"/>
          </p:cNvSpPr>
          <p:nvPr>
            <p:ph type="title"/>
          </p:nvPr>
        </p:nvSpPr>
        <p:spPr/>
        <p:txBody>
          <a:bodyPr/>
          <a:lstStyle/>
          <a:p>
            <a:r>
              <a:rPr lang="zh-CN" altLang="en-US" dirty="0"/>
              <a:t>访存指令中的数据装入指令 </a:t>
            </a:r>
            <a:r>
              <a:rPr lang="en-US" altLang="zh-CN" dirty="0"/>
              <a:t>(</a:t>
            </a:r>
            <a:r>
              <a:rPr lang="en-US" altLang="zh-CN" dirty="0" err="1"/>
              <a:t>lw</a:t>
            </a:r>
            <a:r>
              <a:rPr lang="en-US" altLang="zh-CN" dirty="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924"/>
                                        </p:tgtEl>
                                        <p:attrNameLst>
                                          <p:attrName>style.visibility</p:attrName>
                                        </p:attrNameLst>
                                      </p:cBhvr>
                                      <p:to>
                                        <p:strVal val="visible"/>
                                      </p:to>
                                    </p:set>
                                    <p:animEffect transition="in" filter="blinds(horizontal)">
                                      <p:cBhvr>
                                        <p:cTn id="7" dur="500"/>
                                        <p:tgtEl>
                                          <p:spTgt spid="2069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idx="1"/>
          </p:nvPr>
        </p:nvSpPr>
        <p:spPr>
          <a:xfrm>
            <a:off x="515930" y="2010010"/>
            <a:ext cx="11093684" cy="2460625"/>
          </a:xfrm>
          <a:noFill/>
        </p:spPr>
        <p:txBody>
          <a:bodyPr/>
          <a:lstStyle/>
          <a:p>
            <a:pPr>
              <a:lnSpc>
                <a:spcPct val="130000"/>
              </a:lnSpc>
            </a:pPr>
            <a:r>
              <a:rPr lang="en-US" altLang="zh-CN" sz="2000" dirty="0" err="1">
                <a:ea typeface="黑体" panose="02010609060101010101" pitchFamily="49" charset="-122"/>
              </a:rPr>
              <a:t>lw</a:t>
            </a:r>
            <a:r>
              <a:rPr lang="en-US" altLang="zh-CN" sz="2000" dirty="0">
                <a:ea typeface="黑体" panose="02010609060101010101" pitchFamily="49" charset="-122"/>
              </a:rPr>
              <a:t>	</a:t>
            </a:r>
            <a:r>
              <a:rPr lang="en-US" altLang="zh-CN" sz="2000" dirty="0" err="1">
                <a:ea typeface="黑体" panose="02010609060101010101" pitchFamily="49" charset="-122"/>
              </a:rPr>
              <a:t>rt</a:t>
            </a:r>
            <a:r>
              <a:rPr lang="en-US" altLang="zh-CN" sz="2000" dirty="0">
                <a:ea typeface="黑体" panose="02010609060101010101" pitchFamily="49" charset="-122"/>
              </a:rPr>
              <a:t>, </a:t>
            </a:r>
            <a:r>
              <a:rPr lang="en-US" altLang="zh-CN" sz="2000" dirty="0" err="1">
                <a:ea typeface="黑体" panose="02010609060101010101" pitchFamily="49" charset="-122"/>
              </a:rPr>
              <a:t>rs</a:t>
            </a:r>
            <a:r>
              <a:rPr lang="en-US" altLang="zh-CN" sz="2000" dirty="0">
                <a:ea typeface="黑体" panose="02010609060101010101" pitchFamily="49" charset="-122"/>
              </a:rPr>
              <a:t>, imm16</a:t>
            </a:r>
            <a:endParaRPr lang="en-US" altLang="zh-CN" sz="2000" dirty="0">
              <a:ea typeface="黑体" panose="02010609060101010101" pitchFamily="49" charset="-122"/>
            </a:endParaRPr>
          </a:p>
          <a:p>
            <a:pPr lvl="1">
              <a:lnSpc>
                <a:spcPct val="130000"/>
              </a:lnSpc>
            </a:pPr>
            <a:r>
              <a:rPr lang="en-US" altLang="zh-CN" sz="2000" dirty="0">
                <a:ea typeface="黑体" panose="02010609060101010101" pitchFamily="49" charset="-122"/>
              </a:rPr>
              <a:t>M[PC]		            </a:t>
            </a:r>
            <a:r>
              <a:rPr lang="zh-CN" altLang="en-US" sz="2000" dirty="0">
                <a:solidFill>
                  <a:srgbClr val="0000FF"/>
                </a:solidFill>
                <a:ea typeface="黑体" panose="02010609060101010101" pitchFamily="49" charset="-122"/>
              </a:rPr>
              <a:t>取指令（公共操作，取指部件完成）</a:t>
            </a:r>
            <a:endParaRPr lang="en-US" altLang="zh-CN" sz="2000" dirty="0">
              <a:ea typeface="黑体" panose="02010609060101010101" pitchFamily="49" charset="-122"/>
            </a:endParaRPr>
          </a:p>
          <a:p>
            <a:pPr lvl="1">
              <a:lnSpc>
                <a:spcPct val="130000"/>
              </a:lnSpc>
            </a:pPr>
            <a:r>
              <a:rPr lang="en-US" altLang="zh-CN" sz="2000" dirty="0" err="1">
                <a:ea typeface="黑体" panose="02010609060101010101" pitchFamily="49" charset="-122"/>
              </a:rPr>
              <a:t>Addr</a:t>
            </a:r>
            <a:r>
              <a:rPr lang="en-US" altLang="zh-CN" sz="2000" dirty="0">
                <a:ea typeface="黑体" panose="02010609060101010101" pitchFamily="49" charset="-122"/>
              </a:rPr>
              <a:t> </a:t>
            </a:r>
            <a:r>
              <a:rPr lang="en-US" altLang="zh-CN" sz="2000" dirty="0">
                <a:ea typeface="黑体" panose="02010609060101010101" pitchFamily="49" charset="-122"/>
                <a:cs typeface="Arial" panose="020B0604020202020204" pitchFamily="34" charset="0"/>
                <a:sym typeface="Wingdings" panose="05000000000000000000" pitchFamily="2" charset="2"/>
              </a:rPr>
              <a:t>←</a:t>
            </a:r>
            <a:r>
              <a:rPr lang="en-US" altLang="zh-CN" sz="2000" dirty="0">
                <a:ea typeface="黑体" panose="02010609060101010101" pitchFamily="49" charset="-122"/>
              </a:rPr>
              <a:t> R[</a:t>
            </a:r>
            <a:r>
              <a:rPr lang="en-US" altLang="zh-CN" sz="2000" dirty="0" err="1">
                <a:ea typeface="黑体" panose="02010609060101010101" pitchFamily="49" charset="-122"/>
              </a:rPr>
              <a:t>rs</a:t>
            </a:r>
            <a:r>
              <a:rPr lang="en-US" altLang="zh-CN" sz="2000" dirty="0">
                <a:ea typeface="黑体" panose="02010609060101010101" pitchFamily="49" charset="-122"/>
              </a:rPr>
              <a:t>] + </a:t>
            </a:r>
            <a:r>
              <a:rPr lang="en-US" altLang="zh-CN" sz="2000" dirty="0" err="1">
                <a:ea typeface="黑体" panose="02010609060101010101" pitchFamily="49" charset="-122"/>
              </a:rPr>
              <a:t>SignExt</a:t>
            </a:r>
            <a:r>
              <a:rPr lang="en-US" altLang="zh-CN" sz="2000" dirty="0">
                <a:ea typeface="黑体" panose="02010609060101010101" pitchFamily="49" charset="-122"/>
              </a:rPr>
              <a:t>(imm16)    </a:t>
            </a:r>
            <a:r>
              <a:rPr lang="zh-CN" altLang="en-US" sz="2000" dirty="0">
                <a:ea typeface="黑体" panose="02010609060101010101" pitchFamily="49" charset="-122"/>
              </a:rPr>
              <a:t>计算存储单元地址 </a:t>
            </a:r>
            <a:r>
              <a:rPr lang="en-US" altLang="zh-CN" sz="2000" dirty="0">
                <a:solidFill>
                  <a:schemeClr val="accent1"/>
                </a:solidFill>
                <a:ea typeface="黑体" panose="02010609060101010101" pitchFamily="49" charset="-122"/>
              </a:rPr>
              <a:t>(</a:t>
            </a:r>
            <a:r>
              <a:rPr lang="zh-CN" altLang="en-US" sz="2000" dirty="0">
                <a:solidFill>
                  <a:schemeClr val="accent1"/>
                </a:solidFill>
                <a:ea typeface="黑体" panose="02010609060101010101" pitchFamily="49" charset="-122"/>
              </a:rPr>
              <a:t>符号扩展！</a:t>
            </a:r>
            <a:r>
              <a:rPr lang="en-US" altLang="zh-CN" sz="2000" dirty="0">
                <a:solidFill>
                  <a:schemeClr val="accent1"/>
                </a:solidFill>
                <a:ea typeface="黑体" panose="02010609060101010101" pitchFamily="49" charset="-122"/>
              </a:rPr>
              <a:t>)</a:t>
            </a:r>
            <a:endParaRPr lang="en-US" altLang="zh-CN" sz="2000" dirty="0">
              <a:solidFill>
                <a:schemeClr val="accent1"/>
              </a:solidFill>
              <a:ea typeface="黑体" panose="02010609060101010101" pitchFamily="49" charset="-122"/>
            </a:endParaRPr>
          </a:p>
          <a:p>
            <a:pPr lvl="1">
              <a:lnSpc>
                <a:spcPct val="130000"/>
              </a:lnSpc>
            </a:pPr>
            <a:r>
              <a:rPr lang="en-US" altLang="zh-CN" sz="2000" dirty="0">
                <a:ea typeface="黑体" panose="02010609060101010101" pitchFamily="49" charset="-122"/>
              </a:rPr>
              <a:t>R[</a:t>
            </a:r>
            <a:r>
              <a:rPr lang="en-US" altLang="zh-CN" sz="2000" dirty="0" err="1">
                <a:ea typeface="黑体" panose="02010609060101010101" pitchFamily="49" charset="-122"/>
              </a:rPr>
              <a:t>rt</a:t>
            </a:r>
            <a:r>
              <a:rPr lang="en-US" altLang="zh-CN" sz="2000" dirty="0">
                <a:ea typeface="黑体" panose="02010609060101010101" pitchFamily="49" charset="-122"/>
              </a:rPr>
              <a:t>] </a:t>
            </a:r>
            <a:r>
              <a:rPr lang="en-US" altLang="zh-CN" sz="2000" dirty="0">
                <a:ea typeface="黑体" panose="02010609060101010101" pitchFamily="49" charset="-122"/>
                <a:sym typeface="Wingdings" panose="05000000000000000000" pitchFamily="2" charset="2"/>
              </a:rPr>
              <a:t>←</a:t>
            </a:r>
            <a:r>
              <a:rPr lang="en-US" altLang="zh-CN" sz="2000" dirty="0">
                <a:ea typeface="黑体" panose="02010609060101010101" pitchFamily="49" charset="-122"/>
              </a:rPr>
              <a:t> M [</a:t>
            </a:r>
            <a:r>
              <a:rPr lang="en-US" altLang="zh-CN" sz="2000" dirty="0" err="1">
                <a:ea typeface="黑体" panose="02010609060101010101" pitchFamily="49" charset="-122"/>
              </a:rPr>
              <a:t>Addr</a:t>
            </a:r>
            <a:r>
              <a:rPr lang="en-US" altLang="zh-CN" sz="2000" dirty="0">
                <a:ea typeface="黑体" panose="02010609060101010101" pitchFamily="49" charset="-122"/>
              </a:rPr>
              <a:t>]	           </a:t>
            </a:r>
            <a:r>
              <a:rPr lang="zh-CN" altLang="en-US" sz="2000" dirty="0">
                <a:ea typeface="黑体" panose="02010609060101010101" pitchFamily="49" charset="-122"/>
              </a:rPr>
              <a:t>装入数据到寄存器</a:t>
            </a:r>
            <a:r>
              <a:rPr lang="en-US" altLang="zh-CN" sz="2000" dirty="0" err="1">
                <a:ea typeface="黑体" panose="02010609060101010101" pitchFamily="49" charset="-122"/>
              </a:rPr>
              <a:t>rt</a:t>
            </a:r>
            <a:r>
              <a:rPr lang="zh-CN" altLang="en-US" sz="2000" dirty="0">
                <a:ea typeface="黑体" panose="02010609060101010101" pitchFamily="49" charset="-122"/>
              </a:rPr>
              <a:t>中</a:t>
            </a:r>
            <a:endParaRPr lang="en-US" altLang="zh-CN" sz="2000" dirty="0">
              <a:ea typeface="黑体" panose="02010609060101010101" pitchFamily="49" charset="-122"/>
            </a:endParaRPr>
          </a:p>
          <a:p>
            <a:pPr lvl="1">
              <a:lnSpc>
                <a:spcPct val="130000"/>
              </a:lnSpc>
            </a:pPr>
            <a:r>
              <a:rPr lang="en-US" altLang="zh-CN" sz="2000" dirty="0">
                <a:ea typeface="黑体" panose="02010609060101010101" pitchFamily="49" charset="-122"/>
              </a:rPr>
              <a:t>PC </a:t>
            </a:r>
            <a:r>
              <a:rPr lang="en-US" altLang="zh-CN" sz="2000" dirty="0">
                <a:ea typeface="黑体" panose="02010609060101010101" pitchFamily="49" charset="-122"/>
                <a:sym typeface="Wingdings" panose="05000000000000000000" pitchFamily="2" charset="2"/>
              </a:rPr>
              <a:t>←</a:t>
            </a:r>
            <a:r>
              <a:rPr lang="en-US" altLang="zh-CN" sz="2000" dirty="0">
                <a:ea typeface="黑体" panose="02010609060101010101" pitchFamily="49" charset="-122"/>
              </a:rPr>
              <a:t> PC + 4	          </a:t>
            </a:r>
            <a:r>
              <a:rPr lang="zh-CN" altLang="en-US" sz="2000" dirty="0">
                <a:solidFill>
                  <a:srgbClr val="0000FF"/>
                </a:solidFill>
                <a:ea typeface="黑体" panose="02010609060101010101" pitchFamily="49" charset="-122"/>
              </a:rPr>
              <a:t>计算下地址（公共操作，取指部件完成）</a:t>
            </a:r>
            <a:endParaRPr lang="en-US" altLang="zh-CN" sz="2000" dirty="0">
              <a:solidFill>
                <a:srgbClr val="0000FF"/>
              </a:solidFill>
              <a:ea typeface="黑体" panose="02010609060101010101" pitchFamily="49" charset="-122"/>
            </a:endParaRPr>
          </a:p>
        </p:txBody>
      </p:sp>
      <p:grpSp>
        <p:nvGrpSpPr>
          <p:cNvPr id="2" name="Group 4"/>
          <p:cNvGrpSpPr/>
          <p:nvPr/>
        </p:nvGrpSpPr>
        <p:grpSpPr bwMode="auto">
          <a:xfrm>
            <a:off x="4254501" y="4432301"/>
            <a:ext cx="6734628" cy="1257892"/>
            <a:chOff x="1091" y="2906"/>
            <a:chExt cx="3718" cy="615"/>
          </a:xfrm>
        </p:grpSpPr>
        <p:grpSp>
          <p:nvGrpSpPr>
            <p:cNvPr id="27691" name="Group 5"/>
            <p:cNvGrpSpPr/>
            <p:nvPr/>
          </p:nvGrpSpPr>
          <p:grpSpPr bwMode="auto">
            <a:xfrm>
              <a:off x="1091" y="2906"/>
              <a:ext cx="3718" cy="615"/>
              <a:chOff x="1091" y="2906"/>
              <a:chExt cx="3718" cy="615"/>
            </a:xfrm>
          </p:grpSpPr>
          <p:sp>
            <p:nvSpPr>
              <p:cNvPr id="27693" name="Rectangle 6"/>
              <p:cNvSpPr>
                <a:spLocks noChangeArrowheads="1"/>
              </p:cNvSpPr>
              <p:nvPr/>
            </p:nvSpPr>
            <p:spPr bwMode="auto">
              <a:xfrm>
                <a:off x="1108" y="3106"/>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94" name="Rectangle 7"/>
              <p:cNvSpPr>
                <a:spLocks noChangeArrowheads="1"/>
              </p:cNvSpPr>
              <p:nvPr/>
            </p:nvSpPr>
            <p:spPr bwMode="auto">
              <a:xfrm>
                <a:off x="2911" y="3102"/>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95" name="Rectangle 8"/>
              <p:cNvSpPr>
                <a:spLocks noChangeArrowheads="1"/>
              </p:cNvSpPr>
              <p:nvPr/>
            </p:nvSpPr>
            <p:spPr bwMode="auto">
              <a:xfrm>
                <a:off x="3462" y="3098"/>
                <a:ext cx="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27696" name="Rectangle 9"/>
              <p:cNvSpPr>
                <a:spLocks noChangeArrowheads="1"/>
              </p:cNvSpPr>
              <p:nvPr/>
            </p:nvSpPr>
            <p:spPr bwMode="auto">
              <a:xfrm>
                <a:off x="4613" y="290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0</a:t>
                </a:r>
                <a:endParaRPr lang="zh-CN" altLang="en-US" sz="1800" dirty="0"/>
              </a:p>
            </p:txBody>
          </p:sp>
          <p:sp>
            <p:nvSpPr>
              <p:cNvPr id="27697" name="Rectangle 10"/>
              <p:cNvSpPr>
                <a:spLocks noChangeArrowheads="1"/>
              </p:cNvSpPr>
              <p:nvPr/>
            </p:nvSpPr>
            <p:spPr bwMode="auto">
              <a:xfrm>
                <a:off x="2715" y="290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7698" name="Rectangle 11"/>
              <p:cNvSpPr>
                <a:spLocks noChangeArrowheads="1"/>
              </p:cNvSpPr>
              <p:nvPr/>
            </p:nvSpPr>
            <p:spPr bwMode="auto">
              <a:xfrm>
                <a:off x="2895" y="290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15</a:t>
                </a:r>
                <a:endParaRPr lang="zh-CN" altLang="en-US" sz="1800"/>
              </a:p>
            </p:txBody>
          </p:sp>
          <p:sp>
            <p:nvSpPr>
              <p:cNvPr id="27699" name="Rectangle 12"/>
              <p:cNvSpPr>
                <a:spLocks noChangeArrowheads="1"/>
              </p:cNvSpPr>
              <p:nvPr/>
            </p:nvSpPr>
            <p:spPr bwMode="auto">
              <a:xfrm>
                <a:off x="1091" y="2906"/>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7700" name="Rectangle 13"/>
              <p:cNvSpPr>
                <a:spLocks noChangeArrowheads="1"/>
              </p:cNvSpPr>
              <p:nvPr/>
            </p:nvSpPr>
            <p:spPr bwMode="auto">
              <a:xfrm>
                <a:off x="3573" y="3290"/>
                <a:ext cx="5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r>
                  <a:rPr lang="zh-CN" altLang="en-US" b="0">
                    <a:latin typeface="Times New Roman" panose="02020603050405020304" pitchFamily="18" charset="0"/>
                  </a:rPr>
                  <a:t> </a:t>
                </a:r>
                <a:r>
                  <a:rPr lang="en-US" altLang="zh-CN" sz="1800"/>
                  <a:t>bits</a:t>
                </a:r>
                <a:endParaRPr lang="en-US" altLang="zh-CN" sz="1800"/>
              </a:p>
            </p:txBody>
          </p:sp>
          <p:sp>
            <p:nvSpPr>
              <p:cNvPr id="27701" name="Rectangle 14"/>
              <p:cNvSpPr>
                <a:spLocks noChangeArrowheads="1"/>
              </p:cNvSpPr>
              <p:nvPr/>
            </p:nvSpPr>
            <p:spPr bwMode="auto">
              <a:xfrm>
                <a:off x="1819" y="3290"/>
                <a:ext cx="5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r>
                  <a:rPr lang="zh-CN" altLang="en-US" b="0">
                    <a:latin typeface="Times New Roman" panose="02020603050405020304" pitchFamily="18" charset="0"/>
                  </a:rPr>
                  <a:t> </a:t>
                </a:r>
                <a:r>
                  <a:rPr lang="en-US" altLang="zh-CN" sz="1800"/>
                  <a:t>bits</a:t>
                </a:r>
                <a:endParaRPr lang="en-US" altLang="zh-CN" sz="1800"/>
              </a:p>
            </p:txBody>
          </p:sp>
          <p:sp>
            <p:nvSpPr>
              <p:cNvPr id="27702" name="Rectangle 15"/>
              <p:cNvSpPr>
                <a:spLocks noChangeArrowheads="1"/>
              </p:cNvSpPr>
              <p:nvPr/>
            </p:nvSpPr>
            <p:spPr bwMode="auto">
              <a:xfrm>
                <a:off x="1203" y="3104"/>
                <a:ext cx="16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0000 0000 00000 000</a:t>
                </a:r>
                <a:r>
                  <a:rPr lang="en-US" altLang="zh-CN" sz="1800"/>
                  <a:t>0</a:t>
                </a:r>
                <a:endParaRPr lang="en-US" altLang="zh-CN" sz="1800"/>
              </a:p>
            </p:txBody>
          </p:sp>
        </p:grpSp>
        <p:sp>
          <p:nvSpPr>
            <p:cNvPr id="27692" name="Rectangle 16"/>
            <p:cNvSpPr>
              <a:spLocks noChangeArrowheads="1"/>
            </p:cNvSpPr>
            <p:nvPr/>
          </p:nvSpPr>
          <p:spPr bwMode="auto">
            <a:xfrm>
              <a:off x="2914" y="308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grpSp>
      <p:grpSp>
        <p:nvGrpSpPr>
          <p:cNvPr id="4" name="Group 17"/>
          <p:cNvGrpSpPr/>
          <p:nvPr/>
        </p:nvGrpSpPr>
        <p:grpSpPr bwMode="auto">
          <a:xfrm>
            <a:off x="4254501" y="5143501"/>
            <a:ext cx="6734628" cy="1257892"/>
            <a:chOff x="1091" y="3434"/>
            <a:chExt cx="3718" cy="615"/>
          </a:xfrm>
        </p:grpSpPr>
        <p:sp>
          <p:nvSpPr>
            <p:cNvPr id="27679" name="Rectangle 18"/>
            <p:cNvSpPr>
              <a:spLocks noChangeArrowheads="1"/>
            </p:cNvSpPr>
            <p:nvPr/>
          </p:nvSpPr>
          <p:spPr bwMode="auto">
            <a:xfrm>
              <a:off x="4613" y="343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7680" name="Rectangle 19"/>
            <p:cNvSpPr>
              <a:spLocks noChangeArrowheads="1"/>
            </p:cNvSpPr>
            <p:nvPr/>
          </p:nvSpPr>
          <p:spPr bwMode="auto">
            <a:xfrm>
              <a:off x="2715" y="343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7681" name="Rectangle 20"/>
            <p:cNvSpPr>
              <a:spLocks noChangeArrowheads="1"/>
            </p:cNvSpPr>
            <p:nvPr/>
          </p:nvSpPr>
          <p:spPr bwMode="auto">
            <a:xfrm>
              <a:off x="2895" y="343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15</a:t>
              </a:r>
              <a:endParaRPr lang="zh-CN" altLang="en-US" sz="1800"/>
            </a:p>
          </p:txBody>
        </p:sp>
        <p:sp>
          <p:nvSpPr>
            <p:cNvPr id="27682" name="Rectangle 21"/>
            <p:cNvSpPr>
              <a:spLocks noChangeArrowheads="1"/>
            </p:cNvSpPr>
            <p:nvPr/>
          </p:nvSpPr>
          <p:spPr bwMode="auto">
            <a:xfrm>
              <a:off x="1091" y="3434"/>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nvGrpSpPr>
            <p:cNvPr id="27683" name="Group 22"/>
            <p:cNvGrpSpPr/>
            <p:nvPr/>
          </p:nvGrpSpPr>
          <p:grpSpPr bwMode="auto">
            <a:xfrm>
              <a:off x="1108" y="3611"/>
              <a:ext cx="3603" cy="438"/>
              <a:chOff x="1108" y="3611"/>
              <a:chExt cx="3603" cy="438"/>
            </a:xfrm>
          </p:grpSpPr>
          <p:sp>
            <p:nvSpPr>
              <p:cNvPr id="27684" name="Rectangle 23"/>
              <p:cNvSpPr>
                <a:spLocks noChangeArrowheads="1"/>
              </p:cNvSpPr>
              <p:nvPr/>
            </p:nvSpPr>
            <p:spPr bwMode="auto">
              <a:xfrm>
                <a:off x="1108" y="364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85" name="Rectangle 24"/>
              <p:cNvSpPr>
                <a:spLocks noChangeArrowheads="1"/>
              </p:cNvSpPr>
              <p:nvPr/>
            </p:nvSpPr>
            <p:spPr bwMode="auto">
              <a:xfrm>
                <a:off x="2911" y="3630"/>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86" name="Rectangle 25"/>
              <p:cNvSpPr>
                <a:spLocks noChangeArrowheads="1"/>
              </p:cNvSpPr>
              <p:nvPr/>
            </p:nvSpPr>
            <p:spPr bwMode="auto">
              <a:xfrm>
                <a:off x="3462" y="3626"/>
                <a:ext cx="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27687" name="Rectangle 26"/>
              <p:cNvSpPr>
                <a:spLocks noChangeArrowheads="1"/>
              </p:cNvSpPr>
              <p:nvPr/>
            </p:nvSpPr>
            <p:spPr bwMode="auto">
              <a:xfrm>
                <a:off x="3573" y="3818"/>
                <a:ext cx="5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r>
                  <a:rPr lang="zh-CN" altLang="en-US" b="0">
                    <a:latin typeface="Times New Roman" panose="02020603050405020304" pitchFamily="18" charset="0"/>
                  </a:rPr>
                  <a:t> </a:t>
                </a:r>
                <a:r>
                  <a:rPr lang="en-US" altLang="zh-CN" sz="1800"/>
                  <a:t>bits</a:t>
                </a:r>
                <a:endParaRPr lang="en-US" altLang="zh-CN" sz="1800"/>
              </a:p>
            </p:txBody>
          </p:sp>
          <p:sp>
            <p:nvSpPr>
              <p:cNvPr id="27688" name="Rectangle 27"/>
              <p:cNvSpPr>
                <a:spLocks noChangeArrowheads="1"/>
              </p:cNvSpPr>
              <p:nvPr/>
            </p:nvSpPr>
            <p:spPr bwMode="auto">
              <a:xfrm>
                <a:off x="1819" y="3818"/>
                <a:ext cx="5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r>
                  <a:rPr lang="zh-CN" altLang="en-US" b="0">
                    <a:latin typeface="Times New Roman" panose="02020603050405020304" pitchFamily="18" charset="0"/>
                  </a:rPr>
                  <a:t> </a:t>
                </a:r>
                <a:r>
                  <a:rPr lang="en-US" altLang="zh-CN" sz="1800"/>
                  <a:t>bits</a:t>
                </a:r>
                <a:endParaRPr lang="en-US" altLang="zh-CN" sz="1800"/>
              </a:p>
            </p:txBody>
          </p:sp>
          <p:sp>
            <p:nvSpPr>
              <p:cNvPr id="27689" name="Rectangle 28"/>
              <p:cNvSpPr>
                <a:spLocks noChangeArrowheads="1"/>
              </p:cNvSpPr>
              <p:nvPr/>
            </p:nvSpPr>
            <p:spPr bwMode="auto">
              <a:xfrm>
                <a:off x="1213" y="3611"/>
                <a:ext cx="1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 </a:t>
                </a:r>
                <a:r>
                  <a:rPr lang="zh-CN" altLang="en-US" sz="1800"/>
                  <a:t>1111 1111 1111 1111</a:t>
                </a:r>
                <a:endParaRPr lang="zh-CN" altLang="en-US" sz="1800"/>
              </a:p>
            </p:txBody>
          </p:sp>
          <p:sp>
            <p:nvSpPr>
              <p:cNvPr id="27690" name="Rectangle 29"/>
              <p:cNvSpPr>
                <a:spLocks noChangeArrowheads="1"/>
              </p:cNvSpPr>
              <p:nvPr/>
            </p:nvSpPr>
            <p:spPr bwMode="auto">
              <a:xfrm>
                <a:off x="2914" y="36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grpSp>
      </p:grpSp>
      <p:sp>
        <p:nvSpPr>
          <p:cNvPr id="208948" name="Rectangle 52"/>
          <p:cNvSpPr>
            <a:spLocks noChangeArrowheads="1"/>
          </p:cNvSpPr>
          <p:nvPr/>
        </p:nvSpPr>
        <p:spPr bwMode="auto">
          <a:xfrm>
            <a:off x="703486" y="4156076"/>
            <a:ext cx="5228456"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dirty="0">
                <a:solidFill>
                  <a:srgbClr val="CC0000"/>
                </a:solidFill>
                <a:ea typeface="黑体" panose="02010609060101010101" pitchFamily="49" charset="-122"/>
              </a:rPr>
              <a:t>符号扩展</a:t>
            </a: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为什么不是零扩展</a:t>
            </a:r>
            <a:r>
              <a:rPr lang="en-US" altLang="zh-CN" sz="2000" dirty="0">
                <a:solidFill>
                  <a:srgbClr val="CC0000"/>
                </a:solidFill>
                <a:ea typeface="黑体" panose="02010609060101010101" pitchFamily="49" charset="-122"/>
              </a:rPr>
              <a:t>? ) </a:t>
            </a:r>
            <a:r>
              <a:rPr lang="zh-CN" altLang="en-US" sz="2000" dirty="0">
                <a:solidFill>
                  <a:srgbClr val="CC0000"/>
                </a:solidFill>
                <a:ea typeface="黑体" panose="02010609060101010101" pitchFamily="49" charset="-122"/>
              </a:rPr>
              <a:t>：</a:t>
            </a:r>
            <a:endParaRPr lang="zh-CN" altLang="en-US" sz="2000" dirty="0">
              <a:solidFill>
                <a:srgbClr val="CC0000"/>
              </a:solidFill>
              <a:ea typeface="黑体" panose="02010609060101010101" pitchFamily="49" charset="-122"/>
            </a:endParaRPr>
          </a:p>
        </p:txBody>
      </p:sp>
      <p:sp>
        <p:nvSpPr>
          <p:cNvPr id="208949" name="Text Box 53"/>
          <p:cNvSpPr txBox="1">
            <a:spLocks noChangeArrowheads="1"/>
          </p:cNvSpPr>
          <p:nvPr/>
        </p:nvSpPr>
        <p:spPr bwMode="auto">
          <a:xfrm>
            <a:off x="682615" y="6189664"/>
            <a:ext cx="1066035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200">
                <a:solidFill>
                  <a:srgbClr val="CC0000"/>
                </a:solidFill>
                <a:ea typeface="黑体" panose="02010609060101010101" pitchFamily="49" charset="-122"/>
              </a:rPr>
              <a:t>思考：应在原数据通路上加哪些元件和连线？用何控制信号？</a:t>
            </a:r>
            <a:endParaRPr lang="zh-CN" altLang="en-US" sz="2200">
              <a:solidFill>
                <a:srgbClr val="CC0000"/>
              </a:solidFill>
              <a:ea typeface="黑体" panose="02010609060101010101" pitchFamily="49" charset="-122"/>
            </a:endParaRPr>
          </a:p>
        </p:txBody>
      </p:sp>
      <p:sp>
        <p:nvSpPr>
          <p:cNvPr id="27656" name="Text Box 54"/>
          <p:cNvSpPr txBox="1">
            <a:spLocks noChangeArrowheads="1"/>
          </p:cNvSpPr>
          <p:nvPr/>
        </p:nvSpPr>
        <p:spPr bwMode="auto">
          <a:xfrm>
            <a:off x="7874234" y="779924"/>
            <a:ext cx="2726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立即数用补码表示</a:t>
            </a:r>
            <a:endParaRPr lang="zh-CN" altLang="en-US" sz="2400" dirty="0">
              <a:solidFill>
                <a:srgbClr val="0000FF"/>
              </a:solidFill>
              <a:latin typeface="Times New Roman" panose="02020603050405020304" pitchFamily="18" charset="0"/>
              <a:ea typeface="黑体" panose="02010609060101010101" pitchFamily="49" charset="-122"/>
            </a:endParaRPr>
          </a:p>
        </p:txBody>
      </p:sp>
      <p:grpSp>
        <p:nvGrpSpPr>
          <p:cNvPr id="27657" name="Group 55"/>
          <p:cNvGrpSpPr/>
          <p:nvPr/>
        </p:nvGrpSpPr>
        <p:grpSpPr bwMode="auto">
          <a:xfrm>
            <a:off x="4206207" y="922570"/>
            <a:ext cx="6782922" cy="1335410"/>
            <a:chOff x="1918" y="1392"/>
            <a:chExt cx="3765" cy="607"/>
          </a:xfrm>
        </p:grpSpPr>
        <p:sp>
          <p:nvSpPr>
            <p:cNvPr id="27658" name="Rectangle 56"/>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7659" name="Group 57"/>
            <p:cNvGrpSpPr/>
            <p:nvPr/>
          </p:nvGrpSpPr>
          <p:grpSpPr bwMode="auto">
            <a:xfrm>
              <a:off x="1979" y="1584"/>
              <a:ext cx="624" cy="223"/>
              <a:chOff x="1979" y="1584"/>
              <a:chExt cx="624" cy="223"/>
            </a:xfrm>
          </p:grpSpPr>
          <p:sp>
            <p:nvSpPr>
              <p:cNvPr id="27677" name="Rectangle 58"/>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78" name="Rectangle 59"/>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7660" name="Group 60"/>
            <p:cNvGrpSpPr/>
            <p:nvPr/>
          </p:nvGrpSpPr>
          <p:grpSpPr bwMode="auto">
            <a:xfrm>
              <a:off x="2611" y="1584"/>
              <a:ext cx="580" cy="223"/>
              <a:chOff x="2611" y="1584"/>
              <a:chExt cx="580" cy="223"/>
            </a:xfrm>
          </p:grpSpPr>
          <p:sp>
            <p:nvSpPr>
              <p:cNvPr id="27675" name="Rectangle 61"/>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76" name="Rectangle 62"/>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7661" name="Group 63"/>
            <p:cNvGrpSpPr/>
            <p:nvPr/>
          </p:nvGrpSpPr>
          <p:grpSpPr bwMode="auto">
            <a:xfrm>
              <a:off x="3199" y="1584"/>
              <a:ext cx="579" cy="225"/>
              <a:chOff x="3199" y="1584"/>
              <a:chExt cx="579" cy="225"/>
            </a:xfrm>
          </p:grpSpPr>
          <p:sp>
            <p:nvSpPr>
              <p:cNvPr id="27673" name="Rectangle 64"/>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74" name="Rectangle 65"/>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27662" name="Rectangle 66"/>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7663" name="Rectangle 67"/>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27664" name="Rectangle 68"/>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7665" name="Rectangle 69"/>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7666" name="Rectangle 70"/>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7667" name="Rectangle 71"/>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7668" name="Rectangle 72"/>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7669" name="Rectangle 73"/>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7670" name="Rectangle 74"/>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27671" name="Rectangle 75"/>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7672" name="Rectangle 76"/>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sp>
        <p:nvSpPr>
          <p:cNvPr id="3" name="标题 2"/>
          <p:cNvSpPr>
            <a:spLocks noGrp="1"/>
          </p:cNvSpPr>
          <p:nvPr>
            <p:ph type="title"/>
          </p:nvPr>
        </p:nvSpPr>
        <p:spPr/>
        <p:txBody>
          <a:bodyPr/>
          <a:lstStyle/>
          <a:p>
            <a:r>
              <a:rPr lang="en-US" altLang="zh-CN" dirty="0">
                <a:ea typeface="宋体" panose="02010600030101010101" pitchFamily="2" charset="-122"/>
              </a:rPr>
              <a:t>RTL: The Load Instruction</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7" dur="500"/>
                                        <p:tgtEl>
                                          <p:spTgt spid="2088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2" dur="500"/>
                                        <p:tgtEl>
                                          <p:spTgt spid="2088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17" dur="500"/>
                                        <p:tgtEl>
                                          <p:spTgt spid="2088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8899">
                                            <p:txEl>
                                              <p:pRg st="4" end="4"/>
                                            </p:txEl>
                                          </p:spTgt>
                                        </p:tgtEl>
                                        <p:attrNameLst>
                                          <p:attrName>style.visibility</p:attrName>
                                        </p:attrNameLst>
                                      </p:cBhvr>
                                      <p:to>
                                        <p:strVal val="visible"/>
                                      </p:to>
                                    </p:set>
                                    <p:animEffect transition="in" filter="blinds(horizontal)">
                                      <p:cBhvr>
                                        <p:cTn id="22" dur="500"/>
                                        <p:tgtEl>
                                          <p:spTgt spid="2088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8948"/>
                                        </p:tgtEl>
                                        <p:attrNameLst>
                                          <p:attrName>style.visibility</p:attrName>
                                        </p:attrNameLst>
                                      </p:cBhvr>
                                      <p:to>
                                        <p:strVal val="visible"/>
                                      </p:to>
                                    </p:set>
                                    <p:animEffect transition="in" filter="checkerboard(across)">
                                      <p:cBhvr>
                                        <p:cTn id="27" dur="500"/>
                                        <p:tgtEl>
                                          <p:spTgt spid="20894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heckerboard(across)">
                                      <p:cBhvr>
                                        <p:cTn id="32" dur="500"/>
                                        <p:tgtEl>
                                          <p:spTgt spid="2"/>
                                        </p:tgtEl>
                                      </p:cBhvr>
                                    </p:animEffect>
                                  </p:childTnLst>
                                </p:cTn>
                              </p:par>
                              <p:par>
                                <p:cTn id="33" presetID="5" presetClass="entr" presetSubtype="1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heckerboard(across)">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08949"/>
                                        </p:tgtEl>
                                        <p:attrNameLst>
                                          <p:attrName>style.visibility</p:attrName>
                                        </p:attrNameLst>
                                      </p:cBhvr>
                                      <p:to>
                                        <p:strVal val="visible"/>
                                      </p:to>
                                    </p:set>
                                    <p:animEffect transition="in" filter="checkerboard(across)">
                                      <p:cBhvr>
                                        <p:cTn id="40" dur="500"/>
                                        <p:tgtEl>
                                          <p:spTgt spid="208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48" grpId="0"/>
      <p:bldP spid="2089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1943100" y="666751"/>
            <a:ext cx="8191500" cy="411395"/>
          </a:xfrm>
          <a:noFill/>
        </p:spPr>
        <p:txBody>
          <a:bodyPr/>
          <a:lstStyle/>
          <a:p>
            <a:r>
              <a:rPr lang="en-US" altLang="zh-CN" sz="1800" dirty="0">
                <a:ea typeface="宋体" panose="02010600030101010101" pitchFamily="2" charset="-122"/>
              </a:rPr>
              <a:t>R[</a:t>
            </a:r>
            <a:r>
              <a:rPr lang="en-US" altLang="zh-CN" sz="1800" dirty="0" err="1">
                <a:ea typeface="宋体" panose="02010600030101010101" pitchFamily="2" charset="-122"/>
              </a:rPr>
              <a:t>rt</a:t>
            </a:r>
            <a:r>
              <a:rPr lang="en-US" altLang="zh-CN" sz="1800" dirty="0">
                <a:ea typeface="宋体" panose="02010600030101010101" pitchFamily="2" charset="-122"/>
              </a:rPr>
              <a:t>] </a:t>
            </a:r>
            <a:r>
              <a:rPr lang="en-US" altLang="zh-CN" sz="1800" dirty="0">
                <a:ea typeface="宋体" panose="02010600030101010101" pitchFamily="2" charset="-122"/>
                <a:cs typeface="Arial" panose="020B0604020202020204" pitchFamily="34" charset="0"/>
                <a:sym typeface="Wingdings" panose="05000000000000000000" pitchFamily="2" charset="2"/>
              </a:rPr>
              <a:t>←</a:t>
            </a:r>
            <a:r>
              <a:rPr lang="en-US" altLang="zh-CN" sz="1800" dirty="0">
                <a:ea typeface="宋体" panose="02010600030101010101" pitchFamily="2" charset="-122"/>
              </a:rPr>
              <a:t> M[ </a:t>
            </a:r>
            <a:r>
              <a:rPr lang="en-US" altLang="zh-CN" sz="1800" dirty="0">
                <a:solidFill>
                  <a:srgbClr val="0000FF"/>
                </a:solidFill>
                <a:ea typeface="宋体" panose="02010600030101010101" pitchFamily="2" charset="-122"/>
              </a:rPr>
              <a:t>R[</a:t>
            </a:r>
            <a:r>
              <a:rPr lang="en-US" altLang="zh-CN" sz="1800" dirty="0" err="1">
                <a:solidFill>
                  <a:srgbClr val="0000FF"/>
                </a:solidFill>
                <a:ea typeface="宋体" panose="02010600030101010101" pitchFamily="2" charset="-122"/>
              </a:rPr>
              <a:t>rs</a:t>
            </a:r>
            <a:r>
              <a:rPr lang="en-US" altLang="zh-CN" sz="1800" dirty="0">
                <a:solidFill>
                  <a:srgbClr val="0000FF"/>
                </a:solidFill>
                <a:ea typeface="宋体" panose="02010600030101010101" pitchFamily="2" charset="-122"/>
              </a:rPr>
              <a:t>] + </a:t>
            </a:r>
            <a:r>
              <a:rPr lang="en-US" altLang="zh-CN" sz="1800" dirty="0" err="1">
                <a:solidFill>
                  <a:srgbClr val="0000FF"/>
                </a:solidFill>
                <a:ea typeface="宋体" panose="02010600030101010101" pitchFamily="2" charset="-122"/>
              </a:rPr>
              <a:t>SignExt</a:t>
            </a:r>
            <a:r>
              <a:rPr lang="en-US" altLang="zh-CN" sz="1800" dirty="0">
                <a:solidFill>
                  <a:srgbClr val="0000FF"/>
                </a:solidFill>
                <a:ea typeface="宋体" panose="02010600030101010101" pitchFamily="2" charset="-122"/>
              </a:rPr>
              <a:t>[imm16]</a:t>
            </a:r>
            <a:r>
              <a:rPr lang="en-US" altLang="zh-CN" sz="1800" dirty="0">
                <a:ea typeface="宋体" panose="02010600030101010101" pitchFamily="2" charset="-122"/>
              </a:rPr>
              <a:t> ] 	        </a:t>
            </a:r>
            <a:r>
              <a:rPr lang="en-US" altLang="zh-CN" sz="1800" dirty="0" err="1">
                <a:ea typeface="宋体" panose="02010600030101010101" pitchFamily="2" charset="-122"/>
              </a:rPr>
              <a:t>lw</a:t>
            </a:r>
            <a:r>
              <a:rPr lang="en-US" altLang="zh-CN" sz="1800" dirty="0">
                <a:ea typeface="宋体" panose="02010600030101010101" pitchFamily="2" charset="-122"/>
              </a:rPr>
              <a:t>    </a:t>
            </a:r>
            <a:r>
              <a:rPr lang="en-US" altLang="zh-CN" sz="1800" dirty="0" err="1">
                <a:ea typeface="宋体" panose="02010600030101010101" pitchFamily="2" charset="-122"/>
              </a:rPr>
              <a:t>rt</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imm16</a:t>
            </a:r>
            <a:endParaRPr lang="en-US" altLang="zh-CN" sz="1800" dirty="0">
              <a:ea typeface="宋体" panose="02010600030101010101" pitchFamily="2" charset="-122"/>
            </a:endParaRPr>
          </a:p>
        </p:txBody>
      </p:sp>
      <p:grpSp>
        <p:nvGrpSpPr>
          <p:cNvPr id="28676" name="Group 25"/>
          <p:cNvGrpSpPr/>
          <p:nvPr/>
        </p:nvGrpSpPr>
        <p:grpSpPr bwMode="auto">
          <a:xfrm>
            <a:off x="6453188" y="3125789"/>
            <a:ext cx="457200" cy="1157287"/>
            <a:chOff x="3168" y="2365"/>
            <a:chExt cx="288" cy="729"/>
          </a:xfrm>
        </p:grpSpPr>
        <p:sp>
          <p:nvSpPr>
            <p:cNvPr id="28823" name="Line 26"/>
            <p:cNvSpPr>
              <a:spLocks noChangeShapeType="1"/>
            </p:cNvSpPr>
            <p:nvPr/>
          </p:nvSpPr>
          <p:spPr bwMode="auto">
            <a:xfrm>
              <a:off x="3168" y="2365"/>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4" name="Line 27"/>
            <p:cNvSpPr>
              <a:spLocks noChangeShapeType="1"/>
            </p:cNvSpPr>
            <p:nvPr/>
          </p:nvSpPr>
          <p:spPr bwMode="auto">
            <a:xfrm>
              <a:off x="3176" y="2365"/>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5" name="Line 28"/>
            <p:cNvSpPr>
              <a:spLocks noChangeShapeType="1"/>
            </p:cNvSpPr>
            <p:nvPr/>
          </p:nvSpPr>
          <p:spPr bwMode="auto">
            <a:xfrm>
              <a:off x="3176" y="2547"/>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6" name="Line 29"/>
            <p:cNvSpPr>
              <a:spLocks noChangeShapeType="1"/>
            </p:cNvSpPr>
            <p:nvPr/>
          </p:nvSpPr>
          <p:spPr bwMode="auto">
            <a:xfrm>
              <a:off x="3312" y="2639"/>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7" name="Line 30"/>
            <p:cNvSpPr>
              <a:spLocks noChangeShapeType="1"/>
            </p:cNvSpPr>
            <p:nvPr/>
          </p:nvSpPr>
          <p:spPr bwMode="auto">
            <a:xfrm>
              <a:off x="3456" y="2547"/>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8" name="Line 31"/>
            <p:cNvSpPr>
              <a:spLocks noChangeShapeType="1"/>
            </p:cNvSpPr>
            <p:nvPr/>
          </p:nvSpPr>
          <p:spPr bwMode="auto">
            <a:xfrm flipV="1">
              <a:off x="3176" y="2805"/>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9" name="Line 32"/>
            <p:cNvSpPr>
              <a:spLocks noChangeShapeType="1"/>
            </p:cNvSpPr>
            <p:nvPr/>
          </p:nvSpPr>
          <p:spPr bwMode="auto">
            <a:xfrm>
              <a:off x="3168" y="2912"/>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30" name="Line 33"/>
            <p:cNvSpPr>
              <a:spLocks noChangeShapeType="1"/>
            </p:cNvSpPr>
            <p:nvPr/>
          </p:nvSpPr>
          <p:spPr bwMode="auto">
            <a:xfrm flipV="1">
              <a:off x="3176" y="2896"/>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77" name="Line 34"/>
          <p:cNvSpPr>
            <a:spLocks noChangeShapeType="1"/>
          </p:cNvSpPr>
          <p:nvPr/>
        </p:nvSpPr>
        <p:spPr bwMode="auto">
          <a:xfrm flipH="1">
            <a:off x="6897688" y="3692525"/>
            <a:ext cx="23114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8" name="Line 35"/>
          <p:cNvSpPr>
            <a:spLocks noChangeShapeType="1"/>
          </p:cNvSpPr>
          <p:nvPr/>
        </p:nvSpPr>
        <p:spPr bwMode="auto">
          <a:xfrm flipH="1">
            <a:off x="7285038" y="3625851"/>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Rectangle 36"/>
          <p:cNvSpPr>
            <a:spLocks noChangeArrowheads="1"/>
          </p:cNvSpPr>
          <p:nvPr/>
        </p:nvSpPr>
        <p:spPr bwMode="auto">
          <a:xfrm>
            <a:off x="6972300" y="36893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8680" name="Line 37"/>
          <p:cNvSpPr>
            <a:spLocks noChangeShapeType="1"/>
          </p:cNvSpPr>
          <p:nvPr/>
        </p:nvSpPr>
        <p:spPr bwMode="auto">
          <a:xfrm>
            <a:off x="6681788" y="2836864"/>
            <a:ext cx="0" cy="40798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Rectangle 38"/>
          <p:cNvSpPr>
            <a:spLocks noChangeArrowheads="1"/>
          </p:cNvSpPr>
          <p:nvPr/>
        </p:nvSpPr>
        <p:spPr bwMode="auto">
          <a:xfrm>
            <a:off x="6302376" y="2532064"/>
            <a:ext cx="9509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ALUctr</a:t>
            </a:r>
            <a:endParaRPr lang="en-US" altLang="zh-CN" sz="1800">
              <a:solidFill>
                <a:schemeClr val="accent1"/>
              </a:solidFill>
            </a:endParaRPr>
          </a:p>
        </p:txBody>
      </p:sp>
      <p:sp>
        <p:nvSpPr>
          <p:cNvPr id="28682" name="Rectangle 39"/>
          <p:cNvSpPr>
            <a:spLocks noChangeArrowheads="1"/>
          </p:cNvSpPr>
          <p:nvPr/>
        </p:nvSpPr>
        <p:spPr bwMode="auto">
          <a:xfrm>
            <a:off x="2486025" y="3843339"/>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Clk</a:t>
            </a:r>
            <a:endParaRPr lang="en-US" altLang="zh-CN" sz="1800"/>
          </a:p>
        </p:txBody>
      </p:sp>
      <p:sp>
        <p:nvSpPr>
          <p:cNvPr id="28683" name="Rectangle 40"/>
          <p:cNvSpPr>
            <a:spLocks noChangeArrowheads="1"/>
          </p:cNvSpPr>
          <p:nvPr/>
        </p:nvSpPr>
        <p:spPr bwMode="auto">
          <a:xfrm>
            <a:off x="2095500" y="3255964"/>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28684" name="Rectangle 41"/>
          <p:cNvSpPr>
            <a:spLocks noChangeArrowheads="1"/>
          </p:cNvSpPr>
          <p:nvPr/>
        </p:nvSpPr>
        <p:spPr bwMode="auto">
          <a:xfrm>
            <a:off x="3179764" y="3125789"/>
            <a:ext cx="1431925" cy="115093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685" name="Line 42"/>
          <p:cNvSpPr>
            <a:spLocks noChangeShapeType="1"/>
          </p:cNvSpPr>
          <p:nvPr/>
        </p:nvSpPr>
        <p:spPr bwMode="auto">
          <a:xfrm>
            <a:off x="3217864" y="4048125"/>
            <a:ext cx="250825" cy="650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43"/>
          <p:cNvSpPr>
            <a:spLocks noChangeShapeType="1"/>
          </p:cNvSpPr>
          <p:nvPr/>
        </p:nvSpPr>
        <p:spPr bwMode="auto">
          <a:xfrm flipH="1">
            <a:off x="3192464" y="4138613"/>
            <a:ext cx="301625" cy="101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Oval 44"/>
          <p:cNvSpPr>
            <a:spLocks noChangeArrowheads="1"/>
          </p:cNvSpPr>
          <p:nvPr/>
        </p:nvSpPr>
        <p:spPr bwMode="auto">
          <a:xfrm>
            <a:off x="3027363" y="4084638"/>
            <a:ext cx="127000" cy="119062"/>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688" name="Rectangle 45"/>
          <p:cNvSpPr>
            <a:spLocks noChangeArrowheads="1"/>
          </p:cNvSpPr>
          <p:nvPr/>
        </p:nvSpPr>
        <p:spPr bwMode="auto">
          <a:xfrm>
            <a:off x="2603501" y="2603500"/>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a:t>
            </a:r>
            <a:endParaRPr lang="en-US" altLang="zh-CN" sz="1800">
              <a:solidFill>
                <a:schemeClr val="accent1"/>
              </a:solidFill>
            </a:endParaRPr>
          </a:p>
        </p:txBody>
      </p:sp>
      <p:sp>
        <p:nvSpPr>
          <p:cNvPr id="28689" name="Line 46"/>
          <p:cNvSpPr>
            <a:spLocks noChangeShapeType="1"/>
          </p:cNvSpPr>
          <p:nvPr/>
        </p:nvSpPr>
        <p:spPr bwMode="auto">
          <a:xfrm flipH="1">
            <a:off x="2173288" y="3619500"/>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47"/>
          <p:cNvSpPr>
            <a:spLocks noChangeShapeType="1"/>
          </p:cNvSpPr>
          <p:nvPr/>
        </p:nvSpPr>
        <p:spPr bwMode="auto">
          <a:xfrm flipH="1">
            <a:off x="2713038" y="355441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Rectangle 48"/>
          <p:cNvSpPr>
            <a:spLocks noChangeArrowheads="1"/>
          </p:cNvSpPr>
          <p:nvPr/>
        </p:nvSpPr>
        <p:spPr bwMode="auto">
          <a:xfrm>
            <a:off x="2400300" y="36179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8692" name="Line 49"/>
          <p:cNvSpPr>
            <a:spLocks noChangeShapeType="1"/>
          </p:cNvSpPr>
          <p:nvPr/>
        </p:nvSpPr>
        <p:spPr bwMode="auto">
          <a:xfrm>
            <a:off x="4637088" y="3257550"/>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50"/>
          <p:cNvSpPr>
            <a:spLocks noChangeShapeType="1"/>
          </p:cNvSpPr>
          <p:nvPr/>
        </p:nvSpPr>
        <p:spPr bwMode="auto">
          <a:xfrm flipH="1">
            <a:off x="5608638" y="3192463"/>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Rectangle 51"/>
          <p:cNvSpPr>
            <a:spLocks noChangeArrowheads="1"/>
          </p:cNvSpPr>
          <p:nvPr/>
        </p:nvSpPr>
        <p:spPr bwMode="auto">
          <a:xfrm>
            <a:off x="5295900" y="33274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8695" name="Rectangle 52"/>
          <p:cNvSpPr>
            <a:spLocks noChangeArrowheads="1"/>
          </p:cNvSpPr>
          <p:nvPr/>
        </p:nvSpPr>
        <p:spPr bwMode="auto">
          <a:xfrm>
            <a:off x="4991100" y="2967039"/>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28696" name="Line 53"/>
          <p:cNvSpPr>
            <a:spLocks noChangeShapeType="1"/>
          </p:cNvSpPr>
          <p:nvPr/>
        </p:nvSpPr>
        <p:spPr bwMode="auto">
          <a:xfrm flipV="1">
            <a:off x="3328988" y="2882900"/>
            <a:ext cx="0" cy="2428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54"/>
          <p:cNvSpPr>
            <a:spLocks noChangeShapeType="1"/>
          </p:cNvSpPr>
          <p:nvPr/>
        </p:nvSpPr>
        <p:spPr bwMode="auto">
          <a:xfrm>
            <a:off x="4637088" y="4125913"/>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Line 55"/>
          <p:cNvSpPr>
            <a:spLocks noChangeShapeType="1"/>
          </p:cNvSpPr>
          <p:nvPr/>
        </p:nvSpPr>
        <p:spPr bwMode="auto">
          <a:xfrm flipH="1">
            <a:off x="5151438" y="4060826"/>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Rectangle 56"/>
          <p:cNvSpPr>
            <a:spLocks noChangeArrowheads="1"/>
          </p:cNvSpPr>
          <p:nvPr/>
        </p:nvSpPr>
        <p:spPr bwMode="auto">
          <a:xfrm>
            <a:off x="4838700" y="41243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8700" name="Rectangle 57"/>
          <p:cNvSpPr>
            <a:spLocks noChangeArrowheads="1"/>
          </p:cNvSpPr>
          <p:nvPr/>
        </p:nvSpPr>
        <p:spPr bwMode="auto">
          <a:xfrm>
            <a:off x="4610100" y="3833814"/>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28701" name="Line 58"/>
          <p:cNvSpPr>
            <a:spLocks noChangeShapeType="1"/>
          </p:cNvSpPr>
          <p:nvPr/>
        </p:nvSpPr>
        <p:spPr bwMode="auto">
          <a:xfrm flipH="1">
            <a:off x="2554288" y="4125913"/>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Line 59"/>
          <p:cNvSpPr>
            <a:spLocks noChangeShapeType="1"/>
          </p:cNvSpPr>
          <p:nvPr/>
        </p:nvSpPr>
        <p:spPr bwMode="auto">
          <a:xfrm>
            <a:off x="3633788" y="2474914"/>
            <a:ext cx="0" cy="6254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3" name="Line 60"/>
          <p:cNvSpPr>
            <a:spLocks noChangeShapeType="1"/>
          </p:cNvSpPr>
          <p:nvPr/>
        </p:nvSpPr>
        <p:spPr bwMode="auto">
          <a:xfrm flipV="1">
            <a:off x="3563938" y="2817813"/>
            <a:ext cx="139700" cy="1571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Rectangle 61"/>
          <p:cNvSpPr>
            <a:spLocks noChangeArrowheads="1"/>
          </p:cNvSpPr>
          <p:nvPr/>
        </p:nvSpPr>
        <p:spPr bwMode="auto">
          <a:xfrm>
            <a:off x="3390900" y="26765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8705" name="Line 62"/>
          <p:cNvSpPr>
            <a:spLocks noChangeShapeType="1"/>
          </p:cNvSpPr>
          <p:nvPr/>
        </p:nvSpPr>
        <p:spPr bwMode="auto">
          <a:xfrm>
            <a:off x="4014788" y="2692400"/>
            <a:ext cx="0" cy="4079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Line 63"/>
          <p:cNvSpPr>
            <a:spLocks noChangeShapeType="1"/>
          </p:cNvSpPr>
          <p:nvPr/>
        </p:nvSpPr>
        <p:spPr bwMode="auto">
          <a:xfrm flipV="1">
            <a:off x="3944938" y="2817813"/>
            <a:ext cx="139700" cy="1571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Rectangle 64"/>
          <p:cNvSpPr>
            <a:spLocks noChangeArrowheads="1"/>
          </p:cNvSpPr>
          <p:nvPr/>
        </p:nvSpPr>
        <p:spPr bwMode="auto">
          <a:xfrm>
            <a:off x="3771900" y="26765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8708" name="Line 65"/>
          <p:cNvSpPr>
            <a:spLocks noChangeShapeType="1"/>
          </p:cNvSpPr>
          <p:nvPr/>
        </p:nvSpPr>
        <p:spPr bwMode="auto">
          <a:xfrm>
            <a:off x="4471988" y="2692400"/>
            <a:ext cx="0" cy="4079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66"/>
          <p:cNvSpPr>
            <a:spLocks noChangeShapeType="1"/>
          </p:cNvSpPr>
          <p:nvPr/>
        </p:nvSpPr>
        <p:spPr bwMode="auto">
          <a:xfrm flipV="1">
            <a:off x="4402138" y="2817813"/>
            <a:ext cx="139700" cy="1571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Rectangle 67"/>
          <p:cNvSpPr>
            <a:spLocks noChangeArrowheads="1"/>
          </p:cNvSpPr>
          <p:nvPr/>
        </p:nvSpPr>
        <p:spPr bwMode="auto">
          <a:xfrm>
            <a:off x="4229100" y="267652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5</a:t>
            </a:r>
            <a:endParaRPr lang="zh-CN" altLang="en-US" b="0">
              <a:latin typeface="Times New Roman" panose="02020603050405020304" pitchFamily="18" charset="0"/>
            </a:endParaRPr>
          </a:p>
        </p:txBody>
      </p:sp>
      <p:sp>
        <p:nvSpPr>
          <p:cNvPr id="28711" name="Rectangle 68"/>
          <p:cNvSpPr>
            <a:spLocks noChangeArrowheads="1"/>
          </p:cNvSpPr>
          <p:nvPr/>
        </p:nvSpPr>
        <p:spPr bwMode="auto">
          <a:xfrm>
            <a:off x="3390900" y="3111501"/>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28712" name="Rectangle 69"/>
          <p:cNvSpPr>
            <a:spLocks noChangeArrowheads="1"/>
          </p:cNvSpPr>
          <p:nvPr/>
        </p:nvSpPr>
        <p:spPr bwMode="auto">
          <a:xfrm>
            <a:off x="3848100" y="31115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28713" name="Rectangle 70"/>
          <p:cNvSpPr>
            <a:spLocks noChangeArrowheads="1"/>
          </p:cNvSpPr>
          <p:nvPr/>
        </p:nvSpPr>
        <p:spPr bwMode="auto">
          <a:xfrm>
            <a:off x="4229100" y="31115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28714" name="Rectangle 71"/>
          <p:cNvSpPr>
            <a:spLocks noChangeArrowheads="1"/>
          </p:cNvSpPr>
          <p:nvPr/>
        </p:nvSpPr>
        <p:spPr bwMode="auto">
          <a:xfrm>
            <a:off x="3390901" y="3400425"/>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r>
              <a:rPr lang="zh-CN" altLang="en-US">
                <a:latin typeface="Times New Roman" panose="02020603050405020304" pitchFamily="18" charset="0"/>
              </a:rPr>
              <a:t> </a:t>
            </a:r>
            <a:r>
              <a:rPr lang="zh-CN" altLang="en-US" sz="1800"/>
              <a:t>32-</a:t>
            </a:r>
            <a:r>
              <a:rPr lang="en-US" altLang="zh-CN" sz="1800"/>
              <a:t>bit</a:t>
            </a:r>
            <a:endParaRPr lang="en-US" altLang="zh-CN" sz="1800"/>
          </a:p>
          <a:p>
            <a:r>
              <a:rPr lang="en-US" altLang="zh-CN" sz="1800"/>
              <a:t>Registers</a:t>
            </a:r>
            <a:endParaRPr lang="en-US" altLang="zh-CN" sz="1800"/>
          </a:p>
        </p:txBody>
      </p:sp>
      <p:sp>
        <p:nvSpPr>
          <p:cNvPr id="28715" name="Line 72"/>
          <p:cNvSpPr>
            <a:spLocks noChangeShapeType="1"/>
          </p:cNvSpPr>
          <p:nvPr/>
        </p:nvSpPr>
        <p:spPr bwMode="auto">
          <a:xfrm flipH="1">
            <a:off x="2173288" y="5718175"/>
            <a:ext cx="779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73"/>
          <p:cNvSpPr>
            <a:spLocks noChangeShapeType="1"/>
          </p:cNvSpPr>
          <p:nvPr/>
        </p:nvSpPr>
        <p:spPr bwMode="auto">
          <a:xfrm flipV="1">
            <a:off x="2185988" y="3606801"/>
            <a:ext cx="0" cy="21240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Rectangle 74"/>
          <p:cNvSpPr>
            <a:spLocks noChangeArrowheads="1"/>
          </p:cNvSpPr>
          <p:nvPr/>
        </p:nvSpPr>
        <p:spPr bwMode="auto">
          <a:xfrm>
            <a:off x="4000500" y="246062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28718" name="Rectangle 75"/>
          <p:cNvSpPr>
            <a:spLocks noChangeArrowheads="1"/>
          </p:cNvSpPr>
          <p:nvPr/>
        </p:nvSpPr>
        <p:spPr bwMode="auto">
          <a:xfrm>
            <a:off x="3771900" y="180975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28719" name="Group 76"/>
          <p:cNvGrpSpPr/>
          <p:nvPr/>
        </p:nvGrpSpPr>
        <p:grpSpPr bwMode="auto">
          <a:xfrm>
            <a:off x="5586413" y="3849688"/>
            <a:ext cx="304800" cy="1084262"/>
            <a:chOff x="2640" y="2821"/>
            <a:chExt cx="192" cy="683"/>
          </a:xfrm>
        </p:grpSpPr>
        <p:sp>
          <p:nvSpPr>
            <p:cNvPr id="28819" name="Line 77"/>
            <p:cNvSpPr>
              <a:spLocks noChangeShapeType="1"/>
            </p:cNvSpPr>
            <p:nvPr/>
          </p:nvSpPr>
          <p:spPr bwMode="auto">
            <a:xfrm>
              <a:off x="2640" y="2821"/>
              <a:ext cx="0" cy="66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0" name="Line 78"/>
            <p:cNvSpPr>
              <a:spLocks noChangeShapeType="1"/>
            </p:cNvSpPr>
            <p:nvPr/>
          </p:nvSpPr>
          <p:spPr bwMode="auto">
            <a:xfrm>
              <a:off x="2648" y="2821"/>
              <a:ext cx="176" cy="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1" name="Line 79"/>
            <p:cNvSpPr>
              <a:spLocks noChangeShapeType="1"/>
            </p:cNvSpPr>
            <p:nvPr/>
          </p:nvSpPr>
          <p:spPr bwMode="auto">
            <a:xfrm flipV="1">
              <a:off x="2648" y="3397"/>
              <a:ext cx="176"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2" name="Line 80"/>
            <p:cNvSpPr>
              <a:spLocks noChangeShapeType="1"/>
            </p:cNvSpPr>
            <p:nvPr/>
          </p:nvSpPr>
          <p:spPr bwMode="auto">
            <a:xfrm>
              <a:off x="2832" y="2912"/>
              <a:ext cx="0" cy="48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20" name="Group 81"/>
          <p:cNvGrpSpPr/>
          <p:nvPr/>
        </p:nvGrpSpPr>
        <p:grpSpPr bwMode="auto">
          <a:xfrm>
            <a:off x="2897188" y="2209801"/>
            <a:ext cx="1168400" cy="288925"/>
            <a:chOff x="928" y="1788"/>
            <a:chExt cx="736" cy="182"/>
          </a:xfrm>
        </p:grpSpPr>
        <p:sp>
          <p:nvSpPr>
            <p:cNvPr id="28815" name="Line 82"/>
            <p:cNvSpPr>
              <a:spLocks noChangeShapeType="1"/>
            </p:cNvSpPr>
            <p:nvPr/>
          </p:nvSpPr>
          <p:spPr bwMode="auto">
            <a:xfrm flipH="1">
              <a:off x="928" y="1788"/>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16" name="Line 83"/>
            <p:cNvSpPr>
              <a:spLocks noChangeShapeType="1"/>
            </p:cNvSpPr>
            <p:nvPr/>
          </p:nvSpPr>
          <p:spPr bwMode="auto">
            <a:xfrm flipH="1">
              <a:off x="1552" y="1796"/>
              <a:ext cx="11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17" name="Line 84"/>
            <p:cNvSpPr>
              <a:spLocks noChangeShapeType="1"/>
            </p:cNvSpPr>
            <p:nvPr/>
          </p:nvSpPr>
          <p:spPr bwMode="auto">
            <a:xfrm>
              <a:off x="944" y="1796"/>
              <a:ext cx="8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18" name="Line 85"/>
            <p:cNvSpPr>
              <a:spLocks noChangeShapeType="1"/>
            </p:cNvSpPr>
            <p:nvPr/>
          </p:nvSpPr>
          <p:spPr bwMode="auto">
            <a:xfrm flipH="1">
              <a:off x="1024" y="1970"/>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21" name="Rectangle 86"/>
          <p:cNvSpPr>
            <a:spLocks noChangeArrowheads="1"/>
          </p:cNvSpPr>
          <p:nvPr/>
        </p:nvSpPr>
        <p:spPr bwMode="auto">
          <a:xfrm>
            <a:off x="4257561" y="2316163"/>
            <a:ext cx="1336905"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Don’t</a:t>
            </a:r>
            <a:r>
              <a:rPr lang="en-US" altLang="zh-CN" b="0">
                <a:latin typeface="Times New Roman" panose="02020603050405020304" pitchFamily="18" charset="0"/>
              </a:rPr>
              <a:t> </a:t>
            </a:r>
            <a:r>
              <a:rPr lang="en-US" altLang="zh-CN" sz="1800"/>
              <a:t>Care</a:t>
            </a:r>
            <a:endParaRPr lang="en-US" altLang="zh-CN" sz="1800"/>
          </a:p>
          <a:p>
            <a:pPr algn="ctr"/>
            <a:r>
              <a:rPr lang="en-US" altLang="zh-CN" sz="1800"/>
              <a:t>(Rt)</a:t>
            </a:r>
            <a:endParaRPr lang="en-US" altLang="zh-CN" sz="1800"/>
          </a:p>
        </p:txBody>
      </p:sp>
      <p:sp>
        <p:nvSpPr>
          <p:cNvPr id="28722" name="Line 87"/>
          <p:cNvSpPr>
            <a:spLocks noChangeShapeType="1"/>
          </p:cNvSpPr>
          <p:nvPr/>
        </p:nvSpPr>
        <p:spPr bwMode="auto">
          <a:xfrm>
            <a:off x="3786188" y="1968500"/>
            <a:ext cx="0" cy="2365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3" name="Line 88"/>
          <p:cNvSpPr>
            <a:spLocks noChangeShapeType="1"/>
          </p:cNvSpPr>
          <p:nvPr/>
        </p:nvSpPr>
        <p:spPr bwMode="auto">
          <a:xfrm flipH="1">
            <a:off x="3162300" y="1954213"/>
            <a:ext cx="0" cy="265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4" name="Rectangle 89"/>
          <p:cNvSpPr>
            <a:spLocks noChangeArrowheads="1"/>
          </p:cNvSpPr>
          <p:nvPr/>
        </p:nvSpPr>
        <p:spPr bwMode="auto">
          <a:xfrm>
            <a:off x="3162300" y="180975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28725" name="Line 90"/>
          <p:cNvSpPr>
            <a:spLocks noChangeShapeType="1"/>
          </p:cNvSpPr>
          <p:nvPr/>
        </p:nvSpPr>
        <p:spPr bwMode="auto">
          <a:xfrm flipH="1">
            <a:off x="2097088" y="2390775"/>
            <a:ext cx="939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6" name="Rectangle 91"/>
          <p:cNvSpPr>
            <a:spLocks noChangeArrowheads="1"/>
          </p:cNvSpPr>
          <p:nvPr/>
        </p:nvSpPr>
        <p:spPr bwMode="auto">
          <a:xfrm>
            <a:off x="2019301" y="2098676"/>
            <a:ext cx="9906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RegDst</a:t>
            </a:r>
            <a:endParaRPr lang="en-US" altLang="zh-CN" sz="1800">
              <a:solidFill>
                <a:schemeClr val="accent1"/>
              </a:solidFill>
            </a:endParaRPr>
          </a:p>
        </p:txBody>
      </p:sp>
      <p:sp>
        <p:nvSpPr>
          <p:cNvPr id="28727" name="Rectangle 92"/>
          <p:cNvSpPr>
            <a:spLocks noChangeArrowheads="1"/>
          </p:cNvSpPr>
          <p:nvPr/>
        </p:nvSpPr>
        <p:spPr bwMode="auto">
          <a:xfrm>
            <a:off x="4560888" y="4500563"/>
            <a:ext cx="355600" cy="914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728" name="Rectangle 93"/>
          <p:cNvSpPr>
            <a:spLocks noChangeArrowheads="1"/>
          </p:cNvSpPr>
          <p:nvPr/>
        </p:nvSpPr>
        <p:spPr bwMode="auto">
          <a:xfrm rot="5400000">
            <a:off x="5403115" y="4256856"/>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28729" name="Rectangle 94"/>
          <p:cNvSpPr>
            <a:spLocks noChangeArrowheads="1"/>
          </p:cNvSpPr>
          <p:nvPr/>
        </p:nvSpPr>
        <p:spPr bwMode="auto">
          <a:xfrm>
            <a:off x="3200400" y="2206626"/>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28730" name="Line 95"/>
          <p:cNvSpPr>
            <a:spLocks noChangeShapeType="1"/>
          </p:cNvSpPr>
          <p:nvPr/>
        </p:nvSpPr>
        <p:spPr bwMode="auto">
          <a:xfrm>
            <a:off x="4941888" y="4776788"/>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1" name="Rectangle 96"/>
          <p:cNvSpPr>
            <a:spLocks noChangeArrowheads="1"/>
          </p:cNvSpPr>
          <p:nvPr/>
        </p:nvSpPr>
        <p:spPr bwMode="auto">
          <a:xfrm>
            <a:off x="4933950" y="48117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8732" name="Line 97"/>
          <p:cNvSpPr>
            <a:spLocks noChangeShapeType="1"/>
          </p:cNvSpPr>
          <p:nvPr/>
        </p:nvSpPr>
        <p:spPr bwMode="auto">
          <a:xfrm flipH="1">
            <a:off x="5227638" y="4711701"/>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3" name="Line 98"/>
          <p:cNvSpPr>
            <a:spLocks noChangeShapeType="1"/>
          </p:cNvSpPr>
          <p:nvPr/>
        </p:nvSpPr>
        <p:spPr bwMode="auto">
          <a:xfrm>
            <a:off x="3570288" y="4994275"/>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4" name="Line 99"/>
          <p:cNvSpPr>
            <a:spLocks noChangeShapeType="1"/>
          </p:cNvSpPr>
          <p:nvPr/>
        </p:nvSpPr>
        <p:spPr bwMode="auto">
          <a:xfrm flipH="1">
            <a:off x="4008438" y="4927600"/>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5" name="Rectangle 100"/>
          <p:cNvSpPr>
            <a:spLocks noChangeArrowheads="1"/>
          </p:cNvSpPr>
          <p:nvPr/>
        </p:nvSpPr>
        <p:spPr bwMode="auto">
          <a:xfrm>
            <a:off x="3695700" y="49926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8736" name="Rectangle 101"/>
          <p:cNvSpPr>
            <a:spLocks noChangeArrowheads="1"/>
          </p:cNvSpPr>
          <p:nvPr/>
        </p:nvSpPr>
        <p:spPr bwMode="auto">
          <a:xfrm>
            <a:off x="2714626" y="483235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28737" name="Line 102"/>
          <p:cNvSpPr>
            <a:spLocks noChangeShapeType="1"/>
          </p:cNvSpPr>
          <p:nvPr/>
        </p:nvSpPr>
        <p:spPr bwMode="auto">
          <a:xfrm>
            <a:off x="5767388" y="4856164"/>
            <a:ext cx="0" cy="420687"/>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8" name="Rectangle 103"/>
          <p:cNvSpPr>
            <a:spLocks noChangeArrowheads="1"/>
          </p:cNvSpPr>
          <p:nvPr/>
        </p:nvSpPr>
        <p:spPr bwMode="auto">
          <a:xfrm>
            <a:off x="5448301" y="5281614"/>
            <a:ext cx="10291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ALUSrc</a:t>
            </a:r>
            <a:endParaRPr lang="en-US" altLang="zh-CN" sz="1800">
              <a:solidFill>
                <a:schemeClr val="accent1"/>
              </a:solidFill>
            </a:endParaRPr>
          </a:p>
        </p:txBody>
      </p:sp>
      <p:sp>
        <p:nvSpPr>
          <p:cNvPr id="28739" name="Line 104"/>
          <p:cNvSpPr>
            <a:spLocks noChangeShapeType="1"/>
          </p:cNvSpPr>
          <p:nvPr/>
        </p:nvSpPr>
        <p:spPr bwMode="auto">
          <a:xfrm>
            <a:off x="5932488" y="4125913"/>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0" name="Line 105"/>
          <p:cNvSpPr>
            <a:spLocks noChangeShapeType="1"/>
          </p:cNvSpPr>
          <p:nvPr/>
        </p:nvSpPr>
        <p:spPr bwMode="auto">
          <a:xfrm>
            <a:off x="9958388" y="3994151"/>
            <a:ext cx="0" cy="17113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1" name="Rectangle 106"/>
          <p:cNvSpPr>
            <a:spLocks noChangeArrowheads="1"/>
          </p:cNvSpPr>
          <p:nvPr/>
        </p:nvSpPr>
        <p:spPr bwMode="auto">
          <a:xfrm rot="5400000">
            <a:off x="6442866" y="3550418"/>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grpSp>
        <p:nvGrpSpPr>
          <p:cNvPr id="5" name="Group 144"/>
          <p:cNvGrpSpPr/>
          <p:nvPr/>
        </p:nvGrpSpPr>
        <p:grpSpPr bwMode="auto">
          <a:xfrm>
            <a:off x="6773863" y="2033588"/>
            <a:ext cx="2830512" cy="1522412"/>
            <a:chOff x="3355" y="1281"/>
            <a:chExt cx="1655" cy="959"/>
          </a:xfrm>
        </p:grpSpPr>
        <p:sp>
          <p:nvSpPr>
            <p:cNvPr id="28813" name="Text Box 142"/>
            <p:cNvSpPr txBox="1">
              <a:spLocks noChangeArrowheads="1"/>
            </p:cNvSpPr>
            <p:nvPr/>
          </p:nvSpPr>
          <p:spPr bwMode="auto">
            <a:xfrm>
              <a:off x="3355" y="1281"/>
              <a:ext cx="1655" cy="258"/>
            </a:xfrm>
            <a:prstGeom prst="rect">
              <a:avLst/>
            </a:prstGeom>
            <a:noFill/>
            <a:ln w="1270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a:solidFill>
                    <a:schemeClr val="accent2"/>
                  </a:solidFill>
                  <a:ea typeface="黑体" panose="02010609060101010101" pitchFamily="49" charset="-122"/>
                </a:rPr>
                <a:t>加兰色部分。为什么？</a:t>
              </a:r>
              <a:endParaRPr lang="zh-CN" altLang="en-US" sz="2000">
                <a:solidFill>
                  <a:schemeClr val="accent2"/>
                </a:solidFill>
                <a:ea typeface="黑体" panose="02010609060101010101" pitchFamily="49" charset="-122"/>
              </a:endParaRPr>
            </a:p>
          </p:txBody>
        </p:sp>
        <p:sp>
          <p:nvSpPr>
            <p:cNvPr id="28814" name="Line 143"/>
            <p:cNvSpPr>
              <a:spLocks noChangeShapeType="1"/>
            </p:cNvSpPr>
            <p:nvPr/>
          </p:nvSpPr>
          <p:spPr bwMode="auto">
            <a:xfrm>
              <a:off x="3959" y="1527"/>
              <a:ext cx="786" cy="713"/>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1089" name="Text Box 145"/>
          <p:cNvSpPr txBox="1">
            <a:spLocks noChangeArrowheads="1"/>
          </p:cNvSpPr>
          <p:nvPr/>
        </p:nvSpPr>
        <p:spPr bwMode="auto">
          <a:xfrm>
            <a:off x="1524001" y="6091238"/>
            <a:ext cx="8943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rgbClr val="006600"/>
                </a:solidFill>
                <a:ea typeface="黑体" panose="02010609060101010101" pitchFamily="49" charset="-122"/>
              </a:rPr>
              <a:t>控制信号</a:t>
            </a:r>
            <a:r>
              <a:rPr lang="en-US" altLang="zh-CN" sz="1800">
                <a:solidFill>
                  <a:srgbClr val="006600"/>
                </a:solidFill>
                <a:ea typeface="黑体" panose="02010609060101010101" pitchFamily="49" charset="-122"/>
              </a:rPr>
              <a:t>RegDst, RegWr, ALUctr, ExtOp, ALUSrc, MemWr, MemtoReg </a:t>
            </a:r>
            <a:r>
              <a:rPr lang="zh-CN" altLang="en-US" sz="1800">
                <a:solidFill>
                  <a:srgbClr val="006600"/>
                </a:solidFill>
                <a:ea typeface="黑体" panose="02010609060101010101" pitchFamily="49" charset="-122"/>
              </a:rPr>
              <a:t>各取何值？</a:t>
            </a:r>
            <a:endParaRPr lang="zh-CN" altLang="en-US" sz="1800">
              <a:solidFill>
                <a:srgbClr val="006600"/>
              </a:solidFill>
              <a:ea typeface="黑体" panose="02010609060101010101" pitchFamily="49" charset="-122"/>
            </a:endParaRPr>
          </a:p>
        </p:txBody>
      </p:sp>
      <p:grpSp>
        <p:nvGrpSpPr>
          <p:cNvPr id="28744" name="Group 146"/>
          <p:cNvGrpSpPr/>
          <p:nvPr/>
        </p:nvGrpSpPr>
        <p:grpSpPr bwMode="auto">
          <a:xfrm>
            <a:off x="3046413" y="2152651"/>
            <a:ext cx="804862" cy="352425"/>
            <a:chOff x="1625" y="1752"/>
            <a:chExt cx="507" cy="222"/>
          </a:xfrm>
        </p:grpSpPr>
        <p:sp>
          <p:nvSpPr>
            <p:cNvPr id="28811" name="Text Box 147"/>
            <p:cNvSpPr txBox="1">
              <a:spLocks noChangeArrowheads="1"/>
            </p:cNvSpPr>
            <p:nvPr/>
          </p:nvSpPr>
          <p:spPr bwMode="auto">
            <a:xfrm>
              <a:off x="1625" y="1752"/>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28812" name="Text Box 148"/>
            <p:cNvSpPr txBox="1">
              <a:spLocks noChangeArrowheads="1"/>
            </p:cNvSpPr>
            <p:nvPr/>
          </p:nvSpPr>
          <p:spPr bwMode="auto">
            <a:xfrm>
              <a:off x="2004" y="1762"/>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7" name="Group 179"/>
          <p:cNvGrpSpPr/>
          <p:nvPr/>
        </p:nvGrpSpPr>
        <p:grpSpPr bwMode="auto">
          <a:xfrm>
            <a:off x="4446588" y="2749551"/>
            <a:ext cx="5791200" cy="3421063"/>
            <a:chOff x="1833" y="1732"/>
            <a:chExt cx="3648" cy="2155"/>
          </a:xfrm>
        </p:grpSpPr>
        <p:grpSp>
          <p:nvGrpSpPr>
            <p:cNvPr id="28773" name="Group 107"/>
            <p:cNvGrpSpPr/>
            <p:nvPr/>
          </p:nvGrpSpPr>
          <p:grpSpPr bwMode="auto">
            <a:xfrm>
              <a:off x="1833" y="1732"/>
              <a:ext cx="3648" cy="2155"/>
              <a:chOff x="1905" y="2128"/>
              <a:chExt cx="3648" cy="2155"/>
            </a:xfrm>
          </p:grpSpPr>
          <p:sp>
            <p:nvSpPr>
              <p:cNvPr id="28777" name="Rectangle 108"/>
              <p:cNvSpPr>
                <a:spLocks noChangeArrowheads="1"/>
              </p:cNvSpPr>
              <p:nvPr/>
            </p:nvSpPr>
            <p:spPr bwMode="auto">
              <a:xfrm rot="5400000">
                <a:off x="1816" y="3344"/>
                <a:ext cx="5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    Ext</a:t>
                </a:r>
                <a:endParaRPr lang="en-US" altLang="zh-CN" sz="1800"/>
              </a:p>
            </p:txBody>
          </p:sp>
          <p:sp>
            <p:nvSpPr>
              <p:cNvPr id="28778" name="Line 109"/>
              <p:cNvSpPr>
                <a:spLocks noChangeShapeType="1"/>
              </p:cNvSpPr>
              <p:nvPr/>
            </p:nvSpPr>
            <p:spPr bwMode="auto">
              <a:xfrm>
                <a:off x="2088" y="3831"/>
                <a:ext cx="0" cy="254"/>
              </a:xfrm>
              <a:prstGeom prst="line">
                <a:avLst/>
              </a:prstGeom>
              <a:noFill/>
              <a:ln w="28575">
                <a:solidFill>
                  <a:schemeClr val="accent2"/>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79" name="Rectangle 110"/>
              <p:cNvSpPr>
                <a:spLocks noChangeArrowheads="1"/>
              </p:cNvSpPr>
              <p:nvPr/>
            </p:nvSpPr>
            <p:spPr bwMode="auto">
              <a:xfrm>
                <a:off x="1905" y="4052"/>
                <a:ext cx="5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ExtOp</a:t>
                </a:r>
                <a:endParaRPr lang="en-US" altLang="zh-CN" sz="1800">
                  <a:solidFill>
                    <a:schemeClr val="accent1"/>
                  </a:solidFill>
                </a:endParaRPr>
              </a:p>
            </p:txBody>
          </p:sp>
          <p:grpSp>
            <p:nvGrpSpPr>
              <p:cNvPr id="28780" name="Group 111"/>
              <p:cNvGrpSpPr/>
              <p:nvPr/>
            </p:nvGrpSpPr>
            <p:grpSpPr bwMode="auto">
              <a:xfrm>
                <a:off x="3111" y="2128"/>
                <a:ext cx="2442" cy="1782"/>
                <a:chOff x="3111" y="2128"/>
                <a:chExt cx="2442" cy="1782"/>
              </a:xfrm>
            </p:grpSpPr>
            <p:grpSp>
              <p:nvGrpSpPr>
                <p:cNvPr id="28781" name="Group 112"/>
                <p:cNvGrpSpPr/>
                <p:nvPr/>
              </p:nvGrpSpPr>
              <p:grpSpPr bwMode="auto">
                <a:xfrm>
                  <a:off x="4896" y="2547"/>
                  <a:ext cx="192" cy="684"/>
                  <a:chOff x="4896" y="2547"/>
                  <a:chExt cx="192" cy="684"/>
                </a:xfrm>
              </p:grpSpPr>
              <p:sp>
                <p:nvSpPr>
                  <p:cNvPr id="28807" name="Line 113"/>
                  <p:cNvSpPr>
                    <a:spLocks noChangeShapeType="1"/>
                  </p:cNvSpPr>
                  <p:nvPr/>
                </p:nvSpPr>
                <p:spPr bwMode="auto">
                  <a:xfrm>
                    <a:off x="4896" y="2547"/>
                    <a:ext cx="0" cy="66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08" name="Line 114"/>
                  <p:cNvSpPr>
                    <a:spLocks noChangeShapeType="1"/>
                  </p:cNvSpPr>
                  <p:nvPr/>
                </p:nvSpPr>
                <p:spPr bwMode="auto">
                  <a:xfrm>
                    <a:off x="4904" y="2547"/>
                    <a:ext cx="176" cy="7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09" name="Line 115"/>
                  <p:cNvSpPr>
                    <a:spLocks noChangeShapeType="1"/>
                  </p:cNvSpPr>
                  <p:nvPr/>
                </p:nvSpPr>
                <p:spPr bwMode="auto">
                  <a:xfrm flipV="1">
                    <a:off x="4904" y="3124"/>
                    <a:ext cx="176" cy="107"/>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10" name="Line 116"/>
                  <p:cNvSpPr>
                    <a:spLocks noChangeShapeType="1"/>
                  </p:cNvSpPr>
                  <p:nvPr/>
                </p:nvSpPr>
                <p:spPr bwMode="auto">
                  <a:xfrm>
                    <a:off x="5088" y="2639"/>
                    <a:ext cx="0" cy="485"/>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82" name="Rectangle 117"/>
                <p:cNvSpPr>
                  <a:spLocks noChangeArrowheads="1"/>
                </p:cNvSpPr>
                <p:nvPr/>
              </p:nvSpPr>
              <p:spPr bwMode="auto">
                <a:xfrm rot="5400000">
                  <a:off x="4751" y="2793"/>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28783" name="Line 118"/>
                <p:cNvSpPr>
                  <a:spLocks noChangeShapeType="1"/>
                </p:cNvSpPr>
                <p:nvPr/>
              </p:nvSpPr>
              <p:spPr bwMode="auto">
                <a:xfrm flipV="1">
                  <a:off x="4992" y="2304"/>
                  <a:ext cx="0" cy="289"/>
                </a:xfrm>
                <a:prstGeom prst="line">
                  <a:avLst/>
                </a:prstGeom>
                <a:noFill/>
                <a:ln w="25400">
                  <a:solidFill>
                    <a:srgbClr val="0000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84" name="Rectangle 119"/>
                <p:cNvSpPr>
                  <a:spLocks noChangeArrowheads="1"/>
                </p:cNvSpPr>
                <p:nvPr/>
              </p:nvSpPr>
              <p:spPr bwMode="auto">
                <a:xfrm>
                  <a:off x="4695" y="2128"/>
                  <a:ext cx="8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MemtoReg</a:t>
                  </a:r>
                  <a:endParaRPr lang="en-US" altLang="zh-CN" sz="1800">
                    <a:solidFill>
                      <a:schemeClr val="accent1"/>
                    </a:solidFill>
                  </a:endParaRPr>
                </a:p>
              </p:txBody>
            </p:sp>
            <p:sp>
              <p:nvSpPr>
                <p:cNvPr id="28785" name="Line 120"/>
                <p:cNvSpPr>
                  <a:spLocks noChangeShapeType="1"/>
                </p:cNvSpPr>
                <p:nvPr/>
              </p:nvSpPr>
              <p:spPr bwMode="auto">
                <a:xfrm>
                  <a:off x="5096" y="2904"/>
                  <a:ext cx="27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86" name="Rectangle 121"/>
                <p:cNvSpPr>
                  <a:spLocks noChangeArrowheads="1"/>
                </p:cNvSpPr>
                <p:nvPr/>
              </p:nvSpPr>
              <p:spPr bwMode="auto">
                <a:xfrm>
                  <a:off x="3794" y="3185"/>
                  <a:ext cx="710" cy="7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787" name="Line 122"/>
                <p:cNvSpPr>
                  <a:spLocks noChangeShapeType="1"/>
                </p:cNvSpPr>
                <p:nvPr/>
              </p:nvSpPr>
              <p:spPr bwMode="auto">
                <a:xfrm flipH="1">
                  <a:off x="3400" y="3815"/>
                  <a:ext cx="304"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88" name="Rectangle 123"/>
                <p:cNvSpPr>
                  <a:spLocks noChangeArrowheads="1"/>
                </p:cNvSpPr>
                <p:nvPr/>
              </p:nvSpPr>
              <p:spPr bwMode="auto">
                <a:xfrm>
                  <a:off x="3357" y="3637"/>
                  <a:ext cx="3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Clk</a:t>
                  </a:r>
                  <a:endParaRPr lang="en-US" altLang="zh-CN" sz="1800"/>
                </a:p>
              </p:txBody>
            </p:sp>
            <p:sp>
              <p:nvSpPr>
                <p:cNvPr id="28789" name="Rectangle 124"/>
                <p:cNvSpPr>
                  <a:spLocks noChangeArrowheads="1"/>
                </p:cNvSpPr>
                <p:nvPr/>
              </p:nvSpPr>
              <p:spPr bwMode="auto">
                <a:xfrm>
                  <a:off x="3111" y="3313"/>
                  <a:ext cx="5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a:t>
                  </a:r>
                  <a:r>
                    <a:rPr lang="en-US" altLang="zh-CN" b="0">
                      <a:latin typeface="Times New Roman" panose="02020603050405020304" pitchFamily="18" charset="0"/>
                    </a:rPr>
                    <a:t> </a:t>
                  </a:r>
                  <a:r>
                    <a:rPr lang="en-US" altLang="zh-CN" sz="1800"/>
                    <a:t>In</a:t>
                  </a:r>
                  <a:endParaRPr lang="en-US" altLang="zh-CN" sz="1800"/>
                </a:p>
              </p:txBody>
            </p:sp>
            <p:sp>
              <p:nvSpPr>
                <p:cNvPr id="28790" name="Line 125"/>
                <p:cNvSpPr>
                  <a:spLocks noChangeShapeType="1"/>
                </p:cNvSpPr>
                <p:nvPr/>
              </p:nvSpPr>
              <p:spPr bwMode="auto">
                <a:xfrm>
                  <a:off x="3818" y="3766"/>
                  <a:ext cx="158" cy="41"/>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91" name="Line 126"/>
                <p:cNvSpPr>
                  <a:spLocks noChangeShapeType="1"/>
                </p:cNvSpPr>
                <p:nvPr/>
              </p:nvSpPr>
              <p:spPr bwMode="auto">
                <a:xfrm flipH="1">
                  <a:off x="3802" y="3823"/>
                  <a:ext cx="190" cy="64"/>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92" name="Oval 127"/>
                <p:cNvSpPr>
                  <a:spLocks noChangeArrowheads="1"/>
                </p:cNvSpPr>
                <p:nvPr/>
              </p:nvSpPr>
              <p:spPr bwMode="auto">
                <a:xfrm>
                  <a:off x="3698" y="3789"/>
                  <a:ext cx="80" cy="75"/>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793" name="Rectangle 128"/>
                <p:cNvSpPr>
                  <a:spLocks noChangeArrowheads="1"/>
                </p:cNvSpPr>
                <p:nvPr/>
              </p:nvSpPr>
              <p:spPr bwMode="auto">
                <a:xfrm>
                  <a:off x="3782" y="3175"/>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28794" name="Line 129"/>
                <p:cNvSpPr>
                  <a:spLocks noChangeShapeType="1"/>
                </p:cNvSpPr>
                <p:nvPr/>
              </p:nvSpPr>
              <p:spPr bwMode="auto">
                <a:xfrm flipH="1">
                  <a:off x="3160" y="3496"/>
                  <a:ext cx="640" cy="0"/>
                </a:xfrm>
                <a:prstGeom prst="line">
                  <a:avLst/>
                </a:prstGeom>
                <a:noFill/>
                <a:ln w="25400">
                  <a:solidFill>
                    <a:srgbClr val="0000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95" name="Line 130"/>
                <p:cNvSpPr>
                  <a:spLocks noChangeShapeType="1"/>
                </p:cNvSpPr>
                <p:nvPr/>
              </p:nvSpPr>
              <p:spPr bwMode="auto">
                <a:xfrm flipH="1">
                  <a:off x="3500" y="3455"/>
                  <a:ext cx="56" cy="83"/>
                </a:xfrm>
                <a:prstGeom prst="line">
                  <a:avLst/>
                </a:prstGeom>
                <a:noFill/>
                <a:ln w="127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96" name="Rectangle 131"/>
                <p:cNvSpPr>
                  <a:spLocks noChangeArrowheads="1"/>
                </p:cNvSpPr>
                <p:nvPr/>
              </p:nvSpPr>
              <p:spPr bwMode="auto">
                <a:xfrm>
                  <a:off x="3303" y="3495"/>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8797" name="Line 132"/>
                <p:cNvSpPr>
                  <a:spLocks noChangeShapeType="1"/>
                </p:cNvSpPr>
                <p:nvPr/>
              </p:nvSpPr>
              <p:spPr bwMode="auto">
                <a:xfrm flipV="1">
                  <a:off x="3984" y="3033"/>
                  <a:ext cx="0" cy="152"/>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98" name="Line 133"/>
                <p:cNvSpPr>
                  <a:spLocks noChangeShapeType="1"/>
                </p:cNvSpPr>
                <p:nvPr/>
              </p:nvSpPr>
              <p:spPr bwMode="auto">
                <a:xfrm>
                  <a:off x="4320" y="2730"/>
                  <a:ext cx="0" cy="439"/>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99" name="Rectangle 134"/>
                <p:cNvSpPr>
                  <a:spLocks noChangeArrowheads="1"/>
                </p:cNvSpPr>
                <p:nvPr/>
              </p:nvSpPr>
              <p:spPr bwMode="auto">
                <a:xfrm>
                  <a:off x="4167" y="3176"/>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 Adr</a:t>
                  </a:r>
                  <a:endParaRPr lang="en-US" altLang="zh-CN" sz="1800"/>
                </a:p>
              </p:txBody>
            </p:sp>
            <p:sp>
              <p:nvSpPr>
                <p:cNvPr id="28800" name="Rectangle 135"/>
                <p:cNvSpPr>
                  <a:spLocks noChangeArrowheads="1"/>
                </p:cNvSpPr>
                <p:nvPr/>
              </p:nvSpPr>
              <p:spPr bwMode="auto">
                <a:xfrm>
                  <a:off x="3786" y="3404"/>
                  <a:ext cx="67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28801" name="Line 136"/>
                <p:cNvSpPr>
                  <a:spLocks noChangeShapeType="1"/>
                </p:cNvSpPr>
                <p:nvPr/>
              </p:nvSpPr>
              <p:spPr bwMode="auto">
                <a:xfrm>
                  <a:off x="4616" y="3041"/>
                  <a:ext cx="272"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02" name="Line 137"/>
                <p:cNvSpPr>
                  <a:spLocks noChangeShapeType="1"/>
                </p:cNvSpPr>
                <p:nvPr/>
              </p:nvSpPr>
              <p:spPr bwMode="auto">
                <a:xfrm>
                  <a:off x="4608" y="3049"/>
                  <a:ext cx="0" cy="485"/>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03" name="Line 138"/>
                <p:cNvSpPr>
                  <a:spLocks noChangeShapeType="1"/>
                </p:cNvSpPr>
                <p:nvPr/>
              </p:nvSpPr>
              <p:spPr bwMode="auto">
                <a:xfrm flipH="1">
                  <a:off x="4504" y="3542"/>
                  <a:ext cx="11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04" name="Line 139"/>
                <p:cNvSpPr>
                  <a:spLocks noChangeShapeType="1"/>
                </p:cNvSpPr>
                <p:nvPr/>
              </p:nvSpPr>
              <p:spPr bwMode="auto">
                <a:xfrm flipH="1">
                  <a:off x="4652" y="2999"/>
                  <a:ext cx="56" cy="83"/>
                </a:xfrm>
                <a:prstGeom prst="line">
                  <a:avLst/>
                </a:prstGeom>
                <a:noFill/>
                <a:ln w="127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05" name="Rectangle 140"/>
                <p:cNvSpPr>
                  <a:spLocks noChangeArrowheads="1"/>
                </p:cNvSpPr>
                <p:nvPr/>
              </p:nvSpPr>
              <p:spPr bwMode="auto">
                <a:xfrm>
                  <a:off x="4503" y="2857"/>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8806" name="Rectangle 141"/>
                <p:cNvSpPr>
                  <a:spLocks noChangeArrowheads="1"/>
                </p:cNvSpPr>
                <p:nvPr/>
              </p:nvSpPr>
              <p:spPr bwMode="auto">
                <a:xfrm>
                  <a:off x="3543" y="2857"/>
                  <a:ext cx="6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MemWr</a:t>
                  </a:r>
                  <a:endParaRPr lang="en-US" altLang="zh-CN" sz="1800">
                    <a:solidFill>
                      <a:schemeClr val="accent1"/>
                    </a:solidFill>
                  </a:endParaRPr>
                </a:p>
              </p:txBody>
            </p:sp>
          </p:grpSp>
        </p:grpSp>
        <p:grpSp>
          <p:nvGrpSpPr>
            <p:cNvPr id="28774" name="Group 149"/>
            <p:cNvGrpSpPr/>
            <p:nvPr/>
          </p:nvGrpSpPr>
          <p:grpSpPr bwMode="auto">
            <a:xfrm>
              <a:off x="4776" y="2164"/>
              <a:ext cx="142" cy="625"/>
              <a:chOff x="3075" y="2821"/>
              <a:chExt cx="142" cy="625"/>
            </a:xfrm>
          </p:grpSpPr>
          <p:sp>
            <p:nvSpPr>
              <p:cNvPr id="28775" name="Text Box 150"/>
              <p:cNvSpPr txBox="1">
                <a:spLocks noChangeArrowheads="1"/>
              </p:cNvSpPr>
              <p:nvPr/>
            </p:nvSpPr>
            <p:spPr bwMode="auto">
              <a:xfrm>
                <a:off x="3089" y="2821"/>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28776" name="Text Box 151"/>
              <p:cNvSpPr txBox="1">
                <a:spLocks noChangeArrowheads="1"/>
              </p:cNvSpPr>
              <p:nvPr/>
            </p:nvSpPr>
            <p:spPr bwMode="auto">
              <a:xfrm>
                <a:off x="3075" y="3234"/>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sp>
        <p:nvSpPr>
          <p:cNvPr id="211096" name="Text Box 152"/>
          <p:cNvSpPr txBox="1">
            <a:spLocks noChangeArrowheads="1"/>
          </p:cNvSpPr>
          <p:nvPr/>
        </p:nvSpPr>
        <p:spPr bwMode="auto">
          <a:xfrm>
            <a:off x="1524000" y="6175376"/>
            <a:ext cx="9144000" cy="366713"/>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chemeClr val="accent2"/>
                </a:solidFill>
                <a:ea typeface="黑体" panose="02010609060101010101" pitchFamily="49" charset="-122"/>
              </a:rPr>
              <a:t>RegDst=1, RegWr=1, ALUctr=addu, ExtOp=1, ALUSrc=1, MemWr=0, MemtoReg=1</a:t>
            </a:r>
            <a:endParaRPr lang="zh-CN" altLang="en-US" sz="1800">
              <a:solidFill>
                <a:schemeClr val="accent2"/>
              </a:solidFill>
              <a:ea typeface="黑体" panose="02010609060101010101" pitchFamily="49" charset="-122"/>
            </a:endParaRPr>
          </a:p>
        </p:txBody>
      </p:sp>
      <p:sp>
        <p:nvSpPr>
          <p:cNvPr id="211097" name="Text Box 153"/>
          <p:cNvSpPr txBox="1">
            <a:spLocks noChangeArrowheads="1"/>
          </p:cNvSpPr>
          <p:nvPr/>
        </p:nvSpPr>
        <p:spPr bwMode="auto">
          <a:xfrm>
            <a:off x="5356226" y="5827713"/>
            <a:ext cx="3440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rgbClr val="A50021"/>
                </a:solidFill>
                <a:ea typeface="黑体" panose="02010609060101010101" pitchFamily="49" charset="-122"/>
              </a:rPr>
              <a:t>0:</a:t>
            </a:r>
            <a:r>
              <a:rPr lang="zh-CN" altLang="en-US" sz="1800">
                <a:solidFill>
                  <a:srgbClr val="A50021"/>
                </a:solidFill>
                <a:ea typeface="黑体" panose="02010609060101010101" pitchFamily="49" charset="-122"/>
              </a:rPr>
              <a:t>零扩展，</a:t>
            </a:r>
            <a:r>
              <a:rPr lang="en-US" altLang="zh-CN" sz="1800">
                <a:solidFill>
                  <a:srgbClr val="A50021"/>
                </a:solidFill>
                <a:ea typeface="黑体" panose="02010609060101010101" pitchFamily="49" charset="-122"/>
              </a:rPr>
              <a:t>1</a:t>
            </a:r>
            <a:r>
              <a:rPr lang="zh-CN" altLang="en-US" sz="1800">
                <a:solidFill>
                  <a:srgbClr val="A50021"/>
                </a:solidFill>
                <a:ea typeface="黑体" panose="02010609060101010101" pitchFamily="49" charset="-122"/>
              </a:rPr>
              <a:t>：符号扩展</a:t>
            </a:r>
            <a:endParaRPr lang="zh-CN" altLang="en-US" sz="1800">
              <a:solidFill>
                <a:srgbClr val="A50021"/>
              </a:solidFill>
              <a:ea typeface="黑体" panose="02010609060101010101" pitchFamily="49" charset="-122"/>
            </a:endParaRPr>
          </a:p>
        </p:txBody>
      </p:sp>
      <p:grpSp>
        <p:nvGrpSpPr>
          <p:cNvPr id="28748" name="Group 154"/>
          <p:cNvGrpSpPr/>
          <p:nvPr/>
        </p:nvGrpSpPr>
        <p:grpSpPr bwMode="auto">
          <a:xfrm>
            <a:off x="5519739" y="3935414"/>
            <a:ext cx="225425" cy="992187"/>
            <a:chOff x="3075" y="2821"/>
            <a:chExt cx="142" cy="625"/>
          </a:xfrm>
        </p:grpSpPr>
        <p:sp>
          <p:nvSpPr>
            <p:cNvPr id="28771" name="Text Box 155"/>
            <p:cNvSpPr txBox="1">
              <a:spLocks noChangeArrowheads="1"/>
            </p:cNvSpPr>
            <p:nvPr/>
          </p:nvSpPr>
          <p:spPr bwMode="auto">
            <a:xfrm>
              <a:off x="3089" y="2821"/>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28772" name="Text Box 156"/>
            <p:cNvSpPr txBox="1">
              <a:spLocks noChangeArrowheads="1"/>
            </p:cNvSpPr>
            <p:nvPr/>
          </p:nvSpPr>
          <p:spPr bwMode="auto">
            <a:xfrm>
              <a:off x="3075" y="3234"/>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28749" name="Group 157"/>
          <p:cNvGrpSpPr/>
          <p:nvPr/>
        </p:nvGrpSpPr>
        <p:grpSpPr bwMode="auto">
          <a:xfrm>
            <a:off x="3830638" y="1009651"/>
            <a:ext cx="6002350" cy="989013"/>
            <a:chOff x="1918" y="1392"/>
            <a:chExt cx="3765" cy="607"/>
          </a:xfrm>
        </p:grpSpPr>
        <p:sp>
          <p:nvSpPr>
            <p:cNvPr id="28750" name="Rectangle 158"/>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8751" name="Group 159"/>
            <p:cNvGrpSpPr/>
            <p:nvPr/>
          </p:nvGrpSpPr>
          <p:grpSpPr bwMode="auto">
            <a:xfrm>
              <a:off x="1979" y="1584"/>
              <a:ext cx="624" cy="223"/>
              <a:chOff x="1979" y="1584"/>
              <a:chExt cx="624" cy="223"/>
            </a:xfrm>
          </p:grpSpPr>
          <p:sp>
            <p:nvSpPr>
              <p:cNvPr id="28769" name="Rectangle 160"/>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770" name="Rectangle 161"/>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8752" name="Group 162"/>
            <p:cNvGrpSpPr/>
            <p:nvPr/>
          </p:nvGrpSpPr>
          <p:grpSpPr bwMode="auto">
            <a:xfrm>
              <a:off x="2611" y="1584"/>
              <a:ext cx="580" cy="223"/>
              <a:chOff x="2611" y="1584"/>
              <a:chExt cx="580" cy="223"/>
            </a:xfrm>
          </p:grpSpPr>
          <p:sp>
            <p:nvSpPr>
              <p:cNvPr id="28767" name="Rectangle 163"/>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768" name="Rectangle 164"/>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8753" name="Group 165"/>
            <p:cNvGrpSpPr/>
            <p:nvPr/>
          </p:nvGrpSpPr>
          <p:grpSpPr bwMode="auto">
            <a:xfrm>
              <a:off x="3199" y="1584"/>
              <a:ext cx="579" cy="225"/>
              <a:chOff x="3199" y="1584"/>
              <a:chExt cx="579" cy="225"/>
            </a:xfrm>
          </p:grpSpPr>
          <p:sp>
            <p:nvSpPr>
              <p:cNvPr id="28765" name="Rectangle 166"/>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766" name="Rectangle 167"/>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28754" name="Rectangle 168"/>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8755" name="Rectangle 169"/>
            <p:cNvSpPr>
              <a:spLocks noChangeArrowheads="1"/>
            </p:cNvSpPr>
            <p:nvPr/>
          </p:nvSpPr>
          <p:spPr bwMode="auto">
            <a:xfrm>
              <a:off x="4289" y="1584"/>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28756" name="Rectangle 170"/>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8757" name="Rectangle 171"/>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8758" name="Rectangle 172"/>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8759" name="Rectangle 173"/>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8760" name="Rectangle 174"/>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8761" name="Rectangle 175"/>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8762" name="Rectangle 176"/>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28763" name="Rectangle 177"/>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8764" name="Rectangle 178"/>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sp>
        <p:nvSpPr>
          <p:cNvPr id="2" name="标题 1"/>
          <p:cNvSpPr>
            <a:spLocks noGrp="1"/>
          </p:cNvSpPr>
          <p:nvPr>
            <p:ph type="title"/>
          </p:nvPr>
        </p:nvSpPr>
        <p:spPr/>
        <p:txBody>
          <a:bodyPr/>
          <a:lstStyle/>
          <a:p>
            <a:r>
              <a:rPr lang="zh-CN" altLang="en-US" dirty="0"/>
              <a:t>装入</a:t>
            </a:r>
            <a:r>
              <a:rPr lang="en-US" altLang="zh-CN" dirty="0"/>
              <a:t>(</a:t>
            </a:r>
            <a:r>
              <a:rPr lang="en-US" altLang="zh-CN" dirty="0" err="1"/>
              <a:t>lw</a:t>
            </a:r>
            <a:r>
              <a:rPr lang="en-US" altLang="zh-CN" dirty="0"/>
              <a:t>)</a:t>
            </a:r>
            <a:r>
              <a:rPr lang="zh-CN" altLang="en-US" dirty="0"/>
              <a:t>指令的数据通路</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1097"/>
                                        </p:tgtEl>
                                        <p:attrNameLst>
                                          <p:attrName>style.visibility</p:attrName>
                                        </p:attrNameLst>
                                      </p:cBhvr>
                                      <p:to>
                                        <p:strVal val="visible"/>
                                      </p:to>
                                    </p:set>
                                    <p:animEffect transition="in" filter="blinds(horizontal)">
                                      <p:cBhvr>
                                        <p:cTn id="17" dur="500"/>
                                        <p:tgtEl>
                                          <p:spTgt spid="2110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089"/>
                                        </p:tgtEl>
                                        <p:attrNameLst>
                                          <p:attrName>style.visibility</p:attrName>
                                        </p:attrNameLst>
                                      </p:cBhvr>
                                      <p:to>
                                        <p:strVal val="visible"/>
                                      </p:to>
                                    </p:set>
                                    <p:animEffect transition="in" filter="blinds(horizontal)">
                                      <p:cBhvr>
                                        <p:cTn id="22" dur="500"/>
                                        <p:tgtEl>
                                          <p:spTgt spid="211089"/>
                                        </p:tgtEl>
                                      </p:cBhvr>
                                    </p:animEffect>
                                  </p:childTnLst>
                                  <p:subTnLst>
                                    <p:set>
                                      <p:cBhvr override="childStyle">
                                        <p:cTn dur="1" fill="hold" display="0" masterRel="nextClick" afterEffect="1"/>
                                        <p:tgtEl>
                                          <p:spTgt spid="21108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096"/>
                                        </p:tgtEl>
                                        <p:attrNameLst>
                                          <p:attrName>style.visibility</p:attrName>
                                        </p:attrNameLst>
                                      </p:cBhvr>
                                      <p:to>
                                        <p:strVal val="visible"/>
                                      </p:to>
                                    </p:set>
                                    <p:animEffect transition="in" filter="blinds(horizontal)">
                                      <p:cBhvr>
                                        <p:cTn id="27" dur="500"/>
                                        <p:tgtEl>
                                          <p:spTgt spid="211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89" grpId="0"/>
      <p:bldP spid="211096" grpId="0" animBg="1"/>
      <p:bldP spid="21109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75"/>
          <p:cNvSpPr>
            <a:spLocks noGrp="1" noChangeArrowheads="1"/>
          </p:cNvSpPr>
          <p:nvPr>
            <p:ph type="body" idx="1"/>
          </p:nvPr>
        </p:nvSpPr>
        <p:spPr>
          <a:xfrm>
            <a:off x="478776" y="963141"/>
            <a:ext cx="3170237" cy="5037276"/>
          </a:xfrm>
          <a:noFill/>
        </p:spPr>
        <p:txBody>
          <a:bodyPr/>
          <a:lstStyle/>
          <a:p>
            <a:pPr marL="342900" indent="-342900">
              <a:buNone/>
            </a:pPr>
            <a:r>
              <a:rPr lang="zh-CN" altLang="en-US" sz="2000" dirty="0">
                <a:solidFill>
                  <a:srgbClr val="339933"/>
                </a:solidFill>
                <a:ea typeface="宋体" panose="02010600030101010101" pitchFamily="2" charset="-122"/>
              </a:rPr>
              <a:t>实现目标（</a:t>
            </a:r>
            <a:r>
              <a:rPr lang="en-US" altLang="zh-CN" sz="2000" dirty="0">
                <a:solidFill>
                  <a:srgbClr val="339933"/>
                </a:solidFill>
                <a:ea typeface="宋体" panose="02010600030101010101" pitchFamily="2" charset="-122"/>
              </a:rPr>
              <a:t>7</a:t>
            </a:r>
            <a:r>
              <a:rPr lang="zh-CN" altLang="en-US" sz="2000" dirty="0">
                <a:solidFill>
                  <a:srgbClr val="339933"/>
                </a:solidFill>
                <a:ea typeface="宋体" panose="02010600030101010101" pitchFamily="2" charset="-122"/>
              </a:rPr>
              <a:t>条指令）：</a:t>
            </a:r>
            <a:endParaRPr lang="zh-CN" altLang="en-US" sz="2000" dirty="0">
              <a:solidFill>
                <a:srgbClr val="339933"/>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ADD and subtract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add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sub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OR Immediate:</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ori</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LOAD and STORE</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lw</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742950" lvl="1" indent="-285750"/>
            <a:r>
              <a:rPr lang="en-US" altLang="zh-CN" sz="2000" dirty="0" err="1">
                <a:ea typeface="宋体" panose="02010600030101010101" pitchFamily="2" charset="-122"/>
              </a:rPr>
              <a:t>sw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BRANCH:</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beq</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JUMP:</a:t>
            </a:r>
            <a:endParaRPr lang="en-US" altLang="zh-CN" sz="2000" dirty="0">
              <a:ea typeface="宋体" panose="02010600030101010101" pitchFamily="2" charset="-122"/>
            </a:endParaRPr>
          </a:p>
          <a:p>
            <a:pPr marL="742950" lvl="1" indent="-285750"/>
            <a:r>
              <a:rPr lang="en-US" altLang="zh-CN" sz="2000" dirty="0">
                <a:ea typeface="宋体" panose="02010600030101010101" pitchFamily="2" charset="-122"/>
              </a:rPr>
              <a:t>j  target</a:t>
            </a:r>
            <a:endParaRPr lang="en-US" altLang="zh-CN" sz="2000" dirty="0">
              <a:ea typeface="宋体" panose="02010600030101010101" pitchFamily="2" charset="-122"/>
            </a:endParaRPr>
          </a:p>
        </p:txBody>
      </p:sp>
      <p:sp>
        <p:nvSpPr>
          <p:cNvPr id="213068" name="Text Box 76"/>
          <p:cNvSpPr txBox="1">
            <a:spLocks noChangeArrowheads="1"/>
          </p:cNvSpPr>
          <p:nvPr/>
        </p:nvSpPr>
        <p:spPr bwMode="auto">
          <a:xfrm>
            <a:off x="5193360" y="4163811"/>
            <a:ext cx="49037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200" dirty="0">
                <a:solidFill>
                  <a:schemeClr val="accent1"/>
                </a:solidFill>
                <a:ea typeface="黑体" panose="02010609060101010101" pitchFamily="49" charset="-122"/>
                <a:cs typeface="Arial" panose="020B0604020202020204" pitchFamily="34" charset="0"/>
              </a:rPr>
              <a:t>4.  </a:t>
            </a:r>
            <a:r>
              <a:rPr lang="zh-CN" altLang="en-US" sz="2200" dirty="0">
                <a:solidFill>
                  <a:schemeClr val="accent1"/>
                </a:solidFill>
                <a:ea typeface="黑体" panose="02010609060101010101" pitchFamily="49" charset="-122"/>
                <a:cs typeface="Arial" panose="020B0604020202020204" pitchFamily="34" charset="0"/>
              </a:rPr>
              <a:t>考虑</a:t>
            </a:r>
            <a:r>
              <a:rPr lang="en-US" altLang="zh-CN" sz="2200" dirty="0" err="1">
                <a:solidFill>
                  <a:schemeClr val="accent1"/>
                </a:solidFill>
                <a:ea typeface="黑体" panose="02010609060101010101" pitchFamily="49" charset="-122"/>
                <a:cs typeface="Arial" panose="020B0604020202020204" pitchFamily="34" charset="0"/>
              </a:rPr>
              <a:t>sw</a:t>
            </a:r>
            <a:r>
              <a:rPr lang="en-US" altLang="zh-CN" sz="2200" dirty="0">
                <a:solidFill>
                  <a:schemeClr val="accent1"/>
                </a:solidFill>
                <a:ea typeface="黑体" panose="02010609060101010101" pitchFamily="49" charset="-122"/>
                <a:cs typeface="Arial" panose="020B0604020202020204" pitchFamily="34" charset="0"/>
              </a:rPr>
              <a:t> </a:t>
            </a:r>
            <a:r>
              <a:rPr lang="zh-CN" altLang="en-US" sz="2200" dirty="0">
                <a:solidFill>
                  <a:schemeClr val="accent1"/>
                </a:solidFill>
                <a:ea typeface="黑体" panose="02010609060101010101" pitchFamily="49" charset="-122"/>
                <a:cs typeface="Arial" panose="020B0604020202020204" pitchFamily="34" charset="0"/>
              </a:rPr>
              <a:t>指令（访存指令的代表）</a:t>
            </a:r>
            <a:endParaRPr lang="zh-CN" altLang="en-US" sz="2200" dirty="0">
              <a:solidFill>
                <a:schemeClr val="accent1"/>
              </a:solidFill>
              <a:ea typeface="黑体" panose="02010609060101010101" pitchFamily="49" charset="-122"/>
              <a:cs typeface="Arial" panose="020B0604020202020204" pitchFamily="34" charset="0"/>
            </a:endParaRPr>
          </a:p>
        </p:txBody>
      </p:sp>
      <p:grpSp>
        <p:nvGrpSpPr>
          <p:cNvPr id="2" name="Group 80"/>
          <p:cNvGrpSpPr/>
          <p:nvPr/>
        </p:nvGrpSpPr>
        <p:grpSpPr bwMode="auto">
          <a:xfrm>
            <a:off x="816430" y="2228850"/>
            <a:ext cx="10558848" cy="2254486"/>
            <a:chOff x="376" y="1412"/>
            <a:chExt cx="5357" cy="1216"/>
          </a:xfrm>
        </p:grpSpPr>
        <p:sp>
          <p:nvSpPr>
            <p:cNvPr id="29772" name="Text Box 78"/>
            <p:cNvSpPr txBox="1">
              <a:spLocks noChangeArrowheads="1"/>
            </p:cNvSpPr>
            <p:nvPr/>
          </p:nvSpPr>
          <p:spPr bwMode="auto">
            <a:xfrm>
              <a:off x="376" y="2416"/>
              <a:ext cx="1517" cy="212"/>
            </a:xfrm>
            <a:prstGeom prst="rect">
              <a:avLst/>
            </a:prstGeom>
            <a:solidFill>
              <a:srgbClr val="FF99CC">
                <a:alpha val="41960"/>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a:latin typeface="Times New Roman" panose="02020603050405020304" pitchFamily="18" charset="0"/>
              </a:endParaRPr>
            </a:p>
          </p:txBody>
        </p:sp>
        <p:sp>
          <p:nvSpPr>
            <p:cNvPr id="29773" name="Rectangle 79"/>
            <p:cNvSpPr>
              <a:spLocks noChangeArrowheads="1"/>
            </p:cNvSpPr>
            <p:nvPr/>
          </p:nvSpPr>
          <p:spPr bwMode="auto">
            <a:xfrm>
              <a:off x="2292" y="1412"/>
              <a:ext cx="3441" cy="667"/>
            </a:xfrm>
            <a:prstGeom prst="rect">
              <a:avLst/>
            </a:prstGeom>
            <a:solidFill>
              <a:srgbClr val="FF99CC">
                <a:alpha val="34901"/>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grpSp>
        <p:nvGrpSpPr>
          <p:cNvPr id="29702" name="Group 81"/>
          <p:cNvGrpSpPr/>
          <p:nvPr/>
        </p:nvGrpSpPr>
        <p:grpSpPr bwMode="auto">
          <a:xfrm>
            <a:off x="4592637" y="2266951"/>
            <a:ext cx="6782641" cy="1178403"/>
            <a:chOff x="1918" y="1392"/>
            <a:chExt cx="3765" cy="607"/>
          </a:xfrm>
        </p:grpSpPr>
        <p:sp>
          <p:nvSpPr>
            <p:cNvPr id="29751" name="Rectangle 82"/>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9752" name="Group 83"/>
            <p:cNvGrpSpPr/>
            <p:nvPr/>
          </p:nvGrpSpPr>
          <p:grpSpPr bwMode="auto">
            <a:xfrm>
              <a:off x="1979" y="1584"/>
              <a:ext cx="624" cy="223"/>
              <a:chOff x="1979" y="1584"/>
              <a:chExt cx="624" cy="223"/>
            </a:xfrm>
          </p:grpSpPr>
          <p:sp>
            <p:nvSpPr>
              <p:cNvPr id="29770" name="Rectangle 84"/>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71" name="Rectangle 85"/>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9753" name="Group 86"/>
            <p:cNvGrpSpPr/>
            <p:nvPr/>
          </p:nvGrpSpPr>
          <p:grpSpPr bwMode="auto">
            <a:xfrm>
              <a:off x="2611" y="1584"/>
              <a:ext cx="580" cy="223"/>
              <a:chOff x="2611" y="1584"/>
              <a:chExt cx="580" cy="223"/>
            </a:xfrm>
          </p:grpSpPr>
          <p:sp>
            <p:nvSpPr>
              <p:cNvPr id="29768" name="Rectangle 87"/>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69" name="Rectangle 88"/>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9754" name="Group 89"/>
            <p:cNvGrpSpPr/>
            <p:nvPr/>
          </p:nvGrpSpPr>
          <p:grpSpPr bwMode="auto">
            <a:xfrm>
              <a:off x="3199" y="1584"/>
              <a:ext cx="579" cy="225"/>
              <a:chOff x="3199" y="1584"/>
              <a:chExt cx="579" cy="225"/>
            </a:xfrm>
          </p:grpSpPr>
          <p:sp>
            <p:nvSpPr>
              <p:cNvPr id="29766" name="Rectangle 90"/>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67" name="Rectangle 91"/>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29755" name="Rectangle 92"/>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56" name="Rectangle 93"/>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29757" name="Rectangle 94"/>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9758" name="Rectangle 95"/>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9759" name="Rectangle 96"/>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9760" name="Rectangle 97"/>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9761" name="Rectangle 98"/>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9762" name="Rectangle 99"/>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9763" name="Rectangle 100"/>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29764" name="Rectangle 101"/>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9765" name="Rectangle 102"/>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29703" name="Group 103"/>
          <p:cNvGrpSpPr/>
          <p:nvPr/>
        </p:nvGrpSpPr>
        <p:grpSpPr bwMode="auto">
          <a:xfrm>
            <a:off x="4592637" y="990601"/>
            <a:ext cx="6782641" cy="1163272"/>
            <a:chOff x="1918" y="672"/>
            <a:chExt cx="3767" cy="615"/>
          </a:xfrm>
        </p:grpSpPr>
        <p:grpSp>
          <p:nvGrpSpPr>
            <p:cNvPr id="29716" name="Group 104"/>
            <p:cNvGrpSpPr/>
            <p:nvPr/>
          </p:nvGrpSpPr>
          <p:grpSpPr bwMode="auto">
            <a:xfrm>
              <a:off x="1918" y="672"/>
              <a:ext cx="3767" cy="423"/>
              <a:chOff x="1918" y="672"/>
              <a:chExt cx="3767" cy="423"/>
            </a:xfrm>
          </p:grpSpPr>
          <p:grpSp>
            <p:nvGrpSpPr>
              <p:cNvPr id="29723" name="Group 105"/>
              <p:cNvGrpSpPr/>
              <p:nvPr/>
            </p:nvGrpSpPr>
            <p:grpSpPr bwMode="auto">
              <a:xfrm>
                <a:off x="1979" y="864"/>
                <a:ext cx="3607" cy="231"/>
                <a:chOff x="1979" y="864"/>
                <a:chExt cx="3607" cy="231"/>
              </a:xfrm>
            </p:grpSpPr>
            <p:sp>
              <p:nvSpPr>
                <p:cNvPr id="29731" name="Rectangle 106"/>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9732" name="Group 107"/>
                <p:cNvGrpSpPr/>
                <p:nvPr/>
              </p:nvGrpSpPr>
              <p:grpSpPr bwMode="auto">
                <a:xfrm>
                  <a:off x="1979" y="864"/>
                  <a:ext cx="3607" cy="231"/>
                  <a:chOff x="1979" y="864"/>
                  <a:chExt cx="3607" cy="231"/>
                </a:xfrm>
              </p:grpSpPr>
              <p:grpSp>
                <p:nvGrpSpPr>
                  <p:cNvPr id="29733" name="Group 108"/>
                  <p:cNvGrpSpPr/>
                  <p:nvPr/>
                </p:nvGrpSpPr>
                <p:grpSpPr bwMode="auto">
                  <a:xfrm>
                    <a:off x="1979" y="864"/>
                    <a:ext cx="624" cy="229"/>
                    <a:chOff x="1979" y="864"/>
                    <a:chExt cx="624" cy="229"/>
                  </a:xfrm>
                </p:grpSpPr>
                <p:sp>
                  <p:nvSpPr>
                    <p:cNvPr id="29749" name="Rectangle 109"/>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50" name="Rectangle 110"/>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9734" name="Group 111"/>
                  <p:cNvGrpSpPr/>
                  <p:nvPr/>
                </p:nvGrpSpPr>
                <p:grpSpPr bwMode="auto">
                  <a:xfrm>
                    <a:off x="2611" y="864"/>
                    <a:ext cx="580" cy="231"/>
                    <a:chOff x="2611" y="864"/>
                    <a:chExt cx="580" cy="231"/>
                  </a:xfrm>
                </p:grpSpPr>
                <p:sp>
                  <p:nvSpPr>
                    <p:cNvPr id="29747" name="Rectangle 112"/>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48" name="Rectangle 113"/>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9735" name="Group 114"/>
                  <p:cNvGrpSpPr/>
                  <p:nvPr/>
                </p:nvGrpSpPr>
                <p:grpSpPr bwMode="auto">
                  <a:xfrm>
                    <a:off x="3199" y="864"/>
                    <a:ext cx="579" cy="229"/>
                    <a:chOff x="3199" y="864"/>
                    <a:chExt cx="579" cy="229"/>
                  </a:xfrm>
                </p:grpSpPr>
                <p:sp>
                  <p:nvSpPr>
                    <p:cNvPr id="29745" name="Rectangle 115"/>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46" name="Rectangle 116"/>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29736" name="Group 117"/>
                  <p:cNvGrpSpPr/>
                  <p:nvPr/>
                </p:nvGrpSpPr>
                <p:grpSpPr bwMode="auto">
                  <a:xfrm>
                    <a:off x="3786" y="864"/>
                    <a:ext cx="579" cy="229"/>
                    <a:chOff x="3786" y="864"/>
                    <a:chExt cx="579" cy="229"/>
                  </a:xfrm>
                </p:grpSpPr>
                <p:sp>
                  <p:nvSpPr>
                    <p:cNvPr id="29743" name="Rectangle 118"/>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44" name="Rectangle 119"/>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29737" name="Group 120"/>
                  <p:cNvGrpSpPr/>
                  <p:nvPr/>
                </p:nvGrpSpPr>
                <p:grpSpPr bwMode="auto">
                  <a:xfrm>
                    <a:off x="4373" y="864"/>
                    <a:ext cx="620" cy="229"/>
                    <a:chOff x="4373" y="864"/>
                    <a:chExt cx="620" cy="229"/>
                  </a:xfrm>
                </p:grpSpPr>
                <p:sp>
                  <p:nvSpPr>
                    <p:cNvPr id="29741" name="Rectangle 121"/>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42" name="Rectangle 122"/>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29738" name="Group 123"/>
                  <p:cNvGrpSpPr/>
                  <p:nvPr/>
                </p:nvGrpSpPr>
                <p:grpSpPr bwMode="auto">
                  <a:xfrm>
                    <a:off x="4961" y="864"/>
                    <a:ext cx="625" cy="229"/>
                    <a:chOff x="4961" y="864"/>
                    <a:chExt cx="625" cy="229"/>
                  </a:xfrm>
                </p:grpSpPr>
                <p:sp>
                  <p:nvSpPr>
                    <p:cNvPr id="29739" name="Rectangle 124"/>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40" name="Rectangle 125"/>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29724" name="Rectangle 126"/>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9725" name="Rectangle 127"/>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29726" name="Rectangle 128"/>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29727" name="Rectangle 129"/>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9728" name="Rectangle 130"/>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9729" name="Rectangle 131"/>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9730" name="Rectangle 132"/>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29717" name="Rectangle 133"/>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9718" name="Rectangle 134"/>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9719" name="Rectangle 135"/>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9720" name="Rectangle 136"/>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9721" name="Rectangle 137"/>
            <p:cNvSpPr>
              <a:spLocks noChangeArrowheads="1"/>
            </p:cNvSpPr>
            <p:nvPr/>
          </p:nvSpPr>
          <p:spPr bwMode="auto">
            <a:xfrm>
              <a:off x="3317" y="1056"/>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sp>
          <p:nvSpPr>
            <p:cNvPr id="29722" name="Rectangle 138"/>
            <p:cNvSpPr>
              <a:spLocks noChangeArrowheads="1"/>
            </p:cNvSpPr>
            <p:nvPr/>
          </p:nvSpPr>
          <p:spPr bwMode="auto">
            <a:xfrm>
              <a:off x="2731" y="1056"/>
              <a:ext cx="4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29704" name="Group 139"/>
          <p:cNvGrpSpPr/>
          <p:nvPr/>
        </p:nvGrpSpPr>
        <p:grpSpPr bwMode="auto">
          <a:xfrm>
            <a:off x="4592638" y="5059366"/>
            <a:ext cx="6755719" cy="1210805"/>
            <a:chOff x="1918" y="3360"/>
            <a:chExt cx="3766" cy="601"/>
          </a:xfrm>
        </p:grpSpPr>
        <p:sp>
          <p:nvSpPr>
            <p:cNvPr id="29705" name="Rectangle 140"/>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9706" name="Group 141"/>
            <p:cNvGrpSpPr/>
            <p:nvPr/>
          </p:nvGrpSpPr>
          <p:grpSpPr bwMode="auto">
            <a:xfrm>
              <a:off x="1979" y="3552"/>
              <a:ext cx="624" cy="217"/>
              <a:chOff x="1979" y="3552"/>
              <a:chExt cx="624" cy="217"/>
            </a:xfrm>
          </p:grpSpPr>
          <p:sp>
            <p:nvSpPr>
              <p:cNvPr id="29714" name="Rectangle 142"/>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15" name="Rectangle 143"/>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29707" name="Rectangle 144"/>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9708" name="Rectangle 145"/>
            <p:cNvSpPr>
              <a:spLocks noChangeArrowheads="1"/>
            </p:cNvSpPr>
            <p:nvPr/>
          </p:nvSpPr>
          <p:spPr bwMode="auto">
            <a:xfrm>
              <a:off x="355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a:latin typeface="Times New Roman" panose="02020603050405020304" pitchFamily="18" charset="0"/>
                </a:rPr>
                <a:t> </a:t>
              </a:r>
              <a:r>
                <a:rPr lang="en-US" altLang="zh-CN" sz="1800"/>
                <a:t>address</a:t>
              </a:r>
              <a:endParaRPr lang="en-US" altLang="zh-CN" sz="1800"/>
            </a:p>
          </p:txBody>
        </p:sp>
        <p:sp>
          <p:nvSpPr>
            <p:cNvPr id="29709" name="Rectangle 146"/>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9710" name="Rectangle 147"/>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9711" name="Rectangle 148"/>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9712" name="Rectangle 149"/>
            <p:cNvSpPr>
              <a:spLocks noChangeArrowheads="1"/>
            </p:cNvSpPr>
            <p:nvPr/>
          </p:nvSpPr>
          <p:spPr bwMode="auto">
            <a:xfrm>
              <a:off x="2143" y="3744"/>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b="0">
                  <a:latin typeface="Times New Roman" panose="02020603050405020304" pitchFamily="18" charset="0"/>
                </a:rPr>
                <a:t> </a:t>
              </a:r>
              <a:r>
                <a:rPr lang="en-US" altLang="zh-CN" sz="1800"/>
                <a:t>bits</a:t>
              </a:r>
              <a:endParaRPr lang="en-US" altLang="zh-CN" sz="1800"/>
            </a:p>
          </p:txBody>
        </p:sp>
        <p:sp>
          <p:nvSpPr>
            <p:cNvPr id="29713" name="Rectangle 150"/>
            <p:cNvSpPr>
              <a:spLocks noChangeArrowheads="1"/>
            </p:cNvSpPr>
            <p:nvPr/>
          </p:nvSpPr>
          <p:spPr bwMode="auto">
            <a:xfrm>
              <a:off x="3816" y="374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3" name="标题 2"/>
          <p:cNvSpPr>
            <a:spLocks noGrp="1"/>
          </p:cNvSpPr>
          <p:nvPr>
            <p:ph type="title"/>
          </p:nvPr>
        </p:nvSpPr>
        <p:spPr/>
        <p:txBody>
          <a:bodyPr/>
          <a:lstStyle/>
          <a:p>
            <a:r>
              <a:rPr lang="zh-CN" altLang="en-US" dirty="0"/>
              <a:t>访存指令中的存数指令 </a:t>
            </a:r>
            <a:r>
              <a:rPr lang="en-US" altLang="zh-CN" dirty="0"/>
              <a:t>(</a:t>
            </a:r>
            <a:r>
              <a:rPr lang="en-US" altLang="zh-CN" dirty="0" err="1"/>
              <a:t>sw</a:t>
            </a:r>
            <a:r>
              <a:rPr lang="en-US" altLang="zh-CN" dirty="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068"/>
                                        </p:tgtEl>
                                        <p:attrNameLst>
                                          <p:attrName>style.visibility</p:attrName>
                                        </p:attrNameLst>
                                      </p:cBhvr>
                                      <p:to>
                                        <p:strVal val="visible"/>
                                      </p:to>
                                    </p:set>
                                    <p:animEffect transition="in" filter="blinds(horizontal)">
                                      <p:cBhvr>
                                        <p:cTn id="7" dur="500"/>
                                        <p:tgtEl>
                                          <p:spTgt spid="2130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type="body" idx="1"/>
          </p:nvPr>
        </p:nvSpPr>
        <p:spPr>
          <a:xfrm>
            <a:off x="569963" y="2416396"/>
            <a:ext cx="11072308" cy="2298065"/>
          </a:xfrm>
          <a:noFill/>
        </p:spPr>
        <p:txBody>
          <a:bodyPr/>
          <a:lstStyle/>
          <a:p>
            <a:r>
              <a:rPr lang="en-US" altLang="zh-CN" sz="2400" dirty="0" err="1">
                <a:ea typeface="黑体" panose="02010609060101010101" pitchFamily="49" charset="-122"/>
              </a:rPr>
              <a:t>sw</a:t>
            </a:r>
            <a:r>
              <a:rPr lang="en-US" altLang="zh-CN" sz="2400" dirty="0">
                <a:ea typeface="黑体" panose="02010609060101010101" pitchFamily="49" charset="-122"/>
              </a:rPr>
              <a:t>	</a:t>
            </a:r>
            <a:r>
              <a:rPr lang="en-US" altLang="zh-CN" sz="2400" dirty="0" err="1">
                <a:ea typeface="黑体" panose="02010609060101010101" pitchFamily="49" charset="-122"/>
              </a:rPr>
              <a:t>rt</a:t>
            </a:r>
            <a:r>
              <a:rPr lang="en-US" altLang="zh-CN" sz="2400" dirty="0">
                <a:ea typeface="黑体" panose="02010609060101010101" pitchFamily="49" charset="-122"/>
              </a:rPr>
              <a:t>, </a:t>
            </a:r>
            <a:r>
              <a:rPr lang="en-US" altLang="zh-CN" sz="2400" dirty="0" err="1">
                <a:ea typeface="黑体" panose="02010609060101010101" pitchFamily="49" charset="-122"/>
              </a:rPr>
              <a:t>rs</a:t>
            </a:r>
            <a:r>
              <a:rPr lang="en-US" altLang="zh-CN" sz="2400" dirty="0">
                <a:ea typeface="黑体" panose="02010609060101010101" pitchFamily="49" charset="-122"/>
              </a:rPr>
              <a:t>, imm16</a:t>
            </a:r>
            <a:endParaRPr lang="en-US" altLang="zh-CN" sz="2400" dirty="0">
              <a:ea typeface="黑体" panose="02010609060101010101" pitchFamily="49" charset="-122"/>
            </a:endParaRPr>
          </a:p>
          <a:p>
            <a:pPr lvl="1"/>
            <a:r>
              <a:rPr lang="en-US" altLang="zh-CN" dirty="0">
                <a:ea typeface="黑体" panose="02010609060101010101" pitchFamily="49" charset="-122"/>
              </a:rPr>
              <a:t>M[PC]			       </a:t>
            </a:r>
            <a:r>
              <a:rPr lang="zh-CN" altLang="en-US" dirty="0">
                <a:solidFill>
                  <a:srgbClr val="0000FF"/>
                </a:solidFill>
                <a:ea typeface="黑体" panose="02010609060101010101" pitchFamily="49" charset="-122"/>
              </a:rPr>
              <a:t>取指令（公共操作，取指部件完成）</a:t>
            </a:r>
            <a:endParaRPr lang="en-US" altLang="zh-CN" dirty="0">
              <a:ea typeface="黑体" panose="02010609060101010101" pitchFamily="49" charset="-122"/>
            </a:endParaRPr>
          </a:p>
          <a:p>
            <a:pPr lvl="1"/>
            <a:r>
              <a:rPr lang="en-US" altLang="zh-CN" dirty="0" err="1">
                <a:ea typeface="黑体" panose="02010609060101010101" pitchFamily="49" charset="-122"/>
              </a:rPr>
              <a:t>Addr</a:t>
            </a:r>
            <a:r>
              <a:rPr lang="en-US" altLang="zh-CN" dirty="0">
                <a:ea typeface="黑体" panose="02010609060101010101" pitchFamily="49" charset="-122"/>
              </a:rPr>
              <a:t> </a:t>
            </a:r>
            <a:r>
              <a:rPr lang="en-US" altLang="zh-CN" dirty="0">
                <a:ea typeface="黑体" panose="02010609060101010101" pitchFamily="49" charset="-122"/>
                <a:cs typeface="Arial" panose="020B0604020202020204" pitchFamily="34" charset="0"/>
                <a:sym typeface="Wingdings" panose="05000000000000000000" pitchFamily="2" charset="2"/>
              </a:rPr>
              <a:t>←</a:t>
            </a:r>
            <a:r>
              <a:rPr lang="en-US" altLang="zh-CN" dirty="0">
                <a:ea typeface="黑体" panose="02010609060101010101" pitchFamily="49" charset="-122"/>
              </a:rPr>
              <a:t> R[</a:t>
            </a:r>
            <a:r>
              <a:rPr lang="en-US" altLang="zh-CN" dirty="0" err="1">
                <a:ea typeface="黑体" panose="02010609060101010101" pitchFamily="49" charset="-122"/>
              </a:rPr>
              <a:t>rs</a:t>
            </a:r>
            <a:r>
              <a:rPr lang="en-US" altLang="zh-CN" dirty="0">
                <a:ea typeface="黑体" panose="02010609060101010101" pitchFamily="49" charset="-122"/>
              </a:rPr>
              <a:t>] + </a:t>
            </a:r>
            <a:r>
              <a:rPr lang="en-US" altLang="zh-CN" dirty="0" err="1">
                <a:ea typeface="黑体" panose="02010609060101010101" pitchFamily="49" charset="-122"/>
              </a:rPr>
              <a:t>SignExt</a:t>
            </a:r>
            <a:r>
              <a:rPr lang="en-US" altLang="zh-CN" dirty="0">
                <a:ea typeface="黑体" panose="02010609060101010101" pitchFamily="49" charset="-122"/>
              </a:rPr>
              <a:t>(imm16)   </a:t>
            </a:r>
            <a:r>
              <a:rPr lang="zh-CN" altLang="en-US" dirty="0">
                <a:ea typeface="黑体" panose="02010609060101010101" pitchFamily="49" charset="-122"/>
              </a:rPr>
              <a:t>计算存储单元地址</a:t>
            </a:r>
            <a:r>
              <a:rPr lang="zh-CN" altLang="en-US" dirty="0">
                <a:solidFill>
                  <a:schemeClr val="accent1"/>
                </a:solidFill>
                <a:ea typeface="黑体" panose="02010609060101010101" pitchFamily="49" charset="-122"/>
              </a:rPr>
              <a:t>（符号扩展！）</a:t>
            </a:r>
            <a:endParaRPr lang="en-US" altLang="zh-CN" dirty="0">
              <a:ea typeface="黑体" panose="02010609060101010101" pitchFamily="49" charset="-122"/>
            </a:endParaRPr>
          </a:p>
          <a:p>
            <a:pPr lvl="1"/>
            <a:r>
              <a:rPr lang="en-US" altLang="zh-CN" dirty="0" err="1">
                <a:ea typeface="黑体" panose="02010609060101010101" pitchFamily="49" charset="-122"/>
              </a:rPr>
              <a:t>Mem</a:t>
            </a:r>
            <a:r>
              <a:rPr lang="en-US" altLang="zh-CN" dirty="0">
                <a:ea typeface="黑体" panose="02010609060101010101" pitchFamily="49" charset="-122"/>
              </a:rPr>
              <a:t>[</a:t>
            </a:r>
            <a:r>
              <a:rPr lang="en-US" altLang="zh-CN" dirty="0" err="1">
                <a:ea typeface="黑体" panose="02010609060101010101" pitchFamily="49" charset="-122"/>
              </a:rPr>
              <a:t>Addr</a:t>
            </a:r>
            <a:r>
              <a:rPr lang="en-US" altLang="zh-CN" dirty="0">
                <a:ea typeface="黑体" panose="02010609060101010101" pitchFamily="49" charset="-122"/>
              </a:rPr>
              <a:t>] </a:t>
            </a:r>
            <a:r>
              <a:rPr lang="en-US" altLang="zh-CN" dirty="0">
                <a:ea typeface="黑体" panose="02010609060101010101" pitchFamily="49" charset="-122"/>
                <a:sym typeface="Wingdings" panose="05000000000000000000" pitchFamily="2" charset="2"/>
              </a:rPr>
              <a:t>←</a:t>
            </a:r>
            <a:r>
              <a:rPr lang="en-US" altLang="zh-CN" dirty="0">
                <a:ea typeface="黑体" panose="02010609060101010101" pitchFamily="49" charset="-122"/>
              </a:rPr>
              <a:t> R[</a:t>
            </a:r>
            <a:r>
              <a:rPr lang="en-US" altLang="zh-CN" dirty="0" err="1">
                <a:ea typeface="黑体" panose="02010609060101010101" pitchFamily="49" charset="-122"/>
              </a:rPr>
              <a:t>rt</a:t>
            </a:r>
            <a:r>
              <a:rPr lang="en-US" altLang="zh-CN" dirty="0">
                <a:ea typeface="黑体" panose="02010609060101010101" pitchFamily="49" charset="-122"/>
              </a:rPr>
              <a:t>]	       </a:t>
            </a:r>
            <a:r>
              <a:rPr lang="zh-CN" altLang="en-US" dirty="0">
                <a:ea typeface="黑体" panose="02010609060101010101" pitchFamily="49" charset="-122"/>
              </a:rPr>
              <a:t>寄存器</a:t>
            </a:r>
            <a:r>
              <a:rPr lang="en-US" altLang="zh-CN" dirty="0" err="1">
                <a:ea typeface="黑体" panose="02010609060101010101" pitchFamily="49" charset="-122"/>
              </a:rPr>
              <a:t>rt</a:t>
            </a:r>
            <a:r>
              <a:rPr lang="zh-CN" altLang="en-US" dirty="0">
                <a:ea typeface="黑体" panose="02010609060101010101" pitchFamily="49" charset="-122"/>
              </a:rPr>
              <a:t>中的内容存到内存单元中</a:t>
            </a:r>
            <a:endParaRPr lang="en-US" altLang="zh-CN" dirty="0">
              <a:ea typeface="黑体" panose="02010609060101010101" pitchFamily="49" charset="-122"/>
            </a:endParaRPr>
          </a:p>
          <a:p>
            <a:pPr lvl="1"/>
            <a:r>
              <a:rPr lang="en-US" altLang="zh-CN" dirty="0">
                <a:ea typeface="黑体" panose="02010609060101010101" pitchFamily="49" charset="-122"/>
              </a:rPr>
              <a:t>PC </a:t>
            </a:r>
            <a:r>
              <a:rPr lang="en-US" altLang="zh-CN" dirty="0">
                <a:ea typeface="黑体" panose="02010609060101010101" pitchFamily="49" charset="-122"/>
                <a:sym typeface="Wingdings" panose="05000000000000000000" pitchFamily="2" charset="2"/>
              </a:rPr>
              <a:t>←</a:t>
            </a:r>
            <a:r>
              <a:rPr lang="en-US" altLang="zh-CN" dirty="0">
                <a:ea typeface="黑体" panose="02010609060101010101" pitchFamily="49" charset="-122"/>
              </a:rPr>
              <a:t> PC + 4		    </a:t>
            </a:r>
            <a:r>
              <a:rPr lang="zh-CN" altLang="en-US" dirty="0">
                <a:solidFill>
                  <a:srgbClr val="0000FF"/>
                </a:solidFill>
                <a:ea typeface="黑体" panose="02010609060101010101" pitchFamily="49" charset="-122"/>
              </a:rPr>
              <a:t>计算下地址（公共操作，取指部件完成）</a:t>
            </a:r>
            <a:r>
              <a:rPr lang="zh-CN" altLang="en-US" dirty="0">
                <a:solidFill>
                  <a:srgbClr val="0000FF"/>
                </a:solidFill>
                <a:ea typeface="宋体" panose="02010600030101010101" pitchFamily="2" charset="-122"/>
              </a:rPr>
              <a:t>  </a:t>
            </a:r>
            <a:endParaRPr lang="en-US" altLang="zh-CN" dirty="0">
              <a:solidFill>
                <a:srgbClr val="0000FF"/>
              </a:solidFill>
              <a:ea typeface="宋体" panose="02010600030101010101" pitchFamily="2" charset="-122"/>
            </a:endParaRPr>
          </a:p>
        </p:txBody>
      </p:sp>
      <p:grpSp>
        <p:nvGrpSpPr>
          <p:cNvPr id="30724" name="Group 28"/>
          <p:cNvGrpSpPr/>
          <p:nvPr/>
        </p:nvGrpSpPr>
        <p:grpSpPr bwMode="auto">
          <a:xfrm>
            <a:off x="2939823" y="873580"/>
            <a:ext cx="7092353" cy="1362843"/>
            <a:chOff x="1918" y="1392"/>
            <a:chExt cx="3734" cy="525"/>
          </a:xfrm>
        </p:grpSpPr>
        <p:sp>
          <p:nvSpPr>
            <p:cNvPr id="30726" name="Rectangle 29"/>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30727" name="Group 30"/>
            <p:cNvGrpSpPr/>
            <p:nvPr/>
          </p:nvGrpSpPr>
          <p:grpSpPr bwMode="auto">
            <a:xfrm>
              <a:off x="1979" y="1584"/>
              <a:ext cx="624" cy="188"/>
              <a:chOff x="1979" y="1584"/>
              <a:chExt cx="624" cy="188"/>
            </a:xfrm>
          </p:grpSpPr>
          <p:sp>
            <p:nvSpPr>
              <p:cNvPr id="30745" name="Rectangle 31"/>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0746" name="Rectangle 32"/>
              <p:cNvSpPr>
                <a:spLocks noChangeArrowheads="1"/>
              </p:cNvSpPr>
              <p:nvPr/>
            </p:nvSpPr>
            <p:spPr bwMode="auto">
              <a:xfrm>
                <a:off x="2161" y="1584"/>
                <a:ext cx="24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0728" name="Group 33"/>
            <p:cNvGrpSpPr/>
            <p:nvPr/>
          </p:nvGrpSpPr>
          <p:grpSpPr bwMode="auto">
            <a:xfrm>
              <a:off x="2611" y="1584"/>
              <a:ext cx="580" cy="188"/>
              <a:chOff x="2611" y="1584"/>
              <a:chExt cx="580" cy="188"/>
            </a:xfrm>
          </p:grpSpPr>
          <p:sp>
            <p:nvSpPr>
              <p:cNvPr id="30743" name="Rectangle 34"/>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0744" name="Rectangle 35"/>
              <p:cNvSpPr>
                <a:spLocks noChangeArrowheads="1"/>
              </p:cNvSpPr>
              <p:nvPr/>
            </p:nvSpPr>
            <p:spPr bwMode="auto">
              <a:xfrm>
                <a:off x="2776" y="1584"/>
                <a:ext cx="21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0729" name="Group 36"/>
            <p:cNvGrpSpPr/>
            <p:nvPr/>
          </p:nvGrpSpPr>
          <p:grpSpPr bwMode="auto">
            <a:xfrm>
              <a:off x="3199" y="1584"/>
              <a:ext cx="579" cy="188"/>
              <a:chOff x="3199" y="1584"/>
              <a:chExt cx="579" cy="188"/>
            </a:xfrm>
          </p:grpSpPr>
          <p:sp>
            <p:nvSpPr>
              <p:cNvPr id="30741" name="Rectangle 37"/>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0742" name="Rectangle 38"/>
              <p:cNvSpPr>
                <a:spLocks noChangeArrowheads="1"/>
              </p:cNvSpPr>
              <p:nvPr/>
            </p:nvSpPr>
            <p:spPr bwMode="auto">
              <a:xfrm>
                <a:off x="3363" y="1584"/>
                <a:ext cx="1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30730" name="Rectangle 39"/>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0731" name="Rectangle 40"/>
            <p:cNvSpPr>
              <a:spLocks noChangeArrowheads="1"/>
            </p:cNvSpPr>
            <p:nvPr/>
          </p:nvSpPr>
          <p:spPr bwMode="auto">
            <a:xfrm>
              <a:off x="4289" y="1584"/>
              <a:ext cx="48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t>imm16</a:t>
              </a:r>
              <a:endParaRPr lang="en-US" altLang="zh-CN" sz="1800" dirty="0"/>
            </a:p>
          </p:txBody>
        </p:sp>
        <p:sp>
          <p:nvSpPr>
            <p:cNvPr id="30732" name="Rectangle 41"/>
            <p:cNvSpPr>
              <a:spLocks noChangeArrowheads="1"/>
            </p:cNvSpPr>
            <p:nvPr/>
          </p:nvSpPr>
          <p:spPr bwMode="auto">
            <a:xfrm>
              <a:off x="5488" y="1392"/>
              <a:ext cx="16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0733" name="Rectangle 42"/>
            <p:cNvSpPr>
              <a:spLocks noChangeArrowheads="1"/>
            </p:cNvSpPr>
            <p:nvPr/>
          </p:nvSpPr>
          <p:spPr bwMode="auto">
            <a:xfrm>
              <a:off x="3590" y="1392"/>
              <a:ext cx="23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0734" name="Rectangle 43"/>
            <p:cNvSpPr>
              <a:spLocks noChangeArrowheads="1"/>
            </p:cNvSpPr>
            <p:nvPr/>
          </p:nvSpPr>
          <p:spPr bwMode="auto">
            <a:xfrm>
              <a:off x="3002" y="1392"/>
              <a:ext cx="23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0735" name="Rectangle 44"/>
            <p:cNvSpPr>
              <a:spLocks noChangeArrowheads="1"/>
            </p:cNvSpPr>
            <p:nvPr/>
          </p:nvSpPr>
          <p:spPr bwMode="auto">
            <a:xfrm>
              <a:off x="2414" y="1392"/>
              <a:ext cx="23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0736" name="Rectangle 45"/>
            <p:cNvSpPr>
              <a:spLocks noChangeArrowheads="1"/>
            </p:cNvSpPr>
            <p:nvPr/>
          </p:nvSpPr>
          <p:spPr bwMode="auto">
            <a:xfrm>
              <a:off x="1918" y="1392"/>
              <a:ext cx="23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0737" name="Rectangle 46"/>
            <p:cNvSpPr>
              <a:spLocks noChangeArrowheads="1"/>
            </p:cNvSpPr>
            <p:nvPr/>
          </p:nvSpPr>
          <p:spPr bwMode="auto">
            <a:xfrm>
              <a:off x="2143" y="1776"/>
              <a:ext cx="41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0738" name="Rectangle 47"/>
            <p:cNvSpPr>
              <a:spLocks noChangeArrowheads="1"/>
            </p:cNvSpPr>
            <p:nvPr/>
          </p:nvSpPr>
          <p:spPr bwMode="auto">
            <a:xfrm>
              <a:off x="4448" y="1776"/>
              <a:ext cx="48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30739" name="Rectangle 48"/>
            <p:cNvSpPr>
              <a:spLocks noChangeArrowheads="1"/>
            </p:cNvSpPr>
            <p:nvPr/>
          </p:nvSpPr>
          <p:spPr bwMode="auto">
            <a:xfrm>
              <a:off x="3318" y="1776"/>
              <a:ext cx="4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0740" name="Rectangle 49"/>
            <p:cNvSpPr>
              <a:spLocks noChangeArrowheads="1"/>
            </p:cNvSpPr>
            <p:nvPr/>
          </p:nvSpPr>
          <p:spPr bwMode="auto">
            <a:xfrm>
              <a:off x="2731" y="1776"/>
              <a:ext cx="41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sp>
        <p:nvSpPr>
          <p:cNvPr id="215090" name="Text Box 50"/>
          <p:cNvSpPr txBox="1">
            <a:spLocks noChangeArrowheads="1"/>
          </p:cNvSpPr>
          <p:nvPr/>
        </p:nvSpPr>
        <p:spPr bwMode="auto">
          <a:xfrm>
            <a:off x="785599" y="5331038"/>
            <a:ext cx="9021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solidFill>
                  <a:srgbClr val="CC0000"/>
                </a:solidFill>
                <a:ea typeface="黑体" panose="02010609060101010101" pitchFamily="49" charset="-122"/>
              </a:rPr>
              <a:t>思考：应在原数据通路上加哪些元件和连线？用何控制信号？</a:t>
            </a:r>
            <a:endParaRPr lang="zh-CN" altLang="en-US" sz="2400" dirty="0">
              <a:solidFill>
                <a:srgbClr val="CC0000"/>
              </a:solidFill>
              <a:ea typeface="黑体" panose="02010609060101010101" pitchFamily="49" charset="-122"/>
            </a:endParaRPr>
          </a:p>
        </p:txBody>
      </p:sp>
      <p:sp>
        <p:nvSpPr>
          <p:cNvPr id="2" name="标题 1"/>
          <p:cNvSpPr>
            <a:spLocks noGrp="1"/>
          </p:cNvSpPr>
          <p:nvPr>
            <p:ph type="title"/>
          </p:nvPr>
        </p:nvSpPr>
        <p:spPr/>
        <p:txBody>
          <a:bodyPr/>
          <a:lstStyle/>
          <a:p>
            <a:r>
              <a:rPr lang="en-US" altLang="zh-CN" dirty="0">
                <a:ea typeface="宋体" panose="02010600030101010101" pitchFamily="2" charset="-122"/>
              </a:rPr>
              <a:t>RTL: The Store Instruction</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2" dur="500"/>
                                        <p:tgtEl>
                                          <p:spTgt spid="21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17" dur="500"/>
                                        <p:tgtEl>
                                          <p:spTgt spid="215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22" dur="500"/>
                                        <p:tgtEl>
                                          <p:spTgt spid="2150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15090"/>
                                        </p:tgtEl>
                                        <p:attrNameLst>
                                          <p:attrName>style.visibility</p:attrName>
                                        </p:attrNameLst>
                                      </p:cBhvr>
                                      <p:to>
                                        <p:strVal val="visible"/>
                                      </p:to>
                                    </p:set>
                                    <p:animEffect transition="in" filter="checkerboard(across)">
                                      <p:cBhvr>
                                        <p:cTn id="27" dur="500"/>
                                        <p:tgtEl>
                                          <p:spTgt spid="21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39268" y="711200"/>
            <a:ext cx="9558866" cy="891526"/>
          </a:xfrm>
          <a:noFill/>
        </p:spPr>
        <p:txBody>
          <a:bodyPr/>
          <a:lstStyle/>
          <a:p>
            <a:r>
              <a:rPr lang="en-US" altLang="zh-CN" sz="1800" dirty="0">
                <a:ea typeface="宋体" panose="02010600030101010101" pitchFamily="2" charset="-122"/>
              </a:rPr>
              <a:t>M[ </a:t>
            </a:r>
            <a:r>
              <a:rPr lang="en-US" altLang="zh-CN" sz="1800" dirty="0">
                <a:solidFill>
                  <a:srgbClr val="0000FF"/>
                </a:solidFill>
                <a:ea typeface="宋体" panose="02010600030101010101" pitchFamily="2" charset="-122"/>
              </a:rPr>
              <a:t>R[</a:t>
            </a:r>
            <a:r>
              <a:rPr lang="en-US" altLang="zh-CN" sz="1800" dirty="0" err="1">
                <a:solidFill>
                  <a:srgbClr val="0000FF"/>
                </a:solidFill>
                <a:ea typeface="宋体" panose="02010600030101010101" pitchFamily="2" charset="-122"/>
              </a:rPr>
              <a:t>rs</a:t>
            </a:r>
            <a:r>
              <a:rPr lang="en-US" altLang="zh-CN" sz="1800" dirty="0">
                <a:solidFill>
                  <a:srgbClr val="0000FF"/>
                </a:solidFill>
                <a:ea typeface="宋体" panose="02010600030101010101" pitchFamily="2" charset="-122"/>
              </a:rPr>
              <a:t>] + </a:t>
            </a:r>
            <a:r>
              <a:rPr lang="en-US" altLang="zh-CN" sz="1800" dirty="0" err="1">
                <a:solidFill>
                  <a:srgbClr val="0000FF"/>
                </a:solidFill>
                <a:ea typeface="宋体" panose="02010600030101010101" pitchFamily="2" charset="-122"/>
              </a:rPr>
              <a:t>SignExt</a:t>
            </a:r>
            <a:r>
              <a:rPr lang="en-US" altLang="zh-CN" sz="1800" dirty="0">
                <a:solidFill>
                  <a:srgbClr val="0000FF"/>
                </a:solidFill>
                <a:ea typeface="宋体" panose="02010600030101010101" pitchFamily="2" charset="-122"/>
              </a:rPr>
              <a:t>[imm16] </a:t>
            </a:r>
            <a:r>
              <a:rPr lang="en-US" altLang="zh-CN" sz="2400" dirty="0">
                <a:solidFill>
                  <a:srgbClr val="CC0000"/>
                </a:solidFill>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sz="2400" dirty="0">
                <a:solidFill>
                  <a:srgbClr val="0000FF"/>
                </a:solidFill>
                <a:latin typeface="黑体" panose="02010609060101010101" pitchFamily="49" charset="-122"/>
                <a:ea typeface="黑体" panose="02010609060101010101" pitchFamily="49" charset="-122"/>
              </a:rPr>
              <a:t> </a:t>
            </a:r>
            <a:r>
              <a:rPr lang="en-US" altLang="zh-CN" sz="1800" dirty="0">
                <a:solidFill>
                  <a:srgbClr val="0000FF"/>
                </a:solidFill>
                <a:ea typeface="宋体" panose="02010600030101010101" pitchFamily="2" charset="-122"/>
              </a:rPr>
              <a:t>R[</a:t>
            </a:r>
            <a:r>
              <a:rPr lang="en-US" altLang="zh-CN" sz="1800" dirty="0" err="1">
                <a:solidFill>
                  <a:srgbClr val="0000FF"/>
                </a:solidFill>
                <a:ea typeface="宋体" panose="02010600030101010101" pitchFamily="2" charset="-122"/>
              </a:rPr>
              <a:t>rt</a:t>
            </a:r>
            <a:r>
              <a:rPr lang="en-US" altLang="zh-CN" sz="1800" dirty="0">
                <a:solidFill>
                  <a:srgbClr val="0000FF"/>
                </a:solidFill>
                <a:ea typeface="宋体" panose="02010600030101010101" pitchFamily="2" charset="-122"/>
              </a:rPr>
              <a:t>]</a:t>
            </a:r>
            <a:r>
              <a:rPr lang="en-US" altLang="zh-CN" sz="1800" dirty="0">
                <a:ea typeface="宋体" panose="02010600030101010101" pitchFamily="2" charset="-122"/>
              </a:rPr>
              <a:t> ] 	Example: </a:t>
            </a:r>
            <a:r>
              <a:rPr lang="en-US" altLang="zh-CN" sz="1800" dirty="0" err="1">
                <a:ea typeface="宋体" panose="02010600030101010101" pitchFamily="2" charset="-122"/>
              </a:rPr>
              <a:t>sw</a:t>
            </a:r>
            <a:r>
              <a:rPr lang="en-US" altLang="zh-CN" sz="1800" dirty="0">
                <a:ea typeface="宋体" panose="02010600030101010101" pitchFamily="2" charset="-122"/>
              </a:rPr>
              <a:t>    </a:t>
            </a:r>
            <a:r>
              <a:rPr lang="en-US" altLang="zh-CN" sz="1800" dirty="0" err="1">
                <a:ea typeface="宋体" panose="02010600030101010101" pitchFamily="2" charset="-122"/>
              </a:rPr>
              <a:t>rt</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imm16</a:t>
            </a:r>
            <a:endParaRPr lang="en-US" altLang="zh-CN" sz="1800" dirty="0">
              <a:ea typeface="宋体" panose="02010600030101010101" pitchFamily="2" charset="-122"/>
            </a:endParaRPr>
          </a:p>
        </p:txBody>
      </p:sp>
      <p:grpSp>
        <p:nvGrpSpPr>
          <p:cNvPr id="31748" name="Group 4"/>
          <p:cNvGrpSpPr/>
          <p:nvPr/>
        </p:nvGrpSpPr>
        <p:grpSpPr bwMode="auto">
          <a:xfrm>
            <a:off x="6477000" y="3321050"/>
            <a:ext cx="457200" cy="1136650"/>
            <a:chOff x="3120" y="2398"/>
            <a:chExt cx="288" cy="716"/>
          </a:xfrm>
        </p:grpSpPr>
        <p:sp>
          <p:nvSpPr>
            <p:cNvPr id="31895" name="Line 5"/>
            <p:cNvSpPr>
              <a:spLocks noChangeShapeType="1"/>
            </p:cNvSpPr>
            <p:nvPr/>
          </p:nvSpPr>
          <p:spPr bwMode="auto">
            <a:xfrm>
              <a:off x="3120" y="2398"/>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6" name="Line 6"/>
            <p:cNvSpPr>
              <a:spLocks noChangeShapeType="1"/>
            </p:cNvSpPr>
            <p:nvPr/>
          </p:nvSpPr>
          <p:spPr bwMode="auto">
            <a:xfrm>
              <a:off x="3128" y="2398"/>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7" name="Line 7"/>
            <p:cNvSpPr>
              <a:spLocks noChangeShapeType="1"/>
            </p:cNvSpPr>
            <p:nvPr/>
          </p:nvSpPr>
          <p:spPr bwMode="auto">
            <a:xfrm>
              <a:off x="3128" y="2577"/>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8" name="Line 8"/>
            <p:cNvSpPr>
              <a:spLocks noChangeShapeType="1"/>
            </p:cNvSpPr>
            <p:nvPr/>
          </p:nvSpPr>
          <p:spPr bwMode="auto">
            <a:xfrm>
              <a:off x="3264" y="2667"/>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9" name="Line 9"/>
            <p:cNvSpPr>
              <a:spLocks noChangeShapeType="1"/>
            </p:cNvSpPr>
            <p:nvPr/>
          </p:nvSpPr>
          <p:spPr bwMode="auto">
            <a:xfrm>
              <a:off x="3408" y="2577"/>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0" name="Line 10"/>
            <p:cNvSpPr>
              <a:spLocks noChangeShapeType="1"/>
            </p:cNvSpPr>
            <p:nvPr/>
          </p:nvSpPr>
          <p:spPr bwMode="auto">
            <a:xfrm flipV="1">
              <a:off x="3128" y="2830"/>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1" name="Line 11"/>
            <p:cNvSpPr>
              <a:spLocks noChangeShapeType="1"/>
            </p:cNvSpPr>
            <p:nvPr/>
          </p:nvSpPr>
          <p:spPr bwMode="auto">
            <a:xfrm>
              <a:off x="3120" y="2935"/>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2" name="Line 12"/>
            <p:cNvSpPr>
              <a:spLocks noChangeShapeType="1"/>
            </p:cNvSpPr>
            <p:nvPr/>
          </p:nvSpPr>
          <p:spPr bwMode="auto">
            <a:xfrm flipV="1">
              <a:off x="3128" y="2919"/>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49" name="Line 13"/>
          <p:cNvSpPr>
            <a:spLocks noChangeShapeType="1"/>
          </p:cNvSpPr>
          <p:nvPr/>
        </p:nvSpPr>
        <p:spPr bwMode="auto">
          <a:xfrm flipH="1">
            <a:off x="6921500" y="3876675"/>
            <a:ext cx="23114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 name="Line 14"/>
          <p:cNvSpPr>
            <a:spLocks noChangeShapeType="1"/>
          </p:cNvSpPr>
          <p:nvPr/>
        </p:nvSpPr>
        <p:spPr bwMode="auto">
          <a:xfrm flipH="1">
            <a:off x="7308850" y="3813175"/>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Rectangle 15"/>
          <p:cNvSpPr>
            <a:spLocks noChangeArrowheads="1"/>
          </p:cNvSpPr>
          <p:nvPr/>
        </p:nvSpPr>
        <p:spPr bwMode="auto">
          <a:xfrm>
            <a:off x="6996113" y="38750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1752" name="Line 16"/>
          <p:cNvSpPr>
            <a:spLocks noChangeShapeType="1"/>
          </p:cNvSpPr>
          <p:nvPr/>
        </p:nvSpPr>
        <p:spPr bwMode="auto">
          <a:xfrm>
            <a:off x="6705600" y="3036889"/>
            <a:ext cx="0" cy="40163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Rectangle 17"/>
          <p:cNvSpPr>
            <a:spLocks noChangeArrowheads="1"/>
          </p:cNvSpPr>
          <p:nvPr/>
        </p:nvSpPr>
        <p:spPr bwMode="auto">
          <a:xfrm>
            <a:off x="6326189" y="2738439"/>
            <a:ext cx="1343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ALUctr</a:t>
            </a:r>
            <a:endParaRPr lang="en-US" altLang="zh-CN" sz="1800">
              <a:solidFill>
                <a:schemeClr val="accent1"/>
              </a:solidFill>
            </a:endParaRPr>
          </a:p>
        </p:txBody>
      </p:sp>
      <p:sp>
        <p:nvSpPr>
          <p:cNvPr id="31754" name="Rectangle 18"/>
          <p:cNvSpPr>
            <a:spLocks noChangeArrowheads="1"/>
          </p:cNvSpPr>
          <p:nvPr/>
        </p:nvSpPr>
        <p:spPr bwMode="auto">
          <a:xfrm>
            <a:off x="2509838" y="402590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Clk</a:t>
            </a:r>
            <a:endParaRPr lang="en-US" altLang="zh-CN" sz="1800"/>
          </a:p>
        </p:txBody>
      </p:sp>
      <p:sp>
        <p:nvSpPr>
          <p:cNvPr id="31755" name="Rectangle 19"/>
          <p:cNvSpPr>
            <a:spLocks noChangeArrowheads="1"/>
          </p:cNvSpPr>
          <p:nvPr/>
        </p:nvSpPr>
        <p:spPr bwMode="auto">
          <a:xfrm>
            <a:off x="2119313" y="3448051"/>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31756" name="Rectangle 20"/>
          <p:cNvSpPr>
            <a:spLocks noChangeArrowheads="1"/>
          </p:cNvSpPr>
          <p:nvPr/>
        </p:nvSpPr>
        <p:spPr bwMode="auto">
          <a:xfrm>
            <a:off x="3203576" y="3321050"/>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757" name="Line 21"/>
          <p:cNvSpPr>
            <a:spLocks noChangeShapeType="1"/>
          </p:cNvSpPr>
          <p:nvPr/>
        </p:nvSpPr>
        <p:spPr bwMode="auto">
          <a:xfrm>
            <a:off x="3241676" y="4227513"/>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22"/>
          <p:cNvSpPr>
            <a:spLocks noChangeShapeType="1"/>
          </p:cNvSpPr>
          <p:nvPr/>
        </p:nvSpPr>
        <p:spPr bwMode="auto">
          <a:xfrm flipH="1">
            <a:off x="3216276" y="4316414"/>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Oval 23"/>
          <p:cNvSpPr>
            <a:spLocks noChangeArrowheads="1"/>
          </p:cNvSpPr>
          <p:nvPr/>
        </p:nvSpPr>
        <p:spPr bwMode="auto">
          <a:xfrm>
            <a:off x="3051175" y="4262439"/>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760" name="Rectangle 24"/>
          <p:cNvSpPr>
            <a:spLocks noChangeArrowheads="1"/>
          </p:cNvSpPr>
          <p:nvPr/>
        </p:nvSpPr>
        <p:spPr bwMode="auto">
          <a:xfrm>
            <a:off x="2600326" y="2806700"/>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a:t>
            </a:r>
            <a:endParaRPr lang="en-US" altLang="zh-CN" sz="1800">
              <a:solidFill>
                <a:schemeClr val="accent1"/>
              </a:solidFill>
            </a:endParaRPr>
          </a:p>
        </p:txBody>
      </p:sp>
      <p:sp>
        <p:nvSpPr>
          <p:cNvPr id="31761" name="Line 25"/>
          <p:cNvSpPr>
            <a:spLocks noChangeShapeType="1"/>
          </p:cNvSpPr>
          <p:nvPr/>
        </p:nvSpPr>
        <p:spPr bwMode="auto">
          <a:xfrm flipH="1">
            <a:off x="2197100" y="3806825"/>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26"/>
          <p:cNvSpPr>
            <a:spLocks noChangeShapeType="1"/>
          </p:cNvSpPr>
          <p:nvPr/>
        </p:nvSpPr>
        <p:spPr bwMode="auto">
          <a:xfrm flipH="1">
            <a:off x="2736850" y="3741739"/>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Rectangle 27"/>
          <p:cNvSpPr>
            <a:spLocks noChangeArrowheads="1"/>
          </p:cNvSpPr>
          <p:nvPr/>
        </p:nvSpPr>
        <p:spPr bwMode="auto">
          <a:xfrm>
            <a:off x="2424113" y="38036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1764" name="Line 28"/>
          <p:cNvSpPr>
            <a:spLocks noChangeShapeType="1"/>
          </p:cNvSpPr>
          <p:nvPr/>
        </p:nvSpPr>
        <p:spPr bwMode="auto">
          <a:xfrm>
            <a:off x="4660900" y="3451225"/>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29"/>
          <p:cNvSpPr>
            <a:spLocks noChangeShapeType="1"/>
          </p:cNvSpPr>
          <p:nvPr/>
        </p:nvSpPr>
        <p:spPr bwMode="auto">
          <a:xfrm flipH="1">
            <a:off x="5632450" y="3386139"/>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Rectangle 30"/>
          <p:cNvSpPr>
            <a:spLocks noChangeArrowheads="1"/>
          </p:cNvSpPr>
          <p:nvPr/>
        </p:nvSpPr>
        <p:spPr bwMode="auto">
          <a:xfrm>
            <a:off x="5319713" y="35194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1767" name="Rectangle 31"/>
          <p:cNvSpPr>
            <a:spLocks noChangeArrowheads="1"/>
          </p:cNvSpPr>
          <p:nvPr/>
        </p:nvSpPr>
        <p:spPr bwMode="auto">
          <a:xfrm>
            <a:off x="5014913" y="3163889"/>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31768" name="Line 32"/>
          <p:cNvSpPr>
            <a:spLocks noChangeShapeType="1"/>
          </p:cNvSpPr>
          <p:nvPr/>
        </p:nvSpPr>
        <p:spPr bwMode="auto">
          <a:xfrm flipV="1">
            <a:off x="3352800" y="3082926"/>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9" name="Line 33"/>
          <p:cNvSpPr>
            <a:spLocks noChangeShapeType="1"/>
          </p:cNvSpPr>
          <p:nvPr/>
        </p:nvSpPr>
        <p:spPr bwMode="auto">
          <a:xfrm>
            <a:off x="4660900" y="4303713"/>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Line 34"/>
          <p:cNvSpPr>
            <a:spLocks noChangeShapeType="1"/>
          </p:cNvSpPr>
          <p:nvPr/>
        </p:nvSpPr>
        <p:spPr bwMode="auto">
          <a:xfrm flipH="1">
            <a:off x="5175250" y="4238626"/>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Rectangle 35"/>
          <p:cNvSpPr>
            <a:spLocks noChangeArrowheads="1"/>
          </p:cNvSpPr>
          <p:nvPr/>
        </p:nvSpPr>
        <p:spPr bwMode="auto">
          <a:xfrm>
            <a:off x="4862513" y="430053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1772" name="Rectangle 36"/>
          <p:cNvSpPr>
            <a:spLocks noChangeArrowheads="1"/>
          </p:cNvSpPr>
          <p:nvPr/>
        </p:nvSpPr>
        <p:spPr bwMode="auto">
          <a:xfrm>
            <a:off x="4633913" y="4016376"/>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31773" name="Line 37"/>
          <p:cNvSpPr>
            <a:spLocks noChangeShapeType="1"/>
          </p:cNvSpPr>
          <p:nvPr/>
        </p:nvSpPr>
        <p:spPr bwMode="auto">
          <a:xfrm flipH="1">
            <a:off x="2578100" y="4303713"/>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Line 38"/>
          <p:cNvSpPr>
            <a:spLocks noChangeShapeType="1"/>
          </p:cNvSpPr>
          <p:nvPr/>
        </p:nvSpPr>
        <p:spPr bwMode="auto">
          <a:xfrm>
            <a:off x="4495800" y="2895600"/>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5" name="Line 39"/>
          <p:cNvSpPr>
            <a:spLocks noChangeShapeType="1"/>
          </p:cNvSpPr>
          <p:nvPr/>
        </p:nvSpPr>
        <p:spPr bwMode="auto">
          <a:xfrm flipV="1">
            <a:off x="4425950" y="3017839"/>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Rectangle 40"/>
          <p:cNvSpPr>
            <a:spLocks noChangeArrowheads="1"/>
          </p:cNvSpPr>
          <p:nvPr/>
        </p:nvSpPr>
        <p:spPr bwMode="auto">
          <a:xfrm>
            <a:off x="4252913" y="28797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31777" name="Line 41"/>
          <p:cNvSpPr>
            <a:spLocks noChangeShapeType="1"/>
          </p:cNvSpPr>
          <p:nvPr/>
        </p:nvSpPr>
        <p:spPr bwMode="auto">
          <a:xfrm>
            <a:off x="3657600" y="2682876"/>
            <a:ext cx="0" cy="612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8" name="Line 42"/>
          <p:cNvSpPr>
            <a:spLocks noChangeShapeType="1"/>
          </p:cNvSpPr>
          <p:nvPr/>
        </p:nvSpPr>
        <p:spPr bwMode="auto">
          <a:xfrm flipV="1">
            <a:off x="3587750" y="3017839"/>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Rectangle 43"/>
          <p:cNvSpPr>
            <a:spLocks noChangeArrowheads="1"/>
          </p:cNvSpPr>
          <p:nvPr/>
        </p:nvSpPr>
        <p:spPr bwMode="auto">
          <a:xfrm>
            <a:off x="3414713" y="28797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31780" name="Line 44"/>
          <p:cNvSpPr>
            <a:spLocks noChangeShapeType="1"/>
          </p:cNvSpPr>
          <p:nvPr/>
        </p:nvSpPr>
        <p:spPr bwMode="auto">
          <a:xfrm>
            <a:off x="4038600" y="2895600"/>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1" name="Line 45"/>
          <p:cNvSpPr>
            <a:spLocks noChangeShapeType="1"/>
          </p:cNvSpPr>
          <p:nvPr/>
        </p:nvSpPr>
        <p:spPr bwMode="auto">
          <a:xfrm flipV="1">
            <a:off x="3968750" y="3017839"/>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2" name="Rectangle 46"/>
          <p:cNvSpPr>
            <a:spLocks noChangeArrowheads="1"/>
          </p:cNvSpPr>
          <p:nvPr/>
        </p:nvSpPr>
        <p:spPr bwMode="auto">
          <a:xfrm>
            <a:off x="3795713" y="28797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31783" name="Rectangle 47"/>
          <p:cNvSpPr>
            <a:spLocks noChangeArrowheads="1"/>
          </p:cNvSpPr>
          <p:nvPr/>
        </p:nvSpPr>
        <p:spPr bwMode="auto">
          <a:xfrm>
            <a:off x="3414713" y="3306764"/>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31784" name="Rectangle 48"/>
          <p:cNvSpPr>
            <a:spLocks noChangeArrowheads="1"/>
          </p:cNvSpPr>
          <p:nvPr/>
        </p:nvSpPr>
        <p:spPr bwMode="auto">
          <a:xfrm>
            <a:off x="3871913" y="3306764"/>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31785" name="Rectangle 49"/>
          <p:cNvSpPr>
            <a:spLocks noChangeArrowheads="1"/>
          </p:cNvSpPr>
          <p:nvPr/>
        </p:nvSpPr>
        <p:spPr bwMode="auto">
          <a:xfrm>
            <a:off x="4252913" y="330676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31786" name="Rectangle 50"/>
          <p:cNvSpPr>
            <a:spLocks noChangeArrowheads="1"/>
          </p:cNvSpPr>
          <p:nvPr/>
        </p:nvSpPr>
        <p:spPr bwMode="auto">
          <a:xfrm>
            <a:off x="3414714" y="3590925"/>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r>
              <a:rPr lang="zh-CN" altLang="en-US">
                <a:latin typeface="Times New Roman" panose="02020603050405020304" pitchFamily="18" charset="0"/>
              </a:rPr>
              <a:t> </a:t>
            </a:r>
            <a:r>
              <a:rPr lang="zh-CN" altLang="en-US" sz="1800"/>
              <a:t>32-</a:t>
            </a:r>
            <a:r>
              <a:rPr lang="en-US" altLang="zh-CN" sz="1800"/>
              <a:t>bit</a:t>
            </a:r>
            <a:endParaRPr lang="en-US" altLang="zh-CN" sz="1800"/>
          </a:p>
          <a:p>
            <a:r>
              <a:rPr lang="en-US" altLang="zh-CN" sz="1800"/>
              <a:t>Registers</a:t>
            </a:r>
            <a:endParaRPr lang="en-US" altLang="zh-CN" sz="1800"/>
          </a:p>
        </p:txBody>
      </p:sp>
      <p:sp>
        <p:nvSpPr>
          <p:cNvPr id="31787" name="Line 51"/>
          <p:cNvSpPr>
            <a:spLocks noChangeShapeType="1"/>
          </p:cNvSpPr>
          <p:nvPr/>
        </p:nvSpPr>
        <p:spPr bwMode="auto">
          <a:xfrm flipH="1">
            <a:off x="2197100" y="5803900"/>
            <a:ext cx="779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Line 52"/>
          <p:cNvSpPr>
            <a:spLocks noChangeShapeType="1"/>
          </p:cNvSpPr>
          <p:nvPr/>
        </p:nvSpPr>
        <p:spPr bwMode="auto">
          <a:xfrm flipV="1">
            <a:off x="2209800" y="3794125"/>
            <a:ext cx="0" cy="20145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9" name="Rectangle 53"/>
          <p:cNvSpPr>
            <a:spLocks noChangeArrowheads="1"/>
          </p:cNvSpPr>
          <p:nvPr/>
        </p:nvSpPr>
        <p:spPr bwMode="auto">
          <a:xfrm>
            <a:off x="4100513" y="25273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31790" name="Rectangle 54"/>
          <p:cNvSpPr>
            <a:spLocks noChangeArrowheads="1"/>
          </p:cNvSpPr>
          <p:nvPr/>
        </p:nvSpPr>
        <p:spPr bwMode="auto">
          <a:xfrm>
            <a:off x="3795713" y="1998664"/>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31791" name="Group 55"/>
          <p:cNvGrpSpPr/>
          <p:nvPr/>
        </p:nvGrpSpPr>
        <p:grpSpPr bwMode="auto">
          <a:xfrm>
            <a:off x="5638800" y="4032251"/>
            <a:ext cx="304800" cy="1065213"/>
            <a:chOff x="2592" y="2846"/>
            <a:chExt cx="192" cy="671"/>
          </a:xfrm>
        </p:grpSpPr>
        <p:sp>
          <p:nvSpPr>
            <p:cNvPr id="31891" name="Line 56"/>
            <p:cNvSpPr>
              <a:spLocks noChangeShapeType="1"/>
            </p:cNvSpPr>
            <p:nvPr/>
          </p:nvSpPr>
          <p:spPr bwMode="auto">
            <a:xfrm>
              <a:off x="2592" y="2846"/>
              <a:ext cx="0" cy="65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2" name="Line 57"/>
            <p:cNvSpPr>
              <a:spLocks noChangeShapeType="1"/>
            </p:cNvSpPr>
            <p:nvPr/>
          </p:nvSpPr>
          <p:spPr bwMode="auto">
            <a:xfrm>
              <a:off x="2600" y="2846"/>
              <a:ext cx="176" cy="7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3" name="Line 58"/>
            <p:cNvSpPr>
              <a:spLocks noChangeShapeType="1"/>
            </p:cNvSpPr>
            <p:nvPr/>
          </p:nvSpPr>
          <p:spPr bwMode="auto">
            <a:xfrm flipV="1">
              <a:off x="2600" y="3412"/>
              <a:ext cx="176"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4" name="Line 59"/>
            <p:cNvSpPr>
              <a:spLocks noChangeShapeType="1"/>
            </p:cNvSpPr>
            <p:nvPr/>
          </p:nvSpPr>
          <p:spPr bwMode="auto">
            <a:xfrm>
              <a:off x="2784" y="2935"/>
              <a:ext cx="0" cy="47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92" name="Group 60"/>
          <p:cNvGrpSpPr/>
          <p:nvPr/>
        </p:nvGrpSpPr>
        <p:grpSpPr bwMode="auto">
          <a:xfrm>
            <a:off x="2921000" y="2420938"/>
            <a:ext cx="1168400" cy="284162"/>
            <a:chOff x="880" y="1831"/>
            <a:chExt cx="736" cy="179"/>
          </a:xfrm>
        </p:grpSpPr>
        <p:sp>
          <p:nvSpPr>
            <p:cNvPr id="31887" name="Line 61"/>
            <p:cNvSpPr>
              <a:spLocks noChangeShapeType="1"/>
            </p:cNvSpPr>
            <p:nvPr/>
          </p:nvSpPr>
          <p:spPr bwMode="auto">
            <a:xfrm flipH="1">
              <a:off x="880" y="1831"/>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8" name="Line 62"/>
            <p:cNvSpPr>
              <a:spLocks noChangeShapeType="1"/>
            </p:cNvSpPr>
            <p:nvPr/>
          </p:nvSpPr>
          <p:spPr bwMode="auto">
            <a:xfrm flipH="1">
              <a:off x="1504" y="1839"/>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9" name="Line 63"/>
            <p:cNvSpPr>
              <a:spLocks noChangeShapeType="1"/>
            </p:cNvSpPr>
            <p:nvPr/>
          </p:nvSpPr>
          <p:spPr bwMode="auto">
            <a:xfrm>
              <a:off x="896" y="1839"/>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0" name="Line 64"/>
            <p:cNvSpPr>
              <a:spLocks noChangeShapeType="1"/>
            </p:cNvSpPr>
            <p:nvPr/>
          </p:nvSpPr>
          <p:spPr bwMode="auto">
            <a:xfrm flipH="1">
              <a:off x="976" y="2010"/>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93" name="Rectangle 65"/>
          <p:cNvSpPr>
            <a:spLocks noChangeArrowheads="1"/>
          </p:cNvSpPr>
          <p:nvPr/>
        </p:nvSpPr>
        <p:spPr bwMode="auto">
          <a:xfrm>
            <a:off x="4431826" y="2667001"/>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Rt</a:t>
            </a:r>
            <a:endParaRPr lang="en-US" altLang="zh-CN" sz="1800"/>
          </a:p>
        </p:txBody>
      </p:sp>
      <p:sp>
        <p:nvSpPr>
          <p:cNvPr id="31794" name="Line 66"/>
          <p:cNvSpPr>
            <a:spLocks noChangeShapeType="1"/>
          </p:cNvSpPr>
          <p:nvPr/>
        </p:nvSpPr>
        <p:spPr bwMode="auto">
          <a:xfrm flipH="1">
            <a:off x="3795714" y="2184400"/>
            <a:ext cx="14287" cy="2174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5" name="Line 67"/>
          <p:cNvSpPr>
            <a:spLocks noChangeShapeType="1"/>
          </p:cNvSpPr>
          <p:nvPr/>
        </p:nvSpPr>
        <p:spPr bwMode="auto">
          <a:xfrm>
            <a:off x="3200400" y="2184400"/>
            <a:ext cx="0" cy="2174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Rectangle 68"/>
          <p:cNvSpPr>
            <a:spLocks noChangeArrowheads="1"/>
          </p:cNvSpPr>
          <p:nvPr/>
        </p:nvSpPr>
        <p:spPr bwMode="auto">
          <a:xfrm>
            <a:off x="3186113" y="199866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31797" name="Line 69"/>
          <p:cNvSpPr>
            <a:spLocks noChangeShapeType="1"/>
          </p:cNvSpPr>
          <p:nvPr/>
        </p:nvSpPr>
        <p:spPr bwMode="auto">
          <a:xfrm flipH="1">
            <a:off x="2120900" y="2598738"/>
            <a:ext cx="939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8" name="Rectangle 70"/>
          <p:cNvSpPr>
            <a:spLocks noChangeArrowheads="1"/>
          </p:cNvSpPr>
          <p:nvPr/>
        </p:nvSpPr>
        <p:spPr bwMode="auto">
          <a:xfrm>
            <a:off x="1979614" y="2235201"/>
            <a:ext cx="9906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RegDst</a:t>
            </a:r>
            <a:endParaRPr lang="en-US" altLang="zh-CN" sz="1800">
              <a:solidFill>
                <a:schemeClr val="accent1"/>
              </a:solidFill>
            </a:endParaRPr>
          </a:p>
        </p:txBody>
      </p:sp>
      <p:sp>
        <p:nvSpPr>
          <p:cNvPr id="31799" name="Rectangle 71"/>
          <p:cNvSpPr>
            <a:spLocks noChangeArrowheads="1"/>
          </p:cNvSpPr>
          <p:nvPr/>
        </p:nvSpPr>
        <p:spPr bwMode="auto">
          <a:xfrm>
            <a:off x="4584700" y="4600575"/>
            <a:ext cx="355600" cy="827088"/>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800" name="Rectangle 72"/>
          <p:cNvSpPr>
            <a:spLocks noChangeArrowheads="1"/>
          </p:cNvSpPr>
          <p:nvPr/>
        </p:nvSpPr>
        <p:spPr bwMode="auto">
          <a:xfrm rot="5400000">
            <a:off x="4361281" y="4742631"/>
            <a:ext cx="73417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   Ext</a:t>
            </a:r>
            <a:endParaRPr lang="en-US" altLang="zh-CN" sz="1800"/>
          </a:p>
        </p:txBody>
      </p:sp>
      <p:sp>
        <p:nvSpPr>
          <p:cNvPr id="31801" name="Rectangle 73"/>
          <p:cNvSpPr>
            <a:spLocks noChangeArrowheads="1"/>
          </p:cNvSpPr>
          <p:nvPr/>
        </p:nvSpPr>
        <p:spPr bwMode="auto">
          <a:xfrm rot="5400000">
            <a:off x="5469790" y="4375919"/>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31802" name="Rectangle 74"/>
          <p:cNvSpPr>
            <a:spLocks noChangeArrowheads="1"/>
          </p:cNvSpPr>
          <p:nvPr/>
        </p:nvSpPr>
        <p:spPr bwMode="auto">
          <a:xfrm>
            <a:off x="3224213" y="2374901"/>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31803" name="Line 75"/>
          <p:cNvSpPr>
            <a:spLocks noChangeShapeType="1"/>
          </p:cNvSpPr>
          <p:nvPr/>
        </p:nvSpPr>
        <p:spPr bwMode="auto">
          <a:xfrm>
            <a:off x="4965700" y="4943475"/>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4" name="Rectangle 76"/>
          <p:cNvSpPr>
            <a:spLocks noChangeArrowheads="1"/>
          </p:cNvSpPr>
          <p:nvPr/>
        </p:nvSpPr>
        <p:spPr bwMode="auto">
          <a:xfrm>
            <a:off x="4957763" y="49752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1805" name="Line 77"/>
          <p:cNvSpPr>
            <a:spLocks noChangeShapeType="1"/>
          </p:cNvSpPr>
          <p:nvPr/>
        </p:nvSpPr>
        <p:spPr bwMode="auto">
          <a:xfrm flipH="1">
            <a:off x="5251450" y="4878389"/>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6" name="Line 78"/>
          <p:cNvSpPr>
            <a:spLocks noChangeShapeType="1"/>
          </p:cNvSpPr>
          <p:nvPr/>
        </p:nvSpPr>
        <p:spPr bwMode="auto">
          <a:xfrm>
            <a:off x="3594100" y="5084763"/>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7" name="Line 79"/>
          <p:cNvSpPr>
            <a:spLocks noChangeShapeType="1"/>
          </p:cNvSpPr>
          <p:nvPr/>
        </p:nvSpPr>
        <p:spPr bwMode="auto">
          <a:xfrm flipH="1">
            <a:off x="4032250" y="502126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8" name="Rectangle 80"/>
          <p:cNvSpPr>
            <a:spLocks noChangeArrowheads="1"/>
          </p:cNvSpPr>
          <p:nvPr/>
        </p:nvSpPr>
        <p:spPr bwMode="auto">
          <a:xfrm>
            <a:off x="3719513" y="50815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1809" name="Rectangle 81"/>
          <p:cNvSpPr>
            <a:spLocks noChangeArrowheads="1"/>
          </p:cNvSpPr>
          <p:nvPr/>
        </p:nvSpPr>
        <p:spPr bwMode="auto">
          <a:xfrm>
            <a:off x="2738439" y="49403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1810" name="Line 82"/>
          <p:cNvSpPr>
            <a:spLocks noChangeShapeType="1"/>
          </p:cNvSpPr>
          <p:nvPr/>
        </p:nvSpPr>
        <p:spPr bwMode="auto">
          <a:xfrm>
            <a:off x="5791200" y="5027613"/>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1" name="Rectangle 83"/>
          <p:cNvSpPr>
            <a:spLocks noChangeArrowheads="1"/>
          </p:cNvSpPr>
          <p:nvPr/>
        </p:nvSpPr>
        <p:spPr bwMode="auto">
          <a:xfrm>
            <a:off x="5776914" y="5295901"/>
            <a:ext cx="10291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ALUSrc</a:t>
            </a:r>
            <a:endParaRPr lang="en-US" altLang="zh-CN" sz="1800">
              <a:solidFill>
                <a:schemeClr val="accent1"/>
              </a:solidFill>
            </a:endParaRPr>
          </a:p>
        </p:txBody>
      </p:sp>
      <p:sp>
        <p:nvSpPr>
          <p:cNvPr id="31812" name="Line 84"/>
          <p:cNvSpPr>
            <a:spLocks noChangeShapeType="1"/>
          </p:cNvSpPr>
          <p:nvPr/>
        </p:nvSpPr>
        <p:spPr bwMode="auto">
          <a:xfrm>
            <a:off x="5956300" y="4303713"/>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3" name="Line 85"/>
          <p:cNvSpPr>
            <a:spLocks noChangeShapeType="1"/>
          </p:cNvSpPr>
          <p:nvPr/>
        </p:nvSpPr>
        <p:spPr bwMode="auto">
          <a:xfrm>
            <a:off x="9982200" y="4173539"/>
            <a:ext cx="0" cy="16097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4" name="Line 86"/>
          <p:cNvSpPr>
            <a:spLocks noChangeShapeType="1"/>
          </p:cNvSpPr>
          <p:nvPr/>
        </p:nvSpPr>
        <p:spPr bwMode="auto">
          <a:xfrm>
            <a:off x="4800600" y="5453064"/>
            <a:ext cx="0" cy="4714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5" name="Rectangle 87"/>
          <p:cNvSpPr>
            <a:spLocks noChangeArrowheads="1"/>
          </p:cNvSpPr>
          <p:nvPr/>
        </p:nvSpPr>
        <p:spPr bwMode="auto">
          <a:xfrm>
            <a:off x="4411664" y="5867401"/>
            <a:ext cx="8624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ExtOp</a:t>
            </a:r>
            <a:endParaRPr lang="en-US" altLang="zh-CN" sz="1800">
              <a:solidFill>
                <a:schemeClr val="accent1"/>
              </a:solidFill>
            </a:endParaRPr>
          </a:p>
        </p:txBody>
      </p:sp>
      <p:grpSp>
        <p:nvGrpSpPr>
          <p:cNvPr id="31816" name="Group 88"/>
          <p:cNvGrpSpPr/>
          <p:nvPr/>
        </p:nvGrpSpPr>
        <p:grpSpPr bwMode="auto">
          <a:xfrm>
            <a:off x="9220200" y="3605213"/>
            <a:ext cx="304800" cy="1066800"/>
            <a:chOff x="4848" y="2577"/>
            <a:chExt cx="192" cy="672"/>
          </a:xfrm>
        </p:grpSpPr>
        <p:sp>
          <p:nvSpPr>
            <p:cNvPr id="31883" name="Line 89"/>
            <p:cNvSpPr>
              <a:spLocks noChangeShapeType="1"/>
            </p:cNvSpPr>
            <p:nvPr/>
          </p:nvSpPr>
          <p:spPr bwMode="auto">
            <a:xfrm>
              <a:off x="4848" y="2577"/>
              <a:ext cx="0" cy="6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4" name="Line 90"/>
            <p:cNvSpPr>
              <a:spLocks noChangeShapeType="1"/>
            </p:cNvSpPr>
            <p:nvPr/>
          </p:nvSpPr>
          <p:spPr bwMode="auto">
            <a:xfrm>
              <a:off x="4856" y="2577"/>
              <a:ext cx="176"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5" name="Line 91"/>
            <p:cNvSpPr>
              <a:spLocks noChangeShapeType="1"/>
            </p:cNvSpPr>
            <p:nvPr/>
          </p:nvSpPr>
          <p:spPr bwMode="auto">
            <a:xfrm flipV="1">
              <a:off x="4856" y="3143"/>
              <a:ext cx="176" cy="10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6" name="Line 92"/>
            <p:cNvSpPr>
              <a:spLocks noChangeShapeType="1"/>
            </p:cNvSpPr>
            <p:nvPr/>
          </p:nvSpPr>
          <p:spPr bwMode="auto">
            <a:xfrm>
              <a:off x="5040" y="2667"/>
              <a:ext cx="0" cy="4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17" name="Rectangle 93"/>
          <p:cNvSpPr>
            <a:spLocks noChangeArrowheads="1"/>
          </p:cNvSpPr>
          <p:nvPr/>
        </p:nvSpPr>
        <p:spPr bwMode="auto">
          <a:xfrm rot="5400000">
            <a:off x="8989278" y="3988568"/>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31818" name="Line 94"/>
          <p:cNvSpPr>
            <a:spLocks noChangeShapeType="1"/>
          </p:cNvSpPr>
          <p:nvPr/>
        </p:nvSpPr>
        <p:spPr bwMode="auto">
          <a:xfrm flipV="1">
            <a:off x="9372600" y="3225800"/>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9" name="Rectangle 95"/>
          <p:cNvSpPr>
            <a:spLocks noChangeArrowheads="1"/>
          </p:cNvSpPr>
          <p:nvPr/>
        </p:nvSpPr>
        <p:spPr bwMode="auto">
          <a:xfrm>
            <a:off x="8901113" y="2951164"/>
            <a:ext cx="13625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MemtoReg</a:t>
            </a:r>
            <a:endParaRPr lang="en-US" altLang="zh-CN" sz="1800">
              <a:solidFill>
                <a:schemeClr val="accent1"/>
              </a:solidFill>
            </a:endParaRPr>
          </a:p>
        </p:txBody>
      </p:sp>
      <p:sp>
        <p:nvSpPr>
          <p:cNvPr id="31820" name="Line 96"/>
          <p:cNvSpPr>
            <a:spLocks noChangeShapeType="1"/>
          </p:cNvSpPr>
          <p:nvPr/>
        </p:nvSpPr>
        <p:spPr bwMode="auto">
          <a:xfrm>
            <a:off x="9537700" y="4160838"/>
            <a:ext cx="43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1" name="Rectangle 97"/>
          <p:cNvSpPr>
            <a:spLocks noChangeArrowheads="1"/>
          </p:cNvSpPr>
          <p:nvPr/>
        </p:nvSpPr>
        <p:spPr bwMode="auto">
          <a:xfrm>
            <a:off x="7499351" y="4529138"/>
            <a:ext cx="1127125" cy="112871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822" name="Line 98"/>
          <p:cNvSpPr>
            <a:spLocks noChangeShapeType="1"/>
          </p:cNvSpPr>
          <p:nvPr/>
        </p:nvSpPr>
        <p:spPr bwMode="auto">
          <a:xfrm flipH="1">
            <a:off x="6845300" y="551180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3" name="Rectangle 99"/>
          <p:cNvSpPr>
            <a:spLocks noChangeArrowheads="1"/>
          </p:cNvSpPr>
          <p:nvPr/>
        </p:nvSpPr>
        <p:spPr bwMode="auto">
          <a:xfrm>
            <a:off x="6777038" y="523240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Clk</a:t>
            </a:r>
            <a:endParaRPr lang="en-US" altLang="zh-CN" sz="1800"/>
          </a:p>
        </p:txBody>
      </p:sp>
      <p:sp>
        <p:nvSpPr>
          <p:cNvPr id="31824" name="Rectangle 100"/>
          <p:cNvSpPr>
            <a:spLocks noChangeArrowheads="1"/>
          </p:cNvSpPr>
          <p:nvPr/>
        </p:nvSpPr>
        <p:spPr bwMode="auto">
          <a:xfrm>
            <a:off x="6550026" y="4387851"/>
            <a:ext cx="9521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 In</a:t>
            </a:r>
            <a:endParaRPr lang="en-US" altLang="zh-CN" sz="1800"/>
          </a:p>
        </p:txBody>
      </p:sp>
      <p:sp>
        <p:nvSpPr>
          <p:cNvPr id="31825" name="Line 101"/>
          <p:cNvSpPr>
            <a:spLocks noChangeShapeType="1"/>
          </p:cNvSpPr>
          <p:nvPr/>
        </p:nvSpPr>
        <p:spPr bwMode="auto">
          <a:xfrm>
            <a:off x="7508876" y="5435600"/>
            <a:ext cx="250825" cy="635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6" name="Line 102"/>
          <p:cNvSpPr>
            <a:spLocks noChangeShapeType="1"/>
          </p:cNvSpPr>
          <p:nvPr/>
        </p:nvSpPr>
        <p:spPr bwMode="auto">
          <a:xfrm flipH="1">
            <a:off x="7483476" y="5524501"/>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7" name="Oval 103"/>
          <p:cNvSpPr>
            <a:spLocks noChangeArrowheads="1"/>
          </p:cNvSpPr>
          <p:nvPr/>
        </p:nvSpPr>
        <p:spPr bwMode="auto">
          <a:xfrm>
            <a:off x="7318375" y="5470526"/>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828" name="Rectangle 104"/>
          <p:cNvSpPr>
            <a:spLocks noChangeArrowheads="1"/>
          </p:cNvSpPr>
          <p:nvPr/>
        </p:nvSpPr>
        <p:spPr bwMode="auto">
          <a:xfrm>
            <a:off x="7451726" y="4511675"/>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31829" name="Line 105"/>
          <p:cNvSpPr>
            <a:spLocks noChangeShapeType="1"/>
          </p:cNvSpPr>
          <p:nvPr/>
        </p:nvSpPr>
        <p:spPr bwMode="auto">
          <a:xfrm flipH="1">
            <a:off x="7004050" y="466566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0" name="Rectangle 106"/>
          <p:cNvSpPr>
            <a:spLocks noChangeArrowheads="1"/>
          </p:cNvSpPr>
          <p:nvPr/>
        </p:nvSpPr>
        <p:spPr bwMode="auto">
          <a:xfrm>
            <a:off x="6910388" y="47259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1831" name="Line 107"/>
          <p:cNvSpPr>
            <a:spLocks noChangeShapeType="1"/>
          </p:cNvSpPr>
          <p:nvPr/>
        </p:nvSpPr>
        <p:spPr bwMode="auto">
          <a:xfrm flipV="1">
            <a:off x="7772400" y="3225800"/>
            <a:ext cx="0" cy="130333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2" name="Line 108"/>
          <p:cNvSpPr>
            <a:spLocks noChangeShapeType="1"/>
          </p:cNvSpPr>
          <p:nvPr/>
        </p:nvSpPr>
        <p:spPr bwMode="auto">
          <a:xfrm>
            <a:off x="8305800" y="3889376"/>
            <a:ext cx="0" cy="614363"/>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3" name="Rectangle 109"/>
          <p:cNvSpPr>
            <a:spLocks noChangeArrowheads="1"/>
          </p:cNvSpPr>
          <p:nvPr/>
        </p:nvSpPr>
        <p:spPr bwMode="auto">
          <a:xfrm>
            <a:off x="8062914" y="4513264"/>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 Adr</a:t>
            </a:r>
            <a:endParaRPr lang="en-US" altLang="zh-CN" sz="1800"/>
          </a:p>
        </p:txBody>
      </p:sp>
      <p:sp>
        <p:nvSpPr>
          <p:cNvPr id="31834" name="Rectangle 110"/>
          <p:cNvSpPr>
            <a:spLocks noChangeArrowheads="1"/>
          </p:cNvSpPr>
          <p:nvPr/>
        </p:nvSpPr>
        <p:spPr bwMode="auto">
          <a:xfrm>
            <a:off x="7457676" y="4868863"/>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31835" name="Line 111"/>
          <p:cNvSpPr>
            <a:spLocks noChangeShapeType="1"/>
          </p:cNvSpPr>
          <p:nvPr/>
        </p:nvSpPr>
        <p:spPr bwMode="auto">
          <a:xfrm>
            <a:off x="8775700" y="437515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6" name="Line 112"/>
          <p:cNvSpPr>
            <a:spLocks noChangeShapeType="1"/>
          </p:cNvSpPr>
          <p:nvPr/>
        </p:nvSpPr>
        <p:spPr bwMode="auto">
          <a:xfrm>
            <a:off x="8763000" y="4387850"/>
            <a:ext cx="0" cy="755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7" name="Line 113"/>
          <p:cNvSpPr>
            <a:spLocks noChangeShapeType="1"/>
          </p:cNvSpPr>
          <p:nvPr/>
        </p:nvSpPr>
        <p:spPr bwMode="auto">
          <a:xfrm flipH="1">
            <a:off x="8597900" y="5156200"/>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8" name="Line 114"/>
          <p:cNvSpPr>
            <a:spLocks noChangeShapeType="1"/>
          </p:cNvSpPr>
          <p:nvPr/>
        </p:nvSpPr>
        <p:spPr bwMode="auto">
          <a:xfrm flipH="1">
            <a:off x="8832850" y="431006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39" name="Rectangle 115"/>
          <p:cNvSpPr>
            <a:spLocks noChangeArrowheads="1"/>
          </p:cNvSpPr>
          <p:nvPr/>
        </p:nvSpPr>
        <p:spPr bwMode="auto">
          <a:xfrm>
            <a:off x="8596313" y="40243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1840" name="Rectangle 116"/>
          <p:cNvSpPr>
            <a:spLocks noChangeArrowheads="1"/>
          </p:cNvSpPr>
          <p:nvPr/>
        </p:nvSpPr>
        <p:spPr bwMode="auto">
          <a:xfrm>
            <a:off x="7453314" y="2951164"/>
            <a:ext cx="1006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MemWr</a:t>
            </a:r>
            <a:endParaRPr lang="en-US" altLang="zh-CN" sz="1800">
              <a:solidFill>
                <a:schemeClr val="accent1"/>
              </a:solidFill>
            </a:endParaRPr>
          </a:p>
        </p:txBody>
      </p:sp>
      <p:grpSp>
        <p:nvGrpSpPr>
          <p:cNvPr id="6" name="Group 117"/>
          <p:cNvGrpSpPr/>
          <p:nvPr/>
        </p:nvGrpSpPr>
        <p:grpSpPr bwMode="auto">
          <a:xfrm>
            <a:off x="5334000" y="4330700"/>
            <a:ext cx="2146300" cy="412750"/>
            <a:chOff x="2400" y="3025"/>
            <a:chExt cx="1352" cy="260"/>
          </a:xfrm>
        </p:grpSpPr>
        <p:grpSp>
          <p:nvGrpSpPr>
            <p:cNvPr id="31879" name="Group 118"/>
            <p:cNvGrpSpPr/>
            <p:nvPr/>
          </p:nvGrpSpPr>
          <p:grpSpPr bwMode="auto">
            <a:xfrm>
              <a:off x="2400" y="3025"/>
              <a:ext cx="1352" cy="260"/>
              <a:chOff x="2400" y="3025"/>
              <a:chExt cx="1352" cy="260"/>
            </a:xfrm>
          </p:grpSpPr>
          <p:sp>
            <p:nvSpPr>
              <p:cNvPr id="31881" name="Line 119"/>
              <p:cNvSpPr>
                <a:spLocks noChangeShapeType="1"/>
              </p:cNvSpPr>
              <p:nvPr/>
            </p:nvSpPr>
            <p:spPr bwMode="auto">
              <a:xfrm flipH="1">
                <a:off x="3112" y="3285"/>
                <a:ext cx="640" cy="0"/>
              </a:xfrm>
              <a:prstGeom prst="line">
                <a:avLst/>
              </a:prstGeom>
              <a:noFill/>
              <a:ln w="25400">
                <a:solidFill>
                  <a:srgbClr val="0000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2" name="Line 120"/>
              <p:cNvSpPr>
                <a:spLocks noChangeShapeType="1"/>
              </p:cNvSpPr>
              <p:nvPr/>
            </p:nvSpPr>
            <p:spPr bwMode="auto">
              <a:xfrm>
                <a:off x="2400" y="3025"/>
                <a:ext cx="0" cy="252"/>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80" name="Line 121"/>
            <p:cNvSpPr>
              <a:spLocks noChangeShapeType="1"/>
            </p:cNvSpPr>
            <p:nvPr/>
          </p:nvSpPr>
          <p:spPr bwMode="auto">
            <a:xfrm>
              <a:off x="2408" y="3285"/>
              <a:ext cx="704"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42" name="Rectangle 122"/>
          <p:cNvSpPr>
            <a:spLocks noChangeArrowheads="1"/>
          </p:cNvSpPr>
          <p:nvPr/>
        </p:nvSpPr>
        <p:spPr bwMode="auto">
          <a:xfrm rot="5400000">
            <a:off x="6468266" y="3737743"/>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grpSp>
        <p:nvGrpSpPr>
          <p:cNvPr id="31843" name="Group 145"/>
          <p:cNvGrpSpPr/>
          <p:nvPr/>
        </p:nvGrpSpPr>
        <p:grpSpPr bwMode="auto">
          <a:xfrm>
            <a:off x="3060701" y="2352676"/>
            <a:ext cx="804863" cy="352425"/>
            <a:chOff x="1625" y="1752"/>
            <a:chExt cx="507" cy="222"/>
          </a:xfrm>
        </p:grpSpPr>
        <p:sp>
          <p:nvSpPr>
            <p:cNvPr id="31877" name="Text Box 146"/>
            <p:cNvSpPr txBox="1">
              <a:spLocks noChangeArrowheads="1"/>
            </p:cNvSpPr>
            <p:nvPr/>
          </p:nvSpPr>
          <p:spPr bwMode="auto">
            <a:xfrm>
              <a:off x="1625" y="1752"/>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31878" name="Text Box 147"/>
            <p:cNvSpPr txBox="1">
              <a:spLocks noChangeArrowheads="1"/>
            </p:cNvSpPr>
            <p:nvPr/>
          </p:nvSpPr>
          <p:spPr bwMode="auto">
            <a:xfrm>
              <a:off x="2004" y="1762"/>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31844" name="Group 148"/>
          <p:cNvGrpSpPr/>
          <p:nvPr/>
        </p:nvGrpSpPr>
        <p:grpSpPr bwMode="auto">
          <a:xfrm>
            <a:off x="5548314" y="4078289"/>
            <a:ext cx="225425" cy="992187"/>
            <a:chOff x="3075" y="2821"/>
            <a:chExt cx="142" cy="625"/>
          </a:xfrm>
        </p:grpSpPr>
        <p:sp>
          <p:nvSpPr>
            <p:cNvPr id="31875" name="Text Box 149"/>
            <p:cNvSpPr txBox="1">
              <a:spLocks noChangeArrowheads="1"/>
            </p:cNvSpPr>
            <p:nvPr/>
          </p:nvSpPr>
          <p:spPr bwMode="auto">
            <a:xfrm>
              <a:off x="3089" y="2821"/>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31876" name="Text Box 150"/>
            <p:cNvSpPr txBox="1">
              <a:spLocks noChangeArrowheads="1"/>
            </p:cNvSpPr>
            <p:nvPr/>
          </p:nvSpPr>
          <p:spPr bwMode="auto">
            <a:xfrm>
              <a:off x="3075" y="3234"/>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10" name="Group 154"/>
          <p:cNvGrpSpPr/>
          <p:nvPr/>
        </p:nvGrpSpPr>
        <p:grpSpPr bwMode="auto">
          <a:xfrm>
            <a:off x="6850063" y="2368551"/>
            <a:ext cx="2627312" cy="2132013"/>
            <a:chOff x="3355" y="1492"/>
            <a:chExt cx="1655" cy="1343"/>
          </a:xfrm>
        </p:grpSpPr>
        <p:sp>
          <p:nvSpPr>
            <p:cNvPr id="31873" name="Text Box 152"/>
            <p:cNvSpPr txBox="1">
              <a:spLocks noChangeArrowheads="1"/>
            </p:cNvSpPr>
            <p:nvPr/>
          </p:nvSpPr>
          <p:spPr bwMode="auto">
            <a:xfrm>
              <a:off x="3355" y="1492"/>
              <a:ext cx="1655" cy="239"/>
            </a:xfrm>
            <a:prstGeom prst="rect">
              <a:avLst/>
            </a:prstGeom>
            <a:noFill/>
            <a:ln w="1270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chemeClr val="accent2"/>
                  </a:solidFill>
                  <a:latin typeface="Times New Roman" panose="02020603050405020304" pitchFamily="18" charset="0"/>
                  <a:ea typeface="黑体" panose="02010609060101010101" pitchFamily="49" charset="-122"/>
                </a:rPr>
                <a:t>加兰色部分。为什么？</a:t>
              </a:r>
              <a:endParaRPr lang="zh-CN" altLang="en-US" sz="1800">
                <a:solidFill>
                  <a:schemeClr val="accent2"/>
                </a:solidFill>
                <a:latin typeface="Times New Roman" panose="02020603050405020304" pitchFamily="18" charset="0"/>
                <a:ea typeface="黑体" panose="02010609060101010101" pitchFamily="49" charset="-122"/>
              </a:endParaRPr>
            </a:p>
          </p:txBody>
        </p:sp>
        <p:sp>
          <p:nvSpPr>
            <p:cNvPr id="31874" name="Line 153"/>
            <p:cNvSpPr>
              <a:spLocks noChangeShapeType="1"/>
            </p:cNvSpPr>
            <p:nvPr/>
          </p:nvSpPr>
          <p:spPr bwMode="auto">
            <a:xfrm flipH="1">
              <a:off x="3639" y="1747"/>
              <a:ext cx="164" cy="1088"/>
            </a:xfrm>
            <a:prstGeom prst="line">
              <a:avLst/>
            </a:prstGeom>
            <a:noFill/>
            <a:ln w="1905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7243" name="Text Box 155"/>
          <p:cNvSpPr txBox="1">
            <a:spLocks noChangeArrowheads="1"/>
          </p:cNvSpPr>
          <p:nvPr/>
        </p:nvSpPr>
        <p:spPr bwMode="auto">
          <a:xfrm>
            <a:off x="1524001" y="6140451"/>
            <a:ext cx="8990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rgbClr val="006600"/>
                </a:solidFill>
                <a:ea typeface="黑体" panose="02010609060101010101" pitchFamily="49" charset="-122"/>
              </a:rPr>
              <a:t>控制信号</a:t>
            </a:r>
            <a:r>
              <a:rPr lang="en-US" altLang="zh-CN" sz="1800">
                <a:solidFill>
                  <a:srgbClr val="006600"/>
                </a:solidFill>
                <a:ea typeface="黑体" panose="02010609060101010101" pitchFamily="49" charset="-122"/>
              </a:rPr>
              <a:t>RegDst, RegWr, ALUctr, ExtOp, ALUSrc, MemWr, MemtoReg </a:t>
            </a:r>
            <a:r>
              <a:rPr lang="zh-CN" altLang="en-US" sz="1800">
                <a:solidFill>
                  <a:srgbClr val="006600"/>
                </a:solidFill>
                <a:ea typeface="黑体" panose="02010609060101010101" pitchFamily="49" charset="-122"/>
              </a:rPr>
              <a:t>各取何值？</a:t>
            </a:r>
            <a:endParaRPr lang="zh-CN" altLang="en-US" sz="1800">
              <a:solidFill>
                <a:srgbClr val="006600"/>
              </a:solidFill>
              <a:ea typeface="黑体" panose="02010609060101010101" pitchFamily="49" charset="-122"/>
            </a:endParaRPr>
          </a:p>
        </p:txBody>
      </p:sp>
      <p:sp>
        <p:nvSpPr>
          <p:cNvPr id="217244" name="Text Box 156"/>
          <p:cNvSpPr txBox="1">
            <a:spLocks noChangeArrowheads="1"/>
          </p:cNvSpPr>
          <p:nvPr/>
        </p:nvSpPr>
        <p:spPr bwMode="auto">
          <a:xfrm>
            <a:off x="1524000" y="6173788"/>
            <a:ext cx="9144000" cy="366712"/>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chemeClr val="accent2"/>
                </a:solidFill>
              </a:rPr>
              <a:t>RegDst=x, RegWr=0, ALUctr=addu, ExtOp=1, ALUSrc=1, MemWr=1, MemtoReg=x</a:t>
            </a:r>
            <a:endParaRPr lang="zh-CN" altLang="en-US" sz="1800">
              <a:solidFill>
                <a:schemeClr val="accent2"/>
              </a:solidFill>
            </a:endParaRPr>
          </a:p>
        </p:txBody>
      </p:sp>
      <p:grpSp>
        <p:nvGrpSpPr>
          <p:cNvPr id="31848" name="Group 157"/>
          <p:cNvGrpSpPr/>
          <p:nvPr/>
        </p:nvGrpSpPr>
        <p:grpSpPr bwMode="auto">
          <a:xfrm>
            <a:off x="9150351" y="3622675"/>
            <a:ext cx="225425" cy="992188"/>
            <a:chOff x="3075" y="2821"/>
            <a:chExt cx="142" cy="625"/>
          </a:xfrm>
        </p:grpSpPr>
        <p:sp>
          <p:nvSpPr>
            <p:cNvPr id="31871" name="Text Box 158"/>
            <p:cNvSpPr txBox="1">
              <a:spLocks noChangeArrowheads="1"/>
            </p:cNvSpPr>
            <p:nvPr/>
          </p:nvSpPr>
          <p:spPr bwMode="auto">
            <a:xfrm>
              <a:off x="3089" y="2821"/>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31872" name="Text Box 159"/>
            <p:cNvSpPr txBox="1">
              <a:spLocks noChangeArrowheads="1"/>
            </p:cNvSpPr>
            <p:nvPr/>
          </p:nvSpPr>
          <p:spPr bwMode="auto">
            <a:xfrm>
              <a:off x="3075" y="3234"/>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31849" name="Group 163"/>
          <p:cNvGrpSpPr/>
          <p:nvPr/>
        </p:nvGrpSpPr>
        <p:grpSpPr bwMode="auto">
          <a:xfrm>
            <a:off x="3817938" y="1200151"/>
            <a:ext cx="6002350" cy="989013"/>
            <a:chOff x="1918" y="1392"/>
            <a:chExt cx="3765" cy="607"/>
          </a:xfrm>
        </p:grpSpPr>
        <p:sp>
          <p:nvSpPr>
            <p:cNvPr id="31850" name="Rectangle 164"/>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1851" name="Group 165"/>
            <p:cNvGrpSpPr/>
            <p:nvPr/>
          </p:nvGrpSpPr>
          <p:grpSpPr bwMode="auto">
            <a:xfrm>
              <a:off x="1979" y="1584"/>
              <a:ext cx="624" cy="223"/>
              <a:chOff x="1979" y="1584"/>
              <a:chExt cx="624" cy="223"/>
            </a:xfrm>
          </p:grpSpPr>
          <p:sp>
            <p:nvSpPr>
              <p:cNvPr id="31869" name="Rectangle 166"/>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870" name="Rectangle 167"/>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1852" name="Group 168"/>
            <p:cNvGrpSpPr/>
            <p:nvPr/>
          </p:nvGrpSpPr>
          <p:grpSpPr bwMode="auto">
            <a:xfrm>
              <a:off x="2611" y="1584"/>
              <a:ext cx="580" cy="223"/>
              <a:chOff x="2611" y="1584"/>
              <a:chExt cx="580" cy="223"/>
            </a:xfrm>
          </p:grpSpPr>
          <p:sp>
            <p:nvSpPr>
              <p:cNvPr id="31867" name="Rectangle 169"/>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868" name="Rectangle 170"/>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1853" name="Group 171"/>
            <p:cNvGrpSpPr/>
            <p:nvPr/>
          </p:nvGrpSpPr>
          <p:grpSpPr bwMode="auto">
            <a:xfrm>
              <a:off x="3199" y="1584"/>
              <a:ext cx="579" cy="225"/>
              <a:chOff x="3199" y="1584"/>
              <a:chExt cx="579" cy="225"/>
            </a:xfrm>
          </p:grpSpPr>
          <p:sp>
            <p:nvSpPr>
              <p:cNvPr id="31865" name="Rectangle 172"/>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866" name="Rectangle 173"/>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31854" name="Rectangle 174"/>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1855" name="Rectangle 175"/>
            <p:cNvSpPr>
              <a:spLocks noChangeArrowheads="1"/>
            </p:cNvSpPr>
            <p:nvPr/>
          </p:nvSpPr>
          <p:spPr bwMode="auto">
            <a:xfrm>
              <a:off x="4289" y="1584"/>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1856" name="Rectangle 176"/>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1857" name="Rectangle 177"/>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1858" name="Rectangle 178"/>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1859" name="Rectangle 179"/>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1860" name="Rectangle 180"/>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1861" name="Rectangle 181"/>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1862" name="Rectangle 182"/>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31863" name="Rectangle 183"/>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1864" name="Rectangle 184"/>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sp>
        <p:nvSpPr>
          <p:cNvPr id="2" name="标题 1"/>
          <p:cNvSpPr>
            <a:spLocks noGrp="1"/>
          </p:cNvSpPr>
          <p:nvPr>
            <p:ph type="title"/>
          </p:nvPr>
        </p:nvSpPr>
        <p:spPr/>
        <p:txBody>
          <a:bodyPr/>
          <a:lstStyle/>
          <a:p>
            <a:r>
              <a:rPr lang="zh-CN" altLang="en-US" dirty="0"/>
              <a:t>存数</a:t>
            </a:r>
            <a:r>
              <a:rPr lang="en-US" altLang="zh-CN" dirty="0"/>
              <a:t>(</a:t>
            </a:r>
            <a:r>
              <a:rPr lang="en-US" altLang="zh-CN" dirty="0" err="1"/>
              <a:t>sw</a:t>
            </a:r>
            <a:r>
              <a:rPr lang="en-US" altLang="zh-CN" dirty="0"/>
              <a:t>)</a:t>
            </a:r>
            <a:r>
              <a:rPr lang="zh-CN" altLang="en-US" dirty="0"/>
              <a:t>指令的数据通路</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7243"/>
                                        </p:tgtEl>
                                        <p:attrNameLst>
                                          <p:attrName>style.visibility</p:attrName>
                                        </p:attrNameLst>
                                      </p:cBhvr>
                                      <p:to>
                                        <p:strVal val="visible"/>
                                      </p:to>
                                    </p:set>
                                    <p:animEffect transition="in" filter="blinds(horizontal)">
                                      <p:cBhvr>
                                        <p:cTn id="17" dur="500"/>
                                        <p:tgtEl>
                                          <p:spTgt spid="217243"/>
                                        </p:tgtEl>
                                      </p:cBhvr>
                                    </p:animEffect>
                                  </p:childTnLst>
                                  <p:subTnLst>
                                    <p:set>
                                      <p:cBhvr override="childStyle">
                                        <p:cTn dur="1" fill="hold" display="0" masterRel="nextClick" afterEffect="1"/>
                                        <p:tgtEl>
                                          <p:spTgt spid="21724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7244"/>
                                        </p:tgtEl>
                                        <p:attrNameLst>
                                          <p:attrName>style.visibility</p:attrName>
                                        </p:attrNameLst>
                                      </p:cBhvr>
                                      <p:to>
                                        <p:strVal val="visible"/>
                                      </p:to>
                                    </p:set>
                                    <p:animEffect transition="in" filter="blinds(horizontal)">
                                      <p:cBhvr>
                                        <p:cTn id="22" dur="500"/>
                                        <p:tgtEl>
                                          <p:spTgt spid="217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43" grpId="0"/>
      <p:bldP spid="2172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5"/>
          <p:cNvSpPr>
            <a:spLocks noGrp="1" noChangeArrowheads="1"/>
          </p:cNvSpPr>
          <p:nvPr>
            <p:ph type="body" idx="1"/>
          </p:nvPr>
        </p:nvSpPr>
        <p:spPr>
          <a:xfrm>
            <a:off x="490127" y="858860"/>
            <a:ext cx="3170238" cy="5037276"/>
          </a:xfrm>
          <a:noFill/>
        </p:spPr>
        <p:txBody>
          <a:bodyPr/>
          <a:lstStyle/>
          <a:p>
            <a:pPr marL="342900" indent="-342900">
              <a:buNone/>
            </a:pPr>
            <a:r>
              <a:rPr lang="zh-CN" altLang="en-US" sz="2000" dirty="0">
                <a:solidFill>
                  <a:srgbClr val="339933"/>
                </a:solidFill>
                <a:ea typeface="宋体" panose="02010600030101010101" pitchFamily="2" charset="-122"/>
              </a:rPr>
              <a:t>实现目标（</a:t>
            </a:r>
            <a:r>
              <a:rPr lang="en-US" altLang="zh-CN" sz="2000" dirty="0">
                <a:solidFill>
                  <a:srgbClr val="339933"/>
                </a:solidFill>
                <a:ea typeface="宋体" panose="02010600030101010101" pitchFamily="2" charset="-122"/>
              </a:rPr>
              <a:t>7</a:t>
            </a:r>
            <a:r>
              <a:rPr lang="zh-CN" altLang="en-US" sz="2000" dirty="0">
                <a:solidFill>
                  <a:srgbClr val="339933"/>
                </a:solidFill>
                <a:ea typeface="宋体" panose="02010600030101010101" pitchFamily="2" charset="-122"/>
              </a:rPr>
              <a:t>条指令）：</a:t>
            </a:r>
            <a:endParaRPr lang="zh-CN" altLang="en-US" sz="2000" dirty="0">
              <a:solidFill>
                <a:srgbClr val="339933"/>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ADD and subtract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add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sub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OR Immediate:</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ori</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LOAD and STORE</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lw</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sw</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342900" indent="-342900"/>
            <a:r>
              <a:rPr lang="en-US" altLang="zh-CN" sz="2000" dirty="0">
                <a:ea typeface="宋体" panose="02010600030101010101" pitchFamily="2" charset="-122"/>
              </a:rPr>
              <a:t>BRANCH:</a:t>
            </a:r>
            <a:endParaRPr lang="en-US" altLang="zh-CN" sz="2000" dirty="0">
              <a:ea typeface="宋体" panose="02010600030101010101" pitchFamily="2" charset="-122"/>
            </a:endParaRPr>
          </a:p>
          <a:p>
            <a:pPr marL="742950" lvl="1" indent="-285750"/>
            <a:r>
              <a:rPr lang="en-US" altLang="zh-CN" sz="2000" dirty="0" err="1">
                <a:ea typeface="宋体" panose="02010600030101010101" pitchFamily="2" charset="-122"/>
              </a:rPr>
              <a:t>beq</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imm16</a:t>
            </a: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JUMP:</a:t>
            </a:r>
            <a:endParaRPr lang="en-US" altLang="zh-CN" sz="2000" dirty="0">
              <a:ea typeface="宋体" panose="02010600030101010101" pitchFamily="2" charset="-122"/>
            </a:endParaRPr>
          </a:p>
          <a:p>
            <a:pPr marL="742950" lvl="1" indent="-285750"/>
            <a:r>
              <a:rPr lang="en-US" altLang="zh-CN" sz="2000" dirty="0">
                <a:ea typeface="宋体" panose="02010600030101010101" pitchFamily="2" charset="-122"/>
              </a:rPr>
              <a:t>j  target</a:t>
            </a:r>
            <a:endParaRPr lang="en-US" altLang="zh-CN" sz="2000" dirty="0">
              <a:ea typeface="宋体" panose="02010600030101010101" pitchFamily="2" charset="-122"/>
            </a:endParaRPr>
          </a:p>
        </p:txBody>
      </p:sp>
      <p:sp>
        <p:nvSpPr>
          <p:cNvPr id="219212" name="Text Box 76"/>
          <p:cNvSpPr txBox="1">
            <a:spLocks noChangeArrowheads="1"/>
          </p:cNvSpPr>
          <p:nvPr/>
        </p:nvSpPr>
        <p:spPr bwMode="auto">
          <a:xfrm>
            <a:off x="4740983" y="4074797"/>
            <a:ext cx="58991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200" dirty="0">
                <a:solidFill>
                  <a:schemeClr val="accent1"/>
                </a:solidFill>
                <a:ea typeface="黑体" panose="02010609060101010101" pitchFamily="49" charset="-122"/>
                <a:cs typeface="Arial" panose="020B0604020202020204" pitchFamily="34" charset="0"/>
              </a:rPr>
              <a:t>5.  </a:t>
            </a:r>
            <a:r>
              <a:rPr lang="zh-CN" altLang="en-US" sz="2200" dirty="0">
                <a:solidFill>
                  <a:schemeClr val="accent1"/>
                </a:solidFill>
                <a:ea typeface="黑体" panose="02010609060101010101" pitchFamily="49" charset="-122"/>
                <a:cs typeface="Arial" panose="020B0604020202020204" pitchFamily="34" charset="0"/>
              </a:rPr>
              <a:t>考虑</a:t>
            </a:r>
            <a:r>
              <a:rPr lang="en-US" altLang="zh-CN" sz="2200" dirty="0" err="1">
                <a:solidFill>
                  <a:schemeClr val="accent1"/>
                </a:solidFill>
                <a:ea typeface="黑体" panose="02010609060101010101" pitchFamily="49" charset="-122"/>
                <a:cs typeface="Arial" panose="020B0604020202020204" pitchFamily="34" charset="0"/>
              </a:rPr>
              <a:t>beq</a:t>
            </a:r>
            <a:r>
              <a:rPr lang="zh-CN" altLang="en-US" sz="2200" dirty="0">
                <a:solidFill>
                  <a:schemeClr val="accent1"/>
                </a:solidFill>
                <a:ea typeface="黑体" panose="02010609060101010101" pitchFamily="49" charset="-122"/>
                <a:cs typeface="Arial" panose="020B0604020202020204" pitchFamily="34" charset="0"/>
              </a:rPr>
              <a:t>指令（条件转移指令的代表）</a:t>
            </a:r>
            <a:endParaRPr lang="zh-CN" altLang="en-US" sz="2200" dirty="0">
              <a:solidFill>
                <a:schemeClr val="accent1"/>
              </a:solidFill>
              <a:ea typeface="黑体" panose="02010609060101010101" pitchFamily="49" charset="-122"/>
              <a:cs typeface="Arial" panose="020B0604020202020204" pitchFamily="34" charset="0"/>
            </a:endParaRPr>
          </a:p>
        </p:txBody>
      </p:sp>
      <p:grpSp>
        <p:nvGrpSpPr>
          <p:cNvPr id="2" name="Group 80"/>
          <p:cNvGrpSpPr/>
          <p:nvPr/>
        </p:nvGrpSpPr>
        <p:grpSpPr bwMode="auto">
          <a:xfrm>
            <a:off x="1151419" y="2241551"/>
            <a:ext cx="10600913" cy="2818521"/>
            <a:chOff x="372" y="1412"/>
            <a:chExt cx="5361" cy="1525"/>
          </a:xfrm>
        </p:grpSpPr>
        <p:sp>
          <p:nvSpPr>
            <p:cNvPr id="32844" name="Text Box 78"/>
            <p:cNvSpPr txBox="1">
              <a:spLocks noChangeArrowheads="1"/>
            </p:cNvSpPr>
            <p:nvPr/>
          </p:nvSpPr>
          <p:spPr bwMode="auto">
            <a:xfrm>
              <a:off x="372" y="2725"/>
              <a:ext cx="1269" cy="212"/>
            </a:xfrm>
            <a:prstGeom prst="rect">
              <a:avLst/>
            </a:prstGeom>
            <a:solidFill>
              <a:srgbClr val="FF99CC">
                <a:alpha val="41960"/>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a:latin typeface="Times New Roman" panose="02020603050405020304" pitchFamily="18" charset="0"/>
              </a:endParaRPr>
            </a:p>
          </p:txBody>
        </p:sp>
        <p:sp>
          <p:nvSpPr>
            <p:cNvPr id="32845" name="Rectangle 79"/>
            <p:cNvSpPr>
              <a:spLocks noChangeArrowheads="1"/>
            </p:cNvSpPr>
            <p:nvPr/>
          </p:nvSpPr>
          <p:spPr bwMode="auto">
            <a:xfrm>
              <a:off x="2112" y="1412"/>
              <a:ext cx="3621" cy="667"/>
            </a:xfrm>
            <a:prstGeom prst="rect">
              <a:avLst/>
            </a:prstGeom>
            <a:solidFill>
              <a:srgbClr val="FF99CC">
                <a:alpha val="34901"/>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grpSp>
        <p:nvGrpSpPr>
          <p:cNvPr id="32774" name="Group 82"/>
          <p:cNvGrpSpPr/>
          <p:nvPr/>
        </p:nvGrpSpPr>
        <p:grpSpPr bwMode="auto">
          <a:xfrm>
            <a:off x="4592637" y="2266951"/>
            <a:ext cx="7159695" cy="1149491"/>
            <a:chOff x="1918" y="1392"/>
            <a:chExt cx="3765" cy="607"/>
          </a:xfrm>
        </p:grpSpPr>
        <p:sp>
          <p:nvSpPr>
            <p:cNvPr id="32823" name="Rectangle 83"/>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2824" name="Group 84"/>
            <p:cNvGrpSpPr/>
            <p:nvPr/>
          </p:nvGrpSpPr>
          <p:grpSpPr bwMode="auto">
            <a:xfrm>
              <a:off x="1979" y="1584"/>
              <a:ext cx="624" cy="223"/>
              <a:chOff x="1979" y="1584"/>
              <a:chExt cx="624" cy="223"/>
            </a:xfrm>
          </p:grpSpPr>
          <p:sp>
            <p:nvSpPr>
              <p:cNvPr id="32842" name="Rectangle 85"/>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43" name="Rectangle 86"/>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2825" name="Group 87"/>
            <p:cNvGrpSpPr/>
            <p:nvPr/>
          </p:nvGrpSpPr>
          <p:grpSpPr bwMode="auto">
            <a:xfrm>
              <a:off x="2611" y="1584"/>
              <a:ext cx="580" cy="223"/>
              <a:chOff x="2611" y="1584"/>
              <a:chExt cx="580" cy="223"/>
            </a:xfrm>
          </p:grpSpPr>
          <p:sp>
            <p:nvSpPr>
              <p:cNvPr id="32840" name="Rectangle 88"/>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41" name="Rectangle 89"/>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2826" name="Group 90"/>
            <p:cNvGrpSpPr/>
            <p:nvPr/>
          </p:nvGrpSpPr>
          <p:grpSpPr bwMode="auto">
            <a:xfrm>
              <a:off x="3199" y="1584"/>
              <a:ext cx="579" cy="225"/>
              <a:chOff x="3199" y="1584"/>
              <a:chExt cx="579" cy="225"/>
            </a:xfrm>
          </p:grpSpPr>
          <p:sp>
            <p:nvSpPr>
              <p:cNvPr id="32838" name="Rectangle 91"/>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39" name="Rectangle 92"/>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32827" name="Rectangle 93"/>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28" name="Rectangle 94"/>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32829" name="Rectangle 95"/>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2830" name="Rectangle 96"/>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2831" name="Rectangle 97"/>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2832" name="Rectangle 98"/>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2833" name="Rectangle 99"/>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2834" name="Rectangle 100"/>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2835" name="Rectangle 101"/>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32836" name="Rectangle 102"/>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2837" name="Rectangle 103"/>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32775" name="Group 104"/>
          <p:cNvGrpSpPr/>
          <p:nvPr/>
        </p:nvGrpSpPr>
        <p:grpSpPr bwMode="auto">
          <a:xfrm>
            <a:off x="4592637" y="990601"/>
            <a:ext cx="7159695" cy="1134731"/>
            <a:chOff x="1918" y="672"/>
            <a:chExt cx="3767" cy="615"/>
          </a:xfrm>
        </p:grpSpPr>
        <p:grpSp>
          <p:nvGrpSpPr>
            <p:cNvPr id="32788" name="Group 105"/>
            <p:cNvGrpSpPr/>
            <p:nvPr/>
          </p:nvGrpSpPr>
          <p:grpSpPr bwMode="auto">
            <a:xfrm>
              <a:off x="1918" y="672"/>
              <a:ext cx="3767" cy="423"/>
              <a:chOff x="1918" y="672"/>
              <a:chExt cx="3767" cy="423"/>
            </a:xfrm>
          </p:grpSpPr>
          <p:grpSp>
            <p:nvGrpSpPr>
              <p:cNvPr id="32795" name="Group 106"/>
              <p:cNvGrpSpPr/>
              <p:nvPr/>
            </p:nvGrpSpPr>
            <p:grpSpPr bwMode="auto">
              <a:xfrm>
                <a:off x="1979" y="864"/>
                <a:ext cx="3607" cy="231"/>
                <a:chOff x="1979" y="864"/>
                <a:chExt cx="3607" cy="231"/>
              </a:xfrm>
            </p:grpSpPr>
            <p:sp>
              <p:nvSpPr>
                <p:cNvPr id="32803" name="Rectangle 107"/>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2804" name="Group 108"/>
                <p:cNvGrpSpPr/>
                <p:nvPr/>
              </p:nvGrpSpPr>
              <p:grpSpPr bwMode="auto">
                <a:xfrm>
                  <a:off x="1979" y="864"/>
                  <a:ext cx="3607" cy="231"/>
                  <a:chOff x="1979" y="864"/>
                  <a:chExt cx="3607" cy="231"/>
                </a:xfrm>
              </p:grpSpPr>
              <p:grpSp>
                <p:nvGrpSpPr>
                  <p:cNvPr id="32805" name="Group 109"/>
                  <p:cNvGrpSpPr/>
                  <p:nvPr/>
                </p:nvGrpSpPr>
                <p:grpSpPr bwMode="auto">
                  <a:xfrm>
                    <a:off x="1979" y="864"/>
                    <a:ext cx="624" cy="229"/>
                    <a:chOff x="1979" y="864"/>
                    <a:chExt cx="624" cy="229"/>
                  </a:xfrm>
                </p:grpSpPr>
                <p:sp>
                  <p:nvSpPr>
                    <p:cNvPr id="32821" name="Rectangle 110"/>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22" name="Rectangle 111"/>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2806" name="Group 112"/>
                  <p:cNvGrpSpPr/>
                  <p:nvPr/>
                </p:nvGrpSpPr>
                <p:grpSpPr bwMode="auto">
                  <a:xfrm>
                    <a:off x="2611" y="864"/>
                    <a:ext cx="580" cy="231"/>
                    <a:chOff x="2611" y="864"/>
                    <a:chExt cx="580" cy="231"/>
                  </a:xfrm>
                </p:grpSpPr>
                <p:sp>
                  <p:nvSpPr>
                    <p:cNvPr id="32819" name="Rectangle 113"/>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20" name="Rectangle 114"/>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2807" name="Group 115"/>
                  <p:cNvGrpSpPr/>
                  <p:nvPr/>
                </p:nvGrpSpPr>
                <p:grpSpPr bwMode="auto">
                  <a:xfrm>
                    <a:off x="3199" y="864"/>
                    <a:ext cx="579" cy="229"/>
                    <a:chOff x="3199" y="864"/>
                    <a:chExt cx="579" cy="229"/>
                  </a:xfrm>
                </p:grpSpPr>
                <p:sp>
                  <p:nvSpPr>
                    <p:cNvPr id="32817" name="Rectangle 116"/>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18" name="Rectangle 117"/>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32808" name="Group 118"/>
                  <p:cNvGrpSpPr/>
                  <p:nvPr/>
                </p:nvGrpSpPr>
                <p:grpSpPr bwMode="auto">
                  <a:xfrm>
                    <a:off x="3786" y="864"/>
                    <a:ext cx="579" cy="229"/>
                    <a:chOff x="3786" y="864"/>
                    <a:chExt cx="579" cy="229"/>
                  </a:xfrm>
                </p:grpSpPr>
                <p:sp>
                  <p:nvSpPr>
                    <p:cNvPr id="32815" name="Rectangle 119"/>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16" name="Rectangle 120"/>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32809" name="Group 121"/>
                  <p:cNvGrpSpPr/>
                  <p:nvPr/>
                </p:nvGrpSpPr>
                <p:grpSpPr bwMode="auto">
                  <a:xfrm>
                    <a:off x="4373" y="864"/>
                    <a:ext cx="620" cy="229"/>
                    <a:chOff x="4373" y="864"/>
                    <a:chExt cx="620" cy="229"/>
                  </a:xfrm>
                </p:grpSpPr>
                <p:sp>
                  <p:nvSpPr>
                    <p:cNvPr id="32813" name="Rectangle 122"/>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14" name="Rectangle 123"/>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32810" name="Group 124"/>
                  <p:cNvGrpSpPr/>
                  <p:nvPr/>
                </p:nvGrpSpPr>
                <p:grpSpPr bwMode="auto">
                  <a:xfrm>
                    <a:off x="4961" y="864"/>
                    <a:ext cx="625" cy="229"/>
                    <a:chOff x="4961" y="864"/>
                    <a:chExt cx="625" cy="229"/>
                  </a:xfrm>
                </p:grpSpPr>
                <p:sp>
                  <p:nvSpPr>
                    <p:cNvPr id="32811" name="Rectangle 125"/>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812" name="Rectangle 126"/>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32796" name="Rectangle 127"/>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2797" name="Rectangle 128"/>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32798" name="Rectangle 129"/>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32799" name="Rectangle 130"/>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2800" name="Rectangle 131"/>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2801" name="Rectangle 132"/>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2802" name="Rectangle 133"/>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32789" name="Rectangle 134"/>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2790" name="Rectangle 135"/>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2791" name="Rectangle 136"/>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2792" name="Rectangle 137"/>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2793" name="Rectangle 138"/>
            <p:cNvSpPr>
              <a:spLocks noChangeArrowheads="1"/>
            </p:cNvSpPr>
            <p:nvPr/>
          </p:nvSpPr>
          <p:spPr bwMode="auto">
            <a:xfrm>
              <a:off x="3317" y="1056"/>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sp>
          <p:nvSpPr>
            <p:cNvPr id="32794" name="Rectangle 139"/>
            <p:cNvSpPr>
              <a:spLocks noChangeArrowheads="1"/>
            </p:cNvSpPr>
            <p:nvPr/>
          </p:nvSpPr>
          <p:spPr bwMode="auto">
            <a:xfrm>
              <a:off x="2731" y="1056"/>
              <a:ext cx="4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32776" name="Group 140"/>
          <p:cNvGrpSpPr/>
          <p:nvPr/>
        </p:nvGrpSpPr>
        <p:grpSpPr bwMode="auto">
          <a:xfrm>
            <a:off x="4592638" y="5059366"/>
            <a:ext cx="7131276" cy="1181098"/>
            <a:chOff x="1918" y="3360"/>
            <a:chExt cx="3766" cy="601"/>
          </a:xfrm>
        </p:grpSpPr>
        <p:sp>
          <p:nvSpPr>
            <p:cNvPr id="32777" name="Rectangle 141"/>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2778" name="Group 142"/>
            <p:cNvGrpSpPr/>
            <p:nvPr/>
          </p:nvGrpSpPr>
          <p:grpSpPr bwMode="auto">
            <a:xfrm>
              <a:off x="1979" y="3552"/>
              <a:ext cx="624" cy="217"/>
              <a:chOff x="1979" y="3552"/>
              <a:chExt cx="624" cy="217"/>
            </a:xfrm>
          </p:grpSpPr>
          <p:sp>
            <p:nvSpPr>
              <p:cNvPr id="32786" name="Rectangle 143"/>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787" name="Rectangle 144"/>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32779" name="Rectangle 145"/>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2780" name="Rectangle 146"/>
            <p:cNvSpPr>
              <a:spLocks noChangeArrowheads="1"/>
            </p:cNvSpPr>
            <p:nvPr/>
          </p:nvSpPr>
          <p:spPr bwMode="auto">
            <a:xfrm>
              <a:off x="355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a:latin typeface="Times New Roman" panose="02020603050405020304" pitchFamily="18" charset="0"/>
                </a:rPr>
                <a:t> </a:t>
              </a:r>
              <a:r>
                <a:rPr lang="en-US" altLang="zh-CN" sz="1800"/>
                <a:t>address</a:t>
              </a:r>
              <a:endParaRPr lang="en-US" altLang="zh-CN" sz="1800"/>
            </a:p>
          </p:txBody>
        </p:sp>
        <p:sp>
          <p:nvSpPr>
            <p:cNvPr id="32781" name="Rectangle 147"/>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2782" name="Rectangle 148"/>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2783" name="Rectangle 149"/>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2784" name="Rectangle 150"/>
            <p:cNvSpPr>
              <a:spLocks noChangeArrowheads="1"/>
            </p:cNvSpPr>
            <p:nvPr/>
          </p:nvSpPr>
          <p:spPr bwMode="auto">
            <a:xfrm>
              <a:off x="2143" y="3744"/>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b="0">
                  <a:latin typeface="Times New Roman" panose="02020603050405020304" pitchFamily="18" charset="0"/>
                </a:rPr>
                <a:t> </a:t>
              </a:r>
              <a:r>
                <a:rPr lang="en-US" altLang="zh-CN" sz="1800"/>
                <a:t>bits</a:t>
              </a:r>
              <a:endParaRPr lang="en-US" altLang="zh-CN" sz="1800"/>
            </a:p>
          </p:txBody>
        </p:sp>
        <p:sp>
          <p:nvSpPr>
            <p:cNvPr id="32785" name="Rectangle 151"/>
            <p:cNvSpPr>
              <a:spLocks noChangeArrowheads="1"/>
            </p:cNvSpPr>
            <p:nvPr/>
          </p:nvSpPr>
          <p:spPr bwMode="auto">
            <a:xfrm>
              <a:off x="3816" y="374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3" name="标题 2"/>
          <p:cNvSpPr>
            <a:spLocks noGrp="1"/>
          </p:cNvSpPr>
          <p:nvPr>
            <p:ph type="title"/>
          </p:nvPr>
        </p:nvSpPr>
        <p:spPr/>
        <p:txBody>
          <a:bodyPr/>
          <a:lstStyle/>
          <a:p>
            <a:r>
              <a:rPr lang="zh-CN" altLang="en-US" dirty="0"/>
              <a:t>分支（条件转移）指令（相等转移：</a:t>
            </a:r>
            <a:r>
              <a:rPr lang="en-US" altLang="zh-CN" dirty="0" err="1"/>
              <a:t>beq</a:t>
            </a:r>
            <a:r>
              <a:rPr lang="zh-CN" altLang="en-US" dirty="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212"/>
                                        </p:tgtEl>
                                        <p:attrNameLst>
                                          <p:attrName>style.visibility</p:attrName>
                                        </p:attrNameLst>
                                      </p:cBhvr>
                                      <p:to>
                                        <p:strVal val="visible"/>
                                      </p:to>
                                    </p:set>
                                    <p:animEffect transition="in" filter="blinds(horizontal)">
                                      <p:cBhvr>
                                        <p:cTn id="7" dur="500"/>
                                        <p:tgtEl>
                                          <p:spTgt spid="219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3947747"/>
          </a:xfrm>
        </p:spPr>
        <p:txBody>
          <a:bodyPr/>
          <a:lstStyle/>
          <a:p>
            <a:r>
              <a:rPr lang="zh-CN" altLang="en-US" dirty="0"/>
              <a:t>选择</a:t>
            </a:r>
            <a:r>
              <a:rPr lang="en-US" altLang="zh-CN" dirty="0"/>
              <a:t>MIPS</a:t>
            </a:r>
            <a:r>
              <a:rPr lang="zh-CN" altLang="en-US" dirty="0"/>
              <a:t>指令集的一个子集作为</a:t>
            </a:r>
            <a:r>
              <a:rPr lang="en-US" altLang="zh-CN" dirty="0"/>
              <a:t>CPU</a:t>
            </a:r>
            <a:r>
              <a:rPr lang="zh-CN" altLang="en-US" dirty="0"/>
              <a:t>的实现目标</a:t>
            </a:r>
            <a:endParaRPr lang="zh-CN" altLang="en-US" dirty="0"/>
          </a:p>
          <a:p>
            <a:pPr lvl="1"/>
            <a:r>
              <a:rPr lang="zh-CN" altLang="en-US" dirty="0"/>
              <a:t>下条指令地址计算与取指令部件</a:t>
            </a:r>
            <a:endParaRPr lang="zh-CN" altLang="en-US" dirty="0"/>
          </a:p>
          <a:p>
            <a:pPr lvl="1"/>
            <a:r>
              <a:rPr lang="en-US" altLang="zh-CN" dirty="0"/>
              <a:t>R</a:t>
            </a:r>
            <a:r>
              <a:rPr lang="zh-CN" altLang="en-US" dirty="0"/>
              <a:t>型指令的数据通路</a:t>
            </a:r>
            <a:endParaRPr lang="zh-CN" altLang="en-US" dirty="0"/>
          </a:p>
          <a:p>
            <a:pPr lvl="1"/>
            <a:r>
              <a:rPr lang="zh-CN" altLang="en-US" dirty="0"/>
              <a:t>访存指令的数据通路</a:t>
            </a:r>
            <a:endParaRPr lang="zh-CN" altLang="en-US" dirty="0"/>
          </a:p>
          <a:p>
            <a:pPr lvl="1"/>
            <a:r>
              <a:rPr lang="zh-CN" altLang="en-US" dirty="0"/>
              <a:t>立即数运算指令的数据通路</a:t>
            </a:r>
            <a:endParaRPr lang="zh-CN" altLang="en-US" dirty="0"/>
          </a:p>
          <a:p>
            <a:pPr lvl="1"/>
            <a:r>
              <a:rPr lang="zh-CN" altLang="en-US" dirty="0"/>
              <a:t>分支和跳转指令的数据通路</a:t>
            </a:r>
            <a:endParaRPr lang="zh-CN" altLang="en-US" dirty="0"/>
          </a:p>
          <a:p>
            <a:r>
              <a:rPr lang="zh-CN" altLang="en-US" b="0" dirty="0"/>
              <a:t>综合所有指令的数据通路</a:t>
            </a:r>
            <a:endParaRPr lang="zh-CN" altLang="en-US" b="0" dirty="0"/>
          </a:p>
          <a:p>
            <a:endParaRPr lang="zh-CN" alt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438450" y="2153122"/>
            <a:ext cx="11285463" cy="3338350"/>
          </a:xfrm>
          <a:noFill/>
        </p:spPr>
        <p:txBody>
          <a:bodyPr/>
          <a:lstStyle/>
          <a:p>
            <a:pPr>
              <a:lnSpc>
                <a:spcPct val="110000"/>
              </a:lnSpc>
              <a:spcBef>
                <a:spcPct val="0"/>
              </a:spcBef>
            </a:pPr>
            <a:r>
              <a:rPr lang="en-US" altLang="zh-CN" sz="2400" dirty="0" err="1">
                <a:ea typeface="黑体" panose="02010609060101010101" pitchFamily="49" charset="-122"/>
              </a:rPr>
              <a:t>beq</a:t>
            </a:r>
            <a:r>
              <a:rPr lang="en-US" altLang="zh-CN" sz="2400" dirty="0">
                <a:ea typeface="黑体" panose="02010609060101010101" pitchFamily="49" charset="-122"/>
              </a:rPr>
              <a:t>	</a:t>
            </a:r>
            <a:r>
              <a:rPr lang="en-US" altLang="zh-CN" sz="2400" dirty="0" err="1">
                <a:ea typeface="黑体" panose="02010609060101010101" pitchFamily="49" charset="-122"/>
              </a:rPr>
              <a:t>rs</a:t>
            </a:r>
            <a:r>
              <a:rPr lang="en-US" altLang="zh-CN" sz="2400" dirty="0">
                <a:ea typeface="黑体" panose="02010609060101010101" pitchFamily="49" charset="-122"/>
              </a:rPr>
              <a:t>, </a:t>
            </a:r>
            <a:r>
              <a:rPr lang="en-US" altLang="zh-CN" sz="2400" dirty="0" err="1">
                <a:ea typeface="黑体" panose="02010609060101010101" pitchFamily="49" charset="-122"/>
              </a:rPr>
              <a:t>rt</a:t>
            </a:r>
            <a:r>
              <a:rPr lang="en-US" altLang="zh-CN" sz="2400" dirty="0">
                <a:ea typeface="黑体" panose="02010609060101010101" pitchFamily="49" charset="-122"/>
              </a:rPr>
              <a:t>, imm16</a:t>
            </a:r>
            <a:endParaRPr lang="en-US" altLang="zh-CN" sz="2400" dirty="0">
              <a:ea typeface="黑体" panose="02010609060101010101" pitchFamily="49" charset="-122"/>
            </a:endParaRPr>
          </a:p>
          <a:p>
            <a:pPr lvl="1">
              <a:lnSpc>
                <a:spcPct val="130000"/>
              </a:lnSpc>
              <a:spcBef>
                <a:spcPct val="0"/>
              </a:spcBef>
            </a:pPr>
            <a:r>
              <a:rPr lang="en-US" altLang="zh-CN" dirty="0">
                <a:ea typeface="黑体" panose="02010609060101010101" pitchFamily="49" charset="-122"/>
              </a:rPr>
              <a:t>M[PC]			</a:t>
            </a:r>
            <a:r>
              <a:rPr lang="zh-CN" altLang="en-US" dirty="0">
                <a:solidFill>
                  <a:srgbClr val="0000FF"/>
                </a:solidFill>
                <a:ea typeface="黑体" panose="02010609060101010101" pitchFamily="49" charset="-122"/>
              </a:rPr>
              <a:t>取指令（公共操作，取指部件完成）</a:t>
            </a:r>
            <a:endParaRPr lang="en-US" altLang="zh-CN" dirty="0">
              <a:ea typeface="黑体" panose="02010609060101010101" pitchFamily="49" charset="-122"/>
            </a:endParaRPr>
          </a:p>
          <a:p>
            <a:pPr lvl="1">
              <a:lnSpc>
                <a:spcPct val="130000"/>
              </a:lnSpc>
              <a:spcBef>
                <a:spcPct val="0"/>
              </a:spcBef>
            </a:pPr>
            <a:r>
              <a:rPr lang="en-US" altLang="zh-CN" dirty="0">
                <a:ea typeface="黑体" panose="02010609060101010101" pitchFamily="49" charset="-122"/>
              </a:rPr>
              <a:t>Cond </a:t>
            </a:r>
            <a:r>
              <a:rPr lang="en-US" altLang="zh-CN" dirty="0">
                <a:solidFill>
                  <a:srgbClr val="CC0000"/>
                </a:solidFill>
                <a:ea typeface="黑体" panose="02010609060101010101" pitchFamily="49" charset="-122"/>
                <a:cs typeface="Arial" panose="020B0604020202020204" pitchFamily="34" charset="0"/>
                <a:sym typeface="Wingdings" panose="05000000000000000000" pitchFamily="2" charset="2"/>
              </a:rPr>
              <a:t>←</a:t>
            </a:r>
            <a:r>
              <a:rPr lang="en-US" altLang="zh-CN" dirty="0">
                <a:ea typeface="黑体" panose="02010609060101010101" pitchFamily="49" charset="-122"/>
              </a:rPr>
              <a:t> R[</a:t>
            </a:r>
            <a:r>
              <a:rPr lang="en-US" altLang="zh-CN" dirty="0" err="1">
                <a:ea typeface="黑体" panose="02010609060101010101" pitchFamily="49" charset="-122"/>
              </a:rPr>
              <a:t>rs</a:t>
            </a:r>
            <a:r>
              <a:rPr lang="en-US" altLang="zh-CN" dirty="0">
                <a:ea typeface="黑体" panose="02010609060101010101" pitchFamily="49" charset="-122"/>
              </a:rPr>
              <a:t>] - R[</a:t>
            </a:r>
            <a:r>
              <a:rPr lang="en-US" altLang="zh-CN" dirty="0" err="1">
                <a:ea typeface="黑体" panose="02010609060101010101" pitchFamily="49" charset="-122"/>
              </a:rPr>
              <a:t>rt</a:t>
            </a:r>
            <a:r>
              <a:rPr lang="en-US" altLang="zh-CN" dirty="0">
                <a:ea typeface="黑体" panose="02010609060101010101" pitchFamily="49" charset="-122"/>
              </a:rPr>
              <a:t>]	</a:t>
            </a:r>
            <a:r>
              <a:rPr lang="zh-CN" altLang="en-US" dirty="0">
                <a:solidFill>
                  <a:srgbClr val="0000FF"/>
                </a:solidFill>
                <a:ea typeface="黑体" panose="02010609060101010101" pitchFamily="49" charset="-122"/>
              </a:rPr>
              <a:t>做减法比较</a:t>
            </a:r>
            <a:r>
              <a:rPr lang="en-US" altLang="zh-CN" dirty="0" err="1">
                <a:solidFill>
                  <a:srgbClr val="0000FF"/>
                </a:solidFill>
                <a:ea typeface="黑体" panose="02010609060101010101" pitchFamily="49" charset="-122"/>
              </a:rPr>
              <a:t>rs</a:t>
            </a:r>
            <a:r>
              <a:rPr lang="zh-CN" altLang="en-US" dirty="0">
                <a:solidFill>
                  <a:srgbClr val="0000FF"/>
                </a:solidFill>
                <a:ea typeface="黑体" panose="02010609060101010101" pitchFamily="49" charset="-122"/>
              </a:rPr>
              <a:t>和</a:t>
            </a:r>
            <a:r>
              <a:rPr lang="en-US" altLang="zh-CN" dirty="0" err="1">
                <a:solidFill>
                  <a:srgbClr val="0000FF"/>
                </a:solidFill>
                <a:ea typeface="黑体" panose="02010609060101010101" pitchFamily="49" charset="-122"/>
              </a:rPr>
              <a:t>rt</a:t>
            </a:r>
            <a:r>
              <a:rPr lang="zh-CN" altLang="en-US" dirty="0">
                <a:solidFill>
                  <a:srgbClr val="0000FF"/>
                </a:solidFill>
                <a:ea typeface="黑体" panose="02010609060101010101" pitchFamily="49" charset="-122"/>
              </a:rPr>
              <a:t>中的内容</a:t>
            </a:r>
            <a:endParaRPr lang="en-US" altLang="zh-CN" dirty="0">
              <a:ea typeface="黑体" panose="02010609060101010101" pitchFamily="49" charset="-122"/>
            </a:endParaRPr>
          </a:p>
          <a:p>
            <a:pPr lvl="1">
              <a:lnSpc>
                <a:spcPct val="130000"/>
              </a:lnSpc>
              <a:spcBef>
                <a:spcPct val="0"/>
              </a:spcBef>
            </a:pPr>
            <a:r>
              <a:rPr lang="en-US" altLang="zh-CN" dirty="0">
                <a:ea typeface="黑体" panose="02010609060101010101" pitchFamily="49" charset="-122"/>
              </a:rPr>
              <a:t>if (COND </a:t>
            </a:r>
            <a:r>
              <a:rPr lang="en-US" altLang="zh-CN" dirty="0" err="1">
                <a:ea typeface="黑体" panose="02010609060101010101" pitchFamily="49" charset="-122"/>
              </a:rPr>
              <a:t>eq</a:t>
            </a:r>
            <a:r>
              <a:rPr lang="en-US" altLang="zh-CN" dirty="0">
                <a:ea typeface="黑体" panose="02010609060101010101" pitchFamily="49" charset="-122"/>
              </a:rPr>
              <a:t> 0)		</a:t>
            </a:r>
            <a:r>
              <a:rPr lang="zh-CN" altLang="en-US" dirty="0">
                <a:solidFill>
                  <a:srgbClr val="0000FF"/>
                </a:solidFill>
                <a:ea typeface="黑体" panose="02010609060101010101" pitchFamily="49" charset="-122"/>
              </a:rPr>
              <a:t>计算下地址（根据比较结果，修改</a:t>
            </a:r>
            <a:r>
              <a:rPr lang="en-US" altLang="zh-CN" dirty="0">
                <a:solidFill>
                  <a:srgbClr val="0000FF"/>
                </a:solidFill>
                <a:ea typeface="黑体" panose="02010609060101010101" pitchFamily="49" charset="-122"/>
              </a:rPr>
              <a:t>PC</a:t>
            </a:r>
            <a:r>
              <a:rPr lang="zh-CN" altLang="en-US" dirty="0">
                <a:solidFill>
                  <a:srgbClr val="0000FF"/>
                </a:solidFill>
                <a:ea typeface="黑体" panose="02010609060101010101" pitchFamily="49" charset="-122"/>
              </a:rPr>
              <a:t>）</a:t>
            </a:r>
            <a:endParaRPr lang="zh-CN" altLang="en-US" dirty="0">
              <a:solidFill>
                <a:srgbClr val="0000FF"/>
              </a:solidFill>
              <a:ea typeface="黑体" panose="02010609060101010101" pitchFamily="49" charset="-122"/>
            </a:endParaRPr>
          </a:p>
          <a:p>
            <a:pPr lvl="2">
              <a:lnSpc>
                <a:spcPct val="130000"/>
              </a:lnSpc>
              <a:spcBef>
                <a:spcPct val="0"/>
              </a:spcBef>
            </a:pPr>
            <a:r>
              <a:rPr lang="en-US" altLang="zh-CN" sz="2400" dirty="0">
                <a:ea typeface="黑体" panose="02010609060101010101" pitchFamily="49" charset="-122"/>
              </a:rPr>
              <a:t>PC </a:t>
            </a:r>
            <a:r>
              <a:rPr lang="en-US" altLang="zh-CN" sz="2400" dirty="0">
                <a:solidFill>
                  <a:srgbClr val="CC0000"/>
                </a:solidFill>
                <a:ea typeface="黑体" panose="02010609060101010101" pitchFamily="49" charset="-122"/>
                <a:sym typeface="Wingdings" panose="05000000000000000000" pitchFamily="2" charset="2"/>
              </a:rPr>
              <a:t>←</a:t>
            </a:r>
            <a:r>
              <a:rPr lang="en-US" altLang="zh-CN" sz="2400" dirty="0">
                <a:ea typeface="黑体" panose="02010609060101010101" pitchFamily="49" charset="-122"/>
              </a:rPr>
              <a:t> PC + 4 + ( </a:t>
            </a:r>
            <a:r>
              <a:rPr lang="en-US" altLang="zh-CN" sz="2400" dirty="0" err="1">
                <a:ea typeface="黑体" panose="02010609060101010101" pitchFamily="49" charset="-122"/>
              </a:rPr>
              <a:t>SignExt</a:t>
            </a:r>
            <a:r>
              <a:rPr lang="en-US" altLang="zh-CN" sz="2400" dirty="0">
                <a:ea typeface="黑体" panose="02010609060101010101" pitchFamily="49" charset="-122"/>
              </a:rPr>
              <a:t>(imm16) x 4 ) </a:t>
            </a:r>
            <a:endParaRPr lang="en-US" altLang="zh-CN" sz="2400" dirty="0">
              <a:ea typeface="黑体" panose="02010609060101010101" pitchFamily="49" charset="-122"/>
            </a:endParaRPr>
          </a:p>
          <a:p>
            <a:pPr lvl="1">
              <a:lnSpc>
                <a:spcPct val="130000"/>
              </a:lnSpc>
              <a:spcBef>
                <a:spcPct val="0"/>
              </a:spcBef>
            </a:pPr>
            <a:r>
              <a:rPr lang="en-US" altLang="zh-CN" dirty="0">
                <a:ea typeface="黑体" panose="02010609060101010101" pitchFamily="49" charset="-122"/>
              </a:rPr>
              <a:t>	else</a:t>
            </a:r>
            <a:endParaRPr lang="en-US" altLang="zh-CN" dirty="0">
              <a:ea typeface="黑体" panose="02010609060101010101" pitchFamily="49" charset="-122"/>
            </a:endParaRPr>
          </a:p>
          <a:p>
            <a:pPr lvl="2">
              <a:lnSpc>
                <a:spcPct val="130000"/>
              </a:lnSpc>
              <a:spcBef>
                <a:spcPct val="0"/>
              </a:spcBef>
            </a:pPr>
            <a:r>
              <a:rPr lang="en-US" altLang="zh-CN" sz="2400" dirty="0">
                <a:ea typeface="黑体" panose="02010609060101010101" pitchFamily="49" charset="-122"/>
              </a:rPr>
              <a:t>PC </a:t>
            </a:r>
            <a:r>
              <a:rPr lang="en-US" altLang="zh-CN" sz="2400" dirty="0">
                <a:solidFill>
                  <a:srgbClr val="CC0000"/>
                </a:solidFill>
                <a:ea typeface="黑体" panose="02010609060101010101" pitchFamily="49" charset="-122"/>
                <a:sym typeface="Wingdings" panose="05000000000000000000" pitchFamily="2" charset="2"/>
              </a:rPr>
              <a:t>←</a:t>
            </a:r>
            <a:r>
              <a:rPr lang="en-US" altLang="zh-CN" sz="2400" dirty="0">
                <a:ea typeface="黑体" panose="02010609060101010101" pitchFamily="49" charset="-122"/>
              </a:rPr>
              <a:t> PC + 4</a:t>
            </a:r>
            <a:endParaRPr lang="zh-CN" altLang="en-US" sz="2400" dirty="0">
              <a:ea typeface="黑体" panose="02010609060101010101" pitchFamily="49" charset="-122"/>
            </a:endParaRPr>
          </a:p>
        </p:txBody>
      </p:sp>
      <p:sp>
        <p:nvSpPr>
          <p:cNvPr id="221210" name="Text Box 26"/>
          <p:cNvSpPr txBox="1">
            <a:spLocks noChangeArrowheads="1"/>
          </p:cNvSpPr>
          <p:nvPr/>
        </p:nvSpPr>
        <p:spPr bwMode="auto">
          <a:xfrm>
            <a:off x="681466" y="5512553"/>
            <a:ext cx="1022602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200" dirty="0">
                <a:solidFill>
                  <a:srgbClr val="A50021"/>
                </a:solidFill>
                <a:ea typeface="黑体" panose="02010609060101010101" pitchFamily="49" charset="-122"/>
              </a:rPr>
              <a:t>思考：立即数的含义是什么？是相对指令数还是相对单元数？</a:t>
            </a:r>
            <a:endParaRPr lang="zh-CN" altLang="en-US" sz="2200" dirty="0">
              <a:solidFill>
                <a:srgbClr val="A50021"/>
              </a:solidFill>
              <a:ea typeface="黑体" panose="02010609060101010101" pitchFamily="49" charset="-122"/>
            </a:endParaRPr>
          </a:p>
          <a:p>
            <a:pPr>
              <a:spcBef>
                <a:spcPct val="50000"/>
              </a:spcBef>
            </a:pPr>
            <a:r>
              <a:rPr lang="zh-CN" altLang="en-US" sz="2200" dirty="0">
                <a:solidFill>
                  <a:srgbClr val="A50021"/>
                </a:solidFill>
                <a:ea typeface="黑体" panose="02010609060101010101" pitchFamily="49" charset="-122"/>
              </a:rPr>
              <a:t>           应在原数据通路上加哪些元件和连线？用什么控制信号来控制？</a:t>
            </a:r>
            <a:endParaRPr lang="zh-CN" altLang="en-US" sz="2200" dirty="0">
              <a:solidFill>
                <a:srgbClr val="A50021"/>
              </a:solidFill>
              <a:ea typeface="黑体" panose="02010609060101010101" pitchFamily="49" charset="-122"/>
            </a:endParaRPr>
          </a:p>
        </p:txBody>
      </p:sp>
      <p:sp>
        <p:nvSpPr>
          <p:cNvPr id="33797" name="Text Box 27"/>
          <p:cNvSpPr txBox="1">
            <a:spLocks noChangeArrowheads="1"/>
          </p:cNvSpPr>
          <p:nvPr/>
        </p:nvSpPr>
        <p:spPr bwMode="auto">
          <a:xfrm>
            <a:off x="7141550" y="954331"/>
            <a:ext cx="2645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立即数用补码表示</a:t>
            </a:r>
            <a:endParaRPr lang="zh-CN" altLang="en-US" sz="2400" dirty="0">
              <a:solidFill>
                <a:srgbClr val="0000FF"/>
              </a:solidFill>
              <a:latin typeface="Times New Roman" panose="02020603050405020304" pitchFamily="18" charset="0"/>
              <a:ea typeface="黑体" panose="02010609060101010101" pitchFamily="49" charset="-122"/>
            </a:endParaRPr>
          </a:p>
        </p:txBody>
      </p:sp>
      <p:grpSp>
        <p:nvGrpSpPr>
          <p:cNvPr id="33798" name="Group 29"/>
          <p:cNvGrpSpPr/>
          <p:nvPr/>
        </p:nvGrpSpPr>
        <p:grpSpPr bwMode="auto">
          <a:xfrm>
            <a:off x="3614738" y="1047752"/>
            <a:ext cx="6483044" cy="1202472"/>
            <a:chOff x="1918" y="1392"/>
            <a:chExt cx="3750" cy="553"/>
          </a:xfrm>
        </p:grpSpPr>
        <p:sp>
          <p:nvSpPr>
            <p:cNvPr id="33799" name="Rectangle 30"/>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33800" name="Group 31"/>
            <p:cNvGrpSpPr/>
            <p:nvPr/>
          </p:nvGrpSpPr>
          <p:grpSpPr bwMode="auto">
            <a:xfrm>
              <a:off x="1979" y="1584"/>
              <a:ext cx="624" cy="188"/>
              <a:chOff x="1979" y="1584"/>
              <a:chExt cx="624" cy="188"/>
            </a:xfrm>
          </p:grpSpPr>
          <p:sp>
            <p:nvSpPr>
              <p:cNvPr id="33818" name="Rectangle 32"/>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3819" name="Rectangle 33"/>
              <p:cNvSpPr>
                <a:spLocks noChangeArrowheads="1"/>
              </p:cNvSpPr>
              <p:nvPr/>
            </p:nvSpPr>
            <p:spPr bwMode="auto">
              <a:xfrm>
                <a:off x="2161" y="1584"/>
                <a:ext cx="26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3801" name="Group 34"/>
            <p:cNvGrpSpPr/>
            <p:nvPr/>
          </p:nvGrpSpPr>
          <p:grpSpPr bwMode="auto">
            <a:xfrm>
              <a:off x="2611" y="1584"/>
              <a:ext cx="580" cy="188"/>
              <a:chOff x="2611" y="1584"/>
              <a:chExt cx="580" cy="188"/>
            </a:xfrm>
          </p:grpSpPr>
          <p:sp>
            <p:nvSpPr>
              <p:cNvPr id="33816" name="Rectangle 35"/>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3817" name="Rectangle 36"/>
              <p:cNvSpPr>
                <a:spLocks noChangeArrowheads="1"/>
              </p:cNvSpPr>
              <p:nvPr/>
            </p:nvSpPr>
            <p:spPr bwMode="auto">
              <a:xfrm>
                <a:off x="2776" y="1584"/>
                <a:ext cx="23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3802" name="Group 37"/>
            <p:cNvGrpSpPr/>
            <p:nvPr/>
          </p:nvGrpSpPr>
          <p:grpSpPr bwMode="auto">
            <a:xfrm>
              <a:off x="3199" y="1584"/>
              <a:ext cx="579" cy="188"/>
              <a:chOff x="3199" y="1584"/>
              <a:chExt cx="579" cy="188"/>
            </a:xfrm>
          </p:grpSpPr>
          <p:sp>
            <p:nvSpPr>
              <p:cNvPr id="33814" name="Rectangle 38"/>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3815" name="Rectangle 39"/>
              <p:cNvSpPr>
                <a:spLocks noChangeArrowheads="1"/>
              </p:cNvSpPr>
              <p:nvPr/>
            </p:nvSpPr>
            <p:spPr bwMode="auto">
              <a:xfrm>
                <a:off x="3363" y="1584"/>
                <a:ext cx="20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33803" name="Rectangle 40"/>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3804" name="Rectangle 41"/>
            <p:cNvSpPr>
              <a:spLocks noChangeArrowheads="1"/>
            </p:cNvSpPr>
            <p:nvPr/>
          </p:nvSpPr>
          <p:spPr bwMode="auto">
            <a:xfrm>
              <a:off x="4289" y="1584"/>
              <a:ext cx="52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3805" name="Rectangle 42"/>
            <p:cNvSpPr>
              <a:spLocks noChangeArrowheads="1"/>
            </p:cNvSpPr>
            <p:nvPr/>
          </p:nvSpPr>
          <p:spPr bwMode="auto">
            <a:xfrm>
              <a:off x="5488" y="1392"/>
              <a:ext cx="18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3806" name="Rectangle 43"/>
            <p:cNvSpPr>
              <a:spLocks noChangeArrowheads="1"/>
            </p:cNvSpPr>
            <p:nvPr/>
          </p:nvSpPr>
          <p:spPr bwMode="auto">
            <a:xfrm>
              <a:off x="3590" y="1392"/>
              <a:ext cx="25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3807" name="Rectangle 44"/>
            <p:cNvSpPr>
              <a:spLocks noChangeArrowheads="1"/>
            </p:cNvSpPr>
            <p:nvPr/>
          </p:nvSpPr>
          <p:spPr bwMode="auto">
            <a:xfrm>
              <a:off x="3002" y="1392"/>
              <a:ext cx="25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3808" name="Rectangle 45"/>
            <p:cNvSpPr>
              <a:spLocks noChangeArrowheads="1"/>
            </p:cNvSpPr>
            <p:nvPr/>
          </p:nvSpPr>
          <p:spPr bwMode="auto">
            <a:xfrm>
              <a:off x="2414" y="1392"/>
              <a:ext cx="25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3809" name="Rectangle 46"/>
            <p:cNvSpPr>
              <a:spLocks noChangeArrowheads="1"/>
            </p:cNvSpPr>
            <p:nvPr/>
          </p:nvSpPr>
          <p:spPr bwMode="auto">
            <a:xfrm>
              <a:off x="1918" y="1392"/>
              <a:ext cx="25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3810" name="Rectangle 47"/>
            <p:cNvSpPr>
              <a:spLocks noChangeArrowheads="1"/>
            </p:cNvSpPr>
            <p:nvPr/>
          </p:nvSpPr>
          <p:spPr bwMode="auto">
            <a:xfrm>
              <a:off x="2143" y="1776"/>
              <a:ext cx="45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3811" name="Rectangle 48"/>
            <p:cNvSpPr>
              <a:spLocks noChangeArrowheads="1"/>
            </p:cNvSpPr>
            <p:nvPr/>
          </p:nvSpPr>
          <p:spPr bwMode="auto">
            <a:xfrm>
              <a:off x="4448" y="1776"/>
              <a:ext cx="52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33812" name="Rectangle 49"/>
            <p:cNvSpPr>
              <a:spLocks noChangeArrowheads="1"/>
            </p:cNvSpPr>
            <p:nvPr/>
          </p:nvSpPr>
          <p:spPr bwMode="auto">
            <a:xfrm>
              <a:off x="3318" y="1776"/>
              <a:ext cx="49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3813" name="Rectangle 50"/>
            <p:cNvSpPr>
              <a:spLocks noChangeArrowheads="1"/>
            </p:cNvSpPr>
            <p:nvPr/>
          </p:nvSpPr>
          <p:spPr bwMode="auto">
            <a:xfrm>
              <a:off x="2731" y="1776"/>
              <a:ext cx="45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sp>
        <p:nvSpPr>
          <p:cNvPr id="2" name="标题 1"/>
          <p:cNvSpPr>
            <a:spLocks noGrp="1"/>
          </p:cNvSpPr>
          <p:nvPr>
            <p:ph type="title"/>
          </p:nvPr>
        </p:nvSpPr>
        <p:spPr/>
        <p:txBody>
          <a:bodyPr/>
          <a:lstStyle/>
          <a:p>
            <a:r>
              <a:rPr lang="en-US" altLang="zh-CN" dirty="0">
                <a:ea typeface="宋体" panose="02010600030101010101" pitchFamily="2" charset="-122"/>
              </a:rPr>
              <a:t>RTL: The Branch Instruction</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7" dur="500"/>
                                        <p:tgtEl>
                                          <p:spTgt spid="2211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2" dur="500"/>
                                        <p:tgtEl>
                                          <p:spTgt spid="2211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17" dur="500"/>
                                        <p:tgtEl>
                                          <p:spTgt spid="22118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20" dur="500"/>
                                        <p:tgtEl>
                                          <p:spTgt spid="2211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25" dur="500"/>
                                        <p:tgtEl>
                                          <p:spTgt spid="22118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28" dur="500"/>
                                        <p:tgtEl>
                                          <p:spTgt spid="22118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21210"/>
                                        </p:tgtEl>
                                        <p:attrNameLst>
                                          <p:attrName>style.visibility</p:attrName>
                                        </p:attrNameLst>
                                      </p:cBhvr>
                                      <p:to>
                                        <p:strVal val="visible"/>
                                      </p:to>
                                    </p:set>
                                    <p:animEffect transition="in" filter="checkerboard(across)">
                                      <p:cBhvr>
                                        <p:cTn id="33" dur="500"/>
                                        <p:tgtEl>
                                          <p:spTgt spid="22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957388" y="677864"/>
            <a:ext cx="8191500" cy="411395"/>
          </a:xfrm>
          <a:noFill/>
        </p:spPr>
        <p:txBody>
          <a:bodyPr/>
          <a:lstStyle/>
          <a:p>
            <a:r>
              <a:rPr lang="en-US" altLang="zh-CN" sz="1800">
                <a:ea typeface="宋体" panose="02010600030101010101" pitchFamily="2" charset="-122"/>
              </a:rPr>
              <a:t>beq    rs, rt, imm16		We need to compare Rs and Rt !</a:t>
            </a:r>
            <a:endParaRPr lang="en-US" altLang="zh-CN" sz="1800">
              <a:ea typeface="宋体" panose="02010600030101010101" pitchFamily="2" charset="-122"/>
            </a:endParaRPr>
          </a:p>
        </p:txBody>
      </p:sp>
      <p:sp>
        <p:nvSpPr>
          <p:cNvPr id="34820" name="Line 26"/>
          <p:cNvSpPr>
            <a:spLocks noChangeShapeType="1"/>
          </p:cNvSpPr>
          <p:nvPr/>
        </p:nvSpPr>
        <p:spPr bwMode="auto">
          <a:xfrm>
            <a:off x="6496050" y="3268663"/>
            <a:ext cx="0" cy="2921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1" name="Line 27"/>
          <p:cNvSpPr>
            <a:spLocks noChangeShapeType="1"/>
          </p:cNvSpPr>
          <p:nvPr/>
        </p:nvSpPr>
        <p:spPr bwMode="auto">
          <a:xfrm>
            <a:off x="6508750" y="3268664"/>
            <a:ext cx="446088" cy="2936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Line 28"/>
          <p:cNvSpPr>
            <a:spLocks noChangeShapeType="1"/>
          </p:cNvSpPr>
          <p:nvPr/>
        </p:nvSpPr>
        <p:spPr bwMode="auto">
          <a:xfrm>
            <a:off x="6508750" y="3557588"/>
            <a:ext cx="203200" cy="120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3" name="Line 29"/>
          <p:cNvSpPr>
            <a:spLocks noChangeShapeType="1"/>
          </p:cNvSpPr>
          <p:nvPr/>
        </p:nvSpPr>
        <p:spPr bwMode="auto">
          <a:xfrm>
            <a:off x="6724650" y="3703639"/>
            <a:ext cx="0" cy="2635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4" name="Line 30"/>
          <p:cNvSpPr>
            <a:spLocks noChangeShapeType="1"/>
          </p:cNvSpPr>
          <p:nvPr/>
        </p:nvSpPr>
        <p:spPr bwMode="auto">
          <a:xfrm>
            <a:off x="6953250" y="3557589"/>
            <a:ext cx="0" cy="5540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5" name="Line 31"/>
          <p:cNvSpPr>
            <a:spLocks noChangeShapeType="1"/>
          </p:cNvSpPr>
          <p:nvPr/>
        </p:nvSpPr>
        <p:spPr bwMode="auto">
          <a:xfrm flipV="1">
            <a:off x="6508750" y="3967163"/>
            <a:ext cx="203200" cy="1698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6" name="Line 32"/>
          <p:cNvSpPr>
            <a:spLocks noChangeShapeType="1"/>
          </p:cNvSpPr>
          <p:nvPr/>
        </p:nvSpPr>
        <p:spPr bwMode="auto">
          <a:xfrm>
            <a:off x="6496050" y="4137026"/>
            <a:ext cx="0" cy="2635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Line 33"/>
          <p:cNvSpPr>
            <a:spLocks noChangeShapeType="1"/>
          </p:cNvSpPr>
          <p:nvPr/>
        </p:nvSpPr>
        <p:spPr bwMode="auto">
          <a:xfrm flipV="1">
            <a:off x="6508750" y="4111626"/>
            <a:ext cx="446088" cy="3143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Line 34"/>
          <p:cNvSpPr>
            <a:spLocks noChangeShapeType="1"/>
          </p:cNvSpPr>
          <p:nvPr/>
        </p:nvSpPr>
        <p:spPr bwMode="auto">
          <a:xfrm>
            <a:off x="6724650" y="2979739"/>
            <a:ext cx="0" cy="40798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Rectangle 35"/>
          <p:cNvSpPr>
            <a:spLocks noChangeArrowheads="1"/>
          </p:cNvSpPr>
          <p:nvPr/>
        </p:nvSpPr>
        <p:spPr bwMode="auto">
          <a:xfrm>
            <a:off x="5888038" y="2674939"/>
            <a:ext cx="1058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ALUctr</a:t>
            </a:r>
            <a:endParaRPr lang="en-US" altLang="zh-CN" sz="1800">
              <a:solidFill>
                <a:schemeClr val="accent1"/>
              </a:solidFill>
            </a:endParaRPr>
          </a:p>
        </p:txBody>
      </p:sp>
      <p:sp>
        <p:nvSpPr>
          <p:cNvPr id="34830" name="Rectangle 36"/>
          <p:cNvSpPr>
            <a:spLocks noChangeArrowheads="1"/>
          </p:cNvSpPr>
          <p:nvPr/>
        </p:nvSpPr>
        <p:spPr bwMode="auto">
          <a:xfrm>
            <a:off x="2046288" y="3986214"/>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Clk</a:t>
            </a:r>
            <a:endParaRPr lang="en-US" altLang="zh-CN" sz="1800"/>
          </a:p>
        </p:txBody>
      </p:sp>
      <p:sp>
        <p:nvSpPr>
          <p:cNvPr id="34831" name="Rectangle 37"/>
          <p:cNvSpPr>
            <a:spLocks noChangeArrowheads="1"/>
          </p:cNvSpPr>
          <p:nvPr/>
        </p:nvSpPr>
        <p:spPr bwMode="auto">
          <a:xfrm>
            <a:off x="2138363" y="3398839"/>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34832" name="Rectangle 38"/>
          <p:cNvSpPr>
            <a:spLocks noChangeArrowheads="1"/>
          </p:cNvSpPr>
          <p:nvPr/>
        </p:nvSpPr>
        <p:spPr bwMode="auto">
          <a:xfrm>
            <a:off x="3222626" y="3268664"/>
            <a:ext cx="1431925" cy="115093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833" name="Line 39"/>
          <p:cNvSpPr>
            <a:spLocks noChangeShapeType="1"/>
          </p:cNvSpPr>
          <p:nvPr/>
        </p:nvSpPr>
        <p:spPr bwMode="auto">
          <a:xfrm>
            <a:off x="3201988" y="4191000"/>
            <a:ext cx="309562" cy="650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Line 40"/>
          <p:cNvSpPr>
            <a:spLocks noChangeShapeType="1"/>
          </p:cNvSpPr>
          <p:nvPr/>
        </p:nvSpPr>
        <p:spPr bwMode="auto">
          <a:xfrm flipH="1">
            <a:off x="3221039" y="4267200"/>
            <a:ext cx="301625" cy="101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5" name="Oval 41"/>
          <p:cNvSpPr>
            <a:spLocks noChangeArrowheads="1"/>
          </p:cNvSpPr>
          <p:nvPr/>
        </p:nvSpPr>
        <p:spPr bwMode="auto">
          <a:xfrm>
            <a:off x="3070225" y="4227513"/>
            <a:ext cx="127000" cy="119062"/>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836" name="Rectangle 42"/>
          <p:cNvSpPr>
            <a:spLocks noChangeArrowheads="1"/>
          </p:cNvSpPr>
          <p:nvPr/>
        </p:nvSpPr>
        <p:spPr bwMode="auto">
          <a:xfrm>
            <a:off x="2670176" y="2746375"/>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a:t>
            </a:r>
            <a:endParaRPr lang="en-US" altLang="zh-CN" sz="1800">
              <a:solidFill>
                <a:schemeClr val="accent1"/>
              </a:solidFill>
            </a:endParaRPr>
          </a:p>
        </p:txBody>
      </p:sp>
      <p:sp>
        <p:nvSpPr>
          <p:cNvPr id="34837" name="Line 43"/>
          <p:cNvSpPr>
            <a:spLocks noChangeShapeType="1"/>
          </p:cNvSpPr>
          <p:nvPr/>
        </p:nvSpPr>
        <p:spPr bwMode="auto">
          <a:xfrm flipH="1">
            <a:off x="2216150" y="3762375"/>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8" name="Line 44"/>
          <p:cNvSpPr>
            <a:spLocks noChangeShapeType="1"/>
          </p:cNvSpPr>
          <p:nvPr/>
        </p:nvSpPr>
        <p:spPr bwMode="auto">
          <a:xfrm flipH="1">
            <a:off x="2755900" y="3697288"/>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Rectangle 45"/>
          <p:cNvSpPr>
            <a:spLocks noChangeArrowheads="1"/>
          </p:cNvSpPr>
          <p:nvPr/>
        </p:nvSpPr>
        <p:spPr bwMode="auto">
          <a:xfrm>
            <a:off x="2519364" y="3786189"/>
            <a:ext cx="498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4840" name="Line 46"/>
          <p:cNvSpPr>
            <a:spLocks noChangeShapeType="1"/>
          </p:cNvSpPr>
          <p:nvPr/>
        </p:nvSpPr>
        <p:spPr bwMode="auto">
          <a:xfrm>
            <a:off x="4679950" y="3400425"/>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47"/>
          <p:cNvSpPr>
            <a:spLocks noChangeShapeType="1"/>
          </p:cNvSpPr>
          <p:nvPr/>
        </p:nvSpPr>
        <p:spPr bwMode="auto">
          <a:xfrm flipH="1">
            <a:off x="5651500" y="3335338"/>
            <a:ext cx="88900" cy="1317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Rectangle 48"/>
          <p:cNvSpPr>
            <a:spLocks noChangeArrowheads="1"/>
          </p:cNvSpPr>
          <p:nvPr/>
        </p:nvSpPr>
        <p:spPr bwMode="auto">
          <a:xfrm>
            <a:off x="5338763" y="34702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4843" name="Rectangle 49"/>
          <p:cNvSpPr>
            <a:spLocks noChangeArrowheads="1"/>
          </p:cNvSpPr>
          <p:nvPr/>
        </p:nvSpPr>
        <p:spPr bwMode="auto">
          <a:xfrm>
            <a:off x="5033963" y="3109914"/>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34844" name="Line 50"/>
          <p:cNvSpPr>
            <a:spLocks noChangeShapeType="1"/>
          </p:cNvSpPr>
          <p:nvPr/>
        </p:nvSpPr>
        <p:spPr bwMode="auto">
          <a:xfrm flipV="1">
            <a:off x="3371850" y="3025775"/>
            <a:ext cx="0" cy="2428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51"/>
          <p:cNvSpPr>
            <a:spLocks noChangeShapeType="1"/>
          </p:cNvSpPr>
          <p:nvPr/>
        </p:nvSpPr>
        <p:spPr bwMode="auto">
          <a:xfrm>
            <a:off x="4679950" y="4268788"/>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Line 52"/>
          <p:cNvSpPr>
            <a:spLocks noChangeShapeType="1"/>
          </p:cNvSpPr>
          <p:nvPr/>
        </p:nvSpPr>
        <p:spPr bwMode="auto">
          <a:xfrm flipH="1">
            <a:off x="5194300" y="4203701"/>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Rectangle 53"/>
          <p:cNvSpPr>
            <a:spLocks noChangeArrowheads="1"/>
          </p:cNvSpPr>
          <p:nvPr/>
        </p:nvSpPr>
        <p:spPr bwMode="auto">
          <a:xfrm>
            <a:off x="4881563" y="426720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4848" name="Rectangle 54"/>
          <p:cNvSpPr>
            <a:spLocks noChangeArrowheads="1"/>
          </p:cNvSpPr>
          <p:nvPr/>
        </p:nvSpPr>
        <p:spPr bwMode="auto">
          <a:xfrm>
            <a:off x="4652963" y="3976689"/>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34849" name="Line 55"/>
          <p:cNvSpPr>
            <a:spLocks noChangeShapeType="1"/>
          </p:cNvSpPr>
          <p:nvPr/>
        </p:nvSpPr>
        <p:spPr bwMode="auto">
          <a:xfrm flipH="1">
            <a:off x="2584450" y="426878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0" name="Line 56"/>
          <p:cNvSpPr>
            <a:spLocks noChangeShapeType="1"/>
          </p:cNvSpPr>
          <p:nvPr/>
        </p:nvSpPr>
        <p:spPr bwMode="auto">
          <a:xfrm>
            <a:off x="3676650" y="2617789"/>
            <a:ext cx="0" cy="6254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57"/>
          <p:cNvSpPr>
            <a:spLocks noChangeShapeType="1"/>
          </p:cNvSpPr>
          <p:nvPr/>
        </p:nvSpPr>
        <p:spPr bwMode="auto">
          <a:xfrm flipV="1">
            <a:off x="3606800" y="2960688"/>
            <a:ext cx="139700" cy="1571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Rectangle 58"/>
          <p:cNvSpPr>
            <a:spLocks noChangeArrowheads="1"/>
          </p:cNvSpPr>
          <p:nvPr/>
        </p:nvSpPr>
        <p:spPr bwMode="auto">
          <a:xfrm>
            <a:off x="3433763" y="2819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34853" name="Line 59"/>
          <p:cNvSpPr>
            <a:spLocks noChangeShapeType="1"/>
          </p:cNvSpPr>
          <p:nvPr/>
        </p:nvSpPr>
        <p:spPr bwMode="auto">
          <a:xfrm>
            <a:off x="4057650" y="2835275"/>
            <a:ext cx="0" cy="4079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Line 60"/>
          <p:cNvSpPr>
            <a:spLocks noChangeShapeType="1"/>
          </p:cNvSpPr>
          <p:nvPr/>
        </p:nvSpPr>
        <p:spPr bwMode="auto">
          <a:xfrm flipV="1">
            <a:off x="3987800" y="2960688"/>
            <a:ext cx="139700" cy="1571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5" name="Rectangle 61"/>
          <p:cNvSpPr>
            <a:spLocks noChangeArrowheads="1"/>
          </p:cNvSpPr>
          <p:nvPr/>
        </p:nvSpPr>
        <p:spPr bwMode="auto">
          <a:xfrm>
            <a:off x="3814763" y="2819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34856" name="Line 62"/>
          <p:cNvSpPr>
            <a:spLocks noChangeShapeType="1"/>
          </p:cNvSpPr>
          <p:nvPr/>
        </p:nvSpPr>
        <p:spPr bwMode="auto">
          <a:xfrm>
            <a:off x="4514850" y="2835275"/>
            <a:ext cx="0" cy="4079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7" name="Line 63"/>
          <p:cNvSpPr>
            <a:spLocks noChangeShapeType="1"/>
          </p:cNvSpPr>
          <p:nvPr/>
        </p:nvSpPr>
        <p:spPr bwMode="auto">
          <a:xfrm flipV="1">
            <a:off x="4445000" y="2960688"/>
            <a:ext cx="139700" cy="1571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Rectangle 64"/>
          <p:cNvSpPr>
            <a:spLocks noChangeArrowheads="1"/>
          </p:cNvSpPr>
          <p:nvPr/>
        </p:nvSpPr>
        <p:spPr bwMode="auto">
          <a:xfrm>
            <a:off x="4271963" y="281940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34859" name="Rectangle 65"/>
          <p:cNvSpPr>
            <a:spLocks noChangeArrowheads="1"/>
          </p:cNvSpPr>
          <p:nvPr/>
        </p:nvSpPr>
        <p:spPr bwMode="auto">
          <a:xfrm>
            <a:off x="3433763" y="3254376"/>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34860" name="Rectangle 66"/>
          <p:cNvSpPr>
            <a:spLocks noChangeArrowheads="1"/>
          </p:cNvSpPr>
          <p:nvPr/>
        </p:nvSpPr>
        <p:spPr bwMode="auto">
          <a:xfrm>
            <a:off x="3890963" y="325437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34861" name="Rectangle 67"/>
          <p:cNvSpPr>
            <a:spLocks noChangeArrowheads="1"/>
          </p:cNvSpPr>
          <p:nvPr/>
        </p:nvSpPr>
        <p:spPr bwMode="auto">
          <a:xfrm>
            <a:off x="4271963" y="3254376"/>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34862" name="Rectangle 68"/>
          <p:cNvSpPr>
            <a:spLocks noChangeArrowheads="1"/>
          </p:cNvSpPr>
          <p:nvPr/>
        </p:nvSpPr>
        <p:spPr bwMode="auto">
          <a:xfrm>
            <a:off x="3421064" y="3594100"/>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r>
              <a:rPr lang="zh-CN" altLang="en-US">
                <a:latin typeface="Times New Roman" panose="02020603050405020304" pitchFamily="18" charset="0"/>
              </a:rPr>
              <a:t> </a:t>
            </a:r>
            <a:r>
              <a:rPr lang="zh-CN" altLang="en-US" sz="1800"/>
              <a:t>32-</a:t>
            </a:r>
            <a:r>
              <a:rPr lang="en-US" altLang="zh-CN" sz="1800"/>
              <a:t>bit</a:t>
            </a:r>
            <a:endParaRPr lang="en-US" altLang="zh-CN" sz="1800"/>
          </a:p>
          <a:p>
            <a:r>
              <a:rPr lang="en-US" altLang="zh-CN" sz="1800"/>
              <a:t>Registers</a:t>
            </a:r>
            <a:endParaRPr lang="en-US" altLang="zh-CN" sz="1800"/>
          </a:p>
        </p:txBody>
      </p:sp>
      <p:sp>
        <p:nvSpPr>
          <p:cNvPr id="34863" name="Rectangle 69"/>
          <p:cNvSpPr>
            <a:spLocks noChangeArrowheads="1"/>
          </p:cNvSpPr>
          <p:nvPr/>
        </p:nvSpPr>
        <p:spPr bwMode="auto">
          <a:xfrm>
            <a:off x="4043363" y="26035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34864" name="Rectangle 70"/>
          <p:cNvSpPr>
            <a:spLocks noChangeArrowheads="1"/>
          </p:cNvSpPr>
          <p:nvPr/>
        </p:nvSpPr>
        <p:spPr bwMode="auto">
          <a:xfrm>
            <a:off x="3814763" y="195262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34865" name="Line 71"/>
          <p:cNvSpPr>
            <a:spLocks noChangeShapeType="1"/>
          </p:cNvSpPr>
          <p:nvPr/>
        </p:nvSpPr>
        <p:spPr bwMode="auto">
          <a:xfrm>
            <a:off x="5657850" y="3992564"/>
            <a:ext cx="0" cy="11017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6" name="Line 72"/>
          <p:cNvSpPr>
            <a:spLocks noChangeShapeType="1"/>
          </p:cNvSpPr>
          <p:nvPr/>
        </p:nvSpPr>
        <p:spPr bwMode="auto">
          <a:xfrm>
            <a:off x="5670550" y="3992563"/>
            <a:ext cx="279400" cy="1190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7" name="Line 73"/>
          <p:cNvSpPr>
            <a:spLocks noChangeShapeType="1"/>
          </p:cNvSpPr>
          <p:nvPr/>
        </p:nvSpPr>
        <p:spPr bwMode="auto">
          <a:xfrm flipV="1">
            <a:off x="5670550" y="4906963"/>
            <a:ext cx="279400" cy="1698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8" name="Line 74"/>
          <p:cNvSpPr>
            <a:spLocks noChangeShapeType="1"/>
          </p:cNvSpPr>
          <p:nvPr/>
        </p:nvSpPr>
        <p:spPr bwMode="auto">
          <a:xfrm>
            <a:off x="5962650" y="4121150"/>
            <a:ext cx="0" cy="8143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869" name="Group 75"/>
          <p:cNvGrpSpPr/>
          <p:nvPr/>
        </p:nvGrpSpPr>
        <p:grpSpPr bwMode="auto">
          <a:xfrm>
            <a:off x="2940050" y="2352676"/>
            <a:ext cx="1168400" cy="288925"/>
            <a:chOff x="928" y="1788"/>
            <a:chExt cx="736" cy="182"/>
          </a:xfrm>
        </p:grpSpPr>
        <p:sp>
          <p:nvSpPr>
            <p:cNvPr id="34953" name="Line 76"/>
            <p:cNvSpPr>
              <a:spLocks noChangeShapeType="1"/>
            </p:cNvSpPr>
            <p:nvPr/>
          </p:nvSpPr>
          <p:spPr bwMode="auto">
            <a:xfrm flipH="1">
              <a:off x="928" y="1788"/>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54" name="Line 77"/>
            <p:cNvSpPr>
              <a:spLocks noChangeShapeType="1"/>
            </p:cNvSpPr>
            <p:nvPr/>
          </p:nvSpPr>
          <p:spPr bwMode="auto">
            <a:xfrm flipH="1">
              <a:off x="1552" y="1796"/>
              <a:ext cx="11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55" name="Line 78"/>
            <p:cNvSpPr>
              <a:spLocks noChangeShapeType="1"/>
            </p:cNvSpPr>
            <p:nvPr/>
          </p:nvSpPr>
          <p:spPr bwMode="auto">
            <a:xfrm>
              <a:off x="944" y="1796"/>
              <a:ext cx="8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56" name="Line 79"/>
            <p:cNvSpPr>
              <a:spLocks noChangeShapeType="1"/>
            </p:cNvSpPr>
            <p:nvPr/>
          </p:nvSpPr>
          <p:spPr bwMode="auto">
            <a:xfrm flipH="1">
              <a:off x="1024" y="1970"/>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70" name="Rectangle 80"/>
          <p:cNvSpPr>
            <a:spLocks noChangeArrowheads="1"/>
          </p:cNvSpPr>
          <p:nvPr/>
        </p:nvSpPr>
        <p:spPr bwMode="auto">
          <a:xfrm>
            <a:off x="4450876" y="2611439"/>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Rt</a:t>
            </a:r>
            <a:endParaRPr lang="en-US" altLang="zh-CN" sz="1800"/>
          </a:p>
        </p:txBody>
      </p:sp>
      <p:sp>
        <p:nvSpPr>
          <p:cNvPr id="34871" name="Line 81"/>
          <p:cNvSpPr>
            <a:spLocks noChangeShapeType="1"/>
          </p:cNvSpPr>
          <p:nvPr/>
        </p:nvSpPr>
        <p:spPr bwMode="auto">
          <a:xfrm flipH="1">
            <a:off x="3829050" y="2111376"/>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82"/>
          <p:cNvSpPr>
            <a:spLocks noChangeShapeType="1"/>
          </p:cNvSpPr>
          <p:nvPr/>
        </p:nvSpPr>
        <p:spPr bwMode="auto">
          <a:xfrm>
            <a:off x="3219450" y="2111375"/>
            <a:ext cx="0" cy="2349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Rectangle 83"/>
          <p:cNvSpPr>
            <a:spLocks noChangeArrowheads="1"/>
          </p:cNvSpPr>
          <p:nvPr/>
        </p:nvSpPr>
        <p:spPr bwMode="auto">
          <a:xfrm>
            <a:off x="3205163" y="1952626"/>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34874" name="Line 84"/>
          <p:cNvSpPr>
            <a:spLocks noChangeShapeType="1"/>
          </p:cNvSpPr>
          <p:nvPr/>
        </p:nvSpPr>
        <p:spPr bwMode="auto">
          <a:xfrm flipH="1">
            <a:off x="2139950" y="2533650"/>
            <a:ext cx="939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5" name="Rectangle 85"/>
          <p:cNvSpPr>
            <a:spLocks noChangeArrowheads="1"/>
          </p:cNvSpPr>
          <p:nvPr/>
        </p:nvSpPr>
        <p:spPr bwMode="auto">
          <a:xfrm>
            <a:off x="1973264" y="2152651"/>
            <a:ext cx="9906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RegDst</a:t>
            </a:r>
            <a:endParaRPr lang="en-US" altLang="zh-CN" sz="1800">
              <a:solidFill>
                <a:schemeClr val="accent1"/>
              </a:solidFill>
            </a:endParaRPr>
          </a:p>
        </p:txBody>
      </p:sp>
      <p:sp>
        <p:nvSpPr>
          <p:cNvPr id="34876" name="Rectangle 86"/>
          <p:cNvSpPr>
            <a:spLocks noChangeArrowheads="1"/>
          </p:cNvSpPr>
          <p:nvPr/>
        </p:nvSpPr>
        <p:spPr bwMode="auto">
          <a:xfrm>
            <a:off x="4603750" y="4643438"/>
            <a:ext cx="355600" cy="914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877" name="Rectangle 87"/>
          <p:cNvSpPr>
            <a:spLocks noChangeArrowheads="1"/>
          </p:cNvSpPr>
          <p:nvPr/>
        </p:nvSpPr>
        <p:spPr bwMode="auto">
          <a:xfrm rot="5400000">
            <a:off x="4552711" y="4950594"/>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a:t>
            </a:r>
            <a:endParaRPr lang="en-US" altLang="zh-CN" sz="1800"/>
          </a:p>
        </p:txBody>
      </p:sp>
      <p:sp>
        <p:nvSpPr>
          <p:cNvPr id="34878" name="Rectangle 88"/>
          <p:cNvSpPr>
            <a:spLocks noChangeArrowheads="1"/>
          </p:cNvSpPr>
          <p:nvPr/>
        </p:nvSpPr>
        <p:spPr bwMode="auto">
          <a:xfrm rot="5400000">
            <a:off x="5445978" y="4374330"/>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Mux</a:t>
            </a:r>
            <a:endParaRPr lang="en-US" altLang="zh-CN" sz="1800"/>
          </a:p>
        </p:txBody>
      </p:sp>
      <p:sp>
        <p:nvSpPr>
          <p:cNvPr id="34879" name="Rectangle 89"/>
          <p:cNvSpPr>
            <a:spLocks noChangeArrowheads="1"/>
          </p:cNvSpPr>
          <p:nvPr/>
        </p:nvSpPr>
        <p:spPr bwMode="auto">
          <a:xfrm>
            <a:off x="3243263" y="2349501"/>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34880" name="Line 90"/>
          <p:cNvSpPr>
            <a:spLocks noChangeShapeType="1"/>
          </p:cNvSpPr>
          <p:nvPr/>
        </p:nvSpPr>
        <p:spPr bwMode="auto">
          <a:xfrm>
            <a:off x="4984750" y="4919663"/>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1" name="Rectangle 91"/>
          <p:cNvSpPr>
            <a:spLocks noChangeArrowheads="1"/>
          </p:cNvSpPr>
          <p:nvPr/>
        </p:nvSpPr>
        <p:spPr bwMode="auto">
          <a:xfrm>
            <a:off x="4949289" y="49545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zh-CN" altLang="en-US" sz="1800"/>
              <a:t>32</a:t>
            </a:r>
            <a:endParaRPr lang="zh-CN" altLang="en-US" sz="1800"/>
          </a:p>
        </p:txBody>
      </p:sp>
      <p:sp>
        <p:nvSpPr>
          <p:cNvPr id="34882" name="Line 92"/>
          <p:cNvSpPr>
            <a:spLocks noChangeShapeType="1"/>
          </p:cNvSpPr>
          <p:nvPr/>
        </p:nvSpPr>
        <p:spPr bwMode="auto">
          <a:xfrm flipH="1">
            <a:off x="5270500" y="4854576"/>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3" name="Line 93"/>
          <p:cNvSpPr>
            <a:spLocks noChangeShapeType="1"/>
          </p:cNvSpPr>
          <p:nvPr/>
        </p:nvSpPr>
        <p:spPr bwMode="auto">
          <a:xfrm>
            <a:off x="3613150" y="5137150"/>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4" name="Line 94"/>
          <p:cNvSpPr>
            <a:spLocks noChangeShapeType="1"/>
          </p:cNvSpPr>
          <p:nvPr/>
        </p:nvSpPr>
        <p:spPr bwMode="auto">
          <a:xfrm flipH="1">
            <a:off x="4051300" y="5070475"/>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5" name="Rectangle 95"/>
          <p:cNvSpPr>
            <a:spLocks noChangeArrowheads="1"/>
          </p:cNvSpPr>
          <p:nvPr/>
        </p:nvSpPr>
        <p:spPr bwMode="auto">
          <a:xfrm>
            <a:off x="3738563" y="5135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4886" name="Rectangle 96"/>
          <p:cNvSpPr>
            <a:spLocks noChangeArrowheads="1"/>
          </p:cNvSpPr>
          <p:nvPr/>
        </p:nvSpPr>
        <p:spPr bwMode="auto">
          <a:xfrm>
            <a:off x="2747964" y="4875214"/>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4887" name="Line 97"/>
          <p:cNvSpPr>
            <a:spLocks noChangeShapeType="1"/>
          </p:cNvSpPr>
          <p:nvPr/>
        </p:nvSpPr>
        <p:spPr bwMode="auto">
          <a:xfrm>
            <a:off x="5822950" y="4999039"/>
            <a:ext cx="0" cy="420687"/>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8" name="Rectangle 98"/>
          <p:cNvSpPr>
            <a:spLocks noChangeArrowheads="1"/>
          </p:cNvSpPr>
          <p:nvPr/>
        </p:nvSpPr>
        <p:spPr bwMode="auto">
          <a:xfrm>
            <a:off x="5491164" y="5424489"/>
            <a:ext cx="10291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ALUSrc</a:t>
            </a:r>
            <a:endParaRPr lang="en-US" altLang="zh-CN" sz="1800">
              <a:solidFill>
                <a:schemeClr val="accent1"/>
              </a:solidFill>
            </a:endParaRPr>
          </a:p>
        </p:txBody>
      </p:sp>
      <p:sp>
        <p:nvSpPr>
          <p:cNvPr id="34889" name="Line 99"/>
          <p:cNvSpPr>
            <a:spLocks noChangeShapeType="1"/>
          </p:cNvSpPr>
          <p:nvPr/>
        </p:nvSpPr>
        <p:spPr bwMode="auto">
          <a:xfrm>
            <a:off x="5975350" y="4268788"/>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0" name="Line 100"/>
          <p:cNvSpPr>
            <a:spLocks noChangeShapeType="1"/>
          </p:cNvSpPr>
          <p:nvPr/>
        </p:nvSpPr>
        <p:spPr bwMode="auto">
          <a:xfrm>
            <a:off x="4781550" y="5595938"/>
            <a:ext cx="0" cy="258762"/>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1" name="Rectangle 101"/>
          <p:cNvSpPr>
            <a:spLocks noChangeArrowheads="1"/>
          </p:cNvSpPr>
          <p:nvPr/>
        </p:nvSpPr>
        <p:spPr bwMode="auto">
          <a:xfrm>
            <a:off x="3867151" y="5527676"/>
            <a:ext cx="8624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ExtOp</a:t>
            </a:r>
            <a:endParaRPr lang="en-US" altLang="zh-CN" sz="1800">
              <a:solidFill>
                <a:schemeClr val="accent1"/>
              </a:solidFill>
            </a:endParaRPr>
          </a:p>
        </p:txBody>
      </p:sp>
      <p:sp>
        <p:nvSpPr>
          <p:cNvPr id="34892" name="Rectangle 102"/>
          <p:cNvSpPr>
            <a:spLocks noChangeArrowheads="1"/>
          </p:cNvSpPr>
          <p:nvPr/>
        </p:nvSpPr>
        <p:spPr bwMode="auto">
          <a:xfrm rot="5400000">
            <a:off x="6485728" y="3672656"/>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ALU</a:t>
            </a:r>
            <a:endParaRPr lang="en-US" altLang="zh-CN" sz="1800"/>
          </a:p>
        </p:txBody>
      </p:sp>
      <p:grpSp>
        <p:nvGrpSpPr>
          <p:cNvPr id="3" name="Group 103"/>
          <p:cNvGrpSpPr/>
          <p:nvPr/>
        </p:nvGrpSpPr>
        <p:grpSpPr bwMode="auto">
          <a:xfrm>
            <a:off x="6821488" y="1720850"/>
            <a:ext cx="3846512" cy="2863850"/>
            <a:chOff x="3320" y="1382"/>
            <a:chExt cx="2348" cy="1804"/>
          </a:xfrm>
        </p:grpSpPr>
        <p:sp>
          <p:nvSpPr>
            <p:cNvPr id="34927" name="Rectangle 104"/>
            <p:cNvSpPr>
              <a:spLocks noChangeArrowheads="1"/>
            </p:cNvSpPr>
            <p:nvPr/>
          </p:nvSpPr>
          <p:spPr bwMode="auto">
            <a:xfrm>
              <a:off x="4328" y="1640"/>
              <a:ext cx="543" cy="171"/>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928" name="Line 105"/>
            <p:cNvSpPr>
              <a:spLocks noChangeShapeType="1"/>
            </p:cNvSpPr>
            <p:nvPr/>
          </p:nvSpPr>
          <p:spPr bwMode="auto">
            <a:xfrm flipV="1">
              <a:off x="4791" y="1667"/>
              <a:ext cx="80" cy="64"/>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29" name="Line 106"/>
            <p:cNvSpPr>
              <a:spLocks noChangeShapeType="1"/>
            </p:cNvSpPr>
            <p:nvPr/>
          </p:nvSpPr>
          <p:spPr bwMode="auto">
            <a:xfrm>
              <a:off x="4791" y="1731"/>
              <a:ext cx="80" cy="32"/>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30" name="Oval 107"/>
            <p:cNvSpPr>
              <a:spLocks noChangeArrowheads="1"/>
            </p:cNvSpPr>
            <p:nvPr/>
          </p:nvSpPr>
          <p:spPr bwMode="auto">
            <a:xfrm>
              <a:off x="4887" y="1683"/>
              <a:ext cx="80" cy="80"/>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931" name="Line 108"/>
            <p:cNvSpPr>
              <a:spLocks noChangeShapeType="1"/>
            </p:cNvSpPr>
            <p:nvPr/>
          </p:nvSpPr>
          <p:spPr bwMode="auto">
            <a:xfrm>
              <a:off x="4983" y="1723"/>
              <a:ext cx="176"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32" name="Rectangle 109"/>
            <p:cNvSpPr>
              <a:spLocks noChangeArrowheads="1"/>
            </p:cNvSpPr>
            <p:nvPr/>
          </p:nvSpPr>
          <p:spPr bwMode="auto">
            <a:xfrm flipH="1">
              <a:off x="4458" y="1622"/>
              <a:ext cx="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PC</a:t>
              </a:r>
              <a:endParaRPr lang="en-US" altLang="zh-CN" sz="1800"/>
            </a:p>
          </p:txBody>
        </p:sp>
        <p:sp>
          <p:nvSpPr>
            <p:cNvPr id="34933" name="Rectangle 110"/>
            <p:cNvSpPr>
              <a:spLocks noChangeArrowheads="1"/>
            </p:cNvSpPr>
            <p:nvPr/>
          </p:nvSpPr>
          <p:spPr bwMode="auto">
            <a:xfrm flipH="1">
              <a:off x="4946" y="1520"/>
              <a:ext cx="3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Clk</a:t>
              </a:r>
              <a:endParaRPr lang="en-US" altLang="zh-CN" sz="1800"/>
            </a:p>
          </p:txBody>
        </p:sp>
        <p:sp>
          <p:nvSpPr>
            <p:cNvPr id="34934" name="Rectangle 111"/>
            <p:cNvSpPr>
              <a:spLocks noChangeArrowheads="1"/>
            </p:cNvSpPr>
            <p:nvPr/>
          </p:nvSpPr>
          <p:spPr bwMode="auto">
            <a:xfrm>
              <a:off x="4062" y="2072"/>
              <a:ext cx="826" cy="368"/>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935" name="Rectangle 112"/>
            <p:cNvSpPr>
              <a:spLocks noChangeArrowheads="1"/>
            </p:cNvSpPr>
            <p:nvPr/>
          </p:nvSpPr>
          <p:spPr bwMode="auto">
            <a:xfrm flipH="1">
              <a:off x="3961" y="2068"/>
              <a:ext cx="10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Next</a:t>
              </a:r>
              <a:r>
                <a:rPr lang="en-US" altLang="zh-CN">
                  <a:latin typeface="Times New Roman" panose="02020603050405020304" pitchFamily="18" charset="0"/>
                </a:rPr>
                <a:t> </a:t>
              </a:r>
              <a:r>
                <a:rPr lang="en-US" altLang="zh-CN" sz="1800"/>
                <a:t>Addr</a:t>
              </a:r>
              <a:endParaRPr lang="en-US" altLang="zh-CN" sz="1800"/>
            </a:p>
            <a:p>
              <a:pPr algn="ctr"/>
              <a:r>
                <a:rPr lang="en-US" altLang="zh-CN" sz="1800"/>
                <a:t>Logic</a:t>
              </a:r>
              <a:endParaRPr lang="en-US" altLang="zh-CN" sz="1800"/>
            </a:p>
          </p:txBody>
        </p:sp>
        <p:sp>
          <p:nvSpPr>
            <p:cNvPr id="34936" name="Line 113"/>
            <p:cNvSpPr>
              <a:spLocks noChangeShapeType="1"/>
            </p:cNvSpPr>
            <p:nvPr/>
          </p:nvSpPr>
          <p:spPr bwMode="auto">
            <a:xfrm>
              <a:off x="4608" y="1400"/>
              <a:ext cx="0" cy="224"/>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37" name="Line 114"/>
            <p:cNvSpPr>
              <a:spLocks noChangeShapeType="1"/>
            </p:cNvSpPr>
            <p:nvPr/>
          </p:nvSpPr>
          <p:spPr bwMode="auto">
            <a:xfrm flipH="1">
              <a:off x="4600" y="1392"/>
              <a:ext cx="68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38" name="Line 115"/>
            <p:cNvSpPr>
              <a:spLocks noChangeShapeType="1"/>
            </p:cNvSpPr>
            <p:nvPr/>
          </p:nvSpPr>
          <p:spPr bwMode="auto">
            <a:xfrm>
              <a:off x="5280" y="1382"/>
              <a:ext cx="0" cy="1154"/>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939" name="Group 116"/>
            <p:cNvGrpSpPr/>
            <p:nvPr/>
          </p:nvGrpSpPr>
          <p:grpSpPr bwMode="auto">
            <a:xfrm>
              <a:off x="3560" y="2204"/>
              <a:ext cx="464" cy="84"/>
              <a:chOff x="3560" y="2204"/>
              <a:chExt cx="464" cy="84"/>
            </a:xfrm>
          </p:grpSpPr>
          <p:sp>
            <p:nvSpPr>
              <p:cNvPr id="34951" name="Line 117"/>
              <p:cNvSpPr>
                <a:spLocks noChangeShapeType="1"/>
              </p:cNvSpPr>
              <p:nvPr/>
            </p:nvSpPr>
            <p:spPr bwMode="auto">
              <a:xfrm>
                <a:off x="3560" y="2256"/>
                <a:ext cx="464"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52" name="Line 118"/>
              <p:cNvSpPr>
                <a:spLocks noChangeShapeType="1"/>
              </p:cNvSpPr>
              <p:nvPr/>
            </p:nvSpPr>
            <p:spPr bwMode="auto">
              <a:xfrm flipH="1">
                <a:off x="3740" y="2204"/>
                <a:ext cx="56" cy="84"/>
              </a:xfrm>
              <a:prstGeom prst="line">
                <a:avLst/>
              </a:prstGeom>
              <a:noFill/>
              <a:ln w="127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940" name="Rectangle 119"/>
            <p:cNvSpPr>
              <a:spLocks noChangeArrowheads="1"/>
            </p:cNvSpPr>
            <p:nvPr/>
          </p:nvSpPr>
          <p:spPr bwMode="auto">
            <a:xfrm>
              <a:off x="3623" y="2293"/>
              <a:ext cx="2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zh-CN" altLang="en-US" sz="1800"/>
                <a:t>16</a:t>
              </a:r>
              <a:endParaRPr lang="zh-CN" altLang="en-US" sz="1800"/>
            </a:p>
          </p:txBody>
        </p:sp>
        <p:sp>
          <p:nvSpPr>
            <p:cNvPr id="34941" name="Rectangle 120"/>
            <p:cNvSpPr>
              <a:spLocks noChangeArrowheads="1"/>
            </p:cNvSpPr>
            <p:nvPr/>
          </p:nvSpPr>
          <p:spPr bwMode="auto">
            <a:xfrm>
              <a:off x="3495" y="2009"/>
              <a:ext cx="55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4942" name="Line 121"/>
            <p:cNvSpPr>
              <a:spLocks noChangeShapeType="1"/>
            </p:cNvSpPr>
            <p:nvPr/>
          </p:nvSpPr>
          <p:spPr bwMode="auto">
            <a:xfrm>
              <a:off x="4176" y="1736"/>
              <a:ext cx="0" cy="32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43" name="Rectangle 122"/>
            <p:cNvSpPr>
              <a:spLocks noChangeArrowheads="1"/>
            </p:cNvSpPr>
            <p:nvPr/>
          </p:nvSpPr>
          <p:spPr bwMode="auto">
            <a:xfrm>
              <a:off x="3735" y="1536"/>
              <a:ext cx="5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Branch</a:t>
              </a:r>
              <a:endParaRPr lang="en-US" altLang="zh-CN" sz="1800">
                <a:solidFill>
                  <a:schemeClr val="accent1"/>
                </a:solidFill>
              </a:endParaRPr>
            </a:p>
          </p:txBody>
        </p:sp>
        <p:sp>
          <p:nvSpPr>
            <p:cNvPr id="34944" name="Line 123"/>
            <p:cNvSpPr>
              <a:spLocks noChangeShapeType="1"/>
            </p:cNvSpPr>
            <p:nvPr/>
          </p:nvSpPr>
          <p:spPr bwMode="auto">
            <a:xfrm>
              <a:off x="4608" y="1832"/>
              <a:ext cx="0" cy="224"/>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45" name="Line 124"/>
            <p:cNvSpPr>
              <a:spLocks noChangeShapeType="1"/>
            </p:cNvSpPr>
            <p:nvPr/>
          </p:nvSpPr>
          <p:spPr bwMode="auto">
            <a:xfrm>
              <a:off x="4656" y="2456"/>
              <a:ext cx="0" cy="464"/>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46" name="Line 125"/>
            <p:cNvSpPr>
              <a:spLocks noChangeShapeType="1"/>
            </p:cNvSpPr>
            <p:nvPr/>
          </p:nvSpPr>
          <p:spPr bwMode="auto">
            <a:xfrm>
              <a:off x="4655" y="2544"/>
              <a:ext cx="636"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47" name="Rectangle 126"/>
            <p:cNvSpPr>
              <a:spLocks noChangeArrowheads="1"/>
            </p:cNvSpPr>
            <p:nvPr/>
          </p:nvSpPr>
          <p:spPr bwMode="auto">
            <a:xfrm>
              <a:off x="4627" y="2784"/>
              <a:ext cx="104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To Instruction</a:t>
              </a:r>
              <a:endParaRPr lang="en-US" altLang="zh-CN" sz="1800"/>
            </a:p>
            <a:p>
              <a:pPr algn="ctr"/>
              <a:r>
                <a:rPr lang="en-US" altLang="zh-CN" sz="1800"/>
                <a:t>Memory</a:t>
              </a:r>
              <a:endParaRPr lang="en-US" altLang="zh-CN" sz="1800"/>
            </a:p>
          </p:txBody>
        </p:sp>
        <p:sp>
          <p:nvSpPr>
            <p:cNvPr id="34948" name="Line 127"/>
            <p:cNvSpPr>
              <a:spLocks noChangeShapeType="1"/>
            </p:cNvSpPr>
            <p:nvPr/>
          </p:nvSpPr>
          <p:spPr bwMode="auto">
            <a:xfrm>
              <a:off x="3320" y="2976"/>
              <a:ext cx="84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49" name="Line 128"/>
            <p:cNvSpPr>
              <a:spLocks noChangeShapeType="1"/>
            </p:cNvSpPr>
            <p:nvPr/>
          </p:nvSpPr>
          <p:spPr bwMode="auto">
            <a:xfrm flipV="1">
              <a:off x="4176" y="2440"/>
              <a:ext cx="0" cy="544"/>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50" name="Rectangle 129"/>
            <p:cNvSpPr>
              <a:spLocks noChangeArrowheads="1"/>
            </p:cNvSpPr>
            <p:nvPr/>
          </p:nvSpPr>
          <p:spPr bwMode="auto">
            <a:xfrm>
              <a:off x="3626" y="2784"/>
              <a:ext cx="41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Zero</a:t>
              </a:r>
              <a:endParaRPr lang="en-US" altLang="zh-CN" sz="1800"/>
            </a:p>
          </p:txBody>
        </p:sp>
      </p:grpSp>
      <p:grpSp>
        <p:nvGrpSpPr>
          <p:cNvPr id="5" name="Group 130"/>
          <p:cNvGrpSpPr/>
          <p:nvPr/>
        </p:nvGrpSpPr>
        <p:grpSpPr bwMode="auto">
          <a:xfrm>
            <a:off x="6748463" y="3535364"/>
            <a:ext cx="3656012" cy="1817687"/>
            <a:chOff x="3327" y="2533"/>
            <a:chExt cx="2223" cy="1145"/>
          </a:xfrm>
        </p:grpSpPr>
        <p:sp>
          <p:nvSpPr>
            <p:cNvPr id="34925" name="Text Box 131"/>
            <p:cNvSpPr txBox="1">
              <a:spLocks noChangeArrowheads="1"/>
            </p:cNvSpPr>
            <p:nvPr/>
          </p:nvSpPr>
          <p:spPr bwMode="auto">
            <a:xfrm>
              <a:off x="3327" y="3409"/>
              <a:ext cx="22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200">
                  <a:solidFill>
                    <a:srgbClr val="CC0000"/>
                  </a:solidFill>
                  <a:latin typeface="Times New Roman" panose="02020603050405020304" pitchFamily="18" charset="0"/>
                  <a:ea typeface="黑体" panose="02010609060101010101" pitchFamily="49" charset="-122"/>
                </a:rPr>
                <a:t>思考：下址逻辑如何设计？</a:t>
              </a:r>
              <a:endParaRPr lang="zh-CN" altLang="en-US" sz="2200">
                <a:solidFill>
                  <a:srgbClr val="CC0000"/>
                </a:solidFill>
                <a:latin typeface="Times New Roman" panose="02020603050405020304" pitchFamily="18" charset="0"/>
                <a:ea typeface="黑体" panose="02010609060101010101" pitchFamily="49" charset="-122"/>
              </a:endParaRPr>
            </a:p>
          </p:txBody>
        </p:sp>
        <p:sp>
          <p:nvSpPr>
            <p:cNvPr id="34926" name="Line 132"/>
            <p:cNvSpPr>
              <a:spLocks noChangeShapeType="1"/>
            </p:cNvSpPr>
            <p:nvPr/>
          </p:nvSpPr>
          <p:spPr bwMode="auto">
            <a:xfrm flipV="1">
              <a:off x="4170" y="2533"/>
              <a:ext cx="283" cy="859"/>
            </a:xfrm>
            <a:prstGeom prst="line">
              <a:avLst/>
            </a:prstGeom>
            <a:noFill/>
            <a:ln w="25400">
              <a:solidFill>
                <a:srgbClr val="CC0000"/>
              </a:solidFill>
              <a:prstDash val="dash"/>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3365" name="Text Box 133"/>
          <p:cNvSpPr txBox="1">
            <a:spLocks noChangeArrowheads="1"/>
          </p:cNvSpPr>
          <p:nvPr/>
        </p:nvSpPr>
        <p:spPr bwMode="auto">
          <a:xfrm>
            <a:off x="1730376" y="5849938"/>
            <a:ext cx="8937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rgbClr val="006600"/>
                </a:solidFill>
                <a:ea typeface="黑体" panose="02010609060101010101" pitchFamily="49" charset="-122"/>
              </a:rPr>
              <a:t>RegDst, RegWr, ALUctr, ExtOp, ALUSrc, MemWr, MemtoReg, Branch</a:t>
            </a:r>
            <a:r>
              <a:rPr lang="zh-CN" altLang="en-US" sz="1800">
                <a:solidFill>
                  <a:srgbClr val="006600"/>
                </a:solidFill>
                <a:ea typeface="黑体" panose="02010609060101010101" pitchFamily="49" charset="-122"/>
              </a:rPr>
              <a:t> 各取何值？</a:t>
            </a:r>
            <a:endParaRPr lang="zh-CN" altLang="en-US" sz="1800">
              <a:solidFill>
                <a:srgbClr val="006600"/>
              </a:solidFill>
              <a:ea typeface="黑体" panose="02010609060101010101" pitchFamily="49" charset="-122"/>
            </a:endParaRPr>
          </a:p>
        </p:txBody>
      </p:sp>
      <p:sp>
        <p:nvSpPr>
          <p:cNvPr id="223366" name="Text Box 134"/>
          <p:cNvSpPr txBox="1">
            <a:spLocks noChangeArrowheads="1"/>
          </p:cNvSpPr>
          <p:nvPr/>
        </p:nvSpPr>
        <p:spPr bwMode="auto">
          <a:xfrm>
            <a:off x="1143340" y="5860871"/>
            <a:ext cx="10548257" cy="369332"/>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err="1">
                <a:solidFill>
                  <a:schemeClr val="accent2"/>
                </a:solidFill>
              </a:rPr>
              <a:t>RegDst</a:t>
            </a:r>
            <a:r>
              <a:rPr lang="en-US" altLang="zh-CN" sz="1800" dirty="0">
                <a:solidFill>
                  <a:schemeClr val="accent2"/>
                </a:solidFill>
              </a:rPr>
              <a:t>=x, </a:t>
            </a:r>
            <a:r>
              <a:rPr lang="en-US" altLang="zh-CN" sz="1800" dirty="0" err="1">
                <a:solidFill>
                  <a:schemeClr val="accent2"/>
                </a:solidFill>
              </a:rPr>
              <a:t>RegWr</a:t>
            </a:r>
            <a:r>
              <a:rPr lang="en-US" altLang="zh-CN" sz="1800" dirty="0">
                <a:solidFill>
                  <a:schemeClr val="accent2"/>
                </a:solidFill>
              </a:rPr>
              <a:t>=0, </a:t>
            </a:r>
            <a:r>
              <a:rPr lang="en-US" altLang="zh-CN" sz="1800" dirty="0" err="1">
                <a:solidFill>
                  <a:schemeClr val="accent2"/>
                </a:solidFill>
              </a:rPr>
              <a:t>ALUctr</a:t>
            </a:r>
            <a:r>
              <a:rPr lang="en-US" altLang="zh-CN" sz="1800" dirty="0">
                <a:solidFill>
                  <a:schemeClr val="accent2"/>
                </a:solidFill>
              </a:rPr>
              <a:t>=</a:t>
            </a:r>
            <a:r>
              <a:rPr lang="en-US" altLang="zh-CN" sz="1800" dirty="0" err="1">
                <a:solidFill>
                  <a:schemeClr val="accent2"/>
                </a:solidFill>
              </a:rPr>
              <a:t>subu</a:t>
            </a:r>
            <a:r>
              <a:rPr lang="en-US" altLang="zh-CN" sz="1800" dirty="0">
                <a:solidFill>
                  <a:schemeClr val="accent2"/>
                </a:solidFill>
              </a:rPr>
              <a:t>, </a:t>
            </a:r>
            <a:r>
              <a:rPr lang="en-US" altLang="zh-CN" sz="1800" dirty="0" err="1">
                <a:solidFill>
                  <a:schemeClr val="accent2"/>
                </a:solidFill>
              </a:rPr>
              <a:t>ExtOp</a:t>
            </a:r>
            <a:r>
              <a:rPr lang="en-US" altLang="zh-CN" sz="1800" dirty="0">
                <a:solidFill>
                  <a:schemeClr val="accent2"/>
                </a:solidFill>
              </a:rPr>
              <a:t>=x, </a:t>
            </a:r>
            <a:r>
              <a:rPr lang="en-US" altLang="zh-CN" sz="1800" dirty="0" err="1">
                <a:solidFill>
                  <a:schemeClr val="accent2"/>
                </a:solidFill>
              </a:rPr>
              <a:t>ALUSrc</a:t>
            </a:r>
            <a:r>
              <a:rPr lang="en-US" altLang="zh-CN" sz="1800" dirty="0">
                <a:solidFill>
                  <a:schemeClr val="accent2"/>
                </a:solidFill>
              </a:rPr>
              <a:t>=0, </a:t>
            </a:r>
            <a:r>
              <a:rPr lang="en-US" altLang="zh-CN" sz="1800" dirty="0" err="1">
                <a:solidFill>
                  <a:schemeClr val="accent2"/>
                </a:solidFill>
              </a:rPr>
              <a:t>MemWr</a:t>
            </a:r>
            <a:r>
              <a:rPr lang="en-US" altLang="zh-CN" sz="1800" dirty="0">
                <a:solidFill>
                  <a:schemeClr val="accent2"/>
                </a:solidFill>
              </a:rPr>
              <a:t>=0, </a:t>
            </a:r>
            <a:r>
              <a:rPr lang="en-US" altLang="zh-CN" sz="1800" dirty="0" err="1">
                <a:solidFill>
                  <a:schemeClr val="accent2"/>
                </a:solidFill>
              </a:rPr>
              <a:t>MemtoReg</a:t>
            </a:r>
            <a:r>
              <a:rPr lang="en-US" altLang="zh-CN" sz="1800" dirty="0">
                <a:solidFill>
                  <a:schemeClr val="accent2"/>
                </a:solidFill>
              </a:rPr>
              <a:t>=x, Branch=1</a:t>
            </a:r>
            <a:endParaRPr lang="zh-CN" altLang="en-US" sz="1800" dirty="0">
              <a:solidFill>
                <a:schemeClr val="accent2"/>
              </a:solidFill>
            </a:endParaRPr>
          </a:p>
        </p:txBody>
      </p:sp>
      <p:grpSp>
        <p:nvGrpSpPr>
          <p:cNvPr id="34897" name="Group 135"/>
          <p:cNvGrpSpPr/>
          <p:nvPr/>
        </p:nvGrpSpPr>
        <p:grpSpPr bwMode="auto">
          <a:xfrm>
            <a:off x="3089276" y="2281239"/>
            <a:ext cx="804863" cy="352425"/>
            <a:chOff x="1625" y="1752"/>
            <a:chExt cx="507" cy="222"/>
          </a:xfrm>
        </p:grpSpPr>
        <p:sp>
          <p:nvSpPr>
            <p:cNvPr id="34923" name="Text Box 136"/>
            <p:cNvSpPr txBox="1">
              <a:spLocks noChangeArrowheads="1"/>
            </p:cNvSpPr>
            <p:nvPr/>
          </p:nvSpPr>
          <p:spPr bwMode="auto">
            <a:xfrm>
              <a:off x="1625" y="1752"/>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34924" name="Text Box 137"/>
            <p:cNvSpPr txBox="1">
              <a:spLocks noChangeArrowheads="1"/>
            </p:cNvSpPr>
            <p:nvPr/>
          </p:nvSpPr>
          <p:spPr bwMode="auto">
            <a:xfrm>
              <a:off x="2004" y="1762"/>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34898" name="Group 138"/>
          <p:cNvGrpSpPr/>
          <p:nvPr/>
        </p:nvGrpSpPr>
        <p:grpSpPr bwMode="auto">
          <a:xfrm>
            <a:off x="5592764" y="4065589"/>
            <a:ext cx="225425" cy="992187"/>
            <a:chOff x="3075" y="2821"/>
            <a:chExt cx="142" cy="625"/>
          </a:xfrm>
        </p:grpSpPr>
        <p:sp>
          <p:nvSpPr>
            <p:cNvPr id="34921" name="Text Box 139"/>
            <p:cNvSpPr txBox="1">
              <a:spLocks noChangeArrowheads="1"/>
            </p:cNvSpPr>
            <p:nvPr/>
          </p:nvSpPr>
          <p:spPr bwMode="auto">
            <a:xfrm>
              <a:off x="3089" y="2821"/>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0</a:t>
              </a:r>
              <a:endParaRPr lang="en-US" altLang="zh-CN">
                <a:solidFill>
                  <a:schemeClr val="accent2"/>
                </a:solidFill>
                <a:latin typeface="Times New Roman" panose="02020603050405020304" pitchFamily="18" charset="0"/>
              </a:endParaRPr>
            </a:p>
          </p:txBody>
        </p:sp>
        <p:sp>
          <p:nvSpPr>
            <p:cNvPr id="34922" name="Text Box 140"/>
            <p:cNvSpPr txBox="1">
              <a:spLocks noChangeArrowheads="1"/>
            </p:cNvSpPr>
            <p:nvPr/>
          </p:nvSpPr>
          <p:spPr bwMode="auto">
            <a:xfrm>
              <a:off x="3075" y="3234"/>
              <a:ext cx="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a:solidFill>
                    <a:schemeClr val="accent2"/>
                  </a:solidFill>
                  <a:latin typeface="Times New Roman" panose="02020603050405020304" pitchFamily="18" charset="0"/>
                </a:rPr>
                <a:t>1</a:t>
              </a:r>
              <a:endParaRPr lang="en-US" altLang="zh-CN">
                <a:solidFill>
                  <a:schemeClr val="accent2"/>
                </a:solidFill>
                <a:latin typeface="Times New Roman" panose="02020603050405020304" pitchFamily="18" charset="0"/>
              </a:endParaRPr>
            </a:p>
          </p:txBody>
        </p:sp>
      </p:grpSp>
      <p:grpSp>
        <p:nvGrpSpPr>
          <p:cNvPr id="34899" name="Group 142"/>
          <p:cNvGrpSpPr/>
          <p:nvPr/>
        </p:nvGrpSpPr>
        <p:grpSpPr bwMode="auto">
          <a:xfrm>
            <a:off x="3030538" y="984251"/>
            <a:ext cx="6002350" cy="989013"/>
            <a:chOff x="1918" y="1392"/>
            <a:chExt cx="3765" cy="607"/>
          </a:xfrm>
        </p:grpSpPr>
        <p:sp>
          <p:nvSpPr>
            <p:cNvPr id="34900" name="Rectangle 143"/>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4901" name="Group 144"/>
            <p:cNvGrpSpPr/>
            <p:nvPr/>
          </p:nvGrpSpPr>
          <p:grpSpPr bwMode="auto">
            <a:xfrm>
              <a:off x="1979" y="1584"/>
              <a:ext cx="624" cy="223"/>
              <a:chOff x="1979" y="1584"/>
              <a:chExt cx="624" cy="223"/>
            </a:xfrm>
          </p:grpSpPr>
          <p:sp>
            <p:nvSpPr>
              <p:cNvPr id="34919" name="Rectangle 145"/>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920" name="Rectangle 146"/>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4902" name="Group 147"/>
            <p:cNvGrpSpPr/>
            <p:nvPr/>
          </p:nvGrpSpPr>
          <p:grpSpPr bwMode="auto">
            <a:xfrm>
              <a:off x="2611" y="1584"/>
              <a:ext cx="580" cy="223"/>
              <a:chOff x="2611" y="1584"/>
              <a:chExt cx="580" cy="223"/>
            </a:xfrm>
          </p:grpSpPr>
          <p:sp>
            <p:nvSpPr>
              <p:cNvPr id="34917" name="Rectangle 148"/>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918" name="Rectangle 149"/>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4903" name="Group 150"/>
            <p:cNvGrpSpPr/>
            <p:nvPr/>
          </p:nvGrpSpPr>
          <p:grpSpPr bwMode="auto">
            <a:xfrm>
              <a:off x="3199" y="1584"/>
              <a:ext cx="579" cy="225"/>
              <a:chOff x="3199" y="1584"/>
              <a:chExt cx="579" cy="225"/>
            </a:xfrm>
          </p:grpSpPr>
          <p:sp>
            <p:nvSpPr>
              <p:cNvPr id="34915" name="Rectangle 151"/>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916" name="Rectangle 152"/>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34904" name="Rectangle 153"/>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4905" name="Rectangle 154"/>
            <p:cNvSpPr>
              <a:spLocks noChangeArrowheads="1"/>
            </p:cNvSpPr>
            <p:nvPr/>
          </p:nvSpPr>
          <p:spPr bwMode="auto">
            <a:xfrm>
              <a:off x="4289" y="1584"/>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4906" name="Rectangle 155"/>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4907" name="Rectangle 156"/>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4908" name="Rectangle 157"/>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4909" name="Rectangle 158"/>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4910" name="Rectangle 159"/>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4911" name="Rectangle 160"/>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4912" name="Rectangle 161"/>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34913" name="Rectangle 162"/>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4914" name="Rectangle 163"/>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sp>
        <p:nvSpPr>
          <p:cNvPr id="2" name="标题 1"/>
          <p:cNvSpPr>
            <a:spLocks noGrp="1"/>
          </p:cNvSpPr>
          <p:nvPr>
            <p:ph type="title"/>
          </p:nvPr>
        </p:nvSpPr>
        <p:spPr/>
        <p:txBody>
          <a:bodyPr/>
          <a:lstStyle/>
          <a:p>
            <a:r>
              <a:rPr lang="zh-CN" altLang="en-US" dirty="0"/>
              <a:t>条件转移指令的数据通路</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3365"/>
                                        </p:tgtEl>
                                        <p:attrNameLst>
                                          <p:attrName>style.visibility</p:attrName>
                                        </p:attrNameLst>
                                      </p:cBhvr>
                                      <p:to>
                                        <p:strVal val="visible"/>
                                      </p:to>
                                    </p:set>
                                    <p:animEffect transition="in" filter="blinds(horizontal)">
                                      <p:cBhvr>
                                        <p:cTn id="17" dur="500"/>
                                        <p:tgtEl>
                                          <p:spTgt spid="223365"/>
                                        </p:tgtEl>
                                      </p:cBhvr>
                                    </p:animEffect>
                                  </p:childTnLst>
                                  <p:subTnLst>
                                    <p:set>
                                      <p:cBhvr override="childStyle">
                                        <p:cTn dur="1" fill="hold" display="0" masterRel="nextClick" afterEffect="1"/>
                                        <p:tgtEl>
                                          <p:spTgt spid="22336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3366"/>
                                        </p:tgtEl>
                                        <p:attrNameLst>
                                          <p:attrName>style.visibility</p:attrName>
                                        </p:attrNameLst>
                                      </p:cBhvr>
                                      <p:to>
                                        <p:strVal val="visible"/>
                                      </p:to>
                                    </p:set>
                                    <p:animEffect transition="in" filter="blinds(horizontal)">
                                      <p:cBhvr>
                                        <p:cTn id="22" dur="500"/>
                                        <p:tgtEl>
                                          <p:spTgt spid="22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65" grpId="0"/>
      <p:bldP spid="2233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body" idx="1"/>
          </p:nvPr>
        </p:nvSpPr>
        <p:spPr>
          <a:xfrm>
            <a:off x="524932" y="965655"/>
            <a:ext cx="10989733" cy="1928733"/>
          </a:xfrm>
          <a:noFill/>
        </p:spPr>
        <p:txBody>
          <a:bodyPr/>
          <a:lstStyle/>
          <a:p>
            <a:pPr>
              <a:buFontTx/>
              <a:buNone/>
            </a:pPr>
            <a:r>
              <a:rPr lang="en-US" altLang="zh-CN" sz="2000" dirty="0">
                <a:ea typeface="黑体" panose="02010609060101010101" pitchFamily="49" charset="-122"/>
              </a:rPr>
              <a:t>PC</a:t>
            </a:r>
            <a:r>
              <a:rPr lang="zh-CN" altLang="en-US" sz="2000" dirty="0">
                <a:ea typeface="黑体" panose="02010609060101010101" pitchFamily="49" charset="-122"/>
              </a:rPr>
              <a:t>是一个</a:t>
            </a:r>
            <a:r>
              <a:rPr lang="en-US" altLang="zh-CN" sz="2000" dirty="0">
                <a:ea typeface="黑体" panose="02010609060101010101" pitchFamily="49" charset="-122"/>
              </a:rPr>
              <a:t>32</a:t>
            </a:r>
            <a:r>
              <a:rPr lang="zh-CN" altLang="en-US" sz="2000" dirty="0">
                <a:ea typeface="黑体" panose="02010609060101010101" pitchFamily="49" charset="-122"/>
              </a:rPr>
              <a:t>位地址</a:t>
            </a:r>
            <a:r>
              <a:rPr lang="en-US" altLang="zh-CN" sz="2000" dirty="0">
                <a:ea typeface="黑体" panose="02010609060101010101" pitchFamily="49" charset="-122"/>
              </a:rPr>
              <a:t>:</a:t>
            </a:r>
            <a:endParaRPr lang="en-US" altLang="zh-CN" sz="2000" dirty="0">
              <a:ea typeface="黑体" panose="02010609060101010101" pitchFamily="49" charset="-122"/>
            </a:endParaRPr>
          </a:p>
          <a:p>
            <a:pPr lvl="1">
              <a:buFontTx/>
              <a:buNone/>
            </a:pPr>
            <a:r>
              <a:rPr lang="zh-CN" altLang="en-US" sz="2000" dirty="0">
                <a:solidFill>
                  <a:srgbClr val="0000FF"/>
                </a:solidFill>
                <a:ea typeface="黑体" panose="02010609060101010101" pitchFamily="49" charset="-122"/>
              </a:rPr>
              <a:t>顺序执行时</a:t>
            </a:r>
            <a:r>
              <a:rPr lang="en-US" altLang="zh-CN" sz="2000" dirty="0">
                <a:solidFill>
                  <a:srgbClr val="0000FF"/>
                </a:solidFill>
                <a:ea typeface="黑体" panose="02010609060101010101" pitchFamily="49" charset="-122"/>
              </a:rPr>
              <a:t>:</a:t>
            </a:r>
            <a:r>
              <a:rPr lang="en-US" altLang="zh-CN" sz="2000" dirty="0">
                <a:ea typeface="黑体" panose="02010609060101010101" pitchFamily="49" charset="-122"/>
              </a:rPr>
              <a:t> PC&lt;31:0&gt; = PC&lt;31:0&gt; + 4</a:t>
            </a:r>
            <a:endParaRPr lang="en-US" altLang="zh-CN" sz="2000" dirty="0">
              <a:ea typeface="黑体" panose="02010609060101010101" pitchFamily="49" charset="-122"/>
            </a:endParaRPr>
          </a:p>
          <a:p>
            <a:pPr lvl="1">
              <a:buFontTx/>
              <a:buNone/>
            </a:pPr>
            <a:r>
              <a:rPr lang="zh-CN" altLang="en-US" sz="2000" dirty="0">
                <a:solidFill>
                  <a:srgbClr val="0000FF"/>
                </a:solidFill>
                <a:ea typeface="黑体" panose="02010609060101010101" pitchFamily="49" charset="-122"/>
              </a:rPr>
              <a:t>转移执行时</a:t>
            </a:r>
            <a:r>
              <a:rPr lang="en-US" altLang="zh-CN" sz="2000" dirty="0">
                <a:solidFill>
                  <a:srgbClr val="0000FF"/>
                </a:solidFill>
                <a:ea typeface="黑体" panose="02010609060101010101" pitchFamily="49" charset="-122"/>
              </a:rPr>
              <a:t>:</a:t>
            </a:r>
            <a:r>
              <a:rPr lang="en-US" altLang="zh-CN" sz="2000" dirty="0">
                <a:ea typeface="黑体" panose="02010609060101010101" pitchFamily="49" charset="-122"/>
              </a:rPr>
              <a:t> PC&lt;31:0&gt; = PC&lt;31:0&gt; + 4 + </a:t>
            </a:r>
            <a:r>
              <a:rPr lang="en-US" altLang="zh-CN" sz="2000" dirty="0" err="1">
                <a:ea typeface="黑体" panose="02010609060101010101" pitchFamily="49" charset="-122"/>
              </a:rPr>
              <a:t>SignExt</a:t>
            </a:r>
            <a:r>
              <a:rPr lang="en-US" altLang="zh-CN" sz="2000" dirty="0">
                <a:ea typeface="黑体" panose="02010609060101010101" pitchFamily="49" charset="-122"/>
              </a:rPr>
              <a:t>[Imm16] X 4</a:t>
            </a:r>
            <a:endParaRPr lang="en-US" altLang="zh-CN" sz="2000" dirty="0">
              <a:ea typeface="黑体" panose="02010609060101010101" pitchFamily="49" charset="-122"/>
            </a:endParaRPr>
          </a:p>
          <a:p>
            <a:pPr>
              <a:lnSpc>
                <a:spcPct val="120000"/>
              </a:lnSpc>
            </a:pPr>
            <a:endParaRPr lang="zh-CN" altLang="en-US" sz="2000" dirty="0">
              <a:ea typeface="黑体" panose="02010609060101010101" pitchFamily="49" charset="-122"/>
            </a:endParaRPr>
          </a:p>
        </p:txBody>
      </p:sp>
      <p:sp>
        <p:nvSpPr>
          <p:cNvPr id="225284" name="Rectangle 4"/>
          <p:cNvSpPr>
            <a:spLocks noChangeArrowheads="1"/>
          </p:cNvSpPr>
          <p:nvPr/>
        </p:nvSpPr>
        <p:spPr bwMode="auto">
          <a:xfrm>
            <a:off x="524933" y="3007180"/>
            <a:ext cx="1098973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130000"/>
              </a:lnSpc>
            </a:pPr>
            <a:r>
              <a:rPr lang="en-US" altLang="zh-CN" sz="2000" dirty="0">
                <a:ea typeface="黑体" panose="02010609060101010101" pitchFamily="49" charset="-122"/>
                <a:cs typeface="Arial" panose="020B0604020202020204" pitchFamily="34" charset="0"/>
              </a:rPr>
              <a:t>MIPS</a:t>
            </a:r>
            <a:r>
              <a:rPr lang="zh-CN" altLang="en-US" sz="2000" dirty="0">
                <a:ea typeface="黑体" panose="02010609060101010101" pitchFamily="49" charset="-122"/>
                <a:cs typeface="Arial" panose="020B0604020202020204" pitchFamily="34" charset="0"/>
              </a:rPr>
              <a:t>按字节编址，每条指令为</a:t>
            </a:r>
            <a:r>
              <a:rPr lang="en-US" altLang="zh-CN" sz="2000" dirty="0">
                <a:ea typeface="黑体" panose="02010609060101010101" pitchFamily="49" charset="-122"/>
                <a:cs typeface="Arial" panose="020B0604020202020204" pitchFamily="34" charset="0"/>
              </a:rPr>
              <a:t>32</a:t>
            </a:r>
            <a:r>
              <a:rPr lang="zh-CN" altLang="en-US" sz="2000" dirty="0">
                <a:ea typeface="黑体" panose="02010609060101010101" pitchFamily="49" charset="-122"/>
                <a:cs typeface="Arial" panose="020B0604020202020204" pitchFamily="34" charset="0"/>
              </a:rPr>
              <a:t>位，占</a:t>
            </a:r>
            <a:r>
              <a:rPr lang="en-US" altLang="zh-CN" sz="2000" dirty="0">
                <a:ea typeface="黑体" panose="02010609060101010101" pitchFamily="49" charset="-122"/>
                <a:cs typeface="Arial" panose="020B0604020202020204" pitchFamily="34" charset="0"/>
              </a:rPr>
              <a:t>4</a:t>
            </a:r>
            <a:r>
              <a:rPr lang="zh-CN" altLang="en-US" sz="2000" dirty="0">
                <a:ea typeface="黑体" panose="02010609060101010101" pitchFamily="49" charset="-122"/>
                <a:cs typeface="Arial" panose="020B0604020202020204" pitchFamily="34" charset="0"/>
              </a:rPr>
              <a:t>个字节，故</a:t>
            </a:r>
            <a:r>
              <a:rPr lang="en-US" altLang="zh-CN" sz="2000" dirty="0">
                <a:ea typeface="黑体" panose="02010609060101010101" pitchFamily="49" charset="-122"/>
                <a:cs typeface="Arial" panose="020B0604020202020204" pitchFamily="34" charset="0"/>
              </a:rPr>
              <a:t>PC</a:t>
            </a:r>
            <a:r>
              <a:rPr lang="zh-CN" altLang="en-US" sz="2000" dirty="0">
                <a:ea typeface="黑体" panose="02010609060101010101" pitchFamily="49" charset="-122"/>
                <a:cs typeface="Arial" panose="020B0604020202020204" pitchFamily="34" charset="0"/>
              </a:rPr>
              <a:t>的值总是</a:t>
            </a:r>
            <a:r>
              <a:rPr lang="en-US" altLang="zh-CN" sz="2000" dirty="0">
                <a:ea typeface="黑体" panose="02010609060101010101" pitchFamily="49" charset="-122"/>
                <a:cs typeface="Arial" panose="020B0604020202020204" pitchFamily="34" charset="0"/>
              </a:rPr>
              <a:t>4</a:t>
            </a:r>
            <a:r>
              <a:rPr lang="zh-CN" altLang="en-US" sz="2000" dirty="0">
                <a:ea typeface="黑体" panose="02010609060101010101" pitchFamily="49" charset="-122"/>
                <a:cs typeface="Arial" panose="020B0604020202020204" pitchFamily="34" charset="0"/>
              </a:rPr>
              <a:t>的倍数，即后两位为</a:t>
            </a:r>
            <a:r>
              <a:rPr lang="en-US" altLang="zh-CN" sz="2000" dirty="0">
                <a:ea typeface="黑体" panose="02010609060101010101" pitchFamily="49" charset="-122"/>
                <a:cs typeface="Arial" panose="020B0604020202020204" pitchFamily="34" charset="0"/>
              </a:rPr>
              <a:t>00</a:t>
            </a:r>
            <a:r>
              <a:rPr lang="zh-CN" altLang="en-US" sz="2000" dirty="0">
                <a:ea typeface="黑体" panose="02010609060101010101" pitchFamily="49" charset="-122"/>
                <a:cs typeface="Arial" panose="020B0604020202020204" pitchFamily="34" charset="0"/>
              </a:rPr>
              <a:t>，因此，</a:t>
            </a:r>
            <a:r>
              <a:rPr lang="en-US" altLang="zh-CN" sz="2000" dirty="0">
                <a:ea typeface="黑体" panose="02010609060101010101" pitchFamily="49" charset="-122"/>
                <a:cs typeface="Arial" panose="020B0604020202020204" pitchFamily="34" charset="0"/>
              </a:rPr>
              <a:t>PC</a:t>
            </a:r>
            <a:r>
              <a:rPr lang="zh-CN" altLang="en-US" sz="2000" dirty="0">
                <a:ea typeface="黑体" panose="02010609060101010101" pitchFamily="49" charset="-122"/>
                <a:cs typeface="Arial" panose="020B0604020202020204" pitchFamily="34" charset="0"/>
              </a:rPr>
              <a:t>只需要</a:t>
            </a:r>
            <a:r>
              <a:rPr lang="en-US" altLang="zh-CN" sz="2000" dirty="0">
                <a:ea typeface="黑体" panose="02010609060101010101" pitchFamily="49" charset="-122"/>
                <a:cs typeface="Arial" panose="020B0604020202020204" pitchFamily="34" charset="0"/>
              </a:rPr>
              <a:t>30</a:t>
            </a:r>
            <a:r>
              <a:rPr lang="zh-CN" altLang="en-US" sz="2000" dirty="0">
                <a:ea typeface="黑体" panose="02010609060101010101" pitchFamily="49" charset="-122"/>
                <a:cs typeface="Arial" panose="020B0604020202020204" pitchFamily="34" charset="0"/>
              </a:rPr>
              <a:t>位即可。</a:t>
            </a:r>
            <a:endParaRPr lang="zh-CN" altLang="en-US" sz="2000" dirty="0">
              <a:ea typeface="黑体" panose="02010609060101010101" pitchFamily="49" charset="-122"/>
              <a:cs typeface="Arial" panose="020B0604020202020204" pitchFamily="34" charset="0"/>
            </a:endParaRPr>
          </a:p>
        </p:txBody>
      </p:sp>
      <p:sp>
        <p:nvSpPr>
          <p:cNvPr id="225285" name="Rectangle 5"/>
          <p:cNvSpPr>
            <a:spLocks noChangeArrowheads="1"/>
          </p:cNvSpPr>
          <p:nvPr/>
        </p:nvSpPr>
        <p:spPr bwMode="auto">
          <a:xfrm>
            <a:off x="524933" y="4548642"/>
            <a:ext cx="10989732" cy="214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140000"/>
              </a:lnSpc>
              <a:spcBef>
                <a:spcPct val="15000"/>
              </a:spcBef>
            </a:pPr>
            <a:r>
              <a:rPr lang="zh-CN" altLang="en-US" sz="2200" dirty="0">
                <a:ea typeface="黑体" panose="02010609060101010101" pitchFamily="49" charset="-122"/>
              </a:rPr>
              <a:t>下地址计算逻辑简化为：</a:t>
            </a:r>
            <a:endParaRPr lang="zh-CN" altLang="en-US" sz="2200" dirty="0">
              <a:ea typeface="黑体" panose="02010609060101010101" pitchFamily="49" charset="-122"/>
            </a:endParaRPr>
          </a:p>
          <a:p>
            <a:pPr>
              <a:lnSpc>
                <a:spcPct val="140000"/>
              </a:lnSpc>
              <a:spcBef>
                <a:spcPct val="15000"/>
              </a:spcBef>
            </a:pPr>
            <a:r>
              <a:rPr lang="zh-CN" altLang="en-US" sz="2200" dirty="0">
                <a:ea typeface="黑体" panose="02010609060101010101" pitchFamily="49" charset="-122"/>
              </a:rPr>
              <a:t>      </a:t>
            </a:r>
            <a:r>
              <a:rPr lang="zh-CN" altLang="en-US" sz="2200" dirty="0">
                <a:solidFill>
                  <a:srgbClr val="0000FF"/>
                </a:solidFill>
                <a:ea typeface="黑体" panose="02010609060101010101" pitchFamily="49" charset="-122"/>
              </a:rPr>
              <a:t>顺序执行时</a:t>
            </a:r>
            <a:r>
              <a:rPr lang="en-US" altLang="zh-CN" sz="2200" dirty="0">
                <a:solidFill>
                  <a:srgbClr val="0000FF"/>
                </a:solidFill>
                <a:ea typeface="黑体" panose="02010609060101010101" pitchFamily="49" charset="-122"/>
              </a:rPr>
              <a:t>:</a:t>
            </a:r>
            <a:r>
              <a:rPr lang="en-US" altLang="zh-CN" sz="2200" dirty="0">
                <a:ea typeface="黑体" panose="02010609060101010101" pitchFamily="49" charset="-122"/>
              </a:rPr>
              <a:t>  PC&lt;31:2&gt; = PC&lt;31:2&gt; + 1</a:t>
            </a:r>
            <a:endParaRPr lang="en-US" altLang="zh-CN" sz="2200" dirty="0">
              <a:ea typeface="黑体" panose="02010609060101010101" pitchFamily="49" charset="-122"/>
            </a:endParaRPr>
          </a:p>
          <a:p>
            <a:pPr lvl="1">
              <a:lnSpc>
                <a:spcPct val="140000"/>
              </a:lnSpc>
              <a:spcBef>
                <a:spcPct val="15000"/>
              </a:spcBef>
            </a:pPr>
            <a:r>
              <a:rPr lang="zh-CN" altLang="en-US" sz="2200" dirty="0">
                <a:solidFill>
                  <a:srgbClr val="0000FF"/>
                </a:solidFill>
                <a:ea typeface="黑体" panose="02010609060101010101" pitchFamily="49" charset="-122"/>
              </a:rPr>
              <a:t>转移执行时</a:t>
            </a:r>
            <a:r>
              <a:rPr lang="en-US" altLang="zh-CN" sz="2200" dirty="0">
                <a:solidFill>
                  <a:srgbClr val="0000FF"/>
                </a:solidFill>
                <a:ea typeface="黑体" panose="02010609060101010101" pitchFamily="49" charset="-122"/>
              </a:rPr>
              <a:t>:</a:t>
            </a:r>
            <a:r>
              <a:rPr lang="en-US" altLang="zh-CN" sz="2200" dirty="0">
                <a:ea typeface="黑体" panose="02010609060101010101" pitchFamily="49" charset="-122"/>
              </a:rPr>
              <a:t> PC&lt;31:2&gt; = PC&lt;31:2&gt; + 1 + </a:t>
            </a:r>
            <a:r>
              <a:rPr lang="en-US" altLang="zh-CN" sz="2200" dirty="0" err="1">
                <a:ea typeface="黑体" panose="02010609060101010101" pitchFamily="49" charset="-122"/>
              </a:rPr>
              <a:t>SignExt</a:t>
            </a:r>
            <a:r>
              <a:rPr lang="en-US" altLang="zh-CN" sz="2200" dirty="0">
                <a:ea typeface="黑体" panose="02010609060101010101" pitchFamily="49" charset="-122"/>
              </a:rPr>
              <a:t>[Imm16]</a:t>
            </a:r>
            <a:endParaRPr lang="zh-CN" altLang="en-US" sz="2200" dirty="0">
              <a:ea typeface="黑体" panose="02010609060101010101" pitchFamily="49" charset="-122"/>
            </a:endParaRPr>
          </a:p>
          <a:p>
            <a:pPr lvl="1">
              <a:lnSpc>
                <a:spcPct val="140000"/>
              </a:lnSpc>
              <a:spcBef>
                <a:spcPct val="15000"/>
              </a:spcBef>
            </a:pPr>
            <a:r>
              <a:rPr lang="zh-CN" altLang="en-US" sz="2200" dirty="0">
                <a:solidFill>
                  <a:srgbClr val="0000FF"/>
                </a:solidFill>
                <a:ea typeface="黑体" panose="02010609060101010101" pitchFamily="49" charset="-122"/>
              </a:rPr>
              <a:t>取指令时</a:t>
            </a:r>
            <a:r>
              <a:rPr lang="en-US" altLang="zh-CN" sz="2200" dirty="0">
                <a:solidFill>
                  <a:srgbClr val="0000FF"/>
                </a:solidFill>
                <a:ea typeface="黑体" panose="02010609060101010101" pitchFamily="49" charset="-122"/>
              </a:rPr>
              <a:t>:</a:t>
            </a:r>
            <a:r>
              <a:rPr lang="en-US" altLang="zh-CN" sz="2200" dirty="0">
                <a:ea typeface="黑体" panose="02010609060101010101" pitchFamily="49" charset="-122"/>
              </a:rPr>
              <a:t> </a:t>
            </a:r>
            <a:r>
              <a:rPr lang="zh-CN" altLang="en-US" sz="2200" dirty="0">
                <a:ea typeface="黑体" panose="02010609060101010101" pitchFamily="49" charset="-122"/>
              </a:rPr>
              <a:t>指令地址 </a:t>
            </a:r>
            <a:r>
              <a:rPr lang="en-US" altLang="zh-CN" sz="2200" dirty="0">
                <a:ea typeface="黑体" panose="02010609060101010101" pitchFamily="49" charset="-122"/>
              </a:rPr>
              <a:t>= PC&lt;31:2&gt; </a:t>
            </a:r>
            <a:r>
              <a:rPr lang="zh-CN" altLang="en-US" sz="2200" dirty="0">
                <a:ea typeface="黑体" panose="02010609060101010101" pitchFamily="49" charset="-122"/>
              </a:rPr>
              <a:t>串接 “</a:t>
            </a:r>
            <a:r>
              <a:rPr lang="en-US" altLang="zh-CN" sz="2200" dirty="0">
                <a:ea typeface="黑体" panose="02010609060101010101" pitchFamily="49" charset="-122"/>
              </a:rPr>
              <a:t>00”</a:t>
            </a:r>
            <a:endParaRPr lang="en-US" altLang="zh-CN" sz="2200" dirty="0">
              <a:ea typeface="黑体" panose="02010609060101010101" pitchFamily="49" charset="-122"/>
            </a:endParaRPr>
          </a:p>
        </p:txBody>
      </p:sp>
      <p:sp>
        <p:nvSpPr>
          <p:cNvPr id="225286" name="Text Box 6"/>
          <p:cNvSpPr txBox="1">
            <a:spLocks noChangeArrowheads="1"/>
          </p:cNvSpPr>
          <p:nvPr/>
        </p:nvSpPr>
        <p:spPr bwMode="auto">
          <a:xfrm>
            <a:off x="524933" y="4104143"/>
            <a:ext cx="7377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000" dirty="0">
                <a:solidFill>
                  <a:srgbClr val="006600"/>
                </a:solidFill>
                <a:ea typeface="黑体" panose="02010609060101010101" pitchFamily="49" charset="-122"/>
                <a:cs typeface="Arial" panose="020B0604020202020204" pitchFamily="34" charset="0"/>
              </a:rPr>
              <a:t>PC</a:t>
            </a:r>
            <a:r>
              <a:rPr lang="zh-CN" altLang="en-US" sz="2000" dirty="0">
                <a:solidFill>
                  <a:srgbClr val="006600"/>
                </a:solidFill>
                <a:ea typeface="黑体" panose="02010609060101010101" pitchFamily="49" charset="-122"/>
                <a:cs typeface="Arial" panose="020B0604020202020204" pitchFamily="34" charset="0"/>
              </a:rPr>
              <a:t>采用</a:t>
            </a:r>
            <a:r>
              <a:rPr lang="en-US" altLang="zh-CN" sz="2000" dirty="0">
                <a:solidFill>
                  <a:srgbClr val="006600"/>
                </a:solidFill>
                <a:ea typeface="黑体" panose="02010609060101010101" pitchFamily="49" charset="-122"/>
                <a:cs typeface="Arial" panose="020B0604020202020204" pitchFamily="34" charset="0"/>
              </a:rPr>
              <a:t>30</a:t>
            </a:r>
            <a:r>
              <a:rPr lang="zh-CN" altLang="en-US" sz="2000" dirty="0">
                <a:solidFill>
                  <a:srgbClr val="006600"/>
                </a:solidFill>
                <a:ea typeface="黑体" panose="02010609060101010101" pitchFamily="49" charset="-122"/>
                <a:cs typeface="Arial" panose="020B0604020202020204" pitchFamily="34" charset="0"/>
              </a:rPr>
              <a:t>位后，其转移地址计算逻辑变得更加简单。</a:t>
            </a:r>
            <a:endParaRPr lang="zh-CN" altLang="en-US" sz="2000" dirty="0">
              <a:solidFill>
                <a:srgbClr val="006600"/>
              </a:solidFill>
              <a:ea typeface="黑体" panose="02010609060101010101" pitchFamily="49" charset="-122"/>
              <a:cs typeface="Arial" panose="020B0604020202020204" pitchFamily="34" charset="0"/>
            </a:endParaRPr>
          </a:p>
        </p:txBody>
      </p:sp>
      <p:sp>
        <p:nvSpPr>
          <p:cNvPr id="225288" name="Text Box 8"/>
          <p:cNvSpPr txBox="1">
            <a:spLocks noChangeArrowheads="1"/>
          </p:cNvSpPr>
          <p:nvPr/>
        </p:nvSpPr>
        <p:spPr bwMode="auto">
          <a:xfrm>
            <a:off x="524933" y="2280105"/>
            <a:ext cx="1098973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solidFill>
                  <a:srgbClr val="A50021"/>
                </a:solidFill>
                <a:ea typeface="黑体" panose="02010609060101010101" pitchFamily="49" charset="-122"/>
              </a:rPr>
              <a:t>采用</a:t>
            </a:r>
            <a:r>
              <a:rPr lang="en-US" altLang="zh-CN" sz="2000" dirty="0">
                <a:solidFill>
                  <a:srgbClr val="A50021"/>
                </a:solidFill>
                <a:ea typeface="黑体" panose="02010609060101010101" pitchFamily="49" charset="-122"/>
              </a:rPr>
              <a:t>32</a:t>
            </a:r>
            <a:r>
              <a:rPr lang="zh-CN" altLang="en-US" sz="2000" dirty="0">
                <a:solidFill>
                  <a:srgbClr val="A50021"/>
                </a:solidFill>
                <a:ea typeface="黑体" panose="02010609060101010101" pitchFamily="49" charset="-122"/>
              </a:rPr>
              <a:t>位</a:t>
            </a:r>
            <a:r>
              <a:rPr lang="en-US" altLang="zh-CN" sz="2000" dirty="0">
                <a:solidFill>
                  <a:srgbClr val="A50021"/>
                </a:solidFill>
                <a:ea typeface="黑体" panose="02010609060101010101" pitchFamily="49" charset="-122"/>
              </a:rPr>
              <a:t>PC</a:t>
            </a:r>
            <a:r>
              <a:rPr lang="zh-CN" altLang="en-US" sz="2000" dirty="0">
                <a:solidFill>
                  <a:srgbClr val="A50021"/>
                </a:solidFill>
                <a:ea typeface="黑体" panose="02010609060101010101" pitchFamily="49" charset="-122"/>
              </a:rPr>
              <a:t>时，可用左移</a:t>
            </a:r>
            <a:r>
              <a:rPr lang="en-US" altLang="zh-CN" sz="2000" dirty="0">
                <a:solidFill>
                  <a:srgbClr val="A50021"/>
                </a:solidFill>
                <a:ea typeface="黑体" panose="02010609060101010101" pitchFamily="49" charset="-122"/>
              </a:rPr>
              <a:t>2</a:t>
            </a:r>
            <a:r>
              <a:rPr lang="zh-CN" altLang="en-US" sz="2000" dirty="0">
                <a:solidFill>
                  <a:srgbClr val="A50021"/>
                </a:solidFill>
                <a:ea typeface="黑体" panose="02010609060101010101" pitchFamily="49" charset="-122"/>
              </a:rPr>
              <a:t>位实现“</a:t>
            </a:r>
            <a:r>
              <a:rPr lang="en-US" altLang="zh-CN" dirty="0">
                <a:solidFill>
                  <a:srgbClr val="A50021"/>
                </a:solidFill>
                <a:ea typeface="黑体" panose="02010609060101010101" pitchFamily="49" charset="-122"/>
              </a:rPr>
              <a:t>X</a:t>
            </a:r>
            <a:r>
              <a:rPr lang="en-US" altLang="zh-CN" sz="2000" dirty="0">
                <a:solidFill>
                  <a:srgbClr val="A50021"/>
                </a:solidFill>
                <a:ea typeface="黑体" panose="02010609060101010101" pitchFamily="49" charset="-122"/>
              </a:rPr>
              <a:t>4”</a:t>
            </a:r>
            <a:r>
              <a:rPr lang="zh-CN" altLang="en-US" sz="2000" dirty="0">
                <a:solidFill>
                  <a:srgbClr val="A50021"/>
                </a:solidFill>
                <a:ea typeface="黑体" panose="02010609060101010101" pitchFamily="49" charset="-122"/>
              </a:rPr>
              <a:t>操作，计算转移地址用</a:t>
            </a:r>
            <a:r>
              <a:rPr lang="en-US" altLang="zh-CN" sz="2000" dirty="0">
                <a:solidFill>
                  <a:srgbClr val="A50021"/>
                </a:solidFill>
                <a:ea typeface="黑体" panose="02010609060101010101" pitchFamily="49" charset="-122"/>
              </a:rPr>
              <a:t>2</a:t>
            </a:r>
            <a:r>
              <a:rPr lang="zh-CN" altLang="en-US" sz="2000" dirty="0">
                <a:solidFill>
                  <a:srgbClr val="A50021"/>
                </a:solidFill>
                <a:ea typeface="黑体" panose="02010609060101010101" pitchFamily="49" charset="-122"/>
              </a:rPr>
              <a:t>个加法器！ 可以用更简便的方式实现如下：</a:t>
            </a:r>
            <a:endParaRPr lang="zh-CN" altLang="en-US" sz="2000" dirty="0">
              <a:solidFill>
                <a:srgbClr val="A50021"/>
              </a:solidFill>
              <a:ea typeface="黑体" panose="02010609060101010101" pitchFamily="49" charset="-122"/>
            </a:endParaRPr>
          </a:p>
        </p:txBody>
      </p:sp>
      <p:sp>
        <p:nvSpPr>
          <p:cNvPr id="2" name="标题 1"/>
          <p:cNvSpPr>
            <a:spLocks noGrp="1"/>
          </p:cNvSpPr>
          <p:nvPr>
            <p:ph type="title"/>
          </p:nvPr>
        </p:nvSpPr>
        <p:spPr/>
        <p:txBody>
          <a:bodyPr/>
          <a:lstStyle/>
          <a:p>
            <a:r>
              <a:rPr lang="zh-CN" altLang="en-US" dirty="0"/>
              <a:t>下地址计算逻辑的设计</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7" dur="500"/>
                                        <p:tgtEl>
                                          <p:spTgt spid="225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2" dur="500"/>
                                        <p:tgtEl>
                                          <p:spTgt spid="225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288"/>
                                        </p:tgtEl>
                                        <p:attrNameLst>
                                          <p:attrName>style.visibility</p:attrName>
                                        </p:attrNameLst>
                                      </p:cBhvr>
                                      <p:to>
                                        <p:strVal val="visible"/>
                                      </p:to>
                                    </p:set>
                                    <p:animEffect transition="in" filter="blinds(horizontal)">
                                      <p:cBhvr>
                                        <p:cTn id="17" dur="500"/>
                                        <p:tgtEl>
                                          <p:spTgt spid="22528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5284"/>
                                        </p:tgtEl>
                                        <p:attrNameLst>
                                          <p:attrName>style.visibility</p:attrName>
                                        </p:attrNameLst>
                                      </p:cBhvr>
                                      <p:to>
                                        <p:strVal val="visible"/>
                                      </p:to>
                                    </p:set>
                                    <p:animEffect transition="in" filter="checkerboard(across)">
                                      <p:cBhvr>
                                        <p:cTn id="22" dur="500"/>
                                        <p:tgtEl>
                                          <p:spTgt spid="2252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286"/>
                                        </p:tgtEl>
                                        <p:attrNameLst>
                                          <p:attrName>style.visibility</p:attrName>
                                        </p:attrNameLst>
                                      </p:cBhvr>
                                      <p:to>
                                        <p:strVal val="visible"/>
                                      </p:to>
                                    </p:set>
                                    <p:animEffect transition="in" filter="blinds(horizontal)">
                                      <p:cBhvr>
                                        <p:cTn id="27" dur="500"/>
                                        <p:tgtEl>
                                          <p:spTgt spid="2252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285"/>
                                        </p:tgtEl>
                                        <p:attrNameLst>
                                          <p:attrName>style.visibility</p:attrName>
                                        </p:attrNameLst>
                                      </p:cBhvr>
                                      <p:to>
                                        <p:strVal val="visible"/>
                                      </p:to>
                                    </p:set>
                                    <p:animEffect transition="in" filter="blinds(horizontal)">
                                      <p:cBhvr>
                                        <p:cTn id="32" dur="500"/>
                                        <p:tgtEl>
                                          <p:spTgt spid="225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p:bldP spid="225285" grpId="0"/>
      <p:bldP spid="225286" grpId="0"/>
      <p:bldP spid="22528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24536" y="685801"/>
            <a:ext cx="8356600" cy="2144177"/>
          </a:xfrm>
          <a:noFill/>
        </p:spPr>
        <p:txBody>
          <a:bodyPr/>
          <a:lstStyle/>
          <a:p>
            <a:pPr>
              <a:spcBef>
                <a:spcPct val="20000"/>
              </a:spcBef>
            </a:pPr>
            <a:r>
              <a:rPr lang="en-US" altLang="zh-CN" sz="2000" dirty="0">
                <a:ea typeface="黑体" panose="02010609060101010101" pitchFamily="49" charset="-122"/>
              </a:rPr>
              <a:t>Using a 30-bit PC:</a:t>
            </a:r>
            <a:endParaRPr lang="en-US" altLang="zh-CN" sz="2000" dirty="0">
              <a:ea typeface="黑体" panose="02010609060101010101" pitchFamily="49" charset="-122"/>
            </a:endParaRPr>
          </a:p>
          <a:p>
            <a:pPr lvl="1">
              <a:spcBef>
                <a:spcPct val="20000"/>
              </a:spcBef>
            </a:pPr>
            <a:r>
              <a:rPr lang="zh-CN" altLang="en-US" sz="2000" dirty="0">
                <a:solidFill>
                  <a:srgbClr val="0000FF"/>
                </a:solidFill>
                <a:ea typeface="黑体" panose="02010609060101010101" pitchFamily="49" charset="-122"/>
              </a:rPr>
              <a:t>顺序执行时</a:t>
            </a:r>
            <a:r>
              <a:rPr lang="en-US" altLang="zh-CN" sz="2000" dirty="0">
                <a:solidFill>
                  <a:srgbClr val="0000FF"/>
                </a:solidFill>
                <a:ea typeface="黑体" panose="02010609060101010101" pitchFamily="49" charset="-122"/>
              </a:rPr>
              <a:t>:</a:t>
            </a:r>
            <a:r>
              <a:rPr lang="en-US" altLang="zh-CN" sz="2000" dirty="0">
                <a:ea typeface="黑体" panose="02010609060101010101" pitchFamily="49" charset="-122"/>
              </a:rPr>
              <a:t>  PC&lt;31:2&gt; = PC&lt;31:2&gt; + 1</a:t>
            </a:r>
            <a:endParaRPr lang="en-US" altLang="zh-CN" sz="2000" dirty="0">
              <a:ea typeface="黑体" panose="02010609060101010101" pitchFamily="49" charset="-122"/>
            </a:endParaRPr>
          </a:p>
          <a:p>
            <a:pPr lvl="1">
              <a:spcBef>
                <a:spcPct val="20000"/>
              </a:spcBef>
            </a:pPr>
            <a:r>
              <a:rPr lang="zh-CN" altLang="en-US" sz="2000" dirty="0">
                <a:solidFill>
                  <a:srgbClr val="0000FF"/>
                </a:solidFill>
                <a:ea typeface="黑体" panose="02010609060101010101" pitchFamily="49" charset="-122"/>
              </a:rPr>
              <a:t>转移执行时</a:t>
            </a:r>
            <a:r>
              <a:rPr lang="en-US" altLang="zh-CN" sz="2000" dirty="0">
                <a:solidFill>
                  <a:srgbClr val="0000FF"/>
                </a:solidFill>
                <a:ea typeface="黑体" panose="02010609060101010101" pitchFamily="49" charset="-122"/>
              </a:rPr>
              <a:t>:</a:t>
            </a:r>
            <a:r>
              <a:rPr lang="en-US" altLang="zh-CN" sz="2000" dirty="0">
                <a:ea typeface="黑体" panose="02010609060101010101" pitchFamily="49" charset="-122"/>
              </a:rPr>
              <a:t> PC&lt;31:2&gt; = PC&lt;31:2&gt; + 1 + </a:t>
            </a:r>
            <a:r>
              <a:rPr lang="en-US" altLang="zh-CN" sz="2000" dirty="0" err="1">
                <a:ea typeface="黑体" panose="02010609060101010101" pitchFamily="49" charset="-122"/>
              </a:rPr>
              <a:t>SignExt</a:t>
            </a:r>
            <a:r>
              <a:rPr lang="en-US" altLang="zh-CN" sz="2000" dirty="0">
                <a:ea typeface="黑体" panose="02010609060101010101" pitchFamily="49" charset="-122"/>
              </a:rPr>
              <a:t>[Imm16]</a:t>
            </a:r>
            <a:endParaRPr lang="zh-CN" altLang="en-US" sz="2000" dirty="0">
              <a:ea typeface="黑体" panose="02010609060101010101" pitchFamily="49" charset="-122"/>
            </a:endParaRPr>
          </a:p>
          <a:p>
            <a:pPr lvl="1">
              <a:spcBef>
                <a:spcPct val="20000"/>
              </a:spcBef>
            </a:pPr>
            <a:r>
              <a:rPr lang="zh-CN" altLang="en-US" sz="2000" dirty="0">
                <a:solidFill>
                  <a:srgbClr val="0000FF"/>
                </a:solidFill>
                <a:ea typeface="黑体" panose="02010609060101010101" pitchFamily="49" charset="-122"/>
              </a:rPr>
              <a:t>取指令时</a:t>
            </a:r>
            <a:r>
              <a:rPr lang="en-US" altLang="zh-CN" sz="2000" dirty="0">
                <a:solidFill>
                  <a:srgbClr val="0000FF"/>
                </a:solidFill>
                <a:ea typeface="黑体" panose="02010609060101010101" pitchFamily="49" charset="-122"/>
              </a:rPr>
              <a:t>:</a:t>
            </a:r>
            <a:r>
              <a:rPr lang="en-US" altLang="zh-CN" sz="2000" dirty="0">
                <a:ea typeface="黑体" panose="02010609060101010101" pitchFamily="49" charset="-122"/>
              </a:rPr>
              <a:t> </a:t>
            </a:r>
            <a:r>
              <a:rPr lang="zh-CN" altLang="en-US" sz="2000" dirty="0">
                <a:ea typeface="黑体" panose="02010609060101010101" pitchFamily="49" charset="-122"/>
              </a:rPr>
              <a:t>指令地址 </a:t>
            </a:r>
            <a:r>
              <a:rPr lang="en-US" altLang="zh-CN" sz="2000" dirty="0">
                <a:ea typeface="黑体" panose="02010609060101010101" pitchFamily="49" charset="-122"/>
              </a:rPr>
              <a:t>= PC&lt;31:2&gt; </a:t>
            </a:r>
            <a:r>
              <a:rPr lang="en-US" altLang="zh-CN" sz="2000" dirty="0" err="1">
                <a:ea typeface="黑体" panose="02010609060101010101" pitchFamily="49" charset="-122"/>
              </a:rPr>
              <a:t>concat</a:t>
            </a:r>
            <a:r>
              <a:rPr lang="en-US" altLang="zh-CN" sz="2000" dirty="0">
                <a:ea typeface="黑体" panose="02010609060101010101" pitchFamily="49" charset="-122"/>
              </a:rPr>
              <a:t> “00”</a:t>
            </a:r>
            <a:endParaRPr lang="en-US" altLang="zh-CN" sz="2000" dirty="0">
              <a:ea typeface="黑体" panose="02010609060101010101" pitchFamily="49" charset="-122"/>
            </a:endParaRPr>
          </a:p>
          <a:p>
            <a:pPr lvl="1">
              <a:lnSpc>
                <a:spcPct val="130000"/>
              </a:lnSpc>
              <a:spcBef>
                <a:spcPct val="0"/>
              </a:spcBef>
              <a:buSzTx/>
              <a:buFontTx/>
              <a:buNone/>
            </a:pPr>
            <a:endParaRPr lang="en-US" altLang="zh-CN" sz="2000" dirty="0">
              <a:ea typeface="黑体" panose="02010609060101010101" pitchFamily="49" charset="-122"/>
            </a:endParaRPr>
          </a:p>
        </p:txBody>
      </p:sp>
      <p:sp>
        <p:nvSpPr>
          <p:cNvPr id="36868" name="Line 4"/>
          <p:cNvSpPr>
            <a:spLocks noChangeShapeType="1"/>
          </p:cNvSpPr>
          <p:nvPr/>
        </p:nvSpPr>
        <p:spPr bwMode="auto">
          <a:xfrm>
            <a:off x="3213100" y="3109913"/>
            <a:ext cx="1193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Line 5"/>
          <p:cNvSpPr>
            <a:spLocks noChangeShapeType="1"/>
          </p:cNvSpPr>
          <p:nvPr/>
        </p:nvSpPr>
        <p:spPr bwMode="auto">
          <a:xfrm flipH="1">
            <a:off x="3727450" y="3044826"/>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0" name="Rectangle 6"/>
          <p:cNvSpPr>
            <a:spLocks noChangeArrowheads="1"/>
          </p:cNvSpPr>
          <p:nvPr/>
        </p:nvSpPr>
        <p:spPr bwMode="auto">
          <a:xfrm>
            <a:off x="3414713" y="31797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6871" name="Line 7"/>
          <p:cNvSpPr>
            <a:spLocks noChangeShapeType="1"/>
          </p:cNvSpPr>
          <p:nvPr/>
        </p:nvSpPr>
        <p:spPr bwMode="auto">
          <a:xfrm>
            <a:off x="4889500" y="3338513"/>
            <a:ext cx="1955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2" name="Line 8"/>
          <p:cNvSpPr>
            <a:spLocks noChangeShapeType="1"/>
          </p:cNvSpPr>
          <p:nvPr/>
        </p:nvSpPr>
        <p:spPr bwMode="auto">
          <a:xfrm flipH="1">
            <a:off x="6242050" y="3268664"/>
            <a:ext cx="88900" cy="1666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Rectangle 9"/>
          <p:cNvSpPr>
            <a:spLocks noChangeArrowheads="1"/>
          </p:cNvSpPr>
          <p:nvPr/>
        </p:nvSpPr>
        <p:spPr bwMode="auto">
          <a:xfrm>
            <a:off x="6081713" y="34432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6874" name="Rectangle 10"/>
          <p:cNvSpPr>
            <a:spLocks noChangeArrowheads="1"/>
          </p:cNvSpPr>
          <p:nvPr/>
        </p:nvSpPr>
        <p:spPr bwMode="auto">
          <a:xfrm rot="5400000">
            <a:off x="4256882" y="4760119"/>
            <a:ext cx="1133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SignExt</a:t>
            </a:r>
            <a:endParaRPr lang="en-US" altLang="zh-CN" sz="1800"/>
          </a:p>
        </p:txBody>
      </p:sp>
      <p:sp>
        <p:nvSpPr>
          <p:cNvPr id="36875" name="Line 11"/>
          <p:cNvSpPr>
            <a:spLocks noChangeShapeType="1"/>
          </p:cNvSpPr>
          <p:nvPr/>
        </p:nvSpPr>
        <p:spPr bwMode="auto">
          <a:xfrm>
            <a:off x="6184900" y="417195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Rectangle 12"/>
          <p:cNvSpPr>
            <a:spLocks noChangeArrowheads="1"/>
          </p:cNvSpPr>
          <p:nvPr/>
        </p:nvSpPr>
        <p:spPr bwMode="auto">
          <a:xfrm>
            <a:off x="6253163" y="42830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6877" name="Line 13"/>
          <p:cNvSpPr>
            <a:spLocks noChangeShapeType="1"/>
          </p:cNvSpPr>
          <p:nvPr/>
        </p:nvSpPr>
        <p:spPr bwMode="auto">
          <a:xfrm flipH="1">
            <a:off x="6394450" y="4106863"/>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14"/>
          <p:cNvSpPr>
            <a:spLocks noChangeShapeType="1"/>
          </p:cNvSpPr>
          <p:nvPr/>
        </p:nvSpPr>
        <p:spPr bwMode="auto">
          <a:xfrm>
            <a:off x="3975100" y="4862513"/>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15"/>
          <p:cNvSpPr>
            <a:spLocks noChangeShapeType="1"/>
          </p:cNvSpPr>
          <p:nvPr/>
        </p:nvSpPr>
        <p:spPr bwMode="auto">
          <a:xfrm flipH="1">
            <a:off x="4184650" y="4779963"/>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Rectangle 16"/>
          <p:cNvSpPr>
            <a:spLocks noChangeArrowheads="1"/>
          </p:cNvSpPr>
          <p:nvPr/>
        </p:nvSpPr>
        <p:spPr bwMode="auto">
          <a:xfrm>
            <a:off x="3871913" y="48450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6881" name="Rectangle 17"/>
          <p:cNvSpPr>
            <a:spLocks noChangeArrowheads="1"/>
          </p:cNvSpPr>
          <p:nvPr/>
        </p:nvSpPr>
        <p:spPr bwMode="auto">
          <a:xfrm>
            <a:off x="3133726" y="467042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6882" name="Line 18"/>
          <p:cNvSpPr>
            <a:spLocks noChangeShapeType="1"/>
          </p:cNvSpPr>
          <p:nvPr/>
        </p:nvSpPr>
        <p:spPr bwMode="auto">
          <a:xfrm>
            <a:off x="3898900" y="3978275"/>
            <a:ext cx="508000" cy="0"/>
          </a:xfrm>
          <a:prstGeom prst="line">
            <a:avLst/>
          </a:prstGeom>
          <a:noFill/>
          <a:ln w="254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Rectangle 19"/>
          <p:cNvSpPr>
            <a:spLocks noChangeArrowheads="1"/>
          </p:cNvSpPr>
          <p:nvPr/>
        </p:nvSpPr>
        <p:spPr bwMode="auto">
          <a:xfrm>
            <a:off x="4660900" y="4341813"/>
            <a:ext cx="355600" cy="1092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6884" name="Group 20"/>
          <p:cNvGrpSpPr/>
          <p:nvPr/>
        </p:nvGrpSpPr>
        <p:grpSpPr bwMode="auto">
          <a:xfrm>
            <a:off x="6784969" y="3092451"/>
            <a:ext cx="377824" cy="1325563"/>
            <a:chOff x="3314" y="2101"/>
            <a:chExt cx="238" cy="835"/>
          </a:xfrm>
        </p:grpSpPr>
        <p:grpSp>
          <p:nvGrpSpPr>
            <p:cNvPr id="36953" name="Group 21"/>
            <p:cNvGrpSpPr/>
            <p:nvPr/>
          </p:nvGrpSpPr>
          <p:grpSpPr bwMode="auto">
            <a:xfrm>
              <a:off x="3360" y="2101"/>
              <a:ext cx="192" cy="835"/>
              <a:chOff x="3360" y="2101"/>
              <a:chExt cx="192" cy="835"/>
            </a:xfrm>
          </p:grpSpPr>
          <p:sp>
            <p:nvSpPr>
              <p:cNvPr id="36957" name="Line 22"/>
              <p:cNvSpPr>
                <a:spLocks noChangeShapeType="1"/>
              </p:cNvSpPr>
              <p:nvPr/>
            </p:nvSpPr>
            <p:spPr bwMode="auto">
              <a:xfrm>
                <a:off x="3360" y="2101"/>
                <a:ext cx="0" cy="81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8" name="Line 23"/>
              <p:cNvSpPr>
                <a:spLocks noChangeShapeType="1"/>
              </p:cNvSpPr>
              <p:nvPr/>
            </p:nvSpPr>
            <p:spPr bwMode="auto">
              <a:xfrm>
                <a:off x="3368" y="2101"/>
                <a:ext cx="176" cy="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9" name="Line 24"/>
              <p:cNvSpPr>
                <a:spLocks noChangeShapeType="1"/>
              </p:cNvSpPr>
              <p:nvPr/>
            </p:nvSpPr>
            <p:spPr bwMode="auto">
              <a:xfrm flipV="1">
                <a:off x="3368" y="2809"/>
                <a:ext cx="176" cy="1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60" name="Line 25"/>
              <p:cNvSpPr>
                <a:spLocks noChangeShapeType="1"/>
              </p:cNvSpPr>
              <p:nvPr/>
            </p:nvSpPr>
            <p:spPr bwMode="auto">
              <a:xfrm>
                <a:off x="3552" y="2212"/>
                <a:ext cx="0" cy="5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54" name="Rectangle 26"/>
            <p:cNvSpPr>
              <a:spLocks noChangeArrowheads="1"/>
            </p:cNvSpPr>
            <p:nvPr/>
          </p:nvSpPr>
          <p:spPr bwMode="auto">
            <a:xfrm rot="5400000">
              <a:off x="3227" y="2421"/>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36955" name="Rectangle 27"/>
            <p:cNvSpPr>
              <a:spLocks noChangeArrowheads="1"/>
            </p:cNvSpPr>
            <p:nvPr/>
          </p:nvSpPr>
          <p:spPr bwMode="auto">
            <a:xfrm>
              <a:off x="3351" y="218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0</a:t>
              </a:r>
              <a:endParaRPr lang="zh-CN" altLang="en-US"/>
            </a:p>
          </p:txBody>
        </p:sp>
        <p:sp>
          <p:nvSpPr>
            <p:cNvPr id="36956" name="Rectangle 28"/>
            <p:cNvSpPr>
              <a:spLocks noChangeArrowheads="1"/>
            </p:cNvSpPr>
            <p:nvPr/>
          </p:nvSpPr>
          <p:spPr bwMode="auto">
            <a:xfrm>
              <a:off x="3351" y="265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t>1</a:t>
              </a:r>
              <a:endParaRPr lang="zh-CN" altLang="en-US"/>
            </a:p>
          </p:txBody>
        </p:sp>
      </p:grpSp>
      <p:grpSp>
        <p:nvGrpSpPr>
          <p:cNvPr id="36885" name="Group 29"/>
          <p:cNvGrpSpPr/>
          <p:nvPr/>
        </p:nvGrpSpPr>
        <p:grpSpPr bwMode="auto">
          <a:xfrm>
            <a:off x="4419600" y="2978150"/>
            <a:ext cx="457200" cy="1157288"/>
            <a:chOff x="1824" y="2029"/>
            <a:chExt cx="288" cy="729"/>
          </a:xfrm>
        </p:grpSpPr>
        <p:sp>
          <p:nvSpPr>
            <p:cNvPr id="36945" name="Line 30"/>
            <p:cNvSpPr>
              <a:spLocks noChangeShapeType="1"/>
            </p:cNvSpPr>
            <p:nvPr/>
          </p:nvSpPr>
          <p:spPr bwMode="auto">
            <a:xfrm>
              <a:off x="1824" y="2029"/>
              <a:ext cx="0" cy="16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6" name="Line 31"/>
            <p:cNvSpPr>
              <a:spLocks noChangeShapeType="1"/>
            </p:cNvSpPr>
            <p:nvPr/>
          </p:nvSpPr>
          <p:spPr bwMode="auto">
            <a:xfrm>
              <a:off x="1832" y="2029"/>
              <a:ext cx="272" cy="16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7" name="Line 32"/>
            <p:cNvSpPr>
              <a:spLocks noChangeShapeType="1"/>
            </p:cNvSpPr>
            <p:nvPr/>
          </p:nvSpPr>
          <p:spPr bwMode="auto">
            <a:xfrm>
              <a:off x="1832" y="2211"/>
              <a:ext cx="128" cy="7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8" name="Line 33"/>
            <p:cNvSpPr>
              <a:spLocks noChangeShapeType="1"/>
            </p:cNvSpPr>
            <p:nvPr/>
          </p:nvSpPr>
          <p:spPr bwMode="auto">
            <a:xfrm>
              <a:off x="1968" y="2303"/>
              <a:ext cx="0" cy="16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9" name="Line 34"/>
            <p:cNvSpPr>
              <a:spLocks noChangeShapeType="1"/>
            </p:cNvSpPr>
            <p:nvPr/>
          </p:nvSpPr>
          <p:spPr bwMode="auto">
            <a:xfrm>
              <a:off x="2112" y="2211"/>
              <a:ext cx="0" cy="349"/>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0" name="Line 35"/>
            <p:cNvSpPr>
              <a:spLocks noChangeShapeType="1"/>
            </p:cNvSpPr>
            <p:nvPr/>
          </p:nvSpPr>
          <p:spPr bwMode="auto">
            <a:xfrm flipV="1">
              <a:off x="1832" y="2469"/>
              <a:ext cx="128" cy="107"/>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1" name="Line 36"/>
            <p:cNvSpPr>
              <a:spLocks noChangeShapeType="1"/>
            </p:cNvSpPr>
            <p:nvPr/>
          </p:nvSpPr>
          <p:spPr bwMode="auto">
            <a:xfrm>
              <a:off x="1824" y="2576"/>
              <a:ext cx="0" cy="166"/>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2" name="Line 37"/>
            <p:cNvSpPr>
              <a:spLocks noChangeShapeType="1"/>
            </p:cNvSpPr>
            <p:nvPr/>
          </p:nvSpPr>
          <p:spPr bwMode="auto">
            <a:xfrm flipV="1">
              <a:off x="1832" y="2560"/>
              <a:ext cx="272" cy="19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886" name="Rectangle 38"/>
          <p:cNvSpPr>
            <a:spLocks noChangeArrowheads="1"/>
          </p:cNvSpPr>
          <p:nvPr/>
        </p:nvSpPr>
        <p:spPr bwMode="auto">
          <a:xfrm rot="5400000">
            <a:off x="4332148" y="3315469"/>
            <a:ext cx="84959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FF"/>
                </a:solidFill>
              </a:rPr>
              <a:t>Adder</a:t>
            </a:r>
            <a:endParaRPr lang="en-US" altLang="zh-CN" sz="1800">
              <a:solidFill>
                <a:srgbClr val="0000FF"/>
              </a:solidFill>
            </a:endParaRPr>
          </a:p>
        </p:txBody>
      </p:sp>
      <p:sp>
        <p:nvSpPr>
          <p:cNvPr id="36887" name="Rectangle 39"/>
          <p:cNvSpPr>
            <a:spLocks noChangeArrowheads="1"/>
          </p:cNvSpPr>
          <p:nvPr/>
        </p:nvSpPr>
        <p:spPr bwMode="auto">
          <a:xfrm>
            <a:off x="3414713" y="3795714"/>
            <a:ext cx="7758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solidFill>
                  <a:srgbClr val="0000FF"/>
                </a:solidFill>
              </a:rPr>
              <a:t>“1”</a:t>
            </a:r>
            <a:endParaRPr lang="zh-CN" altLang="en-US" sz="1800">
              <a:solidFill>
                <a:srgbClr val="0000FF"/>
              </a:solidFill>
            </a:endParaRPr>
          </a:p>
        </p:txBody>
      </p:sp>
      <p:grpSp>
        <p:nvGrpSpPr>
          <p:cNvPr id="36888" name="Group 40"/>
          <p:cNvGrpSpPr/>
          <p:nvPr/>
        </p:nvGrpSpPr>
        <p:grpSpPr bwMode="auto">
          <a:xfrm>
            <a:off x="2830514" y="2513014"/>
            <a:ext cx="587376" cy="2103437"/>
            <a:chOff x="823" y="1736"/>
            <a:chExt cx="370" cy="1325"/>
          </a:xfrm>
        </p:grpSpPr>
        <p:sp>
          <p:nvSpPr>
            <p:cNvPr id="36940" name="Rectangle 41"/>
            <p:cNvSpPr>
              <a:spLocks noChangeArrowheads="1"/>
            </p:cNvSpPr>
            <p:nvPr/>
          </p:nvSpPr>
          <p:spPr bwMode="auto">
            <a:xfrm>
              <a:off x="872" y="1736"/>
              <a:ext cx="176"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6941" name="Oval 42"/>
            <p:cNvSpPr>
              <a:spLocks noChangeArrowheads="1"/>
            </p:cNvSpPr>
            <p:nvPr/>
          </p:nvSpPr>
          <p:spPr bwMode="auto">
            <a:xfrm>
              <a:off x="920" y="2504"/>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6942" name="Line 43"/>
            <p:cNvSpPr>
              <a:spLocks noChangeShapeType="1"/>
            </p:cNvSpPr>
            <p:nvPr/>
          </p:nvSpPr>
          <p:spPr bwMode="auto">
            <a:xfrm>
              <a:off x="960" y="2600"/>
              <a:ext cx="0" cy="2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3" name="Rectangle 44"/>
            <p:cNvSpPr>
              <a:spLocks noChangeArrowheads="1"/>
            </p:cNvSpPr>
            <p:nvPr/>
          </p:nvSpPr>
          <p:spPr bwMode="auto">
            <a:xfrm rot="5400000">
              <a:off x="780" y="2067"/>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a:t>
              </a:r>
              <a:endParaRPr lang="en-US" altLang="zh-CN" sz="1800"/>
            </a:p>
          </p:txBody>
        </p:sp>
        <p:sp>
          <p:nvSpPr>
            <p:cNvPr id="36944" name="Rectangle 45"/>
            <p:cNvSpPr>
              <a:spLocks noChangeArrowheads="1"/>
            </p:cNvSpPr>
            <p:nvPr/>
          </p:nvSpPr>
          <p:spPr bwMode="auto">
            <a:xfrm>
              <a:off x="855" y="2832"/>
              <a:ext cx="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Clk</a:t>
              </a:r>
              <a:endParaRPr lang="en-US" altLang="zh-CN" sz="1800">
                <a:solidFill>
                  <a:schemeClr val="accent1"/>
                </a:solidFill>
              </a:endParaRPr>
            </a:p>
          </p:txBody>
        </p:sp>
      </p:grpSp>
      <p:grpSp>
        <p:nvGrpSpPr>
          <p:cNvPr id="36889" name="Group 47"/>
          <p:cNvGrpSpPr/>
          <p:nvPr/>
        </p:nvGrpSpPr>
        <p:grpSpPr bwMode="auto">
          <a:xfrm>
            <a:off x="5700713" y="3587750"/>
            <a:ext cx="457200" cy="1157288"/>
            <a:chOff x="2640" y="2413"/>
            <a:chExt cx="288" cy="729"/>
          </a:xfrm>
        </p:grpSpPr>
        <p:sp>
          <p:nvSpPr>
            <p:cNvPr id="36932" name="Line 48"/>
            <p:cNvSpPr>
              <a:spLocks noChangeShapeType="1"/>
            </p:cNvSpPr>
            <p:nvPr/>
          </p:nvSpPr>
          <p:spPr bwMode="auto">
            <a:xfrm>
              <a:off x="2640" y="2413"/>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3" name="Line 49"/>
            <p:cNvSpPr>
              <a:spLocks noChangeShapeType="1"/>
            </p:cNvSpPr>
            <p:nvPr/>
          </p:nvSpPr>
          <p:spPr bwMode="auto">
            <a:xfrm>
              <a:off x="2648" y="2413"/>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4" name="Line 50"/>
            <p:cNvSpPr>
              <a:spLocks noChangeShapeType="1"/>
            </p:cNvSpPr>
            <p:nvPr/>
          </p:nvSpPr>
          <p:spPr bwMode="auto">
            <a:xfrm>
              <a:off x="2648" y="2595"/>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5" name="Line 51"/>
            <p:cNvSpPr>
              <a:spLocks noChangeShapeType="1"/>
            </p:cNvSpPr>
            <p:nvPr/>
          </p:nvSpPr>
          <p:spPr bwMode="auto">
            <a:xfrm>
              <a:off x="2784" y="268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6" name="Line 52"/>
            <p:cNvSpPr>
              <a:spLocks noChangeShapeType="1"/>
            </p:cNvSpPr>
            <p:nvPr/>
          </p:nvSpPr>
          <p:spPr bwMode="auto">
            <a:xfrm>
              <a:off x="2928" y="2595"/>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7" name="Line 53"/>
            <p:cNvSpPr>
              <a:spLocks noChangeShapeType="1"/>
            </p:cNvSpPr>
            <p:nvPr/>
          </p:nvSpPr>
          <p:spPr bwMode="auto">
            <a:xfrm flipV="1">
              <a:off x="2648" y="2853"/>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8" name="Line 54"/>
            <p:cNvSpPr>
              <a:spLocks noChangeShapeType="1"/>
            </p:cNvSpPr>
            <p:nvPr/>
          </p:nvSpPr>
          <p:spPr bwMode="auto">
            <a:xfrm>
              <a:off x="2640" y="2960"/>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9" name="Line 55"/>
            <p:cNvSpPr>
              <a:spLocks noChangeShapeType="1"/>
            </p:cNvSpPr>
            <p:nvPr/>
          </p:nvSpPr>
          <p:spPr bwMode="auto">
            <a:xfrm flipV="1">
              <a:off x="2648" y="2944"/>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890" name="Rectangle 56"/>
          <p:cNvSpPr>
            <a:spLocks noChangeArrowheads="1"/>
          </p:cNvSpPr>
          <p:nvPr/>
        </p:nvSpPr>
        <p:spPr bwMode="auto">
          <a:xfrm rot="5400000">
            <a:off x="5613261" y="3952055"/>
            <a:ext cx="84959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sp>
        <p:nvSpPr>
          <p:cNvPr id="36891" name="Line 57"/>
          <p:cNvSpPr>
            <a:spLocks noChangeShapeType="1"/>
          </p:cNvSpPr>
          <p:nvPr/>
        </p:nvSpPr>
        <p:spPr bwMode="auto">
          <a:xfrm>
            <a:off x="5041900" y="462915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2" name="Rectangle 58"/>
          <p:cNvSpPr>
            <a:spLocks noChangeArrowheads="1"/>
          </p:cNvSpPr>
          <p:nvPr/>
        </p:nvSpPr>
        <p:spPr bwMode="auto">
          <a:xfrm>
            <a:off x="5033963" y="46640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6893" name="Line 59"/>
          <p:cNvSpPr>
            <a:spLocks noChangeShapeType="1"/>
          </p:cNvSpPr>
          <p:nvPr/>
        </p:nvSpPr>
        <p:spPr bwMode="auto">
          <a:xfrm flipH="1">
            <a:off x="5251450" y="4564063"/>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894" name="Group 60"/>
          <p:cNvGrpSpPr/>
          <p:nvPr/>
        </p:nvGrpSpPr>
        <p:grpSpPr bwMode="auto">
          <a:xfrm>
            <a:off x="6856413" y="4616451"/>
            <a:ext cx="385762" cy="385763"/>
            <a:chOff x="3359" y="3061"/>
            <a:chExt cx="243" cy="243"/>
          </a:xfrm>
        </p:grpSpPr>
        <p:sp>
          <p:nvSpPr>
            <p:cNvPr id="36927" name="Arc 61"/>
            <p:cNvSpPr/>
            <p:nvPr/>
          </p:nvSpPr>
          <p:spPr bwMode="auto">
            <a:xfrm rot="-5400000">
              <a:off x="3371" y="3049"/>
              <a:ext cx="91" cy="1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6928" name="Arc 62"/>
            <p:cNvSpPr/>
            <p:nvPr/>
          </p:nvSpPr>
          <p:spPr bwMode="auto">
            <a:xfrm rot="5400000">
              <a:off x="3499" y="3049"/>
              <a:ext cx="91" cy="115"/>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6929" name="Line 63"/>
            <p:cNvSpPr>
              <a:spLocks noChangeShapeType="1"/>
            </p:cNvSpPr>
            <p:nvPr/>
          </p:nvSpPr>
          <p:spPr bwMode="auto">
            <a:xfrm>
              <a:off x="3360" y="3159"/>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0" name="Line 64"/>
            <p:cNvSpPr>
              <a:spLocks noChangeShapeType="1"/>
            </p:cNvSpPr>
            <p:nvPr/>
          </p:nvSpPr>
          <p:spPr bwMode="auto">
            <a:xfrm>
              <a:off x="3368" y="3304"/>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1" name="Line 65"/>
            <p:cNvSpPr>
              <a:spLocks noChangeShapeType="1"/>
            </p:cNvSpPr>
            <p:nvPr/>
          </p:nvSpPr>
          <p:spPr bwMode="auto">
            <a:xfrm>
              <a:off x="3600" y="3159"/>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895" name="Line 66"/>
          <p:cNvSpPr>
            <a:spLocks noChangeShapeType="1"/>
          </p:cNvSpPr>
          <p:nvPr/>
        </p:nvSpPr>
        <p:spPr bwMode="auto">
          <a:xfrm flipV="1">
            <a:off x="7048500" y="4318000"/>
            <a:ext cx="0" cy="2936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6" name="Line 67"/>
          <p:cNvSpPr>
            <a:spLocks noChangeShapeType="1"/>
          </p:cNvSpPr>
          <p:nvPr/>
        </p:nvSpPr>
        <p:spPr bwMode="auto">
          <a:xfrm>
            <a:off x="6934200" y="5027613"/>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7" name="Line 68"/>
          <p:cNvSpPr>
            <a:spLocks noChangeShapeType="1"/>
          </p:cNvSpPr>
          <p:nvPr/>
        </p:nvSpPr>
        <p:spPr bwMode="auto">
          <a:xfrm>
            <a:off x="7162800" y="5027613"/>
            <a:ext cx="0" cy="660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8" name="Line 69"/>
          <p:cNvSpPr>
            <a:spLocks noChangeShapeType="1"/>
          </p:cNvSpPr>
          <p:nvPr/>
        </p:nvSpPr>
        <p:spPr bwMode="auto">
          <a:xfrm>
            <a:off x="7175500" y="3719513"/>
            <a:ext cx="203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9" name="Line 70"/>
          <p:cNvSpPr>
            <a:spLocks noChangeShapeType="1"/>
          </p:cNvSpPr>
          <p:nvPr/>
        </p:nvSpPr>
        <p:spPr bwMode="auto">
          <a:xfrm flipV="1">
            <a:off x="7391400" y="2335213"/>
            <a:ext cx="0" cy="1397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0" name="Line 71"/>
          <p:cNvSpPr>
            <a:spLocks noChangeShapeType="1"/>
          </p:cNvSpPr>
          <p:nvPr/>
        </p:nvSpPr>
        <p:spPr bwMode="auto">
          <a:xfrm flipH="1">
            <a:off x="2273300" y="2347913"/>
            <a:ext cx="5130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1" name="Line 72"/>
          <p:cNvSpPr>
            <a:spLocks noChangeShapeType="1"/>
          </p:cNvSpPr>
          <p:nvPr/>
        </p:nvSpPr>
        <p:spPr bwMode="auto">
          <a:xfrm>
            <a:off x="2286000" y="2360613"/>
            <a:ext cx="0" cy="736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2" name="Line 73"/>
          <p:cNvSpPr>
            <a:spLocks noChangeShapeType="1"/>
          </p:cNvSpPr>
          <p:nvPr/>
        </p:nvSpPr>
        <p:spPr bwMode="auto">
          <a:xfrm>
            <a:off x="2298700" y="3109913"/>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3" name="Line 74"/>
          <p:cNvSpPr>
            <a:spLocks noChangeShapeType="1"/>
          </p:cNvSpPr>
          <p:nvPr/>
        </p:nvSpPr>
        <p:spPr bwMode="auto">
          <a:xfrm flipH="1">
            <a:off x="5556250" y="2278064"/>
            <a:ext cx="88900" cy="1666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4" name="Rectangle 75"/>
          <p:cNvSpPr>
            <a:spLocks noChangeArrowheads="1"/>
          </p:cNvSpPr>
          <p:nvPr/>
        </p:nvSpPr>
        <p:spPr bwMode="auto">
          <a:xfrm>
            <a:off x="5243513" y="23764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6905" name="Rectangle 76"/>
          <p:cNvSpPr>
            <a:spLocks noChangeArrowheads="1"/>
          </p:cNvSpPr>
          <p:nvPr/>
        </p:nvSpPr>
        <p:spPr bwMode="auto">
          <a:xfrm>
            <a:off x="6221414" y="5395914"/>
            <a:ext cx="97783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Branch</a:t>
            </a:r>
            <a:endParaRPr lang="en-US" altLang="zh-CN" sz="1800">
              <a:solidFill>
                <a:schemeClr val="accent1"/>
              </a:solidFill>
            </a:endParaRPr>
          </a:p>
        </p:txBody>
      </p:sp>
      <p:sp>
        <p:nvSpPr>
          <p:cNvPr id="36906" name="Rectangle 77"/>
          <p:cNvSpPr>
            <a:spLocks noChangeArrowheads="1"/>
          </p:cNvSpPr>
          <p:nvPr/>
        </p:nvSpPr>
        <p:spPr bwMode="auto">
          <a:xfrm>
            <a:off x="7178675" y="5384801"/>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36907" name="Rectangle 78"/>
          <p:cNvSpPr>
            <a:spLocks noChangeArrowheads="1"/>
          </p:cNvSpPr>
          <p:nvPr/>
        </p:nvSpPr>
        <p:spPr bwMode="auto">
          <a:xfrm>
            <a:off x="8613776" y="2589213"/>
            <a:ext cx="1355725" cy="1270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6908" name="Rectangle 79"/>
          <p:cNvSpPr>
            <a:spLocks noChangeArrowheads="1"/>
          </p:cNvSpPr>
          <p:nvPr/>
        </p:nvSpPr>
        <p:spPr bwMode="auto">
          <a:xfrm>
            <a:off x="8575675" y="2576514"/>
            <a:ext cx="143308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Addr&lt;31:2</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36909" name="Rectangle 80"/>
          <p:cNvSpPr>
            <a:spLocks noChangeArrowheads="1"/>
          </p:cNvSpPr>
          <p:nvPr/>
        </p:nvSpPr>
        <p:spPr bwMode="auto">
          <a:xfrm>
            <a:off x="8653162" y="3262313"/>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Memory</a:t>
            </a:r>
            <a:endParaRPr lang="en-US" altLang="zh-CN" sz="1800"/>
          </a:p>
        </p:txBody>
      </p:sp>
      <p:sp>
        <p:nvSpPr>
          <p:cNvPr id="36910" name="Rectangle 81"/>
          <p:cNvSpPr>
            <a:spLocks noChangeArrowheads="1"/>
          </p:cNvSpPr>
          <p:nvPr/>
        </p:nvSpPr>
        <p:spPr bwMode="auto">
          <a:xfrm>
            <a:off x="8575676" y="2881314"/>
            <a:ext cx="13048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36911" name="Line 82"/>
          <p:cNvSpPr>
            <a:spLocks noChangeShapeType="1"/>
          </p:cNvSpPr>
          <p:nvPr/>
        </p:nvSpPr>
        <p:spPr bwMode="auto">
          <a:xfrm>
            <a:off x="7937500" y="3033713"/>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2" name="Rectangle 83"/>
          <p:cNvSpPr>
            <a:spLocks noChangeArrowheads="1"/>
          </p:cNvSpPr>
          <p:nvPr/>
        </p:nvSpPr>
        <p:spPr bwMode="auto">
          <a:xfrm>
            <a:off x="7834314" y="3033714"/>
            <a:ext cx="9040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endParaRPr lang="zh-CN" altLang="en-US" sz="1800"/>
          </a:p>
        </p:txBody>
      </p:sp>
      <p:sp>
        <p:nvSpPr>
          <p:cNvPr id="36913" name="Line 84"/>
          <p:cNvSpPr>
            <a:spLocks noChangeShapeType="1"/>
          </p:cNvSpPr>
          <p:nvPr/>
        </p:nvSpPr>
        <p:spPr bwMode="auto">
          <a:xfrm>
            <a:off x="9296400" y="3884613"/>
            <a:ext cx="0" cy="1041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4" name="Line 85"/>
          <p:cNvSpPr>
            <a:spLocks noChangeShapeType="1"/>
          </p:cNvSpPr>
          <p:nvPr/>
        </p:nvSpPr>
        <p:spPr bwMode="auto">
          <a:xfrm flipV="1">
            <a:off x="9226550" y="4246563"/>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5" name="Rectangle 86"/>
          <p:cNvSpPr>
            <a:spLocks noChangeArrowheads="1"/>
          </p:cNvSpPr>
          <p:nvPr/>
        </p:nvSpPr>
        <p:spPr bwMode="auto">
          <a:xfrm>
            <a:off x="9358313" y="410051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36916" name="Rectangle 87"/>
          <p:cNvSpPr>
            <a:spLocks noChangeArrowheads="1"/>
          </p:cNvSpPr>
          <p:nvPr/>
        </p:nvSpPr>
        <p:spPr bwMode="auto">
          <a:xfrm>
            <a:off x="8596314" y="4938714"/>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36917" name="Line 88"/>
          <p:cNvSpPr>
            <a:spLocks noChangeShapeType="1"/>
          </p:cNvSpPr>
          <p:nvPr/>
        </p:nvSpPr>
        <p:spPr bwMode="auto">
          <a:xfrm flipH="1">
            <a:off x="5245100" y="3719513"/>
            <a:ext cx="4826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8" name="Line 89"/>
          <p:cNvSpPr>
            <a:spLocks noChangeShapeType="1"/>
          </p:cNvSpPr>
          <p:nvPr/>
        </p:nvSpPr>
        <p:spPr bwMode="auto">
          <a:xfrm>
            <a:off x="5257800" y="3351213"/>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9" name="Line 90"/>
          <p:cNvSpPr>
            <a:spLocks noChangeShapeType="1"/>
          </p:cNvSpPr>
          <p:nvPr/>
        </p:nvSpPr>
        <p:spPr bwMode="auto">
          <a:xfrm flipH="1">
            <a:off x="3949700" y="2728913"/>
            <a:ext cx="46736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0" name="Line 91"/>
          <p:cNvSpPr>
            <a:spLocks noChangeShapeType="1"/>
          </p:cNvSpPr>
          <p:nvPr/>
        </p:nvSpPr>
        <p:spPr bwMode="auto">
          <a:xfrm flipV="1">
            <a:off x="3962400" y="2716213"/>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1" name="Rectangle 92"/>
          <p:cNvSpPr>
            <a:spLocks noChangeArrowheads="1"/>
          </p:cNvSpPr>
          <p:nvPr/>
        </p:nvSpPr>
        <p:spPr bwMode="auto">
          <a:xfrm>
            <a:off x="2335214" y="5126039"/>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Instruction&lt;15:0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36922" name="Line 93"/>
          <p:cNvSpPr>
            <a:spLocks noChangeShapeType="1"/>
          </p:cNvSpPr>
          <p:nvPr/>
        </p:nvSpPr>
        <p:spPr bwMode="auto">
          <a:xfrm flipH="1">
            <a:off x="6242050" y="2663826"/>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3" name="Rectangle 94"/>
          <p:cNvSpPr>
            <a:spLocks noChangeArrowheads="1"/>
          </p:cNvSpPr>
          <p:nvPr/>
        </p:nvSpPr>
        <p:spPr bwMode="auto">
          <a:xfrm>
            <a:off x="5929313" y="27987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227423" name="Text Box 95"/>
          <p:cNvSpPr txBox="1">
            <a:spLocks noChangeArrowheads="1"/>
          </p:cNvSpPr>
          <p:nvPr/>
        </p:nvSpPr>
        <p:spPr bwMode="auto">
          <a:xfrm>
            <a:off x="548585" y="5880101"/>
            <a:ext cx="8494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zh-CN" altLang="en-US" sz="1800">
                <a:solidFill>
                  <a:srgbClr val="CC0000"/>
                </a:solidFill>
                <a:ea typeface="黑体" panose="02010609060101010101" pitchFamily="49" charset="-122"/>
              </a:rPr>
              <a:t>先根据当前</a:t>
            </a:r>
            <a:r>
              <a:rPr lang="en-US" altLang="zh-CN" sz="1800">
                <a:solidFill>
                  <a:srgbClr val="CC0000"/>
                </a:solidFill>
                <a:ea typeface="黑体" panose="02010609060101010101" pitchFamily="49" charset="-122"/>
              </a:rPr>
              <a:t>PC</a:t>
            </a:r>
            <a:r>
              <a:rPr lang="zh-CN" altLang="en-US" sz="1800">
                <a:solidFill>
                  <a:srgbClr val="CC0000"/>
                </a:solidFill>
                <a:ea typeface="黑体" panose="02010609060101010101" pitchFamily="49" charset="-122"/>
              </a:rPr>
              <a:t>取指令，  计算的下条指令地址在下一个时钟到来后才能写入</a:t>
            </a:r>
            <a:r>
              <a:rPr lang="en-US" altLang="zh-CN" sz="1800">
                <a:solidFill>
                  <a:srgbClr val="CC0000"/>
                </a:solidFill>
                <a:ea typeface="黑体" panose="02010609060101010101" pitchFamily="49" charset="-122"/>
              </a:rPr>
              <a:t>PC</a:t>
            </a:r>
            <a:r>
              <a:rPr lang="zh-CN" altLang="en-US" sz="1800">
                <a:solidFill>
                  <a:srgbClr val="CC0000"/>
                </a:solidFill>
                <a:ea typeface="黑体" panose="02010609060101010101" pitchFamily="49" charset="-122"/>
              </a:rPr>
              <a:t>！</a:t>
            </a:r>
            <a:endParaRPr lang="zh-CN" altLang="en-US" sz="1800">
              <a:solidFill>
                <a:srgbClr val="CC0000"/>
              </a:solidFill>
              <a:ea typeface="黑体" panose="02010609060101010101" pitchFamily="49" charset="-122"/>
            </a:endParaRPr>
          </a:p>
        </p:txBody>
      </p:sp>
      <p:sp>
        <p:nvSpPr>
          <p:cNvPr id="227424" name="Text Box 96"/>
          <p:cNvSpPr txBox="1">
            <a:spLocks noChangeArrowheads="1"/>
          </p:cNvSpPr>
          <p:nvPr/>
        </p:nvSpPr>
        <p:spPr bwMode="auto">
          <a:xfrm>
            <a:off x="7788276" y="5400676"/>
            <a:ext cx="287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ea typeface="黑体" panose="02010609060101010101" pitchFamily="49" charset="-122"/>
              </a:rPr>
              <a:t> 标志位</a:t>
            </a:r>
            <a:r>
              <a:rPr lang="en-US" altLang="zh-CN" sz="1800">
                <a:ea typeface="黑体" panose="02010609060101010101" pitchFamily="49" charset="-122"/>
              </a:rPr>
              <a:t>ZF</a:t>
            </a:r>
            <a:r>
              <a:rPr lang="zh-CN" altLang="en-US" sz="1800">
                <a:ea typeface="黑体" panose="02010609060101010101" pitchFamily="49" charset="-122"/>
              </a:rPr>
              <a:t>，由</a:t>
            </a:r>
            <a:r>
              <a:rPr lang="en-US" altLang="zh-CN" sz="1800">
                <a:ea typeface="黑体" panose="02010609060101010101" pitchFamily="49" charset="-122"/>
              </a:rPr>
              <a:t>ALU</a:t>
            </a:r>
            <a:r>
              <a:rPr lang="zh-CN" altLang="en-US" sz="1800">
                <a:ea typeface="黑体" panose="02010609060101010101" pitchFamily="49" charset="-122"/>
              </a:rPr>
              <a:t>产生！</a:t>
            </a:r>
            <a:endParaRPr lang="zh-CN" altLang="en-US" sz="1800">
              <a:ea typeface="黑体" panose="02010609060101010101" pitchFamily="49" charset="-122"/>
            </a:endParaRPr>
          </a:p>
        </p:txBody>
      </p:sp>
      <p:sp>
        <p:nvSpPr>
          <p:cNvPr id="227426" name="Text Box 98"/>
          <p:cNvSpPr txBox="1">
            <a:spLocks noChangeArrowheads="1"/>
          </p:cNvSpPr>
          <p:nvPr/>
        </p:nvSpPr>
        <p:spPr bwMode="auto">
          <a:xfrm>
            <a:off x="564460" y="6253163"/>
            <a:ext cx="830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ea typeface="黑体" panose="02010609060101010101" pitchFamily="49" charset="-122"/>
              </a:rPr>
              <a:t>为什么这里没有用“</a:t>
            </a:r>
            <a:r>
              <a:rPr lang="en-US" altLang="zh-CN" sz="1800">
                <a:ea typeface="黑体" panose="02010609060101010101" pitchFamily="49" charset="-122"/>
              </a:rPr>
              <a:t>ALU”</a:t>
            </a:r>
            <a:r>
              <a:rPr lang="zh-CN" altLang="en-US" sz="1800">
                <a:ea typeface="黑体" panose="02010609060101010101" pitchFamily="49" charset="-122"/>
              </a:rPr>
              <a:t>而是用“</a:t>
            </a:r>
            <a:r>
              <a:rPr lang="en-US" altLang="zh-CN" sz="1800">
                <a:ea typeface="黑体" panose="02010609060101010101" pitchFamily="49" charset="-122"/>
              </a:rPr>
              <a:t>Adder”?   “ALU”</a:t>
            </a:r>
            <a:r>
              <a:rPr lang="zh-CN" altLang="en-US" sz="1800">
                <a:ea typeface="黑体" panose="02010609060101010101" pitchFamily="49" charset="-122"/>
              </a:rPr>
              <a:t>和“</a:t>
            </a:r>
            <a:r>
              <a:rPr lang="en-US" altLang="zh-CN" sz="1800">
                <a:ea typeface="黑体" panose="02010609060101010101" pitchFamily="49" charset="-122"/>
              </a:rPr>
              <a:t>Adder”</a:t>
            </a:r>
            <a:r>
              <a:rPr lang="zh-CN" altLang="en-US" sz="1800">
                <a:ea typeface="黑体" panose="02010609060101010101" pitchFamily="49" charset="-122"/>
              </a:rPr>
              <a:t>有什么差别？</a:t>
            </a:r>
            <a:endParaRPr lang="zh-CN" altLang="en-US" sz="1800">
              <a:ea typeface="黑体" panose="02010609060101010101" pitchFamily="49" charset="-122"/>
            </a:endParaRPr>
          </a:p>
        </p:txBody>
      </p:sp>
      <p:sp>
        <p:nvSpPr>
          <p:cNvPr id="2" name="标题 1"/>
          <p:cNvSpPr>
            <a:spLocks noGrp="1"/>
          </p:cNvSpPr>
          <p:nvPr>
            <p:ph type="title"/>
          </p:nvPr>
        </p:nvSpPr>
        <p:spPr/>
        <p:txBody>
          <a:bodyPr/>
          <a:lstStyle/>
          <a:p>
            <a:r>
              <a:rPr lang="zh-CN" altLang="en-US" dirty="0"/>
              <a:t>下址逻辑设计</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424"/>
                                        </p:tgtEl>
                                        <p:attrNameLst>
                                          <p:attrName>style.visibility</p:attrName>
                                        </p:attrNameLst>
                                      </p:cBhvr>
                                      <p:to>
                                        <p:strVal val="visible"/>
                                      </p:to>
                                    </p:set>
                                    <p:animEffect transition="in" filter="blinds(horizontal)">
                                      <p:cBhvr>
                                        <p:cTn id="7" dur="500"/>
                                        <p:tgtEl>
                                          <p:spTgt spid="2274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423"/>
                                        </p:tgtEl>
                                        <p:attrNameLst>
                                          <p:attrName>style.visibility</p:attrName>
                                        </p:attrNameLst>
                                      </p:cBhvr>
                                      <p:to>
                                        <p:strVal val="visible"/>
                                      </p:to>
                                    </p:set>
                                    <p:animEffect transition="in" filter="blinds(horizontal)">
                                      <p:cBhvr>
                                        <p:cTn id="12" dur="500"/>
                                        <p:tgtEl>
                                          <p:spTgt spid="2274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7426"/>
                                        </p:tgtEl>
                                        <p:attrNameLst>
                                          <p:attrName>style.visibility</p:attrName>
                                        </p:attrNameLst>
                                      </p:cBhvr>
                                      <p:to>
                                        <p:strVal val="visible"/>
                                      </p:to>
                                    </p:set>
                                    <p:animEffect transition="in" filter="blinds(horizontal)">
                                      <p:cBhvr>
                                        <p:cTn id="17" dur="500"/>
                                        <p:tgtEl>
                                          <p:spTgt spid="227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23" grpId="0"/>
      <p:bldP spid="227424" grpId="0"/>
      <p:bldP spid="2274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75"/>
          <p:cNvSpPr>
            <a:spLocks noGrp="1" noChangeArrowheads="1"/>
          </p:cNvSpPr>
          <p:nvPr>
            <p:ph type="body" idx="1"/>
          </p:nvPr>
        </p:nvSpPr>
        <p:spPr>
          <a:xfrm>
            <a:off x="524933" y="876474"/>
            <a:ext cx="3170238" cy="5037276"/>
          </a:xfrm>
          <a:noFill/>
        </p:spPr>
        <p:txBody>
          <a:bodyPr/>
          <a:lstStyle/>
          <a:p>
            <a:pPr marL="342900" indent="-342900">
              <a:buNone/>
            </a:pPr>
            <a:r>
              <a:rPr lang="zh-CN" altLang="en-US" sz="2000" dirty="0">
                <a:solidFill>
                  <a:srgbClr val="339933"/>
                </a:solidFill>
                <a:latin typeface="宋体" panose="02010600030101010101" pitchFamily="2" charset="-122"/>
                <a:ea typeface="宋体" panose="02010600030101010101" pitchFamily="2" charset="-122"/>
              </a:rPr>
              <a:t>实现目标（</a:t>
            </a:r>
            <a:r>
              <a:rPr lang="en-US" altLang="zh-CN" sz="2000" dirty="0">
                <a:solidFill>
                  <a:srgbClr val="339933"/>
                </a:solidFill>
                <a:latin typeface="宋体" panose="02010600030101010101" pitchFamily="2" charset="-122"/>
                <a:ea typeface="宋体" panose="02010600030101010101" pitchFamily="2" charset="-122"/>
              </a:rPr>
              <a:t>7</a:t>
            </a:r>
            <a:r>
              <a:rPr lang="zh-CN" altLang="en-US" sz="2000" dirty="0">
                <a:solidFill>
                  <a:srgbClr val="339933"/>
                </a:solidFill>
                <a:latin typeface="宋体" panose="02010600030101010101" pitchFamily="2" charset="-122"/>
                <a:ea typeface="宋体" panose="02010600030101010101" pitchFamily="2" charset="-122"/>
              </a:rPr>
              <a:t>条指令）：</a:t>
            </a:r>
            <a:endParaRPr lang="zh-CN" altLang="en-US" sz="2000" dirty="0">
              <a:solidFill>
                <a:srgbClr val="339933"/>
              </a:solidFill>
              <a:latin typeface="宋体" panose="02010600030101010101" pitchFamily="2" charset="-122"/>
              <a:ea typeface="宋体" panose="02010600030101010101" pitchFamily="2" charset="-122"/>
            </a:endParaRPr>
          </a:p>
          <a:p>
            <a:pPr marL="342900" indent="-342900"/>
            <a:r>
              <a:rPr lang="en-US" altLang="zh-CN" sz="2000" dirty="0">
                <a:solidFill>
                  <a:srgbClr val="6D6D6D"/>
                </a:solidFill>
                <a:ea typeface="宋体" panose="02010600030101010101" pitchFamily="2" charset="-122"/>
              </a:rPr>
              <a:t>ADD and subtract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add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742950" lvl="1" indent="-285750"/>
            <a:r>
              <a:rPr lang="en-US" altLang="zh-CN" sz="2000" dirty="0">
                <a:solidFill>
                  <a:srgbClr val="6D6D6D"/>
                </a:solidFill>
                <a:ea typeface="宋体" panose="02010600030101010101" pitchFamily="2" charset="-122"/>
              </a:rPr>
              <a:t>sub </a:t>
            </a:r>
            <a:r>
              <a:rPr lang="en-US" altLang="zh-CN" sz="2000" dirty="0" err="1">
                <a:solidFill>
                  <a:srgbClr val="6D6D6D"/>
                </a:solidFill>
                <a:ea typeface="宋体" panose="02010600030101010101" pitchFamily="2" charset="-122"/>
              </a:rPr>
              <a:t>rd</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OR Immediate:</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ori</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LOAD and STORE</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lw</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sw</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342900" indent="-342900"/>
            <a:r>
              <a:rPr lang="en-US" altLang="zh-CN" sz="2000" dirty="0">
                <a:solidFill>
                  <a:srgbClr val="6D6D6D"/>
                </a:solidFill>
                <a:ea typeface="宋体" panose="02010600030101010101" pitchFamily="2" charset="-122"/>
              </a:rPr>
              <a:t>BRANCH:</a:t>
            </a:r>
            <a:endParaRPr lang="en-US" altLang="zh-CN" sz="2000" dirty="0">
              <a:solidFill>
                <a:srgbClr val="6D6D6D"/>
              </a:solidFill>
              <a:ea typeface="宋体" panose="02010600030101010101" pitchFamily="2" charset="-122"/>
            </a:endParaRPr>
          </a:p>
          <a:p>
            <a:pPr marL="742950" lvl="1" indent="-285750"/>
            <a:r>
              <a:rPr lang="en-US" altLang="zh-CN" sz="2000" dirty="0" err="1">
                <a:solidFill>
                  <a:srgbClr val="6D6D6D"/>
                </a:solidFill>
                <a:ea typeface="宋体" panose="02010600030101010101" pitchFamily="2" charset="-122"/>
              </a:rPr>
              <a:t>beq</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rs</a:t>
            </a:r>
            <a:r>
              <a:rPr lang="en-US" altLang="zh-CN" sz="2000" dirty="0">
                <a:solidFill>
                  <a:srgbClr val="6D6D6D"/>
                </a:solidFill>
                <a:ea typeface="宋体" panose="02010600030101010101" pitchFamily="2" charset="-122"/>
              </a:rPr>
              <a:t>, </a:t>
            </a:r>
            <a:r>
              <a:rPr lang="en-US" altLang="zh-CN" sz="2000" dirty="0" err="1">
                <a:solidFill>
                  <a:srgbClr val="6D6D6D"/>
                </a:solidFill>
                <a:ea typeface="宋体" panose="02010600030101010101" pitchFamily="2" charset="-122"/>
              </a:rPr>
              <a:t>rt</a:t>
            </a:r>
            <a:r>
              <a:rPr lang="en-US" altLang="zh-CN" sz="2000" dirty="0">
                <a:solidFill>
                  <a:srgbClr val="6D6D6D"/>
                </a:solidFill>
                <a:ea typeface="宋体" panose="02010600030101010101" pitchFamily="2" charset="-122"/>
              </a:rPr>
              <a:t>, imm16</a:t>
            </a:r>
            <a:endParaRPr lang="en-US" altLang="zh-CN" sz="2000" dirty="0">
              <a:solidFill>
                <a:srgbClr val="6D6D6D"/>
              </a:solidFill>
              <a:ea typeface="宋体" panose="02010600030101010101" pitchFamily="2" charset="-122"/>
            </a:endParaRPr>
          </a:p>
          <a:p>
            <a:pPr marL="342900" indent="-342900"/>
            <a:r>
              <a:rPr lang="en-US" altLang="zh-CN" sz="2000" dirty="0">
                <a:ea typeface="宋体" panose="02010600030101010101" pitchFamily="2" charset="-122"/>
              </a:rPr>
              <a:t>JUMP:</a:t>
            </a:r>
            <a:endParaRPr lang="en-US" altLang="zh-CN" sz="2000" dirty="0">
              <a:ea typeface="宋体" panose="02010600030101010101" pitchFamily="2" charset="-122"/>
            </a:endParaRPr>
          </a:p>
          <a:p>
            <a:pPr marL="742950" lvl="1" indent="-285750"/>
            <a:r>
              <a:rPr lang="en-US" altLang="zh-CN" sz="2000" dirty="0">
                <a:ea typeface="宋体" panose="02010600030101010101" pitchFamily="2" charset="-122"/>
              </a:rPr>
              <a:t>j  target</a:t>
            </a:r>
            <a:endParaRPr lang="en-US" altLang="zh-CN" sz="2000" dirty="0">
              <a:ea typeface="宋体" panose="02010600030101010101" pitchFamily="2" charset="-122"/>
            </a:endParaRPr>
          </a:p>
        </p:txBody>
      </p:sp>
      <p:sp>
        <p:nvSpPr>
          <p:cNvPr id="231500" name="Text Box 76"/>
          <p:cNvSpPr txBox="1">
            <a:spLocks noChangeArrowheads="1"/>
          </p:cNvSpPr>
          <p:nvPr/>
        </p:nvSpPr>
        <p:spPr bwMode="auto">
          <a:xfrm>
            <a:off x="4716464" y="4071939"/>
            <a:ext cx="58499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200">
                <a:solidFill>
                  <a:schemeClr val="accent1"/>
                </a:solidFill>
                <a:ea typeface="黑体" panose="02010609060101010101" pitchFamily="49" charset="-122"/>
                <a:cs typeface="Arial" panose="020B0604020202020204" pitchFamily="34" charset="0"/>
              </a:rPr>
              <a:t>6.  </a:t>
            </a:r>
            <a:r>
              <a:rPr lang="zh-CN" altLang="en-US" sz="2200">
                <a:solidFill>
                  <a:schemeClr val="accent1"/>
                </a:solidFill>
                <a:ea typeface="黑体" panose="02010609060101010101" pitchFamily="49" charset="-122"/>
                <a:cs typeface="Arial" panose="020B0604020202020204" pitchFamily="34" charset="0"/>
              </a:rPr>
              <a:t>考虑</a:t>
            </a:r>
            <a:r>
              <a:rPr lang="en-US" altLang="zh-CN" sz="2200">
                <a:solidFill>
                  <a:schemeClr val="accent1"/>
                </a:solidFill>
                <a:ea typeface="黑体" panose="02010609060101010101" pitchFamily="49" charset="-122"/>
                <a:cs typeface="Arial" panose="020B0604020202020204" pitchFamily="34" charset="0"/>
              </a:rPr>
              <a:t>Jump</a:t>
            </a:r>
            <a:r>
              <a:rPr lang="zh-CN" altLang="en-US" sz="2200">
                <a:solidFill>
                  <a:schemeClr val="accent1"/>
                </a:solidFill>
                <a:ea typeface="黑体" panose="02010609060101010101" pitchFamily="49" charset="-122"/>
                <a:cs typeface="Arial" panose="020B0604020202020204" pitchFamily="34" charset="0"/>
              </a:rPr>
              <a:t>指令（无条件转移指令的代表）</a:t>
            </a:r>
            <a:endParaRPr lang="zh-CN" altLang="en-US" sz="2200">
              <a:solidFill>
                <a:schemeClr val="accent1"/>
              </a:solidFill>
              <a:ea typeface="黑体" panose="02010609060101010101" pitchFamily="49" charset="-122"/>
              <a:cs typeface="Arial" panose="020B0604020202020204" pitchFamily="34" charset="0"/>
            </a:endParaRPr>
          </a:p>
        </p:txBody>
      </p:sp>
      <p:grpSp>
        <p:nvGrpSpPr>
          <p:cNvPr id="2" name="Group 80"/>
          <p:cNvGrpSpPr/>
          <p:nvPr/>
        </p:nvGrpSpPr>
        <p:grpSpPr bwMode="auto">
          <a:xfrm>
            <a:off x="1231811" y="5097462"/>
            <a:ext cx="9917513" cy="1254351"/>
            <a:chOff x="320" y="3259"/>
            <a:chExt cx="5212" cy="667"/>
          </a:xfrm>
        </p:grpSpPr>
        <p:sp>
          <p:nvSpPr>
            <p:cNvPr id="37964" name="Text Box 78"/>
            <p:cNvSpPr txBox="1">
              <a:spLocks noChangeArrowheads="1"/>
            </p:cNvSpPr>
            <p:nvPr/>
          </p:nvSpPr>
          <p:spPr bwMode="auto">
            <a:xfrm>
              <a:off x="320" y="3448"/>
              <a:ext cx="709" cy="221"/>
            </a:xfrm>
            <a:prstGeom prst="rect">
              <a:avLst/>
            </a:prstGeom>
            <a:solidFill>
              <a:srgbClr val="FF99CC">
                <a:alpha val="41960"/>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sz="1800">
                <a:latin typeface="Times New Roman" panose="02020603050405020304" pitchFamily="18" charset="0"/>
              </a:endParaRPr>
            </a:p>
          </p:txBody>
        </p:sp>
        <p:sp>
          <p:nvSpPr>
            <p:cNvPr id="37965" name="Rectangle 79"/>
            <p:cNvSpPr>
              <a:spLocks noChangeArrowheads="1"/>
            </p:cNvSpPr>
            <p:nvPr/>
          </p:nvSpPr>
          <p:spPr bwMode="auto">
            <a:xfrm>
              <a:off x="2086" y="3259"/>
              <a:ext cx="3446" cy="667"/>
            </a:xfrm>
            <a:prstGeom prst="rect">
              <a:avLst/>
            </a:prstGeom>
            <a:solidFill>
              <a:srgbClr val="FF99CC">
                <a:alpha val="34901"/>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grpSp>
        <p:nvGrpSpPr>
          <p:cNvPr id="37894" name="Group 82"/>
          <p:cNvGrpSpPr/>
          <p:nvPr/>
        </p:nvGrpSpPr>
        <p:grpSpPr bwMode="auto">
          <a:xfrm>
            <a:off x="4592637" y="2266952"/>
            <a:ext cx="6556249" cy="1107911"/>
            <a:chOff x="1918" y="1392"/>
            <a:chExt cx="3748" cy="574"/>
          </a:xfrm>
        </p:grpSpPr>
        <p:sp>
          <p:nvSpPr>
            <p:cNvPr id="37943" name="Rectangle 83"/>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37944" name="Group 84"/>
            <p:cNvGrpSpPr/>
            <p:nvPr/>
          </p:nvGrpSpPr>
          <p:grpSpPr bwMode="auto">
            <a:xfrm>
              <a:off x="1979" y="1584"/>
              <a:ext cx="624" cy="190"/>
              <a:chOff x="1979" y="1584"/>
              <a:chExt cx="624" cy="190"/>
            </a:xfrm>
          </p:grpSpPr>
          <p:sp>
            <p:nvSpPr>
              <p:cNvPr id="37962" name="Rectangle 85"/>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63" name="Rectangle 86"/>
              <p:cNvSpPr>
                <a:spLocks noChangeArrowheads="1"/>
              </p:cNvSpPr>
              <p:nvPr/>
            </p:nvSpPr>
            <p:spPr bwMode="auto">
              <a:xfrm>
                <a:off x="2161" y="1584"/>
                <a:ext cx="26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7945" name="Group 87"/>
            <p:cNvGrpSpPr/>
            <p:nvPr/>
          </p:nvGrpSpPr>
          <p:grpSpPr bwMode="auto">
            <a:xfrm>
              <a:off x="2611" y="1584"/>
              <a:ext cx="580" cy="190"/>
              <a:chOff x="2611" y="1584"/>
              <a:chExt cx="580" cy="190"/>
            </a:xfrm>
          </p:grpSpPr>
          <p:sp>
            <p:nvSpPr>
              <p:cNvPr id="37960" name="Rectangle 88"/>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61" name="Rectangle 89"/>
              <p:cNvSpPr>
                <a:spLocks noChangeArrowheads="1"/>
              </p:cNvSpPr>
              <p:nvPr/>
            </p:nvSpPr>
            <p:spPr bwMode="auto">
              <a:xfrm>
                <a:off x="2776" y="1584"/>
                <a:ext cx="22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7946" name="Group 90"/>
            <p:cNvGrpSpPr/>
            <p:nvPr/>
          </p:nvGrpSpPr>
          <p:grpSpPr bwMode="auto">
            <a:xfrm>
              <a:off x="3199" y="1584"/>
              <a:ext cx="579" cy="190"/>
              <a:chOff x="3199" y="1584"/>
              <a:chExt cx="579" cy="190"/>
            </a:xfrm>
          </p:grpSpPr>
          <p:sp>
            <p:nvSpPr>
              <p:cNvPr id="37958" name="Rectangle 91"/>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59" name="Rectangle 92"/>
              <p:cNvSpPr>
                <a:spLocks noChangeArrowheads="1"/>
              </p:cNvSpPr>
              <p:nvPr/>
            </p:nvSpPr>
            <p:spPr bwMode="auto">
              <a:xfrm>
                <a:off x="3363" y="1584"/>
                <a:ext cx="20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37947" name="Rectangle 93"/>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48" name="Rectangle 94"/>
            <p:cNvSpPr>
              <a:spLocks noChangeArrowheads="1"/>
            </p:cNvSpPr>
            <p:nvPr/>
          </p:nvSpPr>
          <p:spPr bwMode="auto">
            <a:xfrm>
              <a:off x="4289" y="1584"/>
              <a:ext cx="75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37949" name="Rectangle 95"/>
            <p:cNvSpPr>
              <a:spLocks noChangeArrowheads="1"/>
            </p:cNvSpPr>
            <p:nvPr/>
          </p:nvSpPr>
          <p:spPr bwMode="auto">
            <a:xfrm>
              <a:off x="5488" y="1392"/>
              <a:ext cx="17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7950" name="Rectangle 96"/>
            <p:cNvSpPr>
              <a:spLocks noChangeArrowheads="1"/>
            </p:cNvSpPr>
            <p:nvPr/>
          </p:nvSpPr>
          <p:spPr bwMode="auto">
            <a:xfrm>
              <a:off x="3590" y="1392"/>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7951" name="Rectangle 97"/>
            <p:cNvSpPr>
              <a:spLocks noChangeArrowheads="1"/>
            </p:cNvSpPr>
            <p:nvPr/>
          </p:nvSpPr>
          <p:spPr bwMode="auto">
            <a:xfrm>
              <a:off x="3002" y="1392"/>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7952" name="Rectangle 98"/>
            <p:cNvSpPr>
              <a:spLocks noChangeArrowheads="1"/>
            </p:cNvSpPr>
            <p:nvPr/>
          </p:nvSpPr>
          <p:spPr bwMode="auto">
            <a:xfrm>
              <a:off x="2414" y="1392"/>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7953" name="Rectangle 99"/>
            <p:cNvSpPr>
              <a:spLocks noChangeArrowheads="1"/>
            </p:cNvSpPr>
            <p:nvPr/>
          </p:nvSpPr>
          <p:spPr bwMode="auto">
            <a:xfrm>
              <a:off x="1918" y="1392"/>
              <a:ext cx="25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7954" name="Rectangle 100"/>
            <p:cNvSpPr>
              <a:spLocks noChangeArrowheads="1"/>
            </p:cNvSpPr>
            <p:nvPr/>
          </p:nvSpPr>
          <p:spPr bwMode="auto">
            <a:xfrm>
              <a:off x="2143" y="1776"/>
              <a:ext cx="44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7955" name="Rectangle 101"/>
            <p:cNvSpPr>
              <a:spLocks noChangeArrowheads="1"/>
            </p:cNvSpPr>
            <p:nvPr/>
          </p:nvSpPr>
          <p:spPr bwMode="auto">
            <a:xfrm>
              <a:off x="4448" y="1776"/>
              <a:ext cx="52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37956" name="Rectangle 102"/>
            <p:cNvSpPr>
              <a:spLocks noChangeArrowheads="1"/>
            </p:cNvSpPr>
            <p:nvPr/>
          </p:nvSpPr>
          <p:spPr bwMode="auto">
            <a:xfrm>
              <a:off x="3318" y="1776"/>
              <a:ext cx="49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7957" name="Rectangle 103"/>
            <p:cNvSpPr>
              <a:spLocks noChangeArrowheads="1"/>
            </p:cNvSpPr>
            <p:nvPr/>
          </p:nvSpPr>
          <p:spPr bwMode="auto">
            <a:xfrm>
              <a:off x="2731" y="1776"/>
              <a:ext cx="44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grpSp>
        <p:nvGrpSpPr>
          <p:cNvPr id="37895" name="Group 104"/>
          <p:cNvGrpSpPr/>
          <p:nvPr/>
        </p:nvGrpSpPr>
        <p:grpSpPr bwMode="auto">
          <a:xfrm>
            <a:off x="4592637" y="990601"/>
            <a:ext cx="6452198" cy="1088861"/>
            <a:chOff x="1918" y="672"/>
            <a:chExt cx="3751" cy="579"/>
          </a:xfrm>
        </p:grpSpPr>
        <p:grpSp>
          <p:nvGrpSpPr>
            <p:cNvPr id="37908" name="Group 105"/>
            <p:cNvGrpSpPr/>
            <p:nvPr/>
          </p:nvGrpSpPr>
          <p:grpSpPr bwMode="auto">
            <a:xfrm>
              <a:off x="1918" y="672"/>
              <a:ext cx="3751" cy="387"/>
              <a:chOff x="1918" y="672"/>
              <a:chExt cx="3751" cy="387"/>
            </a:xfrm>
          </p:grpSpPr>
          <p:grpSp>
            <p:nvGrpSpPr>
              <p:cNvPr id="37915" name="Group 106"/>
              <p:cNvGrpSpPr/>
              <p:nvPr/>
            </p:nvGrpSpPr>
            <p:grpSpPr bwMode="auto">
              <a:xfrm>
                <a:off x="1979" y="864"/>
                <a:ext cx="3607" cy="195"/>
                <a:chOff x="1979" y="864"/>
                <a:chExt cx="3607" cy="195"/>
              </a:xfrm>
            </p:grpSpPr>
            <p:sp>
              <p:nvSpPr>
                <p:cNvPr id="37923" name="Rectangle 107"/>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37924" name="Group 108"/>
                <p:cNvGrpSpPr/>
                <p:nvPr/>
              </p:nvGrpSpPr>
              <p:grpSpPr bwMode="auto">
                <a:xfrm>
                  <a:off x="1979" y="864"/>
                  <a:ext cx="3607" cy="195"/>
                  <a:chOff x="1979" y="864"/>
                  <a:chExt cx="3607" cy="195"/>
                </a:xfrm>
              </p:grpSpPr>
              <p:grpSp>
                <p:nvGrpSpPr>
                  <p:cNvPr id="37925" name="Group 109"/>
                  <p:cNvGrpSpPr/>
                  <p:nvPr/>
                </p:nvGrpSpPr>
                <p:grpSpPr bwMode="auto">
                  <a:xfrm>
                    <a:off x="1979" y="864"/>
                    <a:ext cx="624" cy="195"/>
                    <a:chOff x="1979" y="864"/>
                    <a:chExt cx="624" cy="195"/>
                  </a:xfrm>
                </p:grpSpPr>
                <p:sp>
                  <p:nvSpPr>
                    <p:cNvPr id="37941" name="Rectangle 110"/>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42" name="Rectangle 111"/>
                    <p:cNvSpPr>
                      <a:spLocks noChangeArrowheads="1"/>
                    </p:cNvSpPr>
                    <p:nvPr/>
                  </p:nvSpPr>
                  <p:spPr bwMode="auto">
                    <a:xfrm>
                      <a:off x="2161" y="864"/>
                      <a:ext cx="27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37926" name="Group 112"/>
                  <p:cNvGrpSpPr/>
                  <p:nvPr/>
                </p:nvGrpSpPr>
                <p:grpSpPr bwMode="auto">
                  <a:xfrm>
                    <a:off x="2611" y="864"/>
                    <a:ext cx="580" cy="195"/>
                    <a:chOff x="2611" y="864"/>
                    <a:chExt cx="580" cy="195"/>
                  </a:xfrm>
                </p:grpSpPr>
                <p:sp>
                  <p:nvSpPr>
                    <p:cNvPr id="37939" name="Rectangle 113"/>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40" name="Rectangle 114"/>
                    <p:cNvSpPr>
                      <a:spLocks noChangeArrowheads="1"/>
                    </p:cNvSpPr>
                    <p:nvPr/>
                  </p:nvSpPr>
                  <p:spPr bwMode="auto">
                    <a:xfrm>
                      <a:off x="2776" y="864"/>
                      <a:ext cx="23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37927" name="Group 115"/>
                  <p:cNvGrpSpPr/>
                  <p:nvPr/>
                </p:nvGrpSpPr>
                <p:grpSpPr bwMode="auto">
                  <a:xfrm>
                    <a:off x="3199" y="864"/>
                    <a:ext cx="579" cy="195"/>
                    <a:chOff x="3199" y="864"/>
                    <a:chExt cx="579" cy="195"/>
                  </a:xfrm>
                </p:grpSpPr>
                <p:sp>
                  <p:nvSpPr>
                    <p:cNvPr id="37937" name="Rectangle 116"/>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38" name="Rectangle 117"/>
                    <p:cNvSpPr>
                      <a:spLocks noChangeArrowheads="1"/>
                    </p:cNvSpPr>
                    <p:nvPr/>
                  </p:nvSpPr>
                  <p:spPr bwMode="auto">
                    <a:xfrm>
                      <a:off x="3363" y="864"/>
                      <a:ext cx="20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t>rt</a:t>
                      </a:r>
                      <a:endParaRPr lang="en-US" altLang="zh-CN" sz="1800" dirty="0"/>
                    </a:p>
                  </p:txBody>
                </p:sp>
              </p:grpSp>
              <p:grpSp>
                <p:nvGrpSpPr>
                  <p:cNvPr id="37928" name="Group 118"/>
                  <p:cNvGrpSpPr/>
                  <p:nvPr/>
                </p:nvGrpSpPr>
                <p:grpSpPr bwMode="auto">
                  <a:xfrm>
                    <a:off x="3786" y="864"/>
                    <a:ext cx="579" cy="195"/>
                    <a:chOff x="3786" y="864"/>
                    <a:chExt cx="579" cy="195"/>
                  </a:xfrm>
                </p:grpSpPr>
                <p:sp>
                  <p:nvSpPr>
                    <p:cNvPr id="37935" name="Rectangle 119"/>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36" name="Rectangle 120"/>
                    <p:cNvSpPr>
                      <a:spLocks noChangeArrowheads="1"/>
                    </p:cNvSpPr>
                    <p:nvPr/>
                  </p:nvSpPr>
                  <p:spPr bwMode="auto">
                    <a:xfrm>
                      <a:off x="3951" y="864"/>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37929" name="Group 121"/>
                  <p:cNvGrpSpPr/>
                  <p:nvPr/>
                </p:nvGrpSpPr>
                <p:grpSpPr bwMode="auto">
                  <a:xfrm>
                    <a:off x="4373" y="864"/>
                    <a:ext cx="580" cy="195"/>
                    <a:chOff x="4373" y="864"/>
                    <a:chExt cx="580" cy="195"/>
                  </a:xfrm>
                </p:grpSpPr>
                <p:sp>
                  <p:nvSpPr>
                    <p:cNvPr id="37933" name="Rectangle 122"/>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34" name="Rectangle 123"/>
                    <p:cNvSpPr>
                      <a:spLocks noChangeArrowheads="1"/>
                    </p:cNvSpPr>
                    <p:nvPr/>
                  </p:nvSpPr>
                  <p:spPr bwMode="auto">
                    <a:xfrm>
                      <a:off x="4448" y="864"/>
                      <a:ext cx="50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37930" name="Group 124"/>
                  <p:cNvGrpSpPr/>
                  <p:nvPr/>
                </p:nvGrpSpPr>
                <p:grpSpPr bwMode="auto">
                  <a:xfrm>
                    <a:off x="4961" y="864"/>
                    <a:ext cx="625" cy="195"/>
                    <a:chOff x="4961" y="864"/>
                    <a:chExt cx="625" cy="195"/>
                  </a:xfrm>
                </p:grpSpPr>
                <p:sp>
                  <p:nvSpPr>
                    <p:cNvPr id="37931" name="Rectangle 125"/>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7932" name="Rectangle 126"/>
                    <p:cNvSpPr>
                      <a:spLocks noChangeArrowheads="1"/>
                    </p:cNvSpPr>
                    <p:nvPr/>
                  </p:nvSpPr>
                  <p:spPr bwMode="auto">
                    <a:xfrm>
                      <a:off x="5143" y="864"/>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37916" name="Rectangle 127"/>
              <p:cNvSpPr>
                <a:spLocks noChangeArrowheads="1"/>
              </p:cNvSpPr>
              <p:nvPr/>
            </p:nvSpPr>
            <p:spPr bwMode="auto">
              <a:xfrm>
                <a:off x="5488" y="672"/>
                <a:ext cx="18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7917" name="Rectangle 128"/>
              <p:cNvSpPr>
                <a:spLocks noChangeArrowheads="1"/>
              </p:cNvSpPr>
              <p:nvPr/>
            </p:nvSpPr>
            <p:spPr bwMode="auto">
              <a:xfrm>
                <a:off x="4810" y="672"/>
                <a:ext cx="18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37918" name="Rectangle 129"/>
              <p:cNvSpPr>
                <a:spLocks noChangeArrowheads="1"/>
              </p:cNvSpPr>
              <p:nvPr/>
            </p:nvSpPr>
            <p:spPr bwMode="auto">
              <a:xfrm>
                <a:off x="4177" y="672"/>
                <a:ext cx="2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37919" name="Rectangle 130"/>
              <p:cNvSpPr>
                <a:spLocks noChangeArrowheads="1"/>
              </p:cNvSpPr>
              <p:nvPr/>
            </p:nvSpPr>
            <p:spPr bwMode="auto">
              <a:xfrm>
                <a:off x="3589" y="672"/>
                <a:ext cx="25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7920" name="Rectangle 131"/>
              <p:cNvSpPr>
                <a:spLocks noChangeArrowheads="1"/>
              </p:cNvSpPr>
              <p:nvPr/>
            </p:nvSpPr>
            <p:spPr bwMode="auto">
              <a:xfrm>
                <a:off x="3002" y="672"/>
                <a:ext cx="25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37921" name="Rectangle 132"/>
              <p:cNvSpPr>
                <a:spLocks noChangeArrowheads="1"/>
              </p:cNvSpPr>
              <p:nvPr/>
            </p:nvSpPr>
            <p:spPr bwMode="auto">
              <a:xfrm>
                <a:off x="2414" y="672"/>
                <a:ext cx="25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7922" name="Rectangle 133"/>
              <p:cNvSpPr>
                <a:spLocks noChangeArrowheads="1"/>
              </p:cNvSpPr>
              <p:nvPr/>
            </p:nvSpPr>
            <p:spPr bwMode="auto">
              <a:xfrm>
                <a:off x="1918" y="672"/>
                <a:ext cx="25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37909" name="Rectangle 134"/>
            <p:cNvSpPr>
              <a:spLocks noChangeArrowheads="1"/>
            </p:cNvSpPr>
            <p:nvPr/>
          </p:nvSpPr>
          <p:spPr bwMode="auto">
            <a:xfrm>
              <a:off x="2143" y="1056"/>
              <a:ext cx="45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7910" name="Rectangle 135"/>
            <p:cNvSpPr>
              <a:spLocks noChangeArrowheads="1"/>
            </p:cNvSpPr>
            <p:nvPr/>
          </p:nvSpPr>
          <p:spPr bwMode="auto">
            <a:xfrm>
              <a:off x="5126" y="1056"/>
              <a:ext cx="45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37911" name="Rectangle 136"/>
            <p:cNvSpPr>
              <a:spLocks noChangeArrowheads="1"/>
            </p:cNvSpPr>
            <p:nvPr/>
          </p:nvSpPr>
          <p:spPr bwMode="auto">
            <a:xfrm>
              <a:off x="4493" y="1056"/>
              <a:ext cx="45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7912" name="Rectangle 137"/>
            <p:cNvSpPr>
              <a:spLocks noChangeArrowheads="1"/>
            </p:cNvSpPr>
            <p:nvPr/>
          </p:nvSpPr>
          <p:spPr bwMode="auto">
            <a:xfrm>
              <a:off x="3906" y="1056"/>
              <a:ext cx="45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37913" name="Rectangle 138"/>
            <p:cNvSpPr>
              <a:spLocks noChangeArrowheads="1"/>
            </p:cNvSpPr>
            <p:nvPr/>
          </p:nvSpPr>
          <p:spPr bwMode="auto">
            <a:xfrm>
              <a:off x="3317" y="1056"/>
              <a:ext cx="4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sp>
          <p:nvSpPr>
            <p:cNvPr id="37914" name="Rectangle 139"/>
            <p:cNvSpPr>
              <a:spLocks noChangeArrowheads="1"/>
            </p:cNvSpPr>
            <p:nvPr/>
          </p:nvSpPr>
          <p:spPr bwMode="auto">
            <a:xfrm>
              <a:off x="2731" y="1056"/>
              <a:ext cx="45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grpSp>
        <p:nvGrpSpPr>
          <p:cNvPr id="37896" name="Group 140"/>
          <p:cNvGrpSpPr/>
          <p:nvPr/>
        </p:nvGrpSpPr>
        <p:grpSpPr bwMode="auto">
          <a:xfrm>
            <a:off x="4592637" y="5059366"/>
            <a:ext cx="6556249" cy="1292447"/>
            <a:chOff x="1918" y="3360"/>
            <a:chExt cx="3766" cy="601"/>
          </a:xfrm>
        </p:grpSpPr>
        <p:sp>
          <p:nvSpPr>
            <p:cNvPr id="37897" name="Rectangle 141"/>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37898" name="Group 142"/>
            <p:cNvGrpSpPr/>
            <p:nvPr/>
          </p:nvGrpSpPr>
          <p:grpSpPr bwMode="auto">
            <a:xfrm>
              <a:off x="1979" y="3552"/>
              <a:ext cx="624" cy="217"/>
              <a:chOff x="1979" y="3552"/>
              <a:chExt cx="624" cy="217"/>
            </a:xfrm>
          </p:grpSpPr>
          <p:sp>
            <p:nvSpPr>
              <p:cNvPr id="37906" name="Rectangle 143"/>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7907" name="Rectangle 144"/>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37899" name="Rectangle 145"/>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7900" name="Rectangle 146"/>
            <p:cNvSpPr>
              <a:spLocks noChangeArrowheads="1"/>
            </p:cNvSpPr>
            <p:nvPr/>
          </p:nvSpPr>
          <p:spPr bwMode="auto">
            <a:xfrm>
              <a:off x="355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a:latin typeface="Times New Roman" panose="02020603050405020304" pitchFamily="18" charset="0"/>
                </a:rPr>
                <a:t> </a:t>
              </a:r>
              <a:r>
                <a:rPr lang="en-US" altLang="zh-CN" sz="1800"/>
                <a:t>address</a:t>
              </a:r>
              <a:endParaRPr lang="en-US" altLang="zh-CN" sz="1800"/>
            </a:p>
          </p:txBody>
        </p:sp>
        <p:sp>
          <p:nvSpPr>
            <p:cNvPr id="37901" name="Rectangle 147"/>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7902" name="Rectangle 148"/>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7903" name="Rectangle 149"/>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31</a:t>
              </a:r>
              <a:endParaRPr lang="zh-CN" altLang="en-US" sz="1800" dirty="0"/>
            </a:p>
          </p:txBody>
        </p:sp>
        <p:sp>
          <p:nvSpPr>
            <p:cNvPr id="37904" name="Rectangle 150"/>
            <p:cNvSpPr>
              <a:spLocks noChangeArrowheads="1"/>
            </p:cNvSpPr>
            <p:nvPr/>
          </p:nvSpPr>
          <p:spPr bwMode="auto">
            <a:xfrm>
              <a:off x="2143" y="3744"/>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b="0">
                  <a:latin typeface="Times New Roman" panose="02020603050405020304" pitchFamily="18" charset="0"/>
                </a:rPr>
                <a:t> </a:t>
              </a:r>
              <a:r>
                <a:rPr lang="en-US" altLang="zh-CN" sz="1800"/>
                <a:t>bits</a:t>
              </a:r>
              <a:endParaRPr lang="en-US" altLang="zh-CN" sz="1800"/>
            </a:p>
          </p:txBody>
        </p:sp>
        <p:sp>
          <p:nvSpPr>
            <p:cNvPr id="37905" name="Rectangle 151"/>
            <p:cNvSpPr>
              <a:spLocks noChangeArrowheads="1"/>
            </p:cNvSpPr>
            <p:nvPr/>
          </p:nvSpPr>
          <p:spPr bwMode="auto">
            <a:xfrm>
              <a:off x="3816" y="374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3" name="标题 2"/>
          <p:cNvSpPr>
            <a:spLocks noGrp="1"/>
          </p:cNvSpPr>
          <p:nvPr>
            <p:ph type="title"/>
          </p:nvPr>
        </p:nvSpPr>
        <p:spPr/>
        <p:txBody>
          <a:bodyPr/>
          <a:lstStyle/>
          <a:p>
            <a:r>
              <a:rPr lang="zh-CN" altLang="en-US" dirty="0"/>
              <a:t>无条件转移指令</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500"/>
                                        </p:tgtEl>
                                        <p:attrNameLst>
                                          <p:attrName>style.visibility</p:attrName>
                                        </p:attrNameLst>
                                      </p:cBhvr>
                                      <p:to>
                                        <p:strVal val="visible"/>
                                      </p:to>
                                    </p:set>
                                    <p:animEffect transition="in" filter="blinds(horizontal)">
                                      <p:cBhvr>
                                        <p:cTn id="7" dur="500"/>
                                        <p:tgtEl>
                                          <p:spTgt spid="2315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50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524933" y="1528512"/>
            <a:ext cx="10989733" cy="1417824"/>
          </a:xfrm>
          <a:noFill/>
        </p:spPr>
        <p:txBody>
          <a:bodyPr/>
          <a:lstStyle/>
          <a:p>
            <a:r>
              <a:rPr lang="en-US" altLang="zh-CN" sz="2400" dirty="0">
                <a:ea typeface="黑体" panose="02010609060101010101" pitchFamily="49" charset="-122"/>
              </a:rPr>
              <a:t>j	target</a:t>
            </a:r>
            <a:endParaRPr lang="en-US" altLang="zh-CN" sz="2400" dirty="0">
              <a:ea typeface="黑体" panose="02010609060101010101" pitchFamily="49" charset="-122"/>
            </a:endParaRPr>
          </a:p>
          <a:p>
            <a:pPr lvl="1"/>
            <a:r>
              <a:rPr lang="en-US" altLang="zh-CN" dirty="0">
                <a:ea typeface="黑体" panose="02010609060101010101" pitchFamily="49" charset="-122"/>
              </a:rPr>
              <a:t>M[PC]	        </a:t>
            </a:r>
            <a:r>
              <a:rPr lang="zh-CN" altLang="en-US" dirty="0">
                <a:solidFill>
                  <a:srgbClr val="0000FF"/>
                </a:solidFill>
                <a:ea typeface="黑体" panose="02010609060101010101" pitchFamily="49" charset="-122"/>
              </a:rPr>
              <a:t>取指令（公共操作，取指部件完成）</a:t>
            </a:r>
            <a:endParaRPr lang="en-US" altLang="zh-CN" dirty="0">
              <a:ea typeface="黑体" panose="02010609060101010101" pitchFamily="49" charset="-122"/>
            </a:endParaRPr>
          </a:p>
          <a:p>
            <a:pPr lvl="1"/>
            <a:r>
              <a:rPr lang="en-US" altLang="zh-CN" dirty="0">
                <a:ea typeface="黑体" panose="02010609060101010101" pitchFamily="49" charset="-122"/>
              </a:rPr>
              <a:t>PC&lt;31:2&gt; </a:t>
            </a:r>
            <a:r>
              <a:rPr lang="en-US" altLang="zh-CN" dirty="0">
                <a:ea typeface="黑体" panose="02010609060101010101" pitchFamily="49" charset="-122"/>
                <a:cs typeface="Arial" panose="020B0604020202020204" pitchFamily="34" charset="0"/>
                <a:sym typeface="Wingdings" panose="05000000000000000000" pitchFamily="2" charset="2"/>
              </a:rPr>
              <a:t>←</a:t>
            </a:r>
            <a:r>
              <a:rPr lang="en-US" altLang="zh-CN" dirty="0">
                <a:ea typeface="黑体" panose="02010609060101010101" pitchFamily="49" charset="-122"/>
              </a:rPr>
              <a:t> PC&lt;31:28&gt; </a:t>
            </a:r>
            <a:r>
              <a:rPr lang="zh-CN" altLang="en-US" dirty="0">
                <a:ea typeface="黑体" panose="02010609060101010101" pitchFamily="49" charset="-122"/>
              </a:rPr>
              <a:t>串接  </a:t>
            </a:r>
            <a:r>
              <a:rPr lang="en-US" altLang="zh-CN" dirty="0">
                <a:ea typeface="黑体" panose="02010609060101010101" pitchFamily="49" charset="-122"/>
              </a:rPr>
              <a:t>target&lt;25:0</a:t>
            </a:r>
            <a:r>
              <a:rPr lang="en-US" altLang="zh-CN" dirty="0" smtClean="0">
                <a:ea typeface="黑体" panose="02010609060101010101" pitchFamily="49" charset="-122"/>
              </a:rPr>
              <a:t>&gt;</a:t>
            </a:r>
            <a:endParaRPr lang="zh-CN" altLang="en-US" dirty="0">
              <a:solidFill>
                <a:srgbClr val="0000FF"/>
              </a:solidFill>
              <a:ea typeface="黑体" panose="02010609060101010101" pitchFamily="49" charset="-122"/>
            </a:endParaRPr>
          </a:p>
        </p:txBody>
      </p:sp>
      <p:sp>
        <p:nvSpPr>
          <p:cNvPr id="233488" name="Text Box 16"/>
          <p:cNvSpPr txBox="1">
            <a:spLocks noChangeArrowheads="1"/>
          </p:cNvSpPr>
          <p:nvPr/>
        </p:nvSpPr>
        <p:spPr bwMode="auto">
          <a:xfrm>
            <a:off x="597957" y="5500437"/>
            <a:ext cx="64061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solidFill>
                  <a:srgbClr val="CC0000"/>
                </a:solidFill>
                <a:latin typeface="Times New Roman" panose="02020603050405020304" pitchFamily="18" charset="0"/>
                <a:ea typeface="黑体" panose="02010609060101010101" pitchFamily="49" charset="-122"/>
              </a:rPr>
              <a:t>思考：应在原数据通路上加哪些元件和连线？</a:t>
            </a:r>
            <a:endParaRPr lang="en-US" altLang="zh-CN" sz="2400" dirty="0">
              <a:solidFill>
                <a:srgbClr val="CC0000"/>
              </a:solidFill>
              <a:latin typeface="Times New Roman" panose="02020603050405020304" pitchFamily="18" charset="0"/>
              <a:ea typeface="黑体" panose="02010609060101010101" pitchFamily="49" charset="-122"/>
            </a:endParaRPr>
          </a:p>
          <a:p>
            <a:pPr>
              <a:spcBef>
                <a:spcPct val="50000"/>
              </a:spcBef>
            </a:pPr>
            <a:r>
              <a:rPr lang="zh-CN" altLang="en-US" sz="2400" dirty="0">
                <a:solidFill>
                  <a:srgbClr val="CC0000"/>
                </a:solidFill>
                <a:latin typeface="Times New Roman" panose="02020603050405020304" pitchFamily="18" charset="0"/>
                <a:ea typeface="黑体" panose="02010609060101010101" pitchFamily="49" charset="-122"/>
              </a:rPr>
              <a:t>            用什么控制信号来控制？</a:t>
            </a:r>
            <a:endParaRPr lang="zh-CN" altLang="en-US" sz="2400" dirty="0">
              <a:solidFill>
                <a:srgbClr val="CC0000"/>
              </a:solidFill>
              <a:latin typeface="Times New Roman" panose="02020603050405020304" pitchFamily="18" charset="0"/>
              <a:ea typeface="黑体" panose="02010609060101010101" pitchFamily="49" charset="-122"/>
            </a:endParaRPr>
          </a:p>
        </p:txBody>
      </p:sp>
      <p:sp>
        <p:nvSpPr>
          <p:cNvPr id="233489" name="Text Box 17"/>
          <p:cNvSpPr txBox="1">
            <a:spLocks noChangeArrowheads="1"/>
          </p:cNvSpPr>
          <p:nvPr/>
        </p:nvSpPr>
        <p:spPr bwMode="auto">
          <a:xfrm>
            <a:off x="605591" y="3093343"/>
            <a:ext cx="68905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ea typeface="黑体" panose="02010609060101010101" pitchFamily="49" charset="-122"/>
                <a:cs typeface="Arial" panose="020B0604020202020204" pitchFamily="34" charset="0"/>
              </a:rPr>
              <a:t>想一想：跳转指令的转移范围有多大？</a:t>
            </a:r>
            <a:endParaRPr lang="zh-CN" altLang="en-US" sz="2400" dirty="0">
              <a:ea typeface="黑体" panose="02010609060101010101" pitchFamily="49" charset="-122"/>
              <a:cs typeface="Arial" panose="020B0604020202020204" pitchFamily="34" charset="0"/>
            </a:endParaRPr>
          </a:p>
          <a:p>
            <a:pPr>
              <a:spcBef>
                <a:spcPct val="50000"/>
              </a:spcBef>
            </a:pPr>
            <a:r>
              <a:rPr lang="zh-CN" altLang="en-US" sz="2400" dirty="0">
                <a:ea typeface="黑体" panose="02010609060101010101" pitchFamily="49" charset="-122"/>
                <a:cs typeface="Arial" panose="020B0604020202020204" pitchFamily="34" charset="0"/>
              </a:rPr>
              <a:t>是当前指令后面的</a:t>
            </a:r>
            <a:r>
              <a:rPr lang="en-US" altLang="zh-CN" sz="2400" dirty="0">
                <a:ea typeface="黑体" panose="02010609060101010101" pitchFamily="49" charset="-122"/>
                <a:cs typeface="Arial" panose="020B0604020202020204" pitchFamily="34" charset="0"/>
              </a:rPr>
              <a:t>0x000 0000~0xFFF FFFC </a:t>
            </a:r>
            <a:r>
              <a:rPr lang="zh-CN" altLang="en-US" sz="2400" dirty="0">
                <a:ea typeface="黑体" panose="02010609060101010101" pitchFamily="49" charset="-122"/>
                <a:cs typeface="Arial" panose="020B0604020202020204" pitchFamily="34" charset="0"/>
              </a:rPr>
              <a:t>处？</a:t>
            </a:r>
            <a:endParaRPr lang="zh-CN" altLang="en-US" sz="2400" dirty="0">
              <a:ea typeface="黑体" panose="02010609060101010101" pitchFamily="49" charset="-122"/>
              <a:cs typeface="Arial" panose="020B0604020202020204" pitchFamily="34" charset="0"/>
            </a:endParaRPr>
          </a:p>
        </p:txBody>
      </p:sp>
      <p:sp>
        <p:nvSpPr>
          <p:cNvPr id="233490" name="Text Box 18"/>
          <p:cNvSpPr txBox="1">
            <a:spLocks noChangeArrowheads="1"/>
          </p:cNvSpPr>
          <p:nvPr/>
        </p:nvSpPr>
        <p:spPr bwMode="auto">
          <a:xfrm>
            <a:off x="553507" y="4565399"/>
            <a:ext cx="67267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solidFill>
                  <a:schemeClr val="accent1"/>
                </a:solidFill>
                <a:latin typeface="Times New Roman" panose="02020603050405020304" pitchFamily="18" charset="0"/>
                <a:ea typeface="黑体" panose="02010609060101010101" pitchFamily="49" charset="-122"/>
              </a:rPr>
              <a:t>不对！它不是相对寻址，而是绝对寻址</a:t>
            </a:r>
            <a:endParaRPr lang="zh-CN" altLang="en-US" sz="2400" dirty="0">
              <a:solidFill>
                <a:schemeClr val="accent1"/>
              </a:solidFill>
              <a:latin typeface="Times New Roman" panose="02020603050405020304" pitchFamily="18" charset="0"/>
              <a:ea typeface="黑体" panose="02010609060101010101" pitchFamily="49" charset="-122"/>
            </a:endParaRPr>
          </a:p>
        </p:txBody>
      </p:sp>
      <p:grpSp>
        <p:nvGrpSpPr>
          <p:cNvPr id="38921" name="Group 41"/>
          <p:cNvGrpSpPr/>
          <p:nvPr/>
        </p:nvGrpSpPr>
        <p:grpSpPr bwMode="auto">
          <a:xfrm>
            <a:off x="3422651" y="677867"/>
            <a:ext cx="6586024" cy="1208003"/>
            <a:chOff x="1918" y="3360"/>
            <a:chExt cx="3747" cy="551"/>
          </a:xfrm>
        </p:grpSpPr>
        <p:sp>
          <p:nvSpPr>
            <p:cNvPr id="38922" name="Rectangle 42"/>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38923" name="Group 43"/>
            <p:cNvGrpSpPr/>
            <p:nvPr/>
          </p:nvGrpSpPr>
          <p:grpSpPr bwMode="auto">
            <a:xfrm>
              <a:off x="1979" y="3552"/>
              <a:ext cx="624" cy="188"/>
              <a:chOff x="1979" y="3552"/>
              <a:chExt cx="624" cy="188"/>
            </a:xfrm>
          </p:grpSpPr>
          <p:sp>
            <p:nvSpPr>
              <p:cNvPr id="38931" name="Rectangle 44"/>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8932" name="Rectangle 45"/>
              <p:cNvSpPr>
                <a:spLocks noChangeArrowheads="1"/>
              </p:cNvSpPr>
              <p:nvPr/>
            </p:nvSpPr>
            <p:spPr bwMode="auto">
              <a:xfrm>
                <a:off x="2161" y="3552"/>
                <a:ext cx="26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38924" name="Rectangle 46"/>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38925" name="Rectangle 47"/>
            <p:cNvSpPr>
              <a:spLocks noChangeArrowheads="1"/>
            </p:cNvSpPr>
            <p:nvPr/>
          </p:nvSpPr>
          <p:spPr bwMode="auto">
            <a:xfrm>
              <a:off x="3554" y="3552"/>
              <a:ext cx="109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sz="1800">
                  <a:latin typeface="Times New Roman" panose="02020603050405020304" pitchFamily="18" charset="0"/>
                </a:rPr>
                <a:t> </a:t>
              </a:r>
              <a:r>
                <a:rPr lang="en-US" altLang="zh-CN" sz="1800"/>
                <a:t>address</a:t>
              </a:r>
              <a:endParaRPr lang="en-US" altLang="zh-CN" sz="1800"/>
            </a:p>
          </p:txBody>
        </p:sp>
        <p:sp>
          <p:nvSpPr>
            <p:cNvPr id="38926" name="Rectangle 48"/>
            <p:cNvSpPr>
              <a:spLocks noChangeArrowheads="1"/>
            </p:cNvSpPr>
            <p:nvPr/>
          </p:nvSpPr>
          <p:spPr bwMode="auto">
            <a:xfrm>
              <a:off x="5488" y="3360"/>
              <a:ext cx="1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8927" name="Rectangle 49"/>
            <p:cNvSpPr>
              <a:spLocks noChangeArrowheads="1"/>
            </p:cNvSpPr>
            <p:nvPr/>
          </p:nvSpPr>
          <p:spPr bwMode="auto">
            <a:xfrm>
              <a:off x="2414" y="3360"/>
              <a:ext cx="25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38928" name="Rectangle 50"/>
            <p:cNvSpPr>
              <a:spLocks noChangeArrowheads="1"/>
            </p:cNvSpPr>
            <p:nvPr/>
          </p:nvSpPr>
          <p:spPr bwMode="auto">
            <a:xfrm>
              <a:off x="1918" y="3360"/>
              <a:ext cx="25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38929" name="Rectangle 51"/>
            <p:cNvSpPr>
              <a:spLocks noChangeArrowheads="1"/>
            </p:cNvSpPr>
            <p:nvPr/>
          </p:nvSpPr>
          <p:spPr bwMode="auto">
            <a:xfrm>
              <a:off x="2143" y="3744"/>
              <a:ext cx="44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sz="1800" b="0">
                  <a:latin typeface="Times New Roman" panose="02020603050405020304" pitchFamily="18" charset="0"/>
                </a:rPr>
                <a:t> </a:t>
              </a:r>
              <a:r>
                <a:rPr lang="en-US" altLang="zh-CN" sz="1800"/>
                <a:t>bits</a:t>
              </a:r>
              <a:endParaRPr lang="en-US" altLang="zh-CN" sz="1800"/>
            </a:p>
          </p:txBody>
        </p:sp>
        <p:sp>
          <p:nvSpPr>
            <p:cNvPr id="38930" name="Rectangle 52"/>
            <p:cNvSpPr>
              <a:spLocks noChangeArrowheads="1"/>
            </p:cNvSpPr>
            <p:nvPr/>
          </p:nvSpPr>
          <p:spPr bwMode="auto">
            <a:xfrm>
              <a:off x="3816" y="3744"/>
              <a:ext cx="52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3" name="标题 2"/>
          <p:cNvSpPr>
            <a:spLocks noGrp="1"/>
          </p:cNvSpPr>
          <p:nvPr>
            <p:ph type="title"/>
          </p:nvPr>
        </p:nvSpPr>
        <p:spPr/>
        <p:txBody>
          <a:bodyPr/>
          <a:lstStyle/>
          <a:p>
            <a:r>
              <a:rPr lang="en-US" altLang="zh-CN" dirty="0">
                <a:ea typeface="宋体" panose="02010600030101010101" pitchFamily="2" charset="-122"/>
              </a:rPr>
              <a:t>RTL: The Jump Instruction</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blinds(horizontal)">
                                      <p:cBhvr>
                                        <p:cTn id="7" dur="500"/>
                                        <p:tgtEl>
                                          <p:spTgt spid="2334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5">
                                            <p:txEl>
                                              <p:pRg st="2" end="2"/>
                                            </p:txEl>
                                          </p:spTgt>
                                        </p:tgtEl>
                                        <p:attrNameLst>
                                          <p:attrName>style.visibility</p:attrName>
                                        </p:attrNameLst>
                                      </p:cBhvr>
                                      <p:to>
                                        <p:strVal val="visible"/>
                                      </p:to>
                                    </p:set>
                                    <p:animEffect transition="in" filter="blinds(horizontal)">
                                      <p:cBhvr>
                                        <p:cTn id="12" dur="500"/>
                                        <p:tgtEl>
                                          <p:spTgt spid="2334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3489">
                                            <p:txEl>
                                              <p:pRg st="0" end="0"/>
                                            </p:txEl>
                                          </p:spTgt>
                                        </p:tgtEl>
                                        <p:attrNameLst>
                                          <p:attrName>style.visibility</p:attrName>
                                        </p:attrNameLst>
                                      </p:cBhvr>
                                      <p:to>
                                        <p:strVal val="visible"/>
                                      </p:to>
                                    </p:set>
                                    <p:animEffect transition="in" filter="blinds(horizontal)">
                                      <p:cBhvr>
                                        <p:cTn id="17" dur="500"/>
                                        <p:tgtEl>
                                          <p:spTgt spid="2334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3489">
                                            <p:txEl>
                                              <p:pRg st="1" end="1"/>
                                            </p:txEl>
                                          </p:spTgt>
                                        </p:tgtEl>
                                        <p:attrNameLst>
                                          <p:attrName>style.visibility</p:attrName>
                                        </p:attrNameLst>
                                      </p:cBhvr>
                                      <p:to>
                                        <p:strVal val="visible"/>
                                      </p:to>
                                    </p:set>
                                    <p:animEffect transition="in" filter="blinds(horizontal)">
                                      <p:cBhvr>
                                        <p:cTn id="22" dur="500"/>
                                        <p:tgtEl>
                                          <p:spTgt spid="2334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3490"/>
                                        </p:tgtEl>
                                        <p:attrNameLst>
                                          <p:attrName>style.visibility</p:attrName>
                                        </p:attrNameLst>
                                      </p:cBhvr>
                                      <p:to>
                                        <p:strVal val="visible"/>
                                      </p:to>
                                    </p:set>
                                    <p:animEffect transition="in" filter="blinds(horizontal)">
                                      <p:cBhvr>
                                        <p:cTn id="27" dur="500"/>
                                        <p:tgtEl>
                                          <p:spTgt spid="23349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33488"/>
                                        </p:tgtEl>
                                        <p:attrNameLst>
                                          <p:attrName>style.visibility</p:attrName>
                                        </p:attrNameLst>
                                      </p:cBhvr>
                                      <p:to>
                                        <p:strVal val="visible"/>
                                      </p:to>
                                    </p:set>
                                    <p:animEffect transition="in" filter="checkerboard(across)">
                                      <p:cBhvr>
                                        <p:cTn id="32" dur="500"/>
                                        <p:tgtEl>
                                          <p:spTgt spid="233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8" grpId="0"/>
      <p:bldP spid="2334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14689" y="4046539"/>
            <a:ext cx="2960687" cy="1450975"/>
            <a:chOff x="1065" y="2774"/>
            <a:chExt cx="1865" cy="914"/>
          </a:xfrm>
        </p:grpSpPr>
        <p:sp>
          <p:nvSpPr>
            <p:cNvPr id="40063" name="Oval 3"/>
            <p:cNvSpPr>
              <a:spLocks noChangeArrowheads="1"/>
            </p:cNvSpPr>
            <p:nvPr/>
          </p:nvSpPr>
          <p:spPr bwMode="auto">
            <a:xfrm rot="-2400000">
              <a:off x="1065" y="2774"/>
              <a:ext cx="1865" cy="876"/>
            </a:xfrm>
            <a:prstGeom prst="ellipse">
              <a:avLst/>
            </a:prstGeom>
            <a:solidFill>
              <a:srgbClr val="CCCCFF"/>
            </a:solidFill>
            <a:ln w="12700">
              <a:solidFill>
                <a:srgbClr val="0000FF"/>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0064" name="Line 4"/>
            <p:cNvSpPr>
              <a:spLocks noChangeShapeType="1"/>
            </p:cNvSpPr>
            <p:nvPr/>
          </p:nvSpPr>
          <p:spPr bwMode="auto">
            <a:xfrm>
              <a:off x="2488" y="3352"/>
              <a:ext cx="224" cy="336"/>
            </a:xfrm>
            <a:prstGeom prst="line">
              <a:avLst/>
            </a:prstGeom>
            <a:noFill/>
            <a:ln w="127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940" name="Line 6"/>
          <p:cNvSpPr>
            <a:spLocks noChangeShapeType="1"/>
          </p:cNvSpPr>
          <p:nvPr/>
        </p:nvSpPr>
        <p:spPr bwMode="auto">
          <a:xfrm>
            <a:off x="3213100" y="3224213"/>
            <a:ext cx="889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1" name="Line 7"/>
          <p:cNvSpPr>
            <a:spLocks noChangeShapeType="1"/>
          </p:cNvSpPr>
          <p:nvPr/>
        </p:nvSpPr>
        <p:spPr bwMode="auto">
          <a:xfrm flipH="1">
            <a:off x="3575050" y="3159126"/>
            <a:ext cx="88900" cy="1317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2" name="Rectangle 8"/>
          <p:cNvSpPr>
            <a:spLocks noChangeArrowheads="1"/>
          </p:cNvSpPr>
          <p:nvPr/>
        </p:nvSpPr>
        <p:spPr bwMode="auto">
          <a:xfrm>
            <a:off x="3389313" y="3230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9943" name="Line 9"/>
          <p:cNvSpPr>
            <a:spLocks noChangeShapeType="1"/>
          </p:cNvSpPr>
          <p:nvPr/>
        </p:nvSpPr>
        <p:spPr bwMode="auto">
          <a:xfrm>
            <a:off x="4584700" y="3452813"/>
            <a:ext cx="1727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4" name="Line 10"/>
          <p:cNvSpPr>
            <a:spLocks noChangeShapeType="1"/>
          </p:cNvSpPr>
          <p:nvPr/>
        </p:nvSpPr>
        <p:spPr bwMode="auto">
          <a:xfrm flipH="1">
            <a:off x="5861050" y="3382964"/>
            <a:ext cx="88900" cy="1666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5" name="Rectangle 11"/>
          <p:cNvSpPr>
            <a:spLocks noChangeArrowheads="1"/>
          </p:cNvSpPr>
          <p:nvPr/>
        </p:nvSpPr>
        <p:spPr bwMode="auto">
          <a:xfrm>
            <a:off x="5713413" y="34940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9946" name="Rectangle 12"/>
          <p:cNvSpPr>
            <a:spLocks noChangeArrowheads="1"/>
          </p:cNvSpPr>
          <p:nvPr/>
        </p:nvSpPr>
        <p:spPr bwMode="auto">
          <a:xfrm rot="5400000">
            <a:off x="3769243" y="4822006"/>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SignExt</a:t>
            </a:r>
            <a:endParaRPr lang="en-US" altLang="zh-CN" sz="1800"/>
          </a:p>
        </p:txBody>
      </p:sp>
      <p:sp>
        <p:nvSpPr>
          <p:cNvPr id="39947" name="Line 13"/>
          <p:cNvSpPr>
            <a:spLocks noChangeShapeType="1"/>
          </p:cNvSpPr>
          <p:nvPr/>
        </p:nvSpPr>
        <p:spPr bwMode="auto">
          <a:xfrm>
            <a:off x="5651500" y="428625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8" name="Rectangle 14"/>
          <p:cNvSpPr>
            <a:spLocks noChangeArrowheads="1"/>
          </p:cNvSpPr>
          <p:nvPr/>
        </p:nvSpPr>
        <p:spPr bwMode="auto">
          <a:xfrm>
            <a:off x="5732463" y="42957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9949" name="Line 15"/>
          <p:cNvSpPr>
            <a:spLocks noChangeShapeType="1"/>
          </p:cNvSpPr>
          <p:nvPr/>
        </p:nvSpPr>
        <p:spPr bwMode="auto">
          <a:xfrm flipH="1">
            <a:off x="5861050" y="4221163"/>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16"/>
          <p:cNvSpPr>
            <a:spLocks noChangeShapeType="1"/>
          </p:cNvSpPr>
          <p:nvPr/>
        </p:nvSpPr>
        <p:spPr bwMode="auto">
          <a:xfrm>
            <a:off x="3441700" y="4976813"/>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17"/>
          <p:cNvSpPr>
            <a:spLocks noChangeShapeType="1"/>
          </p:cNvSpPr>
          <p:nvPr/>
        </p:nvSpPr>
        <p:spPr bwMode="auto">
          <a:xfrm flipH="1">
            <a:off x="3651250" y="4894263"/>
            <a:ext cx="8890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Rectangle 18"/>
          <p:cNvSpPr>
            <a:spLocks noChangeArrowheads="1"/>
          </p:cNvSpPr>
          <p:nvPr/>
        </p:nvSpPr>
        <p:spPr bwMode="auto">
          <a:xfrm>
            <a:off x="3402013" y="49466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39953" name="Rectangle 19"/>
          <p:cNvSpPr>
            <a:spLocks noChangeArrowheads="1"/>
          </p:cNvSpPr>
          <p:nvPr/>
        </p:nvSpPr>
        <p:spPr bwMode="auto">
          <a:xfrm>
            <a:off x="2563814" y="4787901"/>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39954" name="Line 20"/>
          <p:cNvSpPr>
            <a:spLocks noChangeShapeType="1"/>
          </p:cNvSpPr>
          <p:nvPr/>
        </p:nvSpPr>
        <p:spPr bwMode="auto">
          <a:xfrm>
            <a:off x="3594100" y="4092575"/>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5" name="Rectangle 21"/>
          <p:cNvSpPr>
            <a:spLocks noChangeArrowheads="1"/>
          </p:cNvSpPr>
          <p:nvPr/>
        </p:nvSpPr>
        <p:spPr bwMode="auto">
          <a:xfrm>
            <a:off x="4127500" y="4456113"/>
            <a:ext cx="355600" cy="10668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9956" name="Line 22"/>
          <p:cNvSpPr>
            <a:spLocks noChangeShapeType="1"/>
          </p:cNvSpPr>
          <p:nvPr/>
        </p:nvSpPr>
        <p:spPr bwMode="auto">
          <a:xfrm>
            <a:off x="6324600" y="3206751"/>
            <a:ext cx="0" cy="1300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Line 23"/>
          <p:cNvSpPr>
            <a:spLocks noChangeShapeType="1"/>
          </p:cNvSpPr>
          <p:nvPr/>
        </p:nvSpPr>
        <p:spPr bwMode="auto">
          <a:xfrm>
            <a:off x="6337301" y="3206751"/>
            <a:ext cx="309563" cy="193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Line 24"/>
          <p:cNvSpPr>
            <a:spLocks noChangeShapeType="1"/>
          </p:cNvSpPr>
          <p:nvPr/>
        </p:nvSpPr>
        <p:spPr bwMode="auto">
          <a:xfrm flipV="1">
            <a:off x="6321426" y="4302125"/>
            <a:ext cx="309563" cy="2159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Line 25"/>
          <p:cNvSpPr>
            <a:spLocks noChangeShapeType="1"/>
          </p:cNvSpPr>
          <p:nvPr/>
        </p:nvSpPr>
        <p:spPr bwMode="auto">
          <a:xfrm>
            <a:off x="6629400" y="3382964"/>
            <a:ext cx="0" cy="9477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0" name="Rectangle 26"/>
          <p:cNvSpPr>
            <a:spLocks noChangeArrowheads="1"/>
          </p:cNvSpPr>
          <p:nvPr/>
        </p:nvSpPr>
        <p:spPr bwMode="auto">
          <a:xfrm rot="5400000">
            <a:off x="6112728" y="3715518"/>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39961" name="Rectangle 27"/>
          <p:cNvSpPr>
            <a:spLocks noChangeArrowheads="1"/>
          </p:cNvSpPr>
          <p:nvPr/>
        </p:nvSpPr>
        <p:spPr bwMode="auto">
          <a:xfrm>
            <a:off x="6310313" y="3333751"/>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39962" name="Rectangle 28"/>
          <p:cNvSpPr>
            <a:spLocks noChangeArrowheads="1"/>
          </p:cNvSpPr>
          <p:nvPr/>
        </p:nvSpPr>
        <p:spPr bwMode="auto">
          <a:xfrm>
            <a:off x="6310313" y="40798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39963" name="Line 29"/>
          <p:cNvSpPr>
            <a:spLocks noChangeShapeType="1"/>
          </p:cNvSpPr>
          <p:nvPr/>
        </p:nvSpPr>
        <p:spPr bwMode="auto">
          <a:xfrm>
            <a:off x="4114800" y="3092450"/>
            <a:ext cx="0" cy="2921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30"/>
          <p:cNvSpPr>
            <a:spLocks noChangeShapeType="1"/>
          </p:cNvSpPr>
          <p:nvPr/>
        </p:nvSpPr>
        <p:spPr bwMode="auto">
          <a:xfrm>
            <a:off x="4127500" y="3092450"/>
            <a:ext cx="446088" cy="2921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31"/>
          <p:cNvSpPr>
            <a:spLocks noChangeShapeType="1"/>
          </p:cNvSpPr>
          <p:nvPr/>
        </p:nvSpPr>
        <p:spPr bwMode="auto">
          <a:xfrm>
            <a:off x="4127500" y="3381375"/>
            <a:ext cx="203200" cy="120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Line 32"/>
          <p:cNvSpPr>
            <a:spLocks noChangeShapeType="1"/>
          </p:cNvSpPr>
          <p:nvPr/>
        </p:nvSpPr>
        <p:spPr bwMode="auto">
          <a:xfrm>
            <a:off x="4343400" y="3527426"/>
            <a:ext cx="0" cy="2635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7" name="Line 33"/>
          <p:cNvSpPr>
            <a:spLocks noChangeShapeType="1"/>
          </p:cNvSpPr>
          <p:nvPr/>
        </p:nvSpPr>
        <p:spPr bwMode="auto">
          <a:xfrm>
            <a:off x="4572000" y="3381375"/>
            <a:ext cx="0" cy="5540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8" name="Line 34"/>
          <p:cNvSpPr>
            <a:spLocks noChangeShapeType="1"/>
          </p:cNvSpPr>
          <p:nvPr/>
        </p:nvSpPr>
        <p:spPr bwMode="auto">
          <a:xfrm flipV="1">
            <a:off x="4127500" y="3790951"/>
            <a:ext cx="203200" cy="1698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9" name="Line 35"/>
          <p:cNvSpPr>
            <a:spLocks noChangeShapeType="1"/>
          </p:cNvSpPr>
          <p:nvPr/>
        </p:nvSpPr>
        <p:spPr bwMode="auto">
          <a:xfrm>
            <a:off x="4114800" y="3960814"/>
            <a:ext cx="0" cy="3063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0" name="Line 36"/>
          <p:cNvSpPr>
            <a:spLocks noChangeShapeType="1"/>
          </p:cNvSpPr>
          <p:nvPr/>
        </p:nvSpPr>
        <p:spPr bwMode="auto">
          <a:xfrm flipV="1">
            <a:off x="4127501" y="3906838"/>
            <a:ext cx="460375" cy="3429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Rectangle 37"/>
          <p:cNvSpPr>
            <a:spLocks noChangeArrowheads="1"/>
          </p:cNvSpPr>
          <p:nvPr/>
        </p:nvSpPr>
        <p:spPr bwMode="auto">
          <a:xfrm rot="5400000">
            <a:off x="4013061" y="3547243"/>
            <a:ext cx="84959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sp>
        <p:nvSpPr>
          <p:cNvPr id="39972" name="Rectangle 38"/>
          <p:cNvSpPr>
            <a:spLocks noChangeArrowheads="1"/>
          </p:cNvSpPr>
          <p:nvPr/>
        </p:nvSpPr>
        <p:spPr bwMode="auto">
          <a:xfrm>
            <a:off x="3338513" y="3757614"/>
            <a:ext cx="7758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grpSp>
        <p:nvGrpSpPr>
          <p:cNvPr id="39973" name="Group 39"/>
          <p:cNvGrpSpPr/>
          <p:nvPr/>
        </p:nvGrpSpPr>
        <p:grpSpPr bwMode="auto">
          <a:xfrm>
            <a:off x="2830514" y="2627314"/>
            <a:ext cx="587376" cy="2103437"/>
            <a:chOff x="823" y="1880"/>
            <a:chExt cx="370" cy="1325"/>
          </a:xfrm>
        </p:grpSpPr>
        <p:sp>
          <p:nvSpPr>
            <p:cNvPr id="40058" name="Rectangle 40"/>
            <p:cNvSpPr>
              <a:spLocks noChangeArrowheads="1"/>
            </p:cNvSpPr>
            <p:nvPr/>
          </p:nvSpPr>
          <p:spPr bwMode="auto">
            <a:xfrm>
              <a:off x="872" y="1880"/>
              <a:ext cx="176"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0059" name="Oval 41"/>
            <p:cNvSpPr>
              <a:spLocks noChangeArrowheads="1"/>
            </p:cNvSpPr>
            <p:nvPr/>
          </p:nvSpPr>
          <p:spPr bwMode="auto">
            <a:xfrm>
              <a:off x="920" y="2648"/>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0060" name="Line 42"/>
            <p:cNvSpPr>
              <a:spLocks noChangeShapeType="1"/>
            </p:cNvSpPr>
            <p:nvPr/>
          </p:nvSpPr>
          <p:spPr bwMode="auto">
            <a:xfrm>
              <a:off x="960" y="2744"/>
              <a:ext cx="0" cy="2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61" name="Rectangle 43"/>
            <p:cNvSpPr>
              <a:spLocks noChangeArrowheads="1"/>
            </p:cNvSpPr>
            <p:nvPr/>
          </p:nvSpPr>
          <p:spPr bwMode="auto">
            <a:xfrm rot="5400000">
              <a:off x="780" y="2211"/>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PC</a:t>
              </a:r>
              <a:endParaRPr lang="en-US" altLang="zh-CN" sz="1800"/>
            </a:p>
          </p:txBody>
        </p:sp>
        <p:sp>
          <p:nvSpPr>
            <p:cNvPr id="40062" name="Rectangle 44"/>
            <p:cNvSpPr>
              <a:spLocks noChangeArrowheads="1"/>
            </p:cNvSpPr>
            <p:nvPr/>
          </p:nvSpPr>
          <p:spPr bwMode="auto">
            <a:xfrm>
              <a:off x="855" y="2976"/>
              <a:ext cx="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grpSp>
      <p:grpSp>
        <p:nvGrpSpPr>
          <p:cNvPr id="39974" name="Group 45"/>
          <p:cNvGrpSpPr/>
          <p:nvPr/>
        </p:nvGrpSpPr>
        <p:grpSpPr bwMode="auto">
          <a:xfrm>
            <a:off x="5181604" y="3702050"/>
            <a:ext cx="477838" cy="1157288"/>
            <a:chOff x="2304" y="2557"/>
            <a:chExt cx="301" cy="729"/>
          </a:xfrm>
        </p:grpSpPr>
        <p:grpSp>
          <p:nvGrpSpPr>
            <p:cNvPr id="40048" name="Group 46"/>
            <p:cNvGrpSpPr/>
            <p:nvPr/>
          </p:nvGrpSpPr>
          <p:grpSpPr bwMode="auto">
            <a:xfrm>
              <a:off x="2304" y="2557"/>
              <a:ext cx="288" cy="729"/>
              <a:chOff x="2304" y="2557"/>
              <a:chExt cx="288" cy="729"/>
            </a:xfrm>
          </p:grpSpPr>
          <p:sp>
            <p:nvSpPr>
              <p:cNvPr id="40050" name="Line 47"/>
              <p:cNvSpPr>
                <a:spLocks noChangeShapeType="1"/>
              </p:cNvSpPr>
              <p:nvPr/>
            </p:nvSpPr>
            <p:spPr bwMode="auto">
              <a:xfrm>
                <a:off x="2304" y="2557"/>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51" name="Line 48"/>
              <p:cNvSpPr>
                <a:spLocks noChangeShapeType="1"/>
              </p:cNvSpPr>
              <p:nvPr/>
            </p:nvSpPr>
            <p:spPr bwMode="auto">
              <a:xfrm>
                <a:off x="2312" y="2557"/>
                <a:ext cx="272"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52" name="Line 49"/>
              <p:cNvSpPr>
                <a:spLocks noChangeShapeType="1"/>
              </p:cNvSpPr>
              <p:nvPr/>
            </p:nvSpPr>
            <p:spPr bwMode="auto">
              <a:xfrm>
                <a:off x="2312" y="2739"/>
                <a:ext cx="128" cy="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53" name="Line 50"/>
              <p:cNvSpPr>
                <a:spLocks noChangeShapeType="1"/>
              </p:cNvSpPr>
              <p:nvPr/>
            </p:nvSpPr>
            <p:spPr bwMode="auto">
              <a:xfrm>
                <a:off x="2448" y="2831"/>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54" name="Line 51"/>
              <p:cNvSpPr>
                <a:spLocks noChangeShapeType="1"/>
              </p:cNvSpPr>
              <p:nvPr/>
            </p:nvSpPr>
            <p:spPr bwMode="auto">
              <a:xfrm>
                <a:off x="2592" y="2739"/>
                <a:ext cx="0"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55" name="Line 52"/>
              <p:cNvSpPr>
                <a:spLocks noChangeShapeType="1"/>
              </p:cNvSpPr>
              <p:nvPr/>
            </p:nvSpPr>
            <p:spPr bwMode="auto">
              <a:xfrm flipV="1">
                <a:off x="2312" y="2997"/>
                <a:ext cx="128" cy="1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56" name="Line 53"/>
              <p:cNvSpPr>
                <a:spLocks noChangeShapeType="1"/>
              </p:cNvSpPr>
              <p:nvPr/>
            </p:nvSpPr>
            <p:spPr bwMode="auto">
              <a:xfrm>
                <a:off x="2304" y="3104"/>
                <a:ext cx="0" cy="1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57" name="Line 54"/>
              <p:cNvSpPr>
                <a:spLocks noChangeShapeType="1"/>
              </p:cNvSpPr>
              <p:nvPr/>
            </p:nvSpPr>
            <p:spPr bwMode="auto">
              <a:xfrm flipV="1">
                <a:off x="2312" y="3088"/>
                <a:ext cx="272" cy="19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049" name="Rectangle 55"/>
            <p:cNvSpPr>
              <a:spLocks noChangeArrowheads="1"/>
            </p:cNvSpPr>
            <p:nvPr/>
          </p:nvSpPr>
          <p:spPr bwMode="auto">
            <a:xfrm rot="5400000">
              <a:off x="2222" y="2843"/>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Adder</a:t>
              </a:r>
              <a:endParaRPr lang="en-US" altLang="zh-CN" sz="1800"/>
            </a:p>
          </p:txBody>
        </p:sp>
      </p:grpSp>
      <p:sp>
        <p:nvSpPr>
          <p:cNvPr id="39975" name="Line 56"/>
          <p:cNvSpPr>
            <a:spLocks noChangeShapeType="1"/>
          </p:cNvSpPr>
          <p:nvPr/>
        </p:nvSpPr>
        <p:spPr bwMode="auto">
          <a:xfrm>
            <a:off x="4508500" y="4743450"/>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Rectangle 57"/>
          <p:cNvSpPr>
            <a:spLocks noChangeArrowheads="1"/>
          </p:cNvSpPr>
          <p:nvPr/>
        </p:nvSpPr>
        <p:spPr bwMode="auto">
          <a:xfrm>
            <a:off x="4500563" y="47783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9977" name="Line 58"/>
          <p:cNvSpPr>
            <a:spLocks noChangeShapeType="1"/>
          </p:cNvSpPr>
          <p:nvPr/>
        </p:nvSpPr>
        <p:spPr bwMode="auto">
          <a:xfrm flipH="1">
            <a:off x="4718050" y="4678363"/>
            <a:ext cx="889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78" name="Group 59"/>
          <p:cNvGrpSpPr/>
          <p:nvPr/>
        </p:nvGrpSpPr>
        <p:grpSpPr bwMode="auto">
          <a:xfrm>
            <a:off x="6323013" y="4730751"/>
            <a:ext cx="385762" cy="385763"/>
            <a:chOff x="3023" y="3205"/>
            <a:chExt cx="243" cy="243"/>
          </a:xfrm>
        </p:grpSpPr>
        <p:sp>
          <p:nvSpPr>
            <p:cNvPr id="40043" name="Arc 60"/>
            <p:cNvSpPr/>
            <p:nvPr/>
          </p:nvSpPr>
          <p:spPr bwMode="auto">
            <a:xfrm rot="-5400000">
              <a:off x="3035" y="3193"/>
              <a:ext cx="91" cy="1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0044" name="Arc 61"/>
            <p:cNvSpPr/>
            <p:nvPr/>
          </p:nvSpPr>
          <p:spPr bwMode="auto">
            <a:xfrm rot="5400000">
              <a:off x="3163" y="3193"/>
              <a:ext cx="91" cy="115"/>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0045" name="Line 62"/>
            <p:cNvSpPr>
              <a:spLocks noChangeShapeType="1"/>
            </p:cNvSpPr>
            <p:nvPr/>
          </p:nvSpPr>
          <p:spPr bwMode="auto">
            <a:xfrm>
              <a:off x="302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46" name="Line 63"/>
            <p:cNvSpPr>
              <a:spLocks noChangeShapeType="1"/>
            </p:cNvSpPr>
            <p:nvPr/>
          </p:nvSpPr>
          <p:spPr bwMode="auto">
            <a:xfrm>
              <a:off x="3032" y="3448"/>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47" name="Line 64"/>
            <p:cNvSpPr>
              <a:spLocks noChangeShapeType="1"/>
            </p:cNvSpPr>
            <p:nvPr/>
          </p:nvSpPr>
          <p:spPr bwMode="auto">
            <a:xfrm>
              <a:off x="3264" y="3303"/>
              <a:ext cx="0" cy="1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79" name="Line 65"/>
          <p:cNvSpPr>
            <a:spLocks noChangeShapeType="1"/>
          </p:cNvSpPr>
          <p:nvPr/>
        </p:nvSpPr>
        <p:spPr bwMode="auto">
          <a:xfrm flipV="1">
            <a:off x="6515100" y="4373564"/>
            <a:ext cx="0" cy="352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0" name="Line 66"/>
          <p:cNvSpPr>
            <a:spLocks noChangeShapeType="1"/>
          </p:cNvSpPr>
          <p:nvPr/>
        </p:nvSpPr>
        <p:spPr bwMode="auto">
          <a:xfrm>
            <a:off x="6400800" y="5141913"/>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1" name="Line 67"/>
          <p:cNvSpPr>
            <a:spLocks noChangeShapeType="1"/>
          </p:cNvSpPr>
          <p:nvPr/>
        </p:nvSpPr>
        <p:spPr bwMode="auto">
          <a:xfrm>
            <a:off x="6629400" y="5141913"/>
            <a:ext cx="0" cy="660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2" name="Line 68"/>
          <p:cNvSpPr>
            <a:spLocks noChangeShapeType="1"/>
          </p:cNvSpPr>
          <p:nvPr/>
        </p:nvSpPr>
        <p:spPr bwMode="auto">
          <a:xfrm>
            <a:off x="7708900" y="3071813"/>
            <a:ext cx="21748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3" name="Line 69"/>
          <p:cNvSpPr>
            <a:spLocks noChangeShapeType="1"/>
          </p:cNvSpPr>
          <p:nvPr/>
        </p:nvSpPr>
        <p:spPr bwMode="auto">
          <a:xfrm flipV="1">
            <a:off x="7924800" y="1535113"/>
            <a:ext cx="0" cy="154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4" name="Line 70"/>
          <p:cNvSpPr>
            <a:spLocks noChangeShapeType="1"/>
          </p:cNvSpPr>
          <p:nvPr/>
        </p:nvSpPr>
        <p:spPr bwMode="auto">
          <a:xfrm flipH="1">
            <a:off x="2273300" y="1547813"/>
            <a:ext cx="5664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5" name="Line 71"/>
          <p:cNvSpPr>
            <a:spLocks noChangeShapeType="1"/>
          </p:cNvSpPr>
          <p:nvPr/>
        </p:nvSpPr>
        <p:spPr bwMode="auto">
          <a:xfrm>
            <a:off x="2286000" y="1560513"/>
            <a:ext cx="0" cy="1651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6" name="Line 72"/>
          <p:cNvSpPr>
            <a:spLocks noChangeShapeType="1"/>
          </p:cNvSpPr>
          <p:nvPr/>
        </p:nvSpPr>
        <p:spPr bwMode="auto">
          <a:xfrm>
            <a:off x="2298700" y="3224213"/>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7" name="Line 73"/>
          <p:cNvSpPr>
            <a:spLocks noChangeShapeType="1"/>
          </p:cNvSpPr>
          <p:nvPr/>
        </p:nvSpPr>
        <p:spPr bwMode="auto">
          <a:xfrm flipH="1">
            <a:off x="5556250" y="1477964"/>
            <a:ext cx="88900" cy="1666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8" name="Rectangle 74"/>
          <p:cNvSpPr>
            <a:spLocks noChangeArrowheads="1"/>
          </p:cNvSpPr>
          <p:nvPr/>
        </p:nvSpPr>
        <p:spPr bwMode="auto">
          <a:xfrm>
            <a:off x="5243513" y="15763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39989" name="Rectangle 75"/>
          <p:cNvSpPr>
            <a:spLocks noChangeArrowheads="1"/>
          </p:cNvSpPr>
          <p:nvPr/>
        </p:nvSpPr>
        <p:spPr bwMode="auto">
          <a:xfrm>
            <a:off x="5700714" y="5510214"/>
            <a:ext cx="97783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Branch</a:t>
            </a:r>
            <a:endParaRPr lang="en-US" altLang="zh-CN" sz="1800">
              <a:solidFill>
                <a:schemeClr val="accent1"/>
              </a:solidFill>
            </a:endParaRPr>
          </a:p>
        </p:txBody>
      </p:sp>
      <p:sp>
        <p:nvSpPr>
          <p:cNvPr id="39990" name="Rectangle 76"/>
          <p:cNvSpPr>
            <a:spLocks noChangeArrowheads="1"/>
          </p:cNvSpPr>
          <p:nvPr/>
        </p:nvSpPr>
        <p:spPr bwMode="auto">
          <a:xfrm>
            <a:off x="6627813" y="5535614"/>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39991" name="Line 77"/>
          <p:cNvSpPr>
            <a:spLocks noChangeShapeType="1"/>
          </p:cNvSpPr>
          <p:nvPr/>
        </p:nvSpPr>
        <p:spPr bwMode="auto">
          <a:xfrm>
            <a:off x="8089900" y="2233613"/>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2" name="Rectangle 78"/>
          <p:cNvSpPr>
            <a:spLocks noChangeArrowheads="1"/>
          </p:cNvSpPr>
          <p:nvPr/>
        </p:nvSpPr>
        <p:spPr bwMode="auto">
          <a:xfrm>
            <a:off x="7986714" y="2233614"/>
            <a:ext cx="9040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“00”</a:t>
            </a:r>
            <a:endParaRPr lang="zh-CN" altLang="en-US" sz="1800"/>
          </a:p>
        </p:txBody>
      </p:sp>
      <p:sp>
        <p:nvSpPr>
          <p:cNvPr id="39993" name="Rectangle 79"/>
          <p:cNvSpPr>
            <a:spLocks noChangeArrowheads="1"/>
          </p:cNvSpPr>
          <p:nvPr/>
        </p:nvSpPr>
        <p:spPr bwMode="auto">
          <a:xfrm>
            <a:off x="8689976" y="1789113"/>
            <a:ext cx="1355725" cy="1270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39994" name="Rectangle 80"/>
          <p:cNvSpPr>
            <a:spLocks noChangeArrowheads="1"/>
          </p:cNvSpPr>
          <p:nvPr/>
        </p:nvSpPr>
        <p:spPr bwMode="auto">
          <a:xfrm>
            <a:off x="8651875" y="1776414"/>
            <a:ext cx="145232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Addr&lt;31:2&gt;</a:t>
            </a:r>
            <a:endParaRPr lang="en-US" altLang="zh-CN" sz="1800"/>
          </a:p>
        </p:txBody>
      </p:sp>
      <p:sp>
        <p:nvSpPr>
          <p:cNvPr id="39995" name="Rectangle 81"/>
          <p:cNvSpPr>
            <a:spLocks noChangeArrowheads="1"/>
          </p:cNvSpPr>
          <p:nvPr/>
        </p:nvSpPr>
        <p:spPr bwMode="auto">
          <a:xfrm>
            <a:off x="8729362" y="2462213"/>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Memory</a:t>
            </a:r>
            <a:endParaRPr lang="en-US" altLang="zh-CN" sz="1800"/>
          </a:p>
        </p:txBody>
      </p:sp>
      <p:sp>
        <p:nvSpPr>
          <p:cNvPr id="39996" name="Rectangle 82"/>
          <p:cNvSpPr>
            <a:spLocks noChangeArrowheads="1"/>
          </p:cNvSpPr>
          <p:nvPr/>
        </p:nvSpPr>
        <p:spPr bwMode="auto">
          <a:xfrm>
            <a:off x="8651876" y="2081214"/>
            <a:ext cx="130484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Addr&lt;1:0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39997" name="Line 83"/>
          <p:cNvSpPr>
            <a:spLocks noChangeShapeType="1"/>
          </p:cNvSpPr>
          <p:nvPr/>
        </p:nvSpPr>
        <p:spPr bwMode="auto">
          <a:xfrm>
            <a:off x="9372600" y="3084514"/>
            <a:ext cx="0" cy="53657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8" name="Line 84"/>
          <p:cNvSpPr>
            <a:spLocks noChangeShapeType="1"/>
          </p:cNvSpPr>
          <p:nvPr/>
        </p:nvSpPr>
        <p:spPr bwMode="auto">
          <a:xfrm flipV="1">
            <a:off x="9302750" y="3289300"/>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9" name="Rectangle 85"/>
          <p:cNvSpPr>
            <a:spLocks noChangeArrowheads="1"/>
          </p:cNvSpPr>
          <p:nvPr/>
        </p:nvSpPr>
        <p:spPr bwMode="auto">
          <a:xfrm>
            <a:off x="9434513" y="31432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0000" name="Line 86"/>
          <p:cNvSpPr>
            <a:spLocks noChangeShapeType="1"/>
          </p:cNvSpPr>
          <p:nvPr/>
        </p:nvSpPr>
        <p:spPr bwMode="auto">
          <a:xfrm>
            <a:off x="4737100" y="3848100"/>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1" name="Line 87"/>
          <p:cNvSpPr>
            <a:spLocks noChangeShapeType="1"/>
          </p:cNvSpPr>
          <p:nvPr/>
        </p:nvSpPr>
        <p:spPr bwMode="auto">
          <a:xfrm flipV="1">
            <a:off x="4724400" y="3454400"/>
            <a:ext cx="0" cy="406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2" name="Line 88"/>
          <p:cNvSpPr>
            <a:spLocks noChangeShapeType="1"/>
          </p:cNvSpPr>
          <p:nvPr/>
        </p:nvSpPr>
        <p:spPr bwMode="auto">
          <a:xfrm flipV="1">
            <a:off x="3429000" y="1916113"/>
            <a:ext cx="0" cy="1320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3" name="Line 90"/>
          <p:cNvSpPr>
            <a:spLocks noChangeShapeType="1"/>
          </p:cNvSpPr>
          <p:nvPr/>
        </p:nvSpPr>
        <p:spPr bwMode="auto">
          <a:xfrm>
            <a:off x="6946900" y="3376613"/>
            <a:ext cx="4318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4" name="Line 91"/>
          <p:cNvSpPr>
            <a:spLocks noChangeShapeType="1"/>
          </p:cNvSpPr>
          <p:nvPr/>
        </p:nvSpPr>
        <p:spPr bwMode="auto">
          <a:xfrm flipV="1">
            <a:off x="6642100" y="3833813"/>
            <a:ext cx="29368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5" name="Line 92"/>
          <p:cNvSpPr>
            <a:spLocks noChangeShapeType="1"/>
          </p:cNvSpPr>
          <p:nvPr/>
        </p:nvSpPr>
        <p:spPr bwMode="auto">
          <a:xfrm flipV="1">
            <a:off x="6934200" y="3363913"/>
            <a:ext cx="0" cy="482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6" name="Rectangle 93"/>
          <p:cNvSpPr>
            <a:spLocks noGrp="1" noChangeArrowheads="1"/>
          </p:cNvSpPr>
          <p:nvPr>
            <p:ph type="body" idx="1"/>
          </p:nvPr>
        </p:nvSpPr>
        <p:spPr>
          <a:xfrm>
            <a:off x="2019300" y="700089"/>
            <a:ext cx="8191500" cy="743793"/>
          </a:xfrm>
          <a:noFill/>
        </p:spPr>
        <p:txBody>
          <a:bodyPr/>
          <a:lstStyle/>
          <a:p>
            <a:r>
              <a:rPr lang="en-US" altLang="zh-CN" sz="1800">
                <a:ea typeface="宋体" panose="02010600030101010101" pitchFamily="2" charset="-122"/>
              </a:rPr>
              <a:t>j	target</a:t>
            </a:r>
            <a:endParaRPr lang="en-US" altLang="zh-CN" sz="1800">
              <a:ea typeface="宋体" panose="02010600030101010101" pitchFamily="2" charset="-122"/>
            </a:endParaRPr>
          </a:p>
          <a:p>
            <a:pPr lvl="1"/>
            <a:r>
              <a:rPr lang="en-US" altLang="zh-CN" sz="1800">
                <a:ea typeface="宋体" panose="02010600030101010101" pitchFamily="2" charset="-122"/>
              </a:rPr>
              <a:t>PC&lt;31:2&gt; </a:t>
            </a:r>
            <a:r>
              <a:rPr lang="en-US" altLang="zh-CN" sz="1800">
                <a:ea typeface="宋体" panose="02010600030101010101" pitchFamily="2" charset="-122"/>
                <a:cs typeface="Arial" panose="020B0604020202020204" pitchFamily="34" charset="0"/>
                <a:sym typeface="Wingdings" panose="05000000000000000000" pitchFamily="2" charset="2"/>
              </a:rPr>
              <a:t>←</a:t>
            </a:r>
            <a:r>
              <a:rPr lang="en-US" altLang="zh-CN" sz="1800">
                <a:ea typeface="宋体" panose="02010600030101010101" pitchFamily="2" charset="-122"/>
              </a:rPr>
              <a:t> PC&lt;31:28&gt;  concat  target&lt;25:0&gt;</a:t>
            </a:r>
            <a:endParaRPr lang="en-US" altLang="zh-CN" sz="1800">
              <a:ea typeface="宋体" panose="02010600030101010101" pitchFamily="2" charset="-122"/>
            </a:endParaRPr>
          </a:p>
        </p:txBody>
      </p:sp>
      <p:sp>
        <p:nvSpPr>
          <p:cNvPr id="40007" name="Rectangle 94"/>
          <p:cNvSpPr>
            <a:spLocks noChangeArrowheads="1"/>
          </p:cNvSpPr>
          <p:nvPr/>
        </p:nvSpPr>
        <p:spPr bwMode="auto">
          <a:xfrm>
            <a:off x="1700214" y="5194301"/>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Instruction&lt;15:0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0008" name="Rectangle 95"/>
          <p:cNvSpPr>
            <a:spLocks noChangeArrowheads="1"/>
          </p:cNvSpPr>
          <p:nvPr/>
        </p:nvSpPr>
        <p:spPr bwMode="auto">
          <a:xfrm>
            <a:off x="8228013" y="3554414"/>
            <a:ext cx="22923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a:p>
            <a:r>
              <a:rPr lang="en-US" altLang="zh-CN" sz="1800">
                <a:solidFill>
                  <a:schemeClr val="accent2"/>
                </a:solidFill>
                <a:ea typeface="黑体" panose="02010609060101010101" pitchFamily="49" charset="-122"/>
              </a:rPr>
              <a:t>imm16</a:t>
            </a:r>
            <a:r>
              <a:rPr lang="zh-CN" altLang="en-US" sz="1800">
                <a:solidFill>
                  <a:schemeClr val="accent2"/>
                </a:solidFill>
                <a:ea typeface="黑体" panose="02010609060101010101" pitchFamily="49" charset="-122"/>
              </a:rPr>
              <a:t>、</a:t>
            </a:r>
            <a:r>
              <a:rPr lang="en-US" altLang="zh-CN" sz="1800">
                <a:solidFill>
                  <a:schemeClr val="accent2"/>
                </a:solidFill>
                <a:ea typeface="黑体" panose="02010609060101010101" pitchFamily="49" charset="-122"/>
              </a:rPr>
              <a:t>Target</a:t>
            </a:r>
            <a:r>
              <a:rPr lang="zh-CN" altLang="en-US" sz="1800">
                <a:solidFill>
                  <a:schemeClr val="accent2"/>
                </a:solidFill>
                <a:ea typeface="黑体" panose="02010609060101010101" pitchFamily="49" charset="-122"/>
              </a:rPr>
              <a:t>、</a:t>
            </a:r>
            <a:r>
              <a:rPr lang="en-US" altLang="zh-CN" sz="1800">
                <a:solidFill>
                  <a:schemeClr val="accent2"/>
                </a:solidFill>
                <a:ea typeface="黑体" panose="02010609060101010101" pitchFamily="49" charset="-122"/>
              </a:rPr>
              <a:t>…</a:t>
            </a:r>
            <a:endParaRPr lang="en-US" altLang="zh-CN" sz="1800">
              <a:solidFill>
                <a:schemeClr val="accent2"/>
              </a:solidFill>
              <a:ea typeface="黑体" panose="02010609060101010101" pitchFamily="49" charset="-122"/>
            </a:endParaRPr>
          </a:p>
        </p:txBody>
      </p:sp>
      <p:sp>
        <p:nvSpPr>
          <p:cNvPr id="40009" name="Line 96"/>
          <p:cNvSpPr>
            <a:spLocks noChangeShapeType="1"/>
          </p:cNvSpPr>
          <p:nvPr/>
        </p:nvSpPr>
        <p:spPr bwMode="auto">
          <a:xfrm>
            <a:off x="3441700" y="1928813"/>
            <a:ext cx="5232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0" name="Line 97"/>
          <p:cNvSpPr>
            <a:spLocks noChangeShapeType="1"/>
          </p:cNvSpPr>
          <p:nvPr/>
        </p:nvSpPr>
        <p:spPr bwMode="auto">
          <a:xfrm flipH="1">
            <a:off x="6623050" y="1858964"/>
            <a:ext cx="88900" cy="1666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1" name="Rectangle 98"/>
          <p:cNvSpPr>
            <a:spLocks noChangeArrowheads="1"/>
          </p:cNvSpPr>
          <p:nvPr/>
        </p:nvSpPr>
        <p:spPr bwMode="auto">
          <a:xfrm>
            <a:off x="6399213" y="19573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grpSp>
        <p:nvGrpSpPr>
          <p:cNvPr id="7" name="Group 99"/>
          <p:cNvGrpSpPr/>
          <p:nvPr/>
        </p:nvGrpSpPr>
        <p:grpSpPr bwMode="auto">
          <a:xfrm>
            <a:off x="3157538" y="2046288"/>
            <a:ext cx="4191000" cy="1981200"/>
            <a:chOff x="1000" y="1496"/>
            <a:chExt cx="2640" cy="1248"/>
          </a:xfrm>
        </p:grpSpPr>
        <p:sp>
          <p:nvSpPr>
            <p:cNvPr id="40041" name="Oval 100"/>
            <p:cNvSpPr>
              <a:spLocks noChangeArrowheads="1"/>
            </p:cNvSpPr>
            <p:nvPr/>
          </p:nvSpPr>
          <p:spPr bwMode="auto">
            <a:xfrm>
              <a:off x="1000" y="1496"/>
              <a:ext cx="2472" cy="648"/>
            </a:xfrm>
            <a:prstGeom prst="ellipse">
              <a:avLst/>
            </a:prstGeom>
            <a:solidFill>
              <a:srgbClr val="CCCCFF">
                <a:alpha val="65097"/>
              </a:srgbClr>
            </a:solidFill>
            <a:ln w="12700">
              <a:solidFill>
                <a:srgbClr val="0000FF"/>
              </a:solidFill>
              <a:rou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0042" name="Line 101"/>
            <p:cNvSpPr>
              <a:spLocks noChangeShapeType="1"/>
            </p:cNvSpPr>
            <p:nvPr/>
          </p:nvSpPr>
          <p:spPr bwMode="auto">
            <a:xfrm>
              <a:off x="3232" y="2016"/>
              <a:ext cx="408" cy="728"/>
            </a:xfrm>
            <a:prstGeom prst="line">
              <a:avLst/>
            </a:prstGeom>
            <a:noFill/>
            <a:ln w="127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02"/>
          <p:cNvGrpSpPr/>
          <p:nvPr/>
        </p:nvGrpSpPr>
        <p:grpSpPr bwMode="auto">
          <a:xfrm>
            <a:off x="3441700" y="2244725"/>
            <a:ext cx="4505326" cy="2108200"/>
            <a:chOff x="1208" y="1414"/>
            <a:chExt cx="2838" cy="1328"/>
          </a:xfrm>
        </p:grpSpPr>
        <p:sp>
          <p:nvSpPr>
            <p:cNvPr id="40018" name="Line 103"/>
            <p:cNvSpPr>
              <a:spLocks noChangeShapeType="1"/>
            </p:cNvSpPr>
            <p:nvPr/>
          </p:nvSpPr>
          <p:spPr bwMode="auto">
            <a:xfrm flipH="1">
              <a:off x="2444" y="1702"/>
              <a:ext cx="56" cy="8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9" name="Rectangle 104"/>
            <p:cNvSpPr>
              <a:spLocks noChangeArrowheads="1"/>
            </p:cNvSpPr>
            <p:nvPr/>
          </p:nvSpPr>
          <p:spPr bwMode="auto">
            <a:xfrm>
              <a:off x="2247" y="1739"/>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40020" name="Line 105"/>
            <p:cNvSpPr>
              <a:spLocks noChangeShapeType="1"/>
            </p:cNvSpPr>
            <p:nvPr/>
          </p:nvSpPr>
          <p:spPr bwMode="auto">
            <a:xfrm flipH="1">
              <a:off x="2444" y="1414"/>
              <a:ext cx="56" cy="8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1" name="Rectangle 106"/>
            <p:cNvSpPr>
              <a:spLocks noChangeArrowheads="1"/>
            </p:cNvSpPr>
            <p:nvPr/>
          </p:nvSpPr>
          <p:spPr bwMode="auto">
            <a:xfrm>
              <a:off x="2295" y="145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4</a:t>
              </a:r>
              <a:endParaRPr lang="zh-CN" altLang="en-US" sz="1800"/>
            </a:p>
          </p:txBody>
        </p:sp>
        <p:grpSp>
          <p:nvGrpSpPr>
            <p:cNvPr id="40022" name="Group 107"/>
            <p:cNvGrpSpPr/>
            <p:nvPr/>
          </p:nvGrpSpPr>
          <p:grpSpPr bwMode="auto">
            <a:xfrm>
              <a:off x="1208" y="1444"/>
              <a:ext cx="2838" cy="1298"/>
              <a:chOff x="1208" y="1444"/>
              <a:chExt cx="2838" cy="1298"/>
            </a:xfrm>
          </p:grpSpPr>
          <p:sp>
            <p:nvSpPr>
              <p:cNvPr id="40023" name="Line 108"/>
              <p:cNvSpPr>
                <a:spLocks noChangeShapeType="1"/>
              </p:cNvSpPr>
              <p:nvPr/>
            </p:nvSpPr>
            <p:spPr bwMode="auto">
              <a:xfrm>
                <a:off x="3677" y="1444"/>
                <a:ext cx="212" cy="113"/>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4" name="Line 109"/>
              <p:cNvSpPr>
                <a:spLocks noChangeShapeType="1"/>
              </p:cNvSpPr>
              <p:nvPr/>
            </p:nvSpPr>
            <p:spPr bwMode="auto">
              <a:xfrm flipV="1">
                <a:off x="3686" y="2143"/>
                <a:ext cx="213" cy="118"/>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5" name="Line 110"/>
              <p:cNvSpPr>
                <a:spLocks noChangeShapeType="1"/>
              </p:cNvSpPr>
              <p:nvPr/>
            </p:nvSpPr>
            <p:spPr bwMode="auto">
              <a:xfrm>
                <a:off x="3888" y="1555"/>
                <a:ext cx="0" cy="597"/>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026" name="Group 111"/>
              <p:cNvGrpSpPr/>
              <p:nvPr/>
            </p:nvGrpSpPr>
            <p:grpSpPr bwMode="auto">
              <a:xfrm>
                <a:off x="1208" y="1444"/>
                <a:ext cx="2838" cy="1298"/>
                <a:chOff x="1208" y="1444"/>
                <a:chExt cx="2838" cy="1298"/>
              </a:xfrm>
            </p:grpSpPr>
            <p:sp>
              <p:nvSpPr>
                <p:cNvPr id="40027" name="Line 112"/>
                <p:cNvSpPr>
                  <a:spLocks noChangeShapeType="1"/>
                </p:cNvSpPr>
                <p:nvPr/>
              </p:nvSpPr>
              <p:spPr bwMode="auto">
                <a:xfrm>
                  <a:off x="3696" y="1444"/>
                  <a:ext cx="0" cy="819"/>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8" name="Rectangle 113"/>
                <p:cNvSpPr>
                  <a:spLocks noChangeArrowheads="1"/>
                </p:cNvSpPr>
                <p:nvPr/>
              </p:nvSpPr>
              <p:spPr bwMode="auto">
                <a:xfrm rot="5400000">
                  <a:off x="3563" y="1764"/>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0029" name="Rectangle 114"/>
                <p:cNvSpPr>
                  <a:spLocks noChangeArrowheads="1"/>
                </p:cNvSpPr>
                <p:nvPr/>
              </p:nvSpPr>
              <p:spPr bwMode="auto">
                <a:xfrm>
                  <a:off x="3687" y="15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solidFill>
                        <a:srgbClr val="0000FF"/>
                      </a:solidFill>
                    </a:rPr>
                    <a:t>1</a:t>
                  </a:r>
                  <a:endParaRPr lang="zh-CN" altLang="en-US" sz="1800">
                    <a:solidFill>
                      <a:srgbClr val="0000FF"/>
                    </a:solidFill>
                  </a:endParaRPr>
                </a:p>
              </p:txBody>
            </p:sp>
            <p:sp>
              <p:nvSpPr>
                <p:cNvPr id="40030" name="Rectangle 115"/>
                <p:cNvSpPr>
                  <a:spLocks noChangeArrowheads="1"/>
                </p:cNvSpPr>
                <p:nvPr/>
              </p:nvSpPr>
              <p:spPr bwMode="auto">
                <a:xfrm>
                  <a:off x="3687" y="199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solidFill>
                        <a:srgbClr val="0000FF"/>
                      </a:solidFill>
                    </a:rPr>
                    <a:t>0</a:t>
                  </a:r>
                  <a:endParaRPr lang="zh-CN" altLang="en-US" sz="1800">
                    <a:solidFill>
                      <a:srgbClr val="0000FF"/>
                    </a:solidFill>
                  </a:endParaRPr>
                </a:p>
              </p:txBody>
            </p:sp>
            <p:sp>
              <p:nvSpPr>
                <p:cNvPr id="40031" name="Line 116"/>
                <p:cNvSpPr>
                  <a:spLocks noChangeShapeType="1"/>
                </p:cNvSpPr>
                <p:nvPr/>
              </p:nvSpPr>
              <p:spPr bwMode="auto">
                <a:xfrm>
                  <a:off x="2264" y="1743"/>
                  <a:ext cx="512" cy="0"/>
                </a:xfrm>
                <a:prstGeom prst="line">
                  <a:avLst/>
                </a:prstGeom>
                <a:noFill/>
                <a:ln w="254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2" name="Line 117"/>
                <p:cNvSpPr>
                  <a:spLocks noChangeShapeType="1"/>
                </p:cNvSpPr>
                <p:nvPr/>
              </p:nvSpPr>
              <p:spPr bwMode="auto">
                <a:xfrm>
                  <a:off x="1208" y="1455"/>
                  <a:ext cx="1568" cy="0"/>
                </a:xfrm>
                <a:prstGeom prst="line">
                  <a:avLst/>
                </a:prstGeom>
                <a:noFill/>
                <a:ln w="254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3" name="Rectangle 118"/>
                <p:cNvSpPr>
                  <a:spLocks noChangeArrowheads="1"/>
                </p:cNvSpPr>
                <p:nvPr/>
              </p:nvSpPr>
              <p:spPr bwMode="auto">
                <a:xfrm>
                  <a:off x="1815" y="1503"/>
                  <a:ext cx="5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endParaRPr lang="en-US" altLang="zh-CN" sz="1800"/>
                </a:p>
              </p:txBody>
            </p:sp>
            <p:sp>
              <p:nvSpPr>
                <p:cNvPr id="40034" name="Line 119"/>
                <p:cNvSpPr>
                  <a:spLocks noChangeShapeType="1"/>
                </p:cNvSpPr>
                <p:nvPr/>
              </p:nvSpPr>
              <p:spPr bwMode="auto">
                <a:xfrm>
                  <a:off x="2784" y="1463"/>
                  <a:ext cx="0" cy="272"/>
                </a:xfrm>
                <a:prstGeom prst="line">
                  <a:avLst/>
                </a:prstGeom>
                <a:noFill/>
                <a:ln w="254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5" name="Line 120"/>
                <p:cNvSpPr>
                  <a:spLocks noChangeShapeType="1"/>
                </p:cNvSpPr>
                <p:nvPr/>
              </p:nvSpPr>
              <p:spPr bwMode="auto">
                <a:xfrm>
                  <a:off x="2792" y="1599"/>
                  <a:ext cx="896" cy="0"/>
                </a:xfrm>
                <a:prstGeom prst="line">
                  <a:avLst/>
                </a:prstGeom>
                <a:noFill/>
                <a:ln w="254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6" name="Line 121"/>
                <p:cNvSpPr>
                  <a:spLocks noChangeShapeType="1"/>
                </p:cNvSpPr>
                <p:nvPr/>
              </p:nvSpPr>
              <p:spPr bwMode="auto">
                <a:xfrm flipH="1">
                  <a:off x="3164" y="1555"/>
                  <a:ext cx="56" cy="10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7" name="Rectangle 122"/>
                <p:cNvSpPr>
                  <a:spLocks noChangeArrowheads="1"/>
                </p:cNvSpPr>
                <p:nvPr/>
              </p:nvSpPr>
              <p:spPr bwMode="auto">
                <a:xfrm>
                  <a:off x="3015" y="1617"/>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30</a:t>
                  </a:r>
                  <a:endParaRPr lang="zh-CN" altLang="en-US" sz="1800"/>
                </a:p>
              </p:txBody>
            </p:sp>
            <p:sp>
              <p:nvSpPr>
                <p:cNvPr id="40038" name="Line 123"/>
                <p:cNvSpPr>
                  <a:spLocks noChangeShapeType="1"/>
                </p:cNvSpPr>
                <p:nvPr/>
              </p:nvSpPr>
              <p:spPr bwMode="auto">
                <a:xfrm flipV="1">
                  <a:off x="3792" y="2215"/>
                  <a:ext cx="0" cy="30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39" name="Rectangle 124"/>
                <p:cNvSpPr>
                  <a:spLocks noChangeArrowheads="1"/>
                </p:cNvSpPr>
                <p:nvPr/>
              </p:nvSpPr>
              <p:spPr bwMode="auto">
                <a:xfrm>
                  <a:off x="3543" y="2511"/>
                  <a:ext cx="5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Jump</a:t>
                  </a:r>
                  <a:endParaRPr lang="en-US" altLang="zh-CN" sz="1800">
                    <a:solidFill>
                      <a:schemeClr val="accent1"/>
                    </a:solidFill>
                  </a:endParaRPr>
                </a:p>
              </p:txBody>
            </p:sp>
            <p:sp>
              <p:nvSpPr>
                <p:cNvPr id="40040" name="Rectangle 125"/>
                <p:cNvSpPr>
                  <a:spLocks noChangeArrowheads="1"/>
                </p:cNvSpPr>
                <p:nvPr/>
              </p:nvSpPr>
              <p:spPr bwMode="auto">
                <a:xfrm>
                  <a:off x="1239" y="1647"/>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Instruc&lt;25:0&gt;</a:t>
                  </a:r>
                  <a:endParaRPr lang="en-US" altLang="zh-CN" sz="1800"/>
                </a:p>
              </p:txBody>
            </p:sp>
          </p:grpSp>
        </p:grpSp>
      </p:grpSp>
      <p:sp>
        <p:nvSpPr>
          <p:cNvPr id="235646" name="Text Box 126"/>
          <p:cNvSpPr txBox="1">
            <a:spLocks noChangeArrowheads="1"/>
          </p:cNvSpPr>
          <p:nvPr/>
        </p:nvSpPr>
        <p:spPr bwMode="auto">
          <a:xfrm>
            <a:off x="7175499" y="4727575"/>
            <a:ext cx="3927929"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solidFill>
                  <a:srgbClr val="CC0000"/>
                </a:solidFill>
                <a:ea typeface="黑体" panose="02010609060101010101" pitchFamily="49" charset="-122"/>
                <a:cs typeface="Arial" panose="020B0604020202020204" pitchFamily="34" charset="0"/>
              </a:rPr>
              <a:t>这是“取指部件”的完整设计</a:t>
            </a:r>
            <a:endParaRPr lang="en-US" altLang="zh-CN" sz="1800" dirty="0">
              <a:solidFill>
                <a:srgbClr val="CC0000"/>
              </a:solidFill>
              <a:ea typeface="黑体" panose="02010609060101010101" pitchFamily="49" charset="-122"/>
              <a:cs typeface="Arial" panose="020B0604020202020204" pitchFamily="34" charset="0"/>
            </a:endParaRPr>
          </a:p>
          <a:p>
            <a:r>
              <a:rPr lang="en-US" altLang="zh-CN" sz="1800" dirty="0">
                <a:solidFill>
                  <a:srgbClr val="CC0000"/>
                </a:solidFill>
                <a:ea typeface="黑体" panose="02010609060101010101" pitchFamily="49" charset="-122"/>
                <a:cs typeface="Arial" panose="020B0604020202020204" pitchFamily="34" charset="0"/>
              </a:rPr>
              <a:t>3 </a:t>
            </a:r>
            <a:r>
              <a:rPr lang="zh-CN" altLang="en-US" sz="1800" dirty="0">
                <a:solidFill>
                  <a:srgbClr val="CC0000"/>
                </a:solidFill>
                <a:ea typeface="黑体" panose="02010609060101010101" pitchFamily="49" charset="-122"/>
                <a:cs typeface="Arial" panose="020B0604020202020204" pitchFamily="34" charset="0"/>
              </a:rPr>
              <a:t>个输入</a:t>
            </a:r>
            <a:r>
              <a:rPr lang="en-US" altLang="zh-CN" sz="1800" dirty="0">
                <a:solidFill>
                  <a:srgbClr val="CC0000"/>
                </a:solidFill>
                <a:ea typeface="黑体" panose="02010609060101010101" pitchFamily="49" charset="-122"/>
                <a:cs typeface="Arial" panose="020B0604020202020204" pitchFamily="34" charset="0"/>
              </a:rPr>
              <a:t>: jump, Branch, Zero</a:t>
            </a:r>
            <a:endParaRPr lang="en-US" altLang="zh-CN" sz="1800" dirty="0">
              <a:solidFill>
                <a:srgbClr val="CC0000"/>
              </a:solidFill>
              <a:ea typeface="黑体" panose="02010609060101010101" pitchFamily="49" charset="-122"/>
              <a:cs typeface="Arial" panose="020B0604020202020204" pitchFamily="34" charset="0"/>
            </a:endParaRPr>
          </a:p>
          <a:p>
            <a:r>
              <a:rPr lang="en-US" altLang="zh-CN" sz="1800" dirty="0">
                <a:solidFill>
                  <a:srgbClr val="CC0000"/>
                </a:solidFill>
                <a:ea typeface="黑体" panose="02010609060101010101" pitchFamily="49" charset="-122"/>
                <a:cs typeface="Arial" panose="020B0604020202020204" pitchFamily="34" charset="0"/>
              </a:rPr>
              <a:t>1</a:t>
            </a:r>
            <a:r>
              <a:rPr lang="zh-CN" altLang="en-US" sz="1800" dirty="0">
                <a:solidFill>
                  <a:srgbClr val="CC0000"/>
                </a:solidFill>
                <a:ea typeface="黑体" panose="02010609060101010101" pitchFamily="49" charset="-122"/>
                <a:cs typeface="Arial" panose="020B0604020202020204" pitchFamily="34" charset="0"/>
              </a:rPr>
              <a:t>个输出</a:t>
            </a:r>
            <a:r>
              <a:rPr lang="en-US" altLang="zh-CN" sz="1800" dirty="0">
                <a:solidFill>
                  <a:srgbClr val="CC0000"/>
                </a:solidFill>
                <a:ea typeface="黑体" panose="02010609060101010101" pitchFamily="49" charset="-122"/>
                <a:cs typeface="Arial" panose="020B0604020202020204" pitchFamily="34" charset="0"/>
              </a:rPr>
              <a:t>: </a:t>
            </a:r>
            <a:r>
              <a:rPr lang="zh-CN" altLang="en-US" sz="1800" dirty="0">
                <a:solidFill>
                  <a:srgbClr val="CC0000"/>
                </a:solidFill>
                <a:ea typeface="黑体" panose="02010609060101010101" pitchFamily="49" charset="-122"/>
                <a:cs typeface="Arial" panose="020B0604020202020204" pitchFamily="34" charset="0"/>
              </a:rPr>
              <a:t>指令字</a:t>
            </a:r>
            <a:endParaRPr lang="en-US" altLang="zh-CN" sz="1800" dirty="0">
              <a:solidFill>
                <a:srgbClr val="CC0000"/>
              </a:solidFill>
              <a:ea typeface="黑体" panose="02010609060101010101" pitchFamily="49" charset="-122"/>
              <a:cs typeface="Arial" panose="020B0604020202020204" pitchFamily="34" charset="0"/>
            </a:endParaRPr>
          </a:p>
        </p:txBody>
      </p:sp>
      <p:sp>
        <p:nvSpPr>
          <p:cNvPr id="235647" name="Text Box 127"/>
          <p:cNvSpPr txBox="1">
            <a:spLocks noChangeArrowheads="1"/>
          </p:cNvSpPr>
          <p:nvPr/>
        </p:nvSpPr>
        <p:spPr bwMode="auto">
          <a:xfrm>
            <a:off x="1226568" y="3451225"/>
            <a:ext cx="15309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a:solidFill>
                  <a:schemeClr val="accent1"/>
                </a:solidFill>
                <a:ea typeface="黑体" panose="02010609060101010101" pitchFamily="49" charset="-122"/>
              </a:rPr>
              <a:t>PC</a:t>
            </a:r>
            <a:r>
              <a:rPr lang="zh-CN" altLang="en-US" sz="1800" dirty="0">
                <a:solidFill>
                  <a:schemeClr val="accent1"/>
                </a:solidFill>
                <a:ea typeface="黑体" panose="02010609060101010101" pitchFamily="49" charset="-122"/>
              </a:rPr>
              <a:t>的改变在下个</a:t>
            </a:r>
            <a:r>
              <a:rPr lang="en-US" altLang="zh-CN" sz="1800" dirty="0" err="1">
                <a:solidFill>
                  <a:schemeClr val="accent1"/>
                </a:solidFill>
                <a:ea typeface="黑体" panose="02010609060101010101" pitchFamily="49" charset="-122"/>
              </a:rPr>
              <a:t>Clk</a:t>
            </a:r>
            <a:r>
              <a:rPr lang="zh-CN" altLang="en-US" sz="1800" dirty="0">
                <a:solidFill>
                  <a:schemeClr val="accent1"/>
                </a:solidFill>
                <a:ea typeface="黑体" panose="02010609060101010101" pitchFamily="49" charset="-122"/>
              </a:rPr>
              <a:t>到达后发生！</a:t>
            </a:r>
            <a:endParaRPr lang="zh-CN" altLang="en-US" sz="1800" dirty="0">
              <a:solidFill>
                <a:schemeClr val="accent1"/>
              </a:solidFill>
              <a:ea typeface="黑体" panose="02010609060101010101" pitchFamily="49" charset="-122"/>
            </a:endParaRPr>
          </a:p>
        </p:txBody>
      </p:sp>
      <p:sp>
        <p:nvSpPr>
          <p:cNvPr id="235648" name="Text Box 128"/>
          <p:cNvSpPr txBox="1">
            <a:spLocks noChangeArrowheads="1"/>
          </p:cNvSpPr>
          <p:nvPr/>
        </p:nvSpPr>
        <p:spPr bwMode="auto">
          <a:xfrm>
            <a:off x="1524000" y="5853113"/>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rgbClr val="006600"/>
                </a:solidFill>
                <a:ea typeface="黑体" panose="02010609060101010101" pitchFamily="49" charset="-122"/>
              </a:rPr>
              <a:t>RegDst, RegWr, ALUctr, ExtOp, ALUSrc, MemWr, MemtoReg, Branch, Jump</a:t>
            </a:r>
            <a:r>
              <a:rPr lang="zh-CN" altLang="en-US" sz="1800">
                <a:solidFill>
                  <a:srgbClr val="006600"/>
                </a:solidFill>
                <a:ea typeface="黑体" panose="02010609060101010101" pitchFamily="49" charset="-122"/>
              </a:rPr>
              <a:t> 各取何值？</a:t>
            </a:r>
            <a:endParaRPr lang="zh-CN" altLang="en-US" sz="1800">
              <a:solidFill>
                <a:srgbClr val="006600"/>
              </a:solidFill>
              <a:ea typeface="黑体" panose="02010609060101010101" pitchFamily="49" charset="-122"/>
            </a:endParaRPr>
          </a:p>
        </p:txBody>
      </p:sp>
      <p:sp>
        <p:nvSpPr>
          <p:cNvPr id="235649" name="Text Box 129"/>
          <p:cNvSpPr txBox="1">
            <a:spLocks noChangeArrowheads="1"/>
          </p:cNvSpPr>
          <p:nvPr/>
        </p:nvSpPr>
        <p:spPr bwMode="auto">
          <a:xfrm>
            <a:off x="2271713" y="6116638"/>
            <a:ext cx="79676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chemeClr val="accent2"/>
                </a:solidFill>
                <a:ea typeface="黑体" panose="02010609060101010101" pitchFamily="49" charset="-122"/>
              </a:rPr>
              <a:t>RegDst=ExtOp=ALUSrc=MemtoReg=ALUctr=x,</a:t>
            </a:r>
            <a:r>
              <a:rPr lang="en-US" altLang="zh-CN" sz="1800">
                <a:ea typeface="黑体" panose="02010609060101010101" pitchFamily="49" charset="-122"/>
              </a:rPr>
              <a:t> </a:t>
            </a:r>
            <a:r>
              <a:rPr lang="en-US" altLang="zh-CN" sz="1800">
                <a:solidFill>
                  <a:schemeClr val="accent2"/>
                </a:solidFill>
                <a:ea typeface="黑体" panose="02010609060101010101" pitchFamily="49" charset="-122"/>
              </a:rPr>
              <a:t>RegWr=0,</a:t>
            </a:r>
            <a:r>
              <a:rPr lang="en-US" altLang="zh-CN" sz="1800">
                <a:ea typeface="黑体" panose="02010609060101010101" pitchFamily="49" charset="-122"/>
              </a:rPr>
              <a:t> </a:t>
            </a:r>
            <a:r>
              <a:rPr lang="en-US" altLang="zh-CN" sz="1800">
                <a:solidFill>
                  <a:schemeClr val="accent2"/>
                </a:solidFill>
                <a:ea typeface="黑体" panose="02010609060101010101" pitchFamily="49" charset="-122"/>
              </a:rPr>
              <a:t>MemWr=0, Branch=0, Jump=1</a:t>
            </a:r>
            <a:endParaRPr lang="zh-CN" altLang="en-US" sz="1800">
              <a:solidFill>
                <a:schemeClr val="accent2"/>
              </a:solidFill>
              <a:ea typeface="黑体" panose="02010609060101010101" pitchFamily="49" charset="-122"/>
            </a:endParaRPr>
          </a:p>
        </p:txBody>
      </p:sp>
      <p:sp>
        <p:nvSpPr>
          <p:cNvPr id="3" name="标题 2"/>
          <p:cNvSpPr>
            <a:spLocks noGrp="1"/>
          </p:cNvSpPr>
          <p:nvPr>
            <p:ph type="title"/>
          </p:nvPr>
        </p:nvSpPr>
        <p:spPr/>
        <p:txBody>
          <a:bodyPr/>
          <a:lstStyle/>
          <a:p>
            <a:r>
              <a:rPr lang="en-US" altLang="zh-CN" dirty="0"/>
              <a:t>Instruction Fetch Unit: </a:t>
            </a:r>
            <a:r>
              <a:rPr lang="zh-CN" altLang="en-US" dirty="0"/>
              <a:t>取指令部件</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5647"/>
                                        </p:tgtEl>
                                        <p:attrNameLst>
                                          <p:attrName>style.visibility</p:attrName>
                                        </p:attrNameLst>
                                      </p:cBhvr>
                                      <p:to>
                                        <p:strVal val="visible"/>
                                      </p:to>
                                    </p:set>
                                    <p:animEffect transition="in" filter="checkerboard(across)">
                                      <p:cBhvr>
                                        <p:cTn id="22" dur="500"/>
                                        <p:tgtEl>
                                          <p:spTgt spid="2356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648"/>
                                        </p:tgtEl>
                                        <p:attrNameLst>
                                          <p:attrName>style.visibility</p:attrName>
                                        </p:attrNameLst>
                                      </p:cBhvr>
                                      <p:to>
                                        <p:strVal val="visible"/>
                                      </p:to>
                                    </p:set>
                                    <p:animEffect transition="in" filter="blinds(horizontal)">
                                      <p:cBhvr>
                                        <p:cTn id="27" dur="500"/>
                                        <p:tgtEl>
                                          <p:spTgt spid="235648"/>
                                        </p:tgtEl>
                                      </p:cBhvr>
                                    </p:animEffect>
                                  </p:childTnLst>
                                  <p:subTnLst>
                                    <p:set>
                                      <p:cBhvr override="childStyle">
                                        <p:cTn dur="1" fill="hold" display="0" masterRel="nextClick" afterEffect="1"/>
                                        <p:tgtEl>
                                          <p:spTgt spid="235648"/>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649"/>
                                        </p:tgtEl>
                                        <p:attrNameLst>
                                          <p:attrName>style.visibility</p:attrName>
                                        </p:attrNameLst>
                                      </p:cBhvr>
                                      <p:to>
                                        <p:strVal val="visible"/>
                                      </p:to>
                                    </p:set>
                                    <p:animEffect transition="in" filter="blinds(horizontal)">
                                      <p:cBhvr>
                                        <p:cTn id="32" dur="500"/>
                                        <p:tgtEl>
                                          <p:spTgt spid="23564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35646"/>
                                        </p:tgtEl>
                                        <p:attrNameLst>
                                          <p:attrName>style.visibility</p:attrName>
                                        </p:attrNameLst>
                                      </p:cBhvr>
                                      <p:to>
                                        <p:strVal val="visible"/>
                                      </p:to>
                                    </p:set>
                                    <p:animEffect transition="in" filter="checkerboard(across)">
                                      <p:cBhvr>
                                        <p:cTn id="37" dur="500"/>
                                        <p:tgtEl>
                                          <p:spTgt spid="235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6" grpId="0"/>
      <p:bldP spid="235647" grpId="0"/>
      <p:bldP spid="235648" grpId="0"/>
      <p:bldP spid="2356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86458" y="1163638"/>
            <a:ext cx="8191500" cy="4637167"/>
          </a:xfrm>
          <a:noFill/>
        </p:spPr>
        <p:txBody>
          <a:bodyPr/>
          <a:lstStyle/>
          <a:p>
            <a:r>
              <a:rPr lang="en-US" altLang="zh-CN" sz="2000" dirty="0">
                <a:ea typeface="宋体" panose="02010600030101010101" pitchFamily="2" charset="-122"/>
              </a:rPr>
              <a:t>ADD and subtract</a:t>
            </a:r>
            <a:endParaRPr lang="en-US" altLang="zh-CN" sz="2000" dirty="0">
              <a:ea typeface="宋体" panose="02010600030101010101" pitchFamily="2" charset="-122"/>
            </a:endParaRPr>
          </a:p>
          <a:p>
            <a:pPr lvl="1"/>
            <a:r>
              <a:rPr lang="en-US" altLang="zh-CN" sz="2000" dirty="0">
                <a:ea typeface="宋体" panose="02010600030101010101" pitchFamily="2" charset="-122"/>
              </a:rPr>
              <a:t>add </a:t>
            </a:r>
            <a:r>
              <a:rPr lang="en-US" altLang="zh-CN" sz="2000" dirty="0" err="1">
                <a:ea typeface="宋体" panose="02010600030101010101" pitchFamily="2" charset="-122"/>
              </a:rPr>
              <a:t>rd</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endParaRPr lang="en-US" altLang="zh-CN" sz="2000" dirty="0">
              <a:ea typeface="宋体" panose="02010600030101010101" pitchFamily="2" charset="-122"/>
            </a:endParaRPr>
          </a:p>
          <a:p>
            <a:pPr lvl="1"/>
            <a:r>
              <a:rPr lang="en-US" altLang="zh-CN" sz="2000" dirty="0">
                <a:ea typeface="宋体" panose="02010600030101010101" pitchFamily="2" charset="-122"/>
              </a:rPr>
              <a:t>sub </a:t>
            </a:r>
            <a:r>
              <a:rPr lang="en-US" altLang="zh-CN" sz="2000" dirty="0" err="1">
                <a:ea typeface="宋体" panose="02010600030101010101" pitchFamily="2" charset="-122"/>
              </a:rPr>
              <a:t>rd</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endParaRPr lang="en-US" altLang="zh-CN" sz="2000" dirty="0">
              <a:ea typeface="宋体" panose="02010600030101010101" pitchFamily="2" charset="-122"/>
            </a:endParaRPr>
          </a:p>
          <a:p>
            <a:r>
              <a:rPr lang="en-US" altLang="zh-CN" sz="2000" dirty="0">
                <a:ea typeface="宋体" panose="02010600030101010101" pitchFamily="2" charset="-122"/>
              </a:rPr>
              <a:t>OR Immediate:</a:t>
            </a:r>
            <a:endParaRPr lang="en-US" altLang="zh-CN" sz="2000" dirty="0">
              <a:ea typeface="宋体" panose="02010600030101010101" pitchFamily="2" charset="-122"/>
            </a:endParaRPr>
          </a:p>
          <a:p>
            <a:pPr lvl="1"/>
            <a:r>
              <a:rPr lang="en-US" altLang="zh-CN" sz="2000" dirty="0" err="1">
                <a:ea typeface="宋体" panose="02010600030101010101" pitchFamily="2" charset="-122"/>
              </a:rPr>
              <a:t>ori</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r>
              <a:rPr lang="en-US" altLang="zh-CN" sz="2000" dirty="0">
                <a:ea typeface="宋体" panose="02010600030101010101" pitchFamily="2" charset="-122"/>
              </a:rPr>
              <a:t>LOAD and STORE</a:t>
            </a:r>
            <a:endParaRPr lang="en-US" altLang="zh-CN" sz="2000" dirty="0">
              <a:ea typeface="宋体" panose="02010600030101010101" pitchFamily="2" charset="-122"/>
            </a:endParaRPr>
          </a:p>
          <a:p>
            <a:pPr lvl="1"/>
            <a:r>
              <a:rPr lang="en-US" altLang="zh-CN" sz="2000" dirty="0" err="1">
                <a:ea typeface="宋体" panose="02010600030101010101" pitchFamily="2" charset="-122"/>
              </a:rPr>
              <a:t>lw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lvl="1"/>
            <a:r>
              <a:rPr lang="en-US" altLang="zh-CN" sz="2000" dirty="0" err="1">
                <a:ea typeface="宋体" panose="02010600030101010101" pitchFamily="2" charset="-122"/>
              </a:rPr>
              <a:t>sw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r>
              <a:rPr lang="en-US" altLang="zh-CN" sz="2000" dirty="0">
                <a:ea typeface="宋体" panose="02010600030101010101" pitchFamily="2" charset="-122"/>
              </a:rPr>
              <a:t>BRANCH:</a:t>
            </a:r>
            <a:endParaRPr lang="en-US" altLang="zh-CN" sz="2000" dirty="0">
              <a:ea typeface="宋体" panose="02010600030101010101" pitchFamily="2" charset="-122"/>
            </a:endParaRPr>
          </a:p>
          <a:p>
            <a:pPr lvl="1"/>
            <a:r>
              <a:rPr lang="en-US" altLang="zh-CN" sz="2000" dirty="0" err="1">
                <a:ea typeface="宋体" panose="02010600030101010101" pitchFamily="2" charset="-122"/>
              </a:rPr>
              <a:t>beq</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imm16</a:t>
            </a:r>
            <a:endParaRPr lang="en-US" altLang="zh-CN" sz="2000" dirty="0">
              <a:ea typeface="宋体" panose="02010600030101010101" pitchFamily="2" charset="-122"/>
            </a:endParaRPr>
          </a:p>
          <a:p>
            <a:r>
              <a:rPr lang="en-US" altLang="zh-CN" sz="2000" dirty="0">
                <a:ea typeface="宋体" panose="02010600030101010101" pitchFamily="2" charset="-122"/>
              </a:rPr>
              <a:t>JUMP:</a:t>
            </a:r>
            <a:endParaRPr lang="en-US" altLang="zh-CN" sz="2000" dirty="0">
              <a:ea typeface="宋体" panose="02010600030101010101" pitchFamily="2" charset="-122"/>
            </a:endParaRPr>
          </a:p>
          <a:p>
            <a:pPr lvl="1"/>
            <a:r>
              <a:rPr lang="en-US" altLang="zh-CN" sz="2000" dirty="0">
                <a:ea typeface="宋体" panose="02010600030101010101" pitchFamily="2" charset="-122"/>
              </a:rPr>
              <a:t>j  target</a:t>
            </a:r>
            <a:endParaRPr lang="en-US" altLang="zh-CN" sz="2000" dirty="0">
              <a:ea typeface="宋体" panose="02010600030101010101" pitchFamily="2" charset="-122"/>
            </a:endParaRPr>
          </a:p>
        </p:txBody>
      </p:sp>
      <p:sp>
        <p:nvSpPr>
          <p:cNvPr id="237642" name="Text Box 74"/>
          <p:cNvSpPr txBox="1">
            <a:spLocks noChangeArrowheads="1"/>
          </p:cNvSpPr>
          <p:nvPr/>
        </p:nvSpPr>
        <p:spPr bwMode="auto">
          <a:xfrm>
            <a:off x="525740" y="6060727"/>
            <a:ext cx="84185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200" dirty="0">
                <a:solidFill>
                  <a:srgbClr val="CC0000"/>
                </a:solidFill>
                <a:latin typeface="Times New Roman" panose="02020603050405020304" pitchFamily="18" charset="0"/>
                <a:ea typeface="黑体" panose="02010609060101010101" pitchFamily="49" charset="-122"/>
              </a:rPr>
              <a:t>所有指令的数据通路都已设计好，合起来的数据通路是什么样的？</a:t>
            </a:r>
            <a:endParaRPr lang="zh-CN" altLang="en-US" sz="2200" dirty="0">
              <a:solidFill>
                <a:srgbClr val="CC0000"/>
              </a:solidFill>
              <a:latin typeface="Times New Roman" panose="02020603050405020304" pitchFamily="18" charset="0"/>
              <a:ea typeface="黑体" panose="02010609060101010101" pitchFamily="49" charset="-122"/>
            </a:endParaRPr>
          </a:p>
        </p:txBody>
      </p:sp>
      <p:grpSp>
        <p:nvGrpSpPr>
          <p:cNvPr id="40965" name="Group 76"/>
          <p:cNvGrpSpPr/>
          <p:nvPr/>
        </p:nvGrpSpPr>
        <p:grpSpPr bwMode="auto">
          <a:xfrm>
            <a:off x="4592637" y="2266952"/>
            <a:ext cx="7100744" cy="1172996"/>
            <a:chOff x="1918" y="1392"/>
            <a:chExt cx="3734" cy="559"/>
          </a:xfrm>
        </p:grpSpPr>
        <p:sp>
          <p:nvSpPr>
            <p:cNvPr id="41014" name="Rectangle 77"/>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41015" name="Group 78"/>
            <p:cNvGrpSpPr/>
            <p:nvPr/>
          </p:nvGrpSpPr>
          <p:grpSpPr bwMode="auto">
            <a:xfrm>
              <a:off x="1979" y="1584"/>
              <a:ext cx="624" cy="188"/>
              <a:chOff x="1979" y="1584"/>
              <a:chExt cx="624" cy="188"/>
            </a:xfrm>
          </p:grpSpPr>
          <p:sp>
            <p:nvSpPr>
              <p:cNvPr id="41033" name="Rectangle 79"/>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1034" name="Rectangle 80"/>
              <p:cNvSpPr>
                <a:spLocks noChangeArrowheads="1"/>
              </p:cNvSpPr>
              <p:nvPr/>
            </p:nvSpPr>
            <p:spPr bwMode="auto">
              <a:xfrm>
                <a:off x="2161" y="1584"/>
                <a:ext cx="24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41016" name="Group 81"/>
            <p:cNvGrpSpPr/>
            <p:nvPr/>
          </p:nvGrpSpPr>
          <p:grpSpPr bwMode="auto">
            <a:xfrm>
              <a:off x="2611" y="1584"/>
              <a:ext cx="580" cy="188"/>
              <a:chOff x="2611" y="1584"/>
              <a:chExt cx="580" cy="188"/>
            </a:xfrm>
          </p:grpSpPr>
          <p:sp>
            <p:nvSpPr>
              <p:cNvPr id="41031" name="Rectangle 82"/>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1032" name="Rectangle 83"/>
              <p:cNvSpPr>
                <a:spLocks noChangeArrowheads="1"/>
              </p:cNvSpPr>
              <p:nvPr/>
            </p:nvSpPr>
            <p:spPr bwMode="auto">
              <a:xfrm>
                <a:off x="2776" y="1584"/>
                <a:ext cx="21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41017" name="Group 84"/>
            <p:cNvGrpSpPr/>
            <p:nvPr/>
          </p:nvGrpSpPr>
          <p:grpSpPr bwMode="auto">
            <a:xfrm>
              <a:off x="3199" y="1584"/>
              <a:ext cx="579" cy="188"/>
              <a:chOff x="3199" y="1584"/>
              <a:chExt cx="579" cy="188"/>
            </a:xfrm>
          </p:grpSpPr>
          <p:sp>
            <p:nvSpPr>
              <p:cNvPr id="41029" name="Rectangle 85"/>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1030" name="Rectangle 86"/>
              <p:cNvSpPr>
                <a:spLocks noChangeArrowheads="1"/>
              </p:cNvSpPr>
              <p:nvPr/>
            </p:nvSpPr>
            <p:spPr bwMode="auto">
              <a:xfrm>
                <a:off x="3363" y="1584"/>
                <a:ext cx="18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41018" name="Rectangle 87"/>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1019" name="Rectangle 88"/>
            <p:cNvSpPr>
              <a:spLocks noChangeArrowheads="1"/>
            </p:cNvSpPr>
            <p:nvPr/>
          </p:nvSpPr>
          <p:spPr bwMode="auto">
            <a:xfrm>
              <a:off x="4289" y="1584"/>
              <a:ext cx="69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41020" name="Rectangle 89"/>
            <p:cNvSpPr>
              <a:spLocks noChangeArrowheads="1"/>
            </p:cNvSpPr>
            <p:nvPr/>
          </p:nvSpPr>
          <p:spPr bwMode="auto">
            <a:xfrm>
              <a:off x="5488" y="1392"/>
              <a:ext cx="16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41021" name="Rectangle 90"/>
            <p:cNvSpPr>
              <a:spLocks noChangeArrowheads="1"/>
            </p:cNvSpPr>
            <p:nvPr/>
          </p:nvSpPr>
          <p:spPr bwMode="auto">
            <a:xfrm>
              <a:off x="3590" y="1392"/>
              <a:ext cx="23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1022" name="Rectangle 91"/>
            <p:cNvSpPr>
              <a:spLocks noChangeArrowheads="1"/>
            </p:cNvSpPr>
            <p:nvPr/>
          </p:nvSpPr>
          <p:spPr bwMode="auto">
            <a:xfrm>
              <a:off x="3002" y="1392"/>
              <a:ext cx="23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41023" name="Rectangle 92"/>
            <p:cNvSpPr>
              <a:spLocks noChangeArrowheads="1"/>
            </p:cNvSpPr>
            <p:nvPr/>
          </p:nvSpPr>
          <p:spPr bwMode="auto">
            <a:xfrm>
              <a:off x="2414" y="1392"/>
              <a:ext cx="23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41024" name="Rectangle 93"/>
            <p:cNvSpPr>
              <a:spLocks noChangeArrowheads="1"/>
            </p:cNvSpPr>
            <p:nvPr/>
          </p:nvSpPr>
          <p:spPr bwMode="auto">
            <a:xfrm>
              <a:off x="1918" y="1392"/>
              <a:ext cx="23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41025" name="Rectangle 94"/>
            <p:cNvSpPr>
              <a:spLocks noChangeArrowheads="1"/>
            </p:cNvSpPr>
            <p:nvPr/>
          </p:nvSpPr>
          <p:spPr bwMode="auto">
            <a:xfrm>
              <a:off x="2143" y="1776"/>
              <a:ext cx="41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41026" name="Rectangle 95"/>
            <p:cNvSpPr>
              <a:spLocks noChangeArrowheads="1"/>
            </p:cNvSpPr>
            <p:nvPr/>
          </p:nvSpPr>
          <p:spPr bwMode="auto">
            <a:xfrm>
              <a:off x="4448" y="1776"/>
              <a:ext cx="48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41027" name="Rectangle 96"/>
            <p:cNvSpPr>
              <a:spLocks noChangeArrowheads="1"/>
            </p:cNvSpPr>
            <p:nvPr/>
          </p:nvSpPr>
          <p:spPr bwMode="auto">
            <a:xfrm>
              <a:off x="3318" y="1776"/>
              <a:ext cx="49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41028" name="Rectangle 97"/>
            <p:cNvSpPr>
              <a:spLocks noChangeArrowheads="1"/>
            </p:cNvSpPr>
            <p:nvPr/>
          </p:nvSpPr>
          <p:spPr bwMode="auto">
            <a:xfrm>
              <a:off x="2731" y="1776"/>
              <a:ext cx="41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grpSp>
        <p:nvGrpSpPr>
          <p:cNvPr id="40966" name="Group 98"/>
          <p:cNvGrpSpPr/>
          <p:nvPr/>
        </p:nvGrpSpPr>
        <p:grpSpPr bwMode="auto">
          <a:xfrm>
            <a:off x="4592637" y="990601"/>
            <a:ext cx="7044171" cy="1257362"/>
            <a:chOff x="1918" y="672"/>
            <a:chExt cx="3767" cy="615"/>
          </a:xfrm>
        </p:grpSpPr>
        <p:grpSp>
          <p:nvGrpSpPr>
            <p:cNvPr id="40979" name="Group 99"/>
            <p:cNvGrpSpPr/>
            <p:nvPr/>
          </p:nvGrpSpPr>
          <p:grpSpPr bwMode="auto">
            <a:xfrm>
              <a:off x="1918" y="672"/>
              <a:ext cx="3767" cy="423"/>
              <a:chOff x="1918" y="672"/>
              <a:chExt cx="3767" cy="423"/>
            </a:xfrm>
          </p:grpSpPr>
          <p:grpSp>
            <p:nvGrpSpPr>
              <p:cNvPr id="40986" name="Group 100"/>
              <p:cNvGrpSpPr/>
              <p:nvPr/>
            </p:nvGrpSpPr>
            <p:grpSpPr bwMode="auto">
              <a:xfrm>
                <a:off x="1979" y="864"/>
                <a:ext cx="3607" cy="231"/>
                <a:chOff x="1979" y="864"/>
                <a:chExt cx="3607" cy="231"/>
              </a:xfrm>
            </p:grpSpPr>
            <p:sp>
              <p:nvSpPr>
                <p:cNvPr id="40994" name="Rectangle 101"/>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40995" name="Group 102"/>
                <p:cNvGrpSpPr/>
                <p:nvPr/>
              </p:nvGrpSpPr>
              <p:grpSpPr bwMode="auto">
                <a:xfrm>
                  <a:off x="1979" y="864"/>
                  <a:ext cx="3607" cy="231"/>
                  <a:chOff x="1979" y="864"/>
                  <a:chExt cx="3607" cy="231"/>
                </a:xfrm>
              </p:grpSpPr>
              <p:grpSp>
                <p:nvGrpSpPr>
                  <p:cNvPr id="40996" name="Group 103"/>
                  <p:cNvGrpSpPr/>
                  <p:nvPr/>
                </p:nvGrpSpPr>
                <p:grpSpPr bwMode="auto">
                  <a:xfrm>
                    <a:off x="1979" y="864"/>
                    <a:ext cx="624" cy="229"/>
                    <a:chOff x="1979" y="864"/>
                    <a:chExt cx="624" cy="229"/>
                  </a:xfrm>
                </p:grpSpPr>
                <p:sp>
                  <p:nvSpPr>
                    <p:cNvPr id="41012" name="Rectangle 104"/>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013" name="Rectangle 105"/>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40997" name="Group 106"/>
                  <p:cNvGrpSpPr/>
                  <p:nvPr/>
                </p:nvGrpSpPr>
                <p:grpSpPr bwMode="auto">
                  <a:xfrm>
                    <a:off x="2611" y="864"/>
                    <a:ext cx="580" cy="231"/>
                    <a:chOff x="2611" y="864"/>
                    <a:chExt cx="580" cy="231"/>
                  </a:xfrm>
                </p:grpSpPr>
                <p:sp>
                  <p:nvSpPr>
                    <p:cNvPr id="41010" name="Rectangle 107"/>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011" name="Rectangle 108"/>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40998" name="Group 109"/>
                  <p:cNvGrpSpPr/>
                  <p:nvPr/>
                </p:nvGrpSpPr>
                <p:grpSpPr bwMode="auto">
                  <a:xfrm>
                    <a:off x="3199" y="864"/>
                    <a:ext cx="579" cy="229"/>
                    <a:chOff x="3199" y="864"/>
                    <a:chExt cx="579" cy="229"/>
                  </a:xfrm>
                </p:grpSpPr>
                <p:sp>
                  <p:nvSpPr>
                    <p:cNvPr id="41008" name="Rectangle 110"/>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009" name="Rectangle 111"/>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40999" name="Group 112"/>
                  <p:cNvGrpSpPr/>
                  <p:nvPr/>
                </p:nvGrpSpPr>
                <p:grpSpPr bwMode="auto">
                  <a:xfrm>
                    <a:off x="3786" y="864"/>
                    <a:ext cx="579" cy="229"/>
                    <a:chOff x="3786" y="864"/>
                    <a:chExt cx="579" cy="229"/>
                  </a:xfrm>
                </p:grpSpPr>
                <p:sp>
                  <p:nvSpPr>
                    <p:cNvPr id="41006" name="Rectangle 113"/>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007" name="Rectangle 114"/>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41000" name="Group 115"/>
                  <p:cNvGrpSpPr/>
                  <p:nvPr/>
                </p:nvGrpSpPr>
                <p:grpSpPr bwMode="auto">
                  <a:xfrm>
                    <a:off x="4373" y="864"/>
                    <a:ext cx="620" cy="229"/>
                    <a:chOff x="4373" y="864"/>
                    <a:chExt cx="620" cy="229"/>
                  </a:xfrm>
                </p:grpSpPr>
                <p:sp>
                  <p:nvSpPr>
                    <p:cNvPr id="41004" name="Rectangle 116"/>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005" name="Rectangle 117"/>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41001" name="Group 118"/>
                  <p:cNvGrpSpPr/>
                  <p:nvPr/>
                </p:nvGrpSpPr>
                <p:grpSpPr bwMode="auto">
                  <a:xfrm>
                    <a:off x="4961" y="864"/>
                    <a:ext cx="625" cy="229"/>
                    <a:chOff x="4961" y="864"/>
                    <a:chExt cx="625" cy="229"/>
                  </a:xfrm>
                </p:grpSpPr>
                <p:sp>
                  <p:nvSpPr>
                    <p:cNvPr id="41002" name="Rectangle 119"/>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003" name="Rectangle 120"/>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t>func</a:t>
                      </a:r>
                      <a:endParaRPr lang="en-US" altLang="zh-CN" sz="1800" dirty="0"/>
                    </a:p>
                  </p:txBody>
                </p:sp>
              </p:grpSp>
            </p:grpSp>
          </p:grpSp>
          <p:sp>
            <p:nvSpPr>
              <p:cNvPr id="40987" name="Rectangle 121"/>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40988" name="Rectangle 122"/>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40989" name="Rectangle 123"/>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40990" name="Rectangle 124"/>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0991" name="Rectangle 125"/>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40992" name="Rectangle 126"/>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40993" name="Rectangle 127"/>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40980" name="Rectangle 128"/>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40981" name="Rectangle 129"/>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40982" name="Rectangle 130"/>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40983" name="Rectangle 131"/>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40984" name="Rectangle 132"/>
            <p:cNvSpPr>
              <a:spLocks noChangeArrowheads="1"/>
            </p:cNvSpPr>
            <p:nvPr/>
          </p:nvSpPr>
          <p:spPr bwMode="auto">
            <a:xfrm>
              <a:off x="3317" y="1056"/>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sp>
          <p:nvSpPr>
            <p:cNvPr id="40985" name="Rectangle 133"/>
            <p:cNvSpPr>
              <a:spLocks noChangeArrowheads="1"/>
            </p:cNvSpPr>
            <p:nvPr/>
          </p:nvSpPr>
          <p:spPr bwMode="auto">
            <a:xfrm>
              <a:off x="2731" y="1056"/>
              <a:ext cx="4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40967" name="Group 134"/>
          <p:cNvGrpSpPr/>
          <p:nvPr/>
        </p:nvGrpSpPr>
        <p:grpSpPr bwMode="auto">
          <a:xfrm>
            <a:off x="4579273" y="4898982"/>
            <a:ext cx="7070681" cy="1202037"/>
            <a:chOff x="1918" y="3360"/>
            <a:chExt cx="3734" cy="552"/>
          </a:xfrm>
        </p:grpSpPr>
        <p:sp>
          <p:nvSpPr>
            <p:cNvPr id="40968" name="Rectangle 135"/>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40969" name="Group 136"/>
            <p:cNvGrpSpPr/>
            <p:nvPr/>
          </p:nvGrpSpPr>
          <p:grpSpPr bwMode="auto">
            <a:xfrm>
              <a:off x="1979" y="3552"/>
              <a:ext cx="624" cy="188"/>
              <a:chOff x="1979" y="3552"/>
              <a:chExt cx="624" cy="188"/>
            </a:xfrm>
          </p:grpSpPr>
          <p:sp>
            <p:nvSpPr>
              <p:cNvPr id="40977" name="Rectangle 137"/>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0978" name="Rectangle 138"/>
              <p:cNvSpPr>
                <a:spLocks noChangeArrowheads="1"/>
              </p:cNvSpPr>
              <p:nvPr/>
            </p:nvSpPr>
            <p:spPr bwMode="auto">
              <a:xfrm>
                <a:off x="2161" y="3552"/>
                <a:ext cx="24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40970" name="Rectangle 139"/>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40971" name="Rectangle 140"/>
            <p:cNvSpPr>
              <a:spLocks noChangeArrowheads="1"/>
            </p:cNvSpPr>
            <p:nvPr/>
          </p:nvSpPr>
          <p:spPr bwMode="auto">
            <a:xfrm>
              <a:off x="3554" y="3552"/>
              <a:ext cx="109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t>target</a:t>
              </a:r>
              <a:r>
                <a:rPr lang="en-US" altLang="zh-CN" sz="1800" dirty="0">
                  <a:latin typeface="Times New Roman" panose="02020603050405020304" pitchFamily="18" charset="0"/>
                </a:rPr>
                <a:t> </a:t>
              </a:r>
              <a:r>
                <a:rPr lang="en-US" altLang="zh-CN" sz="1800" dirty="0"/>
                <a:t>address</a:t>
              </a:r>
              <a:endParaRPr lang="en-US" altLang="zh-CN" sz="1800" dirty="0"/>
            </a:p>
          </p:txBody>
        </p:sp>
        <p:sp>
          <p:nvSpPr>
            <p:cNvPr id="40972" name="Rectangle 141"/>
            <p:cNvSpPr>
              <a:spLocks noChangeArrowheads="1"/>
            </p:cNvSpPr>
            <p:nvPr/>
          </p:nvSpPr>
          <p:spPr bwMode="auto">
            <a:xfrm>
              <a:off x="5488" y="3360"/>
              <a:ext cx="16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40973" name="Rectangle 142"/>
            <p:cNvSpPr>
              <a:spLocks noChangeArrowheads="1"/>
            </p:cNvSpPr>
            <p:nvPr/>
          </p:nvSpPr>
          <p:spPr bwMode="auto">
            <a:xfrm>
              <a:off x="2414" y="3360"/>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40974" name="Rectangle 143"/>
            <p:cNvSpPr>
              <a:spLocks noChangeArrowheads="1"/>
            </p:cNvSpPr>
            <p:nvPr/>
          </p:nvSpPr>
          <p:spPr bwMode="auto">
            <a:xfrm>
              <a:off x="1918" y="3360"/>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40975" name="Rectangle 144"/>
            <p:cNvSpPr>
              <a:spLocks noChangeArrowheads="1"/>
            </p:cNvSpPr>
            <p:nvPr/>
          </p:nvSpPr>
          <p:spPr bwMode="auto">
            <a:xfrm>
              <a:off x="2143" y="3744"/>
              <a:ext cx="41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sz="1800" b="0">
                  <a:latin typeface="Times New Roman" panose="02020603050405020304" pitchFamily="18" charset="0"/>
                </a:rPr>
                <a:t> </a:t>
              </a:r>
              <a:r>
                <a:rPr lang="en-US" altLang="zh-CN" sz="1800"/>
                <a:t>bits</a:t>
              </a:r>
              <a:endParaRPr lang="en-US" altLang="zh-CN" sz="1800"/>
            </a:p>
          </p:txBody>
        </p:sp>
        <p:sp>
          <p:nvSpPr>
            <p:cNvPr id="40976" name="Rectangle 145"/>
            <p:cNvSpPr>
              <a:spLocks noChangeArrowheads="1"/>
            </p:cNvSpPr>
            <p:nvPr/>
          </p:nvSpPr>
          <p:spPr bwMode="auto">
            <a:xfrm>
              <a:off x="3816" y="3744"/>
              <a:ext cx="48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2" name="标题 1"/>
          <p:cNvSpPr>
            <a:spLocks noGrp="1"/>
          </p:cNvSpPr>
          <p:nvPr>
            <p:ph type="title"/>
          </p:nvPr>
        </p:nvSpPr>
        <p:spPr/>
        <p:txBody>
          <a:bodyPr/>
          <a:lstStyle/>
          <a:p>
            <a:r>
              <a:rPr lang="en-US" altLang="zh-CN" dirty="0"/>
              <a:t>The MIPS Subset(</a:t>
            </a:r>
            <a:r>
              <a:rPr lang="zh-CN" altLang="en-US" dirty="0"/>
              <a:t>考察实现以下指令的数据通路</a:t>
            </a:r>
            <a:r>
              <a:rPr lang="en-US" altLang="zh-CN" dirty="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7642"/>
                                        </p:tgtEl>
                                        <p:attrNameLst>
                                          <p:attrName>style.visibility</p:attrName>
                                        </p:attrNameLst>
                                      </p:cBhvr>
                                      <p:to>
                                        <p:strVal val="visible"/>
                                      </p:to>
                                    </p:set>
                                    <p:animEffect transition="in" filter="checkerboard(across)">
                                      <p:cBhvr>
                                        <p:cTn id="7" dur="500"/>
                                        <p:tgtEl>
                                          <p:spTgt spid="23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7" name="Group 3"/>
          <p:cNvGrpSpPr/>
          <p:nvPr/>
        </p:nvGrpSpPr>
        <p:grpSpPr bwMode="auto">
          <a:xfrm>
            <a:off x="6553200" y="2770188"/>
            <a:ext cx="457200" cy="1136650"/>
            <a:chOff x="3168" y="2302"/>
            <a:chExt cx="288" cy="716"/>
          </a:xfrm>
        </p:grpSpPr>
        <p:sp>
          <p:nvSpPr>
            <p:cNvPr id="42132" name="Line 4"/>
            <p:cNvSpPr>
              <a:spLocks noChangeShapeType="1"/>
            </p:cNvSpPr>
            <p:nvPr/>
          </p:nvSpPr>
          <p:spPr bwMode="auto">
            <a:xfrm>
              <a:off x="3168" y="2302"/>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3" name="Line 5"/>
            <p:cNvSpPr>
              <a:spLocks noChangeShapeType="1"/>
            </p:cNvSpPr>
            <p:nvPr/>
          </p:nvSpPr>
          <p:spPr bwMode="auto">
            <a:xfrm>
              <a:off x="3176" y="2302"/>
              <a:ext cx="27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4" name="Line 6"/>
            <p:cNvSpPr>
              <a:spLocks noChangeShapeType="1"/>
            </p:cNvSpPr>
            <p:nvPr/>
          </p:nvSpPr>
          <p:spPr bwMode="auto">
            <a:xfrm>
              <a:off x="3176" y="2481"/>
              <a:ext cx="128" cy="7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5" name="Line 7"/>
            <p:cNvSpPr>
              <a:spLocks noChangeShapeType="1"/>
            </p:cNvSpPr>
            <p:nvPr/>
          </p:nvSpPr>
          <p:spPr bwMode="auto">
            <a:xfrm>
              <a:off x="3312" y="2571"/>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6" name="Line 8"/>
            <p:cNvSpPr>
              <a:spLocks noChangeShapeType="1"/>
            </p:cNvSpPr>
            <p:nvPr/>
          </p:nvSpPr>
          <p:spPr bwMode="auto">
            <a:xfrm>
              <a:off x="3456" y="2481"/>
              <a:ext cx="0" cy="34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7" name="Line 9"/>
            <p:cNvSpPr>
              <a:spLocks noChangeShapeType="1"/>
            </p:cNvSpPr>
            <p:nvPr/>
          </p:nvSpPr>
          <p:spPr bwMode="auto">
            <a:xfrm flipV="1">
              <a:off x="3176" y="2734"/>
              <a:ext cx="128" cy="10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8" name="Line 10"/>
            <p:cNvSpPr>
              <a:spLocks noChangeShapeType="1"/>
            </p:cNvSpPr>
            <p:nvPr/>
          </p:nvSpPr>
          <p:spPr bwMode="auto">
            <a:xfrm>
              <a:off x="3168" y="2839"/>
              <a:ext cx="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9" name="Line 11"/>
            <p:cNvSpPr>
              <a:spLocks noChangeShapeType="1"/>
            </p:cNvSpPr>
            <p:nvPr/>
          </p:nvSpPr>
          <p:spPr bwMode="auto">
            <a:xfrm flipV="1">
              <a:off x="3176" y="2823"/>
              <a:ext cx="272" cy="1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988" name="Line 12"/>
          <p:cNvSpPr>
            <a:spLocks noChangeShapeType="1"/>
          </p:cNvSpPr>
          <p:nvPr/>
        </p:nvSpPr>
        <p:spPr bwMode="auto">
          <a:xfrm flipH="1">
            <a:off x="6997700" y="3325813"/>
            <a:ext cx="23114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89" name="Line 13"/>
          <p:cNvSpPr>
            <a:spLocks noChangeShapeType="1"/>
          </p:cNvSpPr>
          <p:nvPr/>
        </p:nvSpPr>
        <p:spPr bwMode="auto">
          <a:xfrm flipH="1">
            <a:off x="7385050" y="3262314"/>
            <a:ext cx="88900" cy="1285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0" name="Rectangle 14"/>
          <p:cNvSpPr>
            <a:spLocks noChangeArrowheads="1"/>
          </p:cNvSpPr>
          <p:nvPr/>
        </p:nvSpPr>
        <p:spPr bwMode="auto">
          <a:xfrm>
            <a:off x="7072313" y="33242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1991" name="Line 15"/>
          <p:cNvSpPr>
            <a:spLocks noChangeShapeType="1"/>
          </p:cNvSpPr>
          <p:nvPr/>
        </p:nvSpPr>
        <p:spPr bwMode="auto">
          <a:xfrm>
            <a:off x="6781800" y="2405063"/>
            <a:ext cx="0" cy="482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Rectangle 16"/>
          <p:cNvSpPr>
            <a:spLocks noChangeArrowheads="1"/>
          </p:cNvSpPr>
          <p:nvPr/>
        </p:nvSpPr>
        <p:spPr bwMode="auto">
          <a:xfrm>
            <a:off x="5834064" y="2263775"/>
            <a:ext cx="9794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ALUctr</a:t>
            </a:r>
            <a:endParaRPr lang="en-US" altLang="zh-CN" sz="1800">
              <a:solidFill>
                <a:schemeClr val="accent1"/>
              </a:solidFill>
            </a:endParaRPr>
          </a:p>
        </p:txBody>
      </p:sp>
      <p:sp>
        <p:nvSpPr>
          <p:cNvPr id="41993" name="Rectangle 17"/>
          <p:cNvSpPr>
            <a:spLocks noChangeArrowheads="1"/>
          </p:cNvSpPr>
          <p:nvPr/>
        </p:nvSpPr>
        <p:spPr bwMode="auto">
          <a:xfrm>
            <a:off x="2230438" y="3475039"/>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1994" name="Rectangle 18"/>
          <p:cNvSpPr>
            <a:spLocks noChangeArrowheads="1"/>
          </p:cNvSpPr>
          <p:nvPr/>
        </p:nvSpPr>
        <p:spPr bwMode="auto">
          <a:xfrm>
            <a:off x="2195513" y="2897189"/>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41995" name="Rectangle 19"/>
          <p:cNvSpPr>
            <a:spLocks noChangeArrowheads="1"/>
          </p:cNvSpPr>
          <p:nvPr/>
        </p:nvSpPr>
        <p:spPr bwMode="auto">
          <a:xfrm>
            <a:off x="3279776" y="2770188"/>
            <a:ext cx="1431925" cy="11303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996" name="Line 20"/>
          <p:cNvSpPr>
            <a:spLocks noChangeShapeType="1"/>
          </p:cNvSpPr>
          <p:nvPr/>
        </p:nvSpPr>
        <p:spPr bwMode="auto">
          <a:xfrm>
            <a:off x="3273425" y="3648076"/>
            <a:ext cx="323850" cy="1063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21"/>
          <p:cNvSpPr>
            <a:spLocks noChangeShapeType="1"/>
          </p:cNvSpPr>
          <p:nvPr/>
        </p:nvSpPr>
        <p:spPr bwMode="auto">
          <a:xfrm flipH="1">
            <a:off x="3278189" y="3751264"/>
            <a:ext cx="301625"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Oval 22"/>
          <p:cNvSpPr>
            <a:spLocks noChangeArrowheads="1"/>
          </p:cNvSpPr>
          <p:nvPr/>
        </p:nvSpPr>
        <p:spPr bwMode="auto">
          <a:xfrm>
            <a:off x="3127375" y="3711576"/>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1999" name="Rectangle 23"/>
          <p:cNvSpPr>
            <a:spLocks noChangeArrowheads="1"/>
          </p:cNvSpPr>
          <p:nvPr/>
        </p:nvSpPr>
        <p:spPr bwMode="auto">
          <a:xfrm>
            <a:off x="2727326" y="2255839"/>
            <a:ext cx="917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a:t>
            </a:r>
            <a:endParaRPr lang="en-US" altLang="zh-CN" sz="1800">
              <a:solidFill>
                <a:schemeClr val="accent1"/>
              </a:solidFill>
            </a:endParaRPr>
          </a:p>
        </p:txBody>
      </p:sp>
      <p:sp>
        <p:nvSpPr>
          <p:cNvPr id="42000" name="Line 24"/>
          <p:cNvSpPr>
            <a:spLocks noChangeShapeType="1"/>
          </p:cNvSpPr>
          <p:nvPr/>
        </p:nvSpPr>
        <p:spPr bwMode="auto">
          <a:xfrm flipH="1">
            <a:off x="2273300" y="3255963"/>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Line 25"/>
          <p:cNvSpPr>
            <a:spLocks noChangeShapeType="1"/>
          </p:cNvSpPr>
          <p:nvPr/>
        </p:nvSpPr>
        <p:spPr bwMode="auto">
          <a:xfrm flipH="1">
            <a:off x="2813050" y="3190875"/>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2" name="Rectangle 26"/>
          <p:cNvSpPr>
            <a:spLocks noChangeArrowheads="1"/>
          </p:cNvSpPr>
          <p:nvPr/>
        </p:nvSpPr>
        <p:spPr bwMode="auto">
          <a:xfrm>
            <a:off x="2500313" y="3252789"/>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2003" name="Line 27"/>
          <p:cNvSpPr>
            <a:spLocks noChangeShapeType="1"/>
          </p:cNvSpPr>
          <p:nvPr/>
        </p:nvSpPr>
        <p:spPr bwMode="auto">
          <a:xfrm>
            <a:off x="4737100" y="2900363"/>
            <a:ext cx="1803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4" name="Line 28"/>
          <p:cNvSpPr>
            <a:spLocks noChangeShapeType="1"/>
          </p:cNvSpPr>
          <p:nvPr/>
        </p:nvSpPr>
        <p:spPr bwMode="auto">
          <a:xfrm flipH="1">
            <a:off x="5708650" y="2835276"/>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5" name="Rectangle 29"/>
          <p:cNvSpPr>
            <a:spLocks noChangeArrowheads="1"/>
          </p:cNvSpPr>
          <p:nvPr/>
        </p:nvSpPr>
        <p:spPr bwMode="auto">
          <a:xfrm>
            <a:off x="5395913" y="29686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2006" name="Rectangle 30"/>
          <p:cNvSpPr>
            <a:spLocks noChangeArrowheads="1"/>
          </p:cNvSpPr>
          <p:nvPr/>
        </p:nvSpPr>
        <p:spPr bwMode="auto">
          <a:xfrm>
            <a:off x="5091113" y="2613026"/>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42007" name="Line 31"/>
          <p:cNvSpPr>
            <a:spLocks noChangeShapeType="1"/>
          </p:cNvSpPr>
          <p:nvPr/>
        </p:nvSpPr>
        <p:spPr bwMode="auto">
          <a:xfrm flipV="1">
            <a:off x="3429000" y="2532064"/>
            <a:ext cx="0" cy="2381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32"/>
          <p:cNvSpPr>
            <a:spLocks noChangeShapeType="1"/>
          </p:cNvSpPr>
          <p:nvPr/>
        </p:nvSpPr>
        <p:spPr bwMode="auto">
          <a:xfrm>
            <a:off x="4737100" y="3600450"/>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Line 33"/>
          <p:cNvSpPr>
            <a:spLocks noChangeShapeType="1"/>
          </p:cNvSpPr>
          <p:nvPr/>
        </p:nvSpPr>
        <p:spPr bwMode="auto">
          <a:xfrm flipV="1">
            <a:off x="5187950" y="3452813"/>
            <a:ext cx="139700" cy="241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0" name="Rectangle 34"/>
          <p:cNvSpPr>
            <a:spLocks noChangeArrowheads="1"/>
          </p:cNvSpPr>
          <p:nvPr/>
        </p:nvSpPr>
        <p:spPr bwMode="auto">
          <a:xfrm>
            <a:off x="4786313" y="35972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2011" name="Rectangle 35"/>
          <p:cNvSpPr>
            <a:spLocks noChangeArrowheads="1"/>
          </p:cNvSpPr>
          <p:nvPr/>
        </p:nvSpPr>
        <p:spPr bwMode="auto">
          <a:xfrm>
            <a:off x="4638675" y="3270251"/>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42012" name="Line 36"/>
          <p:cNvSpPr>
            <a:spLocks noChangeShapeType="1"/>
          </p:cNvSpPr>
          <p:nvPr/>
        </p:nvSpPr>
        <p:spPr bwMode="auto">
          <a:xfrm flipH="1">
            <a:off x="2654300" y="3752850"/>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3" name="Line 37"/>
          <p:cNvSpPr>
            <a:spLocks noChangeShapeType="1"/>
          </p:cNvSpPr>
          <p:nvPr/>
        </p:nvSpPr>
        <p:spPr bwMode="auto">
          <a:xfrm>
            <a:off x="4572000" y="2344738"/>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38"/>
          <p:cNvSpPr>
            <a:spLocks noChangeShapeType="1"/>
          </p:cNvSpPr>
          <p:nvPr/>
        </p:nvSpPr>
        <p:spPr bwMode="auto">
          <a:xfrm flipV="1">
            <a:off x="4502150" y="2466976"/>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Rectangle 39"/>
          <p:cNvSpPr>
            <a:spLocks noChangeArrowheads="1"/>
          </p:cNvSpPr>
          <p:nvPr/>
        </p:nvSpPr>
        <p:spPr bwMode="auto">
          <a:xfrm>
            <a:off x="4329113" y="232886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2016" name="Line 40"/>
          <p:cNvSpPr>
            <a:spLocks noChangeShapeType="1"/>
          </p:cNvSpPr>
          <p:nvPr/>
        </p:nvSpPr>
        <p:spPr bwMode="auto">
          <a:xfrm>
            <a:off x="3733800" y="2132014"/>
            <a:ext cx="0" cy="612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Line 41"/>
          <p:cNvSpPr>
            <a:spLocks noChangeShapeType="1"/>
          </p:cNvSpPr>
          <p:nvPr/>
        </p:nvSpPr>
        <p:spPr bwMode="auto">
          <a:xfrm flipV="1">
            <a:off x="3663950" y="2466976"/>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8" name="Rectangle 42"/>
          <p:cNvSpPr>
            <a:spLocks noChangeArrowheads="1"/>
          </p:cNvSpPr>
          <p:nvPr/>
        </p:nvSpPr>
        <p:spPr bwMode="auto">
          <a:xfrm>
            <a:off x="3490913" y="232886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2019" name="Line 43"/>
          <p:cNvSpPr>
            <a:spLocks noChangeShapeType="1"/>
          </p:cNvSpPr>
          <p:nvPr/>
        </p:nvSpPr>
        <p:spPr bwMode="auto">
          <a:xfrm>
            <a:off x="4114800" y="2344738"/>
            <a:ext cx="0" cy="400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0" name="Line 44"/>
          <p:cNvSpPr>
            <a:spLocks noChangeShapeType="1"/>
          </p:cNvSpPr>
          <p:nvPr/>
        </p:nvSpPr>
        <p:spPr bwMode="auto">
          <a:xfrm flipV="1">
            <a:off x="4044950" y="2466976"/>
            <a:ext cx="139700" cy="1555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1" name="Rectangle 45"/>
          <p:cNvSpPr>
            <a:spLocks noChangeArrowheads="1"/>
          </p:cNvSpPr>
          <p:nvPr/>
        </p:nvSpPr>
        <p:spPr bwMode="auto">
          <a:xfrm>
            <a:off x="3871913" y="232886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42022" name="Rectangle 46"/>
          <p:cNvSpPr>
            <a:spLocks noChangeArrowheads="1"/>
          </p:cNvSpPr>
          <p:nvPr/>
        </p:nvSpPr>
        <p:spPr bwMode="auto">
          <a:xfrm>
            <a:off x="3490913" y="2755901"/>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42023" name="Rectangle 47"/>
          <p:cNvSpPr>
            <a:spLocks noChangeArrowheads="1"/>
          </p:cNvSpPr>
          <p:nvPr/>
        </p:nvSpPr>
        <p:spPr bwMode="auto">
          <a:xfrm>
            <a:off x="3948113" y="2755901"/>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42024" name="Rectangle 48"/>
          <p:cNvSpPr>
            <a:spLocks noChangeArrowheads="1"/>
          </p:cNvSpPr>
          <p:nvPr/>
        </p:nvSpPr>
        <p:spPr bwMode="auto">
          <a:xfrm>
            <a:off x="4329113" y="2755901"/>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42025" name="Rectangle 49"/>
          <p:cNvSpPr>
            <a:spLocks noChangeArrowheads="1"/>
          </p:cNvSpPr>
          <p:nvPr/>
        </p:nvSpPr>
        <p:spPr bwMode="auto">
          <a:xfrm>
            <a:off x="3490914" y="3040063"/>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rPr>
              <a:t>  </a:t>
            </a:r>
            <a:r>
              <a:rPr lang="zh-CN" altLang="en-US" sz="1800"/>
              <a:t>32 32</a:t>
            </a:r>
            <a:r>
              <a:rPr lang="zh-CN" altLang="en-US">
                <a:latin typeface="Times New Roman" panose="02020603050405020304" pitchFamily="18" charset="0"/>
              </a:rPr>
              <a:t> </a:t>
            </a:r>
            <a:r>
              <a:rPr lang="en-US" altLang="zh-CN" sz="1800"/>
              <a:t>bit</a:t>
            </a:r>
            <a:endParaRPr lang="en-US" altLang="zh-CN" sz="1800"/>
          </a:p>
          <a:p>
            <a:r>
              <a:rPr lang="en-US" altLang="zh-CN" sz="1800"/>
              <a:t>Registers</a:t>
            </a:r>
            <a:endParaRPr lang="en-US" altLang="zh-CN" sz="1800"/>
          </a:p>
        </p:txBody>
      </p:sp>
      <p:sp>
        <p:nvSpPr>
          <p:cNvPr id="42026" name="Line 50"/>
          <p:cNvSpPr>
            <a:spLocks noChangeShapeType="1"/>
          </p:cNvSpPr>
          <p:nvPr/>
        </p:nvSpPr>
        <p:spPr bwMode="auto">
          <a:xfrm flipH="1">
            <a:off x="2273300" y="5287963"/>
            <a:ext cx="779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Line 51"/>
          <p:cNvSpPr>
            <a:spLocks noChangeShapeType="1"/>
          </p:cNvSpPr>
          <p:nvPr/>
        </p:nvSpPr>
        <p:spPr bwMode="auto">
          <a:xfrm flipV="1">
            <a:off x="2286000" y="3243263"/>
            <a:ext cx="0" cy="2057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Rectangle 52"/>
          <p:cNvSpPr>
            <a:spLocks noChangeArrowheads="1"/>
          </p:cNvSpPr>
          <p:nvPr/>
        </p:nvSpPr>
        <p:spPr bwMode="auto">
          <a:xfrm>
            <a:off x="4100513" y="2116139"/>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42029" name="Rectangle 53"/>
          <p:cNvSpPr>
            <a:spLocks noChangeArrowheads="1"/>
          </p:cNvSpPr>
          <p:nvPr/>
        </p:nvSpPr>
        <p:spPr bwMode="auto">
          <a:xfrm>
            <a:off x="3871913" y="1476376"/>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nvGrpSpPr>
          <p:cNvPr id="42030" name="Group 54"/>
          <p:cNvGrpSpPr/>
          <p:nvPr/>
        </p:nvGrpSpPr>
        <p:grpSpPr bwMode="auto">
          <a:xfrm>
            <a:off x="5715000" y="3319464"/>
            <a:ext cx="304800" cy="1227137"/>
            <a:chOff x="2640" y="2648"/>
            <a:chExt cx="192" cy="773"/>
          </a:xfrm>
        </p:grpSpPr>
        <p:sp>
          <p:nvSpPr>
            <p:cNvPr id="42128" name="Line 55"/>
            <p:cNvSpPr>
              <a:spLocks noChangeShapeType="1"/>
            </p:cNvSpPr>
            <p:nvPr/>
          </p:nvSpPr>
          <p:spPr bwMode="auto">
            <a:xfrm>
              <a:off x="2640" y="2648"/>
              <a:ext cx="0" cy="7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9" name="Line 56"/>
            <p:cNvSpPr>
              <a:spLocks noChangeShapeType="1"/>
            </p:cNvSpPr>
            <p:nvPr/>
          </p:nvSpPr>
          <p:spPr bwMode="auto">
            <a:xfrm>
              <a:off x="2648" y="2648"/>
              <a:ext cx="176" cy="8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0" name="Line 57"/>
            <p:cNvSpPr>
              <a:spLocks noChangeShapeType="1"/>
            </p:cNvSpPr>
            <p:nvPr/>
          </p:nvSpPr>
          <p:spPr bwMode="auto">
            <a:xfrm flipV="1">
              <a:off x="2648" y="3303"/>
              <a:ext cx="176" cy="1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1" name="Line 58"/>
            <p:cNvSpPr>
              <a:spLocks noChangeShapeType="1"/>
            </p:cNvSpPr>
            <p:nvPr/>
          </p:nvSpPr>
          <p:spPr bwMode="auto">
            <a:xfrm>
              <a:off x="2832" y="2750"/>
              <a:ext cx="0" cy="5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2031" name="Group 59"/>
          <p:cNvGrpSpPr/>
          <p:nvPr/>
        </p:nvGrpSpPr>
        <p:grpSpPr bwMode="auto">
          <a:xfrm>
            <a:off x="2997200" y="1870076"/>
            <a:ext cx="1168400" cy="284163"/>
            <a:chOff x="928" y="1735"/>
            <a:chExt cx="736" cy="179"/>
          </a:xfrm>
        </p:grpSpPr>
        <p:sp>
          <p:nvSpPr>
            <p:cNvPr id="42124" name="Line 60"/>
            <p:cNvSpPr>
              <a:spLocks noChangeShapeType="1"/>
            </p:cNvSpPr>
            <p:nvPr/>
          </p:nvSpPr>
          <p:spPr bwMode="auto">
            <a:xfrm flipH="1">
              <a:off x="928" y="1735"/>
              <a:ext cx="7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5" name="Line 61"/>
            <p:cNvSpPr>
              <a:spLocks noChangeShapeType="1"/>
            </p:cNvSpPr>
            <p:nvPr/>
          </p:nvSpPr>
          <p:spPr bwMode="auto">
            <a:xfrm flipH="1">
              <a:off x="1552" y="1743"/>
              <a:ext cx="112"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6" name="Line 62"/>
            <p:cNvSpPr>
              <a:spLocks noChangeShapeType="1"/>
            </p:cNvSpPr>
            <p:nvPr/>
          </p:nvSpPr>
          <p:spPr bwMode="auto">
            <a:xfrm>
              <a:off x="944" y="1743"/>
              <a:ext cx="80" cy="1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7" name="Line 63"/>
            <p:cNvSpPr>
              <a:spLocks noChangeShapeType="1"/>
            </p:cNvSpPr>
            <p:nvPr/>
          </p:nvSpPr>
          <p:spPr bwMode="auto">
            <a:xfrm flipH="1">
              <a:off x="1024" y="1914"/>
              <a:ext cx="5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032" name="Rectangle 64"/>
          <p:cNvSpPr>
            <a:spLocks noChangeArrowheads="1"/>
          </p:cNvSpPr>
          <p:nvPr/>
        </p:nvSpPr>
        <p:spPr bwMode="auto">
          <a:xfrm>
            <a:off x="4533900" y="2116139"/>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42033" name="Line 65"/>
          <p:cNvSpPr>
            <a:spLocks noChangeShapeType="1"/>
          </p:cNvSpPr>
          <p:nvPr/>
        </p:nvSpPr>
        <p:spPr bwMode="auto">
          <a:xfrm>
            <a:off x="3886200" y="1633538"/>
            <a:ext cx="0" cy="1889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4" name="Line 66"/>
          <p:cNvSpPr>
            <a:spLocks noChangeShapeType="1"/>
          </p:cNvSpPr>
          <p:nvPr/>
        </p:nvSpPr>
        <p:spPr bwMode="auto">
          <a:xfrm>
            <a:off x="3276600" y="1633538"/>
            <a:ext cx="0" cy="1889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5" name="Rectangle 67"/>
          <p:cNvSpPr>
            <a:spLocks noChangeArrowheads="1"/>
          </p:cNvSpPr>
          <p:nvPr/>
        </p:nvSpPr>
        <p:spPr bwMode="auto">
          <a:xfrm>
            <a:off x="3262313" y="1476376"/>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42036" name="Line 68"/>
          <p:cNvSpPr>
            <a:spLocks noChangeShapeType="1"/>
          </p:cNvSpPr>
          <p:nvPr/>
        </p:nvSpPr>
        <p:spPr bwMode="auto">
          <a:xfrm flipH="1">
            <a:off x="2578100" y="2011363"/>
            <a:ext cx="5588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7" name="Rectangle 69"/>
          <p:cNvSpPr>
            <a:spLocks noChangeArrowheads="1"/>
          </p:cNvSpPr>
          <p:nvPr/>
        </p:nvSpPr>
        <p:spPr bwMode="auto">
          <a:xfrm>
            <a:off x="1890714" y="1684339"/>
            <a:ext cx="99065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RegDst</a:t>
            </a:r>
            <a:endParaRPr lang="en-US" altLang="zh-CN" sz="1800">
              <a:solidFill>
                <a:schemeClr val="accent1"/>
              </a:solidFill>
            </a:endParaRPr>
          </a:p>
        </p:txBody>
      </p:sp>
      <p:sp>
        <p:nvSpPr>
          <p:cNvPr id="42038" name="Rectangle 70"/>
          <p:cNvSpPr>
            <a:spLocks noChangeArrowheads="1"/>
          </p:cNvSpPr>
          <p:nvPr/>
        </p:nvSpPr>
        <p:spPr bwMode="auto">
          <a:xfrm>
            <a:off x="4660900" y="4005263"/>
            <a:ext cx="355600" cy="965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2039" name="Rectangle 71"/>
          <p:cNvSpPr>
            <a:spLocks noChangeArrowheads="1"/>
          </p:cNvSpPr>
          <p:nvPr/>
        </p:nvSpPr>
        <p:spPr bwMode="auto">
          <a:xfrm rot="5400000">
            <a:off x="4559061" y="4325119"/>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Ext</a:t>
            </a:r>
            <a:endParaRPr lang="en-US" altLang="zh-CN" sz="1800"/>
          </a:p>
        </p:txBody>
      </p:sp>
      <p:sp>
        <p:nvSpPr>
          <p:cNvPr id="42040" name="Rectangle 72"/>
          <p:cNvSpPr>
            <a:spLocks noChangeArrowheads="1"/>
          </p:cNvSpPr>
          <p:nvPr/>
        </p:nvSpPr>
        <p:spPr bwMode="auto">
          <a:xfrm rot="5400000">
            <a:off x="5503128" y="3734568"/>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2041" name="Rectangle 73"/>
          <p:cNvSpPr>
            <a:spLocks noChangeArrowheads="1"/>
          </p:cNvSpPr>
          <p:nvPr/>
        </p:nvSpPr>
        <p:spPr bwMode="auto">
          <a:xfrm>
            <a:off x="3300413" y="1866901"/>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2042" name="Line 74"/>
          <p:cNvSpPr>
            <a:spLocks noChangeShapeType="1"/>
          </p:cNvSpPr>
          <p:nvPr/>
        </p:nvSpPr>
        <p:spPr bwMode="auto">
          <a:xfrm>
            <a:off x="5041900" y="4392613"/>
            <a:ext cx="6604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3" name="Rectangle 75"/>
          <p:cNvSpPr>
            <a:spLocks noChangeArrowheads="1"/>
          </p:cNvSpPr>
          <p:nvPr/>
        </p:nvSpPr>
        <p:spPr bwMode="auto">
          <a:xfrm>
            <a:off x="5033963" y="44243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2044" name="Line 76"/>
          <p:cNvSpPr>
            <a:spLocks noChangeShapeType="1"/>
          </p:cNvSpPr>
          <p:nvPr/>
        </p:nvSpPr>
        <p:spPr bwMode="auto">
          <a:xfrm flipH="1">
            <a:off x="5327650" y="4327526"/>
            <a:ext cx="88900" cy="1301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5" name="Line 77"/>
          <p:cNvSpPr>
            <a:spLocks noChangeShapeType="1"/>
          </p:cNvSpPr>
          <p:nvPr/>
        </p:nvSpPr>
        <p:spPr bwMode="auto">
          <a:xfrm>
            <a:off x="3670300" y="4533900"/>
            <a:ext cx="965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6" name="Line 78"/>
          <p:cNvSpPr>
            <a:spLocks noChangeShapeType="1"/>
          </p:cNvSpPr>
          <p:nvPr/>
        </p:nvSpPr>
        <p:spPr bwMode="auto">
          <a:xfrm flipH="1">
            <a:off x="4108450" y="447040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7" name="Rectangle 79"/>
          <p:cNvSpPr>
            <a:spLocks noChangeArrowheads="1"/>
          </p:cNvSpPr>
          <p:nvPr/>
        </p:nvSpPr>
        <p:spPr bwMode="auto">
          <a:xfrm>
            <a:off x="3795713" y="453072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42048" name="Rectangle 80"/>
          <p:cNvSpPr>
            <a:spLocks noChangeArrowheads="1"/>
          </p:cNvSpPr>
          <p:nvPr/>
        </p:nvSpPr>
        <p:spPr bwMode="auto">
          <a:xfrm>
            <a:off x="2843214" y="4346576"/>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42049" name="Line 81"/>
          <p:cNvSpPr>
            <a:spLocks noChangeShapeType="1"/>
          </p:cNvSpPr>
          <p:nvPr/>
        </p:nvSpPr>
        <p:spPr bwMode="auto">
          <a:xfrm>
            <a:off x="5867400" y="4476750"/>
            <a:ext cx="0" cy="4000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0" name="Rectangle 82"/>
          <p:cNvSpPr>
            <a:spLocks noChangeArrowheads="1"/>
          </p:cNvSpPr>
          <p:nvPr/>
        </p:nvSpPr>
        <p:spPr bwMode="auto">
          <a:xfrm>
            <a:off x="5472114" y="4897439"/>
            <a:ext cx="102912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ALUSrc</a:t>
            </a:r>
            <a:endParaRPr lang="en-US" altLang="zh-CN" sz="1800">
              <a:solidFill>
                <a:schemeClr val="accent1"/>
              </a:solidFill>
            </a:endParaRPr>
          </a:p>
        </p:txBody>
      </p:sp>
      <p:sp>
        <p:nvSpPr>
          <p:cNvPr id="42051" name="Line 83"/>
          <p:cNvSpPr>
            <a:spLocks noChangeShapeType="1"/>
          </p:cNvSpPr>
          <p:nvPr/>
        </p:nvSpPr>
        <p:spPr bwMode="auto">
          <a:xfrm>
            <a:off x="6032500" y="3752850"/>
            <a:ext cx="508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2" name="Line 84"/>
          <p:cNvSpPr>
            <a:spLocks noChangeShapeType="1"/>
          </p:cNvSpPr>
          <p:nvPr/>
        </p:nvSpPr>
        <p:spPr bwMode="auto">
          <a:xfrm>
            <a:off x="10058400" y="3622675"/>
            <a:ext cx="0" cy="1652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3" name="Line 85"/>
          <p:cNvSpPr>
            <a:spLocks noChangeShapeType="1"/>
          </p:cNvSpPr>
          <p:nvPr/>
        </p:nvSpPr>
        <p:spPr bwMode="auto">
          <a:xfrm>
            <a:off x="4876800" y="4978400"/>
            <a:ext cx="0" cy="471488"/>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4" name="Rectangle 86"/>
          <p:cNvSpPr>
            <a:spLocks noChangeArrowheads="1"/>
          </p:cNvSpPr>
          <p:nvPr/>
        </p:nvSpPr>
        <p:spPr bwMode="auto">
          <a:xfrm>
            <a:off x="4848226" y="5268914"/>
            <a:ext cx="8624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ExtOp</a:t>
            </a:r>
            <a:endParaRPr lang="en-US" altLang="zh-CN" sz="1800">
              <a:solidFill>
                <a:schemeClr val="accent1"/>
              </a:solidFill>
            </a:endParaRPr>
          </a:p>
        </p:txBody>
      </p:sp>
      <p:grpSp>
        <p:nvGrpSpPr>
          <p:cNvPr id="42055" name="Group 87"/>
          <p:cNvGrpSpPr/>
          <p:nvPr/>
        </p:nvGrpSpPr>
        <p:grpSpPr bwMode="auto">
          <a:xfrm>
            <a:off x="9296400" y="3054351"/>
            <a:ext cx="304800" cy="1255713"/>
            <a:chOff x="4896" y="2481"/>
            <a:chExt cx="192" cy="791"/>
          </a:xfrm>
        </p:grpSpPr>
        <p:sp>
          <p:nvSpPr>
            <p:cNvPr id="42120" name="Line 88"/>
            <p:cNvSpPr>
              <a:spLocks noChangeShapeType="1"/>
            </p:cNvSpPr>
            <p:nvPr/>
          </p:nvSpPr>
          <p:spPr bwMode="auto">
            <a:xfrm>
              <a:off x="4896" y="2481"/>
              <a:ext cx="0" cy="7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1" name="Line 89"/>
            <p:cNvSpPr>
              <a:spLocks noChangeShapeType="1"/>
            </p:cNvSpPr>
            <p:nvPr/>
          </p:nvSpPr>
          <p:spPr bwMode="auto">
            <a:xfrm>
              <a:off x="4904" y="2481"/>
              <a:ext cx="176" cy="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2" name="Line 90"/>
            <p:cNvSpPr>
              <a:spLocks noChangeShapeType="1"/>
            </p:cNvSpPr>
            <p:nvPr/>
          </p:nvSpPr>
          <p:spPr bwMode="auto">
            <a:xfrm flipV="1">
              <a:off x="4904" y="3150"/>
              <a:ext cx="176" cy="12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3" name="Line 91"/>
            <p:cNvSpPr>
              <a:spLocks noChangeShapeType="1"/>
            </p:cNvSpPr>
            <p:nvPr/>
          </p:nvSpPr>
          <p:spPr bwMode="auto">
            <a:xfrm>
              <a:off x="5088" y="2587"/>
              <a:ext cx="0" cy="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056" name="Rectangle 92"/>
          <p:cNvSpPr>
            <a:spLocks noChangeArrowheads="1"/>
          </p:cNvSpPr>
          <p:nvPr/>
        </p:nvSpPr>
        <p:spPr bwMode="auto">
          <a:xfrm rot="5400000">
            <a:off x="9065478" y="359010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Mux</a:t>
            </a:r>
            <a:endParaRPr lang="en-US" altLang="zh-CN" sz="1800"/>
          </a:p>
        </p:txBody>
      </p:sp>
      <p:sp>
        <p:nvSpPr>
          <p:cNvPr id="42057" name="Line 93"/>
          <p:cNvSpPr>
            <a:spLocks noChangeShapeType="1"/>
          </p:cNvSpPr>
          <p:nvPr/>
        </p:nvSpPr>
        <p:spPr bwMode="auto">
          <a:xfrm flipV="1">
            <a:off x="9448800" y="2674938"/>
            <a:ext cx="0" cy="45085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8" name="Rectangle 94"/>
          <p:cNvSpPr>
            <a:spLocks noChangeArrowheads="1"/>
          </p:cNvSpPr>
          <p:nvPr/>
        </p:nvSpPr>
        <p:spPr bwMode="auto">
          <a:xfrm>
            <a:off x="9371013" y="2552701"/>
            <a:ext cx="136255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MemtoReg</a:t>
            </a:r>
            <a:endParaRPr lang="en-US" altLang="zh-CN" sz="1800">
              <a:solidFill>
                <a:schemeClr val="accent1"/>
              </a:solidFill>
            </a:endParaRPr>
          </a:p>
        </p:txBody>
      </p:sp>
      <p:sp>
        <p:nvSpPr>
          <p:cNvPr id="42059" name="Line 95"/>
          <p:cNvSpPr>
            <a:spLocks noChangeShapeType="1"/>
          </p:cNvSpPr>
          <p:nvPr/>
        </p:nvSpPr>
        <p:spPr bwMode="auto">
          <a:xfrm>
            <a:off x="9613900" y="3609975"/>
            <a:ext cx="431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60" name="Rectangle 96"/>
          <p:cNvSpPr>
            <a:spLocks noChangeArrowheads="1"/>
          </p:cNvSpPr>
          <p:nvPr/>
        </p:nvSpPr>
        <p:spPr bwMode="auto">
          <a:xfrm>
            <a:off x="7546976" y="3978276"/>
            <a:ext cx="1127125" cy="112871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2061" name="Line 97"/>
          <p:cNvSpPr>
            <a:spLocks noChangeShapeType="1"/>
          </p:cNvSpPr>
          <p:nvPr/>
        </p:nvSpPr>
        <p:spPr bwMode="auto">
          <a:xfrm flipH="1">
            <a:off x="6921500" y="496093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62" name="Rectangle 98"/>
          <p:cNvSpPr>
            <a:spLocks noChangeArrowheads="1"/>
          </p:cNvSpPr>
          <p:nvPr/>
        </p:nvSpPr>
        <p:spPr bwMode="auto">
          <a:xfrm>
            <a:off x="6853238" y="4681539"/>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2063" name="Rectangle 99"/>
          <p:cNvSpPr>
            <a:spLocks noChangeArrowheads="1"/>
          </p:cNvSpPr>
          <p:nvPr/>
        </p:nvSpPr>
        <p:spPr bwMode="auto">
          <a:xfrm>
            <a:off x="6602414" y="3808414"/>
            <a:ext cx="9521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Data In</a:t>
            </a:r>
            <a:endParaRPr lang="en-US" altLang="zh-CN" sz="1800"/>
          </a:p>
        </p:txBody>
      </p:sp>
      <p:sp>
        <p:nvSpPr>
          <p:cNvPr id="42064" name="Line 100"/>
          <p:cNvSpPr>
            <a:spLocks noChangeShapeType="1"/>
          </p:cNvSpPr>
          <p:nvPr/>
        </p:nvSpPr>
        <p:spPr bwMode="auto">
          <a:xfrm>
            <a:off x="7526338" y="4870450"/>
            <a:ext cx="309562" cy="777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65" name="Line 101"/>
          <p:cNvSpPr>
            <a:spLocks noChangeShapeType="1"/>
          </p:cNvSpPr>
          <p:nvPr/>
        </p:nvSpPr>
        <p:spPr bwMode="auto">
          <a:xfrm flipH="1">
            <a:off x="7545388" y="4945064"/>
            <a:ext cx="271462" cy="98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66" name="Oval 102"/>
          <p:cNvSpPr>
            <a:spLocks noChangeArrowheads="1"/>
          </p:cNvSpPr>
          <p:nvPr/>
        </p:nvSpPr>
        <p:spPr bwMode="auto">
          <a:xfrm>
            <a:off x="7394575" y="4919664"/>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2067" name="Rectangle 103"/>
          <p:cNvSpPr>
            <a:spLocks noChangeArrowheads="1"/>
          </p:cNvSpPr>
          <p:nvPr/>
        </p:nvSpPr>
        <p:spPr bwMode="auto">
          <a:xfrm>
            <a:off x="7527926" y="3960814"/>
            <a:ext cx="777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WrEn</a:t>
            </a:r>
            <a:endParaRPr lang="en-US" altLang="zh-CN" sz="1800"/>
          </a:p>
        </p:txBody>
      </p:sp>
      <p:sp>
        <p:nvSpPr>
          <p:cNvPr id="42068" name="Line 104"/>
          <p:cNvSpPr>
            <a:spLocks noChangeShapeType="1"/>
          </p:cNvSpPr>
          <p:nvPr/>
        </p:nvSpPr>
        <p:spPr bwMode="auto">
          <a:xfrm flipH="1">
            <a:off x="6540500" y="4178300"/>
            <a:ext cx="1016000"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69" name="Line 105"/>
          <p:cNvSpPr>
            <a:spLocks noChangeShapeType="1"/>
          </p:cNvSpPr>
          <p:nvPr/>
        </p:nvSpPr>
        <p:spPr bwMode="auto">
          <a:xfrm flipH="1">
            <a:off x="7080250" y="411480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0" name="Rectangle 106"/>
          <p:cNvSpPr>
            <a:spLocks noChangeArrowheads="1"/>
          </p:cNvSpPr>
          <p:nvPr/>
        </p:nvSpPr>
        <p:spPr bwMode="auto">
          <a:xfrm>
            <a:off x="6843713" y="4246564"/>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2071" name="Line 107"/>
          <p:cNvSpPr>
            <a:spLocks noChangeShapeType="1"/>
          </p:cNvSpPr>
          <p:nvPr/>
        </p:nvSpPr>
        <p:spPr bwMode="auto">
          <a:xfrm flipH="1" flipV="1">
            <a:off x="7835900" y="3113089"/>
            <a:ext cx="12700" cy="86518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2" name="Line 108"/>
          <p:cNvSpPr>
            <a:spLocks noChangeShapeType="1"/>
          </p:cNvSpPr>
          <p:nvPr/>
        </p:nvSpPr>
        <p:spPr bwMode="auto">
          <a:xfrm>
            <a:off x="8382000" y="3338513"/>
            <a:ext cx="0" cy="61436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3" name="Rectangle 109"/>
          <p:cNvSpPr>
            <a:spLocks noChangeArrowheads="1"/>
          </p:cNvSpPr>
          <p:nvPr/>
        </p:nvSpPr>
        <p:spPr bwMode="auto">
          <a:xfrm>
            <a:off x="8139113" y="3962401"/>
            <a:ext cx="58028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Adr</a:t>
            </a:r>
            <a:endParaRPr lang="en-US" altLang="zh-CN" sz="1800"/>
          </a:p>
        </p:txBody>
      </p:sp>
      <p:sp>
        <p:nvSpPr>
          <p:cNvPr id="42074" name="Rectangle 110"/>
          <p:cNvSpPr>
            <a:spLocks noChangeArrowheads="1"/>
          </p:cNvSpPr>
          <p:nvPr/>
        </p:nvSpPr>
        <p:spPr bwMode="auto">
          <a:xfrm>
            <a:off x="7533876" y="4318000"/>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Data</a:t>
            </a:r>
            <a:endParaRPr lang="en-US" altLang="zh-CN" sz="1800"/>
          </a:p>
          <a:p>
            <a:pPr algn="ctr"/>
            <a:r>
              <a:rPr lang="en-US" altLang="zh-CN" sz="1800"/>
              <a:t>Memory</a:t>
            </a:r>
            <a:endParaRPr lang="en-US" altLang="zh-CN" sz="1800"/>
          </a:p>
        </p:txBody>
      </p:sp>
      <p:sp>
        <p:nvSpPr>
          <p:cNvPr id="42075" name="Line 111"/>
          <p:cNvSpPr>
            <a:spLocks noChangeShapeType="1"/>
          </p:cNvSpPr>
          <p:nvPr/>
        </p:nvSpPr>
        <p:spPr bwMode="auto">
          <a:xfrm>
            <a:off x="8823326" y="4129088"/>
            <a:ext cx="460375"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6" name="Line 112"/>
          <p:cNvSpPr>
            <a:spLocks noChangeShapeType="1"/>
          </p:cNvSpPr>
          <p:nvPr/>
        </p:nvSpPr>
        <p:spPr bwMode="auto">
          <a:xfrm>
            <a:off x="8839200" y="4143376"/>
            <a:ext cx="0" cy="4492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7" name="Line 113"/>
          <p:cNvSpPr>
            <a:spLocks noChangeShapeType="1"/>
          </p:cNvSpPr>
          <p:nvPr/>
        </p:nvSpPr>
        <p:spPr bwMode="auto">
          <a:xfrm flipH="1">
            <a:off x="8674100" y="4605338"/>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8" name="Line 114"/>
          <p:cNvSpPr>
            <a:spLocks noChangeShapeType="1"/>
          </p:cNvSpPr>
          <p:nvPr/>
        </p:nvSpPr>
        <p:spPr bwMode="auto">
          <a:xfrm flipH="1">
            <a:off x="8909050" y="4064000"/>
            <a:ext cx="88900" cy="128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9" name="Rectangle 115"/>
          <p:cNvSpPr>
            <a:spLocks noChangeArrowheads="1"/>
          </p:cNvSpPr>
          <p:nvPr/>
        </p:nvSpPr>
        <p:spPr bwMode="auto">
          <a:xfrm>
            <a:off x="8672513" y="3765551"/>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42080" name="Rectangle 116"/>
          <p:cNvSpPr>
            <a:spLocks noChangeArrowheads="1"/>
          </p:cNvSpPr>
          <p:nvPr/>
        </p:nvSpPr>
        <p:spPr bwMode="auto">
          <a:xfrm>
            <a:off x="7658101" y="2782889"/>
            <a:ext cx="1006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MemWr</a:t>
            </a:r>
            <a:endParaRPr lang="en-US" altLang="zh-CN" sz="1800">
              <a:solidFill>
                <a:schemeClr val="accent1"/>
              </a:solidFill>
            </a:endParaRPr>
          </a:p>
        </p:txBody>
      </p:sp>
      <p:sp>
        <p:nvSpPr>
          <p:cNvPr id="42081" name="Line 117"/>
          <p:cNvSpPr>
            <a:spLocks noChangeShapeType="1"/>
          </p:cNvSpPr>
          <p:nvPr/>
        </p:nvSpPr>
        <p:spPr bwMode="auto">
          <a:xfrm>
            <a:off x="5334000" y="3595688"/>
            <a:ext cx="0" cy="5699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2" name="Line 118"/>
          <p:cNvSpPr>
            <a:spLocks noChangeShapeType="1"/>
          </p:cNvSpPr>
          <p:nvPr/>
        </p:nvSpPr>
        <p:spPr bwMode="auto">
          <a:xfrm>
            <a:off x="5329238" y="4170364"/>
            <a:ext cx="1211262" cy="79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3" name="Rectangle 119"/>
          <p:cNvSpPr>
            <a:spLocks noChangeArrowheads="1"/>
          </p:cNvSpPr>
          <p:nvPr/>
        </p:nvSpPr>
        <p:spPr bwMode="auto">
          <a:xfrm rot="5400000">
            <a:off x="6544466" y="3186880"/>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42084" name="Rectangle 120"/>
          <p:cNvSpPr>
            <a:spLocks noChangeArrowheads="1"/>
          </p:cNvSpPr>
          <p:nvPr/>
        </p:nvSpPr>
        <p:spPr bwMode="auto">
          <a:xfrm>
            <a:off x="6099176" y="1109664"/>
            <a:ext cx="1203325" cy="87312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2085" name="Line 121"/>
          <p:cNvSpPr>
            <a:spLocks noChangeShapeType="1"/>
          </p:cNvSpPr>
          <p:nvPr/>
        </p:nvSpPr>
        <p:spPr bwMode="auto">
          <a:xfrm flipH="1">
            <a:off x="5473700" y="1836738"/>
            <a:ext cx="482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6" name="Line 122"/>
          <p:cNvSpPr>
            <a:spLocks noChangeShapeType="1"/>
          </p:cNvSpPr>
          <p:nvPr/>
        </p:nvSpPr>
        <p:spPr bwMode="auto">
          <a:xfrm>
            <a:off x="6080126" y="1731964"/>
            <a:ext cx="307975" cy="920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7" name="Line 123"/>
          <p:cNvSpPr>
            <a:spLocks noChangeShapeType="1"/>
          </p:cNvSpPr>
          <p:nvPr/>
        </p:nvSpPr>
        <p:spPr bwMode="auto">
          <a:xfrm flipH="1">
            <a:off x="6083301" y="1835150"/>
            <a:ext cx="301625" cy="841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8" name="Oval 124"/>
          <p:cNvSpPr>
            <a:spLocks noChangeArrowheads="1"/>
          </p:cNvSpPr>
          <p:nvPr/>
        </p:nvSpPr>
        <p:spPr bwMode="auto">
          <a:xfrm>
            <a:off x="5946775" y="1795464"/>
            <a:ext cx="127000" cy="11747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42089" name="Rectangle 125"/>
          <p:cNvSpPr>
            <a:spLocks noChangeArrowheads="1"/>
          </p:cNvSpPr>
          <p:nvPr/>
        </p:nvSpPr>
        <p:spPr bwMode="auto">
          <a:xfrm>
            <a:off x="6011562" y="1193800"/>
            <a:ext cx="137537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t>Instruction</a:t>
            </a:r>
            <a:endParaRPr lang="en-US" altLang="zh-CN" sz="1800"/>
          </a:p>
          <a:p>
            <a:pPr algn="ctr"/>
            <a:r>
              <a:rPr lang="en-US" altLang="zh-CN" sz="1800"/>
              <a:t>Fetch</a:t>
            </a:r>
            <a:r>
              <a:rPr lang="en-US" altLang="zh-CN">
                <a:latin typeface="Times New Roman" panose="02020603050405020304" pitchFamily="18" charset="0"/>
              </a:rPr>
              <a:t> </a:t>
            </a:r>
            <a:r>
              <a:rPr lang="en-US" altLang="zh-CN" sz="1800"/>
              <a:t>Unit</a:t>
            </a:r>
            <a:endParaRPr lang="en-US" altLang="zh-CN" sz="1800"/>
          </a:p>
        </p:txBody>
      </p:sp>
      <p:sp>
        <p:nvSpPr>
          <p:cNvPr id="42090" name="Rectangle 126"/>
          <p:cNvSpPr>
            <a:spLocks noChangeArrowheads="1"/>
          </p:cNvSpPr>
          <p:nvPr/>
        </p:nvSpPr>
        <p:spPr bwMode="auto">
          <a:xfrm>
            <a:off x="5024438" y="1646239"/>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rPr>
              <a:t>Clk</a:t>
            </a:r>
            <a:endParaRPr lang="en-US" altLang="zh-CN" sz="1800">
              <a:solidFill>
                <a:srgbClr val="A50021"/>
              </a:solidFill>
            </a:endParaRPr>
          </a:p>
        </p:txBody>
      </p:sp>
      <p:sp>
        <p:nvSpPr>
          <p:cNvPr id="42091" name="Line 127"/>
          <p:cNvSpPr>
            <a:spLocks noChangeShapeType="1"/>
          </p:cNvSpPr>
          <p:nvPr/>
        </p:nvSpPr>
        <p:spPr bwMode="auto">
          <a:xfrm flipV="1">
            <a:off x="7162800" y="1970089"/>
            <a:ext cx="0" cy="119697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2" name="Line 128"/>
          <p:cNvSpPr>
            <a:spLocks noChangeShapeType="1"/>
          </p:cNvSpPr>
          <p:nvPr/>
        </p:nvSpPr>
        <p:spPr bwMode="auto">
          <a:xfrm flipH="1">
            <a:off x="6997700" y="3154363"/>
            <a:ext cx="1778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3" name="Rectangle 129"/>
          <p:cNvSpPr>
            <a:spLocks noChangeArrowheads="1"/>
          </p:cNvSpPr>
          <p:nvPr/>
        </p:nvSpPr>
        <p:spPr bwMode="auto">
          <a:xfrm>
            <a:off x="7119938" y="2606676"/>
            <a:ext cx="68288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rPr>
              <a:t>Zero</a:t>
            </a:r>
            <a:endParaRPr lang="en-US" altLang="zh-CN" sz="1800">
              <a:solidFill>
                <a:schemeClr val="accent2"/>
              </a:solidFill>
            </a:endParaRPr>
          </a:p>
        </p:txBody>
      </p:sp>
      <p:sp>
        <p:nvSpPr>
          <p:cNvPr id="42094" name="Line 130"/>
          <p:cNvSpPr>
            <a:spLocks noChangeShapeType="1"/>
          </p:cNvSpPr>
          <p:nvPr/>
        </p:nvSpPr>
        <p:spPr bwMode="auto">
          <a:xfrm>
            <a:off x="7327900" y="1249363"/>
            <a:ext cx="2489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5" name="Rectangle 131"/>
          <p:cNvSpPr>
            <a:spLocks noChangeArrowheads="1"/>
          </p:cNvSpPr>
          <p:nvPr/>
        </p:nvSpPr>
        <p:spPr bwMode="auto">
          <a:xfrm>
            <a:off x="7377114" y="860426"/>
            <a:ext cx="208711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Instruction&lt;31:0</a:t>
            </a:r>
            <a:r>
              <a:rPr lang="en-US" altLang="zh-CN" b="0">
                <a:latin typeface="Times New Roman" panose="02020603050405020304" pitchFamily="18" charset="0"/>
              </a:rPr>
              <a:t>&gt;</a:t>
            </a:r>
            <a:endParaRPr lang="en-US" altLang="zh-CN" b="0">
              <a:latin typeface="Times New Roman" panose="02020603050405020304" pitchFamily="18" charset="0"/>
            </a:endParaRPr>
          </a:p>
        </p:txBody>
      </p:sp>
      <p:sp>
        <p:nvSpPr>
          <p:cNvPr id="42096" name="Line 132"/>
          <p:cNvSpPr>
            <a:spLocks noChangeShapeType="1"/>
          </p:cNvSpPr>
          <p:nvPr/>
        </p:nvSpPr>
        <p:spPr bwMode="auto">
          <a:xfrm>
            <a:off x="5499100" y="1554163"/>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7" name="Line 133"/>
          <p:cNvSpPr>
            <a:spLocks noChangeShapeType="1"/>
          </p:cNvSpPr>
          <p:nvPr/>
        </p:nvSpPr>
        <p:spPr bwMode="auto">
          <a:xfrm>
            <a:off x="5499100" y="1249363"/>
            <a:ext cx="584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8" name="Rectangle 134"/>
          <p:cNvSpPr>
            <a:spLocks noChangeArrowheads="1"/>
          </p:cNvSpPr>
          <p:nvPr/>
        </p:nvSpPr>
        <p:spPr bwMode="auto">
          <a:xfrm>
            <a:off x="4745038" y="1341439"/>
            <a:ext cx="7982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Jump</a:t>
            </a:r>
            <a:endParaRPr lang="en-US" altLang="zh-CN" sz="1800">
              <a:solidFill>
                <a:schemeClr val="accent1"/>
              </a:solidFill>
            </a:endParaRPr>
          </a:p>
        </p:txBody>
      </p:sp>
      <p:sp>
        <p:nvSpPr>
          <p:cNvPr id="42099" name="Rectangle 135"/>
          <p:cNvSpPr>
            <a:spLocks noChangeArrowheads="1"/>
          </p:cNvSpPr>
          <p:nvPr/>
        </p:nvSpPr>
        <p:spPr bwMode="auto">
          <a:xfrm>
            <a:off x="4592639" y="960439"/>
            <a:ext cx="97783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Branch</a:t>
            </a:r>
            <a:endParaRPr lang="en-US" altLang="zh-CN" sz="1800">
              <a:solidFill>
                <a:schemeClr val="accent1"/>
              </a:solidFill>
            </a:endParaRPr>
          </a:p>
        </p:txBody>
      </p:sp>
      <p:sp>
        <p:nvSpPr>
          <p:cNvPr id="42100" name="Rectangle 137"/>
          <p:cNvSpPr>
            <a:spLocks noChangeArrowheads="1"/>
          </p:cNvSpPr>
          <p:nvPr/>
        </p:nvSpPr>
        <p:spPr bwMode="auto">
          <a:xfrm>
            <a:off x="9256713" y="3154364"/>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0</a:t>
            </a:r>
            <a:endParaRPr lang="zh-CN" altLang="en-US" b="0">
              <a:latin typeface="Times New Roman" panose="02020603050405020304" pitchFamily="18" charset="0"/>
            </a:endParaRPr>
          </a:p>
        </p:txBody>
      </p:sp>
      <p:sp>
        <p:nvSpPr>
          <p:cNvPr id="42101" name="Rectangle 138"/>
          <p:cNvSpPr>
            <a:spLocks noChangeArrowheads="1"/>
          </p:cNvSpPr>
          <p:nvPr/>
        </p:nvSpPr>
        <p:spPr bwMode="auto">
          <a:xfrm>
            <a:off x="9256713" y="3933826"/>
            <a:ext cx="2853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rPr>
              <a:t>1</a:t>
            </a:r>
            <a:endParaRPr lang="zh-CN" altLang="en-US" b="0">
              <a:latin typeface="Times New Roman" panose="02020603050405020304" pitchFamily="18" charset="0"/>
            </a:endParaRPr>
          </a:p>
        </p:txBody>
      </p:sp>
      <p:sp>
        <p:nvSpPr>
          <p:cNvPr id="42102" name="Rectangle 139"/>
          <p:cNvSpPr>
            <a:spLocks noChangeArrowheads="1"/>
          </p:cNvSpPr>
          <p:nvPr/>
        </p:nvSpPr>
        <p:spPr bwMode="auto">
          <a:xfrm>
            <a:off x="5675313" y="338296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42103" name="Rectangle 140"/>
          <p:cNvSpPr>
            <a:spLocks noChangeArrowheads="1"/>
          </p:cNvSpPr>
          <p:nvPr/>
        </p:nvSpPr>
        <p:spPr bwMode="auto">
          <a:xfrm>
            <a:off x="5675313" y="416242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42104" name="Rectangle 141"/>
          <p:cNvSpPr>
            <a:spLocks noChangeArrowheads="1"/>
          </p:cNvSpPr>
          <p:nvPr/>
        </p:nvSpPr>
        <p:spPr bwMode="auto">
          <a:xfrm>
            <a:off x="3805238" y="183356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42105" name="Rectangle 142"/>
          <p:cNvSpPr>
            <a:spLocks noChangeArrowheads="1"/>
          </p:cNvSpPr>
          <p:nvPr/>
        </p:nvSpPr>
        <p:spPr bwMode="auto">
          <a:xfrm>
            <a:off x="3119438" y="1833564"/>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a:t>
            </a:r>
            <a:endParaRPr lang="zh-CN" altLang="en-US" sz="1800"/>
          </a:p>
        </p:txBody>
      </p:sp>
      <p:sp>
        <p:nvSpPr>
          <p:cNvPr id="42106" name="Line 143"/>
          <p:cNvSpPr>
            <a:spLocks noChangeShapeType="1"/>
          </p:cNvSpPr>
          <p:nvPr/>
        </p:nvSpPr>
        <p:spPr bwMode="auto">
          <a:xfrm>
            <a:off x="7620000" y="1262063"/>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7" name="Rectangle 144"/>
          <p:cNvSpPr>
            <a:spLocks noChangeArrowheads="1"/>
          </p:cNvSpPr>
          <p:nvPr/>
        </p:nvSpPr>
        <p:spPr bwMode="auto">
          <a:xfrm rot="5400000">
            <a:off x="7276031" y="1539055"/>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&lt;21:25&gt;</a:t>
            </a:r>
            <a:endParaRPr lang="zh-CN" altLang="en-US" sz="1800"/>
          </a:p>
        </p:txBody>
      </p:sp>
      <p:sp>
        <p:nvSpPr>
          <p:cNvPr id="42108" name="Rectangle 145"/>
          <p:cNvSpPr>
            <a:spLocks noChangeArrowheads="1"/>
          </p:cNvSpPr>
          <p:nvPr/>
        </p:nvSpPr>
        <p:spPr bwMode="auto">
          <a:xfrm rot="5400000">
            <a:off x="7809431" y="1539055"/>
            <a:ext cx="104195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&lt;16:20&gt;</a:t>
            </a:r>
            <a:endParaRPr lang="zh-CN" altLang="en-US" sz="1800"/>
          </a:p>
        </p:txBody>
      </p:sp>
      <p:sp>
        <p:nvSpPr>
          <p:cNvPr id="42109" name="Rectangle 146"/>
          <p:cNvSpPr>
            <a:spLocks noChangeArrowheads="1"/>
          </p:cNvSpPr>
          <p:nvPr/>
        </p:nvSpPr>
        <p:spPr bwMode="auto">
          <a:xfrm rot="5400000">
            <a:off x="8347870" y="1540670"/>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&lt;11:15&gt;</a:t>
            </a:r>
            <a:endParaRPr lang="zh-CN" altLang="en-US" sz="1800"/>
          </a:p>
        </p:txBody>
      </p:sp>
      <p:sp>
        <p:nvSpPr>
          <p:cNvPr id="42110" name="Rectangle 147"/>
          <p:cNvSpPr>
            <a:spLocks noChangeArrowheads="1"/>
          </p:cNvSpPr>
          <p:nvPr/>
        </p:nvSpPr>
        <p:spPr bwMode="auto">
          <a:xfrm rot="5400000">
            <a:off x="8889551" y="1526355"/>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&lt;0:15&gt;</a:t>
            </a:r>
            <a:endParaRPr lang="zh-CN" altLang="en-US" sz="1800"/>
          </a:p>
        </p:txBody>
      </p:sp>
      <p:sp>
        <p:nvSpPr>
          <p:cNvPr id="42111" name="Line 148"/>
          <p:cNvSpPr>
            <a:spLocks noChangeShapeType="1"/>
          </p:cNvSpPr>
          <p:nvPr/>
        </p:nvSpPr>
        <p:spPr bwMode="auto">
          <a:xfrm>
            <a:off x="8153400" y="1262063"/>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2" name="Line 149"/>
          <p:cNvSpPr>
            <a:spLocks noChangeShapeType="1"/>
          </p:cNvSpPr>
          <p:nvPr/>
        </p:nvSpPr>
        <p:spPr bwMode="auto">
          <a:xfrm>
            <a:off x="8686800" y="1262063"/>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3" name="Line 150"/>
          <p:cNvSpPr>
            <a:spLocks noChangeShapeType="1"/>
          </p:cNvSpPr>
          <p:nvPr/>
        </p:nvSpPr>
        <p:spPr bwMode="auto">
          <a:xfrm>
            <a:off x="9220200" y="1262063"/>
            <a:ext cx="0" cy="889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4" name="Rectangle 151"/>
          <p:cNvSpPr>
            <a:spLocks noChangeArrowheads="1"/>
          </p:cNvSpPr>
          <p:nvPr/>
        </p:nvSpPr>
        <p:spPr bwMode="auto">
          <a:xfrm>
            <a:off x="8977314" y="2087564"/>
            <a:ext cx="9137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Imm16</a:t>
            </a:r>
            <a:endParaRPr lang="en-US" altLang="zh-CN" sz="1800"/>
          </a:p>
        </p:txBody>
      </p:sp>
      <p:sp>
        <p:nvSpPr>
          <p:cNvPr id="42115" name="Rectangle 152"/>
          <p:cNvSpPr>
            <a:spLocks noChangeArrowheads="1"/>
          </p:cNvSpPr>
          <p:nvPr/>
        </p:nvSpPr>
        <p:spPr bwMode="auto">
          <a:xfrm>
            <a:off x="8443913" y="2087564"/>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42116" name="Rectangle 153"/>
          <p:cNvSpPr>
            <a:spLocks noChangeArrowheads="1"/>
          </p:cNvSpPr>
          <p:nvPr/>
        </p:nvSpPr>
        <p:spPr bwMode="auto">
          <a:xfrm>
            <a:off x="7986713" y="2087564"/>
            <a:ext cx="42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42117" name="Rectangle 154"/>
          <p:cNvSpPr>
            <a:spLocks noChangeArrowheads="1"/>
          </p:cNvSpPr>
          <p:nvPr/>
        </p:nvSpPr>
        <p:spPr bwMode="auto">
          <a:xfrm>
            <a:off x="7453313" y="2087564"/>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239771" name="Text Box 155"/>
          <p:cNvSpPr txBox="1">
            <a:spLocks noChangeArrowheads="1"/>
          </p:cNvSpPr>
          <p:nvPr/>
        </p:nvSpPr>
        <p:spPr bwMode="auto">
          <a:xfrm>
            <a:off x="1879601" y="5763076"/>
            <a:ext cx="8461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900" dirty="0">
                <a:solidFill>
                  <a:srgbClr val="A50021"/>
                </a:solidFill>
                <a:ea typeface="黑体" panose="02010609060101010101" pitchFamily="49" charset="-122"/>
                <a:cs typeface="Arial" panose="020B0604020202020204" pitchFamily="34" charset="0"/>
              </a:rPr>
              <a:t>指令执行结果总是在下个时钟到来时开始保存在 </a:t>
            </a:r>
            <a:r>
              <a:rPr lang="zh-CN" altLang="en-US" sz="1900" dirty="0">
                <a:solidFill>
                  <a:schemeClr val="accent2"/>
                </a:solidFill>
                <a:ea typeface="黑体" panose="02010609060101010101" pitchFamily="49" charset="-122"/>
                <a:cs typeface="Arial" panose="020B0604020202020204" pitchFamily="34" charset="0"/>
              </a:rPr>
              <a:t>寄存器 </a:t>
            </a:r>
            <a:r>
              <a:rPr lang="zh-CN" altLang="en-US" sz="1900" dirty="0">
                <a:solidFill>
                  <a:srgbClr val="A50021"/>
                </a:solidFill>
                <a:ea typeface="黑体" panose="02010609060101010101" pitchFamily="49" charset="-122"/>
                <a:cs typeface="Arial" panose="020B0604020202020204" pitchFamily="34" charset="0"/>
              </a:rPr>
              <a:t>或 </a:t>
            </a:r>
            <a:r>
              <a:rPr lang="zh-CN" altLang="en-US" sz="1900" dirty="0">
                <a:solidFill>
                  <a:schemeClr val="accent2"/>
                </a:solidFill>
                <a:ea typeface="黑体" panose="02010609060101010101" pitchFamily="49" charset="-122"/>
                <a:cs typeface="Arial" panose="020B0604020202020204" pitchFamily="34" charset="0"/>
              </a:rPr>
              <a:t>存储器</a:t>
            </a:r>
            <a:r>
              <a:rPr lang="zh-CN" altLang="en-US" sz="1900" dirty="0">
                <a:solidFill>
                  <a:srgbClr val="A50021"/>
                </a:solidFill>
                <a:ea typeface="黑体" panose="02010609060101010101" pitchFamily="49" charset="-122"/>
                <a:cs typeface="Arial" panose="020B0604020202020204" pitchFamily="34" charset="0"/>
              </a:rPr>
              <a:t> 或</a:t>
            </a:r>
            <a:r>
              <a:rPr lang="zh-CN" altLang="en-US" sz="1900" dirty="0">
                <a:solidFill>
                  <a:schemeClr val="accent2"/>
                </a:solidFill>
                <a:ea typeface="黑体" panose="02010609060101010101" pitchFamily="49" charset="-122"/>
                <a:cs typeface="Arial" panose="020B0604020202020204" pitchFamily="34" charset="0"/>
              </a:rPr>
              <a:t> </a:t>
            </a:r>
            <a:r>
              <a:rPr lang="en-US" altLang="zh-CN" sz="1900" dirty="0">
                <a:solidFill>
                  <a:schemeClr val="accent2"/>
                </a:solidFill>
                <a:ea typeface="黑体" panose="02010609060101010101" pitchFamily="49" charset="-122"/>
                <a:cs typeface="Arial" panose="020B0604020202020204" pitchFamily="34" charset="0"/>
              </a:rPr>
              <a:t>PC</a:t>
            </a:r>
            <a:r>
              <a:rPr lang="en-US" altLang="zh-CN" sz="1900" dirty="0">
                <a:solidFill>
                  <a:srgbClr val="A50021"/>
                </a:solidFill>
                <a:ea typeface="黑体" panose="02010609060101010101" pitchFamily="49" charset="-122"/>
                <a:cs typeface="Arial" panose="020B0604020202020204" pitchFamily="34" charset="0"/>
              </a:rPr>
              <a:t> </a:t>
            </a:r>
            <a:r>
              <a:rPr lang="zh-CN" altLang="en-US" sz="1900" dirty="0">
                <a:solidFill>
                  <a:srgbClr val="A50021"/>
                </a:solidFill>
                <a:ea typeface="黑体" panose="02010609060101010101" pitchFamily="49" charset="-122"/>
                <a:cs typeface="Arial" panose="020B0604020202020204" pitchFamily="34" charset="0"/>
              </a:rPr>
              <a:t>中！</a:t>
            </a:r>
            <a:endParaRPr lang="zh-CN" altLang="en-US" sz="1900" dirty="0">
              <a:solidFill>
                <a:srgbClr val="A50021"/>
              </a:solidFill>
              <a:ea typeface="黑体" panose="02010609060101010101" pitchFamily="49" charset="-122"/>
              <a:cs typeface="Arial" panose="020B0604020202020204" pitchFamily="34" charset="0"/>
            </a:endParaRPr>
          </a:p>
        </p:txBody>
      </p:sp>
      <p:sp>
        <p:nvSpPr>
          <p:cNvPr id="239773" name="Rectangle 157"/>
          <p:cNvSpPr>
            <a:spLocks noGrp="1" noChangeArrowheads="1"/>
          </p:cNvSpPr>
          <p:nvPr>
            <p:ph type="body" idx="1"/>
          </p:nvPr>
        </p:nvSpPr>
        <p:spPr>
          <a:xfrm>
            <a:off x="1893887" y="6121796"/>
            <a:ext cx="7807325" cy="434975"/>
          </a:xfrm>
          <a:noFill/>
        </p:spPr>
        <p:txBody>
          <a:bodyPr/>
          <a:lstStyle/>
          <a:p>
            <a:pPr marL="342900" indent="-342900">
              <a:lnSpc>
                <a:spcPct val="120000"/>
              </a:lnSpc>
              <a:spcBef>
                <a:spcPct val="10000"/>
              </a:spcBef>
              <a:buNone/>
            </a:pPr>
            <a:r>
              <a:rPr lang="zh-CN" altLang="en-US" sz="2100" dirty="0">
                <a:ea typeface="黑体" panose="02010609060101010101" pitchFamily="49" charset="-122"/>
              </a:rPr>
              <a:t>下一讲考虑：如何产生控制信号！（控制器的设计内容）</a:t>
            </a:r>
            <a:endParaRPr lang="zh-CN" altLang="en-US" sz="2100" dirty="0">
              <a:ea typeface="黑体" panose="02010609060101010101" pitchFamily="49" charset="-122"/>
            </a:endParaRPr>
          </a:p>
        </p:txBody>
      </p:sp>
      <p:sp>
        <p:nvSpPr>
          <p:cNvPr id="2" name="标题 1"/>
          <p:cNvSpPr>
            <a:spLocks noGrp="1"/>
          </p:cNvSpPr>
          <p:nvPr>
            <p:ph type="title"/>
          </p:nvPr>
        </p:nvSpPr>
        <p:spPr>
          <a:xfrm>
            <a:off x="524933" y="243590"/>
            <a:ext cx="10989733" cy="479747"/>
          </a:xfrm>
        </p:spPr>
        <p:txBody>
          <a:bodyPr/>
          <a:lstStyle/>
          <a:p>
            <a:r>
              <a:rPr lang="zh-CN" altLang="en-US" dirty="0"/>
              <a:t>综合所有指令的数据通路（此处为单周期的数据通路）</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771"/>
                                        </p:tgtEl>
                                        <p:attrNameLst>
                                          <p:attrName>style.visibility</p:attrName>
                                        </p:attrNameLst>
                                      </p:cBhvr>
                                      <p:to>
                                        <p:strVal val="visible"/>
                                      </p:to>
                                    </p:set>
                                    <p:animEffect transition="in" filter="blinds(horizontal)">
                                      <p:cBhvr>
                                        <p:cTn id="7" dur="500"/>
                                        <p:tgtEl>
                                          <p:spTgt spid="239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773">
                                            <p:txEl>
                                              <p:pRg st="0" end="0"/>
                                            </p:txEl>
                                          </p:spTgt>
                                        </p:tgtEl>
                                        <p:attrNameLst>
                                          <p:attrName>style.visibility</p:attrName>
                                        </p:attrNameLst>
                                      </p:cBhvr>
                                      <p:to>
                                        <p:strVal val="visible"/>
                                      </p:to>
                                    </p:set>
                                    <p:animEffect transition="in" filter="blinds(horizontal)">
                                      <p:cBhvr>
                                        <p:cTn id="12" dur="500"/>
                                        <p:tgtEl>
                                          <p:spTgt spid="239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71" grpId="0"/>
      <p:bldP spid="2397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学习目标</a:t>
            </a:r>
            <a:endParaRPr lang="zh-CN" altLang="en-US" dirty="0"/>
          </a:p>
        </p:txBody>
      </p:sp>
      <p:sp>
        <p:nvSpPr>
          <p:cNvPr id="3" name="内容占位符 2"/>
          <p:cNvSpPr>
            <a:spLocks noGrp="1"/>
          </p:cNvSpPr>
          <p:nvPr>
            <p:ph idx="1"/>
          </p:nvPr>
        </p:nvSpPr>
        <p:spPr>
          <a:xfrm>
            <a:off x="592667" y="987748"/>
            <a:ext cx="10922000" cy="2291909"/>
          </a:xfrm>
        </p:spPr>
        <p:txBody>
          <a:bodyPr/>
          <a:lstStyle/>
          <a:p>
            <a:r>
              <a:rPr lang="zh-CN" altLang="en-US" dirty="0"/>
              <a:t>能够设计出各条指令的数据通路，至少要理解每条指令的数据通路是怎么来的</a:t>
            </a:r>
            <a:endParaRPr lang="en-US" altLang="zh-CN" dirty="0"/>
          </a:p>
          <a:p>
            <a:endParaRPr lang="en-US" altLang="zh-CN" dirty="0"/>
          </a:p>
          <a:p>
            <a:endParaRPr lang="zh-CN" alt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733425" y="1645450"/>
            <a:ext cx="8191500" cy="4178580"/>
          </a:xfrm>
          <a:noFill/>
        </p:spPr>
        <p:txBody>
          <a:bodyPr/>
          <a:lstStyle/>
          <a:p>
            <a:r>
              <a:rPr lang="en-US" altLang="zh-CN" sz="1800" dirty="0">
                <a:ea typeface="宋体" panose="02010600030101010101" pitchFamily="2" charset="-122"/>
              </a:rPr>
              <a:t>ADD and SUBSTRACT</a:t>
            </a:r>
            <a:endParaRPr lang="en-US" altLang="zh-CN" sz="1800" dirty="0">
              <a:ea typeface="宋体" panose="02010600030101010101" pitchFamily="2" charset="-122"/>
            </a:endParaRPr>
          </a:p>
          <a:p>
            <a:pPr lvl="1"/>
            <a:r>
              <a:rPr lang="en-US" altLang="zh-CN" sz="1800" dirty="0">
                <a:ea typeface="宋体" panose="02010600030101010101" pitchFamily="2" charset="-122"/>
              </a:rPr>
              <a:t>add </a:t>
            </a:r>
            <a:r>
              <a:rPr lang="en-US" altLang="zh-CN" sz="1800" dirty="0" err="1">
                <a:ea typeface="宋体" panose="02010600030101010101" pitchFamily="2" charset="-122"/>
              </a:rPr>
              <a:t>rd</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a:t>
            </a:r>
            <a:r>
              <a:rPr lang="en-US" altLang="zh-CN" sz="1800" dirty="0" err="1">
                <a:ea typeface="宋体" panose="02010600030101010101" pitchFamily="2" charset="-122"/>
              </a:rPr>
              <a:t>rt</a:t>
            </a:r>
            <a:endParaRPr lang="en-US" altLang="zh-CN" sz="1800" dirty="0">
              <a:ea typeface="宋体" panose="02010600030101010101" pitchFamily="2" charset="-122"/>
            </a:endParaRPr>
          </a:p>
          <a:p>
            <a:pPr lvl="1"/>
            <a:r>
              <a:rPr lang="en-US" altLang="zh-CN" sz="1800" dirty="0">
                <a:ea typeface="宋体" panose="02010600030101010101" pitchFamily="2" charset="-122"/>
              </a:rPr>
              <a:t>sub </a:t>
            </a:r>
            <a:r>
              <a:rPr lang="en-US" altLang="zh-CN" sz="1800" dirty="0" err="1">
                <a:ea typeface="宋体" panose="02010600030101010101" pitchFamily="2" charset="-122"/>
              </a:rPr>
              <a:t>rd</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a:t>
            </a:r>
            <a:r>
              <a:rPr lang="en-US" altLang="zh-CN" sz="1800" dirty="0" err="1">
                <a:ea typeface="宋体" panose="02010600030101010101" pitchFamily="2" charset="-122"/>
              </a:rPr>
              <a:t>rt</a:t>
            </a:r>
            <a:endParaRPr lang="en-US" altLang="zh-CN" sz="1800" dirty="0">
              <a:ea typeface="宋体" panose="02010600030101010101" pitchFamily="2" charset="-122"/>
            </a:endParaRPr>
          </a:p>
          <a:p>
            <a:r>
              <a:rPr lang="en-US" altLang="zh-CN" sz="1800" dirty="0">
                <a:ea typeface="宋体" panose="02010600030101010101" pitchFamily="2" charset="-122"/>
              </a:rPr>
              <a:t>OR Immediate:</a:t>
            </a:r>
            <a:endParaRPr lang="en-US" altLang="zh-CN" sz="1800" dirty="0">
              <a:ea typeface="宋体" panose="02010600030101010101" pitchFamily="2" charset="-122"/>
            </a:endParaRPr>
          </a:p>
          <a:p>
            <a:pPr lvl="1"/>
            <a:r>
              <a:rPr lang="en-US" altLang="zh-CN" sz="1800" dirty="0" err="1">
                <a:ea typeface="宋体" panose="02010600030101010101" pitchFamily="2" charset="-122"/>
              </a:rPr>
              <a:t>ori</a:t>
            </a:r>
            <a:r>
              <a:rPr lang="en-US" altLang="zh-CN" sz="1800" dirty="0">
                <a:ea typeface="宋体" panose="02010600030101010101" pitchFamily="2" charset="-122"/>
              </a:rPr>
              <a:t>  </a:t>
            </a:r>
            <a:r>
              <a:rPr lang="en-US" altLang="zh-CN" sz="1800" dirty="0" err="1">
                <a:ea typeface="宋体" panose="02010600030101010101" pitchFamily="2" charset="-122"/>
              </a:rPr>
              <a:t>rt</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imm16</a:t>
            </a:r>
            <a:endParaRPr lang="en-US" altLang="zh-CN" sz="1800" dirty="0">
              <a:ea typeface="宋体" panose="02010600030101010101" pitchFamily="2" charset="-122"/>
            </a:endParaRPr>
          </a:p>
          <a:p>
            <a:r>
              <a:rPr lang="en-US" altLang="zh-CN" sz="1800" dirty="0">
                <a:ea typeface="宋体" panose="02010600030101010101" pitchFamily="2" charset="-122"/>
              </a:rPr>
              <a:t>LOAD and STORE</a:t>
            </a:r>
            <a:endParaRPr lang="en-US" altLang="zh-CN" sz="1800" dirty="0">
              <a:ea typeface="宋体" panose="02010600030101010101" pitchFamily="2" charset="-122"/>
            </a:endParaRPr>
          </a:p>
          <a:p>
            <a:pPr lvl="1"/>
            <a:r>
              <a:rPr lang="en-US" altLang="zh-CN" sz="1800" dirty="0" err="1">
                <a:ea typeface="宋体" panose="02010600030101010101" pitchFamily="2" charset="-122"/>
              </a:rPr>
              <a:t>lw</a:t>
            </a:r>
            <a:r>
              <a:rPr lang="en-US" altLang="zh-CN" sz="1800" dirty="0">
                <a:ea typeface="宋体" panose="02010600030101010101" pitchFamily="2" charset="-122"/>
              </a:rPr>
              <a:t> </a:t>
            </a:r>
            <a:r>
              <a:rPr lang="en-US" altLang="zh-CN" sz="1800" dirty="0" err="1">
                <a:ea typeface="宋体" panose="02010600030101010101" pitchFamily="2" charset="-122"/>
              </a:rPr>
              <a:t>rt</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imm16</a:t>
            </a:r>
            <a:endParaRPr lang="en-US" altLang="zh-CN" sz="1800" dirty="0">
              <a:ea typeface="宋体" panose="02010600030101010101" pitchFamily="2" charset="-122"/>
            </a:endParaRPr>
          </a:p>
          <a:p>
            <a:pPr lvl="1"/>
            <a:r>
              <a:rPr lang="en-US" altLang="zh-CN" sz="1800" dirty="0" err="1">
                <a:ea typeface="宋体" panose="02010600030101010101" pitchFamily="2" charset="-122"/>
              </a:rPr>
              <a:t>sw</a:t>
            </a:r>
            <a:r>
              <a:rPr lang="en-US" altLang="zh-CN" sz="1800" dirty="0">
                <a:ea typeface="宋体" panose="02010600030101010101" pitchFamily="2" charset="-122"/>
              </a:rPr>
              <a:t> </a:t>
            </a:r>
            <a:r>
              <a:rPr lang="en-US" altLang="zh-CN" sz="1800" dirty="0" err="1">
                <a:ea typeface="宋体" panose="02010600030101010101" pitchFamily="2" charset="-122"/>
              </a:rPr>
              <a:t>rt</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imm16</a:t>
            </a:r>
            <a:endParaRPr lang="en-US" altLang="zh-CN" sz="1800" dirty="0">
              <a:ea typeface="宋体" panose="02010600030101010101" pitchFamily="2" charset="-122"/>
            </a:endParaRPr>
          </a:p>
          <a:p>
            <a:r>
              <a:rPr lang="en-US" altLang="zh-CN" sz="1800" dirty="0">
                <a:ea typeface="宋体" panose="02010600030101010101" pitchFamily="2" charset="-122"/>
              </a:rPr>
              <a:t>BRANCH:</a:t>
            </a:r>
            <a:endParaRPr lang="en-US" altLang="zh-CN" sz="1800" dirty="0">
              <a:ea typeface="宋体" panose="02010600030101010101" pitchFamily="2" charset="-122"/>
            </a:endParaRPr>
          </a:p>
          <a:p>
            <a:pPr lvl="1"/>
            <a:r>
              <a:rPr lang="en-US" altLang="zh-CN" sz="1800" dirty="0" err="1">
                <a:ea typeface="宋体" panose="02010600030101010101" pitchFamily="2" charset="-122"/>
              </a:rPr>
              <a:t>beq</a:t>
            </a:r>
            <a:r>
              <a:rPr lang="en-US" altLang="zh-CN" sz="1800" dirty="0">
                <a:ea typeface="宋体" panose="02010600030101010101" pitchFamily="2" charset="-122"/>
              </a:rPr>
              <a:t> </a:t>
            </a:r>
            <a:r>
              <a:rPr lang="en-US" altLang="zh-CN" sz="1800" dirty="0" err="1">
                <a:ea typeface="宋体" panose="02010600030101010101" pitchFamily="2" charset="-122"/>
              </a:rPr>
              <a:t>rs</a:t>
            </a:r>
            <a:r>
              <a:rPr lang="en-US" altLang="zh-CN" sz="1800" dirty="0">
                <a:ea typeface="宋体" panose="02010600030101010101" pitchFamily="2" charset="-122"/>
              </a:rPr>
              <a:t>, </a:t>
            </a:r>
            <a:r>
              <a:rPr lang="en-US" altLang="zh-CN" sz="1800" dirty="0" err="1">
                <a:ea typeface="宋体" panose="02010600030101010101" pitchFamily="2" charset="-122"/>
              </a:rPr>
              <a:t>rt</a:t>
            </a:r>
            <a:r>
              <a:rPr lang="en-US" altLang="zh-CN" sz="1800" dirty="0">
                <a:ea typeface="宋体" panose="02010600030101010101" pitchFamily="2" charset="-122"/>
              </a:rPr>
              <a:t>, imm16</a:t>
            </a:r>
            <a:endParaRPr lang="en-US" altLang="zh-CN" sz="1800" dirty="0">
              <a:ea typeface="宋体" panose="02010600030101010101" pitchFamily="2" charset="-122"/>
            </a:endParaRPr>
          </a:p>
          <a:p>
            <a:r>
              <a:rPr lang="en-US" altLang="zh-CN" sz="1800" dirty="0">
                <a:ea typeface="宋体" panose="02010600030101010101" pitchFamily="2" charset="-122"/>
              </a:rPr>
              <a:t>JUMP:</a:t>
            </a:r>
            <a:endParaRPr lang="en-US" altLang="zh-CN" sz="1800" dirty="0">
              <a:ea typeface="宋体" panose="02010600030101010101" pitchFamily="2" charset="-122"/>
            </a:endParaRPr>
          </a:p>
          <a:p>
            <a:pPr lvl="1"/>
            <a:r>
              <a:rPr lang="en-US" altLang="zh-CN" sz="1800" dirty="0">
                <a:ea typeface="宋体" panose="02010600030101010101" pitchFamily="2" charset="-122"/>
              </a:rPr>
              <a:t>j  target</a:t>
            </a:r>
            <a:endParaRPr lang="en-US" altLang="zh-CN" sz="1800" dirty="0">
              <a:ea typeface="宋体" panose="02010600030101010101" pitchFamily="2" charset="-122"/>
            </a:endParaRPr>
          </a:p>
        </p:txBody>
      </p:sp>
      <p:grpSp>
        <p:nvGrpSpPr>
          <p:cNvPr id="2" name="Group 4"/>
          <p:cNvGrpSpPr/>
          <p:nvPr/>
        </p:nvGrpSpPr>
        <p:grpSpPr bwMode="auto">
          <a:xfrm>
            <a:off x="4718051" y="5364167"/>
            <a:ext cx="5978525" cy="968863"/>
            <a:chOff x="1918" y="3360"/>
            <a:chExt cx="3766" cy="573"/>
          </a:xfrm>
        </p:grpSpPr>
        <p:sp>
          <p:nvSpPr>
            <p:cNvPr id="17475" name="Rectangle 5"/>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17476" name="Group 6"/>
            <p:cNvGrpSpPr/>
            <p:nvPr/>
          </p:nvGrpSpPr>
          <p:grpSpPr bwMode="auto">
            <a:xfrm>
              <a:off x="1979" y="3552"/>
              <a:ext cx="624" cy="217"/>
              <a:chOff x="1979" y="3552"/>
              <a:chExt cx="624" cy="217"/>
            </a:xfrm>
          </p:grpSpPr>
          <p:sp>
            <p:nvSpPr>
              <p:cNvPr id="17484" name="Rectangle 7"/>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85" name="Rectangle 8"/>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17477" name="Rectangle 9"/>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78" name="Rectangle 10"/>
            <p:cNvSpPr>
              <a:spLocks noChangeArrowheads="1"/>
            </p:cNvSpPr>
            <p:nvPr/>
          </p:nvSpPr>
          <p:spPr bwMode="auto">
            <a:xfrm>
              <a:off x="354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t>target</a:t>
              </a:r>
              <a:r>
                <a:rPr lang="en-US" altLang="zh-CN" dirty="0">
                  <a:latin typeface="Times New Roman" panose="02020603050405020304" pitchFamily="18" charset="0"/>
                </a:rPr>
                <a:t> </a:t>
              </a:r>
              <a:r>
                <a:rPr lang="en-US" altLang="zh-CN" sz="1800" dirty="0"/>
                <a:t>address</a:t>
              </a:r>
              <a:endParaRPr lang="en-US" altLang="zh-CN" sz="1800" dirty="0"/>
            </a:p>
          </p:txBody>
        </p:sp>
        <p:sp>
          <p:nvSpPr>
            <p:cNvPr id="17479" name="Rectangle 11"/>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17480" name="Rectangle 12"/>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17481" name="Rectangle 13"/>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17482" name="Rectangle 14"/>
            <p:cNvSpPr>
              <a:spLocks noChangeArrowheads="1"/>
            </p:cNvSpPr>
            <p:nvPr/>
          </p:nvSpPr>
          <p:spPr bwMode="auto">
            <a:xfrm>
              <a:off x="2138" y="3692"/>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6</a:t>
              </a:r>
              <a:r>
                <a:rPr lang="zh-CN" altLang="en-US" b="0" dirty="0">
                  <a:latin typeface="Times New Roman" panose="02020603050405020304" pitchFamily="18" charset="0"/>
                </a:rPr>
                <a:t> </a:t>
              </a:r>
              <a:r>
                <a:rPr lang="en-US" altLang="zh-CN" sz="1800" dirty="0"/>
                <a:t>bits</a:t>
              </a:r>
              <a:endParaRPr lang="en-US" altLang="zh-CN" sz="1800" dirty="0"/>
            </a:p>
          </p:txBody>
        </p:sp>
        <p:sp>
          <p:nvSpPr>
            <p:cNvPr id="17483" name="Rectangle 15"/>
            <p:cNvSpPr>
              <a:spLocks noChangeArrowheads="1"/>
            </p:cNvSpPr>
            <p:nvPr/>
          </p:nvSpPr>
          <p:spPr bwMode="auto">
            <a:xfrm>
              <a:off x="4307" y="370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26 </a:t>
              </a:r>
              <a:r>
                <a:rPr lang="en-US" altLang="zh-CN" sz="1800" dirty="0"/>
                <a:t>bits</a:t>
              </a:r>
              <a:endParaRPr lang="en-US" altLang="zh-CN" sz="1800" dirty="0"/>
            </a:p>
          </p:txBody>
        </p:sp>
      </p:grpSp>
      <p:grpSp>
        <p:nvGrpSpPr>
          <p:cNvPr id="4" name="Group 16"/>
          <p:cNvGrpSpPr/>
          <p:nvPr/>
        </p:nvGrpSpPr>
        <p:grpSpPr bwMode="auto">
          <a:xfrm>
            <a:off x="4556125" y="1181101"/>
            <a:ext cx="5905500" cy="976313"/>
            <a:chOff x="1918" y="672"/>
            <a:chExt cx="3767" cy="615"/>
          </a:xfrm>
        </p:grpSpPr>
        <p:grpSp>
          <p:nvGrpSpPr>
            <p:cNvPr id="17440" name="Group 17"/>
            <p:cNvGrpSpPr/>
            <p:nvPr/>
          </p:nvGrpSpPr>
          <p:grpSpPr bwMode="auto">
            <a:xfrm>
              <a:off x="1918" y="672"/>
              <a:ext cx="3767" cy="423"/>
              <a:chOff x="1918" y="672"/>
              <a:chExt cx="3767" cy="423"/>
            </a:xfrm>
          </p:grpSpPr>
          <p:grpSp>
            <p:nvGrpSpPr>
              <p:cNvPr id="17447" name="Group 18"/>
              <p:cNvGrpSpPr/>
              <p:nvPr/>
            </p:nvGrpSpPr>
            <p:grpSpPr bwMode="auto">
              <a:xfrm>
                <a:off x="1979" y="864"/>
                <a:ext cx="3607" cy="231"/>
                <a:chOff x="1979" y="864"/>
                <a:chExt cx="3607" cy="231"/>
              </a:xfrm>
            </p:grpSpPr>
            <p:sp>
              <p:nvSpPr>
                <p:cNvPr id="17455" name="Rectangle 19"/>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17456" name="Group 20"/>
                <p:cNvGrpSpPr/>
                <p:nvPr/>
              </p:nvGrpSpPr>
              <p:grpSpPr bwMode="auto">
                <a:xfrm>
                  <a:off x="1979" y="864"/>
                  <a:ext cx="3607" cy="231"/>
                  <a:chOff x="1979" y="864"/>
                  <a:chExt cx="3607" cy="231"/>
                </a:xfrm>
              </p:grpSpPr>
              <p:grpSp>
                <p:nvGrpSpPr>
                  <p:cNvPr id="17457" name="Group 21"/>
                  <p:cNvGrpSpPr/>
                  <p:nvPr/>
                </p:nvGrpSpPr>
                <p:grpSpPr bwMode="auto">
                  <a:xfrm>
                    <a:off x="1979" y="864"/>
                    <a:ext cx="624" cy="229"/>
                    <a:chOff x="1979" y="864"/>
                    <a:chExt cx="624" cy="229"/>
                  </a:xfrm>
                </p:grpSpPr>
                <p:sp>
                  <p:nvSpPr>
                    <p:cNvPr id="17473" name="Rectangle 22"/>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74" name="Rectangle 23"/>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17458" name="Group 24"/>
                  <p:cNvGrpSpPr/>
                  <p:nvPr/>
                </p:nvGrpSpPr>
                <p:grpSpPr bwMode="auto">
                  <a:xfrm>
                    <a:off x="2611" y="864"/>
                    <a:ext cx="580" cy="231"/>
                    <a:chOff x="2611" y="864"/>
                    <a:chExt cx="580" cy="231"/>
                  </a:xfrm>
                </p:grpSpPr>
                <p:sp>
                  <p:nvSpPr>
                    <p:cNvPr id="17471" name="Rectangle 25"/>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72" name="Rectangle 26"/>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17459" name="Group 27"/>
                  <p:cNvGrpSpPr/>
                  <p:nvPr/>
                </p:nvGrpSpPr>
                <p:grpSpPr bwMode="auto">
                  <a:xfrm>
                    <a:off x="3199" y="864"/>
                    <a:ext cx="579" cy="229"/>
                    <a:chOff x="3199" y="864"/>
                    <a:chExt cx="579" cy="229"/>
                  </a:xfrm>
                </p:grpSpPr>
                <p:sp>
                  <p:nvSpPr>
                    <p:cNvPr id="17469" name="Rectangle 28"/>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70" name="Rectangle 29"/>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17460" name="Group 30"/>
                  <p:cNvGrpSpPr/>
                  <p:nvPr/>
                </p:nvGrpSpPr>
                <p:grpSpPr bwMode="auto">
                  <a:xfrm>
                    <a:off x="3786" y="864"/>
                    <a:ext cx="579" cy="229"/>
                    <a:chOff x="3786" y="864"/>
                    <a:chExt cx="579" cy="229"/>
                  </a:xfrm>
                </p:grpSpPr>
                <p:sp>
                  <p:nvSpPr>
                    <p:cNvPr id="17467" name="Rectangle 31"/>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68" name="Rectangle 32"/>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17461" name="Group 33"/>
                  <p:cNvGrpSpPr/>
                  <p:nvPr/>
                </p:nvGrpSpPr>
                <p:grpSpPr bwMode="auto">
                  <a:xfrm>
                    <a:off x="4373" y="864"/>
                    <a:ext cx="620" cy="229"/>
                    <a:chOff x="4373" y="864"/>
                    <a:chExt cx="620" cy="229"/>
                  </a:xfrm>
                </p:grpSpPr>
                <p:sp>
                  <p:nvSpPr>
                    <p:cNvPr id="17465" name="Rectangle 34"/>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66" name="Rectangle 35"/>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17462" name="Group 36"/>
                  <p:cNvGrpSpPr/>
                  <p:nvPr/>
                </p:nvGrpSpPr>
                <p:grpSpPr bwMode="auto">
                  <a:xfrm>
                    <a:off x="4961" y="864"/>
                    <a:ext cx="625" cy="229"/>
                    <a:chOff x="4961" y="864"/>
                    <a:chExt cx="625" cy="229"/>
                  </a:xfrm>
                </p:grpSpPr>
                <p:sp>
                  <p:nvSpPr>
                    <p:cNvPr id="17463" name="Rectangle 37"/>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64" name="Rectangle 38"/>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17448" name="Rectangle 39"/>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17449" name="Rectangle 40"/>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17450" name="Rectangle 41"/>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17451" name="Rectangle 42"/>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17452" name="Rectangle 43"/>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17453" name="Rectangle 44"/>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17454" name="Rectangle 45"/>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17441" name="Rectangle 46"/>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17442" name="Rectangle 47"/>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17443" name="Rectangle 48"/>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17444" name="Rectangle 49"/>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17445" name="Rectangle 50"/>
            <p:cNvSpPr>
              <a:spLocks noChangeArrowheads="1"/>
            </p:cNvSpPr>
            <p:nvPr/>
          </p:nvSpPr>
          <p:spPr bwMode="auto">
            <a:xfrm>
              <a:off x="3317" y="1056"/>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sp>
          <p:nvSpPr>
            <p:cNvPr id="17446" name="Rectangle 51"/>
            <p:cNvSpPr>
              <a:spLocks noChangeArrowheads="1"/>
            </p:cNvSpPr>
            <p:nvPr/>
          </p:nvSpPr>
          <p:spPr bwMode="auto">
            <a:xfrm>
              <a:off x="2731" y="1056"/>
              <a:ext cx="4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14" name="Group 52"/>
          <p:cNvGrpSpPr/>
          <p:nvPr/>
        </p:nvGrpSpPr>
        <p:grpSpPr bwMode="auto">
          <a:xfrm>
            <a:off x="4543425" y="2266951"/>
            <a:ext cx="6002352" cy="989013"/>
            <a:chOff x="1918" y="1392"/>
            <a:chExt cx="3765" cy="607"/>
          </a:xfrm>
        </p:grpSpPr>
        <p:sp>
          <p:nvSpPr>
            <p:cNvPr id="17419" name="Rectangle 53"/>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17420" name="Group 54"/>
            <p:cNvGrpSpPr/>
            <p:nvPr/>
          </p:nvGrpSpPr>
          <p:grpSpPr bwMode="auto">
            <a:xfrm>
              <a:off x="1979" y="1584"/>
              <a:ext cx="624" cy="223"/>
              <a:chOff x="1979" y="1584"/>
              <a:chExt cx="624" cy="223"/>
            </a:xfrm>
          </p:grpSpPr>
          <p:sp>
            <p:nvSpPr>
              <p:cNvPr id="17438" name="Rectangle 55"/>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39" name="Rectangle 56"/>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17421" name="Group 57"/>
            <p:cNvGrpSpPr/>
            <p:nvPr/>
          </p:nvGrpSpPr>
          <p:grpSpPr bwMode="auto">
            <a:xfrm>
              <a:off x="2611" y="1584"/>
              <a:ext cx="580" cy="223"/>
              <a:chOff x="2611" y="1584"/>
              <a:chExt cx="580" cy="223"/>
            </a:xfrm>
          </p:grpSpPr>
          <p:sp>
            <p:nvSpPr>
              <p:cNvPr id="17436" name="Rectangle 58"/>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37" name="Rectangle 59"/>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17422" name="Group 60"/>
            <p:cNvGrpSpPr/>
            <p:nvPr/>
          </p:nvGrpSpPr>
          <p:grpSpPr bwMode="auto">
            <a:xfrm>
              <a:off x="3199" y="1584"/>
              <a:ext cx="579" cy="225"/>
              <a:chOff x="3199" y="1584"/>
              <a:chExt cx="579" cy="225"/>
            </a:xfrm>
          </p:grpSpPr>
          <p:sp>
            <p:nvSpPr>
              <p:cNvPr id="17434" name="Rectangle 61"/>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35" name="Rectangle 62"/>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17423" name="Rectangle 63"/>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17424" name="Rectangle 64"/>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17425" name="Rectangle 65"/>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17426" name="Rectangle 66"/>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17427" name="Rectangle 67"/>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17428" name="Rectangle 68"/>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17429" name="Rectangle 69"/>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17430" name="Rectangle 70"/>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17431" name="Rectangle 71"/>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17432" name="Rectangle 72"/>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17433" name="Rectangle 73"/>
            <p:cNvSpPr>
              <a:spLocks noChangeArrowheads="1"/>
            </p:cNvSpPr>
            <p:nvPr/>
          </p:nvSpPr>
          <p:spPr bwMode="auto">
            <a:xfrm>
              <a:off x="2731" y="1776"/>
              <a:ext cx="48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sp>
        <p:nvSpPr>
          <p:cNvPr id="179274" name="Text Box 74"/>
          <p:cNvSpPr txBox="1">
            <a:spLocks noChangeArrowheads="1"/>
          </p:cNvSpPr>
          <p:nvPr/>
        </p:nvSpPr>
        <p:spPr bwMode="auto">
          <a:xfrm>
            <a:off x="5056189" y="3284539"/>
            <a:ext cx="518477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10000"/>
              </a:spcBef>
            </a:pPr>
            <a:r>
              <a:rPr lang="zh-CN" altLang="en-US" sz="2000">
                <a:solidFill>
                  <a:srgbClr val="B7011F"/>
                </a:solidFill>
                <a:ea typeface="黑体" panose="02010609060101010101" pitchFamily="49" charset="-122"/>
              </a:rPr>
              <a:t>这些指令具有代表性！</a:t>
            </a:r>
            <a:endParaRPr lang="zh-CN" altLang="en-US" sz="2000">
              <a:solidFill>
                <a:srgbClr val="B7011F"/>
              </a:solidFill>
              <a:ea typeface="黑体" panose="02010609060101010101" pitchFamily="49" charset="-122"/>
            </a:endParaRPr>
          </a:p>
          <a:p>
            <a:pPr>
              <a:spcBef>
                <a:spcPct val="10000"/>
              </a:spcBef>
            </a:pPr>
            <a:r>
              <a:rPr lang="zh-CN" altLang="en-US" sz="2000">
                <a:solidFill>
                  <a:srgbClr val="B7011F"/>
                </a:solidFill>
                <a:ea typeface="黑体" panose="02010609060101010101" pitchFamily="49" charset="-122"/>
              </a:rPr>
              <a:t>有算术运算、逻辑运算；有</a:t>
            </a:r>
            <a:r>
              <a:rPr lang="en-US" altLang="zh-CN" sz="2000">
                <a:solidFill>
                  <a:srgbClr val="B7011F"/>
                </a:solidFill>
                <a:ea typeface="黑体" panose="02010609060101010101" pitchFamily="49" charset="-122"/>
              </a:rPr>
              <a:t>RR</a:t>
            </a:r>
            <a:r>
              <a:rPr lang="zh-CN" altLang="en-US" sz="2000">
                <a:solidFill>
                  <a:srgbClr val="B7011F"/>
                </a:solidFill>
                <a:ea typeface="黑体" panose="02010609060101010101" pitchFamily="49" charset="-122"/>
              </a:rPr>
              <a:t>型、</a:t>
            </a:r>
            <a:r>
              <a:rPr lang="en-US" altLang="zh-CN" sz="2000">
                <a:solidFill>
                  <a:srgbClr val="B7011F"/>
                </a:solidFill>
                <a:ea typeface="黑体" panose="02010609060101010101" pitchFamily="49" charset="-122"/>
              </a:rPr>
              <a:t>RI</a:t>
            </a:r>
            <a:r>
              <a:rPr lang="zh-CN" altLang="en-US" sz="2000">
                <a:solidFill>
                  <a:srgbClr val="B7011F"/>
                </a:solidFill>
                <a:ea typeface="黑体" panose="02010609060101010101" pitchFamily="49" charset="-122"/>
              </a:rPr>
              <a:t>型；有访存指令；有条件转移、无条件转移。</a:t>
            </a:r>
            <a:endParaRPr lang="zh-CN" altLang="en-US" sz="2000">
              <a:solidFill>
                <a:srgbClr val="B7011F"/>
              </a:solidFill>
              <a:ea typeface="黑体" panose="02010609060101010101" pitchFamily="49" charset="-122"/>
            </a:endParaRPr>
          </a:p>
        </p:txBody>
      </p:sp>
      <p:sp>
        <p:nvSpPr>
          <p:cNvPr id="179275" name="Rectangle 75"/>
          <p:cNvSpPr>
            <a:spLocks noChangeArrowheads="1"/>
          </p:cNvSpPr>
          <p:nvPr/>
        </p:nvSpPr>
        <p:spPr bwMode="auto">
          <a:xfrm>
            <a:off x="4835525" y="4365626"/>
            <a:ext cx="556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solidFill>
                  <a:schemeClr val="accent1"/>
                </a:solidFill>
                <a:ea typeface="黑体" panose="02010609060101010101" pitchFamily="49" charset="-122"/>
              </a:rPr>
              <a:t>本讲目标：实现以上</a:t>
            </a:r>
            <a:r>
              <a:rPr lang="en-US" altLang="zh-CN" sz="2000">
                <a:solidFill>
                  <a:schemeClr val="accent1"/>
                </a:solidFill>
                <a:ea typeface="黑体" panose="02010609060101010101" pitchFamily="49" charset="-122"/>
              </a:rPr>
              <a:t>7</a:t>
            </a:r>
            <a:r>
              <a:rPr lang="zh-CN" altLang="en-US" sz="2000">
                <a:solidFill>
                  <a:schemeClr val="accent1"/>
                </a:solidFill>
                <a:ea typeface="黑体" panose="02010609060101010101" pitchFamily="49" charset="-122"/>
              </a:rPr>
              <a:t>条指令对应的数据通路！</a:t>
            </a:r>
            <a:endParaRPr lang="zh-CN" altLang="en-US" sz="2000">
              <a:solidFill>
                <a:schemeClr val="accent1"/>
              </a:solidFill>
              <a:ea typeface="黑体" panose="02010609060101010101" pitchFamily="49" charset="-122"/>
            </a:endParaRPr>
          </a:p>
          <a:p>
            <a:r>
              <a:rPr lang="zh-CN" altLang="en-US" sz="2000">
                <a:solidFill>
                  <a:schemeClr val="accent1"/>
                </a:solidFill>
                <a:ea typeface="黑体" panose="02010609060101010101" pitchFamily="49" charset="-122"/>
              </a:rPr>
              <a:t>教材中实现了</a:t>
            </a:r>
            <a:r>
              <a:rPr lang="en-US" altLang="zh-CN" sz="2000">
                <a:solidFill>
                  <a:schemeClr val="accent1"/>
                </a:solidFill>
                <a:ea typeface="黑体" panose="02010609060101010101" pitchFamily="49" charset="-122"/>
              </a:rPr>
              <a:t>11</a:t>
            </a:r>
            <a:r>
              <a:rPr lang="zh-CN" altLang="en-US" sz="2000">
                <a:solidFill>
                  <a:schemeClr val="accent1"/>
                </a:solidFill>
                <a:ea typeface="黑体" panose="02010609060101010101" pitchFamily="49" charset="-122"/>
              </a:rPr>
              <a:t>条指令，可将</a:t>
            </a:r>
            <a:r>
              <a:rPr lang="en-US" altLang="zh-CN" sz="2000">
                <a:solidFill>
                  <a:schemeClr val="accent1"/>
                </a:solidFill>
                <a:ea typeface="黑体" panose="02010609060101010101" pitchFamily="49" charset="-122"/>
              </a:rPr>
              <a:t>7</a:t>
            </a:r>
            <a:r>
              <a:rPr lang="zh-CN" altLang="en-US" sz="2000">
                <a:solidFill>
                  <a:schemeClr val="accent1"/>
                </a:solidFill>
                <a:ea typeface="黑体" panose="02010609060101010101" pitchFamily="49" charset="-122"/>
              </a:rPr>
              <a:t>条指令和</a:t>
            </a:r>
            <a:r>
              <a:rPr lang="en-US" altLang="zh-CN" sz="2000">
                <a:solidFill>
                  <a:schemeClr val="accent1"/>
                </a:solidFill>
                <a:ea typeface="黑体" panose="02010609060101010101" pitchFamily="49" charset="-122"/>
              </a:rPr>
              <a:t>11</a:t>
            </a:r>
            <a:r>
              <a:rPr lang="zh-CN" altLang="en-US" sz="2000">
                <a:solidFill>
                  <a:schemeClr val="accent1"/>
                </a:solidFill>
                <a:ea typeface="黑体" panose="02010609060101010101" pitchFamily="49" charset="-122"/>
              </a:rPr>
              <a:t>条指令的数据通路进行对比，以深入理解设计原理。</a:t>
            </a:r>
            <a:endParaRPr lang="zh-CN" altLang="en-US" sz="2000">
              <a:solidFill>
                <a:schemeClr val="accent1"/>
              </a:solidFill>
              <a:ea typeface="黑体" panose="02010609060101010101" pitchFamily="49" charset="-122"/>
            </a:endParaRPr>
          </a:p>
        </p:txBody>
      </p:sp>
      <p:sp>
        <p:nvSpPr>
          <p:cNvPr id="179276" name="Text Box 76"/>
          <p:cNvSpPr txBox="1">
            <a:spLocks noChangeArrowheads="1"/>
          </p:cNvSpPr>
          <p:nvPr/>
        </p:nvSpPr>
        <p:spPr bwMode="auto">
          <a:xfrm>
            <a:off x="456184" y="893971"/>
            <a:ext cx="300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solidFill>
                  <a:srgbClr val="008000"/>
                </a:solidFill>
                <a:latin typeface="Times New Roman" panose="02020603050405020304" pitchFamily="18" charset="0"/>
                <a:ea typeface="黑体" panose="02010609060101010101" pitchFamily="49" charset="-122"/>
              </a:rPr>
              <a:t>大家记得是哪三种类型？</a:t>
            </a:r>
            <a:endParaRPr lang="zh-CN" altLang="en-US" sz="2000" dirty="0">
              <a:solidFill>
                <a:srgbClr val="008000"/>
              </a:solidFill>
              <a:latin typeface="Times New Roman" panose="02020603050405020304" pitchFamily="18" charset="0"/>
              <a:ea typeface="黑体" panose="02010609060101010101" pitchFamily="49" charset="-122"/>
            </a:endParaRPr>
          </a:p>
        </p:txBody>
      </p:sp>
      <p:sp>
        <p:nvSpPr>
          <p:cNvPr id="179277" name="Text Box 77"/>
          <p:cNvSpPr txBox="1">
            <a:spLocks noChangeArrowheads="1"/>
          </p:cNvSpPr>
          <p:nvPr/>
        </p:nvSpPr>
        <p:spPr bwMode="auto">
          <a:xfrm>
            <a:off x="3699617" y="899188"/>
            <a:ext cx="412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000" dirty="0">
                <a:solidFill>
                  <a:srgbClr val="008000"/>
                </a:solidFill>
                <a:latin typeface="Times New Roman" panose="02020603050405020304" pitchFamily="18" charset="0"/>
              </a:rPr>
              <a:t>R-Type</a:t>
            </a:r>
            <a:r>
              <a:rPr lang="zh-CN" altLang="en-US" sz="2000" dirty="0">
                <a:solidFill>
                  <a:srgbClr val="008000"/>
                </a:solidFill>
                <a:latin typeface="Times New Roman" panose="02020603050405020304" pitchFamily="18" charset="0"/>
              </a:rPr>
              <a:t>、</a:t>
            </a:r>
            <a:r>
              <a:rPr lang="en-US" altLang="zh-CN" sz="2000" dirty="0">
                <a:solidFill>
                  <a:srgbClr val="008000"/>
                </a:solidFill>
                <a:latin typeface="Times New Roman" panose="02020603050405020304" pitchFamily="18" charset="0"/>
              </a:rPr>
              <a:t>I-Type</a:t>
            </a:r>
            <a:r>
              <a:rPr lang="zh-CN" altLang="en-US" sz="2000" dirty="0">
                <a:solidFill>
                  <a:srgbClr val="008000"/>
                </a:solidFill>
                <a:latin typeface="Times New Roman" panose="02020603050405020304" pitchFamily="18" charset="0"/>
              </a:rPr>
              <a:t>、</a:t>
            </a:r>
            <a:r>
              <a:rPr lang="en-US" altLang="zh-CN" sz="2000" dirty="0">
                <a:solidFill>
                  <a:srgbClr val="008000"/>
                </a:solidFill>
                <a:latin typeface="Times New Roman" panose="02020603050405020304" pitchFamily="18" charset="0"/>
              </a:rPr>
              <a:t>J-Type</a:t>
            </a:r>
            <a:endParaRPr lang="en-US" altLang="zh-CN" sz="2000" dirty="0">
              <a:solidFill>
                <a:srgbClr val="008000"/>
              </a:solidFill>
              <a:latin typeface="Times New Roman" panose="02020603050405020304" pitchFamily="18" charset="0"/>
            </a:endParaRPr>
          </a:p>
        </p:txBody>
      </p:sp>
      <p:sp>
        <p:nvSpPr>
          <p:cNvPr id="3" name="标题 2"/>
          <p:cNvSpPr>
            <a:spLocks noGrp="1"/>
          </p:cNvSpPr>
          <p:nvPr>
            <p:ph type="title"/>
          </p:nvPr>
        </p:nvSpPr>
        <p:spPr/>
        <p:txBody>
          <a:bodyPr/>
          <a:lstStyle/>
          <a:p>
            <a:r>
              <a:rPr lang="zh-CN" altLang="en-US" dirty="0"/>
              <a:t>复习：</a:t>
            </a:r>
            <a:r>
              <a:rPr lang="en-US" altLang="zh-CN" dirty="0"/>
              <a:t>MIPS</a:t>
            </a:r>
            <a:r>
              <a:rPr lang="zh-CN" altLang="en-US" dirty="0"/>
              <a:t>的三种指令类型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76"/>
                                        </p:tgtEl>
                                        <p:attrNameLst>
                                          <p:attrName>style.visibility</p:attrName>
                                        </p:attrNameLst>
                                      </p:cBhvr>
                                      <p:to>
                                        <p:strVal val="visible"/>
                                      </p:to>
                                    </p:set>
                                    <p:animEffect transition="in" filter="blinds(horizontal)">
                                      <p:cBhvr>
                                        <p:cTn id="7" dur="500"/>
                                        <p:tgtEl>
                                          <p:spTgt spid="179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77"/>
                                        </p:tgtEl>
                                        <p:attrNameLst>
                                          <p:attrName>style.visibility</p:attrName>
                                        </p:attrNameLst>
                                      </p:cBhvr>
                                      <p:to>
                                        <p:strVal val="visible"/>
                                      </p:to>
                                    </p:set>
                                    <p:animEffect transition="in" filter="blinds(horizontal)">
                                      <p:cBhvr>
                                        <p:cTn id="12" dur="500"/>
                                        <p:tgtEl>
                                          <p:spTgt spid="179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9203">
                                            <p:txEl>
                                              <p:pRg st="0" end="0"/>
                                            </p:txEl>
                                          </p:spTgt>
                                        </p:tgtEl>
                                        <p:attrNameLst>
                                          <p:attrName>style.visibility</p:attrName>
                                        </p:attrNameLst>
                                      </p:cBhvr>
                                      <p:to>
                                        <p:strVal val="visible"/>
                                      </p:to>
                                    </p:set>
                                    <p:animEffect transition="in" filter="blinds(horizontal)">
                                      <p:cBhvr>
                                        <p:cTn id="22" dur="500"/>
                                        <p:tgtEl>
                                          <p:spTgt spid="17920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9203">
                                            <p:txEl>
                                              <p:pRg st="1" end="1"/>
                                            </p:txEl>
                                          </p:spTgt>
                                        </p:tgtEl>
                                        <p:attrNameLst>
                                          <p:attrName>style.visibility</p:attrName>
                                        </p:attrNameLst>
                                      </p:cBhvr>
                                      <p:to>
                                        <p:strVal val="visible"/>
                                      </p:to>
                                    </p:set>
                                    <p:animEffect transition="in" filter="blinds(horizontal)">
                                      <p:cBhvr>
                                        <p:cTn id="25" dur="500"/>
                                        <p:tgtEl>
                                          <p:spTgt spid="179203">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28" dur="500"/>
                                        <p:tgtEl>
                                          <p:spTgt spid="17920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79203">
                                            <p:txEl>
                                              <p:pRg st="3" end="3"/>
                                            </p:txEl>
                                          </p:spTgt>
                                        </p:tgtEl>
                                        <p:attrNameLst>
                                          <p:attrName>style.visibility</p:attrName>
                                        </p:attrNameLst>
                                      </p:cBhvr>
                                      <p:to>
                                        <p:strVal val="visible"/>
                                      </p:to>
                                    </p:set>
                                    <p:animEffect transition="in" filter="blinds(horizontal)">
                                      <p:cBhvr>
                                        <p:cTn id="38" dur="500"/>
                                        <p:tgtEl>
                                          <p:spTgt spid="179203">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79203">
                                            <p:txEl>
                                              <p:pRg st="4" end="4"/>
                                            </p:txEl>
                                          </p:spTgt>
                                        </p:tgtEl>
                                        <p:attrNameLst>
                                          <p:attrName>style.visibility</p:attrName>
                                        </p:attrNameLst>
                                      </p:cBhvr>
                                      <p:to>
                                        <p:strVal val="visible"/>
                                      </p:to>
                                    </p:set>
                                    <p:animEffect transition="in" filter="blinds(horizontal)">
                                      <p:cBhvr>
                                        <p:cTn id="41" dur="500"/>
                                        <p:tgtEl>
                                          <p:spTgt spid="17920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9203">
                                            <p:txEl>
                                              <p:pRg st="5" end="5"/>
                                            </p:txEl>
                                          </p:spTgt>
                                        </p:tgtEl>
                                        <p:attrNameLst>
                                          <p:attrName>style.visibility</p:attrName>
                                        </p:attrNameLst>
                                      </p:cBhvr>
                                      <p:to>
                                        <p:strVal val="visible"/>
                                      </p:to>
                                    </p:set>
                                    <p:animEffect transition="in" filter="blinds(horizontal)">
                                      <p:cBhvr>
                                        <p:cTn id="46" dur="500"/>
                                        <p:tgtEl>
                                          <p:spTgt spid="179203">
                                            <p:txEl>
                                              <p:pRg st="5" end="5"/>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79203">
                                            <p:txEl>
                                              <p:pRg st="6" end="6"/>
                                            </p:txEl>
                                          </p:spTgt>
                                        </p:tgtEl>
                                        <p:attrNameLst>
                                          <p:attrName>style.visibility</p:attrName>
                                        </p:attrNameLst>
                                      </p:cBhvr>
                                      <p:to>
                                        <p:strVal val="visible"/>
                                      </p:to>
                                    </p:set>
                                    <p:animEffect transition="in" filter="blinds(horizontal)">
                                      <p:cBhvr>
                                        <p:cTn id="49" dur="500"/>
                                        <p:tgtEl>
                                          <p:spTgt spid="179203">
                                            <p:txEl>
                                              <p:pRg st="6" end="6"/>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79203">
                                            <p:txEl>
                                              <p:pRg st="7" end="7"/>
                                            </p:txEl>
                                          </p:spTgt>
                                        </p:tgtEl>
                                        <p:attrNameLst>
                                          <p:attrName>style.visibility</p:attrName>
                                        </p:attrNameLst>
                                      </p:cBhvr>
                                      <p:to>
                                        <p:strVal val="visible"/>
                                      </p:to>
                                    </p:set>
                                    <p:animEffect transition="in" filter="blinds(horizontal)">
                                      <p:cBhvr>
                                        <p:cTn id="52" dur="500"/>
                                        <p:tgtEl>
                                          <p:spTgt spid="17920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9203">
                                            <p:txEl>
                                              <p:pRg st="8" end="8"/>
                                            </p:txEl>
                                          </p:spTgt>
                                        </p:tgtEl>
                                        <p:attrNameLst>
                                          <p:attrName>style.visibility</p:attrName>
                                        </p:attrNameLst>
                                      </p:cBhvr>
                                      <p:to>
                                        <p:strVal val="visible"/>
                                      </p:to>
                                    </p:set>
                                    <p:animEffect transition="in" filter="blinds(horizontal)">
                                      <p:cBhvr>
                                        <p:cTn id="57" dur="500"/>
                                        <p:tgtEl>
                                          <p:spTgt spid="179203">
                                            <p:txEl>
                                              <p:pRg st="8" end="8"/>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79203">
                                            <p:txEl>
                                              <p:pRg st="9" end="9"/>
                                            </p:txEl>
                                          </p:spTgt>
                                        </p:tgtEl>
                                        <p:attrNameLst>
                                          <p:attrName>style.visibility</p:attrName>
                                        </p:attrNameLst>
                                      </p:cBhvr>
                                      <p:to>
                                        <p:strVal val="visible"/>
                                      </p:to>
                                    </p:set>
                                    <p:animEffect transition="in" filter="blinds(horizontal)">
                                      <p:cBhvr>
                                        <p:cTn id="60" dur="500"/>
                                        <p:tgtEl>
                                          <p:spTgt spid="17920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blinds(horizontal)">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79203">
                                            <p:txEl>
                                              <p:pRg st="10" end="10"/>
                                            </p:txEl>
                                          </p:spTgt>
                                        </p:tgtEl>
                                        <p:attrNameLst>
                                          <p:attrName>style.visibility</p:attrName>
                                        </p:attrNameLst>
                                      </p:cBhvr>
                                      <p:to>
                                        <p:strVal val="visible"/>
                                      </p:to>
                                    </p:set>
                                    <p:animEffect transition="in" filter="blinds(horizontal)">
                                      <p:cBhvr>
                                        <p:cTn id="70" dur="500"/>
                                        <p:tgtEl>
                                          <p:spTgt spid="179203">
                                            <p:txEl>
                                              <p:pRg st="10" end="10"/>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79203">
                                            <p:txEl>
                                              <p:pRg st="11" end="11"/>
                                            </p:txEl>
                                          </p:spTgt>
                                        </p:tgtEl>
                                        <p:attrNameLst>
                                          <p:attrName>style.visibility</p:attrName>
                                        </p:attrNameLst>
                                      </p:cBhvr>
                                      <p:to>
                                        <p:strVal val="visible"/>
                                      </p:to>
                                    </p:set>
                                    <p:animEffect transition="in" filter="blinds(horizontal)">
                                      <p:cBhvr>
                                        <p:cTn id="73" dur="500"/>
                                        <p:tgtEl>
                                          <p:spTgt spid="17920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79274"/>
                                        </p:tgtEl>
                                        <p:attrNameLst>
                                          <p:attrName>style.visibility</p:attrName>
                                        </p:attrNameLst>
                                      </p:cBhvr>
                                      <p:to>
                                        <p:strVal val="visible"/>
                                      </p:to>
                                    </p:set>
                                    <p:animEffect transition="in" filter="blinds(horizontal)">
                                      <p:cBhvr>
                                        <p:cTn id="78" dur="500"/>
                                        <p:tgtEl>
                                          <p:spTgt spid="179274"/>
                                        </p:tgtEl>
                                      </p:cBhvr>
                                    </p:animEffect>
                                  </p:childTnLst>
                                  <p:subTnLst>
                                    <p:animClr clrSpc="rgb" dir="cw">
                                      <p:cBhvr override="childStyle">
                                        <p:cTn dur="1" fill="hold" display="0" masterRel="nextClick" afterEffect="1"/>
                                        <p:tgtEl>
                                          <p:spTgt spid="179274"/>
                                        </p:tgtEl>
                                        <p:attrNameLst>
                                          <p:attrName>ppt_c</p:attrName>
                                        </p:attrNameLst>
                                      </p:cBhvr>
                                      <p:to>
                                        <a:srgbClr val="2DA9A9"/>
                                      </p:to>
                                    </p:animClr>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79275"/>
                                        </p:tgtEl>
                                        <p:attrNameLst>
                                          <p:attrName>style.visibility</p:attrName>
                                        </p:attrNameLst>
                                      </p:cBhvr>
                                      <p:to>
                                        <p:strVal val="visible"/>
                                      </p:to>
                                    </p:set>
                                    <p:animEffect transition="in" filter="blinds(horizontal)">
                                      <p:cBhvr>
                                        <p:cTn id="83" dur="500"/>
                                        <p:tgtEl>
                                          <p:spTgt spid="17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74" grpId="0"/>
      <p:bldP spid="179275" grpId="0"/>
      <p:bldP spid="179276" grpId="0"/>
      <p:bldP spid="1792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body" idx="1"/>
          </p:nvPr>
        </p:nvSpPr>
        <p:spPr>
          <a:xfrm>
            <a:off x="524933" y="1370307"/>
            <a:ext cx="11492896" cy="2341154"/>
          </a:xfrm>
        </p:spPr>
        <p:txBody>
          <a:bodyPr/>
          <a:lstStyle/>
          <a:p>
            <a:pPr>
              <a:buFontTx/>
              <a:buNone/>
              <a:defRPr/>
            </a:pPr>
            <a:r>
              <a:rPr lang="zh-CN" altLang="en-US" sz="2400" dirty="0">
                <a:ea typeface="黑体" panose="02010609060101010101" pitchFamily="49" charset="-122"/>
              </a:rPr>
              <a:t>第一步：分析每条指令的功能，并用</a:t>
            </a:r>
            <a:r>
              <a:rPr lang="en-US" altLang="zh-CN" sz="2400" dirty="0">
                <a:ea typeface="黑体" panose="02010609060101010101" pitchFamily="49" charset="-122"/>
              </a:rPr>
              <a:t>RTL(Register Transfer Language)  </a:t>
            </a:r>
            <a:r>
              <a:rPr lang="zh-CN" altLang="en-US" sz="2400" dirty="0">
                <a:ea typeface="黑体" panose="02010609060101010101" pitchFamily="49" charset="-122"/>
              </a:rPr>
              <a:t>来表示。</a:t>
            </a:r>
            <a:endParaRPr lang="zh-CN" altLang="en-US" sz="2400" dirty="0">
              <a:ea typeface="黑体" panose="02010609060101010101" pitchFamily="49" charset="-122"/>
            </a:endParaRPr>
          </a:p>
          <a:p>
            <a:pPr>
              <a:buFontTx/>
              <a:buNone/>
              <a:defRPr/>
            </a:pPr>
            <a:r>
              <a:rPr lang="zh-CN" altLang="en-US" sz="2400" dirty="0">
                <a:ea typeface="黑体" panose="02010609060101010101" pitchFamily="49" charset="-122"/>
              </a:rPr>
              <a:t>第二步：根据指令的功能给出所需的元件，并考虑如何将他们互连。</a:t>
            </a:r>
            <a:endParaRPr lang="zh-CN" altLang="en-US" sz="2400" dirty="0">
              <a:ea typeface="黑体" panose="02010609060101010101" pitchFamily="49" charset="-122"/>
            </a:endParaRPr>
          </a:p>
          <a:p>
            <a:pPr>
              <a:buFontTx/>
              <a:buNone/>
              <a:defRPr/>
            </a:pPr>
            <a:r>
              <a:rPr lang="zh-CN" altLang="en-US" sz="2400" dirty="0">
                <a:solidFill>
                  <a:schemeClr val="bg1">
                    <a:lumMod val="50000"/>
                  </a:schemeClr>
                </a:solidFill>
                <a:ea typeface="黑体" panose="02010609060101010101" pitchFamily="49" charset="-122"/>
              </a:rPr>
              <a:t>第三步：确定每个元件所需控制信号的取值。</a:t>
            </a:r>
            <a:endParaRPr lang="zh-CN" altLang="en-US" sz="2400" dirty="0">
              <a:solidFill>
                <a:schemeClr val="bg1">
                  <a:lumMod val="50000"/>
                </a:schemeClr>
              </a:solidFill>
              <a:ea typeface="黑体" panose="02010609060101010101" pitchFamily="49" charset="-122"/>
            </a:endParaRPr>
          </a:p>
          <a:p>
            <a:pPr>
              <a:lnSpc>
                <a:spcPct val="115000"/>
              </a:lnSpc>
              <a:buFontTx/>
              <a:buNone/>
              <a:defRPr/>
            </a:pPr>
            <a:r>
              <a:rPr lang="zh-CN" altLang="en-US" sz="2400" dirty="0">
                <a:solidFill>
                  <a:schemeClr val="bg1">
                    <a:lumMod val="50000"/>
                  </a:schemeClr>
                </a:solidFill>
                <a:ea typeface="黑体" panose="02010609060101010101" pitchFamily="49" charset="-122"/>
              </a:rPr>
              <a:t>第四步：汇总所有指令所涉及到的控制信号，生成指令与控制信号关系表。</a:t>
            </a:r>
            <a:endParaRPr lang="zh-CN" altLang="en-US" sz="2400" dirty="0">
              <a:solidFill>
                <a:schemeClr val="bg1">
                  <a:lumMod val="50000"/>
                </a:schemeClr>
              </a:solidFill>
              <a:ea typeface="黑体" panose="02010609060101010101" pitchFamily="49" charset="-122"/>
            </a:endParaRPr>
          </a:p>
          <a:p>
            <a:pPr>
              <a:lnSpc>
                <a:spcPct val="115000"/>
              </a:lnSpc>
              <a:buFontTx/>
              <a:buNone/>
              <a:defRPr/>
            </a:pPr>
            <a:r>
              <a:rPr lang="zh-CN" altLang="en-US" sz="2400" dirty="0">
                <a:solidFill>
                  <a:schemeClr val="bg1">
                    <a:lumMod val="50000"/>
                  </a:schemeClr>
                </a:solidFill>
                <a:ea typeface="黑体" panose="02010609060101010101" pitchFamily="49" charset="-122"/>
              </a:rPr>
              <a:t>第五步：根据表得到每个控制信号的逻辑表达式，据此设计控制器电路。</a:t>
            </a:r>
            <a:endParaRPr lang="zh-CN" altLang="en-US" sz="2400" dirty="0">
              <a:solidFill>
                <a:schemeClr val="bg1">
                  <a:lumMod val="50000"/>
                </a:schemeClr>
              </a:solidFill>
              <a:ea typeface="黑体" panose="02010609060101010101" pitchFamily="49" charset="-122"/>
            </a:endParaRPr>
          </a:p>
        </p:txBody>
      </p:sp>
      <p:sp>
        <p:nvSpPr>
          <p:cNvPr id="181252" name="Text Box 4"/>
          <p:cNvSpPr txBox="1">
            <a:spLocks noChangeArrowheads="1"/>
          </p:cNvSpPr>
          <p:nvPr/>
        </p:nvSpPr>
        <p:spPr bwMode="auto">
          <a:xfrm>
            <a:off x="2628221" y="4094002"/>
            <a:ext cx="753268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buClr>
                <a:schemeClr val="accent2"/>
              </a:buClr>
              <a:buSzPct val="75000"/>
              <a:buFont typeface="Wingdings" panose="05000000000000000000" pitchFamily="2" charset="2"/>
              <a:buChar char="u"/>
            </a:pPr>
            <a:r>
              <a:rPr lang="zh-CN" altLang="en-US" sz="2000" dirty="0">
                <a:solidFill>
                  <a:srgbClr val="0000FF"/>
                </a:solidFill>
                <a:latin typeface="Times New Roman" panose="02020603050405020304" pitchFamily="18" charset="0"/>
              </a:rPr>
              <a:t> </a:t>
            </a:r>
            <a:r>
              <a:rPr lang="zh-CN" altLang="en-US" sz="2200" dirty="0">
                <a:solidFill>
                  <a:srgbClr val="0000FF"/>
                </a:solidFill>
                <a:ea typeface="黑体" panose="02010609060101010101" pitchFamily="49" charset="-122"/>
              </a:rPr>
              <a:t>处理器设计涉及到</a:t>
            </a:r>
            <a:r>
              <a:rPr lang="zh-CN" altLang="en-US" sz="2200" dirty="0">
                <a:solidFill>
                  <a:schemeClr val="accent1"/>
                </a:solidFill>
                <a:ea typeface="黑体" panose="02010609060101010101" pitchFamily="49" charset="-122"/>
              </a:rPr>
              <a:t>数据通路的设计</a:t>
            </a:r>
            <a:r>
              <a:rPr lang="zh-CN" altLang="en-US" sz="2200" dirty="0">
                <a:solidFill>
                  <a:srgbClr val="0000FF"/>
                </a:solidFill>
                <a:ea typeface="黑体" panose="02010609060101010101" pitchFamily="49" charset="-122"/>
              </a:rPr>
              <a:t>和</a:t>
            </a:r>
            <a:r>
              <a:rPr lang="zh-CN" altLang="en-US" sz="2200" dirty="0">
                <a:solidFill>
                  <a:schemeClr val="accent1"/>
                </a:solidFill>
                <a:ea typeface="黑体" panose="02010609060101010101" pitchFamily="49" charset="-122"/>
              </a:rPr>
              <a:t>控制器的设计</a:t>
            </a:r>
            <a:endParaRPr lang="zh-CN" altLang="en-US" sz="2200" dirty="0">
              <a:solidFill>
                <a:schemeClr val="accent1"/>
              </a:solidFill>
              <a:ea typeface="黑体" panose="02010609060101010101" pitchFamily="49" charset="-122"/>
            </a:endParaRPr>
          </a:p>
          <a:p>
            <a:pPr>
              <a:spcBef>
                <a:spcPct val="50000"/>
              </a:spcBef>
              <a:buClr>
                <a:schemeClr val="accent2"/>
              </a:buClr>
              <a:buSzPct val="75000"/>
              <a:buFont typeface="Wingdings" panose="05000000000000000000" pitchFamily="2" charset="2"/>
              <a:buChar char="u"/>
            </a:pPr>
            <a:r>
              <a:rPr lang="zh-CN" altLang="en-US" sz="2200" dirty="0">
                <a:solidFill>
                  <a:srgbClr val="0000FF"/>
                </a:solidFill>
                <a:ea typeface="黑体" panose="02010609060101010101" pitchFamily="49" charset="-122"/>
              </a:rPr>
              <a:t> 数据通路中有两种元件</a:t>
            </a:r>
            <a:endParaRPr lang="zh-CN" altLang="en-US" sz="2200" dirty="0">
              <a:solidFill>
                <a:srgbClr val="0000FF"/>
              </a:solidFill>
              <a:ea typeface="黑体" panose="02010609060101010101" pitchFamily="49" charset="-122"/>
            </a:endParaRPr>
          </a:p>
          <a:p>
            <a:pPr lvl="1">
              <a:spcBef>
                <a:spcPct val="50000"/>
              </a:spcBef>
              <a:buClr>
                <a:schemeClr val="tx1"/>
              </a:buClr>
              <a:buFontTx/>
              <a:buChar char="•"/>
            </a:pPr>
            <a:r>
              <a:rPr lang="zh-CN" altLang="en-US" sz="2200" dirty="0">
                <a:solidFill>
                  <a:srgbClr val="0000FF"/>
                </a:solidFill>
                <a:ea typeface="黑体" panose="02010609060101010101" pitchFamily="49" charset="-122"/>
              </a:rPr>
              <a:t> </a:t>
            </a:r>
            <a:r>
              <a:rPr lang="zh-CN" altLang="en-US" sz="2200" dirty="0">
                <a:solidFill>
                  <a:srgbClr val="B7011F"/>
                </a:solidFill>
                <a:ea typeface="黑体" panose="02010609060101010101" pitchFamily="49" charset="-122"/>
                <a:hlinkClick r:id="rId1" action="ppaction://hlinksldjump"/>
              </a:rPr>
              <a:t>操作元件</a:t>
            </a:r>
            <a:r>
              <a:rPr lang="zh-CN" altLang="en-US" sz="2200" dirty="0">
                <a:solidFill>
                  <a:srgbClr val="B7011F"/>
                </a:solidFill>
                <a:ea typeface="黑体" panose="02010609060101010101" pitchFamily="49" charset="-122"/>
              </a:rPr>
              <a:t>：由组合逻辑电路实现</a:t>
            </a:r>
            <a:endParaRPr lang="zh-CN" altLang="en-US" sz="2200" dirty="0">
              <a:solidFill>
                <a:srgbClr val="B7011F"/>
              </a:solidFill>
              <a:ea typeface="黑体" panose="02010609060101010101" pitchFamily="49" charset="-122"/>
            </a:endParaRPr>
          </a:p>
          <a:p>
            <a:pPr lvl="1">
              <a:spcBef>
                <a:spcPct val="50000"/>
              </a:spcBef>
              <a:buClr>
                <a:schemeClr val="tx1"/>
              </a:buClr>
              <a:buFontTx/>
              <a:buChar char="•"/>
            </a:pPr>
            <a:r>
              <a:rPr lang="zh-CN" altLang="en-US" sz="2200" dirty="0">
                <a:solidFill>
                  <a:srgbClr val="B7011F"/>
                </a:solidFill>
                <a:ea typeface="黑体" panose="02010609060101010101" pitchFamily="49" charset="-122"/>
              </a:rPr>
              <a:t> </a:t>
            </a:r>
            <a:r>
              <a:rPr lang="zh-CN" altLang="en-US" sz="2200" dirty="0">
                <a:solidFill>
                  <a:srgbClr val="B7011F"/>
                </a:solidFill>
                <a:ea typeface="黑体" panose="02010609060101010101" pitchFamily="49" charset="-122"/>
                <a:hlinkClick r:id="rId2" action="ppaction://hlinksldjump"/>
              </a:rPr>
              <a:t>存储（状态）元件</a:t>
            </a:r>
            <a:r>
              <a:rPr lang="zh-CN" altLang="en-US" sz="2200" dirty="0">
                <a:solidFill>
                  <a:srgbClr val="B7011F"/>
                </a:solidFill>
                <a:ea typeface="黑体" panose="02010609060101010101" pitchFamily="49" charset="-122"/>
              </a:rPr>
              <a:t>：由时序逻辑电路实现</a:t>
            </a:r>
            <a:endParaRPr lang="zh-CN" altLang="en-US" sz="2200" dirty="0">
              <a:solidFill>
                <a:srgbClr val="B7011F"/>
              </a:solidFill>
              <a:ea typeface="黑体" panose="02010609060101010101" pitchFamily="49" charset="-122"/>
            </a:endParaRPr>
          </a:p>
        </p:txBody>
      </p:sp>
      <p:sp>
        <p:nvSpPr>
          <p:cNvPr id="18437" name="Text Box 7"/>
          <p:cNvSpPr txBox="1">
            <a:spLocks noChangeArrowheads="1"/>
          </p:cNvSpPr>
          <p:nvPr/>
        </p:nvSpPr>
        <p:spPr bwMode="auto">
          <a:xfrm>
            <a:off x="524933" y="885041"/>
            <a:ext cx="78755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200" dirty="0">
                <a:solidFill>
                  <a:schemeClr val="accent2"/>
                </a:solidFill>
                <a:ea typeface="黑体" panose="02010609060101010101" pitchFamily="49" charset="-122"/>
              </a:rPr>
              <a:t>ISA</a:t>
            </a:r>
            <a:r>
              <a:rPr lang="zh-CN" altLang="en-US" sz="2200" dirty="0">
                <a:solidFill>
                  <a:schemeClr val="accent2"/>
                </a:solidFill>
                <a:ea typeface="黑体" panose="02010609060101010101" pitchFamily="49" charset="-122"/>
              </a:rPr>
              <a:t>确定后，进行处理器设计的大致步骤</a:t>
            </a:r>
            <a:endParaRPr lang="zh-CN" altLang="en-US" sz="2200" dirty="0">
              <a:solidFill>
                <a:schemeClr val="accent2"/>
              </a:solidFill>
              <a:ea typeface="黑体" panose="02010609060101010101" pitchFamily="49" charset="-122"/>
            </a:endParaRPr>
          </a:p>
        </p:txBody>
      </p:sp>
      <p:sp>
        <p:nvSpPr>
          <p:cNvPr id="2" name="标题 1"/>
          <p:cNvSpPr>
            <a:spLocks noGrp="1"/>
          </p:cNvSpPr>
          <p:nvPr>
            <p:ph type="title"/>
          </p:nvPr>
        </p:nvSpPr>
        <p:spPr/>
        <p:txBody>
          <a:bodyPr/>
          <a:lstStyle/>
          <a:p>
            <a:r>
              <a:rPr lang="zh-CN" altLang="en-US" dirty="0"/>
              <a:t>设计处理器的步骤</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7" dur="500"/>
                                        <p:tgtEl>
                                          <p:spTgt spid="181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2" dur="500"/>
                                        <p:tgtEl>
                                          <p:spTgt spid="181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17" dur="500"/>
                                        <p:tgtEl>
                                          <p:spTgt spid="181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1251">
                                            <p:txEl>
                                              <p:pRg st="3" end="3"/>
                                            </p:txEl>
                                          </p:spTgt>
                                        </p:tgtEl>
                                        <p:attrNameLst>
                                          <p:attrName>style.visibility</p:attrName>
                                        </p:attrNameLst>
                                      </p:cBhvr>
                                      <p:to>
                                        <p:strVal val="visible"/>
                                      </p:to>
                                    </p:set>
                                    <p:animEffect transition="in" filter="blinds(horizontal)">
                                      <p:cBhvr>
                                        <p:cTn id="22" dur="500"/>
                                        <p:tgtEl>
                                          <p:spTgt spid="181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1251">
                                            <p:txEl>
                                              <p:pRg st="4" end="4"/>
                                            </p:txEl>
                                          </p:spTgt>
                                        </p:tgtEl>
                                        <p:attrNameLst>
                                          <p:attrName>style.visibility</p:attrName>
                                        </p:attrNameLst>
                                      </p:cBhvr>
                                      <p:to>
                                        <p:strVal val="visible"/>
                                      </p:to>
                                    </p:set>
                                    <p:animEffect transition="in" filter="blinds(horizontal)">
                                      <p:cBhvr>
                                        <p:cTn id="27" dur="500"/>
                                        <p:tgtEl>
                                          <p:spTgt spid="181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1252"/>
                                        </p:tgtEl>
                                        <p:attrNameLst>
                                          <p:attrName>style.visibility</p:attrName>
                                        </p:attrNameLst>
                                      </p:cBhvr>
                                      <p:to>
                                        <p:strVal val="visible"/>
                                      </p:to>
                                    </p:set>
                                    <p:animEffect transition="in" filter="blinds(horizontal)">
                                      <p:cBhvr>
                                        <p:cTn id="32"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574982" y="958146"/>
            <a:ext cx="3170237" cy="5037276"/>
          </a:xfrm>
          <a:noFill/>
        </p:spPr>
        <p:txBody>
          <a:bodyPr/>
          <a:lstStyle/>
          <a:p>
            <a:pPr>
              <a:buFontTx/>
              <a:buNone/>
            </a:pPr>
            <a:r>
              <a:rPr lang="zh-CN" altLang="en-US" sz="2000" dirty="0">
                <a:solidFill>
                  <a:srgbClr val="339933"/>
                </a:solidFill>
                <a:ea typeface="宋体" panose="02010600030101010101" pitchFamily="2" charset="-122"/>
              </a:rPr>
              <a:t>实现目标（</a:t>
            </a:r>
            <a:r>
              <a:rPr lang="en-US" altLang="zh-CN" sz="2000" dirty="0">
                <a:solidFill>
                  <a:srgbClr val="339933"/>
                </a:solidFill>
                <a:ea typeface="宋体" panose="02010600030101010101" pitchFamily="2" charset="-122"/>
              </a:rPr>
              <a:t>7</a:t>
            </a:r>
            <a:r>
              <a:rPr lang="zh-CN" altLang="en-US" sz="2000" dirty="0">
                <a:solidFill>
                  <a:srgbClr val="339933"/>
                </a:solidFill>
                <a:ea typeface="宋体" panose="02010600030101010101" pitchFamily="2" charset="-122"/>
              </a:rPr>
              <a:t>条指令）：</a:t>
            </a:r>
            <a:endParaRPr lang="zh-CN" altLang="en-US" sz="2000" dirty="0">
              <a:solidFill>
                <a:srgbClr val="339933"/>
              </a:solidFill>
              <a:ea typeface="宋体" panose="02010600030101010101" pitchFamily="2" charset="-122"/>
            </a:endParaRPr>
          </a:p>
          <a:p>
            <a:r>
              <a:rPr lang="en-US" altLang="zh-CN" sz="2000" dirty="0">
                <a:ea typeface="宋体" panose="02010600030101010101" pitchFamily="2" charset="-122"/>
              </a:rPr>
              <a:t>ADD and subtract</a:t>
            </a:r>
            <a:endParaRPr lang="en-US" altLang="zh-CN" sz="2000" dirty="0">
              <a:ea typeface="宋体" panose="02010600030101010101" pitchFamily="2" charset="-122"/>
            </a:endParaRPr>
          </a:p>
          <a:p>
            <a:pPr lvl="1"/>
            <a:r>
              <a:rPr lang="en-US" altLang="zh-CN" sz="2000" dirty="0">
                <a:ea typeface="宋体" panose="02010600030101010101" pitchFamily="2" charset="-122"/>
              </a:rPr>
              <a:t>add </a:t>
            </a:r>
            <a:r>
              <a:rPr lang="en-US" altLang="zh-CN" sz="2000" dirty="0" err="1">
                <a:ea typeface="宋体" panose="02010600030101010101" pitchFamily="2" charset="-122"/>
              </a:rPr>
              <a:t>rd</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endParaRPr lang="en-US" altLang="zh-CN" sz="2000" dirty="0">
              <a:ea typeface="宋体" panose="02010600030101010101" pitchFamily="2" charset="-122"/>
            </a:endParaRPr>
          </a:p>
          <a:p>
            <a:pPr lvl="1"/>
            <a:r>
              <a:rPr lang="en-US" altLang="zh-CN" sz="2000" dirty="0">
                <a:ea typeface="宋体" panose="02010600030101010101" pitchFamily="2" charset="-122"/>
              </a:rPr>
              <a:t>sub </a:t>
            </a:r>
            <a:r>
              <a:rPr lang="en-US" altLang="zh-CN" sz="2000" dirty="0" err="1">
                <a:ea typeface="宋体" panose="02010600030101010101" pitchFamily="2" charset="-122"/>
              </a:rPr>
              <a:t>rd</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endParaRPr lang="en-US" altLang="zh-CN" sz="2000" dirty="0">
              <a:ea typeface="宋体" panose="02010600030101010101" pitchFamily="2" charset="-122"/>
            </a:endParaRPr>
          </a:p>
          <a:p>
            <a:r>
              <a:rPr lang="en-US" altLang="zh-CN" sz="2000" dirty="0">
                <a:ea typeface="宋体" panose="02010600030101010101" pitchFamily="2" charset="-122"/>
              </a:rPr>
              <a:t>OR Immediate:</a:t>
            </a:r>
            <a:endParaRPr lang="en-US" altLang="zh-CN" sz="2000" dirty="0">
              <a:ea typeface="宋体" panose="02010600030101010101" pitchFamily="2" charset="-122"/>
            </a:endParaRPr>
          </a:p>
          <a:p>
            <a:pPr lvl="1"/>
            <a:r>
              <a:rPr lang="en-US" altLang="zh-CN" sz="2000" dirty="0" err="1">
                <a:ea typeface="宋体" panose="02010600030101010101" pitchFamily="2" charset="-122"/>
              </a:rPr>
              <a:t>ori</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r>
              <a:rPr lang="en-US" altLang="zh-CN" sz="2000" dirty="0">
                <a:ea typeface="宋体" panose="02010600030101010101" pitchFamily="2" charset="-122"/>
              </a:rPr>
              <a:t>LOAD and STORE</a:t>
            </a:r>
            <a:endParaRPr lang="en-US" altLang="zh-CN" sz="2000" dirty="0">
              <a:ea typeface="宋体" panose="02010600030101010101" pitchFamily="2" charset="-122"/>
            </a:endParaRPr>
          </a:p>
          <a:p>
            <a:pPr lvl="1"/>
            <a:r>
              <a:rPr lang="en-US" altLang="zh-CN" sz="2000" dirty="0" err="1">
                <a:ea typeface="宋体" panose="02010600030101010101" pitchFamily="2" charset="-122"/>
              </a:rPr>
              <a:t>lw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pPr lvl="1"/>
            <a:r>
              <a:rPr lang="en-US" altLang="zh-CN" sz="2000" dirty="0" err="1">
                <a:ea typeface="宋体" panose="02010600030101010101" pitchFamily="2" charset="-122"/>
              </a:rPr>
              <a:t>sw</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imm16</a:t>
            </a:r>
            <a:endParaRPr lang="en-US" altLang="zh-CN" sz="2000" dirty="0">
              <a:ea typeface="宋体" panose="02010600030101010101" pitchFamily="2" charset="-122"/>
            </a:endParaRPr>
          </a:p>
          <a:p>
            <a:r>
              <a:rPr lang="en-US" altLang="zh-CN" sz="2000" dirty="0">
                <a:ea typeface="宋体" panose="02010600030101010101" pitchFamily="2" charset="-122"/>
              </a:rPr>
              <a:t>BRANCH:</a:t>
            </a:r>
            <a:endParaRPr lang="en-US" altLang="zh-CN" sz="2000" dirty="0">
              <a:ea typeface="宋体" panose="02010600030101010101" pitchFamily="2" charset="-122"/>
            </a:endParaRPr>
          </a:p>
          <a:p>
            <a:pPr lvl="1"/>
            <a:r>
              <a:rPr lang="en-US" altLang="zh-CN" sz="2000" dirty="0" err="1">
                <a:ea typeface="宋体" panose="02010600030101010101" pitchFamily="2" charset="-122"/>
              </a:rPr>
              <a:t>beq</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r>
              <a:rPr lang="en-US" altLang="zh-CN" sz="2000" dirty="0">
                <a:ea typeface="宋体" panose="02010600030101010101" pitchFamily="2" charset="-122"/>
              </a:rPr>
              <a:t>, imm16</a:t>
            </a:r>
            <a:endParaRPr lang="en-US" altLang="zh-CN" sz="2000" dirty="0">
              <a:ea typeface="宋体" panose="02010600030101010101" pitchFamily="2" charset="-122"/>
            </a:endParaRPr>
          </a:p>
          <a:p>
            <a:r>
              <a:rPr lang="en-US" altLang="zh-CN" sz="2000" dirty="0">
                <a:ea typeface="宋体" panose="02010600030101010101" pitchFamily="2" charset="-122"/>
              </a:rPr>
              <a:t>JUMP:</a:t>
            </a:r>
            <a:endParaRPr lang="en-US" altLang="zh-CN" sz="2000" dirty="0">
              <a:ea typeface="宋体" panose="02010600030101010101" pitchFamily="2" charset="-122"/>
            </a:endParaRPr>
          </a:p>
          <a:p>
            <a:pPr lvl="1"/>
            <a:r>
              <a:rPr lang="en-US" altLang="zh-CN" sz="2000" dirty="0">
                <a:ea typeface="宋体" panose="02010600030101010101" pitchFamily="2" charset="-122"/>
              </a:rPr>
              <a:t>j  target</a:t>
            </a:r>
            <a:endParaRPr lang="en-US" altLang="zh-CN" sz="2000" dirty="0">
              <a:ea typeface="宋体" panose="02010600030101010101" pitchFamily="2" charset="-122"/>
            </a:endParaRPr>
          </a:p>
        </p:txBody>
      </p:sp>
      <p:grpSp>
        <p:nvGrpSpPr>
          <p:cNvPr id="19460" name="Group 78"/>
          <p:cNvGrpSpPr/>
          <p:nvPr/>
        </p:nvGrpSpPr>
        <p:grpSpPr bwMode="auto">
          <a:xfrm>
            <a:off x="4762500" y="1168401"/>
            <a:ext cx="6487886" cy="1254126"/>
            <a:chOff x="1918" y="672"/>
            <a:chExt cx="3767" cy="790"/>
          </a:xfrm>
        </p:grpSpPr>
        <p:grpSp>
          <p:nvGrpSpPr>
            <p:cNvPr id="19495" name="Group 79"/>
            <p:cNvGrpSpPr/>
            <p:nvPr/>
          </p:nvGrpSpPr>
          <p:grpSpPr bwMode="auto">
            <a:xfrm>
              <a:off x="1918" y="672"/>
              <a:ext cx="3767" cy="423"/>
              <a:chOff x="1918" y="672"/>
              <a:chExt cx="3767" cy="423"/>
            </a:xfrm>
          </p:grpSpPr>
          <p:grpSp>
            <p:nvGrpSpPr>
              <p:cNvPr id="19502" name="Group 80"/>
              <p:cNvGrpSpPr/>
              <p:nvPr/>
            </p:nvGrpSpPr>
            <p:grpSpPr bwMode="auto">
              <a:xfrm>
                <a:off x="1979" y="864"/>
                <a:ext cx="3607" cy="231"/>
                <a:chOff x="1979" y="864"/>
                <a:chExt cx="3607" cy="231"/>
              </a:xfrm>
            </p:grpSpPr>
            <p:sp>
              <p:nvSpPr>
                <p:cNvPr id="19510" name="Rectangle 81"/>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19511" name="Group 82"/>
                <p:cNvGrpSpPr/>
                <p:nvPr/>
              </p:nvGrpSpPr>
              <p:grpSpPr bwMode="auto">
                <a:xfrm>
                  <a:off x="1979" y="864"/>
                  <a:ext cx="3607" cy="231"/>
                  <a:chOff x="1979" y="864"/>
                  <a:chExt cx="3607" cy="231"/>
                </a:xfrm>
              </p:grpSpPr>
              <p:grpSp>
                <p:nvGrpSpPr>
                  <p:cNvPr id="19512" name="Group 83"/>
                  <p:cNvGrpSpPr/>
                  <p:nvPr/>
                </p:nvGrpSpPr>
                <p:grpSpPr bwMode="auto">
                  <a:xfrm>
                    <a:off x="1979" y="864"/>
                    <a:ext cx="624" cy="229"/>
                    <a:chOff x="1979" y="864"/>
                    <a:chExt cx="624" cy="229"/>
                  </a:xfrm>
                </p:grpSpPr>
                <p:sp>
                  <p:nvSpPr>
                    <p:cNvPr id="19528" name="Rectangle 84"/>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529" name="Rectangle 85"/>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19513" name="Group 86"/>
                  <p:cNvGrpSpPr/>
                  <p:nvPr/>
                </p:nvGrpSpPr>
                <p:grpSpPr bwMode="auto">
                  <a:xfrm>
                    <a:off x="2611" y="864"/>
                    <a:ext cx="580" cy="231"/>
                    <a:chOff x="2611" y="864"/>
                    <a:chExt cx="580" cy="231"/>
                  </a:xfrm>
                </p:grpSpPr>
                <p:sp>
                  <p:nvSpPr>
                    <p:cNvPr id="19526" name="Rectangle 87"/>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527" name="Rectangle 88"/>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19514" name="Group 89"/>
                  <p:cNvGrpSpPr/>
                  <p:nvPr/>
                </p:nvGrpSpPr>
                <p:grpSpPr bwMode="auto">
                  <a:xfrm>
                    <a:off x="3199" y="864"/>
                    <a:ext cx="579" cy="229"/>
                    <a:chOff x="3199" y="864"/>
                    <a:chExt cx="579" cy="229"/>
                  </a:xfrm>
                </p:grpSpPr>
                <p:sp>
                  <p:nvSpPr>
                    <p:cNvPr id="19524" name="Rectangle 90"/>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525" name="Rectangle 91"/>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19515" name="Group 92"/>
                  <p:cNvGrpSpPr/>
                  <p:nvPr/>
                </p:nvGrpSpPr>
                <p:grpSpPr bwMode="auto">
                  <a:xfrm>
                    <a:off x="3786" y="864"/>
                    <a:ext cx="579" cy="229"/>
                    <a:chOff x="3786" y="864"/>
                    <a:chExt cx="579" cy="229"/>
                  </a:xfrm>
                </p:grpSpPr>
                <p:sp>
                  <p:nvSpPr>
                    <p:cNvPr id="19522" name="Rectangle 93"/>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523" name="Rectangle 94"/>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19516" name="Group 95"/>
                  <p:cNvGrpSpPr/>
                  <p:nvPr/>
                </p:nvGrpSpPr>
                <p:grpSpPr bwMode="auto">
                  <a:xfrm>
                    <a:off x="4373" y="864"/>
                    <a:ext cx="620" cy="229"/>
                    <a:chOff x="4373" y="864"/>
                    <a:chExt cx="620" cy="229"/>
                  </a:xfrm>
                </p:grpSpPr>
                <p:sp>
                  <p:nvSpPr>
                    <p:cNvPr id="19520" name="Rectangle 96"/>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521" name="Rectangle 97"/>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19517" name="Group 98"/>
                  <p:cNvGrpSpPr/>
                  <p:nvPr/>
                </p:nvGrpSpPr>
                <p:grpSpPr bwMode="auto">
                  <a:xfrm>
                    <a:off x="4961" y="864"/>
                    <a:ext cx="625" cy="229"/>
                    <a:chOff x="4961" y="864"/>
                    <a:chExt cx="625" cy="229"/>
                  </a:xfrm>
                </p:grpSpPr>
                <p:sp>
                  <p:nvSpPr>
                    <p:cNvPr id="19518" name="Rectangle 99"/>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519" name="Rectangle 100"/>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19503" name="Rectangle 101"/>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19504" name="Rectangle 102"/>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19505" name="Rectangle 103"/>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19506" name="Rectangle 104"/>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19507" name="Rectangle 105"/>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19508" name="Rectangle 106"/>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19509" name="Rectangle 107"/>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19496" name="Rectangle 108"/>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19497" name="Rectangle 109"/>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19498" name="Rectangle 110"/>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19499" name="Rectangle 111"/>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19500" name="Rectangle 112"/>
            <p:cNvSpPr>
              <a:spLocks noChangeArrowheads="1"/>
            </p:cNvSpPr>
            <p:nvPr/>
          </p:nvSpPr>
          <p:spPr bwMode="auto">
            <a:xfrm>
              <a:off x="3317" y="1056"/>
              <a:ext cx="49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sp>
          <p:nvSpPr>
            <p:cNvPr id="19501" name="Rectangle 113"/>
            <p:cNvSpPr>
              <a:spLocks noChangeArrowheads="1"/>
            </p:cNvSpPr>
            <p:nvPr/>
          </p:nvSpPr>
          <p:spPr bwMode="auto">
            <a:xfrm>
              <a:off x="2731" y="1056"/>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5</a:t>
              </a:r>
              <a:r>
                <a:rPr lang="zh-CN" altLang="en-US" sz="1800" b="0" dirty="0">
                  <a:latin typeface="Times New Roman" panose="02020603050405020304" pitchFamily="18" charset="0"/>
                </a:rPr>
                <a:t> </a:t>
              </a:r>
              <a:r>
                <a:rPr lang="en-US" altLang="zh-CN" sz="1800" dirty="0"/>
                <a:t>bits</a:t>
              </a:r>
              <a:endParaRPr lang="en-US" altLang="zh-CN" sz="1800" dirty="0"/>
            </a:p>
          </p:txBody>
        </p:sp>
      </p:grpSp>
      <p:grpSp>
        <p:nvGrpSpPr>
          <p:cNvPr id="19461" name="Group 114"/>
          <p:cNvGrpSpPr/>
          <p:nvPr/>
        </p:nvGrpSpPr>
        <p:grpSpPr bwMode="auto">
          <a:xfrm>
            <a:off x="4799470" y="2914652"/>
            <a:ext cx="6450916" cy="992272"/>
            <a:chOff x="1918" y="1392"/>
            <a:chExt cx="3765" cy="609"/>
          </a:xfrm>
        </p:grpSpPr>
        <p:sp>
          <p:nvSpPr>
            <p:cNvPr id="19474" name="Rectangle 115"/>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19475" name="Group 116"/>
            <p:cNvGrpSpPr/>
            <p:nvPr/>
          </p:nvGrpSpPr>
          <p:grpSpPr bwMode="auto">
            <a:xfrm>
              <a:off x="1979" y="1584"/>
              <a:ext cx="624" cy="223"/>
              <a:chOff x="1979" y="1584"/>
              <a:chExt cx="624" cy="223"/>
            </a:xfrm>
          </p:grpSpPr>
          <p:sp>
            <p:nvSpPr>
              <p:cNvPr id="19493" name="Rectangle 117"/>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494" name="Rectangle 118"/>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19476" name="Group 119"/>
            <p:cNvGrpSpPr/>
            <p:nvPr/>
          </p:nvGrpSpPr>
          <p:grpSpPr bwMode="auto">
            <a:xfrm>
              <a:off x="2611" y="1584"/>
              <a:ext cx="580" cy="223"/>
              <a:chOff x="2611" y="1584"/>
              <a:chExt cx="580" cy="223"/>
            </a:xfrm>
          </p:grpSpPr>
          <p:sp>
            <p:nvSpPr>
              <p:cNvPr id="19491" name="Rectangle 120"/>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492" name="Rectangle 121"/>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19477" name="Group 122"/>
            <p:cNvGrpSpPr/>
            <p:nvPr/>
          </p:nvGrpSpPr>
          <p:grpSpPr bwMode="auto">
            <a:xfrm>
              <a:off x="3199" y="1584"/>
              <a:ext cx="579" cy="225"/>
              <a:chOff x="3199" y="1584"/>
              <a:chExt cx="579" cy="225"/>
            </a:xfrm>
          </p:grpSpPr>
          <p:sp>
            <p:nvSpPr>
              <p:cNvPr id="19489" name="Rectangle 123"/>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490" name="Rectangle 124"/>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19478" name="Rectangle 125"/>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479" name="Rectangle 126"/>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19480" name="Rectangle 127"/>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19481" name="Rectangle 128"/>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19482" name="Rectangle 129"/>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19483" name="Rectangle 130"/>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19484" name="Rectangle 131"/>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19485" name="Rectangle 132"/>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19486" name="Rectangle 133"/>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19487" name="Rectangle 134"/>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19488" name="Rectangle 135"/>
            <p:cNvSpPr>
              <a:spLocks noChangeArrowheads="1"/>
            </p:cNvSpPr>
            <p:nvPr/>
          </p:nvSpPr>
          <p:spPr bwMode="auto">
            <a:xfrm>
              <a:off x="2731" y="1776"/>
              <a:ext cx="48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grpSp>
        <p:nvGrpSpPr>
          <p:cNvPr id="19462" name="Group 136"/>
          <p:cNvGrpSpPr/>
          <p:nvPr/>
        </p:nvGrpSpPr>
        <p:grpSpPr bwMode="auto">
          <a:xfrm>
            <a:off x="4850499" y="5059366"/>
            <a:ext cx="6399887" cy="1016207"/>
            <a:chOff x="1918" y="3360"/>
            <a:chExt cx="3766" cy="601"/>
          </a:xfrm>
        </p:grpSpPr>
        <p:sp>
          <p:nvSpPr>
            <p:cNvPr id="19463" name="Rectangle 137"/>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19464" name="Group 138"/>
            <p:cNvGrpSpPr/>
            <p:nvPr/>
          </p:nvGrpSpPr>
          <p:grpSpPr bwMode="auto">
            <a:xfrm>
              <a:off x="1979" y="3552"/>
              <a:ext cx="624" cy="217"/>
              <a:chOff x="1979" y="3552"/>
              <a:chExt cx="624" cy="217"/>
            </a:xfrm>
          </p:grpSpPr>
          <p:sp>
            <p:nvSpPr>
              <p:cNvPr id="19472" name="Rectangle 139"/>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473" name="Rectangle 140"/>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19465" name="Rectangle 141"/>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19466" name="Rectangle 142"/>
            <p:cNvSpPr>
              <a:spLocks noChangeArrowheads="1"/>
            </p:cNvSpPr>
            <p:nvPr/>
          </p:nvSpPr>
          <p:spPr bwMode="auto">
            <a:xfrm>
              <a:off x="355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sz="1800">
                  <a:latin typeface="Times New Roman" panose="02020603050405020304" pitchFamily="18" charset="0"/>
                </a:rPr>
                <a:t> </a:t>
              </a:r>
              <a:r>
                <a:rPr lang="en-US" altLang="zh-CN" sz="1800"/>
                <a:t>address</a:t>
              </a:r>
              <a:endParaRPr lang="en-US" altLang="zh-CN" sz="1800"/>
            </a:p>
          </p:txBody>
        </p:sp>
        <p:sp>
          <p:nvSpPr>
            <p:cNvPr id="19467" name="Rectangle 143"/>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19468" name="Rectangle 144"/>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19469" name="Rectangle 145"/>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19470" name="Rectangle 146"/>
            <p:cNvSpPr>
              <a:spLocks noChangeArrowheads="1"/>
            </p:cNvSpPr>
            <p:nvPr/>
          </p:nvSpPr>
          <p:spPr bwMode="auto">
            <a:xfrm>
              <a:off x="2143" y="3744"/>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sz="1800" b="0">
                  <a:latin typeface="Times New Roman" panose="02020603050405020304" pitchFamily="18" charset="0"/>
                </a:rPr>
                <a:t> </a:t>
              </a:r>
              <a:r>
                <a:rPr lang="en-US" altLang="zh-CN" sz="1800"/>
                <a:t>bits</a:t>
              </a:r>
              <a:endParaRPr lang="en-US" altLang="zh-CN" sz="1800"/>
            </a:p>
          </p:txBody>
        </p:sp>
        <p:sp>
          <p:nvSpPr>
            <p:cNvPr id="19471" name="Rectangle 147"/>
            <p:cNvSpPr>
              <a:spLocks noChangeArrowheads="1"/>
            </p:cNvSpPr>
            <p:nvPr/>
          </p:nvSpPr>
          <p:spPr bwMode="auto">
            <a:xfrm>
              <a:off x="3816" y="374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2" name="标题 1"/>
          <p:cNvSpPr>
            <a:spLocks noGrp="1"/>
          </p:cNvSpPr>
          <p:nvPr>
            <p:ph type="title"/>
          </p:nvPr>
        </p:nvSpPr>
        <p:spPr/>
        <p:txBody>
          <a:bodyPr/>
          <a:lstStyle/>
          <a:p>
            <a:r>
              <a:rPr lang="zh-CN" altLang="en-US" dirty="0"/>
              <a:t>要设计实现的</a:t>
            </a:r>
            <a:r>
              <a:rPr lang="en-US" altLang="zh-CN" dirty="0"/>
              <a:t>7</a:t>
            </a:r>
            <a:r>
              <a:rPr lang="zh-CN" altLang="en-US" dirty="0"/>
              <a:t>条指令</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562109" y="958146"/>
            <a:ext cx="3170237" cy="5037276"/>
          </a:xfrm>
          <a:noFill/>
        </p:spPr>
        <p:txBody>
          <a:bodyPr/>
          <a:lstStyle/>
          <a:p>
            <a:pPr>
              <a:buFontTx/>
              <a:buNone/>
            </a:pPr>
            <a:r>
              <a:rPr lang="zh-CN" altLang="en-US" sz="2000" dirty="0">
                <a:solidFill>
                  <a:srgbClr val="339933"/>
                </a:solidFill>
              </a:rPr>
              <a:t>实现目标（</a:t>
            </a:r>
            <a:r>
              <a:rPr lang="en-US" altLang="zh-CN" sz="2000" dirty="0">
                <a:solidFill>
                  <a:srgbClr val="339933"/>
                </a:solidFill>
              </a:rPr>
              <a:t>7</a:t>
            </a:r>
            <a:r>
              <a:rPr lang="zh-CN" altLang="en-US" sz="2000" dirty="0">
                <a:solidFill>
                  <a:srgbClr val="339933"/>
                </a:solidFill>
              </a:rPr>
              <a:t>条指令）：</a:t>
            </a:r>
            <a:endParaRPr lang="zh-CN" altLang="en-US" sz="2000" dirty="0">
              <a:solidFill>
                <a:srgbClr val="339933"/>
              </a:solidFill>
            </a:endParaRPr>
          </a:p>
          <a:p>
            <a:r>
              <a:rPr lang="en-US" altLang="zh-CN" sz="2000" dirty="0"/>
              <a:t>ADD and subtract</a:t>
            </a:r>
            <a:endParaRPr lang="en-US" altLang="zh-CN" sz="2000" dirty="0"/>
          </a:p>
          <a:p>
            <a:pPr lvl="1"/>
            <a:r>
              <a:rPr lang="en-US" altLang="zh-CN" sz="2000" dirty="0"/>
              <a:t>add </a:t>
            </a:r>
            <a:r>
              <a:rPr lang="en-US" altLang="zh-CN" sz="2000" dirty="0" err="1"/>
              <a:t>rd</a:t>
            </a:r>
            <a:r>
              <a:rPr lang="en-US" altLang="zh-CN" sz="2000" dirty="0"/>
              <a:t>, </a:t>
            </a:r>
            <a:r>
              <a:rPr lang="en-US" altLang="zh-CN" sz="2000" dirty="0" err="1"/>
              <a:t>rs</a:t>
            </a:r>
            <a:r>
              <a:rPr lang="en-US" altLang="zh-CN" sz="2000" dirty="0"/>
              <a:t>, </a:t>
            </a:r>
            <a:r>
              <a:rPr lang="en-US" altLang="zh-CN" sz="2000" dirty="0" err="1"/>
              <a:t>rt</a:t>
            </a:r>
            <a:endParaRPr lang="en-US" altLang="zh-CN" sz="2000" dirty="0"/>
          </a:p>
          <a:p>
            <a:pPr lvl="1"/>
            <a:r>
              <a:rPr lang="en-US" altLang="zh-CN" sz="2000" dirty="0"/>
              <a:t>sub </a:t>
            </a:r>
            <a:r>
              <a:rPr lang="en-US" altLang="zh-CN" sz="2000" dirty="0" err="1"/>
              <a:t>rd</a:t>
            </a:r>
            <a:r>
              <a:rPr lang="en-US" altLang="zh-CN" sz="2000" dirty="0"/>
              <a:t>, </a:t>
            </a:r>
            <a:r>
              <a:rPr lang="en-US" altLang="zh-CN" sz="2000" dirty="0" err="1"/>
              <a:t>rs</a:t>
            </a:r>
            <a:r>
              <a:rPr lang="en-US" altLang="zh-CN" sz="2000" dirty="0"/>
              <a:t>, </a:t>
            </a:r>
            <a:r>
              <a:rPr lang="en-US" altLang="zh-CN" sz="2000" dirty="0" err="1"/>
              <a:t>rt</a:t>
            </a:r>
            <a:endParaRPr lang="en-US" altLang="zh-CN" sz="2000" dirty="0"/>
          </a:p>
          <a:p>
            <a:r>
              <a:rPr lang="en-US" altLang="zh-CN" sz="2000" dirty="0"/>
              <a:t>OR Immediate:</a:t>
            </a:r>
            <a:endParaRPr lang="en-US" altLang="zh-CN" sz="2000" dirty="0"/>
          </a:p>
          <a:p>
            <a:pPr lvl="1"/>
            <a:r>
              <a:rPr lang="en-US" altLang="zh-CN" sz="2000" dirty="0" err="1"/>
              <a:t>ori</a:t>
            </a:r>
            <a:r>
              <a:rPr lang="en-US" altLang="zh-CN" sz="2000" dirty="0"/>
              <a:t>  </a:t>
            </a:r>
            <a:r>
              <a:rPr lang="en-US" altLang="zh-CN" sz="2000" dirty="0" err="1"/>
              <a:t>rt</a:t>
            </a:r>
            <a:r>
              <a:rPr lang="en-US" altLang="zh-CN" sz="2000" dirty="0"/>
              <a:t>, </a:t>
            </a:r>
            <a:r>
              <a:rPr lang="en-US" altLang="zh-CN" sz="2000" dirty="0" err="1"/>
              <a:t>rs</a:t>
            </a:r>
            <a:r>
              <a:rPr lang="en-US" altLang="zh-CN" sz="2000" dirty="0"/>
              <a:t>, imm16</a:t>
            </a:r>
            <a:endParaRPr lang="en-US" altLang="zh-CN" sz="2000" dirty="0"/>
          </a:p>
          <a:p>
            <a:r>
              <a:rPr lang="en-US" altLang="zh-CN" sz="2000" dirty="0"/>
              <a:t>LOAD and STORE</a:t>
            </a:r>
            <a:endParaRPr lang="en-US" altLang="zh-CN" sz="2000" dirty="0"/>
          </a:p>
          <a:p>
            <a:pPr lvl="1"/>
            <a:r>
              <a:rPr lang="en-US" altLang="zh-CN" sz="2000" dirty="0" err="1"/>
              <a:t>lw</a:t>
            </a:r>
            <a:r>
              <a:rPr lang="en-US" altLang="zh-CN" sz="2000" dirty="0"/>
              <a:t> </a:t>
            </a:r>
            <a:r>
              <a:rPr lang="en-US" altLang="zh-CN" sz="2000" dirty="0" err="1"/>
              <a:t>rt</a:t>
            </a:r>
            <a:r>
              <a:rPr lang="en-US" altLang="zh-CN" sz="2000" dirty="0"/>
              <a:t>, </a:t>
            </a:r>
            <a:r>
              <a:rPr lang="en-US" altLang="zh-CN" sz="2000" dirty="0" err="1"/>
              <a:t>rs</a:t>
            </a:r>
            <a:r>
              <a:rPr lang="en-US" altLang="zh-CN" sz="2000" dirty="0"/>
              <a:t>, imm16</a:t>
            </a:r>
            <a:endParaRPr lang="en-US" altLang="zh-CN" sz="2000" dirty="0"/>
          </a:p>
          <a:p>
            <a:pPr lvl="1"/>
            <a:r>
              <a:rPr lang="en-US" altLang="zh-CN" sz="2000" dirty="0" err="1"/>
              <a:t>sw</a:t>
            </a:r>
            <a:r>
              <a:rPr lang="en-US" altLang="zh-CN" sz="2000" dirty="0"/>
              <a:t> </a:t>
            </a:r>
            <a:r>
              <a:rPr lang="en-US" altLang="zh-CN" sz="2000" dirty="0" err="1"/>
              <a:t>rt</a:t>
            </a:r>
            <a:r>
              <a:rPr lang="en-US" altLang="zh-CN" sz="2000" dirty="0"/>
              <a:t>, </a:t>
            </a:r>
            <a:r>
              <a:rPr lang="en-US" altLang="zh-CN" sz="2000" dirty="0" err="1"/>
              <a:t>rs</a:t>
            </a:r>
            <a:r>
              <a:rPr lang="en-US" altLang="zh-CN" sz="2000" dirty="0"/>
              <a:t>, imm16</a:t>
            </a:r>
            <a:endParaRPr lang="en-US" altLang="zh-CN" sz="2000" dirty="0"/>
          </a:p>
          <a:p>
            <a:r>
              <a:rPr lang="en-US" altLang="zh-CN" sz="2000" dirty="0"/>
              <a:t>BRANCH:</a:t>
            </a:r>
            <a:endParaRPr lang="en-US" altLang="zh-CN" sz="2000" dirty="0"/>
          </a:p>
          <a:p>
            <a:pPr lvl="1"/>
            <a:r>
              <a:rPr lang="en-US" altLang="zh-CN" sz="2000" dirty="0" err="1"/>
              <a:t>beq</a:t>
            </a:r>
            <a:r>
              <a:rPr lang="en-US" altLang="zh-CN" sz="2000" dirty="0"/>
              <a:t> </a:t>
            </a:r>
            <a:r>
              <a:rPr lang="en-US" altLang="zh-CN" sz="2000" dirty="0" err="1"/>
              <a:t>rs</a:t>
            </a:r>
            <a:r>
              <a:rPr lang="en-US" altLang="zh-CN" sz="2000" dirty="0"/>
              <a:t>, </a:t>
            </a:r>
            <a:r>
              <a:rPr lang="en-US" altLang="zh-CN" sz="2000" dirty="0" err="1"/>
              <a:t>rt</a:t>
            </a:r>
            <a:r>
              <a:rPr lang="en-US" altLang="zh-CN" sz="2000" dirty="0"/>
              <a:t>, imm16</a:t>
            </a:r>
            <a:endParaRPr lang="en-US" altLang="zh-CN" sz="2000" dirty="0"/>
          </a:p>
          <a:p>
            <a:r>
              <a:rPr lang="en-US" altLang="zh-CN" sz="2000" dirty="0"/>
              <a:t>JUMP:</a:t>
            </a:r>
            <a:endParaRPr lang="en-US" altLang="zh-CN" sz="2000" dirty="0"/>
          </a:p>
          <a:p>
            <a:pPr lvl="1"/>
            <a:r>
              <a:rPr lang="en-US" altLang="zh-CN" sz="2000" dirty="0"/>
              <a:t>j  target</a:t>
            </a:r>
            <a:endParaRPr lang="en-US" altLang="zh-CN" sz="2000" dirty="0"/>
          </a:p>
        </p:txBody>
      </p:sp>
      <p:sp>
        <p:nvSpPr>
          <p:cNvPr id="196683" name="Text Box 75"/>
          <p:cNvSpPr txBox="1">
            <a:spLocks noChangeArrowheads="1"/>
          </p:cNvSpPr>
          <p:nvPr/>
        </p:nvSpPr>
        <p:spPr bwMode="auto">
          <a:xfrm>
            <a:off x="4848226" y="881069"/>
            <a:ext cx="6270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solidFill>
                  <a:schemeClr val="accent1"/>
                </a:solidFill>
                <a:cs typeface="Arial" panose="020B0604020202020204" pitchFamily="34" charset="0"/>
              </a:rPr>
              <a:t>首先考虑</a:t>
            </a:r>
            <a:r>
              <a:rPr lang="en-US" altLang="zh-CN" sz="2000" dirty="0">
                <a:solidFill>
                  <a:schemeClr val="accent1"/>
                </a:solidFill>
                <a:cs typeface="Arial" panose="020B0604020202020204" pitchFamily="34" charset="0"/>
              </a:rPr>
              <a:t>add</a:t>
            </a:r>
            <a:r>
              <a:rPr lang="zh-CN" altLang="en-US" sz="2000" dirty="0">
                <a:solidFill>
                  <a:schemeClr val="accent1"/>
                </a:solidFill>
                <a:cs typeface="Arial" panose="020B0604020202020204" pitchFamily="34" charset="0"/>
              </a:rPr>
              <a:t>和</a:t>
            </a:r>
            <a:r>
              <a:rPr lang="en-US" altLang="zh-CN" sz="2000" dirty="0">
                <a:solidFill>
                  <a:schemeClr val="accent1"/>
                </a:solidFill>
                <a:cs typeface="Arial" panose="020B0604020202020204" pitchFamily="34" charset="0"/>
              </a:rPr>
              <a:t>sub</a:t>
            </a:r>
            <a:r>
              <a:rPr lang="zh-CN" altLang="en-US" sz="2000" dirty="0">
                <a:solidFill>
                  <a:schemeClr val="accent1"/>
                </a:solidFill>
                <a:cs typeface="Arial" panose="020B0604020202020204" pitchFamily="34" charset="0"/>
              </a:rPr>
              <a:t>指令（</a:t>
            </a:r>
            <a:r>
              <a:rPr lang="en-US" altLang="zh-CN" sz="2000" dirty="0">
                <a:solidFill>
                  <a:schemeClr val="accent1"/>
                </a:solidFill>
                <a:cs typeface="Arial" panose="020B0604020202020204" pitchFamily="34" charset="0"/>
              </a:rPr>
              <a:t>R-Type</a:t>
            </a:r>
            <a:r>
              <a:rPr lang="zh-CN" altLang="en-US" sz="2000" dirty="0">
                <a:solidFill>
                  <a:schemeClr val="accent1"/>
                </a:solidFill>
                <a:cs typeface="Arial" panose="020B0604020202020204" pitchFamily="34" charset="0"/>
              </a:rPr>
              <a:t>指令的代表）</a:t>
            </a:r>
            <a:endParaRPr lang="zh-CN" altLang="en-US" sz="2000" dirty="0">
              <a:solidFill>
                <a:schemeClr val="accent1"/>
              </a:solidFill>
              <a:cs typeface="Arial" panose="020B0604020202020204" pitchFamily="34" charset="0"/>
            </a:endParaRPr>
          </a:p>
        </p:txBody>
      </p:sp>
      <p:grpSp>
        <p:nvGrpSpPr>
          <p:cNvPr id="2" name="Group 77"/>
          <p:cNvGrpSpPr/>
          <p:nvPr/>
        </p:nvGrpSpPr>
        <p:grpSpPr bwMode="auto">
          <a:xfrm>
            <a:off x="718457" y="1349375"/>
            <a:ext cx="11044783" cy="1204913"/>
            <a:chOff x="155" y="730"/>
            <a:chExt cx="5605" cy="759"/>
          </a:xfrm>
        </p:grpSpPr>
        <p:sp>
          <p:nvSpPr>
            <p:cNvPr id="20556" name="Text Box 74"/>
            <p:cNvSpPr txBox="1">
              <a:spLocks noChangeArrowheads="1"/>
            </p:cNvSpPr>
            <p:nvPr/>
          </p:nvSpPr>
          <p:spPr bwMode="auto">
            <a:xfrm>
              <a:off x="1911" y="730"/>
              <a:ext cx="3849" cy="756"/>
            </a:xfrm>
            <a:prstGeom prst="rect">
              <a:avLst/>
            </a:prstGeom>
            <a:solidFill>
              <a:srgbClr val="FF8398">
                <a:alpha val="23137"/>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sz="1800">
                <a:latin typeface="Times New Roman" panose="02020603050405020304" pitchFamily="18" charset="0"/>
              </a:endParaRPr>
            </a:p>
            <a:p>
              <a:pPr>
                <a:spcBef>
                  <a:spcPct val="50000"/>
                </a:spcBef>
              </a:pPr>
              <a:endParaRPr lang="zh-CN" altLang="en-US" sz="1800">
                <a:latin typeface="Times New Roman" panose="02020603050405020304" pitchFamily="18" charset="0"/>
              </a:endParaRPr>
            </a:p>
            <a:p>
              <a:pPr>
                <a:spcBef>
                  <a:spcPct val="50000"/>
                </a:spcBef>
              </a:pPr>
              <a:endParaRPr lang="zh-CN" altLang="en-US" sz="1800">
                <a:latin typeface="Times New Roman" panose="02020603050405020304" pitchFamily="18" charset="0"/>
              </a:endParaRPr>
            </a:p>
          </p:txBody>
        </p:sp>
        <p:sp>
          <p:nvSpPr>
            <p:cNvPr id="20557" name="Text Box 76"/>
            <p:cNvSpPr txBox="1">
              <a:spLocks noChangeArrowheads="1"/>
            </p:cNvSpPr>
            <p:nvPr/>
          </p:nvSpPr>
          <p:spPr bwMode="auto">
            <a:xfrm>
              <a:off x="155" y="733"/>
              <a:ext cx="1664" cy="756"/>
            </a:xfrm>
            <a:prstGeom prst="rect">
              <a:avLst/>
            </a:prstGeom>
            <a:solidFill>
              <a:srgbClr val="FE9AAB">
                <a:alpha val="29019"/>
              </a:srgbClr>
            </a:solidFill>
            <a:ln>
              <a:noFill/>
            </a:ln>
            <a:extLs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endParaRPr lang="zh-CN" altLang="en-US" sz="1800">
                <a:latin typeface="Times New Roman" panose="02020603050405020304" pitchFamily="18" charset="0"/>
              </a:endParaRPr>
            </a:p>
            <a:p>
              <a:pPr>
                <a:spcBef>
                  <a:spcPct val="50000"/>
                </a:spcBef>
              </a:pPr>
              <a:endParaRPr lang="zh-CN" altLang="en-US" sz="1800">
                <a:latin typeface="Times New Roman" panose="02020603050405020304" pitchFamily="18" charset="0"/>
              </a:endParaRPr>
            </a:p>
            <a:p>
              <a:pPr>
                <a:spcBef>
                  <a:spcPct val="50000"/>
                </a:spcBef>
              </a:pPr>
              <a:endParaRPr lang="zh-CN" altLang="en-US" sz="1800">
                <a:latin typeface="Times New Roman" panose="02020603050405020304" pitchFamily="18" charset="0"/>
              </a:endParaRPr>
            </a:p>
          </p:txBody>
        </p:sp>
      </p:grpSp>
      <p:grpSp>
        <p:nvGrpSpPr>
          <p:cNvPr id="20486" name="Group 78"/>
          <p:cNvGrpSpPr/>
          <p:nvPr/>
        </p:nvGrpSpPr>
        <p:grpSpPr bwMode="auto">
          <a:xfrm>
            <a:off x="4762500" y="1462323"/>
            <a:ext cx="6752166" cy="976313"/>
            <a:chOff x="1918" y="672"/>
            <a:chExt cx="3767" cy="615"/>
          </a:xfrm>
        </p:grpSpPr>
        <p:grpSp>
          <p:nvGrpSpPr>
            <p:cNvPr id="20521" name="Group 79"/>
            <p:cNvGrpSpPr/>
            <p:nvPr/>
          </p:nvGrpSpPr>
          <p:grpSpPr bwMode="auto">
            <a:xfrm>
              <a:off x="1918" y="672"/>
              <a:ext cx="3767" cy="423"/>
              <a:chOff x="1918" y="672"/>
              <a:chExt cx="3767" cy="423"/>
            </a:xfrm>
          </p:grpSpPr>
          <p:grpSp>
            <p:nvGrpSpPr>
              <p:cNvPr id="20528" name="Group 80"/>
              <p:cNvGrpSpPr/>
              <p:nvPr/>
            </p:nvGrpSpPr>
            <p:grpSpPr bwMode="auto">
              <a:xfrm>
                <a:off x="1979" y="864"/>
                <a:ext cx="3607" cy="231"/>
                <a:chOff x="1979" y="864"/>
                <a:chExt cx="3607" cy="231"/>
              </a:xfrm>
            </p:grpSpPr>
            <p:sp>
              <p:nvSpPr>
                <p:cNvPr id="20536" name="Rectangle 81"/>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0537" name="Group 82"/>
                <p:cNvGrpSpPr/>
                <p:nvPr/>
              </p:nvGrpSpPr>
              <p:grpSpPr bwMode="auto">
                <a:xfrm>
                  <a:off x="1979" y="864"/>
                  <a:ext cx="3607" cy="231"/>
                  <a:chOff x="1979" y="864"/>
                  <a:chExt cx="3607" cy="231"/>
                </a:xfrm>
              </p:grpSpPr>
              <p:grpSp>
                <p:nvGrpSpPr>
                  <p:cNvPr id="20538" name="Group 83"/>
                  <p:cNvGrpSpPr/>
                  <p:nvPr/>
                </p:nvGrpSpPr>
                <p:grpSpPr bwMode="auto">
                  <a:xfrm>
                    <a:off x="1979" y="864"/>
                    <a:ext cx="624" cy="229"/>
                    <a:chOff x="1979" y="864"/>
                    <a:chExt cx="624" cy="229"/>
                  </a:xfrm>
                </p:grpSpPr>
                <p:sp>
                  <p:nvSpPr>
                    <p:cNvPr id="20554" name="Rectangle 84"/>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0555" name="Rectangle 85"/>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0539" name="Group 86"/>
                  <p:cNvGrpSpPr/>
                  <p:nvPr/>
                </p:nvGrpSpPr>
                <p:grpSpPr bwMode="auto">
                  <a:xfrm>
                    <a:off x="2611" y="864"/>
                    <a:ext cx="580" cy="231"/>
                    <a:chOff x="2611" y="864"/>
                    <a:chExt cx="580" cy="231"/>
                  </a:xfrm>
                </p:grpSpPr>
                <p:sp>
                  <p:nvSpPr>
                    <p:cNvPr id="20552" name="Rectangle 87"/>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0553" name="Rectangle 88"/>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0540" name="Group 89"/>
                  <p:cNvGrpSpPr/>
                  <p:nvPr/>
                </p:nvGrpSpPr>
                <p:grpSpPr bwMode="auto">
                  <a:xfrm>
                    <a:off x="3199" y="864"/>
                    <a:ext cx="579" cy="229"/>
                    <a:chOff x="3199" y="864"/>
                    <a:chExt cx="579" cy="229"/>
                  </a:xfrm>
                </p:grpSpPr>
                <p:sp>
                  <p:nvSpPr>
                    <p:cNvPr id="20550" name="Rectangle 90"/>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0551" name="Rectangle 91"/>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20541" name="Group 92"/>
                  <p:cNvGrpSpPr/>
                  <p:nvPr/>
                </p:nvGrpSpPr>
                <p:grpSpPr bwMode="auto">
                  <a:xfrm>
                    <a:off x="3786" y="864"/>
                    <a:ext cx="579" cy="229"/>
                    <a:chOff x="3786" y="864"/>
                    <a:chExt cx="579" cy="229"/>
                  </a:xfrm>
                </p:grpSpPr>
                <p:sp>
                  <p:nvSpPr>
                    <p:cNvPr id="20548" name="Rectangle 93"/>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0549" name="Rectangle 94"/>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20542" name="Group 95"/>
                  <p:cNvGrpSpPr/>
                  <p:nvPr/>
                </p:nvGrpSpPr>
                <p:grpSpPr bwMode="auto">
                  <a:xfrm>
                    <a:off x="4373" y="864"/>
                    <a:ext cx="620" cy="229"/>
                    <a:chOff x="4373" y="864"/>
                    <a:chExt cx="620" cy="229"/>
                  </a:xfrm>
                </p:grpSpPr>
                <p:sp>
                  <p:nvSpPr>
                    <p:cNvPr id="20546" name="Rectangle 96"/>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0547" name="Rectangle 97"/>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20543" name="Group 98"/>
                  <p:cNvGrpSpPr/>
                  <p:nvPr/>
                </p:nvGrpSpPr>
                <p:grpSpPr bwMode="auto">
                  <a:xfrm>
                    <a:off x="4961" y="864"/>
                    <a:ext cx="625" cy="229"/>
                    <a:chOff x="4961" y="864"/>
                    <a:chExt cx="625" cy="229"/>
                  </a:xfrm>
                </p:grpSpPr>
                <p:sp>
                  <p:nvSpPr>
                    <p:cNvPr id="20544" name="Rectangle 99"/>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0545" name="Rectangle 100"/>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20529" name="Rectangle 101"/>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0530" name="Rectangle 102"/>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20531" name="Rectangle 103"/>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20532" name="Rectangle 104"/>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0533" name="Rectangle 105"/>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0534" name="Rectangle 106"/>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0535" name="Rectangle 107"/>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20522" name="Rectangle 108"/>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0523" name="Rectangle 109"/>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6 </a:t>
              </a:r>
              <a:r>
                <a:rPr lang="en-US" altLang="zh-CN" sz="1800" dirty="0"/>
                <a:t>bits</a:t>
              </a:r>
              <a:endParaRPr lang="en-US" altLang="zh-CN" sz="1800" dirty="0"/>
            </a:p>
          </p:txBody>
        </p:sp>
        <p:sp>
          <p:nvSpPr>
            <p:cNvPr id="20524" name="Rectangle 110"/>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0525" name="Rectangle 111"/>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0526" name="Rectangle 112"/>
            <p:cNvSpPr>
              <a:spLocks noChangeArrowheads="1"/>
            </p:cNvSpPr>
            <p:nvPr/>
          </p:nvSpPr>
          <p:spPr bwMode="auto">
            <a:xfrm>
              <a:off x="3317" y="1056"/>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sp>
          <p:nvSpPr>
            <p:cNvPr id="20527" name="Rectangle 113"/>
            <p:cNvSpPr>
              <a:spLocks noChangeArrowheads="1"/>
            </p:cNvSpPr>
            <p:nvPr/>
          </p:nvSpPr>
          <p:spPr bwMode="auto">
            <a:xfrm>
              <a:off x="2731" y="1056"/>
              <a:ext cx="4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grpSp>
        <p:nvGrpSpPr>
          <p:cNvPr id="20487" name="Group 114"/>
          <p:cNvGrpSpPr/>
          <p:nvPr/>
        </p:nvGrpSpPr>
        <p:grpSpPr bwMode="auto">
          <a:xfrm>
            <a:off x="4668838" y="2914652"/>
            <a:ext cx="6845828" cy="992272"/>
            <a:chOff x="1918" y="1392"/>
            <a:chExt cx="3765" cy="609"/>
          </a:xfrm>
        </p:grpSpPr>
        <p:sp>
          <p:nvSpPr>
            <p:cNvPr id="20500" name="Rectangle 115"/>
            <p:cNvSpPr>
              <a:spLocks noChangeArrowheads="1"/>
            </p:cNvSpPr>
            <p:nvPr/>
          </p:nvSpPr>
          <p:spPr bwMode="auto">
            <a:xfrm>
              <a:off x="1983" y="159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20501" name="Group 116"/>
            <p:cNvGrpSpPr/>
            <p:nvPr/>
          </p:nvGrpSpPr>
          <p:grpSpPr bwMode="auto">
            <a:xfrm>
              <a:off x="1979" y="1584"/>
              <a:ext cx="624" cy="223"/>
              <a:chOff x="1979" y="1584"/>
              <a:chExt cx="624" cy="223"/>
            </a:xfrm>
          </p:grpSpPr>
          <p:sp>
            <p:nvSpPr>
              <p:cNvPr id="20519" name="Rectangle 117"/>
              <p:cNvSpPr>
                <a:spLocks noChangeArrowheads="1"/>
              </p:cNvSpPr>
              <p:nvPr/>
            </p:nvSpPr>
            <p:spPr bwMode="auto">
              <a:xfrm>
                <a:off x="1979" y="158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0520" name="Rectangle 118"/>
              <p:cNvSpPr>
                <a:spLocks noChangeArrowheads="1"/>
              </p:cNvSpPr>
              <p:nvPr/>
            </p:nvSpPr>
            <p:spPr bwMode="auto">
              <a:xfrm>
                <a:off x="2161" y="1584"/>
                <a:ext cx="28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0502" name="Group 119"/>
            <p:cNvGrpSpPr/>
            <p:nvPr/>
          </p:nvGrpSpPr>
          <p:grpSpPr bwMode="auto">
            <a:xfrm>
              <a:off x="2611" y="1584"/>
              <a:ext cx="580" cy="223"/>
              <a:chOff x="2611" y="1584"/>
              <a:chExt cx="580" cy="223"/>
            </a:xfrm>
          </p:grpSpPr>
          <p:sp>
            <p:nvSpPr>
              <p:cNvPr id="20517" name="Rectangle 120"/>
              <p:cNvSpPr>
                <a:spLocks noChangeArrowheads="1"/>
              </p:cNvSpPr>
              <p:nvPr/>
            </p:nvSpPr>
            <p:spPr bwMode="auto">
              <a:xfrm>
                <a:off x="2611" y="158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0518" name="Rectangle 121"/>
              <p:cNvSpPr>
                <a:spLocks noChangeArrowheads="1"/>
              </p:cNvSpPr>
              <p:nvPr/>
            </p:nvSpPr>
            <p:spPr bwMode="auto">
              <a:xfrm>
                <a:off x="2776" y="1584"/>
                <a:ext cx="2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grpSp>
        <p:grpSp>
          <p:nvGrpSpPr>
            <p:cNvPr id="20503" name="Group 122"/>
            <p:cNvGrpSpPr/>
            <p:nvPr/>
          </p:nvGrpSpPr>
          <p:grpSpPr bwMode="auto">
            <a:xfrm>
              <a:off x="3199" y="1584"/>
              <a:ext cx="579" cy="225"/>
              <a:chOff x="3199" y="1584"/>
              <a:chExt cx="579" cy="225"/>
            </a:xfrm>
          </p:grpSpPr>
          <p:sp>
            <p:nvSpPr>
              <p:cNvPr id="20515" name="Rectangle 123"/>
              <p:cNvSpPr>
                <a:spLocks noChangeArrowheads="1"/>
              </p:cNvSpPr>
              <p:nvPr/>
            </p:nvSpPr>
            <p:spPr bwMode="auto">
              <a:xfrm>
                <a:off x="3199" y="158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0516" name="Rectangle 124"/>
              <p:cNvSpPr>
                <a:spLocks noChangeArrowheads="1"/>
              </p:cNvSpPr>
              <p:nvPr/>
            </p:nvSpPr>
            <p:spPr bwMode="auto">
              <a:xfrm>
                <a:off x="3363" y="1584"/>
                <a:ext cx="2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sp>
          <p:nvSpPr>
            <p:cNvPr id="20504" name="Rectangle 125"/>
            <p:cNvSpPr>
              <a:spLocks noChangeArrowheads="1"/>
            </p:cNvSpPr>
            <p:nvPr/>
          </p:nvSpPr>
          <p:spPr bwMode="auto">
            <a:xfrm>
              <a:off x="3786" y="1588"/>
              <a:ext cx="180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0505" name="Rectangle 126"/>
            <p:cNvSpPr>
              <a:spLocks noChangeArrowheads="1"/>
            </p:cNvSpPr>
            <p:nvPr/>
          </p:nvSpPr>
          <p:spPr bwMode="auto">
            <a:xfrm>
              <a:off x="4289" y="1584"/>
              <a:ext cx="8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immediate</a:t>
              </a:r>
              <a:endParaRPr lang="en-US" altLang="zh-CN" sz="1800"/>
            </a:p>
          </p:txBody>
        </p:sp>
        <p:sp>
          <p:nvSpPr>
            <p:cNvPr id="20506" name="Rectangle 127"/>
            <p:cNvSpPr>
              <a:spLocks noChangeArrowheads="1"/>
            </p:cNvSpPr>
            <p:nvPr/>
          </p:nvSpPr>
          <p:spPr bwMode="auto">
            <a:xfrm>
              <a:off x="5488" y="1392"/>
              <a:ext cx="1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0507" name="Rectangle 128"/>
            <p:cNvSpPr>
              <a:spLocks noChangeArrowheads="1"/>
            </p:cNvSpPr>
            <p:nvPr/>
          </p:nvSpPr>
          <p:spPr bwMode="auto">
            <a:xfrm>
              <a:off x="3590"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0508" name="Rectangle 129"/>
            <p:cNvSpPr>
              <a:spLocks noChangeArrowheads="1"/>
            </p:cNvSpPr>
            <p:nvPr/>
          </p:nvSpPr>
          <p:spPr bwMode="auto">
            <a:xfrm>
              <a:off x="3002"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0509" name="Rectangle 130"/>
            <p:cNvSpPr>
              <a:spLocks noChangeArrowheads="1"/>
            </p:cNvSpPr>
            <p:nvPr/>
          </p:nvSpPr>
          <p:spPr bwMode="auto">
            <a:xfrm>
              <a:off x="2414"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0510" name="Rectangle 131"/>
            <p:cNvSpPr>
              <a:spLocks noChangeArrowheads="1"/>
            </p:cNvSpPr>
            <p:nvPr/>
          </p:nvSpPr>
          <p:spPr bwMode="auto">
            <a:xfrm>
              <a:off x="1918" y="1392"/>
              <a:ext cx="27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0511" name="Rectangle 132"/>
            <p:cNvSpPr>
              <a:spLocks noChangeArrowheads="1"/>
            </p:cNvSpPr>
            <p:nvPr/>
          </p:nvSpPr>
          <p:spPr bwMode="auto">
            <a:xfrm>
              <a:off x="2143" y="1776"/>
              <a:ext cx="4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0512" name="Rectangle 133"/>
            <p:cNvSpPr>
              <a:spLocks noChangeArrowheads="1"/>
            </p:cNvSpPr>
            <p:nvPr/>
          </p:nvSpPr>
          <p:spPr bwMode="auto">
            <a:xfrm>
              <a:off x="4448" y="1776"/>
              <a:ext cx="5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 </a:t>
              </a:r>
              <a:r>
                <a:rPr lang="en-US" altLang="zh-CN" sz="1800"/>
                <a:t>bits</a:t>
              </a:r>
              <a:endParaRPr lang="en-US" altLang="zh-CN" sz="1800"/>
            </a:p>
          </p:txBody>
        </p:sp>
        <p:sp>
          <p:nvSpPr>
            <p:cNvPr id="20513" name="Rectangle 134"/>
            <p:cNvSpPr>
              <a:spLocks noChangeArrowheads="1"/>
            </p:cNvSpPr>
            <p:nvPr/>
          </p:nvSpPr>
          <p:spPr bwMode="auto">
            <a:xfrm>
              <a:off x="3318" y="1776"/>
              <a:ext cx="4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0514" name="Rectangle 135"/>
            <p:cNvSpPr>
              <a:spLocks noChangeArrowheads="1"/>
            </p:cNvSpPr>
            <p:nvPr/>
          </p:nvSpPr>
          <p:spPr bwMode="auto">
            <a:xfrm>
              <a:off x="2731" y="1776"/>
              <a:ext cx="48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sz="1800" b="0">
                  <a:latin typeface="Times New Roman" panose="02020603050405020304" pitchFamily="18" charset="0"/>
                </a:rPr>
                <a:t> </a:t>
              </a:r>
              <a:r>
                <a:rPr lang="en-US" altLang="zh-CN" sz="1800"/>
                <a:t>bits</a:t>
              </a:r>
              <a:endParaRPr lang="en-US" altLang="zh-CN" sz="1800"/>
            </a:p>
          </p:txBody>
        </p:sp>
      </p:grpSp>
      <p:grpSp>
        <p:nvGrpSpPr>
          <p:cNvPr id="20488" name="Group 136"/>
          <p:cNvGrpSpPr/>
          <p:nvPr/>
        </p:nvGrpSpPr>
        <p:grpSpPr bwMode="auto">
          <a:xfrm>
            <a:off x="4654551" y="5059366"/>
            <a:ext cx="6818655" cy="1016207"/>
            <a:chOff x="1918" y="3360"/>
            <a:chExt cx="3766" cy="601"/>
          </a:xfrm>
        </p:grpSpPr>
        <p:sp>
          <p:nvSpPr>
            <p:cNvPr id="20489" name="Rectangle 137"/>
            <p:cNvSpPr>
              <a:spLocks noChangeArrowheads="1"/>
            </p:cNvSpPr>
            <p:nvPr/>
          </p:nvSpPr>
          <p:spPr bwMode="auto">
            <a:xfrm>
              <a:off x="1983" y="3560"/>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grpSp>
          <p:nvGrpSpPr>
            <p:cNvPr id="20490" name="Group 138"/>
            <p:cNvGrpSpPr/>
            <p:nvPr/>
          </p:nvGrpSpPr>
          <p:grpSpPr bwMode="auto">
            <a:xfrm>
              <a:off x="1979" y="3552"/>
              <a:ext cx="624" cy="217"/>
              <a:chOff x="1979" y="3552"/>
              <a:chExt cx="624" cy="217"/>
            </a:xfrm>
          </p:grpSpPr>
          <p:sp>
            <p:nvSpPr>
              <p:cNvPr id="20498" name="Rectangle 139"/>
              <p:cNvSpPr>
                <a:spLocks noChangeArrowheads="1"/>
              </p:cNvSpPr>
              <p:nvPr/>
            </p:nvSpPr>
            <p:spPr bwMode="auto">
              <a:xfrm>
                <a:off x="1979" y="3556"/>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0499" name="Rectangle 140"/>
              <p:cNvSpPr>
                <a:spLocks noChangeArrowheads="1"/>
              </p:cNvSpPr>
              <p:nvPr/>
            </p:nvSpPr>
            <p:spPr bwMode="auto">
              <a:xfrm>
                <a:off x="2161" y="3552"/>
                <a:ext cx="29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sp>
          <p:nvSpPr>
            <p:cNvPr id="20491" name="Rectangle 141"/>
            <p:cNvSpPr>
              <a:spLocks noChangeArrowheads="1"/>
            </p:cNvSpPr>
            <p:nvPr/>
          </p:nvSpPr>
          <p:spPr bwMode="auto">
            <a:xfrm>
              <a:off x="2611" y="3556"/>
              <a:ext cx="297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1800"/>
            </a:p>
          </p:txBody>
        </p:sp>
        <p:sp>
          <p:nvSpPr>
            <p:cNvPr id="20492" name="Rectangle 142"/>
            <p:cNvSpPr>
              <a:spLocks noChangeArrowheads="1"/>
            </p:cNvSpPr>
            <p:nvPr/>
          </p:nvSpPr>
          <p:spPr bwMode="auto">
            <a:xfrm>
              <a:off x="3554" y="3552"/>
              <a:ext cx="109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target</a:t>
              </a:r>
              <a:r>
                <a:rPr lang="en-US" altLang="zh-CN" sz="1800">
                  <a:latin typeface="Times New Roman" panose="02020603050405020304" pitchFamily="18" charset="0"/>
                </a:rPr>
                <a:t> </a:t>
              </a:r>
              <a:r>
                <a:rPr lang="en-US" altLang="zh-CN" sz="1800"/>
                <a:t>address</a:t>
              </a:r>
              <a:endParaRPr lang="en-US" altLang="zh-CN" sz="1800"/>
            </a:p>
          </p:txBody>
        </p:sp>
        <p:sp>
          <p:nvSpPr>
            <p:cNvPr id="20493" name="Rectangle 143"/>
            <p:cNvSpPr>
              <a:spLocks noChangeArrowheads="1"/>
            </p:cNvSpPr>
            <p:nvPr/>
          </p:nvSpPr>
          <p:spPr bwMode="auto">
            <a:xfrm>
              <a:off x="5488" y="3360"/>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0494" name="Rectangle 144"/>
            <p:cNvSpPr>
              <a:spLocks noChangeArrowheads="1"/>
            </p:cNvSpPr>
            <p:nvPr/>
          </p:nvSpPr>
          <p:spPr bwMode="auto">
            <a:xfrm>
              <a:off x="2414"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0495" name="Rectangle 145"/>
            <p:cNvSpPr>
              <a:spLocks noChangeArrowheads="1"/>
            </p:cNvSpPr>
            <p:nvPr/>
          </p:nvSpPr>
          <p:spPr bwMode="auto">
            <a:xfrm>
              <a:off x="1918" y="3360"/>
              <a:ext cx="2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sp>
          <p:nvSpPr>
            <p:cNvPr id="20496" name="Rectangle 146"/>
            <p:cNvSpPr>
              <a:spLocks noChangeArrowheads="1"/>
            </p:cNvSpPr>
            <p:nvPr/>
          </p:nvSpPr>
          <p:spPr bwMode="auto">
            <a:xfrm>
              <a:off x="2143" y="3744"/>
              <a:ext cx="4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r>
                <a:rPr lang="zh-CN" altLang="en-US" sz="1800" b="0">
                  <a:latin typeface="Times New Roman" panose="02020603050405020304" pitchFamily="18" charset="0"/>
                </a:rPr>
                <a:t> </a:t>
              </a:r>
              <a:r>
                <a:rPr lang="en-US" altLang="zh-CN" sz="1800"/>
                <a:t>bits</a:t>
              </a:r>
              <a:endParaRPr lang="en-US" altLang="zh-CN" sz="1800"/>
            </a:p>
          </p:txBody>
        </p:sp>
        <p:sp>
          <p:nvSpPr>
            <p:cNvPr id="20497" name="Rectangle 147"/>
            <p:cNvSpPr>
              <a:spLocks noChangeArrowheads="1"/>
            </p:cNvSpPr>
            <p:nvPr/>
          </p:nvSpPr>
          <p:spPr bwMode="auto">
            <a:xfrm>
              <a:off x="3816" y="3744"/>
              <a:ext cx="57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 </a:t>
              </a:r>
              <a:r>
                <a:rPr lang="en-US" altLang="zh-CN" sz="1800"/>
                <a:t>bits</a:t>
              </a:r>
              <a:endParaRPr lang="en-US" altLang="zh-CN" sz="1800"/>
            </a:p>
          </p:txBody>
        </p:sp>
      </p:grpSp>
      <p:sp>
        <p:nvSpPr>
          <p:cNvPr id="3" name="标题 2"/>
          <p:cNvSpPr>
            <a:spLocks noGrp="1"/>
          </p:cNvSpPr>
          <p:nvPr>
            <p:ph type="title"/>
          </p:nvPr>
        </p:nvSpPr>
        <p:spPr/>
        <p:txBody>
          <a:bodyPr/>
          <a:lstStyle/>
          <a:p>
            <a:r>
              <a:rPr lang="zh-CN" altLang="en-US" dirty="0"/>
              <a:t>加法和减法指令</a:t>
            </a:r>
            <a:r>
              <a:rPr lang="en-US" altLang="zh-CN" dirty="0"/>
              <a:t>(R-type</a:t>
            </a:r>
            <a:r>
              <a:rPr lang="zh-CN" altLang="en-US" dirty="0"/>
              <a:t>类型）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83"/>
                                        </p:tgtEl>
                                        <p:attrNameLst>
                                          <p:attrName>style.visibility</p:attrName>
                                        </p:attrNameLst>
                                      </p:cBhvr>
                                      <p:to>
                                        <p:strVal val="visible"/>
                                      </p:to>
                                    </p:set>
                                    <p:animEffect transition="in" filter="blinds(horizontal)">
                                      <p:cBhvr>
                                        <p:cTn id="7" dur="500"/>
                                        <p:tgtEl>
                                          <p:spTgt spid="1966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8" name="Group 35"/>
          <p:cNvGrpSpPr/>
          <p:nvPr/>
        </p:nvGrpSpPr>
        <p:grpSpPr bwMode="auto">
          <a:xfrm>
            <a:off x="2814409" y="990602"/>
            <a:ext cx="6966404" cy="1719941"/>
            <a:chOff x="1918" y="672"/>
            <a:chExt cx="3778" cy="828"/>
          </a:xfrm>
        </p:grpSpPr>
        <p:grpSp>
          <p:nvGrpSpPr>
            <p:cNvPr id="21509" name="Group 36"/>
            <p:cNvGrpSpPr/>
            <p:nvPr/>
          </p:nvGrpSpPr>
          <p:grpSpPr bwMode="auto">
            <a:xfrm>
              <a:off x="1918" y="672"/>
              <a:ext cx="3778" cy="442"/>
              <a:chOff x="1918" y="672"/>
              <a:chExt cx="3778" cy="442"/>
            </a:xfrm>
          </p:grpSpPr>
          <p:grpSp>
            <p:nvGrpSpPr>
              <p:cNvPr id="21516" name="Group 37"/>
              <p:cNvGrpSpPr/>
              <p:nvPr/>
            </p:nvGrpSpPr>
            <p:grpSpPr bwMode="auto">
              <a:xfrm>
                <a:off x="1979" y="864"/>
                <a:ext cx="3626" cy="250"/>
                <a:chOff x="1979" y="864"/>
                <a:chExt cx="3626" cy="250"/>
              </a:xfrm>
            </p:grpSpPr>
            <p:sp>
              <p:nvSpPr>
                <p:cNvPr id="21524" name="Rectangle 38"/>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grpSp>
              <p:nvGrpSpPr>
                <p:cNvPr id="21525" name="Group 39"/>
                <p:cNvGrpSpPr/>
                <p:nvPr/>
              </p:nvGrpSpPr>
              <p:grpSpPr bwMode="auto">
                <a:xfrm>
                  <a:off x="1979" y="864"/>
                  <a:ext cx="3626" cy="250"/>
                  <a:chOff x="1979" y="864"/>
                  <a:chExt cx="3626" cy="250"/>
                </a:xfrm>
              </p:grpSpPr>
              <p:grpSp>
                <p:nvGrpSpPr>
                  <p:cNvPr id="21526" name="Group 40"/>
                  <p:cNvGrpSpPr/>
                  <p:nvPr/>
                </p:nvGrpSpPr>
                <p:grpSpPr bwMode="auto">
                  <a:xfrm>
                    <a:off x="1979" y="864"/>
                    <a:ext cx="624" cy="250"/>
                    <a:chOff x="1979" y="864"/>
                    <a:chExt cx="624" cy="250"/>
                  </a:xfrm>
                </p:grpSpPr>
                <p:sp>
                  <p:nvSpPr>
                    <p:cNvPr id="21542" name="Rectangle 41"/>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1543" name="Rectangle 42"/>
                    <p:cNvSpPr>
                      <a:spLocks noChangeArrowheads="1"/>
                    </p:cNvSpPr>
                    <p:nvPr/>
                  </p:nvSpPr>
                  <p:spPr bwMode="auto">
                    <a:xfrm>
                      <a:off x="2161" y="864"/>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op</a:t>
                      </a:r>
                      <a:endParaRPr lang="en-US" altLang="zh-CN" sz="2000"/>
                    </a:p>
                  </p:txBody>
                </p:sp>
              </p:grpSp>
              <p:grpSp>
                <p:nvGrpSpPr>
                  <p:cNvPr id="21527" name="Group 43"/>
                  <p:cNvGrpSpPr/>
                  <p:nvPr/>
                </p:nvGrpSpPr>
                <p:grpSpPr bwMode="auto">
                  <a:xfrm>
                    <a:off x="2611" y="864"/>
                    <a:ext cx="580" cy="250"/>
                    <a:chOff x="2611" y="864"/>
                    <a:chExt cx="580" cy="250"/>
                  </a:xfrm>
                </p:grpSpPr>
                <p:sp>
                  <p:nvSpPr>
                    <p:cNvPr id="21540" name="Rectangle 44"/>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1541" name="Rectangle 45"/>
                    <p:cNvSpPr>
                      <a:spLocks noChangeArrowheads="1"/>
                    </p:cNvSpPr>
                    <p:nvPr/>
                  </p:nvSpPr>
                  <p:spPr bwMode="auto">
                    <a:xfrm>
                      <a:off x="2776" y="864"/>
                      <a:ext cx="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rs</a:t>
                      </a:r>
                      <a:endParaRPr lang="en-US" altLang="zh-CN" sz="2000"/>
                    </a:p>
                  </p:txBody>
                </p:sp>
              </p:grpSp>
              <p:grpSp>
                <p:nvGrpSpPr>
                  <p:cNvPr id="21528" name="Group 46"/>
                  <p:cNvGrpSpPr/>
                  <p:nvPr/>
                </p:nvGrpSpPr>
                <p:grpSpPr bwMode="auto">
                  <a:xfrm>
                    <a:off x="3199" y="864"/>
                    <a:ext cx="579" cy="250"/>
                    <a:chOff x="3199" y="864"/>
                    <a:chExt cx="579" cy="250"/>
                  </a:xfrm>
                </p:grpSpPr>
                <p:sp>
                  <p:nvSpPr>
                    <p:cNvPr id="21538" name="Rectangle 47"/>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1539" name="Rectangle 48"/>
                    <p:cNvSpPr>
                      <a:spLocks noChangeArrowheads="1"/>
                    </p:cNvSpPr>
                    <p:nvPr/>
                  </p:nvSpPr>
                  <p:spPr bwMode="auto">
                    <a:xfrm>
                      <a:off x="3363" y="864"/>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rt</a:t>
                      </a:r>
                      <a:endParaRPr lang="en-US" altLang="zh-CN" sz="2000"/>
                    </a:p>
                  </p:txBody>
                </p:sp>
              </p:grpSp>
              <p:grpSp>
                <p:nvGrpSpPr>
                  <p:cNvPr id="21529" name="Group 49"/>
                  <p:cNvGrpSpPr/>
                  <p:nvPr/>
                </p:nvGrpSpPr>
                <p:grpSpPr bwMode="auto">
                  <a:xfrm>
                    <a:off x="3786" y="864"/>
                    <a:ext cx="579" cy="250"/>
                    <a:chOff x="3786" y="864"/>
                    <a:chExt cx="579" cy="250"/>
                  </a:xfrm>
                </p:grpSpPr>
                <p:sp>
                  <p:nvSpPr>
                    <p:cNvPr id="21536" name="Rectangle 50"/>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1537" name="Rectangle 51"/>
                    <p:cNvSpPr>
                      <a:spLocks noChangeArrowheads="1"/>
                    </p:cNvSpPr>
                    <p:nvPr/>
                  </p:nvSpPr>
                  <p:spPr bwMode="auto">
                    <a:xfrm>
                      <a:off x="3951" y="864"/>
                      <a:ext cx="2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rd</a:t>
                      </a:r>
                      <a:endParaRPr lang="en-US" altLang="zh-CN" sz="2000"/>
                    </a:p>
                  </p:txBody>
                </p:sp>
              </p:grpSp>
              <p:grpSp>
                <p:nvGrpSpPr>
                  <p:cNvPr id="21530" name="Group 52"/>
                  <p:cNvGrpSpPr/>
                  <p:nvPr/>
                </p:nvGrpSpPr>
                <p:grpSpPr bwMode="auto">
                  <a:xfrm>
                    <a:off x="4373" y="864"/>
                    <a:ext cx="673" cy="250"/>
                    <a:chOff x="4373" y="864"/>
                    <a:chExt cx="673" cy="250"/>
                  </a:xfrm>
                </p:grpSpPr>
                <p:sp>
                  <p:nvSpPr>
                    <p:cNvPr id="21534" name="Rectangle 53"/>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1535" name="Rectangle 54"/>
                    <p:cNvSpPr>
                      <a:spLocks noChangeArrowheads="1"/>
                    </p:cNvSpPr>
                    <p:nvPr/>
                  </p:nvSpPr>
                  <p:spPr bwMode="auto">
                    <a:xfrm>
                      <a:off x="4448" y="864"/>
                      <a:ext cx="5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shamt</a:t>
                      </a:r>
                      <a:endParaRPr lang="en-US" altLang="zh-CN" sz="2000"/>
                    </a:p>
                  </p:txBody>
                </p:sp>
              </p:grpSp>
              <p:grpSp>
                <p:nvGrpSpPr>
                  <p:cNvPr id="21531" name="Group 55"/>
                  <p:cNvGrpSpPr/>
                  <p:nvPr/>
                </p:nvGrpSpPr>
                <p:grpSpPr bwMode="auto">
                  <a:xfrm>
                    <a:off x="4961" y="864"/>
                    <a:ext cx="644" cy="250"/>
                    <a:chOff x="4961" y="864"/>
                    <a:chExt cx="644" cy="250"/>
                  </a:xfrm>
                </p:grpSpPr>
                <p:sp>
                  <p:nvSpPr>
                    <p:cNvPr id="21532" name="Rectangle 56"/>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sz="2000"/>
                    </a:p>
                  </p:txBody>
                </p:sp>
                <p:sp>
                  <p:nvSpPr>
                    <p:cNvPr id="21533" name="Rectangle 57"/>
                    <p:cNvSpPr>
                      <a:spLocks noChangeArrowheads="1"/>
                    </p:cNvSpPr>
                    <p:nvPr/>
                  </p:nvSpPr>
                  <p:spPr bwMode="auto">
                    <a:xfrm>
                      <a:off x="5143" y="864"/>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t>func</a:t>
                      </a:r>
                      <a:endParaRPr lang="en-US" altLang="zh-CN" sz="2000"/>
                    </a:p>
                  </p:txBody>
                </p:sp>
              </p:grpSp>
            </p:grpSp>
          </p:grpSp>
          <p:sp>
            <p:nvSpPr>
              <p:cNvPr id="21517" name="Rectangle 58"/>
              <p:cNvSpPr>
                <a:spLocks noChangeArrowheads="1"/>
              </p:cNvSpPr>
              <p:nvPr/>
            </p:nvSpPr>
            <p:spPr bwMode="auto">
              <a:xfrm>
                <a:off x="5488" y="672"/>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0</a:t>
                </a:r>
                <a:endParaRPr lang="zh-CN" altLang="en-US" sz="2000"/>
              </a:p>
            </p:txBody>
          </p:sp>
          <p:sp>
            <p:nvSpPr>
              <p:cNvPr id="21518" name="Rectangle 59"/>
              <p:cNvSpPr>
                <a:spLocks noChangeArrowheads="1"/>
              </p:cNvSpPr>
              <p:nvPr/>
            </p:nvSpPr>
            <p:spPr bwMode="auto">
              <a:xfrm>
                <a:off x="4810" y="672"/>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6</a:t>
                </a:r>
                <a:endParaRPr lang="zh-CN" altLang="en-US" sz="2000"/>
              </a:p>
            </p:txBody>
          </p:sp>
          <p:sp>
            <p:nvSpPr>
              <p:cNvPr id="21519" name="Rectangle 60"/>
              <p:cNvSpPr>
                <a:spLocks noChangeArrowheads="1"/>
              </p:cNvSpPr>
              <p:nvPr/>
            </p:nvSpPr>
            <p:spPr bwMode="auto">
              <a:xfrm>
                <a:off x="4177" y="67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11</a:t>
                </a:r>
                <a:endParaRPr lang="zh-CN" altLang="en-US" sz="2000"/>
              </a:p>
            </p:txBody>
          </p:sp>
          <p:sp>
            <p:nvSpPr>
              <p:cNvPr id="21520" name="Rectangle 61"/>
              <p:cNvSpPr>
                <a:spLocks noChangeArrowheads="1"/>
              </p:cNvSpPr>
              <p:nvPr/>
            </p:nvSpPr>
            <p:spPr bwMode="auto">
              <a:xfrm>
                <a:off x="3589" y="672"/>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16</a:t>
                </a:r>
                <a:endParaRPr lang="zh-CN" altLang="en-US" sz="2000"/>
              </a:p>
            </p:txBody>
          </p:sp>
          <p:sp>
            <p:nvSpPr>
              <p:cNvPr id="21521" name="Rectangle 62"/>
              <p:cNvSpPr>
                <a:spLocks noChangeArrowheads="1"/>
              </p:cNvSpPr>
              <p:nvPr/>
            </p:nvSpPr>
            <p:spPr bwMode="auto">
              <a:xfrm>
                <a:off x="3002" y="672"/>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21</a:t>
                </a:r>
                <a:endParaRPr lang="zh-CN" altLang="en-US" sz="2000"/>
              </a:p>
            </p:txBody>
          </p:sp>
          <p:sp>
            <p:nvSpPr>
              <p:cNvPr id="21522" name="Rectangle 63"/>
              <p:cNvSpPr>
                <a:spLocks noChangeArrowheads="1"/>
              </p:cNvSpPr>
              <p:nvPr/>
            </p:nvSpPr>
            <p:spPr bwMode="auto">
              <a:xfrm>
                <a:off x="2414" y="672"/>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26</a:t>
                </a:r>
                <a:endParaRPr lang="zh-CN" altLang="en-US" sz="2000"/>
              </a:p>
            </p:txBody>
          </p:sp>
          <p:sp>
            <p:nvSpPr>
              <p:cNvPr id="21523" name="Rectangle 64"/>
              <p:cNvSpPr>
                <a:spLocks noChangeArrowheads="1"/>
              </p:cNvSpPr>
              <p:nvPr/>
            </p:nvSpPr>
            <p:spPr bwMode="auto">
              <a:xfrm>
                <a:off x="1918" y="672"/>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31</a:t>
                </a:r>
                <a:endParaRPr lang="zh-CN" altLang="en-US" sz="2000"/>
              </a:p>
            </p:txBody>
          </p:sp>
        </p:grpSp>
        <p:sp>
          <p:nvSpPr>
            <p:cNvPr id="21510" name="Rectangle 65"/>
            <p:cNvSpPr>
              <a:spLocks noChangeArrowheads="1"/>
            </p:cNvSpPr>
            <p:nvPr/>
          </p:nvSpPr>
          <p:spPr bwMode="auto">
            <a:xfrm>
              <a:off x="2143" y="105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6 </a:t>
              </a:r>
              <a:r>
                <a:rPr lang="en-US" altLang="zh-CN" sz="2000"/>
                <a:t>bits</a:t>
              </a:r>
              <a:endParaRPr lang="en-US" altLang="zh-CN" sz="2000"/>
            </a:p>
          </p:txBody>
        </p:sp>
        <p:sp>
          <p:nvSpPr>
            <p:cNvPr id="21511" name="Rectangle 66"/>
            <p:cNvSpPr>
              <a:spLocks noChangeArrowheads="1"/>
            </p:cNvSpPr>
            <p:nvPr/>
          </p:nvSpPr>
          <p:spPr bwMode="auto">
            <a:xfrm>
              <a:off x="5126" y="105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6 </a:t>
              </a:r>
              <a:r>
                <a:rPr lang="en-US" altLang="zh-CN" sz="2000"/>
                <a:t>bits</a:t>
              </a:r>
              <a:endParaRPr lang="en-US" altLang="zh-CN" sz="2000"/>
            </a:p>
          </p:txBody>
        </p:sp>
        <p:sp>
          <p:nvSpPr>
            <p:cNvPr id="21512" name="Rectangle 67"/>
            <p:cNvSpPr>
              <a:spLocks noChangeArrowheads="1"/>
            </p:cNvSpPr>
            <p:nvPr/>
          </p:nvSpPr>
          <p:spPr bwMode="auto">
            <a:xfrm>
              <a:off x="4493" y="105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5 </a:t>
              </a:r>
              <a:r>
                <a:rPr lang="en-US" altLang="zh-CN" sz="2000"/>
                <a:t>bits</a:t>
              </a:r>
              <a:endParaRPr lang="en-US" altLang="zh-CN" sz="2000"/>
            </a:p>
          </p:txBody>
        </p:sp>
        <p:sp>
          <p:nvSpPr>
            <p:cNvPr id="21513" name="Rectangle 68"/>
            <p:cNvSpPr>
              <a:spLocks noChangeArrowheads="1"/>
            </p:cNvSpPr>
            <p:nvPr/>
          </p:nvSpPr>
          <p:spPr bwMode="auto">
            <a:xfrm>
              <a:off x="3906" y="105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5 </a:t>
              </a:r>
              <a:r>
                <a:rPr lang="en-US" altLang="zh-CN" sz="2000"/>
                <a:t>bits</a:t>
              </a:r>
              <a:endParaRPr lang="en-US" altLang="zh-CN" sz="2000"/>
            </a:p>
          </p:txBody>
        </p:sp>
        <p:sp>
          <p:nvSpPr>
            <p:cNvPr id="21514" name="Rectangle 69"/>
            <p:cNvSpPr>
              <a:spLocks noChangeArrowheads="1"/>
            </p:cNvSpPr>
            <p:nvPr/>
          </p:nvSpPr>
          <p:spPr bwMode="auto">
            <a:xfrm>
              <a:off x="3317" y="1056"/>
              <a:ext cx="490"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5</a:t>
              </a:r>
              <a:r>
                <a:rPr lang="zh-CN" altLang="en-US" sz="2000" b="0">
                  <a:latin typeface="Times New Roman" panose="02020603050405020304" pitchFamily="18" charset="0"/>
                </a:rPr>
                <a:t> </a:t>
              </a:r>
              <a:r>
                <a:rPr lang="en-US" altLang="zh-CN" sz="2000"/>
                <a:t>bits</a:t>
              </a:r>
              <a:endParaRPr lang="en-US" altLang="zh-CN" sz="2000"/>
            </a:p>
          </p:txBody>
        </p:sp>
        <p:sp>
          <p:nvSpPr>
            <p:cNvPr id="21515" name="Rectangle 70"/>
            <p:cNvSpPr>
              <a:spLocks noChangeArrowheads="1"/>
            </p:cNvSpPr>
            <p:nvPr/>
          </p:nvSpPr>
          <p:spPr bwMode="auto">
            <a:xfrm>
              <a:off x="2731" y="1056"/>
              <a:ext cx="5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t>5</a:t>
              </a:r>
              <a:r>
                <a:rPr lang="zh-CN" altLang="en-US" sz="2000" b="0">
                  <a:latin typeface="Times New Roman" panose="02020603050405020304" pitchFamily="18" charset="0"/>
                </a:rPr>
                <a:t> </a:t>
              </a:r>
              <a:r>
                <a:rPr lang="en-US" altLang="zh-CN" sz="2000"/>
                <a:t>bits</a:t>
              </a:r>
              <a:endParaRPr lang="en-US" altLang="zh-CN" sz="2000"/>
            </a:p>
          </p:txBody>
        </p:sp>
      </p:grpSp>
      <p:sp>
        <p:nvSpPr>
          <p:cNvPr id="2" name="标题 1"/>
          <p:cNvSpPr>
            <a:spLocks noGrp="1"/>
          </p:cNvSpPr>
          <p:nvPr>
            <p:ph type="title"/>
          </p:nvPr>
        </p:nvSpPr>
        <p:spPr/>
        <p:txBody>
          <a:bodyPr/>
          <a:lstStyle/>
          <a:p>
            <a:r>
              <a:rPr lang="en-US" altLang="zh-CN" dirty="0"/>
              <a:t>RTL:  The ADD Instruction</a:t>
            </a:r>
            <a:r>
              <a:rPr lang="zh-CN" altLang="en-US" dirty="0"/>
              <a:t>（加法指令）</a:t>
            </a:r>
            <a:endParaRPr lang="zh-CN" altLang="en-US" dirty="0"/>
          </a:p>
        </p:txBody>
      </p:sp>
      <p:sp>
        <p:nvSpPr>
          <p:cNvPr id="3" name="内容占位符 2"/>
          <p:cNvSpPr>
            <a:spLocks noGrp="1"/>
          </p:cNvSpPr>
          <p:nvPr>
            <p:ph idx="1"/>
          </p:nvPr>
        </p:nvSpPr>
        <p:spPr>
          <a:xfrm>
            <a:off x="592667" y="987748"/>
            <a:ext cx="10922000" cy="5129609"/>
          </a:xfrm>
        </p:spPr>
        <p:txBody>
          <a:bodyPr/>
          <a:lstStyle/>
          <a:p>
            <a:endParaRPr lang="en-US" altLang="zh-CN" dirty="0"/>
          </a:p>
          <a:p>
            <a:endParaRPr lang="en-US" altLang="zh-CN" dirty="0"/>
          </a:p>
          <a:p>
            <a:endParaRPr lang="en-US" altLang="zh-CN" sz="2400" dirty="0">
              <a:ea typeface="宋体" panose="02010600030101010101" pitchFamily="2" charset="-122"/>
            </a:endParaRPr>
          </a:p>
          <a:p>
            <a:r>
              <a:rPr lang="en-US" altLang="zh-CN" sz="2400" dirty="0">
                <a:ea typeface="宋体" panose="02010600030101010101" pitchFamily="2" charset="-122"/>
              </a:rPr>
              <a:t>add	 </a:t>
            </a:r>
            <a:r>
              <a:rPr lang="en-US" altLang="zh-CN" sz="2400" dirty="0" err="1">
                <a:ea typeface="宋体" panose="02010600030101010101" pitchFamily="2" charset="-122"/>
              </a:rPr>
              <a:t>rd</a:t>
            </a:r>
            <a:r>
              <a:rPr lang="en-US" altLang="zh-CN" sz="2400" dirty="0">
                <a:ea typeface="宋体" panose="02010600030101010101" pitchFamily="2" charset="-122"/>
              </a:rPr>
              <a:t>, </a:t>
            </a:r>
            <a:r>
              <a:rPr lang="en-US" altLang="zh-CN" sz="2400" dirty="0" err="1">
                <a:ea typeface="宋体" panose="02010600030101010101" pitchFamily="2" charset="-122"/>
              </a:rPr>
              <a:t>rs</a:t>
            </a:r>
            <a:r>
              <a:rPr lang="en-US" altLang="zh-CN" sz="2400" dirty="0">
                <a:ea typeface="宋体" panose="02010600030101010101" pitchFamily="2" charset="-122"/>
              </a:rPr>
              <a:t>, </a:t>
            </a:r>
            <a:r>
              <a:rPr lang="en-US" altLang="zh-CN" sz="2400" dirty="0" err="1">
                <a:ea typeface="宋体" panose="02010600030101010101" pitchFamily="2" charset="-122"/>
              </a:rPr>
              <a:t>rt</a:t>
            </a:r>
            <a:endParaRPr lang="en-US" altLang="zh-CN" sz="2400" dirty="0">
              <a:ea typeface="宋体" panose="02010600030101010101" pitchFamily="2" charset="-122"/>
            </a:endParaRPr>
          </a:p>
          <a:p>
            <a:pPr lvl="1">
              <a:lnSpc>
                <a:spcPct val="105000"/>
              </a:lnSpc>
              <a:spcBef>
                <a:spcPct val="45000"/>
              </a:spcBef>
            </a:pPr>
            <a:r>
              <a:rPr lang="en-US" altLang="zh-CN" dirty="0">
                <a:solidFill>
                  <a:srgbClr val="CC0000"/>
                </a:solidFill>
                <a:ea typeface="宋体" panose="02010600030101010101" pitchFamily="2" charset="-122"/>
              </a:rPr>
              <a:t>M[PC]		</a:t>
            </a:r>
            <a:r>
              <a:rPr lang="zh-CN" altLang="en-US" dirty="0">
                <a:solidFill>
                  <a:srgbClr val="0000FF"/>
                </a:solidFill>
                <a:ea typeface="宋体" panose="02010600030101010101" pitchFamily="2" charset="-122"/>
              </a:rPr>
              <a:t>从</a:t>
            </a:r>
            <a:r>
              <a:rPr lang="en-US" altLang="zh-CN" dirty="0">
                <a:solidFill>
                  <a:srgbClr val="0000FF"/>
                </a:solidFill>
                <a:ea typeface="宋体" panose="02010600030101010101" pitchFamily="2" charset="-122"/>
              </a:rPr>
              <a:t>PC</a:t>
            </a:r>
            <a:r>
              <a:rPr lang="zh-CN" altLang="en-US" dirty="0">
                <a:solidFill>
                  <a:srgbClr val="0000FF"/>
                </a:solidFill>
                <a:ea typeface="宋体" panose="02010600030101010101" pitchFamily="2" charset="-122"/>
              </a:rPr>
              <a:t>所指的内存单元中取指令</a:t>
            </a:r>
            <a:endParaRPr lang="en-US" altLang="zh-CN" dirty="0">
              <a:solidFill>
                <a:srgbClr val="0000FF"/>
              </a:solidFill>
              <a:ea typeface="宋体" panose="02010600030101010101" pitchFamily="2" charset="-122"/>
            </a:endParaRPr>
          </a:p>
          <a:p>
            <a:pPr lvl="1">
              <a:lnSpc>
                <a:spcPct val="105000"/>
              </a:lnSpc>
              <a:spcBef>
                <a:spcPct val="45000"/>
              </a:spcBef>
            </a:pPr>
            <a:r>
              <a:rPr lang="en-US" altLang="zh-CN" dirty="0">
                <a:solidFill>
                  <a:srgbClr val="CC0000"/>
                </a:solidFill>
                <a:ea typeface="宋体" panose="02010600030101010101" pitchFamily="2" charset="-122"/>
              </a:rPr>
              <a:t>R[</a:t>
            </a:r>
            <a:r>
              <a:rPr lang="en-US" altLang="zh-CN" dirty="0" err="1">
                <a:solidFill>
                  <a:srgbClr val="CC0000"/>
                </a:solidFill>
                <a:ea typeface="宋体" panose="02010600030101010101" pitchFamily="2" charset="-122"/>
              </a:rPr>
              <a:t>rd</a:t>
            </a:r>
            <a:r>
              <a:rPr lang="en-US" altLang="zh-CN" dirty="0">
                <a:solidFill>
                  <a:srgbClr val="CC0000"/>
                </a:solidFill>
                <a:ea typeface="宋体" panose="02010600030101010101" pitchFamily="2" charset="-122"/>
              </a:rPr>
              <a:t>] </a:t>
            </a:r>
            <a:r>
              <a:rPr lang="en-US" altLang="zh-CN" dirty="0">
                <a:solidFill>
                  <a:srgbClr val="CC0000"/>
                </a:solidFill>
                <a:ea typeface="宋体" panose="02010600030101010101" pitchFamily="2" charset="-122"/>
                <a:cs typeface="Arial" panose="020B0604020202020204" pitchFamily="34" charset="0"/>
                <a:sym typeface="Wingdings" panose="05000000000000000000" pitchFamily="2" charset="2"/>
              </a:rPr>
              <a:t>←</a:t>
            </a:r>
            <a:r>
              <a:rPr lang="en-US" altLang="zh-CN" dirty="0">
                <a:solidFill>
                  <a:srgbClr val="CC0000"/>
                </a:solidFill>
                <a:ea typeface="宋体" panose="02010600030101010101" pitchFamily="2" charset="-122"/>
              </a:rPr>
              <a:t> R[</a:t>
            </a:r>
            <a:r>
              <a:rPr lang="en-US" altLang="zh-CN" dirty="0" err="1">
                <a:solidFill>
                  <a:srgbClr val="CC0000"/>
                </a:solidFill>
                <a:ea typeface="宋体" panose="02010600030101010101" pitchFamily="2" charset="-122"/>
              </a:rPr>
              <a:t>rs</a:t>
            </a:r>
            <a:r>
              <a:rPr lang="en-US" altLang="zh-CN" dirty="0">
                <a:solidFill>
                  <a:srgbClr val="CC0000"/>
                </a:solidFill>
                <a:ea typeface="宋体" panose="02010600030101010101" pitchFamily="2" charset="-122"/>
              </a:rPr>
              <a:t>] + R[</a:t>
            </a:r>
            <a:r>
              <a:rPr lang="en-US" altLang="zh-CN" dirty="0" err="1">
                <a:solidFill>
                  <a:srgbClr val="CC0000"/>
                </a:solidFill>
                <a:ea typeface="宋体" panose="02010600030101010101" pitchFamily="2" charset="-122"/>
              </a:rPr>
              <a:t>rt</a:t>
            </a:r>
            <a:r>
              <a:rPr lang="en-US" altLang="zh-CN" dirty="0">
                <a:solidFill>
                  <a:srgbClr val="CC0000"/>
                </a:solidFill>
                <a:ea typeface="宋体" panose="02010600030101010101" pitchFamily="2" charset="-122"/>
              </a:rPr>
              <a:t>]	 </a:t>
            </a:r>
            <a:r>
              <a:rPr lang="zh-CN" altLang="en-US" dirty="0">
                <a:solidFill>
                  <a:srgbClr val="0000FF"/>
                </a:solidFill>
                <a:ea typeface="宋体" panose="02010600030101010101" pitchFamily="2" charset="-122"/>
              </a:rPr>
              <a:t>从</a:t>
            </a:r>
            <a:r>
              <a:rPr lang="en-US" altLang="zh-CN" dirty="0" err="1">
                <a:solidFill>
                  <a:srgbClr val="0000FF"/>
                </a:solidFill>
                <a:ea typeface="宋体" panose="02010600030101010101" pitchFamily="2" charset="-122"/>
              </a:rPr>
              <a:t>rs</a:t>
            </a:r>
            <a:r>
              <a:rPr lang="zh-CN" altLang="en-US" dirty="0">
                <a:solidFill>
                  <a:srgbClr val="0000FF"/>
                </a:solidFill>
                <a:ea typeface="宋体" panose="02010600030101010101" pitchFamily="2" charset="-122"/>
              </a:rPr>
              <a:t>、</a:t>
            </a:r>
            <a:r>
              <a:rPr lang="en-US" altLang="zh-CN" dirty="0" err="1">
                <a:solidFill>
                  <a:srgbClr val="0000FF"/>
                </a:solidFill>
                <a:ea typeface="宋体" panose="02010600030101010101" pitchFamily="2" charset="-122"/>
              </a:rPr>
              <a:t>rt</a:t>
            </a:r>
            <a:r>
              <a:rPr lang="en-US" altLang="zh-CN" dirty="0">
                <a:solidFill>
                  <a:srgbClr val="0000FF"/>
                </a:solidFill>
                <a:ea typeface="宋体" panose="02010600030101010101" pitchFamily="2" charset="-122"/>
              </a:rPr>
              <a:t> </a:t>
            </a:r>
            <a:r>
              <a:rPr lang="zh-CN" altLang="en-US" dirty="0">
                <a:solidFill>
                  <a:srgbClr val="0000FF"/>
                </a:solidFill>
                <a:ea typeface="宋体" panose="02010600030101010101" pitchFamily="2" charset="-122"/>
              </a:rPr>
              <a:t>所指的寄存器中取数后相加。若结果不溢出，则将结果送</a:t>
            </a:r>
            <a:r>
              <a:rPr lang="en-US" altLang="zh-CN" dirty="0" err="1">
                <a:solidFill>
                  <a:srgbClr val="0000FF"/>
                </a:solidFill>
                <a:ea typeface="宋体" panose="02010600030101010101" pitchFamily="2" charset="-122"/>
              </a:rPr>
              <a:t>rd</a:t>
            </a:r>
            <a:r>
              <a:rPr lang="en-US" altLang="zh-CN" dirty="0">
                <a:solidFill>
                  <a:srgbClr val="0000FF"/>
                </a:solidFill>
                <a:ea typeface="宋体" panose="02010600030101010101" pitchFamily="2" charset="-122"/>
              </a:rPr>
              <a:t> </a:t>
            </a:r>
            <a:r>
              <a:rPr lang="zh-CN" altLang="en-US" dirty="0">
                <a:solidFill>
                  <a:srgbClr val="0000FF"/>
                </a:solidFill>
                <a:ea typeface="宋体" panose="02010600030101010101" pitchFamily="2" charset="-122"/>
              </a:rPr>
              <a:t>所指的寄存器中；若结果溢出，则不送结果，并转到“溢出处理程序”执行。</a:t>
            </a:r>
            <a:endParaRPr lang="en-US" altLang="zh-CN" dirty="0">
              <a:solidFill>
                <a:srgbClr val="CC0000"/>
              </a:solidFill>
              <a:ea typeface="宋体" panose="02010600030101010101" pitchFamily="2" charset="-122"/>
            </a:endParaRPr>
          </a:p>
          <a:p>
            <a:pPr lvl="1">
              <a:lnSpc>
                <a:spcPct val="105000"/>
              </a:lnSpc>
              <a:spcBef>
                <a:spcPct val="45000"/>
              </a:spcBef>
            </a:pPr>
            <a:r>
              <a:rPr lang="en-US" altLang="zh-CN" dirty="0">
                <a:solidFill>
                  <a:srgbClr val="CC0000"/>
                </a:solidFill>
                <a:ea typeface="宋体" panose="02010600030101010101" pitchFamily="2" charset="-122"/>
              </a:rPr>
              <a:t>PC </a:t>
            </a:r>
            <a:r>
              <a:rPr lang="en-US" altLang="zh-CN" dirty="0">
                <a:solidFill>
                  <a:srgbClr val="CC0000"/>
                </a:solidFill>
                <a:ea typeface="宋体" panose="02010600030101010101" pitchFamily="2" charset="-122"/>
                <a:sym typeface="Wingdings" panose="05000000000000000000" pitchFamily="2" charset="2"/>
              </a:rPr>
              <a:t>←</a:t>
            </a:r>
            <a:r>
              <a:rPr lang="en-US" altLang="zh-CN" dirty="0">
                <a:solidFill>
                  <a:srgbClr val="CC0000"/>
                </a:solidFill>
                <a:ea typeface="宋体" panose="02010600030101010101" pitchFamily="2" charset="-122"/>
              </a:rPr>
              <a:t> PC + 4	 </a:t>
            </a:r>
            <a:r>
              <a:rPr lang="en-US" altLang="zh-CN" dirty="0">
                <a:solidFill>
                  <a:srgbClr val="0000FF"/>
                </a:solidFill>
                <a:ea typeface="宋体" panose="02010600030101010101" pitchFamily="2" charset="-122"/>
              </a:rPr>
              <a:t>PC</a:t>
            </a:r>
            <a:r>
              <a:rPr lang="zh-CN" altLang="en-US" dirty="0">
                <a:solidFill>
                  <a:srgbClr val="0000FF"/>
                </a:solidFill>
                <a:ea typeface="宋体" panose="02010600030101010101" pitchFamily="2" charset="-122"/>
              </a:rPr>
              <a:t>加</a:t>
            </a:r>
            <a:r>
              <a:rPr lang="en-US" altLang="zh-CN" dirty="0">
                <a:solidFill>
                  <a:srgbClr val="0000FF"/>
                </a:solidFill>
                <a:ea typeface="宋体" panose="02010600030101010101" pitchFamily="2" charset="-122"/>
              </a:rPr>
              <a:t>4</a:t>
            </a:r>
            <a:r>
              <a:rPr lang="zh-CN" altLang="en-US" dirty="0">
                <a:solidFill>
                  <a:srgbClr val="0000FF"/>
                </a:solidFill>
                <a:ea typeface="宋体" panose="02010600030101010101" pitchFamily="2" charset="-122"/>
              </a:rPr>
              <a:t>，使</a:t>
            </a:r>
            <a:r>
              <a:rPr lang="en-US" altLang="zh-CN" dirty="0">
                <a:solidFill>
                  <a:srgbClr val="0000FF"/>
                </a:solidFill>
                <a:ea typeface="宋体" panose="02010600030101010101" pitchFamily="2" charset="-122"/>
              </a:rPr>
              <a:t>PC</a:t>
            </a:r>
            <a:r>
              <a:rPr lang="zh-CN" altLang="en-US" dirty="0">
                <a:solidFill>
                  <a:srgbClr val="0000FF"/>
                </a:solidFill>
                <a:ea typeface="宋体" panose="02010600030101010101" pitchFamily="2" charset="-122"/>
              </a:rPr>
              <a:t>指向下一条指令</a:t>
            </a:r>
            <a:endParaRPr lang="zh-CN" altLang="en-US" dirty="0">
              <a:solidFill>
                <a:srgbClr val="0000FF"/>
              </a:solidFill>
              <a:ea typeface="宋体" panose="02010600030101010101" pitchFamily="2" charset="-122"/>
            </a:endParaRPr>
          </a:p>
          <a:p>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39988" y="1934486"/>
            <a:ext cx="8191500" cy="389850"/>
          </a:xfrm>
          <a:noFill/>
        </p:spPr>
        <p:txBody>
          <a:bodyPr/>
          <a:lstStyle/>
          <a:p>
            <a:pPr>
              <a:lnSpc>
                <a:spcPct val="110000"/>
              </a:lnSpc>
            </a:pPr>
            <a:r>
              <a:rPr lang="zh-CN" altLang="en-US" sz="2000" dirty="0">
                <a:ea typeface="黑体" panose="02010609060101010101" pitchFamily="49" charset="-122"/>
              </a:rPr>
              <a:t>功能：</a:t>
            </a:r>
            <a:r>
              <a:rPr lang="en-US" altLang="zh-CN" sz="2000" dirty="0">
                <a:ea typeface="宋体" panose="02010600030101010101" pitchFamily="2" charset="-122"/>
              </a:rPr>
              <a:t>R[</a:t>
            </a:r>
            <a:r>
              <a:rPr lang="en-US" altLang="zh-CN" sz="2000" dirty="0" err="1">
                <a:ea typeface="宋体" panose="02010600030101010101" pitchFamily="2" charset="-122"/>
              </a:rPr>
              <a:t>rd</a:t>
            </a:r>
            <a:r>
              <a:rPr lang="en-US" altLang="zh-CN" sz="2000" dirty="0">
                <a:ea typeface="宋体" panose="02010600030101010101" pitchFamily="2" charset="-122"/>
              </a:rPr>
              <a:t>] </a:t>
            </a:r>
            <a:r>
              <a:rPr lang="en-US" altLang="zh-CN" sz="2000" dirty="0">
                <a:ea typeface="宋体" panose="02010600030101010101" pitchFamily="2" charset="-122"/>
                <a:cs typeface="Arial" panose="020B0604020202020204" pitchFamily="34" charset="0"/>
                <a:sym typeface="Wingdings" panose="05000000000000000000" pitchFamily="2" charset="2"/>
              </a:rPr>
              <a:t>←</a:t>
            </a:r>
            <a:r>
              <a:rPr lang="en-US" altLang="zh-CN" sz="2000" dirty="0">
                <a:ea typeface="宋体" panose="02010600030101010101" pitchFamily="2" charset="-122"/>
              </a:rPr>
              <a:t> R[</a:t>
            </a:r>
            <a:r>
              <a:rPr lang="en-US" altLang="zh-CN" sz="2000" dirty="0" err="1">
                <a:ea typeface="宋体" panose="02010600030101010101" pitchFamily="2" charset="-122"/>
              </a:rPr>
              <a:t>rs</a:t>
            </a:r>
            <a:r>
              <a:rPr lang="en-US" altLang="zh-CN" sz="2000" dirty="0">
                <a:ea typeface="宋体" panose="02010600030101010101" pitchFamily="2" charset="-122"/>
              </a:rPr>
              <a:t>] op R[</a:t>
            </a:r>
            <a:r>
              <a:rPr lang="en-US" altLang="zh-CN" sz="2000" dirty="0" err="1">
                <a:ea typeface="宋体" panose="02010600030101010101" pitchFamily="2" charset="-122"/>
              </a:rPr>
              <a:t>rt</a:t>
            </a:r>
            <a:r>
              <a:rPr lang="en-US" altLang="zh-CN" sz="2000" dirty="0">
                <a:ea typeface="宋体" panose="02010600030101010101" pitchFamily="2" charset="-122"/>
              </a:rPr>
              <a:t>]</a:t>
            </a:r>
            <a:r>
              <a:rPr lang="zh-CN" altLang="en-US" sz="2000" dirty="0">
                <a:ea typeface="黑体" panose="02010609060101010101" pitchFamily="49" charset="-122"/>
              </a:rPr>
              <a:t>，如：</a:t>
            </a:r>
            <a:r>
              <a:rPr lang="en-US" altLang="zh-CN" sz="2000" dirty="0">
                <a:ea typeface="宋体" panose="02010600030101010101" pitchFamily="2" charset="-122"/>
              </a:rPr>
              <a:t>add    </a:t>
            </a:r>
            <a:r>
              <a:rPr lang="en-US" altLang="zh-CN" sz="2000" dirty="0" err="1">
                <a:ea typeface="宋体" panose="02010600030101010101" pitchFamily="2" charset="-122"/>
              </a:rPr>
              <a:t>rd</a:t>
            </a:r>
            <a:r>
              <a:rPr lang="en-US" altLang="zh-CN" sz="2000" dirty="0">
                <a:ea typeface="宋体" panose="02010600030101010101" pitchFamily="2" charset="-122"/>
              </a:rPr>
              <a:t>, </a:t>
            </a:r>
            <a:r>
              <a:rPr lang="en-US" altLang="zh-CN" sz="2000" dirty="0" err="1">
                <a:ea typeface="宋体" panose="02010600030101010101" pitchFamily="2" charset="-122"/>
              </a:rPr>
              <a:t>rs</a:t>
            </a:r>
            <a:r>
              <a:rPr lang="en-US" altLang="zh-CN" sz="2000" dirty="0">
                <a:ea typeface="宋体" panose="02010600030101010101" pitchFamily="2" charset="-122"/>
              </a:rPr>
              <a:t>, </a:t>
            </a:r>
            <a:r>
              <a:rPr lang="en-US" altLang="zh-CN" sz="2000" dirty="0" err="1">
                <a:ea typeface="宋体" panose="02010600030101010101" pitchFamily="2" charset="-122"/>
              </a:rPr>
              <a:t>rt</a:t>
            </a:r>
            <a:endParaRPr lang="en-US" altLang="zh-CN" sz="2000" dirty="0">
              <a:ea typeface="宋体" panose="02010600030101010101" pitchFamily="2" charset="-122"/>
            </a:endParaRPr>
          </a:p>
        </p:txBody>
      </p:sp>
      <p:sp>
        <p:nvSpPr>
          <p:cNvPr id="22532" name="Line 40"/>
          <p:cNvSpPr>
            <a:spLocks noChangeShapeType="1"/>
          </p:cNvSpPr>
          <p:nvPr/>
        </p:nvSpPr>
        <p:spPr bwMode="auto">
          <a:xfrm flipH="1">
            <a:off x="7813676" y="4521200"/>
            <a:ext cx="2041525"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3" name="Line 42"/>
          <p:cNvSpPr>
            <a:spLocks noChangeShapeType="1"/>
          </p:cNvSpPr>
          <p:nvPr/>
        </p:nvSpPr>
        <p:spPr bwMode="auto">
          <a:xfrm>
            <a:off x="7329488" y="3902075"/>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4" name="Line 43"/>
          <p:cNvSpPr>
            <a:spLocks noChangeShapeType="1"/>
          </p:cNvSpPr>
          <p:nvPr/>
        </p:nvSpPr>
        <p:spPr bwMode="auto">
          <a:xfrm>
            <a:off x="7343776" y="3902075"/>
            <a:ext cx="474663"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Line 44"/>
          <p:cNvSpPr>
            <a:spLocks noChangeShapeType="1"/>
          </p:cNvSpPr>
          <p:nvPr/>
        </p:nvSpPr>
        <p:spPr bwMode="auto">
          <a:xfrm>
            <a:off x="7313614" y="4178300"/>
            <a:ext cx="269875" cy="1841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6" name="Line 45"/>
          <p:cNvSpPr>
            <a:spLocks noChangeShapeType="1"/>
          </p:cNvSpPr>
          <p:nvPr/>
        </p:nvSpPr>
        <p:spPr bwMode="auto">
          <a:xfrm>
            <a:off x="7581900" y="4359275"/>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Line 46"/>
          <p:cNvSpPr>
            <a:spLocks noChangeShapeType="1"/>
          </p:cNvSpPr>
          <p:nvPr/>
        </p:nvSpPr>
        <p:spPr bwMode="auto">
          <a:xfrm>
            <a:off x="7832725" y="4206875"/>
            <a:ext cx="0" cy="584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Line 47"/>
          <p:cNvSpPr>
            <a:spLocks noChangeShapeType="1"/>
          </p:cNvSpPr>
          <p:nvPr/>
        </p:nvSpPr>
        <p:spPr bwMode="auto">
          <a:xfrm flipV="1">
            <a:off x="7343775" y="4624389"/>
            <a:ext cx="255588" cy="1920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48"/>
          <p:cNvSpPr>
            <a:spLocks noChangeShapeType="1"/>
          </p:cNvSpPr>
          <p:nvPr/>
        </p:nvSpPr>
        <p:spPr bwMode="auto">
          <a:xfrm>
            <a:off x="7329488" y="4816476"/>
            <a:ext cx="0" cy="3095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49"/>
          <p:cNvSpPr>
            <a:spLocks noChangeShapeType="1"/>
          </p:cNvSpPr>
          <p:nvPr/>
        </p:nvSpPr>
        <p:spPr bwMode="auto">
          <a:xfrm flipV="1">
            <a:off x="7343776" y="4791075"/>
            <a:ext cx="474663"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50"/>
          <p:cNvSpPr>
            <a:spLocks noChangeShapeType="1"/>
          </p:cNvSpPr>
          <p:nvPr/>
        </p:nvSpPr>
        <p:spPr bwMode="auto">
          <a:xfrm flipH="1">
            <a:off x="8329614" y="4352925"/>
            <a:ext cx="180975" cy="292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Rectangle 51"/>
          <p:cNvSpPr>
            <a:spLocks noChangeArrowheads="1"/>
          </p:cNvSpPr>
          <p:nvPr/>
        </p:nvSpPr>
        <p:spPr bwMode="auto">
          <a:xfrm>
            <a:off x="7985125" y="4498975"/>
            <a:ext cx="433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2543" name="Rectangle 52"/>
          <p:cNvSpPr>
            <a:spLocks noChangeArrowheads="1"/>
          </p:cNvSpPr>
          <p:nvPr/>
        </p:nvSpPr>
        <p:spPr bwMode="auto">
          <a:xfrm>
            <a:off x="8486776" y="4194176"/>
            <a:ext cx="88806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Result</a:t>
            </a:r>
            <a:endParaRPr lang="en-US" altLang="zh-CN" sz="1800"/>
          </a:p>
        </p:txBody>
      </p:sp>
      <p:sp>
        <p:nvSpPr>
          <p:cNvPr id="22544" name="Line 53"/>
          <p:cNvSpPr>
            <a:spLocks noChangeShapeType="1"/>
          </p:cNvSpPr>
          <p:nvPr/>
        </p:nvSpPr>
        <p:spPr bwMode="auto">
          <a:xfrm>
            <a:off x="7581900" y="3721101"/>
            <a:ext cx="0" cy="307975"/>
          </a:xfrm>
          <a:prstGeom prst="line">
            <a:avLst/>
          </a:prstGeom>
          <a:noFill/>
          <a:ln w="25400">
            <a:solidFill>
              <a:srgbClr val="3366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Rectangle 54"/>
          <p:cNvSpPr>
            <a:spLocks noChangeArrowheads="1"/>
          </p:cNvSpPr>
          <p:nvPr/>
        </p:nvSpPr>
        <p:spPr bwMode="auto">
          <a:xfrm>
            <a:off x="6972301" y="3455989"/>
            <a:ext cx="9874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ALUctr</a:t>
            </a:r>
            <a:endParaRPr lang="en-US" altLang="zh-CN" sz="1800">
              <a:solidFill>
                <a:schemeClr val="accent1"/>
              </a:solidFill>
            </a:endParaRPr>
          </a:p>
        </p:txBody>
      </p:sp>
      <p:sp>
        <p:nvSpPr>
          <p:cNvPr id="22546" name="Rectangle 55"/>
          <p:cNvSpPr>
            <a:spLocks noChangeArrowheads="1"/>
          </p:cNvSpPr>
          <p:nvPr/>
        </p:nvSpPr>
        <p:spPr bwMode="auto">
          <a:xfrm>
            <a:off x="2960688" y="4660901"/>
            <a:ext cx="54181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Clk</a:t>
            </a:r>
            <a:endParaRPr lang="en-US" altLang="zh-CN" sz="1800"/>
          </a:p>
        </p:txBody>
      </p:sp>
      <p:sp>
        <p:nvSpPr>
          <p:cNvPr id="22547" name="Rectangle 56"/>
          <p:cNvSpPr>
            <a:spLocks noChangeArrowheads="1"/>
          </p:cNvSpPr>
          <p:nvPr/>
        </p:nvSpPr>
        <p:spPr bwMode="auto">
          <a:xfrm>
            <a:off x="2530475" y="4117976"/>
            <a:ext cx="8111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busW</a:t>
            </a:r>
            <a:endParaRPr lang="en-US" altLang="zh-CN" sz="1800"/>
          </a:p>
        </p:txBody>
      </p:sp>
      <p:sp>
        <p:nvSpPr>
          <p:cNvPr id="22548" name="Rectangle 57"/>
          <p:cNvSpPr>
            <a:spLocks noChangeArrowheads="1"/>
          </p:cNvSpPr>
          <p:nvPr/>
        </p:nvSpPr>
        <p:spPr bwMode="auto">
          <a:xfrm>
            <a:off x="3724276" y="3902075"/>
            <a:ext cx="1577975" cy="1212850"/>
          </a:xfrm>
          <a:prstGeom prst="rect">
            <a:avLst/>
          </a:prstGeom>
          <a:solidFill>
            <a:srgbClr val="FF9900">
              <a:alpha val="32156"/>
            </a:srgbClr>
          </a:solidFill>
          <a:ln w="25400">
            <a:solidFill>
              <a:schemeClr val="tx1"/>
            </a:solidFill>
            <a:miter lim="800000"/>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549" name="Line 58"/>
          <p:cNvSpPr>
            <a:spLocks noChangeShapeType="1"/>
          </p:cNvSpPr>
          <p:nvPr/>
        </p:nvSpPr>
        <p:spPr bwMode="auto">
          <a:xfrm>
            <a:off x="3767139" y="4873625"/>
            <a:ext cx="276225" cy="698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Line 59"/>
          <p:cNvSpPr>
            <a:spLocks noChangeShapeType="1"/>
          </p:cNvSpPr>
          <p:nvPr/>
        </p:nvSpPr>
        <p:spPr bwMode="auto">
          <a:xfrm flipH="1">
            <a:off x="3738564" y="4968875"/>
            <a:ext cx="331787" cy="1079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Oval 60"/>
          <p:cNvSpPr>
            <a:spLocks noChangeArrowheads="1"/>
          </p:cNvSpPr>
          <p:nvPr/>
        </p:nvSpPr>
        <p:spPr bwMode="auto">
          <a:xfrm>
            <a:off x="3556000" y="4911725"/>
            <a:ext cx="141288" cy="1270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552" name="Rectangle 61"/>
          <p:cNvSpPr>
            <a:spLocks noChangeArrowheads="1"/>
          </p:cNvSpPr>
          <p:nvPr/>
        </p:nvSpPr>
        <p:spPr bwMode="auto">
          <a:xfrm>
            <a:off x="2884489" y="2874964"/>
            <a:ext cx="917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rPr>
              <a:t>RegWr</a:t>
            </a:r>
            <a:endParaRPr lang="en-US" altLang="zh-CN" sz="1800">
              <a:solidFill>
                <a:schemeClr val="accent1"/>
              </a:solidFill>
            </a:endParaRPr>
          </a:p>
        </p:txBody>
      </p:sp>
      <p:sp>
        <p:nvSpPr>
          <p:cNvPr id="22553" name="Line 62"/>
          <p:cNvSpPr>
            <a:spLocks noChangeShapeType="1"/>
          </p:cNvSpPr>
          <p:nvPr/>
        </p:nvSpPr>
        <p:spPr bwMode="auto">
          <a:xfrm flipH="1">
            <a:off x="2616200" y="4422775"/>
            <a:ext cx="1119188"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Line 63"/>
          <p:cNvSpPr>
            <a:spLocks noChangeShapeType="1"/>
          </p:cNvSpPr>
          <p:nvPr/>
        </p:nvSpPr>
        <p:spPr bwMode="auto">
          <a:xfrm flipH="1">
            <a:off x="3127376" y="4276725"/>
            <a:ext cx="180975" cy="292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5" name="Rectangle 64"/>
          <p:cNvSpPr>
            <a:spLocks noChangeArrowheads="1"/>
          </p:cNvSpPr>
          <p:nvPr/>
        </p:nvSpPr>
        <p:spPr bwMode="auto">
          <a:xfrm>
            <a:off x="2782888" y="44227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2556" name="Line 65"/>
          <p:cNvSpPr>
            <a:spLocks noChangeShapeType="1"/>
          </p:cNvSpPr>
          <p:nvPr/>
        </p:nvSpPr>
        <p:spPr bwMode="auto">
          <a:xfrm>
            <a:off x="5329238" y="4041775"/>
            <a:ext cx="1985962"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66"/>
          <p:cNvSpPr>
            <a:spLocks noChangeShapeType="1"/>
          </p:cNvSpPr>
          <p:nvPr/>
        </p:nvSpPr>
        <p:spPr bwMode="auto">
          <a:xfrm flipH="1">
            <a:off x="6399213" y="3895725"/>
            <a:ext cx="182562" cy="292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8" name="Rectangle 67"/>
          <p:cNvSpPr>
            <a:spLocks noChangeArrowheads="1"/>
          </p:cNvSpPr>
          <p:nvPr/>
        </p:nvSpPr>
        <p:spPr bwMode="auto">
          <a:xfrm>
            <a:off x="6054725" y="41179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2559" name="Rectangle 68"/>
          <p:cNvSpPr>
            <a:spLocks noChangeArrowheads="1"/>
          </p:cNvSpPr>
          <p:nvPr/>
        </p:nvSpPr>
        <p:spPr bwMode="auto">
          <a:xfrm>
            <a:off x="5718175" y="3736976"/>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busA</a:t>
            </a:r>
            <a:endParaRPr lang="en-US" altLang="zh-CN" sz="1800"/>
          </a:p>
        </p:txBody>
      </p:sp>
      <p:sp>
        <p:nvSpPr>
          <p:cNvPr id="22560" name="Line 69"/>
          <p:cNvSpPr>
            <a:spLocks noChangeShapeType="1"/>
          </p:cNvSpPr>
          <p:nvPr/>
        </p:nvSpPr>
        <p:spPr bwMode="auto">
          <a:xfrm flipV="1">
            <a:off x="3875088" y="3702051"/>
            <a:ext cx="0" cy="200025"/>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70"/>
          <p:cNvSpPr>
            <a:spLocks noChangeShapeType="1"/>
          </p:cNvSpPr>
          <p:nvPr/>
        </p:nvSpPr>
        <p:spPr bwMode="auto">
          <a:xfrm>
            <a:off x="5329238" y="4956175"/>
            <a:ext cx="1985962"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71"/>
          <p:cNvSpPr>
            <a:spLocks noChangeShapeType="1"/>
          </p:cNvSpPr>
          <p:nvPr/>
        </p:nvSpPr>
        <p:spPr bwMode="auto">
          <a:xfrm flipH="1">
            <a:off x="6399213" y="4810125"/>
            <a:ext cx="182562" cy="292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Rectangle 72"/>
          <p:cNvSpPr>
            <a:spLocks noChangeArrowheads="1"/>
          </p:cNvSpPr>
          <p:nvPr/>
        </p:nvSpPr>
        <p:spPr bwMode="auto">
          <a:xfrm>
            <a:off x="6054725" y="4956176"/>
            <a:ext cx="4392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32</a:t>
            </a:r>
            <a:endParaRPr lang="zh-CN" altLang="en-US" sz="1800"/>
          </a:p>
        </p:txBody>
      </p:sp>
      <p:sp>
        <p:nvSpPr>
          <p:cNvPr id="22564" name="Rectangle 73"/>
          <p:cNvSpPr>
            <a:spLocks noChangeArrowheads="1"/>
          </p:cNvSpPr>
          <p:nvPr/>
        </p:nvSpPr>
        <p:spPr bwMode="auto">
          <a:xfrm>
            <a:off x="5718175" y="4651376"/>
            <a:ext cx="75982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busB</a:t>
            </a:r>
            <a:endParaRPr lang="en-US" altLang="zh-CN" sz="1800"/>
          </a:p>
        </p:txBody>
      </p:sp>
      <p:sp>
        <p:nvSpPr>
          <p:cNvPr id="22565" name="Line 74"/>
          <p:cNvSpPr>
            <a:spLocks noChangeShapeType="1"/>
          </p:cNvSpPr>
          <p:nvPr/>
        </p:nvSpPr>
        <p:spPr bwMode="auto">
          <a:xfrm flipH="1">
            <a:off x="3035301" y="4970463"/>
            <a:ext cx="53181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75"/>
          <p:cNvSpPr>
            <a:spLocks noChangeShapeType="1"/>
          </p:cNvSpPr>
          <p:nvPr/>
        </p:nvSpPr>
        <p:spPr bwMode="auto">
          <a:xfrm>
            <a:off x="4224338" y="3444875"/>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Line 76"/>
          <p:cNvSpPr>
            <a:spLocks noChangeShapeType="1"/>
          </p:cNvSpPr>
          <p:nvPr/>
        </p:nvSpPr>
        <p:spPr bwMode="auto">
          <a:xfrm flipV="1">
            <a:off x="4148139" y="3578225"/>
            <a:ext cx="153987"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Rectangle 77"/>
          <p:cNvSpPr>
            <a:spLocks noChangeArrowheads="1"/>
          </p:cNvSpPr>
          <p:nvPr/>
        </p:nvSpPr>
        <p:spPr bwMode="auto">
          <a:xfrm>
            <a:off x="3956050" y="34321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2569" name="Line 78"/>
          <p:cNvSpPr>
            <a:spLocks noChangeShapeType="1"/>
          </p:cNvSpPr>
          <p:nvPr/>
        </p:nvSpPr>
        <p:spPr bwMode="auto">
          <a:xfrm>
            <a:off x="4643438" y="3444875"/>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79"/>
          <p:cNvSpPr>
            <a:spLocks noChangeShapeType="1"/>
          </p:cNvSpPr>
          <p:nvPr/>
        </p:nvSpPr>
        <p:spPr bwMode="auto">
          <a:xfrm flipV="1">
            <a:off x="4567239" y="3578225"/>
            <a:ext cx="153987"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Rectangle 80"/>
          <p:cNvSpPr>
            <a:spLocks noChangeArrowheads="1"/>
          </p:cNvSpPr>
          <p:nvPr/>
        </p:nvSpPr>
        <p:spPr bwMode="auto">
          <a:xfrm>
            <a:off x="4376738" y="34321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2572" name="Line 81"/>
          <p:cNvSpPr>
            <a:spLocks noChangeShapeType="1"/>
          </p:cNvSpPr>
          <p:nvPr/>
        </p:nvSpPr>
        <p:spPr bwMode="auto">
          <a:xfrm>
            <a:off x="5148263" y="3444875"/>
            <a:ext cx="0" cy="431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3" name="Line 82"/>
          <p:cNvSpPr>
            <a:spLocks noChangeShapeType="1"/>
          </p:cNvSpPr>
          <p:nvPr/>
        </p:nvSpPr>
        <p:spPr bwMode="auto">
          <a:xfrm flipV="1">
            <a:off x="5070475" y="3578225"/>
            <a:ext cx="153988"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4" name="Rectangle 83"/>
          <p:cNvSpPr>
            <a:spLocks noChangeArrowheads="1"/>
          </p:cNvSpPr>
          <p:nvPr/>
        </p:nvSpPr>
        <p:spPr bwMode="auto">
          <a:xfrm>
            <a:off x="4879975" y="3432176"/>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endParaRPr lang="zh-CN" altLang="en-US" sz="1800"/>
          </a:p>
        </p:txBody>
      </p:sp>
      <p:sp>
        <p:nvSpPr>
          <p:cNvPr id="22575" name="Rectangle 84"/>
          <p:cNvSpPr>
            <a:spLocks noChangeArrowheads="1"/>
          </p:cNvSpPr>
          <p:nvPr/>
        </p:nvSpPr>
        <p:spPr bwMode="auto">
          <a:xfrm>
            <a:off x="3956050" y="3889376"/>
            <a:ext cx="52899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Rw</a:t>
            </a:r>
            <a:endParaRPr lang="en-US" altLang="zh-CN" sz="1800"/>
          </a:p>
        </p:txBody>
      </p:sp>
      <p:sp>
        <p:nvSpPr>
          <p:cNvPr id="22576" name="Rectangle 85"/>
          <p:cNvSpPr>
            <a:spLocks noChangeArrowheads="1"/>
          </p:cNvSpPr>
          <p:nvPr/>
        </p:nvSpPr>
        <p:spPr bwMode="auto">
          <a:xfrm>
            <a:off x="4460875" y="3889376"/>
            <a:ext cx="4776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Ra</a:t>
            </a:r>
            <a:endParaRPr lang="en-US" altLang="zh-CN" sz="1800"/>
          </a:p>
        </p:txBody>
      </p:sp>
      <p:sp>
        <p:nvSpPr>
          <p:cNvPr id="22577" name="Rectangle 86"/>
          <p:cNvSpPr>
            <a:spLocks noChangeArrowheads="1"/>
          </p:cNvSpPr>
          <p:nvPr/>
        </p:nvSpPr>
        <p:spPr bwMode="auto">
          <a:xfrm>
            <a:off x="4879975" y="3889376"/>
            <a:ext cx="49052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Rb</a:t>
            </a:r>
            <a:endParaRPr lang="en-US" altLang="zh-CN" sz="1800"/>
          </a:p>
        </p:txBody>
      </p:sp>
      <p:sp>
        <p:nvSpPr>
          <p:cNvPr id="22578" name="Rectangle 87"/>
          <p:cNvSpPr>
            <a:spLocks noChangeArrowheads="1"/>
          </p:cNvSpPr>
          <p:nvPr/>
        </p:nvSpPr>
        <p:spPr bwMode="auto">
          <a:xfrm>
            <a:off x="3956051" y="4194175"/>
            <a:ext cx="1234313"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t>32 32-</a:t>
            </a:r>
            <a:r>
              <a:rPr lang="en-US" altLang="zh-CN" sz="1800" dirty="0"/>
              <a:t>bit</a:t>
            </a:r>
            <a:endParaRPr lang="en-US" altLang="zh-CN" sz="1800" dirty="0"/>
          </a:p>
          <a:p>
            <a:r>
              <a:rPr lang="en-US" altLang="zh-CN" sz="1800" dirty="0"/>
              <a:t>Registers</a:t>
            </a:r>
            <a:endParaRPr lang="en-US" altLang="zh-CN" sz="1800" dirty="0"/>
          </a:p>
        </p:txBody>
      </p:sp>
      <p:sp>
        <p:nvSpPr>
          <p:cNvPr id="22579" name="Line 88"/>
          <p:cNvSpPr>
            <a:spLocks noChangeShapeType="1"/>
          </p:cNvSpPr>
          <p:nvPr/>
        </p:nvSpPr>
        <p:spPr bwMode="auto">
          <a:xfrm>
            <a:off x="9007475" y="4511675"/>
            <a:ext cx="0" cy="1193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0" name="Line 89"/>
          <p:cNvSpPr>
            <a:spLocks noChangeShapeType="1"/>
          </p:cNvSpPr>
          <p:nvPr/>
        </p:nvSpPr>
        <p:spPr bwMode="auto">
          <a:xfrm flipH="1">
            <a:off x="2616201" y="5718175"/>
            <a:ext cx="640556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1" name="Line 90"/>
          <p:cNvSpPr>
            <a:spLocks noChangeShapeType="1"/>
          </p:cNvSpPr>
          <p:nvPr/>
        </p:nvSpPr>
        <p:spPr bwMode="auto">
          <a:xfrm flipV="1">
            <a:off x="2630488" y="4410075"/>
            <a:ext cx="0" cy="1320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2" name="Rectangle 91"/>
          <p:cNvSpPr>
            <a:spLocks noChangeArrowheads="1"/>
          </p:cNvSpPr>
          <p:nvPr/>
        </p:nvSpPr>
        <p:spPr bwMode="auto">
          <a:xfrm>
            <a:off x="4460875" y="3127376"/>
            <a:ext cx="40075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rs</a:t>
            </a:r>
            <a:endParaRPr lang="en-US" altLang="zh-CN" sz="1800"/>
          </a:p>
        </p:txBody>
      </p:sp>
      <p:sp>
        <p:nvSpPr>
          <p:cNvPr id="22583" name="Rectangle 92"/>
          <p:cNvSpPr>
            <a:spLocks noChangeArrowheads="1"/>
          </p:cNvSpPr>
          <p:nvPr/>
        </p:nvSpPr>
        <p:spPr bwMode="auto">
          <a:xfrm>
            <a:off x="4964113" y="3127376"/>
            <a:ext cx="34945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sp>
        <p:nvSpPr>
          <p:cNvPr id="22584" name="Rectangle 93"/>
          <p:cNvSpPr>
            <a:spLocks noChangeArrowheads="1"/>
          </p:cNvSpPr>
          <p:nvPr/>
        </p:nvSpPr>
        <p:spPr bwMode="auto">
          <a:xfrm>
            <a:off x="4041775" y="3127376"/>
            <a:ext cx="41357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sp>
        <p:nvSpPr>
          <p:cNvPr id="22585" name="Rectangle 94"/>
          <p:cNvSpPr>
            <a:spLocks noChangeArrowheads="1"/>
          </p:cNvSpPr>
          <p:nvPr/>
        </p:nvSpPr>
        <p:spPr bwMode="auto">
          <a:xfrm rot="5400000">
            <a:off x="7395366" y="4336230"/>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ALU</a:t>
            </a:r>
            <a:endParaRPr lang="en-US" altLang="zh-CN" sz="1800"/>
          </a:p>
        </p:txBody>
      </p:sp>
      <p:sp>
        <p:nvSpPr>
          <p:cNvPr id="22586" name="Rectangle 95"/>
          <p:cNvSpPr>
            <a:spLocks noChangeArrowheads="1"/>
          </p:cNvSpPr>
          <p:nvPr/>
        </p:nvSpPr>
        <p:spPr bwMode="auto">
          <a:xfrm>
            <a:off x="929371" y="2473326"/>
            <a:ext cx="752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dirty="0">
                <a:solidFill>
                  <a:schemeClr val="accent2"/>
                </a:solidFill>
                <a:ea typeface="黑体" panose="02010609060101010101" pitchFamily="49" charset="-122"/>
                <a:cs typeface="Arial" panose="020B0604020202020204" pitchFamily="34" charset="0"/>
              </a:rPr>
              <a:t>不考虑公共操作，仅</a:t>
            </a:r>
            <a:r>
              <a:rPr lang="en-US" altLang="zh-CN" sz="2000" dirty="0">
                <a:solidFill>
                  <a:schemeClr val="accent2"/>
                </a:solidFill>
                <a:ea typeface="黑体" panose="02010609060101010101" pitchFamily="49" charset="-122"/>
                <a:cs typeface="Arial" panose="020B0604020202020204" pitchFamily="34" charset="0"/>
              </a:rPr>
              <a:t>R-Type</a:t>
            </a:r>
            <a:r>
              <a:rPr lang="zh-CN" altLang="en-US" sz="2000" dirty="0">
                <a:solidFill>
                  <a:schemeClr val="accent2"/>
                </a:solidFill>
                <a:ea typeface="黑体" panose="02010609060101010101" pitchFamily="49" charset="-122"/>
                <a:cs typeface="Arial" panose="020B0604020202020204" pitchFamily="34" charset="0"/>
              </a:rPr>
              <a:t>指令执行阶段的数据通路如下：</a:t>
            </a:r>
            <a:endParaRPr lang="zh-CN" altLang="en-US" sz="2000" dirty="0">
              <a:solidFill>
                <a:schemeClr val="accent2"/>
              </a:solidFill>
              <a:ea typeface="黑体" panose="02010609060101010101" pitchFamily="49" charset="-122"/>
              <a:cs typeface="Arial" panose="020B0604020202020204" pitchFamily="34" charset="0"/>
            </a:endParaRPr>
          </a:p>
        </p:txBody>
      </p:sp>
      <p:sp>
        <p:nvSpPr>
          <p:cNvPr id="198752" name="Rectangle 96"/>
          <p:cNvSpPr>
            <a:spLocks noChangeArrowheads="1"/>
          </p:cNvSpPr>
          <p:nvPr/>
        </p:nvSpPr>
        <p:spPr bwMode="auto">
          <a:xfrm>
            <a:off x="1641475" y="6224589"/>
            <a:ext cx="5676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2000" dirty="0" err="1">
                <a:solidFill>
                  <a:srgbClr val="0000FF"/>
                </a:solidFill>
                <a:ea typeface="黑体" panose="02010609060101010101" pitchFamily="49" charset="-122"/>
              </a:rPr>
              <a:t>ALUctr,RegWr</a:t>
            </a:r>
            <a:r>
              <a:rPr lang="en-US" altLang="zh-CN" sz="2000" dirty="0">
                <a:ea typeface="黑体" panose="02010609060101010101" pitchFamily="49" charset="-122"/>
              </a:rPr>
              <a:t>:  </a:t>
            </a:r>
            <a:r>
              <a:rPr lang="zh-CN" altLang="en-US" sz="2000" dirty="0">
                <a:ea typeface="黑体" panose="02010609060101010101" pitchFamily="49" charset="-122"/>
              </a:rPr>
              <a:t>指令译码后产生的控制信号</a:t>
            </a:r>
            <a:endParaRPr lang="zh-CN" altLang="en-US" sz="2000" dirty="0">
              <a:ea typeface="黑体" panose="02010609060101010101" pitchFamily="49" charset="-122"/>
            </a:endParaRPr>
          </a:p>
        </p:txBody>
      </p:sp>
      <p:sp>
        <p:nvSpPr>
          <p:cNvPr id="198753" name="Rectangle 97"/>
          <p:cNvSpPr>
            <a:spLocks noChangeArrowheads="1"/>
          </p:cNvSpPr>
          <p:nvPr/>
        </p:nvSpPr>
        <p:spPr bwMode="auto">
          <a:xfrm>
            <a:off x="1442356" y="5802314"/>
            <a:ext cx="49704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defRPr sz="1600" b="1">
                <a:solidFill>
                  <a:schemeClr val="tx1"/>
                </a:solidFill>
                <a:latin typeface="Arial" panose="020B0604020202020204" pitchFamily="34" charset="0"/>
              </a:defRPr>
            </a:lvl1pPr>
            <a:lvl2pPr>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lvl="1">
              <a:lnSpc>
                <a:spcPct val="110000"/>
              </a:lnSpc>
              <a:spcBef>
                <a:spcPct val="40000"/>
              </a:spcBef>
              <a:buSzPct val="100000"/>
            </a:pPr>
            <a:r>
              <a:rPr lang="en-US" altLang="zh-CN" sz="2000" dirty="0">
                <a:solidFill>
                  <a:srgbClr val="0000FF"/>
                </a:solidFill>
                <a:ea typeface="黑体" panose="02010609060101010101" pitchFamily="49" charset="-122"/>
              </a:rPr>
              <a:t>Ra, </a:t>
            </a:r>
            <a:r>
              <a:rPr lang="en-US" altLang="zh-CN" sz="2000" dirty="0" err="1">
                <a:solidFill>
                  <a:srgbClr val="0000FF"/>
                </a:solidFill>
                <a:ea typeface="黑体" panose="02010609060101010101" pitchFamily="49" charset="-122"/>
              </a:rPr>
              <a:t>Rb</a:t>
            </a:r>
            <a:r>
              <a:rPr lang="en-US" altLang="zh-CN" sz="2000" dirty="0">
                <a:solidFill>
                  <a:srgbClr val="0000FF"/>
                </a:solidFill>
                <a:ea typeface="黑体" panose="02010609060101010101" pitchFamily="49" charset="-122"/>
              </a:rPr>
              <a:t>, </a:t>
            </a:r>
            <a:r>
              <a:rPr lang="en-US" altLang="zh-CN" sz="2000" dirty="0" err="1">
                <a:solidFill>
                  <a:srgbClr val="0000FF"/>
                </a:solidFill>
                <a:ea typeface="黑体" panose="02010609060101010101" pitchFamily="49" charset="-122"/>
              </a:rPr>
              <a:t>Rw</a:t>
            </a:r>
            <a:r>
              <a:rPr lang="en-US" altLang="zh-CN" sz="2000" dirty="0">
                <a:ea typeface="黑体" panose="02010609060101010101" pitchFamily="49" charset="-122"/>
              </a:rPr>
              <a:t> </a:t>
            </a:r>
            <a:r>
              <a:rPr lang="zh-CN" altLang="en-US" sz="2000" dirty="0">
                <a:ea typeface="黑体" panose="02010609060101010101" pitchFamily="49" charset="-122"/>
              </a:rPr>
              <a:t>分别对应指令的</a:t>
            </a:r>
            <a:r>
              <a:rPr lang="en-US" altLang="zh-CN" sz="2000" dirty="0" err="1">
                <a:ea typeface="黑体" panose="02010609060101010101" pitchFamily="49" charset="-122"/>
              </a:rPr>
              <a:t>rs</a:t>
            </a:r>
            <a:r>
              <a:rPr lang="en-US" altLang="zh-CN" sz="2000" dirty="0">
                <a:ea typeface="黑体" panose="02010609060101010101" pitchFamily="49" charset="-122"/>
              </a:rPr>
              <a:t>, </a:t>
            </a:r>
            <a:r>
              <a:rPr lang="en-US" altLang="zh-CN" sz="2000" dirty="0" err="1">
                <a:ea typeface="黑体" panose="02010609060101010101" pitchFamily="49" charset="-122"/>
              </a:rPr>
              <a:t>rt</a:t>
            </a:r>
            <a:r>
              <a:rPr lang="en-US" altLang="zh-CN" sz="2000" dirty="0">
                <a:ea typeface="黑体" panose="02010609060101010101" pitchFamily="49" charset="-122"/>
              </a:rPr>
              <a:t>, </a:t>
            </a:r>
            <a:r>
              <a:rPr lang="en-US" altLang="zh-CN" sz="2000" dirty="0" err="1">
                <a:ea typeface="黑体" panose="02010609060101010101" pitchFamily="49" charset="-122"/>
              </a:rPr>
              <a:t>rd</a:t>
            </a:r>
            <a:endParaRPr lang="zh-CN" altLang="en-US" sz="2000" dirty="0">
              <a:ea typeface="黑体" panose="02010609060101010101" pitchFamily="49" charset="-122"/>
            </a:endParaRPr>
          </a:p>
        </p:txBody>
      </p:sp>
      <p:sp>
        <p:nvSpPr>
          <p:cNvPr id="198754" name="Rectangle 98"/>
          <p:cNvSpPr>
            <a:spLocks noChangeArrowheads="1"/>
          </p:cNvSpPr>
          <p:nvPr/>
        </p:nvSpPr>
        <p:spPr bwMode="auto">
          <a:xfrm>
            <a:off x="7845654" y="5843589"/>
            <a:ext cx="4123192" cy="77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45000"/>
              </a:spcBef>
            </a:pPr>
            <a:r>
              <a:rPr lang="zh-CN" altLang="en-US" sz="1800" dirty="0">
                <a:solidFill>
                  <a:schemeClr val="accent2"/>
                </a:solidFill>
                <a:ea typeface="黑体" panose="02010609060101010101" pitchFamily="49" charset="-122"/>
              </a:rPr>
              <a:t>“</a:t>
            </a:r>
            <a:r>
              <a:rPr lang="en-US" altLang="zh-CN" sz="1800" dirty="0">
                <a:solidFill>
                  <a:schemeClr val="accent2"/>
                </a:solidFill>
                <a:ea typeface="黑体" panose="02010609060101010101" pitchFamily="49" charset="-122"/>
              </a:rPr>
              <a:t>add </a:t>
            </a:r>
            <a:r>
              <a:rPr lang="en-US" altLang="zh-CN" sz="1800" dirty="0" err="1">
                <a:solidFill>
                  <a:schemeClr val="accent2"/>
                </a:solidFill>
                <a:ea typeface="黑体" panose="02010609060101010101" pitchFamily="49" charset="-122"/>
              </a:rPr>
              <a:t>rd</a:t>
            </a:r>
            <a:r>
              <a:rPr lang="en-US" altLang="zh-CN" sz="1800" dirty="0">
                <a:solidFill>
                  <a:schemeClr val="accent2"/>
                </a:solidFill>
                <a:ea typeface="黑体" panose="02010609060101010101" pitchFamily="49" charset="-122"/>
              </a:rPr>
              <a:t>, </a:t>
            </a:r>
            <a:r>
              <a:rPr lang="en-US" altLang="zh-CN" sz="1800" dirty="0" err="1">
                <a:solidFill>
                  <a:schemeClr val="accent2"/>
                </a:solidFill>
                <a:ea typeface="黑体" panose="02010609060101010101" pitchFamily="49" charset="-122"/>
              </a:rPr>
              <a:t>rs</a:t>
            </a:r>
            <a:r>
              <a:rPr lang="en-US" altLang="zh-CN" sz="1800" dirty="0">
                <a:solidFill>
                  <a:schemeClr val="accent2"/>
                </a:solidFill>
                <a:ea typeface="黑体" panose="02010609060101010101" pitchFamily="49" charset="-122"/>
              </a:rPr>
              <a:t>, </a:t>
            </a:r>
            <a:r>
              <a:rPr lang="en-US" altLang="zh-CN" sz="1800" dirty="0" err="1">
                <a:solidFill>
                  <a:schemeClr val="accent2"/>
                </a:solidFill>
                <a:ea typeface="黑体" panose="02010609060101010101" pitchFamily="49" charset="-122"/>
              </a:rPr>
              <a:t>rt</a:t>
            </a:r>
            <a:r>
              <a:rPr lang="en-US" altLang="zh-CN" sz="1800" dirty="0">
                <a:solidFill>
                  <a:schemeClr val="accent2"/>
                </a:solidFill>
                <a:ea typeface="黑体" panose="02010609060101010101" pitchFamily="49" charset="-122"/>
              </a:rPr>
              <a:t>”</a:t>
            </a:r>
            <a:r>
              <a:rPr lang="zh-CN" altLang="en-US" sz="1800" dirty="0">
                <a:solidFill>
                  <a:schemeClr val="accent2"/>
                </a:solidFill>
                <a:ea typeface="黑体" panose="02010609060101010101" pitchFamily="49" charset="-122"/>
              </a:rPr>
              <a:t>控制信号为？</a:t>
            </a:r>
            <a:endParaRPr lang="zh-CN" altLang="en-US" sz="1800" dirty="0">
              <a:solidFill>
                <a:schemeClr val="accent2"/>
              </a:solidFill>
              <a:ea typeface="黑体" panose="02010609060101010101" pitchFamily="49" charset="-122"/>
            </a:endParaRPr>
          </a:p>
          <a:p>
            <a:pPr>
              <a:spcBef>
                <a:spcPct val="45000"/>
              </a:spcBef>
            </a:pPr>
            <a:r>
              <a:rPr lang="en-US" altLang="zh-CN" sz="1800" dirty="0" err="1">
                <a:solidFill>
                  <a:schemeClr val="accent1"/>
                </a:solidFill>
                <a:ea typeface="黑体" panose="02010609060101010101" pitchFamily="49" charset="-122"/>
              </a:rPr>
              <a:t>ALUctr</a:t>
            </a:r>
            <a:r>
              <a:rPr lang="en-US" altLang="zh-CN" sz="1800" dirty="0">
                <a:solidFill>
                  <a:schemeClr val="accent1"/>
                </a:solidFill>
                <a:ea typeface="黑体" panose="02010609060101010101" pitchFamily="49" charset="-122"/>
              </a:rPr>
              <a:t>=add</a:t>
            </a:r>
            <a:r>
              <a:rPr lang="zh-CN" altLang="en-US" sz="1800" dirty="0">
                <a:solidFill>
                  <a:schemeClr val="accent1"/>
                </a:solidFill>
                <a:ea typeface="黑体" panose="02010609060101010101" pitchFamily="49" charset="-122"/>
              </a:rPr>
              <a:t>，</a:t>
            </a:r>
            <a:r>
              <a:rPr lang="en-US" altLang="zh-CN" sz="1800" dirty="0" err="1">
                <a:solidFill>
                  <a:schemeClr val="accent1"/>
                </a:solidFill>
                <a:ea typeface="黑体" panose="02010609060101010101" pitchFamily="49" charset="-122"/>
              </a:rPr>
              <a:t>RegWr</a:t>
            </a:r>
            <a:r>
              <a:rPr lang="en-US" altLang="zh-CN" sz="1800" dirty="0">
                <a:solidFill>
                  <a:schemeClr val="accent1"/>
                </a:solidFill>
                <a:ea typeface="黑体" panose="02010609060101010101" pitchFamily="49" charset="-122"/>
              </a:rPr>
              <a:t>=1</a:t>
            </a:r>
            <a:endParaRPr lang="en-US" altLang="zh-CN" sz="1800" dirty="0">
              <a:solidFill>
                <a:schemeClr val="accent1"/>
              </a:solidFill>
              <a:ea typeface="黑体" panose="02010609060101010101" pitchFamily="49" charset="-122"/>
            </a:endParaRPr>
          </a:p>
        </p:txBody>
      </p:sp>
      <p:grpSp>
        <p:nvGrpSpPr>
          <p:cNvPr id="22590" name="Group 99"/>
          <p:cNvGrpSpPr/>
          <p:nvPr/>
        </p:nvGrpSpPr>
        <p:grpSpPr bwMode="auto">
          <a:xfrm>
            <a:off x="3590925" y="711201"/>
            <a:ext cx="5905500" cy="976313"/>
            <a:chOff x="1918" y="672"/>
            <a:chExt cx="3767" cy="615"/>
          </a:xfrm>
        </p:grpSpPr>
        <p:grpSp>
          <p:nvGrpSpPr>
            <p:cNvPr id="22604" name="Group 100"/>
            <p:cNvGrpSpPr/>
            <p:nvPr/>
          </p:nvGrpSpPr>
          <p:grpSpPr bwMode="auto">
            <a:xfrm>
              <a:off x="1918" y="672"/>
              <a:ext cx="3767" cy="423"/>
              <a:chOff x="1918" y="672"/>
              <a:chExt cx="3767" cy="423"/>
            </a:xfrm>
          </p:grpSpPr>
          <p:grpSp>
            <p:nvGrpSpPr>
              <p:cNvPr id="22611" name="Group 101"/>
              <p:cNvGrpSpPr/>
              <p:nvPr/>
            </p:nvGrpSpPr>
            <p:grpSpPr bwMode="auto">
              <a:xfrm>
                <a:off x="1979" y="864"/>
                <a:ext cx="3607" cy="231"/>
                <a:chOff x="1979" y="864"/>
                <a:chExt cx="3607" cy="231"/>
              </a:xfrm>
            </p:grpSpPr>
            <p:sp>
              <p:nvSpPr>
                <p:cNvPr id="22619" name="Rectangle 102"/>
                <p:cNvSpPr>
                  <a:spLocks noChangeArrowheads="1"/>
                </p:cNvSpPr>
                <p:nvPr/>
              </p:nvSpPr>
              <p:spPr bwMode="auto">
                <a:xfrm>
                  <a:off x="1983" y="872"/>
                  <a:ext cx="3599"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grpSp>
              <p:nvGrpSpPr>
                <p:cNvPr id="22620" name="Group 103"/>
                <p:cNvGrpSpPr/>
                <p:nvPr/>
              </p:nvGrpSpPr>
              <p:grpSpPr bwMode="auto">
                <a:xfrm>
                  <a:off x="1979" y="864"/>
                  <a:ext cx="3607" cy="231"/>
                  <a:chOff x="1979" y="864"/>
                  <a:chExt cx="3607" cy="231"/>
                </a:xfrm>
              </p:grpSpPr>
              <p:grpSp>
                <p:nvGrpSpPr>
                  <p:cNvPr id="22621" name="Group 104"/>
                  <p:cNvGrpSpPr/>
                  <p:nvPr/>
                </p:nvGrpSpPr>
                <p:grpSpPr bwMode="auto">
                  <a:xfrm>
                    <a:off x="1979" y="864"/>
                    <a:ext cx="624" cy="229"/>
                    <a:chOff x="1979" y="864"/>
                    <a:chExt cx="624" cy="229"/>
                  </a:xfrm>
                </p:grpSpPr>
                <p:sp>
                  <p:nvSpPr>
                    <p:cNvPr id="22637" name="Rectangle 105"/>
                    <p:cNvSpPr>
                      <a:spLocks noChangeArrowheads="1"/>
                    </p:cNvSpPr>
                    <p:nvPr/>
                  </p:nvSpPr>
                  <p:spPr bwMode="auto">
                    <a:xfrm>
                      <a:off x="1979" y="868"/>
                      <a:ext cx="624"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638" name="Rectangle 106"/>
                    <p:cNvSpPr>
                      <a:spLocks noChangeArrowheads="1"/>
                    </p:cNvSpPr>
                    <p:nvPr/>
                  </p:nvSpPr>
                  <p:spPr bwMode="auto">
                    <a:xfrm>
                      <a:off x="2161" y="864"/>
                      <a:ext cx="2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op</a:t>
                      </a:r>
                      <a:endParaRPr lang="en-US" altLang="zh-CN" sz="1800"/>
                    </a:p>
                  </p:txBody>
                </p:sp>
              </p:grpSp>
              <p:grpSp>
                <p:nvGrpSpPr>
                  <p:cNvPr id="22622" name="Group 107"/>
                  <p:cNvGrpSpPr/>
                  <p:nvPr/>
                </p:nvGrpSpPr>
                <p:grpSpPr bwMode="auto">
                  <a:xfrm>
                    <a:off x="2611" y="864"/>
                    <a:ext cx="580" cy="231"/>
                    <a:chOff x="2611" y="864"/>
                    <a:chExt cx="580" cy="231"/>
                  </a:xfrm>
                </p:grpSpPr>
                <p:sp>
                  <p:nvSpPr>
                    <p:cNvPr id="22635" name="Rectangle 108"/>
                    <p:cNvSpPr>
                      <a:spLocks noChangeArrowheads="1"/>
                    </p:cNvSpPr>
                    <p:nvPr/>
                  </p:nvSpPr>
                  <p:spPr bwMode="auto">
                    <a:xfrm>
                      <a:off x="2611"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636" name="Rectangle 109"/>
                    <p:cNvSpPr>
                      <a:spLocks noChangeArrowheads="1"/>
                    </p:cNvSpPr>
                    <p:nvPr/>
                  </p:nvSpPr>
                  <p:spPr bwMode="auto">
                    <a:xfrm>
                      <a:off x="2776" y="864"/>
                      <a:ext cx="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t>rs</a:t>
                      </a:r>
                      <a:endParaRPr lang="en-US" altLang="zh-CN" sz="1800" dirty="0"/>
                    </a:p>
                  </p:txBody>
                </p:sp>
              </p:grpSp>
              <p:grpSp>
                <p:nvGrpSpPr>
                  <p:cNvPr id="22623" name="Group 110"/>
                  <p:cNvGrpSpPr/>
                  <p:nvPr/>
                </p:nvGrpSpPr>
                <p:grpSpPr bwMode="auto">
                  <a:xfrm>
                    <a:off x="3199" y="864"/>
                    <a:ext cx="579" cy="229"/>
                    <a:chOff x="3199" y="864"/>
                    <a:chExt cx="579" cy="229"/>
                  </a:xfrm>
                </p:grpSpPr>
                <p:sp>
                  <p:nvSpPr>
                    <p:cNvPr id="22633" name="Rectangle 111"/>
                    <p:cNvSpPr>
                      <a:spLocks noChangeArrowheads="1"/>
                    </p:cNvSpPr>
                    <p:nvPr/>
                  </p:nvSpPr>
                  <p:spPr bwMode="auto">
                    <a:xfrm>
                      <a:off x="3199"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634" name="Rectangle 112"/>
                    <p:cNvSpPr>
                      <a:spLocks noChangeArrowheads="1"/>
                    </p:cNvSpPr>
                    <p:nvPr/>
                  </p:nvSpPr>
                  <p:spPr bwMode="auto">
                    <a:xfrm>
                      <a:off x="3363" y="864"/>
                      <a:ext cx="2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rt</a:t>
                      </a:r>
                      <a:endParaRPr lang="en-US" altLang="zh-CN" sz="1800"/>
                    </a:p>
                  </p:txBody>
                </p:sp>
              </p:grpSp>
              <p:grpSp>
                <p:nvGrpSpPr>
                  <p:cNvPr id="22624" name="Group 113"/>
                  <p:cNvGrpSpPr/>
                  <p:nvPr/>
                </p:nvGrpSpPr>
                <p:grpSpPr bwMode="auto">
                  <a:xfrm>
                    <a:off x="3786" y="864"/>
                    <a:ext cx="579" cy="229"/>
                    <a:chOff x="3786" y="864"/>
                    <a:chExt cx="579" cy="229"/>
                  </a:xfrm>
                </p:grpSpPr>
                <p:sp>
                  <p:nvSpPr>
                    <p:cNvPr id="22631" name="Rectangle 114"/>
                    <p:cNvSpPr>
                      <a:spLocks noChangeArrowheads="1"/>
                    </p:cNvSpPr>
                    <p:nvPr/>
                  </p:nvSpPr>
                  <p:spPr bwMode="auto">
                    <a:xfrm>
                      <a:off x="3786" y="868"/>
                      <a:ext cx="579"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632" name="Rectangle 115"/>
                    <p:cNvSpPr>
                      <a:spLocks noChangeArrowheads="1"/>
                    </p:cNvSpPr>
                    <p:nvPr/>
                  </p:nvSpPr>
                  <p:spPr bwMode="auto">
                    <a:xfrm>
                      <a:off x="3951" y="864"/>
                      <a:ext cx="2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rd</a:t>
                      </a:r>
                      <a:endParaRPr lang="en-US" altLang="zh-CN" sz="1800"/>
                    </a:p>
                  </p:txBody>
                </p:sp>
              </p:grpSp>
              <p:grpSp>
                <p:nvGrpSpPr>
                  <p:cNvPr id="22625" name="Group 116"/>
                  <p:cNvGrpSpPr/>
                  <p:nvPr/>
                </p:nvGrpSpPr>
                <p:grpSpPr bwMode="auto">
                  <a:xfrm>
                    <a:off x="4373" y="864"/>
                    <a:ext cx="620" cy="229"/>
                    <a:chOff x="4373" y="864"/>
                    <a:chExt cx="620" cy="229"/>
                  </a:xfrm>
                </p:grpSpPr>
                <p:sp>
                  <p:nvSpPr>
                    <p:cNvPr id="22629" name="Rectangle 117"/>
                    <p:cNvSpPr>
                      <a:spLocks noChangeArrowheads="1"/>
                    </p:cNvSpPr>
                    <p:nvPr/>
                  </p:nvSpPr>
                  <p:spPr bwMode="auto">
                    <a:xfrm>
                      <a:off x="4373" y="868"/>
                      <a:ext cx="580"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630" name="Rectangle 118"/>
                    <p:cNvSpPr>
                      <a:spLocks noChangeArrowheads="1"/>
                    </p:cNvSpPr>
                    <p:nvPr/>
                  </p:nvSpPr>
                  <p:spPr bwMode="auto">
                    <a:xfrm>
                      <a:off x="4448" y="864"/>
                      <a:ext cx="54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shamt</a:t>
                      </a:r>
                      <a:endParaRPr lang="en-US" altLang="zh-CN" sz="1800"/>
                    </a:p>
                  </p:txBody>
                </p:sp>
              </p:grpSp>
              <p:grpSp>
                <p:nvGrpSpPr>
                  <p:cNvPr id="22626" name="Group 119"/>
                  <p:cNvGrpSpPr/>
                  <p:nvPr/>
                </p:nvGrpSpPr>
                <p:grpSpPr bwMode="auto">
                  <a:xfrm>
                    <a:off x="4961" y="864"/>
                    <a:ext cx="625" cy="229"/>
                    <a:chOff x="4961" y="864"/>
                    <a:chExt cx="625" cy="229"/>
                  </a:xfrm>
                </p:grpSpPr>
                <p:sp>
                  <p:nvSpPr>
                    <p:cNvPr id="22627" name="Rectangle 120"/>
                    <p:cNvSpPr>
                      <a:spLocks noChangeArrowheads="1"/>
                    </p:cNvSpPr>
                    <p:nvPr/>
                  </p:nvSpPr>
                  <p:spPr bwMode="auto">
                    <a:xfrm>
                      <a:off x="4961" y="868"/>
                      <a:ext cx="625" cy="1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628" name="Rectangle 121"/>
                    <p:cNvSpPr>
                      <a:spLocks noChangeArrowheads="1"/>
                    </p:cNvSpPr>
                    <p:nvPr/>
                  </p:nvSpPr>
                  <p:spPr bwMode="auto">
                    <a:xfrm>
                      <a:off x="5143" y="864"/>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t>func</a:t>
                      </a:r>
                      <a:endParaRPr lang="en-US" altLang="zh-CN" sz="1800"/>
                    </a:p>
                  </p:txBody>
                </p:sp>
              </p:grpSp>
            </p:grpSp>
          </p:grpSp>
          <p:sp>
            <p:nvSpPr>
              <p:cNvPr id="22612" name="Rectangle 122"/>
              <p:cNvSpPr>
                <a:spLocks noChangeArrowheads="1"/>
              </p:cNvSpPr>
              <p:nvPr/>
            </p:nvSpPr>
            <p:spPr bwMode="auto">
              <a:xfrm>
                <a:off x="5488"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0</a:t>
                </a:r>
                <a:endParaRPr lang="zh-CN" altLang="en-US" sz="1800"/>
              </a:p>
            </p:txBody>
          </p:sp>
          <p:sp>
            <p:nvSpPr>
              <p:cNvPr id="22613" name="Rectangle 123"/>
              <p:cNvSpPr>
                <a:spLocks noChangeArrowheads="1"/>
              </p:cNvSpPr>
              <p:nvPr/>
            </p:nvSpPr>
            <p:spPr bwMode="auto">
              <a:xfrm>
                <a:off x="4810" y="672"/>
                <a:ext cx="1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a:t>
                </a:r>
                <a:endParaRPr lang="zh-CN" altLang="en-US" sz="1800"/>
              </a:p>
            </p:txBody>
          </p:sp>
          <p:sp>
            <p:nvSpPr>
              <p:cNvPr id="22614" name="Rectangle 124"/>
              <p:cNvSpPr>
                <a:spLocks noChangeArrowheads="1"/>
              </p:cNvSpPr>
              <p:nvPr/>
            </p:nvSpPr>
            <p:spPr bwMode="auto">
              <a:xfrm>
                <a:off x="4177"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11</a:t>
                </a:r>
                <a:endParaRPr lang="zh-CN" altLang="en-US" sz="1800"/>
              </a:p>
            </p:txBody>
          </p:sp>
          <p:sp>
            <p:nvSpPr>
              <p:cNvPr id="22615" name="Rectangle 125"/>
              <p:cNvSpPr>
                <a:spLocks noChangeArrowheads="1"/>
              </p:cNvSpPr>
              <p:nvPr/>
            </p:nvSpPr>
            <p:spPr bwMode="auto">
              <a:xfrm>
                <a:off x="3589"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16</a:t>
                </a:r>
                <a:endParaRPr lang="zh-CN" altLang="en-US" sz="1800"/>
              </a:p>
            </p:txBody>
          </p:sp>
          <p:sp>
            <p:nvSpPr>
              <p:cNvPr id="22616" name="Rectangle 126"/>
              <p:cNvSpPr>
                <a:spLocks noChangeArrowheads="1"/>
              </p:cNvSpPr>
              <p:nvPr/>
            </p:nvSpPr>
            <p:spPr bwMode="auto">
              <a:xfrm>
                <a:off x="3002"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21</a:t>
                </a:r>
                <a:endParaRPr lang="zh-CN" altLang="en-US" sz="1800"/>
              </a:p>
            </p:txBody>
          </p:sp>
          <p:sp>
            <p:nvSpPr>
              <p:cNvPr id="22617" name="Rectangle 127"/>
              <p:cNvSpPr>
                <a:spLocks noChangeArrowheads="1"/>
              </p:cNvSpPr>
              <p:nvPr/>
            </p:nvSpPr>
            <p:spPr bwMode="auto">
              <a:xfrm>
                <a:off x="2414"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26</a:t>
                </a:r>
                <a:endParaRPr lang="zh-CN" altLang="en-US" sz="1800"/>
              </a:p>
            </p:txBody>
          </p:sp>
          <p:sp>
            <p:nvSpPr>
              <p:cNvPr id="22618" name="Rectangle 128"/>
              <p:cNvSpPr>
                <a:spLocks noChangeArrowheads="1"/>
              </p:cNvSpPr>
              <p:nvPr/>
            </p:nvSpPr>
            <p:spPr bwMode="auto">
              <a:xfrm>
                <a:off x="1918" y="672"/>
                <a:ext cx="2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31</a:t>
                </a:r>
                <a:endParaRPr lang="zh-CN" altLang="en-US" sz="1800"/>
              </a:p>
            </p:txBody>
          </p:sp>
        </p:grpSp>
        <p:sp>
          <p:nvSpPr>
            <p:cNvPr id="22605" name="Rectangle 129"/>
            <p:cNvSpPr>
              <a:spLocks noChangeArrowheads="1"/>
            </p:cNvSpPr>
            <p:nvPr/>
          </p:nvSpPr>
          <p:spPr bwMode="auto">
            <a:xfrm>
              <a:off x="2143" y="1056"/>
              <a:ext cx="5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2606" name="Rectangle 130"/>
            <p:cNvSpPr>
              <a:spLocks noChangeArrowheads="1"/>
            </p:cNvSpPr>
            <p:nvPr/>
          </p:nvSpPr>
          <p:spPr bwMode="auto">
            <a:xfrm>
              <a:off x="512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6 </a:t>
              </a:r>
              <a:r>
                <a:rPr lang="en-US" altLang="zh-CN" sz="1800"/>
                <a:t>bits</a:t>
              </a:r>
              <a:endParaRPr lang="en-US" altLang="zh-CN" sz="1800"/>
            </a:p>
          </p:txBody>
        </p:sp>
        <p:sp>
          <p:nvSpPr>
            <p:cNvPr id="22607" name="Rectangle 131"/>
            <p:cNvSpPr>
              <a:spLocks noChangeArrowheads="1"/>
            </p:cNvSpPr>
            <p:nvPr/>
          </p:nvSpPr>
          <p:spPr bwMode="auto">
            <a:xfrm>
              <a:off x="4493"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2608" name="Rectangle 132"/>
            <p:cNvSpPr>
              <a:spLocks noChangeArrowheads="1"/>
            </p:cNvSpPr>
            <p:nvPr/>
          </p:nvSpPr>
          <p:spPr bwMode="auto">
            <a:xfrm>
              <a:off x="3906" y="1056"/>
              <a:ext cx="4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 </a:t>
              </a:r>
              <a:r>
                <a:rPr lang="en-US" altLang="zh-CN" sz="1800"/>
                <a:t>bits</a:t>
              </a:r>
              <a:endParaRPr lang="en-US" altLang="zh-CN" sz="1800"/>
            </a:p>
          </p:txBody>
        </p:sp>
        <p:sp>
          <p:nvSpPr>
            <p:cNvPr id="22609" name="Rectangle 133"/>
            <p:cNvSpPr>
              <a:spLocks noChangeArrowheads="1"/>
            </p:cNvSpPr>
            <p:nvPr/>
          </p:nvSpPr>
          <p:spPr bwMode="auto">
            <a:xfrm>
              <a:off x="3317" y="1056"/>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sp>
          <p:nvSpPr>
            <p:cNvPr id="22610" name="Rectangle 134"/>
            <p:cNvSpPr>
              <a:spLocks noChangeArrowheads="1"/>
            </p:cNvSpPr>
            <p:nvPr/>
          </p:nvSpPr>
          <p:spPr bwMode="auto">
            <a:xfrm>
              <a:off x="2731" y="1056"/>
              <a:ext cx="4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t>5</a:t>
              </a:r>
              <a:r>
                <a:rPr lang="zh-CN" altLang="en-US" b="0">
                  <a:latin typeface="Times New Roman" panose="02020603050405020304" pitchFamily="18" charset="0"/>
                </a:rPr>
                <a:t> </a:t>
              </a:r>
              <a:r>
                <a:rPr lang="en-US" altLang="zh-CN" sz="1800"/>
                <a:t>bits</a:t>
              </a:r>
              <a:endParaRPr lang="en-US" altLang="zh-CN" sz="1800"/>
            </a:p>
          </p:txBody>
        </p:sp>
      </p:grpSp>
      <p:sp>
        <p:nvSpPr>
          <p:cNvPr id="22591" name="Text Box 135"/>
          <p:cNvSpPr txBox="1">
            <a:spLocks noChangeArrowheads="1"/>
          </p:cNvSpPr>
          <p:nvPr/>
        </p:nvSpPr>
        <p:spPr bwMode="auto">
          <a:xfrm>
            <a:off x="7208838" y="1934486"/>
            <a:ext cx="47110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solidFill>
                  <a:srgbClr val="FF8398"/>
                </a:solidFill>
                <a:latin typeface="黑体" panose="02010609060101010101" pitchFamily="49" charset="-122"/>
                <a:ea typeface="黑体" panose="02010609060101010101" pitchFamily="49" charset="-122"/>
              </a:rPr>
              <a:t>溢出时，不写结果并需转异常处理程序</a:t>
            </a:r>
            <a:endParaRPr lang="zh-CN" altLang="en-US" sz="2000" dirty="0">
              <a:solidFill>
                <a:srgbClr val="FF8398"/>
              </a:solidFill>
              <a:latin typeface="黑体" panose="02010609060101010101" pitchFamily="49" charset="-122"/>
              <a:ea typeface="黑体" panose="02010609060101010101" pitchFamily="49" charset="-122"/>
            </a:endParaRPr>
          </a:p>
        </p:txBody>
      </p:sp>
      <p:sp>
        <p:nvSpPr>
          <p:cNvPr id="22592" name="Text Box 137"/>
          <p:cNvSpPr txBox="1">
            <a:spLocks noChangeArrowheads="1"/>
          </p:cNvSpPr>
          <p:nvPr/>
        </p:nvSpPr>
        <p:spPr bwMode="auto">
          <a:xfrm>
            <a:off x="9574214" y="4024313"/>
            <a:ext cx="765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rgbClr val="FF8398"/>
                </a:solidFill>
                <a:latin typeface="黑体" panose="02010609060101010101" pitchFamily="49" charset="-122"/>
                <a:ea typeface="黑体" panose="02010609060101010101" pitchFamily="49" charset="-122"/>
              </a:rPr>
              <a:t>溢出</a:t>
            </a:r>
            <a:endParaRPr lang="zh-CN" altLang="en-US" sz="1800">
              <a:solidFill>
                <a:srgbClr val="FF8398"/>
              </a:solidFill>
              <a:latin typeface="黑体" panose="02010609060101010101" pitchFamily="49" charset="-122"/>
              <a:ea typeface="黑体" panose="02010609060101010101" pitchFamily="49" charset="-122"/>
            </a:endParaRPr>
          </a:p>
        </p:txBody>
      </p:sp>
      <p:sp>
        <p:nvSpPr>
          <p:cNvPr id="22593" name="Line 144"/>
          <p:cNvSpPr>
            <a:spLocks noChangeShapeType="1"/>
          </p:cNvSpPr>
          <p:nvPr/>
        </p:nvSpPr>
        <p:spPr bwMode="auto">
          <a:xfrm flipV="1">
            <a:off x="3797300" y="3084514"/>
            <a:ext cx="0" cy="307975"/>
          </a:xfrm>
          <a:prstGeom prst="line">
            <a:avLst/>
          </a:prstGeom>
          <a:noFill/>
          <a:ln w="25400">
            <a:solidFill>
              <a:srgbClr val="3366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594" name="Group 147"/>
          <p:cNvGrpSpPr/>
          <p:nvPr/>
        </p:nvGrpSpPr>
        <p:grpSpPr bwMode="auto">
          <a:xfrm>
            <a:off x="3741739" y="2994026"/>
            <a:ext cx="5902325" cy="1247775"/>
            <a:chOff x="1397" y="1886"/>
            <a:chExt cx="3718" cy="786"/>
          </a:xfrm>
        </p:grpSpPr>
        <p:sp>
          <p:nvSpPr>
            <p:cNvPr id="22596" name="Line 136"/>
            <p:cNvSpPr>
              <a:spLocks noChangeShapeType="1"/>
            </p:cNvSpPr>
            <p:nvPr/>
          </p:nvSpPr>
          <p:spPr bwMode="auto">
            <a:xfrm flipV="1">
              <a:off x="3972" y="2672"/>
              <a:ext cx="1143" cy="0"/>
            </a:xfrm>
            <a:prstGeom prst="line">
              <a:avLst/>
            </a:prstGeom>
            <a:noFill/>
            <a:ln w="28575">
              <a:solidFill>
                <a:srgbClr val="FF8398"/>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97" name="AutoShape 138"/>
            <p:cNvSpPr>
              <a:spLocks noChangeArrowheads="1"/>
            </p:cNvSpPr>
            <p:nvPr/>
          </p:nvSpPr>
          <p:spPr bwMode="auto">
            <a:xfrm>
              <a:off x="4268" y="2380"/>
              <a:ext cx="142" cy="138"/>
            </a:xfrm>
            <a:prstGeom prst="triangle">
              <a:avLst>
                <a:gd name="adj" fmla="val 50000"/>
              </a:avLst>
            </a:prstGeom>
            <a:noFill/>
            <a:ln w="28575">
              <a:solidFill>
                <a:srgbClr val="FE9AAB"/>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598" name="Oval 139"/>
            <p:cNvSpPr>
              <a:spLocks noChangeArrowheads="1"/>
            </p:cNvSpPr>
            <p:nvPr/>
          </p:nvSpPr>
          <p:spPr bwMode="auto">
            <a:xfrm>
              <a:off x="4315" y="2320"/>
              <a:ext cx="56" cy="56"/>
            </a:xfrm>
            <a:prstGeom prst="ellipse">
              <a:avLst/>
            </a:prstGeom>
            <a:noFill/>
            <a:ln w="28575">
              <a:solidFill>
                <a:srgbClr val="FE9AAB"/>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599" name="Line 140"/>
            <p:cNvSpPr>
              <a:spLocks noChangeShapeType="1"/>
            </p:cNvSpPr>
            <p:nvPr/>
          </p:nvSpPr>
          <p:spPr bwMode="auto">
            <a:xfrm flipH="1">
              <a:off x="4341" y="2514"/>
              <a:ext cx="1" cy="154"/>
            </a:xfrm>
            <a:prstGeom prst="line">
              <a:avLst/>
            </a:prstGeom>
            <a:noFill/>
            <a:ln w="38100">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00" name="Line 141"/>
            <p:cNvSpPr>
              <a:spLocks noChangeShapeType="1"/>
            </p:cNvSpPr>
            <p:nvPr/>
          </p:nvSpPr>
          <p:spPr bwMode="auto">
            <a:xfrm>
              <a:off x="1512" y="1903"/>
              <a:ext cx="2820" cy="0"/>
            </a:xfrm>
            <a:prstGeom prst="line">
              <a:avLst/>
            </a:prstGeom>
            <a:noFill/>
            <a:ln w="28575">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01" name="Line 142"/>
            <p:cNvSpPr>
              <a:spLocks noChangeShapeType="1"/>
            </p:cNvSpPr>
            <p:nvPr/>
          </p:nvSpPr>
          <p:spPr bwMode="auto">
            <a:xfrm>
              <a:off x="4340" y="1886"/>
              <a:ext cx="0" cy="430"/>
            </a:xfrm>
            <a:prstGeom prst="line">
              <a:avLst/>
            </a:prstGeom>
            <a:noFill/>
            <a:ln w="38100">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02" name="AutoShape 143"/>
            <p:cNvSpPr>
              <a:spLocks noChangeArrowheads="1"/>
            </p:cNvSpPr>
            <p:nvPr/>
          </p:nvSpPr>
          <p:spPr bwMode="auto">
            <a:xfrm rot="5400000">
              <a:off x="1384" y="2139"/>
              <a:ext cx="189" cy="163"/>
            </a:xfrm>
            <a:prstGeom prst="flowChartDelay">
              <a:avLst/>
            </a:prstGeom>
            <a:noFill/>
            <a:ln w="28575">
              <a:solidFill>
                <a:srgbClr val="FE9AAB"/>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p>
          </p:txBody>
        </p:sp>
        <p:sp>
          <p:nvSpPr>
            <p:cNvPr id="22603" name="Line 145"/>
            <p:cNvSpPr>
              <a:spLocks noChangeShapeType="1"/>
            </p:cNvSpPr>
            <p:nvPr/>
          </p:nvSpPr>
          <p:spPr bwMode="auto">
            <a:xfrm>
              <a:off x="1521" y="1895"/>
              <a:ext cx="0" cy="223"/>
            </a:xfrm>
            <a:prstGeom prst="line">
              <a:avLst/>
            </a:prstGeom>
            <a:noFill/>
            <a:ln w="28575">
              <a:solidFill>
                <a:srgbClr val="FE9AAB"/>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8802" name="Text Box 146"/>
          <p:cNvSpPr txBox="1">
            <a:spLocks noChangeArrowheads="1"/>
          </p:cNvSpPr>
          <p:nvPr/>
        </p:nvSpPr>
        <p:spPr bwMode="auto">
          <a:xfrm>
            <a:off x="1856921" y="3656014"/>
            <a:ext cx="182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hlinkClick r:id="rId1" action="ppaction://hlinksldjump"/>
              </a:rPr>
              <a:t>寄存器组结构</a:t>
            </a:r>
            <a:endParaRPr lang="zh-CN" altLang="en-US" sz="2000" dirty="0"/>
          </a:p>
        </p:txBody>
      </p:sp>
      <p:sp>
        <p:nvSpPr>
          <p:cNvPr id="2" name="标题 1"/>
          <p:cNvSpPr>
            <a:spLocks noGrp="1"/>
          </p:cNvSpPr>
          <p:nvPr>
            <p:ph type="title"/>
          </p:nvPr>
        </p:nvSpPr>
        <p:spPr/>
        <p:txBody>
          <a:bodyPr/>
          <a:lstStyle/>
          <a:p>
            <a:r>
              <a:rPr lang="en-US" altLang="zh-CN" dirty="0"/>
              <a:t>RR</a:t>
            </a:r>
            <a:r>
              <a:rPr lang="zh-CN" altLang="en-US" dirty="0"/>
              <a:t>（</a:t>
            </a:r>
            <a:r>
              <a:rPr lang="en-US" altLang="zh-CN" dirty="0"/>
              <a:t>R-type</a:t>
            </a:r>
            <a:r>
              <a:rPr lang="zh-CN" altLang="en-US" dirty="0"/>
              <a:t>）型指令的数据通路</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802"/>
                                        </p:tgtEl>
                                        <p:attrNameLst>
                                          <p:attrName>style.visibility</p:attrName>
                                        </p:attrNameLst>
                                      </p:cBhvr>
                                      <p:to>
                                        <p:strVal val="visible"/>
                                      </p:to>
                                    </p:set>
                                    <p:animEffect transition="in" filter="blinds(horizontal)">
                                      <p:cBhvr>
                                        <p:cTn id="7" dur="500"/>
                                        <p:tgtEl>
                                          <p:spTgt spid="1988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8753"/>
                                        </p:tgtEl>
                                        <p:attrNameLst>
                                          <p:attrName>style.visibility</p:attrName>
                                        </p:attrNameLst>
                                      </p:cBhvr>
                                      <p:to>
                                        <p:strVal val="visible"/>
                                      </p:to>
                                    </p:set>
                                    <p:animEffect transition="in" filter="checkerboard(across)">
                                      <p:cBhvr>
                                        <p:cTn id="12" dur="500"/>
                                        <p:tgtEl>
                                          <p:spTgt spid="19875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98752"/>
                                        </p:tgtEl>
                                        <p:attrNameLst>
                                          <p:attrName>style.visibility</p:attrName>
                                        </p:attrNameLst>
                                      </p:cBhvr>
                                      <p:to>
                                        <p:strVal val="visible"/>
                                      </p:to>
                                    </p:set>
                                    <p:animEffect transition="in" filter="checkerboard(across)">
                                      <p:cBhvr>
                                        <p:cTn id="17" dur="500"/>
                                        <p:tgtEl>
                                          <p:spTgt spid="1987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8754">
                                            <p:txEl>
                                              <p:pRg st="0" end="0"/>
                                            </p:txEl>
                                          </p:spTgt>
                                        </p:tgtEl>
                                        <p:attrNameLst>
                                          <p:attrName>style.visibility</p:attrName>
                                        </p:attrNameLst>
                                      </p:cBhvr>
                                      <p:to>
                                        <p:strVal val="visible"/>
                                      </p:to>
                                    </p:set>
                                    <p:animEffect transition="in" filter="blinds(horizontal)">
                                      <p:cBhvr>
                                        <p:cTn id="22" dur="500"/>
                                        <p:tgtEl>
                                          <p:spTgt spid="19875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8754">
                                            <p:txEl>
                                              <p:pRg st="1" end="1"/>
                                            </p:txEl>
                                          </p:spTgt>
                                        </p:tgtEl>
                                        <p:attrNameLst>
                                          <p:attrName>style.visibility</p:attrName>
                                        </p:attrNameLst>
                                      </p:cBhvr>
                                      <p:to>
                                        <p:strVal val="visible"/>
                                      </p:to>
                                    </p:set>
                                    <p:animEffect transition="in" filter="blinds(horizontal)">
                                      <p:cBhvr>
                                        <p:cTn id="27" dur="500"/>
                                        <p:tgtEl>
                                          <p:spTgt spid="1987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52" grpId="0"/>
      <p:bldP spid="198753" grpId="0"/>
      <p:bldP spid="198802" grpId="0"/>
    </p:bld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9105</Words>
  <Application>WPS 演示</Application>
  <PresentationFormat>宽屏</PresentationFormat>
  <Paragraphs>2104</Paragraphs>
  <Slides>28</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Times New Roman</vt:lpstr>
      <vt:lpstr>微软雅黑</vt:lpstr>
      <vt:lpstr>AngsanaUPC</vt:lpstr>
      <vt:lpstr>Microsoft Sans Serif</vt:lpstr>
      <vt:lpstr>黑体</vt:lpstr>
      <vt:lpstr>Arial Unicode MS</vt:lpstr>
      <vt:lpstr>slides</vt:lpstr>
      <vt:lpstr>第 14 讲</vt:lpstr>
      <vt:lpstr>学习内容</vt:lpstr>
      <vt:lpstr>学习目标</vt:lpstr>
      <vt:lpstr>复习：MIPS的三种指令类型</vt:lpstr>
      <vt:lpstr>设计处理器的步骤</vt:lpstr>
      <vt:lpstr>要设计实现的7条指令</vt:lpstr>
      <vt:lpstr>加法和减法指令(R-type类型）</vt:lpstr>
      <vt:lpstr>RTL:  The ADD Instruction（加法指令）</vt:lpstr>
      <vt:lpstr>RR（R-type）型指令的数据通路</vt:lpstr>
      <vt:lpstr>带立即数的逻辑指令（ori指令）</vt:lpstr>
      <vt:lpstr>RTL: The OR Immediate Instruction</vt:lpstr>
      <vt:lpstr>带立即数的逻辑指令的数据通路</vt:lpstr>
      <vt:lpstr>访存指令中的数据装入指令 (lw)</vt:lpstr>
      <vt:lpstr>RTL: The Load Instruction</vt:lpstr>
      <vt:lpstr>装入(lw)指令的数据通路</vt:lpstr>
      <vt:lpstr>访存指令中的存数指令 (sw)</vt:lpstr>
      <vt:lpstr>RTL: The Store Instruction</vt:lpstr>
      <vt:lpstr>存数(sw)指令的数据通路</vt:lpstr>
      <vt:lpstr>分支（条件转移）指令（相等转移：beq）</vt:lpstr>
      <vt:lpstr>RTL: The Branch Instruction</vt:lpstr>
      <vt:lpstr>条件转移指令的数据通路</vt:lpstr>
      <vt:lpstr>下地址计算逻辑的设计</vt:lpstr>
      <vt:lpstr>下址逻辑设计</vt:lpstr>
      <vt:lpstr>无条件转移指令</vt:lpstr>
      <vt:lpstr>RTL: The Jump Instruction</vt:lpstr>
      <vt:lpstr>Instruction Fetch Unit: 取指令部件</vt:lpstr>
      <vt:lpstr>The MIPS Subset(考察实现以下指令的数据通路)</vt:lpstr>
      <vt:lpstr>综合所有指令的数据通路（此处为单周期的数据通路）</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cfyuan</dc:creator>
  <dc:subject>Basic Concepts</dc:subject>
  <cp:lastModifiedBy>张光建</cp:lastModifiedBy>
  <cp:revision>1260</cp:revision>
  <cp:lastPrinted>1998-05-11T16:40:00Z</cp:lastPrinted>
  <dcterms:created xsi:type="dcterms:W3CDTF">1996-09-09T11:21:00Z</dcterms:created>
  <dcterms:modified xsi:type="dcterms:W3CDTF">2021-09-03T03:43:33Z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CE54CD6C88594CF7B52984C4A19F37E8</vt:lpwstr>
  </property>
  <property fmtid="{D5CDD505-2E9C-101B-9397-08002B2CF9AE}" pid="23" name="KSOProductBuildVer">
    <vt:lpwstr>2052-11.1.0.10700</vt:lpwstr>
  </property>
</Properties>
</file>