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24"/>
  </p:handoutMasterIdLst>
  <p:sldIdLst>
    <p:sldId id="661" r:id="rId3"/>
    <p:sldId id="746" r:id="rId4"/>
    <p:sldId id="728" r:id="rId5"/>
    <p:sldId id="729" r:id="rId7"/>
    <p:sldId id="730" r:id="rId8"/>
    <p:sldId id="731" r:id="rId9"/>
    <p:sldId id="732" r:id="rId10"/>
    <p:sldId id="733" r:id="rId11"/>
    <p:sldId id="734" r:id="rId12"/>
    <p:sldId id="735" r:id="rId13"/>
    <p:sldId id="736" r:id="rId14"/>
    <p:sldId id="737" r:id="rId15"/>
    <p:sldId id="738" r:id="rId16"/>
    <p:sldId id="739" r:id="rId17"/>
    <p:sldId id="740" r:id="rId18"/>
    <p:sldId id="747" r:id="rId19"/>
    <p:sldId id="742" r:id="rId20"/>
    <p:sldId id="743" r:id="rId21"/>
    <p:sldId id="744" r:id="rId22"/>
    <p:sldId id="745" r:id="rId23"/>
  </p:sldIdLst>
  <p:sldSz cx="12192000" cy="6858000"/>
  <p:notesSz cx="7099300" cy="10234295"/>
  <p:kinsoku lang="zh-CN"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1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1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1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1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1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1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1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1400" kern="1200">
        <a:solidFill>
          <a:schemeClr val="tx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A1F28"/>
    <a:srgbClr val="003399"/>
    <a:srgbClr val="388A36"/>
    <a:srgbClr val="B32844"/>
    <a:srgbClr val="EA8085"/>
    <a:srgbClr val="A50021"/>
    <a:srgbClr val="F5F5F3"/>
    <a:srgbClr val="FDF0DF"/>
    <a:srgbClr val="A40000"/>
    <a:srgbClr val="E4E4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824" autoAdjust="0"/>
    <p:restoredTop sz="91007" autoAdjust="0"/>
  </p:normalViewPr>
  <p:slideViewPr>
    <p:cSldViewPr snapToGrid="0">
      <p:cViewPr varScale="1">
        <p:scale>
          <a:sx n="81" d="100"/>
          <a:sy n="81" d="100"/>
        </p:scale>
        <p:origin x="115" y="19"/>
      </p:cViewPr>
      <p:guideLst>
        <p:guide orient="horz" pos="2160"/>
        <p:guide pos="3840"/>
      </p:guideLst>
    </p:cSldViewPr>
  </p:slideViewPr>
  <p:outlineViewPr>
    <p:cViewPr>
      <p:scale>
        <a:sx n="33" d="100"/>
        <a:sy n="33" d="100"/>
      </p:scale>
      <p:origin x="0" y="-13260"/>
    </p:cViewPr>
  </p:outlineViewPr>
  <p:notesTextViewPr>
    <p:cViewPr>
      <p:scale>
        <a:sx n="100" d="100"/>
        <a:sy n="100" d="100"/>
      </p:scale>
      <p:origin x="0" y="0"/>
    </p:cViewPr>
  </p:notesTextViewPr>
  <p:sorterViewPr>
    <p:cViewPr>
      <p:scale>
        <a:sx n="100" d="100"/>
        <a:sy n="100" d="100"/>
      </p:scale>
      <p:origin x="0" y="-8274"/>
    </p:cViewPr>
  </p:sorterViewPr>
  <p:notesViewPr>
    <p:cSldViewPr snapToGrid="0">
      <p:cViewPr varScale="1">
        <p:scale>
          <a:sx n="54" d="100"/>
          <a:sy n="54" d="100"/>
        </p:scale>
        <p:origin x="2862" y="90"/>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Rot="1" noChangeAspect="1" noChangeArrowheads="1" noTextEdit="1"/>
          </p:cNvSpPr>
          <p:nvPr>
            <p:ph type="sldImg" idx="2"/>
          </p:nvPr>
        </p:nvSpPr>
        <p:spPr bwMode="auto">
          <a:xfrm>
            <a:off x="134938" y="644525"/>
            <a:ext cx="6843712" cy="385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p>
      <p:sp>
        <p:nvSpPr>
          <p:cNvPr id="2051" name="Rectangle 3"/>
          <p:cNvSpPr>
            <a:spLocks noGrp="1" noChangeArrowheads="1"/>
          </p:cNvSpPr>
          <p:nvPr>
            <p:ph type="body" sz="quarter" idx="3"/>
          </p:nvPr>
        </p:nvSpPr>
        <p:spPr bwMode="auto">
          <a:xfrm>
            <a:off x="534988" y="4859338"/>
            <a:ext cx="6116637" cy="4608512"/>
          </a:xfrm>
          <a:prstGeom prst="rect">
            <a:avLst/>
          </a:prstGeom>
          <a:noFill/>
          <a:ln w="12700">
            <a:noFill/>
            <a:miter lim="800000"/>
          </a:ln>
          <a:effectLst/>
        </p:spPr>
        <p:txBody>
          <a:bodyPr vert="horz" wrap="square" lIns="97546" tIns="47917" rIns="97546" bIns="47917" numCol="1" anchor="t" anchorCtr="0" compatLnSpc="1"/>
          <a:lstStyle/>
          <a:p>
            <a:pPr lvl="0"/>
            <a:r>
              <a:rPr lang="en-US" altLang="zh-CN" noProof="0"/>
              <a:t>We want this to be in font 11 and justify.</a:t>
            </a:r>
            <a:endParaRPr lang="en-US" altLang="zh-CN" noProof="0"/>
          </a:p>
        </p:txBody>
      </p:sp>
    </p:spTree>
  </p:cSld>
  <p:clrMap bg1="lt1" tx1="dk1" bg2="lt2" tx2="dk2" accent1="accent1" accent2="accent2" accent3="accent3" accent4="accent4" accent5="accent5" accent6="accent6" hlink="hlink" folHlink="folHlink"/>
  <p:notesStyle>
    <a:lvl1pPr algn="just" rtl="0" eaLnBrk="0" fontAlgn="base" hangingPunct="0">
      <a:lnSpc>
        <a:spcPct val="90000"/>
      </a:lnSpc>
      <a:spcBef>
        <a:spcPct val="40000"/>
      </a:spcBef>
      <a:spcAft>
        <a:spcPct val="0"/>
      </a:spcAft>
      <a:defRPr sz="1100" kern="1200">
        <a:solidFill>
          <a:schemeClr val="tx1"/>
        </a:solidFill>
        <a:latin typeface="Arial" panose="020B0604020202020204" pitchFamily="34"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body" idx="1"/>
          </p:nvPr>
        </p:nvSpPr>
        <p:spPr>
          <a:xfrm>
            <a:off x="533400" y="4264025"/>
            <a:ext cx="6248400" cy="54594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46" tIns="49489" rIns="100746" bIns="49489"/>
          <a:lstStyle/>
          <a:p>
            <a:r>
              <a:rPr lang="en-US" altLang="zh-CN"/>
              <a:t>First let’s look at the Instruction Fetch Unit where everything begins.</a:t>
            </a:r>
            <a:endParaRPr lang="en-US" altLang="zh-CN"/>
          </a:p>
          <a:p>
            <a:r>
              <a:rPr lang="en-US" altLang="zh-CN"/>
              <a:t>Every instruction begins at the clock tick.  The clock tick in this case is the high to low transition of the Clk (points to the “bubble” of PC).</a:t>
            </a:r>
            <a:endParaRPr lang="en-US" altLang="zh-CN"/>
          </a:p>
          <a:p>
            <a:r>
              <a:rPr lang="en-US" altLang="zh-CN"/>
              <a:t>What happens right after the clock tick?</a:t>
            </a:r>
            <a:endParaRPr lang="en-US" altLang="zh-CN"/>
          </a:p>
          <a:p>
            <a:r>
              <a:rPr lang="en-US" altLang="zh-CN"/>
              <a:t>After Clk-to-Q delay, the PC gets the value that points to the Add instruction and fetch the add instruction from the memory but sending the address to the Ideal Instruction memory.</a:t>
            </a:r>
            <a:endParaRPr lang="en-US" altLang="zh-CN"/>
          </a:p>
          <a:p>
            <a:r>
              <a:rPr lang="en-US" altLang="zh-CN"/>
              <a:t>Notice that since this is the beginning of the instruction, Control signals Branch and Jump will still have the old values from the previous instruction.</a:t>
            </a:r>
            <a:endParaRPr lang="en-US" altLang="zh-CN"/>
          </a:p>
          <a:p>
            <a:r>
              <a:rPr lang="en-US" altLang="zh-CN"/>
              <a:t>At the beginning of ALL instructions execution, the instruction unit behaves the same way as shown here and we won’t repeat this picture for every instruction.</a:t>
            </a:r>
            <a:endParaRPr lang="en-US" altLang="zh-CN"/>
          </a:p>
          <a:p>
            <a:endParaRPr lang="en-US" altLang="zh-CN"/>
          </a:p>
          <a:p>
            <a:r>
              <a:rPr lang="en-US" altLang="zh-CN"/>
              <a:t>+2 = 12 min. (X:52)</a:t>
            </a:r>
            <a:endParaRPr lang="en-US" altLang="zh-CN"/>
          </a:p>
        </p:txBody>
      </p:sp>
      <p:sp>
        <p:nvSpPr>
          <p:cNvPr id="101379" name="Rectangle 3"/>
          <p:cNvSpPr>
            <a:spLocks noGrp="1" noRot="1" noChangeAspect="1" noChangeArrowheads="1" noTextEdit="1"/>
          </p:cNvSpPr>
          <p:nvPr>
            <p:ph type="sldImg"/>
          </p:nvPr>
        </p:nvSpPr>
        <p:spPr>
          <a:xfrm>
            <a:off x="490538" y="644525"/>
            <a:ext cx="6132512" cy="3449638"/>
          </a:xfr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body" idx="1"/>
          </p:nvPr>
        </p:nvSpPr>
        <p:spPr>
          <a:xfrm>
            <a:off x="533400" y="4264025"/>
            <a:ext cx="6248400" cy="54594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46" tIns="49489" rIns="100746" bIns="49489"/>
          <a:lstStyle/>
          <a:p>
            <a:r>
              <a:rPr lang="en-US" altLang="zh-CN"/>
              <a:t>The control signals setting in the main datapath for the Jump instruction is pretty boring because in most cases, we DON’T CARE.</a:t>
            </a:r>
            <a:endParaRPr lang="en-US" altLang="zh-CN"/>
          </a:p>
          <a:p>
            <a:r>
              <a:rPr lang="en-US" altLang="zh-CN"/>
              <a:t>More specifically, control signals ExtOp, ALUSrc, ALUctr are all don’t cares because the ALU is not used at all for the Jump instruction.</a:t>
            </a:r>
            <a:endParaRPr lang="en-US" altLang="zh-CN"/>
          </a:p>
          <a:p>
            <a:r>
              <a:rPr lang="en-US" altLang="zh-CN"/>
              <a:t>Control signals MemtoReg and RegDst are don’t are because Jump does not write the register file.  That is the reason why we still need to set RegWr to zero.</a:t>
            </a:r>
            <a:endParaRPr lang="en-US" altLang="zh-CN"/>
          </a:p>
          <a:p>
            <a:r>
              <a:rPr lang="en-US" altLang="zh-CN"/>
              <a:t>Furthermore, we also need to set  MemWr to zero to avoid Data Memroy write.</a:t>
            </a:r>
            <a:endParaRPr lang="en-US" altLang="zh-CN"/>
          </a:p>
          <a:p>
            <a:r>
              <a:rPr lang="en-US" altLang="zh-CN"/>
              <a:t>Finally, the control signal Branch is set to zero but Jump is set to 1.</a:t>
            </a:r>
            <a:endParaRPr lang="en-US" altLang="zh-CN"/>
          </a:p>
          <a:p>
            <a:endParaRPr lang="en-US" altLang="zh-CN"/>
          </a:p>
          <a:p>
            <a:r>
              <a:rPr lang="en-US" altLang="zh-CN"/>
              <a:t>+2 = 37 min. (X:17)</a:t>
            </a:r>
            <a:endParaRPr lang="en-US" altLang="zh-CN"/>
          </a:p>
          <a:p>
            <a:endParaRPr lang="en-US" altLang="zh-CN"/>
          </a:p>
          <a:p>
            <a:r>
              <a:rPr lang="en-US" altLang="zh-CN" b="1"/>
              <a:t>Complement:</a:t>
            </a:r>
            <a:r>
              <a:rPr lang="en-US" altLang="zh-CN"/>
              <a:t> So far as we have already seen, almost all instructions use ALU. But this jump instruction is exceptional.</a:t>
            </a:r>
            <a:endParaRPr lang="en-US" altLang="zh-CN"/>
          </a:p>
          <a:p>
            <a:r>
              <a:rPr lang="en-US" altLang="zh-CN"/>
              <a:t>                    which instruction doesn't use ALU?</a:t>
            </a:r>
            <a:endParaRPr lang="en-US" altLang="zh-CN"/>
          </a:p>
        </p:txBody>
      </p:sp>
      <p:sp>
        <p:nvSpPr>
          <p:cNvPr id="110595" name="Rectangle 3"/>
          <p:cNvSpPr>
            <a:spLocks noGrp="1" noRot="1" noChangeAspect="1" noChangeArrowheads="1" noTextEdit="1"/>
          </p:cNvSpPr>
          <p:nvPr>
            <p:ph type="sldImg"/>
          </p:nvPr>
        </p:nvSpPr>
        <p:spPr>
          <a:xfrm>
            <a:off x="490538" y="644525"/>
            <a:ext cx="6132512" cy="3449638"/>
          </a:xfr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body" idx="1"/>
          </p:nvPr>
        </p:nvSpPr>
        <p:spPr>
          <a:xfrm>
            <a:off x="533400" y="4264025"/>
            <a:ext cx="6248400" cy="54594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46" tIns="49489" rIns="100746" bIns="49489"/>
          <a:lstStyle/>
          <a:p>
            <a:r>
              <a:rPr lang="en-US" altLang="zh-CN"/>
              <a:t>Inside the Instruction Fetch Unit, with Branch set to zero and Jump set to 1, we will not use the output of neither Adder.</a:t>
            </a:r>
            <a:endParaRPr lang="en-US" altLang="zh-CN"/>
          </a:p>
          <a:p>
            <a:r>
              <a:rPr lang="en-US" altLang="zh-CN"/>
              <a:t>What we will use is the concatenation of the four most significant bits of the current program counter and the twenty six bits of the target address.</a:t>
            </a:r>
            <a:endParaRPr lang="en-US" altLang="zh-CN"/>
          </a:p>
          <a:p>
            <a:r>
              <a:rPr lang="en-US" altLang="zh-CN"/>
              <a:t>With the control signal Jump set to 1, this value will be send to the Program Counter and get written into PC at the next clock tick (points to the Clk bubble).</a:t>
            </a:r>
            <a:endParaRPr lang="en-US" altLang="zh-CN"/>
          </a:p>
          <a:p>
            <a:endParaRPr lang="en-US" altLang="zh-CN"/>
          </a:p>
          <a:p>
            <a:r>
              <a:rPr lang="en-US" altLang="zh-CN"/>
              <a:t>+2 = 39 min. (Y:19)</a:t>
            </a:r>
            <a:endParaRPr lang="en-US" altLang="zh-CN"/>
          </a:p>
          <a:p>
            <a:endParaRPr lang="en-US" altLang="zh-CN"/>
          </a:p>
          <a:p>
            <a:r>
              <a:rPr lang="en-US" altLang="zh-CN" b="1"/>
              <a:t>There should be an improvement: When Jump=1, we don’t have to set Branch=0. We can set Branch=x to simply logical design of the control part. But we have to set Jump=0 when Branch=1.</a:t>
            </a:r>
            <a:endParaRPr lang="en-US" altLang="zh-CN" b="1"/>
          </a:p>
        </p:txBody>
      </p:sp>
      <p:sp>
        <p:nvSpPr>
          <p:cNvPr id="111619" name="Rectangle 3"/>
          <p:cNvSpPr>
            <a:spLocks noGrp="1" noRot="1" noChangeAspect="1" noChangeArrowheads="1" noTextEdit="1"/>
          </p:cNvSpPr>
          <p:nvPr>
            <p:ph type="sldImg"/>
          </p:nvPr>
        </p:nvSpPr>
        <p:spPr>
          <a:xfrm>
            <a:off x="490538" y="644525"/>
            <a:ext cx="6132512" cy="3449638"/>
          </a:xfr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body" idx="1"/>
          </p:nvPr>
        </p:nvSpPr>
        <p:spPr>
          <a:xfrm>
            <a:off x="533400" y="4264025"/>
            <a:ext cx="6248400" cy="54594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46" tIns="49489" rIns="100746" bIns="49489"/>
          <a:lstStyle/>
          <a:p>
            <a:r>
              <a:rPr lang="en-US" altLang="zh-CN"/>
              <a:t>Here is a table summarizing the control signals setting for the seven (add, sub, ...) instructions we have looked at.</a:t>
            </a:r>
            <a:endParaRPr lang="en-US" altLang="zh-CN"/>
          </a:p>
          <a:p>
            <a:r>
              <a:rPr lang="en-US" altLang="zh-CN"/>
              <a:t>Instead of showing you the exact bit values for the ALU control (ALUctr), I have used the symbolic values here.</a:t>
            </a:r>
            <a:endParaRPr lang="en-US" altLang="zh-CN"/>
          </a:p>
          <a:p>
            <a:r>
              <a:rPr lang="en-US" altLang="zh-CN"/>
              <a:t>The first two columns are unique in the sense that they are R-type instrucions and in order to uniquely identify them, we need to look at BOTH the op field as well as the func fiels.</a:t>
            </a:r>
            <a:endParaRPr lang="en-US" altLang="zh-CN"/>
          </a:p>
          <a:p>
            <a:r>
              <a:rPr lang="en-US" altLang="zh-CN"/>
              <a:t>Ori, lw, sw, and branch on equal are I-type instructions and Jump is J-type.  They all can be uniquely idetified by looking at the opcode field alone.</a:t>
            </a:r>
            <a:endParaRPr lang="en-US" altLang="zh-CN"/>
          </a:p>
          <a:p>
            <a:r>
              <a:rPr lang="en-US" altLang="zh-CN"/>
              <a:t>Now let’s take a more careful look at the first two columns.  Notice that they are identical except the last row.</a:t>
            </a:r>
            <a:endParaRPr lang="en-US" altLang="zh-CN"/>
          </a:p>
          <a:p>
            <a:r>
              <a:rPr lang="en-US" altLang="zh-CN"/>
              <a:t>So we can combine these two rows here if we can “delay” the generation of ALUctr signals.</a:t>
            </a:r>
            <a:endParaRPr lang="en-US" altLang="zh-CN"/>
          </a:p>
          <a:p>
            <a:r>
              <a:rPr lang="en-US" altLang="zh-CN"/>
              <a:t>This lead us to something called “local decoding.”</a:t>
            </a:r>
            <a:endParaRPr lang="en-US" altLang="zh-CN"/>
          </a:p>
          <a:p>
            <a:endParaRPr lang="en-US" altLang="zh-CN"/>
          </a:p>
          <a:p>
            <a:r>
              <a:rPr lang="en-US" altLang="zh-CN"/>
              <a:t>+3 = 42 min. (Y:22)</a:t>
            </a:r>
            <a:endParaRPr lang="en-US" altLang="zh-CN"/>
          </a:p>
        </p:txBody>
      </p:sp>
      <p:sp>
        <p:nvSpPr>
          <p:cNvPr id="112643" name="Rectangle 3"/>
          <p:cNvSpPr>
            <a:spLocks noGrp="1" noRot="1" noChangeAspect="1" noChangeArrowheads="1" noTextEdit="1"/>
          </p:cNvSpPr>
          <p:nvPr>
            <p:ph type="sldImg"/>
          </p:nvPr>
        </p:nvSpPr>
        <p:spPr>
          <a:xfrm>
            <a:off x="490538" y="644525"/>
            <a:ext cx="6132512" cy="3449638"/>
          </a:xfr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body" idx="1"/>
          </p:nvPr>
        </p:nvSpPr>
        <p:spPr>
          <a:xfrm>
            <a:off x="533400" y="4264025"/>
            <a:ext cx="6248400" cy="54594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46" tIns="49489" rIns="100746" bIns="49489"/>
          <a:lstStyle/>
          <a:p>
            <a:r>
              <a:rPr lang="en-US" altLang="zh-CN"/>
              <a:t>That is, instead of asking the Main Control to generates the ALUctr signals directly (see the diagram with the ALU), the main control will generate a set of signals called ALUop.</a:t>
            </a:r>
            <a:endParaRPr lang="en-US" altLang="zh-CN"/>
          </a:p>
          <a:p>
            <a:r>
              <a:rPr lang="en-US" altLang="zh-CN"/>
              <a:t>For all I and J type instructions, ALUop will tell the ALU Control exactly what the ALU needs to do (Add, Subtract, ...) .</a:t>
            </a:r>
            <a:endParaRPr lang="en-US" altLang="zh-CN"/>
          </a:p>
          <a:p>
            <a:r>
              <a:rPr lang="en-US" altLang="zh-CN"/>
              <a:t>But whenever the Main Control sees a R-type instructions, it simply throws its hands up and say: “Wow, I don’t know what the ALU has to do but I know it is a R-type instruction” and let the Local Control Block, ALU Control to take care of the rest.</a:t>
            </a:r>
            <a:endParaRPr lang="en-US" altLang="zh-CN"/>
          </a:p>
          <a:p>
            <a:r>
              <a:rPr lang="en-US" altLang="zh-CN"/>
              <a:t>Notice that this save us one column from the table we had on the last slide.  But let’s be honest, if one column is the ONLY thing we save, we probably will not do it.</a:t>
            </a:r>
            <a:endParaRPr lang="en-US" altLang="zh-CN"/>
          </a:p>
          <a:p>
            <a:r>
              <a:rPr lang="en-US" altLang="zh-CN"/>
              <a:t>But when you have to design for the entire MIPS instruction set, this column will used for ALL R-type instructions, which is more than just Add and Subtract I showed you here.</a:t>
            </a:r>
            <a:endParaRPr lang="en-US" altLang="zh-CN"/>
          </a:p>
          <a:p>
            <a:r>
              <a:rPr lang="en-US" altLang="zh-CN"/>
              <a:t>Another  advantage of this table over the last one, besides being smaller, is that we can uniquely identify  each column by looking at the Op field only.</a:t>
            </a:r>
            <a:endParaRPr lang="en-US" altLang="zh-CN"/>
          </a:p>
          <a:p>
            <a:r>
              <a:rPr lang="en-US" altLang="zh-CN"/>
              <a:t>Therefore, as I will show you later, the Main Control ONLY needs to look at the Opcode field.</a:t>
            </a:r>
            <a:endParaRPr lang="en-US" altLang="zh-CN"/>
          </a:p>
          <a:p>
            <a:r>
              <a:rPr lang="en-US" altLang="zh-CN"/>
              <a:t>How many bits do we need for ALUop?</a:t>
            </a:r>
            <a:endParaRPr lang="en-US" altLang="zh-CN"/>
          </a:p>
          <a:p>
            <a:endParaRPr lang="en-US" altLang="zh-CN"/>
          </a:p>
          <a:p>
            <a:r>
              <a:rPr lang="en-US" altLang="zh-CN"/>
              <a:t>+3 = 45 min. (Y:25)</a:t>
            </a:r>
            <a:endParaRPr lang="en-US" altLang="zh-CN"/>
          </a:p>
        </p:txBody>
      </p:sp>
      <p:sp>
        <p:nvSpPr>
          <p:cNvPr id="113667" name="Rectangle 3"/>
          <p:cNvSpPr>
            <a:spLocks noGrp="1" noRot="1" noChangeAspect="1" noChangeArrowheads="1" noTextEdit="1"/>
          </p:cNvSpPr>
          <p:nvPr>
            <p:ph type="sldImg"/>
          </p:nvPr>
        </p:nvSpPr>
        <p:spPr>
          <a:xfrm>
            <a:off x="490538" y="644525"/>
            <a:ext cx="6132512" cy="3449638"/>
          </a:xfr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body" idx="1"/>
          </p:nvPr>
        </p:nvSpPr>
        <p:spPr>
          <a:xfrm>
            <a:off x="533400" y="4264025"/>
            <a:ext cx="6248400" cy="54594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46" tIns="49489" rIns="100746" bIns="49489"/>
          <a:lstStyle/>
          <a:p>
            <a:r>
              <a:rPr lang="en-US" altLang="zh-CN"/>
              <a:t>What this table and diagram implies is that if the ALU Control receives ALUop = 100, it has to decode the instruction’s “func” field to figure out what the ALU needs to do.</a:t>
            </a:r>
            <a:endParaRPr lang="en-US" altLang="zh-CN"/>
          </a:p>
          <a:p>
            <a:r>
              <a:rPr lang="en-US" altLang="zh-CN"/>
              <a:t>Based on the MIPS encoding in Appendix A of your text book, we know we have a Add instruction if the func field is 10 000.</a:t>
            </a:r>
            <a:endParaRPr lang="en-US" altLang="zh-CN"/>
          </a:p>
          <a:p>
            <a:r>
              <a:rPr lang="en-US" altLang="zh-CN"/>
              <a:t>If the func field is 10 0010, we know we have a subtract operation and so on.</a:t>
            </a:r>
            <a:endParaRPr lang="en-US" altLang="zh-CN"/>
          </a:p>
          <a:p>
            <a:r>
              <a:rPr lang="en-US" altLang="zh-CN"/>
              <a:t>Notice that the bit 5 and bit 4 of this field is the same for all these operations so as far as the ALU control is concerned, these bits are don’t care.</a:t>
            </a:r>
            <a:endParaRPr lang="en-US" altLang="zh-CN"/>
          </a:p>
          <a:p>
            <a:r>
              <a:rPr lang="en-US" altLang="zh-CN"/>
              <a:t>Now recall from your ALU homework, the ALUctr signals has the following meaning (point to the table): 000 means Add, 001 means subtract, ... etc.</a:t>
            </a:r>
            <a:endParaRPr lang="en-US" altLang="zh-CN"/>
          </a:p>
          <a:p>
            <a:r>
              <a:rPr lang="en-US" altLang="zh-CN"/>
              <a:t>Based on these three tables (point to the last row of the top table and then the two other tables) and the fact that bit 5 and bit 4 of the “func” field are don’t care, we can derive the following truth table for ALUctr.</a:t>
            </a:r>
            <a:endParaRPr lang="en-US" altLang="zh-CN"/>
          </a:p>
          <a:p>
            <a:endParaRPr lang="en-US" altLang="zh-CN"/>
          </a:p>
          <a:p>
            <a:r>
              <a:rPr lang="en-US" altLang="zh-CN"/>
              <a:t>+2 = 48 min. (Y:28)</a:t>
            </a:r>
            <a:endParaRPr lang="en-US" altLang="zh-CN"/>
          </a:p>
        </p:txBody>
      </p:sp>
      <p:sp>
        <p:nvSpPr>
          <p:cNvPr id="114691" name="Rectangle 3"/>
          <p:cNvSpPr>
            <a:spLocks noGrp="1" noRot="1" noChangeAspect="1" noChangeArrowheads="1" noTextEdit="1"/>
          </p:cNvSpPr>
          <p:nvPr>
            <p:ph type="sldImg"/>
          </p:nvPr>
        </p:nvSpPr>
        <p:spPr>
          <a:xfrm>
            <a:off x="490538" y="644525"/>
            <a:ext cx="6132512" cy="3449638"/>
          </a:xfr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body" idx="1"/>
          </p:nvPr>
        </p:nvSpPr>
        <p:spPr>
          <a:xfrm>
            <a:off x="533400" y="4264025"/>
            <a:ext cx="6248400" cy="54594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46" tIns="49489" rIns="100746" bIns="49489"/>
          <a:lstStyle/>
          <a:p>
            <a:r>
              <a:rPr lang="en-US" altLang="zh-CN" dirty="0"/>
              <a:t>From the truth table we had before the break, we can derive the logic equation for </a:t>
            </a:r>
            <a:r>
              <a:rPr lang="en-US" altLang="zh-CN" dirty="0" err="1"/>
              <a:t>ALUctr</a:t>
            </a:r>
            <a:r>
              <a:rPr lang="en-US" altLang="zh-CN" dirty="0"/>
              <a:t> bit 2 by collecting all the rows that has </a:t>
            </a:r>
            <a:r>
              <a:rPr lang="en-US" altLang="zh-CN" dirty="0" err="1"/>
              <a:t>ALUCtr</a:t>
            </a:r>
            <a:r>
              <a:rPr lang="en-US" altLang="zh-CN" dirty="0"/>
              <a:t> bit 2 equals to 1 and this table is the result.</a:t>
            </a:r>
            <a:endParaRPr lang="en-US" altLang="zh-CN" dirty="0"/>
          </a:p>
          <a:p>
            <a:r>
              <a:rPr lang="en-US" altLang="zh-CN" dirty="0"/>
              <a:t>Each row becomes a product term and we need to OR the product terms together.</a:t>
            </a:r>
            <a:endParaRPr lang="en-US" altLang="zh-CN" dirty="0"/>
          </a:p>
          <a:p>
            <a:r>
              <a:rPr lang="en-US" altLang="zh-CN" dirty="0"/>
              <a:t>Notice that the last row are identical except the bit&lt;3&gt; of the </a:t>
            </a:r>
            <a:r>
              <a:rPr lang="en-US" altLang="zh-CN" dirty="0" err="1"/>
              <a:t>func</a:t>
            </a:r>
            <a:r>
              <a:rPr lang="en-US" altLang="zh-CN" dirty="0"/>
              <a:t> fields.  One is zero and the other is one.  Together, they make bit&lt;3&gt; a don’t care term.</a:t>
            </a:r>
            <a:endParaRPr lang="en-US" altLang="zh-CN" dirty="0"/>
          </a:p>
          <a:p>
            <a:r>
              <a:rPr lang="en-US" altLang="zh-CN" dirty="0"/>
              <a:t>With all these don’t care terms, the logic equation is rather simple.</a:t>
            </a:r>
            <a:endParaRPr lang="en-US" altLang="zh-CN" dirty="0"/>
          </a:p>
          <a:p>
            <a:r>
              <a:rPr lang="en-US" altLang="zh-CN" dirty="0"/>
              <a:t>The first product term is: not </a:t>
            </a:r>
            <a:r>
              <a:rPr lang="en-US" altLang="zh-CN" dirty="0" err="1"/>
              <a:t>ALUOp</a:t>
            </a:r>
            <a:r>
              <a:rPr lang="en-US" altLang="zh-CN" dirty="0"/>
              <a:t>&lt;2&gt; and </a:t>
            </a:r>
            <a:r>
              <a:rPr lang="en-US" altLang="zh-CN" dirty="0" err="1"/>
              <a:t>ALUOp</a:t>
            </a:r>
            <a:r>
              <a:rPr lang="en-US" altLang="zh-CN" dirty="0"/>
              <a:t>&lt;0&gt;.</a:t>
            </a:r>
            <a:endParaRPr lang="en-US" altLang="zh-CN" dirty="0"/>
          </a:p>
          <a:p>
            <a:r>
              <a:rPr lang="en-US" altLang="zh-CN" dirty="0"/>
              <a:t>The second product term, after we making </a:t>
            </a:r>
            <a:r>
              <a:rPr lang="en-US" altLang="zh-CN" dirty="0" err="1"/>
              <a:t>Func</a:t>
            </a:r>
            <a:r>
              <a:rPr lang="en-US" altLang="zh-CN" dirty="0"/>
              <a:t>&lt;3&gt; a don’t care becomes ...</a:t>
            </a:r>
            <a:endParaRPr lang="en-US" altLang="zh-CN" dirty="0"/>
          </a:p>
          <a:p>
            <a:endParaRPr lang="en-US" altLang="zh-CN" dirty="0"/>
          </a:p>
          <a:p>
            <a:r>
              <a:rPr lang="en-US" altLang="zh-CN" dirty="0"/>
              <a:t>+2 = 57 min. (Y:37)</a:t>
            </a:r>
            <a:endParaRPr lang="en-US" altLang="zh-CN" dirty="0"/>
          </a:p>
        </p:txBody>
      </p:sp>
      <p:sp>
        <p:nvSpPr>
          <p:cNvPr id="115715" name="Rectangle 3"/>
          <p:cNvSpPr>
            <a:spLocks noGrp="1" noRot="1" noChangeAspect="1" noChangeArrowheads="1" noTextEdit="1"/>
          </p:cNvSpPr>
          <p:nvPr>
            <p:ph type="sldImg"/>
          </p:nvPr>
        </p:nvSpPr>
        <p:spPr>
          <a:xfrm>
            <a:off x="490538" y="644525"/>
            <a:ext cx="6132512" cy="3449638"/>
          </a:xfr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body" idx="1"/>
          </p:nvPr>
        </p:nvSpPr>
        <p:spPr>
          <a:xfrm>
            <a:off x="533400" y="4264025"/>
            <a:ext cx="6248400" cy="54594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46" tIns="49489" rIns="100746" bIns="49489"/>
          <a:lstStyle/>
          <a:p>
            <a:r>
              <a:rPr lang="en-US" altLang="zh-CN"/>
              <a:t>Now that we have taken care of the Local Control (ALU Control), let’s refocus our attention to the Mian Controller.</a:t>
            </a:r>
            <a:endParaRPr lang="en-US" altLang="zh-CN"/>
          </a:p>
          <a:p>
            <a:r>
              <a:rPr lang="en-US" altLang="zh-CN"/>
              <a:t>The job of the Main Control is to look at the Opcode field of the instruction and generate these control signals for the datapath (RegDst, ... ExtOp) as well as the 3-bit ALUop field for the ALU Control.</a:t>
            </a:r>
            <a:endParaRPr lang="en-US" altLang="zh-CN"/>
          </a:p>
          <a:p>
            <a:r>
              <a:rPr lang="en-US" altLang="zh-CN"/>
              <a:t>Here, I have shown you the symbolic value of the ALUop field as well as the actual bit assignment.</a:t>
            </a:r>
            <a:endParaRPr lang="en-US" altLang="zh-CN"/>
          </a:p>
          <a:p>
            <a:r>
              <a:rPr lang="en-US" altLang="zh-CN"/>
              <a:t>For example here (2nd column), the R-type ALUop is encode as 100 and the Add operation (3rd column) is encoded as 000..</a:t>
            </a:r>
            <a:endParaRPr lang="en-US" altLang="zh-CN"/>
          </a:p>
          <a:p>
            <a:r>
              <a:rPr lang="en-US" altLang="zh-CN"/>
              <a:t>This is call a quote “Truth Table” unquote because if you think about it, this is like having the truth table rotates 90 degrees.</a:t>
            </a:r>
            <a:endParaRPr lang="en-US" altLang="zh-CN"/>
          </a:p>
          <a:p>
            <a:r>
              <a:rPr lang="en-US" altLang="zh-CN"/>
              <a:t>Let me show you what I mean by that.</a:t>
            </a:r>
            <a:endParaRPr lang="en-US" altLang="zh-CN"/>
          </a:p>
          <a:p>
            <a:endParaRPr lang="en-US" altLang="zh-CN"/>
          </a:p>
          <a:p>
            <a:r>
              <a:rPr lang="en-US" altLang="zh-CN"/>
              <a:t>+3 = 65 min. (Y:45)</a:t>
            </a:r>
            <a:endParaRPr lang="en-US" altLang="zh-CN"/>
          </a:p>
        </p:txBody>
      </p:sp>
      <p:sp>
        <p:nvSpPr>
          <p:cNvPr id="116739" name="Rectangle 3"/>
          <p:cNvSpPr>
            <a:spLocks noGrp="1" noRot="1" noChangeAspect="1" noChangeArrowheads="1" noTextEdit="1"/>
          </p:cNvSpPr>
          <p:nvPr>
            <p:ph type="sldImg"/>
          </p:nvPr>
        </p:nvSpPr>
        <p:spPr>
          <a:xfrm>
            <a:off x="490538" y="644525"/>
            <a:ext cx="6132512" cy="3449638"/>
          </a:xfr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body" idx="1"/>
          </p:nvPr>
        </p:nvSpPr>
        <p:spPr>
          <a:xfrm>
            <a:off x="533400" y="4264025"/>
            <a:ext cx="6248400" cy="54594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46" tIns="49489" rIns="100746" bIns="49489"/>
          <a:lstStyle/>
          <a:p>
            <a:r>
              <a:rPr lang="en-US" altLang="zh-CN"/>
              <a:t>For example, consider the control signal RegWrite.</a:t>
            </a:r>
            <a:endParaRPr lang="en-US" altLang="zh-CN"/>
          </a:p>
          <a:p>
            <a:r>
              <a:rPr lang="en-US" altLang="zh-CN"/>
              <a:t>If we treat all the don’t cares as zeros, this row here means RegDest has to be equal to one whenever we have a R-type, or an OR immediate, or a load instruction.</a:t>
            </a:r>
            <a:endParaRPr lang="en-US" altLang="zh-CN"/>
          </a:p>
          <a:p>
            <a:r>
              <a:rPr lang="en-US" altLang="zh-CN"/>
              <a:t>Since we can determine whether we have any of these instructions (point to the column headers) by looking at the bits in the “OP” field, we can transform this symbolic equation to this binary logic equation.</a:t>
            </a:r>
            <a:endParaRPr lang="en-US" altLang="zh-CN"/>
          </a:p>
          <a:p>
            <a:r>
              <a:rPr lang="en-US" altLang="zh-CN"/>
              <a:t>For example, the first product term here say we have a R-type instruction whenever all the bits in the “OP” field are zeros.</a:t>
            </a:r>
            <a:endParaRPr lang="en-US" altLang="zh-CN"/>
          </a:p>
          <a:p>
            <a:r>
              <a:rPr lang="en-US" altLang="zh-CN"/>
              <a:t>So each of these big AND gates implements one of the columns (R-type, ori, ...) in our table.  Or in more technical terms, each AND gate implements a product term.</a:t>
            </a:r>
            <a:endParaRPr lang="en-US" altLang="zh-CN"/>
          </a:p>
          <a:p>
            <a:r>
              <a:rPr lang="en-US" altLang="zh-CN"/>
              <a:t>In order to finish implementing this logic equation, we have to OR the proper  terms together.</a:t>
            </a:r>
            <a:endParaRPr lang="en-US" altLang="zh-CN"/>
          </a:p>
          <a:p>
            <a:r>
              <a:rPr lang="en-US" altLang="zh-CN"/>
              <a:t>In the case of the RegWrite signal, we need to OR the R-type, ORi, and load terms together.</a:t>
            </a:r>
            <a:endParaRPr lang="en-US" altLang="zh-CN"/>
          </a:p>
          <a:p>
            <a:endParaRPr lang="en-US" altLang="zh-CN"/>
          </a:p>
          <a:p>
            <a:r>
              <a:rPr lang="en-US" altLang="zh-CN"/>
              <a:t>+2 = 67 min. (Y:47)</a:t>
            </a:r>
            <a:endParaRPr lang="en-US" altLang="zh-CN"/>
          </a:p>
        </p:txBody>
      </p:sp>
      <p:sp>
        <p:nvSpPr>
          <p:cNvPr id="117763" name="Rectangle 3"/>
          <p:cNvSpPr>
            <a:spLocks noGrp="1" noRot="1" noChangeAspect="1" noChangeArrowheads="1" noTextEdit="1"/>
          </p:cNvSpPr>
          <p:nvPr>
            <p:ph type="sldImg"/>
          </p:nvPr>
        </p:nvSpPr>
        <p:spPr>
          <a:xfrm>
            <a:off x="490538" y="644525"/>
            <a:ext cx="6132512" cy="3449638"/>
          </a:xfr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body" idx="1"/>
          </p:nvPr>
        </p:nvSpPr>
        <p:spPr>
          <a:xfrm>
            <a:off x="533400" y="4264025"/>
            <a:ext cx="6248400" cy="54594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46" tIns="49489" rIns="100746" bIns="49489"/>
          <a:lstStyle/>
          <a:p>
            <a:r>
              <a:rPr lang="en-US" altLang="zh-CN"/>
              <a:t>Similarly, for ALUSrc, we need to OR the ori, load, and store terms together because we need to assert the ALUSrc signals whenever we have the Ori, load, or store instructions.</a:t>
            </a:r>
            <a:endParaRPr lang="en-US" altLang="zh-CN"/>
          </a:p>
          <a:p>
            <a:r>
              <a:rPr lang="en-US" altLang="zh-CN"/>
              <a:t>The RegDst, MemtoReg, MemWrite, Branch, and Jump signals are very simple.  They don’t need to OR any product terms together because each is asserted for only one instruction.</a:t>
            </a:r>
            <a:endParaRPr lang="en-US" altLang="zh-CN"/>
          </a:p>
          <a:p>
            <a:r>
              <a:rPr lang="en-US" altLang="zh-CN"/>
              <a:t>For example, RegDst is asserted ONLY for R-type instruction and MemtoReg is asserted ONLY for load instruction.</a:t>
            </a:r>
            <a:endParaRPr lang="en-US" altLang="zh-CN"/>
          </a:p>
          <a:p>
            <a:r>
              <a:rPr lang="en-US" altLang="zh-CN"/>
              <a:t>ExtOp, on the other hand, needs to be set to 1 for both the load and store instructions so the immediate field is sign extended properly.</a:t>
            </a:r>
            <a:endParaRPr lang="en-US" altLang="zh-CN"/>
          </a:p>
          <a:p>
            <a:r>
              <a:rPr lang="en-US" altLang="zh-CN"/>
              <a:t>Therefore, we need to OR the load and store terms together to form the signal ExtOp.</a:t>
            </a:r>
            <a:endParaRPr lang="en-US" altLang="zh-CN"/>
          </a:p>
          <a:p>
            <a:r>
              <a:rPr lang="en-US" altLang="zh-CN"/>
              <a:t>Finally, we have the ALUop signals.</a:t>
            </a:r>
            <a:endParaRPr lang="en-US" altLang="zh-CN"/>
          </a:p>
          <a:p>
            <a:r>
              <a:rPr lang="en-US" altLang="zh-CN"/>
              <a:t>But clever encoding of the ALUop field, we are able to keep them simple so that no OR gates is needed.</a:t>
            </a:r>
            <a:endParaRPr lang="en-US" altLang="zh-CN"/>
          </a:p>
          <a:p>
            <a:r>
              <a:rPr lang="en-US" altLang="zh-CN"/>
              <a:t>If you don’t already know, this regular structure with an array of AND gates followed by another array of OR gates is called a Programmable Logic Array, or PLA for short.</a:t>
            </a:r>
            <a:endParaRPr lang="en-US" altLang="zh-CN"/>
          </a:p>
          <a:p>
            <a:r>
              <a:rPr lang="en-US" altLang="zh-CN"/>
              <a:t>It is one of the most common ways to implement logic function and there are a lot of CAD tools available to simplify them.</a:t>
            </a:r>
            <a:endParaRPr lang="en-US" altLang="zh-CN"/>
          </a:p>
          <a:p>
            <a:endParaRPr lang="en-US" altLang="zh-CN"/>
          </a:p>
          <a:p>
            <a:r>
              <a:rPr lang="en-US" altLang="zh-CN"/>
              <a:t>+3 = 70 min. (Y:50)</a:t>
            </a:r>
            <a:endParaRPr lang="en-US" altLang="zh-CN"/>
          </a:p>
        </p:txBody>
      </p:sp>
      <p:sp>
        <p:nvSpPr>
          <p:cNvPr id="118787" name="Rectangle 3"/>
          <p:cNvSpPr>
            <a:spLocks noGrp="1" noRot="1" noChangeAspect="1" noChangeArrowheads="1" noTextEdit="1"/>
          </p:cNvSpPr>
          <p:nvPr>
            <p:ph type="sldImg"/>
          </p:nvPr>
        </p:nvSpPr>
        <p:spPr>
          <a:xfrm>
            <a:off x="490538" y="644525"/>
            <a:ext cx="6132512" cy="3449638"/>
          </a:xfr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body" idx="1"/>
          </p:nvPr>
        </p:nvSpPr>
        <p:spPr>
          <a:xfrm>
            <a:off x="533400" y="4264025"/>
            <a:ext cx="6248400" cy="54594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46" tIns="49489" rIns="100746" bIns="49489"/>
          <a:lstStyle/>
          <a:p>
            <a:r>
              <a:rPr lang="en-US" altLang="zh-CN"/>
              <a:t>This picture shows the activities at the main datapath during the execution of the Add or Subtract instructions.  </a:t>
            </a:r>
            <a:endParaRPr lang="en-US" altLang="zh-CN"/>
          </a:p>
          <a:p>
            <a:r>
              <a:rPr lang="en-US" altLang="zh-CN"/>
              <a:t>The active parts of the datapath are shown in different color as well as thicker lines.</a:t>
            </a:r>
            <a:endParaRPr lang="en-US" altLang="zh-CN"/>
          </a:p>
          <a:p>
            <a:r>
              <a:rPr lang="en-US" altLang="zh-CN"/>
              <a:t>First of all, the Rs and Rt of the instructions are fed to the Ra and Rb address ports of the register file and cause the contents of registers specified by the Rs and Rt fields to be placed on busA and busB, respectively.</a:t>
            </a:r>
            <a:endParaRPr lang="en-US" altLang="zh-CN"/>
          </a:p>
          <a:p>
            <a:r>
              <a:rPr lang="en-US" altLang="zh-CN"/>
              <a:t>With the ALUctr signals set to either Add or Subtract, the ALU will perform the proper operation and with MemtoReg set to 0, the ALU output will be placed onto busW.</a:t>
            </a:r>
            <a:endParaRPr lang="en-US" altLang="zh-CN"/>
          </a:p>
          <a:p>
            <a:r>
              <a:rPr lang="en-US" altLang="zh-CN"/>
              <a:t>The control we are going to design will also set RegWr to 1 so that the result will be written to the register file at the end of the cycle.</a:t>
            </a:r>
            <a:endParaRPr lang="en-US" altLang="zh-CN"/>
          </a:p>
          <a:p>
            <a:r>
              <a:rPr lang="en-US" altLang="zh-CN"/>
              <a:t>Notice that ExtOp is don’t care because the Extender in this case can either do a SignExt or ZeroExt.  We DON’T care because ALUSrc will be equal to 0--we are using busB.</a:t>
            </a:r>
            <a:endParaRPr lang="en-US" altLang="zh-CN"/>
          </a:p>
          <a:p>
            <a:r>
              <a:rPr lang="en-US" altLang="zh-CN"/>
              <a:t>The other control signals we need to worry about are:</a:t>
            </a:r>
            <a:endParaRPr lang="en-US" altLang="zh-CN"/>
          </a:p>
          <a:p>
            <a:r>
              <a:rPr lang="en-US" altLang="zh-CN"/>
              <a:t>(a) MemWr has to be set to zero because we do not want to  write the memory. </a:t>
            </a:r>
            <a:endParaRPr lang="en-US" altLang="zh-CN"/>
          </a:p>
          <a:p>
            <a:r>
              <a:rPr lang="en-US" altLang="zh-CN"/>
              <a:t>(b) And Branch and Jump, we have to set to zero.  Let me show you why.</a:t>
            </a:r>
            <a:endParaRPr lang="en-US" altLang="zh-CN"/>
          </a:p>
          <a:p>
            <a:endParaRPr lang="en-US" altLang="zh-CN"/>
          </a:p>
          <a:p>
            <a:r>
              <a:rPr lang="en-US" altLang="zh-CN"/>
              <a:t>+3 = 15 min. (X:55)</a:t>
            </a:r>
            <a:endParaRPr lang="en-US" altLang="zh-CN"/>
          </a:p>
        </p:txBody>
      </p:sp>
      <p:sp>
        <p:nvSpPr>
          <p:cNvPr id="102403" name="Rectangle 3"/>
          <p:cNvSpPr>
            <a:spLocks noGrp="1" noRot="1" noChangeAspect="1" noChangeArrowheads="1" noTextEdit="1"/>
          </p:cNvSpPr>
          <p:nvPr>
            <p:ph type="sldImg"/>
          </p:nvPr>
        </p:nvSpPr>
        <p:spPr>
          <a:xfrm>
            <a:off x="490538" y="644525"/>
            <a:ext cx="6132512" cy="3449638"/>
          </a:xfr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body" idx="1"/>
          </p:nvPr>
        </p:nvSpPr>
        <p:spPr>
          <a:xfrm>
            <a:off x="533400" y="4264025"/>
            <a:ext cx="6248400" cy="54594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46" tIns="49489" rIns="100746" bIns="49489"/>
          <a:lstStyle/>
          <a:p>
            <a:r>
              <a:rPr lang="en-US" altLang="zh-CN"/>
              <a:t>This picture shows the control signals setting for the Instruction Fetch Unit at the end of the Add or Subtract instruction.</a:t>
            </a:r>
            <a:endParaRPr lang="en-US" altLang="zh-CN"/>
          </a:p>
          <a:p>
            <a:r>
              <a:rPr lang="en-US" altLang="zh-CN"/>
              <a:t>Both the Branch and Jump signals are set to 0.</a:t>
            </a:r>
            <a:endParaRPr lang="en-US" altLang="zh-CN"/>
          </a:p>
          <a:p>
            <a:r>
              <a:rPr lang="en-US" altLang="zh-CN"/>
              <a:t>Consequently, the output of the first adder, which implements PC plus 1, is selected through the two 2-to-1 mux and got placed into the input of the Program Counter register.</a:t>
            </a:r>
            <a:endParaRPr lang="en-US" altLang="zh-CN"/>
          </a:p>
          <a:p>
            <a:r>
              <a:rPr lang="en-US" altLang="zh-CN"/>
              <a:t>The Program Counter is updated to this new value at the next clock tick.</a:t>
            </a:r>
            <a:endParaRPr lang="en-US" altLang="zh-CN"/>
          </a:p>
          <a:p>
            <a:r>
              <a:rPr lang="en-US" altLang="zh-CN"/>
              <a:t>Notice that the Program Counter is updated at every cycle.  Therefore it does not have a Write Enable signal to control the write.</a:t>
            </a:r>
            <a:endParaRPr lang="en-US" altLang="zh-CN"/>
          </a:p>
          <a:p>
            <a:r>
              <a:rPr lang="en-US" altLang="zh-CN"/>
              <a:t>Also, this picture is the same for or all instructions other than Branch and Jump.</a:t>
            </a:r>
            <a:endParaRPr lang="en-US" altLang="zh-CN"/>
          </a:p>
          <a:p>
            <a:r>
              <a:rPr lang="en-US" altLang="zh-CN"/>
              <a:t>Therefore I will only show this picture again for the Branch and Jump instructions and will not  repeat this for all other instructions.</a:t>
            </a:r>
            <a:endParaRPr lang="en-US" altLang="zh-CN"/>
          </a:p>
          <a:p>
            <a:endParaRPr lang="en-US" altLang="zh-CN"/>
          </a:p>
          <a:p>
            <a:r>
              <a:rPr lang="en-US" altLang="zh-CN"/>
              <a:t>+2 = 17 min. (X:57)</a:t>
            </a:r>
            <a:endParaRPr lang="en-US" altLang="zh-CN"/>
          </a:p>
        </p:txBody>
      </p:sp>
      <p:sp>
        <p:nvSpPr>
          <p:cNvPr id="103427" name="Rectangle 3"/>
          <p:cNvSpPr>
            <a:spLocks noGrp="1" noRot="1" noChangeAspect="1" noChangeArrowheads="1" noTextEdit="1"/>
          </p:cNvSpPr>
          <p:nvPr>
            <p:ph type="sldImg"/>
          </p:nvPr>
        </p:nvSpPr>
        <p:spPr>
          <a:xfrm>
            <a:off x="490538" y="644525"/>
            <a:ext cx="6132512" cy="3449638"/>
          </a:xfr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body" idx="1"/>
          </p:nvPr>
        </p:nvSpPr>
        <p:spPr>
          <a:xfrm>
            <a:off x="533400" y="4094163"/>
            <a:ext cx="6118225" cy="53736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53" tIns="49493" rIns="100753" bIns="49493"/>
          <a:lstStyle/>
          <a:p>
            <a:r>
              <a:rPr lang="en-US" altLang="zh-CN"/>
              <a:t>Let’s take a more quantitative picture of what is happening.</a:t>
            </a:r>
            <a:endParaRPr lang="en-US" altLang="zh-CN"/>
          </a:p>
          <a:p>
            <a:r>
              <a:rPr lang="en-US" altLang="zh-CN"/>
              <a:t>At each clock tick, the Program Counter will present its latest value to the Instruction memory after Clk-to-Q time(</a:t>
            </a:r>
            <a:r>
              <a:rPr lang="zh-CN" altLang="en-US"/>
              <a:t>虽然早就产生，但</a:t>
            </a:r>
            <a:r>
              <a:rPr lang="en-US" altLang="zh-CN"/>
              <a:t>PC</a:t>
            </a:r>
            <a:r>
              <a:rPr lang="zh-CN" altLang="en-US"/>
              <a:t>值的改变一定在时钟边沿的控制下进行的</a:t>
            </a:r>
            <a:r>
              <a:rPr lang="en-US" altLang="zh-CN"/>
              <a:t>).</a:t>
            </a:r>
            <a:endParaRPr lang="en-US" altLang="zh-CN"/>
          </a:p>
          <a:p>
            <a:r>
              <a:rPr lang="en-US" altLang="zh-CN"/>
              <a:t>After a delay of the Instruction Memory Access time, the Opcode, Rd, Rs, Rt, and Function fields will become valid on the instruction bus.</a:t>
            </a:r>
            <a:endParaRPr lang="en-US" altLang="zh-CN"/>
          </a:p>
          <a:p>
            <a:r>
              <a:rPr lang="en-US" altLang="zh-CN"/>
              <a:t>Once we have the new instruction, that is the Add or Subtract instruction, on the instruction bus, two things happen in parallel.</a:t>
            </a:r>
            <a:endParaRPr lang="en-US" altLang="zh-CN"/>
          </a:p>
          <a:p>
            <a:r>
              <a:rPr lang="en-US" altLang="zh-CN"/>
              <a:t>First of all, the control unit will decode the Opcode and Func field and set the control signals ALUctr and RegWr accordingly.  We will cover this in the next lecture.</a:t>
            </a:r>
            <a:endParaRPr lang="en-US" altLang="zh-CN"/>
          </a:p>
          <a:p>
            <a:r>
              <a:rPr lang="en-US" altLang="zh-CN"/>
              <a:t>While this is happening (points to Control Delay), we will also be reading the register file (Register File Access Time).</a:t>
            </a:r>
            <a:endParaRPr lang="en-US" altLang="zh-CN"/>
          </a:p>
          <a:p>
            <a:r>
              <a:rPr lang="en-US" altLang="zh-CN"/>
              <a:t>Once the data is valid on busA and busB, the ALU will perform the Add or Subtract operation based on the ALUctr signal.</a:t>
            </a:r>
            <a:endParaRPr lang="en-US" altLang="zh-CN"/>
          </a:p>
          <a:p>
            <a:r>
              <a:rPr lang="en-US" altLang="zh-CN"/>
              <a:t>Hopefully, the ALU is fast enough that it will finish the operation (ALU Delay) before the next clock tick.</a:t>
            </a:r>
            <a:endParaRPr lang="en-US" altLang="zh-CN"/>
          </a:p>
          <a:p>
            <a:r>
              <a:rPr lang="en-US" altLang="zh-CN"/>
              <a:t>At the next clock tick, the output of the ALU will be written into the register file because the RegWr signal will be equal to 1.</a:t>
            </a:r>
            <a:endParaRPr lang="en-US" altLang="zh-CN"/>
          </a:p>
          <a:p>
            <a:endParaRPr lang="en-US" altLang="zh-CN"/>
          </a:p>
          <a:p>
            <a:r>
              <a:rPr lang="en-US" altLang="zh-CN"/>
              <a:t>+3 = 45 min. (Y:25)</a:t>
            </a:r>
            <a:endParaRPr lang="en-US" altLang="zh-CN"/>
          </a:p>
          <a:p>
            <a:endParaRPr lang="en-US" altLang="zh-CN"/>
          </a:p>
          <a:p>
            <a:r>
              <a:rPr lang="en-US" altLang="zh-CN" b="1"/>
              <a:t>Complement:</a:t>
            </a:r>
            <a:endParaRPr lang="en-US" altLang="zh-CN" b="1"/>
          </a:p>
          <a:p>
            <a:r>
              <a:rPr lang="en-US" altLang="zh-CN"/>
              <a:t>Instruction bus: see slide 12 on </a:t>
            </a:r>
            <a:r>
              <a:rPr lang="en-US" altLang="zh-CN" b="1"/>
              <a:t>An Abstract View of the Critical Path</a:t>
            </a:r>
            <a:endParaRPr lang="en-US" altLang="zh-CN" b="1"/>
          </a:p>
        </p:txBody>
      </p:sp>
      <p:sp>
        <p:nvSpPr>
          <p:cNvPr id="104451" name="Rectangle 3"/>
          <p:cNvSpPr>
            <a:spLocks noGrp="1" noRot="1" noChangeAspect="1" noChangeArrowheads="1" noTextEdit="1"/>
          </p:cNvSpPr>
          <p:nvPr>
            <p:ph type="sldImg"/>
          </p:nvPr>
        </p:nvSpPr>
        <p:spPr>
          <a:xfrm>
            <a:off x="719138" y="644525"/>
            <a:ext cx="5675312" cy="3194050"/>
          </a:xfr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body" idx="1"/>
          </p:nvPr>
        </p:nvSpPr>
        <p:spPr>
          <a:xfrm>
            <a:off x="533400" y="4264025"/>
            <a:ext cx="6248400" cy="54594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46" tIns="49489" rIns="100746" bIns="49489"/>
          <a:lstStyle/>
          <a:p>
            <a:r>
              <a:rPr lang="en-US" altLang="zh-CN"/>
              <a:t>Now let’s look at the control signals setting for the Or immediate instruction.</a:t>
            </a:r>
            <a:endParaRPr lang="en-US" altLang="zh-CN"/>
          </a:p>
          <a:p>
            <a:r>
              <a:rPr lang="en-US" altLang="zh-CN"/>
              <a:t>The OR immediate instruction OR the content of the register specified by the Rs field to the Zero Extended Immediate field and write the result to the register specified in Rt.</a:t>
            </a:r>
            <a:endParaRPr lang="en-US" altLang="zh-CN"/>
          </a:p>
          <a:p>
            <a:r>
              <a:rPr lang="en-US" altLang="zh-CN"/>
              <a:t>This is how it works in the datapath.  The Rs field is fed to the Ra address port to cause the contents of register Rs to be placed on busA.</a:t>
            </a:r>
            <a:endParaRPr lang="en-US" altLang="zh-CN"/>
          </a:p>
          <a:p>
            <a:r>
              <a:rPr lang="en-US" altLang="zh-CN"/>
              <a:t>The other operand for the ALU will come from the immediate field.  In order to do this, the controller need to set ExtOp to 0 to instruct the extender to perform a Zero Extend operation.</a:t>
            </a:r>
            <a:endParaRPr lang="en-US" altLang="zh-CN"/>
          </a:p>
          <a:p>
            <a:r>
              <a:rPr lang="en-US" altLang="zh-CN"/>
              <a:t>Furthermore, ALUSrc must set to 1 such that the MUX will block off bus B from the register file and send the zero extended version of the immediate field to the ALU.</a:t>
            </a:r>
            <a:endParaRPr lang="en-US" altLang="zh-CN"/>
          </a:p>
          <a:p>
            <a:r>
              <a:rPr lang="en-US" altLang="zh-CN"/>
              <a:t>Of course, the ALUctr has to be set to OR so the ALU can perform an OR operation.</a:t>
            </a:r>
            <a:endParaRPr lang="en-US" altLang="zh-CN"/>
          </a:p>
          <a:p>
            <a:r>
              <a:rPr lang="en-US" altLang="zh-CN"/>
              <a:t>The rest of the control signals (MemWr, MemtoReg, Branch, and Jump) are the same as theAdd and Subtract instructions.</a:t>
            </a:r>
            <a:endParaRPr lang="en-US" altLang="zh-CN"/>
          </a:p>
          <a:p>
            <a:r>
              <a:rPr lang="en-US" altLang="zh-CN"/>
              <a:t>One big difference is the RegDst signal.  In this case, the destination register is specified by the instruction’s Rt field, NOT the Rd field because we do not have a Rd field here.</a:t>
            </a:r>
            <a:endParaRPr lang="en-US" altLang="zh-CN"/>
          </a:p>
          <a:p>
            <a:r>
              <a:rPr lang="en-US" altLang="zh-CN"/>
              <a:t>Consequently, RegDst must be set to 0 to place Rt onto the Register File’s Rw address port.</a:t>
            </a:r>
            <a:endParaRPr lang="en-US" altLang="zh-CN"/>
          </a:p>
          <a:p>
            <a:r>
              <a:rPr lang="en-US" altLang="zh-CN"/>
              <a:t>Finally, in order to accomplish the register write, RegWr must be set to 1.</a:t>
            </a:r>
            <a:endParaRPr lang="en-US" altLang="zh-CN"/>
          </a:p>
          <a:p>
            <a:endParaRPr lang="en-US" altLang="zh-CN"/>
          </a:p>
          <a:p>
            <a:r>
              <a:rPr lang="en-US" altLang="zh-CN"/>
              <a:t>+3 = 20 min. (X:60)</a:t>
            </a:r>
            <a:endParaRPr lang="en-US" altLang="zh-CN"/>
          </a:p>
        </p:txBody>
      </p:sp>
      <p:sp>
        <p:nvSpPr>
          <p:cNvPr id="105475" name="Rectangle 3"/>
          <p:cNvSpPr>
            <a:spLocks noGrp="1" noRot="1" noChangeAspect="1" noChangeArrowheads="1" noTextEdit="1"/>
          </p:cNvSpPr>
          <p:nvPr>
            <p:ph type="sldImg"/>
          </p:nvPr>
        </p:nvSpPr>
        <p:spPr>
          <a:xfrm>
            <a:off x="490538" y="644525"/>
            <a:ext cx="6132512" cy="3449638"/>
          </a:xfr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body" idx="1"/>
          </p:nvPr>
        </p:nvSpPr>
        <p:spPr>
          <a:xfrm>
            <a:off x="533400" y="4264025"/>
            <a:ext cx="6248400" cy="54594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46" tIns="49489" rIns="100746" bIns="49489"/>
          <a:lstStyle/>
          <a:p>
            <a:r>
              <a:rPr lang="en-US" altLang="zh-CN"/>
              <a:t>Let’s continue our lecture with the load instruction.  What does the load instruction do?</a:t>
            </a:r>
            <a:endParaRPr lang="en-US" altLang="zh-CN"/>
          </a:p>
          <a:p>
            <a:r>
              <a:rPr lang="en-US" altLang="zh-CN"/>
              <a:t>It first adds the contents of the register specified by the Rs field to the Sign Extended version of the Immediate field to form the memory address.</a:t>
            </a:r>
            <a:endParaRPr lang="en-US" altLang="zh-CN"/>
          </a:p>
          <a:p>
            <a:r>
              <a:rPr lang="en-US" altLang="zh-CN"/>
              <a:t>Then it uses this memory address to access the memory and write the data back to the register specified by the Rt field of the instruction.</a:t>
            </a:r>
            <a:endParaRPr lang="en-US" altLang="zh-CN"/>
          </a:p>
          <a:p>
            <a:r>
              <a:rPr lang="en-US" altLang="zh-CN"/>
              <a:t>Here is how the datapath works: first the Rs field is fed to the Register File’s Ra address port to place the register onto bus A.</a:t>
            </a:r>
            <a:endParaRPr lang="en-US" altLang="zh-CN"/>
          </a:p>
          <a:p>
            <a:r>
              <a:rPr lang="en-US" altLang="zh-CN"/>
              <a:t>Then the ExtOp signal is set to 1 so that the immediate field is Sign Extended and we place this value (output of Extender) onto the ALU input by setting ALUsrc to 1.</a:t>
            </a:r>
            <a:endParaRPr lang="en-US" altLang="zh-CN"/>
          </a:p>
          <a:p>
            <a:r>
              <a:rPr lang="en-US" altLang="zh-CN"/>
              <a:t>The ALU then add (ALUctr = add) the two together to form the memory address which is then placed onto the Data Memory’s address port.</a:t>
            </a:r>
            <a:endParaRPr lang="en-US" altLang="zh-CN"/>
          </a:p>
          <a:p>
            <a:r>
              <a:rPr lang="en-US" altLang="zh-CN"/>
              <a:t>In order to place the Data Memory’s output bus onto the Register File’s input bus (busW), the control needs to set MemtoReg to 1.</a:t>
            </a:r>
            <a:endParaRPr lang="en-US" altLang="zh-CN"/>
          </a:p>
          <a:p>
            <a:r>
              <a:rPr lang="en-US" altLang="zh-CN"/>
              <a:t>Similar to the OR immediate instruction I showed you earlier, the destination register here is specified by the Rt field.  Therefore RegDst must be set to 0.</a:t>
            </a:r>
            <a:endParaRPr lang="en-US" altLang="zh-CN"/>
          </a:p>
          <a:p>
            <a:r>
              <a:rPr lang="en-US" altLang="zh-CN"/>
              <a:t>Finally, RegWr must be set to 1 to complete the register write operation.</a:t>
            </a:r>
            <a:endParaRPr lang="en-US" altLang="zh-CN"/>
          </a:p>
          <a:p>
            <a:r>
              <a:rPr lang="en-US" altLang="zh-CN"/>
              <a:t>Well, it should be obvious to you guys by now that we need to set Branch and Jump to 0 to make sure the Instruction Fetch Unit update the Program Counter correctly.</a:t>
            </a:r>
            <a:endParaRPr lang="en-US" altLang="zh-CN"/>
          </a:p>
          <a:p>
            <a:endParaRPr lang="en-US" altLang="zh-CN"/>
          </a:p>
          <a:p>
            <a:r>
              <a:rPr lang="en-US" altLang="zh-CN"/>
              <a:t>+3 = 28 min. (Y:08)</a:t>
            </a:r>
            <a:endParaRPr lang="en-US" altLang="zh-CN"/>
          </a:p>
        </p:txBody>
      </p:sp>
      <p:sp>
        <p:nvSpPr>
          <p:cNvPr id="106499" name="Rectangle 3"/>
          <p:cNvSpPr>
            <a:spLocks noGrp="1" noRot="1" noChangeAspect="1" noChangeArrowheads="1" noTextEdit="1"/>
          </p:cNvSpPr>
          <p:nvPr>
            <p:ph type="sldImg"/>
          </p:nvPr>
        </p:nvSpPr>
        <p:spPr>
          <a:xfrm>
            <a:off x="490538" y="644525"/>
            <a:ext cx="6132512" cy="3449638"/>
          </a:xfr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body" idx="1"/>
          </p:nvPr>
        </p:nvSpPr>
        <p:spPr>
          <a:xfrm>
            <a:off x="533400" y="4264025"/>
            <a:ext cx="6248400" cy="54594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46" tIns="49489" rIns="100746" bIns="49489"/>
          <a:lstStyle/>
          <a:p>
            <a:r>
              <a:rPr lang="en-US" altLang="zh-CN"/>
              <a:t>The store instruction performs the inverse function of the load.  Instead of loading data from memory, the store instruction sends the contents of register specified by Rt to data memory.</a:t>
            </a:r>
            <a:endParaRPr lang="en-US" altLang="zh-CN"/>
          </a:p>
          <a:p>
            <a:r>
              <a:rPr lang="en-US" altLang="zh-CN"/>
              <a:t>Similar to the load instruction, the store instruction needs to read the contents of register Rs (points to Ra port) and add it to the sign extended verion of the immediate filed (Imm16, ExtOp = 1, ALUSrc = 1) to form the data memory address (ALUctr = add).</a:t>
            </a:r>
            <a:endParaRPr lang="en-US" altLang="zh-CN"/>
          </a:p>
          <a:p>
            <a:r>
              <a:rPr lang="en-US" altLang="zh-CN"/>
              <a:t>However unlike the Load instructoion where busB is not used, the store instruction will use busB to send the data to the Data memory.</a:t>
            </a:r>
            <a:endParaRPr lang="en-US" altLang="zh-CN"/>
          </a:p>
          <a:p>
            <a:r>
              <a:rPr lang="en-US" altLang="zh-CN"/>
              <a:t>Consequently, the Rt field of the instruction has to be fed to the Rb port of the register file.</a:t>
            </a:r>
            <a:endParaRPr lang="en-US" altLang="zh-CN"/>
          </a:p>
          <a:p>
            <a:r>
              <a:rPr lang="en-US" altLang="zh-CN"/>
              <a:t>In order to write the Data Memory properly, the MemWr signal has to be set to 1.</a:t>
            </a:r>
            <a:endParaRPr lang="en-US" altLang="zh-CN"/>
          </a:p>
          <a:p>
            <a:r>
              <a:rPr lang="en-US" altLang="zh-CN"/>
              <a:t>Notice that the store instruction does not update the register file.  Therefore, RegWr must be set to zero and consequently control signals RegDst and MemtoReg are don’t cares.</a:t>
            </a:r>
            <a:endParaRPr lang="en-US" altLang="zh-CN"/>
          </a:p>
          <a:p>
            <a:r>
              <a:rPr lang="en-US" altLang="zh-CN"/>
              <a:t>And once again we need to set the control signals Branch and Jump to zero to ensure proper Program Counter updataing.</a:t>
            </a:r>
            <a:endParaRPr lang="en-US" altLang="zh-CN"/>
          </a:p>
          <a:p>
            <a:r>
              <a:rPr lang="en-US" altLang="zh-CN"/>
              <a:t>Well, by now, you are probably tied of these boring stuff where Branch and Jump are zero so let’s look at something different--the bracnh instruction.</a:t>
            </a:r>
            <a:endParaRPr lang="en-US" altLang="zh-CN"/>
          </a:p>
          <a:p>
            <a:endParaRPr lang="en-US" altLang="zh-CN"/>
          </a:p>
          <a:p>
            <a:r>
              <a:rPr lang="en-US" altLang="zh-CN"/>
              <a:t>+3 = 31 min. (Y:11)</a:t>
            </a:r>
            <a:endParaRPr lang="en-US" altLang="zh-CN"/>
          </a:p>
        </p:txBody>
      </p:sp>
      <p:sp>
        <p:nvSpPr>
          <p:cNvPr id="107523" name="Rectangle 3"/>
          <p:cNvSpPr>
            <a:spLocks noGrp="1" noRot="1" noChangeAspect="1" noChangeArrowheads="1" noTextEdit="1"/>
          </p:cNvSpPr>
          <p:nvPr>
            <p:ph type="sldImg"/>
          </p:nvPr>
        </p:nvSpPr>
        <p:spPr>
          <a:xfrm>
            <a:off x="490538" y="644525"/>
            <a:ext cx="6132512" cy="3449638"/>
          </a:xfr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body" idx="1"/>
          </p:nvPr>
        </p:nvSpPr>
        <p:spPr>
          <a:xfrm>
            <a:off x="533400" y="4264025"/>
            <a:ext cx="6248400" cy="54594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46" tIns="49489" rIns="100746" bIns="49489"/>
          <a:lstStyle/>
          <a:p>
            <a:r>
              <a:rPr lang="en-US" altLang="zh-CN"/>
              <a:t>So how does the branch instruction work?</a:t>
            </a:r>
            <a:endParaRPr lang="en-US" altLang="zh-CN"/>
          </a:p>
          <a:p>
            <a:r>
              <a:rPr lang="en-US" altLang="zh-CN"/>
              <a:t>As far as the main datapath is concerned, it needs to calculate the branch condition. That is, it subtracts the register specified in the Rt field from the register specified in the Rs field and set the condition Zero accordingly.</a:t>
            </a:r>
            <a:endParaRPr lang="en-US" altLang="zh-CN"/>
          </a:p>
          <a:p>
            <a:r>
              <a:rPr lang="en-US" altLang="zh-CN"/>
              <a:t>In order to place the register values on busA and busB, we need to feed the Rs and Rt fields of the instruction to the Ra and Rb ports of the register file and set ALUSrc to 0.</a:t>
            </a:r>
            <a:endParaRPr lang="en-US" altLang="zh-CN"/>
          </a:p>
          <a:p>
            <a:r>
              <a:rPr lang="en-US" altLang="zh-CN"/>
              <a:t>Then we have to instruction the ALU to perform the subtract (ALUctr = sub) operation and set the Zero bit accordingly.</a:t>
            </a:r>
            <a:endParaRPr lang="en-US" altLang="zh-CN"/>
          </a:p>
          <a:p>
            <a:r>
              <a:rPr lang="en-US" altLang="zh-CN"/>
              <a:t>The Zero bit is sent to the Instruction Fetch Unit.  I will show you the internal of the Instruction Fetch Unit in a second.</a:t>
            </a:r>
            <a:endParaRPr lang="en-US" altLang="zh-CN"/>
          </a:p>
          <a:p>
            <a:r>
              <a:rPr lang="en-US" altLang="zh-CN"/>
              <a:t>But before we leave this slide, I want you to notice that ExtOp, MemtoReg, and RegDst are don’t cares but RegWr and MemWr have to be ZERO to prevent any write to occur.</a:t>
            </a:r>
            <a:endParaRPr lang="en-US" altLang="zh-CN"/>
          </a:p>
          <a:p>
            <a:r>
              <a:rPr lang="en-US" altLang="zh-CN"/>
              <a:t>And finally, the controller needs to set the Branch signal to 1 so the Instruction Fetch Unit knows what to do.  So now  let’s take a look at the Instruction Fetch Unit.</a:t>
            </a:r>
            <a:endParaRPr lang="en-US" altLang="zh-CN"/>
          </a:p>
          <a:p>
            <a:endParaRPr lang="en-US" altLang="zh-CN"/>
          </a:p>
          <a:p>
            <a:r>
              <a:rPr lang="en-US" altLang="zh-CN"/>
              <a:t>+2 = 33 min. (Y:13)</a:t>
            </a:r>
            <a:endParaRPr lang="en-US" altLang="zh-CN"/>
          </a:p>
        </p:txBody>
      </p:sp>
      <p:sp>
        <p:nvSpPr>
          <p:cNvPr id="108547" name="Rectangle 3"/>
          <p:cNvSpPr>
            <a:spLocks noGrp="1" noRot="1" noChangeAspect="1" noChangeArrowheads="1" noTextEdit="1"/>
          </p:cNvSpPr>
          <p:nvPr>
            <p:ph type="sldImg"/>
          </p:nvPr>
        </p:nvSpPr>
        <p:spPr>
          <a:xfrm>
            <a:off x="490538" y="644525"/>
            <a:ext cx="6132512" cy="3449638"/>
          </a:xfr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body" idx="1"/>
          </p:nvPr>
        </p:nvSpPr>
        <p:spPr>
          <a:xfrm>
            <a:off x="533400" y="4264025"/>
            <a:ext cx="6248400" cy="54594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46" tIns="49489" rIns="100746" bIns="49489"/>
          <a:lstStyle/>
          <a:p>
            <a:r>
              <a:rPr lang="en-US" altLang="zh-CN"/>
              <a:t>Let’s look at the interesting case where the branch condition Zero is true (Zero = 1).</a:t>
            </a:r>
            <a:endParaRPr lang="en-US" altLang="zh-CN"/>
          </a:p>
          <a:p>
            <a:r>
              <a:rPr lang="en-US" altLang="zh-CN"/>
              <a:t>Well, if Zero is not asserted, we will have our boring case where PC + 1 is selected.</a:t>
            </a:r>
            <a:endParaRPr lang="en-US" altLang="zh-CN"/>
          </a:p>
          <a:p>
            <a:r>
              <a:rPr lang="en-US" altLang="zh-CN"/>
              <a:t>Anyway, with Branch = 1 and Zero = 1, the output of the second adder will be selected.</a:t>
            </a:r>
            <a:endParaRPr lang="en-US" altLang="zh-CN"/>
          </a:p>
          <a:p>
            <a:r>
              <a:rPr lang="en-US" altLang="zh-CN"/>
              <a:t>That is, we will add the sequential address, that is output of the first adder, to the sign extended version of the immediate field, to form the branch target address (output of 2nd adder).</a:t>
            </a:r>
            <a:endParaRPr lang="en-US" altLang="zh-CN"/>
          </a:p>
          <a:p>
            <a:r>
              <a:rPr lang="en-US" altLang="zh-CN"/>
              <a:t>With the control signal Jump set to zero, this branch target address will be written into the Program Counter register (PC) at the end of the clock cycle.</a:t>
            </a:r>
            <a:endParaRPr lang="en-US" altLang="zh-CN"/>
          </a:p>
          <a:p>
            <a:endParaRPr lang="en-US" altLang="zh-CN"/>
          </a:p>
          <a:p>
            <a:r>
              <a:rPr lang="en-US" altLang="zh-CN"/>
              <a:t>+2 = 35 min. (Y:15)</a:t>
            </a:r>
            <a:endParaRPr lang="en-US" altLang="zh-CN"/>
          </a:p>
        </p:txBody>
      </p:sp>
      <p:sp>
        <p:nvSpPr>
          <p:cNvPr id="109571" name="Rectangle 3"/>
          <p:cNvSpPr>
            <a:spLocks noGrp="1" noRot="1" noChangeAspect="1" noChangeArrowheads="1" noTextEdit="1"/>
          </p:cNvSpPr>
          <p:nvPr>
            <p:ph type="sldImg"/>
          </p:nvPr>
        </p:nvSpPr>
        <p:spPr>
          <a:xfrm>
            <a:off x="490538" y="644525"/>
            <a:ext cx="6132512" cy="3449638"/>
          </a:xfr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3229931" y="1382389"/>
            <a:ext cx="7612083" cy="1159292"/>
          </a:xfrm>
        </p:spPr>
        <p:txBody>
          <a:bodyPr/>
          <a:lstStyle>
            <a:lvl1pPr algn="l">
              <a:lnSpc>
                <a:spcPct val="150000"/>
              </a:lnSpc>
              <a:defRPr sz="4800">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3229931" y="2837379"/>
            <a:ext cx="8171494" cy="789960"/>
          </a:xfrm>
        </p:spPr>
        <p:txBody>
          <a:bodyPr/>
          <a:lstStyle>
            <a:lvl1pPr marL="0" indent="0" algn="l">
              <a:buNone/>
              <a:defRPr sz="4800">
                <a:solidFill>
                  <a:srgbClr val="C00000"/>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dirty="0"/>
              <a:t>单击此处编辑母版副标题样式</a:t>
            </a:r>
            <a:endParaRPr lang="zh-CN" altLang="en-US" dirty="0"/>
          </a:p>
        </p:txBody>
      </p:sp>
      <p:sp>
        <p:nvSpPr>
          <p:cNvPr id="9" name="矩形 8"/>
          <p:cNvSpPr/>
          <p:nvPr userDrawn="1"/>
        </p:nvSpPr>
        <p:spPr bwMode="auto">
          <a:xfrm>
            <a:off x="-13176" y="1"/>
            <a:ext cx="12205175" cy="678656"/>
          </a:xfrm>
          <a:prstGeom prst="rect">
            <a:avLst/>
          </a:prstGeom>
          <a:solidFill>
            <a:srgbClr val="A4000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400" b="0" i="0" u="none" strike="noStrike" cap="none" normalizeH="0" baseline="0">
              <a:ln>
                <a:noFill/>
              </a:ln>
              <a:solidFill>
                <a:schemeClr val="tx1"/>
              </a:solidFill>
              <a:effectLst/>
              <a:latin typeface="Times New Roman" panose="02020603050405020304" pitchFamily="18" charset="0"/>
            </a:endParaRPr>
          </a:p>
        </p:txBody>
      </p:sp>
      <p:pic>
        <p:nvPicPr>
          <p:cNvPr id="10" name="图片 9"/>
          <p:cNvPicPr>
            <a:picLocks noChangeAspect="1"/>
          </p:cNvPicPr>
          <p:nvPr userDrawn="1"/>
        </p:nvPicPr>
        <p:blipFill>
          <a:blip r:embed="rId2"/>
          <a:stretch>
            <a:fillRect/>
          </a:stretch>
        </p:blipFill>
        <p:spPr>
          <a:xfrm>
            <a:off x="-13176" y="11989"/>
            <a:ext cx="2847619" cy="666667"/>
          </a:xfrm>
          <a:prstGeom prst="rect">
            <a:avLst/>
          </a:prstGeom>
        </p:spPr>
      </p:pic>
      <p:sp>
        <p:nvSpPr>
          <p:cNvPr id="12" name="矩形 11"/>
          <p:cNvSpPr/>
          <p:nvPr userDrawn="1"/>
        </p:nvSpPr>
        <p:spPr>
          <a:xfrm>
            <a:off x="9492030" y="77719"/>
            <a:ext cx="2699969" cy="523220"/>
          </a:xfrm>
          <a:prstGeom prst="rect">
            <a:avLst/>
          </a:prstGeom>
          <a:solidFill>
            <a:srgbClr val="002060"/>
          </a:solidFill>
        </p:spPr>
        <p:txBody>
          <a:bodyPr wrap="square">
            <a:spAutoFit/>
          </a:bodyPr>
          <a:lstStyle/>
          <a:p>
            <a:r>
              <a:rPr kumimoji="0" lang="zh-CN" altLang="en-US" sz="2800" b="1" i="0" u="none" strike="noStrike" kern="0" cap="none" spc="0" normalizeH="0" baseline="0" noProof="0" dirty="0">
                <a:ln>
                  <a:noFill/>
                </a:ln>
                <a:solidFill>
                  <a:srgbClr val="CDE0E8"/>
                </a:solidFill>
                <a:effectLst/>
                <a:uLnTx/>
                <a:uFillTx/>
                <a:latin typeface="AngsanaUPC" panose="02020603050405020304" pitchFamily="18" charset="-34"/>
                <a:ea typeface="微软雅黑" panose="020B0503020204020204" pitchFamily="34" charset="-122"/>
                <a:cs typeface="AngsanaUPC" panose="02020603050405020304" pitchFamily="18" charset="-34"/>
              </a:rPr>
              <a:t>计算机组成原理 </a:t>
            </a:r>
            <a:endParaRPr lang="zh-CN" altLang="en-US" sz="2800" dirty="0">
              <a:solidFill>
                <a:srgbClr val="CDE0E8"/>
              </a:solidFill>
              <a:latin typeface="AngsanaUPC" panose="02020603050405020304" pitchFamily="18" charset="-34"/>
              <a:cs typeface="AngsanaUPC" panose="02020603050405020304" pitchFamily="18" charset="-34"/>
            </a:endParaRPr>
          </a:p>
        </p:txBody>
      </p:sp>
      <p:sp>
        <p:nvSpPr>
          <p:cNvPr id="13" name="副标题 4"/>
          <p:cNvSpPr txBox="1"/>
          <p:nvPr userDrawn="1"/>
        </p:nvSpPr>
        <p:spPr bwMode="auto">
          <a:xfrm>
            <a:off x="3229931" y="4200341"/>
            <a:ext cx="8545302" cy="1312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spAutoFit/>
          </a:bodyPr>
          <a:lstStyle>
            <a:lvl1pPr marL="203200" indent="-203200" algn="l" rtl="0" eaLnBrk="0" fontAlgn="base" hangingPunct="0">
              <a:spcBef>
                <a:spcPct val="100000"/>
              </a:spcBef>
              <a:spcAft>
                <a:spcPct val="0"/>
              </a:spcAft>
              <a:buSzPct val="100000"/>
              <a:buChar char="°"/>
              <a:defRPr sz="2800" b="1">
                <a:solidFill>
                  <a:schemeClr val="tx1"/>
                </a:solidFill>
                <a:latin typeface="微软雅黑" panose="020B0503020204020204" pitchFamily="34" charset="-122"/>
                <a:ea typeface="微软雅黑" panose="020B0503020204020204" pitchFamily="34" charset="-122"/>
                <a:cs typeface="+mn-cs"/>
              </a:defRPr>
            </a:lvl1pPr>
            <a:lvl2pPr marL="685800" indent="-190500" algn="l" rtl="0" eaLnBrk="0" fontAlgn="base" hangingPunct="0">
              <a:spcBef>
                <a:spcPct val="40000"/>
              </a:spcBef>
              <a:spcAft>
                <a:spcPct val="0"/>
              </a:spcAft>
              <a:buSzPct val="100000"/>
              <a:buChar char="•"/>
              <a:defRPr sz="2400" b="1">
                <a:solidFill>
                  <a:schemeClr val="accent2"/>
                </a:solidFill>
                <a:latin typeface="微软雅黑" panose="020B0503020204020204" pitchFamily="34" charset="-122"/>
                <a:ea typeface="微软雅黑" panose="020B0503020204020204" pitchFamily="34" charset="-122"/>
              </a:defRPr>
            </a:lvl2pPr>
            <a:lvl3pPr marL="1257300" indent="-342900" algn="l" rtl="0" eaLnBrk="0" fontAlgn="base" hangingPunct="0">
              <a:spcBef>
                <a:spcPct val="40000"/>
              </a:spcBef>
              <a:spcAft>
                <a:spcPct val="0"/>
              </a:spcAft>
              <a:buSzPct val="100000"/>
              <a:buChar char="-"/>
              <a:defRPr sz="2000" b="1">
                <a:solidFill>
                  <a:schemeClr val="tx1"/>
                </a:solidFill>
                <a:latin typeface="微软雅黑" panose="020B0503020204020204" pitchFamily="34" charset="-122"/>
                <a:ea typeface="微软雅黑" panose="020B0503020204020204" pitchFamily="34" charset="-122"/>
              </a:defRPr>
            </a:lvl3pPr>
            <a:lvl4pPr marL="17145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4pPr>
            <a:lvl5pPr marL="21717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9pPr>
          </a:lstStyle>
          <a:p>
            <a:pPr marL="0" indent="0">
              <a:spcBef>
                <a:spcPts val="600"/>
              </a:spcBef>
              <a:buNone/>
            </a:pPr>
            <a:r>
              <a:rPr lang="zh-CN" altLang="en-US" sz="2400" kern="0" dirty="0" smtClean="0">
                <a:solidFill>
                  <a:schemeClr val="accent4">
                    <a:lumMod val="50000"/>
                  </a:schemeClr>
                </a:solidFill>
                <a:sym typeface="+mn-ea"/>
              </a:rPr>
              <a:t>重庆理工大学两江人工智能学院    张光建</a:t>
            </a:r>
            <a:endParaRPr lang="en-US" altLang="zh-CN" sz="2400" kern="0" dirty="0" smtClean="0">
              <a:solidFill>
                <a:schemeClr val="accent4">
                  <a:lumMod val="50000"/>
                </a:schemeClr>
              </a:solidFill>
            </a:endParaRPr>
          </a:p>
          <a:p>
            <a:pPr marL="0" indent="0">
              <a:spcBef>
                <a:spcPts val="600"/>
              </a:spcBef>
              <a:buNone/>
            </a:pPr>
            <a:r>
              <a:rPr lang="zh-CN" altLang="en-US" sz="2400" kern="0" dirty="0" smtClean="0">
                <a:solidFill>
                  <a:schemeClr val="accent4">
                    <a:lumMod val="50000"/>
                  </a:schemeClr>
                </a:solidFill>
                <a:sym typeface="+mn-ea"/>
              </a:rPr>
              <a:t>课程</a:t>
            </a:r>
            <a:r>
              <a:rPr lang="en-US" altLang="zh-CN" sz="2400" kern="0" dirty="0" smtClean="0">
                <a:solidFill>
                  <a:schemeClr val="accent4">
                    <a:lumMod val="50000"/>
                  </a:schemeClr>
                </a:solidFill>
                <a:sym typeface="+mn-ea"/>
              </a:rPr>
              <a:t>QQ</a:t>
            </a:r>
            <a:r>
              <a:rPr lang="zh-CN" altLang="en-US" sz="2400" kern="0" dirty="0" smtClean="0">
                <a:solidFill>
                  <a:schemeClr val="accent4">
                    <a:lumMod val="50000"/>
                  </a:schemeClr>
                </a:solidFill>
                <a:sym typeface="+mn-ea"/>
              </a:rPr>
              <a:t>群：</a:t>
            </a:r>
            <a:r>
              <a:rPr lang="en-US" altLang="zh-CN" sz="2400" u="sng" kern="0" dirty="0" smtClean="0">
                <a:solidFill>
                  <a:srgbClr val="FF0000"/>
                </a:solidFill>
                <a:sym typeface="+mn-ea"/>
              </a:rPr>
              <a:t>703</a:t>
            </a:r>
            <a:r>
              <a:rPr lang="en-US" altLang="zh-CN" sz="2400" kern="0" dirty="0" smtClean="0">
                <a:solidFill>
                  <a:schemeClr val="accent4">
                    <a:lumMod val="50000"/>
                  </a:schemeClr>
                </a:solidFill>
                <a:sym typeface="+mn-ea"/>
              </a:rPr>
              <a:t> </a:t>
            </a:r>
            <a:r>
              <a:rPr lang="en-US" altLang="zh-CN" sz="2400" u="sng" kern="0" dirty="0" smtClean="0">
                <a:solidFill>
                  <a:srgbClr val="FF0000"/>
                </a:solidFill>
                <a:sym typeface="+mn-ea"/>
              </a:rPr>
              <a:t>357</a:t>
            </a:r>
            <a:r>
              <a:rPr lang="en-US" altLang="zh-CN" sz="2400" kern="0" dirty="0" smtClean="0">
                <a:solidFill>
                  <a:schemeClr val="accent4">
                    <a:lumMod val="50000"/>
                  </a:schemeClr>
                </a:solidFill>
                <a:sym typeface="+mn-ea"/>
              </a:rPr>
              <a:t> </a:t>
            </a:r>
            <a:r>
              <a:rPr lang="en-US" altLang="zh-CN" sz="2400" u="sng" kern="0" dirty="0" smtClean="0">
                <a:solidFill>
                  <a:srgbClr val="FF0000"/>
                </a:solidFill>
                <a:sym typeface="+mn-ea"/>
              </a:rPr>
              <a:t>591</a:t>
            </a:r>
            <a:r>
              <a:rPr lang="en-US" altLang="zh-CN" sz="2400" kern="0" dirty="0" smtClean="0">
                <a:solidFill>
                  <a:schemeClr val="accent4">
                    <a:lumMod val="50000"/>
                  </a:schemeClr>
                </a:solidFill>
                <a:sym typeface="+mn-ea"/>
              </a:rPr>
              <a:t>  2021</a:t>
            </a:r>
            <a:r>
              <a:rPr lang="zh-CN" altLang="en-US" sz="2400" kern="0" dirty="0" smtClean="0">
                <a:solidFill>
                  <a:schemeClr val="accent4">
                    <a:lumMod val="50000"/>
                  </a:schemeClr>
                </a:solidFill>
                <a:sym typeface="+mn-ea"/>
              </a:rPr>
              <a:t>秋</a:t>
            </a:r>
            <a:r>
              <a:rPr lang="en-US" altLang="zh-CN" sz="2400" kern="0" dirty="0" smtClean="0">
                <a:solidFill>
                  <a:schemeClr val="accent4">
                    <a:lumMod val="50000"/>
                  </a:schemeClr>
                </a:solidFill>
                <a:sym typeface="+mn-ea"/>
              </a:rPr>
              <a:t>-</a:t>
            </a:r>
            <a:r>
              <a:rPr lang="zh-CN" altLang="en-US" sz="2400" kern="0" dirty="0" smtClean="0">
                <a:solidFill>
                  <a:schemeClr val="accent4">
                    <a:lumMod val="50000"/>
                  </a:schemeClr>
                </a:solidFill>
                <a:sym typeface="+mn-ea"/>
              </a:rPr>
              <a:t>计算机组成原理</a:t>
            </a:r>
            <a:endParaRPr lang="zh-CN" altLang="en-US" sz="2400" kern="0" dirty="0" smtClean="0">
              <a:solidFill>
                <a:schemeClr val="accent4">
                  <a:lumMod val="50000"/>
                </a:schemeClr>
              </a:solidFill>
              <a:sym typeface="+mn-ea"/>
            </a:endParaRPr>
          </a:p>
          <a:p>
            <a:pPr marL="0" indent="0">
              <a:spcBef>
                <a:spcPts val="600"/>
              </a:spcBef>
              <a:buNone/>
            </a:pPr>
            <a:r>
              <a:rPr lang="en-US" altLang="zh-CN" sz="2400" kern="0" dirty="0" smtClean="0">
                <a:solidFill>
                  <a:schemeClr val="accent4">
                    <a:lumMod val="50000"/>
                  </a:schemeClr>
                </a:solidFill>
                <a:sym typeface="+mn-ea"/>
              </a:rPr>
              <a:t>Tel</a:t>
            </a:r>
            <a:r>
              <a:rPr lang="zh-CN" altLang="en-US" sz="2400" kern="0" dirty="0" smtClean="0">
                <a:solidFill>
                  <a:schemeClr val="accent4">
                    <a:lumMod val="50000"/>
                  </a:schemeClr>
                </a:solidFill>
                <a:sym typeface="+mn-ea"/>
              </a:rPr>
              <a:t>：</a:t>
            </a:r>
            <a:r>
              <a:rPr lang="en-US" altLang="zh-CN" sz="2400" kern="0" dirty="0" smtClean="0">
                <a:solidFill>
                  <a:schemeClr val="accent4">
                    <a:lumMod val="50000"/>
                  </a:schemeClr>
                </a:solidFill>
                <a:sym typeface="+mn-ea"/>
              </a:rPr>
              <a:t>19942224636</a:t>
            </a:r>
            <a:endParaRPr lang="zh-CN" altLang="en-US" sz="2400" kern="0" dirty="0">
              <a:solidFill>
                <a:schemeClr val="accent4">
                  <a:lumMod val="50000"/>
                </a:schemeClr>
              </a:solidFill>
            </a:endParaRPr>
          </a:p>
        </p:txBody>
      </p:sp>
      <p:sp>
        <p:nvSpPr>
          <p:cNvPr id="8" name="矩形 7"/>
          <p:cNvSpPr/>
          <p:nvPr userDrawn="1"/>
        </p:nvSpPr>
        <p:spPr bwMode="auto">
          <a:xfrm>
            <a:off x="0" y="6569086"/>
            <a:ext cx="12191999" cy="288913"/>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path path="circle">
              <a:fillToRect l="100000" t="100000"/>
            </a:path>
            <a:tileRect r="-100000" b="-100000"/>
          </a:gra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400" b="0" i="0" u="none" strike="noStrike" cap="none" normalizeH="0" baseline="0">
              <a:ln>
                <a:noFill/>
              </a:ln>
              <a:solidFill>
                <a:schemeClr val="tx1"/>
              </a:solidFill>
              <a:effectLst/>
              <a:latin typeface="Times New Roman" panose="02020603050405020304" pitchFamily="18" charset="0"/>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905770" y="1295401"/>
            <a:ext cx="2676630" cy="3239861"/>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597260" y="228601"/>
            <a:ext cx="985141" cy="3478213"/>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5972071" y="228601"/>
            <a:ext cx="2676630" cy="3478213"/>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1066801" y="228600"/>
            <a:ext cx="7505700" cy="479747"/>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660400" y="1295401"/>
            <a:ext cx="5359400" cy="2168799"/>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剪贴画占位符 3"/>
          <p:cNvSpPr>
            <a:spLocks noGrp="1"/>
          </p:cNvSpPr>
          <p:nvPr>
            <p:ph type="clipArt" sz="half" idx="2"/>
          </p:nvPr>
        </p:nvSpPr>
        <p:spPr>
          <a:xfrm>
            <a:off x="6223000" y="1295401"/>
            <a:ext cx="5359400" cy="482183"/>
          </a:xfrm>
        </p:spPr>
        <p:txBody>
          <a:bodyPr/>
          <a:lstStyle/>
          <a:p>
            <a:pPr lvl="0"/>
            <a:endParaRPr lang="zh-CN" altLang="en-US" noProof="0"/>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60400" y="228601"/>
            <a:ext cx="10922000" cy="2168799"/>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066801" y="228600"/>
            <a:ext cx="7505700" cy="479747"/>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660400" y="1295401"/>
            <a:ext cx="5359400" cy="2168799"/>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223000" y="1295401"/>
            <a:ext cx="5359400" cy="2168799"/>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24933" y="243590"/>
            <a:ext cx="10989733" cy="479747"/>
          </a:xfrm>
        </p:spPr>
        <p:txBody>
          <a:bodyPr/>
          <a:lstStyle>
            <a:lvl1pPr>
              <a:defRPr sz="3200">
                <a:solidFill>
                  <a:srgbClr val="FF000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592667" y="987748"/>
            <a:ext cx="10922000" cy="2174954"/>
          </a:xfrm>
        </p:spPr>
        <p:txBody>
          <a:bodyPr/>
          <a:lstStyle>
            <a:lvl1pPr>
              <a:lnSpc>
                <a:spcPct val="130000"/>
              </a:lnSpc>
              <a:spcBef>
                <a:spcPts val="0"/>
              </a:spcBef>
              <a:defRPr>
                <a:solidFill>
                  <a:schemeClr val="tx1"/>
                </a:solidFill>
              </a:defRPr>
            </a:lvl1pPr>
            <a:lvl2pPr>
              <a:lnSpc>
                <a:spcPct val="120000"/>
              </a:lnSpc>
              <a:spcBef>
                <a:spcPts val="0"/>
              </a:spcBef>
              <a:defRPr sz="2400">
                <a:solidFill>
                  <a:srgbClr val="003399"/>
                </a:solidFill>
              </a:defRPr>
            </a:lvl2pPr>
            <a:lvl3pPr>
              <a:spcBef>
                <a:spcPts val="600"/>
              </a:spcBef>
              <a:defRPr sz="2000">
                <a:solidFill>
                  <a:schemeClr val="tx1"/>
                </a:solidFill>
              </a:defRPr>
            </a:lvl3pPr>
            <a:lvl4pPr>
              <a:defRPr>
                <a:latin typeface="微软雅黑" panose="020B0503020204020204" pitchFamily="34" charset="-122"/>
                <a:ea typeface="微软雅黑" panose="020B0503020204020204" pitchFamily="34" charset="-122"/>
              </a:defRPr>
            </a:lvl4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cxnSp>
        <p:nvCxnSpPr>
          <p:cNvPr id="5" name="直接连接符 4"/>
          <p:cNvCxnSpPr/>
          <p:nvPr userDrawn="1"/>
        </p:nvCxnSpPr>
        <p:spPr bwMode="auto">
          <a:xfrm>
            <a:off x="524933" y="801827"/>
            <a:ext cx="11057467" cy="0"/>
          </a:xfrm>
          <a:prstGeom prst="line">
            <a:avLst/>
          </a:prstGeom>
          <a:ln w="127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bwMode="auto">
          <a:xfrm>
            <a:off x="0" y="6569087"/>
            <a:ext cx="11812249" cy="28891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path path="circle">
              <a:fillToRect l="100000" t="100000"/>
            </a:path>
            <a:tileRect r="-100000" b="-100000"/>
          </a:gra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400" b="0" i="0" u="none" strike="noStrike" cap="none" normalizeH="0" baseline="0">
              <a:ln>
                <a:noFill/>
              </a:ln>
              <a:solidFill>
                <a:schemeClr val="tx1"/>
              </a:solidFill>
              <a:effectLst/>
              <a:latin typeface="Times New Roman" panose="02020603050405020304" pitchFamily="18" charset="0"/>
            </a:endParaRPr>
          </a:p>
        </p:txBody>
      </p:sp>
      <p:pic>
        <p:nvPicPr>
          <p:cNvPr id="7" name="图片 6"/>
          <p:cNvPicPr>
            <a:picLocks noChangeAspect="1"/>
          </p:cNvPicPr>
          <p:nvPr userDrawn="1"/>
        </p:nvPicPr>
        <p:blipFill>
          <a:blip r:embed="rId2"/>
          <a:stretch>
            <a:fillRect/>
          </a:stretch>
        </p:blipFill>
        <p:spPr>
          <a:xfrm>
            <a:off x="0" y="6569087"/>
            <a:ext cx="1234066" cy="288912"/>
          </a:xfrm>
          <a:prstGeom prst="rect">
            <a:avLst/>
          </a:prstGeom>
        </p:spPr>
      </p:pic>
      <p:sp>
        <p:nvSpPr>
          <p:cNvPr id="4" name="文本框 3"/>
          <p:cNvSpPr txBox="1"/>
          <p:nvPr userDrawn="1"/>
        </p:nvSpPr>
        <p:spPr>
          <a:xfrm>
            <a:off x="11812249" y="6569087"/>
            <a:ext cx="393056" cy="307777"/>
          </a:xfrm>
          <a:prstGeom prst="rect">
            <a:avLst/>
          </a:prstGeom>
          <a:noFill/>
        </p:spPr>
        <p:txBody>
          <a:bodyPr wrap="none" rtlCol="0">
            <a:spAutoFit/>
          </a:bodyPr>
          <a:lstStyle/>
          <a:p>
            <a:fld id="{2D17C884-E345-4F2E-89A9-D6306D51BE03}" type="slidenum">
              <a:rPr lang="zh-CN" altLang="en-US" smtClean="0"/>
            </a:fld>
            <a:endParaRPr lang="zh-CN" altLang="en-US" dirty="0"/>
          </a:p>
        </p:txBody>
      </p:sp>
      <p:sp>
        <p:nvSpPr>
          <p:cNvPr id="8" name="矩形 7"/>
          <p:cNvSpPr/>
          <p:nvPr userDrawn="1"/>
        </p:nvSpPr>
        <p:spPr bwMode="auto">
          <a:xfrm>
            <a:off x="0" y="12700"/>
            <a:ext cx="9788300" cy="144000"/>
          </a:xfrm>
          <a:prstGeom prst="rect">
            <a:avLst/>
          </a:prstGeom>
          <a:solidFill>
            <a:srgbClr val="A4000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400" b="0" i="0" u="none" strike="noStrike" cap="none" normalizeH="0" baseline="0">
              <a:ln>
                <a:noFill/>
              </a:ln>
              <a:solidFill>
                <a:schemeClr val="tx1"/>
              </a:solidFill>
              <a:effectLst/>
              <a:latin typeface="Times New Roman" panose="02020603050405020304" pitchFamily="18" charset="0"/>
            </a:endParaRPr>
          </a:p>
        </p:txBody>
      </p:sp>
    </p:spTree>
  </p:cSld>
  <p:clrMapOvr>
    <a:masterClrMapping/>
  </p:clrMapOvr>
  <p:transition spd="med"/>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586827"/>
          </a:xfrm>
        </p:spPr>
        <p:txBody>
          <a:bodyPr/>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4047827"/>
            <a:ext cx="10363200" cy="359073"/>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60400" y="1295401"/>
            <a:ext cx="5359400" cy="209493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223000" y="1295401"/>
            <a:ext cx="5359400" cy="209493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479747"/>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754247"/>
            <a:ext cx="5386917" cy="42062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183024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3368" y="1754247"/>
            <a:ext cx="5389033" cy="42062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8" y="2174875"/>
            <a:ext cx="5389033" cy="183024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bg>
      <p:bgPr>
        <a:solidFill>
          <a:schemeClr val="bg1"/>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1116038"/>
            <a:ext cx="4011084" cy="319062"/>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1"/>
            <a:ext cx="6815667" cy="240270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1" y="1435101"/>
            <a:ext cx="4011084" cy="26674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5048276"/>
            <a:ext cx="7315200" cy="319062"/>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54373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26674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066801" y="228600"/>
            <a:ext cx="7505700" cy="479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spAutoFit/>
          </a:bodyPr>
          <a:lstStyle/>
          <a:p>
            <a:pPr lvl="0"/>
            <a:r>
              <a:rPr lang="en-US" altLang="zh-CN" dirty="0"/>
              <a:t>Title</a:t>
            </a:r>
            <a:endParaRPr lang="en-US" altLang="zh-CN" dirty="0"/>
          </a:p>
        </p:txBody>
      </p:sp>
      <p:sp>
        <p:nvSpPr>
          <p:cNvPr id="1029" name="Rectangle 5"/>
          <p:cNvSpPr>
            <a:spLocks noGrp="1" noChangeArrowheads="1"/>
          </p:cNvSpPr>
          <p:nvPr>
            <p:ph type="body" idx="1"/>
          </p:nvPr>
        </p:nvSpPr>
        <p:spPr bwMode="auto">
          <a:xfrm>
            <a:off x="660400" y="1295401"/>
            <a:ext cx="10922000" cy="3239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spAutoFit/>
          </a:bodyPr>
          <a:lstStyle/>
          <a:p>
            <a:pPr lvl="0"/>
            <a:r>
              <a:rPr lang="en-US" altLang="zh-CN" dirty="0"/>
              <a:t>This is our 1st Level </a:t>
            </a:r>
            <a:r>
              <a:rPr lang="en-US" altLang="zh-CN" dirty="0" err="1"/>
              <a:t>Bullelt</a:t>
            </a:r>
            <a:endParaRPr lang="en-US" altLang="zh-CN" dirty="0"/>
          </a:p>
          <a:p>
            <a:pPr lvl="1"/>
            <a:r>
              <a:rPr lang="en-US" altLang="zh-CN" dirty="0"/>
              <a:t>This is our 2nd level bullet</a:t>
            </a:r>
            <a:endParaRPr lang="en-US" altLang="zh-CN" dirty="0"/>
          </a:p>
          <a:p>
            <a:pPr lvl="2"/>
            <a:r>
              <a:rPr lang="en-US" altLang="zh-CN" dirty="0"/>
              <a:t>This is our 3rd level bullet</a:t>
            </a:r>
            <a:endParaRPr lang="en-US" altLang="zh-CN" dirty="0"/>
          </a:p>
          <a:p>
            <a:pPr lvl="0"/>
            <a:r>
              <a:rPr lang="en-US" altLang="zh-CN" dirty="0"/>
              <a:t>This is our next 1st Level </a:t>
            </a:r>
            <a:r>
              <a:rPr lang="en-US" altLang="zh-CN" dirty="0" err="1"/>
              <a:t>Bullelt</a:t>
            </a:r>
            <a:endParaRPr lang="en-US" altLang="zh-CN" dirty="0"/>
          </a:p>
          <a:p>
            <a:pPr lvl="1"/>
            <a:r>
              <a:rPr lang="en-US" altLang="zh-CN" dirty="0"/>
              <a:t>This is our 2nd level bullet</a:t>
            </a:r>
            <a:endParaRPr lang="en-US" altLang="zh-CN" dirty="0"/>
          </a:p>
          <a:p>
            <a:pPr lvl="2"/>
            <a:r>
              <a:rPr lang="en-US" altLang="zh-CN" dirty="0"/>
              <a:t>This is our 3rd level bullet</a:t>
            </a:r>
            <a:endParaRPr lang="en-US" altLang="zh-C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spd="med"/>
  <p:txStyles>
    <p:titleStyle>
      <a:lvl1pPr algn="l" rtl="0" eaLnBrk="0" fontAlgn="base" hangingPunct="0">
        <a:lnSpc>
          <a:spcPct val="87000"/>
        </a:lnSpc>
        <a:spcBef>
          <a:spcPct val="0"/>
        </a:spcBef>
        <a:spcAft>
          <a:spcPct val="0"/>
        </a:spcAft>
        <a:defRPr sz="3200" b="1">
          <a:solidFill>
            <a:schemeClr val="accent1"/>
          </a:solidFill>
          <a:latin typeface="+mj-lt"/>
          <a:ea typeface="+mj-ea"/>
          <a:cs typeface="+mj-cs"/>
        </a:defRPr>
      </a:lvl1pPr>
      <a:lvl2pPr algn="l" rtl="0" eaLnBrk="0" fontAlgn="base" hangingPunct="0">
        <a:lnSpc>
          <a:spcPct val="87000"/>
        </a:lnSpc>
        <a:spcBef>
          <a:spcPct val="0"/>
        </a:spcBef>
        <a:spcAft>
          <a:spcPct val="0"/>
        </a:spcAft>
        <a:defRPr sz="2400" b="1">
          <a:solidFill>
            <a:schemeClr val="accent1"/>
          </a:solidFill>
          <a:latin typeface="Arial" panose="020B0604020202020204" pitchFamily="34" charset="0"/>
          <a:ea typeface="宋体" panose="02010600030101010101" pitchFamily="2" charset="-122"/>
          <a:cs typeface="Arial" panose="020B0604020202020204" pitchFamily="34" charset="0"/>
        </a:defRPr>
      </a:lvl2pPr>
      <a:lvl3pPr algn="l" rtl="0" eaLnBrk="0" fontAlgn="base" hangingPunct="0">
        <a:lnSpc>
          <a:spcPct val="87000"/>
        </a:lnSpc>
        <a:spcBef>
          <a:spcPct val="0"/>
        </a:spcBef>
        <a:spcAft>
          <a:spcPct val="0"/>
        </a:spcAft>
        <a:defRPr sz="2400" b="1">
          <a:solidFill>
            <a:schemeClr val="accent1"/>
          </a:solidFill>
          <a:latin typeface="Arial" panose="020B0604020202020204" pitchFamily="34" charset="0"/>
          <a:ea typeface="宋体" panose="02010600030101010101" pitchFamily="2" charset="-122"/>
          <a:cs typeface="Arial" panose="020B0604020202020204" pitchFamily="34" charset="0"/>
        </a:defRPr>
      </a:lvl3pPr>
      <a:lvl4pPr algn="l" rtl="0" eaLnBrk="0" fontAlgn="base" hangingPunct="0">
        <a:lnSpc>
          <a:spcPct val="87000"/>
        </a:lnSpc>
        <a:spcBef>
          <a:spcPct val="0"/>
        </a:spcBef>
        <a:spcAft>
          <a:spcPct val="0"/>
        </a:spcAft>
        <a:defRPr sz="2400" b="1">
          <a:solidFill>
            <a:schemeClr val="accent1"/>
          </a:solidFill>
          <a:latin typeface="Arial" panose="020B0604020202020204" pitchFamily="34" charset="0"/>
          <a:ea typeface="宋体" panose="02010600030101010101" pitchFamily="2" charset="-122"/>
          <a:cs typeface="Arial" panose="020B0604020202020204" pitchFamily="34" charset="0"/>
        </a:defRPr>
      </a:lvl4pPr>
      <a:lvl5pPr algn="l" rtl="0" eaLnBrk="0" fontAlgn="base" hangingPunct="0">
        <a:lnSpc>
          <a:spcPct val="87000"/>
        </a:lnSpc>
        <a:spcBef>
          <a:spcPct val="0"/>
        </a:spcBef>
        <a:spcAft>
          <a:spcPct val="0"/>
        </a:spcAft>
        <a:defRPr sz="2400" b="1">
          <a:solidFill>
            <a:schemeClr val="accent1"/>
          </a:solidFill>
          <a:latin typeface="Arial" panose="020B0604020202020204" pitchFamily="34" charset="0"/>
          <a:ea typeface="宋体" panose="02010600030101010101" pitchFamily="2" charset="-122"/>
          <a:cs typeface="Arial" panose="020B0604020202020204" pitchFamily="34" charset="0"/>
        </a:defRPr>
      </a:lvl5pPr>
      <a:lvl6pPr marL="457200" algn="l" rtl="0" eaLnBrk="0" fontAlgn="base" hangingPunct="0">
        <a:lnSpc>
          <a:spcPct val="87000"/>
        </a:lnSpc>
        <a:spcBef>
          <a:spcPct val="0"/>
        </a:spcBef>
        <a:spcAft>
          <a:spcPct val="0"/>
        </a:spcAft>
        <a:defRPr sz="2400" b="1">
          <a:solidFill>
            <a:schemeClr val="accent1"/>
          </a:solidFill>
          <a:latin typeface="Arial" panose="020B0604020202020204" pitchFamily="34" charset="0"/>
          <a:ea typeface="宋体" panose="02010600030101010101" pitchFamily="2" charset="-122"/>
          <a:cs typeface="Arial" panose="020B0604020202020204" pitchFamily="34" charset="0"/>
        </a:defRPr>
      </a:lvl6pPr>
      <a:lvl7pPr marL="914400" algn="l" rtl="0" eaLnBrk="0" fontAlgn="base" hangingPunct="0">
        <a:lnSpc>
          <a:spcPct val="87000"/>
        </a:lnSpc>
        <a:spcBef>
          <a:spcPct val="0"/>
        </a:spcBef>
        <a:spcAft>
          <a:spcPct val="0"/>
        </a:spcAft>
        <a:defRPr sz="2400" b="1">
          <a:solidFill>
            <a:schemeClr val="accent1"/>
          </a:solidFill>
          <a:latin typeface="Arial" panose="020B0604020202020204" pitchFamily="34" charset="0"/>
          <a:ea typeface="宋体" panose="02010600030101010101" pitchFamily="2" charset="-122"/>
          <a:cs typeface="Arial" panose="020B0604020202020204" pitchFamily="34" charset="0"/>
        </a:defRPr>
      </a:lvl7pPr>
      <a:lvl8pPr marL="1371600" algn="l" rtl="0" eaLnBrk="0" fontAlgn="base" hangingPunct="0">
        <a:lnSpc>
          <a:spcPct val="87000"/>
        </a:lnSpc>
        <a:spcBef>
          <a:spcPct val="0"/>
        </a:spcBef>
        <a:spcAft>
          <a:spcPct val="0"/>
        </a:spcAft>
        <a:defRPr sz="2400" b="1">
          <a:solidFill>
            <a:schemeClr val="accent1"/>
          </a:solidFill>
          <a:latin typeface="Arial" panose="020B0604020202020204" pitchFamily="34" charset="0"/>
          <a:ea typeface="宋体" panose="02010600030101010101" pitchFamily="2" charset="-122"/>
          <a:cs typeface="Arial" panose="020B0604020202020204" pitchFamily="34" charset="0"/>
        </a:defRPr>
      </a:lvl8pPr>
      <a:lvl9pPr marL="1828800" algn="l" rtl="0" eaLnBrk="0" fontAlgn="base" hangingPunct="0">
        <a:lnSpc>
          <a:spcPct val="87000"/>
        </a:lnSpc>
        <a:spcBef>
          <a:spcPct val="0"/>
        </a:spcBef>
        <a:spcAft>
          <a:spcPct val="0"/>
        </a:spcAft>
        <a:defRPr sz="2400" b="1">
          <a:solidFill>
            <a:schemeClr val="accent1"/>
          </a:solidFill>
          <a:latin typeface="Arial" panose="020B0604020202020204" pitchFamily="34" charset="0"/>
          <a:ea typeface="宋体" panose="02010600030101010101" pitchFamily="2" charset="-122"/>
          <a:cs typeface="Arial" panose="020B0604020202020204" pitchFamily="34" charset="0"/>
        </a:defRPr>
      </a:lvl9pPr>
    </p:titleStyle>
    <p:bodyStyle>
      <a:lvl1pPr marL="203200" indent="-203200" algn="l" rtl="0" eaLnBrk="0" fontAlgn="base" hangingPunct="0">
        <a:spcBef>
          <a:spcPct val="100000"/>
        </a:spcBef>
        <a:spcAft>
          <a:spcPct val="0"/>
        </a:spcAft>
        <a:buSzPct val="100000"/>
        <a:buChar char="°"/>
        <a:defRPr sz="2800" b="1">
          <a:solidFill>
            <a:schemeClr val="tx1"/>
          </a:solidFill>
          <a:latin typeface="微软雅黑" panose="020B0503020204020204" pitchFamily="34" charset="-122"/>
          <a:ea typeface="微软雅黑" panose="020B0503020204020204" pitchFamily="34" charset="-122"/>
          <a:cs typeface="+mn-cs"/>
        </a:defRPr>
      </a:lvl1pPr>
      <a:lvl2pPr marL="685800" indent="-190500" algn="l" rtl="0" eaLnBrk="0" fontAlgn="base" hangingPunct="0">
        <a:spcBef>
          <a:spcPct val="40000"/>
        </a:spcBef>
        <a:spcAft>
          <a:spcPct val="0"/>
        </a:spcAft>
        <a:buSzPct val="100000"/>
        <a:buChar char="•"/>
        <a:defRPr sz="2400" b="1">
          <a:solidFill>
            <a:schemeClr val="accent2"/>
          </a:solidFill>
          <a:latin typeface="微软雅黑" panose="020B0503020204020204" pitchFamily="34" charset="-122"/>
          <a:ea typeface="微软雅黑" panose="020B0503020204020204" pitchFamily="34" charset="-122"/>
        </a:defRPr>
      </a:lvl2pPr>
      <a:lvl3pPr marL="1257300" indent="-342900" algn="l" rtl="0" eaLnBrk="0" fontAlgn="base" hangingPunct="0">
        <a:spcBef>
          <a:spcPct val="40000"/>
        </a:spcBef>
        <a:spcAft>
          <a:spcPct val="0"/>
        </a:spcAft>
        <a:buSzPct val="100000"/>
        <a:buChar char="-"/>
        <a:defRPr sz="2000" b="1">
          <a:solidFill>
            <a:schemeClr val="tx1"/>
          </a:solidFill>
          <a:latin typeface="微软雅黑" panose="020B0503020204020204" pitchFamily="34" charset="-122"/>
          <a:ea typeface="微软雅黑" panose="020B0503020204020204" pitchFamily="34" charset="-122"/>
        </a:defRPr>
      </a:lvl3pPr>
      <a:lvl4pPr marL="17145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4pPr>
      <a:lvl5pPr marL="21717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3229931" y="1382389"/>
            <a:ext cx="7612083" cy="1297791"/>
          </a:xfrm>
        </p:spPr>
        <p:txBody>
          <a:bodyPr/>
          <a:lstStyle/>
          <a:p>
            <a:r>
              <a:rPr lang="zh-CN" altLang="en-US" dirty="0"/>
              <a:t>第 </a:t>
            </a:r>
            <a:r>
              <a:rPr lang="en-US" altLang="zh-CN" sz="5400" dirty="0" smtClean="0"/>
              <a:t>15</a:t>
            </a:r>
            <a:r>
              <a:rPr lang="en-US" altLang="zh-CN" dirty="0" smtClean="0"/>
              <a:t> </a:t>
            </a:r>
            <a:r>
              <a:rPr lang="zh-CN" altLang="en-US" dirty="0"/>
              <a:t>讲</a:t>
            </a:r>
            <a:endParaRPr lang="zh-CN" altLang="en-US" dirty="0"/>
          </a:p>
        </p:txBody>
      </p:sp>
      <p:sp>
        <p:nvSpPr>
          <p:cNvPr id="5" name="副标题 4"/>
          <p:cNvSpPr>
            <a:spLocks noGrp="1"/>
          </p:cNvSpPr>
          <p:nvPr>
            <p:ph type="subTitle" idx="1"/>
          </p:nvPr>
        </p:nvSpPr>
        <p:spPr>
          <a:xfrm>
            <a:off x="3229931" y="2837379"/>
            <a:ext cx="8559298" cy="826893"/>
          </a:xfrm>
        </p:spPr>
        <p:txBody>
          <a:bodyPr/>
          <a:lstStyle/>
          <a:p>
            <a:pPr>
              <a:lnSpc>
                <a:spcPct val="105000"/>
              </a:lnSpc>
            </a:pPr>
            <a:r>
              <a:rPr lang="zh-CN" altLang="en-US" dirty="0"/>
              <a:t>单周期处理设计</a:t>
            </a:r>
            <a:r>
              <a:rPr lang="en-US" altLang="zh-CN" dirty="0"/>
              <a:t>-</a:t>
            </a:r>
            <a:r>
              <a:rPr lang="zh-CN" altLang="en-US" dirty="0"/>
              <a:t>控制逻辑单元</a:t>
            </a:r>
            <a:endParaRPr lang="zh-CN" altLang="en-US"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03" name="Group 3"/>
          <p:cNvGrpSpPr/>
          <p:nvPr/>
        </p:nvGrpSpPr>
        <p:grpSpPr bwMode="auto">
          <a:xfrm>
            <a:off x="6553200" y="3654425"/>
            <a:ext cx="457200" cy="1136650"/>
            <a:chOff x="3168" y="2302"/>
            <a:chExt cx="288" cy="716"/>
          </a:xfrm>
        </p:grpSpPr>
        <p:sp>
          <p:nvSpPr>
            <p:cNvPr id="51378" name="Line 4"/>
            <p:cNvSpPr>
              <a:spLocks noChangeShapeType="1"/>
            </p:cNvSpPr>
            <p:nvPr/>
          </p:nvSpPr>
          <p:spPr bwMode="auto">
            <a:xfrm>
              <a:off x="3168" y="2302"/>
              <a:ext cx="0" cy="16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379" name="Line 5"/>
            <p:cNvSpPr>
              <a:spLocks noChangeShapeType="1"/>
            </p:cNvSpPr>
            <p:nvPr/>
          </p:nvSpPr>
          <p:spPr bwMode="auto">
            <a:xfrm>
              <a:off x="3176" y="2302"/>
              <a:ext cx="272" cy="16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380" name="Line 6"/>
            <p:cNvSpPr>
              <a:spLocks noChangeShapeType="1"/>
            </p:cNvSpPr>
            <p:nvPr/>
          </p:nvSpPr>
          <p:spPr bwMode="auto">
            <a:xfrm>
              <a:off x="3176" y="2481"/>
              <a:ext cx="128" cy="7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381" name="Line 7"/>
            <p:cNvSpPr>
              <a:spLocks noChangeShapeType="1"/>
            </p:cNvSpPr>
            <p:nvPr/>
          </p:nvSpPr>
          <p:spPr bwMode="auto">
            <a:xfrm>
              <a:off x="3312" y="2571"/>
              <a:ext cx="0" cy="16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382" name="Line 8"/>
            <p:cNvSpPr>
              <a:spLocks noChangeShapeType="1"/>
            </p:cNvSpPr>
            <p:nvPr/>
          </p:nvSpPr>
          <p:spPr bwMode="auto">
            <a:xfrm>
              <a:off x="3456" y="2481"/>
              <a:ext cx="0" cy="342"/>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383" name="Line 9"/>
            <p:cNvSpPr>
              <a:spLocks noChangeShapeType="1"/>
            </p:cNvSpPr>
            <p:nvPr/>
          </p:nvSpPr>
          <p:spPr bwMode="auto">
            <a:xfrm flipV="1">
              <a:off x="3176" y="2734"/>
              <a:ext cx="128" cy="10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384" name="Line 10"/>
            <p:cNvSpPr>
              <a:spLocks noChangeShapeType="1"/>
            </p:cNvSpPr>
            <p:nvPr/>
          </p:nvSpPr>
          <p:spPr bwMode="auto">
            <a:xfrm>
              <a:off x="3168" y="2839"/>
              <a:ext cx="0" cy="16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385" name="Line 11"/>
            <p:cNvSpPr>
              <a:spLocks noChangeShapeType="1"/>
            </p:cNvSpPr>
            <p:nvPr/>
          </p:nvSpPr>
          <p:spPr bwMode="auto">
            <a:xfrm flipV="1">
              <a:off x="3176" y="2823"/>
              <a:ext cx="272" cy="19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1204" name="Line 12"/>
          <p:cNvSpPr>
            <a:spLocks noChangeShapeType="1"/>
          </p:cNvSpPr>
          <p:nvPr/>
        </p:nvSpPr>
        <p:spPr bwMode="auto">
          <a:xfrm flipH="1">
            <a:off x="6997700" y="4210050"/>
            <a:ext cx="2311400" cy="0"/>
          </a:xfrm>
          <a:prstGeom prst="line">
            <a:avLst/>
          </a:prstGeom>
          <a:noFill/>
          <a:ln w="254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05" name="Line 13"/>
          <p:cNvSpPr>
            <a:spLocks noChangeShapeType="1"/>
          </p:cNvSpPr>
          <p:nvPr/>
        </p:nvSpPr>
        <p:spPr bwMode="auto">
          <a:xfrm flipH="1">
            <a:off x="7385050" y="4146550"/>
            <a:ext cx="88900" cy="128588"/>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06" name="Rectangle 14"/>
          <p:cNvSpPr>
            <a:spLocks noChangeArrowheads="1"/>
          </p:cNvSpPr>
          <p:nvPr/>
        </p:nvSpPr>
        <p:spPr bwMode="auto">
          <a:xfrm>
            <a:off x="7072313" y="4208464"/>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32</a:t>
            </a:r>
            <a:endParaRPr lang="zh-CN" altLang="en-US" sz="1800"/>
          </a:p>
        </p:txBody>
      </p:sp>
      <p:sp>
        <p:nvSpPr>
          <p:cNvPr id="51207" name="Line 15"/>
          <p:cNvSpPr>
            <a:spLocks noChangeShapeType="1"/>
          </p:cNvSpPr>
          <p:nvPr/>
        </p:nvSpPr>
        <p:spPr bwMode="auto">
          <a:xfrm>
            <a:off x="6781800" y="3289300"/>
            <a:ext cx="0" cy="48260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08" name="Rectangle 16"/>
          <p:cNvSpPr>
            <a:spLocks noChangeArrowheads="1"/>
          </p:cNvSpPr>
          <p:nvPr/>
        </p:nvSpPr>
        <p:spPr bwMode="auto">
          <a:xfrm>
            <a:off x="5654675" y="2919414"/>
            <a:ext cx="1430338"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u="sng">
                <a:solidFill>
                  <a:schemeClr val="accent1"/>
                </a:solidFill>
              </a:rPr>
              <a:t>ALUctr = subu</a:t>
            </a:r>
            <a:endParaRPr lang="en-US" altLang="zh-CN" sz="1800" u="sng">
              <a:solidFill>
                <a:schemeClr val="accent1"/>
              </a:solidFill>
            </a:endParaRPr>
          </a:p>
        </p:txBody>
      </p:sp>
      <p:sp>
        <p:nvSpPr>
          <p:cNvPr id="51209" name="Rectangle 17"/>
          <p:cNvSpPr>
            <a:spLocks noChangeArrowheads="1"/>
          </p:cNvSpPr>
          <p:nvPr/>
        </p:nvSpPr>
        <p:spPr bwMode="auto">
          <a:xfrm>
            <a:off x="2586038" y="4333876"/>
            <a:ext cx="541816"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rgbClr val="A50021"/>
                </a:solidFill>
              </a:rPr>
              <a:t>Clk</a:t>
            </a:r>
            <a:endParaRPr lang="en-US" altLang="zh-CN" sz="1800">
              <a:solidFill>
                <a:srgbClr val="A50021"/>
              </a:solidFill>
            </a:endParaRPr>
          </a:p>
        </p:txBody>
      </p:sp>
      <p:sp>
        <p:nvSpPr>
          <p:cNvPr id="51210" name="Rectangle 18"/>
          <p:cNvSpPr>
            <a:spLocks noChangeArrowheads="1"/>
          </p:cNvSpPr>
          <p:nvPr/>
        </p:nvSpPr>
        <p:spPr bwMode="auto">
          <a:xfrm>
            <a:off x="2195513" y="3781426"/>
            <a:ext cx="81112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busW</a:t>
            </a:r>
            <a:endParaRPr lang="en-US" altLang="zh-CN" sz="1800"/>
          </a:p>
        </p:txBody>
      </p:sp>
      <p:sp>
        <p:nvSpPr>
          <p:cNvPr id="51211" name="Rectangle 19"/>
          <p:cNvSpPr>
            <a:spLocks noChangeArrowheads="1"/>
          </p:cNvSpPr>
          <p:nvPr/>
        </p:nvSpPr>
        <p:spPr bwMode="auto">
          <a:xfrm>
            <a:off x="3279776" y="3654425"/>
            <a:ext cx="1431925" cy="1130300"/>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51212" name="Line 20"/>
          <p:cNvSpPr>
            <a:spLocks noChangeShapeType="1"/>
          </p:cNvSpPr>
          <p:nvPr/>
        </p:nvSpPr>
        <p:spPr bwMode="auto">
          <a:xfrm>
            <a:off x="3317876" y="4560888"/>
            <a:ext cx="250825" cy="635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13" name="Line 21"/>
          <p:cNvSpPr>
            <a:spLocks noChangeShapeType="1"/>
          </p:cNvSpPr>
          <p:nvPr/>
        </p:nvSpPr>
        <p:spPr bwMode="auto">
          <a:xfrm flipH="1">
            <a:off x="3292476" y="4649789"/>
            <a:ext cx="301625" cy="9842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14" name="Oval 22"/>
          <p:cNvSpPr>
            <a:spLocks noChangeArrowheads="1"/>
          </p:cNvSpPr>
          <p:nvPr/>
        </p:nvSpPr>
        <p:spPr bwMode="auto">
          <a:xfrm>
            <a:off x="3127375" y="4595814"/>
            <a:ext cx="127000" cy="117475"/>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51215" name="Rectangle 23"/>
          <p:cNvSpPr>
            <a:spLocks noChangeArrowheads="1"/>
          </p:cNvSpPr>
          <p:nvPr/>
        </p:nvSpPr>
        <p:spPr bwMode="auto">
          <a:xfrm>
            <a:off x="2192339" y="3090864"/>
            <a:ext cx="130492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u="sng">
                <a:solidFill>
                  <a:schemeClr val="accent1"/>
                </a:solidFill>
              </a:rPr>
              <a:t>RegWr = 0</a:t>
            </a:r>
            <a:endParaRPr lang="en-US" altLang="zh-CN" sz="1800" u="sng">
              <a:solidFill>
                <a:schemeClr val="accent1"/>
              </a:solidFill>
            </a:endParaRPr>
          </a:p>
        </p:txBody>
      </p:sp>
      <p:sp>
        <p:nvSpPr>
          <p:cNvPr id="51216" name="Line 24"/>
          <p:cNvSpPr>
            <a:spLocks noChangeShapeType="1"/>
          </p:cNvSpPr>
          <p:nvPr/>
        </p:nvSpPr>
        <p:spPr bwMode="auto">
          <a:xfrm flipH="1">
            <a:off x="2273300" y="4140200"/>
            <a:ext cx="1016000" cy="0"/>
          </a:xfrm>
          <a:prstGeom prst="line">
            <a:avLst/>
          </a:prstGeom>
          <a:noFill/>
          <a:ln w="254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17" name="Line 25"/>
          <p:cNvSpPr>
            <a:spLocks noChangeShapeType="1"/>
          </p:cNvSpPr>
          <p:nvPr/>
        </p:nvSpPr>
        <p:spPr bwMode="auto">
          <a:xfrm flipH="1">
            <a:off x="2813050" y="4075114"/>
            <a:ext cx="88900" cy="128587"/>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18" name="Rectangle 26"/>
          <p:cNvSpPr>
            <a:spLocks noChangeArrowheads="1"/>
          </p:cNvSpPr>
          <p:nvPr/>
        </p:nvSpPr>
        <p:spPr bwMode="auto">
          <a:xfrm>
            <a:off x="2500313" y="4137026"/>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32</a:t>
            </a:r>
            <a:endParaRPr lang="zh-CN" altLang="en-US" sz="1800"/>
          </a:p>
        </p:txBody>
      </p:sp>
      <p:sp>
        <p:nvSpPr>
          <p:cNvPr id="51219" name="Line 27"/>
          <p:cNvSpPr>
            <a:spLocks noChangeShapeType="1"/>
          </p:cNvSpPr>
          <p:nvPr/>
        </p:nvSpPr>
        <p:spPr bwMode="auto">
          <a:xfrm>
            <a:off x="4749800" y="3784600"/>
            <a:ext cx="1778000" cy="0"/>
          </a:xfrm>
          <a:prstGeom prst="line">
            <a:avLst/>
          </a:prstGeom>
          <a:noFill/>
          <a:ln w="50800">
            <a:solidFill>
              <a:schemeClr val="accent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20" name="Line 28"/>
          <p:cNvSpPr>
            <a:spLocks noChangeShapeType="1"/>
          </p:cNvSpPr>
          <p:nvPr/>
        </p:nvSpPr>
        <p:spPr bwMode="auto">
          <a:xfrm flipH="1">
            <a:off x="5708650" y="3719514"/>
            <a:ext cx="88900" cy="130175"/>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21" name="Rectangle 29"/>
          <p:cNvSpPr>
            <a:spLocks noChangeArrowheads="1"/>
          </p:cNvSpPr>
          <p:nvPr/>
        </p:nvSpPr>
        <p:spPr bwMode="auto">
          <a:xfrm>
            <a:off x="5395913" y="3852864"/>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32</a:t>
            </a:r>
            <a:endParaRPr lang="zh-CN" altLang="en-US" sz="1800"/>
          </a:p>
        </p:txBody>
      </p:sp>
      <p:sp>
        <p:nvSpPr>
          <p:cNvPr id="51222" name="Rectangle 30"/>
          <p:cNvSpPr>
            <a:spLocks noChangeArrowheads="1"/>
          </p:cNvSpPr>
          <p:nvPr/>
        </p:nvSpPr>
        <p:spPr bwMode="auto">
          <a:xfrm>
            <a:off x="5078413" y="3408364"/>
            <a:ext cx="7598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busA</a:t>
            </a:r>
            <a:endParaRPr lang="en-US" altLang="zh-CN" sz="1800"/>
          </a:p>
        </p:txBody>
      </p:sp>
      <p:sp>
        <p:nvSpPr>
          <p:cNvPr id="51223" name="Line 31"/>
          <p:cNvSpPr>
            <a:spLocks noChangeShapeType="1"/>
          </p:cNvSpPr>
          <p:nvPr/>
        </p:nvSpPr>
        <p:spPr bwMode="auto">
          <a:xfrm flipV="1">
            <a:off x="3429000" y="3416301"/>
            <a:ext cx="0" cy="23812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24" name="Line 32"/>
          <p:cNvSpPr>
            <a:spLocks noChangeShapeType="1"/>
          </p:cNvSpPr>
          <p:nvPr/>
        </p:nvSpPr>
        <p:spPr bwMode="auto">
          <a:xfrm>
            <a:off x="4749800" y="4484688"/>
            <a:ext cx="939800" cy="0"/>
          </a:xfrm>
          <a:prstGeom prst="line">
            <a:avLst/>
          </a:prstGeom>
          <a:noFill/>
          <a:ln w="50800">
            <a:solidFill>
              <a:schemeClr val="accent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25" name="Line 33"/>
          <p:cNvSpPr>
            <a:spLocks noChangeShapeType="1"/>
          </p:cNvSpPr>
          <p:nvPr/>
        </p:nvSpPr>
        <p:spPr bwMode="auto">
          <a:xfrm flipV="1">
            <a:off x="5187950" y="4337050"/>
            <a:ext cx="139700" cy="2413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26" name="Rectangle 34"/>
          <p:cNvSpPr>
            <a:spLocks noChangeArrowheads="1"/>
          </p:cNvSpPr>
          <p:nvPr/>
        </p:nvSpPr>
        <p:spPr bwMode="auto">
          <a:xfrm>
            <a:off x="4786313" y="4481514"/>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32</a:t>
            </a:r>
            <a:endParaRPr lang="zh-CN" altLang="en-US" sz="1800"/>
          </a:p>
        </p:txBody>
      </p:sp>
      <p:sp>
        <p:nvSpPr>
          <p:cNvPr id="51227" name="Rectangle 35"/>
          <p:cNvSpPr>
            <a:spLocks noChangeArrowheads="1"/>
          </p:cNvSpPr>
          <p:nvPr/>
        </p:nvSpPr>
        <p:spPr bwMode="auto">
          <a:xfrm>
            <a:off x="4697413" y="4108451"/>
            <a:ext cx="7598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busB</a:t>
            </a:r>
            <a:endParaRPr lang="en-US" altLang="zh-CN" sz="1800"/>
          </a:p>
        </p:txBody>
      </p:sp>
      <p:sp>
        <p:nvSpPr>
          <p:cNvPr id="51228" name="Line 36"/>
          <p:cNvSpPr>
            <a:spLocks noChangeShapeType="1"/>
          </p:cNvSpPr>
          <p:nvPr/>
        </p:nvSpPr>
        <p:spPr bwMode="auto">
          <a:xfrm flipH="1">
            <a:off x="2654300" y="4637088"/>
            <a:ext cx="4826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29" name="Line 37"/>
          <p:cNvSpPr>
            <a:spLocks noChangeShapeType="1"/>
          </p:cNvSpPr>
          <p:nvPr/>
        </p:nvSpPr>
        <p:spPr bwMode="auto">
          <a:xfrm>
            <a:off x="4572000" y="3241675"/>
            <a:ext cx="0" cy="374650"/>
          </a:xfrm>
          <a:prstGeom prst="line">
            <a:avLst/>
          </a:prstGeom>
          <a:noFill/>
          <a:ln w="50800">
            <a:solidFill>
              <a:schemeClr val="accent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30" name="Line 38"/>
          <p:cNvSpPr>
            <a:spLocks noChangeShapeType="1"/>
          </p:cNvSpPr>
          <p:nvPr/>
        </p:nvSpPr>
        <p:spPr bwMode="auto">
          <a:xfrm flipV="1">
            <a:off x="4502150" y="3351214"/>
            <a:ext cx="139700" cy="155575"/>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31" name="Rectangle 39"/>
          <p:cNvSpPr>
            <a:spLocks noChangeArrowheads="1"/>
          </p:cNvSpPr>
          <p:nvPr/>
        </p:nvSpPr>
        <p:spPr bwMode="auto">
          <a:xfrm>
            <a:off x="4329113" y="3213101"/>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5</a:t>
            </a:r>
            <a:endParaRPr lang="zh-CN" altLang="en-US" sz="1800"/>
          </a:p>
        </p:txBody>
      </p:sp>
      <p:sp>
        <p:nvSpPr>
          <p:cNvPr id="51232" name="Line 40"/>
          <p:cNvSpPr>
            <a:spLocks noChangeShapeType="1"/>
          </p:cNvSpPr>
          <p:nvPr/>
        </p:nvSpPr>
        <p:spPr bwMode="auto">
          <a:xfrm>
            <a:off x="3733800" y="3016251"/>
            <a:ext cx="0" cy="61277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33" name="Line 41"/>
          <p:cNvSpPr>
            <a:spLocks noChangeShapeType="1"/>
          </p:cNvSpPr>
          <p:nvPr/>
        </p:nvSpPr>
        <p:spPr bwMode="auto">
          <a:xfrm flipV="1">
            <a:off x="3663950" y="3351214"/>
            <a:ext cx="139700" cy="155575"/>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34" name="Rectangle 42"/>
          <p:cNvSpPr>
            <a:spLocks noChangeArrowheads="1"/>
          </p:cNvSpPr>
          <p:nvPr/>
        </p:nvSpPr>
        <p:spPr bwMode="auto">
          <a:xfrm>
            <a:off x="3490913" y="3213101"/>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5</a:t>
            </a:r>
            <a:endParaRPr lang="zh-CN" altLang="en-US" sz="1800"/>
          </a:p>
        </p:txBody>
      </p:sp>
      <p:sp>
        <p:nvSpPr>
          <p:cNvPr id="51235" name="Line 43"/>
          <p:cNvSpPr>
            <a:spLocks noChangeShapeType="1"/>
          </p:cNvSpPr>
          <p:nvPr/>
        </p:nvSpPr>
        <p:spPr bwMode="auto">
          <a:xfrm>
            <a:off x="4114800" y="3241675"/>
            <a:ext cx="0" cy="374650"/>
          </a:xfrm>
          <a:prstGeom prst="line">
            <a:avLst/>
          </a:prstGeom>
          <a:noFill/>
          <a:ln w="50800">
            <a:solidFill>
              <a:schemeClr val="accent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36" name="Line 44"/>
          <p:cNvSpPr>
            <a:spLocks noChangeShapeType="1"/>
          </p:cNvSpPr>
          <p:nvPr/>
        </p:nvSpPr>
        <p:spPr bwMode="auto">
          <a:xfrm flipV="1">
            <a:off x="4044950" y="3351214"/>
            <a:ext cx="139700" cy="155575"/>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37" name="Rectangle 45"/>
          <p:cNvSpPr>
            <a:spLocks noChangeArrowheads="1"/>
          </p:cNvSpPr>
          <p:nvPr/>
        </p:nvSpPr>
        <p:spPr bwMode="auto">
          <a:xfrm>
            <a:off x="3871913" y="3213101"/>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5</a:t>
            </a:r>
            <a:endParaRPr lang="zh-CN" altLang="en-US" sz="1800"/>
          </a:p>
        </p:txBody>
      </p:sp>
      <p:sp>
        <p:nvSpPr>
          <p:cNvPr id="51238" name="Rectangle 46"/>
          <p:cNvSpPr>
            <a:spLocks noChangeArrowheads="1"/>
          </p:cNvSpPr>
          <p:nvPr/>
        </p:nvSpPr>
        <p:spPr bwMode="auto">
          <a:xfrm>
            <a:off x="3490913" y="3640139"/>
            <a:ext cx="528992"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Rw</a:t>
            </a:r>
            <a:endParaRPr lang="en-US" altLang="zh-CN" sz="1800"/>
          </a:p>
        </p:txBody>
      </p:sp>
      <p:sp>
        <p:nvSpPr>
          <p:cNvPr id="51239" name="Rectangle 47"/>
          <p:cNvSpPr>
            <a:spLocks noChangeArrowheads="1"/>
          </p:cNvSpPr>
          <p:nvPr/>
        </p:nvSpPr>
        <p:spPr bwMode="auto">
          <a:xfrm>
            <a:off x="3948113" y="3640139"/>
            <a:ext cx="477696"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Ra</a:t>
            </a:r>
            <a:endParaRPr lang="en-US" altLang="zh-CN" sz="1800"/>
          </a:p>
        </p:txBody>
      </p:sp>
      <p:sp>
        <p:nvSpPr>
          <p:cNvPr id="51240" name="Rectangle 48"/>
          <p:cNvSpPr>
            <a:spLocks noChangeArrowheads="1"/>
          </p:cNvSpPr>
          <p:nvPr/>
        </p:nvSpPr>
        <p:spPr bwMode="auto">
          <a:xfrm>
            <a:off x="4329113" y="3640139"/>
            <a:ext cx="49052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Rb</a:t>
            </a:r>
            <a:endParaRPr lang="en-US" altLang="zh-CN" sz="1800"/>
          </a:p>
        </p:txBody>
      </p:sp>
      <p:sp>
        <p:nvSpPr>
          <p:cNvPr id="51241" name="Rectangle 49"/>
          <p:cNvSpPr>
            <a:spLocks noChangeArrowheads="1"/>
          </p:cNvSpPr>
          <p:nvPr/>
        </p:nvSpPr>
        <p:spPr bwMode="auto">
          <a:xfrm>
            <a:off x="3490914" y="3924300"/>
            <a:ext cx="1234313" cy="64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32 32-</a:t>
            </a:r>
            <a:r>
              <a:rPr lang="en-US" altLang="zh-CN" sz="1800"/>
              <a:t>bit</a:t>
            </a:r>
            <a:endParaRPr lang="en-US" altLang="zh-CN" sz="1800"/>
          </a:p>
          <a:p>
            <a:r>
              <a:rPr lang="en-US" altLang="zh-CN" sz="1800"/>
              <a:t>Registers</a:t>
            </a:r>
            <a:endParaRPr lang="en-US" altLang="zh-CN" sz="1800"/>
          </a:p>
        </p:txBody>
      </p:sp>
      <p:sp>
        <p:nvSpPr>
          <p:cNvPr id="51242" name="Line 50"/>
          <p:cNvSpPr>
            <a:spLocks noChangeShapeType="1"/>
          </p:cNvSpPr>
          <p:nvPr/>
        </p:nvSpPr>
        <p:spPr bwMode="auto">
          <a:xfrm flipH="1">
            <a:off x="2273300" y="6172200"/>
            <a:ext cx="77978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43" name="Line 51"/>
          <p:cNvSpPr>
            <a:spLocks noChangeShapeType="1"/>
          </p:cNvSpPr>
          <p:nvPr/>
        </p:nvSpPr>
        <p:spPr bwMode="auto">
          <a:xfrm flipV="1">
            <a:off x="2286000" y="4127500"/>
            <a:ext cx="0" cy="20574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44" name="Rectangle 52"/>
          <p:cNvSpPr>
            <a:spLocks noChangeArrowheads="1"/>
          </p:cNvSpPr>
          <p:nvPr/>
        </p:nvSpPr>
        <p:spPr bwMode="auto">
          <a:xfrm>
            <a:off x="4100513" y="3000376"/>
            <a:ext cx="477696"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Rs</a:t>
            </a:r>
            <a:endParaRPr lang="en-US" altLang="zh-CN" sz="1800"/>
          </a:p>
        </p:txBody>
      </p:sp>
      <p:sp>
        <p:nvSpPr>
          <p:cNvPr id="51245" name="Rectangle 53"/>
          <p:cNvSpPr>
            <a:spLocks noChangeArrowheads="1"/>
          </p:cNvSpPr>
          <p:nvPr/>
        </p:nvSpPr>
        <p:spPr bwMode="auto">
          <a:xfrm>
            <a:off x="3871913" y="2360614"/>
            <a:ext cx="42640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Rt</a:t>
            </a:r>
            <a:endParaRPr lang="en-US" altLang="zh-CN" sz="1800"/>
          </a:p>
        </p:txBody>
      </p:sp>
      <p:grpSp>
        <p:nvGrpSpPr>
          <p:cNvPr id="51246" name="Group 54"/>
          <p:cNvGrpSpPr/>
          <p:nvPr/>
        </p:nvGrpSpPr>
        <p:grpSpPr bwMode="auto">
          <a:xfrm>
            <a:off x="5715000" y="4203700"/>
            <a:ext cx="304800" cy="1227138"/>
            <a:chOff x="2640" y="2648"/>
            <a:chExt cx="192" cy="773"/>
          </a:xfrm>
        </p:grpSpPr>
        <p:sp>
          <p:nvSpPr>
            <p:cNvPr id="51374" name="Line 55"/>
            <p:cNvSpPr>
              <a:spLocks noChangeShapeType="1"/>
            </p:cNvSpPr>
            <p:nvPr/>
          </p:nvSpPr>
          <p:spPr bwMode="auto">
            <a:xfrm>
              <a:off x="2640" y="2648"/>
              <a:ext cx="0" cy="757"/>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375" name="Line 56"/>
            <p:cNvSpPr>
              <a:spLocks noChangeShapeType="1"/>
            </p:cNvSpPr>
            <p:nvPr/>
          </p:nvSpPr>
          <p:spPr bwMode="auto">
            <a:xfrm>
              <a:off x="2648" y="2648"/>
              <a:ext cx="176" cy="8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376" name="Line 57"/>
            <p:cNvSpPr>
              <a:spLocks noChangeShapeType="1"/>
            </p:cNvSpPr>
            <p:nvPr/>
          </p:nvSpPr>
          <p:spPr bwMode="auto">
            <a:xfrm flipV="1">
              <a:off x="2648" y="3303"/>
              <a:ext cx="176" cy="11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377" name="Line 58"/>
            <p:cNvSpPr>
              <a:spLocks noChangeShapeType="1"/>
            </p:cNvSpPr>
            <p:nvPr/>
          </p:nvSpPr>
          <p:spPr bwMode="auto">
            <a:xfrm>
              <a:off x="2832" y="2750"/>
              <a:ext cx="0" cy="55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51247" name="Group 59"/>
          <p:cNvGrpSpPr/>
          <p:nvPr/>
        </p:nvGrpSpPr>
        <p:grpSpPr bwMode="auto">
          <a:xfrm>
            <a:off x="2997200" y="2754313"/>
            <a:ext cx="1168400" cy="284162"/>
            <a:chOff x="928" y="1735"/>
            <a:chExt cx="736" cy="179"/>
          </a:xfrm>
        </p:grpSpPr>
        <p:sp>
          <p:nvSpPr>
            <p:cNvPr id="51370" name="Line 60"/>
            <p:cNvSpPr>
              <a:spLocks noChangeShapeType="1"/>
            </p:cNvSpPr>
            <p:nvPr/>
          </p:nvSpPr>
          <p:spPr bwMode="auto">
            <a:xfrm flipH="1">
              <a:off x="928" y="1735"/>
              <a:ext cx="736"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371" name="Line 61"/>
            <p:cNvSpPr>
              <a:spLocks noChangeShapeType="1"/>
            </p:cNvSpPr>
            <p:nvPr/>
          </p:nvSpPr>
          <p:spPr bwMode="auto">
            <a:xfrm flipH="1">
              <a:off x="1552" y="1743"/>
              <a:ext cx="112" cy="16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372" name="Line 62"/>
            <p:cNvSpPr>
              <a:spLocks noChangeShapeType="1"/>
            </p:cNvSpPr>
            <p:nvPr/>
          </p:nvSpPr>
          <p:spPr bwMode="auto">
            <a:xfrm>
              <a:off x="944" y="1743"/>
              <a:ext cx="80" cy="16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373" name="Line 63"/>
            <p:cNvSpPr>
              <a:spLocks noChangeShapeType="1"/>
            </p:cNvSpPr>
            <p:nvPr/>
          </p:nvSpPr>
          <p:spPr bwMode="auto">
            <a:xfrm flipH="1">
              <a:off x="1024" y="1914"/>
              <a:ext cx="54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1248" name="Rectangle 64"/>
          <p:cNvSpPr>
            <a:spLocks noChangeArrowheads="1"/>
          </p:cNvSpPr>
          <p:nvPr/>
        </p:nvSpPr>
        <p:spPr bwMode="auto">
          <a:xfrm>
            <a:off x="4508026" y="3000376"/>
            <a:ext cx="42640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a:r>
              <a:rPr lang="en-US" altLang="zh-CN" sz="1800"/>
              <a:t>Rt</a:t>
            </a:r>
            <a:endParaRPr lang="en-US" altLang="zh-CN" sz="1800"/>
          </a:p>
        </p:txBody>
      </p:sp>
      <p:sp>
        <p:nvSpPr>
          <p:cNvPr id="51249" name="Line 65"/>
          <p:cNvSpPr>
            <a:spLocks noChangeShapeType="1"/>
          </p:cNvSpPr>
          <p:nvPr/>
        </p:nvSpPr>
        <p:spPr bwMode="auto">
          <a:xfrm>
            <a:off x="3886200" y="2517776"/>
            <a:ext cx="0" cy="18891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50" name="Line 66"/>
          <p:cNvSpPr>
            <a:spLocks noChangeShapeType="1"/>
          </p:cNvSpPr>
          <p:nvPr/>
        </p:nvSpPr>
        <p:spPr bwMode="auto">
          <a:xfrm>
            <a:off x="3276600" y="2517776"/>
            <a:ext cx="0" cy="18891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51" name="Rectangle 67"/>
          <p:cNvSpPr>
            <a:spLocks noChangeArrowheads="1"/>
          </p:cNvSpPr>
          <p:nvPr/>
        </p:nvSpPr>
        <p:spPr bwMode="auto">
          <a:xfrm>
            <a:off x="3262313" y="2360614"/>
            <a:ext cx="49052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Rd</a:t>
            </a:r>
            <a:endParaRPr lang="en-US" altLang="zh-CN" sz="1800"/>
          </a:p>
        </p:txBody>
      </p:sp>
      <p:sp>
        <p:nvSpPr>
          <p:cNvPr id="51252" name="Line 68"/>
          <p:cNvSpPr>
            <a:spLocks noChangeShapeType="1"/>
          </p:cNvSpPr>
          <p:nvPr/>
        </p:nvSpPr>
        <p:spPr bwMode="auto">
          <a:xfrm flipH="1">
            <a:off x="2578100" y="2895600"/>
            <a:ext cx="558800" cy="0"/>
          </a:xfrm>
          <a:prstGeom prst="line">
            <a:avLst/>
          </a:prstGeom>
          <a:noFill/>
          <a:ln w="254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53" name="Rectangle 69"/>
          <p:cNvSpPr>
            <a:spLocks noChangeArrowheads="1"/>
          </p:cNvSpPr>
          <p:nvPr/>
        </p:nvSpPr>
        <p:spPr bwMode="auto">
          <a:xfrm>
            <a:off x="1636713" y="2555876"/>
            <a:ext cx="138179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u="sng">
                <a:solidFill>
                  <a:schemeClr val="accent1"/>
                </a:solidFill>
              </a:rPr>
              <a:t>RegDst = x</a:t>
            </a:r>
            <a:endParaRPr lang="en-US" altLang="zh-CN" sz="1800" u="sng">
              <a:solidFill>
                <a:schemeClr val="accent1"/>
              </a:solidFill>
            </a:endParaRPr>
          </a:p>
        </p:txBody>
      </p:sp>
      <p:sp>
        <p:nvSpPr>
          <p:cNvPr id="51254" name="Rectangle 70"/>
          <p:cNvSpPr>
            <a:spLocks noChangeArrowheads="1"/>
          </p:cNvSpPr>
          <p:nvPr/>
        </p:nvSpPr>
        <p:spPr bwMode="auto">
          <a:xfrm>
            <a:off x="4660900" y="4889500"/>
            <a:ext cx="355600" cy="965200"/>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51255" name="Rectangle 71"/>
          <p:cNvSpPr>
            <a:spLocks noChangeArrowheads="1"/>
          </p:cNvSpPr>
          <p:nvPr/>
        </p:nvSpPr>
        <p:spPr bwMode="auto">
          <a:xfrm rot="5400000">
            <a:off x="4533661" y="4980756"/>
            <a:ext cx="541816"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Ext</a:t>
            </a:r>
            <a:endParaRPr lang="en-US" altLang="zh-CN">
              <a:latin typeface="Times New Roman" panose="02020603050405020304" pitchFamily="18" charset="0"/>
            </a:endParaRPr>
          </a:p>
        </p:txBody>
      </p:sp>
      <p:sp>
        <p:nvSpPr>
          <p:cNvPr id="51256" name="Rectangle 72"/>
          <p:cNvSpPr>
            <a:spLocks noChangeArrowheads="1"/>
          </p:cNvSpPr>
          <p:nvPr/>
        </p:nvSpPr>
        <p:spPr bwMode="auto">
          <a:xfrm rot="5400000">
            <a:off x="5503128" y="4618805"/>
            <a:ext cx="644408"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Mux</a:t>
            </a:r>
            <a:endParaRPr lang="en-US" altLang="zh-CN" sz="1800"/>
          </a:p>
        </p:txBody>
      </p:sp>
      <p:sp>
        <p:nvSpPr>
          <p:cNvPr id="51257" name="Rectangle 73"/>
          <p:cNvSpPr>
            <a:spLocks noChangeArrowheads="1"/>
          </p:cNvSpPr>
          <p:nvPr/>
        </p:nvSpPr>
        <p:spPr bwMode="auto">
          <a:xfrm>
            <a:off x="3300413" y="2751139"/>
            <a:ext cx="644408"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Mux</a:t>
            </a:r>
            <a:endParaRPr lang="en-US" altLang="zh-CN" sz="1800"/>
          </a:p>
        </p:txBody>
      </p:sp>
      <p:sp>
        <p:nvSpPr>
          <p:cNvPr id="51258" name="Line 74"/>
          <p:cNvSpPr>
            <a:spLocks noChangeShapeType="1"/>
          </p:cNvSpPr>
          <p:nvPr/>
        </p:nvSpPr>
        <p:spPr bwMode="auto">
          <a:xfrm>
            <a:off x="5041900" y="5276850"/>
            <a:ext cx="6604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59" name="Rectangle 75"/>
          <p:cNvSpPr>
            <a:spLocks noChangeArrowheads="1"/>
          </p:cNvSpPr>
          <p:nvPr/>
        </p:nvSpPr>
        <p:spPr bwMode="auto">
          <a:xfrm>
            <a:off x="5033963" y="5308601"/>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32</a:t>
            </a:r>
            <a:endParaRPr lang="zh-CN" altLang="en-US" sz="1800"/>
          </a:p>
        </p:txBody>
      </p:sp>
      <p:sp>
        <p:nvSpPr>
          <p:cNvPr id="51260" name="Line 76"/>
          <p:cNvSpPr>
            <a:spLocks noChangeShapeType="1"/>
          </p:cNvSpPr>
          <p:nvPr/>
        </p:nvSpPr>
        <p:spPr bwMode="auto">
          <a:xfrm flipH="1">
            <a:off x="5327650" y="5211764"/>
            <a:ext cx="88900" cy="130175"/>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61" name="Line 77"/>
          <p:cNvSpPr>
            <a:spLocks noChangeShapeType="1"/>
          </p:cNvSpPr>
          <p:nvPr/>
        </p:nvSpPr>
        <p:spPr bwMode="auto">
          <a:xfrm>
            <a:off x="3670300" y="5418138"/>
            <a:ext cx="9652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62" name="Line 78"/>
          <p:cNvSpPr>
            <a:spLocks noChangeShapeType="1"/>
          </p:cNvSpPr>
          <p:nvPr/>
        </p:nvSpPr>
        <p:spPr bwMode="auto">
          <a:xfrm flipH="1">
            <a:off x="4108450" y="5354639"/>
            <a:ext cx="88900" cy="128587"/>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63" name="Rectangle 79"/>
          <p:cNvSpPr>
            <a:spLocks noChangeArrowheads="1"/>
          </p:cNvSpPr>
          <p:nvPr/>
        </p:nvSpPr>
        <p:spPr bwMode="auto">
          <a:xfrm>
            <a:off x="3795713" y="5414964"/>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16</a:t>
            </a:r>
            <a:endParaRPr lang="zh-CN" altLang="en-US" sz="1800"/>
          </a:p>
        </p:txBody>
      </p:sp>
      <p:sp>
        <p:nvSpPr>
          <p:cNvPr id="51264" name="Rectangle 80"/>
          <p:cNvSpPr>
            <a:spLocks noChangeArrowheads="1"/>
          </p:cNvSpPr>
          <p:nvPr/>
        </p:nvSpPr>
        <p:spPr bwMode="auto">
          <a:xfrm>
            <a:off x="2957514" y="5273676"/>
            <a:ext cx="913713"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imm16</a:t>
            </a:r>
            <a:endParaRPr lang="en-US" altLang="zh-CN" sz="1800"/>
          </a:p>
        </p:txBody>
      </p:sp>
      <p:sp>
        <p:nvSpPr>
          <p:cNvPr id="51265" name="Line 81"/>
          <p:cNvSpPr>
            <a:spLocks noChangeShapeType="1"/>
          </p:cNvSpPr>
          <p:nvPr/>
        </p:nvSpPr>
        <p:spPr bwMode="auto">
          <a:xfrm>
            <a:off x="5867400" y="5360988"/>
            <a:ext cx="0" cy="400050"/>
          </a:xfrm>
          <a:prstGeom prst="line">
            <a:avLst/>
          </a:prstGeom>
          <a:noFill/>
          <a:ln w="254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66" name="Rectangle 82"/>
          <p:cNvSpPr>
            <a:spLocks noChangeArrowheads="1"/>
          </p:cNvSpPr>
          <p:nvPr/>
        </p:nvSpPr>
        <p:spPr bwMode="auto">
          <a:xfrm>
            <a:off x="5319713" y="5781676"/>
            <a:ext cx="1407438"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u="sng">
                <a:solidFill>
                  <a:schemeClr val="accent1"/>
                </a:solidFill>
              </a:rPr>
              <a:t>ALUSrc</a:t>
            </a:r>
            <a:r>
              <a:rPr lang="en-US" altLang="zh-CN" u="sng">
                <a:solidFill>
                  <a:srgbClr val="339933"/>
                </a:solidFill>
                <a:latin typeface="Times New Roman" panose="02020603050405020304" pitchFamily="18" charset="0"/>
              </a:rPr>
              <a:t> </a:t>
            </a:r>
            <a:r>
              <a:rPr lang="en-US" altLang="zh-CN" sz="1800" u="sng">
                <a:solidFill>
                  <a:schemeClr val="accent1"/>
                </a:solidFill>
              </a:rPr>
              <a:t>= 0</a:t>
            </a:r>
            <a:endParaRPr lang="en-US" altLang="zh-CN" sz="1800" u="sng">
              <a:solidFill>
                <a:schemeClr val="accent1"/>
              </a:solidFill>
            </a:endParaRPr>
          </a:p>
        </p:txBody>
      </p:sp>
      <p:sp>
        <p:nvSpPr>
          <p:cNvPr id="51267" name="Line 83"/>
          <p:cNvSpPr>
            <a:spLocks noChangeShapeType="1"/>
          </p:cNvSpPr>
          <p:nvPr/>
        </p:nvSpPr>
        <p:spPr bwMode="auto">
          <a:xfrm>
            <a:off x="6045200" y="4637088"/>
            <a:ext cx="482600" cy="0"/>
          </a:xfrm>
          <a:prstGeom prst="line">
            <a:avLst/>
          </a:prstGeom>
          <a:noFill/>
          <a:ln w="50800">
            <a:solidFill>
              <a:schemeClr val="accent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68" name="Line 84"/>
          <p:cNvSpPr>
            <a:spLocks noChangeShapeType="1"/>
          </p:cNvSpPr>
          <p:nvPr/>
        </p:nvSpPr>
        <p:spPr bwMode="auto">
          <a:xfrm>
            <a:off x="10058400" y="4506914"/>
            <a:ext cx="0" cy="1652587"/>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69" name="Line 85"/>
          <p:cNvSpPr>
            <a:spLocks noChangeShapeType="1"/>
          </p:cNvSpPr>
          <p:nvPr/>
        </p:nvSpPr>
        <p:spPr bwMode="auto">
          <a:xfrm>
            <a:off x="4876800" y="5862639"/>
            <a:ext cx="0" cy="471487"/>
          </a:xfrm>
          <a:prstGeom prst="line">
            <a:avLst/>
          </a:prstGeom>
          <a:noFill/>
          <a:ln w="254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70" name="Rectangle 86"/>
          <p:cNvSpPr>
            <a:spLocks noChangeArrowheads="1"/>
          </p:cNvSpPr>
          <p:nvPr/>
        </p:nvSpPr>
        <p:spPr bwMode="auto">
          <a:xfrm>
            <a:off x="3871914" y="6191251"/>
            <a:ext cx="1240725"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u="sng">
                <a:solidFill>
                  <a:schemeClr val="accent1"/>
                </a:solidFill>
              </a:rPr>
              <a:t>ExtOp</a:t>
            </a:r>
            <a:r>
              <a:rPr lang="en-US" altLang="zh-CN" u="sng">
                <a:solidFill>
                  <a:srgbClr val="339933"/>
                </a:solidFill>
                <a:latin typeface="Times New Roman" panose="02020603050405020304" pitchFamily="18" charset="0"/>
              </a:rPr>
              <a:t> </a:t>
            </a:r>
            <a:r>
              <a:rPr lang="en-US" altLang="zh-CN" sz="1800" u="sng">
                <a:solidFill>
                  <a:schemeClr val="accent1"/>
                </a:solidFill>
              </a:rPr>
              <a:t>= x</a:t>
            </a:r>
            <a:endParaRPr lang="en-US" altLang="zh-CN" sz="1800" u="sng">
              <a:solidFill>
                <a:schemeClr val="accent1"/>
              </a:solidFill>
            </a:endParaRPr>
          </a:p>
        </p:txBody>
      </p:sp>
      <p:grpSp>
        <p:nvGrpSpPr>
          <p:cNvPr id="51271" name="Group 87"/>
          <p:cNvGrpSpPr/>
          <p:nvPr/>
        </p:nvGrpSpPr>
        <p:grpSpPr bwMode="auto">
          <a:xfrm>
            <a:off x="9296400" y="3938588"/>
            <a:ext cx="304800" cy="1255712"/>
            <a:chOff x="4896" y="2481"/>
            <a:chExt cx="192" cy="791"/>
          </a:xfrm>
        </p:grpSpPr>
        <p:sp>
          <p:nvSpPr>
            <p:cNvPr id="51366" name="Line 88"/>
            <p:cNvSpPr>
              <a:spLocks noChangeShapeType="1"/>
            </p:cNvSpPr>
            <p:nvPr/>
          </p:nvSpPr>
          <p:spPr bwMode="auto">
            <a:xfrm>
              <a:off x="4896" y="2481"/>
              <a:ext cx="0" cy="77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367" name="Line 89"/>
            <p:cNvSpPr>
              <a:spLocks noChangeShapeType="1"/>
            </p:cNvSpPr>
            <p:nvPr/>
          </p:nvSpPr>
          <p:spPr bwMode="auto">
            <a:xfrm>
              <a:off x="4904" y="2481"/>
              <a:ext cx="176" cy="9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368" name="Line 90"/>
            <p:cNvSpPr>
              <a:spLocks noChangeShapeType="1"/>
            </p:cNvSpPr>
            <p:nvPr/>
          </p:nvSpPr>
          <p:spPr bwMode="auto">
            <a:xfrm flipV="1">
              <a:off x="4904" y="3150"/>
              <a:ext cx="176" cy="122"/>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369" name="Line 91"/>
            <p:cNvSpPr>
              <a:spLocks noChangeShapeType="1"/>
            </p:cNvSpPr>
            <p:nvPr/>
          </p:nvSpPr>
          <p:spPr bwMode="auto">
            <a:xfrm>
              <a:off x="5088" y="2587"/>
              <a:ext cx="0" cy="56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1272" name="Rectangle 92"/>
          <p:cNvSpPr>
            <a:spLocks noChangeArrowheads="1"/>
          </p:cNvSpPr>
          <p:nvPr/>
        </p:nvSpPr>
        <p:spPr bwMode="auto">
          <a:xfrm rot="5400000">
            <a:off x="9065478" y="4474343"/>
            <a:ext cx="644408"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Mux</a:t>
            </a:r>
            <a:endParaRPr lang="en-US" altLang="zh-CN" sz="1800"/>
          </a:p>
        </p:txBody>
      </p:sp>
      <p:sp>
        <p:nvSpPr>
          <p:cNvPr id="51273" name="Line 93"/>
          <p:cNvSpPr>
            <a:spLocks noChangeShapeType="1"/>
          </p:cNvSpPr>
          <p:nvPr/>
        </p:nvSpPr>
        <p:spPr bwMode="auto">
          <a:xfrm flipV="1">
            <a:off x="9448800" y="3559175"/>
            <a:ext cx="0" cy="450850"/>
          </a:xfrm>
          <a:prstGeom prst="line">
            <a:avLst/>
          </a:prstGeom>
          <a:noFill/>
          <a:ln w="254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74" name="Rectangle 94"/>
          <p:cNvSpPr>
            <a:spLocks noChangeArrowheads="1"/>
          </p:cNvSpPr>
          <p:nvPr/>
        </p:nvSpPr>
        <p:spPr bwMode="auto">
          <a:xfrm>
            <a:off x="8774113" y="3208339"/>
            <a:ext cx="1753686"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u="sng">
                <a:solidFill>
                  <a:schemeClr val="accent1"/>
                </a:solidFill>
              </a:rPr>
              <a:t>MemtoReg = x</a:t>
            </a:r>
            <a:endParaRPr lang="en-US" altLang="zh-CN" sz="1800" u="sng">
              <a:solidFill>
                <a:schemeClr val="accent1"/>
              </a:solidFill>
            </a:endParaRPr>
          </a:p>
        </p:txBody>
      </p:sp>
      <p:sp>
        <p:nvSpPr>
          <p:cNvPr id="51275" name="Line 95"/>
          <p:cNvSpPr>
            <a:spLocks noChangeShapeType="1"/>
          </p:cNvSpPr>
          <p:nvPr/>
        </p:nvSpPr>
        <p:spPr bwMode="auto">
          <a:xfrm>
            <a:off x="9613900" y="4494213"/>
            <a:ext cx="4318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76" name="Rectangle 96"/>
          <p:cNvSpPr>
            <a:spLocks noChangeArrowheads="1"/>
          </p:cNvSpPr>
          <p:nvPr/>
        </p:nvSpPr>
        <p:spPr bwMode="auto">
          <a:xfrm>
            <a:off x="7546976" y="4862513"/>
            <a:ext cx="1127125" cy="1128712"/>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51277" name="Line 97"/>
          <p:cNvSpPr>
            <a:spLocks noChangeShapeType="1"/>
          </p:cNvSpPr>
          <p:nvPr/>
        </p:nvSpPr>
        <p:spPr bwMode="auto">
          <a:xfrm flipH="1">
            <a:off x="6921500" y="5845175"/>
            <a:ext cx="4826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78" name="Rectangle 98"/>
          <p:cNvSpPr>
            <a:spLocks noChangeArrowheads="1"/>
          </p:cNvSpPr>
          <p:nvPr/>
        </p:nvSpPr>
        <p:spPr bwMode="auto">
          <a:xfrm>
            <a:off x="6853238" y="5527676"/>
            <a:ext cx="541816"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rgbClr val="A50021"/>
                </a:solidFill>
              </a:rPr>
              <a:t>Clk</a:t>
            </a:r>
            <a:endParaRPr lang="en-US" altLang="zh-CN" sz="1800">
              <a:solidFill>
                <a:srgbClr val="A50021"/>
              </a:solidFill>
            </a:endParaRPr>
          </a:p>
        </p:txBody>
      </p:sp>
      <p:sp>
        <p:nvSpPr>
          <p:cNvPr id="51279" name="Rectangle 99"/>
          <p:cNvSpPr>
            <a:spLocks noChangeArrowheads="1"/>
          </p:cNvSpPr>
          <p:nvPr/>
        </p:nvSpPr>
        <p:spPr bwMode="auto">
          <a:xfrm>
            <a:off x="6157914" y="5060951"/>
            <a:ext cx="952185"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Data In</a:t>
            </a:r>
            <a:endParaRPr lang="en-US" altLang="zh-CN" sz="1800"/>
          </a:p>
        </p:txBody>
      </p:sp>
      <p:sp>
        <p:nvSpPr>
          <p:cNvPr id="51280" name="Line 100"/>
          <p:cNvSpPr>
            <a:spLocks noChangeShapeType="1"/>
          </p:cNvSpPr>
          <p:nvPr/>
        </p:nvSpPr>
        <p:spPr bwMode="auto">
          <a:xfrm>
            <a:off x="7585076" y="5768975"/>
            <a:ext cx="250825" cy="635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81" name="Line 101"/>
          <p:cNvSpPr>
            <a:spLocks noChangeShapeType="1"/>
          </p:cNvSpPr>
          <p:nvPr/>
        </p:nvSpPr>
        <p:spPr bwMode="auto">
          <a:xfrm flipH="1">
            <a:off x="7559676" y="5857876"/>
            <a:ext cx="301625" cy="9842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82" name="Oval 102"/>
          <p:cNvSpPr>
            <a:spLocks noChangeArrowheads="1"/>
          </p:cNvSpPr>
          <p:nvPr/>
        </p:nvSpPr>
        <p:spPr bwMode="auto">
          <a:xfrm>
            <a:off x="7394575" y="5803901"/>
            <a:ext cx="127000" cy="117475"/>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51283" name="Rectangle 103"/>
          <p:cNvSpPr>
            <a:spLocks noChangeArrowheads="1"/>
          </p:cNvSpPr>
          <p:nvPr/>
        </p:nvSpPr>
        <p:spPr bwMode="auto">
          <a:xfrm>
            <a:off x="7527926" y="4845050"/>
            <a:ext cx="7778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WrEn</a:t>
            </a:r>
            <a:endParaRPr lang="en-US" altLang="zh-CN" sz="1800"/>
          </a:p>
        </p:txBody>
      </p:sp>
      <p:sp>
        <p:nvSpPr>
          <p:cNvPr id="51284" name="Line 104"/>
          <p:cNvSpPr>
            <a:spLocks noChangeShapeType="1"/>
          </p:cNvSpPr>
          <p:nvPr/>
        </p:nvSpPr>
        <p:spPr bwMode="auto">
          <a:xfrm flipH="1">
            <a:off x="6540500" y="5062538"/>
            <a:ext cx="1016000" cy="0"/>
          </a:xfrm>
          <a:prstGeom prst="line">
            <a:avLst/>
          </a:prstGeom>
          <a:noFill/>
          <a:ln w="254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85" name="Line 105"/>
          <p:cNvSpPr>
            <a:spLocks noChangeShapeType="1"/>
          </p:cNvSpPr>
          <p:nvPr/>
        </p:nvSpPr>
        <p:spPr bwMode="auto">
          <a:xfrm flipH="1">
            <a:off x="7080250" y="4999039"/>
            <a:ext cx="88900" cy="128587"/>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86" name="Rectangle 106"/>
          <p:cNvSpPr>
            <a:spLocks noChangeArrowheads="1"/>
          </p:cNvSpPr>
          <p:nvPr/>
        </p:nvSpPr>
        <p:spPr bwMode="auto">
          <a:xfrm>
            <a:off x="6843713" y="5130801"/>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32</a:t>
            </a:r>
            <a:endParaRPr lang="zh-CN" altLang="en-US" sz="1800"/>
          </a:p>
        </p:txBody>
      </p:sp>
      <p:sp>
        <p:nvSpPr>
          <p:cNvPr id="51287" name="Line 107"/>
          <p:cNvSpPr>
            <a:spLocks noChangeShapeType="1"/>
          </p:cNvSpPr>
          <p:nvPr/>
        </p:nvSpPr>
        <p:spPr bwMode="auto">
          <a:xfrm flipV="1">
            <a:off x="7848600" y="3559175"/>
            <a:ext cx="0" cy="1303338"/>
          </a:xfrm>
          <a:prstGeom prst="line">
            <a:avLst/>
          </a:prstGeom>
          <a:noFill/>
          <a:ln w="254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88" name="Line 108"/>
          <p:cNvSpPr>
            <a:spLocks noChangeShapeType="1"/>
          </p:cNvSpPr>
          <p:nvPr/>
        </p:nvSpPr>
        <p:spPr bwMode="auto">
          <a:xfrm>
            <a:off x="8382000" y="4222751"/>
            <a:ext cx="0" cy="614363"/>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89" name="Rectangle 109"/>
          <p:cNvSpPr>
            <a:spLocks noChangeArrowheads="1"/>
          </p:cNvSpPr>
          <p:nvPr/>
        </p:nvSpPr>
        <p:spPr bwMode="auto">
          <a:xfrm>
            <a:off x="8139113" y="4846639"/>
            <a:ext cx="580288"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Adr</a:t>
            </a:r>
            <a:endParaRPr lang="en-US" altLang="zh-CN" sz="1800"/>
          </a:p>
        </p:txBody>
      </p:sp>
      <p:sp>
        <p:nvSpPr>
          <p:cNvPr id="51290" name="Rectangle 110"/>
          <p:cNvSpPr>
            <a:spLocks noChangeArrowheads="1"/>
          </p:cNvSpPr>
          <p:nvPr/>
        </p:nvSpPr>
        <p:spPr bwMode="auto">
          <a:xfrm>
            <a:off x="7533876" y="5202238"/>
            <a:ext cx="1067601" cy="64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a:r>
              <a:rPr lang="en-US" altLang="zh-CN" sz="1800"/>
              <a:t>Data</a:t>
            </a:r>
            <a:endParaRPr lang="en-US" altLang="zh-CN" sz="1800"/>
          </a:p>
          <a:p>
            <a:pPr algn="ctr"/>
            <a:r>
              <a:rPr lang="en-US" altLang="zh-CN" sz="1800"/>
              <a:t>Memory</a:t>
            </a:r>
            <a:endParaRPr lang="en-US" altLang="zh-CN" sz="1800"/>
          </a:p>
        </p:txBody>
      </p:sp>
      <p:sp>
        <p:nvSpPr>
          <p:cNvPr id="51291" name="Line 111"/>
          <p:cNvSpPr>
            <a:spLocks noChangeShapeType="1"/>
          </p:cNvSpPr>
          <p:nvPr/>
        </p:nvSpPr>
        <p:spPr bwMode="auto">
          <a:xfrm>
            <a:off x="8851900" y="5013325"/>
            <a:ext cx="4318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92" name="Line 112"/>
          <p:cNvSpPr>
            <a:spLocks noChangeShapeType="1"/>
          </p:cNvSpPr>
          <p:nvPr/>
        </p:nvSpPr>
        <p:spPr bwMode="auto">
          <a:xfrm>
            <a:off x="8839200" y="5041901"/>
            <a:ext cx="0" cy="43497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93" name="Line 113"/>
          <p:cNvSpPr>
            <a:spLocks noChangeShapeType="1"/>
          </p:cNvSpPr>
          <p:nvPr/>
        </p:nvSpPr>
        <p:spPr bwMode="auto">
          <a:xfrm flipH="1">
            <a:off x="8674100" y="5489575"/>
            <a:ext cx="1778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94" name="Line 114"/>
          <p:cNvSpPr>
            <a:spLocks noChangeShapeType="1"/>
          </p:cNvSpPr>
          <p:nvPr/>
        </p:nvSpPr>
        <p:spPr bwMode="auto">
          <a:xfrm flipH="1">
            <a:off x="8909050" y="4948239"/>
            <a:ext cx="88900" cy="128587"/>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95" name="Rectangle 115"/>
          <p:cNvSpPr>
            <a:spLocks noChangeArrowheads="1"/>
          </p:cNvSpPr>
          <p:nvPr/>
        </p:nvSpPr>
        <p:spPr bwMode="auto">
          <a:xfrm>
            <a:off x="8672513" y="4649789"/>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32</a:t>
            </a:r>
            <a:endParaRPr lang="zh-CN" altLang="en-US" sz="1800"/>
          </a:p>
        </p:txBody>
      </p:sp>
      <p:sp>
        <p:nvSpPr>
          <p:cNvPr id="51296" name="Rectangle 116"/>
          <p:cNvSpPr>
            <a:spLocks noChangeArrowheads="1"/>
          </p:cNvSpPr>
          <p:nvPr/>
        </p:nvSpPr>
        <p:spPr bwMode="auto">
          <a:xfrm>
            <a:off x="7834314" y="3513139"/>
            <a:ext cx="138112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u="sng">
                <a:solidFill>
                  <a:schemeClr val="accent1"/>
                </a:solidFill>
              </a:rPr>
              <a:t>MemWr</a:t>
            </a:r>
            <a:r>
              <a:rPr lang="en-US" altLang="zh-CN" u="sng">
                <a:solidFill>
                  <a:srgbClr val="339933"/>
                </a:solidFill>
                <a:latin typeface="Times New Roman" panose="02020603050405020304" pitchFamily="18" charset="0"/>
              </a:rPr>
              <a:t> </a:t>
            </a:r>
            <a:r>
              <a:rPr lang="en-US" altLang="zh-CN" sz="1800" u="sng">
                <a:solidFill>
                  <a:schemeClr val="accent1"/>
                </a:solidFill>
              </a:rPr>
              <a:t>= 0</a:t>
            </a:r>
            <a:endParaRPr lang="en-US" altLang="zh-CN" sz="1800" u="sng">
              <a:solidFill>
                <a:schemeClr val="accent1"/>
              </a:solidFill>
            </a:endParaRPr>
          </a:p>
        </p:txBody>
      </p:sp>
      <p:sp>
        <p:nvSpPr>
          <p:cNvPr id="51297" name="Line 117"/>
          <p:cNvSpPr>
            <a:spLocks noChangeShapeType="1"/>
          </p:cNvSpPr>
          <p:nvPr/>
        </p:nvSpPr>
        <p:spPr bwMode="auto">
          <a:xfrm>
            <a:off x="5334000" y="4508500"/>
            <a:ext cx="0" cy="54133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98" name="Line 118"/>
          <p:cNvSpPr>
            <a:spLocks noChangeShapeType="1"/>
          </p:cNvSpPr>
          <p:nvPr/>
        </p:nvSpPr>
        <p:spPr bwMode="auto">
          <a:xfrm>
            <a:off x="5329238" y="5054600"/>
            <a:ext cx="1211262" cy="793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99" name="Rectangle 119"/>
          <p:cNvSpPr>
            <a:spLocks noChangeArrowheads="1"/>
          </p:cNvSpPr>
          <p:nvPr/>
        </p:nvSpPr>
        <p:spPr bwMode="auto">
          <a:xfrm rot="5400000">
            <a:off x="6544466" y="4071118"/>
            <a:ext cx="657232"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ALU</a:t>
            </a:r>
            <a:endParaRPr lang="en-US" altLang="zh-CN" sz="1800"/>
          </a:p>
        </p:txBody>
      </p:sp>
      <p:sp>
        <p:nvSpPr>
          <p:cNvPr id="51300" name="Rectangle 120"/>
          <p:cNvSpPr>
            <a:spLocks noChangeArrowheads="1"/>
          </p:cNvSpPr>
          <p:nvPr/>
        </p:nvSpPr>
        <p:spPr bwMode="auto">
          <a:xfrm>
            <a:off x="6099176" y="1993901"/>
            <a:ext cx="1203325" cy="873125"/>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51301" name="Line 121"/>
          <p:cNvSpPr>
            <a:spLocks noChangeShapeType="1"/>
          </p:cNvSpPr>
          <p:nvPr/>
        </p:nvSpPr>
        <p:spPr bwMode="auto">
          <a:xfrm flipH="1">
            <a:off x="5473700" y="2720975"/>
            <a:ext cx="4826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302" name="Line 122"/>
          <p:cNvSpPr>
            <a:spLocks noChangeShapeType="1"/>
          </p:cNvSpPr>
          <p:nvPr/>
        </p:nvSpPr>
        <p:spPr bwMode="auto">
          <a:xfrm>
            <a:off x="6137276" y="2644775"/>
            <a:ext cx="250825" cy="635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303" name="Line 123"/>
          <p:cNvSpPr>
            <a:spLocks noChangeShapeType="1"/>
          </p:cNvSpPr>
          <p:nvPr/>
        </p:nvSpPr>
        <p:spPr bwMode="auto">
          <a:xfrm flipH="1">
            <a:off x="6111876" y="2733676"/>
            <a:ext cx="301625" cy="9842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304" name="Oval 124"/>
          <p:cNvSpPr>
            <a:spLocks noChangeArrowheads="1"/>
          </p:cNvSpPr>
          <p:nvPr/>
        </p:nvSpPr>
        <p:spPr bwMode="auto">
          <a:xfrm>
            <a:off x="5946775" y="2679701"/>
            <a:ext cx="127000" cy="117475"/>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51305" name="Rectangle 125"/>
          <p:cNvSpPr>
            <a:spLocks noChangeArrowheads="1"/>
          </p:cNvSpPr>
          <p:nvPr/>
        </p:nvSpPr>
        <p:spPr bwMode="auto">
          <a:xfrm>
            <a:off x="6011562" y="2078038"/>
            <a:ext cx="1375378" cy="64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a:r>
              <a:rPr lang="en-US" altLang="zh-CN" sz="1800"/>
              <a:t>Instruction</a:t>
            </a:r>
            <a:endParaRPr lang="en-US" altLang="zh-CN" sz="1800"/>
          </a:p>
          <a:p>
            <a:pPr algn="ctr"/>
            <a:r>
              <a:rPr lang="en-US" altLang="zh-CN" sz="1800"/>
              <a:t>Fetch</a:t>
            </a:r>
            <a:r>
              <a:rPr lang="en-US" altLang="zh-CN">
                <a:latin typeface="Times New Roman" panose="02020603050405020304" pitchFamily="18" charset="0"/>
              </a:rPr>
              <a:t> </a:t>
            </a:r>
            <a:r>
              <a:rPr lang="en-US" altLang="zh-CN" sz="1800"/>
              <a:t>Unit</a:t>
            </a:r>
            <a:endParaRPr lang="en-US" altLang="zh-CN" sz="1800"/>
          </a:p>
        </p:txBody>
      </p:sp>
      <p:sp>
        <p:nvSpPr>
          <p:cNvPr id="51306" name="Rectangle 126"/>
          <p:cNvSpPr>
            <a:spLocks noChangeArrowheads="1"/>
          </p:cNvSpPr>
          <p:nvPr/>
        </p:nvSpPr>
        <p:spPr bwMode="auto">
          <a:xfrm>
            <a:off x="5024438" y="2530476"/>
            <a:ext cx="541816"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rgbClr val="A50021"/>
                </a:solidFill>
              </a:rPr>
              <a:t>Clk</a:t>
            </a:r>
            <a:endParaRPr lang="en-US" altLang="zh-CN" sz="1800">
              <a:solidFill>
                <a:srgbClr val="A50021"/>
              </a:solidFill>
            </a:endParaRPr>
          </a:p>
        </p:txBody>
      </p:sp>
      <p:sp>
        <p:nvSpPr>
          <p:cNvPr id="51307" name="Line 127"/>
          <p:cNvSpPr>
            <a:spLocks noChangeShapeType="1"/>
          </p:cNvSpPr>
          <p:nvPr/>
        </p:nvSpPr>
        <p:spPr bwMode="auto">
          <a:xfrm flipV="1">
            <a:off x="7162800" y="2870200"/>
            <a:ext cx="0" cy="1193800"/>
          </a:xfrm>
          <a:prstGeom prst="line">
            <a:avLst/>
          </a:prstGeom>
          <a:noFill/>
          <a:ln w="50800">
            <a:solidFill>
              <a:schemeClr val="accent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308" name="Line 128"/>
          <p:cNvSpPr>
            <a:spLocks noChangeShapeType="1"/>
          </p:cNvSpPr>
          <p:nvPr/>
        </p:nvSpPr>
        <p:spPr bwMode="auto">
          <a:xfrm flipH="1">
            <a:off x="6985000" y="4038600"/>
            <a:ext cx="203200" cy="0"/>
          </a:xfrm>
          <a:prstGeom prst="line">
            <a:avLst/>
          </a:prstGeom>
          <a:noFill/>
          <a:ln w="50800">
            <a:solidFill>
              <a:schemeClr val="accent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309" name="Rectangle 129"/>
          <p:cNvSpPr>
            <a:spLocks noChangeArrowheads="1"/>
          </p:cNvSpPr>
          <p:nvPr/>
        </p:nvSpPr>
        <p:spPr bwMode="auto">
          <a:xfrm>
            <a:off x="7148513" y="3505201"/>
            <a:ext cx="68288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chemeClr val="accent2"/>
                </a:solidFill>
              </a:rPr>
              <a:t>Zero</a:t>
            </a:r>
            <a:endParaRPr lang="en-US" altLang="zh-CN" sz="1800">
              <a:solidFill>
                <a:schemeClr val="accent2"/>
              </a:solidFill>
            </a:endParaRPr>
          </a:p>
        </p:txBody>
      </p:sp>
      <p:sp>
        <p:nvSpPr>
          <p:cNvPr id="51310" name="Line 130"/>
          <p:cNvSpPr>
            <a:spLocks noChangeShapeType="1"/>
          </p:cNvSpPr>
          <p:nvPr/>
        </p:nvSpPr>
        <p:spPr bwMode="auto">
          <a:xfrm>
            <a:off x="7327900" y="2133600"/>
            <a:ext cx="24892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311" name="Rectangle 131"/>
          <p:cNvSpPr>
            <a:spLocks noChangeArrowheads="1"/>
          </p:cNvSpPr>
          <p:nvPr/>
        </p:nvSpPr>
        <p:spPr bwMode="auto">
          <a:xfrm>
            <a:off x="7377114" y="1744664"/>
            <a:ext cx="2087111"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Instruction&lt;31:0</a:t>
            </a:r>
            <a:r>
              <a:rPr lang="en-US" altLang="zh-CN" b="0">
                <a:latin typeface="Times New Roman" panose="02020603050405020304" pitchFamily="18" charset="0"/>
              </a:rPr>
              <a:t>&gt;</a:t>
            </a:r>
            <a:endParaRPr lang="en-US" altLang="zh-CN" b="0">
              <a:latin typeface="Times New Roman" panose="02020603050405020304" pitchFamily="18" charset="0"/>
            </a:endParaRPr>
          </a:p>
        </p:txBody>
      </p:sp>
      <p:sp>
        <p:nvSpPr>
          <p:cNvPr id="51312" name="Line 132"/>
          <p:cNvSpPr>
            <a:spLocks noChangeShapeType="1"/>
          </p:cNvSpPr>
          <p:nvPr/>
        </p:nvSpPr>
        <p:spPr bwMode="auto">
          <a:xfrm>
            <a:off x="5499100" y="2438400"/>
            <a:ext cx="5842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313" name="Line 133"/>
          <p:cNvSpPr>
            <a:spLocks noChangeShapeType="1"/>
          </p:cNvSpPr>
          <p:nvPr/>
        </p:nvSpPr>
        <p:spPr bwMode="auto">
          <a:xfrm>
            <a:off x="5499100" y="2133600"/>
            <a:ext cx="5842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314" name="Rectangle 134"/>
          <p:cNvSpPr>
            <a:spLocks noChangeArrowheads="1"/>
          </p:cNvSpPr>
          <p:nvPr/>
        </p:nvSpPr>
        <p:spPr bwMode="auto">
          <a:xfrm>
            <a:off x="4313239" y="2225676"/>
            <a:ext cx="1189429"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u="sng">
                <a:solidFill>
                  <a:schemeClr val="accent1"/>
                </a:solidFill>
              </a:rPr>
              <a:t>Jump = 0</a:t>
            </a:r>
            <a:endParaRPr lang="en-US" altLang="zh-CN" sz="1800" u="sng">
              <a:solidFill>
                <a:schemeClr val="accent1"/>
              </a:solidFill>
            </a:endParaRPr>
          </a:p>
        </p:txBody>
      </p:sp>
      <p:sp>
        <p:nvSpPr>
          <p:cNvPr id="51315" name="Rectangle 135"/>
          <p:cNvSpPr>
            <a:spLocks noChangeArrowheads="1"/>
          </p:cNvSpPr>
          <p:nvPr/>
        </p:nvSpPr>
        <p:spPr bwMode="auto">
          <a:xfrm>
            <a:off x="4160838" y="1844676"/>
            <a:ext cx="1368966"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u="sng">
                <a:solidFill>
                  <a:schemeClr val="accent1"/>
                </a:solidFill>
              </a:rPr>
              <a:t>Branch = 1</a:t>
            </a:r>
            <a:endParaRPr lang="en-US" altLang="zh-CN" sz="1800" u="sng">
              <a:solidFill>
                <a:schemeClr val="accent1"/>
              </a:solidFill>
            </a:endParaRPr>
          </a:p>
        </p:txBody>
      </p:sp>
      <p:sp>
        <p:nvSpPr>
          <p:cNvPr id="51316" name="Rectangle 136"/>
          <p:cNvSpPr>
            <a:spLocks noChangeArrowheads="1"/>
          </p:cNvSpPr>
          <p:nvPr/>
        </p:nvSpPr>
        <p:spPr bwMode="auto">
          <a:xfrm>
            <a:off x="9256713" y="4038601"/>
            <a:ext cx="285336"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b="0">
                <a:latin typeface="Times New Roman" panose="02020603050405020304" pitchFamily="18" charset="0"/>
              </a:rPr>
              <a:t>0</a:t>
            </a:r>
            <a:endParaRPr lang="zh-CN" altLang="en-US" b="0">
              <a:latin typeface="Times New Roman" panose="02020603050405020304" pitchFamily="18" charset="0"/>
            </a:endParaRPr>
          </a:p>
        </p:txBody>
      </p:sp>
      <p:sp>
        <p:nvSpPr>
          <p:cNvPr id="51317" name="Rectangle 137"/>
          <p:cNvSpPr>
            <a:spLocks noChangeArrowheads="1"/>
          </p:cNvSpPr>
          <p:nvPr/>
        </p:nvSpPr>
        <p:spPr bwMode="auto">
          <a:xfrm>
            <a:off x="9256713" y="4818064"/>
            <a:ext cx="285336"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b="0">
                <a:latin typeface="Times New Roman" panose="02020603050405020304" pitchFamily="18" charset="0"/>
              </a:rPr>
              <a:t>1</a:t>
            </a:r>
            <a:endParaRPr lang="zh-CN" altLang="en-US" b="0">
              <a:latin typeface="Times New Roman" panose="02020603050405020304" pitchFamily="18" charset="0"/>
            </a:endParaRPr>
          </a:p>
        </p:txBody>
      </p:sp>
      <p:sp>
        <p:nvSpPr>
          <p:cNvPr id="51318" name="Rectangle 138"/>
          <p:cNvSpPr>
            <a:spLocks noChangeArrowheads="1"/>
          </p:cNvSpPr>
          <p:nvPr/>
        </p:nvSpPr>
        <p:spPr bwMode="auto">
          <a:xfrm>
            <a:off x="5675313" y="4267201"/>
            <a:ext cx="285336"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b="0">
                <a:latin typeface="Times New Roman" panose="02020603050405020304" pitchFamily="18" charset="0"/>
              </a:rPr>
              <a:t>0</a:t>
            </a:r>
            <a:endParaRPr lang="zh-CN" altLang="en-US" b="0">
              <a:latin typeface="Times New Roman" panose="02020603050405020304" pitchFamily="18" charset="0"/>
            </a:endParaRPr>
          </a:p>
        </p:txBody>
      </p:sp>
      <p:sp>
        <p:nvSpPr>
          <p:cNvPr id="51319" name="Rectangle 139"/>
          <p:cNvSpPr>
            <a:spLocks noChangeArrowheads="1"/>
          </p:cNvSpPr>
          <p:nvPr/>
        </p:nvSpPr>
        <p:spPr bwMode="auto">
          <a:xfrm>
            <a:off x="5675313" y="5046664"/>
            <a:ext cx="285336"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b="0">
                <a:latin typeface="Times New Roman" panose="02020603050405020304" pitchFamily="18" charset="0"/>
              </a:rPr>
              <a:t>1</a:t>
            </a:r>
            <a:endParaRPr lang="zh-CN" altLang="en-US" b="0">
              <a:latin typeface="Times New Roman" panose="02020603050405020304" pitchFamily="18" charset="0"/>
            </a:endParaRPr>
          </a:p>
        </p:txBody>
      </p:sp>
      <p:sp>
        <p:nvSpPr>
          <p:cNvPr id="51320" name="Rectangle 140"/>
          <p:cNvSpPr>
            <a:spLocks noChangeArrowheads="1"/>
          </p:cNvSpPr>
          <p:nvPr/>
        </p:nvSpPr>
        <p:spPr bwMode="auto">
          <a:xfrm>
            <a:off x="3805238" y="2717801"/>
            <a:ext cx="285336"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b="0">
                <a:latin typeface="Times New Roman" panose="02020603050405020304" pitchFamily="18" charset="0"/>
              </a:rPr>
              <a:t>0</a:t>
            </a:r>
            <a:endParaRPr lang="zh-CN" altLang="en-US" b="0">
              <a:latin typeface="Times New Roman" panose="02020603050405020304" pitchFamily="18" charset="0"/>
            </a:endParaRPr>
          </a:p>
        </p:txBody>
      </p:sp>
      <p:sp>
        <p:nvSpPr>
          <p:cNvPr id="51321" name="Rectangle 141"/>
          <p:cNvSpPr>
            <a:spLocks noChangeArrowheads="1"/>
          </p:cNvSpPr>
          <p:nvPr/>
        </p:nvSpPr>
        <p:spPr bwMode="auto">
          <a:xfrm>
            <a:off x="3119438" y="2717801"/>
            <a:ext cx="285336"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b="0">
                <a:latin typeface="Times New Roman" panose="02020603050405020304" pitchFamily="18" charset="0"/>
              </a:rPr>
              <a:t>1</a:t>
            </a:r>
            <a:endParaRPr lang="zh-CN" altLang="en-US" b="0">
              <a:latin typeface="Times New Roman" panose="02020603050405020304" pitchFamily="18" charset="0"/>
            </a:endParaRPr>
          </a:p>
        </p:txBody>
      </p:sp>
      <p:sp>
        <p:nvSpPr>
          <p:cNvPr id="51322" name="Line 142"/>
          <p:cNvSpPr>
            <a:spLocks noChangeShapeType="1"/>
          </p:cNvSpPr>
          <p:nvPr/>
        </p:nvSpPr>
        <p:spPr bwMode="auto">
          <a:xfrm>
            <a:off x="7620000" y="2146300"/>
            <a:ext cx="0" cy="88900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323" name="Rectangle 143"/>
          <p:cNvSpPr>
            <a:spLocks noChangeArrowheads="1"/>
          </p:cNvSpPr>
          <p:nvPr/>
        </p:nvSpPr>
        <p:spPr bwMode="auto">
          <a:xfrm rot="5400000">
            <a:off x="7276031" y="2423293"/>
            <a:ext cx="1041953"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&lt;21:25&gt;</a:t>
            </a:r>
            <a:endParaRPr lang="zh-CN" altLang="en-US" sz="1800"/>
          </a:p>
        </p:txBody>
      </p:sp>
      <p:sp>
        <p:nvSpPr>
          <p:cNvPr id="51324" name="Rectangle 144"/>
          <p:cNvSpPr>
            <a:spLocks noChangeArrowheads="1"/>
          </p:cNvSpPr>
          <p:nvPr/>
        </p:nvSpPr>
        <p:spPr bwMode="auto">
          <a:xfrm rot="5400000">
            <a:off x="7809431" y="2423293"/>
            <a:ext cx="1041953"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&lt;16:20&gt;</a:t>
            </a:r>
            <a:endParaRPr lang="zh-CN" altLang="en-US" sz="1800"/>
          </a:p>
        </p:txBody>
      </p:sp>
      <p:sp>
        <p:nvSpPr>
          <p:cNvPr id="51325" name="Rectangle 145"/>
          <p:cNvSpPr>
            <a:spLocks noChangeArrowheads="1"/>
          </p:cNvSpPr>
          <p:nvPr/>
        </p:nvSpPr>
        <p:spPr bwMode="auto">
          <a:xfrm rot="5400000">
            <a:off x="8347870" y="2424908"/>
            <a:ext cx="10318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&lt;11:15&gt;</a:t>
            </a:r>
            <a:endParaRPr lang="zh-CN" altLang="en-US" sz="1800"/>
          </a:p>
        </p:txBody>
      </p:sp>
      <p:sp>
        <p:nvSpPr>
          <p:cNvPr id="51326" name="Rectangle 146"/>
          <p:cNvSpPr>
            <a:spLocks noChangeArrowheads="1"/>
          </p:cNvSpPr>
          <p:nvPr/>
        </p:nvSpPr>
        <p:spPr bwMode="auto">
          <a:xfrm rot="5400000">
            <a:off x="8889551" y="2410593"/>
            <a:ext cx="913713"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&lt;0:15&gt;</a:t>
            </a:r>
            <a:endParaRPr lang="zh-CN" altLang="en-US" sz="1800"/>
          </a:p>
        </p:txBody>
      </p:sp>
      <p:sp>
        <p:nvSpPr>
          <p:cNvPr id="51327" name="Line 147"/>
          <p:cNvSpPr>
            <a:spLocks noChangeShapeType="1"/>
          </p:cNvSpPr>
          <p:nvPr/>
        </p:nvSpPr>
        <p:spPr bwMode="auto">
          <a:xfrm>
            <a:off x="8153400" y="2146300"/>
            <a:ext cx="0" cy="88900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328" name="Line 148"/>
          <p:cNvSpPr>
            <a:spLocks noChangeShapeType="1"/>
          </p:cNvSpPr>
          <p:nvPr/>
        </p:nvSpPr>
        <p:spPr bwMode="auto">
          <a:xfrm>
            <a:off x="8686800" y="2146300"/>
            <a:ext cx="0" cy="88900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329" name="Line 149"/>
          <p:cNvSpPr>
            <a:spLocks noChangeShapeType="1"/>
          </p:cNvSpPr>
          <p:nvPr/>
        </p:nvSpPr>
        <p:spPr bwMode="auto">
          <a:xfrm>
            <a:off x="9220200" y="2146300"/>
            <a:ext cx="0" cy="88900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330" name="Rectangle 150"/>
          <p:cNvSpPr>
            <a:spLocks noChangeArrowheads="1"/>
          </p:cNvSpPr>
          <p:nvPr/>
        </p:nvSpPr>
        <p:spPr bwMode="auto">
          <a:xfrm>
            <a:off x="8977314" y="2971801"/>
            <a:ext cx="913713"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Imm16</a:t>
            </a:r>
            <a:endParaRPr lang="en-US" altLang="zh-CN" sz="1800"/>
          </a:p>
        </p:txBody>
      </p:sp>
      <p:sp>
        <p:nvSpPr>
          <p:cNvPr id="51331" name="Rectangle 151"/>
          <p:cNvSpPr>
            <a:spLocks noChangeArrowheads="1"/>
          </p:cNvSpPr>
          <p:nvPr/>
        </p:nvSpPr>
        <p:spPr bwMode="auto">
          <a:xfrm>
            <a:off x="8443913" y="2971801"/>
            <a:ext cx="49052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Rd</a:t>
            </a:r>
            <a:endParaRPr lang="en-US" altLang="zh-CN" sz="1800"/>
          </a:p>
        </p:txBody>
      </p:sp>
      <p:sp>
        <p:nvSpPr>
          <p:cNvPr id="51332" name="Rectangle 152"/>
          <p:cNvSpPr>
            <a:spLocks noChangeArrowheads="1"/>
          </p:cNvSpPr>
          <p:nvPr/>
        </p:nvSpPr>
        <p:spPr bwMode="auto">
          <a:xfrm>
            <a:off x="7986713" y="2971801"/>
            <a:ext cx="42640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Rt</a:t>
            </a:r>
            <a:endParaRPr lang="en-US" altLang="zh-CN" sz="1800"/>
          </a:p>
        </p:txBody>
      </p:sp>
      <p:sp>
        <p:nvSpPr>
          <p:cNvPr id="51333" name="Rectangle 153"/>
          <p:cNvSpPr>
            <a:spLocks noChangeArrowheads="1"/>
          </p:cNvSpPr>
          <p:nvPr/>
        </p:nvSpPr>
        <p:spPr bwMode="auto">
          <a:xfrm>
            <a:off x="7453313" y="2971801"/>
            <a:ext cx="477696"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Rs</a:t>
            </a:r>
            <a:endParaRPr lang="en-US" altLang="zh-CN" sz="1800"/>
          </a:p>
        </p:txBody>
      </p:sp>
      <p:sp>
        <p:nvSpPr>
          <p:cNvPr id="51334" name="Rectangle 154"/>
          <p:cNvSpPr>
            <a:spLocks noGrp="1" noChangeArrowheads="1"/>
          </p:cNvSpPr>
          <p:nvPr>
            <p:ph type="body" idx="1"/>
          </p:nvPr>
        </p:nvSpPr>
        <p:spPr>
          <a:xfrm>
            <a:off x="1943100" y="1447801"/>
            <a:ext cx="8191500" cy="411395"/>
          </a:xfrm>
          <a:noFill/>
        </p:spPr>
        <p:txBody>
          <a:bodyPr/>
          <a:lstStyle/>
          <a:p>
            <a:r>
              <a:rPr lang="en-US" altLang="zh-CN" sz="1800">
                <a:ea typeface="宋体" panose="02010600030101010101" pitchFamily="2" charset="-122"/>
              </a:rPr>
              <a:t>if  (R[rs] - R[rt]  ==  0)   then  Zero </a:t>
            </a:r>
            <a:r>
              <a:rPr lang="en-US" altLang="zh-CN" sz="1800">
                <a:ea typeface="宋体" panose="02010600030101010101" pitchFamily="2" charset="-122"/>
                <a:cs typeface="Arial" panose="020B0604020202020204" pitchFamily="34" charset="0"/>
                <a:sym typeface="Wingdings" panose="05000000000000000000" pitchFamily="2" charset="2"/>
              </a:rPr>
              <a:t>←</a:t>
            </a:r>
            <a:r>
              <a:rPr lang="en-US" altLang="zh-CN" sz="1800">
                <a:ea typeface="宋体" panose="02010600030101010101" pitchFamily="2" charset="-122"/>
              </a:rPr>
              <a:t> 1 ;  else  Zero </a:t>
            </a:r>
            <a:r>
              <a:rPr lang="en-US" altLang="zh-CN" sz="1800">
                <a:ea typeface="宋体" panose="02010600030101010101" pitchFamily="2" charset="-122"/>
                <a:sym typeface="Wingdings" panose="05000000000000000000" pitchFamily="2" charset="2"/>
              </a:rPr>
              <a:t>←</a:t>
            </a:r>
            <a:r>
              <a:rPr lang="en-US" altLang="zh-CN" sz="1800">
                <a:ea typeface="宋体" panose="02010600030101010101" pitchFamily="2" charset="-122"/>
              </a:rPr>
              <a:t> 0</a:t>
            </a:r>
            <a:endParaRPr lang="en-US" altLang="zh-CN" sz="1800">
              <a:ea typeface="宋体" panose="02010600030101010101" pitchFamily="2" charset="-122"/>
            </a:endParaRPr>
          </a:p>
        </p:txBody>
      </p:sp>
      <p:grpSp>
        <p:nvGrpSpPr>
          <p:cNvPr id="51335" name="Group 155"/>
          <p:cNvGrpSpPr/>
          <p:nvPr/>
        </p:nvGrpSpPr>
        <p:grpSpPr bwMode="auto">
          <a:xfrm>
            <a:off x="3273426" y="609601"/>
            <a:ext cx="5978525" cy="671513"/>
            <a:chOff x="1102" y="384"/>
            <a:chExt cx="3766" cy="423"/>
          </a:xfrm>
        </p:grpSpPr>
        <p:sp>
          <p:nvSpPr>
            <p:cNvPr id="51349" name="Rectangle 156"/>
            <p:cNvSpPr>
              <a:spLocks noChangeArrowheads="1"/>
            </p:cNvSpPr>
            <p:nvPr/>
          </p:nvSpPr>
          <p:spPr bwMode="auto">
            <a:xfrm>
              <a:off x="1167" y="584"/>
              <a:ext cx="3599"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grpSp>
          <p:nvGrpSpPr>
            <p:cNvPr id="51350" name="Group 157"/>
            <p:cNvGrpSpPr/>
            <p:nvPr/>
          </p:nvGrpSpPr>
          <p:grpSpPr bwMode="auto">
            <a:xfrm>
              <a:off x="1163" y="576"/>
              <a:ext cx="624" cy="231"/>
              <a:chOff x="1163" y="576"/>
              <a:chExt cx="624" cy="231"/>
            </a:xfrm>
          </p:grpSpPr>
          <p:sp>
            <p:nvSpPr>
              <p:cNvPr id="51364" name="Rectangle 158"/>
              <p:cNvSpPr>
                <a:spLocks noChangeArrowheads="1"/>
              </p:cNvSpPr>
              <p:nvPr/>
            </p:nvSpPr>
            <p:spPr bwMode="auto">
              <a:xfrm>
                <a:off x="1163" y="580"/>
                <a:ext cx="624"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51365" name="Rectangle 159"/>
              <p:cNvSpPr>
                <a:spLocks noChangeArrowheads="1"/>
              </p:cNvSpPr>
              <p:nvPr/>
            </p:nvSpPr>
            <p:spPr bwMode="auto">
              <a:xfrm>
                <a:off x="1345" y="576"/>
                <a:ext cx="29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op</a:t>
                </a:r>
                <a:endParaRPr lang="en-US" altLang="zh-CN" sz="1800"/>
              </a:p>
            </p:txBody>
          </p:sp>
        </p:grpSp>
        <p:grpSp>
          <p:nvGrpSpPr>
            <p:cNvPr id="51351" name="Group 160"/>
            <p:cNvGrpSpPr/>
            <p:nvPr/>
          </p:nvGrpSpPr>
          <p:grpSpPr bwMode="auto">
            <a:xfrm>
              <a:off x="1795" y="576"/>
              <a:ext cx="580" cy="231"/>
              <a:chOff x="1795" y="576"/>
              <a:chExt cx="580" cy="231"/>
            </a:xfrm>
          </p:grpSpPr>
          <p:sp>
            <p:nvSpPr>
              <p:cNvPr id="51362" name="Rectangle 161"/>
              <p:cNvSpPr>
                <a:spLocks noChangeArrowheads="1"/>
              </p:cNvSpPr>
              <p:nvPr/>
            </p:nvSpPr>
            <p:spPr bwMode="auto">
              <a:xfrm>
                <a:off x="1795" y="580"/>
                <a:ext cx="580"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51363" name="Rectangle 162"/>
              <p:cNvSpPr>
                <a:spLocks noChangeArrowheads="1"/>
              </p:cNvSpPr>
              <p:nvPr/>
            </p:nvSpPr>
            <p:spPr bwMode="auto">
              <a:xfrm>
                <a:off x="1960" y="576"/>
                <a:ext cx="25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rs</a:t>
                </a:r>
                <a:endParaRPr lang="en-US" altLang="zh-CN" sz="1800"/>
              </a:p>
            </p:txBody>
          </p:sp>
        </p:grpSp>
        <p:grpSp>
          <p:nvGrpSpPr>
            <p:cNvPr id="51352" name="Group 163"/>
            <p:cNvGrpSpPr/>
            <p:nvPr/>
          </p:nvGrpSpPr>
          <p:grpSpPr bwMode="auto">
            <a:xfrm>
              <a:off x="2383" y="576"/>
              <a:ext cx="579" cy="231"/>
              <a:chOff x="2383" y="576"/>
              <a:chExt cx="579" cy="231"/>
            </a:xfrm>
          </p:grpSpPr>
          <p:sp>
            <p:nvSpPr>
              <p:cNvPr id="51360" name="Rectangle 164"/>
              <p:cNvSpPr>
                <a:spLocks noChangeArrowheads="1"/>
              </p:cNvSpPr>
              <p:nvPr/>
            </p:nvSpPr>
            <p:spPr bwMode="auto">
              <a:xfrm>
                <a:off x="2383" y="580"/>
                <a:ext cx="579"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51361" name="Rectangle 165"/>
              <p:cNvSpPr>
                <a:spLocks noChangeArrowheads="1"/>
              </p:cNvSpPr>
              <p:nvPr/>
            </p:nvSpPr>
            <p:spPr bwMode="auto">
              <a:xfrm>
                <a:off x="2547" y="576"/>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rt</a:t>
                </a:r>
                <a:endParaRPr lang="en-US" altLang="zh-CN" sz="1800"/>
              </a:p>
            </p:txBody>
          </p:sp>
        </p:grpSp>
        <p:sp>
          <p:nvSpPr>
            <p:cNvPr id="51353" name="Rectangle 166"/>
            <p:cNvSpPr>
              <a:spLocks noChangeArrowheads="1"/>
            </p:cNvSpPr>
            <p:nvPr/>
          </p:nvSpPr>
          <p:spPr bwMode="auto">
            <a:xfrm>
              <a:off x="2970" y="580"/>
              <a:ext cx="1800"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51354" name="Rectangle 167"/>
            <p:cNvSpPr>
              <a:spLocks noChangeArrowheads="1"/>
            </p:cNvSpPr>
            <p:nvPr/>
          </p:nvSpPr>
          <p:spPr bwMode="auto">
            <a:xfrm>
              <a:off x="3473" y="576"/>
              <a:ext cx="83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immediate</a:t>
              </a:r>
              <a:endParaRPr lang="en-US" altLang="zh-CN" sz="1800"/>
            </a:p>
          </p:txBody>
        </p:sp>
        <p:sp>
          <p:nvSpPr>
            <p:cNvPr id="51355" name="Rectangle 168"/>
            <p:cNvSpPr>
              <a:spLocks noChangeArrowheads="1"/>
            </p:cNvSpPr>
            <p:nvPr/>
          </p:nvSpPr>
          <p:spPr bwMode="auto">
            <a:xfrm>
              <a:off x="4672" y="384"/>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0</a:t>
              </a:r>
              <a:endParaRPr lang="zh-CN" altLang="en-US" sz="1800"/>
            </a:p>
          </p:txBody>
        </p:sp>
        <p:sp>
          <p:nvSpPr>
            <p:cNvPr id="51356" name="Rectangle 169"/>
            <p:cNvSpPr>
              <a:spLocks noChangeArrowheads="1"/>
            </p:cNvSpPr>
            <p:nvPr/>
          </p:nvSpPr>
          <p:spPr bwMode="auto">
            <a:xfrm>
              <a:off x="2774" y="384"/>
              <a:ext cx="27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16</a:t>
              </a:r>
              <a:endParaRPr lang="zh-CN" altLang="en-US" sz="1800"/>
            </a:p>
          </p:txBody>
        </p:sp>
        <p:sp>
          <p:nvSpPr>
            <p:cNvPr id="51357" name="Rectangle 170"/>
            <p:cNvSpPr>
              <a:spLocks noChangeArrowheads="1"/>
            </p:cNvSpPr>
            <p:nvPr/>
          </p:nvSpPr>
          <p:spPr bwMode="auto">
            <a:xfrm>
              <a:off x="2186" y="384"/>
              <a:ext cx="27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21</a:t>
              </a:r>
              <a:endParaRPr lang="zh-CN" altLang="en-US" sz="1800"/>
            </a:p>
          </p:txBody>
        </p:sp>
        <p:sp>
          <p:nvSpPr>
            <p:cNvPr id="51358" name="Rectangle 171"/>
            <p:cNvSpPr>
              <a:spLocks noChangeArrowheads="1"/>
            </p:cNvSpPr>
            <p:nvPr/>
          </p:nvSpPr>
          <p:spPr bwMode="auto">
            <a:xfrm>
              <a:off x="1598" y="384"/>
              <a:ext cx="27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26</a:t>
              </a:r>
              <a:endParaRPr lang="zh-CN" altLang="en-US" sz="1800"/>
            </a:p>
          </p:txBody>
        </p:sp>
        <p:sp>
          <p:nvSpPr>
            <p:cNvPr id="51359" name="Rectangle 172"/>
            <p:cNvSpPr>
              <a:spLocks noChangeArrowheads="1"/>
            </p:cNvSpPr>
            <p:nvPr/>
          </p:nvSpPr>
          <p:spPr bwMode="auto">
            <a:xfrm>
              <a:off x="1102" y="384"/>
              <a:ext cx="27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31</a:t>
              </a:r>
              <a:endParaRPr lang="zh-CN" altLang="en-US" sz="1800"/>
            </a:p>
          </p:txBody>
        </p:sp>
      </p:grpSp>
      <p:grpSp>
        <p:nvGrpSpPr>
          <p:cNvPr id="10" name="Group 173"/>
          <p:cNvGrpSpPr/>
          <p:nvPr/>
        </p:nvGrpSpPr>
        <p:grpSpPr bwMode="auto">
          <a:xfrm>
            <a:off x="4124326" y="3236913"/>
            <a:ext cx="442913" cy="374650"/>
            <a:chOff x="1638" y="2039"/>
            <a:chExt cx="279" cy="236"/>
          </a:xfrm>
        </p:grpSpPr>
        <p:sp>
          <p:nvSpPr>
            <p:cNvPr id="51347" name="Line 174"/>
            <p:cNvSpPr>
              <a:spLocks noChangeShapeType="1"/>
            </p:cNvSpPr>
            <p:nvPr/>
          </p:nvSpPr>
          <p:spPr bwMode="auto">
            <a:xfrm>
              <a:off x="1917" y="2039"/>
              <a:ext cx="0" cy="236"/>
            </a:xfrm>
            <a:prstGeom prst="line">
              <a:avLst/>
            </a:prstGeom>
            <a:noFill/>
            <a:ln w="50800">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348" name="Line 175"/>
            <p:cNvSpPr>
              <a:spLocks noChangeShapeType="1"/>
            </p:cNvSpPr>
            <p:nvPr/>
          </p:nvSpPr>
          <p:spPr bwMode="auto">
            <a:xfrm>
              <a:off x="1638" y="2039"/>
              <a:ext cx="0" cy="236"/>
            </a:xfrm>
            <a:prstGeom prst="line">
              <a:avLst/>
            </a:prstGeom>
            <a:noFill/>
            <a:ln w="50800">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1" name="Group 176"/>
          <p:cNvGrpSpPr/>
          <p:nvPr/>
        </p:nvGrpSpPr>
        <p:grpSpPr bwMode="auto">
          <a:xfrm>
            <a:off x="4745039" y="3794125"/>
            <a:ext cx="1792287" cy="1962150"/>
            <a:chOff x="2029" y="2390"/>
            <a:chExt cx="1129" cy="1236"/>
          </a:xfrm>
        </p:grpSpPr>
        <p:sp>
          <p:nvSpPr>
            <p:cNvPr id="51343" name="Line 177"/>
            <p:cNvSpPr>
              <a:spLocks noChangeShapeType="1"/>
            </p:cNvSpPr>
            <p:nvPr/>
          </p:nvSpPr>
          <p:spPr bwMode="auto">
            <a:xfrm>
              <a:off x="2038" y="2390"/>
              <a:ext cx="1120" cy="0"/>
            </a:xfrm>
            <a:prstGeom prst="line">
              <a:avLst/>
            </a:prstGeom>
            <a:noFill/>
            <a:ln w="50800">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344" name="Line 178"/>
            <p:cNvSpPr>
              <a:spLocks noChangeShapeType="1"/>
            </p:cNvSpPr>
            <p:nvPr/>
          </p:nvSpPr>
          <p:spPr bwMode="auto">
            <a:xfrm>
              <a:off x="2029" y="2822"/>
              <a:ext cx="592" cy="0"/>
            </a:xfrm>
            <a:prstGeom prst="line">
              <a:avLst/>
            </a:prstGeom>
            <a:noFill/>
            <a:ln w="50800">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345" name="Line 179"/>
            <p:cNvSpPr>
              <a:spLocks noChangeShapeType="1"/>
            </p:cNvSpPr>
            <p:nvPr/>
          </p:nvSpPr>
          <p:spPr bwMode="auto">
            <a:xfrm>
              <a:off x="2733" y="3374"/>
              <a:ext cx="0" cy="252"/>
            </a:xfrm>
            <a:prstGeom prst="line">
              <a:avLst/>
            </a:prstGeom>
            <a:noFill/>
            <a:ln w="25400">
              <a:solidFill>
                <a:srgbClr val="FF0000"/>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346" name="Line 180"/>
            <p:cNvSpPr>
              <a:spLocks noChangeShapeType="1"/>
            </p:cNvSpPr>
            <p:nvPr/>
          </p:nvSpPr>
          <p:spPr bwMode="auto">
            <a:xfrm>
              <a:off x="2854" y="2918"/>
              <a:ext cx="304" cy="0"/>
            </a:xfrm>
            <a:prstGeom prst="line">
              <a:avLst/>
            </a:prstGeom>
            <a:noFill/>
            <a:ln w="50800">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60277" name="Line 181"/>
          <p:cNvSpPr>
            <a:spLocks noChangeShapeType="1"/>
          </p:cNvSpPr>
          <p:nvPr/>
        </p:nvSpPr>
        <p:spPr bwMode="auto">
          <a:xfrm>
            <a:off x="5494338" y="2128838"/>
            <a:ext cx="584200" cy="0"/>
          </a:xfrm>
          <a:prstGeom prst="line">
            <a:avLst/>
          </a:prstGeom>
          <a:noFill/>
          <a:ln w="25400">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2" name="Group 182"/>
          <p:cNvGrpSpPr/>
          <p:nvPr/>
        </p:nvGrpSpPr>
        <p:grpSpPr bwMode="auto">
          <a:xfrm>
            <a:off x="6978650" y="2879725"/>
            <a:ext cx="203200" cy="1193800"/>
            <a:chOff x="3446" y="1814"/>
            <a:chExt cx="128" cy="752"/>
          </a:xfrm>
        </p:grpSpPr>
        <p:sp>
          <p:nvSpPr>
            <p:cNvPr id="51341" name="Line 183"/>
            <p:cNvSpPr>
              <a:spLocks noChangeShapeType="1"/>
            </p:cNvSpPr>
            <p:nvPr/>
          </p:nvSpPr>
          <p:spPr bwMode="auto">
            <a:xfrm flipV="1">
              <a:off x="3558" y="1814"/>
              <a:ext cx="0" cy="752"/>
            </a:xfrm>
            <a:prstGeom prst="line">
              <a:avLst/>
            </a:prstGeom>
            <a:noFill/>
            <a:ln w="50800">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342" name="Line 184"/>
            <p:cNvSpPr>
              <a:spLocks noChangeShapeType="1"/>
            </p:cNvSpPr>
            <p:nvPr/>
          </p:nvSpPr>
          <p:spPr bwMode="auto">
            <a:xfrm flipH="1">
              <a:off x="3446" y="2541"/>
              <a:ext cx="128" cy="0"/>
            </a:xfrm>
            <a:prstGeom prst="line">
              <a:avLst/>
            </a:prstGeom>
            <a:noFill/>
            <a:ln w="50800">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60281" name="Line 185"/>
          <p:cNvSpPr>
            <a:spLocks noChangeShapeType="1"/>
          </p:cNvSpPr>
          <p:nvPr/>
        </p:nvSpPr>
        <p:spPr bwMode="auto">
          <a:xfrm>
            <a:off x="6777038" y="3284538"/>
            <a:ext cx="0" cy="482600"/>
          </a:xfrm>
          <a:prstGeom prst="line">
            <a:avLst/>
          </a:prstGeom>
          <a:noFill/>
          <a:ln w="25400">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 name="标题 1"/>
          <p:cNvSpPr>
            <a:spLocks noGrp="1"/>
          </p:cNvSpPr>
          <p:nvPr>
            <p:ph type="title"/>
          </p:nvPr>
        </p:nvSpPr>
        <p:spPr/>
        <p:txBody>
          <a:bodyPr/>
          <a:lstStyle/>
          <a:p>
            <a:r>
              <a:rPr lang="en-US" altLang="zh-CN" dirty="0"/>
              <a:t>Branch</a:t>
            </a:r>
            <a:r>
              <a:rPr lang="zh-CN" altLang="en-US" dirty="0"/>
              <a:t>指令译码后的执行过程</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Top)">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slide(fromLef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260281"/>
                                        </p:tgtEl>
                                        <p:attrNameLst>
                                          <p:attrName>style.visibility</p:attrName>
                                        </p:attrNameLst>
                                      </p:cBhvr>
                                      <p:to>
                                        <p:strVal val="visible"/>
                                      </p:to>
                                    </p:set>
                                    <p:animEffect transition="in" filter="slide(fromTop)">
                                      <p:cBhvr>
                                        <p:cTn id="17" dur="500"/>
                                        <p:tgtEl>
                                          <p:spTgt spid="260281"/>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slide(fromBottom)">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260277"/>
                                        </p:tgtEl>
                                        <p:attrNameLst>
                                          <p:attrName>style.visibility</p:attrName>
                                        </p:attrNameLst>
                                      </p:cBhvr>
                                      <p:to>
                                        <p:strVal val="visible"/>
                                      </p:to>
                                    </p:set>
                                    <p:animEffect transition="in" filter="slide(fromLeft)">
                                      <p:cBhvr>
                                        <p:cTn id="27" dur="500"/>
                                        <p:tgtEl>
                                          <p:spTgt spid="260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277" grpId="0" animBg="1"/>
      <p:bldP spid="26028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Line 3"/>
          <p:cNvSpPr>
            <a:spLocks noChangeShapeType="1"/>
          </p:cNvSpPr>
          <p:nvPr/>
        </p:nvSpPr>
        <p:spPr bwMode="auto">
          <a:xfrm>
            <a:off x="3184526" y="3581400"/>
            <a:ext cx="904875" cy="0"/>
          </a:xfrm>
          <a:prstGeom prst="line">
            <a:avLst/>
          </a:prstGeom>
          <a:noFill/>
          <a:ln w="50800">
            <a:solidFill>
              <a:schemeClr val="accent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28" name="Line 4"/>
          <p:cNvSpPr>
            <a:spLocks noChangeShapeType="1"/>
          </p:cNvSpPr>
          <p:nvPr/>
        </p:nvSpPr>
        <p:spPr bwMode="auto">
          <a:xfrm flipH="1">
            <a:off x="3575050" y="3516313"/>
            <a:ext cx="88900" cy="131762"/>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29" name="Rectangle 5"/>
          <p:cNvSpPr>
            <a:spLocks noChangeArrowheads="1"/>
          </p:cNvSpPr>
          <p:nvPr/>
        </p:nvSpPr>
        <p:spPr bwMode="auto">
          <a:xfrm>
            <a:off x="3338513" y="3651251"/>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30</a:t>
            </a:r>
            <a:endParaRPr lang="zh-CN" altLang="en-US" sz="1800"/>
          </a:p>
        </p:txBody>
      </p:sp>
      <p:sp>
        <p:nvSpPr>
          <p:cNvPr id="52230" name="Line 6"/>
          <p:cNvSpPr>
            <a:spLocks noChangeShapeType="1"/>
          </p:cNvSpPr>
          <p:nvPr/>
        </p:nvSpPr>
        <p:spPr bwMode="auto">
          <a:xfrm>
            <a:off x="4737100" y="3810000"/>
            <a:ext cx="15748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31" name="Line 7"/>
          <p:cNvSpPr>
            <a:spLocks noChangeShapeType="1"/>
          </p:cNvSpPr>
          <p:nvPr/>
        </p:nvSpPr>
        <p:spPr bwMode="auto">
          <a:xfrm flipH="1">
            <a:off x="5861050" y="3740150"/>
            <a:ext cx="88900" cy="166688"/>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32" name="Rectangle 8"/>
          <p:cNvSpPr>
            <a:spLocks noChangeArrowheads="1"/>
          </p:cNvSpPr>
          <p:nvPr/>
        </p:nvSpPr>
        <p:spPr bwMode="auto">
          <a:xfrm>
            <a:off x="5700713" y="3914776"/>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30</a:t>
            </a:r>
            <a:endParaRPr lang="zh-CN" altLang="en-US" sz="1800"/>
          </a:p>
        </p:txBody>
      </p:sp>
      <p:sp>
        <p:nvSpPr>
          <p:cNvPr id="52233" name="Rectangle 9"/>
          <p:cNvSpPr>
            <a:spLocks noChangeArrowheads="1"/>
          </p:cNvSpPr>
          <p:nvPr/>
        </p:nvSpPr>
        <p:spPr bwMode="auto">
          <a:xfrm rot="5400000">
            <a:off x="3769243" y="5115694"/>
            <a:ext cx="1041953"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SignExt</a:t>
            </a:r>
            <a:endParaRPr lang="en-US" altLang="zh-CN" sz="1800"/>
          </a:p>
        </p:txBody>
      </p:sp>
      <p:sp>
        <p:nvSpPr>
          <p:cNvPr id="52234" name="Line 10"/>
          <p:cNvSpPr>
            <a:spLocks noChangeShapeType="1"/>
          </p:cNvSpPr>
          <p:nvPr/>
        </p:nvSpPr>
        <p:spPr bwMode="auto">
          <a:xfrm>
            <a:off x="5664200" y="4643438"/>
            <a:ext cx="635000" cy="0"/>
          </a:xfrm>
          <a:prstGeom prst="line">
            <a:avLst/>
          </a:prstGeom>
          <a:noFill/>
          <a:ln w="50800">
            <a:solidFill>
              <a:schemeClr val="accent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35" name="Rectangle 11"/>
          <p:cNvSpPr>
            <a:spLocks noChangeArrowheads="1"/>
          </p:cNvSpPr>
          <p:nvPr/>
        </p:nvSpPr>
        <p:spPr bwMode="auto">
          <a:xfrm>
            <a:off x="5719763" y="4754564"/>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30</a:t>
            </a:r>
            <a:endParaRPr lang="zh-CN" altLang="en-US" sz="1800"/>
          </a:p>
        </p:txBody>
      </p:sp>
      <p:sp>
        <p:nvSpPr>
          <p:cNvPr id="52236" name="Line 12"/>
          <p:cNvSpPr>
            <a:spLocks noChangeShapeType="1"/>
          </p:cNvSpPr>
          <p:nvPr/>
        </p:nvSpPr>
        <p:spPr bwMode="auto">
          <a:xfrm flipH="1">
            <a:off x="5861050" y="4578350"/>
            <a:ext cx="88900" cy="1397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37" name="Line 13"/>
          <p:cNvSpPr>
            <a:spLocks noChangeShapeType="1"/>
          </p:cNvSpPr>
          <p:nvPr/>
        </p:nvSpPr>
        <p:spPr bwMode="auto">
          <a:xfrm>
            <a:off x="3454400" y="5334000"/>
            <a:ext cx="635000" cy="0"/>
          </a:xfrm>
          <a:prstGeom prst="line">
            <a:avLst/>
          </a:prstGeom>
          <a:noFill/>
          <a:ln w="50800">
            <a:solidFill>
              <a:schemeClr val="accent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38" name="Line 14"/>
          <p:cNvSpPr>
            <a:spLocks noChangeShapeType="1"/>
          </p:cNvSpPr>
          <p:nvPr/>
        </p:nvSpPr>
        <p:spPr bwMode="auto">
          <a:xfrm flipH="1">
            <a:off x="3651250" y="5251450"/>
            <a:ext cx="88900" cy="13335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39" name="Rectangle 15"/>
          <p:cNvSpPr>
            <a:spLocks noChangeArrowheads="1"/>
          </p:cNvSpPr>
          <p:nvPr/>
        </p:nvSpPr>
        <p:spPr bwMode="auto">
          <a:xfrm>
            <a:off x="3516313" y="4986339"/>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16</a:t>
            </a:r>
            <a:endParaRPr lang="zh-CN" altLang="en-US" sz="1800"/>
          </a:p>
        </p:txBody>
      </p:sp>
      <p:sp>
        <p:nvSpPr>
          <p:cNvPr id="52240" name="Rectangle 16"/>
          <p:cNvSpPr>
            <a:spLocks noChangeArrowheads="1"/>
          </p:cNvSpPr>
          <p:nvPr/>
        </p:nvSpPr>
        <p:spPr bwMode="auto">
          <a:xfrm>
            <a:off x="2474914" y="5145089"/>
            <a:ext cx="913713"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imm16</a:t>
            </a:r>
            <a:endParaRPr lang="en-US" altLang="zh-CN" sz="1800"/>
          </a:p>
        </p:txBody>
      </p:sp>
      <p:sp>
        <p:nvSpPr>
          <p:cNvPr id="52241" name="Line 17"/>
          <p:cNvSpPr>
            <a:spLocks noChangeShapeType="1"/>
          </p:cNvSpPr>
          <p:nvPr/>
        </p:nvSpPr>
        <p:spPr bwMode="auto">
          <a:xfrm>
            <a:off x="3606800" y="4449763"/>
            <a:ext cx="482600" cy="0"/>
          </a:xfrm>
          <a:prstGeom prst="line">
            <a:avLst/>
          </a:prstGeom>
          <a:noFill/>
          <a:ln w="50800">
            <a:solidFill>
              <a:schemeClr val="accent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42" name="Rectangle 18"/>
          <p:cNvSpPr>
            <a:spLocks noChangeArrowheads="1"/>
          </p:cNvSpPr>
          <p:nvPr/>
        </p:nvSpPr>
        <p:spPr bwMode="auto">
          <a:xfrm>
            <a:off x="4127500" y="4813300"/>
            <a:ext cx="355600" cy="965200"/>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grpSp>
        <p:nvGrpSpPr>
          <p:cNvPr id="52243" name="Group 19"/>
          <p:cNvGrpSpPr/>
          <p:nvPr/>
        </p:nvGrpSpPr>
        <p:grpSpPr bwMode="auto">
          <a:xfrm>
            <a:off x="6251569" y="3563938"/>
            <a:ext cx="377824" cy="1325562"/>
            <a:chOff x="2978" y="2245"/>
            <a:chExt cx="238" cy="835"/>
          </a:xfrm>
        </p:grpSpPr>
        <p:grpSp>
          <p:nvGrpSpPr>
            <p:cNvPr id="52357" name="Group 20"/>
            <p:cNvGrpSpPr/>
            <p:nvPr/>
          </p:nvGrpSpPr>
          <p:grpSpPr bwMode="auto">
            <a:xfrm>
              <a:off x="3024" y="2245"/>
              <a:ext cx="192" cy="835"/>
              <a:chOff x="3024" y="2245"/>
              <a:chExt cx="192" cy="835"/>
            </a:xfrm>
          </p:grpSpPr>
          <p:sp>
            <p:nvSpPr>
              <p:cNvPr id="52361" name="Line 21"/>
              <p:cNvSpPr>
                <a:spLocks noChangeShapeType="1"/>
              </p:cNvSpPr>
              <p:nvPr/>
            </p:nvSpPr>
            <p:spPr bwMode="auto">
              <a:xfrm>
                <a:off x="3024" y="2245"/>
                <a:ext cx="0" cy="819"/>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362" name="Line 22"/>
              <p:cNvSpPr>
                <a:spLocks noChangeShapeType="1"/>
              </p:cNvSpPr>
              <p:nvPr/>
            </p:nvSpPr>
            <p:spPr bwMode="auto">
              <a:xfrm>
                <a:off x="3032" y="2245"/>
                <a:ext cx="176" cy="9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363" name="Line 23"/>
              <p:cNvSpPr>
                <a:spLocks noChangeShapeType="1"/>
              </p:cNvSpPr>
              <p:nvPr/>
            </p:nvSpPr>
            <p:spPr bwMode="auto">
              <a:xfrm flipV="1">
                <a:off x="3032" y="2953"/>
                <a:ext cx="176" cy="127"/>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364" name="Line 24"/>
              <p:cNvSpPr>
                <a:spLocks noChangeShapeType="1"/>
              </p:cNvSpPr>
              <p:nvPr/>
            </p:nvSpPr>
            <p:spPr bwMode="auto">
              <a:xfrm>
                <a:off x="3216" y="2356"/>
                <a:ext cx="0" cy="597"/>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2358" name="Rectangle 25"/>
            <p:cNvSpPr>
              <a:spLocks noChangeArrowheads="1"/>
            </p:cNvSpPr>
            <p:nvPr/>
          </p:nvSpPr>
          <p:spPr bwMode="auto">
            <a:xfrm rot="5400000">
              <a:off x="2891" y="2565"/>
              <a:ext cx="40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Mux</a:t>
              </a:r>
              <a:endParaRPr lang="en-US" altLang="zh-CN" sz="1800"/>
            </a:p>
          </p:txBody>
        </p:sp>
        <p:sp>
          <p:nvSpPr>
            <p:cNvPr id="52359" name="Rectangle 26"/>
            <p:cNvSpPr>
              <a:spLocks noChangeArrowheads="1"/>
            </p:cNvSpPr>
            <p:nvPr/>
          </p:nvSpPr>
          <p:spPr bwMode="auto">
            <a:xfrm>
              <a:off x="3015" y="2325"/>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b="0">
                  <a:latin typeface="Times New Roman" panose="02020603050405020304" pitchFamily="18" charset="0"/>
                </a:rPr>
                <a:t>0</a:t>
              </a:r>
              <a:endParaRPr lang="zh-CN" altLang="en-US" b="0">
                <a:latin typeface="Times New Roman" panose="02020603050405020304" pitchFamily="18" charset="0"/>
              </a:endParaRPr>
            </a:p>
          </p:txBody>
        </p:sp>
        <p:sp>
          <p:nvSpPr>
            <p:cNvPr id="52360" name="Rectangle 27"/>
            <p:cNvSpPr>
              <a:spLocks noChangeArrowheads="1"/>
            </p:cNvSpPr>
            <p:nvPr/>
          </p:nvSpPr>
          <p:spPr bwMode="auto">
            <a:xfrm>
              <a:off x="3015" y="2795"/>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b="0">
                  <a:latin typeface="Times New Roman" panose="02020603050405020304" pitchFamily="18" charset="0"/>
                </a:rPr>
                <a:t>1</a:t>
              </a:r>
              <a:endParaRPr lang="zh-CN" altLang="en-US" b="0">
                <a:latin typeface="Times New Roman" panose="02020603050405020304" pitchFamily="18" charset="0"/>
              </a:endParaRPr>
            </a:p>
          </p:txBody>
        </p:sp>
      </p:grpSp>
      <p:grpSp>
        <p:nvGrpSpPr>
          <p:cNvPr id="52244" name="Group 28"/>
          <p:cNvGrpSpPr/>
          <p:nvPr/>
        </p:nvGrpSpPr>
        <p:grpSpPr bwMode="auto">
          <a:xfrm>
            <a:off x="4114803" y="3449639"/>
            <a:ext cx="477838" cy="1157287"/>
            <a:chOff x="1632" y="2173"/>
            <a:chExt cx="301" cy="729"/>
          </a:xfrm>
        </p:grpSpPr>
        <p:grpSp>
          <p:nvGrpSpPr>
            <p:cNvPr id="52347" name="Group 29"/>
            <p:cNvGrpSpPr/>
            <p:nvPr/>
          </p:nvGrpSpPr>
          <p:grpSpPr bwMode="auto">
            <a:xfrm>
              <a:off x="1632" y="2173"/>
              <a:ext cx="288" cy="729"/>
              <a:chOff x="1632" y="2173"/>
              <a:chExt cx="288" cy="729"/>
            </a:xfrm>
          </p:grpSpPr>
          <p:sp>
            <p:nvSpPr>
              <p:cNvPr id="52349" name="Line 30"/>
              <p:cNvSpPr>
                <a:spLocks noChangeShapeType="1"/>
              </p:cNvSpPr>
              <p:nvPr/>
            </p:nvSpPr>
            <p:spPr bwMode="auto">
              <a:xfrm>
                <a:off x="1632" y="2173"/>
                <a:ext cx="0" cy="16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350" name="Line 31"/>
              <p:cNvSpPr>
                <a:spLocks noChangeShapeType="1"/>
              </p:cNvSpPr>
              <p:nvPr/>
            </p:nvSpPr>
            <p:spPr bwMode="auto">
              <a:xfrm>
                <a:off x="1640" y="2173"/>
                <a:ext cx="272" cy="16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351" name="Line 32"/>
              <p:cNvSpPr>
                <a:spLocks noChangeShapeType="1"/>
              </p:cNvSpPr>
              <p:nvPr/>
            </p:nvSpPr>
            <p:spPr bwMode="auto">
              <a:xfrm>
                <a:off x="1640" y="2355"/>
                <a:ext cx="128" cy="7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352" name="Line 33"/>
              <p:cNvSpPr>
                <a:spLocks noChangeShapeType="1"/>
              </p:cNvSpPr>
              <p:nvPr/>
            </p:nvSpPr>
            <p:spPr bwMode="auto">
              <a:xfrm>
                <a:off x="1776" y="2447"/>
                <a:ext cx="0" cy="16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353" name="Line 34"/>
              <p:cNvSpPr>
                <a:spLocks noChangeShapeType="1"/>
              </p:cNvSpPr>
              <p:nvPr/>
            </p:nvSpPr>
            <p:spPr bwMode="auto">
              <a:xfrm>
                <a:off x="1920" y="2355"/>
                <a:ext cx="0" cy="349"/>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354" name="Line 35"/>
              <p:cNvSpPr>
                <a:spLocks noChangeShapeType="1"/>
              </p:cNvSpPr>
              <p:nvPr/>
            </p:nvSpPr>
            <p:spPr bwMode="auto">
              <a:xfrm flipV="1">
                <a:off x="1640" y="2613"/>
                <a:ext cx="128" cy="107"/>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355" name="Line 36"/>
              <p:cNvSpPr>
                <a:spLocks noChangeShapeType="1"/>
              </p:cNvSpPr>
              <p:nvPr/>
            </p:nvSpPr>
            <p:spPr bwMode="auto">
              <a:xfrm>
                <a:off x="1632" y="2720"/>
                <a:ext cx="0" cy="16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356" name="Line 37"/>
              <p:cNvSpPr>
                <a:spLocks noChangeShapeType="1"/>
              </p:cNvSpPr>
              <p:nvPr/>
            </p:nvSpPr>
            <p:spPr bwMode="auto">
              <a:xfrm flipV="1">
                <a:off x="1640" y="2704"/>
                <a:ext cx="272" cy="19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2348" name="Rectangle 38"/>
            <p:cNvSpPr>
              <a:spLocks noChangeArrowheads="1"/>
            </p:cNvSpPr>
            <p:nvPr/>
          </p:nvSpPr>
          <p:spPr bwMode="auto">
            <a:xfrm rot="5400000">
              <a:off x="1550" y="2459"/>
              <a:ext cx="53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Adder</a:t>
              </a:r>
              <a:endParaRPr lang="en-US" altLang="zh-CN" sz="1800"/>
            </a:p>
          </p:txBody>
        </p:sp>
      </p:grpSp>
      <p:sp>
        <p:nvSpPr>
          <p:cNvPr id="52245" name="Rectangle 39"/>
          <p:cNvSpPr>
            <a:spLocks noChangeArrowheads="1"/>
          </p:cNvSpPr>
          <p:nvPr/>
        </p:nvSpPr>
        <p:spPr bwMode="auto">
          <a:xfrm>
            <a:off x="3436356" y="4129061"/>
            <a:ext cx="77585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dirty="0"/>
              <a:t>“1”</a:t>
            </a:r>
            <a:endParaRPr lang="zh-CN" altLang="en-US" sz="1800" dirty="0"/>
          </a:p>
        </p:txBody>
      </p:sp>
      <p:grpSp>
        <p:nvGrpSpPr>
          <p:cNvPr id="52246" name="Group 40"/>
          <p:cNvGrpSpPr/>
          <p:nvPr/>
        </p:nvGrpSpPr>
        <p:grpSpPr bwMode="auto">
          <a:xfrm>
            <a:off x="2830514" y="2984500"/>
            <a:ext cx="587376" cy="2103438"/>
            <a:chOff x="823" y="1880"/>
            <a:chExt cx="370" cy="1325"/>
          </a:xfrm>
        </p:grpSpPr>
        <p:sp>
          <p:nvSpPr>
            <p:cNvPr id="52342" name="Rectangle 41"/>
            <p:cNvSpPr>
              <a:spLocks noChangeArrowheads="1"/>
            </p:cNvSpPr>
            <p:nvPr/>
          </p:nvSpPr>
          <p:spPr bwMode="auto">
            <a:xfrm>
              <a:off x="872" y="1880"/>
              <a:ext cx="176" cy="752"/>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52343" name="Oval 42"/>
            <p:cNvSpPr>
              <a:spLocks noChangeArrowheads="1"/>
            </p:cNvSpPr>
            <p:nvPr/>
          </p:nvSpPr>
          <p:spPr bwMode="auto">
            <a:xfrm>
              <a:off x="920" y="2648"/>
              <a:ext cx="80" cy="80"/>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52344" name="Line 43"/>
            <p:cNvSpPr>
              <a:spLocks noChangeShapeType="1"/>
            </p:cNvSpPr>
            <p:nvPr/>
          </p:nvSpPr>
          <p:spPr bwMode="auto">
            <a:xfrm>
              <a:off x="960" y="2744"/>
              <a:ext cx="0" cy="22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345" name="Rectangle 44"/>
            <p:cNvSpPr>
              <a:spLocks noChangeArrowheads="1"/>
            </p:cNvSpPr>
            <p:nvPr/>
          </p:nvSpPr>
          <p:spPr bwMode="auto">
            <a:xfrm rot="5400000">
              <a:off x="780" y="2211"/>
              <a:ext cx="3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PC</a:t>
              </a:r>
              <a:endParaRPr lang="en-US" altLang="zh-CN" sz="1800"/>
            </a:p>
          </p:txBody>
        </p:sp>
        <p:sp>
          <p:nvSpPr>
            <p:cNvPr id="52346" name="Rectangle 45"/>
            <p:cNvSpPr>
              <a:spLocks noChangeArrowheads="1"/>
            </p:cNvSpPr>
            <p:nvPr/>
          </p:nvSpPr>
          <p:spPr bwMode="auto">
            <a:xfrm>
              <a:off x="855" y="2976"/>
              <a:ext cx="33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rgbClr val="A50021"/>
                  </a:solidFill>
                </a:rPr>
                <a:t>Clk</a:t>
              </a:r>
              <a:endParaRPr lang="en-US" altLang="zh-CN" sz="1800">
                <a:solidFill>
                  <a:srgbClr val="A50021"/>
                </a:solidFill>
              </a:endParaRPr>
            </a:p>
          </p:txBody>
        </p:sp>
      </p:grpSp>
      <p:grpSp>
        <p:nvGrpSpPr>
          <p:cNvPr id="52247" name="Group 46"/>
          <p:cNvGrpSpPr/>
          <p:nvPr/>
        </p:nvGrpSpPr>
        <p:grpSpPr bwMode="auto">
          <a:xfrm>
            <a:off x="5181604" y="4059239"/>
            <a:ext cx="477838" cy="1157287"/>
            <a:chOff x="2304" y="2557"/>
            <a:chExt cx="301" cy="729"/>
          </a:xfrm>
        </p:grpSpPr>
        <p:grpSp>
          <p:nvGrpSpPr>
            <p:cNvPr id="52332" name="Group 47"/>
            <p:cNvGrpSpPr/>
            <p:nvPr/>
          </p:nvGrpSpPr>
          <p:grpSpPr bwMode="auto">
            <a:xfrm>
              <a:off x="2304" y="2557"/>
              <a:ext cx="288" cy="729"/>
              <a:chOff x="2304" y="2557"/>
              <a:chExt cx="288" cy="729"/>
            </a:xfrm>
          </p:grpSpPr>
          <p:sp>
            <p:nvSpPr>
              <p:cNvPr id="52334" name="Line 48"/>
              <p:cNvSpPr>
                <a:spLocks noChangeShapeType="1"/>
              </p:cNvSpPr>
              <p:nvPr/>
            </p:nvSpPr>
            <p:spPr bwMode="auto">
              <a:xfrm>
                <a:off x="2304" y="2557"/>
                <a:ext cx="0" cy="16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335" name="Line 49"/>
              <p:cNvSpPr>
                <a:spLocks noChangeShapeType="1"/>
              </p:cNvSpPr>
              <p:nvPr/>
            </p:nvSpPr>
            <p:spPr bwMode="auto">
              <a:xfrm>
                <a:off x="2312" y="2557"/>
                <a:ext cx="272" cy="16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336" name="Line 50"/>
              <p:cNvSpPr>
                <a:spLocks noChangeShapeType="1"/>
              </p:cNvSpPr>
              <p:nvPr/>
            </p:nvSpPr>
            <p:spPr bwMode="auto">
              <a:xfrm>
                <a:off x="2312" y="2739"/>
                <a:ext cx="128" cy="7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337" name="Line 51"/>
              <p:cNvSpPr>
                <a:spLocks noChangeShapeType="1"/>
              </p:cNvSpPr>
              <p:nvPr/>
            </p:nvSpPr>
            <p:spPr bwMode="auto">
              <a:xfrm>
                <a:off x="2448" y="2831"/>
                <a:ext cx="0" cy="16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338" name="Line 52"/>
              <p:cNvSpPr>
                <a:spLocks noChangeShapeType="1"/>
              </p:cNvSpPr>
              <p:nvPr/>
            </p:nvSpPr>
            <p:spPr bwMode="auto">
              <a:xfrm>
                <a:off x="2592" y="2739"/>
                <a:ext cx="0" cy="349"/>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339" name="Line 53"/>
              <p:cNvSpPr>
                <a:spLocks noChangeShapeType="1"/>
              </p:cNvSpPr>
              <p:nvPr/>
            </p:nvSpPr>
            <p:spPr bwMode="auto">
              <a:xfrm flipV="1">
                <a:off x="2312" y="2997"/>
                <a:ext cx="128" cy="107"/>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340" name="Line 54"/>
              <p:cNvSpPr>
                <a:spLocks noChangeShapeType="1"/>
              </p:cNvSpPr>
              <p:nvPr/>
            </p:nvSpPr>
            <p:spPr bwMode="auto">
              <a:xfrm>
                <a:off x="2304" y="3104"/>
                <a:ext cx="0" cy="16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341" name="Line 55"/>
              <p:cNvSpPr>
                <a:spLocks noChangeShapeType="1"/>
              </p:cNvSpPr>
              <p:nvPr/>
            </p:nvSpPr>
            <p:spPr bwMode="auto">
              <a:xfrm flipV="1">
                <a:off x="2312" y="3088"/>
                <a:ext cx="272" cy="19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2333" name="Rectangle 56"/>
            <p:cNvSpPr>
              <a:spLocks noChangeArrowheads="1"/>
            </p:cNvSpPr>
            <p:nvPr/>
          </p:nvSpPr>
          <p:spPr bwMode="auto">
            <a:xfrm rot="5400000">
              <a:off x="2222" y="2843"/>
              <a:ext cx="53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Adder</a:t>
              </a:r>
              <a:endParaRPr lang="en-US" altLang="zh-CN" sz="1800"/>
            </a:p>
          </p:txBody>
        </p:sp>
      </p:grpSp>
      <p:sp>
        <p:nvSpPr>
          <p:cNvPr id="52248" name="Line 57"/>
          <p:cNvSpPr>
            <a:spLocks noChangeShapeType="1"/>
          </p:cNvSpPr>
          <p:nvPr/>
        </p:nvSpPr>
        <p:spPr bwMode="auto">
          <a:xfrm>
            <a:off x="4479926" y="5100638"/>
            <a:ext cx="676275" cy="0"/>
          </a:xfrm>
          <a:prstGeom prst="line">
            <a:avLst/>
          </a:prstGeom>
          <a:noFill/>
          <a:ln w="50800">
            <a:solidFill>
              <a:schemeClr val="accent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49" name="Rectangle 58"/>
          <p:cNvSpPr>
            <a:spLocks noChangeArrowheads="1"/>
          </p:cNvSpPr>
          <p:nvPr/>
        </p:nvSpPr>
        <p:spPr bwMode="auto">
          <a:xfrm>
            <a:off x="4500563" y="5135564"/>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30</a:t>
            </a:r>
            <a:endParaRPr lang="zh-CN" altLang="en-US" sz="1800"/>
          </a:p>
        </p:txBody>
      </p:sp>
      <p:sp>
        <p:nvSpPr>
          <p:cNvPr id="52250" name="Line 59"/>
          <p:cNvSpPr>
            <a:spLocks noChangeShapeType="1"/>
          </p:cNvSpPr>
          <p:nvPr/>
        </p:nvSpPr>
        <p:spPr bwMode="auto">
          <a:xfrm flipH="1">
            <a:off x="4718050" y="5035550"/>
            <a:ext cx="88900" cy="1397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52251" name="Group 60"/>
          <p:cNvGrpSpPr/>
          <p:nvPr/>
        </p:nvGrpSpPr>
        <p:grpSpPr bwMode="auto">
          <a:xfrm>
            <a:off x="6323013" y="5087938"/>
            <a:ext cx="385762" cy="385762"/>
            <a:chOff x="3023" y="3205"/>
            <a:chExt cx="243" cy="243"/>
          </a:xfrm>
        </p:grpSpPr>
        <p:sp>
          <p:nvSpPr>
            <p:cNvPr id="52327" name="Arc 61"/>
            <p:cNvSpPr/>
            <p:nvPr/>
          </p:nvSpPr>
          <p:spPr bwMode="auto">
            <a:xfrm rot="-5400000">
              <a:off x="3035" y="3193"/>
              <a:ext cx="91" cy="115"/>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52328" name="Arc 62"/>
            <p:cNvSpPr/>
            <p:nvPr/>
          </p:nvSpPr>
          <p:spPr bwMode="auto">
            <a:xfrm rot="5400000">
              <a:off x="3163" y="3193"/>
              <a:ext cx="91" cy="115"/>
            </a:xfrm>
            <a:custGeom>
              <a:avLst/>
              <a:gdLst>
                <a:gd name="T0" fmla="*/ 0 w 21599"/>
                <a:gd name="T1" fmla="*/ 0 h 21599"/>
                <a:gd name="T2" fmla="*/ 0 w 21599"/>
                <a:gd name="T3" fmla="*/ 0 h 21599"/>
                <a:gd name="T4" fmla="*/ 0 w 21599"/>
                <a:gd name="T5" fmla="*/ 0 h 21599"/>
                <a:gd name="T6" fmla="*/ 0 60000 65536"/>
                <a:gd name="T7" fmla="*/ 0 60000 65536"/>
                <a:gd name="T8" fmla="*/ 0 60000 65536"/>
                <a:gd name="T9" fmla="*/ 0 w 21599"/>
                <a:gd name="T10" fmla="*/ 0 h 21599"/>
                <a:gd name="T11" fmla="*/ 21599 w 21599"/>
                <a:gd name="T12" fmla="*/ 21599 h 21599"/>
              </a:gdLst>
              <a:ahLst/>
              <a:cxnLst>
                <a:cxn ang="T6">
                  <a:pos x="T0" y="T1"/>
                </a:cxn>
                <a:cxn ang="T7">
                  <a:pos x="T2" y="T3"/>
                </a:cxn>
                <a:cxn ang="T8">
                  <a:pos x="T4" y="T5"/>
                </a:cxn>
              </a:cxnLst>
              <a:rect l="T9" t="T10" r="T11" b="T12"/>
              <a:pathLst>
                <a:path w="21599" h="21599" fill="none" extrusionOk="0">
                  <a:moveTo>
                    <a:pt x="-1" y="21411"/>
                  </a:moveTo>
                  <a:cubicBezTo>
                    <a:pt x="101" y="9647"/>
                    <a:pt x="9599" y="128"/>
                    <a:pt x="21363" y="0"/>
                  </a:cubicBezTo>
                </a:path>
                <a:path w="21599" h="21599" stroke="0" extrusionOk="0">
                  <a:moveTo>
                    <a:pt x="-1" y="21411"/>
                  </a:moveTo>
                  <a:cubicBezTo>
                    <a:pt x="101" y="9647"/>
                    <a:pt x="9599" y="128"/>
                    <a:pt x="21363" y="0"/>
                  </a:cubicBezTo>
                  <a:lnTo>
                    <a:pt x="21599" y="21599"/>
                  </a:lnTo>
                  <a:lnTo>
                    <a:pt x="-1" y="21411"/>
                  </a:lnTo>
                  <a:close/>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52329" name="Line 63"/>
            <p:cNvSpPr>
              <a:spLocks noChangeShapeType="1"/>
            </p:cNvSpPr>
            <p:nvPr/>
          </p:nvSpPr>
          <p:spPr bwMode="auto">
            <a:xfrm>
              <a:off x="3024" y="3303"/>
              <a:ext cx="0" cy="137"/>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330" name="Line 64"/>
            <p:cNvSpPr>
              <a:spLocks noChangeShapeType="1"/>
            </p:cNvSpPr>
            <p:nvPr/>
          </p:nvSpPr>
          <p:spPr bwMode="auto">
            <a:xfrm>
              <a:off x="3032" y="3448"/>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331" name="Line 65"/>
            <p:cNvSpPr>
              <a:spLocks noChangeShapeType="1"/>
            </p:cNvSpPr>
            <p:nvPr/>
          </p:nvSpPr>
          <p:spPr bwMode="auto">
            <a:xfrm>
              <a:off x="3264" y="3303"/>
              <a:ext cx="0" cy="137"/>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2252" name="Line 66"/>
          <p:cNvSpPr>
            <a:spLocks noChangeShapeType="1"/>
          </p:cNvSpPr>
          <p:nvPr/>
        </p:nvSpPr>
        <p:spPr bwMode="auto">
          <a:xfrm flipV="1">
            <a:off x="6515100" y="4789489"/>
            <a:ext cx="0" cy="293687"/>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4" name="组合 3"/>
          <p:cNvGrpSpPr/>
          <p:nvPr/>
        </p:nvGrpSpPr>
        <p:grpSpPr>
          <a:xfrm>
            <a:off x="6400800" y="5499100"/>
            <a:ext cx="228600" cy="660400"/>
            <a:chOff x="6400800" y="5499100"/>
            <a:chExt cx="228600" cy="660400"/>
          </a:xfrm>
        </p:grpSpPr>
        <p:sp>
          <p:nvSpPr>
            <p:cNvPr id="52253" name="Line 67"/>
            <p:cNvSpPr>
              <a:spLocks noChangeShapeType="1"/>
            </p:cNvSpPr>
            <p:nvPr/>
          </p:nvSpPr>
          <p:spPr bwMode="auto">
            <a:xfrm>
              <a:off x="6400800" y="5499100"/>
              <a:ext cx="0" cy="3556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54" name="Line 68"/>
            <p:cNvSpPr>
              <a:spLocks noChangeShapeType="1"/>
            </p:cNvSpPr>
            <p:nvPr/>
          </p:nvSpPr>
          <p:spPr bwMode="auto">
            <a:xfrm>
              <a:off x="6629400" y="5499100"/>
              <a:ext cx="0" cy="6604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 name="组合 5"/>
          <p:cNvGrpSpPr/>
          <p:nvPr/>
        </p:nvGrpSpPr>
        <p:grpSpPr>
          <a:xfrm>
            <a:off x="2260600" y="1879600"/>
            <a:ext cx="5689600" cy="1708150"/>
            <a:chOff x="2260600" y="1879600"/>
            <a:chExt cx="5689600" cy="1708150"/>
          </a:xfrm>
        </p:grpSpPr>
        <p:sp>
          <p:nvSpPr>
            <p:cNvPr id="52255" name="Line 69"/>
            <p:cNvSpPr>
              <a:spLocks noChangeShapeType="1"/>
            </p:cNvSpPr>
            <p:nvPr/>
          </p:nvSpPr>
          <p:spPr bwMode="auto">
            <a:xfrm>
              <a:off x="7707314" y="3429000"/>
              <a:ext cx="192087" cy="0"/>
            </a:xfrm>
            <a:prstGeom prst="line">
              <a:avLst/>
            </a:prstGeom>
            <a:noFill/>
            <a:ln w="50800">
              <a:solidFill>
                <a:schemeClr val="accent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56" name="Line 70"/>
            <p:cNvSpPr>
              <a:spLocks noChangeShapeType="1"/>
            </p:cNvSpPr>
            <p:nvPr/>
          </p:nvSpPr>
          <p:spPr bwMode="auto">
            <a:xfrm flipV="1">
              <a:off x="7924800" y="1879600"/>
              <a:ext cx="0" cy="1574800"/>
            </a:xfrm>
            <a:prstGeom prst="line">
              <a:avLst/>
            </a:prstGeom>
            <a:noFill/>
            <a:ln w="50800">
              <a:solidFill>
                <a:schemeClr val="accent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57" name="Line 71"/>
            <p:cNvSpPr>
              <a:spLocks noChangeShapeType="1"/>
            </p:cNvSpPr>
            <p:nvPr/>
          </p:nvSpPr>
          <p:spPr bwMode="auto">
            <a:xfrm flipH="1">
              <a:off x="2260600" y="1905000"/>
              <a:ext cx="5689600" cy="0"/>
            </a:xfrm>
            <a:prstGeom prst="line">
              <a:avLst/>
            </a:prstGeom>
            <a:noFill/>
            <a:ln w="50800">
              <a:solidFill>
                <a:schemeClr val="accent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58" name="Line 72"/>
            <p:cNvSpPr>
              <a:spLocks noChangeShapeType="1"/>
            </p:cNvSpPr>
            <p:nvPr/>
          </p:nvSpPr>
          <p:spPr bwMode="auto">
            <a:xfrm>
              <a:off x="2286000" y="1885950"/>
              <a:ext cx="0" cy="1701800"/>
            </a:xfrm>
            <a:prstGeom prst="line">
              <a:avLst/>
            </a:prstGeom>
            <a:noFill/>
            <a:ln w="50800">
              <a:solidFill>
                <a:schemeClr val="accent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59" name="Line 73"/>
            <p:cNvSpPr>
              <a:spLocks noChangeShapeType="1"/>
            </p:cNvSpPr>
            <p:nvPr/>
          </p:nvSpPr>
          <p:spPr bwMode="auto">
            <a:xfrm>
              <a:off x="2311401" y="3567113"/>
              <a:ext cx="581025" cy="0"/>
            </a:xfrm>
            <a:prstGeom prst="line">
              <a:avLst/>
            </a:prstGeom>
            <a:noFill/>
            <a:ln w="50800">
              <a:solidFill>
                <a:schemeClr val="accent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2260" name="Line 74"/>
          <p:cNvSpPr>
            <a:spLocks noChangeShapeType="1"/>
          </p:cNvSpPr>
          <p:nvPr/>
        </p:nvSpPr>
        <p:spPr bwMode="auto">
          <a:xfrm flipH="1">
            <a:off x="5556250" y="1835150"/>
            <a:ext cx="88900" cy="166688"/>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61" name="Rectangle 75"/>
          <p:cNvSpPr>
            <a:spLocks noChangeArrowheads="1"/>
          </p:cNvSpPr>
          <p:nvPr/>
        </p:nvSpPr>
        <p:spPr bwMode="auto">
          <a:xfrm>
            <a:off x="5243513" y="1933576"/>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30</a:t>
            </a:r>
            <a:endParaRPr lang="zh-CN" altLang="en-US" sz="1800"/>
          </a:p>
        </p:txBody>
      </p:sp>
      <p:sp>
        <p:nvSpPr>
          <p:cNvPr id="52262" name="Rectangle 76"/>
          <p:cNvSpPr>
            <a:spLocks noChangeArrowheads="1"/>
          </p:cNvSpPr>
          <p:nvPr/>
        </p:nvSpPr>
        <p:spPr bwMode="auto">
          <a:xfrm>
            <a:off x="5243513" y="5867401"/>
            <a:ext cx="1368966"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u="sng">
                <a:solidFill>
                  <a:schemeClr val="accent1"/>
                </a:solidFill>
              </a:rPr>
              <a:t>Branch = 1</a:t>
            </a:r>
            <a:endParaRPr lang="en-US" altLang="zh-CN" sz="1800" u="sng">
              <a:solidFill>
                <a:schemeClr val="accent1"/>
              </a:solidFill>
            </a:endParaRPr>
          </a:p>
        </p:txBody>
      </p:sp>
      <p:sp>
        <p:nvSpPr>
          <p:cNvPr id="52263" name="Rectangle 77"/>
          <p:cNvSpPr>
            <a:spLocks noChangeArrowheads="1"/>
          </p:cNvSpPr>
          <p:nvPr/>
        </p:nvSpPr>
        <p:spPr bwMode="auto">
          <a:xfrm>
            <a:off x="6615114" y="5943601"/>
            <a:ext cx="1074013"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chemeClr val="accent2"/>
                </a:solidFill>
              </a:rPr>
              <a:t>Zero = 1</a:t>
            </a:r>
            <a:endParaRPr lang="en-US" altLang="zh-CN" sz="1800">
              <a:solidFill>
                <a:schemeClr val="accent2"/>
              </a:solidFill>
            </a:endParaRPr>
          </a:p>
        </p:txBody>
      </p:sp>
      <p:sp>
        <p:nvSpPr>
          <p:cNvPr id="52264" name="Line 78"/>
          <p:cNvSpPr>
            <a:spLocks noChangeShapeType="1"/>
          </p:cNvSpPr>
          <p:nvPr/>
        </p:nvSpPr>
        <p:spPr bwMode="auto">
          <a:xfrm>
            <a:off x="8089900" y="2590800"/>
            <a:ext cx="5842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65" name="Rectangle 79"/>
          <p:cNvSpPr>
            <a:spLocks noChangeArrowheads="1"/>
          </p:cNvSpPr>
          <p:nvPr/>
        </p:nvSpPr>
        <p:spPr bwMode="auto">
          <a:xfrm>
            <a:off x="7986714" y="2590801"/>
            <a:ext cx="904095"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“00”</a:t>
            </a:r>
            <a:endParaRPr lang="zh-CN" altLang="en-US" sz="1800"/>
          </a:p>
        </p:txBody>
      </p:sp>
      <p:sp>
        <p:nvSpPr>
          <p:cNvPr id="52266" name="Rectangle 80"/>
          <p:cNvSpPr>
            <a:spLocks noChangeArrowheads="1"/>
          </p:cNvSpPr>
          <p:nvPr/>
        </p:nvSpPr>
        <p:spPr bwMode="auto">
          <a:xfrm>
            <a:off x="8689976" y="2146300"/>
            <a:ext cx="1355725" cy="1270000"/>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52267" name="Rectangle 81"/>
          <p:cNvSpPr>
            <a:spLocks noChangeArrowheads="1"/>
          </p:cNvSpPr>
          <p:nvPr/>
        </p:nvSpPr>
        <p:spPr bwMode="auto">
          <a:xfrm>
            <a:off x="8651875" y="2133601"/>
            <a:ext cx="1452322"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Addr&lt;31:2&gt;</a:t>
            </a:r>
            <a:endParaRPr lang="en-US" altLang="zh-CN" sz="1800"/>
          </a:p>
        </p:txBody>
      </p:sp>
      <p:sp>
        <p:nvSpPr>
          <p:cNvPr id="52268" name="Rectangle 82"/>
          <p:cNvSpPr>
            <a:spLocks noChangeArrowheads="1"/>
          </p:cNvSpPr>
          <p:nvPr/>
        </p:nvSpPr>
        <p:spPr bwMode="auto">
          <a:xfrm>
            <a:off x="8729362" y="2819400"/>
            <a:ext cx="1375378" cy="64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a:r>
              <a:rPr lang="en-US" altLang="zh-CN" sz="1800"/>
              <a:t>Instruction</a:t>
            </a:r>
            <a:endParaRPr lang="en-US" altLang="zh-CN" sz="1800"/>
          </a:p>
          <a:p>
            <a:pPr algn="ctr"/>
            <a:r>
              <a:rPr lang="en-US" altLang="zh-CN" sz="1800"/>
              <a:t>Memory</a:t>
            </a:r>
            <a:endParaRPr lang="en-US" altLang="zh-CN" sz="1800"/>
          </a:p>
        </p:txBody>
      </p:sp>
      <p:sp>
        <p:nvSpPr>
          <p:cNvPr id="52269" name="Rectangle 83"/>
          <p:cNvSpPr>
            <a:spLocks noChangeArrowheads="1"/>
          </p:cNvSpPr>
          <p:nvPr/>
        </p:nvSpPr>
        <p:spPr bwMode="auto">
          <a:xfrm>
            <a:off x="8651876" y="2438401"/>
            <a:ext cx="1304845"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Addr&lt;1:0</a:t>
            </a:r>
            <a:r>
              <a:rPr lang="en-US" altLang="zh-CN" b="0">
                <a:latin typeface="Times New Roman" panose="02020603050405020304" pitchFamily="18" charset="0"/>
              </a:rPr>
              <a:t>&gt;</a:t>
            </a:r>
            <a:endParaRPr lang="en-US" altLang="zh-CN" b="0">
              <a:latin typeface="Times New Roman" panose="02020603050405020304" pitchFamily="18" charset="0"/>
            </a:endParaRPr>
          </a:p>
        </p:txBody>
      </p:sp>
      <p:sp>
        <p:nvSpPr>
          <p:cNvPr id="52270" name="Line 84"/>
          <p:cNvSpPr>
            <a:spLocks noChangeShapeType="1"/>
          </p:cNvSpPr>
          <p:nvPr/>
        </p:nvSpPr>
        <p:spPr bwMode="auto">
          <a:xfrm>
            <a:off x="9372600" y="3441700"/>
            <a:ext cx="0" cy="104140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71" name="Line 85"/>
          <p:cNvSpPr>
            <a:spLocks noChangeShapeType="1"/>
          </p:cNvSpPr>
          <p:nvPr/>
        </p:nvSpPr>
        <p:spPr bwMode="auto">
          <a:xfrm flipV="1">
            <a:off x="9302750" y="3803650"/>
            <a:ext cx="139700" cy="1651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72" name="Rectangle 86"/>
          <p:cNvSpPr>
            <a:spLocks noChangeArrowheads="1"/>
          </p:cNvSpPr>
          <p:nvPr/>
        </p:nvSpPr>
        <p:spPr bwMode="auto">
          <a:xfrm>
            <a:off x="9434513" y="3657601"/>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32</a:t>
            </a:r>
            <a:endParaRPr lang="zh-CN" altLang="en-US" sz="1800"/>
          </a:p>
        </p:txBody>
      </p:sp>
      <p:grpSp>
        <p:nvGrpSpPr>
          <p:cNvPr id="52275" name="Group 89"/>
          <p:cNvGrpSpPr/>
          <p:nvPr/>
        </p:nvGrpSpPr>
        <p:grpSpPr bwMode="auto">
          <a:xfrm>
            <a:off x="7318368" y="2649538"/>
            <a:ext cx="377824" cy="1325562"/>
            <a:chOff x="3650" y="1669"/>
            <a:chExt cx="238" cy="835"/>
          </a:xfrm>
        </p:grpSpPr>
        <p:grpSp>
          <p:nvGrpSpPr>
            <p:cNvPr id="52319" name="Group 90"/>
            <p:cNvGrpSpPr/>
            <p:nvPr/>
          </p:nvGrpSpPr>
          <p:grpSpPr bwMode="auto">
            <a:xfrm>
              <a:off x="3696" y="1669"/>
              <a:ext cx="192" cy="835"/>
              <a:chOff x="3696" y="1669"/>
              <a:chExt cx="192" cy="835"/>
            </a:xfrm>
          </p:grpSpPr>
          <p:sp>
            <p:nvSpPr>
              <p:cNvPr id="52323" name="Line 91"/>
              <p:cNvSpPr>
                <a:spLocks noChangeShapeType="1"/>
              </p:cNvSpPr>
              <p:nvPr/>
            </p:nvSpPr>
            <p:spPr bwMode="auto">
              <a:xfrm>
                <a:off x="3696" y="1669"/>
                <a:ext cx="0" cy="819"/>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324" name="Line 92"/>
              <p:cNvSpPr>
                <a:spLocks noChangeShapeType="1"/>
              </p:cNvSpPr>
              <p:nvPr/>
            </p:nvSpPr>
            <p:spPr bwMode="auto">
              <a:xfrm>
                <a:off x="3704" y="1669"/>
                <a:ext cx="176" cy="9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325" name="Line 93"/>
              <p:cNvSpPr>
                <a:spLocks noChangeShapeType="1"/>
              </p:cNvSpPr>
              <p:nvPr/>
            </p:nvSpPr>
            <p:spPr bwMode="auto">
              <a:xfrm flipV="1">
                <a:off x="3704" y="2377"/>
                <a:ext cx="176" cy="127"/>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326" name="Line 94"/>
              <p:cNvSpPr>
                <a:spLocks noChangeShapeType="1"/>
              </p:cNvSpPr>
              <p:nvPr/>
            </p:nvSpPr>
            <p:spPr bwMode="auto">
              <a:xfrm>
                <a:off x="3888" y="1780"/>
                <a:ext cx="0" cy="597"/>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2320" name="Rectangle 95"/>
            <p:cNvSpPr>
              <a:spLocks noChangeArrowheads="1"/>
            </p:cNvSpPr>
            <p:nvPr/>
          </p:nvSpPr>
          <p:spPr bwMode="auto">
            <a:xfrm rot="5400000">
              <a:off x="3563" y="1989"/>
              <a:ext cx="40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Mux</a:t>
              </a:r>
              <a:endParaRPr lang="en-US" altLang="zh-CN" sz="1800"/>
            </a:p>
          </p:txBody>
        </p:sp>
        <p:sp>
          <p:nvSpPr>
            <p:cNvPr id="52321" name="Rectangle 96"/>
            <p:cNvSpPr>
              <a:spLocks noChangeArrowheads="1"/>
            </p:cNvSpPr>
            <p:nvPr/>
          </p:nvSpPr>
          <p:spPr bwMode="auto">
            <a:xfrm>
              <a:off x="3687" y="1749"/>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b="0">
                  <a:latin typeface="Times New Roman" panose="02020603050405020304" pitchFamily="18" charset="0"/>
                </a:rPr>
                <a:t>1</a:t>
              </a:r>
              <a:endParaRPr lang="zh-CN" altLang="en-US" b="0">
                <a:latin typeface="Times New Roman" panose="02020603050405020304" pitchFamily="18" charset="0"/>
              </a:endParaRPr>
            </a:p>
          </p:txBody>
        </p:sp>
        <p:sp>
          <p:nvSpPr>
            <p:cNvPr id="52322" name="Rectangle 97"/>
            <p:cNvSpPr>
              <a:spLocks noChangeArrowheads="1"/>
            </p:cNvSpPr>
            <p:nvPr/>
          </p:nvSpPr>
          <p:spPr bwMode="auto">
            <a:xfrm>
              <a:off x="3687" y="2219"/>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b="0">
                  <a:latin typeface="Times New Roman" panose="02020603050405020304" pitchFamily="18" charset="0"/>
                </a:rPr>
                <a:t>0</a:t>
              </a:r>
              <a:endParaRPr lang="zh-CN" altLang="en-US" b="0">
                <a:latin typeface="Times New Roman" panose="02020603050405020304" pitchFamily="18" charset="0"/>
              </a:endParaRPr>
            </a:p>
          </p:txBody>
        </p:sp>
      </p:grpSp>
      <p:sp>
        <p:nvSpPr>
          <p:cNvPr id="52276" name="Line 98"/>
          <p:cNvSpPr>
            <a:spLocks noChangeShapeType="1"/>
          </p:cNvSpPr>
          <p:nvPr/>
        </p:nvSpPr>
        <p:spPr bwMode="auto">
          <a:xfrm>
            <a:off x="5118100" y="3124200"/>
            <a:ext cx="8128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77" name="Line 99"/>
          <p:cNvSpPr>
            <a:spLocks noChangeShapeType="1"/>
          </p:cNvSpPr>
          <p:nvPr/>
        </p:nvSpPr>
        <p:spPr bwMode="auto">
          <a:xfrm flipH="1">
            <a:off x="5403850" y="3059113"/>
            <a:ext cx="88900" cy="131762"/>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78" name="Rectangle 100"/>
          <p:cNvSpPr>
            <a:spLocks noChangeArrowheads="1"/>
          </p:cNvSpPr>
          <p:nvPr/>
        </p:nvSpPr>
        <p:spPr bwMode="auto">
          <a:xfrm>
            <a:off x="5091113" y="3117851"/>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26</a:t>
            </a:r>
            <a:endParaRPr lang="zh-CN" altLang="en-US" sz="1800"/>
          </a:p>
        </p:txBody>
      </p:sp>
      <p:sp>
        <p:nvSpPr>
          <p:cNvPr id="52279" name="Line 101"/>
          <p:cNvSpPr>
            <a:spLocks noChangeShapeType="1"/>
          </p:cNvSpPr>
          <p:nvPr/>
        </p:nvSpPr>
        <p:spPr bwMode="auto">
          <a:xfrm>
            <a:off x="3441700" y="2667000"/>
            <a:ext cx="24892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80" name="Line 102"/>
          <p:cNvSpPr>
            <a:spLocks noChangeShapeType="1"/>
          </p:cNvSpPr>
          <p:nvPr/>
        </p:nvSpPr>
        <p:spPr bwMode="auto">
          <a:xfrm flipH="1">
            <a:off x="5403850" y="2601913"/>
            <a:ext cx="88900" cy="131762"/>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81" name="Rectangle 103"/>
          <p:cNvSpPr>
            <a:spLocks noChangeArrowheads="1"/>
          </p:cNvSpPr>
          <p:nvPr/>
        </p:nvSpPr>
        <p:spPr bwMode="auto">
          <a:xfrm>
            <a:off x="5167313" y="2660651"/>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4</a:t>
            </a:r>
            <a:endParaRPr lang="zh-CN" altLang="en-US" sz="1800"/>
          </a:p>
        </p:txBody>
      </p:sp>
      <p:sp>
        <p:nvSpPr>
          <p:cNvPr id="52282" name="Line 104"/>
          <p:cNvSpPr>
            <a:spLocks noChangeShapeType="1"/>
          </p:cNvSpPr>
          <p:nvPr/>
        </p:nvSpPr>
        <p:spPr bwMode="auto">
          <a:xfrm flipV="1">
            <a:off x="3429000" y="2273300"/>
            <a:ext cx="0" cy="13208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83" name="Rectangle 105"/>
          <p:cNvSpPr>
            <a:spLocks noChangeArrowheads="1"/>
          </p:cNvSpPr>
          <p:nvPr/>
        </p:nvSpPr>
        <p:spPr bwMode="auto">
          <a:xfrm>
            <a:off x="4024313" y="2362201"/>
            <a:ext cx="136255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PC&lt;31:28&gt;</a:t>
            </a:r>
            <a:endParaRPr lang="en-US" altLang="zh-CN" sz="1800"/>
          </a:p>
        </p:txBody>
      </p:sp>
      <p:sp>
        <p:nvSpPr>
          <p:cNvPr id="52284" name="Rectangle 106"/>
          <p:cNvSpPr>
            <a:spLocks noChangeArrowheads="1"/>
          </p:cNvSpPr>
          <p:nvPr/>
        </p:nvSpPr>
        <p:spPr bwMode="auto">
          <a:xfrm>
            <a:off x="4049714" y="2667000"/>
            <a:ext cx="8794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Target</a:t>
            </a:r>
            <a:endParaRPr lang="en-US" altLang="zh-CN" sz="1800"/>
          </a:p>
        </p:txBody>
      </p:sp>
      <p:sp>
        <p:nvSpPr>
          <p:cNvPr id="52285" name="Line 107"/>
          <p:cNvSpPr>
            <a:spLocks noChangeShapeType="1"/>
          </p:cNvSpPr>
          <p:nvPr/>
        </p:nvSpPr>
        <p:spPr bwMode="auto">
          <a:xfrm>
            <a:off x="5943600" y="2679700"/>
            <a:ext cx="0" cy="4318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86" name="Line 108"/>
          <p:cNvSpPr>
            <a:spLocks noChangeShapeType="1"/>
          </p:cNvSpPr>
          <p:nvPr/>
        </p:nvSpPr>
        <p:spPr bwMode="auto">
          <a:xfrm>
            <a:off x="5956300" y="2895600"/>
            <a:ext cx="14224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5" name="组合 4"/>
          <p:cNvGrpSpPr/>
          <p:nvPr/>
        </p:nvGrpSpPr>
        <p:grpSpPr>
          <a:xfrm>
            <a:off x="6654800" y="3708400"/>
            <a:ext cx="711201" cy="508000"/>
            <a:chOff x="6654800" y="3708400"/>
            <a:chExt cx="711201" cy="508000"/>
          </a:xfrm>
        </p:grpSpPr>
        <p:sp>
          <p:nvSpPr>
            <p:cNvPr id="52287" name="Line 109"/>
            <p:cNvSpPr>
              <a:spLocks noChangeShapeType="1"/>
            </p:cNvSpPr>
            <p:nvPr/>
          </p:nvSpPr>
          <p:spPr bwMode="auto">
            <a:xfrm>
              <a:off x="6918326" y="3733800"/>
              <a:ext cx="447675" cy="0"/>
            </a:xfrm>
            <a:prstGeom prst="line">
              <a:avLst/>
            </a:prstGeom>
            <a:noFill/>
            <a:ln w="50800">
              <a:solidFill>
                <a:schemeClr val="accent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88" name="Line 110"/>
            <p:cNvSpPr>
              <a:spLocks noChangeShapeType="1"/>
            </p:cNvSpPr>
            <p:nvPr/>
          </p:nvSpPr>
          <p:spPr bwMode="auto">
            <a:xfrm>
              <a:off x="6654800" y="4191000"/>
              <a:ext cx="298450" cy="0"/>
            </a:xfrm>
            <a:prstGeom prst="line">
              <a:avLst/>
            </a:prstGeom>
            <a:noFill/>
            <a:ln w="50800">
              <a:solidFill>
                <a:schemeClr val="accent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89" name="Line 111"/>
            <p:cNvSpPr>
              <a:spLocks noChangeShapeType="1"/>
            </p:cNvSpPr>
            <p:nvPr/>
          </p:nvSpPr>
          <p:spPr bwMode="auto">
            <a:xfrm flipV="1">
              <a:off x="6934200" y="3708400"/>
              <a:ext cx="0" cy="508000"/>
            </a:xfrm>
            <a:prstGeom prst="line">
              <a:avLst/>
            </a:prstGeom>
            <a:noFill/>
            <a:ln w="50800">
              <a:solidFill>
                <a:schemeClr val="accent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2290" name="Line 112"/>
          <p:cNvSpPr>
            <a:spLocks noChangeShapeType="1"/>
          </p:cNvSpPr>
          <p:nvPr/>
        </p:nvSpPr>
        <p:spPr bwMode="auto">
          <a:xfrm flipH="1">
            <a:off x="6546850" y="2825750"/>
            <a:ext cx="88900" cy="166688"/>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91" name="Rectangle 113"/>
          <p:cNvSpPr>
            <a:spLocks noChangeArrowheads="1"/>
          </p:cNvSpPr>
          <p:nvPr/>
        </p:nvSpPr>
        <p:spPr bwMode="auto">
          <a:xfrm>
            <a:off x="6234113" y="2924176"/>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30</a:t>
            </a:r>
            <a:endParaRPr lang="zh-CN" altLang="en-US" sz="1800"/>
          </a:p>
        </p:txBody>
      </p:sp>
      <p:sp>
        <p:nvSpPr>
          <p:cNvPr id="52292" name="Line 114"/>
          <p:cNvSpPr>
            <a:spLocks noChangeShapeType="1"/>
          </p:cNvSpPr>
          <p:nvPr/>
        </p:nvSpPr>
        <p:spPr bwMode="auto">
          <a:xfrm flipV="1">
            <a:off x="7543800" y="3873500"/>
            <a:ext cx="0" cy="48260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93" name="Rectangle 115"/>
          <p:cNvSpPr>
            <a:spLocks noChangeArrowheads="1"/>
          </p:cNvSpPr>
          <p:nvPr/>
        </p:nvSpPr>
        <p:spPr bwMode="auto">
          <a:xfrm>
            <a:off x="7148514" y="4343401"/>
            <a:ext cx="1176605"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u="sng">
                <a:solidFill>
                  <a:schemeClr val="accent1"/>
                </a:solidFill>
              </a:rPr>
              <a:t>Jump</a:t>
            </a:r>
            <a:r>
              <a:rPr lang="en-US" altLang="zh-CN" u="sng">
                <a:solidFill>
                  <a:srgbClr val="339933"/>
                </a:solidFill>
                <a:latin typeface="Times New Roman" panose="02020603050405020304" pitchFamily="18" charset="0"/>
              </a:rPr>
              <a:t> </a:t>
            </a:r>
            <a:r>
              <a:rPr lang="en-US" altLang="zh-CN" sz="1800" u="sng">
                <a:solidFill>
                  <a:schemeClr val="accent1"/>
                </a:solidFill>
              </a:rPr>
              <a:t>= 0</a:t>
            </a:r>
            <a:endParaRPr lang="en-US" altLang="zh-CN" sz="1800" u="sng">
              <a:solidFill>
                <a:schemeClr val="accent1"/>
              </a:solidFill>
            </a:endParaRPr>
          </a:p>
        </p:txBody>
      </p:sp>
      <p:sp>
        <p:nvSpPr>
          <p:cNvPr id="52294" name="Rectangle 116"/>
          <p:cNvSpPr>
            <a:spLocks noChangeArrowheads="1"/>
          </p:cNvSpPr>
          <p:nvPr/>
        </p:nvSpPr>
        <p:spPr bwMode="auto">
          <a:xfrm>
            <a:off x="1839914" y="5486401"/>
            <a:ext cx="2087111"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Instruction&lt;15:0</a:t>
            </a:r>
            <a:r>
              <a:rPr lang="en-US" altLang="zh-CN" b="0">
                <a:latin typeface="Times New Roman" panose="02020603050405020304" pitchFamily="18" charset="0"/>
              </a:rPr>
              <a:t>&gt;</a:t>
            </a:r>
            <a:endParaRPr lang="en-US" altLang="zh-CN" b="0">
              <a:latin typeface="Times New Roman" panose="02020603050405020304" pitchFamily="18" charset="0"/>
            </a:endParaRPr>
          </a:p>
        </p:txBody>
      </p:sp>
      <p:sp>
        <p:nvSpPr>
          <p:cNvPr id="52295" name="Rectangle 117"/>
          <p:cNvSpPr>
            <a:spLocks noChangeArrowheads="1"/>
          </p:cNvSpPr>
          <p:nvPr/>
        </p:nvSpPr>
        <p:spPr bwMode="auto">
          <a:xfrm>
            <a:off x="8596314" y="4419601"/>
            <a:ext cx="2087111"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Instruction&lt;31:0</a:t>
            </a:r>
            <a:r>
              <a:rPr lang="en-US" altLang="zh-CN" b="0">
                <a:latin typeface="Times New Roman" panose="02020603050405020304" pitchFamily="18" charset="0"/>
              </a:rPr>
              <a:t>&gt;</a:t>
            </a:r>
            <a:endParaRPr lang="en-US" altLang="zh-CN" b="0">
              <a:latin typeface="Times New Roman" panose="02020603050405020304" pitchFamily="18" charset="0"/>
            </a:endParaRPr>
          </a:p>
        </p:txBody>
      </p:sp>
      <p:sp>
        <p:nvSpPr>
          <p:cNvPr id="52296" name="Line 118"/>
          <p:cNvSpPr>
            <a:spLocks noChangeShapeType="1"/>
          </p:cNvSpPr>
          <p:nvPr/>
        </p:nvSpPr>
        <p:spPr bwMode="auto">
          <a:xfrm>
            <a:off x="3441700" y="2286000"/>
            <a:ext cx="52324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97" name="Line 119"/>
          <p:cNvSpPr>
            <a:spLocks noChangeShapeType="1"/>
          </p:cNvSpPr>
          <p:nvPr/>
        </p:nvSpPr>
        <p:spPr bwMode="auto">
          <a:xfrm flipH="1">
            <a:off x="6623050" y="2216150"/>
            <a:ext cx="88900" cy="166688"/>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98" name="Rectangle 120"/>
          <p:cNvSpPr>
            <a:spLocks noChangeArrowheads="1"/>
          </p:cNvSpPr>
          <p:nvPr/>
        </p:nvSpPr>
        <p:spPr bwMode="auto">
          <a:xfrm>
            <a:off x="6310313" y="2314576"/>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a:t>
            </a:r>
            <a:r>
              <a:rPr lang="en-US" altLang="zh-CN" sz="1800"/>
              <a:t>0</a:t>
            </a:r>
            <a:endParaRPr lang="en-US" altLang="zh-CN" sz="1800"/>
          </a:p>
        </p:txBody>
      </p:sp>
      <p:sp>
        <p:nvSpPr>
          <p:cNvPr id="52299" name="Rectangle 121"/>
          <p:cNvSpPr>
            <a:spLocks noChangeArrowheads="1"/>
          </p:cNvSpPr>
          <p:nvPr/>
        </p:nvSpPr>
        <p:spPr bwMode="auto">
          <a:xfrm>
            <a:off x="3198814" y="2933701"/>
            <a:ext cx="2087111"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Instruction&lt;25:0</a:t>
            </a:r>
            <a:r>
              <a:rPr lang="en-US" altLang="zh-CN" b="0">
                <a:latin typeface="Times New Roman" panose="02020603050405020304" pitchFamily="18" charset="0"/>
              </a:rPr>
              <a:t>&gt;</a:t>
            </a:r>
            <a:endParaRPr lang="en-US" altLang="zh-CN" b="0">
              <a:latin typeface="Times New Roman" panose="02020603050405020304" pitchFamily="18" charset="0"/>
            </a:endParaRPr>
          </a:p>
        </p:txBody>
      </p:sp>
      <p:sp>
        <p:nvSpPr>
          <p:cNvPr id="52300" name="Rectangle 122"/>
          <p:cNvSpPr>
            <a:spLocks noGrp="1" noChangeArrowheads="1"/>
          </p:cNvSpPr>
          <p:nvPr>
            <p:ph type="body" idx="1"/>
          </p:nvPr>
        </p:nvSpPr>
        <p:spPr>
          <a:xfrm>
            <a:off x="524933" y="1371601"/>
            <a:ext cx="9954155" cy="771493"/>
          </a:xfrm>
          <a:noFill/>
        </p:spPr>
        <p:txBody>
          <a:bodyPr/>
          <a:lstStyle/>
          <a:p>
            <a:r>
              <a:rPr lang="en-US" altLang="zh-CN" sz="1800" dirty="0">
                <a:ea typeface="宋体" panose="02010600030101010101" pitchFamily="2" charset="-122"/>
              </a:rPr>
              <a:t>if  (Zero == 1)   then  PC = PC + 4 + </a:t>
            </a:r>
            <a:r>
              <a:rPr lang="en-US" altLang="zh-CN" sz="1800" dirty="0" err="1">
                <a:ea typeface="宋体" panose="02010600030101010101" pitchFamily="2" charset="-122"/>
              </a:rPr>
              <a:t>SignExt</a:t>
            </a:r>
            <a:r>
              <a:rPr lang="en-US" altLang="zh-CN" sz="1800" dirty="0">
                <a:ea typeface="宋体" panose="02010600030101010101" pitchFamily="2" charset="-122"/>
              </a:rPr>
              <a:t>[imm16]*4 ;  else  PC = PC + 4</a:t>
            </a:r>
            <a:endParaRPr lang="en-US" altLang="zh-CN" sz="1800" dirty="0">
              <a:ea typeface="宋体" panose="02010600030101010101" pitchFamily="2" charset="-122"/>
            </a:endParaRPr>
          </a:p>
        </p:txBody>
      </p:sp>
      <p:sp>
        <p:nvSpPr>
          <p:cNvPr id="52301" name="Rectangle 123"/>
          <p:cNvSpPr>
            <a:spLocks noChangeArrowheads="1"/>
          </p:cNvSpPr>
          <p:nvPr/>
        </p:nvSpPr>
        <p:spPr bwMode="auto">
          <a:xfrm>
            <a:off x="3376613" y="850900"/>
            <a:ext cx="5713412" cy="279400"/>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grpSp>
        <p:nvGrpSpPr>
          <p:cNvPr id="52302" name="Group 124"/>
          <p:cNvGrpSpPr/>
          <p:nvPr/>
        </p:nvGrpSpPr>
        <p:grpSpPr bwMode="auto">
          <a:xfrm>
            <a:off x="3370263" y="838201"/>
            <a:ext cx="990600" cy="366713"/>
            <a:chOff x="1163" y="528"/>
            <a:chExt cx="624" cy="231"/>
          </a:xfrm>
        </p:grpSpPr>
        <p:sp>
          <p:nvSpPr>
            <p:cNvPr id="52317" name="Rectangle 125"/>
            <p:cNvSpPr>
              <a:spLocks noChangeArrowheads="1"/>
            </p:cNvSpPr>
            <p:nvPr/>
          </p:nvSpPr>
          <p:spPr bwMode="auto">
            <a:xfrm>
              <a:off x="1163" y="532"/>
              <a:ext cx="624"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52318" name="Rectangle 126"/>
            <p:cNvSpPr>
              <a:spLocks noChangeArrowheads="1"/>
            </p:cNvSpPr>
            <p:nvPr/>
          </p:nvSpPr>
          <p:spPr bwMode="auto">
            <a:xfrm>
              <a:off x="1345" y="528"/>
              <a:ext cx="29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op</a:t>
              </a:r>
              <a:endParaRPr lang="en-US" altLang="zh-CN" sz="1800"/>
            </a:p>
          </p:txBody>
        </p:sp>
      </p:grpSp>
      <p:grpSp>
        <p:nvGrpSpPr>
          <p:cNvPr id="52303" name="Group 127"/>
          <p:cNvGrpSpPr/>
          <p:nvPr/>
        </p:nvGrpSpPr>
        <p:grpSpPr bwMode="auto">
          <a:xfrm>
            <a:off x="4373563" y="838201"/>
            <a:ext cx="920750" cy="366713"/>
            <a:chOff x="1795" y="528"/>
            <a:chExt cx="580" cy="231"/>
          </a:xfrm>
        </p:grpSpPr>
        <p:sp>
          <p:nvSpPr>
            <p:cNvPr id="52315" name="Rectangle 128"/>
            <p:cNvSpPr>
              <a:spLocks noChangeArrowheads="1"/>
            </p:cNvSpPr>
            <p:nvPr/>
          </p:nvSpPr>
          <p:spPr bwMode="auto">
            <a:xfrm>
              <a:off x="1795" y="532"/>
              <a:ext cx="580"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52316" name="Rectangle 129"/>
            <p:cNvSpPr>
              <a:spLocks noChangeArrowheads="1"/>
            </p:cNvSpPr>
            <p:nvPr/>
          </p:nvSpPr>
          <p:spPr bwMode="auto">
            <a:xfrm>
              <a:off x="1960" y="528"/>
              <a:ext cx="25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rs</a:t>
              </a:r>
              <a:endParaRPr lang="en-US" altLang="zh-CN" sz="1800"/>
            </a:p>
          </p:txBody>
        </p:sp>
      </p:grpSp>
      <p:grpSp>
        <p:nvGrpSpPr>
          <p:cNvPr id="52304" name="Group 130"/>
          <p:cNvGrpSpPr/>
          <p:nvPr/>
        </p:nvGrpSpPr>
        <p:grpSpPr bwMode="auto">
          <a:xfrm>
            <a:off x="5292725" y="838200"/>
            <a:ext cx="933450" cy="363538"/>
            <a:chOff x="2383" y="528"/>
            <a:chExt cx="579" cy="229"/>
          </a:xfrm>
        </p:grpSpPr>
        <p:sp>
          <p:nvSpPr>
            <p:cNvPr id="52313" name="Rectangle 131"/>
            <p:cNvSpPr>
              <a:spLocks noChangeArrowheads="1"/>
            </p:cNvSpPr>
            <p:nvPr/>
          </p:nvSpPr>
          <p:spPr bwMode="auto">
            <a:xfrm>
              <a:off x="2383" y="532"/>
              <a:ext cx="579"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52314" name="Rectangle 132"/>
            <p:cNvSpPr>
              <a:spLocks noChangeArrowheads="1"/>
            </p:cNvSpPr>
            <p:nvPr/>
          </p:nvSpPr>
          <p:spPr bwMode="auto">
            <a:xfrm>
              <a:off x="2547" y="528"/>
              <a:ext cx="215"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rt</a:t>
              </a:r>
              <a:endParaRPr lang="en-US" altLang="zh-CN" sz="1800"/>
            </a:p>
          </p:txBody>
        </p:sp>
      </p:grpSp>
      <p:sp>
        <p:nvSpPr>
          <p:cNvPr id="52305" name="Rectangle 133"/>
          <p:cNvSpPr>
            <a:spLocks noChangeArrowheads="1"/>
          </p:cNvSpPr>
          <p:nvPr/>
        </p:nvSpPr>
        <p:spPr bwMode="auto">
          <a:xfrm>
            <a:off x="6238875" y="844550"/>
            <a:ext cx="2857500" cy="2921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52306" name="Rectangle 134"/>
          <p:cNvSpPr>
            <a:spLocks noChangeArrowheads="1"/>
          </p:cNvSpPr>
          <p:nvPr/>
        </p:nvSpPr>
        <p:spPr bwMode="auto">
          <a:xfrm>
            <a:off x="7037389" y="838201"/>
            <a:ext cx="1324081"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immediate</a:t>
            </a:r>
            <a:endParaRPr lang="en-US" altLang="zh-CN" sz="1800"/>
          </a:p>
        </p:txBody>
      </p:sp>
      <p:sp>
        <p:nvSpPr>
          <p:cNvPr id="52307" name="Rectangle 135"/>
          <p:cNvSpPr>
            <a:spLocks noChangeArrowheads="1"/>
          </p:cNvSpPr>
          <p:nvPr/>
        </p:nvSpPr>
        <p:spPr bwMode="auto">
          <a:xfrm>
            <a:off x="8940800" y="533401"/>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0</a:t>
            </a:r>
            <a:endParaRPr lang="zh-CN" altLang="en-US" sz="1800"/>
          </a:p>
        </p:txBody>
      </p:sp>
      <p:sp>
        <p:nvSpPr>
          <p:cNvPr id="52308" name="Rectangle 136"/>
          <p:cNvSpPr>
            <a:spLocks noChangeArrowheads="1"/>
          </p:cNvSpPr>
          <p:nvPr/>
        </p:nvSpPr>
        <p:spPr bwMode="auto">
          <a:xfrm>
            <a:off x="5927725" y="533401"/>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16</a:t>
            </a:r>
            <a:endParaRPr lang="zh-CN" altLang="en-US" sz="1800"/>
          </a:p>
        </p:txBody>
      </p:sp>
      <p:sp>
        <p:nvSpPr>
          <p:cNvPr id="52309" name="Rectangle 137"/>
          <p:cNvSpPr>
            <a:spLocks noChangeArrowheads="1"/>
          </p:cNvSpPr>
          <p:nvPr/>
        </p:nvSpPr>
        <p:spPr bwMode="auto">
          <a:xfrm>
            <a:off x="4994275" y="533401"/>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21</a:t>
            </a:r>
            <a:endParaRPr lang="zh-CN" altLang="en-US" sz="1800"/>
          </a:p>
        </p:txBody>
      </p:sp>
      <p:sp>
        <p:nvSpPr>
          <p:cNvPr id="52310" name="Rectangle 138"/>
          <p:cNvSpPr>
            <a:spLocks noChangeArrowheads="1"/>
          </p:cNvSpPr>
          <p:nvPr/>
        </p:nvSpPr>
        <p:spPr bwMode="auto">
          <a:xfrm>
            <a:off x="4060825" y="533401"/>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26</a:t>
            </a:r>
            <a:endParaRPr lang="zh-CN" altLang="en-US" sz="1800"/>
          </a:p>
        </p:txBody>
      </p:sp>
      <p:sp>
        <p:nvSpPr>
          <p:cNvPr id="52311" name="Rectangle 139"/>
          <p:cNvSpPr>
            <a:spLocks noChangeArrowheads="1"/>
          </p:cNvSpPr>
          <p:nvPr/>
        </p:nvSpPr>
        <p:spPr bwMode="auto">
          <a:xfrm>
            <a:off x="3273425" y="533401"/>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31</a:t>
            </a:r>
            <a:endParaRPr lang="zh-CN" altLang="en-US" sz="1800"/>
          </a:p>
        </p:txBody>
      </p:sp>
      <p:grpSp>
        <p:nvGrpSpPr>
          <p:cNvPr id="3" name="组合 2"/>
          <p:cNvGrpSpPr/>
          <p:nvPr/>
        </p:nvGrpSpPr>
        <p:grpSpPr>
          <a:xfrm>
            <a:off x="4575175" y="3784600"/>
            <a:ext cx="609600" cy="431800"/>
            <a:chOff x="4575175" y="3784600"/>
            <a:chExt cx="609600" cy="431800"/>
          </a:xfrm>
        </p:grpSpPr>
        <p:sp>
          <p:nvSpPr>
            <p:cNvPr id="52273" name="Line 87"/>
            <p:cNvSpPr>
              <a:spLocks noChangeShapeType="1"/>
            </p:cNvSpPr>
            <p:nvPr/>
          </p:nvSpPr>
          <p:spPr bwMode="auto">
            <a:xfrm>
              <a:off x="4733925" y="4191000"/>
              <a:ext cx="450850" cy="0"/>
            </a:xfrm>
            <a:prstGeom prst="line">
              <a:avLst/>
            </a:prstGeom>
            <a:noFill/>
            <a:ln w="50800">
              <a:solidFill>
                <a:schemeClr val="accent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74" name="Line 88"/>
            <p:cNvSpPr>
              <a:spLocks noChangeShapeType="1"/>
            </p:cNvSpPr>
            <p:nvPr/>
          </p:nvSpPr>
          <p:spPr bwMode="auto">
            <a:xfrm flipV="1">
              <a:off x="4752975" y="3784600"/>
              <a:ext cx="0" cy="431800"/>
            </a:xfrm>
            <a:prstGeom prst="line">
              <a:avLst/>
            </a:prstGeom>
            <a:noFill/>
            <a:ln w="50800">
              <a:solidFill>
                <a:schemeClr val="accent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312" name="Line 140"/>
            <p:cNvSpPr>
              <a:spLocks noChangeShapeType="1"/>
            </p:cNvSpPr>
            <p:nvPr/>
          </p:nvSpPr>
          <p:spPr bwMode="auto">
            <a:xfrm flipH="1">
              <a:off x="4575175" y="3810000"/>
              <a:ext cx="203200" cy="0"/>
            </a:xfrm>
            <a:prstGeom prst="line">
              <a:avLst/>
            </a:prstGeom>
            <a:noFill/>
            <a:ln w="50800">
              <a:solidFill>
                <a:schemeClr val="accent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 name="标题 1"/>
          <p:cNvSpPr>
            <a:spLocks noGrp="1"/>
          </p:cNvSpPr>
          <p:nvPr>
            <p:ph type="title"/>
          </p:nvPr>
        </p:nvSpPr>
        <p:spPr/>
        <p:txBody>
          <a:bodyPr/>
          <a:lstStyle/>
          <a:p>
            <a:r>
              <a:rPr lang="en-US" altLang="zh-CN" dirty="0"/>
              <a:t>Branch</a:t>
            </a:r>
            <a:r>
              <a:rPr lang="zh-CN" altLang="en-US" dirty="0"/>
              <a:t>指令最后阶段取指部件中的动作</a:t>
            </a:r>
            <a:endParaRPr lang="zh-CN" altLang="en-US" dirty="0"/>
          </a:p>
        </p:txBody>
      </p:sp>
      <p:sp>
        <p:nvSpPr>
          <p:cNvPr id="141" name="Line 3"/>
          <p:cNvSpPr>
            <a:spLocks noChangeShapeType="1"/>
          </p:cNvSpPr>
          <p:nvPr/>
        </p:nvSpPr>
        <p:spPr bwMode="auto">
          <a:xfrm>
            <a:off x="3184522" y="3581396"/>
            <a:ext cx="904875" cy="0"/>
          </a:xfrm>
          <a:prstGeom prst="line">
            <a:avLst/>
          </a:prstGeom>
          <a:noFill/>
          <a:ln w="50800">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 name="Line 17"/>
          <p:cNvSpPr>
            <a:spLocks noChangeShapeType="1"/>
          </p:cNvSpPr>
          <p:nvPr/>
        </p:nvSpPr>
        <p:spPr bwMode="auto">
          <a:xfrm>
            <a:off x="3606796" y="4449759"/>
            <a:ext cx="482600" cy="0"/>
          </a:xfrm>
          <a:prstGeom prst="line">
            <a:avLst/>
          </a:prstGeom>
          <a:noFill/>
          <a:ln w="50800">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 name="Line 13"/>
          <p:cNvSpPr>
            <a:spLocks noChangeShapeType="1"/>
          </p:cNvSpPr>
          <p:nvPr/>
        </p:nvSpPr>
        <p:spPr bwMode="auto">
          <a:xfrm>
            <a:off x="3454396" y="5333996"/>
            <a:ext cx="635000" cy="0"/>
          </a:xfrm>
          <a:prstGeom prst="line">
            <a:avLst/>
          </a:prstGeom>
          <a:noFill/>
          <a:ln w="50800">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46" name="组合 145"/>
          <p:cNvGrpSpPr/>
          <p:nvPr/>
        </p:nvGrpSpPr>
        <p:grpSpPr>
          <a:xfrm>
            <a:off x="4575171" y="3784596"/>
            <a:ext cx="609600" cy="431800"/>
            <a:chOff x="4575175" y="3784600"/>
            <a:chExt cx="609600" cy="431800"/>
          </a:xfrm>
        </p:grpSpPr>
        <p:sp>
          <p:nvSpPr>
            <p:cNvPr id="147" name="Line 87"/>
            <p:cNvSpPr>
              <a:spLocks noChangeShapeType="1"/>
            </p:cNvSpPr>
            <p:nvPr/>
          </p:nvSpPr>
          <p:spPr bwMode="auto">
            <a:xfrm>
              <a:off x="4733925" y="4191000"/>
              <a:ext cx="450850" cy="0"/>
            </a:xfrm>
            <a:prstGeom prst="line">
              <a:avLst/>
            </a:prstGeom>
            <a:noFill/>
            <a:ln w="50800">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8" name="Line 88"/>
            <p:cNvSpPr>
              <a:spLocks noChangeShapeType="1"/>
            </p:cNvSpPr>
            <p:nvPr/>
          </p:nvSpPr>
          <p:spPr bwMode="auto">
            <a:xfrm flipV="1">
              <a:off x="4752975" y="3784600"/>
              <a:ext cx="0" cy="431800"/>
            </a:xfrm>
            <a:prstGeom prst="line">
              <a:avLst/>
            </a:prstGeom>
            <a:noFill/>
            <a:ln w="50800">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9" name="Line 140"/>
            <p:cNvSpPr>
              <a:spLocks noChangeShapeType="1"/>
            </p:cNvSpPr>
            <p:nvPr/>
          </p:nvSpPr>
          <p:spPr bwMode="auto">
            <a:xfrm flipH="1">
              <a:off x="4575175" y="3810000"/>
              <a:ext cx="203200" cy="0"/>
            </a:xfrm>
            <a:prstGeom prst="line">
              <a:avLst/>
            </a:prstGeom>
            <a:noFill/>
            <a:ln w="50800">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50" name="Line 57"/>
          <p:cNvSpPr>
            <a:spLocks noChangeShapeType="1"/>
          </p:cNvSpPr>
          <p:nvPr/>
        </p:nvSpPr>
        <p:spPr bwMode="auto">
          <a:xfrm>
            <a:off x="4479922" y="5100634"/>
            <a:ext cx="676275" cy="0"/>
          </a:xfrm>
          <a:prstGeom prst="line">
            <a:avLst/>
          </a:prstGeom>
          <a:noFill/>
          <a:ln w="50800">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1" name="Line 10"/>
          <p:cNvSpPr>
            <a:spLocks noChangeShapeType="1"/>
          </p:cNvSpPr>
          <p:nvPr/>
        </p:nvSpPr>
        <p:spPr bwMode="auto">
          <a:xfrm>
            <a:off x="5664196" y="4643434"/>
            <a:ext cx="635000" cy="0"/>
          </a:xfrm>
          <a:prstGeom prst="line">
            <a:avLst/>
          </a:prstGeom>
          <a:noFill/>
          <a:ln w="50800">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53" name="组合 152"/>
          <p:cNvGrpSpPr/>
          <p:nvPr/>
        </p:nvGrpSpPr>
        <p:grpSpPr>
          <a:xfrm>
            <a:off x="6400796" y="5499096"/>
            <a:ext cx="228600" cy="660400"/>
            <a:chOff x="6400800" y="5499100"/>
            <a:chExt cx="228600" cy="660400"/>
          </a:xfrm>
        </p:grpSpPr>
        <p:sp>
          <p:nvSpPr>
            <p:cNvPr id="154" name="Line 67"/>
            <p:cNvSpPr>
              <a:spLocks noChangeShapeType="1"/>
            </p:cNvSpPr>
            <p:nvPr/>
          </p:nvSpPr>
          <p:spPr bwMode="auto">
            <a:xfrm>
              <a:off x="6400800" y="5499100"/>
              <a:ext cx="0" cy="355600"/>
            </a:xfrm>
            <a:prstGeom prst="line">
              <a:avLst/>
            </a:prstGeom>
            <a:noFill/>
            <a:ln w="25400">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5" name="Line 68"/>
            <p:cNvSpPr>
              <a:spLocks noChangeShapeType="1"/>
            </p:cNvSpPr>
            <p:nvPr/>
          </p:nvSpPr>
          <p:spPr bwMode="auto">
            <a:xfrm>
              <a:off x="6629400" y="5499100"/>
              <a:ext cx="0" cy="660400"/>
            </a:xfrm>
            <a:prstGeom prst="line">
              <a:avLst/>
            </a:prstGeom>
            <a:noFill/>
            <a:ln w="25400">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57" name="组合 156"/>
          <p:cNvGrpSpPr/>
          <p:nvPr/>
        </p:nvGrpSpPr>
        <p:grpSpPr>
          <a:xfrm>
            <a:off x="6654796" y="3708396"/>
            <a:ext cx="711201" cy="508000"/>
            <a:chOff x="6654800" y="3708400"/>
            <a:chExt cx="711201" cy="508000"/>
          </a:xfrm>
        </p:grpSpPr>
        <p:sp>
          <p:nvSpPr>
            <p:cNvPr id="158" name="Line 109"/>
            <p:cNvSpPr>
              <a:spLocks noChangeShapeType="1"/>
            </p:cNvSpPr>
            <p:nvPr/>
          </p:nvSpPr>
          <p:spPr bwMode="auto">
            <a:xfrm>
              <a:off x="6918326" y="3733800"/>
              <a:ext cx="447675" cy="0"/>
            </a:xfrm>
            <a:prstGeom prst="line">
              <a:avLst/>
            </a:prstGeom>
            <a:noFill/>
            <a:ln w="50800">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9" name="Line 110"/>
            <p:cNvSpPr>
              <a:spLocks noChangeShapeType="1"/>
            </p:cNvSpPr>
            <p:nvPr/>
          </p:nvSpPr>
          <p:spPr bwMode="auto">
            <a:xfrm>
              <a:off x="6654800" y="4191000"/>
              <a:ext cx="298450" cy="0"/>
            </a:xfrm>
            <a:prstGeom prst="line">
              <a:avLst/>
            </a:prstGeom>
            <a:noFill/>
            <a:ln w="50800">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0" name="Line 111"/>
            <p:cNvSpPr>
              <a:spLocks noChangeShapeType="1"/>
            </p:cNvSpPr>
            <p:nvPr/>
          </p:nvSpPr>
          <p:spPr bwMode="auto">
            <a:xfrm flipV="1">
              <a:off x="6934200" y="3708400"/>
              <a:ext cx="0" cy="508000"/>
            </a:xfrm>
            <a:prstGeom prst="line">
              <a:avLst/>
            </a:prstGeom>
            <a:noFill/>
            <a:ln w="50800">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61" name="Line 114"/>
          <p:cNvSpPr>
            <a:spLocks noChangeShapeType="1"/>
          </p:cNvSpPr>
          <p:nvPr/>
        </p:nvSpPr>
        <p:spPr bwMode="auto">
          <a:xfrm flipV="1">
            <a:off x="7543796" y="3884382"/>
            <a:ext cx="0" cy="482600"/>
          </a:xfrm>
          <a:prstGeom prst="line">
            <a:avLst/>
          </a:prstGeom>
          <a:noFill/>
          <a:ln w="25400">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63" name="组合 162"/>
          <p:cNvGrpSpPr/>
          <p:nvPr/>
        </p:nvGrpSpPr>
        <p:grpSpPr>
          <a:xfrm>
            <a:off x="2260596" y="1879596"/>
            <a:ext cx="5689600" cy="1708150"/>
            <a:chOff x="2260600" y="1879600"/>
            <a:chExt cx="5689600" cy="1708150"/>
          </a:xfrm>
        </p:grpSpPr>
        <p:sp>
          <p:nvSpPr>
            <p:cNvPr id="164" name="Line 69"/>
            <p:cNvSpPr>
              <a:spLocks noChangeShapeType="1"/>
            </p:cNvSpPr>
            <p:nvPr/>
          </p:nvSpPr>
          <p:spPr bwMode="auto">
            <a:xfrm>
              <a:off x="7707314" y="3429000"/>
              <a:ext cx="192087" cy="0"/>
            </a:xfrm>
            <a:prstGeom prst="line">
              <a:avLst/>
            </a:prstGeom>
            <a:noFill/>
            <a:ln w="50800">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5" name="Line 70"/>
            <p:cNvSpPr>
              <a:spLocks noChangeShapeType="1"/>
            </p:cNvSpPr>
            <p:nvPr/>
          </p:nvSpPr>
          <p:spPr bwMode="auto">
            <a:xfrm flipV="1">
              <a:off x="7924800" y="1879600"/>
              <a:ext cx="0" cy="1574800"/>
            </a:xfrm>
            <a:prstGeom prst="line">
              <a:avLst/>
            </a:prstGeom>
            <a:noFill/>
            <a:ln w="50800">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6" name="Line 71"/>
            <p:cNvSpPr>
              <a:spLocks noChangeShapeType="1"/>
            </p:cNvSpPr>
            <p:nvPr/>
          </p:nvSpPr>
          <p:spPr bwMode="auto">
            <a:xfrm flipH="1">
              <a:off x="2260600" y="1905000"/>
              <a:ext cx="5689600" cy="0"/>
            </a:xfrm>
            <a:prstGeom prst="line">
              <a:avLst/>
            </a:prstGeom>
            <a:noFill/>
            <a:ln w="50800">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7" name="Line 72"/>
            <p:cNvSpPr>
              <a:spLocks noChangeShapeType="1"/>
            </p:cNvSpPr>
            <p:nvPr/>
          </p:nvSpPr>
          <p:spPr bwMode="auto">
            <a:xfrm>
              <a:off x="2286000" y="1885950"/>
              <a:ext cx="0" cy="1701800"/>
            </a:xfrm>
            <a:prstGeom prst="line">
              <a:avLst/>
            </a:prstGeom>
            <a:noFill/>
            <a:ln w="50800">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8" name="Line 73"/>
            <p:cNvSpPr>
              <a:spLocks noChangeShapeType="1"/>
            </p:cNvSpPr>
            <p:nvPr/>
          </p:nvSpPr>
          <p:spPr bwMode="auto">
            <a:xfrm>
              <a:off x="2311401" y="3567113"/>
              <a:ext cx="581025" cy="0"/>
            </a:xfrm>
            <a:prstGeom prst="line">
              <a:avLst/>
            </a:prstGeom>
            <a:noFill/>
            <a:ln w="50800">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1"/>
                                        </p:tgtEl>
                                        <p:attrNameLst>
                                          <p:attrName>style.visibility</p:attrName>
                                        </p:attrNameLst>
                                      </p:cBhvr>
                                      <p:to>
                                        <p:strVal val="visible"/>
                                      </p:to>
                                    </p:set>
                                    <p:anim calcmode="lin" valueType="num">
                                      <p:cBhvr additive="base">
                                        <p:cTn id="7" dur="500" fill="hold"/>
                                        <p:tgtEl>
                                          <p:spTgt spid="141"/>
                                        </p:tgtEl>
                                        <p:attrNameLst>
                                          <p:attrName>ppt_x</p:attrName>
                                        </p:attrNameLst>
                                      </p:cBhvr>
                                      <p:tavLst>
                                        <p:tav tm="0">
                                          <p:val>
                                            <p:strVal val="0-#ppt_w/2"/>
                                          </p:val>
                                        </p:tav>
                                        <p:tav tm="100000">
                                          <p:val>
                                            <p:strVal val="#ppt_x"/>
                                          </p:val>
                                        </p:tav>
                                      </p:tavLst>
                                    </p:anim>
                                    <p:anim calcmode="lin" valueType="num">
                                      <p:cBhvr additive="base">
                                        <p:cTn id="8" dur="500" fill="hold"/>
                                        <p:tgtEl>
                                          <p:spTgt spid="14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43"/>
                                        </p:tgtEl>
                                        <p:attrNameLst>
                                          <p:attrName>style.visibility</p:attrName>
                                        </p:attrNameLst>
                                      </p:cBhvr>
                                      <p:to>
                                        <p:strVal val="visible"/>
                                      </p:to>
                                    </p:set>
                                    <p:anim calcmode="lin" valueType="num">
                                      <p:cBhvr additive="base">
                                        <p:cTn id="11" dur="500" fill="hold"/>
                                        <p:tgtEl>
                                          <p:spTgt spid="143"/>
                                        </p:tgtEl>
                                        <p:attrNameLst>
                                          <p:attrName>ppt_x</p:attrName>
                                        </p:attrNameLst>
                                      </p:cBhvr>
                                      <p:tavLst>
                                        <p:tav tm="0">
                                          <p:val>
                                            <p:strVal val="0-#ppt_w/2"/>
                                          </p:val>
                                        </p:tav>
                                        <p:tav tm="100000">
                                          <p:val>
                                            <p:strVal val="#ppt_x"/>
                                          </p:val>
                                        </p:tav>
                                      </p:tavLst>
                                    </p:anim>
                                    <p:anim calcmode="lin" valueType="num">
                                      <p:cBhvr additive="base">
                                        <p:cTn id="12" dur="500" fill="hold"/>
                                        <p:tgtEl>
                                          <p:spTgt spid="143"/>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44"/>
                                        </p:tgtEl>
                                        <p:attrNameLst>
                                          <p:attrName>style.visibility</p:attrName>
                                        </p:attrNameLst>
                                      </p:cBhvr>
                                      <p:to>
                                        <p:strVal val="visible"/>
                                      </p:to>
                                    </p:set>
                                    <p:anim calcmode="lin" valueType="num">
                                      <p:cBhvr additive="base">
                                        <p:cTn id="15" dur="500" fill="hold"/>
                                        <p:tgtEl>
                                          <p:spTgt spid="144"/>
                                        </p:tgtEl>
                                        <p:attrNameLst>
                                          <p:attrName>ppt_x</p:attrName>
                                        </p:attrNameLst>
                                      </p:cBhvr>
                                      <p:tavLst>
                                        <p:tav tm="0">
                                          <p:val>
                                            <p:strVal val="0-#ppt_w/2"/>
                                          </p:val>
                                        </p:tav>
                                        <p:tav tm="100000">
                                          <p:val>
                                            <p:strVal val="#ppt_x"/>
                                          </p:val>
                                        </p:tav>
                                      </p:tavLst>
                                    </p:anim>
                                    <p:anim calcmode="lin" valueType="num">
                                      <p:cBhvr additive="base">
                                        <p:cTn id="16" dur="500" fill="hold"/>
                                        <p:tgtEl>
                                          <p:spTgt spid="144"/>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46"/>
                                        </p:tgtEl>
                                        <p:attrNameLst>
                                          <p:attrName>style.visibility</p:attrName>
                                        </p:attrNameLst>
                                      </p:cBhvr>
                                      <p:to>
                                        <p:strVal val="visible"/>
                                      </p:to>
                                    </p:set>
                                    <p:anim calcmode="lin" valueType="num">
                                      <p:cBhvr additive="base">
                                        <p:cTn id="21" dur="500" fill="hold"/>
                                        <p:tgtEl>
                                          <p:spTgt spid="146"/>
                                        </p:tgtEl>
                                        <p:attrNameLst>
                                          <p:attrName>ppt_x</p:attrName>
                                        </p:attrNameLst>
                                      </p:cBhvr>
                                      <p:tavLst>
                                        <p:tav tm="0">
                                          <p:val>
                                            <p:strVal val="#ppt_x"/>
                                          </p:val>
                                        </p:tav>
                                        <p:tav tm="100000">
                                          <p:val>
                                            <p:strVal val="#ppt_x"/>
                                          </p:val>
                                        </p:tav>
                                      </p:tavLst>
                                    </p:anim>
                                    <p:anim calcmode="lin" valueType="num">
                                      <p:cBhvr additive="base">
                                        <p:cTn id="22" dur="500" fill="hold"/>
                                        <p:tgtEl>
                                          <p:spTgt spid="146"/>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50"/>
                                        </p:tgtEl>
                                        <p:attrNameLst>
                                          <p:attrName>style.visibility</p:attrName>
                                        </p:attrNameLst>
                                      </p:cBhvr>
                                      <p:to>
                                        <p:strVal val="visible"/>
                                      </p:to>
                                    </p:set>
                                    <p:anim calcmode="lin" valueType="num">
                                      <p:cBhvr additive="base">
                                        <p:cTn id="25" dur="500" fill="hold"/>
                                        <p:tgtEl>
                                          <p:spTgt spid="150"/>
                                        </p:tgtEl>
                                        <p:attrNameLst>
                                          <p:attrName>ppt_x</p:attrName>
                                        </p:attrNameLst>
                                      </p:cBhvr>
                                      <p:tavLst>
                                        <p:tav tm="0">
                                          <p:val>
                                            <p:strVal val="#ppt_x"/>
                                          </p:val>
                                        </p:tav>
                                        <p:tav tm="100000">
                                          <p:val>
                                            <p:strVal val="#ppt_x"/>
                                          </p:val>
                                        </p:tav>
                                      </p:tavLst>
                                    </p:anim>
                                    <p:anim calcmode="lin" valueType="num">
                                      <p:cBhvr additive="base">
                                        <p:cTn id="26" dur="500" fill="hold"/>
                                        <p:tgtEl>
                                          <p:spTgt spid="15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51"/>
                                        </p:tgtEl>
                                        <p:attrNameLst>
                                          <p:attrName>style.visibility</p:attrName>
                                        </p:attrNameLst>
                                      </p:cBhvr>
                                      <p:to>
                                        <p:strVal val="visible"/>
                                      </p:to>
                                    </p:set>
                                    <p:anim calcmode="lin" valueType="num">
                                      <p:cBhvr additive="base">
                                        <p:cTn id="31" dur="500" fill="hold"/>
                                        <p:tgtEl>
                                          <p:spTgt spid="151"/>
                                        </p:tgtEl>
                                        <p:attrNameLst>
                                          <p:attrName>ppt_x</p:attrName>
                                        </p:attrNameLst>
                                      </p:cBhvr>
                                      <p:tavLst>
                                        <p:tav tm="0">
                                          <p:val>
                                            <p:strVal val="#ppt_x"/>
                                          </p:val>
                                        </p:tav>
                                        <p:tav tm="100000">
                                          <p:val>
                                            <p:strVal val="#ppt_x"/>
                                          </p:val>
                                        </p:tav>
                                      </p:tavLst>
                                    </p:anim>
                                    <p:anim calcmode="lin" valueType="num">
                                      <p:cBhvr additive="base">
                                        <p:cTn id="32" dur="500" fill="hold"/>
                                        <p:tgtEl>
                                          <p:spTgt spid="15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53"/>
                                        </p:tgtEl>
                                        <p:attrNameLst>
                                          <p:attrName>style.visibility</p:attrName>
                                        </p:attrNameLst>
                                      </p:cBhvr>
                                      <p:to>
                                        <p:strVal val="visible"/>
                                      </p:to>
                                    </p:set>
                                    <p:anim calcmode="lin" valueType="num">
                                      <p:cBhvr additive="base">
                                        <p:cTn id="37" dur="500" fill="hold"/>
                                        <p:tgtEl>
                                          <p:spTgt spid="153"/>
                                        </p:tgtEl>
                                        <p:attrNameLst>
                                          <p:attrName>ppt_x</p:attrName>
                                        </p:attrNameLst>
                                      </p:cBhvr>
                                      <p:tavLst>
                                        <p:tav tm="0">
                                          <p:val>
                                            <p:strVal val="#ppt_x"/>
                                          </p:val>
                                        </p:tav>
                                        <p:tav tm="100000">
                                          <p:val>
                                            <p:strVal val="#ppt_x"/>
                                          </p:val>
                                        </p:tav>
                                      </p:tavLst>
                                    </p:anim>
                                    <p:anim calcmode="lin" valueType="num">
                                      <p:cBhvr additive="base">
                                        <p:cTn id="38" dur="500" fill="hold"/>
                                        <p:tgtEl>
                                          <p:spTgt spid="15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57"/>
                                        </p:tgtEl>
                                        <p:attrNameLst>
                                          <p:attrName>style.visibility</p:attrName>
                                        </p:attrNameLst>
                                      </p:cBhvr>
                                      <p:to>
                                        <p:strVal val="visible"/>
                                      </p:to>
                                    </p:set>
                                    <p:anim calcmode="lin" valueType="num">
                                      <p:cBhvr additive="base">
                                        <p:cTn id="43" dur="500" fill="hold"/>
                                        <p:tgtEl>
                                          <p:spTgt spid="157"/>
                                        </p:tgtEl>
                                        <p:attrNameLst>
                                          <p:attrName>ppt_x</p:attrName>
                                        </p:attrNameLst>
                                      </p:cBhvr>
                                      <p:tavLst>
                                        <p:tav tm="0">
                                          <p:val>
                                            <p:strVal val="#ppt_x"/>
                                          </p:val>
                                        </p:tav>
                                        <p:tav tm="100000">
                                          <p:val>
                                            <p:strVal val="#ppt_x"/>
                                          </p:val>
                                        </p:tav>
                                      </p:tavLst>
                                    </p:anim>
                                    <p:anim calcmode="lin" valueType="num">
                                      <p:cBhvr additive="base">
                                        <p:cTn id="44" dur="500" fill="hold"/>
                                        <p:tgtEl>
                                          <p:spTgt spid="15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61"/>
                                        </p:tgtEl>
                                        <p:attrNameLst>
                                          <p:attrName>style.visibility</p:attrName>
                                        </p:attrNameLst>
                                      </p:cBhvr>
                                      <p:to>
                                        <p:strVal val="visible"/>
                                      </p:to>
                                    </p:set>
                                    <p:anim calcmode="lin" valueType="num">
                                      <p:cBhvr additive="base">
                                        <p:cTn id="49" dur="500" fill="hold"/>
                                        <p:tgtEl>
                                          <p:spTgt spid="161"/>
                                        </p:tgtEl>
                                        <p:attrNameLst>
                                          <p:attrName>ppt_x</p:attrName>
                                        </p:attrNameLst>
                                      </p:cBhvr>
                                      <p:tavLst>
                                        <p:tav tm="0">
                                          <p:val>
                                            <p:strVal val="#ppt_x"/>
                                          </p:val>
                                        </p:tav>
                                        <p:tav tm="100000">
                                          <p:val>
                                            <p:strVal val="#ppt_x"/>
                                          </p:val>
                                        </p:tav>
                                      </p:tavLst>
                                    </p:anim>
                                    <p:anim calcmode="lin" valueType="num">
                                      <p:cBhvr additive="base">
                                        <p:cTn id="50" dur="500" fill="hold"/>
                                        <p:tgtEl>
                                          <p:spTgt spid="16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63"/>
                                        </p:tgtEl>
                                        <p:attrNameLst>
                                          <p:attrName>style.visibility</p:attrName>
                                        </p:attrNameLst>
                                      </p:cBhvr>
                                      <p:to>
                                        <p:strVal val="visible"/>
                                      </p:to>
                                    </p:set>
                                    <p:anim calcmode="lin" valueType="num">
                                      <p:cBhvr additive="base">
                                        <p:cTn id="55" dur="500" fill="hold"/>
                                        <p:tgtEl>
                                          <p:spTgt spid="163"/>
                                        </p:tgtEl>
                                        <p:attrNameLst>
                                          <p:attrName>ppt_x</p:attrName>
                                        </p:attrNameLst>
                                      </p:cBhvr>
                                      <p:tavLst>
                                        <p:tav tm="0">
                                          <p:val>
                                            <p:strVal val="#ppt_x"/>
                                          </p:val>
                                        </p:tav>
                                        <p:tav tm="100000">
                                          <p:val>
                                            <p:strVal val="#ppt_x"/>
                                          </p:val>
                                        </p:tav>
                                      </p:tavLst>
                                    </p:anim>
                                    <p:anim calcmode="lin" valueType="num">
                                      <p:cBhvr additive="base">
                                        <p:cTn id="56" dur="500" fill="hold"/>
                                        <p:tgtEl>
                                          <p:spTgt spid="1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animBg="1"/>
      <p:bldP spid="143" grpId="0" animBg="1"/>
      <p:bldP spid="144" grpId="0" animBg="1"/>
      <p:bldP spid="150" grpId="0" animBg="1"/>
      <p:bldP spid="151" grpId="0" animBg="1"/>
      <p:bldP spid="16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251" name="Group 3"/>
          <p:cNvGrpSpPr/>
          <p:nvPr/>
        </p:nvGrpSpPr>
        <p:grpSpPr bwMode="auto">
          <a:xfrm>
            <a:off x="6553200" y="3854450"/>
            <a:ext cx="457200" cy="1136650"/>
            <a:chOff x="3168" y="2302"/>
            <a:chExt cx="288" cy="716"/>
          </a:xfrm>
        </p:grpSpPr>
        <p:sp>
          <p:nvSpPr>
            <p:cNvPr id="53407" name="Line 4"/>
            <p:cNvSpPr>
              <a:spLocks noChangeShapeType="1"/>
            </p:cNvSpPr>
            <p:nvPr/>
          </p:nvSpPr>
          <p:spPr bwMode="auto">
            <a:xfrm>
              <a:off x="3168" y="2302"/>
              <a:ext cx="0" cy="16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408" name="Line 5"/>
            <p:cNvSpPr>
              <a:spLocks noChangeShapeType="1"/>
            </p:cNvSpPr>
            <p:nvPr/>
          </p:nvSpPr>
          <p:spPr bwMode="auto">
            <a:xfrm>
              <a:off x="3176" y="2302"/>
              <a:ext cx="272" cy="16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409" name="Line 6"/>
            <p:cNvSpPr>
              <a:spLocks noChangeShapeType="1"/>
            </p:cNvSpPr>
            <p:nvPr/>
          </p:nvSpPr>
          <p:spPr bwMode="auto">
            <a:xfrm>
              <a:off x="3176" y="2481"/>
              <a:ext cx="128" cy="7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410" name="Line 7"/>
            <p:cNvSpPr>
              <a:spLocks noChangeShapeType="1"/>
            </p:cNvSpPr>
            <p:nvPr/>
          </p:nvSpPr>
          <p:spPr bwMode="auto">
            <a:xfrm>
              <a:off x="3312" y="2571"/>
              <a:ext cx="0" cy="16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411" name="Line 8"/>
            <p:cNvSpPr>
              <a:spLocks noChangeShapeType="1"/>
            </p:cNvSpPr>
            <p:nvPr/>
          </p:nvSpPr>
          <p:spPr bwMode="auto">
            <a:xfrm>
              <a:off x="3456" y="2481"/>
              <a:ext cx="0" cy="342"/>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412" name="Line 9"/>
            <p:cNvSpPr>
              <a:spLocks noChangeShapeType="1"/>
            </p:cNvSpPr>
            <p:nvPr/>
          </p:nvSpPr>
          <p:spPr bwMode="auto">
            <a:xfrm flipV="1">
              <a:off x="3176" y="2734"/>
              <a:ext cx="128" cy="10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413" name="Line 10"/>
            <p:cNvSpPr>
              <a:spLocks noChangeShapeType="1"/>
            </p:cNvSpPr>
            <p:nvPr/>
          </p:nvSpPr>
          <p:spPr bwMode="auto">
            <a:xfrm>
              <a:off x="3168" y="2839"/>
              <a:ext cx="0" cy="16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414" name="Line 11"/>
            <p:cNvSpPr>
              <a:spLocks noChangeShapeType="1"/>
            </p:cNvSpPr>
            <p:nvPr/>
          </p:nvSpPr>
          <p:spPr bwMode="auto">
            <a:xfrm flipV="1">
              <a:off x="3176" y="2823"/>
              <a:ext cx="272" cy="19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3252" name="Line 12"/>
          <p:cNvSpPr>
            <a:spLocks noChangeShapeType="1"/>
          </p:cNvSpPr>
          <p:nvPr/>
        </p:nvSpPr>
        <p:spPr bwMode="auto">
          <a:xfrm flipH="1">
            <a:off x="6997700" y="4410075"/>
            <a:ext cx="2311400" cy="0"/>
          </a:xfrm>
          <a:prstGeom prst="line">
            <a:avLst/>
          </a:prstGeom>
          <a:noFill/>
          <a:ln w="254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53" name="Line 13"/>
          <p:cNvSpPr>
            <a:spLocks noChangeShapeType="1"/>
          </p:cNvSpPr>
          <p:nvPr/>
        </p:nvSpPr>
        <p:spPr bwMode="auto">
          <a:xfrm flipH="1">
            <a:off x="7385050" y="4346575"/>
            <a:ext cx="88900" cy="128588"/>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54" name="Rectangle 14"/>
          <p:cNvSpPr>
            <a:spLocks noChangeArrowheads="1"/>
          </p:cNvSpPr>
          <p:nvPr/>
        </p:nvSpPr>
        <p:spPr bwMode="auto">
          <a:xfrm>
            <a:off x="7072313" y="4408489"/>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32</a:t>
            </a:r>
            <a:endParaRPr lang="zh-CN" altLang="en-US" sz="1800"/>
          </a:p>
        </p:txBody>
      </p:sp>
      <p:sp>
        <p:nvSpPr>
          <p:cNvPr id="53255" name="Line 15"/>
          <p:cNvSpPr>
            <a:spLocks noChangeShapeType="1"/>
          </p:cNvSpPr>
          <p:nvPr/>
        </p:nvSpPr>
        <p:spPr bwMode="auto">
          <a:xfrm>
            <a:off x="6781800" y="3489325"/>
            <a:ext cx="0" cy="48260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56" name="Rectangle 16"/>
          <p:cNvSpPr>
            <a:spLocks noChangeArrowheads="1"/>
          </p:cNvSpPr>
          <p:nvPr/>
        </p:nvSpPr>
        <p:spPr bwMode="auto">
          <a:xfrm>
            <a:off x="5716589" y="3195639"/>
            <a:ext cx="154622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u="sng">
                <a:solidFill>
                  <a:schemeClr val="accent1"/>
                </a:solidFill>
              </a:rPr>
              <a:t>ALUctr = x</a:t>
            </a:r>
            <a:endParaRPr lang="en-US" altLang="zh-CN" sz="1800" u="sng">
              <a:solidFill>
                <a:schemeClr val="accent1"/>
              </a:solidFill>
            </a:endParaRPr>
          </a:p>
        </p:txBody>
      </p:sp>
      <p:sp>
        <p:nvSpPr>
          <p:cNvPr id="53257" name="Rectangle 17"/>
          <p:cNvSpPr>
            <a:spLocks noChangeArrowheads="1"/>
          </p:cNvSpPr>
          <p:nvPr/>
        </p:nvSpPr>
        <p:spPr bwMode="auto">
          <a:xfrm>
            <a:off x="2484438" y="4787901"/>
            <a:ext cx="541816"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rgbClr val="A50021"/>
                </a:solidFill>
              </a:rPr>
              <a:t>Clk</a:t>
            </a:r>
            <a:endParaRPr lang="en-US" altLang="zh-CN" sz="1800">
              <a:solidFill>
                <a:srgbClr val="A50021"/>
              </a:solidFill>
            </a:endParaRPr>
          </a:p>
        </p:txBody>
      </p:sp>
      <p:sp>
        <p:nvSpPr>
          <p:cNvPr id="53258" name="Rectangle 18"/>
          <p:cNvSpPr>
            <a:spLocks noChangeArrowheads="1"/>
          </p:cNvSpPr>
          <p:nvPr/>
        </p:nvSpPr>
        <p:spPr bwMode="auto">
          <a:xfrm>
            <a:off x="2195513" y="3981451"/>
            <a:ext cx="81112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busW</a:t>
            </a:r>
            <a:endParaRPr lang="en-US" altLang="zh-CN" sz="1800"/>
          </a:p>
        </p:txBody>
      </p:sp>
      <p:sp>
        <p:nvSpPr>
          <p:cNvPr id="53259" name="Rectangle 19"/>
          <p:cNvSpPr>
            <a:spLocks noChangeArrowheads="1"/>
          </p:cNvSpPr>
          <p:nvPr/>
        </p:nvSpPr>
        <p:spPr bwMode="auto">
          <a:xfrm>
            <a:off x="3279776" y="3854450"/>
            <a:ext cx="1431925" cy="1130300"/>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53260" name="Line 20"/>
          <p:cNvSpPr>
            <a:spLocks noChangeShapeType="1"/>
          </p:cNvSpPr>
          <p:nvPr/>
        </p:nvSpPr>
        <p:spPr bwMode="auto">
          <a:xfrm>
            <a:off x="3317876" y="4760913"/>
            <a:ext cx="250825" cy="635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61" name="Line 21"/>
          <p:cNvSpPr>
            <a:spLocks noChangeShapeType="1"/>
          </p:cNvSpPr>
          <p:nvPr/>
        </p:nvSpPr>
        <p:spPr bwMode="auto">
          <a:xfrm flipH="1">
            <a:off x="3292476" y="4849814"/>
            <a:ext cx="301625" cy="9842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62" name="Oval 22"/>
          <p:cNvSpPr>
            <a:spLocks noChangeArrowheads="1"/>
          </p:cNvSpPr>
          <p:nvPr/>
        </p:nvSpPr>
        <p:spPr bwMode="auto">
          <a:xfrm>
            <a:off x="3127375" y="4795839"/>
            <a:ext cx="127000" cy="117475"/>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264215" name="Rectangle 23"/>
          <p:cNvSpPr>
            <a:spLocks noChangeArrowheads="1"/>
          </p:cNvSpPr>
          <p:nvPr/>
        </p:nvSpPr>
        <p:spPr bwMode="auto">
          <a:xfrm>
            <a:off x="2193926" y="3302000"/>
            <a:ext cx="129222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u="sng">
                <a:solidFill>
                  <a:schemeClr val="accent1"/>
                </a:solidFill>
              </a:rPr>
              <a:t>RegWr</a:t>
            </a:r>
            <a:r>
              <a:rPr lang="en-US" altLang="zh-CN" u="sng">
                <a:solidFill>
                  <a:srgbClr val="A50021"/>
                </a:solidFill>
                <a:latin typeface="Times New Roman" panose="02020603050405020304" pitchFamily="18" charset="0"/>
              </a:rPr>
              <a:t> </a:t>
            </a:r>
            <a:r>
              <a:rPr lang="en-US" altLang="zh-CN" sz="1800" u="sng">
                <a:solidFill>
                  <a:schemeClr val="accent1"/>
                </a:solidFill>
              </a:rPr>
              <a:t>= 0</a:t>
            </a:r>
            <a:endParaRPr lang="en-US" altLang="zh-CN" sz="1800" u="sng">
              <a:solidFill>
                <a:schemeClr val="accent1"/>
              </a:solidFill>
            </a:endParaRPr>
          </a:p>
        </p:txBody>
      </p:sp>
      <p:sp>
        <p:nvSpPr>
          <p:cNvPr id="53264" name="Line 24"/>
          <p:cNvSpPr>
            <a:spLocks noChangeShapeType="1"/>
          </p:cNvSpPr>
          <p:nvPr/>
        </p:nvSpPr>
        <p:spPr bwMode="auto">
          <a:xfrm flipH="1">
            <a:off x="2273300" y="4340225"/>
            <a:ext cx="1016000" cy="0"/>
          </a:xfrm>
          <a:prstGeom prst="line">
            <a:avLst/>
          </a:prstGeom>
          <a:noFill/>
          <a:ln w="254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65" name="Line 25"/>
          <p:cNvSpPr>
            <a:spLocks noChangeShapeType="1"/>
          </p:cNvSpPr>
          <p:nvPr/>
        </p:nvSpPr>
        <p:spPr bwMode="auto">
          <a:xfrm flipH="1">
            <a:off x="2813050" y="4275139"/>
            <a:ext cx="88900" cy="128587"/>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66" name="Rectangle 26"/>
          <p:cNvSpPr>
            <a:spLocks noChangeArrowheads="1"/>
          </p:cNvSpPr>
          <p:nvPr/>
        </p:nvSpPr>
        <p:spPr bwMode="auto">
          <a:xfrm>
            <a:off x="2500313" y="4337051"/>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32</a:t>
            </a:r>
            <a:endParaRPr lang="zh-CN" altLang="en-US" sz="1800"/>
          </a:p>
        </p:txBody>
      </p:sp>
      <p:sp>
        <p:nvSpPr>
          <p:cNvPr id="53267" name="Line 27"/>
          <p:cNvSpPr>
            <a:spLocks noChangeShapeType="1"/>
          </p:cNvSpPr>
          <p:nvPr/>
        </p:nvSpPr>
        <p:spPr bwMode="auto">
          <a:xfrm>
            <a:off x="4737100" y="3984625"/>
            <a:ext cx="18034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68" name="Line 28"/>
          <p:cNvSpPr>
            <a:spLocks noChangeShapeType="1"/>
          </p:cNvSpPr>
          <p:nvPr/>
        </p:nvSpPr>
        <p:spPr bwMode="auto">
          <a:xfrm flipH="1">
            <a:off x="5708650" y="3919539"/>
            <a:ext cx="88900" cy="130175"/>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69" name="Rectangle 29"/>
          <p:cNvSpPr>
            <a:spLocks noChangeArrowheads="1"/>
          </p:cNvSpPr>
          <p:nvPr/>
        </p:nvSpPr>
        <p:spPr bwMode="auto">
          <a:xfrm>
            <a:off x="5395913" y="4052889"/>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32</a:t>
            </a:r>
            <a:endParaRPr lang="zh-CN" altLang="en-US" sz="1800"/>
          </a:p>
        </p:txBody>
      </p:sp>
      <p:sp>
        <p:nvSpPr>
          <p:cNvPr id="53270" name="Rectangle 30"/>
          <p:cNvSpPr>
            <a:spLocks noChangeArrowheads="1"/>
          </p:cNvSpPr>
          <p:nvPr/>
        </p:nvSpPr>
        <p:spPr bwMode="auto">
          <a:xfrm>
            <a:off x="5091113" y="3697289"/>
            <a:ext cx="7598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busA</a:t>
            </a:r>
            <a:endParaRPr lang="en-US" altLang="zh-CN" sz="1800"/>
          </a:p>
        </p:txBody>
      </p:sp>
      <p:sp>
        <p:nvSpPr>
          <p:cNvPr id="53271" name="Line 31"/>
          <p:cNvSpPr>
            <a:spLocks noChangeShapeType="1"/>
          </p:cNvSpPr>
          <p:nvPr/>
        </p:nvSpPr>
        <p:spPr bwMode="auto">
          <a:xfrm flipV="1">
            <a:off x="3429000" y="3616326"/>
            <a:ext cx="0" cy="23812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72" name="Line 32"/>
          <p:cNvSpPr>
            <a:spLocks noChangeShapeType="1"/>
          </p:cNvSpPr>
          <p:nvPr/>
        </p:nvSpPr>
        <p:spPr bwMode="auto">
          <a:xfrm>
            <a:off x="4737100" y="4684713"/>
            <a:ext cx="9652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73" name="Line 33"/>
          <p:cNvSpPr>
            <a:spLocks noChangeShapeType="1"/>
          </p:cNvSpPr>
          <p:nvPr/>
        </p:nvSpPr>
        <p:spPr bwMode="auto">
          <a:xfrm flipV="1">
            <a:off x="5187950" y="4537075"/>
            <a:ext cx="139700" cy="2413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74" name="Rectangle 34"/>
          <p:cNvSpPr>
            <a:spLocks noChangeArrowheads="1"/>
          </p:cNvSpPr>
          <p:nvPr/>
        </p:nvSpPr>
        <p:spPr bwMode="auto">
          <a:xfrm>
            <a:off x="4786313" y="4681539"/>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32</a:t>
            </a:r>
            <a:endParaRPr lang="zh-CN" altLang="en-US" sz="1800"/>
          </a:p>
        </p:txBody>
      </p:sp>
      <p:sp>
        <p:nvSpPr>
          <p:cNvPr id="53275" name="Rectangle 35"/>
          <p:cNvSpPr>
            <a:spLocks noChangeArrowheads="1"/>
          </p:cNvSpPr>
          <p:nvPr/>
        </p:nvSpPr>
        <p:spPr bwMode="auto">
          <a:xfrm>
            <a:off x="4697413" y="4333876"/>
            <a:ext cx="7598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busB</a:t>
            </a:r>
            <a:endParaRPr lang="en-US" altLang="zh-CN" sz="1800"/>
          </a:p>
        </p:txBody>
      </p:sp>
      <p:sp>
        <p:nvSpPr>
          <p:cNvPr id="53276" name="Line 36"/>
          <p:cNvSpPr>
            <a:spLocks noChangeShapeType="1"/>
          </p:cNvSpPr>
          <p:nvPr/>
        </p:nvSpPr>
        <p:spPr bwMode="auto">
          <a:xfrm flipH="1">
            <a:off x="2654300" y="4837113"/>
            <a:ext cx="4826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77" name="Line 37"/>
          <p:cNvSpPr>
            <a:spLocks noChangeShapeType="1"/>
          </p:cNvSpPr>
          <p:nvPr/>
        </p:nvSpPr>
        <p:spPr bwMode="auto">
          <a:xfrm>
            <a:off x="4572000" y="3429000"/>
            <a:ext cx="0" cy="40005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78" name="Line 38"/>
          <p:cNvSpPr>
            <a:spLocks noChangeShapeType="1"/>
          </p:cNvSpPr>
          <p:nvPr/>
        </p:nvSpPr>
        <p:spPr bwMode="auto">
          <a:xfrm flipV="1">
            <a:off x="4502150" y="3551239"/>
            <a:ext cx="139700" cy="155575"/>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79" name="Rectangle 39"/>
          <p:cNvSpPr>
            <a:spLocks noChangeArrowheads="1"/>
          </p:cNvSpPr>
          <p:nvPr/>
        </p:nvSpPr>
        <p:spPr bwMode="auto">
          <a:xfrm>
            <a:off x="4329113" y="3413126"/>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5</a:t>
            </a:r>
            <a:endParaRPr lang="zh-CN" altLang="en-US" sz="1800"/>
          </a:p>
        </p:txBody>
      </p:sp>
      <p:sp>
        <p:nvSpPr>
          <p:cNvPr id="53280" name="Line 40"/>
          <p:cNvSpPr>
            <a:spLocks noChangeShapeType="1"/>
          </p:cNvSpPr>
          <p:nvPr/>
        </p:nvSpPr>
        <p:spPr bwMode="auto">
          <a:xfrm>
            <a:off x="3733800" y="3216276"/>
            <a:ext cx="0" cy="61277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81" name="Line 41"/>
          <p:cNvSpPr>
            <a:spLocks noChangeShapeType="1"/>
          </p:cNvSpPr>
          <p:nvPr/>
        </p:nvSpPr>
        <p:spPr bwMode="auto">
          <a:xfrm flipV="1">
            <a:off x="3663950" y="3551239"/>
            <a:ext cx="139700" cy="155575"/>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82" name="Rectangle 42"/>
          <p:cNvSpPr>
            <a:spLocks noChangeArrowheads="1"/>
          </p:cNvSpPr>
          <p:nvPr/>
        </p:nvSpPr>
        <p:spPr bwMode="auto">
          <a:xfrm>
            <a:off x="3490913" y="3413126"/>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5</a:t>
            </a:r>
            <a:endParaRPr lang="zh-CN" altLang="en-US" sz="1800"/>
          </a:p>
        </p:txBody>
      </p:sp>
      <p:sp>
        <p:nvSpPr>
          <p:cNvPr id="53283" name="Line 43"/>
          <p:cNvSpPr>
            <a:spLocks noChangeShapeType="1"/>
          </p:cNvSpPr>
          <p:nvPr/>
        </p:nvSpPr>
        <p:spPr bwMode="auto">
          <a:xfrm>
            <a:off x="4114800" y="3429000"/>
            <a:ext cx="0" cy="40005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84" name="Line 44"/>
          <p:cNvSpPr>
            <a:spLocks noChangeShapeType="1"/>
          </p:cNvSpPr>
          <p:nvPr/>
        </p:nvSpPr>
        <p:spPr bwMode="auto">
          <a:xfrm flipV="1">
            <a:off x="4044950" y="3551239"/>
            <a:ext cx="139700" cy="155575"/>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85" name="Rectangle 45"/>
          <p:cNvSpPr>
            <a:spLocks noChangeArrowheads="1"/>
          </p:cNvSpPr>
          <p:nvPr/>
        </p:nvSpPr>
        <p:spPr bwMode="auto">
          <a:xfrm>
            <a:off x="3871913" y="3413126"/>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5</a:t>
            </a:r>
            <a:endParaRPr lang="zh-CN" altLang="en-US" sz="1800"/>
          </a:p>
        </p:txBody>
      </p:sp>
      <p:sp>
        <p:nvSpPr>
          <p:cNvPr id="53286" name="Rectangle 46"/>
          <p:cNvSpPr>
            <a:spLocks noChangeArrowheads="1"/>
          </p:cNvSpPr>
          <p:nvPr/>
        </p:nvSpPr>
        <p:spPr bwMode="auto">
          <a:xfrm>
            <a:off x="3490913" y="3840164"/>
            <a:ext cx="528992"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Rw</a:t>
            </a:r>
            <a:endParaRPr lang="en-US" altLang="zh-CN" sz="1800"/>
          </a:p>
        </p:txBody>
      </p:sp>
      <p:sp>
        <p:nvSpPr>
          <p:cNvPr id="53287" name="Rectangle 47"/>
          <p:cNvSpPr>
            <a:spLocks noChangeArrowheads="1"/>
          </p:cNvSpPr>
          <p:nvPr/>
        </p:nvSpPr>
        <p:spPr bwMode="auto">
          <a:xfrm>
            <a:off x="3948113" y="3840164"/>
            <a:ext cx="477696"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Ra</a:t>
            </a:r>
            <a:endParaRPr lang="en-US" altLang="zh-CN" sz="1800"/>
          </a:p>
        </p:txBody>
      </p:sp>
      <p:sp>
        <p:nvSpPr>
          <p:cNvPr id="53288" name="Rectangle 48"/>
          <p:cNvSpPr>
            <a:spLocks noChangeArrowheads="1"/>
          </p:cNvSpPr>
          <p:nvPr/>
        </p:nvSpPr>
        <p:spPr bwMode="auto">
          <a:xfrm>
            <a:off x="4329113" y="3840164"/>
            <a:ext cx="49052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Rb</a:t>
            </a:r>
            <a:endParaRPr lang="en-US" altLang="zh-CN" sz="1800"/>
          </a:p>
        </p:txBody>
      </p:sp>
      <p:sp>
        <p:nvSpPr>
          <p:cNvPr id="53289" name="Rectangle 49"/>
          <p:cNvSpPr>
            <a:spLocks noChangeArrowheads="1"/>
          </p:cNvSpPr>
          <p:nvPr/>
        </p:nvSpPr>
        <p:spPr bwMode="auto">
          <a:xfrm>
            <a:off x="3490914" y="4124325"/>
            <a:ext cx="1234313" cy="64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32 32-</a:t>
            </a:r>
            <a:r>
              <a:rPr lang="en-US" altLang="zh-CN" sz="1800"/>
              <a:t>bit</a:t>
            </a:r>
            <a:endParaRPr lang="en-US" altLang="zh-CN" sz="1800"/>
          </a:p>
          <a:p>
            <a:r>
              <a:rPr lang="en-US" altLang="zh-CN" sz="1800"/>
              <a:t>Registers</a:t>
            </a:r>
            <a:endParaRPr lang="en-US" altLang="zh-CN" sz="1800"/>
          </a:p>
        </p:txBody>
      </p:sp>
      <p:sp>
        <p:nvSpPr>
          <p:cNvPr id="53290" name="Line 50"/>
          <p:cNvSpPr>
            <a:spLocks noChangeShapeType="1"/>
          </p:cNvSpPr>
          <p:nvPr/>
        </p:nvSpPr>
        <p:spPr bwMode="auto">
          <a:xfrm flipH="1">
            <a:off x="2273300" y="6372225"/>
            <a:ext cx="77978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91" name="Line 51"/>
          <p:cNvSpPr>
            <a:spLocks noChangeShapeType="1"/>
          </p:cNvSpPr>
          <p:nvPr/>
        </p:nvSpPr>
        <p:spPr bwMode="auto">
          <a:xfrm flipV="1">
            <a:off x="2286000" y="4327525"/>
            <a:ext cx="0" cy="20574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92" name="Rectangle 52"/>
          <p:cNvSpPr>
            <a:spLocks noChangeArrowheads="1"/>
          </p:cNvSpPr>
          <p:nvPr/>
        </p:nvSpPr>
        <p:spPr bwMode="auto">
          <a:xfrm>
            <a:off x="4100513" y="3200401"/>
            <a:ext cx="477696"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Rs</a:t>
            </a:r>
            <a:endParaRPr lang="en-US" altLang="zh-CN" sz="1800"/>
          </a:p>
        </p:txBody>
      </p:sp>
      <p:sp>
        <p:nvSpPr>
          <p:cNvPr id="53293" name="Rectangle 53"/>
          <p:cNvSpPr>
            <a:spLocks noChangeArrowheads="1"/>
          </p:cNvSpPr>
          <p:nvPr/>
        </p:nvSpPr>
        <p:spPr bwMode="auto">
          <a:xfrm>
            <a:off x="3871913" y="2560639"/>
            <a:ext cx="42640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Rt</a:t>
            </a:r>
            <a:endParaRPr lang="en-US" altLang="zh-CN" sz="1800"/>
          </a:p>
        </p:txBody>
      </p:sp>
      <p:grpSp>
        <p:nvGrpSpPr>
          <p:cNvPr id="53294" name="Group 54"/>
          <p:cNvGrpSpPr/>
          <p:nvPr/>
        </p:nvGrpSpPr>
        <p:grpSpPr bwMode="auto">
          <a:xfrm>
            <a:off x="5715000" y="4403725"/>
            <a:ext cx="304800" cy="1227138"/>
            <a:chOff x="2640" y="2648"/>
            <a:chExt cx="192" cy="773"/>
          </a:xfrm>
        </p:grpSpPr>
        <p:sp>
          <p:nvSpPr>
            <p:cNvPr id="53403" name="Line 55"/>
            <p:cNvSpPr>
              <a:spLocks noChangeShapeType="1"/>
            </p:cNvSpPr>
            <p:nvPr/>
          </p:nvSpPr>
          <p:spPr bwMode="auto">
            <a:xfrm>
              <a:off x="2640" y="2648"/>
              <a:ext cx="0" cy="757"/>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404" name="Line 56"/>
            <p:cNvSpPr>
              <a:spLocks noChangeShapeType="1"/>
            </p:cNvSpPr>
            <p:nvPr/>
          </p:nvSpPr>
          <p:spPr bwMode="auto">
            <a:xfrm>
              <a:off x="2648" y="2648"/>
              <a:ext cx="176" cy="8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405" name="Line 57"/>
            <p:cNvSpPr>
              <a:spLocks noChangeShapeType="1"/>
            </p:cNvSpPr>
            <p:nvPr/>
          </p:nvSpPr>
          <p:spPr bwMode="auto">
            <a:xfrm flipV="1">
              <a:off x="2648" y="3303"/>
              <a:ext cx="176" cy="11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406" name="Line 58"/>
            <p:cNvSpPr>
              <a:spLocks noChangeShapeType="1"/>
            </p:cNvSpPr>
            <p:nvPr/>
          </p:nvSpPr>
          <p:spPr bwMode="auto">
            <a:xfrm>
              <a:off x="2832" y="2750"/>
              <a:ext cx="0" cy="55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53295" name="Group 59"/>
          <p:cNvGrpSpPr/>
          <p:nvPr/>
        </p:nvGrpSpPr>
        <p:grpSpPr bwMode="auto">
          <a:xfrm>
            <a:off x="2997200" y="2954338"/>
            <a:ext cx="1168400" cy="284162"/>
            <a:chOff x="928" y="1735"/>
            <a:chExt cx="736" cy="179"/>
          </a:xfrm>
        </p:grpSpPr>
        <p:sp>
          <p:nvSpPr>
            <p:cNvPr id="53399" name="Line 60"/>
            <p:cNvSpPr>
              <a:spLocks noChangeShapeType="1"/>
            </p:cNvSpPr>
            <p:nvPr/>
          </p:nvSpPr>
          <p:spPr bwMode="auto">
            <a:xfrm flipH="1">
              <a:off x="928" y="1735"/>
              <a:ext cx="736"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400" name="Line 61"/>
            <p:cNvSpPr>
              <a:spLocks noChangeShapeType="1"/>
            </p:cNvSpPr>
            <p:nvPr/>
          </p:nvSpPr>
          <p:spPr bwMode="auto">
            <a:xfrm flipH="1">
              <a:off x="1552" y="1743"/>
              <a:ext cx="112" cy="16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401" name="Line 62"/>
            <p:cNvSpPr>
              <a:spLocks noChangeShapeType="1"/>
            </p:cNvSpPr>
            <p:nvPr/>
          </p:nvSpPr>
          <p:spPr bwMode="auto">
            <a:xfrm>
              <a:off x="944" y="1743"/>
              <a:ext cx="80" cy="16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402" name="Line 63"/>
            <p:cNvSpPr>
              <a:spLocks noChangeShapeType="1"/>
            </p:cNvSpPr>
            <p:nvPr/>
          </p:nvSpPr>
          <p:spPr bwMode="auto">
            <a:xfrm flipH="1">
              <a:off x="1024" y="1914"/>
              <a:ext cx="54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3296" name="Rectangle 64"/>
          <p:cNvSpPr>
            <a:spLocks noChangeArrowheads="1"/>
          </p:cNvSpPr>
          <p:nvPr/>
        </p:nvSpPr>
        <p:spPr bwMode="auto">
          <a:xfrm>
            <a:off x="4508026" y="3200401"/>
            <a:ext cx="42640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a:r>
              <a:rPr lang="en-US" altLang="zh-CN" sz="1800"/>
              <a:t>Rt</a:t>
            </a:r>
            <a:endParaRPr lang="en-US" altLang="zh-CN" sz="1800"/>
          </a:p>
        </p:txBody>
      </p:sp>
      <p:sp>
        <p:nvSpPr>
          <p:cNvPr id="53297" name="Line 65"/>
          <p:cNvSpPr>
            <a:spLocks noChangeShapeType="1"/>
          </p:cNvSpPr>
          <p:nvPr/>
        </p:nvSpPr>
        <p:spPr bwMode="auto">
          <a:xfrm>
            <a:off x="3886200" y="2717801"/>
            <a:ext cx="0" cy="18891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98" name="Line 66"/>
          <p:cNvSpPr>
            <a:spLocks noChangeShapeType="1"/>
          </p:cNvSpPr>
          <p:nvPr/>
        </p:nvSpPr>
        <p:spPr bwMode="auto">
          <a:xfrm>
            <a:off x="3276600" y="2717801"/>
            <a:ext cx="0" cy="18891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99" name="Rectangle 67"/>
          <p:cNvSpPr>
            <a:spLocks noChangeArrowheads="1"/>
          </p:cNvSpPr>
          <p:nvPr/>
        </p:nvSpPr>
        <p:spPr bwMode="auto">
          <a:xfrm>
            <a:off x="3262313" y="2560639"/>
            <a:ext cx="49052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Rd</a:t>
            </a:r>
            <a:endParaRPr lang="en-US" altLang="zh-CN" sz="1800"/>
          </a:p>
        </p:txBody>
      </p:sp>
      <p:sp>
        <p:nvSpPr>
          <p:cNvPr id="53300" name="Line 68"/>
          <p:cNvSpPr>
            <a:spLocks noChangeShapeType="1"/>
          </p:cNvSpPr>
          <p:nvPr/>
        </p:nvSpPr>
        <p:spPr bwMode="auto">
          <a:xfrm flipH="1">
            <a:off x="2578100" y="3095625"/>
            <a:ext cx="558800" cy="0"/>
          </a:xfrm>
          <a:prstGeom prst="line">
            <a:avLst/>
          </a:prstGeom>
          <a:noFill/>
          <a:ln w="254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01" name="Rectangle 69"/>
          <p:cNvSpPr>
            <a:spLocks noChangeArrowheads="1"/>
          </p:cNvSpPr>
          <p:nvPr/>
        </p:nvSpPr>
        <p:spPr bwMode="auto">
          <a:xfrm>
            <a:off x="1662113" y="2717801"/>
            <a:ext cx="138179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u="sng">
                <a:solidFill>
                  <a:schemeClr val="accent1"/>
                </a:solidFill>
              </a:rPr>
              <a:t>RegDst = x</a:t>
            </a:r>
            <a:endParaRPr lang="en-US" altLang="zh-CN" sz="1800" u="sng">
              <a:solidFill>
                <a:schemeClr val="accent1"/>
              </a:solidFill>
            </a:endParaRPr>
          </a:p>
        </p:txBody>
      </p:sp>
      <p:sp>
        <p:nvSpPr>
          <p:cNvPr id="53302" name="Rectangle 70"/>
          <p:cNvSpPr>
            <a:spLocks noChangeArrowheads="1"/>
          </p:cNvSpPr>
          <p:nvPr/>
        </p:nvSpPr>
        <p:spPr bwMode="auto">
          <a:xfrm>
            <a:off x="4660900" y="5089525"/>
            <a:ext cx="355600" cy="965200"/>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53303" name="Rectangle 71"/>
          <p:cNvSpPr>
            <a:spLocks noChangeArrowheads="1"/>
          </p:cNvSpPr>
          <p:nvPr/>
        </p:nvSpPr>
        <p:spPr bwMode="auto">
          <a:xfrm rot="5400000">
            <a:off x="4533661" y="5358581"/>
            <a:ext cx="541816"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Ext</a:t>
            </a:r>
            <a:endParaRPr lang="en-US" altLang="zh-CN" sz="1800"/>
          </a:p>
        </p:txBody>
      </p:sp>
      <p:sp>
        <p:nvSpPr>
          <p:cNvPr id="53304" name="Rectangle 72"/>
          <p:cNvSpPr>
            <a:spLocks noChangeArrowheads="1"/>
          </p:cNvSpPr>
          <p:nvPr/>
        </p:nvSpPr>
        <p:spPr bwMode="auto">
          <a:xfrm rot="5400000">
            <a:off x="5503128" y="4818830"/>
            <a:ext cx="644408"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Mux</a:t>
            </a:r>
            <a:endParaRPr lang="en-US" altLang="zh-CN" sz="1800"/>
          </a:p>
        </p:txBody>
      </p:sp>
      <p:sp>
        <p:nvSpPr>
          <p:cNvPr id="53305" name="Rectangle 73"/>
          <p:cNvSpPr>
            <a:spLocks noChangeArrowheads="1"/>
          </p:cNvSpPr>
          <p:nvPr/>
        </p:nvSpPr>
        <p:spPr bwMode="auto">
          <a:xfrm>
            <a:off x="3300413" y="2951164"/>
            <a:ext cx="644408"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Mux</a:t>
            </a:r>
            <a:endParaRPr lang="en-US" altLang="zh-CN" sz="1800"/>
          </a:p>
        </p:txBody>
      </p:sp>
      <p:sp>
        <p:nvSpPr>
          <p:cNvPr id="53306" name="Line 74"/>
          <p:cNvSpPr>
            <a:spLocks noChangeShapeType="1"/>
          </p:cNvSpPr>
          <p:nvPr/>
        </p:nvSpPr>
        <p:spPr bwMode="auto">
          <a:xfrm>
            <a:off x="5041900" y="5476875"/>
            <a:ext cx="6604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07" name="Rectangle 75"/>
          <p:cNvSpPr>
            <a:spLocks noChangeArrowheads="1"/>
          </p:cNvSpPr>
          <p:nvPr/>
        </p:nvSpPr>
        <p:spPr bwMode="auto">
          <a:xfrm>
            <a:off x="5033963" y="5508626"/>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32</a:t>
            </a:r>
            <a:endParaRPr lang="zh-CN" altLang="en-US" sz="1800"/>
          </a:p>
        </p:txBody>
      </p:sp>
      <p:sp>
        <p:nvSpPr>
          <p:cNvPr id="53308" name="Line 76"/>
          <p:cNvSpPr>
            <a:spLocks noChangeShapeType="1"/>
          </p:cNvSpPr>
          <p:nvPr/>
        </p:nvSpPr>
        <p:spPr bwMode="auto">
          <a:xfrm flipH="1">
            <a:off x="5327650" y="5411789"/>
            <a:ext cx="88900" cy="130175"/>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09" name="Line 77"/>
          <p:cNvSpPr>
            <a:spLocks noChangeShapeType="1"/>
          </p:cNvSpPr>
          <p:nvPr/>
        </p:nvSpPr>
        <p:spPr bwMode="auto">
          <a:xfrm>
            <a:off x="3670300" y="5618163"/>
            <a:ext cx="9652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10" name="Line 78"/>
          <p:cNvSpPr>
            <a:spLocks noChangeShapeType="1"/>
          </p:cNvSpPr>
          <p:nvPr/>
        </p:nvSpPr>
        <p:spPr bwMode="auto">
          <a:xfrm flipH="1">
            <a:off x="4108450" y="5554664"/>
            <a:ext cx="88900" cy="128587"/>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11" name="Rectangle 79"/>
          <p:cNvSpPr>
            <a:spLocks noChangeArrowheads="1"/>
          </p:cNvSpPr>
          <p:nvPr/>
        </p:nvSpPr>
        <p:spPr bwMode="auto">
          <a:xfrm>
            <a:off x="3795713" y="5614989"/>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16</a:t>
            </a:r>
            <a:endParaRPr lang="zh-CN" altLang="en-US" sz="1800"/>
          </a:p>
        </p:txBody>
      </p:sp>
      <p:sp>
        <p:nvSpPr>
          <p:cNvPr id="53312" name="Rectangle 80"/>
          <p:cNvSpPr>
            <a:spLocks noChangeArrowheads="1"/>
          </p:cNvSpPr>
          <p:nvPr/>
        </p:nvSpPr>
        <p:spPr bwMode="auto">
          <a:xfrm>
            <a:off x="2957514" y="5473701"/>
            <a:ext cx="913713"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imm16</a:t>
            </a:r>
            <a:endParaRPr lang="en-US" altLang="zh-CN" sz="1800"/>
          </a:p>
        </p:txBody>
      </p:sp>
      <p:sp>
        <p:nvSpPr>
          <p:cNvPr id="53313" name="Line 81"/>
          <p:cNvSpPr>
            <a:spLocks noChangeShapeType="1"/>
          </p:cNvSpPr>
          <p:nvPr/>
        </p:nvSpPr>
        <p:spPr bwMode="auto">
          <a:xfrm>
            <a:off x="5867400" y="5561013"/>
            <a:ext cx="0" cy="400050"/>
          </a:xfrm>
          <a:prstGeom prst="line">
            <a:avLst/>
          </a:prstGeom>
          <a:noFill/>
          <a:ln w="254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14" name="Rectangle 82"/>
          <p:cNvSpPr>
            <a:spLocks noChangeArrowheads="1"/>
          </p:cNvSpPr>
          <p:nvPr/>
        </p:nvSpPr>
        <p:spPr bwMode="auto">
          <a:xfrm>
            <a:off x="5472113" y="5981701"/>
            <a:ext cx="1420262"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u="sng">
                <a:solidFill>
                  <a:schemeClr val="accent1"/>
                </a:solidFill>
              </a:rPr>
              <a:t>ALUSrc = x</a:t>
            </a:r>
            <a:endParaRPr lang="en-US" altLang="zh-CN" sz="1800" u="sng">
              <a:solidFill>
                <a:schemeClr val="accent1"/>
              </a:solidFill>
            </a:endParaRPr>
          </a:p>
        </p:txBody>
      </p:sp>
      <p:sp>
        <p:nvSpPr>
          <p:cNvPr id="53315" name="Line 83"/>
          <p:cNvSpPr>
            <a:spLocks noChangeShapeType="1"/>
          </p:cNvSpPr>
          <p:nvPr/>
        </p:nvSpPr>
        <p:spPr bwMode="auto">
          <a:xfrm>
            <a:off x="6032500" y="4837113"/>
            <a:ext cx="5080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16" name="Line 84"/>
          <p:cNvSpPr>
            <a:spLocks noChangeShapeType="1"/>
          </p:cNvSpPr>
          <p:nvPr/>
        </p:nvSpPr>
        <p:spPr bwMode="auto">
          <a:xfrm>
            <a:off x="10058400" y="4706939"/>
            <a:ext cx="0" cy="1652587"/>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17" name="Line 85"/>
          <p:cNvSpPr>
            <a:spLocks noChangeShapeType="1"/>
          </p:cNvSpPr>
          <p:nvPr/>
        </p:nvSpPr>
        <p:spPr bwMode="auto">
          <a:xfrm>
            <a:off x="4876800" y="6062664"/>
            <a:ext cx="0" cy="471487"/>
          </a:xfrm>
          <a:prstGeom prst="line">
            <a:avLst/>
          </a:prstGeom>
          <a:noFill/>
          <a:ln w="254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18" name="Rectangle 86"/>
          <p:cNvSpPr>
            <a:spLocks noChangeArrowheads="1"/>
          </p:cNvSpPr>
          <p:nvPr/>
        </p:nvSpPr>
        <p:spPr bwMode="auto">
          <a:xfrm>
            <a:off x="3998914" y="6454776"/>
            <a:ext cx="1240725"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u="sng">
                <a:solidFill>
                  <a:schemeClr val="accent1"/>
                </a:solidFill>
              </a:rPr>
              <a:t>ExtOp</a:t>
            </a:r>
            <a:r>
              <a:rPr lang="en-US" altLang="zh-CN" u="sng">
                <a:solidFill>
                  <a:srgbClr val="339933"/>
                </a:solidFill>
                <a:latin typeface="Times New Roman" panose="02020603050405020304" pitchFamily="18" charset="0"/>
              </a:rPr>
              <a:t> </a:t>
            </a:r>
            <a:r>
              <a:rPr lang="en-US" altLang="zh-CN" sz="1800" u="sng">
                <a:solidFill>
                  <a:schemeClr val="accent1"/>
                </a:solidFill>
              </a:rPr>
              <a:t>= x</a:t>
            </a:r>
            <a:endParaRPr lang="en-US" altLang="zh-CN" sz="1800" u="sng">
              <a:solidFill>
                <a:schemeClr val="accent1"/>
              </a:solidFill>
            </a:endParaRPr>
          </a:p>
        </p:txBody>
      </p:sp>
      <p:grpSp>
        <p:nvGrpSpPr>
          <p:cNvPr id="53319" name="Group 87"/>
          <p:cNvGrpSpPr/>
          <p:nvPr/>
        </p:nvGrpSpPr>
        <p:grpSpPr bwMode="auto">
          <a:xfrm>
            <a:off x="9296400" y="4138613"/>
            <a:ext cx="304800" cy="1255712"/>
            <a:chOff x="4896" y="2481"/>
            <a:chExt cx="192" cy="791"/>
          </a:xfrm>
        </p:grpSpPr>
        <p:sp>
          <p:nvSpPr>
            <p:cNvPr id="53395" name="Line 88"/>
            <p:cNvSpPr>
              <a:spLocks noChangeShapeType="1"/>
            </p:cNvSpPr>
            <p:nvPr/>
          </p:nvSpPr>
          <p:spPr bwMode="auto">
            <a:xfrm>
              <a:off x="4896" y="2481"/>
              <a:ext cx="0" cy="77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96" name="Line 89"/>
            <p:cNvSpPr>
              <a:spLocks noChangeShapeType="1"/>
            </p:cNvSpPr>
            <p:nvPr/>
          </p:nvSpPr>
          <p:spPr bwMode="auto">
            <a:xfrm>
              <a:off x="4904" y="2481"/>
              <a:ext cx="176" cy="9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97" name="Line 90"/>
            <p:cNvSpPr>
              <a:spLocks noChangeShapeType="1"/>
            </p:cNvSpPr>
            <p:nvPr/>
          </p:nvSpPr>
          <p:spPr bwMode="auto">
            <a:xfrm flipV="1">
              <a:off x="4904" y="3150"/>
              <a:ext cx="176" cy="122"/>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98" name="Line 91"/>
            <p:cNvSpPr>
              <a:spLocks noChangeShapeType="1"/>
            </p:cNvSpPr>
            <p:nvPr/>
          </p:nvSpPr>
          <p:spPr bwMode="auto">
            <a:xfrm>
              <a:off x="5088" y="2587"/>
              <a:ext cx="0" cy="56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3320" name="Rectangle 92"/>
          <p:cNvSpPr>
            <a:spLocks noChangeArrowheads="1"/>
          </p:cNvSpPr>
          <p:nvPr/>
        </p:nvSpPr>
        <p:spPr bwMode="auto">
          <a:xfrm rot="5400000">
            <a:off x="9065478" y="4674368"/>
            <a:ext cx="644408"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Mux</a:t>
            </a:r>
            <a:endParaRPr lang="en-US" altLang="zh-CN" sz="1800"/>
          </a:p>
        </p:txBody>
      </p:sp>
      <p:sp>
        <p:nvSpPr>
          <p:cNvPr id="53321" name="Line 93"/>
          <p:cNvSpPr>
            <a:spLocks noChangeShapeType="1"/>
          </p:cNvSpPr>
          <p:nvPr/>
        </p:nvSpPr>
        <p:spPr bwMode="auto">
          <a:xfrm flipV="1">
            <a:off x="9448800" y="3759200"/>
            <a:ext cx="0" cy="450850"/>
          </a:xfrm>
          <a:prstGeom prst="line">
            <a:avLst/>
          </a:prstGeom>
          <a:noFill/>
          <a:ln w="254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22" name="Rectangle 94"/>
          <p:cNvSpPr>
            <a:spLocks noChangeArrowheads="1"/>
          </p:cNvSpPr>
          <p:nvPr/>
        </p:nvSpPr>
        <p:spPr bwMode="auto">
          <a:xfrm>
            <a:off x="8761413" y="3433764"/>
            <a:ext cx="1740862"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u="sng">
                <a:solidFill>
                  <a:schemeClr val="accent1"/>
                </a:solidFill>
              </a:rPr>
              <a:t>MemtoReg</a:t>
            </a:r>
            <a:r>
              <a:rPr lang="en-US" altLang="zh-CN" u="sng">
                <a:solidFill>
                  <a:srgbClr val="339933"/>
                </a:solidFill>
                <a:latin typeface="Times New Roman" panose="02020603050405020304" pitchFamily="18" charset="0"/>
              </a:rPr>
              <a:t> </a:t>
            </a:r>
            <a:r>
              <a:rPr lang="en-US" altLang="zh-CN" sz="1800" u="sng">
                <a:solidFill>
                  <a:schemeClr val="accent1"/>
                </a:solidFill>
              </a:rPr>
              <a:t>= x</a:t>
            </a:r>
            <a:endParaRPr lang="en-US" altLang="zh-CN" sz="1800" u="sng">
              <a:solidFill>
                <a:schemeClr val="accent1"/>
              </a:solidFill>
            </a:endParaRPr>
          </a:p>
        </p:txBody>
      </p:sp>
      <p:sp>
        <p:nvSpPr>
          <p:cNvPr id="53323" name="Line 95"/>
          <p:cNvSpPr>
            <a:spLocks noChangeShapeType="1"/>
          </p:cNvSpPr>
          <p:nvPr/>
        </p:nvSpPr>
        <p:spPr bwMode="auto">
          <a:xfrm>
            <a:off x="9613900" y="4694238"/>
            <a:ext cx="4318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24" name="Rectangle 96"/>
          <p:cNvSpPr>
            <a:spLocks noChangeArrowheads="1"/>
          </p:cNvSpPr>
          <p:nvPr/>
        </p:nvSpPr>
        <p:spPr bwMode="auto">
          <a:xfrm>
            <a:off x="7546976" y="5062538"/>
            <a:ext cx="1127125" cy="1128712"/>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53325" name="Line 97"/>
          <p:cNvSpPr>
            <a:spLocks noChangeShapeType="1"/>
          </p:cNvSpPr>
          <p:nvPr/>
        </p:nvSpPr>
        <p:spPr bwMode="auto">
          <a:xfrm flipH="1">
            <a:off x="6921500" y="6045200"/>
            <a:ext cx="4826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26" name="Rectangle 98"/>
          <p:cNvSpPr>
            <a:spLocks noChangeArrowheads="1"/>
          </p:cNvSpPr>
          <p:nvPr/>
        </p:nvSpPr>
        <p:spPr bwMode="auto">
          <a:xfrm>
            <a:off x="6853238" y="5727701"/>
            <a:ext cx="541816"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rgbClr val="A50021"/>
                </a:solidFill>
              </a:rPr>
              <a:t>Clk</a:t>
            </a:r>
            <a:endParaRPr lang="en-US" altLang="zh-CN" sz="1800">
              <a:solidFill>
                <a:srgbClr val="A50021"/>
              </a:solidFill>
            </a:endParaRPr>
          </a:p>
        </p:txBody>
      </p:sp>
      <p:sp>
        <p:nvSpPr>
          <p:cNvPr id="53327" name="Rectangle 99"/>
          <p:cNvSpPr>
            <a:spLocks noChangeArrowheads="1"/>
          </p:cNvSpPr>
          <p:nvPr/>
        </p:nvSpPr>
        <p:spPr bwMode="auto">
          <a:xfrm>
            <a:off x="6157914" y="5260976"/>
            <a:ext cx="939361"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Data</a:t>
            </a:r>
            <a:r>
              <a:rPr lang="en-US" altLang="zh-CN" b="0">
                <a:latin typeface="Times New Roman" panose="02020603050405020304" pitchFamily="18" charset="0"/>
              </a:rPr>
              <a:t> </a:t>
            </a:r>
            <a:r>
              <a:rPr lang="en-US" altLang="zh-CN" sz="1800"/>
              <a:t>In</a:t>
            </a:r>
            <a:endParaRPr lang="en-US" altLang="zh-CN" sz="1800"/>
          </a:p>
        </p:txBody>
      </p:sp>
      <p:sp>
        <p:nvSpPr>
          <p:cNvPr id="53328" name="Line 100"/>
          <p:cNvSpPr>
            <a:spLocks noChangeShapeType="1"/>
          </p:cNvSpPr>
          <p:nvPr/>
        </p:nvSpPr>
        <p:spPr bwMode="auto">
          <a:xfrm>
            <a:off x="7585076" y="5969000"/>
            <a:ext cx="250825" cy="635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29" name="Line 101"/>
          <p:cNvSpPr>
            <a:spLocks noChangeShapeType="1"/>
          </p:cNvSpPr>
          <p:nvPr/>
        </p:nvSpPr>
        <p:spPr bwMode="auto">
          <a:xfrm flipH="1">
            <a:off x="7559676" y="6057901"/>
            <a:ext cx="301625" cy="9842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30" name="Oval 102"/>
          <p:cNvSpPr>
            <a:spLocks noChangeArrowheads="1"/>
          </p:cNvSpPr>
          <p:nvPr/>
        </p:nvSpPr>
        <p:spPr bwMode="auto">
          <a:xfrm>
            <a:off x="7394575" y="6003926"/>
            <a:ext cx="127000" cy="117475"/>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53331" name="Rectangle 103"/>
          <p:cNvSpPr>
            <a:spLocks noChangeArrowheads="1"/>
          </p:cNvSpPr>
          <p:nvPr/>
        </p:nvSpPr>
        <p:spPr bwMode="auto">
          <a:xfrm>
            <a:off x="7527926" y="5045075"/>
            <a:ext cx="7778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WrEn</a:t>
            </a:r>
            <a:endParaRPr lang="en-US" altLang="zh-CN" sz="1800"/>
          </a:p>
        </p:txBody>
      </p:sp>
      <p:sp>
        <p:nvSpPr>
          <p:cNvPr id="53332" name="Line 104"/>
          <p:cNvSpPr>
            <a:spLocks noChangeShapeType="1"/>
          </p:cNvSpPr>
          <p:nvPr/>
        </p:nvSpPr>
        <p:spPr bwMode="auto">
          <a:xfrm flipH="1">
            <a:off x="6540500" y="5262563"/>
            <a:ext cx="1016000" cy="0"/>
          </a:xfrm>
          <a:prstGeom prst="line">
            <a:avLst/>
          </a:prstGeom>
          <a:noFill/>
          <a:ln w="254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33" name="Line 105"/>
          <p:cNvSpPr>
            <a:spLocks noChangeShapeType="1"/>
          </p:cNvSpPr>
          <p:nvPr/>
        </p:nvSpPr>
        <p:spPr bwMode="auto">
          <a:xfrm flipH="1">
            <a:off x="7080250" y="5199064"/>
            <a:ext cx="88900" cy="128587"/>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34" name="Rectangle 106"/>
          <p:cNvSpPr>
            <a:spLocks noChangeArrowheads="1"/>
          </p:cNvSpPr>
          <p:nvPr/>
        </p:nvSpPr>
        <p:spPr bwMode="auto">
          <a:xfrm>
            <a:off x="6843713" y="5330826"/>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32</a:t>
            </a:r>
            <a:endParaRPr lang="zh-CN" altLang="en-US" sz="1800"/>
          </a:p>
        </p:txBody>
      </p:sp>
      <p:sp>
        <p:nvSpPr>
          <p:cNvPr id="53335" name="Line 107"/>
          <p:cNvSpPr>
            <a:spLocks noChangeShapeType="1"/>
          </p:cNvSpPr>
          <p:nvPr/>
        </p:nvSpPr>
        <p:spPr bwMode="auto">
          <a:xfrm flipV="1">
            <a:off x="7848600" y="3759200"/>
            <a:ext cx="0" cy="1303338"/>
          </a:xfrm>
          <a:prstGeom prst="line">
            <a:avLst/>
          </a:prstGeom>
          <a:noFill/>
          <a:ln w="254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36" name="Line 108"/>
          <p:cNvSpPr>
            <a:spLocks noChangeShapeType="1"/>
          </p:cNvSpPr>
          <p:nvPr/>
        </p:nvSpPr>
        <p:spPr bwMode="auto">
          <a:xfrm>
            <a:off x="8382000" y="4422776"/>
            <a:ext cx="0" cy="614363"/>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37" name="Rectangle 109"/>
          <p:cNvSpPr>
            <a:spLocks noChangeArrowheads="1"/>
          </p:cNvSpPr>
          <p:nvPr/>
        </p:nvSpPr>
        <p:spPr bwMode="auto">
          <a:xfrm>
            <a:off x="8139113" y="5046664"/>
            <a:ext cx="580288"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Adr</a:t>
            </a:r>
            <a:endParaRPr lang="en-US" altLang="zh-CN" sz="1800"/>
          </a:p>
        </p:txBody>
      </p:sp>
      <p:sp>
        <p:nvSpPr>
          <p:cNvPr id="53338" name="Rectangle 110"/>
          <p:cNvSpPr>
            <a:spLocks noChangeArrowheads="1"/>
          </p:cNvSpPr>
          <p:nvPr/>
        </p:nvSpPr>
        <p:spPr bwMode="auto">
          <a:xfrm>
            <a:off x="7533876" y="5402263"/>
            <a:ext cx="1067601" cy="64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a:r>
              <a:rPr lang="en-US" altLang="zh-CN" sz="1800"/>
              <a:t>Data</a:t>
            </a:r>
            <a:endParaRPr lang="en-US" altLang="zh-CN" sz="1800"/>
          </a:p>
          <a:p>
            <a:pPr algn="ctr"/>
            <a:r>
              <a:rPr lang="en-US" altLang="zh-CN" sz="1800"/>
              <a:t>Memory</a:t>
            </a:r>
            <a:endParaRPr lang="en-US" altLang="zh-CN" sz="1800"/>
          </a:p>
        </p:txBody>
      </p:sp>
      <p:sp>
        <p:nvSpPr>
          <p:cNvPr id="53339" name="Line 111"/>
          <p:cNvSpPr>
            <a:spLocks noChangeShapeType="1"/>
          </p:cNvSpPr>
          <p:nvPr/>
        </p:nvSpPr>
        <p:spPr bwMode="auto">
          <a:xfrm>
            <a:off x="8851900" y="5213350"/>
            <a:ext cx="4318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40" name="Line 112"/>
          <p:cNvSpPr>
            <a:spLocks noChangeShapeType="1"/>
          </p:cNvSpPr>
          <p:nvPr/>
        </p:nvSpPr>
        <p:spPr bwMode="auto">
          <a:xfrm>
            <a:off x="8839200" y="5241926"/>
            <a:ext cx="0" cy="43497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41" name="Line 113"/>
          <p:cNvSpPr>
            <a:spLocks noChangeShapeType="1"/>
          </p:cNvSpPr>
          <p:nvPr/>
        </p:nvSpPr>
        <p:spPr bwMode="auto">
          <a:xfrm flipH="1">
            <a:off x="8674100" y="5689600"/>
            <a:ext cx="1778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42" name="Line 114"/>
          <p:cNvSpPr>
            <a:spLocks noChangeShapeType="1"/>
          </p:cNvSpPr>
          <p:nvPr/>
        </p:nvSpPr>
        <p:spPr bwMode="auto">
          <a:xfrm flipH="1">
            <a:off x="8909050" y="5148264"/>
            <a:ext cx="88900" cy="128587"/>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43" name="Rectangle 115"/>
          <p:cNvSpPr>
            <a:spLocks noChangeArrowheads="1"/>
          </p:cNvSpPr>
          <p:nvPr/>
        </p:nvSpPr>
        <p:spPr bwMode="auto">
          <a:xfrm>
            <a:off x="8672513" y="4849814"/>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32</a:t>
            </a:r>
            <a:endParaRPr lang="zh-CN" altLang="en-US" sz="1800"/>
          </a:p>
        </p:txBody>
      </p:sp>
      <p:sp>
        <p:nvSpPr>
          <p:cNvPr id="264308" name="Rectangle 116"/>
          <p:cNvSpPr>
            <a:spLocks noChangeArrowheads="1"/>
          </p:cNvSpPr>
          <p:nvPr/>
        </p:nvSpPr>
        <p:spPr bwMode="auto">
          <a:xfrm>
            <a:off x="7834314" y="3713164"/>
            <a:ext cx="139382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u="sng">
                <a:solidFill>
                  <a:schemeClr val="accent1"/>
                </a:solidFill>
              </a:rPr>
              <a:t>MemWr = 0</a:t>
            </a:r>
            <a:endParaRPr lang="en-US" altLang="zh-CN" sz="1800" u="sng">
              <a:solidFill>
                <a:schemeClr val="accent1"/>
              </a:solidFill>
            </a:endParaRPr>
          </a:p>
        </p:txBody>
      </p:sp>
      <p:sp>
        <p:nvSpPr>
          <p:cNvPr id="53345" name="Line 117"/>
          <p:cNvSpPr>
            <a:spLocks noChangeShapeType="1"/>
          </p:cNvSpPr>
          <p:nvPr/>
        </p:nvSpPr>
        <p:spPr bwMode="auto">
          <a:xfrm>
            <a:off x="5334000" y="4708525"/>
            <a:ext cx="0" cy="54133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46" name="Line 118"/>
          <p:cNvSpPr>
            <a:spLocks noChangeShapeType="1"/>
          </p:cNvSpPr>
          <p:nvPr/>
        </p:nvSpPr>
        <p:spPr bwMode="auto">
          <a:xfrm>
            <a:off x="5329238" y="5254625"/>
            <a:ext cx="1211262" cy="793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47" name="Rectangle 119"/>
          <p:cNvSpPr>
            <a:spLocks noChangeArrowheads="1"/>
          </p:cNvSpPr>
          <p:nvPr/>
        </p:nvSpPr>
        <p:spPr bwMode="auto">
          <a:xfrm rot="5400000">
            <a:off x="6544466" y="4271143"/>
            <a:ext cx="657232"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ALU</a:t>
            </a:r>
            <a:endParaRPr lang="en-US" altLang="zh-CN" sz="1800"/>
          </a:p>
        </p:txBody>
      </p:sp>
      <p:sp>
        <p:nvSpPr>
          <p:cNvPr id="53348" name="Rectangle 120"/>
          <p:cNvSpPr>
            <a:spLocks noChangeArrowheads="1"/>
          </p:cNvSpPr>
          <p:nvPr/>
        </p:nvSpPr>
        <p:spPr bwMode="auto">
          <a:xfrm>
            <a:off x="6099176" y="2193926"/>
            <a:ext cx="1203325" cy="873125"/>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53349" name="Line 121"/>
          <p:cNvSpPr>
            <a:spLocks noChangeShapeType="1"/>
          </p:cNvSpPr>
          <p:nvPr/>
        </p:nvSpPr>
        <p:spPr bwMode="auto">
          <a:xfrm flipH="1">
            <a:off x="5473700" y="2921000"/>
            <a:ext cx="4826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50" name="Line 122"/>
          <p:cNvSpPr>
            <a:spLocks noChangeShapeType="1"/>
          </p:cNvSpPr>
          <p:nvPr/>
        </p:nvSpPr>
        <p:spPr bwMode="auto">
          <a:xfrm>
            <a:off x="6137276" y="2844800"/>
            <a:ext cx="250825" cy="635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51" name="Line 123"/>
          <p:cNvSpPr>
            <a:spLocks noChangeShapeType="1"/>
          </p:cNvSpPr>
          <p:nvPr/>
        </p:nvSpPr>
        <p:spPr bwMode="auto">
          <a:xfrm flipH="1">
            <a:off x="6111876" y="2933701"/>
            <a:ext cx="301625" cy="9842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52" name="Oval 124"/>
          <p:cNvSpPr>
            <a:spLocks noChangeArrowheads="1"/>
          </p:cNvSpPr>
          <p:nvPr/>
        </p:nvSpPr>
        <p:spPr bwMode="auto">
          <a:xfrm>
            <a:off x="5946775" y="2879726"/>
            <a:ext cx="127000" cy="117475"/>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53353" name="Rectangle 125"/>
          <p:cNvSpPr>
            <a:spLocks noChangeArrowheads="1"/>
          </p:cNvSpPr>
          <p:nvPr/>
        </p:nvSpPr>
        <p:spPr bwMode="auto">
          <a:xfrm>
            <a:off x="6011562" y="2278063"/>
            <a:ext cx="1375378" cy="64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a:r>
              <a:rPr lang="en-US" altLang="zh-CN" sz="1800">
                <a:solidFill>
                  <a:schemeClr val="accent2"/>
                </a:solidFill>
              </a:rPr>
              <a:t>Instruction</a:t>
            </a:r>
            <a:endParaRPr lang="en-US" altLang="zh-CN" sz="1800">
              <a:solidFill>
                <a:schemeClr val="accent2"/>
              </a:solidFill>
            </a:endParaRPr>
          </a:p>
          <a:p>
            <a:pPr algn="ctr"/>
            <a:r>
              <a:rPr lang="en-US" altLang="zh-CN" sz="1800">
                <a:solidFill>
                  <a:schemeClr val="accent2"/>
                </a:solidFill>
              </a:rPr>
              <a:t>Fetch</a:t>
            </a:r>
            <a:r>
              <a:rPr lang="en-US" altLang="zh-CN">
                <a:solidFill>
                  <a:srgbClr val="0000FF"/>
                </a:solidFill>
                <a:latin typeface="Times New Roman" panose="02020603050405020304" pitchFamily="18" charset="0"/>
              </a:rPr>
              <a:t> </a:t>
            </a:r>
            <a:r>
              <a:rPr lang="en-US" altLang="zh-CN" sz="1800">
                <a:solidFill>
                  <a:schemeClr val="accent2"/>
                </a:solidFill>
              </a:rPr>
              <a:t>Unit</a:t>
            </a:r>
            <a:endParaRPr lang="en-US" altLang="zh-CN" sz="1800">
              <a:solidFill>
                <a:schemeClr val="accent2"/>
              </a:solidFill>
            </a:endParaRPr>
          </a:p>
        </p:txBody>
      </p:sp>
      <p:sp>
        <p:nvSpPr>
          <p:cNvPr id="53354" name="Rectangle 126"/>
          <p:cNvSpPr>
            <a:spLocks noChangeArrowheads="1"/>
          </p:cNvSpPr>
          <p:nvPr/>
        </p:nvSpPr>
        <p:spPr bwMode="auto">
          <a:xfrm>
            <a:off x="5024438" y="2730501"/>
            <a:ext cx="541816"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rgbClr val="A50021"/>
                </a:solidFill>
              </a:rPr>
              <a:t>Clk</a:t>
            </a:r>
            <a:endParaRPr lang="en-US" altLang="zh-CN" sz="1800">
              <a:solidFill>
                <a:srgbClr val="A50021"/>
              </a:solidFill>
            </a:endParaRPr>
          </a:p>
        </p:txBody>
      </p:sp>
      <p:sp>
        <p:nvSpPr>
          <p:cNvPr id="53355" name="Line 127"/>
          <p:cNvSpPr>
            <a:spLocks noChangeShapeType="1"/>
          </p:cNvSpPr>
          <p:nvPr/>
        </p:nvSpPr>
        <p:spPr bwMode="auto">
          <a:xfrm flipV="1">
            <a:off x="7162800" y="3082925"/>
            <a:ext cx="0" cy="116840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56" name="Line 128"/>
          <p:cNvSpPr>
            <a:spLocks noChangeShapeType="1"/>
          </p:cNvSpPr>
          <p:nvPr/>
        </p:nvSpPr>
        <p:spPr bwMode="auto">
          <a:xfrm flipH="1">
            <a:off x="6997700" y="4238625"/>
            <a:ext cx="1778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57" name="Rectangle 129"/>
          <p:cNvSpPr>
            <a:spLocks noChangeArrowheads="1"/>
          </p:cNvSpPr>
          <p:nvPr/>
        </p:nvSpPr>
        <p:spPr bwMode="auto">
          <a:xfrm>
            <a:off x="7148513" y="3705226"/>
            <a:ext cx="68288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chemeClr val="accent2"/>
                </a:solidFill>
              </a:rPr>
              <a:t>Zero</a:t>
            </a:r>
            <a:endParaRPr lang="en-US" altLang="zh-CN" sz="1800">
              <a:solidFill>
                <a:schemeClr val="accent2"/>
              </a:solidFill>
            </a:endParaRPr>
          </a:p>
        </p:txBody>
      </p:sp>
      <p:sp>
        <p:nvSpPr>
          <p:cNvPr id="53358" name="Line 130"/>
          <p:cNvSpPr>
            <a:spLocks noChangeShapeType="1"/>
          </p:cNvSpPr>
          <p:nvPr/>
        </p:nvSpPr>
        <p:spPr bwMode="auto">
          <a:xfrm>
            <a:off x="7327900" y="2333625"/>
            <a:ext cx="24892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59" name="Rectangle 131"/>
          <p:cNvSpPr>
            <a:spLocks noChangeArrowheads="1"/>
          </p:cNvSpPr>
          <p:nvPr/>
        </p:nvSpPr>
        <p:spPr bwMode="auto">
          <a:xfrm>
            <a:off x="7377114" y="1944689"/>
            <a:ext cx="2087111"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Instruction&lt;31:0</a:t>
            </a:r>
            <a:r>
              <a:rPr lang="en-US" altLang="zh-CN" b="0">
                <a:latin typeface="Times New Roman" panose="02020603050405020304" pitchFamily="18" charset="0"/>
              </a:rPr>
              <a:t>&gt;</a:t>
            </a:r>
            <a:endParaRPr lang="en-US" altLang="zh-CN" b="0">
              <a:latin typeface="Times New Roman" panose="02020603050405020304" pitchFamily="18" charset="0"/>
            </a:endParaRPr>
          </a:p>
        </p:txBody>
      </p:sp>
      <p:sp>
        <p:nvSpPr>
          <p:cNvPr id="53360" name="Line 132"/>
          <p:cNvSpPr>
            <a:spLocks noChangeShapeType="1"/>
          </p:cNvSpPr>
          <p:nvPr/>
        </p:nvSpPr>
        <p:spPr bwMode="auto">
          <a:xfrm>
            <a:off x="5499100" y="2638425"/>
            <a:ext cx="584200" cy="0"/>
          </a:xfrm>
          <a:prstGeom prst="line">
            <a:avLst/>
          </a:prstGeom>
          <a:noFill/>
          <a:ln w="25400">
            <a:solidFill>
              <a:schemeClr val="accent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61" name="Line 133"/>
          <p:cNvSpPr>
            <a:spLocks noChangeShapeType="1"/>
          </p:cNvSpPr>
          <p:nvPr/>
        </p:nvSpPr>
        <p:spPr bwMode="auto">
          <a:xfrm>
            <a:off x="5499100" y="2333625"/>
            <a:ext cx="5842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62" name="Rectangle 134"/>
          <p:cNvSpPr>
            <a:spLocks noChangeArrowheads="1"/>
          </p:cNvSpPr>
          <p:nvPr/>
        </p:nvSpPr>
        <p:spPr bwMode="auto">
          <a:xfrm>
            <a:off x="4389439" y="2425701"/>
            <a:ext cx="1176605"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u="sng">
                <a:solidFill>
                  <a:schemeClr val="accent1"/>
                </a:solidFill>
              </a:rPr>
              <a:t>Jump</a:t>
            </a:r>
            <a:r>
              <a:rPr lang="en-US" altLang="zh-CN" u="sng">
                <a:solidFill>
                  <a:srgbClr val="A50021"/>
                </a:solidFill>
                <a:latin typeface="Times New Roman" panose="02020603050405020304" pitchFamily="18" charset="0"/>
              </a:rPr>
              <a:t> </a:t>
            </a:r>
            <a:r>
              <a:rPr lang="en-US" altLang="zh-CN" sz="1800" u="sng">
                <a:solidFill>
                  <a:schemeClr val="accent1"/>
                </a:solidFill>
              </a:rPr>
              <a:t>= 1</a:t>
            </a:r>
            <a:endParaRPr lang="en-US" altLang="zh-CN" sz="1800" u="sng">
              <a:solidFill>
                <a:schemeClr val="accent1"/>
              </a:solidFill>
            </a:endParaRPr>
          </a:p>
        </p:txBody>
      </p:sp>
      <p:sp>
        <p:nvSpPr>
          <p:cNvPr id="53363" name="Rectangle 135"/>
          <p:cNvSpPr>
            <a:spLocks noChangeArrowheads="1"/>
          </p:cNvSpPr>
          <p:nvPr/>
        </p:nvSpPr>
        <p:spPr bwMode="auto">
          <a:xfrm>
            <a:off x="4237039" y="2044701"/>
            <a:ext cx="1356141"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u="sng">
                <a:solidFill>
                  <a:schemeClr val="accent1"/>
                </a:solidFill>
              </a:rPr>
              <a:t>Branch</a:t>
            </a:r>
            <a:r>
              <a:rPr lang="en-US" altLang="zh-CN" u="sng">
                <a:solidFill>
                  <a:srgbClr val="0000FF"/>
                </a:solidFill>
                <a:latin typeface="Times New Roman" panose="02020603050405020304" pitchFamily="18" charset="0"/>
              </a:rPr>
              <a:t> </a:t>
            </a:r>
            <a:r>
              <a:rPr lang="en-US" altLang="zh-CN" sz="1800" u="sng">
                <a:solidFill>
                  <a:schemeClr val="accent1"/>
                </a:solidFill>
              </a:rPr>
              <a:t>= 0</a:t>
            </a:r>
            <a:endParaRPr lang="en-US" altLang="zh-CN" sz="1800" u="sng">
              <a:solidFill>
                <a:schemeClr val="accent1"/>
              </a:solidFill>
            </a:endParaRPr>
          </a:p>
        </p:txBody>
      </p:sp>
      <p:sp>
        <p:nvSpPr>
          <p:cNvPr id="53364" name="Rectangle 136"/>
          <p:cNvSpPr>
            <a:spLocks noChangeArrowheads="1"/>
          </p:cNvSpPr>
          <p:nvPr/>
        </p:nvSpPr>
        <p:spPr bwMode="auto">
          <a:xfrm>
            <a:off x="9256713" y="4238626"/>
            <a:ext cx="285336"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b="0">
                <a:latin typeface="Times New Roman" panose="02020603050405020304" pitchFamily="18" charset="0"/>
              </a:rPr>
              <a:t>0</a:t>
            </a:r>
            <a:endParaRPr lang="zh-CN" altLang="en-US" b="0">
              <a:latin typeface="Times New Roman" panose="02020603050405020304" pitchFamily="18" charset="0"/>
            </a:endParaRPr>
          </a:p>
        </p:txBody>
      </p:sp>
      <p:sp>
        <p:nvSpPr>
          <p:cNvPr id="53365" name="Rectangle 137"/>
          <p:cNvSpPr>
            <a:spLocks noChangeArrowheads="1"/>
          </p:cNvSpPr>
          <p:nvPr/>
        </p:nvSpPr>
        <p:spPr bwMode="auto">
          <a:xfrm>
            <a:off x="9256713" y="5018089"/>
            <a:ext cx="285336"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b="0">
                <a:latin typeface="Times New Roman" panose="02020603050405020304" pitchFamily="18" charset="0"/>
              </a:rPr>
              <a:t>1</a:t>
            </a:r>
            <a:endParaRPr lang="zh-CN" altLang="en-US" b="0">
              <a:latin typeface="Times New Roman" panose="02020603050405020304" pitchFamily="18" charset="0"/>
            </a:endParaRPr>
          </a:p>
        </p:txBody>
      </p:sp>
      <p:sp>
        <p:nvSpPr>
          <p:cNvPr id="53366" name="Rectangle 138"/>
          <p:cNvSpPr>
            <a:spLocks noChangeArrowheads="1"/>
          </p:cNvSpPr>
          <p:nvPr/>
        </p:nvSpPr>
        <p:spPr bwMode="auto">
          <a:xfrm>
            <a:off x="5675313" y="4467226"/>
            <a:ext cx="285336"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b="0">
                <a:latin typeface="Times New Roman" panose="02020603050405020304" pitchFamily="18" charset="0"/>
              </a:rPr>
              <a:t>0</a:t>
            </a:r>
            <a:endParaRPr lang="zh-CN" altLang="en-US" b="0">
              <a:latin typeface="Times New Roman" panose="02020603050405020304" pitchFamily="18" charset="0"/>
            </a:endParaRPr>
          </a:p>
        </p:txBody>
      </p:sp>
      <p:sp>
        <p:nvSpPr>
          <p:cNvPr id="53367" name="Rectangle 139"/>
          <p:cNvSpPr>
            <a:spLocks noChangeArrowheads="1"/>
          </p:cNvSpPr>
          <p:nvPr/>
        </p:nvSpPr>
        <p:spPr bwMode="auto">
          <a:xfrm>
            <a:off x="5675313" y="5246689"/>
            <a:ext cx="285336"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b="0">
                <a:latin typeface="Times New Roman" panose="02020603050405020304" pitchFamily="18" charset="0"/>
              </a:rPr>
              <a:t>1</a:t>
            </a:r>
            <a:endParaRPr lang="zh-CN" altLang="en-US" b="0">
              <a:latin typeface="Times New Roman" panose="02020603050405020304" pitchFamily="18" charset="0"/>
            </a:endParaRPr>
          </a:p>
        </p:txBody>
      </p:sp>
      <p:sp>
        <p:nvSpPr>
          <p:cNvPr id="53368" name="Rectangle 140"/>
          <p:cNvSpPr>
            <a:spLocks noChangeArrowheads="1"/>
          </p:cNvSpPr>
          <p:nvPr/>
        </p:nvSpPr>
        <p:spPr bwMode="auto">
          <a:xfrm>
            <a:off x="3805238" y="2917826"/>
            <a:ext cx="285336"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b="0">
                <a:latin typeface="Times New Roman" panose="02020603050405020304" pitchFamily="18" charset="0"/>
              </a:rPr>
              <a:t>0</a:t>
            </a:r>
            <a:endParaRPr lang="zh-CN" altLang="en-US" b="0">
              <a:latin typeface="Times New Roman" panose="02020603050405020304" pitchFamily="18" charset="0"/>
            </a:endParaRPr>
          </a:p>
        </p:txBody>
      </p:sp>
      <p:sp>
        <p:nvSpPr>
          <p:cNvPr id="53369" name="Rectangle 141"/>
          <p:cNvSpPr>
            <a:spLocks noChangeArrowheads="1"/>
          </p:cNvSpPr>
          <p:nvPr/>
        </p:nvSpPr>
        <p:spPr bwMode="auto">
          <a:xfrm>
            <a:off x="3119438" y="2917826"/>
            <a:ext cx="285336"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b="0">
                <a:latin typeface="Times New Roman" panose="02020603050405020304" pitchFamily="18" charset="0"/>
              </a:rPr>
              <a:t>1</a:t>
            </a:r>
            <a:endParaRPr lang="zh-CN" altLang="en-US" b="0">
              <a:latin typeface="Times New Roman" panose="02020603050405020304" pitchFamily="18" charset="0"/>
            </a:endParaRPr>
          </a:p>
        </p:txBody>
      </p:sp>
      <p:sp>
        <p:nvSpPr>
          <p:cNvPr id="53370" name="Line 142"/>
          <p:cNvSpPr>
            <a:spLocks noChangeShapeType="1"/>
          </p:cNvSpPr>
          <p:nvPr/>
        </p:nvSpPr>
        <p:spPr bwMode="auto">
          <a:xfrm>
            <a:off x="7620000" y="2346325"/>
            <a:ext cx="0" cy="88900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71" name="Rectangle 143"/>
          <p:cNvSpPr>
            <a:spLocks noChangeArrowheads="1"/>
          </p:cNvSpPr>
          <p:nvPr/>
        </p:nvSpPr>
        <p:spPr bwMode="auto">
          <a:xfrm rot="5400000">
            <a:off x="7276031" y="2623318"/>
            <a:ext cx="1041953"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&lt;21:25&gt;</a:t>
            </a:r>
            <a:endParaRPr lang="zh-CN" altLang="en-US" sz="1800"/>
          </a:p>
        </p:txBody>
      </p:sp>
      <p:sp>
        <p:nvSpPr>
          <p:cNvPr id="53372" name="Rectangle 144"/>
          <p:cNvSpPr>
            <a:spLocks noChangeArrowheads="1"/>
          </p:cNvSpPr>
          <p:nvPr/>
        </p:nvSpPr>
        <p:spPr bwMode="auto">
          <a:xfrm rot="5400000">
            <a:off x="7809431" y="2623318"/>
            <a:ext cx="1041953"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&lt;16:20&gt;</a:t>
            </a:r>
            <a:endParaRPr lang="zh-CN" altLang="en-US" sz="1800"/>
          </a:p>
        </p:txBody>
      </p:sp>
      <p:sp>
        <p:nvSpPr>
          <p:cNvPr id="53373" name="Rectangle 145"/>
          <p:cNvSpPr>
            <a:spLocks noChangeArrowheads="1"/>
          </p:cNvSpPr>
          <p:nvPr/>
        </p:nvSpPr>
        <p:spPr bwMode="auto">
          <a:xfrm rot="5400000">
            <a:off x="8347870" y="2624933"/>
            <a:ext cx="10318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&lt;11:15&gt;</a:t>
            </a:r>
            <a:endParaRPr lang="zh-CN" altLang="en-US" sz="1800"/>
          </a:p>
        </p:txBody>
      </p:sp>
      <p:sp>
        <p:nvSpPr>
          <p:cNvPr id="53374" name="Rectangle 146"/>
          <p:cNvSpPr>
            <a:spLocks noChangeArrowheads="1"/>
          </p:cNvSpPr>
          <p:nvPr/>
        </p:nvSpPr>
        <p:spPr bwMode="auto">
          <a:xfrm rot="5400000">
            <a:off x="8889551" y="2610618"/>
            <a:ext cx="913713"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&lt;0:15&gt;</a:t>
            </a:r>
            <a:endParaRPr lang="zh-CN" altLang="en-US" sz="1800"/>
          </a:p>
        </p:txBody>
      </p:sp>
      <p:sp>
        <p:nvSpPr>
          <p:cNvPr id="53375" name="Line 147"/>
          <p:cNvSpPr>
            <a:spLocks noChangeShapeType="1"/>
          </p:cNvSpPr>
          <p:nvPr/>
        </p:nvSpPr>
        <p:spPr bwMode="auto">
          <a:xfrm>
            <a:off x="8153400" y="2346325"/>
            <a:ext cx="0" cy="88900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76" name="Line 148"/>
          <p:cNvSpPr>
            <a:spLocks noChangeShapeType="1"/>
          </p:cNvSpPr>
          <p:nvPr/>
        </p:nvSpPr>
        <p:spPr bwMode="auto">
          <a:xfrm>
            <a:off x="8686800" y="2346325"/>
            <a:ext cx="0" cy="88900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77" name="Line 149"/>
          <p:cNvSpPr>
            <a:spLocks noChangeShapeType="1"/>
          </p:cNvSpPr>
          <p:nvPr/>
        </p:nvSpPr>
        <p:spPr bwMode="auto">
          <a:xfrm>
            <a:off x="9220200" y="2346325"/>
            <a:ext cx="0" cy="88900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78" name="Rectangle 150"/>
          <p:cNvSpPr>
            <a:spLocks noChangeArrowheads="1"/>
          </p:cNvSpPr>
          <p:nvPr/>
        </p:nvSpPr>
        <p:spPr bwMode="auto">
          <a:xfrm>
            <a:off x="8977314" y="3171826"/>
            <a:ext cx="913713"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Imm16</a:t>
            </a:r>
            <a:endParaRPr lang="en-US" altLang="zh-CN" sz="1800"/>
          </a:p>
        </p:txBody>
      </p:sp>
      <p:sp>
        <p:nvSpPr>
          <p:cNvPr id="53379" name="Rectangle 151"/>
          <p:cNvSpPr>
            <a:spLocks noChangeArrowheads="1"/>
          </p:cNvSpPr>
          <p:nvPr/>
        </p:nvSpPr>
        <p:spPr bwMode="auto">
          <a:xfrm>
            <a:off x="8443913" y="3171826"/>
            <a:ext cx="49052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Rd</a:t>
            </a:r>
            <a:endParaRPr lang="en-US" altLang="zh-CN" sz="1800"/>
          </a:p>
        </p:txBody>
      </p:sp>
      <p:sp>
        <p:nvSpPr>
          <p:cNvPr id="53380" name="Rectangle 152"/>
          <p:cNvSpPr>
            <a:spLocks noChangeArrowheads="1"/>
          </p:cNvSpPr>
          <p:nvPr/>
        </p:nvSpPr>
        <p:spPr bwMode="auto">
          <a:xfrm>
            <a:off x="7986713" y="3171826"/>
            <a:ext cx="42640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Rt</a:t>
            </a:r>
            <a:endParaRPr lang="en-US" altLang="zh-CN" sz="1800"/>
          </a:p>
        </p:txBody>
      </p:sp>
      <p:sp>
        <p:nvSpPr>
          <p:cNvPr id="53381" name="Rectangle 153"/>
          <p:cNvSpPr>
            <a:spLocks noChangeArrowheads="1"/>
          </p:cNvSpPr>
          <p:nvPr/>
        </p:nvSpPr>
        <p:spPr bwMode="auto">
          <a:xfrm>
            <a:off x="7453313" y="3171826"/>
            <a:ext cx="477696"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Rs</a:t>
            </a:r>
            <a:endParaRPr lang="en-US" altLang="zh-CN" sz="1800"/>
          </a:p>
        </p:txBody>
      </p:sp>
      <p:sp>
        <p:nvSpPr>
          <p:cNvPr id="264346" name="Rectangle 154"/>
          <p:cNvSpPr>
            <a:spLocks noGrp="1" noChangeArrowheads="1"/>
          </p:cNvSpPr>
          <p:nvPr>
            <p:ph type="body" idx="1"/>
          </p:nvPr>
        </p:nvSpPr>
        <p:spPr>
          <a:xfrm>
            <a:off x="481001" y="1243013"/>
            <a:ext cx="8715375" cy="387542"/>
          </a:xfrm>
          <a:noFill/>
        </p:spPr>
        <p:txBody>
          <a:bodyPr/>
          <a:lstStyle/>
          <a:p>
            <a:pPr>
              <a:lnSpc>
                <a:spcPct val="115000"/>
              </a:lnSpc>
            </a:pPr>
            <a:r>
              <a:rPr lang="en-US" altLang="zh-CN" sz="1900" dirty="0">
                <a:solidFill>
                  <a:srgbClr val="0000FF"/>
                </a:solidFill>
                <a:ea typeface="黑体" panose="02010609060101010101" pitchFamily="49" charset="-122"/>
              </a:rPr>
              <a:t>IFU</a:t>
            </a:r>
            <a:r>
              <a:rPr lang="zh-CN" altLang="en-US" sz="1900" dirty="0">
                <a:solidFill>
                  <a:srgbClr val="0000FF"/>
                </a:solidFill>
                <a:ea typeface="黑体" panose="02010609060101010101" pitchFamily="49" charset="-122"/>
              </a:rPr>
              <a:t>中目标地址送</a:t>
            </a:r>
            <a:r>
              <a:rPr lang="en-US" altLang="zh-CN" sz="1900" dirty="0">
                <a:solidFill>
                  <a:srgbClr val="0000FF"/>
                </a:solidFill>
                <a:ea typeface="黑体" panose="02010609060101010101" pitchFamily="49" charset="-122"/>
              </a:rPr>
              <a:t>PC</a:t>
            </a:r>
            <a:r>
              <a:rPr lang="zh-CN" altLang="en-US" sz="1900" dirty="0">
                <a:solidFill>
                  <a:srgbClr val="0000FF"/>
                </a:solidFill>
                <a:ea typeface="黑体" panose="02010609060101010101" pitchFamily="49" charset="-122"/>
              </a:rPr>
              <a:t>，其他什么都不做（只要保证存储部件不发生写的动作） </a:t>
            </a:r>
            <a:endParaRPr lang="zh-CN" altLang="en-US" sz="1900" dirty="0">
              <a:solidFill>
                <a:srgbClr val="0000FF"/>
              </a:solidFill>
              <a:ea typeface="黑体" panose="02010609060101010101" pitchFamily="49" charset="-122"/>
            </a:endParaRPr>
          </a:p>
        </p:txBody>
      </p:sp>
      <p:grpSp>
        <p:nvGrpSpPr>
          <p:cNvPr id="53383" name="Group 155"/>
          <p:cNvGrpSpPr/>
          <p:nvPr/>
        </p:nvGrpSpPr>
        <p:grpSpPr bwMode="auto">
          <a:xfrm>
            <a:off x="3109913" y="533401"/>
            <a:ext cx="6330950" cy="671513"/>
            <a:chOff x="999" y="336"/>
            <a:chExt cx="3988" cy="423"/>
          </a:xfrm>
        </p:grpSpPr>
        <p:sp>
          <p:nvSpPr>
            <p:cNvPr id="53386" name="Rectangle 156"/>
            <p:cNvSpPr>
              <a:spLocks noChangeArrowheads="1"/>
            </p:cNvSpPr>
            <p:nvPr/>
          </p:nvSpPr>
          <p:spPr bwMode="auto">
            <a:xfrm>
              <a:off x="1064" y="536"/>
              <a:ext cx="3824"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grpSp>
          <p:nvGrpSpPr>
            <p:cNvPr id="53387" name="Group 157"/>
            <p:cNvGrpSpPr/>
            <p:nvPr/>
          </p:nvGrpSpPr>
          <p:grpSpPr bwMode="auto">
            <a:xfrm>
              <a:off x="1060" y="528"/>
              <a:ext cx="664" cy="231"/>
              <a:chOff x="1060" y="528"/>
              <a:chExt cx="664" cy="231"/>
            </a:xfrm>
          </p:grpSpPr>
          <p:sp>
            <p:nvSpPr>
              <p:cNvPr id="53393" name="Rectangle 158"/>
              <p:cNvSpPr>
                <a:spLocks noChangeArrowheads="1"/>
              </p:cNvSpPr>
              <p:nvPr/>
            </p:nvSpPr>
            <p:spPr bwMode="auto">
              <a:xfrm>
                <a:off x="1060" y="532"/>
                <a:ext cx="664"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53394" name="Rectangle 159"/>
              <p:cNvSpPr>
                <a:spLocks noChangeArrowheads="1"/>
              </p:cNvSpPr>
              <p:nvPr/>
            </p:nvSpPr>
            <p:spPr bwMode="auto">
              <a:xfrm>
                <a:off x="1257" y="528"/>
                <a:ext cx="29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op</a:t>
                </a:r>
                <a:endParaRPr lang="en-US" altLang="zh-CN" sz="1800"/>
              </a:p>
            </p:txBody>
          </p:sp>
        </p:grpSp>
        <p:sp>
          <p:nvSpPr>
            <p:cNvPr id="53388" name="Rectangle 160"/>
            <p:cNvSpPr>
              <a:spLocks noChangeArrowheads="1"/>
            </p:cNvSpPr>
            <p:nvPr/>
          </p:nvSpPr>
          <p:spPr bwMode="auto">
            <a:xfrm>
              <a:off x="1732" y="532"/>
              <a:ext cx="3160"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53389" name="Rectangle 161"/>
            <p:cNvSpPr>
              <a:spLocks noChangeArrowheads="1"/>
            </p:cNvSpPr>
            <p:nvPr/>
          </p:nvSpPr>
          <p:spPr bwMode="auto">
            <a:xfrm>
              <a:off x="2738" y="528"/>
              <a:ext cx="11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target address</a:t>
              </a:r>
              <a:endParaRPr lang="en-US" altLang="zh-CN" sz="1800"/>
            </a:p>
          </p:txBody>
        </p:sp>
        <p:sp>
          <p:nvSpPr>
            <p:cNvPr id="53390" name="Rectangle 162"/>
            <p:cNvSpPr>
              <a:spLocks noChangeArrowheads="1"/>
            </p:cNvSpPr>
            <p:nvPr/>
          </p:nvSpPr>
          <p:spPr bwMode="auto">
            <a:xfrm>
              <a:off x="4791" y="336"/>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0</a:t>
              </a:r>
              <a:endParaRPr lang="zh-CN" altLang="en-US" sz="1800"/>
            </a:p>
          </p:txBody>
        </p:sp>
        <p:sp>
          <p:nvSpPr>
            <p:cNvPr id="53391" name="Rectangle 163"/>
            <p:cNvSpPr>
              <a:spLocks noChangeArrowheads="1"/>
            </p:cNvSpPr>
            <p:nvPr/>
          </p:nvSpPr>
          <p:spPr bwMode="auto">
            <a:xfrm>
              <a:off x="1527" y="336"/>
              <a:ext cx="27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26</a:t>
              </a:r>
              <a:endParaRPr lang="zh-CN" altLang="en-US" sz="1800"/>
            </a:p>
          </p:txBody>
        </p:sp>
        <p:sp>
          <p:nvSpPr>
            <p:cNvPr id="53392" name="Rectangle 164"/>
            <p:cNvSpPr>
              <a:spLocks noChangeArrowheads="1"/>
            </p:cNvSpPr>
            <p:nvPr/>
          </p:nvSpPr>
          <p:spPr bwMode="auto">
            <a:xfrm>
              <a:off x="999" y="336"/>
              <a:ext cx="27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31</a:t>
              </a:r>
              <a:endParaRPr lang="zh-CN" altLang="en-US" sz="1800"/>
            </a:p>
          </p:txBody>
        </p:sp>
      </p:grpSp>
      <p:sp>
        <p:nvSpPr>
          <p:cNvPr id="264357" name="Text Box 165"/>
          <p:cNvSpPr txBox="1">
            <a:spLocks noChangeArrowheads="1"/>
          </p:cNvSpPr>
          <p:nvPr/>
        </p:nvSpPr>
        <p:spPr bwMode="auto">
          <a:xfrm>
            <a:off x="612763" y="1639889"/>
            <a:ext cx="35099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50000"/>
              </a:spcBef>
            </a:pPr>
            <a:r>
              <a:rPr lang="zh-CN" altLang="en-US" sz="2000">
                <a:latin typeface="Times New Roman" panose="02020603050405020304" pitchFamily="18" charset="0"/>
                <a:ea typeface="黑体" panose="02010609060101010101" pitchFamily="49" charset="-122"/>
              </a:rPr>
              <a:t>如何保证存储部件不发生写？</a:t>
            </a:r>
            <a:endParaRPr lang="zh-CN" altLang="en-US" sz="2000">
              <a:latin typeface="Times New Roman" panose="02020603050405020304" pitchFamily="18" charset="0"/>
              <a:ea typeface="黑体" panose="02010609060101010101" pitchFamily="49" charset="-122"/>
            </a:endParaRPr>
          </a:p>
        </p:txBody>
      </p:sp>
      <p:sp>
        <p:nvSpPr>
          <p:cNvPr id="264358" name="Rectangle 166"/>
          <p:cNvSpPr>
            <a:spLocks noChangeArrowheads="1"/>
          </p:cNvSpPr>
          <p:nvPr/>
        </p:nvSpPr>
        <p:spPr bwMode="auto">
          <a:xfrm>
            <a:off x="5280025" y="1622425"/>
            <a:ext cx="4573588"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2000" dirty="0">
                <a:solidFill>
                  <a:schemeClr val="accent1"/>
                </a:solidFill>
                <a:ea typeface="黑体" panose="02010609060101010101" pitchFamily="49" charset="-122"/>
              </a:rPr>
              <a:t>使相应的写使能信号为</a:t>
            </a:r>
            <a:r>
              <a:rPr lang="en-US" altLang="zh-CN" sz="2000" dirty="0">
                <a:solidFill>
                  <a:schemeClr val="accent1"/>
                </a:solidFill>
                <a:ea typeface="黑体" panose="02010609060101010101" pitchFamily="49" charset="-122"/>
              </a:rPr>
              <a:t>0</a:t>
            </a:r>
            <a:r>
              <a:rPr lang="zh-CN" altLang="en-US" sz="2000" dirty="0">
                <a:solidFill>
                  <a:schemeClr val="accent1"/>
                </a:solidFill>
                <a:ea typeface="黑体" panose="02010609060101010101" pitchFamily="49" charset="-122"/>
              </a:rPr>
              <a:t>！</a:t>
            </a:r>
            <a:endParaRPr lang="zh-CN" altLang="en-US" sz="2000" dirty="0">
              <a:solidFill>
                <a:schemeClr val="accent1"/>
              </a:solidFill>
              <a:ea typeface="黑体" panose="02010609060101010101" pitchFamily="49" charset="-122"/>
            </a:endParaRPr>
          </a:p>
        </p:txBody>
      </p:sp>
      <p:sp>
        <p:nvSpPr>
          <p:cNvPr id="2" name="标题 1"/>
          <p:cNvSpPr>
            <a:spLocks noGrp="1"/>
          </p:cNvSpPr>
          <p:nvPr>
            <p:ph type="title"/>
          </p:nvPr>
        </p:nvSpPr>
        <p:spPr/>
        <p:txBody>
          <a:bodyPr/>
          <a:lstStyle/>
          <a:p>
            <a:r>
              <a:rPr lang="en-US" altLang="zh-CN" dirty="0"/>
              <a:t>Jump</a:t>
            </a:r>
            <a:r>
              <a:rPr lang="zh-CN" altLang="en-US" dirty="0"/>
              <a:t>指令译码后的执行过程</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4346">
                                            <p:txEl>
                                              <p:pRg st="0" end="0"/>
                                            </p:txEl>
                                          </p:spTgt>
                                        </p:tgtEl>
                                        <p:attrNameLst>
                                          <p:attrName>style.visibility</p:attrName>
                                        </p:attrNameLst>
                                      </p:cBhvr>
                                      <p:to>
                                        <p:strVal val="visible"/>
                                      </p:to>
                                    </p:set>
                                    <p:animEffect transition="in" filter="blinds(horizontal)">
                                      <p:cBhvr>
                                        <p:cTn id="7" dur="500"/>
                                        <p:tgtEl>
                                          <p:spTgt spid="26434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4357"/>
                                        </p:tgtEl>
                                        <p:attrNameLst>
                                          <p:attrName>style.visibility</p:attrName>
                                        </p:attrNameLst>
                                      </p:cBhvr>
                                      <p:to>
                                        <p:strVal val="visible"/>
                                      </p:to>
                                    </p:set>
                                    <p:animEffect transition="in" filter="blinds(horizontal)">
                                      <p:cBhvr>
                                        <p:cTn id="12" dur="500"/>
                                        <p:tgtEl>
                                          <p:spTgt spid="26435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64358"/>
                                        </p:tgtEl>
                                        <p:attrNameLst>
                                          <p:attrName>style.visibility</p:attrName>
                                        </p:attrNameLst>
                                      </p:cBhvr>
                                      <p:to>
                                        <p:strVal val="visible"/>
                                      </p:to>
                                    </p:set>
                                    <p:animEffect transition="in" filter="blinds(horizontal)">
                                      <p:cBhvr>
                                        <p:cTn id="17" dur="500"/>
                                        <p:tgtEl>
                                          <p:spTgt spid="26435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64215"/>
                                        </p:tgtEl>
                                        <p:attrNameLst>
                                          <p:attrName>style.visibility</p:attrName>
                                        </p:attrNameLst>
                                      </p:cBhvr>
                                      <p:to>
                                        <p:strVal val="visible"/>
                                      </p:to>
                                    </p:set>
                                    <p:animEffect transition="in" filter="blinds(horizontal)">
                                      <p:cBhvr>
                                        <p:cTn id="22" dur="500"/>
                                        <p:tgtEl>
                                          <p:spTgt spid="26421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64308"/>
                                        </p:tgtEl>
                                        <p:attrNameLst>
                                          <p:attrName>style.visibility</p:attrName>
                                        </p:attrNameLst>
                                      </p:cBhvr>
                                      <p:to>
                                        <p:strVal val="visible"/>
                                      </p:to>
                                    </p:set>
                                    <p:animEffect transition="in" filter="blinds(horizontal)">
                                      <p:cBhvr>
                                        <p:cTn id="27" dur="500"/>
                                        <p:tgtEl>
                                          <p:spTgt spid="2643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215" grpId="0"/>
      <p:bldP spid="264308" grpId="0"/>
      <p:bldP spid="264346" grpId="0" build="p"/>
      <p:bldP spid="264357" grpId="0"/>
      <p:bldP spid="26435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Line 3"/>
          <p:cNvSpPr>
            <a:spLocks noChangeShapeType="1"/>
          </p:cNvSpPr>
          <p:nvPr/>
        </p:nvSpPr>
        <p:spPr bwMode="auto">
          <a:xfrm>
            <a:off x="3441700" y="3581400"/>
            <a:ext cx="6604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276" name="Line 4"/>
          <p:cNvSpPr>
            <a:spLocks noChangeShapeType="1"/>
          </p:cNvSpPr>
          <p:nvPr/>
        </p:nvSpPr>
        <p:spPr bwMode="auto">
          <a:xfrm flipH="1">
            <a:off x="3575050" y="3516313"/>
            <a:ext cx="88900" cy="131762"/>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277" name="Rectangle 5"/>
          <p:cNvSpPr>
            <a:spLocks noChangeArrowheads="1"/>
          </p:cNvSpPr>
          <p:nvPr/>
        </p:nvSpPr>
        <p:spPr bwMode="auto">
          <a:xfrm>
            <a:off x="3338513" y="3651251"/>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30</a:t>
            </a:r>
            <a:endParaRPr lang="zh-CN" altLang="en-US" sz="1800"/>
          </a:p>
        </p:txBody>
      </p:sp>
      <p:sp>
        <p:nvSpPr>
          <p:cNvPr id="54278" name="Line 6"/>
          <p:cNvSpPr>
            <a:spLocks noChangeShapeType="1"/>
          </p:cNvSpPr>
          <p:nvPr/>
        </p:nvSpPr>
        <p:spPr bwMode="auto">
          <a:xfrm>
            <a:off x="4584700" y="3810000"/>
            <a:ext cx="17272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279" name="Line 7"/>
          <p:cNvSpPr>
            <a:spLocks noChangeShapeType="1"/>
          </p:cNvSpPr>
          <p:nvPr/>
        </p:nvSpPr>
        <p:spPr bwMode="auto">
          <a:xfrm flipH="1">
            <a:off x="5861050" y="3740150"/>
            <a:ext cx="88900" cy="166688"/>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280" name="Rectangle 8"/>
          <p:cNvSpPr>
            <a:spLocks noChangeArrowheads="1"/>
          </p:cNvSpPr>
          <p:nvPr/>
        </p:nvSpPr>
        <p:spPr bwMode="auto">
          <a:xfrm>
            <a:off x="5700713" y="3914776"/>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30</a:t>
            </a:r>
            <a:endParaRPr lang="zh-CN" altLang="en-US" sz="1800"/>
          </a:p>
        </p:txBody>
      </p:sp>
      <p:sp>
        <p:nvSpPr>
          <p:cNvPr id="54281" name="Rectangle 9"/>
          <p:cNvSpPr>
            <a:spLocks noChangeArrowheads="1"/>
          </p:cNvSpPr>
          <p:nvPr/>
        </p:nvSpPr>
        <p:spPr bwMode="auto">
          <a:xfrm rot="5400000">
            <a:off x="3769243" y="5179194"/>
            <a:ext cx="1041953"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SignExt</a:t>
            </a:r>
            <a:endParaRPr lang="en-US" altLang="zh-CN" sz="1800"/>
          </a:p>
        </p:txBody>
      </p:sp>
      <p:sp>
        <p:nvSpPr>
          <p:cNvPr id="54282" name="Line 10"/>
          <p:cNvSpPr>
            <a:spLocks noChangeShapeType="1"/>
          </p:cNvSpPr>
          <p:nvPr/>
        </p:nvSpPr>
        <p:spPr bwMode="auto">
          <a:xfrm>
            <a:off x="5651500" y="4643438"/>
            <a:ext cx="6604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283" name="Rectangle 11"/>
          <p:cNvSpPr>
            <a:spLocks noChangeArrowheads="1"/>
          </p:cNvSpPr>
          <p:nvPr/>
        </p:nvSpPr>
        <p:spPr bwMode="auto">
          <a:xfrm>
            <a:off x="5719763" y="4754564"/>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30</a:t>
            </a:r>
            <a:endParaRPr lang="zh-CN" altLang="en-US" sz="1800"/>
          </a:p>
        </p:txBody>
      </p:sp>
      <p:sp>
        <p:nvSpPr>
          <p:cNvPr id="54284" name="Line 12"/>
          <p:cNvSpPr>
            <a:spLocks noChangeShapeType="1"/>
          </p:cNvSpPr>
          <p:nvPr/>
        </p:nvSpPr>
        <p:spPr bwMode="auto">
          <a:xfrm flipH="1">
            <a:off x="5861050" y="4578350"/>
            <a:ext cx="88900" cy="1397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285" name="Line 13"/>
          <p:cNvSpPr>
            <a:spLocks noChangeShapeType="1"/>
          </p:cNvSpPr>
          <p:nvPr/>
        </p:nvSpPr>
        <p:spPr bwMode="auto">
          <a:xfrm>
            <a:off x="3441700" y="5334000"/>
            <a:ext cx="6604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286" name="Line 14"/>
          <p:cNvSpPr>
            <a:spLocks noChangeShapeType="1"/>
          </p:cNvSpPr>
          <p:nvPr/>
        </p:nvSpPr>
        <p:spPr bwMode="auto">
          <a:xfrm flipH="1">
            <a:off x="3651250" y="5251450"/>
            <a:ext cx="88900" cy="13335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287" name="Rectangle 15"/>
          <p:cNvSpPr>
            <a:spLocks noChangeArrowheads="1"/>
          </p:cNvSpPr>
          <p:nvPr/>
        </p:nvSpPr>
        <p:spPr bwMode="auto">
          <a:xfrm>
            <a:off x="3338513" y="5316539"/>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16</a:t>
            </a:r>
            <a:endParaRPr lang="zh-CN" altLang="en-US" sz="1800"/>
          </a:p>
        </p:txBody>
      </p:sp>
      <p:sp>
        <p:nvSpPr>
          <p:cNvPr id="54288" name="Rectangle 16"/>
          <p:cNvSpPr>
            <a:spLocks noChangeArrowheads="1"/>
          </p:cNvSpPr>
          <p:nvPr/>
        </p:nvSpPr>
        <p:spPr bwMode="auto">
          <a:xfrm>
            <a:off x="2474914" y="5145089"/>
            <a:ext cx="913713"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imm16</a:t>
            </a:r>
            <a:endParaRPr lang="en-US" altLang="zh-CN" sz="1800"/>
          </a:p>
        </p:txBody>
      </p:sp>
      <p:sp>
        <p:nvSpPr>
          <p:cNvPr id="54289" name="Line 17"/>
          <p:cNvSpPr>
            <a:spLocks noChangeShapeType="1"/>
          </p:cNvSpPr>
          <p:nvPr/>
        </p:nvSpPr>
        <p:spPr bwMode="auto">
          <a:xfrm>
            <a:off x="3594100" y="4449763"/>
            <a:ext cx="5080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290" name="Rectangle 18"/>
          <p:cNvSpPr>
            <a:spLocks noChangeArrowheads="1"/>
          </p:cNvSpPr>
          <p:nvPr/>
        </p:nvSpPr>
        <p:spPr bwMode="auto">
          <a:xfrm>
            <a:off x="4127500" y="4813300"/>
            <a:ext cx="355600" cy="1054100"/>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grpSp>
        <p:nvGrpSpPr>
          <p:cNvPr id="54291" name="Group 19"/>
          <p:cNvGrpSpPr/>
          <p:nvPr/>
        </p:nvGrpSpPr>
        <p:grpSpPr bwMode="auto">
          <a:xfrm>
            <a:off x="6251569" y="3563938"/>
            <a:ext cx="377824" cy="1325562"/>
            <a:chOff x="2978" y="2245"/>
            <a:chExt cx="238" cy="835"/>
          </a:xfrm>
        </p:grpSpPr>
        <p:grpSp>
          <p:nvGrpSpPr>
            <p:cNvPr id="54399" name="Group 20"/>
            <p:cNvGrpSpPr/>
            <p:nvPr/>
          </p:nvGrpSpPr>
          <p:grpSpPr bwMode="auto">
            <a:xfrm>
              <a:off x="3024" y="2245"/>
              <a:ext cx="192" cy="835"/>
              <a:chOff x="3024" y="2245"/>
              <a:chExt cx="192" cy="835"/>
            </a:xfrm>
          </p:grpSpPr>
          <p:sp>
            <p:nvSpPr>
              <p:cNvPr id="54403" name="Line 21"/>
              <p:cNvSpPr>
                <a:spLocks noChangeShapeType="1"/>
              </p:cNvSpPr>
              <p:nvPr/>
            </p:nvSpPr>
            <p:spPr bwMode="auto">
              <a:xfrm>
                <a:off x="3024" y="2245"/>
                <a:ext cx="0" cy="819"/>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404" name="Line 22"/>
              <p:cNvSpPr>
                <a:spLocks noChangeShapeType="1"/>
              </p:cNvSpPr>
              <p:nvPr/>
            </p:nvSpPr>
            <p:spPr bwMode="auto">
              <a:xfrm>
                <a:off x="3032" y="2245"/>
                <a:ext cx="176" cy="9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405" name="Line 23"/>
              <p:cNvSpPr>
                <a:spLocks noChangeShapeType="1"/>
              </p:cNvSpPr>
              <p:nvPr/>
            </p:nvSpPr>
            <p:spPr bwMode="auto">
              <a:xfrm flipV="1">
                <a:off x="3032" y="2953"/>
                <a:ext cx="176" cy="127"/>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406" name="Line 24"/>
              <p:cNvSpPr>
                <a:spLocks noChangeShapeType="1"/>
              </p:cNvSpPr>
              <p:nvPr/>
            </p:nvSpPr>
            <p:spPr bwMode="auto">
              <a:xfrm>
                <a:off x="3216" y="2356"/>
                <a:ext cx="0" cy="597"/>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4400" name="Rectangle 25"/>
            <p:cNvSpPr>
              <a:spLocks noChangeArrowheads="1"/>
            </p:cNvSpPr>
            <p:nvPr/>
          </p:nvSpPr>
          <p:spPr bwMode="auto">
            <a:xfrm rot="5400000">
              <a:off x="2891" y="2565"/>
              <a:ext cx="40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Mux</a:t>
              </a:r>
              <a:endParaRPr lang="en-US" altLang="zh-CN" sz="1800"/>
            </a:p>
          </p:txBody>
        </p:sp>
        <p:sp>
          <p:nvSpPr>
            <p:cNvPr id="54401" name="Rectangle 26"/>
            <p:cNvSpPr>
              <a:spLocks noChangeArrowheads="1"/>
            </p:cNvSpPr>
            <p:nvPr/>
          </p:nvSpPr>
          <p:spPr bwMode="auto">
            <a:xfrm>
              <a:off x="3015" y="2325"/>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b="0">
                  <a:latin typeface="Times New Roman" panose="02020603050405020304" pitchFamily="18" charset="0"/>
                </a:rPr>
                <a:t>0</a:t>
              </a:r>
              <a:endParaRPr lang="zh-CN" altLang="en-US" b="0">
                <a:latin typeface="Times New Roman" panose="02020603050405020304" pitchFamily="18" charset="0"/>
              </a:endParaRPr>
            </a:p>
          </p:txBody>
        </p:sp>
        <p:sp>
          <p:nvSpPr>
            <p:cNvPr id="54402" name="Rectangle 27"/>
            <p:cNvSpPr>
              <a:spLocks noChangeArrowheads="1"/>
            </p:cNvSpPr>
            <p:nvPr/>
          </p:nvSpPr>
          <p:spPr bwMode="auto">
            <a:xfrm>
              <a:off x="3015" y="2795"/>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b="0">
                  <a:latin typeface="Times New Roman" panose="02020603050405020304" pitchFamily="18" charset="0"/>
                </a:rPr>
                <a:t>1</a:t>
              </a:r>
              <a:endParaRPr lang="zh-CN" altLang="en-US" b="0">
                <a:latin typeface="Times New Roman" panose="02020603050405020304" pitchFamily="18" charset="0"/>
              </a:endParaRPr>
            </a:p>
          </p:txBody>
        </p:sp>
      </p:grpSp>
      <p:grpSp>
        <p:nvGrpSpPr>
          <p:cNvPr id="54292" name="Group 28"/>
          <p:cNvGrpSpPr/>
          <p:nvPr/>
        </p:nvGrpSpPr>
        <p:grpSpPr bwMode="auto">
          <a:xfrm>
            <a:off x="4114803" y="3449639"/>
            <a:ext cx="477838" cy="1157287"/>
            <a:chOff x="1632" y="2173"/>
            <a:chExt cx="301" cy="729"/>
          </a:xfrm>
        </p:grpSpPr>
        <p:grpSp>
          <p:nvGrpSpPr>
            <p:cNvPr id="54389" name="Group 29"/>
            <p:cNvGrpSpPr/>
            <p:nvPr/>
          </p:nvGrpSpPr>
          <p:grpSpPr bwMode="auto">
            <a:xfrm>
              <a:off x="1632" y="2173"/>
              <a:ext cx="288" cy="729"/>
              <a:chOff x="1632" y="2173"/>
              <a:chExt cx="288" cy="729"/>
            </a:xfrm>
          </p:grpSpPr>
          <p:sp>
            <p:nvSpPr>
              <p:cNvPr id="54391" name="Line 30"/>
              <p:cNvSpPr>
                <a:spLocks noChangeShapeType="1"/>
              </p:cNvSpPr>
              <p:nvPr/>
            </p:nvSpPr>
            <p:spPr bwMode="auto">
              <a:xfrm>
                <a:off x="1632" y="2173"/>
                <a:ext cx="0" cy="16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92" name="Line 31"/>
              <p:cNvSpPr>
                <a:spLocks noChangeShapeType="1"/>
              </p:cNvSpPr>
              <p:nvPr/>
            </p:nvSpPr>
            <p:spPr bwMode="auto">
              <a:xfrm>
                <a:off x="1640" y="2173"/>
                <a:ext cx="272" cy="16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93" name="Line 32"/>
              <p:cNvSpPr>
                <a:spLocks noChangeShapeType="1"/>
              </p:cNvSpPr>
              <p:nvPr/>
            </p:nvSpPr>
            <p:spPr bwMode="auto">
              <a:xfrm>
                <a:off x="1640" y="2355"/>
                <a:ext cx="128" cy="7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94" name="Line 33"/>
              <p:cNvSpPr>
                <a:spLocks noChangeShapeType="1"/>
              </p:cNvSpPr>
              <p:nvPr/>
            </p:nvSpPr>
            <p:spPr bwMode="auto">
              <a:xfrm>
                <a:off x="1776" y="2447"/>
                <a:ext cx="0" cy="16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95" name="Line 34"/>
              <p:cNvSpPr>
                <a:spLocks noChangeShapeType="1"/>
              </p:cNvSpPr>
              <p:nvPr/>
            </p:nvSpPr>
            <p:spPr bwMode="auto">
              <a:xfrm>
                <a:off x="1920" y="2355"/>
                <a:ext cx="0" cy="349"/>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96" name="Line 35"/>
              <p:cNvSpPr>
                <a:spLocks noChangeShapeType="1"/>
              </p:cNvSpPr>
              <p:nvPr/>
            </p:nvSpPr>
            <p:spPr bwMode="auto">
              <a:xfrm flipV="1">
                <a:off x="1640" y="2613"/>
                <a:ext cx="128" cy="107"/>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97" name="Line 36"/>
              <p:cNvSpPr>
                <a:spLocks noChangeShapeType="1"/>
              </p:cNvSpPr>
              <p:nvPr/>
            </p:nvSpPr>
            <p:spPr bwMode="auto">
              <a:xfrm>
                <a:off x="1632" y="2720"/>
                <a:ext cx="0" cy="16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98" name="Line 37"/>
              <p:cNvSpPr>
                <a:spLocks noChangeShapeType="1"/>
              </p:cNvSpPr>
              <p:nvPr/>
            </p:nvSpPr>
            <p:spPr bwMode="auto">
              <a:xfrm flipV="1">
                <a:off x="1640" y="2704"/>
                <a:ext cx="272" cy="19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4390" name="Rectangle 38"/>
            <p:cNvSpPr>
              <a:spLocks noChangeArrowheads="1"/>
            </p:cNvSpPr>
            <p:nvPr/>
          </p:nvSpPr>
          <p:spPr bwMode="auto">
            <a:xfrm rot="5400000">
              <a:off x="1550" y="2459"/>
              <a:ext cx="53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Adder</a:t>
              </a:r>
              <a:endParaRPr lang="en-US" altLang="zh-CN" sz="1800"/>
            </a:p>
          </p:txBody>
        </p:sp>
      </p:grpSp>
      <p:sp>
        <p:nvSpPr>
          <p:cNvPr id="54293" name="Rectangle 39"/>
          <p:cNvSpPr>
            <a:spLocks noChangeArrowheads="1"/>
          </p:cNvSpPr>
          <p:nvPr/>
        </p:nvSpPr>
        <p:spPr bwMode="auto">
          <a:xfrm>
            <a:off x="3338513" y="4114801"/>
            <a:ext cx="77585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“1”</a:t>
            </a:r>
            <a:endParaRPr lang="zh-CN" altLang="en-US" sz="1800"/>
          </a:p>
        </p:txBody>
      </p:sp>
      <p:grpSp>
        <p:nvGrpSpPr>
          <p:cNvPr id="54294" name="Group 40"/>
          <p:cNvGrpSpPr/>
          <p:nvPr/>
        </p:nvGrpSpPr>
        <p:grpSpPr bwMode="auto">
          <a:xfrm>
            <a:off x="2830514" y="2984500"/>
            <a:ext cx="587376" cy="2103438"/>
            <a:chOff x="823" y="1880"/>
            <a:chExt cx="370" cy="1325"/>
          </a:xfrm>
        </p:grpSpPr>
        <p:sp>
          <p:nvSpPr>
            <p:cNvPr id="54384" name="Rectangle 41"/>
            <p:cNvSpPr>
              <a:spLocks noChangeArrowheads="1"/>
            </p:cNvSpPr>
            <p:nvPr/>
          </p:nvSpPr>
          <p:spPr bwMode="auto">
            <a:xfrm>
              <a:off x="872" y="1880"/>
              <a:ext cx="176" cy="752"/>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54385" name="Oval 42"/>
            <p:cNvSpPr>
              <a:spLocks noChangeArrowheads="1"/>
            </p:cNvSpPr>
            <p:nvPr/>
          </p:nvSpPr>
          <p:spPr bwMode="auto">
            <a:xfrm>
              <a:off x="920" y="2648"/>
              <a:ext cx="80" cy="80"/>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54386" name="Line 43"/>
            <p:cNvSpPr>
              <a:spLocks noChangeShapeType="1"/>
            </p:cNvSpPr>
            <p:nvPr/>
          </p:nvSpPr>
          <p:spPr bwMode="auto">
            <a:xfrm>
              <a:off x="960" y="2744"/>
              <a:ext cx="0" cy="22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87" name="Rectangle 44"/>
            <p:cNvSpPr>
              <a:spLocks noChangeArrowheads="1"/>
            </p:cNvSpPr>
            <p:nvPr/>
          </p:nvSpPr>
          <p:spPr bwMode="auto">
            <a:xfrm rot="5400000">
              <a:off x="780" y="2211"/>
              <a:ext cx="3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PC</a:t>
              </a:r>
              <a:endParaRPr lang="en-US" altLang="zh-CN" sz="1800"/>
            </a:p>
          </p:txBody>
        </p:sp>
        <p:sp>
          <p:nvSpPr>
            <p:cNvPr id="54388" name="Rectangle 45"/>
            <p:cNvSpPr>
              <a:spLocks noChangeArrowheads="1"/>
            </p:cNvSpPr>
            <p:nvPr/>
          </p:nvSpPr>
          <p:spPr bwMode="auto">
            <a:xfrm>
              <a:off x="855" y="2976"/>
              <a:ext cx="33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Clk</a:t>
              </a:r>
              <a:endParaRPr lang="en-US" altLang="zh-CN" sz="1800"/>
            </a:p>
          </p:txBody>
        </p:sp>
      </p:grpSp>
      <p:grpSp>
        <p:nvGrpSpPr>
          <p:cNvPr id="54295" name="Group 46"/>
          <p:cNvGrpSpPr/>
          <p:nvPr/>
        </p:nvGrpSpPr>
        <p:grpSpPr bwMode="auto">
          <a:xfrm>
            <a:off x="5181604" y="4059239"/>
            <a:ext cx="477838" cy="1157287"/>
            <a:chOff x="2304" y="2557"/>
            <a:chExt cx="301" cy="729"/>
          </a:xfrm>
        </p:grpSpPr>
        <p:grpSp>
          <p:nvGrpSpPr>
            <p:cNvPr id="54374" name="Group 47"/>
            <p:cNvGrpSpPr/>
            <p:nvPr/>
          </p:nvGrpSpPr>
          <p:grpSpPr bwMode="auto">
            <a:xfrm>
              <a:off x="2304" y="2557"/>
              <a:ext cx="288" cy="729"/>
              <a:chOff x="2304" y="2557"/>
              <a:chExt cx="288" cy="729"/>
            </a:xfrm>
          </p:grpSpPr>
          <p:sp>
            <p:nvSpPr>
              <p:cNvPr id="54376" name="Line 48"/>
              <p:cNvSpPr>
                <a:spLocks noChangeShapeType="1"/>
              </p:cNvSpPr>
              <p:nvPr/>
            </p:nvSpPr>
            <p:spPr bwMode="auto">
              <a:xfrm>
                <a:off x="2304" y="2557"/>
                <a:ext cx="0" cy="16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77" name="Line 49"/>
              <p:cNvSpPr>
                <a:spLocks noChangeShapeType="1"/>
              </p:cNvSpPr>
              <p:nvPr/>
            </p:nvSpPr>
            <p:spPr bwMode="auto">
              <a:xfrm>
                <a:off x="2312" y="2557"/>
                <a:ext cx="272" cy="16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78" name="Line 50"/>
              <p:cNvSpPr>
                <a:spLocks noChangeShapeType="1"/>
              </p:cNvSpPr>
              <p:nvPr/>
            </p:nvSpPr>
            <p:spPr bwMode="auto">
              <a:xfrm>
                <a:off x="2312" y="2739"/>
                <a:ext cx="128" cy="7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79" name="Line 51"/>
              <p:cNvSpPr>
                <a:spLocks noChangeShapeType="1"/>
              </p:cNvSpPr>
              <p:nvPr/>
            </p:nvSpPr>
            <p:spPr bwMode="auto">
              <a:xfrm>
                <a:off x="2448" y="2831"/>
                <a:ext cx="0" cy="16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80" name="Line 52"/>
              <p:cNvSpPr>
                <a:spLocks noChangeShapeType="1"/>
              </p:cNvSpPr>
              <p:nvPr/>
            </p:nvSpPr>
            <p:spPr bwMode="auto">
              <a:xfrm>
                <a:off x="2592" y="2739"/>
                <a:ext cx="0" cy="349"/>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81" name="Line 53"/>
              <p:cNvSpPr>
                <a:spLocks noChangeShapeType="1"/>
              </p:cNvSpPr>
              <p:nvPr/>
            </p:nvSpPr>
            <p:spPr bwMode="auto">
              <a:xfrm flipV="1">
                <a:off x="2312" y="2997"/>
                <a:ext cx="128" cy="107"/>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82" name="Line 54"/>
              <p:cNvSpPr>
                <a:spLocks noChangeShapeType="1"/>
              </p:cNvSpPr>
              <p:nvPr/>
            </p:nvSpPr>
            <p:spPr bwMode="auto">
              <a:xfrm>
                <a:off x="2304" y="3104"/>
                <a:ext cx="0" cy="16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83" name="Line 55"/>
              <p:cNvSpPr>
                <a:spLocks noChangeShapeType="1"/>
              </p:cNvSpPr>
              <p:nvPr/>
            </p:nvSpPr>
            <p:spPr bwMode="auto">
              <a:xfrm flipV="1">
                <a:off x="2312" y="3088"/>
                <a:ext cx="272" cy="19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4375" name="Rectangle 56"/>
            <p:cNvSpPr>
              <a:spLocks noChangeArrowheads="1"/>
            </p:cNvSpPr>
            <p:nvPr/>
          </p:nvSpPr>
          <p:spPr bwMode="auto">
            <a:xfrm rot="5400000">
              <a:off x="2222" y="2843"/>
              <a:ext cx="53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Adder</a:t>
              </a:r>
              <a:endParaRPr lang="en-US" altLang="zh-CN" sz="1800"/>
            </a:p>
          </p:txBody>
        </p:sp>
      </p:grpSp>
      <p:sp>
        <p:nvSpPr>
          <p:cNvPr id="54296" name="Line 57"/>
          <p:cNvSpPr>
            <a:spLocks noChangeShapeType="1"/>
          </p:cNvSpPr>
          <p:nvPr/>
        </p:nvSpPr>
        <p:spPr bwMode="auto">
          <a:xfrm>
            <a:off x="4508500" y="5100638"/>
            <a:ext cx="6604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297" name="Rectangle 58"/>
          <p:cNvSpPr>
            <a:spLocks noChangeArrowheads="1"/>
          </p:cNvSpPr>
          <p:nvPr/>
        </p:nvSpPr>
        <p:spPr bwMode="auto">
          <a:xfrm>
            <a:off x="4500563" y="5135564"/>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30</a:t>
            </a:r>
            <a:endParaRPr lang="zh-CN" altLang="en-US" sz="1800"/>
          </a:p>
        </p:txBody>
      </p:sp>
      <p:sp>
        <p:nvSpPr>
          <p:cNvPr id="54298" name="Line 59"/>
          <p:cNvSpPr>
            <a:spLocks noChangeShapeType="1"/>
          </p:cNvSpPr>
          <p:nvPr/>
        </p:nvSpPr>
        <p:spPr bwMode="auto">
          <a:xfrm flipH="1">
            <a:off x="4718050" y="5035550"/>
            <a:ext cx="88900" cy="1397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54299" name="Group 60"/>
          <p:cNvGrpSpPr/>
          <p:nvPr/>
        </p:nvGrpSpPr>
        <p:grpSpPr bwMode="auto">
          <a:xfrm>
            <a:off x="6323013" y="5087938"/>
            <a:ext cx="385762" cy="385762"/>
            <a:chOff x="3023" y="3205"/>
            <a:chExt cx="243" cy="243"/>
          </a:xfrm>
        </p:grpSpPr>
        <p:sp>
          <p:nvSpPr>
            <p:cNvPr id="54369" name="Arc 61"/>
            <p:cNvSpPr/>
            <p:nvPr/>
          </p:nvSpPr>
          <p:spPr bwMode="auto">
            <a:xfrm rot="-5400000">
              <a:off x="3035" y="3193"/>
              <a:ext cx="91" cy="115"/>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54370" name="Arc 62"/>
            <p:cNvSpPr/>
            <p:nvPr/>
          </p:nvSpPr>
          <p:spPr bwMode="auto">
            <a:xfrm rot="5400000">
              <a:off x="3163" y="3193"/>
              <a:ext cx="91" cy="115"/>
            </a:xfrm>
            <a:custGeom>
              <a:avLst/>
              <a:gdLst>
                <a:gd name="T0" fmla="*/ 0 w 21599"/>
                <a:gd name="T1" fmla="*/ 0 h 21599"/>
                <a:gd name="T2" fmla="*/ 0 w 21599"/>
                <a:gd name="T3" fmla="*/ 0 h 21599"/>
                <a:gd name="T4" fmla="*/ 0 w 21599"/>
                <a:gd name="T5" fmla="*/ 0 h 21599"/>
                <a:gd name="T6" fmla="*/ 0 60000 65536"/>
                <a:gd name="T7" fmla="*/ 0 60000 65536"/>
                <a:gd name="T8" fmla="*/ 0 60000 65536"/>
                <a:gd name="T9" fmla="*/ 0 w 21599"/>
                <a:gd name="T10" fmla="*/ 0 h 21599"/>
                <a:gd name="T11" fmla="*/ 21599 w 21599"/>
                <a:gd name="T12" fmla="*/ 21599 h 21599"/>
              </a:gdLst>
              <a:ahLst/>
              <a:cxnLst>
                <a:cxn ang="T6">
                  <a:pos x="T0" y="T1"/>
                </a:cxn>
                <a:cxn ang="T7">
                  <a:pos x="T2" y="T3"/>
                </a:cxn>
                <a:cxn ang="T8">
                  <a:pos x="T4" y="T5"/>
                </a:cxn>
              </a:cxnLst>
              <a:rect l="T9" t="T10" r="T11" b="T12"/>
              <a:pathLst>
                <a:path w="21599" h="21599" fill="none" extrusionOk="0">
                  <a:moveTo>
                    <a:pt x="-1" y="21411"/>
                  </a:moveTo>
                  <a:cubicBezTo>
                    <a:pt x="101" y="9647"/>
                    <a:pt x="9599" y="128"/>
                    <a:pt x="21363" y="0"/>
                  </a:cubicBezTo>
                </a:path>
                <a:path w="21599" h="21599" stroke="0" extrusionOk="0">
                  <a:moveTo>
                    <a:pt x="-1" y="21411"/>
                  </a:moveTo>
                  <a:cubicBezTo>
                    <a:pt x="101" y="9647"/>
                    <a:pt x="9599" y="128"/>
                    <a:pt x="21363" y="0"/>
                  </a:cubicBezTo>
                  <a:lnTo>
                    <a:pt x="21599" y="21599"/>
                  </a:lnTo>
                  <a:lnTo>
                    <a:pt x="-1" y="21411"/>
                  </a:lnTo>
                  <a:close/>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54371" name="Line 63"/>
            <p:cNvSpPr>
              <a:spLocks noChangeShapeType="1"/>
            </p:cNvSpPr>
            <p:nvPr/>
          </p:nvSpPr>
          <p:spPr bwMode="auto">
            <a:xfrm>
              <a:off x="3024" y="3303"/>
              <a:ext cx="0" cy="137"/>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72" name="Line 64"/>
            <p:cNvSpPr>
              <a:spLocks noChangeShapeType="1"/>
            </p:cNvSpPr>
            <p:nvPr/>
          </p:nvSpPr>
          <p:spPr bwMode="auto">
            <a:xfrm>
              <a:off x="3032" y="3448"/>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73" name="Line 65"/>
            <p:cNvSpPr>
              <a:spLocks noChangeShapeType="1"/>
            </p:cNvSpPr>
            <p:nvPr/>
          </p:nvSpPr>
          <p:spPr bwMode="auto">
            <a:xfrm>
              <a:off x="3264" y="3303"/>
              <a:ext cx="0" cy="137"/>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4300" name="Line 66"/>
          <p:cNvSpPr>
            <a:spLocks noChangeShapeType="1"/>
          </p:cNvSpPr>
          <p:nvPr/>
        </p:nvSpPr>
        <p:spPr bwMode="auto">
          <a:xfrm flipV="1">
            <a:off x="6515100" y="4789489"/>
            <a:ext cx="0" cy="293687"/>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01" name="Line 67"/>
          <p:cNvSpPr>
            <a:spLocks noChangeShapeType="1"/>
          </p:cNvSpPr>
          <p:nvPr/>
        </p:nvSpPr>
        <p:spPr bwMode="auto">
          <a:xfrm>
            <a:off x="6400800" y="5499100"/>
            <a:ext cx="0" cy="3556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02" name="Line 68"/>
          <p:cNvSpPr>
            <a:spLocks noChangeShapeType="1"/>
          </p:cNvSpPr>
          <p:nvPr/>
        </p:nvSpPr>
        <p:spPr bwMode="auto">
          <a:xfrm>
            <a:off x="6629400" y="5499100"/>
            <a:ext cx="0" cy="6604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4" name="组合 3"/>
          <p:cNvGrpSpPr/>
          <p:nvPr/>
        </p:nvGrpSpPr>
        <p:grpSpPr>
          <a:xfrm>
            <a:off x="2260600" y="1879600"/>
            <a:ext cx="5689600" cy="1701800"/>
            <a:chOff x="2260600" y="1879600"/>
            <a:chExt cx="5689600" cy="1701800"/>
          </a:xfrm>
        </p:grpSpPr>
        <p:sp>
          <p:nvSpPr>
            <p:cNvPr id="54303" name="Line 69"/>
            <p:cNvSpPr>
              <a:spLocks noChangeShapeType="1"/>
            </p:cNvSpPr>
            <p:nvPr/>
          </p:nvSpPr>
          <p:spPr bwMode="auto">
            <a:xfrm>
              <a:off x="7721600" y="3429000"/>
              <a:ext cx="177800" cy="0"/>
            </a:xfrm>
            <a:prstGeom prst="line">
              <a:avLst/>
            </a:prstGeom>
            <a:noFill/>
            <a:ln w="50800">
              <a:solidFill>
                <a:schemeClr val="accent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04" name="Line 70"/>
            <p:cNvSpPr>
              <a:spLocks noChangeShapeType="1"/>
            </p:cNvSpPr>
            <p:nvPr/>
          </p:nvSpPr>
          <p:spPr bwMode="auto">
            <a:xfrm flipV="1">
              <a:off x="7924800" y="1879600"/>
              <a:ext cx="0" cy="1574800"/>
            </a:xfrm>
            <a:prstGeom prst="line">
              <a:avLst/>
            </a:prstGeom>
            <a:noFill/>
            <a:ln w="50800">
              <a:solidFill>
                <a:schemeClr val="accent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05" name="Line 71"/>
            <p:cNvSpPr>
              <a:spLocks noChangeShapeType="1"/>
            </p:cNvSpPr>
            <p:nvPr/>
          </p:nvSpPr>
          <p:spPr bwMode="auto">
            <a:xfrm flipH="1">
              <a:off x="2260600" y="1905000"/>
              <a:ext cx="5689600" cy="0"/>
            </a:xfrm>
            <a:prstGeom prst="line">
              <a:avLst/>
            </a:prstGeom>
            <a:noFill/>
            <a:ln w="50800">
              <a:solidFill>
                <a:schemeClr val="accent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06" name="Line 72"/>
            <p:cNvSpPr>
              <a:spLocks noChangeShapeType="1"/>
            </p:cNvSpPr>
            <p:nvPr/>
          </p:nvSpPr>
          <p:spPr bwMode="auto">
            <a:xfrm>
              <a:off x="2286000" y="1930400"/>
              <a:ext cx="0" cy="1625600"/>
            </a:xfrm>
            <a:prstGeom prst="line">
              <a:avLst/>
            </a:prstGeom>
            <a:noFill/>
            <a:ln w="50800">
              <a:solidFill>
                <a:schemeClr val="accent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07" name="Line 73"/>
            <p:cNvSpPr>
              <a:spLocks noChangeShapeType="1"/>
            </p:cNvSpPr>
            <p:nvPr/>
          </p:nvSpPr>
          <p:spPr bwMode="auto">
            <a:xfrm>
              <a:off x="2311400" y="3581400"/>
              <a:ext cx="558800" cy="0"/>
            </a:xfrm>
            <a:prstGeom prst="line">
              <a:avLst/>
            </a:prstGeom>
            <a:noFill/>
            <a:ln w="50800">
              <a:solidFill>
                <a:schemeClr val="accent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4308" name="Line 74"/>
          <p:cNvSpPr>
            <a:spLocks noChangeShapeType="1"/>
          </p:cNvSpPr>
          <p:nvPr/>
        </p:nvSpPr>
        <p:spPr bwMode="auto">
          <a:xfrm flipH="1">
            <a:off x="5556250" y="1835150"/>
            <a:ext cx="88900" cy="166688"/>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09" name="Rectangle 75"/>
          <p:cNvSpPr>
            <a:spLocks noChangeArrowheads="1"/>
          </p:cNvSpPr>
          <p:nvPr/>
        </p:nvSpPr>
        <p:spPr bwMode="auto">
          <a:xfrm>
            <a:off x="5243513" y="1933576"/>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30</a:t>
            </a:r>
            <a:endParaRPr lang="zh-CN" altLang="en-US" sz="1800"/>
          </a:p>
        </p:txBody>
      </p:sp>
      <p:sp>
        <p:nvSpPr>
          <p:cNvPr id="54310" name="Rectangle 76"/>
          <p:cNvSpPr>
            <a:spLocks noChangeArrowheads="1"/>
          </p:cNvSpPr>
          <p:nvPr/>
        </p:nvSpPr>
        <p:spPr bwMode="auto">
          <a:xfrm>
            <a:off x="5235576" y="5816601"/>
            <a:ext cx="1356141"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u="sng">
                <a:solidFill>
                  <a:schemeClr val="accent1"/>
                </a:solidFill>
              </a:rPr>
              <a:t>Branch =</a:t>
            </a:r>
            <a:r>
              <a:rPr lang="en-US" altLang="zh-CN" u="sng">
                <a:solidFill>
                  <a:schemeClr val="accent2"/>
                </a:solidFill>
                <a:latin typeface="Times New Roman" panose="02020603050405020304" pitchFamily="18" charset="0"/>
              </a:rPr>
              <a:t> </a:t>
            </a:r>
            <a:r>
              <a:rPr lang="en-US" altLang="zh-CN" sz="1800" u="sng">
                <a:solidFill>
                  <a:schemeClr val="accent1"/>
                </a:solidFill>
              </a:rPr>
              <a:t>0</a:t>
            </a:r>
            <a:endParaRPr lang="en-US" altLang="zh-CN" sz="1800" u="sng">
              <a:solidFill>
                <a:schemeClr val="accent1"/>
              </a:solidFill>
            </a:endParaRPr>
          </a:p>
        </p:txBody>
      </p:sp>
      <p:sp>
        <p:nvSpPr>
          <p:cNvPr id="54311" name="Rectangle 77"/>
          <p:cNvSpPr>
            <a:spLocks noChangeArrowheads="1"/>
          </p:cNvSpPr>
          <p:nvPr/>
        </p:nvSpPr>
        <p:spPr bwMode="auto">
          <a:xfrm>
            <a:off x="6615114" y="5943601"/>
            <a:ext cx="1074013"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chemeClr val="accent2"/>
                </a:solidFill>
              </a:rPr>
              <a:t>Zero = x</a:t>
            </a:r>
            <a:endParaRPr lang="en-US" altLang="zh-CN" sz="1800">
              <a:solidFill>
                <a:schemeClr val="accent2"/>
              </a:solidFill>
            </a:endParaRPr>
          </a:p>
        </p:txBody>
      </p:sp>
      <p:sp>
        <p:nvSpPr>
          <p:cNvPr id="54312" name="Line 78"/>
          <p:cNvSpPr>
            <a:spLocks noChangeShapeType="1"/>
          </p:cNvSpPr>
          <p:nvPr/>
        </p:nvSpPr>
        <p:spPr bwMode="auto">
          <a:xfrm>
            <a:off x="8089900" y="2590800"/>
            <a:ext cx="5842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13" name="Rectangle 79"/>
          <p:cNvSpPr>
            <a:spLocks noChangeArrowheads="1"/>
          </p:cNvSpPr>
          <p:nvPr/>
        </p:nvSpPr>
        <p:spPr bwMode="auto">
          <a:xfrm>
            <a:off x="7986714" y="2590801"/>
            <a:ext cx="904095"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“00”</a:t>
            </a:r>
            <a:endParaRPr lang="zh-CN" altLang="en-US" sz="1800"/>
          </a:p>
        </p:txBody>
      </p:sp>
      <p:sp>
        <p:nvSpPr>
          <p:cNvPr id="54314" name="Rectangle 80"/>
          <p:cNvSpPr>
            <a:spLocks noChangeArrowheads="1"/>
          </p:cNvSpPr>
          <p:nvPr/>
        </p:nvSpPr>
        <p:spPr bwMode="auto">
          <a:xfrm>
            <a:off x="8689976" y="2146300"/>
            <a:ext cx="1355725" cy="1270000"/>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54315" name="Rectangle 81"/>
          <p:cNvSpPr>
            <a:spLocks noChangeArrowheads="1"/>
          </p:cNvSpPr>
          <p:nvPr/>
        </p:nvSpPr>
        <p:spPr bwMode="auto">
          <a:xfrm>
            <a:off x="8651875" y="2133601"/>
            <a:ext cx="1452322"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Addr&lt;31:2&gt;</a:t>
            </a:r>
            <a:endParaRPr lang="en-US" altLang="zh-CN" sz="1800"/>
          </a:p>
        </p:txBody>
      </p:sp>
      <p:sp>
        <p:nvSpPr>
          <p:cNvPr id="54316" name="Rectangle 82"/>
          <p:cNvSpPr>
            <a:spLocks noChangeArrowheads="1"/>
          </p:cNvSpPr>
          <p:nvPr/>
        </p:nvSpPr>
        <p:spPr bwMode="auto">
          <a:xfrm>
            <a:off x="8729362" y="2819400"/>
            <a:ext cx="1375378" cy="64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a:r>
              <a:rPr lang="en-US" altLang="zh-CN" sz="1800"/>
              <a:t>Instruction</a:t>
            </a:r>
            <a:endParaRPr lang="en-US" altLang="zh-CN" sz="1800"/>
          </a:p>
          <a:p>
            <a:pPr algn="ctr"/>
            <a:r>
              <a:rPr lang="en-US" altLang="zh-CN" sz="1800"/>
              <a:t>Memory</a:t>
            </a:r>
            <a:endParaRPr lang="en-US" altLang="zh-CN" sz="1800"/>
          </a:p>
        </p:txBody>
      </p:sp>
      <p:sp>
        <p:nvSpPr>
          <p:cNvPr id="54317" name="Rectangle 83"/>
          <p:cNvSpPr>
            <a:spLocks noChangeArrowheads="1"/>
          </p:cNvSpPr>
          <p:nvPr/>
        </p:nvSpPr>
        <p:spPr bwMode="auto">
          <a:xfrm>
            <a:off x="8651876" y="2438401"/>
            <a:ext cx="1304845"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Addr&lt;1:0</a:t>
            </a:r>
            <a:r>
              <a:rPr lang="en-US" altLang="zh-CN" b="0">
                <a:latin typeface="Times New Roman" panose="02020603050405020304" pitchFamily="18" charset="0"/>
              </a:rPr>
              <a:t>&gt;</a:t>
            </a:r>
            <a:endParaRPr lang="en-US" altLang="zh-CN" b="0">
              <a:latin typeface="Times New Roman" panose="02020603050405020304" pitchFamily="18" charset="0"/>
            </a:endParaRPr>
          </a:p>
        </p:txBody>
      </p:sp>
      <p:sp>
        <p:nvSpPr>
          <p:cNvPr id="54318" name="Line 84"/>
          <p:cNvSpPr>
            <a:spLocks noChangeShapeType="1"/>
          </p:cNvSpPr>
          <p:nvPr/>
        </p:nvSpPr>
        <p:spPr bwMode="auto">
          <a:xfrm>
            <a:off x="9372600" y="3441700"/>
            <a:ext cx="0" cy="104140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19" name="Line 85"/>
          <p:cNvSpPr>
            <a:spLocks noChangeShapeType="1"/>
          </p:cNvSpPr>
          <p:nvPr/>
        </p:nvSpPr>
        <p:spPr bwMode="auto">
          <a:xfrm flipV="1">
            <a:off x="9302750" y="3803650"/>
            <a:ext cx="139700" cy="1651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20" name="Rectangle 86"/>
          <p:cNvSpPr>
            <a:spLocks noChangeArrowheads="1"/>
          </p:cNvSpPr>
          <p:nvPr/>
        </p:nvSpPr>
        <p:spPr bwMode="auto">
          <a:xfrm>
            <a:off x="9434513" y="3657601"/>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32</a:t>
            </a:r>
            <a:endParaRPr lang="zh-CN" altLang="en-US" sz="1800"/>
          </a:p>
        </p:txBody>
      </p:sp>
      <p:sp>
        <p:nvSpPr>
          <p:cNvPr id="54321" name="Line 87"/>
          <p:cNvSpPr>
            <a:spLocks noChangeShapeType="1"/>
          </p:cNvSpPr>
          <p:nvPr/>
        </p:nvSpPr>
        <p:spPr bwMode="auto">
          <a:xfrm>
            <a:off x="4737100" y="4191000"/>
            <a:ext cx="4318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22" name="Line 88"/>
          <p:cNvSpPr>
            <a:spLocks noChangeShapeType="1"/>
          </p:cNvSpPr>
          <p:nvPr/>
        </p:nvSpPr>
        <p:spPr bwMode="auto">
          <a:xfrm flipV="1">
            <a:off x="4724400" y="3797300"/>
            <a:ext cx="0" cy="4064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54323" name="Group 89"/>
          <p:cNvGrpSpPr/>
          <p:nvPr/>
        </p:nvGrpSpPr>
        <p:grpSpPr bwMode="auto">
          <a:xfrm>
            <a:off x="7318368" y="2649538"/>
            <a:ext cx="377824" cy="1325562"/>
            <a:chOff x="3650" y="1669"/>
            <a:chExt cx="238" cy="835"/>
          </a:xfrm>
        </p:grpSpPr>
        <p:grpSp>
          <p:nvGrpSpPr>
            <p:cNvPr id="54361" name="Group 90"/>
            <p:cNvGrpSpPr/>
            <p:nvPr/>
          </p:nvGrpSpPr>
          <p:grpSpPr bwMode="auto">
            <a:xfrm>
              <a:off x="3696" y="1669"/>
              <a:ext cx="192" cy="835"/>
              <a:chOff x="3696" y="1669"/>
              <a:chExt cx="192" cy="835"/>
            </a:xfrm>
          </p:grpSpPr>
          <p:sp>
            <p:nvSpPr>
              <p:cNvPr id="54365" name="Line 91"/>
              <p:cNvSpPr>
                <a:spLocks noChangeShapeType="1"/>
              </p:cNvSpPr>
              <p:nvPr/>
            </p:nvSpPr>
            <p:spPr bwMode="auto">
              <a:xfrm>
                <a:off x="3696" y="1669"/>
                <a:ext cx="0" cy="819"/>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66" name="Line 92"/>
              <p:cNvSpPr>
                <a:spLocks noChangeShapeType="1"/>
              </p:cNvSpPr>
              <p:nvPr/>
            </p:nvSpPr>
            <p:spPr bwMode="auto">
              <a:xfrm>
                <a:off x="3704" y="1669"/>
                <a:ext cx="176" cy="9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67" name="Line 93"/>
              <p:cNvSpPr>
                <a:spLocks noChangeShapeType="1"/>
              </p:cNvSpPr>
              <p:nvPr/>
            </p:nvSpPr>
            <p:spPr bwMode="auto">
              <a:xfrm flipV="1">
                <a:off x="3704" y="2377"/>
                <a:ext cx="176" cy="127"/>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68" name="Line 94"/>
              <p:cNvSpPr>
                <a:spLocks noChangeShapeType="1"/>
              </p:cNvSpPr>
              <p:nvPr/>
            </p:nvSpPr>
            <p:spPr bwMode="auto">
              <a:xfrm>
                <a:off x="3888" y="1780"/>
                <a:ext cx="0" cy="597"/>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4362" name="Rectangle 95"/>
            <p:cNvSpPr>
              <a:spLocks noChangeArrowheads="1"/>
            </p:cNvSpPr>
            <p:nvPr/>
          </p:nvSpPr>
          <p:spPr bwMode="auto">
            <a:xfrm rot="5400000">
              <a:off x="3563" y="1989"/>
              <a:ext cx="40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Mux</a:t>
              </a:r>
              <a:endParaRPr lang="en-US" altLang="zh-CN" sz="1800"/>
            </a:p>
          </p:txBody>
        </p:sp>
        <p:sp>
          <p:nvSpPr>
            <p:cNvPr id="54363" name="Rectangle 96"/>
            <p:cNvSpPr>
              <a:spLocks noChangeArrowheads="1"/>
            </p:cNvSpPr>
            <p:nvPr/>
          </p:nvSpPr>
          <p:spPr bwMode="auto">
            <a:xfrm>
              <a:off x="3687" y="1749"/>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b="0">
                  <a:latin typeface="Times New Roman" panose="02020603050405020304" pitchFamily="18" charset="0"/>
                </a:rPr>
                <a:t>1</a:t>
              </a:r>
              <a:endParaRPr lang="zh-CN" altLang="en-US" b="0">
                <a:latin typeface="Times New Roman" panose="02020603050405020304" pitchFamily="18" charset="0"/>
              </a:endParaRPr>
            </a:p>
          </p:txBody>
        </p:sp>
        <p:sp>
          <p:nvSpPr>
            <p:cNvPr id="54364" name="Rectangle 97"/>
            <p:cNvSpPr>
              <a:spLocks noChangeArrowheads="1"/>
            </p:cNvSpPr>
            <p:nvPr/>
          </p:nvSpPr>
          <p:spPr bwMode="auto">
            <a:xfrm>
              <a:off x="3687" y="2219"/>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b="0">
                  <a:latin typeface="Times New Roman" panose="02020603050405020304" pitchFamily="18" charset="0"/>
                </a:rPr>
                <a:t>0</a:t>
              </a:r>
              <a:endParaRPr lang="zh-CN" altLang="en-US" b="0">
                <a:latin typeface="Times New Roman" panose="02020603050405020304" pitchFamily="18" charset="0"/>
              </a:endParaRPr>
            </a:p>
          </p:txBody>
        </p:sp>
      </p:grpSp>
      <p:sp>
        <p:nvSpPr>
          <p:cNvPr id="54324" name="Line 98"/>
          <p:cNvSpPr>
            <a:spLocks noChangeShapeType="1"/>
          </p:cNvSpPr>
          <p:nvPr/>
        </p:nvSpPr>
        <p:spPr bwMode="auto">
          <a:xfrm>
            <a:off x="5130800" y="3124200"/>
            <a:ext cx="787400" cy="0"/>
          </a:xfrm>
          <a:prstGeom prst="line">
            <a:avLst/>
          </a:prstGeom>
          <a:noFill/>
          <a:ln w="50800">
            <a:solidFill>
              <a:schemeClr val="accent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25" name="Line 99"/>
          <p:cNvSpPr>
            <a:spLocks noChangeShapeType="1"/>
          </p:cNvSpPr>
          <p:nvPr/>
        </p:nvSpPr>
        <p:spPr bwMode="auto">
          <a:xfrm flipH="1">
            <a:off x="5403850" y="3059113"/>
            <a:ext cx="88900" cy="131762"/>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26" name="Rectangle 100"/>
          <p:cNvSpPr>
            <a:spLocks noChangeArrowheads="1"/>
          </p:cNvSpPr>
          <p:nvPr/>
        </p:nvSpPr>
        <p:spPr bwMode="auto">
          <a:xfrm>
            <a:off x="5091113" y="3117851"/>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26</a:t>
            </a:r>
            <a:endParaRPr lang="zh-CN" altLang="en-US" sz="1800"/>
          </a:p>
        </p:txBody>
      </p:sp>
      <p:sp>
        <p:nvSpPr>
          <p:cNvPr id="54328" name="Line 102"/>
          <p:cNvSpPr>
            <a:spLocks noChangeShapeType="1"/>
          </p:cNvSpPr>
          <p:nvPr/>
        </p:nvSpPr>
        <p:spPr bwMode="auto">
          <a:xfrm flipH="1">
            <a:off x="5403850" y="2601913"/>
            <a:ext cx="88900" cy="131762"/>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29" name="Rectangle 103"/>
          <p:cNvSpPr>
            <a:spLocks noChangeArrowheads="1"/>
          </p:cNvSpPr>
          <p:nvPr/>
        </p:nvSpPr>
        <p:spPr bwMode="auto">
          <a:xfrm>
            <a:off x="5167313" y="2660651"/>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4</a:t>
            </a:r>
            <a:endParaRPr lang="zh-CN" altLang="en-US" sz="1800"/>
          </a:p>
        </p:txBody>
      </p:sp>
      <p:sp>
        <p:nvSpPr>
          <p:cNvPr id="54331" name="Rectangle 105"/>
          <p:cNvSpPr>
            <a:spLocks noChangeArrowheads="1"/>
          </p:cNvSpPr>
          <p:nvPr/>
        </p:nvSpPr>
        <p:spPr bwMode="auto">
          <a:xfrm>
            <a:off x="4024314" y="2362201"/>
            <a:ext cx="1343317"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PC&lt;31:28</a:t>
            </a:r>
            <a:r>
              <a:rPr lang="en-US" altLang="zh-CN" b="0">
                <a:latin typeface="Times New Roman" panose="02020603050405020304" pitchFamily="18" charset="0"/>
              </a:rPr>
              <a:t>&gt;</a:t>
            </a:r>
            <a:endParaRPr lang="en-US" altLang="zh-CN" b="0">
              <a:latin typeface="Times New Roman" panose="02020603050405020304" pitchFamily="18" charset="0"/>
            </a:endParaRPr>
          </a:p>
        </p:txBody>
      </p:sp>
      <p:sp>
        <p:nvSpPr>
          <p:cNvPr id="54332" name="Rectangle 106"/>
          <p:cNvSpPr>
            <a:spLocks noChangeArrowheads="1"/>
          </p:cNvSpPr>
          <p:nvPr/>
        </p:nvSpPr>
        <p:spPr bwMode="auto">
          <a:xfrm>
            <a:off x="4075114" y="2654300"/>
            <a:ext cx="8794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Target</a:t>
            </a:r>
            <a:endParaRPr lang="en-US" altLang="zh-CN" sz="1800"/>
          </a:p>
        </p:txBody>
      </p:sp>
      <p:sp>
        <p:nvSpPr>
          <p:cNvPr id="54333" name="Line 107"/>
          <p:cNvSpPr>
            <a:spLocks noChangeShapeType="1"/>
          </p:cNvSpPr>
          <p:nvPr/>
        </p:nvSpPr>
        <p:spPr bwMode="auto">
          <a:xfrm>
            <a:off x="5943600" y="2646363"/>
            <a:ext cx="0" cy="514350"/>
          </a:xfrm>
          <a:prstGeom prst="line">
            <a:avLst/>
          </a:prstGeom>
          <a:noFill/>
          <a:ln w="50800">
            <a:solidFill>
              <a:schemeClr val="accent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34" name="Line 108"/>
          <p:cNvSpPr>
            <a:spLocks noChangeShapeType="1"/>
          </p:cNvSpPr>
          <p:nvPr/>
        </p:nvSpPr>
        <p:spPr bwMode="auto">
          <a:xfrm>
            <a:off x="5969000" y="2895600"/>
            <a:ext cx="1397000" cy="0"/>
          </a:xfrm>
          <a:prstGeom prst="line">
            <a:avLst/>
          </a:prstGeom>
          <a:noFill/>
          <a:ln w="50800">
            <a:solidFill>
              <a:schemeClr val="accent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35" name="Line 109"/>
          <p:cNvSpPr>
            <a:spLocks noChangeShapeType="1"/>
          </p:cNvSpPr>
          <p:nvPr/>
        </p:nvSpPr>
        <p:spPr bwMode="auto">
          <a:xfrm>
            <a:off x="6946900" y="3733800"/>
            <a:ext cx="4318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36" name="Line 110"/>
          <p:cNvSpPr>
            <a:spLocks noChangeShapeType="1"/>
          </p:cNvSpPr>
          <p:nvPr/>
        </p:nvSpPr>
        <p:spPr bwMode="auto">
          <a:xfrm>
            <a:off x="6642100" y="4191000"/>
            <a:ext cx="2794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37" name="Line 111"/>
          <p:cNvSpPr>
            <a:spLocks noChangeShapeType="1"/>
          </p:cNvSpPr>
          <p:nvPr/>
        </p:nvSpPr>
        <p:spPr bwMode="auto">
          <a:xfrm flipV="1">
            <a:off x="6934200" y="3721100"/>
            <a:ext cx="0" cy="4826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38" name="Line 112"/>
          <p:cNvSpPr>
            <a:spLocks noChangeShapeType="1"/>
          </p:cNvSpPr>
          <p:nvPr/>
        </p:nvSpPr>
        <p:spPr bwMode="auto">
          <a:xfrm flipH="1">
            <a:off x="6546850" y="2825750"/>
            <a:ext cx="88900" cy="166688"/>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39" name="Rectangle 113"/>
          <p:cNvSpPr>
            <a:spLocks noChangeArrowheads="1"/>
          </p:cNvSpPr>
          <p:nvPr/>
        </p:nvSpPr>
        <p:spPr bwMode="auto">
          <a:xfrm>
            <a:off x="6234113" y="2924176"/>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30</a:t>
            </a:r>
            <a:endParaRPr lang="zh-CN" altLang="en-US" sz="1800"/>
          </a:p>
        </p:txBody>
      </p:sp>
      <p:sp>
        <p:nvSpPr>
          <p:cNvPr id="54340" name="Rectangle 114"/>
          <p:cNvSpPr>
            <a:spLocks noGrp="1" noChangeArrowheads="1"/>
          </p:cNvSpPr>
          <p:nvPr>
            <p:ph type="body" idx="1"/>
          </p:nvPr>
        </p:nvSpPr>
        <p:spPr>
          <a:xfrm>
            <a:off x="1943100" y="1371601"/>
            <a:ext cx="8191500" cy="411395"/>
          </a:xfrm>
          <a:noFill/>
        </p:spPr>
        <p:txBody>
          <a:bodyPr/>
          <a:lstStyle/>
          <a:p>
            <a:r>
              <a:rPr lang="en-US" altLang="zh-CN" sz="1800">
                <a:ea typeface="宋体" panose="02010600030101010101" pitchFamily="2" charset="-122"/>
              </a:rPr>
              <a:t>PC </a:t>
            </a:r>
            <a:r>
              <a:rPr lang="en-US" altLang="zh-CN" sz="1800">
                <a:ea typeface="宋体" panose="02010600030101010101" pitchFamily="2" charset="-122"/>
                <a:cs typeface="Arial" panose="020B0604020202020204" pitchFamily="34" charset="0"/>
                <a:sym typeface="Wingdings" panose="05000000000000000000" pitchFamily="2" charset="2"/>
              </a:rPr>
              <a:t>←</a:t>
            </a:r>
            <a:r>
              <a:rPr lang="en-US" altLang="zh-CN" sz="1800">
                <a:ea typeface="宋体" panose="02010600030101010101" pitchFamily="2" charset="-122"/>
              </a:rPr>
              <a:t> PC&lt;31:29&gt;  concat  target&lt;25:0&gt;  concat  “00”</a:t>
            </a:r>
            <a:endParaRPr lang="en-US" altLang="zh-CN" sz="1800">
              <a:ea typeface="宋体" panose="02010600030101010101" pitchFamily="2" charset="-122"/>
            </a:endParaRPr>
          </a:p>
        </p:txBody>
      </p:sp>
      <p:sp>
        <p:nvSpPr>
          <p:cNvPr id="54341" name="Line 115"/>
          <p:cNvSpPr>
            <a:spLocks noChangeShapeType="1"/>
          </p:cNvSpPr>
          <p:nvPr/>
        </p:nvSpPr>
        <p:spPr bwMode="auto">
          <a:xfrm flipV="1">
            <a:off x="7543800" y="3873500"/>
            <a:ext cx="0" cy="48260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42" name="Rectangle 116"/>
          <p:cNvSpPr>
            <a:spLocks noChangeArrowheads="1"/>
          </p:cNvSpPr>
          <p:nvPr/>
        </p:nvSpPr>
        <p:spPr bwMode="auto">
          <a:xfrm>
            <a:off x="7148514" y="4343401"/>
            <a:ext cx="1189429"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u="sng">
                <a:solidFill>
                  <a:schemeClr val="accent1"/>
                </a:solidFill>
              </a:rPr>
              <a:t>Jump = 1</a:t>
            </a:r>
            <a:endParaRPr lang="en-US" altLang="zh-CN" sz="1800" u="sng">
              <a:solidFill>
                <a:schemeClr val="accent1"/>
              </a:solidFill>
            </a:endParaRPr>
          </a:p>
        </p:txBody>
      </p:sp>
      <p:sp>
        <p:nvSpPr>
          <p:cNvPr id="54343" name="Rectangle 117"/>
          <p:cNvSpPr>
            <a:spLocks noChangeArrowheads="1"/>
          </p:cNvSpPr>
          <p:nvPr/>
        </p:nvSpPr>
        <p:spPr bwMode="auto">
          <a:xfrm>
            <a:off x="1890714" y="5626100"/>
            <a:ext cx="2066925" cy="61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Instruction&lt;15:0</a:t>
            </a:r>
            <a:r>
              <a:rPr lang="en-US" altLang="zh-CN" b="0">
                <a:latin typeface="Times New Roman" panose="02020603050405020304" pitchFamily="18" charset="0"/>
              </a:rPr>
              <a:t>&gt;</a:t>
            </a:r>
            <a:endParaRPr lang="en-US" altLang="zh-CN" b="0">
              <a:latin typeface="Times New Roman" panose="02020603050405020304" pitchFamily="18" charset="0"/>
            </a:endParaRPr>
          </a:p>
        </p:txBody>
      </p:sp>
      <p:sp>
        <p:nvSpPr>
          <p:cNvPr id="54344" name="Rectangle 118"/>
          <p:cNvSpPr>
            <a:spLocks noChangeArrowheads="1"/>
          </p:cNvSpPr>
          <p:nvPr/>
        </p:nvSpPr>
        <p:spPr bwMode="auto">
          <a:xfrm>
            <a:off x="8596314" y="4419601"/>
            <a:ext cx="2087111"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Instruction&lt;31:0</a:t>
            </a:r>
            <a:r>
              <a:rPr lang="en-US" altLang="zh-CN" b="0">
                <a:latin typeface="Times New Roman" panose="02020603050405020304" pitchFamily="18" charset="0"/>
              </a:rPr>
              <a:t>&gt;</a:t>
            </a:r>
            <a:endParaRPr lang="en-US" altLang="zh-CN" b="0">
              <a:latin typeface="Times New Roman" panose="02020603050405020304" pitchFamily="18" charset="0"/>
            </a:endParaRPr>
          </a:p>
        </p:txBody>
      </p:sp>
      <p:sp>
        <p:nvSpPr>
          <p:cNvPr id="54345" name="Line 119"/>
          <p:cNvSpPr>
            <a:spLocks noChangeShapeType="1"/>
          </p:cNvSpPr>
          <p:nvPr/>
        </p:nvSpPr>
        <p:spPr bwMode="auto">
          <a:xfrm>
            <a:off x="3441700" y="2286000"/>
            <a:ext cx="52324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46" name="Line 120"/>
          <p:cNvSpPr>
            <a:spLocks noChangeShapeType="1"/>
          </p:cNvSpPr>
          <p:nvPr/>
        </p:nvSpPr>
        <p:spPr bwMode="auto">
          <a:xfrm flipH="1">
            <a:off x="6623050" y="2216150"/>
            <a:ext cx="88900" cy="166688"/>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47" name="Rectangle 121"/>
          <p:cNvSpPr>
            <a:spLocks noChangeArrowheads="1"/>
          </p:cNvSpPr>
          <p:nvPr/>
        </p:nvSpPr>
        <p:spPr bwMode="auto">
          <a:xfrm>
            <a:off x="6310313" y="2314576"/>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30</a:t>
            </a:r>
            <a:endParaRPr lang="zh-CN" altLang="en-US" sz="1800"/>
          </a:p>
        </p:txBody>
      </p:sp>
      <p:sp>
        <p:nvSpPr>
          <p:cNvPr id="54348" name="Rectangle 122"/>
          <p:cNvSpPr>
            <a:spLocks noChangeArrowheads="1"/>
          </p:cNvSpPr>
          <p:nvPr/>
        </p:nvSpPr>
        <p:spPr bwMode="auto">
          <a:xfrm>
            <a:off x="3211514" y="2971801"/>
            <a:ext cx="2106347"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Instruction&lt;25:0&gt;</a:t>
            </a:r>
            <a:endParaRPr lang="en-US" altLang="zh-CN" sz="1800"/>
          </a:p>
        </p:txBody>
      </p:sp>
      <p:grpSp>
        <p:nvGrpSpPr>
          <p:cNvPr id="54349" name="Group 123"/>
          <p:cNvGrpSpPr/>
          <p:nvPr/>
        </p:nvGrpSpPr>
        <p:grpSpPr bwMode="auto">
          <a:xfrm>
            <a:off x="3109913" y="533401"/>
            <a:ext cx="6330950" cy="671513"/>
            <a:chOff x="999" y="336"/>
            <a:chExt cx="3988" cy="423"/>
          </a:xfrm>
        </p:grpSpPr>
        <p:sp>
          <p:nvSpPr>
            <p:cNvPr id="54352" name="Rectangle 124"/>
            <p:cNvSpPr>
              <a:spLocks noChangeArrowheads="1"/>
            </p:cNvSpPr>
            <p:nvPr/>
          </p:nvSpPr>
          <p:spPr bwMode="auto">
            <a:xfrm>
              <a:off x="1064" y="536"/>
              <a:ext cx="3824"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grpSp>
          <p:nvGrpSpPr>
            <p:cNvPr id="54353" name="Group 125"/>
            <p:cNvGrpSpPr/>
            <p:nvPr/>
          </p:nvGrpSpPr>
          <p:grpSpPr bwMode="auto">
            <a:xfrm>
              <a:off x="1060" y="528"/>
              <a:ext cx="664" cy="231"/>
              <a:chOff x="1060" y="528"/>
              <a:chExt cx="664" cy="231"/>
            </a:xfrm>
          </p:grpSpPr>
          <p:sp>
            <p:nvSpPr>
              <p:cNvPr id="54359" name="Rectangle 126"/>
              <p:cNvSpPr>
                <a:spLocks noChangeArrowheads="1"/>
              </p:cNvSpPr>
              <p:nvPr/>
            </p:nvSpPr>
            <p:spPr bwMode="auto">
              <a:xfrm>
                <a:off x="1060" y="532"/>
                <a:ext cx="664"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54360" name="Rectangle 127"/>
              <p:cNvSpPr>
                <a:spLocks noChangeArrowheads="1"/>
              </p:cNvSpPr>
              <p:nvPr/>
            </p:nvSpPr>
            <p:spPr bwMode="auto">
              <a:xfrm>
                <a:off x="1257" y="528"/>
                <a:ext cx="29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op</a:t>
                </a:r>
                <a:endParaRPr lang="en-US" altLang="zh-CN" sz="1800"/>
              </a:p>
            </p:txBody>
          </p:sp>
        </p:grpSp>
        <p:sp>
          <p:nvSpPr>
            <p:cNvPr id="54354" name="Rectangle 128"/>
            <p:cNvSpPr>
              <a:spLocks noChangeArrowheads="1"/>
            </p:cNvSpPr>
            <p:nvPr/>
          </p:nvSpPr>
          <p:spPr bwMode="auto">
            <a:xfrm>
              <a:off x="1732" y="532"/>
              <a:ext cx="3160"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54355" name="Rectangle 129"/>
            <p:cNvSpPr>
              <a:spLocks noChangeArrowheads="1"/>
            </p:cNvSpPr>
            <p:nvPr/>
          </p:nvSpPr>
          <p:spPr bwMode="auto">
            <a:xfrm>
              <a:off x="2738" y="528"/>
              <a:ext cx="110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target</a:t>
              </a:r>
              <a:r>
                <a:rPr lang="en-US" altLang="zh-CN">
                  <a:latin typeface="Times New Roman" panose="02020603050405020304" pitchFamily="18" charset="0"/>
                </a:rPr>
                <a:t> </a:t>
              </a:r>
              <a:r>
                <a:rPr lang="en-US" altLang="zh-CN" sz="1800"/>
                <a:t>address</a:t>
              </a:r>
              <a:endParaRPr lang="en-US" altLang="zh-CN" sz="1800"/>
            </a:p>
          </p:txBody>
        </p:sp>
        <p:sp>
          <p:nvSpPr>
            <p:cNvPr id="54356" name="Rectangle 130"/>
            <p:cNvSpPr>
              <a:spLocks noChangeArrowheads="1"/>
            </p:cNvSpPr>
            <p:nvPr/>
          </p:nvSpPr>
          <p:spPr bwMode="auto">
            <a:xfrm>
              <a:off x="4791" y="336"/>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0</a:t>
              </a:r>
              <a:endParaRPr lang="zh-CN" altLang="en-US" sz="1800"/>
            </a:p>
          </p:txBody>
        </p:sp>
        <p:sp>
          <p:nvSpPr>
            <p:cNvPr id="54357" name="Rectangle 131"/>
            <p:cNvSpPr>
              <a:spLocks noChangeArrowheads="1"/>
            </p:cNvSpPr>
            <p:nvPr/>
          </p:nvSpPr>
          <p:spPr bwMode="auto">
            <a:xfrm>
              <a:off x="1527" y="336"/>
              <a:ext cx="27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26</a:t>
              </a:r>
              <a:endParaRPr lang="zh-CN" altLang="en-US" sz="1800"/>
            </a:p>
          </p:txBody>
        </p:sp>
        <p:sp>
          <p:nvSpPr>
            <p:cNvPr id="54358" name="Rectangle 132"/>
            <p:cNvSpPr>
              <a:spLocks noChangeArrowheads="1"/>
            </p:cNvSpPr>
            <p:nvPr/>
          </p:nvSpPr>
          <p:spPr bwMode="auto">
            <a:xfrm>
              <a:off x="999" y="336"/>
              <a:ext cx="27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31</a:t>
              </a:r>
              <a:endParaRPr lang="zh-CN" altLang="en-US" sz="1800"/>
            </a:p>
          </p:txBody>
        </p:sp>
      </p:grpSp>
      <p:grpSp>
        <p:nvGrpSpPr>
          <p:cNvPr id="3" name="组合 2"/>
          <p:cNvGrpSpPr/>
          <p:nvPr/>
        </p:nvGrpSpPr>
        <p:grpSpPr>
          <a:xfrm>
            <a:off x="3225800" y="2641600"/>
            <a:ext cx="2692400" cy="965200"/>
            <a:chOff x="3225800" y="2641600"/>
            <a:chExt cx="2692400" cy="965200"/>
          </a:xfrm>
        </p:grpSpPr>
        <p:sp>
          <p:nvSpPr>
            <p:cNvPr id="54327" name="Line 101"/>
            <p:cNvSpPr>
              <a:spLocks noChangeShapeType="1"/>
            </p:cNvSpPr>
            <p:nvPr/>
          </p:nvSpPr>
          <p:spPr bwMode="auto">
            <a:xfrm>
              <a:off x="3454400" y="2667000"/>
              <a:ext cx="2463800" cy="0"/>
            </a:xfrm>
            <a:prstGeom prst="line">
              <a:avLst/>
            </a:prstGeom>
            <a:noFill/>
            <a:ln w="50800">
              <a:solidFill>
                <a:schemeClr val="accent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30" name="Line 104"/>
            <p:cNvSpPr>
              <a:spLocks noChangeShapeType="1"/>
            </p:cNvSpPr>
            <p:nvPr/>
          </p:nvSpPr>
          <p:spPr bwMode="auto">
            <a:xfrm flipV="1">
              <a:off x="3429000" y="2641600"/>
              <a:ext cx="0" cy="965200"/>
            </a:xfrm>
            <a:prstGeom prst="line">
              <a:avLst/>
            </a:prstGeom>
            <a:noFill/>
            <a:ln w="50800">
              <a:solidFill>
                <a:schemeClr val="accent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50" name="Line 133"/>
            <p:cNvSpPr>
              <a:spLocks noChangeShapeType="1"/>
            </p:cNvSpPr>
            <p:nvPr/>
          </p:nvSpPr>
          <p:spPr bwMode="auto">
            <a:xfrm>
              <a:off x="3225800" y="3581400"/>
              <a:ext cx="177800" cy="0"/>
            </a:xfrm>
            <a:prstGeom prst="line">
              <a:avLst/>
            </a:prstGeom>
            <a:noFill/>
            <a:ln w="50800">
              <a:solidFill>
                <a:schemeClr val="accent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4351" name="Line 134"/>
          <p:cNvSpPr>
            <a:spLocks noChangeShapeType="1"/>
          </p:cNvSpPr>
          <p:nvPr/>
        </p:nvSpPr>
        <p:spPr bwMode="auto">
          <a:xfrm>
            <a:off x="3429000" y="2298700"/>
            <a:ext cx="0" cy="3556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 name="标题 1"/>
          <p:cNvSpPr>
            <a:spLocks noGrp="1"/>
          </p:cNvSpPr>
          <p:nvPr>
            <p:ph type="title"/>
          </p:nvPr>
        </p:nvSpPr>
        <p:spPr/>
        <p:txBody>
          <a:bodyPr/>
          <a:lstStyle/>
          <a:p>
            <a:r>
              <a:rPr lang="en-US" altLang="zh-CN" dirty="0"/>
              <a:t>Jump</a:t>
            </a:r>
            <a:r>
              <a:rPr lang="zh-CN" altLang="en-US" dirty="0"/>
              <a:t>指令结束前</a:t>
            </a:r>
            <a:r>
              <a:rPr lang="en-US" altLang="zh-CN" dirty="0"/>
              <a:t>IFU</a:t>
            </a:r>
            <a:r>
              <a:rPr lang="zh-CN" altLang="en-US" dirty="0"/>
              <a:t>中的动作</a:t>
            </a:r>
            <a:endParaRPr lang="zh-CN" altLang="en-US" dirty="0"/>
          </a:p>
        </p:txBody>
      </p:sp>
      <p:sp>
        <p:nvSpPr>
          <p:cNvPr id="136" name="Line 98"/>
          <p:cNvSpPr>
            <a:spLocks noChangeShapeType="1"/>
          </p:cNvSpPr>
          <p:nvPr/>
        </p:nvSpPr>
        <p:spPr bwMode="auto">
          <a:xfrm>
            <a:off x="5141682" y="3124196"/>
            <a:ext cx="787400" cy="0"/>
          </a:xfrm>
          <a:prstGeom prst="line">
            <a:avLst/>
          </a:prstGeom>
          <a:noFill/>
          <a:ln w="50800">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37" name="组合 136"/>
          <p:cNvGrpSpPr/>
          <p:nvPr/>
        </p:nvGrpSpPr>
        <p:grpSpPr>
          <a:xfrm>
            <a:off x="3236682" y="2641596"/>
            <a:ext cx="2692400" cy="965200"/>
            <a:chOff x="3225800" y="2641600"/>
            <a:chExt cx="2692400" cy="965200"/>
          </a:xfrm>
        </p:grpSpPr>
        <p:sp>
          <p:nvSpPr>
            <p:cNvPr id="138" name="Line 101"/>
            <p:cNvSpPr>
              <a:spLocks noChangeShapeType="1"/>
            </p:cNvSpPr>
            <p:nvPr/>
          </p:nvSpPr>
          <p:spPr bwMode="auto">
            <a:xfrm>
              <a:off x="3454400" y="2667000"/>
              <a:ext cx="2463800" cy="0"/>
            </a:xfrm>
            <a:prstGeom prst="line">
              <a:avLst/>
            </a:prstGeom>
            <a:noFill/>
            <a:ln w="50800">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9" name="Line 104"/>
            <p:cNvSpPr>
              <a:spLocks noChangeShapeType="1"/>
            </p:cNvSpPr>
            <p:nvPr/>
          </p:nvSpPr>
          <p:spPr bwMode="auto">
            <a:xfrm flipV="1">
              <a:off x="3429000" y="2641600"/>
              <a:ext cx="0" cy="965200"/>
            </a:xfrm>
            <a:prstGeom prst="line">
              <a:avLst/>
            </a:prstGeom>
            <a:noFill/>
            <a:ln w="50800">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0" name="Line 133"/>
            <p:cNvSpPr>
              <a:spLocks noChangeShapeType="1"/>
            </p:cNvSpPr>
            <p:nvPr/>
          </p:nvSpPr>
          <p:spPr bwMode="auto">
            <a:xfrm>
              <a:off x="3225800" y="3581400"/>
              <a:ext cx="177800" cy="0"/>
            </a:xfrm>
            <a:prstGeom prst="line">
              <a:avLst/>
            </a:prstGeom>
            <a:noFill/>
            <a:ln w="50800">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41" name="Line 107"/>
          <p:cNvSpPr>
            <a:spLocks noChangeShapeType="1"/>
          </p:cNvSpPr>
          <p:nvPr/>
        </p:nvSpPr>
        <p:spPr bwMode="auto">
          <a:xfrm>
            <a:off x="5954482" y="2646359"/>
            <a:ext cx="0" cy="514350"/>
          </a:xfrm>
          <a:prstGeom prst="line">
            <a:avLst/>
          </a:prstGeom>
          <a:noFill/>
          <a:ln w="50800">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2" name="Line 108"/>
          <p:cNvSpPr>
            <a:spLocks noChangeShapeType="1"/>
          </p:cNvSpPr>
          <p:nvPr/>
        </p:nvSpPr>
        <p:spPr bwMode="auto">
          <a:xfrm>
            <a:off x="5979882" y="2895596"/>
            <a:ext cx="1397000" cy="0"/>
          </a:xfrm>
          <a:prstGeom prst="line">
            <a:avLst/>
          </a:prstGeom>
          <a:noFill/>
          <a:ln w="50800">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 name="Line 115"/>
          <p:cNvSpPr>
            <a:spLocks noChangeShapeType="1"/>
          </p:cNvSpPr>
          <p:nvPr/>
        </p:nvSpPr>
        <p:spPr bwMode="auto">
          <a:xfrm flipV="1">
            <a:off x="7554682" y="3873496"/>
            <a:ext cx="0" cy="482600"/>
          </a:xfrm>
          <a:prstGeom prst="line">
            <a:avLst/>
          </a:prstGeom>
          <a:noFill/>
          <a:ln w="25400">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45" name="组合 144"/>
          <p:cNvGrpSpPr/>
          <p:nvPr/>
        </p:nvGrpSpPr>
        <p:grpSpPr>
          <a:xfrm>
            <a:off x="2271482" y="1879596"/>
            <a:ext cx="5689600" cy="1701800"/>
            <a:chOff x="2260600" y="1879600"/>
            <a:chExt cx="5689600" cy="1701800"/>
          </a:xfrm>
        </p:grpSpPr>
        <p:sp>
          <p:nvSpPr>
            <p:cNvPr id="146" name="Line 69"/>
            <p:cNvSpPr>
              <a:spLocks noChangeShapeType="1"/>
            </p:cNvSpPr>
            <p:nvPr/>
          </p:nvSpPr>
          <p:spPr bwMode="auto">
            <a:xfrm>
              <a:off x="7721600" y="3429000"/>
              <a:ext cx="177800" cy="0"/>
            </a:xfrm>
            <a:prstGeom prst="line">
              <a:avLst/>
            </a:prstGeom>
            <a:noFill/>
            <a:ln w="50800">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7" name="Line 70"/>
            <p:cNvSpPr>
              <a:spLocks noChangeShapeType="1"/>
            </p:cNvSpPr>
            <p:nvPr/>
          </p:nvSpPr>
          <p:spPr bwMode="auto">
            <a:xfrm flipV="1">
              <a:off x="7924800" y="1879600"/>
              <a:ext cx="0" cy="1574800"/>
            </a:xfrm>
            <a:prstGeom prst="line">
              <a:avLst/>
            </a:prstGeom>
            <a:noFill/>
            <a:ln w="50800">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8" name="Line 71"/>
            <p:cNvSpPr>
              <a:spLocks noChangeShapeType="1"/>
            </p:cNvSpPr>
            <p:nvPr/>
          </p:nvSpPr>
          <p:spPr bwMode="auto">
            <a:xfrm flipH="1">
              <a:off x="2260600" y="1905000"/>
              <a:ext cx="5689600" cy="0"/>
            </a:xfrm>
            <a:prstGeom prst="line">
              <a:avLst/>
            </a:prstGeom>
            <a:noFill/>
            <a:ln w="50800">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9" name="Line 72"/>
            <p:cNvSpPr>
              <a:spLocks noChangeShapeType="1"/>
            </p:cNvSpPr>
            <p:nvPr/>
          </p:nvSpPr>
          <p:spPr bwMode="auto">
            <a:xfrm>
              <a:off x="2286000" y="1930400"/>
              <a:ext cx="0" cy="1625600"/>
            </a:xfrm>
            <a:prstGeom prst="line">
              <a:avLst/>
            </a:prstGeom>
            <a:noFill/>
            <a:ln w="50800">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0" name="Line 73"/>
            <p:cNvSpPr>
              <a:spLocks noChangeShapeType="1"/>
            </p:cNvSpPr>
            <p:nvPr/>
          </p:nvSpPr>
          <p:spPr bwMode="auto">
            <a:xfrm>
              <a:off x="2311400" y="3581400"/>
              <a:ext cx="558800" cy="0"/>
            </a:xfrm>
            <a:prstGeom prst="line">
              <a:avLst/>
            </a:prstGeom>
            <a:noFill/>
            <a:ln w="50800">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anim calcmode="lin" valueType="num">
                                      <p:cBhvr additive="base">
                                        <p:cTn id="7" dur="500" fill="hold"/>
                                        <p:tgtEl>
                                          <p:spTgt spid="136"/>
                                        </p:tgtEl>
                                        <p:attrNameLst>
                                          <p:attrName>ppt_x</p:attrName>
                                        </p:attrNameLst>
                                      </p:cBhvr>
                                      <p:tavLst>
                                        <p:tav tm="0">
                                          <p:val>
                                            <p:strVal val="#ppt_x"/>
                                          </p:val>
                                        </p:tav>
                                        <p:tav tm="100000">
                                          <p:val>
                                            <p:strVal val="#ppt_x"/>
                                          </p:val>
                                        </p:tav>
                                      </p:tavLst>
                                    </p:anim>
                                    <p:anim calcmode="lin" valueType="num">
                                      <p:cBhvr additive="base">
                                        <p:cTn id="8" dur="500" fill="hold"/>
                                        <p:tgtEl>
                                          <p:spTgt spid="13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7"/>
                                        </p:tgtEl>
                                        <p:attrNameLst>
                                          <p:attrName>style.visibility</p:attrName>
                                        </p:attrNameLst>
                                      </p:cBhvr>
                                      <p:to>
                                        <p:strVal val="visible"/>
                                      </p:to>
                                    </p:set>
                                    <p:anim calcmode="lin" valueType="num">
                                      <p:cBhvr additive="base">
                                        <p:cTn id="11" dur="500" fill="hold"/>
                                        <p:tgtEl>
                                          <p:spTgt spid="137"/>
                                        </p:tgtEl>
                                        <p:attrNameLst>
                                          <p:attrName>ppt_x</p:attrName>
                                        </p:attrNameLst>
                                      </p:cBhvr>
                                      <p:tavLst>
                                        <p:tav tm="0">
                                          <p:val>
                                            <p:strVal val="#ppt_x"/>
                                          </p:val>
                                        </p:tav>
                                        <p:tav tm="100000">
                                          <p:val>
                                            <p:strVal val="#ppt_x"/>
                                          </p:val>
                                        </p:tav>
                                      </p:tavLst>
                                    </p:anim>
                                    <p:anim calcmode="lin" valueType="num">
                                      <p:cBhvr additive="base">
                                        <p:cTn id="12" dur="500" fill="hold"/>
                                        <p:tgtEl>
                                          <p:spTgt spid="13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41"/>
                                        </p:tgtEl>
                                        <p:attrNameLst>
                                          <p:attrName>style.visibility</p:attrName>
                                        </p:attrNameLst>
                                      </p:cBhvr>
                                      <p:to>
                                        <p:strVal val="visible"/>
                                      </p:to>
                                    </p:set>
                                    <p:anim calcmode="lin" valueType="num">
                                      <p:cBhvr additive="base">
                                        <p:cTn id="17" dur="500" fill="hold"/>
                                        <p:tgtEl>
                                          <p:spTgt spid="141"/>
                                        </p:tgtEl>
                                        <p:attrNameLst>
                                          <p:attrName>ppt_x</p:attrName>
                                        </p:attrNameLst>
                                      </p:cBhvr>
                                      <p:tavLst>
                                        <p:tav tm="0">
                                          <p:val>
                                            <p:strVal val="#ppt_x"/>
                                          </p:val>
                                        </p:tav>
                                        <p:tav tm="100000">
                                          <p:val>
                                            <p:strVal val="#ppt_x"/>
                                          </p:val>
                                        </p:tav>
                                      </p:tavLst>
                                    </p:anim>
                                    <p:anim calcmode="lin" valueType="num">
                                      <p:cBhvr additive="base">
                                        <p:cTn id="18" dur="500" fill="hold"/>
                                        <p:tgtEl>
                                          <p:spTgt spid="14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42"/>
                                        </p:tgtEl>
                                        <p:attrNameLst>
                                          <p:attrName>style.visibility</p:attrName>
                                        </p:attrNameLst>
                                      </p:cBhvr>
                                      <p:to>
                                        <p:strVal val="visible"/>
                                      </p:to>
                                    </p:set>
                                    <p:anim calcmode="lin" valueType="num">
                                      <p:cBhvr additive="base">
                                        <p:cTn id="23" dur="500" fill="hold"/>
                                        <p:tgtEl>
                                          <p:spTgt spid="142"/>
                                        </p:tgtEl>
                                        <p:attrNameLst>
                                          <p:attrName>ppt_x</p:attrName>
                                        </p:attrNameLst>
                                      </p:cBhvr>
                                      <p:tavLst>
                                        <p:tav tm="0">
                                          <p:val>
                                            <p:strVal val="#ppt_x"/>
                                          </p:val>
                                        </p:tav>
                                        <p:tav tm="100000">
                                          <p:val>
                                            <p:strVal val="#ppt_x"/>
                                          </p:val>
                                        </p:tav>
                                      </p:tavLst>
                                    </p:anim>
                                    <p:anim calcmode="lin" valueType="num">
                                      <p:cBhvr additive="base">
                                        <p:cTn id="24" dur="500" fill="hold"/>
                                        <p:tgtEl>
                                          <p:spTgt spid="142"/>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43"/>
                                        </p:tgtEl>
                                        <p:attrNameLst>
                                          <p:attrName>style.visibility</p:attrName>
                                        </p:attrNameLst>
                                      </p:cBhvr>
                                      <p:to>
                                        <p:strVal val="visible"/>
                                      </p:to>
                                    </p:set>
                                    <p:anim calcmode="lin" valueType="num">
                                      <p:cBhvr additive="base">
                                        <p:cTn id="29" dur="500" fill="hold"/>
                                        <p:tgtEl>
                                          <p:spTgt spid="143"/>
                                        </p:tgtEl>
                                        <p:attrNameLst>
                                          <p:attrName>ppt_x</p:attrName>
                                        </p:attrNameLst>
                                      </p:cBhvr>
                                      <p:tavLst>
                                        <p:tav tm="0">
                                          <p:val>
                                            <p:strVal val="#ppt_x"/>
                                          </p:val>
                                        </p:tav>
                                        <p:tav tm="100000">
                                          <p:val>
                                            <p:strVal val="#ppt_x"/>
                                          </p:val>
                                        </p:tav>
                                      </p:tavLst>
                                    </p:anim>
                                    <p:anim calcmode="lin" valueType="num">
                                      <p:cBhvr additive="base">
                                        <p:cTn id="30" dur="500" fill="hold"/>
                                        <p:tgtEl>
                                          <p:spTgt spid="14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45"/>
                                        </p:tgtEl>
                                        <p:attrNameLst>
                                          <p:attrName>style.visibility</p:attrName>
                                        </p:attrNameLst>
                                      </p:cBhvr>
                                      <p:to>
                                        <p:strVal val="visible"/>
                                      </p:to>
                                    </p:set>
                                    <p:anim calcmode="lin" valueType="num">
                                      <p:cBhvr additive="base">
                                        <p:cTn id="35" dur="500" fill="hold"/>
                                        <p:tgtEl>
                                          <p:spTgt spid="145"/>
                                        </p:tgtEl>
                                        <p:attrNameLst>
                                          <p:attrName>ppt_x</p:attrName>
                                        </p:attrNameLst>
                                      </p:cBhvr>
                                      <p:tavLst>
                                        <p:tav tm="0">
                                          <p:val>
                                            <p:strVal val="#ppt_x"/>
                                          </p:val>
                                        </p:tav>
                                        <p:tav tm="100000">
                                          <p:val>
                                            <p:strVal val="#ppt_x"/>
                                          </p:val>
                                        </p:tav>
                                      </p:tavLst>
                                    </p:anim>
                                    <p:anim calcmode="lin" valueType="num">
                                      <p:cBhvr additive="base">
                                        <p:cTn id="36" dur="500" fill="hold"/>
                                        <p:tgtEl>
                                          <p:spTgt spid="1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P spid="141" grpId="0" animBg="1"/>
      <p:bldP spid="142" grpId="0" animBg="1"/>
      <p:bldP spid="14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299" name="Group 3"/>
          <p:cNvGrpSpPr/>
          <p:nvPr/>
        </p:nvGrpSpPr>
        <p:grpSpPr bwMode="auto">
          <a:xfrm>
            <a:off x="2590800" y="1511301"/>
            <a:ext cx="6858000" cy="3108325"/>
            <a:chOff x="672" y="952"/>
            <a:chExt cx="4320" cy="1958"/>
          </a:xfrm>
        </p:grpSpPr>
        <p:grpSp>
          <p:nvGrpSpPr>
            <p:cNvPr id="55380" name="Group 4"/>
            <p:cNvGrpSpPr/>
            <p:nvPr/>
          </p:nvGrpSpPr>
          <p:grpSpPr bwMode="auto">
            <a:xfrm>
              <a:off x="672" y="952"/>
              <a:ext cx="4320" cy="1948"/>
              <a:chOff x="672" y="952"/>
              <a:chExt cx="4320" cy="1948"/>
            </a:xfrm>
          </p:grpSpPr>
          <p:sp>
            <p:nvSpPr>
              <p:cNvPr id="55444" name="Rectangle 5"/>
              <p:cNvSpPr>
                <a:spLocks noChangeArrowheads="1"/>
              </p:cNvSpPr>
              <p:nvPr/>
            </p:nvSpPr>
            <p:spPr bwMode="auto">
              <a:xfrm>
                <a:off x="1719" y="960"/>
                <a:ext cx="34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t>add</a:t>
                </a:r>
                <a:endParaRPr lang="en-US" altLang="zh-CN"/>
              </a:p>
            </p:txBody>
          </p:sp>
          <p:sp>
            <p:nvSpPr>
              <p:cNvPr id="55445" name="Rectangle 6"/>
              <p:cNvSpPr>
                <a:spLocks noChangeArrowheads="1"/>
              </p:cNvSpPr>
              <p:nvPr/>
            </p:nvSpPr>
            <p:spPr bwMode="auto">
              <a:xfrm>
                <a:off x="2199" y="960"/>
                <a:ext cx="34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t>sub</a:t>
                </a:r>
                <a:endParaRPr lang="en-US" altLang="zh-CN"/>
              </a:p>
            </p:txBody>
          </p:sp>
          <p:sp>
            <p:nvSpPr>
              <p:cNvPr id="55446" name="Rectangle 7"/>
              <p:cNvSpPr>
                <a:spLocks noChangeArrowheads="1"/>
              </p:cNvSpPr>
              <p:nvPr/>
            </p:nvSpPr>
            <p:spPr bwMode="auto">
              <a:xfrm>
                <a:off x="2679" y="960"/>
                <a:ext cx="28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t>ori</a:t>
                </a:r>
                <a:endParaRPr lang="en-US" altLang="zh-CN"/>
              </a:p>
            </p:txBody>
          </p:sp>
          <p:sp>
            <p:nvSpPr>
              <p:cNvPr id="55447" name="Rectangle 8"/>
              <p:cNvSpPr>
                <a:spLocks noChangeArrowheads="1"/>
              </p:cNvSpPr>
              <p:nvPr/>
            </p:nvSpPr>
            <p:spPr bwMode="auto">
              <a:xfrm>
                <a:off x="3159" y="960"/>
                <a:ext cx="2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t>lw</a:t>
                </a:r>
                <a:endParaRPr lang="en-US" altLang="zh-CN"/>
              </a:p>
            </p:txBody>
          </p:sp>
          <p:sp>
            <p:nvSpPr>
              <p:cNvPr id="55448" name="Rectangle 9"/>
              <p:cNvSpPr>
                <a:spLocks noChangeArrowheads="1"/>
              </p:cNvSpPr>
              <p:nvPr/>
            </p:nvSpPr>
            <p:spPr bwMode="auto">
              <a:xfrm>
                <a:off x="3639" y="960"/>
                <a:ext cx="2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t>sw</a:t>
                </a:r>
                <a:endParaRPr lang="en-US" altLang="zh-CN"/>
              </a:p>
            </p:txBody>
          </p:sp>
          <p:sp>
            <p:nvSpPr>
              <p:cNvPr id="55449" name="Rectangle 10"/>
              <p:cNvSpPr>
                <a:spLocks noChangeArrowheads="1"/>
              </p:cNvSpPr>
              <p:nvPr/>
            </p:nvSpPr>
            <p:spPr bwMode="auto">
              <a:xfrm>
                <a:off x="4119" y="960"/>
                <a:ext cx="34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t>beq</a:t>
                </a:r>
                <a:endParaRPr lang="en-US" altLang="zh-CN"/>
              </a:p>
            </p:txBody>
          </p:sp>
          <p:sp>
            <p:nvSpPr>
              <p:cNvPr id="55450" name="Rectangle 11"/>
              <p:cNvSpPr>
                <a:spLocks noChangeArrowheads="1"/>
              </p:cNvSpPr>
              <p:nvPr/>
            </p:nvSpPr>
            <p:spPr bwMode="auto">
              <a:xfrm>
                <a:off x="4551" y="960"/>
                <a:ext cx="42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t>jump</a:t>
                </a:r>
                <a:endParaRPr lang="en-US" altLang="zh-CN"/>
              </a:p>
            </p:txBody>
          </p:sp>
          <p:sp>
            <p:nvSpPr>
              <p:cNvPr id="55451" name="Rectangle 12"/>
              <p:cNvSpPr>
                <a:spLocks noChangeArrowheads="1"/>
              </p:cNvSpPr>
              <p:nvPr/>
            </p:nvSpPr>
            <p:spPr bwMode="auto">
              <a:xfrm>
                <a:off x="759" y="1152"/>
                <a:ext cx="56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t>RegDst</a:t>
                </a:r>
                <a:endParaRPr lang="en-US" altLang="zh-CN"/>
              </a:p>
            </p:txBody>
          </p:sp>
          <p:sp>
            <p:nvSpPr>
              <p:cNvPr id="55452" name="Rectangle 13"/>
              <p:cNvSpPr>
                <a:spLocks noChangeArrowheads="1"/>
              </p:cNvSpPr>
              <p:nvPr/>
            </p:nvSpPr>
            <p:spPr bwMode="auto">
              <a:xfrm>
                <a:off x="759" y="1344"/>
                <a:ext cx="5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t>ALUSrc</a:t>
                </a:r>
                <a:endParaRPr lang="en-US" altLang="zh-CN"/>
              </a:p>
            </p:txBody>
          </p:sp>
          <p:sp>
            <p:nvSpPr>
              <p:cNvPr id="55453" name="Rectangle 14"/>
              <p:cNvSpPr>
                <a:spLocks noChangeArrowheads="1"/>
              </p:cNvSpPr>
              <p:nvPr/>
            </p:nvSpPr>
            <p:spPr bwMode="auto">
              <a:xfrm>
                <a:off x="759" y="1536"/>
                <a:ext cx="77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t>MemtoReg</a:t>
                </a:r>
                <a:endParaRPr lang="en-US" altLang="zh-CN"/>
              </a:p>
            </p:txBody>
          </p:sp>
          <p:sp>
            <p:nvSpPr>
              <p:cNvPr id="55454" name="Rectangle 15"/>
              <p:cNvSpPr>
                <a:spLocks noChangeArrowheads="1"/>
              </p:cNvSpPr>
              <p:nvPr/>
            </p:nvSpPr>
            <p:spPr bwMode="auto">
              <a:xfrm>
                <a:off x="759" y="1728"/>
                <a:ext cx="67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t>RegWrite</a:t>
                </a:r>
                <a:endParaRPr lang="en-US" altLang="zh-CN"/>
              </a:p>
            </p:txBody>
          </p:sp>
          <p:sp>
            <p:nvSpPr>
              <p:cNvPr id="55455" name="Rectangle 16"/>
              <p:cNvSpPr>
                <a:spLocks noChangeArrowheads="1"/>
              </p:cNvSpPr>
              <p:nvPr/>
            </p:nvSpPr>
            <p:spPr bwMode="auto">
              <a:xfrm>
                <a:off x="759" y="1920"/>
                <a:ext cx="727"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t>MemWrite</a:t>
                </a:r>
                <a:endParaRPr lang="en-US" altLang="zh-CN"/>
              </a:p>
            </p:txBody>
          </p:sp>
          <p:sp>
            <p:nvSpPr>
              <p:cNvPr id="55456" name="Rectangle 17"/>
              <p:cNvSpPr>
                <a:spLocks noChangeArrowheads="1"/>
              </p:cNvSpPr>
              <p:nvPr/>
            </p:nvSpPr>
            <p:spPr bwMode="auto">
              <a:xfrm>
                <a:off x="759" y="2112"/>
                <a:ext cx="55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t>Branch</a:t>
                </a:r>
                <a:endParaRPr lang="en-US" altLang="zh-CN"/>
              </a:p>
            </p:txBody>
          </p:sp>
          <p:sp>
            <p:nvSpPr>
              <p:cNvPr id="55457" name="Rectangle 18"/>
              <p:cNvSpPr>
                <a:spLocks noChangeArrowheads="1"/>
              </p:cNvSpPr>
              <p:nvPr/>
            </p:nvSpPr>
            <p:spPr bwMode="auto">
              <a:xfrm>
                <a:off x="759" y="2304"/>
                <a:ext cx="45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t>Jump</a:t>
                </a:r>
                <a:endParaRPr lang="en-US" altLang="zh-CN"/>
              </a:p>
            </p:txBody>
          </p:sp>
          <p:sp>
            <p:nvSpPr>
              <p:cNvPr id="55458" name="Rectangle 19"/>
              <p:cNvSpPr>
                <a:spLocks noChangeArrowheads="1"/>
              </p:cNvSpPr>
              <p:nvPr/>
            </p:nvSpPr>
            <p:spPr bwMode="auto">
              <a:xfrm>
                <a:off x="759" y="2496"/>
                <a:ext cx="49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t>ExtOp</a:t>
                </a:r>
                <a:endParaRPr lang="en-US" altLang="zh-CN"/>
              </a:p>
            </p:txBody>
          </p:sp>
          <p:sp>
            <p:nvSpPr>
              <p:cNvPr id="55459" name="Rectangle 20"/>
              <p:cNvSpPr>
                <a:spLocks noChangeArrowheads="1"/>
              </p:cNvSpPr>
              <p:nvPr/>
            </p:nvSpPr>
            <p:spPr bwMode="auto">
              <a:xfrm>
                <a:off x="759" y="2688"/>
                <a:ext cx="88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t>ALUctr&lt;2:0</a:t>
                </a:r>
                <a:r>
                  <a:rPr lang="en-US" altLang="zh-CN">
                    <a:latin typeface="Times New Roman" panose="02020603050405020304" pitchFamily="18" charset="0"/>
                  </a:rPr>
                  <a:t>&gt;</a:t>
                </a:r>
                <a:endParaRPr lang="en-US" altLang="zh-CN">
                  <a:latin typeface="Times New Roman" panose="02020603050405020304" pitchFamily="18" charset="0"/>
                </a:endParaRPr>
              </a:p>
            </p:txBody>
          </p:sp>
          <p:sp>
            <p:nvSpPr>
              <p:cNvPr id="55460" name="Line 21"/>
              <p:cNvSpPr>
                <a:spLocks noChangeShapeType="1"/>
              </p:cNvSpPr>
              <p:nvPr/>
            </p:nvSpPr>
            <p:spPr bwMode="auto">
              <a:xfrm>
                <a:off x="680" y="1344"/>
                <a:ext cx="430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461" name="Line 22"/>
              <p:cNvSpPr>
                <a:spLocks noChangeShapeType="1"/>
              </p:cNvSpPr>
              <p:nvPr/>
            </p:nvSpPr>
            <p:spPr bwMode="auto">
              <a:xfrm>
                <a:off x="680" y="1536"/>
                <a:ext cx="430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462" name="Line 23"/>
              <p:cNvSpPr>
                <a:spLocks noChangeShapeType="1"/>
              </p:cNvSpPr>
              <p:nvPr/>
            </p:nvSpPr>
            <p:spPr bwMode="auto">
              <a:xfrm>
                <a:off x="680" y="1728"/>
                <a:ext cx="430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463" name="Line 24"/>
              <p:cNvSpPr>
                <a:spLocks noChangeShapeType="1"/>
              </p:cNvSpPr>
              <p:nvPr/>
            </p:nvSpPr>
            <p:spPr bwMode="auto">
              <a:xfrm>
                <a:off x="680" y="1920"/>
                <a:ext cx="430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464" name="Line 25"/>
              <p:cNvSpPr>
                <a:spLocks noChangeShapeType="1"/>
              </p:cNvSpPr>
              <p:nvPr/>
            </p:nvSpPr>
            <p:spPr bwMode="auto">
              <a:xfrm>
                <a:off x="680" y="2112"/>
                <a:ext cx="430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465" name="Line 26"/>
              <p:cNvSpPr>
                <a:spLocks noChangeShapeType="1"/>
              </p:cNvSpPr>
              <p:nvPr/>
            </p:nvSpPr>
            <p:spPr bwMode="auto">
              <a:xfrm>
                <a:off x="680" y="2304"/>
                <a:ext cx="430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466" name="Line 27"/>
              <p:cNvSpPr>
                <a:spLocks noChangeShapeType="1"/>
              </p:cNvSpPr>
              <p:nvPr/>
            </p:nvSpPr>
            <p:spPr bwMode="auto">
              <a:xfrm>
                <a:off x="680" y="2496"/>
                <a:ext cx="430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467" name="Line 28"/>
              <p:cNvSpPr>
                <a:spLocks noChangeShapeType="1"/>
              </p:cNvSpPr>
              <p:nvPr/>
            </p:nvSpPr>
            <p:spPr bwMode="auto">
              <a:xfrm>
                <a:off x="680" y="2688"/>
                <a:ext cx="430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468" name="Line 29"/>
              <p:cNvSpPr>
                <a:spLocks noChangeShapeType="1"/>
              </p:cNvSpPr>
              <p:nvPr/>
            </p:nvSpPr>
            <p:spPr bwMode="auto">
              <a:xfrm>
                <a:off x="680" y="1152"/>
                <a:ext cx="430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469" name="Line 30"/>
              <p:cNvSpPr>
                <a:spLocks noChangeShapeType="1"/>
              </p:cNvSpPr>
              <p:nvPr/>
            </p:nvSpPr>
            <p:spPr bwMode="auto">
              <a:xfrm>
                <a:off x="680" y="2880"/>
                <a:ext cx="430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470" name="Line 31"/>
              <p:cNvSpPr>
                <a:spLocks noChangeShapeType="1"/>
              </p:cNvSpPr>
              <p:nvPr/>
            </p:nvSpPr>
            <p:spPr bwMode="auto">
              <a:xfrm flipV="1">
                <a:off x="1632" y="952"/>
                <a:ext cx="0" cy="193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471" name="Line 32"/>
              <p:cNvSpPr>
                <a:spLocks noChangeShapeType="1"/>
              </p:cNvSpPr>
              <p:nvPr/>
            </p:nvSpPr>
            <p:spPr bwMode="auto">
              <a:xfrm>
                <a:off x="680" y="960"/>
                <a:ext cx="430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472" name="Line 33"/>
              <p:cNvSpPr>
                <a:spLocks noChangeShapeType="1"/>
              </p:cNvSpPr>
              <p:nvPr/>
            </p:nvSpPr>
            <p:spPr bwMode="auto">
              <a:xfrm flipV="1">
                <a:off x="2112" y="952"/>
                <a:ext cx="0" cy="193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473" name="Line 34"/>
              <p:cNvSpPr>
                <a:spLocks noChangeShapeType="1"/>
              </p:cNvSpPr>
              <p:nvPr/>
            </p:nvSpPr>
            <p:spPr bwMode="auto">
              <a:xfrm flipV="1">
                <a:off x="2592" y="952"/>
                <a:ext cx="0" cy="193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474" name="Line 35"/>
              <p:cNvSpPr>
                <a:spLocks noChangeShapeType="1"/>
              </p:cNvSpPr>
              <p:nvPr/>
            </p:nvSpPr>
            <p:spPr bwMode="auto">
              <a:xfrm flipV="1">
                <a:off x="3072" y="952"/>
                <a:ext cx="0" cy="193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475" name="Line 36"/>
              <p:cNvSpPr>
                <a:spLocks noChangeShapeType="1"/>
              </p:cNvSpPr>
              <p:nvPr/>
            </p:nvSpPr>
            <p:spPr bwMode="auto">
              <a:xfrm flipV="1">
                <a:off x="3552" y="952"/>
                <a:ext cx="0" cy="193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476" name="Line 37"/>
              <p:cNvSpPr>
                <a:spLocks noChangeShapeType="1"/>
              </p:cNvSpPr>
              <p:nvPr/>
            </p:nvSpPr>
            <p:spPr bwMode="auto">
              <a:xfrm flipV="1">
                <a:off x="4032" y="952"/>
                <a:ext cx="0" cy="193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477" name="Line 38"/>
              <p:cNvSpPr>
                <a:spLocks noChangeShapeType="1"/>
              </p:cNvSpPr>
              <p:nvPr/>
            </p:nvSpPr>
            <p:spPr bwMode="auto">
              <a:xfrm flipV="1">
                <a:off x="4512" y="952"/>
                <a:ext cx="0" cy="193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478" name="Line 39"/>
              <p:cNvSpPr>
                <a:spLocks noChangeShapeType="1"/>
              </p:cNvSpPr>
              <p:nvPr/>
            </p:nvSpPr>
            <p:spPr bwMode="auto">
              <a:xfrm flipV="1">
                <a:off x="4992" y="952"/>
                <a:ext cx="0" cy="193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479" name="Line 40"/>
              <p:cNvSpPr>
                <a:spLocks noChangeShapeType="1"/>
              </p:cNvSpPr>
              <p:nvPr/>
            </p:nvSpPr>
            <p:spPr bwMode="auto">
              <a:xfrm flipV="1">
                <a:off x="672" y="952"/>
                <a:ext cx="0" cy="193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5381" name="Rectangle 41"/>
            <p:cNvSpPr>
              <a:spLocks noChangeArrowheads="1"/>
            </p:cNvSpPr>
            <p:nvPr/>
          </p:nvSpPr>
          <p:spPr bwMode="auto">
            <a:xfrm>
              <a:off x="1767" y="1152"/>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t>1</a:t>
              </a:r>
              <a:endParaRPr lang="zh-CN" altLang="en-US"/>
            </a:p>
          </p:txBody>
        </p:sp>
        <p:sp>
          <p:nvSpPr>
            <p:cNvPr id="55382" name="Rectangle 42"/>
            <p:cNvSpPr>
              <a:spLocks noChangeArrowheads="1"/>
            </p:cNvSpPr>
            <p:nvPr/>
          </p:nvSpPr>
          <p:spPr bwMode="auto">
            <a:xfrm>
              <a:off x="1767" y="1344"/>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t>0</a:t>
              </a:r>
              <a:endParaRPr lang="zh-CN" altLang="en-US"/>
            </a:p>
          </p:txBody>
        </p:sp>
        <p:sp>
          <p:nvSpPr>
            <p:cNvPr id="55383" name="Rectangle 43"/>
            <p:cNvSpPr>
              <a:spLocks noChangeArrowheads="1"/>
            </p:cNvSpPr>
            <p:nvPr/>
          </p:nvSpPr>
          <p:spPr bwMode="auto">
            <a:xfrm>
              <a:off x="1767" y="1536"/>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t>0</a:t>
              </a:r>
              <a:endParaRPr lang="zh-CN" altLang="en-US"/>
            </a:p>
          </p:txBody>
        </p:sp>
        <p:sp>
          <p:nvSpPr>
            <p:cNvPr id="55384" name="Rectangle 44"/>
            <p:cNvSpPr>
              <a:spLocks noChangeArrowheads="1"/>
            </p:cNvSpPr>
            <p:nvPr/>
          </p:nvSpPr>
          <p:spPr bwMode="auto">
            <a:xfrm>
              <a:off x="1767" y="1728"/>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t>1</a:t>
              </a:r>
              <a:endParaRPr lang="zh-CN" altLang="en-US"/>
            </a:p>
          </p:txBody>
        </p:sp>
        <p:sp>
          <p:nvSpPr>
            <p:cNvPr id="55385" name="Rectangle 45"/>
            <p:cNvSpPr>
              <a:spLocks noChangeArrowheads="1"/>
            </p:cNvSpPr>
            <p:nvPr/>
          </p:nvSpPr>
          <p:spPr bwMode="auto">
            <a:xfrm>
              <a:off x="1767" y="1920"/>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t>0</a:t>
              </a:r>
              <a:endParaRPr lang="zh-CN" altLang="en-US"/>
            </a:p>
          </p:txBody>
        </p:sp>
        <p:sp>
          <p:nvSpPr>
            <p:cNvPr id="55386" name="Rectangle 46"/>
            <p:cNvSpPr>
              <a:spLocks noChangeArrowheads="1"/>
            </p:cNvSpPr>
            <p:nvPr/>
          </p:nvSpPr>
          <p:spPr bwMode="auto">
            <a:xfrm>
              <a:off x="1767" y="2112"/>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t>0</a:t>
              </a:r>
              <a:endParaRPr lang="zh-CN" altLang="en-US"/>
            </a:p>
          </p:txBody>
        </p:sp>
        <p:sp>
          <p:nvSpPr>
            <p:cNvPr id="55387" name="Rectangle 47"/>
            <p:cNvSpPr>
              <a:spLocks noChangeArrowheads="1"/>
            </p:cNvSpPr>
            <p:nvPr/>
          </p:nvSpPr>
          <p:spPr bwMode="auto">
            <a:xfrm>
              <a:off x="1767" y="2304"/>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t>0</a:t>
              </a:r>
              <a:endParaRPr lang="zh-CN" altLang="en-US"/>
            </a:p>
          </p:txBody>
        </p:sp>
        <p:sp>
          <p:nvSpPr>
            <p:cNvPr id="55388" name="Rectangle 48"/>
            <p:cNvSpPr>
              <a:spLocks noChangeArrowheads="1"/>
            </p:cNvSpPr>
            <p:nvPr/>
          </p:nvSpPr>
          <p:spPr bwMode="auto">
            <a:xfrm>
              <a:off x="1767" y="2496"/>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t>x</a:t>
              </a:r>
              <a:endParaRPr lang="en-US" altLang="zh-CN"/>
            </a:p>
          </p:txBody>
        </p:sp>
        <p:sp>
          <p:nvSpPr>
            <p:cNvPr id="55389" name="Rectangle 49"/>
            <p:cNvSpPr>
              <a:spLocks noChangeArrowheads="1"/>
            </p:cNvSpPr>
            <p:nvPr/>
          </p:nvSpPr>
          <p:spPr bwMode="auto">
            <a:xfrm>
              <a:off x="1719" y="2688"/>
              <a:ext cx="34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t>add</a:t>
              </a:r>
              <a:endParaRPr lang="en-US" altLang="zh-CN"/>
            </a:p>
          </p:txBody>
        </p:sp>
        <p:sp>
          <p:nvSpPr>
            <p:cNvPr id="55390" name="Rectangle 50"/>
            <p:cNvSpPr>
              <a:spLocks noChangeArrowheads="1"/>
            </p:cNvSpPr>
            <p:nvPr/>
          </p:nvSpPr>
          <p:spPr bwMode="auto">
            <a:xfrm>
              <a:off x="2247" y="1152"/>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t>1</a:t>
              </a:r>
              <a:endParaRPr lang="zh-CN" altLang="en-US"/>
            </a:p>
          </p:txBody>
        </p:sp>
        <p:sp>
          <p:nvSpPr>
            <p:cNvPr id="55391" name="Rectangle 51"/>
            <p:cNvSpPr>
              <a:spLocks noChangeArrowheads="1"/>
            </p:cNvSpPr>
            <p:nvPr/>
          </p:nvSpPr>
          <p:spPr bwMode="auto">
            <a:xfrm>
              <a:off x="2247" y="1344"/>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t>0</a:t>
              </a:r>
              <a:endParaRPr lang="zh-CN" altLang="en-US"/>
            </a:p>
          </p:txBody>
        </p:sp>
        <p:sp>
          <p:nvSpPr>
            <p:cNvPr id="55392" name="Rectangle 52"/>
            <p:cNvSpPr>
              <a:spLocks noChangeArrowheads="1"/>
            </p:cNvSpPr>
            <p:nvPr/>
          </p:nvSpPr>
          <p:spPr bwMode="auto">
            <a:xfrm>
              <a:off x="2247" y="1536"/>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t>0</a:t>
              </a:r>
              <a:endParaRPr lang="zh-CN" altLang="en-US"/>
            </a:p>
          </p:txBody>
        </p:sp>
        <p:sp>
          <p:nvSpPr>
            <p:cNvPr id="55393" name="Rectangle 53"/>
            <p:cNvSpPr>
              <a:spLocks noChangeArrowheads="1"/>
            </p:cNvSpPr>
            <p:nvPr/>
          </p:nvSpPr>
          <p:spPr bwMode="auto">
            <a:xfrm>
              <a:off x="2247" y="1728"/>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t>1</a:t>
              </a:r>
              <a:endParaRPr lang="zh-CN" altLang="en-US"/>
            </a:p>
          </p:txBody>
        </p:sp>
        <p:sp>
          <p:nvSpPr>
            <p:cNvPr id="55394" name="Rectangle 54"/>
            <p:cNvSpPr>
              <a:spLocks noChangeArrowheads="1"/>
            </p:cNvSpPr>
            <p:nvPr/>
          </p:nvSpPr>
          <p:spPr bwMode="auto">
            <a:xfrm>
              <a:off x="2247" y="1920"/>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t>0</a:t>
              </a:r>
              <a:endParaRPr lang="zh-CN" altLang="en-US"/>
            </a:p>
          </p:txBody>
        </p:sp>
        <p:sp>
          <p:nvSpPr>
            <p:cNvPr id="55395" name="Rectangle 55"/>
            <p:cNvSpPr>
              <a:spLocks noChangeArrowheads="1"/>
            </p:cNvSpPr>
            <p:nvPr/>
          </p:nvSpPr>
          <p:spPr bwMode="auto">
            <a:xfrm>
              <a:off x="2247" y="2112"/>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t>0</a:t>
              </a:r>
              <a:endParaRPr lang="zh-CN" altLang="en-US"/>
            </a:p>
          </p:txBody>
        </p:sp>
        <p:sp>
          <p:nvSpPr>
            <p:cNvPr id="55396" name="Rectangle 56"/>
            <p:cNvSpPr>
              <a:spLocks noChangeArrowheads="1"/>
            </p:cNvSpPr>
            <p:nvPr/>
          </p:nvSpPr>
          <p:spPr bwMode="auto">
            <a:xfrm>
              <a:off x="2247" y="2304"/>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t>0</a:t>
              </a:r>
              <a:endParaRPr lang="zh-CN" altLang="en-US"/>
            </a:p>
          </p:txBody>
        </p:sp>
        <p:sp>
          <p:nvSpPr>
            <p:cNvPr id="55397" name="Rectangle 57"/>
            <p:cNvSpPr>
              <a:spLocks noChangeArrowheads="1"/>
            </p:cNvSpPr>
            <p:nvPr/>
          </p:nvSpPr>
          <p:spPr bwMode="auto">
            <a:xfrm>
              <a:off x="2247" y="2496"/>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t>x</a:t>
              </a:r>
              <a:endParaRPr lang="en-US" altLang="zh-CN"/>
            </a:p>
          </p:txBody>
        </p:sp>
        <p:sp>
          <p:nvSpPr>
            <p:cNvPr id="55398" name="Rectangle 58"/>
            <p:cNvSpPr>
              <a:spLocks noChangeArrowheads="1"/>
            </p:cNvSpPr>
            <p:nvPr/>
          </p:nvSpPr>
          <p:spPr bwMode="auto">
            <a:xfrm>
              <a:off x="2033" y="2688"/>
              <a:ext cx="45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a:r>
                <a:rPr lang="en-US" altLang="zh-CN"/>
                <a:t>   sub</a:t>
              </a:r>
              <a:endParaRPr lang="en-US" altLang="zh-CN"/>
            </a:p>
          </p:txBody>
        </p:sp>
        <p:sp>
          <p:nvSpPr>
            <p:cNvPr id="55399" name="Rectangle 59"/>
            <p:cNvSpPr>
              <a:spLocks noChangeArrowheads="1"/>
            </p:cNvSpPr>
            <p:nvPr/>
          </p:nvSpPr>
          <p:spPr bwMode="auto">
            <a:xfrm>
              <a:off x="2727" y="1152"/>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t>0</a:t>
              </a:r>
              <a:endParaRPr lang="zh-CN" altLang="en-US"/>
            </a:p>
          </p:txBody>
        </p:sp>
        <p:sp>
          <p:nvSpPr>
            <p:cNvPr id="55400" name="Rectangle 60"/>
            <p:cNvSpPr>
              <a:spLocks noChangeArrowheads="1"/>
            </p:cNvSpPr>
            <p:nvPr/>
          </p:nvSpPr>
          <p:spPr bwMode="auto">
            <a:xfrm>
              <a:off x="2727" y="1344"/>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t>1</a:t>
              </a:r>
              <a:endParaRPr lang="zh-CN" altLang="en-US"/>
            </a:p>
          </p:txBody>
        </p:sp>
        <p:sp>
          <p:nvSpPr>
            <p:cNvPr id="55401" name="Rectangle 61"/>
            <p:cNvSpPr>
              <a:spLocks noChangeArrowheads="1"/>
            </p:cNvSpPr>
            <p:nvPr/>
          </p:nvSpPr>
          <p:spPr bwMode="auto">
            <a:xfrm>
              <a:off x="2727" y="1536"/>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t>0</a:t>
              </a:r>
              <a:endParaRPr lang="zh-CN" altLang="en-US"/>
            </a:p>
          </p:txBody>
        </p:sp>
        <p:sp>
          <p:nvSpPr>
            <p:cNvPr id="55402" name="Rectangle 62"/>
            <p:cNvSpPr>
              <a:spLocks noChangeArrowheads="1"/>
            </p:cNvSpPr>
            <p:nvPr/>
          </p:nvSpPr>
          <p:spPr bwMode="auto">
            <a:xfrm>
              <a:off x="2727" y="1728"/>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t>1</a:t>
              </a:r>
              <a:endParaRPr lang="zh-CN" altLang="en-US"/>
            </a:p>
          </p:txBody>
        </p:sp>
        <p:sp>
          <p:nvSpPr>
            <p:cNvPr id="55403" name="Rectangle 63"/>
            <p:cNvSpPr>
              <a:spLocks noChangeArrowheads="1"/>
            </p:cNvSpPr>
            <p:nvPr/>
          </p:nvSpPr>
          <p:spPr bwMode="auto">
            <a:xfrm>
              <a:off x="2727" y="1920"/>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t>0</a:t>
              </a:r>
              <a:endParaRPr lang="zh-CN" altLang="en-US"/>
            </a:p>
          </p:txBody>
        </p:sp>
        <p:sp>
          <p:nvSpPr>
            <p:cNvPr id="55404" name="Rectangle 64"/>
            <p:cNvSpPr>
              <a:spLocks noChangeArrowheads="1"/>
            </p:cNvSpPr>
            <p:nvPr/>
          </p:nvSpPr>
          <p:spPr bwMode="auto">
            <a:xfrm>
              <a:off x="2727" y="2112"/>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t>0</a:t>
              </a:r>
              <a:endParaRPr lang="zh-CN" altLang="en-US"/>
            </a:p>
          </p:txBody>
        </p:sp>
        <p:sp>
          <p:nvSpPr>
            <p:cNvPr id="55405" name="Rectangle 65"/>
            <p:cNvSpPr>
              <a:spLocks noChangeArrowheads="1"/>
            </p:cNvSpPr>
            <p:nvPr/>
          </p:nvSpPr>
          <p:spPr bwMode="auto">
            <a:xfrm>
              <a:off x="2727" y="2304"/>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t>0</a:t>
              </a:r>
              <a:endParaRPr lang="zh-CN" altLang="en-US"/>
            </a:p>
          </p:txBody>
        </p:sp>
        <p:sp>
          <p:nvSpPr>
            <p:cNvPr id="55406" name="Rectangle 66"/>
            <p:cNvSpPr>
              <a:spLocks noChangeArrowheads="1"/>
            </p:cNvSpPr>
            <p:nvPr/>
          </p:nvSpPr>
          <p:spPr bwMode="auto">
            <a:xfrm>
              <a:off x="2727" y="2496"/>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t>0</a:t>
              </a:r>
              <a:endParaRPr lang="zh-CN" altLang="en-US"/>
            </a:p>
          </p:txBody>
        </p:sp>
        <p:sp>
          <p:nvSpPr>
            <p:cNvPr id="55407" name="Rectangle 67"/>
            <p:cNvSpPr>
              <a:spLocks noChangeArrowheads="1"/>
            </p:cNvSpPr>
            <p:nvPr/>
          </p:nvSpPr>
          <p:spPr bwMode="auto">
            <a:xfrm>
              <a:off x="2679" y="2688"/>
              <a:ext cx="24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t>or</a:t>
              </a:r>
              <a:endParaRPr lang="en-US" altLang="zh-CN"/>
            </a:p>
          </p:txBody>
        </p:sp>
        <p:sp>
          <p:nvSpPr>
            <p:cNvPr id="55408" name="Rectangle 68"/>
            <p:cNvSpPr>
              <a:spLocks noChangeArrowheads="1"/>
            </p:cNvSpPr>
            <p:nvPr/>
          </p:nvSpPr>
          <p:spPr bwMode="auto">
            <a:xfrm>
              <a:off x="3207" y="1152"/>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t>0</a:t>
              </a:r>
              <a:endParaRPr lang="zh-CN" altLang="en-US"/>
            </a:p>
          </p:txBody>
        </p:sp>
        <p:sp>
          <p:nvSpPr>
            <p:cNvPr id="55409" name="Rectangle 69"/>
            <p:cNvSpPr>
              <a:spLocks noChangeArrowheads="1"/>
            </p:cNvSpPr>
            <p:nvPr/>
          </p:nvSpPr>
          <p:spPr bwMode="auto">
            <a:xfrm>
              <a:off x="3207" y="1344"/>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t>1</a:t>
              </a:r>
              <a:endParaRPr lang="zh-CN" altLang="en-US"/>
            </a:p>
          </p:txBody>
        </p:sp>
        <p:sp>
          <p:nvSpPr>
            <p:cNvPr id="55410" name="Rectangle 70"/>
            <p:cNvSpPr>
              <a:spLocks noChangeArrowheads="1"/>
            </p:cNvSpPr>
            <p:nvPr/>
          </p:nvSpPr>
          <p:spPr bwMode="auto">
            <a:xfrm>
              <a:off x="3207" y="1536"/>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t>1</a:t>
              </a:r>
              <a:endParaRPr lang="zh-CN" altLang="en-US"/>
            </a:p>
          </p:txBody>
        </p:sp>
        <p:sp>
          <p:nvSpPr>
            <p:cNvPr id="55411" name="Rectangle 71"/>
            <p:cNvSpPr>
              <a:spLocks noChangeArrowheads="1"/>
            </p:cNvSpPr>
            <p:nvPr/>
          </p:nvSpPr>
          <p:spPr bwMode="auto">
            <a:xfrm>
              <a:off x="3207" y="1728"/>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t>1</a:t>
              </a:r>
              <a:endParaRPr lang="zh-CN" altLang="en-US"/>
            </a:p>
          </p:txBody>
        </p:sp>
        <p:sp>
          <p:nvSpPr>
            <p:cNvPr id="55412" name="Rectangle 72"/>
            <p:cNvSpPr>
              <a:spLocks noChangeArrowheads="1"/>
            </p:cNvSpPr>
            <p:nvPr/>
          </p:nvSpPr>
          <p:spPr bwMode="auto">
            <a:xfrm>
              <a:off x="3207" y="1920"/>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t>0</a:t>
              </a:r>
              <a:endParaRPr lang="zh-CN" altLang="en-US"/>
            </a:p>
          </p:txBody>
        </p:sp>
        <p:sp>
          <p:nvSpPr>
            <p:cNvPr id="55413" name="Rectangle 73"/>
            <p:cNvSpPr>
              <a:spLocks noChangeArrowheads="1"/>
            </p:cNvSpPr>
            <p:nvPr/>
          </p:nvSpPr>
          <p:spPr bwMode="auto">
            <a:xfrm>
              <a:off x="3207" y="2112"/>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t>0</a:t>
              </a:r>
              <a:endParaRPr lang="zh-CN" altLang="en-US"/>
            </a:p>
          </p:txBody>
        </p:sp>
        <p:sp>
          <p:nvSpPr>
            <p:cNvPr id="55414" name="Rectangle 74"/>
            <p:cNvSpPr>
              <a:spLocks noChangeArrowheads="1"/>
            </p:cNvSpPr>
            <p:nvPr/>
          </p:nvSpPr>
          <p:spPr bwMode="auto">
            <a:xfrm>
              <a:off x="3207" y="2304"/>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t>0</a:t>
              </a:r>
              <a:endParaRPr lang="zh-CN" altLang="en-US"/>
            </a:p>
          </p:txBody>
        </p:sp>
        <p:sp>
          <p:nvSpPr>
            <p:cNvPr id="55415" name="Rectangle 75"/>
            <p:cNvSpPr>
              <a:spLocks noChangeArrowheads="1"/>
            </p:cNvSpPr>
            <p:nvPr/>
          </p:nvSpPr>
          <p:spPr bwMode="auto">
            <a:xfrm>
              <a:off x="3207" y="2496"/>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t>1</a:t>
              </a:r>
              <a:endParaRPr lang="zh-CN" altLang="en-US"/>
            </a:p>
          </p:txBody>
        </p:sp>
        <p:sp>
          <p:nvSpPr>
            <p:cNvPr id="55416" name="Rectangle 76"/>
            <p:cNvSpPr>
              <a:spLocks noChangeArrowheads="1"/>
            </p:cNvSpPr>
            <p:nvPr/>
          </p:nvSpPr>
          <p:spPr bwMode="auto">
            <a:xfrm>
              <a:off x="3159" y="2688"/>
              <a:ext cx="42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t>addu</a:t>
              </a:r>
              <a:endParaRPr lang="en-US" altLang="zh-CN"/>
            </a:p>
          </p:txBody>
        </p:sp>
        <p:sp>
          <p:nvSpPr>
            <p:cNvPr id="55417" name="Rectangle 77"/>
            <p:cNvSpPr>
              <a:spLocks noChangeArrowheads="1"/>
            </p:cNvSpPr>
            <p:nvPr/>
          </p:nvSpPr>
          <p:spPr bwMode="auto">
            <a:xfrm>
              <a:off x="3687" y="1152"/>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t>x</a:t>
              </a:r>
              <a:endParaRPr lang="en-US" altLang="zh-CN"/>
            </a:p>
          </p:txBody>
        </p:sp>
        <p:sp>
          <p:nvSpPr>
            <p:cNvPr id="55418" name="Rectangle 78"/>
            <p:cNvSpPr>
              <a:spLocks noChangeArrowheads="1"/>
            </p:cNvSpPr>
            <p:nvPr/>
          </p:nvSpPr>
          <p:spPr bwMode="auto">
            <a:xfrm>
              <a:off x="3687" y="1344"/>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t>1</a:t>
              </a:r>
              <a:endParaRPr lang="zh-CN" altLang="en-US"/>
            </a:p>
          </p:txBody>
        </p:sp>
        <p:sp>
          <p:nvSpPr>
            <p:cNvPr id="55419" name="Rectangle 79"/>
            <p:cNvSpPr>
              <a:spLocks noChangeArrowheads="1"/>
            </p:cNvSpPr>
            <p:nvPr/>
          </p:nvSpPr>
          <p:spPr bwMode="auto">
            <a:xfrm>
              <a:off x="3687" y="1536"/>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t>x</a:t>
              </a:r>
              <a:endParaRPr lang="en-US" altLang="zh-CN"/>
            </a:p>
          </p:txBody>
        </p:sp>
        <p:sp>
          <p:nvSpPr>
            <p:cNvPr id="55420" name="Rectangle 80"/>
            <p:cNvSpPr>
              <a:spLocks noChangeArrowheads="1"/>
            </p:cNvSpPr>
            <p:nvPr/>
          </p:nvSpPr>
          <p:spPr bwMode="auto">
            <a:xfrm>
              <a:off x="3687" y="1728"/>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t>0</a:t>
              </a:r>
              <a:endParaRPr lang="zh-CN" altLang="en-US"/>
            </a:p>
          </p:txBody>
        </p:sp>
        <p:sp>
          <p:nvSpPr>
            <p:cNvPr id="55421" name="Rectangle 81"/>
            <p:cNvSpPr>
              <a:spLocks noChangeArrowheads="1"/>
            </p:cNvSpPr>
            <p:nvPr/>
          </p:nvSpPr>
          <p:spPr bwMode="auto">
            <a:xfrm>
              <a:off x="3687" y="1920"/>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t>1</a:t>
              </a:r>
              <a:endParaRPr lang="zh-CN" altLang="en-US"/>
            </a:p>
          </p:txBody>
        </p:sp>
        <p:sp>
          <p:nvSpPr>
            <p:cNvPr id="55422" name="Rectangle 82"/>
            <p:cNvSpPr>
              <a:spLocks noChangeArrowheads="1"/>
            </p:cNvSpPr>
            <p:nvPr/>
          </p:nvSpPr>
          <p:spPr bwMode="auto">
            <a:xfrm>
              <a:off x="3687" y="2112"/>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t>0</a:t>
              </a:r>
              <a:endParaRPr lang="zh-CN" altLang="en-US"/>
            </a:p>
          </p:txBody>
        </p:sp>
        <p:sp>
          <p:nvSpPr>
            <p:cNvPr id="55423" name="Rectangle 83"/>
            <p:cNvSpPr>
              <a:spLocks noChangeArrowheads="1"/>
            </p:cNvSpPr>
            <p:nvPr/>
          </p:nvSpPr>
          <p:spPr bwMode="auto">
            <a:xfrm>
              <a:off x="3687" y="2304"/>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t>0</a:t>
              </a:r>
              <a:endParaRPr lang="zh-CN" altLang="en-US"/>
            </a:p>
          </p:txBody>
        </p:sp>
        <p:sp>
          <p:nvSpPr>
            <p:cNvPr id="55424" name="Rectangle 84"/>
            <p:cNvSpPr>
              <a:spLocks noChangeArrowheads="1"/>
            </p:cNvSpPr>
            <p:nvPr/>
          </p:nvSpPr>
          <p:spPr bwMode="auto">
            <a:xfrm>
              <a:off x="3687" y="2496"/>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t>1</a:t>
              </a:r>
              <a:endParaRPr lang="zh-CN" altLang="en-US"/>
            </a:p>
          </p:txBody>
        </p:sp>
        <p:sp>
          <p:nvSpPr>
            <p:cNvPr id="55425" name="Rectangle 85"/>
            <p:cNvSpPr>
              <a:spLocks noChangeArrowheads="1"/>
            </p:cNvSpPr>
            <p:nvPr/>
          </p:nvSpPr>
          <p:spPr bwMode="auto">
            <a:xfrm>
              <a:off x="3639" y="2688"/>
              <a:ext cx="42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t>addu</a:t>
              </a:r>
              <a:endParaRPr lang="en-US" altLang="zh-CN"/>
            </a:p>
          </p:txBody>
        </p:sp>
        <p:sp>
          <p:nvSpPr>
            <p:cNvPr id="55426" name="Rectangle 86"/>
            <p:cNvSpPr>
              <a:spLocks noChangeArrowheads="1"/>
            </p:cNvSpPr>
            <p:nvPr/>
          </p:nvSpPr>
          <p:spPr bwMode="auto">
            <a:xfrm>
              <a:off x="4167" y="1152"/>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t>x</a:t>
              </a:r>
              <a:endParaRPr lang="en-US" altLang="zh-CN"/>
            </a:p>
          </p:txBody>
        </p:sp>
        <p:sp>
          <p:nvSpPr>
            <p:cNvPr id="55427" name="Rectangle 87"/>
            <p:cNvSpPr>
              <a:spLocks noChangeArrowheads="1"/>
            </p:cNvSpPr>
            <p:nvPr/>
          </p:nvSpPr>
          <p:spPr bwMode="auto">
            <a:xfrm>
              <a:off x="4167" y="1344"/>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t>0</a:t>
              </a:r>
              <a:endParaRPr lang="zh-CN" altLang="en-US"/>
            </a:p>
          </p:txBody>
        </p:sp>
        <p:sp>
          <p:nvSpPr>
            <p:cNvPr id="55428" name="Rectangle 88"/>
            <p:cNvSpPr>
              <a:spLocks noChangeArrowheads="1"/>
            </p:cNvSpPr>
            <p:nvPr/>
          </p:nvSpPr>
          <p:spPr bwMode="auto">
            <a:xfrm>
              <a:off x="4167" y="1536"/>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t>x</a:t>
              </a:r>
              <a:endParaRPr lang="en-US" altLang="zh-CN"/>
            </a:p>
          </p:txBody>
        </p:sp>
        <p:sp>
          <p:nvSpPr>
            <p:cNvPr id="55429" name="Rectangle 89"/>
            <p:cNvSpPr>
              <a:spLocks noChangeArrowheads="1"/>
            </p:cNvSpPr>
            <p:nvPr/>
          </p:nvSpPr>
          <p:spPr bwMode="auto">
            <a:xfrm>
              <a:off x="4167" y="1728"/>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t>0</a:t>
              </a:r>
              <a:endParaRPr lang="zh-CN" altLang="en-US"/>
            </a:p>
          </p:txBody>
        </p:sp>
        <p:sp>
          <p:nvSpPr>
            <p:cNvPr id="55430" name="Rectangle 90"/>
            <p:cNvSpPr>
              <a:spLocks noChangeArrowheads="1"/>
            </p:cNvSpPr>
            <p:nvPr/>
          </p:nvSpPr>
          <p:spPr bwMode="auto">
            <a:xfrm>
              <a:off x="4167" y="1920"/>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t>0</a:t>
              </a:r>
              <a:endParaRPr lang="zh-CN" altLang="en-US"/>
            </a:p>
          </p:txBody>
        </p:sp>
        <p:sp>
          <p:nvSpPr>
            <p:cNvPr id="55431" name="Rectangle 91"/>
            <p:cNvSpPr>
              <a:spLocks noChangeArrowheads="1"/>
            </p:cNvSpPr>
            <p:nvPr/>
          </p:nvSpPr>
          <p:spPr bwMode="auto">
            <a:xfrm>
              <a:off x="4167" y="2112"/>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t>1</a:t>
              </a:r>
              <a:endParaRPr lang="zh-CN" altLang="en-US"/>
            </a:p>
          </p:txBody>
        </p:sp>
        <p:sp>
          <p:nvSpPr>
            <p:cNvPr id="55432" name="Rectangle 92"/>
            <p:cNvSpPr>
              <a:spLocks noChangeArrowheads="1"/>
            </p:cNvSpPr>
            <p:nvPr/>
          </p:nvSpPr>
          <p:spPr bwMode="auto">
            <a:xfrm>
              <a:off x="4167" y="2304"/>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t>0</a:t>
              </a:r>
              <a:endParaRPr lang="zh-CN" altLang="en-US"/>
            </a:p>
          </p:txBody>
        </p:sp>
        <p:sp>
          <p:nvSpPr>
            <p:cNvPr id="55433" name="Rectangle 93"/>
            <p:cNvSpPr>
              <a:spLocks noChangeArrowheads="1"/>
            </p:cNvSpPr>
            <p:nvPr/>
          </p:nvSpPr>
          <p:spPr bwMode="auto">
            <a:xfrm>
              <a:off x="4167" y="2496"/>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t>x</a:t>
              </a:r>
              <a:endParaRPr lang="en-US" altLang="zh-CN"/>
            </a:p>
          </p:txBody>
        </p:sp>
        <p:sp>
          <p:nvSpPr>
            <p:cNvPr id="55434" name="Rectangle 94"/>
            <p:cNvSpPr>
              <a:spLocks noChangeArrowheads="1"/>
            </p:cNvSpPr>
            <p:nvPr/>
          </p:nvSpPr>
          <p:spPr bwMode="auto">
            <a:xfrm>
              <a:off x="4001" y="2698"/>
              <a:ext cx="45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t> subu</a:t>
              </a:r>
              <a:endParaRPr lang="en-US" altLang="zh-CN"/>
            </a:p>
          </p:txBody>
        </p:sp>
        <p:sp>
          <p:nvSpPr>
            <p:cNvPr id="55435" name="Rectangle 95"/>
            <p:cNvSpPr>
              <a:spLocks noChangeArrowheads="1"/>
            </p:cNvSpPr>
            <p:nvPr/>
          </p:nvSpPr>
          <p:spPr bwMode="auto">
            <a:xfrm>
              <a:off x="4647" y="1152"/>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t>x</a:t>
              </a:r>
              <a:endParaRPr lang="en-US" altLang="zh-CN"/>
            </a:p>
          </p:txBody>
        </p:sp>
        <p:sp>
          <p:nvSpPr>
            <p:cNvPr id="55436" name="Rectangle 96"/>
            <p:cNvSpPr>
              <a:spLocks noChangeArrowheads="1"/>
            </p:cNvSpPr>
            <p:nvPr/>
          </p:nvSpPr>
          <p:spPr bwMode="auto">
            <a:xfrm>
              <a:off x="4647" y="1344"/>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t>x</a:t>
              </a:r>
              <a:endParaRPr lang="en-US" altLang="zh-CN"/>
            </a:p>
          </p:txBody>
        </p:sp>
        <p:sp>
          <p:nvSpPr>
            <p:cNvPr id="55437" name="Rectangle 97"/>
            <p:cNvSpPr>
              <a:spLocks noChangeArrowheads="1"/>
            </p:cNvSpPr>
            <p:nvPr/>
          </p:nvSpPr>
          <p:spPr bwMode="auto">
            <a:xfrm>
              <a:off x="4647" y="1536"/>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t>x</a:t>
              </a:r>
              <a:endParaRPr lang="en-US" altLang="zh-CN"/>
            </a:p>
          </p:txBody>
        </p:sp>
        <p:sp>
          <p:nvSpPr>
            <p:cNvPr id="55438" name="Rectangle 98"/>
            <p:cNvSpPr>
              <a:spLocks noChangeArrowheads="1"/>
            </p:cNvSpPr>
            <p:nvPr/>
          </p:nvSpPr>
          <p:spPr bwMode="auto">
            <a:xfrm>
              <a:off x="4647" y="1728"/>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t>0</a:t>
              </a:r>
              <a:endParaRPr lang="zh-CN" altLang="en-US"/>
            </a:p>
          </p:txBody>
        </p:sp>
        <p:sp>
          <p:nvSpPr>
            <p:cNvPr id="55439" name="Rectangle 99"/>
            <p:cNvSpPr>
              <a:spLocks noChangeArrowheads="1"/>
            </p:cNvSpPr>
            <p:nvPr/>
          </p:nvSpPr>
          <p:spPr bwMode="auto">
            <a:xfrm>
              <a:off x="4647" y="1920"/>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t>0</a:t>
              </a:r>
              <a:endParaRPr lang="zh-CN" altLang="en-US"/>
            </a:p>
          </p:txBody>
        </p:sp>
        <p:sp>
          <p:nvSpPr>
            <p:cNvPr id="55440" name="Rectangle 100"/>
            <p:cNvSpPr>
              <a:spLocks noChangeArrowheads="1"/>
            </p:cNvSpPr>
            <p:nvPr/>
          </p:nvSpPr>
          <p:spPr bwMode="auto">
            <a:xfrm>
              <a:off x="4647" y="2112"/>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t>0</a:t>
              </a:r>
              <a:endParaRPr lang="zh-CN" altLang="en-US"/>
            </a:p>
          </p:txBody>
        </p:sp>
        <p:sp>
          <p:nvSpPr>
            <p:cNvPr id="55441" name="Rectangle 101"/>
            <p:cNvSpPr>
              <a:spLocks noChangeArrowheads="1"/>
            </p:cNvSpPr>
            <p:nvPr/>
          </p:nvSpPr>
          <p:spPr bwMode="auto">
            <a:xfrm>
              <a:off x="4647" y="2304"/>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t>1</a:t>
              </a:r>
              <a:endParaRPr lang="zh-CN" altLang="en-US"/>
            </a:p>
          </p:txBody>
        </p:sp>
        <p:sp>
          <p:nvSpPr>
            <p:cNvPr id="55442" name="Rectangle 102"/>
            <p:cNvSpPr>
              <a:spLocks noChangeArrowheads="1"/>
            </p:cNvSpPr>
            <p:nvPr/>
          </p:nvSpPr>
          <p:spPr bwMode="auto">
            <a:xfrm>
              <a:off x="4647" y="2496"/>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t>x</a:t>
              </a:r>
              <a:endParaRPr lang="en-US" altLang="zh-CN"/>
            </a:p>
          </p:txBody>
        </p:sp>
        <p:sp>
          <p:nvSpPr>
            <p:cNvPr id="55443" name="Rectangle 103"/>
            <p:cNvSpPr>
              <a:spLocks noChangeArrowheads="1"/>
            </p:cNvSpPr>
            <p:nvPr/>
          </p:nvSpPr>
          <p:spPr bwMode="auto">
            <a:xfrm>
              <a:off x="4599" y="2688"/>
              <a:ext cx="33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t>xxx</a:t>
              </a:r>
              <a:endParaRPr lang="en-US" altLang="zh-CN"/>
            </a:p>
          </p:txBody>
        </p:sp>
      </p:grpSp>
      <p:sp>
        <p:nvSpPr>
          <p:cNvPr id="55300" name="Line 104"/>
          <p:cNvSpPr>
            <a:spLocks noChangeShapeType="1"/>
          </p:cNvSpPr>
          <p:nvPr/>
        </p:nvSpPr>
        <p:spPr bwMode="auto">
          <a:xfrm>
            <a:off x="4127500" y="1219200"/>
            <a:ext cx="53086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55301" name="Group 105"/>
          <p:cNvGrpSpPr/>
          <p:nvPr/>
        </p:nvGrpSpPr>
        <p:grpSpPr bwMode="auto">
          <a:xfrm>
            <a:off x="2901950" y="6096000"/>
            <a:ext cx="6083300" cy="336550"/>
            <a:chOff x="868" y="3840"/>
            <a:chExt cx="3832" cy="212"/>
          </a:xfrm>
        </p:grpSpPr>
        <p:sp>
          <p:nvSpPr>
            <p:cNvPr id="55374" name="Rectangle 106"/>
            <p:cNvSpPr>
              <a:spLocks noChangeArrowheads="1"/>
            </p:cNvSpPr>
            <p:nvPr/>
          </p:nvSpPr>
          <p:spPr bwMode="auto">
            <a:xfrm>
              <a:off x="872" y="3848"/>
              <a:ext cx="3824"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grpSp>
          <p:nvGrpSpPr>
            <p:cNvPr id="55375" name="Group 107"/>
            <p:cNvGrpSpPr/>
            <p:nvPr/>
          </p:nvGrpSpPr>
          <p:grpSpPr bwMode="auto">
            <a:xfrm>
              <a:off x="868" y="3840"/>
              <a:ext cx="664" cy="212"/>
              <a:chOff x="868" y="3840"/>
              <a:chExt cx="664" cy="212"/>
            </a:xfrm>
          </p:grpSpPr>
          <p:sp>
            <p:nvSpPr>
              <p:cNvPr id="55378" name="Rectangle 108"/>
              <p:cNvSpPr>
                <a:spLocks noChangeArrowheads="1"/>
              </p:cNvSpPr>
              <p:nvPr/>
            </p:nvSpPr>
            <p:spPr bwMode="auto">
              <a:xfrm>
                <a:off x="868" y="3844"/>
                <a:ext cx="664"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55379" name="Rectangle 109"/>
              <p:cNvSpPr>
                <a:spLocks noChangeArrowheads="1"/>
              </p:cNvSpPr>
              <p:nvPr/>
            </p:nvSpPr>
            <p:spPr bwMode="auto">
              <a:xfrm>
                <a:off x="1065" y="3840"/>
                <a:ext cx="27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t>op</a:t>
                </a:r>
                <a:endParaRPr lang="en-US" altLang="zh-CN"/>
              </a:p>
            </p:txBody>
          </p:sp>
        </p:grpSp>
        <p:sp>
          <p:nvSpPr>
            <p:cNvPr id="55376" name="Rectangle 110"/>
            <p:cNvSpPr>
              <a:spLocks noChangeArrowheads="1"/>
            </p:cNvSpPr>
            <p:nvPr/>
          </p:nvSpPr>
          <p:spPr bwMode="auto">
            <a:xfrm>
              <a:off x="1540" y="3844"/>
              <a:ext cx="3160"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55377" name="Rectangle 111"/>
            <p:cNvSpPr>
              <a:spLocks noChangeArrowheads="1"/>
            </p:cNvSpPr>
            <p:nvPr/>
          </p:nvSpPr>
          <p:spPr bwMode="auto">
            <a:xfrm>
              <a:off x="2546" y="3840"/>
              <a:ext cx="100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t>target</a:t>
              </a:r>
              <a:r>
                <a:rPr lang="en-US" altLang="zh-CN">
                  <a:latin typeface="Times New Roman" panose="02020603050405020304" pitchFamily="18" charset="0"/>
                </a:rPr>
                <a:t> </a:t>
              </a:r>
              <a:r>
                <a:rPr lang="en-US" altLang="zh-CN"/>
                <a:t>address</a:t>
              </a:r>
              <a:endParaRPr lang="en-US" altLang="zh-CN"/>
            </a:p>
          </p:txBody>
        </p:sp>
      </p:grpSp>
      <p:grpSp>
        <p:nvGrpSpPr>
          <p:cNvPr id="55302" name="Group 112"/>
          <p:cNvGrpSpPr/>
          <p:nvPr/>
        </p:nvGrpSpPr>
        <p:grpSpPr bwMode="auto">
          <a:xfrm>
            <a:off x="2805113" y="4876800"/>
            <a:ext cx="6316662" cy="641350"/>
            <a:chOff x="807" y="3072"/>
            <a:chExt cx="3979" cy="404"/>
          </a:xfrm>
        </p:grpSpPr>
        <p:grpSp>
          <p:nvGrpSpPr>
            <p:cNvPr id="55346" name="Group 113"/>
            <p:cNvGrpSpPr/>
            <p:nvPr/>
          </p:nvGrpSpPr>
          <p:grpSpPr bwMode="auto">
            <a:xfrm>
              <a:off x="868" y="3264"/>
              <a:ext cx="3832" cy="212"/>
              <a:chOff x="868" y="3264"/>
              <a:chExt cx="3832" cy="212"/>
            </a:xfrm>
          </p:grpSpPr>
          <p:sp>
            <p:nvSpPr>
              <p:cNvPr id="55354" name="Rectangle 114"/>
              <p:cNvSpPr>
                <a:spLocks noChangeArrowheads="1"/>
              </p:cNvSpPr>
              <p:nvPr/>
            </p:nvSpPr>
            <p:spPr bwMode="auto">
              <a:xfrm>
                <a:off x="872" y="3272"/>
                <a:ext cx="3824"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grpSp>
            <p:nvGrpSpPr>
              <p:cNvPr id="55355" name="Group 115"/>
              <p:cNvGrpSpPr/>
              <p:nvPr/>
            </p:nvGrpSpPr>
            <p:grpSpPr bwMode="auto">
              <a:xfrm>
                <a:off x="868" y="3264"/>
                <a:ext cx="3832" cy="212"/>
                <a:chOff x="868" y="3264"/>
                <a:chExt cx="3832" cy="212"/>
              </a:xfrm>
            </p:grpSpPr>
            <p:grpSp>
              <p:nvGrpSpPr>
                <p:cNvPr id="55356" name="Group 116"/>
                <p:cNvGrpSpPr/>
                <p:nvPr/>
              </p:nvGrpSpPr>
              <p:grpSpPr bwMode="auto">
                <a:xfrm>
                  <a:off x="868" y="3264"/>
                  <a:ext cx="664" cy="212"/>
                  <a:chOff x="868" y="3264"/>
                  <a:chExt cx="664" cy="212"/>
                </a:xfrm>
              </p:grpSpPr>
              <p:sp>
                <p:nvSpPr>
                  <p:cNvPr id="55372" name="Rectangle 117"/>
                  <p:cNvSpPr>
                    <a:spLocks noChangeArrowheads="1"/>
                  </p:cNvSpPr>
                  <p:nvPr/>
                </p:nvSpPr>
                <p:spPr bwMode="auto">
                  <a:xfrm>
                    <a:off x="868" y="3268"/>
                    <a:ext cx="664"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55373" name="Rectangle 118"/>
                  <p:cNvSpPr>
                    <a:spLocks noChangeArrowheads="1"/>
                  </p:cNvSpPr>
                  <p:nvPr/>
                </p:nvSpPr>
                <p:spPr bwMode="auto">
                  <a:xfrm>
                    <a:off x="1065" y="3264"/>
                    <a:ext cx="27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t>op</a:t>
                    </a:r>
                    <a:endParaRPr lang="en-US" altLang="zh-CN"/>
                  </a:p>
                </p:txBody>
              </p:sp>
            </p:grpSp>
            <p:grpSp>
              <p:nvGrpSpPr>
                <p:cNvPr id="55357" name="Group 119"/>
                <p:cNvGrpSpPr/>
                <p:nvPr/>
              </p:nvGrpSpPr>
              <p:grpSpPr bwMode="auto">
                <a:xfrm>
                  <a:off x="1540" y="3264"/>
                  <a:ext cx="616" cy="212"/>
                  <a:chOff x="1540" y="3264"/>
                  <a:chExt cx="616" cy="212"/>
                </a:xfrm>
              </p:grpSpPr>
              <p:sp>
                <p:nvSpPr>
                  <p:cNvPr id="55370" name="Rectangle 120"/>
                  <p:cNvSpPr>
                    <a:spLocks noChangeArrowheads="1"/>
                  </p:cNvSpPr>
                  <p:nvPr/>
                </p:nvSpPr>
                <p:spPr bwMode="auto">
                  <a:xfrm>
                    <a:off x="1540" y="3268"/>
                    <a:ext cx="616"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55371" name="Rectangle 121"/>
                  <p:cNvSpPr>
                    <a:spLocks noChangeArrowheads="1"/>
                  </p:cNvSpPr>
                  <p:nvPr/>
                </p:nvSpPr>
                <p:spPr bwMode="auto">
                  <a:xfrm>
                    <a:off x="1719" y="3264"/>
                    <a:ext cx="23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t>rs</a:t>
                    </a:r>
                    <a:endParaRPr lang="en-US" altLang="zh-CN"/>
                  </a:p>
                </p:txBody>
              </p:sp>
            </p:grpSp>
            <p:grpSp>
              <p:nvGrpSpPr>
                <p:cNvPr id="55358" name="Group 122"/>
                <p:cNvGrpSpPr/>
                <p:nvPr/>
              </p:nvGrpSpPr>
              <p:grpSpPr bwMode="auto">
                <a:xfrm>
                  <a:off x="2164" y="3264"/>
                  <a:ext cx="616" cy="212"/>
                  <a:chOff x="2164" y="3264"/>
                  <a:chExt cx="616" cy="212"/>
                </a:xfrm>
              </p:grpSpPr>
              <p:sp>
                <p:nvSpPr>
                  <p:cNvPr id="55368" name="Rectangle 123"/>
                  <p:cNvSpPr>
                    <a:spLocks noChangeArrowheads="1"/>
                  </p:cNvSpPr>
                  <p:nvPr/>
                </p:nvSpPr>
                <p:spPr bwMode="auto">
                  <a:xfrm>
                    <a:off x="2164" y="3268"/>
                    <a:ext cx="616"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55369" name="Rectangle 124"/>
                  <p:cNvSpPr>
                    <a:spLocks noChangeArrowheads="1"/>
                  </p:cNvSpPr>
                  <p:nvPr/>
                </p:nvSpPr>
                <p:spPr bwMode="auto">
                  <a:xfrm>
                    <a:off x="2343" y="3264"/>
                    <a:ext cx="20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t>rt</a:t>
                    </a:r>
                    <a:endParaRPr lang="en-US" altLang="zh-CN"/>
                  </a:p>
                </p:txBody>
              </p:sp>
            </p:grpSp>
            <p:grpSp>
              <p:nvGrpSpPr>
                <p:cNvPr id="55359" name="Group 125"/>
                <p:cNvGrpSpPr/>
                <p:nvPr/>
              </p:nvGrpSpPr>
              <p:grpSpPr bwMode="auto">
                <a:xfrm>
                  <a:off x="2788" y="3264"/>
                  <a:ext cx="616" cy="212"/>
                  <a:chOff x="2788" y="3264"/>
                  <a:chExt cx="616" cy="212"/>
                </a:xfrm>
              </p:grpSpPr>
              <p:sp>
                <p:nvSpPr>
                  <p:cNvPr id="55366" name="Rectangle 126"/>
                  <p:cNvSpPr>
                    <a:spLocks noChangeArrowheads="1"/>
                  </p:cNvSpPr>
                  <p:nvPr/>
                </p:nvSpPr>
                <p:spPr bwMode="auto">
                  <a:xfrm>
                    <a:off x="2788" y="3268"/>
                    <a:ext cx="616"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55367" name="Rectangle 127"/>
                  <p:cNvSpPr>
                    <a:spLocks noChangeArrowheads="1"/>
                  </p:cNvSpPr>
                  <p:nvPr/>
                </p:nvSpPr>
                <p:spPr bwMode="auto">
                  <a:xfrm>
                    <a:off x="2967" y="3264"/>
                    <a:ext cx="24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t>rd</a:t>
                    </a:r>
                    <a:endParaRPr lang="en-US" altLang="zh-CN"/>
                  </a:p>
                </p:txBody>
              </p:sp>
            </p:grpSp>
            <p:grpSp>
              <p:nvGrpSpPr>
                <p:cNvPr id="55360" name="Group 128"/>
                <p:cNvGrpSpPr/>
                <p:nvPr/>
              </p:nvGrpSpPr>
              <p:grpSpPr bwMode="auto">
                <a:xfrm>
                  <a:off x="3412" y="3264"/>
                  <a:ext cx="616" cy="212"/>
                  <a:chOff x="3412" y="3264"/>
                  <a:chExt cx="616" cy="212"/>
                </a:xfrm>
              </p:grpSpPr>
              <p:sp>
                <p:nvSpPr>
                  <p:cNvPr id="55364" name="Rectangle 129"/>
                  <p:cNvSpPr>
                    <a:spLocks noChangeArrowheads="1"/>
                  </p:cNvSpPr>
                  <p:nvPr/>
                </p:nvSpPr>
                <p:spPr bwMode="auto">
                  <a:xfrm>
                    <a:off x="3412" y="3268"/>
                    <a:ext cx="616"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55365" name="Rectangle 130"/>
                  <p:cNvSpPr>
                    <a:spLocks noChangeArrowheads="1"/>
                  </p:cNvSpPr>
                  <p:nvPr/>
                </p:nvSpPr>
                <p:spPr bwMode="auto">
                  <a:xfrm>
                    <a:off x="3495" y="3264"/>
                    <a:ext cx="49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t>shamt</a:t>
                    </a:r>
                    <a:endParaRPr lang="en-US" altLang="zh-CN"/>
                  </a:p>
                </p:txBody>
              </p:sp>
            </p:grpSp>
            <p:grpSp>
              <p:nvGrpSpPr>
                <p:cNvPr id="55361" name="Group 131"/>
                <p:cNvGrpSpPr/>
                <p:nvPr/>
              </p:nvGrpSpPr>
              <p:grpSpPr bwMode="auto">
                <a:xfrm>
                  <a:off x="4036" y="3264"/>
                  <a:ext cx="664" cy="212"/>
                  <a:chOff x="4036" y="3264"/>
                  <a:chExt cx="664" cy="212"/>
                </a:xfrm>
              </p:grpSpPr>
              <p:sp>
                <p:nvSpPr>
                  <p:cNvPr id="55362" name="Rectangle 132"/>
                  <p:cNvSpPr>
                    <a:spLocks noChangeArrowheads="1"/>
                  </p:cNvSpPr>
                  <p:nvPr/>
                </p:nvSpPr>
                <p:spPr bwMode="auto">
                  <a:xfrm>
                    <a:off x="4036" y="3268"/>
                    <a:ext cx="664"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55363" name="Rectangle 133"/>
                  <p:cNvSpPr>
                    <a:spLocks noChangeArrowheads="1"/>
                  </p:cNvSpPr>
                  <p:nvPr/>
                </p:nvSpPr>
                <p:spPr bwMode="auto">
                  <a:xfrm>
                    <a:off x="4233" y="3264"/>
                    <a:ext cx="3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t>func</a:t>
                    </a:r>
                    <a:endParaRPr lang="en-US" altLang="zh-CN"/>
                  </a:p>
                </p:txBody>
              </p:sp>
            </p:grpSp>
          </p:grpSp>
        </p:grpSp>
        <p:sp>
          <p:nvSpPr>
            <p:cNvPr id="55347" name="Rectangle 134"/>
            <p:cNvSpPr>
              <a:spLocks noChangeArrowheads="1"/>
            </p:cNvSpPr>
            <p:nvPr/>
          </p:nvSpPr>
          <p:spPr bwMode="auto">
            <a:xfrm>
              <a:off x="4599" y="3072"/>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t>0</a:t>
              </a:r>
              <a:endParaRPr lang="zh-CN" altLang="en-US"/>
            </a:p>
          </p:txBody>
        </p:sp>
        <p:sp>
          <p:nvSpPr>
            <p:cNvPr id="55348" name="Rectangle 135"/>
            <p:cNvSpPr>
              <a:spLocks noChangeArrowheads="1"/>
            </p:cNvSpPr>
            <p:nvPr/>
          </p:nvSpPr>
          <p:spPr bwMode="auto">
            <a:xfrm>
              <a:off x="3879" y="3072"/>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t>6</a:t>
              </a:r>
              <a:endParaRPr lang="zh-CN" altLang="en-US"/>
            </a:p>
          </p:txBody>
        </p:sp>
        <p:sp>
          <p:nvSpPr>
            <p:cNvPr id="55349" name="Rectangle 136"/>
            <p:cNvSpPr>
              <a:spLocks noChangeArrowheads="1"/>
            </p:cNvSpPr>
            <p:nvPr/>
          </p:nvSpPr>
          <p:spPr bwMode="auto">
            <a:xfrm>
              <a:off x="3207" y="3072"/>
              <a:ext cx="25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t>11</a:t>
              </a:r>
              <a:endParaRPr lang="zh-CN" altLang="en-US"/>
            </a:p>
          </p:txBody>
        </p:sp>
        <p:sp>
          <p:nvSpPr>
            <p:cNvPr id="55350" name="Rectangle 137"/>
            <p:cNvSpPr>
              <a:spLocks noChangeArrowheads="1"/>
            </p:cNvSpPr>
            <p:nvPr/>
          </p:nvSpPr>
          <p:spPr bwMode="auto">
            <a:xfrm>
              <a:off x="2583" y="3072"/>
              <a:ext cx="25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t>16</a:t>
              </a:r>
              <a:endParaRPr lang="zh-CN" altLang="en-US"/>
            </a:p>
          </p:txBody>
        </p:sp>
        <p:sp>
          <p:nvSpPr>
            <p:cNvPr id="55351" name="Rectangle 138"/>
            <p:cNvSpPr>
              <a:spLocks noChangeArrowheads="1"/>
            </p:cNvSpPr>
            <p:nvPr/>
          </p:nvSpPr>
          <p:spPr bwMode="auto">
            <a:xfrm>
              <a:off x="1959" y="3072"/>
              <a:ext cx="25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t>21</a:t>
              </a:r>
              <a:endParaRPr lang="zh-CN" altLang="en-US"/>
            </a:p>
          </p:txBody>
        </p:sp>
        <p:sp>
          <p:nvSpPr>
            <p:cNvPr id="55352" name="Rectangle 139"/>
            <p:cNvSpPr>
              <a:spLocks noChangeArrowheads="1"/>
            </p:cNvSpPr>
            <p:nvPr/>
          </p:nvSpPr>
          <p:spPr bwMode="auto">
            <a:xfrm>
              <a:off x="1335" y="3072"/>
              <a:ext cx="25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t>26</a:t>
              </a:r>
              <a:endParaRPr lang="zh-CN" altLang="en-US"/>
            </a:p>
          </p:txBody>
        </p:sp>
        <p:sp>
          <p:nvSpPr>
            <p:cNvPr id="55353" name="Rectangle 140"/>
            <p:cNvSpPr>
              <a:spLocks noChangeArrowheads="1"/>
            </p:cNvSpPr>
            <p:nvPr/>
          </p:nvSpPr>
          <p:spPr bwMode="auto">
            <a:xfrm>
              <a:off x="807" y="3072"/>
              <a:ext cx="25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t>31</a:t>
              </a:r>
              <a:endParaRPr lang="zh-CN" altLang="en-US"/>
            </a:p>
          </p:txBody>
        </p:sp>
      </p:grpSp>
      <p:grpSp>
        <p:nvGrpSpPr>
          <p:cNvPr id="55303" name="Group 141"/>
          <p:cNvGrpSpPr/>
          <p:nvPr/>
        </p:nvGrpSpPr>
        <p:grpSpPr bwMode="auto">
          <a:xfrm>
            <a:off x="2901950" y="5621338"/>
            <a:ext cx="6083300" cy="354012"/>
            <a:chOff x="868" y="3541"/>
            <a:chExt cx="3832" cy="223"/>
          </a:xfrm>
        </p:grpSpPr>
        <p:sp>
          <p:nvSpPr>
            <p:cNvPr id="55334" name="Rectangle 142"/>
            <p:cNvSpPr>
              <a:spLocks noChangeArrowheads="1"/>
            </p:cNvSpPr>
            <p:nvPr/>
          </p:nvSpPr>
          <p:spPr bwMode="auto">
            <a:xfrm>
              <a:off x="872" y="3560"/>
              <a:ext cx="3824"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grpSp>
          <p:nvGrpSpPr>
            <p:cNvPr id="55335" name="Group 143"/>
            <p:cNvGrpSpPr/>
            <p:nvPr/>
          </p:nvGrpSpPr>
          <p:grpSpPr bwMode="auto">
            <a:xfrm>
              <a:off x="868" y="3552"/>
              <a:ext cx="664" cy="212"/>
              <a:chOff x="868" y="3552"/>
              <a:chExt cx="664" cy="212"/>
            </a:xfrm>
          </p:grpSpPr>
          <p:sp>
            <p:nvSpPr>
              <p:cNvPr id="55344" name="Rectangle 144"/>
              <p:cNvSpPr>
                <a:spLocks noChangeArrowheads="1"/>
              </p:cNvSpPr>
              <p:nvPr/>
            </p:nvSpPr>
            <p:spPr bwMode="auto">
              <a:xfrm>
                <a:off x="868" y="3556"/>
                <a:ext cx="664"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55345" name="Rectangle 145"/>
              <p:cNvSpPr>
                <a:spLocks noChangeArrowheads="1"/>
              </p:cNvSpPr>
              <p:nvPr/>
            </p:nvSpPr>
            <p:spPr bwMode="auto">
              <a:xfrm>
                <a:off x="1065" y="3552"/>
                <a:ext cx="27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t>op</a:t>
                </a:r>
                <a:endParaRPr lang="en-US" altLang="zh-CN"/>
              </a:p>
            </p:txBody>
          </p:sp>
        </p:grpSp>
        <p:grpSp>
          <p:nvGrpSpPr>
            <p:cNvPr id="55336" name="Group 146"/>
            <p:cNvGrpSpPr/>
            <p:nvPr/>
          </p:nvGrpSpPr>
          <p:grpSpPr bwMode="auto">
            <a:xfrm>
              <a:off x="1540" y="3552"/>
              <a:ext cx="616" cy="212"/>
              <a:chOff x="1540" y="3552"/>
              <a:chExt cx="616" cy="212"/>
            </a:xfrm>
          </p:grpSpPr>
          <p:sp>
            <p:nvSpPr>
              <p:cNvPr id="55342" name="Rectangle 147"/>
              <p:cNvSpPr>
                <a:spLocks noChangeArrowheads="1"/>
              </p:cNvSpPr>
              <p:nvPr/>
            </p:nvSpPr>
            <p:spPr bwMode="auto">
              <a:xfrm>
                <a:off x="1540" y="3556"/>
                <a:ext cx="616"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55343" name="Rectangle 148"/>
              <p:cNvSpPr>
                <a:spLocks noChangeArrowheads="1"/>
              </p:cNvSpPr>
              <p:nvPr/>
            </p:nvSpPr>
            <p:spPr bwMode="auto">
              <a:xfrm>
                <a:off x="1719" y="3552"/>
                <a:ext cx="23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t>rs</a:t>
                </a:r>
                <a:endParaRPr lang="en-US" altLang="zh-CN"/>
              </a:p>
            </p:txBody>
          </p:sp>
        </p:grpSp>
        <p:grpSp>
          <p:nvGrpSpPr>
            <p:cNvPr id="55337" name="Group 149"/>
            <p:cNvGrpSpPr/>
            <p:nvPr/>
          </p:nvGrpSpPr>
          <p:grpSpPr bwMode="auto">
            <a:xfrm>
              <a:off x="2164" y="3552"/>
              <a:ext cx="616" cy="212"/>
              <a:chOff x="2164" y="3552"/>
              <a:chExt cx="616" cy="212"/>
            </a:xfrm>
          </p:grpSpPr>
          <p:sp>
            <p:nvSpPr>
              <p:cNvPr id="55340" name="Rectangle 150"/>
              <p:cNvSpPr>
                <a:spLocks noChangeArrowheads="1"/>
              </p:cNvSpPr>
              <p:nvPr/>
            </p:nvSpPr>
            <p:spPr bwMode="auto">
              <a:xfrm>
                <a:off x="2164" y="3556"/>
                <a:ext cx="616"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55341" name="Rectangle 151"/>
              <p:cNvSpPr>
                <a:spLocks noChangeArrowheads="1"/>
              </p:cNvSpPr>
              <p:nvPr/>
            </p:nvSpPr>
            <p:spPr bwMode="auto">
              <a:xfrm>
                <a:off x="2343" y="3552"/>
                <a:ext cx="20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t>rt</a:t>
                </a:r>
                <a:endParaRPr lang="en-US" altLang="zh-CN"/>
              </a:p>
            </p:txBody>
          </p:sp>
        </p:grpSp>
        <p:sp>
          <p:nvSpPr>
            <p:cNvPr id="55338" name="Rectangle 152"/>
            <p:cNvSpPr>
              <a:spLocks noChangeArrowheads="1"/>
            </p:cNvSpPr>
            <p:nvPr/>
          </p:nvSpPr>
          <p:spPr bwMode="auto">
            <a:xfrm>
              <a:off x="2788" y="3556"/>
              <a:ext cx="1912"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55339" name="Rectangle 153"/>
            <p:cNvSpPr>
              <a:spLocks noChangeArrowheads="1"/>
            </p:cNvSpPr>
            <p:nvPr/>
          </p:nvSpPr>
          <p:spPr bwMode="auto">
            <a:xfrm>
              <a:off x="3367" y="3541"/>
              <a:ext cx="75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t>immediate</a:t>
              </a:r>
              <a:endParaRPr lang="en-US" altLang="zh-CN"/>
            </a:p>
          </p:txBody>
        </p:sp>
      </p:grpSp>
      <p:sp>
        <p:nvSpPr>
          <p:cNvPr id="55304" name="Rectangle 154"/>
          <p:cNvSpPr>
            <a:spLocks noChangeArrowheads="1"/>
          </p:cNvSpPr>
          <p:nvPr/>
        </p:nvSpPr>
        <p:spPr bwMode="auto">
          <a:xfrm>
            <a:off x="2043114" y="5181601"/>
            <a:ext cx="820739"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t>R-type</a:t>
            </a:r>
            <a:endParaRPr lang="en-US" altLang="zh-CN"/>
          </a:p>
        </p:txBody>
      </p:sp>
      <p:sp>
        <p:nvSpPr>
          <p:cNvPr id="55305" name="Rectangle 155"/>
          <p:cNvSpPr>
            <a:spLocks noChangeArrowheads="1"/>
          </p:cNvSpPr>
          <p:nvPr/>
        </p:nvSpPr>
        <p:spPr bwMode="auto">
          <a:xfrm>
            <a:off x="2119313" y="5638801"/>
            <a:ext cx="73097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t>I-type</a:t>
            </a:r>
            <a:endParaRPr lang="en-US" altLang="zh-CN"/>
          </a:p>
        </p:txBody>
      </p:sp>
      <p:sp>
        <p:nvSpPr>
          <p:cNvPr id="55306" name="Rectangle 156"/>
          <p:cNvSpPr>
            <a:spLocks noChangeArrowheads="1"/>
          </p:cNvSpPr>
          <p:nvPr/>
        </p:nvSpPr>
        <p:spPr bwMode="auto">
          <a:xfrm>
            <a:off x="2119313" y="6096001"/>
            <a:ext cx="787076"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t>J-type</a:t>
            </a:r>
            <a:endParaRPr lang="en-US" altLang="zh-CN"/>
          </a:p>
        </p:txBody>
      </p:sp>
      <p:sp>
        <p:nvSpPr>
          <p:cNvPr id="55307" name="Rectangle 157"/>
          <p:cNvSpPr>
            <a:spLocks noChangeArrowheads="1"/>
          </p:cNvSpPr>
          <p:nvPr/>
        </p:nvSpPr>
        <p:spPr bwMode="auto">
          <a:xfrm>
            <a:off x="9053514" y="5181601"/>
            <a:ext cx="1025923"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t>add, sub</a:t>
            </a:r>
            <a:endParaRPr lang="en-US" altLang="zh-CN"/>
          </a:p>
        </p:txBody>
      </p:sp>
      <p:sp>
        <p:nvSpPr>
          <p:cNvPr id="55308" name="Rectangle 158"/>
          <p:cNvSpPr>
            <a:spLocks noChangeArrowheads="1"/>
          </p:cNvSpPr>
          <p:nvPr/>
        </p:nvSpPr>
        <p:spPr bwMode="auto">
          <a:xfrm>
            <a:off x="9053513" y="5638801"/>
            <a:ext cx="16319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t>ori, lw, sw, beq</a:t>
            </a:r>
            <a:endParaRPr lang="en-US" altLang="zh-CN"/>
          </a:p>
        </p:txBody>
      </p:sp>
      <p:sp>
        <p:nvSpPr>
          <p:cNvPr id="55309" name="Rectangle 159"/>
          <p:cNvSpPr>
            <a:spLocks noChangeArrowheads="1"/>
          </p:cNvSpPr>
          <p:nvPr/>
        </p:nvSpPr>
        <p:spPr bwMode="auto">
          <a:xfrm>
            <a:off x="9053513" y="6096001"/>
            <a:ext cx="673262"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t>jump</a:t>
            </a:r>
            <a:endParaRPr lang="en-US" altLang="zh-CN"/>
          </a:p>
        </p:txBody>
      </p:sp>
      <p:sp>
        <p:nvSpPr>
          <p:cNvPr id="55310" name="Rectangle 160"/>
          <p:cNvSpPr>
            <a:spLocks noChangeArrowheads="1"/>
          </p:cNvSpPr>
          <p:nvPr/>
        </p:nvSpPr>
        <p:spPr bwMode="auto">
          <a:xfrm>
            <a:off x="3567113" y="914401"/>
            <a:ext cx="615554"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t>func</a:t>
            </a:r>
            <a:endParaRPr lang="en-US" altLang="zh-CN"/>
          </a:p>
        </p:txBody>
      </p:sp>
      <p:sp>
        <p:nvSpPr>
          <p:cNvPr id="55311" name="Rectangle 161"/>
          <p:cNvSpPr>
            <a:spLocks noChangeArrowheads="1"/>
          </p:cNvSpPr>
          <p:nvPr/>
        </p:nvSpPr>
        <p:spPr bwMode="auto">
          <a:xfrm>
            <a:off x="3719513" y="1219201"/>
            <a:ext cx="432812"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t>op</a:t>
            </a:r>
            <a:endParaRPr lang="en-US" altLang="zh-CN"/>
          </a:p>
        </p:txBody>
      </p:sp>
      <p:sp>
        <p:nvSpPr>
          <p:cNvPr id="55312" name="Rectangle 162"/>
          <p:cNvSpPr>
            <a:spLocks noChangeArrowheads="1"/>
          </p:cNvSpPr>
          <p:nvPr/>
        </p:nvSpPr>
        <p:spPr bwMode="auto">
          <a:xfrm>
            <a:off x="4037014" y="1219201"/>
            <a:ext cx="923331"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t>00 0000</a:t>
            </a:r>
            <a:endParaRPr lang="zh-CN" altLang="en-US"/>
          </a:p>
        </p:txBody>
      </p:sp>
      <p:sp>
        <p:nvSpPr>
          <p:cNvPr id="55313" name="Rectangle 163"/>
          <p:cNvSpPr>
            <a:spLocks noChangeArrowheads="1"/>
          </p:cNvSpPr>
          <p:nvPr/>
        </p:nvSpPr>
        <p:spPr bwMode="auto">
          <a:xfrm>
            <a:off x="4799014" y="1219201"/>
            <a:ext cx="916919"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t>00</a:t>
            </a:r>
            <a:r>
              <a:rPr lang="zh-CN" altLang="en-US" b="0">
                <a:latin typeface="Times New Roman" panose="02020603050405020304" pitchFamily="18" charset="0"/>
              </a:rPr>
              <a:t> </a:t>
            </a:r>
            <a:r>
              <a:rPr lang="zh-CN" altLang="en-US"/>
              <a:t>0000</a:t>
            </a:r>
            <a:endParaRPr lang="zh-CN" altLang="en-US"/>
          </a:p>
        </p:txBody>
      </p:sp>
      <p:sp>
        <p:nvSpPr>
          <p:cNvPr id="55314" name="Rectangle 164"/>
          <p:cNvSpPr>
            <a:spLocks noChangeArrowheads="1"/>
          </p:cNvSpPr>
          <p:nvPr/>
        </p:nvSpPr>
        <p:spPr bwMode="auto">
          <a:xfrm>
            <a:off x="5561013" y="1219201"/>
            <a:ext cx="9080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t>00</a:t>
            </a:r>
            <a:r>
              <a:rPr lang="zh-CN" altLang="en-US" b="0">
                <a:latin typeface="Times New Roman" panose="02020603050405020304" pitchFamily="18" charset="0"/>
              </a:rPr>
              <a:t> </a:t>
            </a:r>
            <a:r>
              <a:rPr lang="zh-CN" altLang="en-US"/>
              <a:t>1101</a:t>
            </a:r>
            <a:endParaRPr lang="zh-CN" altLang="en-US"/>
          </a:p>
        </p:txBody>
      </p:sp>
      <p:sp>
        <p:nvSpPr>
          <p:cNvPr id="55315" name="Rectangle 165"/>
          <p:cNvSpPr>
            <a:spLocks noChangeArrowheads="1"/>
          </p:cNvSpPr>
          <p:nvPr/>
        </p:nvSpPr>
        <p:spPr bwMode="auto">
          <a:xfrm>
            <a:off x="6323013" y="1219201"/>
            <a:ext cx="9144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t>10 0011</a:t>
            </a:r>
            <a:endParaRPr lang="zh-CN" altLang="en-US"/>
          </a:p>
        </p:txBody>
      </p:sp>
      <p:sp>
        <p:nvSpPr>
          <p:cNvPr id="55316" name="Rectangle 166"/>
          <p:cNvSpPr>
            <a:spLocks noChangeArrowheads="1"/>
          </p:cNvSpPr>
          <p:nvPr/>
        </p:nvSpPr>
        <p:spPr bwMode="auto">
          <a:xfrm>
            <a:off x="7085013" y="1219201"/>
            <a:ext cx="9144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t>10 1011</a:t>
            </a:r>
            <a:endParaRPr lang="zh-CN" altLang="en-US"/>
          </a:p>
        </p:txBody>
      </p:sp>
      <p:sp>
        <p:nvSpPr>
          <p:cNvPr id="55317" name="Rectangle 167"/>
          <p:cNvSpPr>
            <a:spLocks noChangeArrowheads="1"/>
          </p:cNvSpPr>
          <p:nvPr/>
        </p:nvSpPr>
        <p:spPr bwMode="auto">
          <a:xfrm>
            <a:off x="7847014" y="1219201"/>
            <a:ext cx="923331"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t>00 0100</a:t>
            </a:r>
            <a:endParaRPr lang="zh-CN" altLang="en-US"/>
          </a:p>
        </p:txBody>
      </p:sp>
      <p:sp>
        <p:nvSpPr>
          <p:cNvPr id="55318" name="Rectangle 168"/>
          <p:cNvSpPr>
            <a:spLocks noChangeArrowheads="1"/>
          </p:cNvSpPr>
          <p:nvPr/>
        </p:nvSpPr>
        <p:spPr bwMode="auto">
          <a:xfrm>
            <a:off x="8609014" y="1219201"/>
            <a:ext cx="916919"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t>00</a:t>
            </a:r>
            <a:r>
              <a:rPr lang="zh-CN" altLang="en-US" b="0">
                <a:latin typeface="Times New Roman" panose="02020603050405020304" pitchFamily="18" charset="0"/>
              </a:rPr>
              <a:t> </a:t>
            </a:r>
            <a:r>
              <a:rPr lang="zh-CN" altLang="en-US"/>
              <a:t>0010</a:t>
            </a:r>
            <a:endParaRPr lang="zh-CN" altLang="en-US"/>
          </a:p>
        </p:txBody>
      </p:sp>
      <p:sp>
        <p:nvSpPr>
          <p:cNvPr id="55319" name="Line 169"/>
          <p:cNvSpPr>
            <a:spLocks noChangeShapeType="1"/>
          </p:cNvSpPr>
          <p:nvPr/>
        </p:nvSpPr>
        <p:spPr bwMode="auto">
          <a:xfrm flipV="1">
            <a:off x="4114800" y="901700"/>
            <a:ext cx="0" cy="6350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20" name="Line 170"/>
          <p:cNvSpPr>
            <a:spLocks noChangeShapeType="1"/>
          </p:cNvSpPr>
          <p:nvPr/>
        </p:nvSpPr>
        <p:spPr bwMode="auto">
          <a:xfrm>
            <a:off x="4127500" y="914400"/>
            <a:ext cx="53086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21" name="Line 171"/>
          <p:cNvSpPr>
            <a:spLocks noChangeShapeType="1"/>
          </p:cNvSpPr>
          <p:nvPr/>
        </p:nvSpPr>
        <p:spPr bwMode="auto">
          <a:xfrm flipV="1">
            <a:off x="4876800" y="901700"/>
            <a:ext cx="0" cy="6350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22" name="Line 172"/>
          <p:cNvSpPr>
            <a:spLocks noChangeShapeType="1"/>
          </p:cNvSpPr>
          <p:nvPr/>
        </p:nvSpPr>
        <p:spPr bwMode="auto">
          <a:xfrm flipV="1">
            <a:off x="5638800" y="901700"/>
            <a:ext cx="0" cy="6350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23" name="Line 173"/>
          <p:cNvSpPr>
            <a:spLocks noChangeShapeType="1"/>
          </p:cNvSpPr>
          <p:nvPr/>
        </p:nvSpPr>
        <p:spPr bwMode="auto">
          <a:xfrm flipV="1">
            <a:off x="6400800" y="1206500"/>
            <a:ext cx="0" cy="3302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24" name="Line 174"/>
          <p:cNvSpPr>
            <a:spLocks noChangeShapeType="1"/>
          </p:cNvSpPr>
          <p:nvPr/>
        </p:nvSpPr>
        <p:spPr bwMode="auto">
          <a:xfrm flipV="1">
            <a:off x="7162800" y="1206500"/>
            <a:ext cx="0" cy="3302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25" name="Line 175"/>
          <p:cNvSpPr>
            <a:spLocks noChangeShapeType="1"/>
          </p:cNvSpPr>
          <p:nvPr/>
        </p:nvSpPr>
        <p:spPr bwMode="auto">
          <a:xfrm flipV="1">
            <a:off x="7924800" y="1206500"/>
            <a:ext cx="0" cy="3302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26" name="Line 176"/>
          <p:cNvSpPr>
            <a:spLocks noChangeShapeType="1"/>
          </p:cNvSpPr>
          <p:nvPr/>
        </p:nvSpPr>
        <p:spPr bwMode="auto">
          <a:xfrm flipV="1">
            <a:off x="8686800" y="1206500"/>
            <a:ext cx="0" cy="3302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27" name="Line 177"/>
          <p:cNvSpPr>
            <a:spLocks noChangeShapeType="1"/>
          </p:cNvSpPr>
          <p:nvPr/>
        </p:nvSpPr>
        <p:spPr bwMode="auto">
          <a:xfrm flipV="1">
            <a:off x="9448800" y="901700"/>
            <a:ext cx="0" cy="6350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28" name="Line 178"/>
          <p:cNvSpPr>
            <a:spLocks noChangeShapeType="1"/>
          </p:cNvSpPr>
          <p:nvPr/>
        </p:nvSpPr>
        <p:spPr bwMode="auto">
          <a:xfrm>
            <a:off x="2679700" y="1066800"/>
            <a:ext cx="8890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29" name="Rectangle 179"/>
          <p:cNvSpPr>
            <a:spLocks noChangeArrowheads="1"/>
          </p:cNvSpPr>
          <p:nvPr/>
        </p:nvSpPr>
        <p:spPr bwMode="auto">
          <a:xfrm>
            <a:off x="4037014" y="914401"/>
            <a:ext cx="923331"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t>10 0000</a:t>
            </a:r>
            <a:endParaRPr lang="zh-CN" altLang="en-US"/>
          </a:p>
        </p:txBody>
      </p:sp>
      <p:sp>
        <p:nvSpPr>
          <p:cNvPr id="55330" name="Line 180"/>
          <p:cNvSpPr>
            <a:spLocks noChangeShapeType="1"/>
          </p:cNvSpPr>
          <p:nvPr/>
        </p:nvSpPr>
        <p:spPr bwMode="auto">
          <a:xfrm>
            <a:off x="3048000" y="1079501"/>
            <a:ext cx="0" cy="30797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31" name="Line 181"/>
          <p:cNvSpPr>
            <a:spLocks noChangeShapeType="1"/>
          </p:cNvSpPr>
          <p:nvPr/>
        </p:nvSpPr>
        <p:spPr bwMode="auto">
          <a:xfrm>
            <a:off x="3060700" y="1371600"/>
            <a:ext cx="6604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32" name="Rectangle 182"/>
          <p:cNvSpPr>
            <a:spLocks noChangeArrowheads="1"/>
          </p:cNvSpPr>
          <p:nvPr/>
        </p:nvSpPr>
        <p:spPr bwMode="auto">
          <a:xfrm>
            <a:off x="4799014" y="914401"/>
            <a:ext cx="916919"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t>10</a:t>
            </a:r>
            <a:r>
              <a:rPr lang="zh-CN" altLang="en-US" b="0">
                <a:latin typeface="Times New Roman" panose="02020603050405020304" pitchFamily="18" charset="0"/>
              </a:rPr>
              <a:t> </a:t>
            </a:r>
            <a:r>
              <a:rPr lang="zh-CN" altLang="en-US"/>
              <a:t>0010</a:t>
            </a:r>
            <a:endParaRPr lang="zh-CN" altLang="en-US"/>
          </a:p>
        </p:txBody>
      </p:sp>
      <p:sp>
        <p:nvSpPr>
          <p:cNvPr id="55333" name="Rectangle 183"/>
          <p:cNvSpPr>
            <a:spLocks noChangeArrowheads="1"/>
          </p:cNvSpPr>
          <p:nvPr/>
        </p:nvSpPr>
        <p:spPr bwMode="auto">
          <a:xfrm>
            <a:off x="6615113" y="914400"/>
            <a:ext cx="1960474" cy="351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700">
                <a:ea typeface="黑体" panose="02010609060101010101" pitchFamily="49" charset="-122"/>
              </a:rPr>
              <a:t>与</a:t>
            </a:r>
            <a:r>
              <a:rPr lang="en-US" altLang="zh-CN" sz="1700">
                <a:ea typeface="黑体" panose="02010609060101010101" pitchFamily="49" charset="-122"/>
              </a:rPr>
              <a:t>func</a:t>
            </a:r>
            <a:r>
              <a:rPr lang="zh-CN" altLang="en-US" sz="1700">
                <a:ea typeface="黑体" panose="02010609060101010101" pitchFamily="49" charset="-122"/>
              </a:rPr>
              <a:t>字段无关！</a:t>
            </a:r>
            <a:endParaRPr lang="zh-CN" altLang="en-US" sz="1700">
              <a:ea typeface="黑体" panose="02010609060101010101" pitchFamily="49" charset="-122"/>
            </a:endParaRPr>
          </a:p>
        </p:txBody>
      </p:sp>
      <p:sp>
        <p:nvSpPr>
          <p:cNvPr id="2" name="标题 1"/>
          <p:cNvSpPr>
            <a:spLocks noGrp="1"/>
          </p:cNvSpPr>
          <p:nvPr>
            <p:ph type="title"/>
          </p:nvPr>
        </p:nvSpPr>
        <p:spPr/>
        <p:txBody>
          <a:bodyPr/>
          <a:lstStyle/>
          <a:p>
            <a:r>
              <a:rPr lang="zh-CN" altLang="en-US" dirty="0"/>
              <a:t>综合分析结果，得到如下指令与控制信号的关系表</a:t>
            </a:r>
            <a:endParaRPr lang="zh-CN" altLang="en-US"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323" name="Group 3"/>
          <p:cNvGrpSpPr/>
          <p:nvPr/>
        </p:nvGrpSpPr>
        <p:grpSpPr bwMode="auto">
          <a:xfrm>
            <a:off x="1971675" y="1120775"/>
            <a:ext cx="7499350" cy="3409950"/>
            <a:chOff x="624" y="472"/>
            <a:chExt cx="4359" cy="2148"/>
          </a:xfrm>
        </p:grpSpPr>
        <p:sp>
          <p:nvSpPr>
            <p:cNvPr id="56370" name="Rectangle 4"/>
            <p:cNvSpPr>
              <a:spLocks noChangeArrowheads="1"/>
            </p:cNvSpPr>
            <p:nvPr/>
          </p:nvSpPr>
          <p:spPr bwMode="auto">
            <a:xfrm>
              <a:off x="1815" y="672"/>
              <a:ext cx="473"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t>R-type</a:t>
              </a:r>
              <a:endParaRPr lang="en-US" altLang="zh-CN"/>
            </a:p>
          </p:txBody>
        </p:sp>
        <p:sp>
          <p:nvSpPr>
            <p:cNvPr id="56371" name="Rectangle 5"/>
            <p:cNvSpPr>
              <a:spLocks noChangeArrowheads="1"/>
            </p:cNvSpPr>
            <p:nvPr/>
          </p:nvSpPr>
          <p:spPr bwMode="auto">
            <a:xfrm>
              <a:off x="2631" y="672"/>
              <a:ext cx="25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t>ori</a:t>
              </a:r>
              <a:endParaRPr lang="en-US" altLang="zh-CN"/>
            </a:p>
          </p:txBody>
        </p:sp>
        <p:sp>
          <p:nvSpPr>
            <p:cNvPr id="56372" name="Rectangle 6"/>
            <p:cNvSpPr>
              <a:spLocks noChangeArrowheads="1"/>
            </p:cNvSpPr>
            <p:nvPr/>
          </p:nvSpPr>
          <p:spPr bwMode="auto">
            <a:xfrm>
              <a:off x="3111" y="672"/>
              <a:ext cx="23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t>lw</a:t>
              </a:r>
              <a:endParaRPr lang="en-US" altLang="zh-CN"/>
            </a:p>
          </p:txBody>
        </p:sp>
        <p:sp>
          <p:nvSpPr>
            <p:cNvPr id="56373" name="Rectangle 7"/>
            <p:cNvSpPr>
              <a:spLocks noChangeArrowheads="1"/>
            </p:cNvSpPr>
            <p:nvPr/>
          </p:nvSpPr>
          <p:spPr bwMode="auto">
            <a:xfrm>
              <a:off x="3591" y="672"/>
              <a:ext cx="263"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t>sw</a:t>
              </a:r>
              <a:endParaRPr lang="en-US" altLang="zh-CN"/>
            </a:p>
          </p:txBody>
        </p:sp>
        <p:sp>
          <p:nvSpPr>
            <p:cNvPr id="56374" name="Rectangle 8"/>
            <p:cNvSpPr>
              <a:spLocks noChangeArrowheads="1"/>
            </p:cNvSpPr>
            <p:nvPr/>
          </p:nvSpPr>
          <p:spPr bwMode="auto">
            <a:xfrm>
              <a:off x="4071" y="672"/>
              <a:ext cx="31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t>beq</a:t>
              </a:r>
              <a:endParaRPr lang="en-US" altLang="zh-CN"/>
            </a:p>
          </p:txBody>
        </p:sp>
        <p:sp>
          <p:nvSpPr>
            <p:cNvPr id="56375" name="Rectangle 9"/>
            <p:cNvSpPr>
              <a:spLocks noChangeArrowheads="1"/>
            </p:cNvSpPr>
            <p:nvPr/>
          </p:nvSpPr>
          <p:spPr bwMode="auto">
            <a:xfrm>
              <a:off x="4503" y="672"/>
              <a:ext cx="38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t>jump</a:t>
              </a:r>
              <a:endParaRPr lang="en-US" altLang="zh-CN"/>
            </a:p>
          </p:txBody>
        </p:sp>
        <p:sp>
          <p:nvSpPr>
            <p:cNvPr id="56376" name="Rectangle 10"/>
            <p:cNvSpPr>
              <a:spLocks noChangeArrowheads="1"/>
            </p:cNvSpPr>
            <p:nvPr/>
          </p:nvSpPr>
          <p:spPr bwMode="auto">
            <a:xfrm>
              <a:off x="711" y="864"/>
              <a:ext cx="52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dirty="0" err="1"/>
                <a:t>RegDst</a:t>
              </a:r>
              <a:endParaRPr lang="en-US" altLang="zh-CN" dirty="0"/>
            </a:p>
          </p:txBody>
        </p:sp>
        <p:sp>
          <p:nvSpPr>
            <p:cNvPr id="56377" name="Rectangle 11"/>
            <p:cNvSpPr>
              <a:spLocks noChangeArrowheads="1"/>
            </p:cNvSpPr>
            <p:nvPr/>
          </p:nvSpPr>
          <p:spPr bwMode="auto">
            <a:xfrm>
              <a:off x="711" y="1056"/>
              <a:ext cx="54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t>ALUSrc</a:t>
              </a:r>
              <a:endParaRPr lang="en-US" altLang="zh-CN"/>
            </a:p>
          </p:txBody>
        </p:sp>
        <p:sp>
          <p:nvSpPr>
            <p:cNvPr id="56378" name="Rectangle 12"/>
            <p:cNvSpPr>
              <a:spLocks noChangeArrowheads="1"/>
            </p:cNvSpPr>
            <p:nvPr/>
          </p:nvSpPr>
          <p:spPr bwMode="auto">
            <a:xfrm>
              <a:off x="711" y="1248"/>
              <a:ext cx="71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t>MemtoReg</a:t>
              </a:r>
              <a:endParaRPr lang="en-US" altLang="zh-CN"/>
            </a:p>
          </p:txBody>
        </p:sp>
        <p:sp>
          <p:nvSpPr>
            <p:cNvPr id="56379" name="Rectangle 13"/>
            <p:cNvSpPr>
              <a:spLocks noChangeArrowheads="1"/>
            </p:cNvSpPr>
            <p:nvPr/>
          </p:nvSpPr>
          <p:spPr bwMode="auto">
            <a:xfrm>
              <a:off x="711" y="1440"/>
              <a:ext cx="624"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t>RegWrite</a:t>
              </a:r>
              <a:endParaRPr lang="en-US" altLang="zh-CN"/>
            </a:p>
          </p:txBody>
        </p:sp>
        <p:sp>
          <p:nvSpPr>
            <p:cNvPr id="56380" name="Rectangle 14"/>
            <p:cNvSpPr>
              <a:spLocks noChangeArrowheads="1"/>
            </p:cNvSpPr>
            <p:nvPr/>
          </p:nvSpPr>
          <p:spPr bwMode="auto">
            <a:xfrm>
              <a:off x="711" y="1632"/>
              <a:ext cx="67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t>MemWrite</a:t>
              </a:r>
              <a:endParaRPr lang="en-US" altLang="zh-CN"/>
            </a:p>
          </p:txBody>
        </p:sp>
        <p:sp>
          <p:nvSpPr>
            <p:cNvPr id="56381" name="Rectangle 15"/>
            <p:cNvSpPr>
              <a:spLocks noChangeArrowheads="1"/>
            </p:cNvSpPr>
            <p:nvPr/>
          </p:nvSpPr>
          <p:spPr bwMode="auto">
            <a:xfrm>
              <a:off x="711" y="1824"/>
              <a:ext cx="51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t>Branch</a:t>
              </a:r>
              <a:endParaRPr lang="en-US" altLang="zh-CN"/>
            </a:p>
          </p:txBody>
        </p:sp>
        <p:sp>
          <p:nvSpPr>
            <p:cNvPr id="56382" name="Rectangle 16"/>
            <p:cNvSpPr>
              <a:spLocks noChangeArrowheads="1"/>
            </p:cNvSpPr>
            <p:nvPr/>
          </p:nvSpPr>
          <p:spPr bwMode="auto">
            <a:xfrm>
              <a:off x="711" y="2016"/>
              <a:ext cx="42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t>Jump</a:t>
              </a:r>
              <a:endParaRPr lang="en-US" altLang="zh-CN"/>
            </a:p>
          </p:txBody>
        </p:sp>
        <p:sp>
          <p:nvSpPr>
            <p:cNvPr id="56383" name="Rectangle 17"/>
            <p:cNvSpPr>
              <a:spLocks noChangeArrowheads="1"/>
            </p:cNvSpPr>
            <p:nvPr/>
          </p:nvSpPr>
          <p:spPr bwMode="auto">
            <a:xfrm>
              <a:off x="711" y="2208"/>
              <a:ext cx="45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t>ExtOp</a:t>
              </a:r>
              <a:endParaRPr lang="en-US" altLang="zh-CN"/>
            </a:p>
          </p:txBody>
        </p:sp>
        <p:sp>
          <p:nvSpPr>
            <p:cNvPr id="56384" name="Rectangle 18"/>
            <p:cNvSpPr>
              <a:spLocks noChangeArrowheads="1"/>
            </p:cNvSpPr>
            <p:nvPr/>
          </p:nvSpPr>
          <p:spPr bwMode="auto">
            <a:xfrm>
              <a:off x="711" y="2400"/>
              <a:ext cx="97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solidFill>
                    <a:srgbClr val="0000FF"/>
                  </a:solidFill>
                </a:rPr>
                <a:t>ALUctr</a:t>
              </a:r>
              <a:endParaRPr lang="en-US" altLang="zh-CN">
                <a:solidFill>
                  <a:srgbClr val="0000FF"/>
                </a:solidFill>
              </a:endParaRPr>
            </a:p>
          </p:txBody>
        </p:sp>
        <p:sp>
          <p:nvSpPr>
            <p:cNvPr id="56385" name="Line 19"/>
            <p:cNvSpPr>
              <a:spLocks noChangeShapeType="1"/>
            </p:cNvSpPr>
            <p:nvPr/>
          </p:nvSpPr>
          <p:spPr bwMode="auto">
            <a:xfrm>
              <a:off x="632" y="1056"/>
              <a:ext cx="430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86" name="Line 20"/>
            <p:cNvSpPr>
              <a:spLocks noChangeShapeType="1"/>
            </p:cNvSpPr>
            <p:nvPr/>
          </p:nvSpPr>
          <p:spPr bwMode="auto">
            <a:xfrm>
              <a:off x="632" y="1248"/>
              <a:ext cx="430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87" name="Line 21"/>
            <p:cNvSpPr>
              <a:spLocks noChangeShapeType="1"/>
            </p:cNvSpPr>
            <p:nvPr/>
          </p:nvSpPr>
          <p:spPr bwMode="auto">
            <a:xfrm>
              <a:off x="632" y="1440"/>
              <a:ext cx="430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88" name="Line 22"/>
            <p:cNvSpPr>
              <a:spLocks noChangeShapeType="1"/>
            </p:cNvSpPr>
            <p:nvPr/>
          </p:nvSpPr>
          <p:spPr bwMode="auto">
            <a:xfrm>
              <a:off x="632" y="1632"/>
              <a:ext cx="430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89" name="Line 23"/>
            <p:cNvSpPr>
              <a:spLocks noChangeShapeType="1"/>
            </p:cNvSpPr>
            <p:nvPr/>
          </p:nvSpPr>
          <p:spPr bwMode="auto">
            <a:xfrm>
              <a:off x="632" y="1824"/>
              <a:ext cx="430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90" name="Line 24"/>
            <p:cNvSpPr>
              <a:spLocks noChangeShapeType="1"/>
            </p:cNvSpPr>
            <p:nvPr/>
          </p:nvSpPr>
          <p:spPr bwMode="auto">
            <a:xfrm>
              <a:off x="632" y="2016"/>
              <a:ext cx="430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91" name="Line 25"/>
            <p:cNvSpPr>
              <a:spLocks noChangeShapeType="1"/>
            </p:cNvSpPr>
            <p:nvPr/>
          </p:nvSpPr>
          <p:spPr bwMode="auto">
            <a:xfrm>
              <a:off x="632" y="2208"/>
              <a:ext cx="430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92" name="Line 26"/>
            <p:cNvSpPr>
              <a:spLocks noChangeShapeType="1"/>
            </p:cNvSpPr>
            <p:nvPr/>
          </p:nvSpPr>
          <p:spPr bwMode="auto">
            <a:xfrm>
              <a:off x="632" y="2400"/>
              <a:ext cx="430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93" name="Line 27"/>
            <p:cNvSpPr>
              <a:spLocks noChangeShapeType="1"/>
            </p:cNvSpPr>
            <p:nvPr/>
          </p:nvSpPr>
          <p:spPr bwMode="auto">
            <a:xfrm>
              <a:off x="632" y="864"/>
              <a:ext cx="430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94" name="Line 28"/>
            <p:cNvSpPr>
              <a:spLocks noChangeShapeType="1"/>
            </p:cNvSpPr>
            <p:nvPr/>
          </p:nvSpPr>
          <p:spPr bwMode="auto">
            <a:xfrm>
              <a:off x="632" y="2592"/>
              <a:ext cx="430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95" name="Line 29"/>
            <p:cNvSpPr>
              <a:spLocks noChangeShapeType="1"/>
            </p:cNvSpPr>
            <p:nvPr/>
          </p:nvSpPr>
          <p:spPr bwMode="auto">
            <a:xfrm flipV="1">
              <a:off x="1584" y="664"/>
              <a:ext cx="0" cy="193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96" name="Line 30"/>
            <p:cNvSpPr>
              <a:spLocks noChangeShapeType="1"/>
            </p:cNvSpPr>
            <p:nvPr/>
          </p:nvSpPr>
          <p:spPr bwMode="auto">
            <a:xfrm>
              <a:off x="632" y="672"/>
              <a:ext cx="430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97" name="Line 31"/>
            <p:cNvSpPr>
              <a:spLocks noChangeShapeType="1"/>
            </p:cNvSpPr>
            <p:nvPr/>
          </p:nvSpPr>
          <p:spPr bwMode="auto">
            <a:xfrm flipV="1">
              <a:off x="2544" y="664"/>
              <a:ext cx="0" cy="193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98" name="Line 32"/>
            <p:cNvSpPr>
              <a:spLocks noChangeShapeType="1"/>
            </p:cNvSpPr>
            <p:nvPr/>
          </p:nvSpPr>
          <p:spPr bwMode="auto">
            <a:xfrm flipV="1">
              <a:off x="3024" y="664"/>
              <a:ext cx="0" cy="193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99" name="Line 33"/>
            <p:cNvSpPr>
              <a:spLocks noChangeShapeType="1"/>
            </p:cNvSpPr>
            <p:nvPr/>
          </p:nvSpPr>
          <p:spPr bwMode="auto">
            <a:xfrm flipV="1">
              <a:off x="3504" y="664"/>
              <a:ext cx="0" cy="193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400" name="Line 34"/>
            <p:cNvSpPr>
              <a:spLocks noChangeShapeType="1"/>
            </p:cNvSpPr>
            <p:nvPr/>
          </p:nvSpPr>
          <p:spPr bwMode="auto">
            <a:xfrm flipV="1">
              <a:off x="3984" y="664"/>
              <a:ext cx="0" cy="193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401" name="Line 35"/>
            <p:cNvSpPr>
              <a:spLocks noChangeShapeType="1"/>
            </p:cNvSpPr>
            <p:nvPr/>
          </p:nvSpPr>
          <p:spPr bwMode="auto">
            <a:xfrm flipV="1">
              <a:off x="4464" y="664"/>
              <a:ext cx="0" cy="193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402" name="Line 36"/>
            <p:cNvSpPr>
              <a:spLocks noChangeShapeType="1"/>
            </p:cNvSpPr>
            <p:nvPr/>
          </p:nvSpPr>
          <p:spPr bwMode="auto">
            <a:xfrm flipV="1">
              <a:off x="4944" y="664"/>
              <a:ext cx="0" cy="193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403" name="Line 37"/>
            <p:cNvSpPr>
              <a:spLocks noChangeShapeType="1"/>
            </p:cNvSpPr>
            <p:nvPr/>
          </p:nvSpPr>
          <p:spPr bwMode="auto">
            <a:xfrm flipV="1">
              <a:off x="624" y="664"/>
              <a:ext cx="0" cy="193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404" name="Rectangle 38"/>
            <p:cNvSpPr>
              <a:spLocks noChangeArrowheads="1"/>
            </p:cNvSpPr>
            <p:nvPr/>
          </p:nvSpPr>
          <p:spPr bwMode="auto">
            <a:xfrm>
              <a:off x="1959" y="864"/>
              <a:ext cx="17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t>1</a:t>
              </a:r>
              <a:endParaRPr lang="zh-CN" altLang="en-US"/>
            </a:p>
          </p:txBody>
        </p:sp>
        <p:sp>
          <p:nvSpPr>
            <p:cNvPr id="56405" name="Rectangle 39"/>
            <p:cNvSpPr>
              <a:spLocks noChangeArrowheads="1"/>
            </p:cNvSpPr>
            <p:nvPr/>
          </p:nvSpPr>
          <p:spPr bwMode="auto">
            <a:xfrm>
              <a:off x="1959" y="1056"/>
              <a:ext cx="17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t>0</a:t>
              </a:r>
              <a:endParaRPr lang="zh-CN" altLang="en-US"/>
            </a:p>
          </p:txBody>
        </p:sp>
        <p:sp>
          <p:nvSpPr>
            <p:cNvPr id="56406" name="Rectangle 40"/>
            <p:cNvSpPr>
              <a:spLocks noChangeArrowheads="1"/>
            </p:cNvSpPr>
            <p:nvPr/>
          </p:nvSpPr>
          <p:spPr bwMode="auto">
            <a:xfrm>
              <a:off x="1959" y="1248"/>
              <a:ext cx="17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t>0</a:t>
              </a:r>
              <a:endParaRPr lang="zh-CN" altLang="en-US"/>
            </a:p>
          </p:txBody>
        </p:sp>
        <p:sp>
          <p:nvSpPr>
            <p:cNvPr id="56407" name="Rectangle 41"/>
            <p:cNvSpPr>
              <a:spLocks noChangeArrowheads="1"/>
            </p:cNvSpPr>
            <p:nvPr/>
          </p:nvSpPr>
          <p:spPr bwMode="auto">
            <a:xfrm>
              <a:off x="1959" y="1440"/>
              <a:ext cx="17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t>1</a:t>
              </a:r>
              <a:endParaRPr lang="zh-CN" altLang="en-US"/>
            </a:p>
          </p:txBody>
        </p:sp>
        <p:sp>
          <p:nvSpPr>
            <p:cNvPr id="56408" name="Rectangle 42"/>
            <p:cNvSpPr>
              <a:spLocks noChangeArrowheads="1"/>
            </p:cNvSpPr>
            <p:nvPr/>
          </p:nvSpPr>
          <p:spPr bwMode="auto">
            <a:xfrm>
              <a:off x="1959" y="1632"/>
              <a:ext cx="17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t>0</a:t>
              </a:r>
              <a:endParaRPr lang="zh-CN" altLang="en-US"/>
            </a:p>
          </p:txBody>
        </p:sp>
        <p:sp>
          <p:nvSpPr>
            <p:cNvPr id="56409" name="Rectangle 43"/>
            <p:cNvSpPr>
              <a:spLocks noChangeArrowheads="1"/>
            </p:cNvSpPr>
            <p:nvPr/>
          </p:nvSpPr>
          <p:spPr bwMode="auto">
            <a:xfrm>
              <a:off x="1959" y="1824"/>
              <a:ext cx="17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t>0</a:t>
              </a:r>
              <a:endParaRPr lang="zh-CN" altLang="en-US"/>
            </a:p>
          </p:txBody>
        </p:sp>
        <p:sp>
          <p:nvSpPr>
            <p:cNvPr id="56410" name="Rectangle 44"/>
            <p:cNvSpPr>
              <a:spLocks noChangeArrowheads="1"/>
            </p:cNvSpPr>
            <p:nvPr/>
          </p:nvSpPr>
          <p:spPr bwMode="auto">
            <a:xfrm>
              <a:off x="1959" y="2016"/>
              <a:ext cx="17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t>0</a:t>
              </a:r>
              <a:endParaRPr lang="zh-CN" altLang="en-US"/>
            </a:p>
          </p:txBody>
        </p:sp>
        <p:sp>
          <p:nvSpPr>
            <p:cNvPr id="56411" name="Rectangle 45"/>
            <p:cNvSpPr>
              <a:spLocks noChangeArrowheads="1"/>
            </p:cNvSpPr>
            <p:nvPr/>
          </p:nvSpPr>
          <p:spPr bwMode="auto">
            <a:xfrm>
              <a:off x="1959" y="2208"/>
              <a:ext cx="17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t>x</a:t>
              </a:r>
              <a:endParaRPr lang="en-US" altLang="zh-CN"/>
            </a:p>
          </p:txBody>
        </p:sp>
        <p:sp>
          <p:nvSpPr>
            <p:cNvPr id="56412" name="Rectangle 46"/>
            <p:cNvSpPr>
              <a:spLocks noChangeArrowheads="1"/>
            </p:cNvSpPr>
            <p:nvPr/>
          </p:nvSpPr>
          <p:spPr bwMode="auto">
            <a:xfrm>
              <a:off x="1794" y="2400"/>
              <a:ext cx="59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solidFill>
                    <a:srgbClr val="0000FF"/>
                  </a:solidFill>
                </a:rPr>
                <a:t>Add/Sub</a:t>
              </a:r>
              <a:endParaRPr lang="en-US" altLang="zh-CN">
                <a:solidFill>
                  <a:srgbClr val="0000FF"/>
                </a:solidFill>
              </a:endParaRPr>
            </a:p>
          </p:txBody>
        </p:sp>
        <p:sp>
          <p:nvSpPr>
            <p:cNvPr id="56413" name="Rectangle 47"/>
            <p:cNvSpPr>
              <a:spLocks noChangeArrowheads="1"/>
            </p:cNvSpPr>
            <p:nvPr/>
          </p:nvSpPr>
          <p:spPr bwMode="auto">
            <a:xfrm>
              <a:off x="2679" y="864"/>
              <a:ext cx="17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t>0</a:t>
              </a:r>
              <a:endParaRPr lang="zh-CN" altLang="en-US"/>
            </a:p>
          </p:txBody>
        </p:sp>
        <p:sp>
          <p:nvSpPr>
            <p:cNvPr id="56414" name="Rectangle 48"/>
            <p:cNvSpPr>
              <a:spLocks noChangeArrowheads="1"/>
            </p:cNvSpPr>
            <p:nvPr/>
          </p:nvSpPr>
          <p:spPr bwMode="auto">
            <a:xfrm>
              <a:off x="2679" y="1056"/>
              <a:ext cx="17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t>1</a:t>
              </a:r>
              <a:endParaRPr lang="zh-CN" altLang="en-US"/>
            </a:p>
          </p:txBody>
        </p:sp>
        <p:sp>
          <p:nvSpPr>
            <p:cNvPr id="56415" name="Rectangle 49"/>
            <p:cNvSpPr>
              <a:spLocks noChangeArrowheads="1"/>
            </p:cNvSpPr>
            <p:nvPr/>
          </p:nvSpPr>
          <p:spPr bwMode="auto">
            <a:xfrm>
              <a:off x="2679" y="1248"/>
              <a:ext cx="17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t>0</a:t>
              </a:r>
              <a:endParaRPr lang="zh-CN" altLang="en-US"/>
            </a:p>
          </p:txBody>
        </p:sp>
        <p:sp>
          <p:nvSpPr>
            <p:cNvPr id="56416" name="Rectangle 50"/>
            <p:cNvSpPr>
              <a:spLocks noChangeArrowheads="1"/>
            </p:cNvSpPr>
            <p:nvPr/>
          </p:nvSpPr>
          <p:spPr bwMode="auto">
            <a:xfrm>
              <a:off x="2679" y="1440"/>
              <a:ext cx="17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t>1</a:t>
              </a:r>
              <a:endParaRPr lang="zh-CN" altLang="en-US"/>
            </a:p>
          </p:txBody>
        </p:sp>
        <p:sp>
          <p:nvSpPr>
            <p:cNvPr id="56417" name="Rectangle 51"/>
            <p:cNvSpPr>
              <a:spLocks noChangeArrowheads="1"/>
            </p:cNvSpPr>
            <p:nvPr/>
          </p:nvSpPr>
          <p:spPr bwMode="auto">
            <a:xfrm>
              <a:off x="2679" y="1632"/>
              <a:ext cx="17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t>0</a:t>
              </a:r>
              <a:endParaRPr lang="zh-CN" altLang="en-US"/>
            </a:p>
          </p:txBody>
        </p:sp>
        <p:sp>
          <p:nvSpPr>
            <p:cNvPr id="56418" name="Rectangle 52"/>
            <p:cNvSpPr>
              <a:spLocks noChangeArrowheads="1"/>
            </p:cNvSpPr>
            <p:nvPr/>
          </p:nvSpPr>
          <p:spPr bwMode="auto">
            <a:xfrm>
              <a:off x="2679" y="1824"/>
              <a:ext cx="17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t>0</a:t>
              </a:r>
              <a:endParaRPr lang="zh-CN" altLang="en-US"/>
            </a:p>
          </p:txBody>
        </p:sp>
        <p:sp>
          <p:nvSpPr>
            <p:cNvPr id="56419" name="Rectangle 53"/>
            <p:cNvSpPr>
              <a:spLocks noChangeArrowheads="1"/>
            </p:cNvSpPr>
            <p:nvPr/>
          </p:nvSpPr>
          <p:spPr bwMode="auto">
            <a:xfrm>
              <a:off x="2679" y="2016"/>
              <a:ext cx="17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t>0</a:t>
              </a:r>
              <a:endParaRPr lang="zh-CN" altLang="en-US"/>
            </a:p>
          </p:txBody>
        </p:sp>
        <p:sp>
          <p:nvSpPr>
            <p:cNvPr id="56420" name="Rectangle 54"/>
            <p:cNvSpPr>
              <a:spLocks noChangeArrowheads="1"/>
            </p:cNvSpPr>
            <p:nvPr/>
          </p:nvSpPr>
          <p:spPr bwMode="auto">
            <a:xfrm>
              <a:off x="2679" y="2208"/>
              <a:ext cx="17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t>0</a:t>
              </a:r>
              <a:endParaRPr lang="zh-CN" altLang="en-US"/>
            </a:p>
          </p:txBody>
        </p:sp>
        <p:sp>
          <p:nvSpPr>
            <p:cNvPr id="56421" name="Rectangle 55"/>
            <p:cNvSpPr>
              <a:spLocks noChangeArrowheads="1"/>
            </p:cNvSpPr>
            <p:nvPr/>
          </p:nvSpPr>
          <p:spPr bwMode="auto">
            <a:xfrm>
              <a:off x="2631" y="2400"/>
              <a:ext cx="244"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solidFill>
                    <a:srgbClr val="0000FF"/>
                  </a:solidFill>
                </a:rPr>
                <a:t>Or</a:t>
              </a:r>
              <a:endParaRPr lang="en-US" altLang="zh-CN">
                <a:solidFill>
                  <a:srgbClr val="0000FF"/>
                </a:solidFill>
              </a:endParaRPr>
            </a:p>
          </p:txBody>
        </p:sp>
        <p:sp>
          <p:nvSpPr>
            <p:cNvPr id="56422" name="Rectangle 56"/>
            <p:cNvSpPr>
              <a:spLocks noChangeArrowheads="1"/>
            </p:cNvSpPr>
            <p:nvPr/>
          </p:nvSpPr>
          <p:spPr bwMode="auto">
            <a:xfrm>
              <a:off x="3159" y="864"/>
              <a:ext cx="1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t>0</a:t>
              </a:r>
              <a:endParaRPr lang="zh-CN" altLang="en-US"/>
            </a:p>
          </p:txBody>
        </p:sp>
        <p:sp>
          <p:nvSpPr>
            <p:cNvPr id="56423" name="Rectangle 57"/>
            <p:cNvSpPr>
              <a:spLocks noChangeArrowheads="1"/>
            </p:cNvSpPr>
            <p:nvPr/>
          </p:nvSpPr>
          <p:spPr bwMode="auto">
            <a:xfrm>
              <a:off x="3159" y="1056"/>
              <a:ext cx="1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t>1</a:t>
              </a:r>
              <a:endParaRPr lang="zh-CN" altLang="en-US"/>
            </a:p>
          </p:txBody>
        </p:sp>
        <p:sp>
          <p:nvSpPr>
            <p:cNvPr id="56424" name="Rectangle 58"/>
            <p:cNvSpPr>
              <a:spLocks noChangeArrowheads="1"/>
            </p:cNvSpPr>
            <p:nvPr/>
          </p:nvSpPr>
          <p:spPr bwMode="auto">
            <a:xfrm>
              <a:off x="3159" y="1248"/>
              <a:ext cx="1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t>1</a:t>
              </a:r>
              <a:endParaRPr lang="zh-CN" altLang="en-US"/>
            </a:p>
          </p:txBody>
        </p:sp>
        <p:sp>
          <p:nvSpPr>
            <p:cNvPr id="56425" name="Rectangle 59"/>
            <p:cNvSpPr>
              <a:spLocks noChangeArrowheads="1"/>
            </p:cNvSpPr>
            <p:nvPr/>
          </p:nvSpPr>
          <p:spPr bwMode="auto">
            <a:xfrm>
              <a:off x="3159" y="1440"/>
              <a:ext cx="1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t>1</a:t>
              </a:r>
              <a:endParaRPr lang="zh-CN" altLang="en-US"/>
            </a:p>
          </p:txBody>
        </p:sp>
        <p:sp>
          <p:nvSpPr>
            <p:cNvPr id="56426" name="Rectangle 60"/>
            <p:cNvSpPr>
              <a:spLocks noChangeArrowheads="1"/>
            </p:cNvSpPr>
            <p:nvPr/>
          </p:nvSpPr>
          <p:spPr bwMode="auto">
            <a:xfrm>
              <a:off x="3159" y="1632"/>
              <a:ext cx="1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t>0</a:t>
              </a:r>
              <a:endParaRPr lang="zh-CN" altLang="en-US"/>
            </a:p>
          </p:txBody>
        </p:sp>
        <p:sp>
          <p:nvSpPr>
            <p:cNvPr id="56427" name="Rectangle 61"/>
            <p:cNvSpPr>
              <a:spLocks noChangeArrowheads="1"/>
            </p:cNvSpPr>
            <p:nvPr/>
          </p:nvSpPr>
          <p:spPr bwMode="auto">
            <a:xfrm>
              <a:off x="3159" y="1824"/>
              <a:ext cx="1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t>0</a:t>
              </a:r>
              <a:endParaRPr lang="zh-CN" altLang="en-US"/>
            </a:p>
          </p:txBody>
        </p:sp>
        <p:sp>
          <p:nvSpPr>
            <p:cNvPr id="56428" name="Rectangle 62"/>
            <p:cNvSpPr>
              <a:spLocks noChangeArrowheads="1"/>
            </p:cNvSpPr>
            <p:nvPr/>
          </p:nvSpPr>
          <p:spPr bwMode="auto">
            <a:xfrm>
              <a:off x="3159" y="2016"/>
              <a:ext cx="1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t>0</a:t>
              </a:r>
              <a:endParaRPr lang="zh-CN" altLang="en-US"/>
            </a:p>
          </p:txBody>
        </p:sp>
        <p:sp>
          <p:nvSpPr>
            <p:cNvPr id="56429" name="Rectangle 63"/>
            <p:cNvSpPr>
              <a:spLocks noChangeArrowheads="1"/>
            </p:cNvSpPr>
            <p:nvPr/>
          </p:nvSpPr>
          <p:spPr bwMode="auto">
            <a:xfrm>
              <a:off x="3159" y="2208"/>
              <a:ext cx="1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t>1</a:t>
              </a:r>
              <a:endParaRPr lang="zh-CN" altLang="en-US"/>
            </a:p>
          </p:txBody>
        </p:sp>
        <p:sp>
          <p:nvSpPr>
            <p:cNvPr id="56430" name="Rectangle 64"/>
            <p:cNvSpPr>
              <a:spLocks noChangeArrowheads="1"/>
            </p:cNvSpPr>
            <p:nvPr/>
          </p:nvSpPr>
          <p:spPr bwMode="auto">
            <a:xfrm>
              <a:off x="3111" y="2400"/>
              <a:ext cx="41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solidFill>
                    <a:srgbClr val="0000FF"/>
                  </a:solidFill>
                </a:rPr>
                <a:t>Addu</a:t>
              </a:r>
              <a:endParaRPr lang="en-US" altLang="zh-CN">
                <a:solidFill>
                  <a:srgbClr val="0000FF"/>
                </a:solidFill>
              </a:endParaRPr>
            </a:p>
          </p:txBody>
        </p:sp>
        <p:sp>
          <p:nvSpPr>
            <p:cNvPr id="56431" name="Rectangle 65"/>
            <p:cNvSpPr>
              <a:spLocks noChangeArrowheads="1"/>
            </p:cNvSpPr>
            <p:nvPr/>
          </p:nvSpPr>
          <p:spPr bwMode="auto">
            <a:xfrm>
              <a:off x="3639" y="864"/>
              <a:ext cx="1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t>x</a:t>
              </a:r>
              <a:endParaRPr lang="en-US" altLang="zh-CN"/>
            </a:p>
          </p:txBody>
        </p:sp>
        <p:sp>
          <p:nvSpPr>
            <p:cNvPr id="56432" name="Rectangle 66"/>
            <p:cNvSpPr>
              <a:spLocks noChangeArrowheads="1"/>
            </p:cNvSpPr>
            <p:nvPr/>
          </p:nvSpPr>
          <p:spPr bwMode="auto">
            <a:xfrm>
              <a:off x="3639" y="1056"/>
              <a:ext cx="1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t>1</a:t>
              </a:r>
              <a:endParaRPr lang="zh-CN" altLang="en-US"/>
            </a:p>
          </p:txBody>
        </p:sp>
        <p:sp>
          <p:nvSpPr>
            <p:cNvPr id="56433" name="Rectangle 67"/>
            <p:cNvSpPr>
              <a:spLocks noChangeArrowheads="1"/>
            </p:cNvSpPr>
            <p:nvPr/>
          </p:nvSpPr>
          <p:spPr bwMode="auto">
            <a:xfrm>
              <a:off x="3639" y="1248"/>
              <a:ext cx="1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t>x</a:t>
              </a:r>
              <a:endParaRPr lang="en-US" altLang="zh-CN"/>
            </a:p>
          </p:txBody>
        </p:sp>
        <p:sp>
          <p:nvSpPr>
            <p:cNvPr id="56434" name="Rectangle 68"/>
            <p:cNvSpPr>
              <a:spLocks noChangeArrowheads="1"/>
            </p:cNvSpPr>
            <p:nvPr/>
          </p:nvSpPr>
          <p:spPr bwMode="auto">
            <a:xfrm>
              <a:off x="3639" y="1440"/>
              <a:ext cx="1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t>0</a:t>
              </a:r>
              <a:endParaRPr lang="zh-CN" altLang="en-US"/>
            </a:p>
          </p:txBody>
        </p:sp>
        <p:sp>
          <p:nvSpPr>
            <p:cNvPr id="56435" name="Rectangle 69"/>
            <p:cNvSpPr>
              <a:spLocks noChangeArrowheads="1"/>
            </p:cNvSpPr>
            <p:nvPr/>
          </p:nvSpPr>
          <p:spPr bwMode="auto">
            <a:xfrm>
              <a:off x="3639" y="1632"/>
              <a:ext cx="1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t>1</a:t>
              </a:r>
              <a:endParaRPr lang="zh-CN" altLang="en-US"/>
            </a:p>
          </p:txBody>
        </p:sp>
        <p:sp>
          <p:nvSpPr>
            <p:cNvPr id="56436" name="Rectangle 70"/>
            <p:cNvSpPr>
              <a:spLocks noChangeArrowheads="1"/>
            </p:cNvSpPr>
            <p:nvPr/>
          </p:nvSpPr>
          <p:spPr bwMode="auto">
            <a:xfrm>
              <a:off x="3639" y="1824"/>
              <a:ext cx="1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t>0</a:t>
              </a:r>
              <a:endParaRPr lang="zh-CN" altLang="en-US"/>
            </a:p>
          </p:txBody>
        </p:sp>
        <p:sp>
          <p:nvSpPr>
            <p:cNvPr id="56437" name="Rectangle 71"/>
            <p:cNvSpPr>
              <a:spLocks noChangeArrowheads="1"/>
            </p:cNvSpPr>
            <p:nvPr/>
          </p:nvSpPr>
          <p:spPr bwMode="auto">
            <a:xfrm>
              <a:off x="3639" y="2016"/>
              <a:ext cx="1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t>0</a:t>
              </a:r>
              <a:endParaRPr lang="zh-CN" altLang="en-US"/>
            </a:p>
          </p:txBody>
        </p:sp>
        <p:sp>
          <p:nvSpPr>
            <p:cNvPr id="56438" name="Rectangle 72"/>
            <p:cNvSpPr>
              <a:spLocks noChangeArrowheads="1"/>
            </p:cNvSpPr>
            <p:nvPr/>
          </p:nvSpPr>
          <p:spPr bwMode="auto">
            <a:xfrm>
              <a:off x="3639" y="2208"/>
              <a:ext cx="1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t>1</a:t>
              </a:r>
              <a:endParaRPr lang="zh-CN" altLang="en-US"/>
            </a:p>
          </p:txBody>
        </p:sp>
        <p:sp>
          <p:nvSpPr>
            <p:cNvPr id="56439" name="Rectangle 73"/>
            <p:cNvSpPr>
              <a:spLocks noChangeArrowheads="1"/>
            </p:cNvSpPr>
            <p:nvPr/>
          </p:nvSpPr>
          <p:spPr bwMode="auto">
            <a:xfrm>
              <a:off x="3591" y="2400"/>
              <a:ext cx="41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solidFill>
                    <a:srgbClr val="0000FF"/>
                  </a:solidFill>
                </a:rPr>
                <a:t>Addu</a:t>
              </a:r>
              <a:endParaRPr lang="en-US" altLang="zh-CN">
                <a:solidFill>
                  <a:srgbClr val="0000FF"/>
                </a:solidFill>
              </a:endParaRPr>
            </a:p>
          </p:txBody>
        </p:sp>
        <p:sp>
          <p:nvSpPr>
            <p:cNvPr id="56440" name="Rectangle 74"/>
            <p:cNvSpPr>
              <a:spLocks noChangeArrowheads="1"/>
            </p:cNvSpPr>
            <p:nvPr/>
          </p:nvSpPr>
          <p:spPr bwMode="auto">
            <a:xfrm>
              <a:off x="4119" y="864"/>
              <a:ext cx="17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t>x</a:t>
              </a:r>
              <a:endParaRPr lang="en-US" altLang="zh-CN"/>
            </a:p>
          </p:txBody>
        </p:sp>
        <p:sp>
          <p:nvSpPr>
            <p:cNvPr id="56441" name="Rectangle 75"/>
            <p:cNvSpPr>
              <a:spLocks noChangeArrowheads="1"/>
            </p:cNvSpPr>
            <p:nvPr/>
          </p:nvSpPr>
          <p:spPr bwMode="auto">
            <a:xfrm>
              <a:off x="4119" y="1056"/>
              <a:ext cx="17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t>0</a:t>
              </a:r>
              <a:endParaRPr lang="zh-CN" altLang="en-US"/>
            </a:p>
          </p:txBody>
        </p:sp>
        <p:sp>
          <p:nvSpPr>
            <p:cNvPr id="56442" name="Rectangle 76"/>
            <p:cNvSpPr>
              <a:spLocks noChangeArrowheads="1"/>
            </p:cNvSpPr>
            <p:nvPr/>
          </p:nvSpPr>
          <p:spPr bwMode="auto">
            <a:xfrm>
              <a:off x="4119" y="1248"/>
              <a:ext cx="17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t>x</a:t>
              </a:r>
              <a:endParaRPr lang="en-US" altLang="zh-CN"/>
            </a:p>
          </p:txBody>
        </p:sp>
        <p:sp>
          <p:nvSpPr>
            <p:cNvPr id="56443" name="Rectangle 77"/>
            <p:cNvSpPr>
              <a:spLocks noChangeArrowheads="1"/>
            </p:cNvSpPr>
            <p:nvPr/>
          </p:nvSpPr>
          <p:spPr bwMode="auto">
            <a:xfrm>
              <a:off x="4119" y="1440"/>
              <a:ext cx="17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t>0</a:t>
              </a:r>
              <a:endParaRPr lang="zh-CN" altLang="en-US"/>
            </a:p>
          </p:txBody>
        </p:sp>
        <p:sp>
          <p:nvSpPr>
            <p:cNvPr id="56444" name="Rectangle 78"/>
            <p:cNvSpPr>
              <a:spLocks noChangeArrowheads="1"/>
            </p:cNvSpPr>
            <p:nvPr/>
          </p:nvSpPr>
          <p:spPr bwMode="auto">
            <a:xfrm>
              <a:off x="4119" y="1632"/>
              <a:ext cx="17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t>0</a:t>
              </a:r>
              <a:endParaRPr lang="zh-CN" altLang="en-US"/>
            </a:p>
          </p:txBody>
        </p:sp>
        <p:sp>
          <p:nvSpPr>
            <p:cNvPr id="56445" name="Rectangle 79"/>
            <p:cNvSpPr>
              <a:spLocks noChangeArrowheads="1"/>
            </p:cNvSpPr>
            <p:nvPr/>
          </p:nvSpPr>
          <p:spPr bwMode="auto">
            <a:xfrm>
              <a:off x="4119" y="1824"/>
              <a:ext cx="17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t>1</a:t>
              </a:r>
              <a:endParaRPr lang="zh-CN" altLang="en-US"/>
            </a:p>
          </p:txBody>
        </p:sp>
        <p:sp>
          <p:nvSpPr>
            <p:cNvPr id="56446" name="Rectangle 80"/>
            <p:cNvSpPr>
              <a:spLocks noChangeArrowheads="1"/>
            </p:cNvSpPr>
            <p:nvPr/>
          </p:nvSpPr>
          <p:spPr bwMode="auto">
            <a:xfrm>
              <a:off x="4119" y="2016"/>
              <a:ext cx="17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t>0</a:t>
              </a:r>
              <a:endParaRPr lang="zh-CN" altLang="en-US"/>
            </a:p>
          </p:txBody>
        </p:sp>
        <p:sp>
          <p:nvSpPr>
            <p:cNvPr id="56447" name="Rectangle 81"/>
            <p:cNvSpPr>
              <a:spLocks noChangeArrowheads="1"/>
            </p:cNvSpPr>
            <p:nvPr/>
          </p:nvSpPr>
          <p:spPr bwMode="auto">
            <a:xfrm>
              <a:off x="4119" y="2208"/>
              <a:ext cx="17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t>x</a:t>
              </a:r>
              <a:endParaRPr lang="en-US" altLang="zh-CN"/>
            </a:p>
          </p:txBody>
        </p:sp>
        <p:sp>
          <p:nvSpPr>
            <p:cNvPr id="56448" name="Rectangle 82"/>
            <p:cNvSpPr>
              <a:spLocks noChangeArrowheads="1"/>
            </p:cNvSpPr>
            <p:nvPr/>
          </p:nvSpPr>
          <p:spPr bwMode="auto">
            <a:xfrm>
              <a:off x="3953" y="2410"/>
              <a:ext cx="40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solidFill>
                    <a:srgbClr val="0000FF"/>
                  </a:solidFill>
                </a:rPr>
                <a:t>Subu</a:t>
              </a:r>
              <a:endParaRPr lang="en-US" altLang="zh-CN">
                <a:solidFill>
                  <a:srgbClr val="0000FF"/>
                </a:solidFill>
              </a:endParaRPr>
            </a:p>
          </p:txBody>
        </p:sp>
        <p:sp>
          <p:nvSpPr>
            <p:cNvPr id="56449" name="Rectangle 83"/>
            <p:cNvSpPr>
              <a:spLocks noChangeArrowheads="1"/>
            </p:cNvSpPr>
            <p:nvPr/>
          </p:nvSpPr>
          <p:spPr bwMode="auto">
            <a:xfrm>
              <a:off x="4599" y="864"/>
              <a:ext cx="17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t>x</a:t>
              </a:r>
              <a:endParaRPr lang="en-US" altLang="zh-CN"/>
            </a:p>
          </p:txBody>
        </p:sp>
        <p:sp>
          <p:nvSpPr>
            <p:cNvPr id="56450" name="Rectangle 84"/>
            <p:cNvSpPr>
              <a:spLocks noChangeArrowheads="1"/>
            </p:cNvSpPr>
            <p:nvPr/>
          </p:nvSpPr>
          <p:spPr bwMode="auto">
            <a:xfrm>
              <a:off x="4599" y="1056"/>
              <a:ext cx="17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t>x</a:t>
              </a:r>
              <a:endParaRPr lang="en-US" altLang="zh-CN"/>
            </a:p>
          </p:txBody>
        </p:sp>
        <p:sp>
          <p:nvSpPr>
            <p:cNvPr id="56451" name="Rectangle 85"/>
            <p:cNvSpPr>
              <a:spLocks noChangeArrowheads="1"/>
            </p:cNvSpPr>
            <p:nvPr/>
          </p:nvSpPr>
          <p:spPr bwMode="auto">
            <a:xfrm>
              <a:off x="4599" y="1248"/>
              <a:ext cx="17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t>x</a:t>
              </a:r>
              <a:endParaRPr lang="en-US" altLang="zh-CN"/>
            </a:p>
          </p:txBody>
        </p:sp>
        <p:sp>
          <p:nvSpPr>
            <p:cNvPr id="56452" name="Rectangle 86"/>
            <p:cNvSpPr>
              <a:spLocks noChangeArrowheads="1"/>
            </p:cNvSpPr>
            <p:nvPr/>
          </p:nvSpPr>
          <p:spPr bwMode="auto">
            <a:xfrm>
              <a:off x="4599" y="1440"/>
              <a:ext cx="17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t>0</a:t>
              </a:r>
              <a:endParaRPr lang="zh-CN" altLang="en-US"/>
            </a:p>
          </p:txBody>
        </p:sp>
        <p:sp>
          <p:nvSpPr>
            <p:cNvPr id="56453" name="Rectangle 87"/>
            <p:cNvSpPr>
              <a:spLocks noChangeArrowheads="1"/>
            </p:cNvSpPr>
            <p:nvPr/>
          </p:nvSpPr>
          <p:spPr bwMode="auto">
            <a:xfrm>
              <a:off x="4599" y="1632"/>
              <a:ext cx="17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t>0</a:t>
              </a:r>
              <a:endParaRPr lang="zh-CN" altLang="en-US"/>
            </a:p>
          </p:txBody>
        </p:sp>
        <p:sp>
          <p:nvSpPr>
            <p:cNvPr id="56454" name="Rectangle 88"/>
            <p:cNvSpPr>
              <a:spLocks noChangeArrowheads="1"/>
            </p:cNvSpPr>
            <p:nvPr/>
          </p:nvSpPr>
          <p:spPr bwMode="auto">
            <a:xfrm>
              <a:off x="4599" y="1824"/>
              <a:ext cx="17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t>0</a:t>
              </a:r>
              <a:endParaRPr lang="zh-CN" altLang="en-US"/>
            </a:p>
          </p:txBody>
        </p:sp>
        <p:sp>
          <p:nvSpPr>
            <p:cNvPr id="56455" name="Rectangle 89"/>
            <p:cNvSpPr>
              <a:spLocks noChangeArrowheads="1"/>
            </p:cNvSpPr>
            <p:nvPr/>
          </p:nvSpPr>
          <p:spPr bwMode="auto">
            <a:xfrm>
              <a:off x="4599" y="2016"/>
              <a:ext cx="17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t>1</a:t>
              </a:r>
              <a:endParaRPr lang="zh-CN" altLang="en-US"/>
            </a:p>
          </p:txBody>
        </p:sp>
        <p:sp>
          <p:nvSpPr>
            <p:cNvPr id="56456" name="Rectangle 90"/>
            <p:cNvSpPr>
              <a:spLocks noChangeArrowheads="1"/>
            </p:cNvSpPr>
            <p:nvPr/>
          </p:nvSpPr>
          <p:spPr bwMode="auto">
            <a:xfrm>
              <a:off x="4599" y="2208"/>
              <a:ext cx="17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t>x</a:t>
              </a:r>
              <a:endParaRPr lang="en-US" altLang="zh-CN"/>
            </a:p>
          </p:txBody>
        </p:sp>
        <p:sp>
          <p:nvSpPr>
            <p:cNvPr id="56457" name="Rectangle 91"/>
            <p:cNvSpPr>
              <a:spLocks noChangeArrowheads="1"/>
            </p:cNvSpPr>
            <p:nvPr/>
          </p:nvSpPr>
          <p:spPr bwMode="auto">
            <a:xfrm>
              <a:off x="4551" y="2400"/>
              <a:ext cx="30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solidFill>
                    <a:srgbClr val="0000FF"/>
                  </a:solidFill>
                </a:rPr>
                <a:t>xxx</a:t>
              </a:r>
              <a:endParaRPr lang="en-US" altLang="zh-CN">
                <a:solidFill>
                  <a:srgbClr val="0000FF"/>
                </a:solidFill>
              </a:endParaRPr>
            </a:p>
          </p:txBody>
        </p:sp>
        <p:sp>
          <p:nvSpPr>
            <p:cNvPr id="56458" name="Line 92"/>
            <p:cNvSpPr>
              <a:spLocks noChangeShapeType="1"/>
            </p:cNvSpPr>
            <p:nvPr/>
          </p:nvSpPr>
          <p:spPr bwMode="auto">
            <a:xfrm>
              <a:off x="1592" y="480"/>
              <a:ext cx="334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459" name="Rectangle 93"/>
            <p:cNvSpPr>
              <a:spLocks noChangeArrowheads="1"/>
            </p:cNvSpPr>
            <p:nvPr/>
          </p:nvSpPr>
          <p:spPr bwMode="auto">
            <a:xfrm>
              <a:off x="1335" y="480"/>
              <a:ext cx="25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t>op</a:t>
              </a:r>
              <a:endParaRPr lang="en-US" altLang="zh-CN"/>
            </a:p>
          </p:txBody>
        </p:sp>
        <p:sp>
          <p:nvSpPr>
            <p:cNvPr id="56460" name="Rectangle 94"/>
            <p:cNvSpPr>
              <a:spLocks noChangeArrowheads="1"/>
            </p:cNvSpPr>
            <p:nvPr/>
          </p:nvSpPr>
          <p:spPr bwMode="auto">
            <a:xfrm>
              <a:off x="1815" y="480"/>
              <a:ext cx="52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t>00</a:t>
              </a:r>
              <a:r>
                <a:rPr lang="zh-CN" altLang="en-US" b="0">
                  <a:latin typeface="Times New Roman" panose="02020603050405020304" pitchFamily="18" charset="0"/>
                </a:rPr>
                <a:t> </a:t>
              </a:r>
              <a:r>
                <a:rPr lang="zh-CN" altLang="en-US"/>
                <a:t>0000</a:t>
              </a:r>
              <a:endParaRPr lang="zh-CN" altLang="en-US"/>
            </a:p>
          </p:txBody>
        </p:sp>
        <p:sp>
          <p:nvSpPr>
            <p:cNvPr id="56461" name="Rectangle 95"/>
            <p:cNvSpPr>
              <a:spLocks noChangeArrowheads="1"/>
            </p:cNvSpPr>
            <p:nvPr/>
          </p:nvSpPr>
          <p:spPr bwMode="auto">
            <a:xfrm>
              <a:off x="2535" y="480"/>
              <a:ext cx="549"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t>00</a:t>
              </a:r>
              <a:r>
                <a:rPr lang="zh-CN" altLang="en-US" b="0">
                  <a:latin typeface="Times New Roman" panose="02020603050405020304" pitchFamily="18" charset="0"/>
                </a:rPr>
                <a:t> </a:t>
              </a:r>
              <a:r>
                <a:rPr lang="zh-CN" altLang="en-US"/>
                <a:t>1101</a:t>
              </a:r>
              <a:endParaRPr lang="zh-CN" altLang="en-US"/>
            </a:p>
          </p:txBody>
        </p:sp>
        <p:sp>
          <p:nvSpPr>
            <p:cNvPr id="56462" name="Rectangle 96"/>
            <p:cNvSpPr>
              <a:spLocks noChangeArrowheads="1"/>
            </p:cNvSpPr>
            <p:nvPr/>
          </p:nvSpPr>
          <p:spPr bwMode="auto">
            <a:xfrm>
              <a:off x="3015" y="480"/>
              <a:ext cx="52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t>10</a:t>
              </a:r>
              <a:r>
                <a:rPr lang="zh-CN" altLang="en-US" b="0">
                  <a:latin typeface="Times New Roman" panose="02020603050405020304" pitchFamily="18" charset="0"/>
                </a:rPr>
                <a:t> </a:t>
              </a:r>
              <a:r>
                <a:rPr lang="zh-CN" altLang="en-US"/>
                <a:t>0011</a:t>
              </a:r>
              <a:endParaRPr lang="zh-CN" altLang="en-US"/>
            </a:p>
          </p:txBody>
        </p:sp>
        <p:sp>
          <p:nvSpPr>
            <p:cNvPr id="56463" name="Rectangle 97"/>
            <p:cNvSpPr>
              <a:spLocks noChangeArrowheads="1"/>
            </p:cNvSpPr>
            <p:nvPr/>
          </p:nvSpPr>
          <p:spPr bwMode="auto">
            <a:xfrm>
              <a:off x="3495" y="480"/>
              <a:ext cx="527"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t>10</a:t>
              </a:r>
              <a:r>
                <a:rPr lang="zh-CN" altLang="en-US" b="0">
                  <a:latin typeface="Times New Roman" panose="02020603050405020304" pitchFamily="18" charset="0"/>
                </a:rPr>
                <a:t> </a:t>
              </a:r>
              <a:r>
                <a:rPr lang="zh-CN" altLang="en-US"/>
                <a:t>1011</a:t>
              </a:r>
              <a:endParaRPr lang="zh-CN" altLang="en-US"/>
            </a:p>
          </p:txBody>
        </p:sp>
        <p:sp>
          <p:nvSpPr>
            <p:cNvPr id="56464" name="Rectangle 98"/>
            <p:cNvSpPr>
              <a:spLocks noChangeArrowheads="1"/>
            </p:cNvSpPr>
            <p:nvPr/>
          </p:nvSpPr>
          <p:spPr bwMode="auto">
            <a:xfrm>
              <a:off x="3975" y="480"/>
              <a:ext cx="52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t>00</a:t>
              </a:r>
              <a:r>
                <a:rPr lang="zh-CN" altLang="en-US" b="0">
                  <a:latin typeface="Times New Roman" panose="02020603050405020304" pitchFamily="18" charset="0"/>
                </a:rPr>
                <a:t> </a:t>
              </a:r>
              <a:r>
                <a:rPr lang="zh-CN" altLang="en-US"/>
                <a:t>0100</a:t>
              </a:r>
              <a:endParaRPr lang="zh-CN" altLang="en-US"/>
            </a:p>
          </p:txBody>
        </p:sp>
        <p:sp>
          <p:nvSpPr>
            <p:cNvPr id="56465" name="Rectangle 99"/>
            <p:cNvSpPr>
              <a:spLocks noChangeArrowheads="1"/>
            </p:cNvSpPr>
            <p:nvPr/>
          </p:nvSpPr>
          <p:spPr bwMode="auto">
            <a:xfrm>
              <a:off x="4455" y="480"/>
              <a:ext cx="52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t>00</a:t>
              </a:r>
              <a:r>
                <a:rPr lang="zh-CN" altLang="en-US" b="0">
                  <a:latin typeface="Times New Roman" panose="02020603050405020304" pitchFamily="18" charset="0"/>
                </a:rPr>
                <a:t> </a:t>
              </a:r>
              <a:r>
                <a:rPr lang="zh-CN" altLang="en-US"/>
                <a:t>0010</a:t>
              </a:r>
              <a:endParaRPr lang="zh-CN" altLang="en-US"/>
            </a:p>
          </p:txBody>
        </p:sp>
        <p:sp>
          <p:nvSpPr>
            <p:cNvPr id="56466" name="Line 100"/>
            <p:cNvSpPr>
              <a:spLocks noChangeShapeType="1"/>
            </p:cNvSpPr>
            <p:nvPr/>
          </p:nvSpPr>
          <p:spPr bwMode="auto">
            <a:xfrm flipV="1">
              <a:off x="3024" y="472"/>
              <a:ext cx="0" cy="20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467" name="Line 101"/>
            <p:cNvSpPr>
              <a:spLocks noChangeShapeType="1"/>
            </p:cNvSpPr>
            <p:nvPr/>
          </p:nvSpPr>
          <p:spPr bwMode="auto">
            <a:xfrm flipV="1">
              <a:off x="3504" y="472"/>
              <a:ext cx="0" cy="20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468" name="Line 102"/>
            <p:cNvSpPr>
              <a:spLocks noChangeShapeType="1"/>
            </p:cNvSpPr>
            <p:nvPr/>
          </p:nvSpPr>
          <p:spPr bwMode="auto">
            <a:xfrm flipV="1">
              <a:off x="3984" y="472"/>
              <a:ext cx="0" cy="20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469" name="Line 103"/>
            <p:cNvSpPr>
              <a:spLocks noChangeShapeType="1"/>
            </p:cNvSpPr>
            <p:nvPr/>
          </p:nvSpPr>
          <p:spPr bwMode="auto">
            <a:xfrm flipV="1">
              <a:off x="4464" y="472"/>
              <a:ext cx="0" cy="20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470" name="Line 104"/>
            <p:cNvSpPr>
              <a:spLocks noChangeShapeType="1"/>
            </p:cNvSpPr>
            <p:nvPr/>
          </p:nvSpPr>
          <p:spPr bwMode="auto">
            <a:xfrm flipV="1">
              <a:off x="4944" y="472"/>
              <a:ext cx="0" cy="20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471" name="Line 105"/>
            <p:cNvSpPr>
              <a:spLocks noChangeShapeType="1"/>
            </p:cNvSpPr>
            <p:nvPr/>
          </p:nvSpPr>
          <p:spPr bwMode="auto">
            <a:xfrm flipV="1">
              <a:off x="1584" y="472"/>
              <a:ext cx="0" cy="20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472" name="Line 106"/>
            <p:cNvSpPr>
              <a:spLocks noChangeShapeType="1"/>
            </p:cNvSpPr>
            <p:nvPr/>
          </p:nvSpPr>
          <p:spPr bwMode="auto">
            <a:xfrm flipV="1">
              <a:off x="2544" y="472"/>
              <a:ext cx="0" cy="20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6324" name="Text Box 140"/>
          <p:cNvSpPr txBox="1">
            <a:spLocks noChangeArrowheads="1"/>
          </p:cNvSpPr>
          <p:nvPr/>
        </p:nvSpPr>
        <p:spPr bwMode="auto">
          <a:xfrm>
            <a:off x="1887538" y="696913"/>
            <a:ext cx="85645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50000"/>
              </a:spcBef>
            </a:pPr>
            <a:r>
              <a:rPr lang="en-US" altLang="zh-CN" sz="1800">
                <a:ea typeface="黑体" panose="02010609060101010101" pitchFamily="49" charset="-122"/>
              </a:rPr>
              <a:t>MIPS</a:t>
            </a:r>
            <a:r>
              <a:rPr lang="zh-CN" altLang="en-US" sz="1800">
                <a:ea typeface="黑体" panose="02010609060101010101" pitchFamily="49" charset="-122"/>
              </a:rPr>
              <a:t>指令格式中指示操作性质的字段有两个：</a:t>
            </a:r>
            <a:r>
              <a:rPr lang="en-US" altLang="zh-CN" sz="1800">
                <a:ea typeface="黑体" panose="02010609060101010101" pitchFamily="49" charset="-122"/>
              </a:rPr>
              <a:t>op(</a:t>
            </a:r>
            <a:r>
              <a:rPr lang="zh-CN" altLang="en-US" sz="1800">
                <a:ea typeface="黑体" panose="02010609060101010101" pitchFamily="49" charset="-122"/>
              </a:rPr>
              <a:t>主控</a:t>
            </a:r>
            <a:r>
              <a:rPr lang="en-US" altLang="zh-CN" sz="1800">
                <a:ea typeface="黑体" panose="02010609060101010101" pitchFamily="49" charset="-122"/>
              </a:rPr>
              <a:t>) </a:t>
            </a:r>
            <a:r>
              <a:rPr lang="zh-CN" altLang="en-US" sz="1800">
                <a:ea typeface="黑体" panose="02010609060101010101" pitchFamily="49" charset="-122"/>
              </a:rPr>
              <a:t>和 </a:t>
            </a:r>
            <a:r>
              <a:rPr lang="en-US" altLang="zh-CN" sz="1800">
                <a:ea typeface="黑体" panose="02010609060101010101" pitchFamily="49" charset="-122"/>
              </a:rPr>
              <a:t>func</a:t>
            </a:r>
            <a:r>
              <a:rPr lang="zh-CN" altLang="en-US" sz="1800">
                <a:ea typeface="黑体" panose="02010609060101010101" pitchFamily="49" charset="-122"/>
              </a:rPr>
              <a:t>（</a:t>
            </a:r>
            <a:r>
              <a:rPr lang="en-US" altLang="zh-CN" sz="1800">
                <a:ea typeface="黑体" panose="02010609060101010101" pitchFamily="49" charset="-122"/>
              </a:rPr>
              <a:t>ALU</a:t>
            </a:r>
            <a:r>
              <a:rPr lang="zh-CN" altLang="en-US" sz="1800">
                <a:ea typeface="黑体" panose="02010609060101010101" pitchFamily="49" charset="-122"/>
              </a:rPr>
              <a:t>局控）。</a:t>
            </a:r>
            <a:endParaRPr lang="zh-CN" altLang="en-US" sz="1800">
              <a:ea typeface="黑体" panose="02010609060101010101" pitchFamily="49" charset="-122"/>
            </a:endParaRPr>
          </a:p>
        </p:txBody>
      </p:sp>
      <p:sp>
        <p:nvSpPr>
          <p:cNvPr id="270477" name="Text Box 141"/>
          <p:cNvSpPr txBox="1">
            <a:spLocks noChangeArrowheads="1"/>
          </p:cNvSpPr>
          <p:nvPr/>
        </p:nvSpPr>
        <p:spPr bwMode="auto">
          <a:xfrm>
            <a:off x="8823326" y="4668838"/>
            <a:ext cx="1662113" cy="167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lIns="0" rIns="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25000"/>
              </a:spcBef>
            </a:pPr>
            <a:r>
              <a:rPr lang="en-US" altLang="zh-CN" sz="1800">
                <a:solidFill>
                  <a:schemeClr val="accent1"/>
                </a:solidFill>
                <a:ea typeface="黑体" panose="02010609060101010101" pitchFamily="49" charset="-122"/>
              </a:rPr>
              <a:t>ALUctr</a:t>
            </a:r>
            <a:r>
              <a:rPr lang="zh-CN" altLang="en-US" sz="1800">
                <a:solidFill>
                  <a:schemeClr val="accent1"/>
                </a:solidFill>
                <a:ea typeface="黑体" panose="02010609060101010101" pitchFamily="49" charset="-122"/>
              </a:rPr>
              <a:t>的值：</a:t>
            </a:r>
            <a:endParaRPr lang="zh-CN" altLang="en-US" sz="1800">
              <a:solidFill>
                <a:schemeClr val="accent1"/>
              </a:solidFill>
              <a:ea typeface="黑体" panose="02010609060101010101" pitchFamily="49" charset="-122"/>
            </a:endParaRPr>
          </a:p>
          <a:p>
            <a:pPr>
              <a:spcBef>
                <a:spcPct val="25000"/>
              </a:spcBef>
            </a:pPr>
            <a:r>
              <a:rPr lang="zh-CN" altLang="en-US" sz="1800">
                <a:ea typeface="黑体" panose="02010609060101010101" pitchFamily="49" charset="-122"/>
              </a:rPr>
              <a:t>非</a:t>
            </a:r>
            <a:r>
              <a:rPr lang="en-US" altLang="zh-CN" sz="1800">
                <a:ea typeface="黑体" panose="02010609060101010101" pitchFamily="49" charset="-122"/>
              </a:rPr>
              <a:t>R</a:t>
            </a:r>
            <a:r>
              <a:rPr lang="zh-CN" altLang="en-US" sz="1800">
                <a:ea typeface="黑体" panose="02010609060101010101" pitchFamily="49" charset="-122"/>
              </a:rPr>
              <a:t>型指令时，取决于</a:t>
            </a:r>
            <a:r>
              <a:rPr lang="en-US" altLang="zh-CN" sz="1800">
                <a:ea typeface="黑体" panose="02010609060101010101" pitchFamily="49" charset="-122"/>
              </a:rPr>
              <a:t>ALUop;</a:t>
            </a:r>
            <a:endParaRPr lang="en-US" altLang="zh-CN" sz="1800">
              <a:ea typeface="黑体" panose="02010609060101010101" pitchFamily="49" charset="-122"/>
            </a:endParaRPr>
          </a:p>
          <a:p>
            <a:pPr>
              <a:spcBef>
                <a:spcPct val="25000"/>
              </a:spcBef>
            </a:pPr>
            <a:r>
              <a:rPr lang="en-US" altLang="zh-CN" sz="1800">
                <a:ea typeface="黑体" panose="02010609060101010101" pitchFamily="49" charset="-122"/>
              </a:rPr>
              <a:t>R</a:t>
            </a:r>
            <a:r>
              <a:rPr lang="zh-CN" altLang="en-US" sz="1800">
                <a:ea typeface="黑体" panose="02010609060101010101" pitchFamily="49" charset="-122"/>
              </a:rPr>
              <a:t>型指令时，</a:t>
            </a:r>
            <a:endParaRPr lang="zh-CN" altLang="en-US" sz="1800">
              <a:ea typeface="黑体" panose="02010609060101010101" pitchFamily="49" charset="-122"/>
            </a:endParaRPr>
          </a:p>
          <a:p>
            <a:pPr>
              <a:spcBef>
                <a:spcPct val="25000"/>
              </a:spcBef>
            </a:pPr>
            <a:r>
              <a:rPr lang="zh-CN" altLang="en-US" sz="1800">
                <a:ea typeface="黑体" panose="02010609060101010101" pitchFamily="49" charset="-122"/>
              </a:rPr>
              <a:t>取决于</a:t>
            </a:r>
            <a:r>
              <a:rPr lang="en-US" altLang="zh-CN" sz="1800">
                <a:ea typeface="黑体" panose="02010609060101010101" pitchFamily="49" charset="-122"/>
              </a:rPr>
              <a:t>func</a:t>
            </a:r>
            <a:r>
              <a:rPr lang="zh-CN" altLang="en-US" sz="1800">
                <a:ea typeface="黑体" panose="02010609060101010101" pitchFamily="49" charset="-122"/>
              </a:rPr>
              <a:t>。</a:t>
            </a:r>
            <a:endParaRPr lang="zh-CN" altLang="en-US" sz="1800">
              <a:ea typeface="黑体" panose="02010609060101010101" pitchFamily="49" charset="-122"/>
            </a:endParaRPr>
          </a:p>
        </p:txBody>
      </p:sp>
      <p:sp>
        <p:nvSpPr>
          <p:cNvPr id="56327" name="Rectangle 127"/>
          <p:cNvSpPr>
            <a:spLocks noChangeArrowheads="1"/>
          </p:cNvSpPr>
          <p:nvPr/>
        </p:nvSpPr>
        <p:spPr bwMode="auto">
          <a:xfrm>
            <a:off x="8315325" y="4900614"/>
            <a:ext cx="285336"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b="0">
                <a:latin typeface="Times New Roman" panose="02020603050405020304" pitchFamily="18" charset="0"/>
              </a:rPr>
              <a:t>3</a:t>
            </a:r>
            <a:endParaRPr lang="zh-CN" altLang="en-US" b="0">
              <a:latin typeface="Times New Roman" panose="02020603050405020304" pitchFamily="18" charset="0"/>
            </a:endParaRPr>
          </a:p>
        </p:txBody>
      </p:sp>
      <p:grpSp>
        <p:nvGrpSpPr>
          <p:cNvPr id="56328" name="Group 128"/>
          <p:cNvGrpSpPr/>
          <p:nvPr/>
        </p:nvGrpSpPr>
        <p:grpSpPr bwMode="auto">
          <a:xfrm>
            <a:off x="8162925" y="5402263"/>
            <a:ext cx="457200" cy="1092200"/>
            <a:chOff x="4416" y="3367"/>
            <a:chExt cx="288" cy="688"/>
          </a:xfrm>
        </p:grpSpPr>
        <p:sp>
          <p:nvSpPr>
            <p:cNvPr id="56362" name="Line 129"/>
            <p:cNvSpPr>
              <a:spLocks noChangeShapeType="1"/>
            </p:cNvSpPr>
            <p:nvPr/>
          </p:nvSpPr>
          <p:spPr bwMode="auto">
            <a:xfrm>
              <a:off x="4416" y="3367"/>
              <a:ext cx="0" cy="15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63" name="Line 130"/>
            <p:cNvSpPr>
              <a:spLocks noChangeShapeType="1"/>
            </p:cNvSpPr>
            <p:nvPr/>
          </p:nvSpPr>
          <p:spPr bwMode="auto">
            <a:xfrm>
              <a:off x="4424" y="3367"/>
              <a:ext cx="272" cy="15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64" name="Line 131"/>
            <p:cNvSpPr>
              <a:spLocks noChangeShapeType="1"/>
            </p:cNvSpPr>
            <p:nvPr/>
          </p:nvSpPr>
          <p:spPr bwMode="auto">
            <a:xfrm>
              <a:off x="4424" y="3539"/>
              <a:ext cx="128" cy="7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65" name="Line 132"/>
            <p:cNvSpPr>
              <a:spLocks noChangeShapeType="1"/>
            </p:cNvSpPr>
            <p:nvPr/>
          </p:nvSpPr>
          <p:spPr bwMode="auto">
            <a:xfrm>
              <a:off x="4560" y="3625"/>
              <a:ext cx="0" cy="15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66" name="Line 133"/>
            <p:cNvSpPr>
              <a:spLocks noChangeShapeType="1"/>
            </p:cNvSpPr>
            <p:nvPr/>
          </p:nvSpPr>
          <p:spPr bwMode="auto">
            <a:xfrm>
              <a:off x="4704" y="3539"/>
              <a:ext cx="0" cy="32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67" name="Line 134"/>
            <p:cNvSpPr>
              <a:spLocks noChangeShapeType="1"/>
            </p:cNvSpPr>
            <p:nvPr/>
          </p:nvSpPr>
          <p:spPr bwMode="auto">
            <a:xfrm flipV="1">
              <a:off x="4424" y="3781"/>
              <a:ext cx="128" cy="102"/>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68" name="Line 135"/>
            <p:cNvSpPr>
              <a:spLocks noChangeShapeType="1"/>
            </p:cNvSpPr>
            <p:nvPr/>
          </p:nvSpPr>
          <p:spPr bwMode="auto">
            <a:xfrm>
              <a:off x="4416" y="3883"/>
              <a:ext cx="0" cy="15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69" name="Line 136"/>
            <p:cNvSpPr>
              <a:spLocks noChangeShapeType="1"/>
            </p:cNvSpPr>
            <p:nvPr/>
          </p:nvSpPr>
          <p:spPr bwMode="auto">
            <a:xfrm flipV="1">
              <a:off x="4424" y="3867"/>
              <a:ext cx="272" cy="1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6329" name="Rectangle 138"/>
          <p:cNvSpPr>
            <a:spLocks noChangeArrowheads="1"/>
          </p:cNvSpPr>
          <p:nvPr/>
        </p:nvSpPr>
        <p:spPr bwMode="auto">
          <a:xfrm rot="5400000">
            <a:off x="8175886" y="5781956"/>
            <a:ext cx="60273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t>ALU</a:t>
            </a:r>
            <a:endParaRPr lang="en-US" altLang="zh-CN"/>
          </a:p>
        </p:txBody>
      </p:sp>
      <p:grpSp>
        <p:nvGrpSpPr>
          <p:cNvPr id="56330" name="Group 155"/>
          <p:cNvGrpSpPr/>
          <p:nvPr/>
        </p:nvGrpSpPr>
        <p:grpSpPr bwMode="auto">
          <a:xfrm>
            <a:off x="1873251" y="4557714"/>
            <a:ext cx="6519863" cy="1487487"/>
            <a:chOff x="237" y="2871"/>
            <a:chExt cx="4107" cy="937"/>
          </a:xfrm>
        </p:grpSpPr>
        <p:sp>
          <p:nvSpPr>
            <p:cNvPr id="56332" name="Rectangle 118"/>
            <p:cNvSpPr>
              <a:spLocks noChangeArrowheads="1"/>
            </p:cNvSpPr>
            <p:nvPr/>
          </p:nvSpPr>
          <p:spPr bwMode="auto">
            <a:xfrm>
              <a:off x="2067" y="2871"/>
              <a:ext cx="3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t>func</a:t>
              </a:r>
              <a:endParaRPr lang="en-US" altLang="zh-CN"/>
            </a:p>
          </p:txBody>
        </p:sp>
        <p:sp>
          <p:nvSpPr>
            <p:cNvPr id="56333" name="Rectangle 107"/>
            <p:cNvSpPr>
              <a:spLocks noChangeArrowheads="1"/>
            </p:cNvSpPr>
            <p:nvPr/>
          </p:nvSpPr>
          <p:spPr bwMode="auto">
            <a:xfrm>
              <a:off x="878" y="3012"/>
              <a:ext cx="608" cy="79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56334" name="Rectangle 108"/>
            <p:cNvSpPr>
              <a:spLocks noChangeArrowheads="1"/>
            </p:cNvSpPr>
            <p:nvPr/>
          </p:nvSpPr>
          <p:spPr bwMode="auto">
            <a:xfrm>
              <a:off x="892" y="3142"/>
              <a:ext cx="575"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a:r>
                <a:rPr lang="en-US" altLang="zh-CN"/>
                <a:t>Main</a:t>
              </a:r>
              <a:endParaRPr lang="en-US" altLang="zh-CN"/>
            </a:p>
            <a:p>
              <a:pPr algn="ctr"/>
              <a:r>
                <a:rPr lang="en-US" altLang="zh-CN"/>
                <a:t>Control</a:t>
              </a:r>
              <a:endParaRPr lang="en-US" altLang="zh-CN"/>
            </a:p>
          </p:txBody>
        </p:sp>
        <p:sp>
          <p:nvSpPr>
            <p:cNvPr id="56335" name="Line 109"/>
            <p:cNvSpPr>
              <a:spLocks noChangeShapeType="1"/>
            </p:cNvSpPr>
            <p:nvPr/>
          </p:nvSpPr>
          <p:spPr bwMode="auto">
            <a:xfrm>
              <a:off x="302" y="3300"/>
              <a:ext cx="56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36" name="Line 110"/>
            <p:cNvSpPr>
              <a:spLocks noChangeShapeType="1"/>
            </p:cNvSpPr>
            <p:nvPr/>
          </p:nvSpPr>
          <p:spPr bwMode="auto">
            <a:xfrm flipH="1">
              <a:off x="530" y="3208"/>
              <a:ext cx="104" cy="184"/>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37" name="Rectangle 111"/>
            <p:cNvSpPr>
              <a:spLocks noChangeArrowheads="1"/>
            </p:cNvSpPr>
            <p:nvPr/>
          </p:nvSpPr>
          <p:spPr bwMode="auto">
            <a:xfrm>
              <a:off x="237" y="3108"/>
              <a:ext cx="27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t>op</a:t>
              </a:r>
              <a:endParaRPr lang="en-US" altLang="zh-CN"/>
            </a:p>
          </p:txBody>
        </p:sp>
        <p:sp>
          <p:nvSpPr>
            <p:cNvPr id="56338" name="Rectangle 112"/>
            <p:cNvSpPr>
              <a:spLocks noChangeArrowheads="1"/>
            </p:cNvSpPr>
            <p:nvPr/>
          </p:nvSpPr>
          <p:spPr bwMode="auto">
            <a:xfrm>
              <a:off x="381" y="3300"/>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latin typeface="Times New Roman" panose="02020603050405020304" pitchFamily="18" charset="0"/>
                </a:rPr>
                <a:t>6</a:t>
              </a:r>
              <a:endParaRPr lang="zh-CN" altLang="en-US">
                <a:latin typeface="Times New Roman" panose="02020603050405020304" pitchFamily="18" charset="0"/>
              </a:endParaRPr>
            </a:p>
          </p:txBody>
        </p:sp>
        <p:grpSp>
          <p:nvGrpSpPr>
            <p:cNvPr id="56339" name="Group 113"/>
            <p:cNvGrpSpPr/>
            <p:nvPr/>
          </p:nvGrpSpPr>
          <p:grpSpPr bwMode="auto">
            <a:xfrm>
              <a:off x="2606" y="2898"/>
              <a:ext cx="608" cy="525"/>
              <a:chOff x="3176" y="2984"/>
              <a:chExt cx="608" cy="560"/>
            </a:xfrm>
          </p:grpSpPr>
          <p:sp>
            <p:nvSpPr>
              <p:cNvPr id="56360" name="Rectangle 114"/>
              <p:cNvSpPr>
                <a:spLocks noChangeArrowheads="1"/>
              </p:cNvSpPr>
              <p:nvPr/>
            </p:nvSpPr>
            <p:spPr bwMode="auto">
              <a:xfrm>
                <a:off x="3176" y="2984"/>
                <a:ext cx="608" cy="560"/>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56361" name="Rectangle 115"/>
              <p:cNvSpPr>
                <a:spLocks noChangeArrowheads="1"/>
              </p:cNvSpPr>
              <p:nvPr/>
            </p:nvSpPr>
            <p:spPr bwMode="auto">
              <a:xfrm>
                <a:off x="3190" y="3025"/>
                <a:ext cx="575" cy="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a:lnSpc>
                    <a:spcPct val="90000"/>
                  </a:lnSpc>
                </a:pPr>
                <a:r>
                  <a:rPr lang="en-US" altLang="zh-CN">
                    <a:solidFill>
                      <a:srgbClr val="0000FF"/>
                    </a:solidFill>
                  </a:rPr>
                  <a:t>ALU</a:t>
                </a:r>
                <a:endParaRPr lang="en-US" altLang="zh-CN">
                  <a:solidFill>
                    <a:srgbClr val="0000FF"/>
                  </a:solidFill>
                </a:endParaRPr>
              </a:p>
              <a:p>
                <a:pPr algn="ctr">
                  <a:lnSpc>
                    <a:spcPct val="90000"/>
                  </a:lnSpc>
                </a:pPr>
                <a:r>
                  <a:rPr lang="en-US" altLang="zh-CN">
                    <a:solidFill>
                      <a:srgbClr val="0000FF"/>
                    </a:solidFill>
                  </a:rPr>
                  <a:t>Control</a:t>
                </a:r>
                <a:endParaRPr lang="en-US" altLang="zh-CN">
                  <a:solidFill>
                    <a:srgbClr val="0000FF"/>
                  </a:solidFill>
                </a:endParaRPr>
              </a:p>
              <a:p>
                <a:pPr algn="ctr">
                  <a:lnSpc>
                    <a:spcPct val="90000"/>
                  </a:lnSpc>
                </a:pPr>
                <a:r>
                  <a:rPr lang="en-US" altLang="zh-CN">
                    <a:solidFill>
                      <a:srgbClr val="0000FF"/>
                    </a:solidFill>
                    <a:latin typeface="Times New Roman" panose="02020603050405020304" pitchFamily="18" charset="0"/>
                  </a:rPr>
                  <a:t>(</a:t>
                </a:r>
                <a:r>
                  <a:rPr lang="en-US" altLang="zh-CN">
                    <a:solidFill>
                      <a:srgbClr val="0000FF"/>
                    </a:solidFill>
                  </a:rPr>
                  <a:t>Local</a:t>
                </a:r>
                <a:r>
                  <a:rPr lang="en-US" altLang="zh-CN">
                    <a:solidFill>
                      <a:srgbClr val="0000FF"/>
                    </a:solidFill>
                    <a:latin typeface="Times New Roman" panose="02020603050405020304" pitchFamily="18" charset="0"/>
                  </a:rPr>
                  <a:t>)</a:t>
                </a:r>
                <a:endParaRPr lang="en-US" altLang="zh-CN">
                  <a:solidFill>
                    <a:srgbClr val="0000FF"/>
                  </a:solidFill>
                  <a:latin typeface="Times New Roman" panose="02020603050405020304" pitchFamily="18" charset="0"/>
                </a:endParaRPr>
              </a:p>
            </p:txBody>
          </p:sp>
        </p:grpSp>
        <p:sp>
          <p:nvSpPr>
            <p:cNvPr id="56340" name="Line 116"/>
            <p:cNvSpPr>
              <a:spLocks noChangeShapeType="1"/>
            </p:cNvSpPr>
            <p:nvPr/>
          </p:nvSpPr>
          <p:spPr bwMode="auto">
            <a:xfrm>
              <a:off x="1485" y="3518"/>
              <a:ext cx="1947"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43" name="Line 120"/>
            <p:cNvSpPr>
              <a:spLocks noChangeShapeType="1"/>
            </p:cNvSpPr>
            <p:nvPr/>
          </p:nvSpPr>
          <p:spPr bwMode="auto">
            <a:xfrm flipH="1">
              <a:off x="2351" y="2989"/>
              <a:ext cx="104" cy="184"/>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44" name="Rectangle 121"/>
            <p:cNvSpPr>
              <a:spLocks noChangeArrowheads="1"/>
            </p:cNvSpPr>
            <p:nvPr/>
          </p:nvSpPr>
          <p:spPr bwMode="auto">
            <a:xfrm>
              <a:off x="2378" y="3072"/>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latin typeface="Times New Roman" panose="02020603050405020304" pitchFamily="18" charset="0"/>
                </a:rPr>
                <a:t>6</a:t>
              </a:r>
              <a:endParaRPr lang="zh-CN" altLang="en-US">
                <a:latin typeface="Times New Roman" panose="02020603050405020304" pitchFamily="18" charset="0"/>
              </a:endParaRPr>
            </a:p>
          </p:txBody>
        </p:sp>
        <p:sp>
          <p:nvSpPr>
            <p:cNvPr id="56345" name="Rectangle 122"/>
            <p:cNvSpPr>
              <a:spLocks noChangeArrowheads="1"/>
            </p:cNvSpPr>
            <p:nvPr/>
          </p:nvSpPr>
          <p:spPr bwMode="auto">
            <a:xfrm>
              <a:off x="1510" y="3326"/>
              <a:ext cx="53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t>ALUop</a:t>
              </a:r>
              <a:endParaRPr lang="en-US" altLang="zh-CN"/>
            </a:p>
          </p:txBody>
        </p:sp>
        <p:sp>
          <p:nvSpPr>
            <p:cNvPr id="56346" name="Line 123"/>
            <p:cNvSpPr>
              <a:spLocks noChangeShapeType="1"/>
            </p:cNvSpPr>
            <p:nvPr/>
          </p:nvSpPr>
          <p:spPr bwMode="auto">
            <a:xfrm flipH="1">
              <a:off x="2123" y="3072"/>
              <a:ext cx="468" cy="1"/>
            </a:xfrm>
            <a:prstGeom prst="line">
              <a:avLst/>
            </a:prstGeom>
            <a:noFill/>
            <a:ln w="254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47" name="Rectangle 124"/>
            <p:cNvSpPr>
              <a:spLocks noChangeArrowheads="1"/>
            </p:cNvSpPr>
            <p:nvPr/>
          </p:nvSpPr>
          <p:spPr bwMode="auto">
            <a:xfrm>
              <a:off x="3738" y="3068"/>
              <a:ext cx="54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solidFill>
                    <a:schemeClr val="accent2"/>
                  </a:solidFill>
                </a:rPr>
                <a:t>ALUctr</a:t>
              </a:r>
              <a:endParaRPr lang="en-US" altLang="zh-CN">
                <a:solidFill>
                  <a:schemeClr val="accent2"/>
                </a:solidFill>
              </a:endParaRPr>
            </a:p>
          </p:txBody>
        </p:sp>
        <p:sp>
          <p:nvSpPr>
            <p:cNvPr id="56348" name="Line 125"/>
            <p:cNvSpPr>
              <a:spLocks noChangeShapeType="1"/>
            </p:cNvSpPr>
            <p:nvPr/>
          </p:nvSpPr>
          <p:spPr bwMode="auto">
            <a:xfrm flipH="1">
              <a:off x="4190" y="3184"/>
              <a:ext cx="104" cy="184"/>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49" name="Line 126"/>
            <p:cNvSpPr>
              <a:spLocks noChangeShapeType="1"/>
            </p:cNvSpPr>
            <p:nvPr/>
          </p:nvSpPr>
          <p:spPr bwMode="auto">
            <a:xfrm flipH="1">
              <a:off x="3688" y="3276"/>
              <a:ext cx="646"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50" name="Line 137"/>
            <p:cNvSpPr>
              <a:spLocks noChangeShapeType="1"/>
            </p:cNvSpPr>
            <p:nvPr/>
          </p:nvSpPr>
          <p:spPr bwMode="auto">
            <a:xfrm flipH="1">
              <a:off x="4344" y="3261"/>
              <a:ext cx="0" cy="219"/>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51" name="Line 145"/>
            <p:cNvSpPr>
              <a:spLocks noChangeShapeType="1"/>
            </p:cNvSpPr>
            <p:nvPr/>
          </p:nvSpPr>
          <p:spPr bwMode="auto">
            <a:xfrm>
              <a:off x="1494" y="3110"/>
              <a:ext cx="206" cy="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352" name="Line 146"/>
            <p:cNvSpPr>
              <a:spLocks noChangeShapeType="1"/>
            </p:cNvSpPr>
            <p:nvPr/>
          </p:nvSpPr>
          <p:spPr bwMode="auto">
            <a:xfrm>
              <a:off x="1499" y="3742"/>
              <a:ext cx="2080" cy="1"/>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6353" name="Line 147"/>
            <p:cNvSpPr>
              <a:spLocks noChangeShapeType="1"/>
            </p:cNvSpPr>
            <p:nvPr/>
          </p:nvSpPr>
          <p:spPr bwMode="auto">
            <a:xfrm>
              <a:off x="1563" y="3190"/>
              <a:ext cx="0" cy="189"/>
            </a:xfrm>
            <a:prstGeom prst="line">
              <a:avLst/>
            </a:prstGeom>
            <a:noFill/>
            <a:ln w="50800">
              <a:solidFill>
                <a:schemeClr val="tx1"/>
              </a:solidFill>
              <a:prstDash val="sysDot"/>
              <a:round/>
            </a:ln>
            <a:extLst>
              <a:ext uri="{909E8E84-426E-40DD-AFC4-6F175D3DCCD1}">
                <a14:hiddenFill xmlns:a14="http://schemas.microsoft.com/office/drawing/2010/main">
                  <a:noFill/>
                </a14:hiddenFill>
              </a:ext>
            </a:extLst>
          </p:spPr>
          <p:txBody>
            <a:bodyPr/>
            <a:lstStyle/>
            <a:p>
              <a:endParaRPr lang="zh-CN" altLang="en-US"/>
            </a:p>
          </p:txBody>
        </p:sp>
        <p:sp>
          <p:nvSpPr>
            <p:cNvPr id="56354" name="AutoShape 149"/>
            <p:cNvSpPr>
              <a:spLocks noChangeArrowheads="1"/>
            </p:cNvSpPr>
            <p:nvPr/>
          </p:nvSpPr>
          <p:spPr bwMode="auto">
            <a:xfrm rot="-5400000">
              <a:off x="3237" y="3186"/>
              <a:ext cx="644" cy="223"/>
            </a:xfrm>
            <a:prstGeom prst="flowChartManualOperation">
              <a:avLst/>
            </a:prstGeom>
            <a:solidFill>
              <a:schemeClr val="bg1"/>
            </a:solidFill>
            <a:ln w="28575">
              <a:solidFill>
                <a:schemeClr val="tx1"/>
              </a:solidFill>
              <a:miter lim="800000"/>
            </a:ln>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56355" name="Line 150"/>
            <p:cNvSpPr>
              <a:spLocks noChangeShapeType="1"/>
            </p:cNvSpPr>
            <p:nvPr/>
          </p:nvSpPr>
          <p:spPr bwMode="auto">
            <a:xfrm>
              <a:off x="3213" y="3112"/>
              <a:ext cx="241"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356" name="Line 151"/>
            <p:cNvSpPr>
              <a:spLocks noChangeShapeType="1"/>
            </p:cNvSpPr>
            <p:nvPr/>
          </p:nvSpPr>
          <p:spPr bwMode="auto">
            <a:xfrm flipV="1">
              <a:off x="3594" y="3530"/>
              <a:ext cx="0" cy="215"/>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357" name="Rectangle 152"/>
            <p:cNvSpPr>
              <a:spLocks noChangeArrowheads="1"/>
            </p:cNvSpPr>
            <p:nvPr/>
          </p:nvSpPr>
          <p:spPr bwMode="auto">
            <a:xfrm>
              <a:off x="1515" y="3547"/>
              <a:ext cx="547"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t>R-Type</a:t>
              </a:r>
              <a:endParaRPr lang="en-US" altLang="zh-CN"/>
            </a:p>
          </p:txBody>
        </p:sp>
        <p:sp>
          <p:nvSpPr>
            <p:cNvPr id="56358" name="Rectangle 153"/>
            <p:cNvSpPr>
              <a:spLocks noChangeArrowheads="1"/>
            </p:cNvSpPr>
            <p:nvPr/>
          </p:nvSpPr>
          <p:spPr bwMode="auto">
            <a:xfrm>
              <a:off x="3436" y="3372"/>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t>0</a:t>
              </a:r>
              <a:endParaRPr lang="en-US" altLang="zh-CN"/>
            </a:p>
          </p:txBody>
        </p:sp>
        <p:sp>
          <p:nvSpPr>
            <p:cNvPr id="56359" name="Rectangle 154"/>
            <p:cNvSpPr>
              <a:spLocks noChangeArrowheads="1"/>
            </p:cNvSpPr>
            <p:nvPr/>
          </p:nvSpPr>
          <p:spPr bwMode="auto">
            <a:xfrm>
              <a:off x="3429" y="3028"/>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t>1</a:t>
              </a:r>
              <a:endParaRPr lang="en-US" altLang="zh-CN"/>
            </a:p>
          </p:txBody>
        </p:sp>
      </p:grpSp>
      <p:sp>
        <p:nvSpPr>
          <p:cNvPr id="2" name="标题 1"/>
          <p:cNvSpPr>
            <a:spLocks noGrp="1"/>
          </p:cNvSpPr>
          <p:nvPr>
            <p:ph type="title"/>
          </p:nvPr>
        </p:nvSpPr>
        <p:spPr/>
        <p:txBody>
          <a:bodyPr/>
          <a:lstStyle/>
          <a:p>
            <a:r>
              <a:rPr lang="zh-CN" altLang="en-US" dirty="0"/>
              <a:t>主控制单元和</a:t>
            </a:r>
            <a:r>
              <a:rPr lang="en-US" altLang="zh-CN" dirty="0"/>
              <a:t>ALU</a:t>
            </a:r>
            <a:r>
              <a:rPr lang="zh-CN" altLang="en-US" dirty="0"/>
              <a:t>局部控制单元</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0477"/>
                                        </p:tgtEl>
                                        <p:attrNameLst>
                                          <p:attrName>style.visibility</p:attrName>
                                        </p:attrNameLst>
                                      </p:cBhvr>
                                      <p:to>
                                        <p:strVal val="visible"/>
                                      </p:to>
                                    </p:set>
                                    <p:animEffect transition="in" filter="blinds(horizontal)">
                                      <p:cBhvr>
                                        <p:cTn id="7" dur="500"/>
                                        <p:tgtEl>
                                          <p:spTgt spid="2704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47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533" name="Text Box 149"/>
          <p:cNvSpPr txBox="1">
            <a:spLocks noChangeArrowheads="1"/>
          </p:cNvSpPr>
          <p:nvPr/>
        </p:nvSpPr>
        <p:spPr bwMode="auto">
          <a:xfrm>
            <a:off x="1538289" y="2374900"/>
            <a:ext cx="68230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900">
                <a:solidFill>
                  <a:schemeClr val="accent1"/>
                </a:solidFill>
                <a:ea typeface="黑体" panose="02010609060101010101" pitchFamily="49" charset="-122"/>
              </a:rPr>
              <a:t>ALUop</a:t>
            </a:r>
            <a:r>
              <a:rPr lang="zh-CN" altLang="en-US" sz="1900">
                <a:solidFill>
                  <a:schemeClr val="accent1"/>
                </a:solidFill>
                <a:ea typeface="黑体" panose="02010609060101010101" pitchFamily="49" charset="-122"/>
              </a:rPr>
              <a:t>的编码定义如下：</a:t>
            </a:r>
            <a:endParaRPr lang="en-US" altLang="zh-CN" sz="1900">
              <a:solidFill>
                <a:schemeClr val="accent2"/>
              </a:solidFill>
              <a:ea typeface="黑体" panose="02010609060101010101" pitchFamily="49" charset="-122"/>
            </a:endParaRPr>
          </a:p>
        </p:txBody>
      </p:sp>
      <p:sp>
        <p:nvSpPr>
          <p:cNvPr id="272519" name="Rectangle 135"/>
          <p:cNvSpPr>
            <a:spLocks noChangeArrowheads="1"/>
          </p:cNvSpPr>
          <p:nvPr/>
        </p:nvSpPr>
        <p:spPr bwMode="auto">
          <a:xfrm>
            <a:off x="2105026" y="6048375"/>
            <a:ext cx="75723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dirty="0">
                <a:solidFill>
                  <a:schemeClr val="accent1"/>
                </a:solidFill>
                <a:ea typeface="黑体" panose="02010609060101010101" pitchFamily="49" charset="-122"/>
              </a:rPr>
              <a:t>R</a:t>
            </a:r>
            <a:r>
              <a:rPr lang="zh-CN" altLang="en-US" sz="1800" dirty="0">
                <a:solidFill>
                  <a:schemeClr val="accent1"/>
                </a:solidFill>
                <a:ea typeface="黑体" panose="02010609060101010101" pitchFamily="49" charset="-122"/>
              </a:rPr>
              <a:t>型指令时，</a:t>
            </a:r>
            <a:r>
              <a:rPr lang="en-US" altLang="zh-CN" sz="1800" dirty="0" err="1">
                <a:solidFill>
                  <a:schemeClr val="accent1"/>
                </a:solidFill>
                <a:ea typeface="黑体" panose="02010609060101010101" pitchFamily="49" charset="-122"/>
              </a:rPr>
              <a:t>ALUctr</a:t>
            </a:r>
            <a:r>
              <a:rPr lang="zh-CN" altLang="en-US" sz="1800" dirty="0">
                <a:solidFill>
                  <a:schemeClr val="accent1"/>
                </a:solidFill>
                <a:ea typeface="黑体" panose="02010609060101010101" pitchFamily="49" charset="-122"/>
              </a:rPr>
              <a:t>与</a:t>
            </a:r>
            <a:r>
              <a:rPr lang="en-US" altLang="zh-CN" sz="1800" dirty="0" err="1">
                <a:solidFill>
                  <a:schemeClr val="accent1"/>
                </a:solidFill>
                <a:ea typeface="黑体" panose="02010609060101010101" pitchFamily="49" charset="-122"/>
              </a:rPr>
              <a:t>func</a:t>
            </a:r>
            <a:r>
              <a:rPr lang="zh-CN" altLang="en-US" sz="1800" dirty="0">
                <a:solidFill>
                  <a:schemeClr val="accent1"/>
                </a:solidFill>
                <a:ea typeface="黑体" panose="02010609060101010101" pitchFamily="49" charset="-122"/>
              </a:rPr>
              <a:t>有关，需</a:t>
            </a:r>
            <a:r>
              <a:rPr lang="zh-CN" altLang="en-US" sz="1800" dirty="0">
                <a:solidFill>
                  <a:schemeClr val="accent1"/>
                </a:solidFill>
                <a:ea typeface="黑体" panose="02010609060101010101" pitchFamily="49" charset="-122"/>
                <a:hlinkClick r:id="" action="ppaction://noaction"/>
              </a:rPr>
              <a:t>建立</a:t>
            </a:r>
            <a:r>
              <a:rPr lang="en-US" altLang="zh-CN" sz="1800" dirty="0" err="1">
                <a:solidFill>
                  <a:schemeClr val="accent1"/>
                </a:solidFill>
                <a:ea typeface="黑体" panose="02010609060101010101" pitchFamily="49" charset="-122"/>
                <a:hlinkClick r:id="" action="ppaction://noaction"/>
              </a:rPr>
              <a:t>ALUctr</a:t>
            </a:r>
            <a:r>
              <a:rPr lang="zh-CN" altLang="en-US" sz="1800" dirty="0">
                <a:solidFill>
                  <a:schemeClr val="accent1"/>
                </a:solidFill>
                <a:ea typeface="黑体" panose="02010609060101010101" pitchFamily="49" charset="-122"/>
                <a:hlinkClick r:id="" action="ppaction://noaction"/>
              </a:rPr>
              <a:t> 与</a:t>
            </a:r>
            <a:r>
              <a:rPr lang="en-US" altLang="zh-CN" sz="1800" dirty="0" err="1">
                <a:solidFill>
                  <a:schemeClr val="accent1"/>
                </a:solidFill>
                <a:ea typeface="黑体" panose="02010609060101010101" pitchFamily="49" charset="-122"/>
                <a:hlinkClick r:id="" action="ppaction://noaction"/>
              </a:rPr>
              <a:t>func</a:t>
            </a:r>
            <a:r>
              <a:rPr lang="zh-CN" altLang="en-US" sz="1800" dirty="0">
                <a:solidFill>
                  <a:schemeClr val="accent1"/>
                </a:solidFill>
                <a:ea typeface="黑体" panose="02010609060101010101" pitchFamily="49" charset="-122"/>
                <a:hlinkClick r:id="" action="ppaction://noaction"/>
              </a:rPr>
              <a:t>之间对应关系</a:t>
            </a:r>
            <a:endParaRPr lang="zh-CN" altLang="en-US" sz="1800" dirty="0">
              <a:solidFill>
                <a:schemeClr val="accent1"/>
              </a:solidFill>
              <a:ea typeface="黑体" panose="02010609060101010101" pitchFamily="49" charset="-122"/>
            </a:endParaRPr>
          </a:p>
        </p:txBody>
      </p:sp>
      <p:grpSp>
        <p:nvGrpSpPr>
          <p:cNvPr id="57349" name="Group 194"/>
          <p:cNvGrpSpPr/>
          <p:nvPr/>
        </p:nvGrpSpPr>
        <p:grpSpPr bwMode="auto">
          <a:xfrm>
            <a:off x="4114801" y="935039"/>
            <a:ext cx="6207125" cy="1419225"/>
            <a:chOff x="985" y="292"/>
            <a:chExt cx="4107" cy="937"/>
          </a:xfrm>
        </p:grpSpPr>
        <p:sp>
          <p:nvSpPr>
            <p:cNvPr id="57386" name="Rectangle 164"/>
            <p:cNvSpPr>
              <a:spLocks noChangeArrowheads="1"/>
            </p:cNvSpPr>
            <p:nvPr/>
          </p:nvSpPr>
          <p:spPr bwMode="auto">
            <a:xfrm>
              <a:off x="2815" y="292"/>
              <a:ext cx="407"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t>func</a:t>
              </a:r>
              <a:endParaRPr lang="en-US" altLang="zh-CN"/>
            </a:p>
          </p:txBody>
        </p:sp>
        <p:sp>
          <p:nvSpPr>
            <p:cNvPr id="57387" name="Rectangle 165"/>
            <p:cNvSpPr>
              <a:spLocks noChangeArrowheads="1"/>
            </p:cNvSpPr>
            <p:nvPr/>
          </p:nvSpPr>
          <p:spPr bwMode="auto">
            <a:xfrm>
              <a:off x="1626" y="433"/>
              <a:ext cx="608" cy="79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57388" name="Rectangle 166"/>
            <p:cNvSpPr>
              <a:spLocks noChangeArrowheads="1"/>
            </p:cNvSpPr>
            <p:nvPr/>
          </p:nvSpPr>
          <p:spPr bwMode="auto">
            <a:xfrm>
              <a:off x="1629" y="563"/>
              <a:ext cx="598" cy="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a:r>
                <a:rPr lang="en-US" altLang="zh-CN"/>
                <a:t>Main</a:t>
              </a:r>
              <a:endParaRPr lang="en-US" altLang="zh-CN"/>
            </a:p>
            <a:p>
              <a:pPr algn="ctr"/>
              <a:r>
                <a:rPr lang="en-US" altLang="zh-CN"/>
                <a:t>Control</a:t>
              </a:r>
              <a:endParaRPr lang="en-US" altLang="zh-CN"/>
            </a:p>
          </p:txBody>
        </p:sp>
        <p:sp>
          <p:nvSpPr>
            <p:cNvPr id="57389" name="Line 167"/>
            <p:cNvSpPr>
              <a:spLocks noChangeShapeType="1"/>
            </p:cNvSpPr>
            <p:nvPr/>
          </p:nvSpPr>
          <p:spPr bwMode="auto">
            <a:xfrm>
              <a:off x="1050" y="721"/>
              <a:ext cx="56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90" name="Line 168"/>
            <p:cNvSpPr>
              <a:spLocks noChangeShapeType="1"/>
            </p:cNvSpPr>
            <p:nvPr/>
          </p:nvSpPr>
          <p:spPr bwMode="auto">
            <a:xfrm flipH="1">
              <a:off x="1278" y="629"/>
              <a:ext cx="104" cy="184"/>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91" name="Rectangle 169"/>
            <p:cNvSpPr>
              <a:spLocks noChangeArrowheads="1"/>
            </p:cNvSpPr>
            <p:nvPr/>
          </p:nvSpPr>
          <p:spPr bwMode="auto">
            <a:xfrm>
              <a:off x="985" y="529"/>
              <a:ext cx="284"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t>op</a:t>
              </a:r>
              <a:endParaRPr lang="en-US" altLang="zh-CN"/>
            </a:p>
          </p:txBody>
        </p:sp>
        <p:sp>
          <p:nvSpPr>
            <p:cNvPr id="57392" name="Rectangle 170"/>
            <p:cNvSpPr>
              <a:spLocks noChangeArrowheads="1"/>
            </p:cNvSpPr>
            <p:nvPr/>
          </p:nvSpPr>
          <p:spPr bwMode="auto">
            <a:xfrm>
              <a:off x="1129" y="721"/>
              <a:ext cx="18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latin typeface="Times New Roman" panose="02020603050405020304" pitchFamily="18" charset="0"/>
                </a:rPr>
                <a:t>6</a:t>
              </a:r>
              <a:endParaRPr lang="zh-CN" altLang="en-US">
                <a:latin typeface="Times New Roman" panose="02020603050405020304" pitchFamily="18" charset="0"/>
              </a:endParaRPr>
            </a:p>
          </p:txBody>
        </p:sp>
        <p:grpSp>
          <p:nvGrpSpPr>
            <p:cNvPr id="57393" name="Group 171"/>
            <p:cNvGrpSpPr/>
            <p:nvPr/>
          </p:nvGrpSpPr>
          <p:grpSpPr bwMode="auto">
            <a:xfrm>
              <a:off x="3354" y="319"/>
              <a:ext cx="608" cy="534"/>
              <a:chOff x="3176" y="2984"/>
              <a:chExt cx="608" cy="570"/>
            </a:xfrm>
          </p:grpSpPr>
          <p:sp>
            <p:nvSpPr>
              <p:cNvPr id="57414" name="Rectangle 172"/>
              <p:cNvSpPr>
                <a:spLocks noChangeArrowheads="1"/>
              </p:cNvSpPr>
              <p:nvPr/>
            </p:nvSpPr>
            <p:spPr bwMode="auto">
              <a:xfrm>
                <a:off x="3176" y="2984"/>
                <a:ext cx="608" cy="560"/>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57415" name="Rectangle 173"/>
              <p:cNvSpPr>
                <a:spLocks noChangeArrowheads="1"/>
              </p:cNvSpPr>
              <p:nvPr/>
            </p:nvSpPr>
            <p:spPr bwMode="auto">
              <a:xfrm>
                <a:off x="3179" y="3025"/>
                <a:ext cx="598" cy="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a:lnSpc>
                    <a:spcPct val="90000"/>
                  </a:lnSpc>
                </a:pPr>
                <a:r>
                  <a:rPr lang="en-US" altLang="zh-CN">
                    <a:solidFill>
                      <a:srgbClr val="0000FF"/>
                    </a:solidFill>
                  </a:rPr>
                  <a:t>ALU</a:t>
                </a:r>
                <a:endParaRPr lang="en-US" altLang="zh-CN">
                  <a:solidFill>
                    <a:srgbClr val="0000FF"/>
                  </a:solidFill>
                </a:endParaRPr>
              </a:p>
              <a:p>
                <a:pPr algn="ctr">
                  <a:lnSpc>
                    <a:spcPct val="90000"/>
                  </a:lnSpc>
                </a:pPr>
                <a:r>
                  <a:rPr lang="en-US" altLang="zh-CN">
                    <a:solidFill>
                      <a:srgbClr val="0000FF"/>
                    </a:solidFill>
                  </a:rPr>
                  <a:t>Control</a:t>
                </a:r>
                <a:endParaRPr lang="en-US" altLang="zh-CN">
                  <a:solidFill>
                    <a:srgbClr val="0000FF"/>
                  </a:solidFill>
                </a:endParaRPr>
              </a:p>
              <a:p>
                <a:pPr algn="ctr">
                  <a:lnSpc>
                    <a:spcPct val="90000"/>
                  </a:lnSpc>
                </a:pPr>
                <a:r>
                  <a:rPr lang="en-US" altLang="zh-CN">
                    <a:solidFill>
                      <a:srgbClr val="0000FF"/>
                    </a:solidFill>
                    <a:latin typeface="Times New Roman" panose="02020603050405020304" pitchFamily="18" charset="0"/>
                  </a:rPr>
                  <a:t>(</a:t>
                </a:r>
                <a:r>
                  <a:rPr lang="en-US" altLang="zh-CN">
                    <a:solidFill>
                      <a:srgbClr val="0000FF"/>
                    </a:solidFill>
                  </a:rPr>
                  <a:t>Local</a:t>
                </a:r>
                <a:r>
                  <a:rPr lang="en-US" altLang="zh-CN">
                    <a:solidFill>
                      <a:srgbClr val="0000FF"/>
                    </a:solidFill>
                    <a:latin typeface="Times New Roman" panose="02020603050405020304" pitchFamily="18" charset="0"/>
                  </a:rPr>
                  <a:t>)</a:t>
                </a:r>
                <a:endParaRPr lang="en-US" altLang="zh-CN">
                  <a:solidFill>
                    <a:srgbClr val="0000FF"/>
                  </a:solidFill>
                  <a:latin typeface="Times New Roman" panose="02020603050405020304" pitchFamily="18" charset="0"/>
                </a:endParaRPr>
              </a:p>
            </p:txBody>
          </p:sp>
        </p:grpSp>
        <p:sp>
          <p:nvSpPr>
            <p:cNvPr id="57394" name="Line 174"/>
            <p:cNvSpPr>
              <a:spLocks noChangeShapeType="1"/>
            </p:cNvSpPr>
            <p:nvPr/>
          </p:nvSpPr>
          <p:spPr bwMode="auto">
            <a:xfrm>
              <a:off x="2233" y="939"/>
              <a:ext cx="1947"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95" name="Line 175"/>
            <p:cNvSpPr>
              <a:spLocks noChangeShapeType="1"/>
            </p:cNvSpPr>
            <p:nvPr/>
          </p:nvSpPr>
          <p:spPr bwMode="auto">
            <a:xfrm flipH="1">
              <a:off x="2779" y="803"/>
              <a:ext cx="104" cy="184"/>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96" name="Rectangle 176"/>
            <p:cNvSpPr>
              <a:spLocks noChangeArrowheads="1"/>
            </p:cNvSpPr>
            <p:nvPr/>
          </p:nvSpPr>
          <p:spPr bwMode="auto">
            <a:xfrm>
              <a:off x="2880" y="767"/>
              <a:ext cx="381"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solidFill>
                    <a:srgbClr val="FF0000"/>
                  </a:solidFill>
                  <a:cs typeface="Arial" panose="020B0604020202020204" pitchFamily="34" charset="0"/>
                </a:rPr>
                <a:t>N=?</a:t>
              </a:r>
              <a:endParaRPr lang="en-US" altLang="zh-CN">
                <a:solidFill>
                  <a:srgbClr val="FF0000"/>
                </a:solidFill>
                <a:cs typeface="Arial" panose="020B0604020202020204" pitchFamily="34" charset="0"/>
              </a:endParaRPr>
            </a:p>
          </p:txBody>
        </p:sp>
        <p:sp>
          <p:nvSpPr>
            <p:cNvPr id="57397" name="Line 177"/>
            <p:cNvSpPr>
              <a:spLocks noChangeShapeType="1"/>
            </p:cNvSpPr>
            <p:nvPr/>
          </p:nvSpPr>
          <p:spPr bwMode="auto">
            <a:xfrm flipH="1">
              <a:off x="3099" y="410"/>
              <a:ext cx="104" cy="184"/>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98" name="Rectangle 178"/>
            <p:cNvSpPr>
              <a:spLocks noChangeArrowheads="1"/>
            </p:cNvSpPr>
            <p:nvPr/>
          </p:nvSpPr>
          <p:spPr bwMode="auto">
            <a:xfrm>
              <a:off x="3126" y="493"/>
              <a:ext cx="18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latin typeface="Times New Roman" panose="02020603050405020304" pitchFamily="18" charset="0"/>
                </a:rPr>
                <a:t>6</a:t>
              </a:r>
              <a:endParaRPr lang="zh-CN" altLang="en-US">
                <a:latin typeface="Times New Roman" panose="02020603050405020304" pitchFamily="18" charset="0"/>
              </a:endParaRPr>
            </a:p>
          </p:txBody>
        </p:sp>
        <p:sp>
          <p:nvSpPr>
            <p:cNvPr id="57399" name="Rectangle 179"/>
            <p:cNvSpPr>
              <a:spLocks noChangeArrowheads="1"/>
            </p:cNvSpPr>
            <p:nvPr/>
          </p:nvSpPr>
          <p:spPr bwMode="auto">
            <a:xfrm>
              <a:off x="2258" y="747"/>
              <a:ext cx="559"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t>ALUop</a:t>
              </a:r>
              <a:endParaRPr lang="en-US" altLang="zh-CN"/>
            </a:p>
          </p:txBody>
        </p:sp>
        <p:sp>
          <p:nvSpPr>
            <p:cNvPr id="57400" name="Line 180"/>
            <p:cNvSpPr>
              <a:spLocks noChangeShapeType="1"/>
            </p:cNvSpPr>
            <p:nvPr/>
          </p:nvSpPr>
          <p:spPr bwMode="auto">
            <a:xfrm flipH="1">
              <a:off x="2871" y="493"/>
              <a:ext cx="468" cy="1"/>
            </a:xfrm>
            <a:prstGeom prst="line">
              <a:avLst/>
            </a:prstGeom>
            <a:noFill/>
            <a:ln w="254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401" name="Rectangle 181"/>
            <p:cNvSpPr>
              <a:spLocks noChangeArrowheads="1"/>
            </p:cNvSpPr>
            <p:nvPr/>
          </p:nvSpPr>
          <p:spPr bwMode="auto">
            <a:xfrm>
              <a:off x="4486" y="489"/>
              <a:ext cx="573"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solidFill>
                    <a:schemeClr val="accent2"/>
                  </a:solidFill>
                </a:rPr>
                <a:t>ALUctr</a:t>
              </a:r>
              <a:endParaRPr lang="en-US" altLang="zh-CN">
                <a:solidFill>
                  <a:schemeClr val="accent2"/>
                </a:solidFill>
              </a:endParaRPr>
            </a:p>
          </p:txBody>
        </p:sp>
        <p:sp>
          <p:nvSpPr>
            <p:cNvPr id="57402" name="Line 182"/>
            <p:cNvSpPr>
              <a:spLocks noChangeShapeType="1"/>
            </p:cNvSpPr>
            <p:nvPr/>
          </p:nvSpPr>
          <p:spPr bwMode="auto">
            <a:xfrm flipH="1">
              <a:off x="4938" y="605"/>
              <a:ext cx="104" cy="184"/>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403" name="Line 183"/>
            <p:cNvSpPr>
              <a:spLocks noChangeShapeType="1"/>
            </p:cNvSpPr>
            <p:nvPr/>
          </p:nvSpPr>
          <p:spPr bwMode="auto">
            <a:xfrm flipH="1">
              <a:off x="4436" y="697"/>
              <a:ext cx="646"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404" name="Line 184"/>
            <p:cNvSpPr>
              <a:spLocks noChangeShapeType="1"/>
            </p:cNvSpPr>
            <p:nvPr/>
          </p:nvSpPr>
          <p:spPr bwMode="auto">
            <a:xfrm flipH="1">
              <a:off x="5092" y="682"/>
              <a:ext cx="0" cy="219"/>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405" name="Line 185"/>
            <p:cNvSpPr>
              <a:spLocks noChangeShapeType="1"/>
            </p:cNvSpPr>
            <p:nvPr/>
          </p:nvSpPr>
          <p:spPr bwMode="auto">
            <a:xfrm>
              <a:off x="2242" y="531"/>
              <a:ext cx="206" cy="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406" name="Line 186"/>
            <p:cNvSpPr>
              <a:spLocks noChangeShapeType="1"/>
            </p:cNvSpPr>
            <p:nvPr/>
          </p:nvSpPr>
          <p:spPr bwMode="auto">
            <a:xfrm>
              <a:off x="2247" y="1163"/>
              <a:ext cx="2080" cy="1"/>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7407" name="Line 187"/>
            <p:cNvSpPr>
              <a:spLocks noChangeShapeType="1"/>
            </p:cNvSpPr>
            <p:nvPr/>
          </p:nvSpPr>
          <p:spPr bwMode="auto">
            <a:xfrm>
              <a:off x="2311" y="611"/>
              <a:ext cx="0" cy="189"/>
            </a:xfrm>
            <a:prstGeom prst="line">
              <a:avLst/>
            </a:prstGeom>
            <a:noFill/>
            <a:ln w="50800">
              <a:solidFill>
                <a:schemeClr val="tx1"/>
              </a:solidFill>
              <a:prstDash val="sysDot"/>
              <a:round/>
            </a:ln>
            <a:extLst>
              <a:ext uri="{909E8E84-426E-40DD-AFC4-6F175D3DCCD1}">
                <a14:hiddenFill xmlns:a14="http://schemas.microsoft.com/office/drawing/2010/main">
                  <a:noFill/>
                </a14:hiddenFill>
              </a:ext>
            </a:extLst>
          </p:spPr>
          <p:txBody>
            <a:bodyPr/>
            <a:lstStyle/>
            <a:p>
              <a:endParaRPr lang="zh-CN" altLang="en-US"/>
            </a:p>
          </p:txBody>
        </p:sp>
        <p:sp>
          <p:nvSpPr>
            <p:cNvPr id="57408" name="AutoShape 188"/>
            <p:cNvSpPr>
              <a:spLocks noChangeArrowheads="1"/>
            </p:cNvSpPr>
            <p:nvPr/>
          </p:nvSpPr>
          <p:spPr bwMode="auto">
            <a:xfrm rot="-5400000">
              <a:off x="3985" y="607"/>
              <a:ext cx="644" cy="223"/>
            </a:xfrm>
            <a:prstGeom prst="flowChartManualOperation">
              <a:avLst/>
            </a:prstGeom>
            <a:solidFill>
              <a:schemeClr val="bg1"/>
            </a:solidFill>
            <a:ln w="28575">
              <a:solidFill>
                <a:schemeClr val="tx1"/>
              </a:solidFill>
              <a:miter lim="800000"/>
            </a:ln>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57409" name="Line 189"/>
            <p:cNvSpPr>
              <a:spLocks noChangeShapeType="1"/>
            </p:cNvSpPr>
            <p:nvPr/>
          </p:nvSpPr>
          <p:spPr bwMode="auto">
            <a:xfrm>
              <a:off x="3961" y="533"/>
              <a:ext cx="241"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410" name="Line 190"/>
            <p:cNvSpPr>
              <a:spLocks noChangeShapeType="1"/>
            </p:cNvSpPr>
            <p:nvPr/>
          </p:nvSpPr>
          <p:spPr bwMode="auto">
            <a:xfrm flipV="1">
              <a:off x="4342" y="951"/>
              <a:ext cx="0" cy="215"/>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411" name="Rectangle 191"/>
            <p:cNvSpPr>
              <a:spLocks noChangeArrowheads="1"/>
            </p:cNvSpPr>
            <p:nvPr/>
          </p:nvSpPr>
          <p:spPr bwMode="auto">
            <a:xfrm>
              <a:off x="2263" y="968"/>
              <a:ext cx="575"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t>R-Type</a:t>
              </a:r>
              <a:endParaRPr lang="en-US" altLang="zh-CN"/>
            </a:p>
          </p:txBody>
        </p:sp>
        <p:sp>
          <p:nvSpPr>
            <p:cNvPr id="57412" name="Rectangle 192"/>
            <p:cNvSpPr>
              <a:spLocks noChangeArrowheads="1"/>
            </p:cNvSpPr>
            <p:nvPr/>
          </p:nvSpPr>
          <p:spPr bwMode="auto">
            <a:xfrm>
              <a:off x="4184" y="793"/>
              <a:ext cx="195"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t>0</a:t>
              </a:r>
              <a:endParaRPr lang="en-US" altLang="zh-CN"/>
            </a:p>
          </p:txBody>
        </p:sp>
        <p:sp>
          <p:nvSpPr>
            <p:cNvPr id="57413" name="Rectangle 193"/>
            <p:cNvSpPr>
              <a:spLocks noChangeArrowheads="1"/>
            </p:cNvSpPr>
            <p:nvPr/>
          </p:nvSpPr>
          <p:spPr bwMode="auto">
            <a:xfrm>
              <a:off x="4177" y="449"/>
              <a:ext cx="196"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t>1</a:t>
              </a:r>
              <a:endParaRPr lang="en-US" altLang="zh-CN"/>
            </a:p>
          </p:txBody>
        </p:sp>
      </p:grpSp>
      <p:sp>
        <p:nvSpPr>
          <p:cNvPr id="272579" name="Rectangle 195"/>
          <p:cNvSpPr>
            <a:spLocks noChangeArrowheads="1"/>
          </p:cNvSpPr>
          <p:nvPr/>
        </p:nvSpPr>
        <p:spPr bwMode="auto">
          <a:xfrm>
            <a:off x="1666875" y="4595814"/>
            <a:ext cx="8782050" cy="138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50000"/>
              </a:spcBef>
            </a:pPr>
            <a:r>
              <a:rPr lang="en-US" altLang="zh-CN" sz="1700" dirty="0" err="1"/>
              <a:t>ALUop</a:t>
            </a:r>
            <a:r>
              <a:rPr lang="en-US" altLang="zh-CN" sz="1700" dirty="0"/>
              <a:t>&lt;2&gt;=</a:t>
            </a:r>
            <a:r>
              <a:rPr lang="en-US" altLang="zh-CN" sz="1700" dirty="0" err="1"/>
              <a:t>beq</a:t>
            </a:r>
            <a:r>
              <a:rPr lang="en-US" altLang="zh-CN" sz="1700" dirty="0"/>
              <a:t>=!op&lt;5&gt;&amp;!op&lt;4&gt;&amp;!op&lt;3&gt;&amp;op&lt;2&gt;&amp;!op&lt;1&gt;&amp;!op&lt;0&gt;         (op=000100)</a:t>
            </a:r>
            <a:endParaRPr lang="zh-CN" altLang="en-US" sz="1700" dirty="0"/>
          </a:p>
          <a:p>
            <a:pPr>
              <a:spcBef>
                <a:spcPct val="50000"/>
              </a:spcBef>
            </a:pPr>
            <a:r>
              <a:rPr lang="en-US" altLang="zh-CN" sz="1700" dirty="0" err="1"/>
              <a:t>ALUop</a:t>
            </a:r>
            <a:r>
              <a:rPr lang="en-US" altLang="zh-CN" sz="1700" dirty="0"/>
              <a:t>&lt;1&gt;=</a:t>
            </a:r>
            <a:r>
              <a:rPr lang="en-US" altLang="zh-CN" sz="1700" dirty="0" err="1"/>
              <a:t>ori</a:t>
            </a:r>
            <a:r>
              <a:rPr lang="en-US" altLang="zh-CN" sz="1700" dirty="0"/>
              <a:t>=!op&lt;5&gt;&amp;!op&lt;4&gt;&amp;op&lt;3&gt;&amp;op&lt;2&gt;&amp;!op&lt;1&gt;&amp;op&lt;0&gt;             (op=001101)</a:t>
            </a:r>
            <a:endParaRPr lang="en-US" altLang="zh-CN" sz="1700" dirty="0"/>
          </a:p>
          <a:p>
            <a:pPr>
              <a:spcBef>
                <a:spcPct val="50000"/>
              </a:spcBef>
            </a:pPr>
            <a:r>
              <a:rPr lang="en-US" altLang="zh-CN" sz="1700" dirty="0" err="1"/>
              <a:t>ALUop</a:t>
            </a:r>
            <a:r>
              <a:rPr lang="en-US" altLang="zh-CN" sz="1700" dirty="0"/>
              <a:t>&lt;0&gt;= R-type=!op&lt;5&gt;&amp;!op&lt;4&gt;&amp;!op&lt;3&gt;&amp;!op&lt;2&gt;&amp;!op&lt;1&gt;&amp;!op&lt;0&gt;  (op=000000)</a:t>
            </a:r>
            <a:endParaRPr lang="en-US" altLang="zh-CN" sz="1700" dirty="0"/>
          </a:p>
          <a:p>
            <a:endParaRPr lang="zh-CN" altLang="en-US" sz="1700" dirty="0"/>
          </a:p>
        </p:txBody>
      </p:sp>
      <p:grpSp>
        <p:nvGrpSpPr>
          <p:cNvPr id="4" name="Group 197"/>
          <p:cNvGrpSpPr/>
          <p:nvPr/>
        </p:nvGrpSpPr>
        <p:grpSpPr bwMode="auto">
          <a:xfrm>
            <a:off x="1905001" y="3068639"/>
            <a:ext cx="8118475" cy="1392237"/>
            <a:chOff x="240" y="1717"/>
            <a:chExt cx="4521" cy="592"/>
          </a:xfrm>
        </p:grpSpPr>
        <p:grpSp>
          <p:nvGrpSpPr>
            <p:cNvPr id="57352" name="Group 3"/>
            <p:cNvGrpSpPr/>
            <p:nvPr/>
          </p:nvGrpSpPr>
          <p:grpSpPr bwMode="auto">
            <a:xfrm>
              <a:off x="240" y="1717"/>
              <a:ext cx="4521" cy="592"/>
              <a:chOff x="663" y="1432"/>
              <a:chExt cx="4521" cy="592"/>
            </a:xfrm>
          </p:grpSpPr>
          <p:sp>
            <p:nvSpPr>
              <p:cNvPr id="57354" name="Rectangle 4"/>
              <p:cNvSpPr>
                <a:spLocks noChangeArrowheads="1"/>
              </p:cNvSpPr>
              <p:nvPr/>
            </p:nvSpPr>
            <p:spPr bwMode="auto">
              <a:xfrm>
                <a:off x="2055" y="1440"/>
                <a:ext cx="453"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t>R-type</a:t>
                </a:r>
                <a:endParaRPr lang="en-US" altLang="zh-CN"/>
              </a:p>
            </p:txBody>
          </p:sp>
          <p:sp>
            <p:nvSpPr>
              <p:cNvPr id="57355" name="Rectangle 5"/>
              <p:cNvSpPr>
                <a:spLocks noChangeArrowheads="1"/>
              </p:cNvSpPr>
              <p:nvPr/>
            </p:nvSpPr>
            <p:spPr bwMode="auto">
              <a:xfrm>
                <a:off x="2871" y="1440"/>
                <a:ext cx="246"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t>ori</a:t>
                </a:r>
                <a:endParaRPr lang="en-US" altLang="zh-CN"/>
              </a:p>
            </p:txBody>
          </p:sp>
          <p:sp>
            <p:nvSpPr>
              <p:cNvPr id="57356" name="Rectangle 6"/>
              <p:cNvSpPr>
                <a:spLocks noChangeArrowheads="1"/>
              </p:cNvSpPr>
              <p:nvPr/>
            </p:nvSpPr>
            <p:spPr bwMode="auto">
              <a:xfrm>
                <a:off x="3351" y="1440"/>
                <a:ext cx="223"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t>lw</a:t>
                </a:r>
                <a:endParaRPr lang="en-US" altLang="zh-CN"/>
              </a:p>
            </p:txBody>
          </p:sp>
          <p:sp>
            <p:nvSpPr>
              <p:cNvPr id="57357" name="Rectangle 7"/>
              <p:cNvSpPr>
                <a:spLocks noChangeArrowheads="1"/>
              </p:cNvSpPr>
              <p:nvPr/>
            </p:nvSpPr>
            <p:spPr bwMode="auto">
              <a:xfrm>
                <a:off x="3831" y="1440"/>
                <a:ext cx="252"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t>sw</a:t>
                </a:r>
                <a:endParaRPr lang="en-US" altLang="zh-CN"/>
              </a:p>
            </p:txBody>
          </p:sp>
          <p:sp>
            <p:nvSpPr>
              <p:cNvPr id="57358" name="Rectangle 8"/>
              <p:cNvSpPr>
                <a:spLocks noChangeArrowheads="1"/>
              </p:cNvSpPr>
              <p:nvPr/>
            </p:nvSpPr>
            <p:spPr bwMode="auto">
              <a:xfrm>
                <a:off x="4311" y="1440"/>
                <a:ext cx="304"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t>beq</a:t>
                </a:r>
                <a:endParaRPr lang="en-US" altLang="zh-CN"/>
              </a:p>
            </p:txBody>
          </p:sp>
          <p:sp>
            <p:nvSpPr>
              <p:cNvPr id="57359" name="Rectangle 9"/>
              <p:cNvSpPr>
                <a:spLocks noChangeArrowheads="1"/>
              </p:cNvSpPr>
              <p:nvPr/>
            </p:nvSpPr>
            <p:spPr bwMode="auto">
              <a:xfrm>
                <a:off x="4743" y="1440"/>
                <a:ext cx="375"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t>jump</a:t>
                </a:r>
                <a:endParaRPr lang="en-US" altLang="zh-CN"/>
              </a:p>
            </p:txBody>
          </p:sp>
          <p:sp>
            <p:nvSpPr>
              <p:cNvPr id="57360" name="Line 10"/>
              <p:cNvSpPr>
                <a:spLocks noChangeShapeType="1"/>
              </p:cNvSpPr>
              <p:nvPr/>
            </p:nvSpPr>
            <p:spPr bwMode="auto">
              <a:xfrm>
                <a:off x="680" y="1824"/>
                <a:ext cx="4496"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61" name="Line 11"/>
              <p:cNvSpPr>
                <a:spLocks noChangeShapeType="1"/>
              </p:cNvSpPr>
              <p:nvPr/>
            </p:nvSpPr>
            <p:spPr bwMode="auto">
              <a:xfrm>
                <a:off x="680" y="1632"/>
                <a:ext cx="4496"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62" name="Line 12"/>
              <p:cNvSpPr>
                <a:spLocks noChangeShapeType="1"/>
              </p:cNvSpPr>
              <p:nvPr/>
            </p:nvSpPr>
            <p:spPr bwMode="auto">
              <a:xfrm>
                <a:off x="680" y="1440"/>
                <a:ext cx="4496"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63" name="Line 13"/>
              <p:cNvSpPr>
                <a:spLocks noChangeShapeType="1"/>
              </p:cNvSpPr>
              <p:nvPr/>
            </p:nvSpPr>
            <p:spPr bwMode="auto">
              <a:xfrm flipV="1">
                <a:off x="672" y="1432"/>
                <a:ext cx="0" cy="592"/>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64" name="Line 14"/>
              <p:cNvSpPr>
                <a:spLocks noChangeShapeType="1"/>
              </p:cNvSpPr>
              <p:nvPr/>
            </p:nvSpPr>
            <p:spPr bwMode="auto">
              <a:xfrm>
                <a:off x="680" y="2016"/>
                <a:ext cx="4496"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65" name="Line 15"/>
              <p:cNvSpPr>
                <a:spLocks noChangeShapeType="1"/>
              </p:cNvSpPr>
              <p:nvPr/>
            </p:nvSpPr>
            <p:spPr bwMode="auto">
              <a:xfrm flipV="1">
                <a:off x="1824" y="1432"/>
                <a:ext cx="0" cy="592"/>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66" name="Line 16"/>
              <p:cNvSpPr>
                <a:spLocks noChangeShapeType="1"/>
              </p:cNvSpPr>
              <p:nvPr/>
            </p:nvSpPr>
            <p:spPr bwMode="auto">
              <a:xfrm flipV="1">
                <a:off x="2784" y="1432"/>
                <a:ext cx="0" cy="592"/>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67" name="Line 17"/>
              <p:cNvSpPr>
                <a:spLocks noChangeShapeType="1"/>
              </p:cNvSpPr>
              <p:nvPr/>
            </p:nvSpPr>
            <p:spPr bwMode="auto">
              <a:xfrm flipV="1">
                <a:off x="3264" y="1432"/>
                <a:ext cx="0" cy="592"/>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68" name="Line 18"/>
              <p:cNvSpPr>
                <a:spLocks noChangeShapeType="1"/>
              </p:cNvSpPr>
              <p:nvPr/>
            </p:nvSpPr>
            <p:spPr bwMode="auto">
              <a:xfrm flipV="1">
                <a:off x="3744" y="1432"/>
                <a:ext cx="0" cy="592"/>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69" name="Line 19"/>
              <p:cNvSpPr>
                <a:spLocks noChangeShapeType="1"/>
              </p:cNvSpPr>
              <p:nvPr/>
            </p:nvSpPr>
            <p:spPr bwMode="auto">
              <a:xfrm flipV="1">
                <a:off x="4224" y="1432"/>
                <a:ext cx="0" cy="592"/>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70" name="Line 20"/>
              <p:cNvSpPr>
                <a:spLocks noChangeShapeType="1"/>
              </p:cNvSpPr>
              <p:nvPr/>
            </p:nvSpPr>
            <p:spPr bwMode="auto">
              <a:xfrm flipV="1">
                <a:off x="4704" y="1432"/>
                <a:ext cx="0" cy="592"/>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71" name="Line 21"/>
              <p:cNvSpPr>
                <a:spLocks noChangeShapeType="1"/>
              </p:cNvSpPr>
              <p:nvPr/>
            </p:nvSpPr>
            <p:spPr bwMode="auto">
              <a:xfrm flipV="1">
                <a:off x="5184" y="1432"/>
                <a:ext cx="0" cy="592"/>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72" name="Rectangle 22"/>
              <p:cNvSpPr>
                <a:spLocks noChangeArrowheads="1"/>
              </p:cNvSpPr>
              <p:nvPr/>
            </p:nvSpPr>
            <p:spPr bwMode="auto">
              <a:xfrm>
                <a:off x="663" y="1632"/>
                <a:ext cx="814"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t>               </a:t>
                </a:r>
                <a:r>
                  <a:rPr lang="zh-CN" altLang="en-US"/>
                  <a:t>运算</a:t>
                </a:r>
                <a:endParaRPr lang="zh-CN" altLang="en-US">
                  <a:latin typeface="Times New Roman" panose="02020603050405020304" pitchFamily="18" charset="0"/>
                </a:endParaRPr>
              </a:p>
            </p:txBody>
          </p:sp>
          <p:sp>
            <p:nvSpPr>
              <p:cNvPr id="57373" name="Rectangle 23"/>
              <p:cNvSpPr>
                <a:spLocks noChangeArrowheads="1"/>
              </p:cNvSpPr>
              <p:nvPr/>
            </p:nvSpPr>
            <p:spPr bwMode="auto">
              <a:xfrm>
                <a:off x="1956" y="1632"/>
                <a:ext cx="682"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dirty="0"/>
                  <a:t>由</a:t>
                </a:r>
                <a:r>
                  <a:rPr lang="en-US" altLang="zh-CN" dirty="0" err="1"/>
                  <a:t>func</a:t>
                </a:r>
                <a:r>
                  <a:rPr lang="zh-CN" altLang="en-US" dirty="0"/>
                  <a:t>指定</a:t>
                </a:r>
                <a:endParaRPr lang="zh-CN" altLang="en-US" dirty="0"/>
              </a:p>
            </p:txBody>
          </p:sp>
          <p:sp>
            <p:nvSpPr>
              <p:cNvPr id="57374" name="Rectangle 24"/>
              <p:cNvSpPr>
                <a:spLocks noChangeArrowheads="1"/>
              </p:cNvSpPr>
              <p:nvPr/>
            </p:nvSpPr>
            <p:spPr bwMode="auto">
              <a:xfrm>
                <a:off x="2871" y="1632"/>
                <a:ext cx="214"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t>or</a:t>
                </a:r>
                <a:endParaRPr lang="en-US" altLang="zh-CN"/>
              </a:p>
            </p:txBody>
          </p:sp>
          <p:sp>
            <p:nvSpPr>
              <p:cNvPr id="57375" name="Rectangle 25"/>
              <p:cNvSpPr>
                <a:spLocks noChangeArrowheads="1"/>
              </p:cNvSpPr>
              <p:nvPr/>
            </p:nvSpPr>
            <p:spPr bwMode="auto">
              <a:xfrm>
                <a:off x="3351" y="1632"/>
                <a:ext cx="371"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t>addu</a:t>
                </a:r>
                <a:endParaRPr lang="en-US" altLang="zh-CN"/>
              </a:p>
            </p:txBody>
          </p:sp>
          <p:sp>
            <p:nvSpPr>
              <p:cNvPr id="57376" name="Rectangle 26"/>
              <p:cNvSpPr>
                <a:spLocks noChangeArrowheads="1"/>
              </p:cNvSpPr>
              <p:nvPr/>
            </p:nvSpPr>
            <p:spPr bwMode="auto">
              <a:xfrm>
                <a:off x="3831" y="1632"/>
                <a:ext cx="371"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t>addu</a:t>
                </a:r>
                <a:endParaRPr lang="en-US" altLang="zh-CN"/>
              </a:p>
            </p:txBody>
          </p:sp>
          <p:sp>
            <p:nvSpPr>
              <p:cNvPr id="57377" name="Rectangle 27"/>
              <p:cNvSpPr>
                <a:spLocks noChangeArrowheads="1"/>
              </p:cNvSpPr>
              <p:nvPr/>
            </p:nvSpPr>
            <p:spPr bwMode="auto">
              <a:xfrm>
                <a:off x="4193" y="1642"/>
                <a:ext cx="406"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t> subu</a:t>
                </a:r>
                <a:endParaRPr lang="en-US" altLang="zh-CN"/>
              </a:p>
            </p:txBody>
          </p:sp>
          <p:sp>
            <p:nvSpPr>
              <p:cNvPr id="57378" name="Rectangle 28"/>
              <p:cNvSpPr>
                <a:spLocks noChangeArrowheads="1"/>
              </p:cNvSpPr>
              <p:nvPr/>
            </p:nvSpPr>
            <p:spPr bwMode="auto">
              <a:xfrm>
                <a:off x="4791" y="1632"/>
                <a:ext cx="292"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t>xxx</a:t>
                </a:r>
                <a:endParaRPr lang="en-US" altLang="zh-CN"/>
              </a:p>
            </p:txBody>
          </p:sp>
          <p:sp>
            <p:nvSpPr>
              <p:cNvPr id="57379" name="Rectangle 29"/>
              <p:cNvSpPr>
                <a:spLocks noChangeArrowheads="1"/>
              </p:cNvSpPr>
              <p:nvPr/>
            </p:nvSpPr>
            <p:spPr bwMode="auto">
              <a:xfrm>
                <a:off x="951" y="1824"/>
                <a:ext cx="765"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dirty="0" err="1"/>
                  <a:t>ALUop</a:t>
                </a:r>
                <a:r>
                  <a:rPr lang="en-US" altLang="zh-CN" dirty="0"/>
                  <a:t>&lt;2:0</a:t>
                </a:r>
                <a:r>
                  <a:rPr lang="en-US" altLang="zh-CN" dirty="0">
                    <a:latin typeface="Times New Roman" panose="02020603050405020304" pitchFamily="18" charset="0"/>
                  </a:rPr>
                  <a:t>&gt;</a:t>
                </a:r>
                <a:endParaRPr lang="en-US" altLang="zh-CN" dirty="0">
                  <a:latin typeface="Times New Roman" panose="02020603050405020304" pitchFamily="18" charset="0"/>
                </a:endParaRPr>
              </a:p>
            </p:txBody>
          </p:sp>
          <p:sp>
            <p:nvSpPr>
              <p:cNvPr id="57380" name="Rectangle 30"/>
              <p:cNvSpPr>
                <a:spLocks noChangeArrowheads="1"/>
              </p:cNvSpPr>
              <p:nvPr/>
            </p:nvSpPr>
            <p:spPr bwMode="auto">
              <a:xfrm>
                <a:off x="2130" y="1824"/>
                <a:ext cx="292"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t>xx</a:t>
                </a:r>
                <a:r>
                  <a:rPr lang="zh-CN" altLang="en-US">
                    <a:solidFill>
                      <a:schemeClr val="accent1"/>
                    </a:solidFill>
                  </a:rPr>
                  <a:t>1</a:t>
                </a:r>
                <a:endParaRPr lang="en-US" altLang="zh-CN">
                  <a:solidFill>
                    <a:schemeClr val="accent1"/>
                  </a:solidFill>
                </a:endParaRPr>
              </a:p>
            </p:txBody>
          </p:sp>
          <p:sp>
            <p:nvSpPr>
              <p:cNvPr id="57381" name="Rectangle 31"/>
              <p:cNvSpPr>
                <a:spLocks noChangeArrowheads="1"/>
              </p:cNvSpPr>
              <p:nvPr/>
            </p:nvSpPr>
            <p:spPr bwMode="auto">
              <a:xfrm>
                <a:off x="2871" y="1824"/>
                <a:ext cx="292"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hlinkClick r:id="" action="ppaction://hlinkshowjump?jump=nextslide"/>
                  </a:rPr>
                  <a:t>0</a:t>
                </a:r>
                <a:r>
                  <a:rPr lang="zh-CN" altLang="en-US">
                    <a:solidFill>
                      <a:schemeClr val="accent1"/>
                    </a:solidFill>
                    <a:hlinkClick r:id="" action="ppaction://hlinkshowjump?jump=nextslide"/>
                  </a:rPr>
                  <a:t>1</a:t>
                </a:r>
                <a:r>
                  <a:rPr lang="zh-CN" altLang="en-US">
                    <a:hlinkClick r:id="" action="ppaction://hlinkshowjump?jump=nextslide"/>
                  </a:rPr>
                  <a:t>0</a:t>
                </a:r>
                <a:endParaRPr lang="zh-CN" altLang="en-US"/>
              </a:p>
            </p:txBody>
          </p:sp>
          <p:sp>
            <p:nvSpPr>
              <p:cNvPr id="57382" name="Rectangle 32"/>
              <p:cNvSpPr>
                <a:spLocks noChangeArrowheads="1"/>
              </p:cNvSpPr>
              <p:nvPr/>
            </p:nvSpPr>
            <p:spPr bwMode="auto">
              <a:xfrm>
                <a:off x="3351" y="1824"/>
                <a:ext cx="292"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t>000</a:t>
                </a:r>
                <a:endParaRPr lang="zh-CN" altLang="en-US"/>
              </a:p>
            </p:txBody>
          </p:sp>
          <p:sp>
            <p:nvSpPr>
              <p:cNvPr id="57383" name="Rectangle 33"/>
              <p:cNvSpPr>
                <a:spLocks noChangeArrowheads="1"/>
              </p:cNvSpPr>
              <p:nvPr/>
            </p:nvSpPr>
            <p:spPr bwMode="auto">
              <a:xfrm>
                <a:off x="3831" y="1824"/>
                <a:ext cx="292"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t>000</a:t>
                </a:r>
                <a:endParaRPr lang="zh-CN" altLang="en-US"/>
              </a:p>
            </p:txBody>
          </p:sp>
          <p:sp>
            <p:nvSpPr>
              <p:cNvPr id="57384" name="Rectangle 34"/>
              <p:cNvSpPr>
                <a:spLocks noChangeArrowheads="1"/>
              </p:cNvSpPr>
              <p:nvPr/>
            </p:nvSpPr>
            <p:spPr bwMode="auto">
              <a:xfrm>
                <a:off x="4289" y="1834"/>
                <a:ext cx="318"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b="0">
                    <a:latin typeface="Times New Roman" panose="02020603050405020304" pitchFamily="18" charset="0"/>
                  </a:rPr>
                  <a:t> </a:t>
                </a:r>
                <a:r>
                  <a:rPr lang="en-US" altLang="zh-CN">
                    <a:solidFill>
                      <a:schemeClr val="accent1"/>
                    </a:solidFill>
                    <a:hlinkClick r:id="" action="ppaction://hlinkshowjump?jump=nextslide"/>
                  </a:rPr>
                  <a:t>1</a:t>
                </a:r>
                <a:r>
                  <a:rPr lang="zh-CN" altLang="en-US">
                    <a:hlinkClick r:id="" action="ppaction://hlinkshowjump?jump=nextslide"/>
                  </a:rPr>
                  <a:t>0</a:t>
                </a:r>
                <a:r>
                  <a:rPr lang="en-US" altLang="zh-CN">
                    <a:hlinkClick r:id="" action="ppaction://hlinkshowjump?jump=nextslide"/>
                  </a:rPr>
                  <a:t>0</a:t>
                </a:r>
                <a:endParaRPr lang="en-US" altLang="zh-CN"/>
              </a:p>
            </p:txBody>
          </p:sp>
          <p:sp>
            <p:nvSpPr>
              <p:cNvPr id="57385" name="Rectangle 35"/>
              <p:cNvSpPr>
                <a:spLocks noChangeArrowheads="1"/>
              </p:cNvSpPr>
              <p:nvPr/>
            </p:nvSpPr>
            <p:spPr bwMode="auto">
              <a:xfrm>
                <a:off x="4791" y="1824"/>
                <a:ext cx="292"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t>xxx</a:t>
                </a:r>
                <a:endParaRPr lang="en-US" altLang="zh-CN"/>
              </a:p>
            </p:txBody>
          </p:sp>
        </p:grpSp>
        <p:sp>
          <p:nvSpPr>
            <p:cNvPr id="57353" name="Rectangle 196"/>
            <p:cNvSpPr>
              <a:spLocks noChangeArrowheads="1"/>
            </p:cNvSpPr>
            <p:nvPr/>
          </p:nvSpPr>
          <p:spPr bwMode="auto">
            <a:xfrm>
              <a:off x="773" y="1721"/>
              <a:ext cx="436"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t>指令</a:t>
              </a:r>
              <a:endParaRPr lang="zh-CN" altLang="en-US"/>
            </a:p>
          </p:txBody>
        </p:sp>
      </p:grpSp>
      <p:sp>
        <p:nvSpPr>
          <p:cNvPr id="2" name="标题 1"/>
          <p:cNvSpPr>
            <a:spLocks noGrp="1"/>
          </p:cNvSpPr>
          <p:nvPr>
            <p:ph type="title"/>
          </p:nvPr>
        </p:nvSpPr>
        <p:spPr/>
        <p:txBody>
          <a:bodyPr/>
          <a:lstStyle/>
          <a:p>
            <a:r>
              <a:rPr lang="en-US" altLang="zh-CN" dirty="0" err="1"/>
              <a:t>ALUop</a:t>
            </a:r>
            <a:r>
              <a:rPr lang="zh-CN" altLang="en-US" dirty="0"/>
              <a:t>的逻辑表达式</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2533"/>
                                        </p:tgtEl>
                                        <p:attrNameLst>
                                          <p:attrName>style.visibility</p:attrName>
                                        </p:attrNameLst>
                                      </p:cBhvr>
                                      <p:to>
                                        <p:strVal val="visible"/>
                                      </p:to>
                                    </p:set>
                                    <p:animEffect transition="in" filter="blinds(horizontal)">
                                      <p:cBhvr>
                                        <p:cTn id="7" dur="500"/>
                                        <p:tgtEl>
                                          <p:spTgt spid="27253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72579"/>
                                        </p:tgtEl>
                                        <p:attrNameLst>
                                          <p:attrName>style.visibility</p:attrName>
                                        </p:attrNameLst>
                                      </p:cBhvr>
                                      <p:to>
                                        <p:strVal val="visible"/>
                                      </p:to>
                                    </p:set>
                                    <p:animEffect transition="in" filter="blinds(horizontal)">
                                      <p:cBhvr>
                                        <p:cTn id="17" dur="500"/>
                                        <p:tgtEl>
                                          <p:spTgt spid="27257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72519"/>
                                        </p:tgtEl>
                                        <p:attrNameLst>
                                          <p:attrName>style.visibility</p:attrName>
                                        </p:attrNameLst>
                                      </p:cBhvr>
                                      <p:to>
                                        <p:strVal val="visible"/>
                                      </p:to>
                                    </p:set>
                                    <p:animEffect transition="in" filter="blinds(horizontal)">
                                      <p:cBhvr>
                                        <p:cTn id="22" dur="500"/>
                                        <p:tgtEl>
                                          <p:spTgt spid="2725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533" grpId="0"/>
      <p:bldP spid="272519" grpId="0"/>
      <p:bldP spid="27257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Grp="1" noChangeArrowheads="1"/>
          </p:cNvSpPr>
          <p:nvPr>
            <p:ph type="body" idx="1"/>
          </p:nvPr>
        </p:nvSpPr>
        <p:spPr>
          <a:xfrm>
            <a:off x="183925" y="6093056"/>
            <a:ext cx="11898080" cy="411395"/>
          </a:xfrm>
          <a:noFill/>
        </p:spPr>
        <p:txBody>
          <a:bodyPr/>
          <a:lstStyle/>
          <a:p>
            <a:pPr>
              <a:spcBef>
                <a:spcPct val="10000"/>
              </a:spcBef>
              <a:buFontTx/>
              <a:buNone/>
            </a:pPr>
            <a:r>
              <a:rPr lang="en-US" altLang="zh-CN" sz="1800" dirty="0" err="1">
                <a:ea typeface="宋体" panose="02010600030101010101" pitchFamily="2" charset="-122"/>
              </a:rPr>
              <a:t>ALUctr</a:t>
            </a:r>
            <a:r>
              <a:rPr lang="en-US" altLang="zh-CN" sz="1800" dirty="0">
                <a:ea typeface="宋体" panose="02010600030101010101" pitchFamily="2" charset="-122"/>
              </a:rPr>
              <a:t>&lt;0&gt;  </a:t>
            </a:r>
            <a:r>
              <a:rPr lang="en-US" altLang="zh-CN" sz="1800" dirty="0" smtClean="0">
                <a:ea typeface="宋体" panose="02010600030101010101" pitchFamily="2" charset="-122"/>
              </a:rPr>
              <a:t>=!</a:t>
            </a:r>
            <a:r>
              <a:rPr lang="en-US" altLang="zh-CN" sz="1800" dirty="0" err="1">
                <a:ea typeface="宋体" panose="02010600030101010101" pitchFamily="2" charset="-122"/>
              </a:rPr>
              <a:t>func</a:t>
            </a:r>
            <a:r>
              <a:rPr lang="en-US" altLang="zh-CN" sz="1800" dirty="0">
                <a:ea typeface="宋体" panose="02010600030101010101" pitchFamily="2" charset="-122"/>
              </a:rPr>
              <a:t>&lt;2&gt;  </a:t>
            </a:r>
            <a:r>
              <a:rPr lang="en-US" altLang="zh-CN" sz="1800" dirty="0" smtClean="0">
                <a:ea typeface="宋体" panose="02010600030101010101" pitchFamily="2" charset="-122"/>
              </a:rPr>
              <a:t>&amp; !</a:t>
            </a:r>
            <a:r>
              <a:rPr lang="en-US" altLang="zh-CN" sz="1800" dirty="0" err="1">
                <a:ea typeface="宋体" panose="02010600030101010101" pitchFamily="2" charset="-122"/>
              </a:rPr>
              <a:t>func</a:t>
            </a:r>
            <a:r>
              <a:rPr lang="en-US" altLang="zh-CN" sz="1800" dirty="0">
                <a:ea typeface="宋体" panose="02010600030101010101" pitchFamily="2" charset="-122"/>
              </a:rPr>
              <a:t>&lt;0</a:t>
            </a:r>
            <a:r>
              <a:rPr lang="en-US" altLang="zh-CN" sz="1800" dirty="0" smtClean="0">
                <a:ea typeface="宋体" panose="02010600030101010101" pitchFamily="2" charset="-122"/>
              </a:rPr>
              <a:t>&gt;</a:t>
            </a:r>
            <a:endParaRPr lang="en-US" altLang="zh-CN" sz="1800" dirty="0">
              <a:ea typeface="宋体" panose="02010600030101010101" pitchFamily="2" charset="-122"/>
            </a:endParaRPr>
          </a:p>
        </p:txBody>
      </p:sp>
      <p:grpSp>
        <p:nvGrpSpPr>
          <p:cNvPr id="58372" name="Group 172"/>
          <p:cNvGrpSpPr/>
          <p:nvPr/>
        </p:nvGrpSpPr>
        <p:grpSpPr bwMode="auto">
          <a:xfrm>
            <a:off x="2151064" y="3022600"/>
            <a:ext cx="3557587" cy="1860550"/>
            <a:chOff x="192" y="2880"/>
            <a:chExt cx="2241" cy="1172"/>
          </a:xfrm>
        </p:grpSpPr>
        <p:sp>
          <p:nvSpPr>
            <p:cNvPr id="58473" name="Line 173"/>
            <p:cNvSpPr>
              <a:spLocks noChangeShapeType="1"/>
            </p:cNvSpPr>
            <p:nvPr/>
          </p:nvSpPr>
          <p:spPr bwMode="auto">
            <a:xfrm>
              <a:off x="200" y="3072"/>
              <a:ext cx="214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74" name="Rectangle 174"/>
            <p:cNvSpPr>
              <a:spLocks noChangeArrowheads="1"/>
            </p:cNvSpPr>
            <p:nvPr/>
          </p:nvSpPr>
          <p:spPr bwMode="auto">
            <a:xfrm>
              <a:off x="227" y="2880"/>
              <a:ext cx="72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t>func&lt;5:0</a:t>
              </a:r>
              <a:r>
                <a:rPr lang="en-US" altLang="zh-CN">
                  <a:latin typeface="Times New Roman" panose="02020603050405020304" pitchFamily="18" charset="0"/>
                </a:rPr>
                <a:t>&gt;</a:t>
              </a:r>
              <a:endParaRPr lang="en-US" altLang="zh-CN">
                <a:latin typeface="Times New Roman" panose="02020603050405020304" pitchFamily="18" charset="0"/>
              </a:endParaRPr>
            </a:p>
          </p:txBody>
        </p:sp>
        <p:sp>
          <p:nvSpPr>
            <p:cNvPr id="58475" name="Rectangle 175"/>
            <p:cNvSpPr>
              <a:spLocks noChangeArrowheads="1"/>
            </p:cNvSpPr>
            <p:nvPr/>
          </p:nvSpPr>
          <p:spPr bwMode="auto">
            <a:xfrm>
              <a:off x="1006" y="2880"/>
              <a:ext cx="142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t>Instruction</a:t>
              </a:r>
              <a:r>
                <a:rPr lang="en-US" altLang="zh-CN">
                  <a:latin typeface="Times New Roman" panose="02020603050405020304" pitchFamily="18" charset="0"/>
                </a:rPr>
                <a:t> </a:t>
              </a:r>
              <a:r>
                <a:rPr lang="en-US" altLang="zh-CN"/>
                <a:t>Operation</a:t>
              </a:r>
              <a:endParaRPr lang="en-US" altLang="zh-CN"/>
            </a:p>
          </p:txBody>
        </p:sp>
        <p:sp>
          <p:nvSpPr>
            <p:cNvPr id="58476" name="Rectangle 176"/>
            <p:cNvSpPr>
              <a:spLocks noChangeArrowheads="1"/>
            </p:cNvSpPr>
            <p:nvPr/>
          </p:nvSpPr>
          <p:spPr bwMode="auto">
            <a:xfrm>
              <a:off x="319" y="3072"/>
              <a:ext cx="58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t>10 0000</a:t>
              </a:r>
              <a:endParaRPr lang="zh-CN" altLang="en-US"/>
            </a:p>
          </p:txBody>
        </p:sp>
        <p:sp>
          <p:nvSpPr>
            <p:cNvPr id="58477" name="Rectangle 177"/>
            <p:cNvSpPr>
              <a:spLocks noChangeArrowheads="1"/>
            </p:cNvSpPr>
            <p:nvPr/>
          </p:nvSpPr>
          <p:spPr bwMode="auto">
            <a:xfrm>
              <a:off x="319" y="3264"/>
              <a:ext cx="57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t>10</a:t>
              </a:r>
              <a:r>
                <a:rPr lang="zh-CN" altLang="en-US" b="0">
                  <a:latin typeface="Times New Roman" panose="02020603050405020304" pitchFamily="18" charset="0"/>
                </a:rPr>
                <a:t> </a:t>
              </a:r>
              <a:r>
                <a:rPr lang="zh-CN" altLang="en-US"/>
                <a:t>0010</a:t>
              </a:r>
              <a:endParaRPr lang="zh-CN" altLang="en-US"/>
            </a:p>
          </p:txBody>
        </p:sp>
        <p:sp>
          <p:nvSpPr>
            <p:cNvPr id="58478" name="Line 178"/>
            <p:cNvSpPr>
              <a:spLocks noChangeShapeType="1"/>
            </p:cNvSpPr>
            <p:nvPr/>
          </p:nvSpPr>
          <p:spPr bwMode="auto">
            <a:xfrm>
              <a:off x="200" y="3264"/>
              <a:ext cx="214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79" name="Line 179"/>
            <p:cNvSpPr>
              <a:spLocks noChangeShapeType="1"/>
            </p:cNvSpPr>
            <p:nvPr/>
          </p:nvSpPr>
          <p:spPr bwMode="auto">
            <a:xfrm>
              <a:off x="200" y="3456"/>
              <a:ext cx="214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80" name="Rectangle 180"/>
            <p:cNvSpPr>
              <a:spLocks noChangeArrowheads="1"/>
            </p:cNvSpPr>
            <p:nvPr/>
          </p:nvSpPr>
          <p:spPr bwMode="auto">
            <a:xfrm>
              <a:off x="319" y="3456"/>
              <a:ext cx="57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dirty="0"/>
                <a:t>10 0</a:t>
              </a:r>
              <a:r>
                <a:rPr lang="en-US" altLang="zh-CN" dirty="0"/>
                <a:t>0</a:t>
              </a:r>
              <a:r>
                <a:rPr lang="zh-CN" altLang="en-US" dirty="0"/>
                <a:t>1</a:t>
              </a:r>
              <a:r>
                <a:rPr lang="en-US" altLang="zh-CN" dirty="0"/>
                <a:t>1</a:t>
              </a:r>
              <a:endParaRPr lang="zh-CN" altLang="en-US" dirty="0"/>
            </a:p>
          </p:txBody>
        </p:sp>
        <p:sp>
          <p:nvSpPr>
            <p:cNvPr id="58481" name="Line 181"/>
            <p:cNvSpPr>
              <a:spLocks noChangeShapeType="1"/>
            </p:cNvSpPr>
            <p:nvPr/>
          </p:nvSpPr>
          <p:spPr bwMode="auto">
            <a:xfrm>
              <a:off x="200" y="3648"/>
              <a:ext cx="214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82" name="Rectangle 182"/>
            <p:cNvSpPr>
              <a:spLocks noChangeArrowheads="1"/>
            </p:cNvSpPr>
            <p:nvPr/>
          </p:nvSpPr>
          <p:spPr bwMode="auto">
            <a:xfrm>
              <a:off x="319" y="3648"/>
              <a:ext cx="58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dirty="0"/>
                <a:t>10 </a:t>
              </a:r>
              <a:r>
                <a:rPr lang="en-US" altLang="zh-CN" dirty="0"/>
                <a:t>1</a:t>
              </a:r>
              <a:r>
                <a:rPr lang="zh-CN" altLang="en-US" dirty="0"/>
                <a:t>010</a:t>
              </a:r>
              <a:endParaRPr lang="zh-CN" altLang="en-US" dirty="0"/>
            </a:p>
          </p:txBody>
        </p:sp>
        <p:sp>
          <p:nvSpPr>
            <p:cNvPr id="58483" name="Line 183"/>
            <p:cNvSpPr>
              <a:spLocks noChangeShapeType="1"/>
            </p:cNvSpPr>
            <p:nvPr/>
          </p:nvSpPr>
          <p:spPr bwMode="auto">
            <a:xfrm>
              <a:off x="200" y="3840"/>
              <a:ext cx="214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84" name="Rectangle 184"/>
            <p:cNvSpPr>
              <a:spLocks noChangeArrowheads="1"/>
            </p:cNvSpPr>
            <p:nvPr/>
          </p:nvSpPr>
          <p:spPr bwMode="auto">
            <a:xfrm>
              <a:off x="319" y="3840"/>
              <a:ext cx="57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dirty="0"/>
                <a:t>10 101</a:t>
              </a:r>
              <a:r>
                <a:rPr lang="en-US" altLang="zh-CN" dirty="0"/>
                <a:t>1</a:t>
              </a:r>
              <a:endParaRPr lang="zh-CN" altLang="en-US" dirty="0"/>
            </a:p>
          </p:txBody>
        </p:sp>
        <p:sp>
          <p:nvSpPr>
            <p:cNvPr id="58485" name="Line 185"/>
            <p:cNvSpPr>
              <a:spLocks noChangeShapeType="1"/>
            </p:cNvSpPr>
            <p:nvPr/>
          </p:nvSpPr>
          <p:spPr bwMode="auto">
            <a:xfrm>
              <a:off x="200" y="4032"/>
              <a:ext cx="214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86" name="Rectangle 186"/>
            <p:cNvSpPr>
              <a:spLocks noChangeArrowheads="1"/>
            </p:cNvSpPr>
            <p:nvPr/>
          </p:nvSpPr>
          <p:spPr bwMode="auto">
            <a:xfrm>
              <a:off x="1238" y="3072"/>
              <a:ext cx="34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dirty="0"/>
                <a:t>add</a:t>
              </a:r>
              <a:endParaRPr lang="en-US" altLang="zh-CN" dirty="0"/>
            </a:p>
          </p:txBody>
        </p:sp>
        <p:sp>
          <p:nvSpPr>
            <p:cNvPr id="58487" name="Rectangle 187"/>
            <p:cNvSpPr>
              <a:spLocks noChangeArrowheads="1"/>
            </p:cNvSpPr>
            <p:nvPr/>
          </p:nvSpPr>
          <p:spPr bwMode="auto">
            <a:xfrm>
              <a:off x="1238" y="3264"/>
              <a:ext cx="34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t>sub</a:t>
              </a:r>
              <a:endParaRPr lang="en-US" altLang="zh-CN"/>
            </a:p>
          </p:txBody>
        </p:sp>
        <p:sp>
          <p:nvSpPr>
            <p:cNvPr id="58488" name="Rectangle 188"/>
            <p:cNvSpPr>
              <a:spLocks noChangeArrowheads="1"/>
            </p:cNvSpPr>
            <p:nvPr/>
          </p:nvSpPr>
          <p:spPr bwMode="auto">
            <a:xfrm>
              <a:off x="1238" y="3456"/>
              <a:ext cx="42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dirty="0" err="1"/>
                <a:t>subu</a:t>
              </a:r>
              <a:endParaRPr lang="en-US" altLang="zh-CN" dirty="0"/>
            </a:p>
          </p:txBody>
        </p:sp>
        <p:sp>
          <p:nvSpPr>
            <p:cNvPr id="58489" name="Rectangle 189"/>
            <p:cNvSpPr>
              <a:spLocks noChangeArrowheads="1"/>
            </p:cNvSpPr>
            <p:nvPr/>
          </p:nvSpPr>
          <p:spPr bwMode="auto">
            <a:xfrm>
              <a:off x="1238" y="3648"/>
              <a:ext cx="26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dirty="0" err="1"/>
                <a:t>slt</a:t>
              </a:r>
              <a:endParaRPr lang="en-US" altLang="zh-CN" dirty="0"/>
            </a:p>
          </p:txBody>
        </p:sp>
        <p:sp>
          <p:nvSpPr>
            <p:cNvPr id="58490" name="Rectangle 190"/>
            <p:cNvSpPr>
              <a:spLocks noChangeArrowheads="1"/>
            </p:cNvSpPr>
            <p:nvPr/>
          </p:nvSpPr>
          <p:spPr bwMode="auto">
            <a:xfrm>
              <a:off x="1238" y="3840"/>
              <a:ext cx="34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dirty="0" err="1"/>
                <a:t>sltu</a:t>
              </a:r>
              <a:endParaRPr lang="en-US" altLang="zh-CN" dirty="0"/>
            </a:p>
          </p:txBody>
        </p:sp>
        <p:sp>
          <p:nvSpPr>
            <p:cNvPr id="58491" name="Line 191"/>
            <p:cNvSpPr>
              <a:spLocks noChangeShapeType="1"/>
            </p:cNvSpPr>
            <p:nvPr/>
          </p:nvSpPr>
          <p:spPr bwMode="auto">
            <a:xfrm>
              <a:off x="200" y="2880"/>
              <a:ext cx="214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92" name="Line 192"/>
            <p:cNvSpPr>
              <a:spLocks noChangeShapeType="1"/>
            </p:cNvSpPr>
            <p:nvPr/>
          </p:nvSpPr>
          <p:spPr bwMode="auto">
            <a:xfrm>
              <a:off x="192" y="2888"/>
              <a:ext cx="0" cy="113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93" name="Line 193"/>
            <p:cNvSpPr>
              <a:spLocks noChangeShapeType="1"/>
            </p:cNvSpPr>
            <p:nvPr/>
          </p:nvSpPr>
          <p:spPr bwMode="auto">
            <a:xfrm>
              <a:off x="2352" y="2888"/>
              <a:ext cx="0" cy="113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94" name="Line 194"/>
            <p:cNvSpPr>
              <a:spLocks noChangeShapeType="1"/>
            </p:cNvSpPr>
            <p:nvPr/>
          </p:nvSpPr>
          <p:spPr bwMode="auto">
            <a:xfrm>
              <a:off x="973" y="2888"/>
              <a:ext cx="0" cy="113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58373" name="Group 195"/>
          <p:cNvGrpSpPr/>
          <p:nvPr/>
        </p:nvGrpSpPr>
        <p:grpSpPr bwMode="auto">
          <a:xfrm>
            <a:off x="5568950" y="3027363"/>
            <a:ext cx="3079750" cy="1860550"/>
            <a:chOff x="3585" y="2928"/>
            <a:chExt cx="1940" cy="1172"/>
          </a:xfrm>
        </p:grpSpPr>
        <p:sp>
          <p:nvSpPr>
            <p:cNvPr id="58451" name="Line 196"/>
            <p:cNvSpPr>
              <a:spLocks noChangeShapeType="1"/>
            </p:cNvSpPr>
            <p:nvPr/>
          </p:nvSpPr>
          <p:spPr bwMode="auto">
            <a:xfrm>
              <a:off x="3613" y="3120"/>
              <a:ext cx="190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52" name="Rectangle 197"/>
            <p:cNvSpPr>
              <a:spLocks noChangeArrowheads="1"/>
            </p:cNvSpPr>
            <p:nvPr/>
          </p:nvSpPr>
          <p:spPr bwMode="auto">
            <a:xfrm>
              <a:off x="3585" y="2928"/>
              <a:ext cx="88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t>ALUctr&lt;2:0</a:t>
              </a:r>
              <a:r>
                <a:rPr lang="en-US" altLang="zh-CN">
                  <a:latin typeface="Times New Roman" panose="02020603050405020304" pitchFamily="18" charset="0"/>
                </a:rPr>
                <a:t>&gt;</a:t>
              </a:r>
              <a:endParaRPr lang="en-US" altLang="zh-CN">
                <a:latin typeface="Times New Roman" panose="02020603050405020304" pitchFamily="18" charset="0"/>
              </a:endParaRPr>
            </a:p>
          </p:txBody>
        </p:sp>
        <p:sp>
          <p:nvSpPr>
            <p:cNvPr id="58453" name="Rectangle 198"/>
            <p:cNvSpPr>
              <a:spLocks noChangeArrowheads="1"/>
            </p:cNvSpPr>
            <p:nvPr/>
          </p:nvSpPr>
          <p:spPr bwMode="auto">
            <a:xfrm>
              <a:off x="4460" y="2928"/>
              <a:ext cx="102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t>ALU</a:t>
              </a:r>
              <a:r>
                <a:rPr lang="en-US" altLang="zh-CN">
                  <a:latin typeface="Times New Roman" panose="02020603050405020304" pitchFamily="18" charset="0"/>
                </a:rPr>
                <a:t> </a:t>
              </a:r>
              <a:r>
                <a:rPr lang="en-US" altLang="zh-CN"/>
                <a:t>Operation</a:t>
              </a:r>
              <a:endParaRPr lang="en-US" altLang="zh-CN"/>
            </a:p>
          </p:txBody>
        </p:sp>
        <p:sp>
          <p:nvSpPr>
            <p:cNvPr id="58454" name="Rectangle 199"/>
            <p:cNvSpPr>
              <a:spLocks noChangeArrowheads="1"/>
            </p:cNvSpPr>
            <p:nvPr/>
          </p:nvSpPr>
          <p:spPr bwMode="auto">
            <a:xfrm>
              <a:off x="3836" y="3120"/>
              <a:ext cx="33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t>001</a:t>
              </a:r>
              <a:endParaRPr lang="en-US" altLang="zh-CN"/>
            </a:p>
          </p:txBody>
        </p:sp>
        <p:sp>
          <p:nvSpPr>
            <p:cNvPr id="58455" name="Rectangle 200"/>
            <p:cNvSpPr>
              <a:spLocks noChangeArrowheads="1"/>
            </p:cNvSpPr>
            <p:nvPr/>
          </p:nvSpPr>
          <p:spPr bwMode="auto">
            <a:xfrm>
              <a:off x="3836" y="3312"/>
              <a:ext cx="33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t>101</a:t>
              </a:r>
              <a:endParaRPr lang="en-US" altLang="zh-CN"/>
            </a:p>
          </p:txBody>
        </p:sp>
        <p:sp>
          <p:nvSpPr>
            <p:cNvPr id="58456" name="Line 201"/>
            <p:cNvSpPr>
              <a:spLocks noChangeShapeType="1"/>
            </p:cNvSpPr>
            <p:nvPr/>
          </p:nvSpPr>
          <p:spPr bwMode="auto">
            <a:xfrm>
              <a:off x="3613" y="3312"/>
              <a:ext cx="190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57" name="Line 202"/>
            <p:cNvSpPr>
              <a:spLocks noChangeShapeType="1"/>
            </p:cNvSpPr>
            <p:nvPr/>
          </p:nvSpPr>
          <p:spPr bwMode="auto">
            <a:xfrm>
              <a:off x="3613" y="3504"/>
              <a:ext cx="190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58" name="Rectangle 203"/>
            <p:cNvSpPr>
              <a:spLocks noChangeArrowheads="1"/>
            </p:cNvSpPr>
            <p:nvPr/>
          </p:nvSpPr>
          <p:spPr bwMode="auto">
            <a:xfrm>
              <a:off x="3836" y="3504"/>
              <a:ext cx="33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dirty="0"/>
                <a:t>100</a:t>
              </a:r>
              <a:endParaRPr lang="en-US" altLang="zh-CN" dirty="0"/>
            </a:p>
          </p:txBody>
        </p:sp>
        <p:sp>
          <p:nvSpPr>
            <p:cNvPr id="58459" name="Line 204"/>
            <p:cNvSpPr>
              <a:spLocks noChangeShapeType="1"/>
            </p:cNvSpPr>
            <p:nvPr/>
          </p:nvSpPr>
          <p:spPr bwMode="auto">
            <a:xfrm>
              <a:off x="3613" y="3696"/>
              <a:ext cx="190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60" name="Rectangle 205"/>
            <p:cNvSpPr>
              <a:spLocks noChangeArrowheads="1"/>
            </p:cNvSpPr>
            <p:nvPr/>
          </p:nvSpPr>
          <p:spPr bwMode="auto">
            <a:xfrm>
              <a:off x="3836" y="3696"/>
              <a:ext cx="31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dirty="0"/>
                <a:t>111</a:t>
              </a:r>
              <a:endParaRPr lang="en-US" altLang="zh-CN" dirty="0"/>
            </a:p>
          </p:txBody>
        </p:sp>
        <p:sp>
          <p:nvSpPr>
            <p:cNvPr id="58461" name="Line 206"/>
            <p:cNvSpPr>
              <a:spLocks noChangeShapeType="1"/>
            </p:cNvSpPr>
            <p:nvPr/>
          </p:nvSpPr>
          <p:spPr bwMode="auto">
            <a:xfrm>
              <a:off x="3613" y="3888"/>
              <a:ext cx="190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62" name="Rectangle 207"/>
            <p:cNvSpPr>
              <a:spLocks noChangeArrowheads="1"/>
            </p:cNvSpPr>
            <p:nvPr/>
          </p:nvSpPr>
          <p:spPr bwMode="auto">
            <a:xfrm>
              <a:off x="3836" y="3888"/>
              <a:ext cx="32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dirty="0"/>
                <a:t>110</a:t>
              </a:r>
              <a:endParaRPr lang="en-US" altLang="zh-CN" dirty="0"/>
            </a:p>
          </p:txBody>
        </p:sp>
        <p:sp>
          <p:nvSpPr>
            <p:cNvPr id="58463" name="Line 208"/>
            <p:cNvSpPr>
              <a:spLocks noChangeShapeType="1"/>
            </p:cNvSpPr>
            <p:nvPr/>
          </p:nvSpPr>
          <p:spPr bwMode="auto">
            <a:xfrm>
              <a:off x="3613" y="4080"/>
              <a:ext cx="190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64" name="Rectangle 209"/>
            <p:cNvSpPr>
              <a:spLocks noChangeArrowheads="1"/>
            </p:cNvSpPr>
            <p:nvPr/>
          </p:nvSpPr>
          <p:spPr bwMode="auto">
            <a:xfrm>
              <a:off x="4748" y="3120"/>
              <a:ext cx="34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dirty="0"/>
                <a:t>add</a:t>
              </a:r>
              <a:endParaRPr lang="en-US" altLang="zh-CN" dirty="0"/>
            </a:p>
          </p:txBody>
        </p:sp>
        <p:sp>
          <p:nvSpPr>
            <p:cNvPr id="58465" name="Rectangle 210"/>
            <p:cNvSpPr>
              <a:spLocks noChangeArrowheads="1"/>
            </p:cNvSpPr>
            <p:nvPr/>
          </p:nvSpPr>
          <p:spPr bwMode="auto">
            <a:xfrm>
              <a:off x="4673" y="3312"/>
              <a:ext cx="41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dirty="0"/>
                <a:t>  sub</a:t>
              </a:r>
              <a:endParaRPr lang="en-US" altLang="zh-CN" dirty="0"/>
            </a:p>
          </p:txBody>
        </p:sp>
        <p:sp>
          <p:nvSpPr>
            <p:cNvPr id="58466" name="Rectangle 211"/>
            <p:cNvSpPr>
              <a:spLocks noChangeArrowheads="1"/>
            </p:cNvSpPr>
            <p:nvPr/>
          </p:nvSpPr>
          <p:spPr bwMode="auto">
            <a:xfrm>
              <a:off x="4748" y="3504"/>
              <a:ext cx="42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dirty="0" err="1"/>
                <a:t>subu</a:t>
              </a:r>
              <a:endParaRPr lang="en-US" altLang="zh-CN" dirty="0"/>
            </a:p>
          </p:txBody>
        </p:sp>
        <p:sp>
          <p:nvSpPr>
            <p:cNvPr id="58467" name="Rectangle 212"/>
            <p:cNvSpPr>
              <a:spLocks noChangeArrowheads="1"/>
            </p:cNvSpPr>
            <p:nvPr/>
          </p:nvSpPr>
          <p:spPr bwMode="auto">
            <a:xfrm>
              <a:off x="4747" y="3696"/>
              <a:ext cx="26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dirty="0" err="1"/>
                <a:t>slt</a:t>
              </a:r>
              <a:endParaRPr lang="en-US" altLang="zh-CN" dirty="0"/>
            </a:p>
          </p:txBody>
        </p:sp>
        <p:sp>
          <p:nvSpPr>
            <p:cNvPr id="58468" name="Rectangle 213"/>
            <p:cNvSpPr>
              <a:spLocks noChangeArrowheads="1"/>
            </p:cNvSpPr>
            <p:nvPr/>
          </p:nvSpPr>
          <p:spPr bwMode="auto">
            <a:xfrm>
              <a:off x="4459" y="3888"/>
              <a:ext cx="62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b="0" dirty="0">
                  <a:latin typeface="Times New Roman" panose="02020603050405020304" pitchFamily="18" charset="0"/>
                </a:rPr>
                <a:t>   </a:t>
              </a:r>
              <a:r>
                <a:rPr lang="en-US" altLang="zh-CN" dirty="0"/>
                <a:t>     </a:t>
              </a:r>
              <a:r>
                <a:rPr lang="en-US" altLang="zh-CN" dirty="0" err="1"/>
                <a:t>sltu</a:t>
              </a:r>
              <a:endParaRPr lang="en-US" altLang="zh-CN" dirty="0"/>
            </a:p>
          </p:txBody>
        </p:sp>
        <p:sp>
          <p:nvSpPr>
            <p:cNvPr id="58469" name="Line 214"/>
            <p:cNvSpPr>
              <a:spLocks noChangeShapeType="1"/>
            </p:cNvSpPr>
            <p:nvPr/>
          </p:nvSpPr>
          <p:spPr bwMode="auto">
            <a:xfrm>
              <a:off x="3613" y="2928"/>
              <a:ext cx="190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70" name="Line 215"/>
            <p:cNvSpPr>
              <a:spLocks noChangeShapeType="1"/>
            </p:cNvSpPr>
            <p:nvPr/>
          </p:nvSpPr>
          <p:spPr bwMode="auto">
            <a:xfrm>
              <a:off x="3605" y="2936"/>
              <a:ext cx="0" cy="113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71" name="Line 216"/>
            <p:cNvSpPr>
              <a:spLocks noChangeShapeType="1"/>
            </p:cNvSpPr>
            <p:nvPr/>
          </p:nvSpPr>
          <p:spPr bwMode="auto">
            <a:xfrm>
              <a:off x="5525" y="2936"/>
              <a:ext cx="0" cy="113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72" name="Line 217"/>
            <p:cNvSpPr>
              <a:spLocks noChangeShapeType="1"/>
            </p:cNvSpPr>
            <p:nvPr/>
          </p:nvSpPr>
          <p:spPr bwMode="auto">
            <a:xfrm>
              <a:off x="4421" y="2936"/>
              <a:ext cx="0" cy="113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58374" name="Group 219"/>
          <p:cNvGrpSpPr/>
          <p:nvPr/>
        </p:nvGrpSpPr>
        <p:grpSpPr bwMode="auto">
          <a:xfrm>
            <a:off x="9859964" y="1460500"/>
            <a:ext cx="554037" cy="1092200"/>
            <a:chOff x="3072" y="3271"/>
            <a:chExt cx="288" cy="688"/>
          </a:xfrm>
        </p:grpSpPr>
        <p:sp>
          <p:nvSpPr>
            <p:cNvPr id="58443" name="Line 220"/>
            <p:cNvSpPr>
              <a:spLocks noChangeShapeType="1"/>
            </p:cNvSpPr>
            <p:nvPr/>
          </p:nvSpPr>
          <p:spPr bwMode="auto">
            <a:xfrm>
              <a:off x="3072" y="3271"/>
              <a:ext cx="0" cy="15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44" name="Line 221"/>
            <p:cNvSpPr>
              <a:spLocks noChangeShapeType="1"/>
            </p:cNvSpPr>
            <p:nvPr/>
          </p:nvSpPr>
          <p:spPr bwMode="auto">
            <a:xfrm>
              <a:off x="3080" y="3271"/>
              <a:ext cx="272" cy="15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45" name="Line 222"/>
            <p:cNvSpPr>
              <a:spLocks noChangeShapeType="1"/>
            </p:cNvSpPr>
            <p:nvPr/>
          </p:nvSpPr>
          <p:spPr bwMode="auto">
            <a:xfrm>
              <a:off x="3080" y="3443"/>
              <a:ext cx="128" cy="7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46" name="Line 223"/>
            <p:cNvSpPr>
              <a:spLocks noChangeShapeType="1"/>
            </p:cNvSpPr>
            <p:nvPr/>
          </p:nvSpPr>
          <p:spPr bwMode="auto">
            <a:xfrm>
              <a:off x="3216" y="3529"/>
              <a:ext cx="0" cy="15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47" name="Line 224"/>
            <p:cNvSpPr>
              <a:spLocks noChangeShapeType="1"/>
            </p:cNvSpPr>
            <p:nvPr/>
          </p:nvSpPr>
          <p:spPr bwMode="auto">
            <a:xfrm>
              <a:off x="3360" y="3443"/>
              <a:ext cx="0" cy="32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48" name="Line 225"/>
            <p:cNvSpPr>
              <a:spLocks noChangeShapeType="1"/>
            </p:cNvSpPr>
            <p:nvPr/>
          </p:nvSpPr>
          <p:spPr bwMode="auto">
            <a:xfrm flipV="1">
              <a:off x="3080" y="3685"/>
              <a:ext cx="128" cy="102"/>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49" name="Line 226"/>
            <p:cNvSpPr>
              <a:spLocks noChangeShapeType="1"/>
            </p:cNvSpPr>
            <p:nvPr/>
          </p:nvSpPr>
          <p:spPr bwMode="auto">
            <a:xfrm>
              <a:off x="3072" y="3787"/>
              <a:ext cx="0" cy="15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50" name="Line 227"/>
            <p:cNvSpPr>
              <a:spLocks noChangeShapeType="1"/>
            </p:cNvSpPr>
            <p:nvPr/>
          </p:nvSpPr>
          <p:spPr bwMode="auto">
            <a:xfrm flipV="1">
              <a:off x="3080" y="3771"/>
              <a:ext cx="272" cy="1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8375" name="Rectangle 230"/>
          <p:cNvSpPr>
            <a:spLocks noChangeArrowheads="1"/>
          </p:cNvSpPr>
          <p:nvPr/>
        </p:nvSpPr>
        <p:spPr bwMode="auto">
          <a:xfrm rot="5400000">
            <a:off x="9977698" y="1808444"/>
            <a:ext cx="60273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t>ALU</a:t>
            </a:r>
            <a:endParaRPr lang="en-US" altLang="zh-CN"/>
          </a:p>
        </p:txBody>
      </p:sp>
      <p:sp>
        <p:nvSpPr>
          <p:cNvPr id="58376" name="Rectangle 231"/>
          <p:cNvSpPr>
            <a:spLocks noChangeArrowheads="1"/>
          </p:cNvSpPr>
          <p:nvPr/>
        </p:nvSpPr>
        <p:spPr bwMode="auto">
          <a:xfrm>
            <a:off x="5840414" y="3025321"/>
            <a:ext cx="703262" cy="1814512"/>
          </a:xfrm>
          <a:prstGeom prst="rect">
            <a:avLst/>
          </a:prstGeom>
          <a:solidFill>
            <a:srgbClr val="FF8398">
              <a:alpha val="27058"/>
            </a:srgbClr>
          </a:solidFill>
          <a:ln>
            <a:noFill/>
          </a:ln>
          <a:extLst>
            <a:ext uri="{91240B29-F687-4F45-9708-019B960494DF}">
              <a14:hiddenLine xmlns:a14="http://schemas.microsoft.com/office/drawing/2010/main" w="50800">
                <a:solidFill>
                  <a:srgbClr val="000000"/>
                </a:solidFill>
                <a:miter lim="800000"/>
                <a:headEnd/>
                <a:tailEnd/>
              </a14:hiddenLine>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dirty="0"/>
          </a:p>
        </p:txBody>
      </p:sp>
      <p:sp>
        <p:nvSpPr>
          <p:cNvPr id="58377" name="Rectangle 232"/>
          <p:cNvSpPr>
            <a:spLocks noChangeArrowheads="1"/>
          </p:cNvSpPr>
          <p:nvPr/>
        </p:nvSpPr>
        <p:spPr bwMode="auto">
          <a:xfrm>
            <a:off x="2678908" y="3045505"/>
            <a:ext cx="566737" cy="1814512"/>
          </a:xfrm>
          <a:prstGeom prst="rect">
            <a:avLst/>
          </a:prstGeom>
          <a:solidFill>
            <a:srgbClr val="FF8398">
              <a:alpha val="27058"/>
            </a:srgbClr>
          </a:solidFill>
          <a:ln>
            <a:noFill/>
          </a:ln>
          <a:extLst>
            <a:ext uri="{91240B29-F687-4F45-9708-019B960494DF}">
              <a14:hiddenLine xmlns:a14="http://schemas.microsoft.com/office/drawing/2010/main" w="50800">
                <a:solidFill>
                  <a:srgbClr val="000000"/>
                </a:solidFill>
                <a:miter lim="800000"/>
                <a:headEnd/>
                <a:tailEnd/>
              </a14:hiddenLine>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58378" name="Rectangle 234"/>
          <p:cNvSpPr>
            <a:spLocks noChangeArrowheads="1"/>
          </p:cNvSpPr>
          <p:nvPr/>
        </p:nvSpPr>
        <p:spPr bwMode="auto">
          <a:xfrm>
            <a:off x="183925" y="5587097"/>
            <a:ext cx="7305675" cy="328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marL="203200" indent="-203200">
              <a:defRPr sz="1600" b="1">
                <a:solidFill>
                  <a:schemeClr val="tx1"/>
                </a:solidFill>
                <a:latin typeface="Arial" panose="020B0604020202020204" pitchFamily="34" charset="0"/>
              </a:defRPr>
            </a:lvl1pPr>
            <a:lvl2pPr marL="685800" indent="-19050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10000"/>
              </a:spcBef>
              <a:buSzPct val="100000"/>
            </a:pPr>
            <a:r>
              <a:rPr lang="en-US" altLang="zh-CN" sz="1800" dirty="0" err="1"/>
              <a:t>ALUctr</a:t>
            </a:r>
            <a:r>
              <a:rPr lang="en-US" altLang="zh-CN" sz="1800" dirty="0"/>
              <a:t>&lt;1&gt;  = </a:t>
            </a:r>
            <a:r>
              <a:rPr lang="en-US" altLang="zh-CN" sz="1800" dirty="0" err="1"/>
              <a:t>func</a:t>
            </a:r>
            <a:r>
              <a:rPr lang="en-US" altLang="zh-CN" sz="1800" dirty="0"/>
              <a:t>&lt;3&gt;  &amp;  !</a:t>
            </a:r>
            <a:r>
              <a:rPr lang="en-US" altLang="zh-CN" sz="1800" dirty="0" err="1"/>
              <a:t>func</a:t>
            </a:r>
            <a:r>
              <a:rPr lang="en-US" altLang="zh-CN" sz="1800" dirty="0"/>
              <a:t>&lt;2&gt;  &amp; </a:t>
            </a:r>
            <a:r>
              <a:rPr lang="en-US" altLang="zh-CN" sz="1800" dirty="0" err="1"/>
              <a:t>func</a:t>
            </a:r>
            <a:r>
              <a:rPr lang="en-US" altLang="zh-CN" sz="1800" dirty="0"/>
              <a:t>&lt;1&gt; </a:t>
            </a:r>
            <a:r>
              <a:rPr lang="en-US" altLang="zh-CN" sz="1800" dirty="0">
                <a:solidFill>
                  <a:schemeClr val="accent2"/>
                </a:solidFill>
              </a:rPr>
              <a:t> </a:t>
            </a:r>
            <a:endParaRPr lang="en-US" altLang="zh-CN" sz="1800" dirty="0">
              <a:solidFill>
                <a:schemeClr val="accent2"/>
              </a:solidFill>
            </a:endParaRPr>
          </a:p>
        </p:txBody>
      </p:sp>
      <p:sp>
        <p:nvSpPr>
          <p:cNvPr id="58379" name="Rectangle 235"/>
          <p:cNvSpPr>
            <a:spLocks noChangeArrowheads="1"/>
          </p:cNvSpPr>
          <p:nvPr/>
        </p:nvSpPr>
        <p:spPr bwMode="auto">
          <a:xfrm>
            <a:off x="204976" y="5083996"/>
            <a:ext cx="6540500"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marL="203200" indent="-203200">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35000"/>
              </a:spcBef>
              <a:buSzPct val="100000"/>
            </a:pPr>
            <a:r>
              <a:rPr lang="en-US" altLang="zh-CN" sz="1800" dirty="0" err="1"/>
              <a:t>ALUctr</a:t>
            </a:r>
            <a:r>
              <a:rPr lang="en-US" altLang="zh-CN" sz="1800" dirty="0"/>
              <a:t>&lt;2&gt;  =  !</a:t>
            </a:r>
            <a:r>
              <a:rPr lang="en-US" altLang="zh-CN" sz="1800" dirty="0" err="1"/>
              <a:t>func</a:t>
            </a:r>
            <a:r>
              <a:rPr lang="en-US" altLang="zh-CN" sz="1800" dirty="0"/>
              <a:t>&lt;2&gt; &amp; </a:t>
            </a:r>
            <a:r>
              <a:rPr lang="en-US" altLang="zh-CN" sz="1800" dirty="0" err="1"/>
              <a:t>func</a:t>
            </a:r>
            <a:r>
              <a:rPr lang="en-US" altLang="zh-CN" sz="1800" dirty="0"/>
              <a:t>&lt;1&gt; </a:t>
            </a:r>
            <a:endParaRPr lang="en-US" altLang="zh-CN" sz="1800" dirty="0"/>
          </a:p>
        </p:txBody>
      </p:sp>
      <p:grpSp>
        <p:nvGrpSpPr>
          <p:cNvPr id="58380" name="Group 236"/>
          <p:cNvGrpSpPr/>
          <p:nvPr/>
        </p:nvGrpSpPr>
        <p:grpSpPr bwMode="auto">
          <a:xfrm>
            <a:off x="3944939" y="630239"/>
            <a:ext cx="6207125" cy="1419225"/>
            <a:chOff x="985" y="292"/>
            <a:chExt cx="4107" cy="937"/>
          </a:xfrm>
        </p:grpSpPr>
        <p:sp>
          <p:nvSpPr>
            <p:cNvPr id="58413" name="Rectangle 237"/>
            <p:cNvSpPr>
              <a:spLocks noChangeArrowheads="1"/>
            </p:cNvSpPr>
            <p:nvPr/>
          </p:nvSpPr>
          <p:spPr bwMode="auto">
            <a:xfrm>
              <a:off x="2815" y="292"/>
              <a:ext cx="407"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t>func</a:t>
              </a:r>
              <a:endParaRPr lang="en-US" altLang="zh-CN"/>
            </a:p>
          </p:txBody>
        </p:sp>
        <p:sp>
          <p:nvSpPr>
            <p:cNvPr id="58414" name="Rectangle 238"/>
            <p:cNvSpPr>
              <a:spLocks noChangeArrowheads="1"/>
            </p:cNvSpPr>
            <p:nvPr/>
          </p:nvSpPr>
          <p:spPr bwMode="auto">
            <a:xfrm>
              <a:off x="1626" y="433"/>
              <a:ext cx="608" cy="79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58415" name="Rectangle 239"/>
            <p:cNvSpPr>
              <a:spLocks noChangeArrowheads="1"/>
            </p:cNvSpPr>
            <p:nvPr/>
          </p:nvSpPr>
          <p:spPr bwMode="auto">
            <a:xfrm>
              <a:off x="1629" y="563"/>
              <a:ext cx="598" cy="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a:r>
                <a:rPr lang="en-US" altLang="zh-CN"/>
                <a:t>Main</a:t>
              </a:r>
              <a:endParaRPr lang="en-US" altLang="zh-CN"/>
            </a:p>
            <a:p>
              <a:pPr algn="ctr"/>
              <a:r>
                <a:rPr lang="en-US" altLang="zh-CN"/>
                <a:t>Control</a:t>
              </a:r>
              <a:endParaRPr lang="en-US" altLang="zh-CN"/>
            </a:p>
          </p:txBody>
        </p:sp>
        <p:sp>
          <p:nvSpPr>
            <p:cNvPr id="58416" name="Line 240"/>
            <p:cNvSpPr>
              <a:spLocks noChangeShapeType="1"/>
            </p:cNvSpPr>
            <p:nvPr/>
          </p:nvSpPr>
          <p:spPr bwMode="auto">
            <a:xfrm>
              <a:off x="1050" y="721"/>
              <a:ext cx="56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17" name="Line 241"/>
            <p:cNvSpPr>
              <a:spLocks noChangeShapeType="1"/>
            </p:cNvSpPr>
            <p:nvPr/>
          </p:nvSpPr>
          <p:spPr bwMode="auto">
            <a:xfrm flipH="1">
              <a:off x="1278" y="629"/>
              <a:ext cx="104" cy="184"/>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18" name="Rectangle 242"/>
            <p:cNvSpPr>
              <a:spLocks noChangeArrowheads="1"/>
            </p:cNvSpPr>
            <p:nvPr/>
          </p:nvSpPr>
          <p:spPr bwMode="auto">
            <a:xfrm>
              <a:off x="985" y="529"/>
              <a:ext cx="284"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t>op</a:t>
              </a:r>
              <a:endParaRPr lang="en-US" altLang="zh-CN"/>
            </a:p>
          </p:txBody>
        </p:sp>
        <p:sp>
          <p:nvSpPr>
            <p:cNvPr id="58419" name="Rectangle 243"/>
            <p:cNvSpPr>
              <a:spLocks noChangeArrowheads="1"/>
            </p:cNvSpPr>
            <p:nvPr/>
          </p:nvSpPr>
          <p:spPr bwMode="auto">
            <a:xfrm>
              <a:off x="1129" y="721"/>
              <a:ext cx="18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latin typeface="Times New Roman" panose="02020603050405020304" pitchFamily="18" charset="0"/>
                </a:rPr>
                <a:t>6</a:t>
              </a:r>
              <a:endParaRPr lang="zh-CN" altLang="en-US">
                <a:latin typeface="Times New Roman" panose="02020603050405020304" pitchFamily="18" charset="0"/>
              </a:endParaRPr>
            </a:p>
          </p:txBody>
        </p:sp>
        <p:grpSp>
          <p:nvGrpSpPr>
            <p:cNvPr id="58420" name="Group 244"/>
            <p:cNvGrpSpPr/>
            <p:nvPr/>
          </p:nvGrpSpPr>
          <p:grpSpPr bwMode="auto">
            <a:xfrm>
              <a:off x="3354" y="319"/>
              <a:ext cx="608" cy="534"/>
              <a:chOff x="3176" y="2984"/>
              <a:chExt cx="608" cy="570"/>
            </a:xfrm>
          </p:grpSpPr>
          <p:sp>
            <p:nvSpPr>
              <p:cNvPr id="58441" name="Rectangle 245"/>
              <p:cNvSpPr>
                <a:spLocks noChangeArrowheads="1"/>
              </p:cNvSpPr>
              <p:nvPr/>
            </p:nvSpPr>
            <p:spPr bwMode="auto">
              <a:xfrm>
                <a:off x="3176" y="2984"/>
                <a:ext cx="608" cy="560"/>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58442" name="Rectangle 246"/>
              <p:cNvSpPr>
                <a:spLocks noChangeArrowheads="1"/>
              </p:cNvSpPr>
              <p:nvPr/>
            </p:nvSpPr>
            <p:spPr bwMode="auto">
              <a:xfrm>
                <a:off x="3179" y="3025"/>
                <a:ext cx="598" cy="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a:lnSpc>
                    <a:spcPct val="90000"/>
                  </a:lnSpc>
                </a:pPr>
                <a:r>
                  <a:rPr lang="en-US" altLang="zh-CN">
                    <a:solidFill>
                      <a:srgbClr val="0000FF"/>
                    </a:solidFill>
                  </a:rPr>
                  <a:t>ALU</a:t>
                </a:r>
                <a:endParaRPr lang="en-US" altLang="zh-CN">
                  <a:solidFill>
                    <a:srgbClr val="0000FF"/>
                  </a:solidFill>
                </a:endParaRPr>
              </a:p>
              <a:p>
                <a:pPr algn="ctr">
                  <a:lnSpc>
                    <a:spcPct val="90000"/>
                  </a:lnSpc>
                </a:pPr>
                <a:r>
                  <a:rPr lang="en-US" altLang="zh-CN">
                    <a:solidFill>
                      <a:srgbClr val="0000FF"/>
                    </a:solidFill>
                  </a:rPr>
                  <a:t>Control</a:t>
                </a:r>
                <a:endParaRPr lang="en-US" altLang="zh-CN">
                  <a:solidFill>
                    <a:srgbClr val="0000FF"/>
                  </a:solidFill>
                </a:endParaRPr>
              </a:p>
              <a:p>
                <a:pPr algn="ctr">
                  <a:lnSpc>
                    <a:spcPct val="90000"/>
                  </a:lnSpc>
                </a:pPr>
                <a:r>
                  <a:rPr lang="en-US" altLang="zh-CN">
                    <a:solidFill>
                      <a:srgbClr val="0000FF"/>
                    </a:solidFill>
                    <a:latin typeface="Times New Roman" panose="02020603050405020304" pitchFamily="18" charset="0"/>
                  </a:rPr>
                  <a:t>(</a:t>
                </a:r>
                <a:r>
                  <a:rPr lang="en-US" altLang="zh-CN">
                    <a:solidFill>
                      <a:srgbClr val="0000FF"/>
                    </a:solidFill>
                  </a:rPr>
                  <a:t>Local</a:t>
                </a:r>
                <a:r>
                  <a:rPr lang="en-US" altLang="zh-CN">
                    <a:solidFill>
                      <a:srgbClr val="0000FF"/>
                    </a:solidFill>
                    <a:latin typeface="Times New Roman" panose="02020603050405020304" pitchFamily="18" charset="0"/>
                  </a:rPr>
                  <a:t>)</a:t>
                </a:r>
                <a:endParaRPr lang="en-US" altLang="zh-CN">
                  <a:solidFill>
                    <a:srgbClr val="0000FF"/>
                  </a:solidFill>
                  <a:latin typeface="Times New Roman" panose="02020603050405020304" pitchFamily="18" charset="0"/>
                </a:endParaRPr>
              </a:p>
            </p:txBody>
          </p:sp>
        </p:grpSp>
        <p:sp>
          <p:nvSpPr>
            <p:cNvPr id="58421" name="Line 247"/>
            <p:cNvSpPr>
              <a:spLocks noChangeShapeType="1"/>
            </p:cNvSpPr>
            <p:nvPr/>
          </p:nvSpPr>
          <p:spPr bwMode="auto">
            <a:xfrm>
              <a:off x="2233" y="939"/>
              <a:ext cx="1947"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22" name="Line 248"/>
            <p:cNvSpPr>
              <a:spLocks noChangeShapeType="1"/>
            </p:cNvSpPr>
            <p:nvPr/>
          </p:nvSpPr>
          <p:spPr bwMode="auto">
            <a:xfrm flipH="1">
              <a:off x="2779" y="803"/>
              <a:ext cx="104" cy="184"/>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23" name="Rectangle 249"/>
            <p:cNvSpPr>
              <a:spLocks noChangeArrowheads="1"/>
            </p:cNvSpPr>
            <p:nvPr/>
          </p:nvSpPr>
          <p:spPr bwMode="auto">
            <a:xfrm>
              <a:off x="2880" y="767"/>
              <a:ext cx="381"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solidFill>
                    <a:srgbClr val="FF0000"/>
                  </a:solidFill>
                  <a:cs typeface="Arial" panose="020B0604020202020204" pitchFamily="34" charset="0"/>
                </a:rPr>
                <a:t>N=?</a:t>
              </a:r>
              <a:endParaRPr lang="en-US" altLang="zh-CN">
                <a:solidFill>
                  <a:srgbClr val="FF0000"/>
                </a:solidFill>
                <a:cs typeface="Arial" panose="020B0604020202020204" pitchFamily="34" charset="0"/>
              </a:endParaRPr>
            </a:p>
          </p:txBody>
        </p:sp>
        <p:sp>
          <p:nvSpPr>
            <p:cNvPr id="58424" name="Line 250"/>
            <p:cNvSpPr>
              <a:spLocks noChangeShapeType="1"/>
            </p:cNvSpPr>
            <p:nvPr/>
          </p:nvSpPr>
          <p:spPr bwMode="auto">
            <a:xfrm flipH="1">
              <a:off x="3099" y="410"/>
              <a:ext cx="104" cy="184"/>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25" name="Rectangle 251"/>
            <p:cNvSpPr>
              <a:spLocks noChangeArrowheads="1"/>
            </p:cNvSpPr>
            <p:nvPr/>
          </p:nvSpPr>
          <p:spPr bwMode="auto">
            <a:xfrm>
              <a:off x="3126" y="493"/>
              <a:ext cx="18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latin typeface="Times New Roman" panose="02020603050405020304" pitchFamily="18" charset="0"/>
                </a:rPr>
                <a:t>6</a:t>
              </a:r>
              <a:endParaRPr lang="zh-CN" altLang="en-US">
                <a:latin typeface="Times New Roman" panose="02020603050405020304" pitchFamily="18" charset="0"/>
              </a:endParaRPr>
            </a:p>
          </p:txBody>
        </p:sp>
        <p:sp>
          <p:nvSpPr>
            <p:cNvPr id="58426" name="Rectangle 252"/>
            <p:cNvSpPr>
              <a:spLocks noChangeArrowheads="1"/>
            </p:cNvSpPr>
            <p:nvPr/>
          </p:nvSpPr>
          <p:spPr bwMode="auto">
            <a:xfrm>
              <a:off x="2258" y="747"/>
              <a:ext cx="559"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t>ALUop</a:t>
              </a:r>
              <a:endParaRPr lang="en-US" altLang="zh-CN"/>
            </a:p>
          </p:txBody>
        </p:sp>
        <p:sp>
          <p:nvSpPr>
            <p:cNvPr id="58427" name="Line 253"/>
            <p:cNvSpPr>
              <a:spLocks noChangeShapeType="1"/>
            </p:cNvSpPr>
            <p:nvPr/>
          </p:nvSpPr>
          <p:spPr bwMode="auto">
            <a:xfrm flipH="1">
              <a:off x="2871" y="493"/>
              <a:ext cx="468" cy="1"/>
            </a:xfrm>
            <a:prstGeom prst="line">
              <a:avLst/>
            </a:prstGeom>
            <a:noFill/>
            <a:ln w="254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28" name="Rectangle 254"/>
            <p:cNvSpPr>
              <a:spLocks noChangeArrowheads="1"/>
            </p:cNvSpPr>
            <p:nvPr/>
          </p:nvSpPr>
          <p:spPr bwMode="auto">
            <a:xfrm>
              <a:off x="4486" y="489"/>
              <a:ext cx="573"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solidFill>
                    <a:schemeClr val="accent2"/>
                  </a:solidFill>
                </a:rPr>
                <a:t>ALUctr</a:t>
              </a:r>
              <a:endParaRPr lang="en-US" altLang="zh-CN">
                <a:solidFill>
                  <a:schemeClr val="accent2"/>
                </a:solidFill>
              </a:endParaRPr>
            </a:p>
          </p:txBody>
        </p:sp>
        <p:sp>
          <p:nvSpPr>
            <p:cNvPr id="58429" name="Line 255"/>
            <p:cNvSpPr>
              <a:spLocks noChangeShapeType="1"/>
            </p:cNvSpPr>
            <p:nvPr/>
          </p:nvSpPr>
          <p:spPr bwMode="auto">
            <a:xfrm flipH="1">
              <a:off x="4938" y="605"/>
              <a:ext cx="104" cy="184"/>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30" name="Line 256"/>
            <p:cNvSpPr>
              <a:spLocks noChangeShapeType="1"/>
            </p:cNvSpPr>
            <p:nvPr/>
          </p:nvSpPr>
          <p:spPr bwMode="auto">
            <a:xfrm flipH="1">
              <a:off x="4436" y="697"/>
              <a:ext cx="646"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31" name="Line 257"/>
            <p:cNvSpPr>
              <a:spLocks noChangeShapeType="1"/>
            </p:cNvSpPr>
            <p:nvPr/>
          </p:nvSpPr>
          <p:spPr bwMode="auto">
            <a:xfrm flipH="1">
              <a:off x="5092" y="682"/>
              <a:ext cx="0" cy="219"/>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32" name="Line 258"/>
            <p:cNvSpPr>
              <a:spLocks noChangeShapeType="1"/>
            </p:cNvSpPr>
            <p:nvPr/>
          </p:nvSpPr>
          <p:spPr bwMode="auto">
            <a:xfrm>
              <a:off x="2242" y="531"/>
              <a:ext cx="206" cy="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433" name="Line 259"/>
            <p:cNvSpPr>
              <a:spLocks noChangeShapeType="1"/>
            </p:cNvSpPr>
            <p:nvPr/>
          </p:nvSpPr>
          <p:spPr bwMode="auto">
            <a:xfrm>
              <a:off x="2247" y="1163"/>
              <a:ext cx="2080" cy="1"/>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8434" name="Line 260"/>
            <p:cNvSpPr>
              <a:spLocks noChangeShapeType="1"/>
            </p:cNvSpPr>
            <p:nvPr/>
          </p:nvSpPr>
          <p:spPr bwMode="auto">
            <a:xfrm>
              <a:off x="2311" y="611"/>
              <a:ext cx="0" cy="189"/>
            </a:xfrm>
            <a:prstGeom prst="line">
              <a:avLst/>
            </a:prstGeom>
            <a:noFill/>
            <a:ln w="50800">
              <a:solidFill>
                <a:schemeClr val="tx1"/>
              </a:solidFill>
              <a:prstDash val="sysDot"/>
              <a:round/>
            </a:ln>
            <a:extLst>
              <a:ext uri="{909E8E84-426E-40DD-AFC4-6F175D3DCCD1}">
                <a14:hiddenFill xmlns:a14="http://schemas.microsoft.com/office/drawing/2010/main">
                  <a:noFill/>
                </a14:hiddenFill>
              </a:ext>
            </a:extLst>
          </p:spPr>
          <p:txBody>
            <a:bodyPr/>
            <a:lstStyle/>
            <a:p>
              <a:endParaRPr lang="zh-CN" altLang="en-US"/>
            </a:p>
          </p:txBody>
        </p:sp>
        <p:sp>
          <p:nvSpPr>
            <p:cNvPr id="58435" name="AutoShape 261"/>
            <p:cNvSpPr>
              <a:spLocks noChangeArrowheads="1"/>
            </p:cNvSpPr>
            <p:nvPr/>
          </p:nvSpPr>
          <p:spPr bwMode="auto">
            <a:xfrm rot="-5400000">
              <a:off x="3985" y="607"/>
              <a:ext cx="644" cy="223"/>
            </a:xfrm>
            <a:prstGeom prst="flowChartManualOperation">
              <a:avLst/>
            </a:prstGeom>
            <a:solidFill>
              <a:schemeClr val="bg1"/>
            </a:solidFill>
            <a:ln w="28575">
              <a:solidFill>
                <a:schemeClr val="tx1"/>
              </a:solidFill>
              <a:miter lim="800000"/>
            </a:ln>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58436" name="Line 262"/>
            <p:cNvSpPr>
              <a:spLocks noChangeShapeType="1"/>
            </p:cNvSpPr>
            <p:nvPr/>
          </p:nvSpPr>
          <p:spPr bwMode="auto">
            <a:xfrm>
              <a:off x="3961" y="533"/>
              <a:ext cx="241"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437" name="Line 263"/>
            <p:cNvSpPr>
              <a:spLocks noChangeShapeType="1"/>
            </p:cNvSpPr>
            <p:nvPr/>
          </p:nvSpPr>
          <p:spPr bwMode="auto">
            <a:xfrm flipV="1">
              <a:off x="4342" y="951"/>
              <a:ext cx="0" cy="215"/>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438" name="Rectangle 264"/>
            <p:cNvSpPr>
              <a:spLocks noChangeArrowheads="1"/>
            </p:cNvSpPr>
            <p:nvPr/>
          </p:nvSpPr>
          <p:spPr bwMode="auto">
            <a:xfrm>
              <a:off x="2263" y="968"/>
              <a:ext cx="575"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t>R-Type</a:t>
              </a:r>
              <a:endParaRPr lang="en-US" altLang="zh-CN"/>
            </a:p>
          </p:txBody>
        </p:sp>
        <p:sp>
          <p:nvSpPr>
            <p:cNvPr id="58439" name="Rectangle 265"/>
            <p:cNvSpPr>
              <a:spLocks noChangeArrowheads="1"/>
            </p:cNvSpPr>
            <p:nvPr/>
          </p:nvSpPr>
          <p:spPr bwMode="auto">
            <a:xfrm>
              <a:off x="4184" y="793"/>
              <a:ext cx="195"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t>0</a:t>
              </a:r>
              <a:endParaRPr lang="en-US" altLang="zh-CN"/>
            </a:p>
          </p:txBody>
        </p:sp>
        <p:sp>
          <p:nvSpPr>
            <p:cNvPr id="58440" name="Rectangle 266"/>
            <p:cNvSpPr>
              <a:spLocks noChangeArrowheads="1"/>
            </p:cNvSpPr>
            <p:nvPr/>
          </p:nvSpPr>
          <p:spPr bwMode="auto">
            <a:xfrm>
              <a:off x="4177" y="449"/>
              <a:ext cx="196"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t>1</a:t>
              </a:r>
              <a:endParaRPr lang="en-US" altLang="zh-CN"/>
            </a:p>
          </p:txBody>
        </p:sp>
      </p:grpSp>
      <p:grpSp>
        <p:nvGrpSpPr>
          <p:cNvPr id="58381" name="Group 267"/>
          <p:cNvGrpSpPr/>
          <p:nvPr/>
        </p:nvGrpSpPr>
        <p:grpSpPr bwMode="auto">
          <a:xfrm>
            <a:off x="2159001" y="2208213"/>
            <a:ext cx="7078663" cy="641350"/>
            <a:chOff x="567" y="2112"/>
            <a:chExt cx="4459" cy="404"/>
          </a:xfrm>
        </p:grpSpPr>
        <p:grpSp>
          <p:nvGrpSpPr>
            <p:cNvPr id="58383" name="Group 268"/>
            <p:cNvGrpSpPr/>
            <p:nvPr/>
          </p:nvGrpSpPr>
          <p:grpSpPr bwMode="auto">
            <a:xfrm>
              <a:off x="1047" y="2112"/>
              <a:ext cx="3979" cy="404"/>
              <a:chOff x="1047" y="2112"/>
              <a:chExt cx="3979" cy="404"/>
            </a:xfrm>
          </p:grpSpPr>
          <p:grpSp>
            <p:nvGrpSpPr>
              <p:cNvPr id="58385" name="Group 269"/>
              <p:cNvGrpSpPr/>
              <p:nvPr/>
            </p:nvGrpSpPr>
            <p:grpSpPr bwMode="auto">
              <a:xfrm>
                <a:off x="1108" y="2304"/>
                <a:ext cx="3832" cy="212"/>
                <a:chOff x="1108" y="2304"/>
                <a:chExt cx="3832" cy="212"/>
              </a:xfrm>
            </p:grpSpPr>
            <p:sp>
              <p:nvSpPr>
                <p:cNvPr id="58393" name="Rectangle 270"/>
                <p:cNvSpPr>
                  <a:spLocks noChangeArrowheads="1"/>
                </p:cNvSpPr>
                <p:nvPr/>
              </p:nvSpPr>
              <p:spPr bwMode="auto">
                <a:xfrm>
                  <a:off x="1112" y="2312"/>
                  <a:ext cx="3824"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grpSp>
              <p:nvGrpSpPr>
                <p:cNvPr id="58394" name="Group 271"/>
                <p:cNvGrpSpPr/>
                <p:nvPr/>
              </p:nvGrpSpPr>
              <p:grpSpPr bwMode="auto">
                <a:xfrm>
                  <a:off x="1108" y="2304"/>
                  <a:ext cx="3832" cy="212"/>
                  <a:chOff x="1108" y="2304"/>
                  <a:chExt cx="3832" cy="212"/>
                </a:xfrm>
              </p:grpSpPr>
              <p:grpSp>
                <p:nvGrpSpPr>
                  <p:cNvPr id="58395" name="Group 272"/>
                  <p:cNvGrpSpPr/>
                  <p:nvPr/>
                </p:nvGrpSpPr>
                <p:grpSpPr bwMode="auto">
                  <a:xfrm>
                    <a:off x="1108" y="2304"/>
                    <a:ext cx="700" cy="212"/>
                    <a:chOff x="1108" y="2304"/>
                    <a:chExt cx="700" cy="212"/>
                  </a:xfrm>
                </p:grpSpPr>
                <p:sp>
                  <p:nvSpPr>
                    <p:cNvPr id="58411" name="Rectangle 273"/>
                    <p:cNvSpPr>
                      <a:spLocks noChangeArrowheads="1"/>
                    </p:cNvSpPr>
                    <p:nvPr/>
                  </p:nvSpPr>
                  <p:spPr bwMode="auto">
                    <a:xfrm>
                      <a:off x="1108" y="2308"/>
                      <a:ext cx="664"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58412" name="Rectangle 274"/>
                    <p:cNvSpPr>
                      <a:spLocks noChangeArrowheads="1"/>
                    </p:cNvSpPr>
                    <p:nvPr/>
                  </p:nvSpPr>
                  <p:spPr bwMode="auto">
                    <a:xfrm>
                      <a:off x="1305" y="2304"/>
                      <a:ext cx="50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solidFill>
                            <a:schemeClr val="accent1"/>
                          </a:solidFill>
                          <a:latin typeface="Times New Roman" panose="02020603050405020304" pitchFamily="18" charset="0"/>
                        </a:rPr>
                        <a:t>000000</a:t>
                      </a:r>
                      <a:endParaRPr lang="en-US" altLang="zh-CN">
                        <a:solidFill>
                          <a:schemeClr val="accent1"/>
                        </a:solidFill>
                        <a:latin typeface="Times New Roman" panose="02020603050405020304" pitchFamily="18" charset="0"/>
                      </a:endParaRPr>
                    </a:p>
                  </p:txBody>
                </p:sp>
              </p:grpSp>
              <p:grpSp>
                <p:nvGrpSpPr>
                  <p:cNvPr id="58396" name="Group 275"/>
                  <p:cNvGrpSpPr/>
                  <p:nvPr/>
                </p:nvGrpSpPr>
                <p:grpSpPr bwMode="auto">
                  <a:xfrm>
                    <a:off x="1780" y="2304"/>
                    <a:ext cx="616" cy="212"/>
                    <a:chOff x="1780" y="2304"/>
                    <a:chExt cx="616" cy="212"/>
                  </a:xfrm>
                </p:grpSpPr>
                <p:sp>
                  <p:nvSpPr>
                    <p:cNvPr id="58409" name="Rectangle 276"/>
                    <p:cNvSpPr>
                      <a:spLocks noChangeArrowheads="1"/>
                    </p:cNvSpPr>
                    <p:nvPr/>
                  </p:nvSpPr>
                  <p:spPr bwMode="auto">
                    <a:xfrm>
                      <a:off x="1780" y="2308"/>
                      <a:ext cx="616"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58410" name="Rectangle 277"/>
                    <p:cNvSpPr>
                      <a:spLocks noChangeArrowheads="1"/>
                    </p:cNvSpPr>
                    <p:nvPr/>
                  </p:nvSpPr>
                  <p:spPr bwMode="auto">
                    <a:xfrm>
                      <a:off x="1959" y="2304"/>
                      <a:ext cx="23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t>rs</a:t>
                      </a:r>
                      <a:endParaRPr lang="en-US" altLang="zh-CN"/>
                    </a:p>
                  </p:txBody>
                </p:sp>
              </p:grpSp>
              <p:grpSp>
                <p:nvGrpSpPr>
                  <p:cNvPr id="58397" name="Group 278"/>
                  <p:cNvGrpSpPr/>
                  <p:nvPr/>
                </p:nvGrpSpPr>
                <p:grpSpPr bwMode="auto">
                  <a:xfrm>
                    <a:off x="2404" y="2304"/>
                    <a:ext cx="616" cy="212"/>
                    <a:chOff x="2404" y="2304"/>
                    <a:chExt cx="616" cy="212"/>
                  </a:xfrm>
                </p:grpSpPr>
                <p:sp>
                  <p:nvSpPr>
                    <p:cNvPr id="58407" name="Rectangle 279"/>
                    <p:cNvSpPr>
                      <a:spLocks noChangeArrowheads="1"/>
                    </p:cNvSpPr>
                    <p:nvPr/>
                  </p:nvSpPr>
                  <p:spPr bwMode="auto">
                    <a:xfrm>
                      <a:off x="2404" y="2308"/>
                      <a:ext cx="616"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58408" name="Rectangle 280"/>
                    <p:cNvSpPr>
                      <a:spLocks noChangeArrowheads="1"/>
                    </p:cNvSpPr>
                    <p:nvPr/>
                  </p:nvSpPr>
                  <p:spPr bwMode="auto">
                    <a:xfrm>
                      <a:off x="2583" y="2304"/>
                      <a:ext cx="20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t>rt</a:t>
                      </a:r>
                      <a:endParaRPr lang="en-US" altLang="zh-CN"/>
                    </a:p>
                  </p:txBody>
                </p:sp>
              </p:grpSp>
              <p:grpSp>
                <p:nvGrpSpPr>
                  <p:cNvPr id="58398" name="Group 281"/>
                  <p:cNvGrpSpPr/>
                  <p:nvPr/>
                </p:nvGrpSpPr>
                <p:grpSpPr bwMode="auto">
                  <a:xfrm>
                    <a:off x="3028" y="2304"/>
                    <a:ext cx="616" cy="212"/>
                    <a:chOff x="3028" y="2304"/>
                    <a:chExt cx="616" cy="212"/>
                  </a:xfrm>
                </p:grpSpPr>
                <p:sp>
                  <p:nvSpPr>
                    <p:cNvPr id="58405" name="Rectangle 282"/>
                    <p:cNvSpPr>
                      <a:spLocks noChangeArrowheads="1"/>
                    </p:cNvSpPr>
                    <p:nvPr/>
                  </p:nvSpPr>
                  <p:spPr bwMode="auto">
                    <a:xfrm>
                      <a:off x="3028" y="2308"/>
                      <a:ext cx="616"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58406" name="Rectangle 283"/>
                    <p:cNvSpPr>
                      <a:spLocks noChangeArrowheads="1"/>
                    </p:cNvSpPr>
                    <p:nvPr/>
                  </p:nvSpPr>
                  <p:spPr bwMode="auto">
                    <a:xfrm>
                      <a:off x="3207" y="2304"/>
                      <a:ext cx="24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t>rd</a:t>
                      </a:r>
                      <a:endParaRPr lang="en-US" altLang="zh-CN"/>
                    </a:p>
                  </p:txBody>
                </p:sp>
              </p:grpSp>
              <p:grpSp>
                <p:nvGrpSpPr>
                  <p:cNvPr id="58399" name="Group 284"/>
                  <p:cNvGrpSpPr/>
                  <p:nvPr/>
                </p:nvGrpSpPr>
                <p:grpSpPr bwMode="auto">
                  <a:xfrm>
                    <a:off x="3652" y="2304"/>
                    <a:ext cx="616" cy="212"/>
                    <a:chOff x="3652" y="2304"/>
                    <a:chExt cx="616" cy="212"/>
                  </a:xfrm>
                </p:grpSpPr>
                <p:sp>
                  <p:nvSpPr>
                    <p:cNvPr id="58403" name="Rectangle 285"/>
                    <p:cNvSpPr>
                      <a:spLocks noChangeArrowheads="1"/>
                    </p:cNvSpPr>
                    <p:nvPr/>
                  </p:nvSpPr>
                  <p:spPr bwMode="auto">
                    <a:xfrm>
                      <a:off x="3652" y="2308"/>
                      <a:ext cx="616"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58404" name="Rectangle 286"/>
                    <p:cNvSpPr>
                      <a:spLocks noChangeArrowheads="1"/>
                    </p:cNvSpPr>
                    <p:nvPr/>
                  </p:nvSpPr>
                  <p:spPr bwMode="auto">
                    <a:xfrm>
                      <a:off x="3735" y="2304"/>
                      <a:ext cx="49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t>shamt</a:t>
                      </a:r>
                      <a:endParaRPr lang="en-US" altLang="zh-CN"/>
                    </a:p>
                  </p:txBody>
                </p:sp>
              </p:grpSp>
              <p:grpSp>
                <p:nvGrpSpPr>
                  <p:cNvPr id="58400" name="Group 287"/>
                  <p:cNvGrpSpPr/>
                  <p:nvPr/>
                </p:nvGrpSpPr>
                <p:grpSpPr bwMode="auto">
                  <a:xfrm>
                    <a:off x="4276" y="2304"/>
                    <a:ext cx="664" cy="212"/>
                    <a:chOff x="4276" y="2304"/>
                    <a:chExt cx="664" cy="212"/>
                  </a:xfrm>
                </p:grpSpPr>
                <p:sp>
                  <p:nvSpPr>
                    <p:cNvPr id="58401" name="Rectangle 288"/>
                    <p:cNvSpPr>
                      <a:spLocks noChangeArrowheads="1"/>
                    </p:cNvSpPr>
                    <p:nvPr/>
                  </p:nvSpPr>
                  <p:spPr bwMode="auto">
                    <a:xfrm>
                      <a:off x="4276" y="2308"/>
                      <a:ext cx="664"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58402" name="Rectangle 289"/>
                    <p:cNvSpPr>
                      <a:spLocks noChangeArrowheads="1"/>
                    </p:cNvSpPr>
                    <p:nvPr/>
                  </p:nvSpPr>
                  <p:spPr bwMode="auto">
                    <a:xfrm>
                      <a:off x="4473" y="2304"/>
                      <a:ext cx="3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solidFill>
                            <a:schemeClr val="accent1"/>
                          </a:solidFill>
                        </a:rPr>
                        <a:t>func</a:t>
                      </a:r>
                      <a:endParaRPr lang="en-US" altLang="zh-CN">
                        <a:solidFill>
                          <a:schemeClr val="accent1"/>
                        </a:solidFill>
                      </a:endParaRPr>
                    </a:p>
                  </p:txBody>
                </p:sp>
              </p:grpSp>
            </p:grpSp>
          </p:grpSp>
          <p:sp>
            <p:nvSpPr>
              <p:cNvPr id="58386" name="Rectangle 290"/>
              <p:cNvSpPr>
                <a:spLocks noChangeArrowheads="1"/>
              </p:cNvSpPr>
              <p:nvPr/>
            </p:nvSpPr>
            <p:spPr bwMode="auto">
              <a:xfrm>
                <a:off x="4839" y="2112"/>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t>0</a:t>
                </a:r>
                <a:endParaRPr lang="zh-CN" altLang="en-US"/>
              </a:p>
            </p:txBody>
          </p:sp>
          <p:sp>
            <p:nvSpPr>
              <p:cNvPr id="58387" name="Rectangle 291"/>
              <p:cNvSpPr>
                <a:spLocks noChangeArrowheads="1"/>
              </p:cNvSpPr>
              <p:nvPr/>
            </p:nvSpPr>
            <p:spPr bwMode="auto">
              <a:xfrm>
                <a:off x="4119" y="2112"/>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t>6</a:t>
                </a:r>
                <a:endParaRPr lang="zh-CN" altLang="en-US"/>
              </a:p>
            </p:txBody>
          </p:sp>
          <p:sp>
            <p:nvSpPr>
              <p:cNvPr id="58388" name="Rectangle 292"/>
              <p:cNvSpPr>
                <a:spLocks noChangeArrowheads="1"/>
              </p:cNvSpPr>
              <p:nvPr/>
            </p:nvSpPr>
            <p:spPr bwMode="auto">
              <a:xfrm>
                <a:off x="3447" y="2112"/>
                <a:ext cx="25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t>11</a:t>
                </a:r>
                <a:endParaRPr lang="zh-CN" altLang="en-US"/>
              </a:p>
            </p:txBody>
          </p:sp>
          <p:sp>
            <p:nvSpPr>
              <p:cNvPr id="58389" name="Rectangle 293"/>
              <p:cNvSpPr>
                <a:spLocks noChangeArrowheads="1"/>
              </p:cNvSpPr>
              <p:nvPr/>
            </p:nvSpPr>
            <p:spPr bwMode="auto">
              <a:xfrm>
                <a:off x="2823" y="2112"/>
                <a:ext cx="25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t>16</a:t>
                </a:r>
                <a:endParaRPr lang="zh-CN" altLang="en-US"/>
              </a:p>
            </p:txBody>
          </p:sp>
          <p:sp>
            <p:nvSpPr>
              <p:cNvPr id="58390" name="Rectangle 294"/>
              <p:cNvSpPr>
                <a:spLocks noChangeArrowheads="1"/>
              </p:cNvSpPr>
              <p:nvPr/>
            </p:nvSpPr>
            <p:spPr bwMode="auto">
              <a:xfrm>
                <a:off x="2199" y="2112"/>
                <a:ext cx="25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t>21</a:t>
                </a:r>
                <a:endParaRPr lang="zh-CN" altLang="en-US"/>
              </a:p>
            </p:txBody>
          </p:sp>
          <p:sp>
            <p:nvSpPr>
              <p:cNvPr id="58391" name="Rectangle 295"/>
              <p:cNvSpPr>
                <a:spLocks noChangeArrowheads="1"/>
              </p:cNvSpPr>
              <p:nvPr/>
            </p:nvSpPr>
            <p:spPr bwMode="auto">
              <a:xfrm>
                <a:off x="1575" y="2112"/>
                <a:ext cx="25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t>26</a:t>
                </a:r>
                <a:endParaRPr lang="zh-CN" altLang="en-US"/>
              </a:p>
            </p:txBody>
          </p:sp>
          <p:sp>
            <p:nvSpPr>
              <p:cNvPr id="58392" name="Rectangle 296"/>
              <p:cNvSpPr>
                <a:spLocks noChangeArrowheads="1"/>
              </p:cNvSpPr>
              <p:nvPr/>
            </p:nvSpPr>
            <p:spPr bwMode="auto">
              <a:xfrm>
                <a:off x="1047" y="2112"/>
                <a:ext cx="25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t>31</a:t>
                </a:r>
                <a:endParaRPr lang="zh-CN" altLang="en-US"/>
              </a:p>
            </p:txBody>
          </p:sp>
        </p:grpSp>
        <p:sp>
          <p:nvSpPr>
            <p:cNvPr id="58384" name="Rectangle 297"/>
            <p:cNvSpPr>
              <a:spLocks noChangeArrowheads="1"/>
            </p:cNvSpPr>
            <p:nvPr/>
          </p:nvSpPr>
          <p:spPr bwMode="auto">
            <a:xfrm>
              <a:off x="567" y="2304"/>
              <a:ext cx="51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t>R-type</a:t>
              </a:r>
              <a:endParaRPr lang="en-US" altLang="zh-CN"/>
            </a:p>
          </p:txBody>
        </p:sp>
      </p:grpSp>
      <p:sp>
        <p:nvSpPr>
          <p:cNvPr id="58382" name="Line 298"/>
          <p:cNvSpPr>
            <a:spLocks noChangeShapeType="1"/>
          </p:cNvSpPr>
          <p:nvPr/>
        </p:nvSpPr>
        <p:spPr bwMode="auto">
          <a:xfrm flipH="1">
            <a:off x="2916238" y="2767014"/>
            <a:ext cx="5434012" cy="579437"/>
          </a:xfrm>
          <a:prstGeom prst="line">
            <a:avLst/>
          </a:prstGeom>
          <a:noFill/>
          <a:ln w="50800">
            <a:solidFill>
              <a:srgbClr val="FE9AAB"/>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 name="标题 1"/>
          <p:cNvSpPr>
            <a:spLocks noGrp="1"/>
          </p:cNvSpPr>
          <p:nvPr>
            <p:ph type="title"/>
          </p:nvPr>
        </p:nvSpPr>
        <p:spPr/>
        <p:txBody>
          <a:bodyPr/>
          <a:lstStyle/>
          <a:p>
            <a:r>
              <a:rPr lang="en-US" altLang="zh-CN" dirty="0"/>
              <a:t>ALU</a:t>
            </a:r>
            <a:r>
              <a:rPr lang="zh-CN" altLang="en-US" dirty="0"/>
              <a:t>局部控制器逻辑表达式</a:t>
            </a:r>
            <a:endParaRPr lang="zh-CN" altLang="en-US" dirty="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ChangeArrowheads="1"/>
          </p:cNvSpPr>
          <p:nvPr/>
        </p:nvSpPr>
        <p:spPr bwMode="auto">
          <a:xfrm>
            <a:off x="4443414" y="2438401"/>
            <a:ext cx="900889"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R-type</a:t>
            </a:r>
            <a:endParaRPr lang="en-US" altLang="zh-CN" sz="1800"/>
          </a:p>
        </p:txBody>
      </p:sp>
      <p:sp>
        <p:nvSpPr>
          <p:cNvPr id="59396" name="Rectangle 4"/>
          <p:cNvSpPr>
            <a:spLocks noChangeArrowheads="1"/>
          </p:cNvSpPr>
          <p:nvPr/>
        </p:nvSpPr>
        <p:spPr bwMode="auto">
          <a:xfrm>
            <a:off x="5522913" y="2438401"/>
            <a:ext cx="477696"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ori</a:t>
            </a:r>
            <a:endParaRPr lang="en-US" altLang="zh-CN" sz="1800"/>
          </a:p>
        </p:txBody>
      </p:sp>
      <p:sp>
        <p:nvSpPr>
          <p:cNvPr id="59397" name="Rectangle 5"/>
          <p:cNvSpPr>
            <a:spLocks noChangeArrowheads="1"/>
          </p:cNvSpPr>
          <p:nvPr/>
        </p:nvSpPr>
        <p:spPr bwMode="auto">
          <a:xfrm>
            <a:off x="6411913" y="2425701"/>
            <a:ext cx="42640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lw</a:t>
            </a:r>
            <a:endParaRPr lang="en-US" altLang="zh-CN" sz="1800"/>
          </a:p>
        </p:txBody>
      </p:sp>
      <p:sp>
        <p:nvSpPr>
          <p:cNvPr id="59398" name="Rectangle 6"/>
          <p:cNvSpPr>
            <a:spLocks noChangeArrowheads="1"/>
          </p:cNvSpPr>
          <p:nvPr/>
        </p:nvSpPr>
        <p:spPr bwMode="auto">
          <a:xfrm>
            <a:off x="7237413" y="2438401"/>
            <a:ext cx="49052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sw</a:t>
            </a:r>
            <a:endParaRPr lang="en-US" altLang="zh-CN" sz="1800"/>
          </a:p>
        </p:txBody>
      </p:sp>
      <p:sp>
        <p:nvSpPr>
          <p:cNvPr id="59399" name="Rectangle 7"/>
          <p:cNvSpPr>
            <a:spLocks noChangeArrowheads="1"/>
          </p:cNvSpPr>
          <p:nvPr/>
        </p:nvSpPr>
        <p:spPr bwMode="auto">
          <a:xfrm>
            <a:off x="8126413" y="2438401"/>
            <a:ext cx="593112"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beq</a:t>
            </a:r>
            <a:endParaRPr lang="en-US" altLang="zh-CN" sz="1800"/>
          </a:p>
        </p:txBody>
      </p:sp>
      <p:sp>
        <p:nvSpPr>
          <p:cNvPr id="59400" name="Rectangle 8"/>
          <p:cNvSpPr>
            <a:spLocks noChangeArrowheads="1"/>
          </p:cNvSpPr>
          <p:nvPr/>
        </p:nvSpPr>
        <p:spPr bwMode="auto">
          <a:xfrm>
            <a:off x="8812213" y="2438401"/>
            <a:ext cx="734176"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jump</a:t>
            </a:r>
            <a:endParaRPr lang="en-US" altLang="zh-CN" sz="1800"/>
          </a:p>
        </p:txBody>
      </p:sp>
      <p:sp>
        <p:nvSpPr>
          <p:cNvPr id="59401" name="Rectangle 9"/>
          <p:cNvSpPr>
            <a:spLocks noChangeArrowheads="1"/>
          </p:cNvSpPr>
          <p:nvPr/>
        </p:nvSpPr>
        <p:spPr bwMode="auto">
          <a:xfrm>
            <a:off x="2500314" y="2743201"/>
            <a:ext cx="990657"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RegDst</a:t>
            </a:r>
            <a:endParaRPr lang="en-US" altLang="zh-CN" sz="1800"/>
          </a:p>
        </p:txBody>
      </p:sp>
      <p:sp>
        <p:nvSpPr>
          <p:cNvPr id="59402" name="Rectangle 10"/>
          <p:cNvSpPr>
            <a:spLocks noChangeArrowheads="1"/>
          </p:cNvSpPr>
          <p:nvPr/>
        </p:nvSpPr>
        <p:spPr bwMode="auto">
          <a:xfrm>
            <a:off x="2500314" y="3048001"/>
            <a:ext cx="1029129"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ALUSrc</a:t>
            </a:r>
            <a:endParaRPr lang="en-US" altLang="zh-CN" sz="1800"/>
          </a:p>
        </p:txBody>
      </p:sp>
      <p:sp>
        <p:nvSpPr>
          <p:cNvPr id="59403" name="Rectangle 11"/>
          <p:cNvSpPr>
            <a:spLocks noChangeArrowheads="1"/>
          </p:cNvSpPr>
          <p:nvPr/>
        </p:nvSpPr>
        <p:spPr bwMode="auto">
          <a:xfrm>
            <a:off x="2500313" y="3352801"/>
            <a:ext cx="136255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MemtoReg</a:t>
            </a:r>
            <a:endParaRPr lang="en-US" altLang="zh-CN" sz="1800"/>
          </a:p>
        </p:txBody>
      </p:sp>
      <p:sp>
        <p:nvSpPr>
          <p:cNvPr id="59404" name="Rectangle 12"/>
          <p:cNvSpPr>
            <a:spLocks noChangeArrowheads="1"/>
          </p:cNvSpPr>
          <p:nvPr/>
        </p:nvSpPr>
        <p:spPr bwMode="auto">
          <a:xfrm>
            <a:off x="2500314" y="3657600"/>
            <a:ext cx="11842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RegWrite</a:t>
            </a:r>
            <a:endParaRPr lang="en-US" altLang="zh-CN" sz="1800"/>
          </a:p>
        </p:txBody>
      </p:sp>
      <p:sp>
        <p:nvSpPr>
          <p:cNvPr id="59405" name="Rectangle 13"/>
          <p:cNvSpPr>
            <a:spLocks noChangeArrowheads="1"/>
          </p:cNvSpPr>
          <p:nvPr/>
        </p:nvSpPr>
        <p:spPr bwMode="auto">
          <a:xfrm>
            <a:off x="2500314" y="3962400"/>
            <a:ext cx="12731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MemWrite</a:t>
            </a:r>
            <a:endParaRPr lang="en-US" altLang="zh-CN" sz="1800"/>
          </a:p>
        </p:txBody>
      </p:sp>
      <p:sp>
        <p:nvSpPr>
          <p:cNvPr id="59406" name="Rectangle 14"/>
          <p:cNvSpPr>
            <a:spLocks noChangeArrowheads="1"/>
          </p:cNvSpPr>
          <p:nvPr/>
        </p:nvSpPr>
        <p:spPr bwMode="auto">
          <a:xfrm>
            <a:off x="2500314" y="4267201"/>
            <a:ext cx="977833"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Branch</a:t>
            </a:r>
            <a:endParaRPr lang="en-US" altLang="zh-CN" sz="1800"/>
          </a:p>
        </p:txBody>
      </p:sp>
      <p:sp>
        <p:nvSpPr>
          <p:cNvPr id="59407" name="Rectangle 15"/>
          <p:cNvSpPr>
            <a:spLocks noChangeArrowheads="1"/>
          </p:cNvSpPr>
          <p:nvPr/>
        </p:nvSpPr>
        <p:spPr bwMode="auto">
          <a:xfrm>
            <a:off x="2500313" y="4572001"/>
            <a:ext cx="798296"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Jump</a:t>
            </a:r>
            <a:endParaRPr lang="en-US" altLang="zh-CN" sz="1800"/>
          </a:p>
        </p:txBody>
      </p:sp>
      <p:sp>
        <p:nvSpPr>
          <p:cNvPr id="59408" name="Rectangle 16"/>
          <p:cNvSpPr>
            <a:spLocks noChangeArrowheads="1"/>
          </p:cNvSpPr>
          <p:nvPr/>
        </p:nvSpPr>
        <p:spPr bwMode="auto">
          <a:xfrm>
            <a:off x="2500314" y="4876801"/>
            <a:ext cx="862417"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ExtOp</a:t>
            </a:r>
            <a:endParaRPr lang="en-US" altLang="zh-CN" sz="1800"/>
          </a:p>
        </p:txBody>
      </p:sp>
      <p:sp>
        <p:nvSpPr>
          <p:cNvPr id="59409" name="Rectangle 17"/>
          <p:cNvSpPr>
            <a:spLocks noChangeArrowheads="1"/>
          </p:cNvSpPr>
          <p:nvPr/>
        </p:nvSpPr>
        <p:spPr bwMode="auto">
          <a:xfrm>
            <a:off x="2500314" y="5181601"/>
            <a:ext cx="1016305"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solidFill>
                  <a:srgbClr val="0000FF"/>
                </a:solidFill>
              </a:rPr>
              <a:t>ALU</a:t>
            </a:r>
            <a:r>
              <a:rPr lang="zh-CN" altLang="en-US">
                <a:solidFill>
                  <a:srgbClr val="0000FF"/>
                </a:solidFill>
              </a:rPr>
              <a:t>运算</a:t>
            </a:r>
            <a:endParaRPr lang="zh-CN" altLang="en-US">
              <a:solidFill>
                <a:srgbClr val="0000FF"/>
              </a:solidFill>
            </a:endParaRPr>
          </a:p>
        </p:txBody>
      </p:sp>
      <p:sp>
        <p:nvSpPr>
          <p:cNvPr id="59410" name="Line 18"/>
          <p:cNvSpPr>
            <a:spLocks noChangeShapeType="1"/>
          </p:cNvSpPr>
          <p:nvPr/>
        </p:nvSpPr>
        <p:spPr bwMode="auto">
          <a:xfrm>
            <a:off x="2527300" y="3048000"/>
            <a:ext cx="70612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11" name="Line 19"/>
          <p:cNvSpPr>
            <a:spLocks noChangeShapeType="1"/>
          </p:cNvSpPr>
          <p:nvPr/>
        </p:nvSpPr>
        <p:spPr bwMode="auto">
          <a:xfrm>
            <a:off x="2527300" y="3352800"/>
            <a:ext cx="70612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12" name="Line 20"/>
          <p:cNvSpPr>
            <a:spLocks noChangeShapeType="1"/>
          </p:cNvSpPr>
          <p:nvPr/>
        </p:nvSpPr>
        <p:spPr bwMode="auto">
          <a:xfrm>
            <a:off x="2527300" y="3657600"/>
            <a:ext cx="70612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13" name="Line 21"/>
          <p:cNvSpPr>
            <a:spLocks noChangeShapeType="1"/>
          </p:cNvSpPr>
          <p:nvPr/>
        </p:nvSpPr>
        <p:spPr bwMode="auto">
          <a:xfrm>
            <a:off x="2527300" y="3962400"/>
            <a:ext cx="70612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14" name="Line 22"/>
          <p:cNvSpPr>
            <a:spLocks noChangeShapeType="1"/>
          </p:cNvSpPr>
          <p:nvPr/>
        </p:nvSpPr>
        <p:spPr bwMode="auto">
          <a:xfrm>
            <a:off x="2527300" y="4267200"/>
            <a:ext cx="70612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15" name="Line 23"/>
          <p:cNvSpPr>
            <a:spLocks noChangeShapeType="1"/>
          </p:cNvSpPr>
          <p:nvPr/>
        </p:nvSpPr>
        <p:spPr bwMode="auto">
          <a:xfrm>
            <a:off x="2527300" y="4572000"/>
            <a:ext cx="70612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16" name="Line 24"/>
          <p:cNvSpPr>
            <a:spLocks noChangeShapeType="1"/>
          </p:cNvSpPr>
          <p:nvPr/>
        </p:nvSpPr>
        <p:spPr bwMode="auto">
          <a:xfrm>
            <a:off x="2527300" y="4876800"/>
            <a:ext cx="70612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17" name="Line 25"/>
          <p:cNvSpPr>
            <a:spLocks noChangeShapeType="1"/>
          </p:cNvSpPr>
          <p:nvPr/>
        </p:nvSpPr>
        <p:spPr bwMode="auto">
          <a:xfrm>
            <a:off x="2527300" y="5181600"/>
            <a:ext cx="70612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18" name="Line 26"/>
          <p:cNvSpPr>
            <a:spLocks noChangeShapeType="1"/>
          </p:cNvSpPr>
          <p:nvPr/>
        </p:nvSpPr>
        <p:spPr bwMode="auto">
          <a:xfrm>
            <a:off x="2527300" y="2743200"/>
            <a:ext cx="70612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19" name="Line 27"/>
          <p:cNvSpPr>
            <a:spLocks noChangeShapeType="1"/>
          </p:cNvSpPr>
          <p:nvPr/>
        </p:nvSpPr>
        <p:spPr bwMode="auto">
          <a:xfrm>
            <a:off x="2527300" y="5486400"/>
            <a:ext cx="70612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20" name="Line 28"/>
          <p:cNvSpPr>
            <a:spLocks noChangeShapeType="1"/>
          </p:cNvSpPr>
          <p:nvPr/>
        </p:nvSpPr>
        <p:spPr bwMode="auto">
          <a:xfrm flipV="1">
            <a:off x="4254500" y="2425700"/>
            <a:ext cx="12700" cy="426085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21" name="Line 29"/>
          <p:cNvSpPr>
            <a:spLocks noChangeShapeType="1"/>
          </p:cNvSpPr>
          <p:nvPr/>
        </p:nvSpPr>
        <p:spPr bwMode="auto">
          <a:xfrm>
            <a:off x="2527300" y="2438400"/>
            <a:ext cx="70612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22" name="Line 30"/>
          <p:cNvSpPr>
            <a:spLocks noChangeShapeType="1"/>
          </p:cNvSpPr>
          <p:nvPr/>
        </p:nvSpPr>
        <p:spPr bwMode="auto">
          <a:xfrm flipV="1">
            <a:off x="5372100" y="2425700"/>
            <a:ext cx="12700" cy="424815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23" name="Line 31"/>
          <p:cNvSpPr>
            <a:spLocks noChangeShapeType="1"/>
          </p:cNvSpPr>
          <p:nvPr/>
        </p:nvSpPr>
        <p:spPr bwMode="auto">
          <a:xfrm flipV="1">
            <a:off x="6272214" y="2425701"/>
            <a:ext cx="14287" cy="421957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24" name="Line 32"/>
          <p:cNvSpPr>
            <a:spLocks noChangeShapeType="1"/>
          </p:cNvSpPr>
          <p:nvPr/>
        </p:nvSpPr>
        <p:spPr bwMode="auto">
          <a:xfrm flipV="1">
            <a:off x="7137400" y="2413001"/>
            <a:ext cx="0" cy="424656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25" name="Line 33"/>
          <p:cNvSpPr>
            <a:spLocks noChangeShapeType="1"/>
          </p:cNvSpPr>
          <p:nvPr/>
        </p:nvSpPr>
        <p:spPr bwMode="auto">
          <a:xfrm flipV="1">
            <a:off x="7975600" y="2425700"/>
            <a:ext cx="0" cy="426085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26" name="Line 34"/>
          <p:cNvSpPr>
            <a:spLocks noChangeShapeType="1"/>
          </p:cNvSpPr>
          <p:nvPr/>
        </p:nvSpPr>
        <p:spPr bwMode="auto">
          <a:xfrm flipV="1">
            <a:off x="8788400" y="2425701"/>
            <a:ext cx="0" cy="421957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27" name="Line 35"/>
          <p:cNvSpPr>
            <a:spLocks noChangeShapeType="1"/>
          </p:cNvSpPr>
          <p:nvPr/>
        </p:nvSpPr>
        <p:spPr bwMode="auto">
          <a:xfrm flipV="1">
            <a:off x="9586914" y="2425700"/>
            <a:ext cx="26987" cy="426243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28" name="Line 36"/>
          <p:cNvSpPr>
            <a:spLocks noChangeShapeType="1"/>
          </p:cNvSpPr>
          <p:nvPr/>
        </p:nvSpPr>
        <p:spPr bwMode="auto">
          <a:xfrm flipH="1" flipV="1">
            <a:off x="2514600" y="2425700"/>
            <a:ext cx="14288" cy="426243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29" name="Rectangle 37"/>
          <p:cNvSpPr>
            <a:spLocks noChangeArrowheads="1"/>
          </p:cNvSpPr>
          <p:nvPr/>
        </p:nvSpPr>
        <p:spPr bwMode="auto">
          <a:xfrm>
            <a:off x="4672013" y="2743201"/>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1</a:t>
            </a:r>
            <a:endParaRPr lang="zh-CN" altLang="en-US" sz="1800"/>
          </a:p>
        </p:txBody>
      </p:sp>
      <p:sp>
        <p:nvSpPr>
          <p:cNvPr id="59430" name="Rectangle 38"/>
          <p:cNvSpPr>
            <a:spLocks noChangeArrowheads="1"/>
          </p:cNvSpPr>
          <p:nvPr/>
        </p:nvSpPr>
        <p:spPr bwMode="auto">
          <a:xfrm>
            <a:off x="4672013" y="3048001"/>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0</a:t>
            </a:r>
            <a:endParaRPr lang="zh-CN" altLang="en-US" sz="1800"/>
          </a:p>
        </p:txBody>
      </p:sp>
      <p:sp>
        <p:nvSpPr>
          <p:cNvPr id="59431" name="Rectangle 39"/>
          <p:cNvSpPr>
            <a:spLocks noChangeArrowheads="1"/>
          </p:cNvSpPr>
          <p:nvPr/>
        </p:nvSpPr>
        <p:spPr bwMode="auto">
          <a:xfrm>
            <a:off x="4672013" y="3352801"/>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0</a:t>
            </a:r>
            <a:endParaRPr lang="zh-CN" altLang="en-US" sz="1800"/>
          </a:p>
        </p:txBody>
      </p:sp>
      <p:sp>
        <p:nvSpPr>
          <p:cNvPr id="59432" name="Rectangle 40"/>
          <p:cNvSpPr>
            <a:spLocks noChangeArrowheads="1"/>
          </p:cNvSpPr>
          <p:nvPr/>
        </p:nvSpPr>
        <p:spPr bwMode="auto">
          <a:xfrm>
            <a:off x="4672013" y="3657601"/>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1</a:t>
            </a:r>
            <a:endParaRPr lang="zh-CN" altLang="en-US" sz="1800"/>
          </a:p>
        </p:txBody>
      </p:sp>
      <p:sp>
        <p:nvSpPr>
          <p:cNvPr id="59433" name="Rectangle 41"/>
          <p:cNvSpPr>
            <a:spLocks noChangeArrowheads="1"/>
          </p:cNvSpPr>
          <p:nvPr/>
        </p:nvSpPr>
        <p:spPr bwMode="auto">
          <a:xfrm>
            <a:off x="4672013" y="3962401"/>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0</a:t>
            </a:r>
            <a:endParaRPr lang="zh-CN" altLang="en-US" sz="1800"/>
          </a:p>
        </p:txBody>
      </p:sp>
      <p:sp>
        <p:nvSpPr>
          <p:cNvPr id="59434" name="Rectangle 42"/>
          <p:cNvSpPr>
            <a:spLocks noChangeArrowheads="1"/>
          </p:cNvSpPr>
          <p:nvPr/>
        </p:nvSpPr>
        <p:spPr bwMode="auto">
          <a:xfrm>
            <a:off x="4672013" y="4267201"/>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0</a:t>
            </a:r>
            <a:endParaRPr lang="zh-CN" altLang="en-US" sz="1800"/>
          </a:p>
        </p:txBody>
      </p:sp>
      <p:sp>
        <p:nvSpPr>
          <p:cNvPr id="59435" name="Rectangle 43"/>
          <p:cNvSpPr>
            <a:spLocks noChangeArrowheads="1"/>
          </p:cNvSpPr>
          <p:nvPr/>
        </p:nvSpPr>
        <p:spPr bwMode="auto">
          <a:xfrm>
            <a:off x="4672013" y="4572001"/>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0</a:t>
            </a:r>
            <a:endParaRPr lang="zh-CN" altLang="en-US" sz="1800"/>
          </a:p>
        </p:txBody>
      </p:sp>
      <p:sp>
        <p:nvSpPr>
          <p:cNvPr id="59436" name="Rectangle 44"/>
          <p:cNvSpPr>
            <a:spLocks noChangeArrowheads="1"/>
          </p:cNvSpPr>
          <p:nvPr/>
        </p:nvSpPr>
        <p:spPr bwMode="auto">
          <a:xfrm>
            <a:off x="4672013" y="4876801"/>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x</a:t>
            </a:r>
            <a:endParaRPr lang="en-US" altLang="zh-CN" sz="1800"/>
          </a:p>
        </p:txBody>
      </p:sp>
      <p:sp>
        <p:nvSpPr>
          <p:cNvPr id="59437" name="Rectangle 45"/>
          <p:cNvSpPr>
            <a:spLocks noChangeArrowheads="1"/>
          </p:cNvSpPr>
          <p:nvPr/>
        </p:nvSpPr>
        <p:spPr bwMode="auto">
          <a:xfrm>
            <a:off x="4410076" y="5181601"/>
            <a:ext cx="1117295"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b="0">
                <a:solidFill>
                  <a:srgbClr val="0000FF"/>
                </a:solidFill>
                <a:latin typeface="Times New Roman" panose="02020603050405020304" pitchFamily="18" charset="0"/>
              </a:rPr>
              <a:t>“</a:t>
            </a:r>
            <a:r>
              <a:rPr lang="en-US" altLang="zh-CN">
                <a:solidFill>
                  <a:srgbClr val="0000FF"/>
                </a:solidFill>
              </a:rPr>
              <a:t>R-type</a:t>
            </a:r>
            <a:r>
              <a:rPr lang="en-US" altLang="zh-CN" b="0">
                <a:solidFill>
                  <a:srgbClr val="0000FF"/>
                </a:solidFill>
                <a:latin typeface="Times New Roman" panose="02020603050405020304" pitchFamily="18" charset="0"/>
              </a:rPr>
              <a:t>”</a:t>
            </a:r>
            <a:endParaRPr lang="en-US" altLang="zh-CN" b="0">
              <a:solidFill>
                <a:srgbClr val="0000FF"/>
              </a:solidFill>
              <a:latin typeface="Times New Roman" panose="02020603050405020304" pitchFamily="18" charset="0"/>
            </a:endParaRPr>
          </a:p>
        </p:txBody>
      </p:sp>
      <p:sp>
        <p:nvSpPr>
          <p:cNvPr id="59438" name="Rectangle 46"/>
          <p:cNvSpPr>
            <a:spLocks noChangeArrowheads="1"/>
          </p:cNvSpPr>
          <p:nvPr/>
        </p:nvSpPr>
        <p:spPr bwMode="auto">
          <a:xfrm>
            <a:off x="5599113" y="2743201"/>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0</a:t>
            </a:r>
            <a:endParaRPr lang="zh-CN" altLang="en-US" sz="1800"/>
          </a:p>
        </p:txBody>
      </p:sp>
      <p:sp>
        <p:nvSpPr>
          <p:cNvPr id="59439" name="Rectangle 47"/>
          <p:cNvSpPr>
            <a:spLocks noChangeArrowheads="1"/>
          </p:cNvSpPr>
          <p:nvPr/>
        </p:nvSpPr>
        <p:spPr bwMode="auto">
          <a:xfrm>
            <a:off x="5599113" y="3048001"/>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1</a:t>
            </a:r>
            <a:endParaRPr lang="zh-CN" altLang="en-US" sz="1800"/>
          </a:p>
        </p:txBody>
      </p:sp>
      <p:sp>
        <p:nvSpPr>
          <p:cNvPr id="59440" name="Rectangle 48"/>
          <p:cNvSpPr>
            <a:spLocks noChangeArrowheads="1"/>
          </p:cNvSpPr>
          <p:nvPr/>
        </p:nvSpPr>
        <p:spPr bwMode="auto">
          <a:xfrm>
            <a:off x="5599113" y="3352801"/>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0</a:t>
            </a:r>
            <a:endParaRPr lang="zh-CN" altLang="en-US" sz="1800"/>
          </a:p>
        </p:txBody>
      </p:sp>
      <p:sp>
        <p:nvSpPr>
          <p:cNvPr id="59441" name="Rectangle 49"/>
          <p:cNvSpPr>
            <a:spLocks noChangeArrowheads="1"/>
          </p:cNvSpPr>
          <p:nvPr/>
        </p:nvSpPr>
        <p:spPr bwMode="auto">
          <a:xfrm>
            <a:off x="5599113" y="3657601"/>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1</a:t>
            </a:r>
            <a:endParaRPr lang="zh-CN" altLang="en-US" sz="1800"/>
          </a:p>
        </p:txBody>
      </p:sp>
      <p:sp>
        <p:nvSpPr>
          <p:cNvPr id="59442" name="Rectangle 50"/>
          <p:cNvSpPr>
            <a:spLocks noChangeArrowheads="1"/>
          </p:cNvSpPr>
          <p:nvPr/>
        </p:nvSpPr>
        <p:spPr bwMode="auto">
          <a:xfrm>
            <a:off x="5599113" y="3962401"/>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0</a:t>
            </a:r>
            <a:endParaRPr lang="zh-CN" altLang="en-US" sz="1800"/>
          </a:p>
        </p:txBody>
      </p:sp>
      <p:sp>
        <p:nvSpPr>
          <p:cNvPr id="59443" name="Rectangle 51"/>
          <p:cNvSpPr>
            <a:spLocks noChangeArrowheads="1"/>
          </p:cNvSpPr>
          <p:nvPr/>
        </p:nvSpPr>
        <p:spPr bwMode="auto">
          <a:xfrm>
            <a:off x="5599113" y="4267201"/>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0</a:t>
            </a:r>
            <a:endParaRPr lang="zh-CN" altLang="en-US" sz="1800"/>
          </a:p>
        </p:txBody>
      </p:sp>
      <p:sp>
        <p:nvSpPr>
          <p:cNvPr id="59444" name="Rectangle 52"/>
          <p:cNvSpPr>
            <a:spLocks noChangeArrowheads="1"/>
          </p:cNvSpPr>
          <p:nvPr/>
        </p:nvSpPr>
        <p:spPr bwMode="auto">
          <a:xfrm>
            <a:off x="5599113" y="4572001"/>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0</a:t>
            </a:r>
            <a:endParaRPr lang="zh-CN" altLang="en-US" sz="1800"/>
          </a:p>
        </p:txBody>
      </p:sp>
      <p:sp>
        <p:nvSpPr>
          <p:cNvPr id="59445" name="Rectangle 53"/>
          <p:cNvSpPr>
            <a:spLocks noChangeArrowheads="1"/>
          </p:cNvSpPr>
          <p:nvPr/>
        </p:nvSpPr>
        <p:spPr bwMode="auto">
          <a:xfrm>
            <a:off x="5599113" y="4876801"/>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0</a:t>
            </a:r>
            <a:endParaRPr lang="zh-CN" altLang="en-US" sz="1800"/>
          </a:p>
        </p:txBody>
      </p:sp>
      <p:sp>
        <p:nvSpPr>
          <p:cNvPr id="59446" name="Rectangle 54"/>
          <p:cNvSpPr>
            <a:spLocks noChangeArrowheads="1"/>
          </p:cNvSpPr>
          <p:nvPr/>
        </p:nvSpPr>
        <p:spPr bwMode="auto">
          <a:xfrm>
            <a:off x="5522913" y="5181601"/>
            <a:ext cx="423194"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solidFill>
                  <a:srgbClr val="0000FF"/>
                </a:solidFill>
              </a:rPr>
              <a:t>Or</a:t>
            </a:r>
            <a:endParaRPr lang="en-US" altLang="zh-CN">
              <a:solidFill>
                <a:srgbClr val="0000FF"/>
              </a:solidFill>
            </a:endParaRPr>
          </a:p>
        </p:txBody>
      </p:sp>
      <p:sp>
        <p:nvSpPr>
          <p:cNvPr id="59447" name="Rectangle 55"/>
          <p:cNvSpPr>
            <a:spLocks noChangeArrowheads="1"/>
          </p:cNvSpPr>
          <p:nvPr/>
        </p:nvSpPr>
        <p:spPr bwMode="auto">
          <a:xfrm>
            <a:off x="6488113" y="2730501"/>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0</a:t>
            </a:r>
            <a:endParaRPr lang="zh-CN" altLang="en-US" sz="1800"/>
          </a:p>
        </p:txBody>
      </p:sp>
      <p:sp>
        <p:nvSpPr>
          <p:cNvPr id="59448" name="Rectangle 56"/>
          <p:cNvSpPr>
            <a:spLocks noChangeArrowheads="1"/>
          </p:cNvSpPr>
          <p:nvPr/>
        </p:nvSpPr>
        <p:spPr bwMode="auto">
          <a:xfrm>
            <a:off x="6488113" y="3035301"/>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1</a:t>
            </a:r>
            <a:endParaRPr lang="zh-CN" altLang="en-US" sz="1800"/>
          </a:p>
        </p:txBody>
      </p:sp>
      <p:sp>
        <p:nvSpPr>
          <p:cNvPr id="59449" name="Rectangle 57"/>
          <p:cNvSpPr>
            <a:spLocks noChangeArrowheads="1"/>
          </p:cNvSpPr>
          <p:nvPr/>
        </p:nvSpPr>
        <p:spPr bwMode="auto">
          <a:xfrm>
            <a:off x="6488113" y="3340101"/>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1</a:t>
            </a:r>
            <a:endParaRPr lang="zh-CN" altLang="en-US" sz="1800"/>
          </a:p>
        </p:txBody>
      </p:sp>
      <p:sp>
        <p:nvSpPr>
          <p:cNvPr id="59450" name="Rectangle 58"/>
          <p:cNvSpPr>
            <a:spLocks noChangeArrowheads="1"/>
          </p:cNvSpPr>
          <p:nvPr/>
        </p:nvSpPr>
        <p:spPr bwMode="auto">
          <a:xfrm>
            <a:off x="6488113" y="3644901"/>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1</a:t>
            </a:r>
            <a:endParaRPr lang="zh-CN" altLang="en-US" sz="1800"/>
          </a:p>
        </p:txBody>
      </p:sp>
      <p:sp>
        <p:nvSpPr>
          <p:cNvPr id="59451" name="Rectangle 59"/>
          <p:cNvSpPr>
            <a:spLocks noChangeArrowheads="1"/>
          </p:cNvSpPr>
          <p:nvPr/>
        </p:nvSpPr>
        <p:spPr bwMode="auto">
          <a:xfrm>
            <a:off x="6488113" y="3949701"/>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0</a:t>
            </a:r>
            <a:endParaRPr lang="zh-CN" altLang="en-US" sz="1800"/>
          </a:p>
        </p:txBody>
      </p:sp>
      <p:sp>
        <p:nvSpPr>
          <p:cNvPr id="59452" name="Rectangle 60"/>
          <p:cNvSpPr>
            <a:spLocks noChangeArrowheads="1"/>
          </p:cNvSpPr>
          <p:nvPr/>
        </p:nvSpPr>
        <p:spPr bwMode="auto">
          <a:xfrm>
            <a:off x="6488113" y="4254501"/>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0</a:t>
            </a:r>
            <a:endParaRPr lang="zh-CN" altLang="en-US" sz="1800"/>
          </a:p>
        </p:txBody>
      </p:sp>
      <p:sp>
        <p:nvSpPr>
          <p:cNvPr id="59453" name="Rectangle 61"/>
          <p:cNvSpPr>
            <a:spLocks noChangeArrowheads="1"/>
          </p:cNvSpPr>
          <p:nvPr/>
        </p:nvSpPr>
        <p:spPr bwMode="auto">
          <a:xfrm>
            <a:off x="6488113" y="4559301"/>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0</a:t>
            </a:r>
            <a:endParaRPr lang="zh-CN" altLang="en-US" sz="1800"/>
          </a:p>
        </p:txBody>
      </p:sp>
      <p:sp>
        <p:nvSpPr>
          <p:cNvPr id="59454" name="Rectangle 62"/>
          <p:cNvSpPr>
            <a:spLocks noChangeArrowheads="1"/>
          </p:cNvSpPr>
          <p:nvPr/>
        </p:nvSpPr>
        <p:spPr bwMode="auto">
          <a:xfrm>
            <a:off x="6488113" y="4864101"/>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1</a:t>
            </a:r>
            <a:endParaRPr lang="zh-CN" altLang="en-US" sz="1800"/>
          </a:p>
        </p:txBody>
      </p:sp>
      <p:sp>
        <p:nvSpPr>
          <p:cNvPr id="59455" name="Rectangle 63"/>
          <p:cNvSpPr>
            <a:spLocks noChangeArrowheads="1"/>
          </p:cNvSpPr>
          <p:nvPr/>
        </p:nvSpPr>
        <p:spPr bwMode="auto">
          <a:xfrm>
            <a:off x="6411913" y="5168901"/>
            <a:ext cx="705322"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solidFill>
                  <a:srgbClr val="0000FF"/>
                </a:solidFill>
              </a:rPr>
              <a:t>Addu</a:t>
            </a:r>
            <a:endParaRPr lang="en-US" altLang="zh-CN">
              <a:solidFill>
                <a:srgbClr val="0000FF"/>
              </a:solidFill>
            </a:endParaRPr>
          </a:p>
        </p:txBody>
      </p:sp>
      <p:sp>
        <p:nvSpPr>
          <p:cNvPr id="59456" name="Rectangle 64"/>
          <p:cNvSpPr>
            <a:spLocks noChangeArrowheads="1"/>
          </p:cNvSpPr>
          <p:nvPr/>
        </p:nvSpPr>
        <p:spPr bwMode="auto">
          <a:xfrm>
            <a:off x="7313613" y="2743201"/>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x</a:t>
            </a:r>
            <a:endParaRPr lang="en-US" altLang="zh-CN" sz="1800"/>
          </a:p>
        </p:txBody>
      </p:sp>
      <p:sp>
        <p:nvSpPr>
          <p:cNvPr id="59457" name="Rectangle 65"/>
          <p:cNvSpPr>
            <a:spLocks noChangeArrowheads="1"/>
          </p:cNvSpPr>
          <p:nvPr/>
        </p:nvSpPr>
        <p:spPr bwMode="auto">
          <a:xfrm>
            <a:off x="7313613" y="3048001"/>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1</a:t>
            </a:r>
            <a:endParaRPr lang="zh-CN" altLang="en-US" sz="1800"/>
          </a:p>
        </p:txBody>
      </p:sp>
      <p:sp>
        <p:nvSpPr>
          <p:cNvPr id="59458" name="Rectangle 66"/>
          <p:cNvSpPr>
            <a:spLocks noChangeArrowheads="1"/>
          </p:cNvSpPr>
          <p:nvPr/>
        </p:nvSpPr>
        <p:spPr bwMode="auto">
          <a:xfrm>
            <a:off x="7313613" y="3352801"/>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x</a:t>
            </a:r>
            <a:endParaRPr lang="en-US" altLang="zh-CN" sz="1800"/>
          </a:p>
        </p:txBody>
      </p:sp>
      <p:sp>
        <p:nvSpPr>
          <p:cNvPr id="59459" name="Rectangle 67"/>
          <p:cNvSpPr>
            <a:spLocks noChangeArrowheads="1"/>
          </p:cNvSpPr>
          <p:nvPr/>
        </p:nvSpPr>
        <p:spPr bwMode="auto">
          <a:xfrm>
            <a:off x="7313613" y="3657601"/>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0</a:t>
            </a:r>
            <a:endParaRPr lang="zh-CN" altLang="en-US" sz="1800"/>
          </a:p>
        </p:txBody>
      </p:sp>
      <p:sp>
        <p:nvSpPr>
          <p:cNvPr id="59460" name="Rectangle 68"/>
          <p:cNvSpPr>
            <a:spLocks noChangeArrowheads="1"/>
          </p:cNvSpPr>
          <p:nvPr/>
        </p:nvSpPr>
        <p:spPr bwMode="auto">
          <a:xfrm>
            <a:off x="7313613" y="3962401"/>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1</a:t>
            </a:r>
            <a:endParaRPr lang="zh-CN" altLang="en-US" sz="1800"/>
          </a:p>
        </p:txBody>
      </p:sp>
      <p:sp>
        <p:nvSpPr>
          <p:cNvPr id="59461" name="Rectangle 69"/>
          <p:cNvSpPr>
            <a:spLocks noChangeArrowheads="1"/>
          </p:cNvSpPr>
          <p:nvPr/>
        </p:nvSpPr>
        <p:spPr bwMode="auto">
          <a:xfrm>
            <a:off x="7313613" y="4267201"/>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0</a:t>
            </a:r>
            <a:endParaRPr lang="zh-CN" altLang="en-US" sz="1800"/>
          </a:p>
        </p:txBody>
      </p:sp>
      <p:sp>
        <p:nvSpPr>
          <p:cNvPr id="59462" name="Rectangle 70"/>
          <p:cNvSpPr>
            <a:spLocks noChangeArrowheads="1"/>
          </p:cNvSpPr>
          <p:nvPr/>
        </p:nvSpPr>
        <p:spPr bwMode="auto">
          <a:xfrm>
            <a:off x="7313613" y="4572001"/>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0</a:t>
            </a:r>
            <a:endParaRPr lang="zh-CN" altLang="en-US" sz="1800"/>
          </a:p>
        </p:txBody>
      </p:sp>
      <p:sp>
        <p:nvSpPr>
          <p:cNvPr id="59463" name="Rectangle 71"/>
          <p:cNvSpPr>
            <a:spLocks noChangeArrowheads="1"/>
          </p:cNvSpPr>
          <p:nvPr/>
        </p:nvSpPr>
        <p:spPr bwMode="auto">
          <a:xfrm>
            <a:off x="7313613" y="4876801"/>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1</a:t>
            </a:r>
            <a:endParaRPr lang="zh-CN" altLang="en-US" sz="1800"/>
          </a:p>
        </p:txBody>
      </p:sp>
      <p:sp>
        <p:nvSpPr>
          <p:cNvPr id="59464" name="Rectangle 72"/>
          <p:cNvSpPr>
            <a:spLocks noChangeArrowheads="1"/>
          </p:cNvSpPr>
          <p:nvPr/>
        </p:nvSpPr>
        <p:spPr bwMode="auto">
          <a:xfrm>
            <a:off x="7237413" y="5181601"/>
            <a:ext cx="705322"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solidFill>
                  <a:srgbClr val="0000FF"/>
                </a:solidFill>
              </a:rPr>
              <a:t>Addu</a:t>
            </a:r>
            <a:endParaRPr lang="en-US" altLang="zh-CN">
              <a:solidFill>
                <a:srgbClr val="0000FF"/>
              </a:solidFill>
            </a:endParaRPr>
          </a:p>
        </p:txBody>
      </p:sp>
      <p:sp>
        <p:nvSpPr>
          <p:cNvPr id="59465" name="Rectangle 73"/>
          <p:cNvSpPr>
            <a:spLocks noChangeArrowheads="1"/>
          </p:cNvSpPr>
          <p:nvPr/>
        </p:nvSpPr>
        <p:spPr bwMode="auto">
          <a:xfrm>
            <a:off x="8139113" y="2743201"/>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x</a:t>
            </a:r>
            <a:endParaRPr lang="en-US" altLang="zh-CN" sz="1800"/>
          </a:p>
        </p:txBody>
      </p:sp>
      <p:sp>
        <p:nvSpPr>
          <p:cNvPr id="59466" name="Rectangle 74"/>
          <p:cNvSpPr>
            <a:spLocks noChangeArrowheads="1"/>
          </p:cNvSpPr>
          <p:nvPr/>
        </p:nvSpPr>
        <p:spPr bwMode="auto">
          <a:xfrm>
            <a:off x="8139113" y="3048001"/>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0</a:t>
            </a:r>
            <a:endParaRPr lang="zh-CN" altLang="en-US" sz="1800"/>
          </a:p>
        </p:txBody>
      </p:sp>
      <p:sp>
        <p:nvSpPr>
          <p:cNvPr id="59467" name="Rectangle 75"/>
          <p:cNvSpPr>
            <a:spLocks noChangeArrowheads="1"/>
          </p:cNvSpPr>
          <p:nvPr/>
        </p:nvSpPr>
        <p:spPr bwMode="auto">
          <a:xfrm>
            <a:off x="8139113" y="3352801"/>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x</a:t>
            </a:r>
            <a:endParaRPr lang="en-US" altLang="zh-CN" sz="1800"/>
          </a:p>
        </p:txBody>
      </p:sp>
      <p:sp>
        <p:nvSpPr>
          <p:cNvPr id="59468" name="Rectangle 76"/>
          <p:cNvSpPr>
            <a:spLocks noChangeArrowheads="1"/>
          </p:cNvSpPr>
          <p:nvPr/>
        </p:nvSpPr>
        <p:spPr bwMode="auto">
          <a:xfrm>
            <a:off x="8139113" y="3657601"/>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0</a:t>
            </a:r>
            <a:endParaRPr lang="zh-CN" altLang="en-US" sz="1800"/>
          </a:p>
        </p:txBody>
      </p:sp>
      <p:sp>
        <p:nvSpPr>
          <p:cNvPr id="59469" name="Rectangle 77"/>
          <p:cNvSpPr>
            <a:spLocks noChangeArrowheads="1"/>
          </p:cNvSpPr>
          <p:nvPr/>
        </p:nvSpPr>
        <p:spPr bwMode="auto">
          <a:xfrm>
            <a:off x="8139113" y="3962401"/>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0</a:t>
            </a:r>
            <a:endParaRPr lang="zh-CN" altLang="en-US" sz="1800"/>
          </a:p>
        </p:txBody>
      </p:sp>
      <p:sp>
        <p:nvSpPr>
          <p:cNvPr id="59470" name="Rectangle 78"/>
          <p:cNvSpPr>
            <a:spLocks noChangeArrowheads="1"/>
          </p:cNvSpPr>
          <p:nvPr/>
        </p:nvSpPr>
        <p:spPr bwMode="auto">
          <a:xfrm>
            <a:off x="8139113" y="4267201"/>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1</a:t>
            </a:r>
            <a:endParaRPr lang="zh-CN" altLang="en-US" sz="1800"/>
          </a:p>
        </p:txBody>
      </p:sp>
      <p:sp>
        <p:nvSpPr>
          <p:cNvPr id="59471" name="Rectangle 79"/>
          <p:cNvSpPr>
            <a:spLocks noChangeArrowheads="1"/>
          </p:cNvSpPr>
          <p:nvPr/>
        </p:nvSpPr>
        <p:spPr bwMode="auto">
          <a:xfrm>
            <a:off x="8139113" y="4572001"/>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0</a:t>
            </a:r>
            <a:endParaRPr lang="zh-CN" altLang="en-US" sz="1800"/>
          </a:p>
        </p:txBody>
      </p:sp>
      <p:sp>
        <p:nvSpPr>
          <p:cNvPr id="59472" name="Rectangle 80"/>
          <p:cNvSpPr>
            <a:spLocks noChangeArrowheads="1"/>
          </p:cNvSpPr>
          <p:nvPr/>
        </p:nvSpPr>
        <p:spPr bwMode="auto">
          <a:xfrm>
            <a:off x="8139113" y="4876801"/>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x</a:t>
            </a:r>
            <a:endParaRPr lang="en-US" altLang="zh-CN" sz="1800"/>
          </a:p>
        </p:txBody>
      </p:sp>
      <p:sp>
        <p:nvSpPr>
          <p:cNvPr id="59473" name="Rectangle 81"/>
          <p:cNvSpPr>
            <a:spLocks noChangeArrowheads="1"/>
          </p:cNvSpPr>
          <p:nvPr/>
        </p:nvSpPr>
        <p:spPr bwMode="auto">
          <a:xfrm>
            <a:off x="7939088" y="5197476"/>
            <a:ext cx="694102"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solidFill>
                  <a:srgbClr val="0000FF"/>
                </a:solidFill>
              </a:rPr>
              <a:t>Subu</a:t>
            </a:r>
            <a:endParaRPr lang="en-US" altLang="zh-CN">
              <a:solidFill>
                <a:srgbClr val="0000FF"/>
              </a:solidFill>
            </a:endParaRPr>
          </a:p>
        </p:txBody>
      </p:sp>
      <p:sp>
        <p:nvSpPr>
          <p:cNvPr id="59474" name="Rectangle 82"/>
          <p:cNvSpPr>
            <a:spLocks noChangeArrowheads="1"/>
          </p:cNvSpPr>
          <p:nvPr/>
        </p:nvSpPr>
        <p:spPr bwMode="auto">
          <a:xfrm>
            <a:off x="8964613" y="2743201"/>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x</a:t>
            </a:r>
            <a:endParaRPr lang="en-US" altLang="zh-CN" sz="1800"/>
          </a:p>
        </p:txBody>
      </p:sp>
      <p:sp>
        <p:nvSpPr>
          <p:cNvPr id="59475" name="Rectangle 83"/>
          <p:cNvSpPr>
            <a:spLocks noChangeArrowheads="1"/>
          </p:cNvSpPr>
          <p:nvPr/>
        </p:nvSpPr>
        <p:spPr bwMode="auto">
          <a:xfrm>
            <a:off x="8964613" y="3048001"/>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x</a:t>
            </a:r>
            <a:endParaRPr lang="en-US" altLang="zh-CN" sz="1800"/>
          </a:p>
        </p:txBody>
      </p:sp>
      <p:sp>
        <p:nvSpPr>
          <p:cNvPr id="59476" name="Rectangle 84"/>
          <p:cNvSpPr>
            <a:spLocks noChangeArrowheads="1"/>
          </p:cNvSpPr>
          <p:nvPr/>
        </p:nvSpPr>
        <p:spPr bwMode="auto">
          <a:xfrm>
            <a:off x="8964613" y="3352801"/>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x</a:t>
            </a:r>
            <a:endParaRPr lang="en-US" altLang="zh-CN" sz="1800"/>
          </a:p>
        </p:txBody>
      </p:sp>
      <p:sp>
        <p:nvSpPr>
          <p:cNvPr id="59477" name="Rectangle 85"/>
          <p:cNvSpPr>
            <a:spLocks noChangeArrowheads="1"/>
          </p:cNvSpPr>
          <p:nvPr/>
        </p:nvSpPr>
        <p:spPr bwMode="auto">
          <a:xfrm>
            <a:off x="8964613" y="3657601"/>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0</a:t>
            </a:r>
            <a:endParaRPr lang="zh-CN" altLang="en-US" sz="1800"/>
          </a:p>
        </p:txBody>
      </p:sp>
      <p:sp>
        <p:nvSpPr>
          <p:cNvPr id="59478" name="Rectangle 86"/>
          <p:cNvSpPr>
            <a:spLocks noChangeArrowheads="1"/>
          </p:cNvSpPr>
          <p:nvPr/>
        </p:nvSpPr>
        <p:spPr bwMode="auto">
          <a:xfrm>
            <a:off x="8964613" y="3962401"/>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0</a:t>
            </a:r>
            <a:endParaRPr lang="zh-CN" altLang="en-US" sz="1800"/>
          </a:p>
        </p:txBody>
      </p:sp>
      <p:sp>
        <p:nvSpPr>
          <p:cNvPr id="59479" name="Rectangle 87"/>
          <p:cNvSpPr>
            <a:spLocks noChangeArrowheads="1"/>
          </p:cNvSpPr>
          <p:nvPr/>
        </p:nvSpPr>
        <p:spPr bwMode="auto">
          <a:xfrm>
            <a:off x="8964613" y="4267201"/>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0</a:t>
            </a:r>
            <a:endParaRPr lang="zh-CN" altLang="en-US" sz="1800"/>
          </a:p>
        </p:txBody>
      </p:sp>
      <p:sp>
        <p:nvSpPr>
          <p:cNvPr id="59480" name="Rectangle 88"/>
          <p:cNvSpPr>
            <a:spLocks noChangeArrowheads="1"/>
          </p:cNvSpPr>
          <p:nvPr/>
        </p:nvSpPr>
        <p:spPr bwMode="auto">
          <a:xfrm>
            <a:off x="8964613" y="4572001"/>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1</a:t>
            </a:r>
            <a:endParaRPr lang="zh-CN" altLang="en-US" sz="1800"/>
          </a:p>
        </p:txBody>
      </p:sp>
      <p:sp>
        <p:nvSpPr>
          <p:cNvPr id="59481" name="Rectangle 89"/>
          <p:cNvSpPr>
            <a:spLocks noChangeArrowheads="1"/>
          </p:cNvSpPr>
          <p:nvPr/>
        </p:nvSpPr>
        <p:spPr bwMode="auto">
          <a:xfrm>
            <a:off x="8964613" y="4876801"/>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x</a:t>
            </a:r>
            <a:endParaRPr lang="en-US" altLang="zh-CN" sz="1800"/>
          </a:p>
        </p:txBody>
      </p:sp>
      <p:sp>
        <p:nvSpPr>
          <p:cNvPr id="59482" name="Rectangle 90"/>
          <p:cNvSpPr>
            <a:spLocks noChangeArrowheads="1"/>
          </p:cNvSpPr>
          <p:nvPr/>
        </p:nvSpPr>
        <p:spPr bwMode="auto">
          <a:xfrm>
            <a:off x="8888414" y="5181601"/>
            <a:ext cx="524183"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solidFill>
                  <a:srgbClr val="0000FF"/>
                </a:solidFill>
              </a:rPr>
              <a:t>xxx</a:t>
            </a:r>
            <a:endParaRPr lang="en-US" altLang="zh-CN">
              <a:solidFill>
                <a:srgbClr val="0000FF"/>
              </a:solidFill>
            </a:endParaRPr>
          </a:p>
        </p:txBody>
      </p:sp>
      <p:sp>
        <p:nvSpPr>
          <p:cNvPr id="59483" name="Line 91"/>
          <p:cNvSpPr>
            <a:spLocks noChangeShapeType="1"/>
          </p:cNvSpPr>
          <p:nvPr/>
        </p:nvSpPr>
        <p:spPr bwMode="auto">
          <a:xfrm>
            <a:off x="4279900" y="2133600"/>
            <a:ext cx="53086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84" name="Rectangle 92"/>
          <p:cNvSpPr>
            <a:spLocks noChangeArrowheads="1"/>
          </p:cNvSpPr>
          <p:nvPr/>
        </p:nvSpPr>
        <p:spPr bwMode="auto">
          <a:xfrm>
            <a:off x="3871913" y="2133601"/>
            <a:ext cx="464872"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op</a:t>
            </a:r>
            <a:endParaRPr lang="en-US" altLang="zh-CN" sz="1800"/>
          </a:p>
        </p:txBody>
      </p:sp>
      <p:sp>
        <p:nvSpPr>
          <p:cNvPr id="59485" name="Rectangle 93"/>
          <p:cNvSpPr>
            <a:spLocks noChangeArrowheads="1"/>
          </p:cNvSpPr>
          <p:nvPr/>
        </p:nvSpPr>
        <p:spPr bwMode="auto">
          <a:xfrm>
            <a:off x="4443414" y="2133601"/>
            <a:ext cx="1003481"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00</a:t>
            </a:r>
            <a:r>
              <a:rPr lang="zh-CN" altLang="en-US" b="0">
                <a:latin typeface="Times New Roman" panose="02020603050405020304" pitchFamily="18" charset="0"/>
              </a:rPr>
              <a:t> </a:t>
            </a:r>
            <a:r>
              <a:rPr lang="zh-CN" altLang="en-US" sz="1800"/>
              <a:t>0000</a:t>
            </a:r>
            <a:endParaRPr lang="zh-CN" altLang="en-US" sz="1800"/>
          </a:p>
        </p:txBody>
      </p:sp>
      <p:sp>
        <p:nvSpPr>
          <p:cNvPr id="59486" name="Rectangle 94"/>
          <p:cNvSpPr>
            <a:spLocks noChangeArrowheads="1"/>
          </p:cNvSpPr>
          <p:nvPr/>
        </p:nvSpPr>
        <p:spPr bwMode="auto">
          <a:xfrm>
            <a:off x="5332414" y="2133600"/>
            <a:ext cx="9937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00</a:t>
            </a:r>
            <a:r>
              <a:rPr lang="zh-CN" altLang="en-US" b="0">
                <a:latin typeface="Times New Roman" panose="02020603050405020304" pitchFamily="18" charset="0"/>
              </a:rPr>
              <a:t> </a:t>
            </a:r>
            <a:r>
              <a:rPr lang="zh-CN" altLang="en-US" sz="1800"/>
              <a:t>1101</a:t>
            </a:r>
            <a:endParaRPr lang="zh-CN" altLang="en-US" sz="1800"/>
          </a:p>
        </p:txBody>
      </p:sp>
      <p:sp>
        <p:nvSpPr>
          <p:cNvPr id="59487" name="Rectangle 95"/>
          <p:cNvSpPr>
            <a:spLocks noChangeArrowheads="1"/>
          </p:cNvSpPr>
          <p:nvPr/>
        </p:nvSpPr>
        <p:spPr bwMode="auto">
          <a:xfrm>
            <a:off x="6234114" y="2120900"/>
            <a:ext cx="9937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10</a:t>
            </a:r>
            <a:r>
              <a:rPr lang="zh-CN" altLang="en-US" b="0">
                <a:latin typeface="Times New Roman" panose="02020603050405020304" pitchFamily="18" charset="0"/>
              </a:rPr>
              <a:t> </a:t>
            </a:r>
            <a:r>
              <a:rPr lang="zh-CN" altLang="en-US" sz="1800"/>
              <a:t>0011</a:t>
            </a:r>
            <a:endParaRPr lang="zh-CN" altLang="en-US" sz="1800"/>
          </a:p>
        </p:txBody>
      </p:sp>
      <p:sp>
        <p:nvSpPr>
          <p:cNvPr id="59488" name="Rectangle 96"/>
          <p:cNvSpPr>
            <a:spLocks noChangeArrowheads="1"/>
          </p:cNvSpPr>
          <p:nvPr/>
        </p:nvSpPr>
        <p:spPr bwMode="auto">
          <a:xfrm>
            <a:off x="7072314" y="2133600"/>
            <a:ext cx="9937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10</a:t>
            </a:r>
            <a:r>
              <a:rPr lang="zh-CN" altLang="en-US" b="0">
                <a:latin typeface="Times New Roman" panose="02020603050405020304" pitchFamily="18" charset="0"/>
              </a:rPr>
              <a:t> </a:t>
            </a:r>
            <a:r>
              <a:rPr lang="zh-CN" altLang="en-US" sz="1800"/>
              <a:t>1011</a:t>
            </a:r>
            <a:endParaRPr lang="zh-CN" altLang="en-US" sz="1800"/>
          </a:p>
        </p:txBody>
      </p:sp>
      <p:sp>
        <p:nvSpPr>
          <p:cNvPr id="59489" name="Rectangle 97"/>
          <p:cNvSpPr>
            <a:spLocks noChangeArrowheads="1"/>
          </p:cNvSpPr>
          <p:nvPr/>
        </p:nvSpPr>
        <p:spPr bwMode="auto">
          <a:xfrm>
            <a:off x="7885114" y="2133601"/>
            <a:ext cx="1003481"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00</a:t>
            </a:r>
            <a:r>
              <a:rPr lang="zh-CN" altLang="en-US" b="0">
                <a:latin typeface="Times New Roman" panose="02020603050405020304" pitchFamily="18" charset="0"/>
              </a:rPr>
              <a:t> </a:t>
            </a:r>
            <a:r>
              <a:rPr lang="zh-CN" altLang="en-US" sz="1800"/>
              <a:t>0100</a:t>
            </a:r>
            <a:endParaRPr lang="zh-CN" altLang="en-US" sz="1800"/>
          </a:p>
        </p:txBody>
      </p:sp>
      <p:sp>
        <p:nvSpPr>
          <p:cNvPr id="59490" name="Rectangle 98"/>
          <p:cNvSpPr>
            <a:spLocks noChangeArrowheads="1"/>
          </p:cNvSpPr>
          <p:nvPr/>
        </p:nvSpPr>
        <p:spPr bwMode="auto">
          <a:xfrm>
            <a:off x="8710614" y="2133601"/>
            <a:ext cx="1016305"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00 0010</a:t>
            </a:r>
            <a:endParaRPr lang="zh-CN" altLang="en-US" sz="1800"/>
          </a:p>
        </p:txBody>
      </p:sp>
      <p:sp>
        <p:nvSpPr>
          <p:cNvPr id="59491" name="Line 99"/>
          <p:cNvSpPr>
            <a:spLocks noChangeShapeType="1"/>
          </p:cNvSpPr>
          <p:nvPr/>
        </p:nvSpPr>
        <p:spPr bwMode="auto">
          <a:xfrm flipV="1">
            <a:off x="6286500" y="2120900"/>
            <a:ext cx="0" cy="3302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92" name="Line 100"/>
          <p:cNvSpPr>
            <a:spLocks noChangeShapeType="1"/>
          </p:cNvSpPr>
          <p:nvPr/>
        </p:nvSpPr>
        <p:spPr bwMode="auto">
          <a:xfrm flipV="1">
            <a:off x="7137400" y="2108200"/>
            <a:ext cx="0" cy="3302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93" name="Line 101"/>
          <p:cNvSpPr>
            <a:spLocks noChangeShapeType="1"/>
          </p:cNvSpPr>
          <p:nvPr/>
        </p:nvSpPr>
        <p:spPr bwMode="auto">
          <a:xfrm flipV="1">
            <a:off x="7975600" y="2120900"/>
            <a:ext cx="0" cy="3302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94" name="Line 102"/>
          <p:cNvSpPr>
            <a:spLocks noChangeShapeType="1"/>
          </p:cNvSpPr>
          <p:nvPr/>
        </p:nvSpPr>
        <p:spPr bwMode="auto">
          <a:xfrm flipV="1">
            <a:off x="8788400" y="2120900"/>
            <a:ext cx="0" cy="3302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95" name="Line 103"/>
          <p:cNvSpPr>
            <a:spLocks noChangeShapeType="1"/>
          </p:cNvSpPr>
          <p:nvPr/>
        </p:nvSpPr>
        <p:spPr bwMode="auto">
          <a:xfrm flipV="1">
            <a:off x="9613900" y="2120900"/>
            <a:ext cx="0" cy="3302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96" name="Line 104"/>
          <p:cNvSpPr>
            <a:spLocks noChangeShapeType="1"/>
          </p:cNvSpPr>
          <p:nvPr/>
        </p:nvSpPr>
        <p:spPr bwMode="auto">
          <a:xfrm flipV="1">
            <a:off x="4267200" y="2120900"/>
            <a:ext cx="0" cy="3302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97" name="Line 105"/>
          <p:cNvSpPr>
            <a:spLocks noChangeShapeType="1"/>
          </p:cNvSpPr>
          <p:nvPr/>
        </p:nvSpPr>
        <p:spPr bwMode="auto">
          <a:xfrm flipV="1">
            <a:off x="5384800" y="2120900"/>
            <a:ext cx="0" cy="3302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98" name="Rectangle 106"/>
          <p:cNvSpPr>
            <a:spLocks noChangeArrowheads="1"/>
          </p:cNvSpPr>
          <p:nvPr/>
        </p:nvSpPr>
        <p:spPr bwMode="auto">
          <a:xfrm>
            <a:off x="2500314" y="5486401"/>
            <a:ext cx="1264771"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solidFill>
                  <a:srgbClr val="A50021"/>
                </a:solidFill>
              </a:rPr>
              <a:t>ALUop &lt;2&gt;</a:t>
            </a:r>
            <a:endParaRPr lang="en-US" altLang="zh-CN">
              <a:solidFill>
                <a:srgbClr val="A50021"/>
              </a:solidFill>
            </a:endParaRPr>
          </a:p>
        </p:txBody>
      </p:sp>
      <p:sp>
        <p:nvSpPr>
          <p:cNvPr id="59499" name="Line 107"/>
          <p:cNvSpPr>
            <a:spLocks noChangeShapeType="1"/>
          </p:cNvSpPr>
          <p:nvPr/>
        </p:nvSpPr>
        <p:spPr bwMode="auto">
          <a:xfrm>
            <a:off x="2527300" y="5791200"/>
            <a:ext cx="70612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500" name="Rectangle 108"/>
          <p:cNvSpPr>
            <a:spLocks noChangeArrowheads="1"/>
          </p:cNvSpPr>
          <p:nvPr/>
        </p:nvSpPr>
        <p:spPr bwMode="auto">
          <a:xfrm>
            <a:off x="4714875" y="5486401"/>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x</a:t>
            </a:r>
            <a:endParaRPr lang="en-US" altLang="zh-CN" sz="1800"/>
          </a:p>
        </p:txBody>
      </p:sp>
      <p:sp>
        <p:nvSpPr>
          <p:cNvPr id="59501" name="Rectangle 109"/>
          <p:cNvSpPr>
            <a:spLocks noChangeArrowheads="1"/>
          </p:cNvSpPr>
          <p:nvPr/>
        </p:nvSpPr>
        <p:spPr bwMode="auto">
          <a:xfrm>
            <a:off x="5599113" y="5486401"/>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0</a:t>
            </a:r>
            <a:endParaRPr lang="zh-CN" altLang="en-US" sz="1800"/>
          </a:p>
        </p:txBody>
      </p:sp>
      <p:sp>
        <p:nvSpPr>
          <p:cNvPr id="59502" name="Rectangle 110"/>
          <p:cNvSpPr>
            <a:spLocks noChangeArrowheads="1"/>
          </p:cNvSpPr>
          <p:nvPr/>
        </p:nvSpPr>
        <p:spPr bwMode="auto">
          <a:xfrm>
            <a:off x="6488113" y="5473701"/>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0</a:t>
            </a:r>
            <a:endParaRPr lang="zh-CN" altLang="en-US" sz="1800"/>
          </a:p>
        </p:txBody>
      </p:sp>
      <p:sp>
        <p:nvSpPr>
          <p:cNvPr id="59503" name="Rectangle 111"/>
          <p:cNvSpPr>
            <a:spLocks noChangeArrowheads="1"/>
          </p:cNvSpPr>
          <p:nvPr/>
        </p:nvSpPr>
        <p:spPr bwMode="auto">
          <a:xfrm>
            <a:off x="7313613" y="5486401"/>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0</a:t>
            </a:r>
            <a:endParaRPr lang="zh-CN" altLang="en-US" sz="1800"/>
          </a:p>
        </p:txBody>
      </p:sp>
      <p:sp>
        <p:nvSpPr>
          <p:cNvPr id="59504" name="Rectangle 112"/>
          <p:cNvSpPr>
            <a:spLocks noChangeArrowheads="1"/>
          </p:cNvSpPr>
          <p:nvPr/>
        </p:nvSpPr>
        <p:spPr bwMode="auto">
          <a:xfrm>
            <a:off x="8180388" y="5502276"/>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1</a:t>
            </a:r>
            <a:endParaRPr lang="en-US" altLang="zh-CN" sz="1800"/>
          </a:p>
        </p:txBody>
      </p:sp>
      <p:sp>
        <p:nvSpPr>
          <p:cNvPr id="59505" name="Rectangle 113"/>
          <p:cNvSpPr>
            <a:spLocks noChangeArrowheads="1"/>
          </p:cNvSpPr>
          <p:nvPr/>
        </p:nvSpPr>
        <p:spPr bwMode="auto">
          <a:xfrm>
            <a:off x="8964613" y="5486401"/>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x</a:t>
            </a:r>
            <a:endParaRPr lang="en-US" altLang="zh-CN" sz="1800"/>
          </a:p>
        </p:txBody>
      </p:sp>
      <p:sp>
        <p:nvSpPr>
          <p:cNvPr id="59506" name="Rectangle 114"/>
          <p:cNvSpPr>
            <a:spLocks noChangeArrowheads="1"/>
          </p:cNvSpPr>
          <p:nvPr/>
        </p:nvSpPr>
        <p:spPr bwMode="auto">
          <a:xfrm>
            <a:off x="2500314" y="5791201"/>
            <a:ext cx="1258359"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solidFill>
                  <a:srgbClr val="A50021"/>
                </a:solidFill>
              </a:rPr>
              <a:t>ALUop</a:t>
            </a:r>
            <a:r>
              <a:rPr lang="en-US" altLang="zh-CN">
                <a:solidFill>
                  <a:srgbClr val="339933"/>
                </a:solidFill>
                <a:latin typeface="Times New Roman" panose="02020603050405020304" pitchFamily="18" charset="0"/>
              </a:rPr>
              <a:t> </a:t>
            </a:r>
            <a:r>
              <a:rPr lang="en-US" altLang="zh-CN">
                <a:solidFill>
                  <a:srgbClr val="A50021"/>
                </a:solidFill>
              </a:rPr>
              <a:t>&lt;1&gt;</a:t>
            </a:r>
            <a:endParaRPr lang="en-US" altLang="zh-CN">
              <a:solidFill>
                <a:srgbClr val="A50021"/>
              </a:solidFill>
            </a:endParaRPr>
          </a:p>
        </p:txBody>
      </p:sp>
      <p:sp>
        <p:nvSpPr>
          <p:cNvPr id="59507" name="Line 115"/>
          <p:cNvSpPr>
            <a:spLocks noChangeShapeType="1"/>
          </p:cNvSpPr>
          <p:nvPr/>
        </p:nvSpPr>
        <p:spPr bwMode="auto">
          <a:xfrm>
            <a:off x="2527300" y="6096000"/>
            <a:ext cx="70612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508" name="Rectangle 116"/>
          <p:cNvSpPr>
            <a:spLocks noChangeArrowheads="1"/>
          </p:cNvSpPr>
          <p:nvPr/>
        </p:nvSpPr>
        <p:spPr bwMode="auto">
          <a:xfrm>
            <a:off x="4714875" y="5791201"/>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x</a:t>
            </a:r>
            <a:endParaRPr lang="en-US" altLang="zh-CN" sz="1800"/>
          </a:p>
        </p:txBody>
      </p:sp>
      <p:sp>
        <p:nvSpPr>
          <p:cNvPr id="59509" name="Rectangle 117"/>
          <p:cNvSpPr>
            <a:spLocks noChangeArrowheads="1"/>
          </p:cNvSpPr>
          <p:nvPr/>
        </p:nvSpPr>
        <p:spPr bwMode="auto">
          <a:xfrm>
            <a:off x="5599113" y="5791201"/>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1</a:t>
            </a:r>
            <a:endParaRPr lang="zh-CN" altLang="en-US" sz="1800"/>
          </a:p>
        </p:txBody>
      </p:sp>
      <p:sp>
        <p:nvSpPr>
          <p:cNvPr id="59510" name="Rectangle 118"/>
          <p:cNvSpPr>
            <a:spLocks noChangeArrowheads="1"/>
          </p:cNvSpPr>
          <p:nvPr/>
        </p:nvSpPr>
        <p:spPr bwMode="auto">
          <a:xfrm>
            <a:off x="6488113" y="5778501"/>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0</a:t>
            </a:r>
            <a:endParaRPr lang="zh-CN" altLang="en-US" sz="1800"/>
          </a:p>
        </p:txBody>
      </p:sp>
      <p:sp>
        <p:nvSpPr>
          <p:cNvPr id="59511" name="Rectangle 119"/>
          <p:cNvSpPr>
            <a:spLocks noChangeArrowheads="1"/>
          </p:cNvSpPr>
          <p:nvPr/>
        </p:nvSpPr>
        <p:spPr bwMode="auto">
          <a:xfrm>
            <a:off x="7313613" y="5791201"/>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0</a:t>
            </a:r>
            <a:endParaRPr lang="zh-CN" altLang="en-US" sz="1800"/>
          </a:p>
        </p:txBody>
      </p:sp>
      <p:sp>
        <p:nvSpPr>
          <p:cNvPr id="59512" name="Rectangle 120"/>
          <p:cNvSpPr>
            <a:spLocks noChangeArrowheads="1"/>
          </p:cNvSpPr>
          <p:nvPr/>
        </p:nvSpPr>
        <p:spPr bwMode="auto">
          <a:xfrm>
            <a:off x="8180388" y="5807076"/>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0</a:t>
            </a:r>
            <a:endParaRPr lang="en-US" altLang="zh-CN" sz="1800"/>
          </a:p>
        </p:txBody>
      </p:sp>
      <p:sp>
        <p:nvSpPr>
          <p:cNvPr id="59513" name="Rectangle 121"/>
          <p:cNvSpPr>
            <a:spLocks noChangeArrowheads="1"/>
          </p:cNvSpPr>
          <p:nvPr/>
        </p:nvSpPr>
        <p:spPr bwMode="auto">
          <a:xfrm>
            <a:off x="8964613" y="5791201"/>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x</a:t>
            </a:r>
            <a:endParaRPr lang="en-US" altLang="zh-CN" sz="1800"/>
          </a:p>
        </p:txBody>
      </p:sp>
      <p:sp>
        <p:nvSpPr>
          <p:cNvPr id="59514" name="Rectangle 122"/>
          <p:cNvSpPr>
            <a:spLocks noChangeArrowheads="1"/>
          </p:cNvSpPr>
          <p:nvPr/>
        </p:nvSpPr>
        <p:spPr bwMode="auto">
          <a:xfrm>
            <a:off x="2500314" y="6096001"/>
            <a:ext cx="1264771"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solidFill>
                  <a:srgbClr val="A50021"/>
                </a:solidFill>
              </a:rPr>
              <a:t>ALUop &lt;0&gt;</a:t>
            </a:r>
            <a:endParaRPr lang="en-US" altLang="zh-CN">
              <a:solidFill>
                <a:srgbClr val="A50021"/>
              </a:solidFill>
            </a:endParaRPr>
          </a:p>
        </p:txBody>
      </p:sp>
      <p:sp>
        <p:nvSpPr>
          <p:cNvPr id="59515" name="Line 123"/>
          <p:cNvSpPr>
            <a:spLocks noChangeShapeType="1"/>
          </p:cNvSpPr>
          <p:nvPr/>
        </p:nvSpPr>
        <p:spPr bwMode="auto">
          <a:xfrm>
            <a:off x="2527300" y="6400800"/>
            <a:ext cx="70612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516" name="Rectangle 124"/>
          <p:cNvSpPr>
            <a:spLocks noChangeArrowheads="1"/>
          </p:cNvSpPr>
          <p:nvPr/>
        </p:nvSpPr>
        <p:spPr bwMode="auto">
          <a:xfrm>
            <a:off x="4714875" y="6096001"/>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1</a:t>
            </a:r>
            <a:endParaRPr lang="en-US" altLang="zh-CN" sz="1800"/>
          </a:p>
        </p:txBody>
      </p:sp>
      <p:sp>
        <p:nvSpPr>
          <p:cNvPr id="59517" name="Rectangle 125"/>
          <p:cNvSpPr>
            <a:spLocks noChangeArrowheads="1"/>
          </p:cNvSpPr>
          <p:nvPr/>
        </p:nvSpPr>
        <p:spPr bwMode="auto">
          <a:xfrm>
            <a:off x="5611813" y="6081714"/>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0</a:t>
            </a:r>
            <a:endParaRPr lang="zh-CN" altLang="en-US" sz="1800"/>
          </a:p>
        </p:txBody>
      </p:sp>
      <p:sp>
        <p:nvSpPr>
          <p:cNvPr id="59518" name="Rectangle 126"/>
          <p:cNvSpPr>
            <a:spLocks noChangeArrowheads="1"/>
          </p:cNvSpPr>
          <p:nvPr/>
        </p:nvSpPr>
        <p:spPr bwMode="auto">
          <a:xfrm>
            <a:off x="6500813" y="6069014"/>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0</a:t>
            </a:r>
            <a:endParaRPr lang="zh-CN" altLang="en-US" sz="1800"/>
          </a:p>
        </p:txBody>
      </p:sp>
      <p:sp>
        <p:nvSpPr>
          <p:cNvPr id="59519" name="Rectangle 127"/>
          <p:cNvSpPr>
            <a:spLocks noChangeArrowheads="1"/>
          </p:cNvSpPr>
          <p:nvPr/>
        </p:nvSpPr>
        <p:spPr bwMode="auto">
          <a:xfrm>
            <a:off x="7326313" y="6081714"/>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0</a:t>
            </a:r>
            <a:endParaRPr lang="zh-CN" altLang="en-US" sz="1800"/>
          </a:p>
        </p:txBody>
      </p:sp>
      <p:sp>
        <p:nvSpPr>
          <p:cNvPr id="59520" name="Rectangle 128"/>
          <p:cNvSpPr>
            <a:spLocks noChangeArrowheads="1"/>
          </p:cNvSpPr>
          <p:nvPr/>
        </p:nvSpPr>
        <p:spPr bwMode="auto">
          <a:xfrm>
            <a:off x="8193088" y="6111876"/>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0</a:t>
            </a:r>
            <a:endParaRPr lang="en-US" altLang="zh-CN" sz="1800"/>
          </a:p>
        </p:txBody>
      </p:sp>
      <p:sp>
        <p:nvSpPr>
          <p:cNvPr id="59521" name="Rectangle 129"/>
          <p:cNvSpPr>
            <a:spLocks noChangeArrowheads="1"/>
          </p:cNvSpPr>
          <p:nvPr/>
        </p:nvSpPr>
        <p:spPr bwMode="auto">
          <a:xfrm>
            <a:off x="8990013" y="6096001"/>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x</a:t>
            </a:r>
            <a:endParaRPr lang="en-US" altLang="zh-CN" sz="1800"/>
          </a:p>
        </p:txBody>
      </p:sp>
      <p:sp>
        <p:nvSpPr>
          <p:cNvPr id="59522" name="Rectangle 131"/>
          <p:cNvSpPr>
            <a:spLocks noChangeArrowheads="1"/>
          </p:cNvSpPr>
          <p:nvPr/>
        </p:nvSpPr>
        <p:spPr bwMode="auto">
          <a:xfrm>
            <a:off x="3389314" y="627063"/>
            <a:ext cx="987425" cy="1333500"/>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59523" name="Rectangle 132"/>
          <p:cNvSpPr>
            <a:spLocks noChangeArrowheads="1"/>
          </p:cNvSpPr>
          <p:nvPr/>
        </p:nvSpPr>
        <p:spPr bwMode="auto">
          <a:xfrm>
            <a:off x="3378111" y="1069975"/>
            <a:ext cx="1003481" cy="64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a:r>
              <a:rPr lang="en-US" altLang="zh-CN" sz="1800"/>
              <a:t>Main</a:t>
            </a:r>
            <a:endParaRPr lang="en-US" altLang="zh-CN" sz="1800"/>
          </a:p>
          <a:p>
            <a:pPr algn="ctr"/>
            <a:r>
              <a:rPr lang="en-US" altLang="zh-CN" sz="1800"/>
              <a:t>Control</a:t>
            </a:r>
            <a:endParaRPr lang="en-US" altLang="zh-CN" sz="1800"/>
          </a:p>
        </p:txBody>
      </p:sp>
      <p:sp>
        <p:nvSpPr>
          <p:cNvPr id="59524" name="Line 133"/>
          <p:cNvSpPr>
            <a:spLocks noChangeShapeType="1"/>
          </p:cNvSpPr>
          <p:nvPr/>
        </p:nvSpPr>
        <p:spPr bwMode="auto">
          <a:xfrm>
            <a:off x="2452689" y="1333500"/>
            <a:ext cx="909637"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525" name="Line 134"/>
          <p:cNvSpPr>
            <a:spLocks noChangeShapeType="1"/>
          </p:cNvSpPr>
          <p:nvPr/>
        </p:nvSpPr>
        <p:spPr bwMode="auto">
          <a:xfrm flipH="1">
            <a:off x="2824164" y="1179514"/>
            <a:ext cx="168275" cy="307975"/>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526" name="Rectangle 135"/>
          <p:cNvSpPr>
            <a:spLocks noChangeArrowheads="1"/>
          </p:cNvSpPr>
          <p:nvPr/>
        </p:nvSpPr>
        <p:spPr bwMode="auto">
          <a:xfrm>
            <a:off x="2347913" y="1012826"/>
            <a:ext cx="464872"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op</a:t>
            </a:r>
            <a:endParaRPr lang="en-US" altLang="zh-CN" sz="1800"/>
          </a:p>
        </p:txBody>
      </p:sp>
      <p:sp>
        <p:nvSpPr>
          <p:cNvPr id="59527" name="Rectangle 136"/>
          <p:cNvSpPr>
            <a:spLocks noChangeArrowheads="1"/>
          </p:cNvSpPr>
          <p:nvPr/>
        </p:nvSpPr>
        <p:spPr bwMode="auto">
          <a:xfrm>
            <a:off x="2581275" y="1333501"/>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6</a:t>
            </a:r>
            <a:endParaRPr lang="zh-CN" altLang="en-US" sz="1800"/>
          </a:p>
        </p:txBody>
      </p:sp>
      <p:grpSp>
        <p:nvGrpSpPr>
          <p:cNvPr id="59528" name="Group 137"/>
          <p:cNvGrpSpPr/>
          <p:nvPr/>
        </p:nvGrpSpPr>
        <p:grpSpPr bwMode="auto">
          <a:xfrm>
            <a:off x="7126179" y="412751"/>
            <a:ext cx="1003518" cy="906965"/>
            <a:chOff x="4033" y="584"/>
            <a:chExt cx="618" cy="689"/>
          </a:xfrm>
        </p:grpSpPr>
        <p:sp>
          <p:nvSpPr>
            <p:cNvPr id="59569" name="Rectangle 138"/>
            <p:cNvSpPr>
              <a:spLocks noChangeArrowheads="1"/>
            </p:cNvSpPr>
            <p:nvPr/>
          </p:nvSpPr>
          <p:spPr bwMode="auto">
            <a:xfrm>
              <a:off x="4040" y="584"/>
              <a:ext cx="608" cy="65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59570" name="Rectangle 139"/>
            <p:cNvSpPr>
              <a:spLocks noChangeArrowheads="1"/>
            </p:cNvSpPr>
            <p:nvPr/>
          </p:nvSpPr>
          <p:spPr bwMode="auto">
            <a:xfrm>
              <a:off x="4033" y="637"/>
              <a:ext cx="618" cy="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a:lnSpc>
                  <a:spcPct val="90000"/>
                </a:lnSpc>
              </a:pPr>
              <a:r>
                <a:rPr lang="en-US" altLang="zh-CN" sz="1800"/>
                <a:t>ALU</a:t>
              </a:r>
              <a:endParaRPr lang="en-US" altLang="zh-CN" sz="1800"/>
            </a:p>
            <a:p>
              <a:pPr algn="ctr">
                <a:lnSpc>
                  <a:spcPct val="90000"/>
                </a:lnSpc>
              </a:pPr>
              <a:r>
                <a:rPr lang="en-US" altLang="zh-CN" sz="1800"/>
                <a:t>Control</a:t>
              </a:r>
              <a:endParaRPr lang="en-US" altLang="zh-CN" sz="1800"/>
            </a:p>
            <a:p>
              <a:pPr algn="ctr">
                <a:lnSpc>
                  <a:spcPct val="90000"/>
                </a:lnSpc>
              </a:pPr>
              <a:r>
                <a:rPr lang="en-US" altLang="zh-CN">
                  <a:latin typeface="Times New Roman" panose="02020603050405020304" pitchFamily="18" charset="0"/>
                </a:rPr>
                <a:t>(</a:t>
              </a:r>
              <a:r>
                <a:rPr lang="en-US" altLang="zh-CN" sz="1800"/>
                <a:t>Local</a:t>
              </a:r>
              <a:r>
                <a:rPr lang="en-US" altLang="zh-CN">
                  <a:latin typeface="Times New Roman" panose="02020603050405020304" pitchFamily="18" charset="0"/>
                </a:rPr>
                <a:t>)</a:t>
              </a:r>
              <a:endParaRPr lang="en-US" altLang="zh-CN">
                <a:latin typeface="Times New Roman" panose="02020603050405020304" pitchFamily="18" charset="0"/>
              </a:endParaRPr>
            </a:p>
          </p:txBody>
        </p:sp>
      </p:grpSp>
      <p:sp>
        <p:nvSpPr>
          <p:cNvPr id="59529" name="Line 140"/>
          <p:cNvSpPr>
            <a:spLocks noChangeShapeType="1"/>
          </p:cNvSpPr>
          <p:nvPr/>
        </p:nvSpPr>
        <p:spPr bwMode="auto">
          <a:xfrm flipV="1">
            <a:off x="4389438" y="1458913"/>
            <a:ext cx="4418012"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530" name="Line 141"/>
          <p:cNvSpPr>
            <a:spLocks noChangeShapeType="1"/>
          </p:cNvSpPr>
          <p:nvPr/>
        </p:nvSpPr>
        <p:spPr bwMode="auto">
          <a:xfrm flipH="1">
            <a:off x="5259389" y="1277939"/>
            <a:ext cx="168275" cy="307975"/>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531" name="Rectangle 142"/>
          <p:cNvSpPr>
            <a:spLocks noChangeArrowheads="1"/>
          </p:cNvSpPr>
          <p:nvPr/>
        </p:nvSpPr>
        <p:spPr bwMode="auto">
          <a:xfrm>
            <a:off x="6096000" y="207964"/>
            <a:ext cx="670056"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func</a:t>
            </a:r>
            <a:endParaRPr lang="en-US" altLang="zh-CN" sz="1800"/>
          </a:p>
        </p:txBody>
      </p:sp>
      <p:sp>
        <p:nvSpPr>
          <p:cNvPr id="59532" name="Rectangle 143"/>
          <p:cNvSpPr>
            <a:spLocks noChangeArrowheads="1"/>
          </p:cNvSpPr>
          <p:nvPr/>
        </p:nvSpPr>
        <p:spPr bwMode="auto">
          <a:xfrm>
            <a:off x="5313363" y="1393826"/>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a:t>
            </a:r>
            <a:endParaRPr lang="zh-CN" altLang="en-US" sz="1800"/>
          </a:p>
        </p:txBody>
      </p:sp>
      <p:sp>
        <p:nvSpPr>
          <p:cNvPr id="59533" name="Line 144"/>
          <p:cNvSpPr>
            <a:spLocks noChangeShapeType="1"/>
          </p:cNvSpPr>
          <p:nvPr/>
        </p:nvSpPr>
        <p:spPr bwMode="auto">
          <a:xfrm flipH="1">
            <a:off x="6572251" y="431800"/>
            <a:ext cx="168275" cy="306388"/>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534" name="Rectangle 145"/>
          <p:cNvSpPr>
            <a:spLocks noChangeArrowheads="1"/>
          </p:cNvSpPr>
          <p:nvPr/>
        </p:nvSpPr>
        <p:spPr bwMode="auto">
          <a:xfrm>
            <a:off x="6330950" y="584201"/>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6</a:t>
            </a:r>
            <a:endParaRPr lang="zh-CN" altLang="en-US" sz="1800"/>
          </a:p>
        </p:txBody>
      </p:sp>
      <p:sp>
        <p:nvSpPr>
          <p:cNvPr id="59535" name="Rectangle 146"/>
          <p:cNvSpPr>
            <a:spLocks noChangeArrowheads="1"/>
          </p:cNvSpPr>
          <p:nvPr/>
        </p:nvSpPr>
        <p:spPr bwMode="auto">
          <a:xfrm>
            <a:off x="5626101" y="1150939"/>
            <a:ext cx="939361"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ALUop</a:t>
            </a:r>
            <a:endParaRPr lang="en-US" altLang="zh-CN" sz="1800"/>
          </a:p>
        </p:txBody>
      </p:sp>
      <p:sp>
        <p:nvSpPr>
          <p:cNvPr id="59536" name="Line 147"/>
          <p:cNvSpPr>
            <a:spLocks noChangeShapeType="1"/>
          </p:cNvSpPr>
          <p:nvPr/>
        </p:nvSpPr>
        <p:spPr bwMode="auto">
          <a:xfrm flipH="1">
            <a:off x="6097588" y="584200"/>
            <a:ext cx="1039812" cy="0"/>
          </a:xfrm>
          <a:prstGeom prst="line">
            <a:avLst/>
          </a:prstGeom>
          <a:noFill/>
          <a:ln w="254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537" name="Rectangle 148"/>
          <p:cNvSpPr>
            <a:spLocks noChangeArrowheads="1"/>
          </p:cNvSpPr>
          <p:nvPr/>
        </p:nvSpPr>
        <p:spPr bwMode="auto">
          <a:xfrm>
            <a:off x="9202738" y="784225"/>
            <a:ext cx="965200"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ALUctr</a:t>
            </a:r>
            <a:endParaRPr lang="en-US" altLang="zh-CN" sz="1800"/>
          </a:p>
        </p:txBody>
      </p:sp>
      <p:sp>
        <p:nvSpPr>
          <p:cNvPr id="59538" name="Line 149"/>
          <p:cNvSpPr>
            <a:spLocks noChangeShapeType="1"/>
          </p:cNvSpPr>
          <p:nvPr/>
        </p:nvSpPr>
        <p:spPr bwMode="auto">
          <a:xfrm flipH="1">
            <a:off x="9447214" y="1047750"/>
            <a:ext cx="168275" cy="306388"/>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539" name="Line 150"/>
          <p:cNvSpPr>
            <a:spLocks noChangeShapeType="1"/>
          </p:cNvSpPr>
          <p:nvPr/>
        </p:nvSpPr>
        <p:spPr bwMode="auto">
          <a:xfrm flipH="1">
            <a:off x="8123238" y="884238"/>
            <a:ext cx="665162" cy="0"/>
          </a:xfrm>
          <a:prstGeom prst="line">
            <a:avLst/>
          </a:prstGeom>
          <a:noFill/>
          <a:ln w="254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540" name="Rectangle 151"/>
          <p:cNvSpPr>
            <a:spLocks noChangeArrowheads="1"/>
          </p:cNvSpPr>
          <p:nvPr/>
        </p:nvSpPr>
        <p:spPr bwMode="auto">
          <a:xfrm>
            <a:off x="9571038" y="1244601"/>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a:t>
            </a:r>
            <a:endParaRPr lang="zh-CN" altLang="en-US" sz="1800"/>
          </a:p>
        </p:txBody>
      </p:sp>
      <p:sp>
        <p:nvSpPr>
          <p:cNvPr id="59541" name="Line 152"/>
          <p:cNvSpPr>
            <a:spLocks noChangeShapeType="1"/>
          </p:cNvSpPr>
          <p:nvPr/>
        </p:nvSpPr>
        <p:spPr bwMode="auto">
          <a:xfrm>
            <a:off x="4402138" y="854075"/>
            <a:ext cx="1300162"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542" name="Rectangle 153"/>
          <p:cNvSpPr>
            <a:spLocks noChangeArrowheads="1"/>
          </p:cNvSpPr>
          <p:nvPr/>
        </p:nvSpPr>
        <p:spPr bwMode="auto">
          <a:xfrm>
            <a:off x="4452939" y="533401"/>
            <a:ext cx="990657"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RegDst</a:t>
            </a:r>
            <a:endParaRPr lang="en-US" altLang="zh-CN" sz="1800"/>
          </a:p>
        </p:txBody>
      </p:sp>
      <p:sp>
        <p:nvSpPr>
          <p:cNvPr id="59543" name="Line 154"/>
          <p:cNvSpPr>
            <a:spLocks noChangeShapeType="1"/>
          </p:cNvSpPr>
          <p:nvPr/>
        </p:nvSpPr>
        <p:spPr bwMode="auto">
          <a:xfrm>
            <a:off x="4402138" y="1173163"/>
            <a:ext cx="1300162"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544" name="Rectangle 155"/>
          <p:cNvSpPr>
            <a:spLocks noChangeArrowheads="1"/>
          </p:cNvSpPr>
          <p:nvPr/>
        </p:nvSpPr>
        <p:spPr bwMode="auto">
          <a:xfrm>
            <a:off x="4452939" y="854076"/>
            <a:ext cx="1029129"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ALUSrc</a:t>
            </a:r>
            <a:endParaRPr lang="en-US" altLang="zh-CN" sz="1800"/>
          </a:p>
        </p:txBody>
      </p:sp>
      <p:sp>
        <p:nvSpPr>
          <p:cNvPr id="59545" name="Rectangle 156"/>
          <p:cNvSpPr>
            <a:spLocks noChangeArrowheads="1"/>
          </p:cNvSpPr>
          <p:nvPr/>
        </p:nvSpPr>
        <p:spPr bwMode="auto">
          <a:xfrm>
            <a:off x="4764088" y="1077913"/>
            <a:ext cx="285336"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2400">
                <a:latin typeface="Times New Roman" panose="02020603050405020304" pitchFamily="18" charset="0"/>
              </a:rPr>
              <a:t>:</a:t>
            </a:r>
            <a:endParaRPr lang="zh-CN" altLang="en-US" sz="2400">
              <a:latin typeface="Times New Roman" panose="02020603050405020304" pitchFamily="18" charset="0"/>
            </a:endParaRPr>
          </a:p>
        </p:txBody>
      </p:sp>
      <p:sp>
        <p:nvSpPr>
          <p:cNvPr id="59546" name="Rectangle 157"/>
          <p:cNvSpPr>
            <a:spLocks noChangeArrowheads="1"/>
          </p:cNvSpPr>
          <p:nvPr/>
        </p:nvSpPr>
        <p:spPr bwMode="auto">
          <a:xfrm>
            <a:off x="3367089" y="682625"/>
            <a:ext cx="973137" cy="1290638"/>
          </a:xfrm>
          <a:prstGeom prst="rect">
            <a:avLst/>
          </a:prstGeom>
          <a:noFill/>
          <a:ln w="50800">
            <a:solidFill>
              <a:srgbClr val="FE9AAB"/>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grpSp>
        <p:nvGrpSpPr>
          <p:cNvPr id="3" name="Group 163"/>
          <p:cNvGrpSpPr/>
          <p:nvPr/>
        </p:nvGrpSpPr>
        <p:grpSpPr bwMode="auto">
          <a:xfrm>
            <a:off x="1887539" y="2014538"/>
            <a:ext cx="2320925" cy="336550"/>
            <a:chOff x="229" y="1261"/>
            <a:chExt cx="1462" cy="212"/>
          </a:xfrm>
        </p:grpSpPr>
        <p:sp>
          <p:nvSpPr>
            <p:cNvPr id="59567" name="Text Box 158"/>
            <p:cNvSpPr txBox="1">
              <a:spLocks noChangeArrowheads="1"/>
            </p:cNvSpPr>
            <p:nvPr/>
          </p:nvSpPr>
          <p:spPr bwMode="auto">
            <a:xfrm>
              <a:off x="229" y="1261"/>
              <a:ext cx="12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50000"/>
                </a:spcBef>
              </a:pPr>
              <a:r>
                <a:rPr lang="zh-CN" altLang="en-US">
                  <a:solidFill>
                    <a:schemeClr val="accent2"/>
                  </a:solidFill>
                  <a:latin typeface="Times New Roman" panose="02020603050405020304" pitchFamily="18" charset="0"/>
                  <a:ea typeface="黑体" panose="02010609060101010101" pitchFamily="49" charset="-122"/>
                </a:rPr>
                <a:t>主控单元的输入</a:t>
              </a:r>
              <a:endParaRPr lang="zh-CN" altLang="en-US">
                <a:solidFill>
                  <a:schemeClr val="accent2"/>
                </a:solidFill>
                <a:latin typeface="Times New Roman" panose="02020603050405020304" pitchFamily="18" charset="0"/>
                <a:ea typeface="黑体" panose="02010609060101010101" pitchFamily="49" charset="-122"/>
              </a:endParaRPr>
            </a:p>
          </p:txBody>
        </p:sp>
        <p:sp>
          <p:nvSpPr>
            <p:cNvPr id="59568" name="Line 159"/>
            <p:cNvSpPr>
              <a:spLocks noChangeShapeType="1"/>
            </p:cNvSpPr>
            <p:nvPr/>
          </p:nvSpPr>
          <p:spPr bwMode="auto">
            <a:xfrm>
              <a:off x="1253" y="1381"/>
              <a:ext cx="438" cy="0"/>
            </a:xfrm>
            <a:prstGeom prst="line">
              <a:avLst/>
            </a:prstGeom>
            <a:noFill/>
            <a:ln w="50800">
              <a:solidFill>
                <a:srgbClr val="FE9AAB"/>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4" name="Group 162"/>
          <p:cNvGrpSpPr/>
          <p:nvPr/>
        </p:nvGrpSpPr>
        <p:grpSpPr bwMode="auto">
          <a:xfrm>
            <a:off x="1536700" y="1752600"/>
            <a:ext cx="2044700" cy="838200"/>
            <a:chOff x="140" y="1136"/>
            <a:chExt cx="1288" cy="528"/>
          </a:xfrm>
        </p:grpSpPr>
        <p:sp>
          <p:nvSpPr>
            <p:cNvPr id="59565" name="Text Box 160"/>
            <p:cNvSpPr txBox="1">
              <a:spLocks noChangeArrowheads="1"/>
            </p:cNvSpPr>
            <p:nvPr/>
          </p:nvSpPr>
          <p:spPr bwMode="auto">
            <a:xfrm>
              <a:off x="140" y="1136"/>
              <a:ext cx="12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50000"/>
                </a:spcBef>
              </a:pPr>
              <a:r>
                <a:rPr lang="zh-CN" altLang="en-US">
                  <a:solidFill>
                    <a:schemeClr val="accent2"/>
                  </a:solidFill>
                  <a:latin typeface="Times New Roman" panose="02020603050405020304" pitchFamily="18" charset="0"/>
                  <a:ea typeface="黑体" panose="02010609060101010101" pitchFamily="49" charset="-122"/>
                </a:rPr>
                <a:t>主控单元的输出</a:t>
              </a:r>
              <a:endParaRPr lang="en-US" altLang="zh-CN">
                <a:solidFill>
                  <a:schemeClr val="accent2"/>
                </a:solidFill>
                <a:latin typeface="Times New Roman" panose="02020603050405020304" pitchFamily="18" charset="0"/>
                <a:ea typeface="黑体" panose="02010609060101010101" pitchFamily="49" charset="-122"/>
              </a:endParaRPr>
            </a:p>
          </p:txBody>
        </p:sp>
        <p:sp>
          <p:nvSpPr>
            <p:cNvPr id="59566" name="Line 161"/>
            <p:cNvSpPr>
              <a:spLocks noChangeShapeType="1"/>
            </p:cNvSpPr>
            <p:nvPr/>
          </p:nvSpPr>
          <p:spPr bwMode="auto">
            <a:xfrm>
              <a:off x="923" y="1326"/>
              <a:ext cx="64" cy="338"/>
            </a:xfrm>
            <a:prstGeom prst="line">
              <a:avLst/>
            </a:prstGeom>
            <a:noFill/>
            <a:ln w="50800">
              <a:solidFill>
                <a:srgbClr val="FE9AAB"/>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59549" name="Rectangle 165"/>
          <p:cNvSpPr>
            <a:spLocks noChangeArrowheads="1"/>
          </p:cNvSpPr>
          <p:nvPr/>
        </p:nvSpPr>
        <p:spPr bwMode="auto">
          <a:xfrm>
            <a:off x="4176714" y="2795588"/>
            <a:ext cx="5324475" cy="3865562"/>
          </a:xfrm>
          <a:prstGeom prst="rect">
            <a:avLst/>
          </a:prstGeom>
          <a:solidFill>
            <a:srgbClr val="FF8398">
              <a:alpha val="23921"/>
            </a:srgbClr>
          </a:solidFill>
          <a:ln>
            <a:noFill/>
          </a:ln>
          <a:extLst>
            <a:ext uri="{91240B29-F687-4F45-9708-019B960494DF}">
              <a14:hiddenLine xmlns:a14="http://schemas.microsoft.com/office/drawing/2010/main" w="50800">
                <a:solidFill>
                  <a:srgbClr val="000000"/>
                </a:solidFill>
                <a:miter lim="800000"/>
                <a:headEnd/>
                <a:tailEnd/>
              </a14:hiddenLine>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59550" name="Line 166"/>
          <p:cNvSpPr>
            <a:spLocks noChangeShapeType="1"/>
          </p:cNvSpPr>
          <p:nvPr/>
        </p:nvSpPr>
        <p:spPr bwMode="auto">
          <a:xfrm>
            <a:off x="2520950" y="6708775"/>
            <a:ext cx="70612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551" name="Rectangle 167"/>
          <p:cNvSpPr>
            <a:spLocks noChangeArrowheads="1"/>
          </p:cNvSpPr>
          <p:nvPr/>
        </p:nvSpPr>
        <p:spPr bwMode="auto">
          <a:xfrm>
            <a:off x="2517776" y="6375401"/>
            <a:ext cx="900889"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R-type</a:t>
            </a:r>
            <a:endParaRPr lang="en-US" altLang="zh-CN" sz="1800"/>
          </a:p>
        </p:txBody>
      </p:sp>
      <p:sp>
        <p:nvSpPr>
          <p:cNvPr id="59552" name="Rectangle 168"/>
          <p:cNvSpPr>
            <a:spLocks noChangeArrowheads="1"/>
          </p:cNvSpPr>
          <p:nvPr/>
        </p:nvSpPr>
        <p:spPr bwMode="auto">
          <a:xfrm>
            <a:off x="4711700" y="6365876"/>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1</a:t>
            </a:r>
            <a:endParaRPr lang="en-US" altLang="zh-CN" sz="1800"/>
          </a:p>
        </p:txBody>
      </p:sp>
      <p:sp>
        <p:nvSpPr>
          <p:cNvPr id="59553" name="Rectangle 169"/>
          <p:cNvSpPr>
            <a:spLocks noChangeArrowheads="1"/>
          </p:cNvSpPr>
          <p:nvPr/>
        </p:nvSpPr>
        <p:spPr bwMode="auto">
          <a:xfrm>
            <a:off x="5605463" y="6361114"/>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0</a:t>
            </a:r>
            <a:endParaRPr lang="zh-CN" altLang="en-US" sz="1800"/>
          </a:p>
        </p:txBody>
      </p:sp>
      <p:sp>
        <p:nvSpPr>
          <p:cNvPr id="59554" name="Rectangle 170"/>
          <p:cNvSpPr>
            <a:spLocks noChangeArrowheads="1"/>
          </p:cNvSpPr>
          <p:nvPr/>
        </p:nvSpPr>
        <p:spPr bwMode="auto">
          <a:xfrm>
            <a:off x="6494463" y="6348414"/>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0</a:t>
            </a:r>
            <a:endParaRPr lang="zh-CN" altLang="en-US" sz="1800"/>
          </a:p>
        </p:txBody>
      </p:sp>
      <p:sp>
        <p:nvSpPr>
          <p:cNvPr id="59555" name="Rectangle 171"/>
          <p:cNvSpPr>
            <a:spLocks noChangeArrowheads="1"/>
          </p:cNvSpPr>
          <p:nvPr/>
        </p:nvSpPr>
        <p:spPr bwMode="auto">
          <a:xfrm>
            <a:off x="7319963" y="6361114"/>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0</a:t>
            </a:r>
            <a:endParaRPr lang="zh-CN" altLang="en-US" sz="1800"/>
          </a:p>
        </p:txBody>
      </p:sp>
      <p:sp>
        <p:nvSpPr>
          <p:cNvPr id="59556" name="Rectangle 172"/>
          <p:cNvSpPr>
            <a:spLocks noChangeArrowheads="1"/>
          </p:cNvSpPr>
          <p:nvPr/>
        </p:nvSpPr>
        <p:spPr bwMode="auto">
          <a:xfrm>
            <a:off x="8215313" y="6351589"/>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0</a:t>
            </a:r>
            <a:endParaRPr lang="en-US" altLang="zh-CN" sz="1800"/>
          </a:p>
        </p:txBody>
      </p:sp>
      <p:sp>
        <p:nvSpPr>
          <p:cNvPr id="59557" name="Rectangle 173"/>
          <p:cNvSpPr>
            <a:spLocks noChangeArrowheads="1"/>
          </p:cNvSpPr>
          <p:nvPr/>
        </p:nvSpPr>
        <p:spPr bwMode="auto">
          <a:xfrm>
            <a:off x="8985250" y="6364289"/>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0</a:t>
            </a:r>
            <a:endParaRPr lang="en-US" altLang="zh-CN" sz="1800"/>
          </a:p>
        </p:txBody>
      </p:sp>
      <p:sp>
        <p:nvSpPr>
          <p:cNvPr id="59558" name="AutoShape 174"/>
          <p:cNvSpPr>
            <a:spLocks noChangeArrowheads="1"/>
          </p:cNvSpPr>
          <p:nvPr/>
        </p:nvSpPr>
        <p:spPr bwMode="auto">
          <a:xfrm rot="-5400000">
            <a:off x="8529638" y="1017588"/>
            <a:ext cx="969962" cy="354012"/>
          </a:xfrm>
          <a:prstGeom prst="flowChartManualOperation">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59559" name="Line 175"/>
          <p:cNvSpPr>
            <a:spLocks noChangeShapeType="1"/>
          </p:cNvSpPr>
          <p:nvPr/>
        </p:nvSpPr>
        <p:spPr bwMode="auto">
          <a:xfrm flipH="1">
            <a:off x="9202739" y="1212850"/>
            <a:ext cx="992187" cy="0"/>
          </a:xfrm>
          <a:prstGeom prst="line">
            <a:avLst/>
          </a:prstGeom>
          <a:noFill/>
          <a:ln w="254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560" name="Line 176"/>
          <p:cNvSpPr>
            <a:spLocks noChangeShapeType="1"/>
          </p:cNvSpPr>
          <p:nvPr/>
        </p:nvSpPr>
        <p:spPr bwMode="auto">
          <a:xfrm flipV="1">
            <a:off x="4364038" y="1870075"/>
            <a:ext cx="4691062"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561" name="Line 177"/>
          <p:cNvSpPr>
            <a:spLocks noChangeShapeType="1"/>
          </p:cNvSpPr>
          <p:nvPr/>
        </p:nvSpPr>
        <p:spPr bwMode="auto">
          <a:xfrm flipH="1" flipV="1">
            <a:off x="9056689" y="1568450"/>
            <a:ext cx="1587" cy="300038"/>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9562" name="Rectangle 178"/>
          <p:cNvSpPr>
            <a:spLocks noChangeArrowheads="1"/>
          </p:cNvSpPr>
          <p:nvPr/>
        </p:nvSpPr>
        <p:spPr bwMode="auto">
          <a:xfrm>
            <a:off x="4341814" y="1552575"/>
            <a:ext cx="9556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R-Type</a:t>
            </a:r>
            <a:endParaRPr lang="en-US" altLang="zh-CN" sz="1800"/>
          </a:p>
        </p:txBody>
      </p:sp>
      <p:sp>
        <p:nvSpPr>
          <p:cNvPr id="59563" name="Rectangle 179"/>
          <p:cNvSpPr>
            <a:spLocks noChangeArrowheads="1"/>
          </p:cNvSpPr>
          <p:nvPr/>
        </p:nvSpPr>
        <p:spPr bwMode="auto">
          <a:xfrm>
            <a:off x="8782050" y="771526"/>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1</a:t>
            </a:r>
            <a:endParaRPr lang="en-US" altLang="zh-CN" sz="1800"/>
          </a:p>
        </p:txBody>
      </p:sp>
      <p:sp>
        <p:nvSpPr>
          <p:cNvPr id="59564" name="Rectangle 180"/>
          <p:cNvSpPr>
            <a:spLocks noChangeArrowheads="1"/>
          </p:cNvSpPr>
          <p:nvPr/>
        </p:nvSpPr>
        <p:spPr bwMode="auto">
          <a:xfrm>
            <a:off x="8769350" y="1266826"/>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0</a:t>
            </a:r>
            <a:endParaRPr lang="en-US" altLang="zh-CN" sz="1800"/>
          </a:p>
        </p:txBody>
      </p:sp>
      <p:sp>
        <p:nvSpPr>
          <p:cNvPr id="2" name="标题 1"/>
          <p:cNvSpPr>
            <a:spLocks noGrp="1"/>
          </p:cNvSpPr>
          <p:nvPr>
            <p:ph type="title"/>
          </p:nvPr>
        </p:nvSpPr>
        <p:spPr/>
        <p:txBody>
          <a:bodyPr/>
          <a:lstStyle/>
          <a:p>
            <a:r>
              <a:rPr lang="zh-CN" altLang="en-US" dirty="0"/>
              <a:t>主控制单元的真值表</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ChangeArrowheads="1"/>
          </p:cNvSpPr>
          <p:nvPr/>
        </p:nvSpPr>
        <p:spPr bwMode="auto">
          <a:xfrm>
            <a:off x="4151314" y="1219201"/>
            <a:ext cx="900889"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R-type</a:t>
            </a:r>
            <a:endParaRPr lang="en-US" altLang="zh-CN" sz="1800"/>
          </a:p>
        </p:txBody>
      </p:sp>
      <p:sp>
        <p:nvSpPr>
          <p:cNvPr id="60420" name="Rectangle 4"/>
          <p:cNvSpPr>
            <a:spLocks noChangeArrowheads="1"/>
          </p:cNvSpPr>
          <p:nvPr/>
        </p:nvSpPr>
        <p:spPr bwMode="auto">
          <a:xfrm>
            <a:off x="5489575" y="1219201"/>
            <a:ext cx="477696"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ori</a:t>
            </a:r>
            <a:endParaRPr lang="en-US" altLang="zh-CN" sz="1800"/>
          </a:p>
        </p:txBody>
      </p:sp>
      <p:sp>
        <p:nvSpPr>
          <p:cNvPr id="60421" name="Rectangle 5"/>
          <p:cNvSpPr>
            <a:spLocks noChangeArrowheads="1"/>
          </p:cNvSpPr>
          <p:nvPr/>
        </p:nvSpPr>
        <p:spPr bwMode="auto">
          <a:xfrm>
            <a:off x="6380163" y="1219201"/>
            <a:ext cx="42640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lw</a:t>
            </a:r>
            <a:endParaRPr lang="en-US" altLang="zh-CN" sz="1800"/>
          </a:p>
        </p:txBody>
      </p:sp>
      <p:sp>
        <p:nvSpPr>
          <p:cNvPr id="60422" name="Rectangle 6"/>
          <p:cNvSpPr>
            <a:spLocks noChangeArrowheads="1"/>
          </p:cNvSpPr>
          <p:nvPr/>
        </p:nvSpPr>
        <p:spPr bwMode="auto">
          <a:xfrm>
            <a:off x="7370763" y="1219200"/>
            <a:ext cx="487362"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sw</a:t>
            </a:r>
            <a:endParaRPr lang="en-US" altLang="zh-CN" sz="1800"/>
          </a:p>
        </p:txBody>
      </p:sp>
      <p:sp>
        <p:nvSpPr>
          <p:cNvPr id="60423" name="Rectangle 7"/>
          <p:cNvSpPr>
            <a:spLocks noChangeArrowheads="1"/>
          </p:cNvSpPr>
          <p:nvPr/>
        </p:nvSpPr>
        <p:spPr bwMode="auto">
          <a:xfrm>
            <a:off x="8223250" y="1219201"/>
            <a:ext cx="593112"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beq</a:t>
            </a:r>
            <a:endParaRPr lang="en-US" altLang="zh-CN" sz="1800"/>
          </a:p>
        </p:txBody>
      </p:sp>
      <p:sp>
        <p:nvSpPr>
          <p:cNvPr id="60424" name="Rectangle 8"/>
          <p:cNvSpPr>
            <a:spLocks noChangeArrowheads="1"/>
          </p:cNvSpPr>
          <p:nvPr/>
        </p:nvSpPr>
        <p:spPr bwMode="auto">
          <a:xfrm>
            <a:off x="9144000" y="1219201"/>
            <a:ext cx="734176"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jump</a:t>
            </a:r>
            <a:endParaRPr lang="en-US" altLang="zh-CN" sz="1800"/>
          </a:p>
        </p:txBody>
      </p:sp>
      <p:sp>
        <p:nvSpPr>
          <p:cNvPr id="60425" name="Rectangle 9"/>
          <p:cNvSpPr>
            <a:spLocks noChangeArrowheads="1"/>
          </p:cNvSpPr>
          <p:nvPr/>
        </p:nvSpPr>
        <p:spPr bwMode="auto">
          <a:xfrm>
            <a:off x="2093914" y="1524000"/>
            <a:ext cx="11842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RegWrite</a:t>
            </a:r>
            <a:endParaRPr lang="en-US" altLang="zh-CN" sz="1800"/>
          </a:p>
        </p:txBody>
      </p:sp>
      <p:sp>
        <p:nvSpPr>
          <p:cNvPr id="60426" name="Line 10"/>
          <p:cNvSpPr>
            <a:spLocks noChangeShapeType="1"/>
          </p:cNvSpPr>
          <p:nvPr/>
        </p:nvSpPr>
        <p:spPr bwMode="auto">
          <a:xfrm>
            <a:off x="2124076" y="1828800"/>
            <a:ext cx="7777163"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27" name="Line 11"/>
          <p:cNvSpPr>
            <a:spLocks noChangeShapeType="1"/>
          </p:cNvSpPr>
          <p:nvPr/>
        </p:nvSpPr>
        <p:spPr bwMode="auto">
          <a:xfrm>
            <a:off x="2124076" y="1524000"/>
            <a:ext cx="7777163"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28" name="Line 12"/>
          <p:cNvSpPr>
            <a:spLocks noChangeShapeType="1"/>
          </p:cNvSpPr>
          <p:nvPr/>
        </p:nvSpPr>
        <p:spPr bwMode="auto">
          <a:xfrm>
            <a:off x="2124076" y="1219200"/>
            <a:ext cx="7777163"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29" name="Rectangle 13"/>
          <p:cNvSpPr>
            <a:spLocks noChangeArrowheads="1"/>
          </p:cNvSpPr>
          <p:nvPr/>
        </p:nvSpPr>
        <p:spPr bwMode="auto">
          <a:xfrm>
            <a:off x="4403725" y="1524001"/>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1</a:t>
            </a:r>
            <a:endParaRPr lang="zh-CN" altLang="en-US" sz="1800"/>
          </a:p>
        </p:txBody>
      </p:sp>
      <p:sp>
        <p:nvSpPr>
          <p:cNvPr id="60430" name="Rectangle 14"/>
          <p:cNvSpPr>
            <a:spLocks noChangeArrowheads="1"/>
          </p:cNvSpPr>
          <p:nvPr/>
        </p:nvSpPr>
        <p:spPr bwMode="auto">
          <a:xfrm>
            <a:off x="5573713" y="1524001"/>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1</a:t>
            </a:r>
            <a:endParaRPr lang="zh-CN" altLang="en-US" sz="1800"/>
          </a:p>
        </p:txBody>
      </p:sp>
      <p:sp>
        <p:nvSpPr>
          <p:cNvPr id="60431" name="Rectangle 15"/>
          <p:cNvSpPr>
            <a:spLocks noChangeArrowheads="1"/>
          </p:cNvSpPr>
          <p:nvPr/>
        </p:nvSpPr>
        <p:spPr bwMode="auto">
          <a:xfrm>
            <a:off x="6464300" y="1524001"/>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1</a:t>
            </a:r>
            <a:endParaRPr lang="zh-CN" altLang="en-US" sz="1800"/>
          </a:p>
        </p:txBody>
      </p:sp>
      <p:sp>
        <p:nvSpPr>
          <p:cNvPr id="60432" name="Rectangle 16"/>
          <p:cNvSpPr>
            <a:spLocks noChangeArrowheads="1"/>
          </p:cNvSpPr>
          <p:nvPr/>
        </p:nvSpPr>
        <p:spPr bwMode="auto">
          <a:xfrm>
            <a:off x="7454900" y="1524001"/>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0</a:t>
            </a:r>
            <a:endParaRPr lang="zh-CN" altLang="en-US" sz="1800"/>
          </a:p>
        </p:txBody>
      </p:sp>
      <p:sp>
        <p:nvSpPr>
          <p:cNvPr id="60433" name="Rectangle 17"/>
          <p:cNvSpPr>
            <a:spLocks noChangeArrowheads="1"/>
          </p:cNvSpPr>
          <p:nvPr/>
        </p:nvSpPr>
        <p:spPr bwMode="auto">
          <a:xfrm>
            <a:off x="8307388" y="1524001"/>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0</a:t>
            </a:r>
            <a:endParaRPr lang="zh-CN" altLang="en-US" sz="1800"/>
          </a:p>
        </p:txBody>
      </p:sp>
      <p:sp>
        <p:nvSpPr>
          <p:cNvPr id="60434" name="Rectangle 18"/>
          <p:cNvSpPr>
            <a:spLocks noChangeArrowheads="1"/>
          </p:cNvSpPr>
          <p:nvPr/>
        </p:nvSpPr>
        <p:spPr bwMode="auto">
          <a:xfrm>
            <a:off x="9312275" y="1524001"/>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0</a:t>
            </a:r>
            <a:endParaRPr lang="zh-CN" altLang="en-US" sz="1800"/>
          </a:p>
        </p:txBody>
      </p:sp>
      <p:sp>
        <p:nvSpPr>
          <p:cNvPr id="60435" name="Line 19"/>
          <p:cNvSpPr>
            <a:spLocks noChangeShapeType="1"/>
          </p:cNvSpPr>
          <p:nvPr/>
        </p:nvSpPr>
        <p:spPr bwMode="auto">
          <a:xfrm>
            <a:off x="4054476" y="914400"/>
            <a:ext cx="5846763"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36" name="Rectangle 20"/>
          <p:cNvSpPr>
            <a:spLocks noChangeArrowheads="1"/>
          </p:cNvSpPr>
          <p:nvPr/>
        </p:nvSpPr>
        <p:spPr bwMode="auto">
          <a:xfrm>
            <a:off x="3605213" y="914401"/>
            <a:ext cx="464872"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op</a:t>
            </a:r>
            <a:endParaRPr lang="en-US" altLang="zh-CN" sz="1800"/>
          </a:p>
        </p:txBody>
      </p:sp>
      <p:sp>
        <p:nvSpPr>
          <p:cNvPr id="60437" name="Rectangle 21"/>
          <p:cNvSpPr>
            <a:spLocks noChangeArrowheads="1"/>
          </p:cNvSpPr>
          <p:nvPr/>
        </p:nvSpPr>
        <p:spPr bwMode="auto">
          <a:xfrm>
            <a:off x="4151314" y="914401"/>
            <a:ext cx="1003481"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00</a:t>
            </a:r>
            <a:r>
              <a:rPr lang="zh-CN" altLang="en-US" b="0">
                <a:latin typeface="Times New Roman" panose="02020603050405020304" pitchFamily="18" charset="0"/>
              </a:rPr>
              <a:t> </a:t>
            </a:r>
            <a:r>
              <a:rPr lang="zh-CN" altLang="en-US" sz="1800"/>
              <a:t>0000</a:t>
            </a:r>
            <a:endParaRPr lang="zh-CN" altLang="en-US" sz="1800"/>
          </a:p>
        </p:txBody>
      </p:sp>
      <p:sp>
        <p:nvSpPr>
          <p:cNvPr id="60438" name="Rectangle 22"/>
          <p:cNvSpPr>
            <a:spLocks noChangeArrowheads="1"/>
          </p:cNvSpPr>
          <p:nvPr/>
        </p:nvSpPr>
        <p:spPr bwMode="auto">
          <a:xfrm>
            <a:off x="5149850" y="914400"/>
            <a:ext cx="1360488"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00</a:t>
            </a:r>
            <a:r>
              <a:rPr lang="zh-CN" altLang="en-US" b="0">
                <a:latin typeface="Times New Roman" panose="02020603050405020304" pitchFamily="18" charset="0"/>
              </a:rPr>
              <a:t> </a:t>
            </a:r>
            <a:r>
              <a:rPr lang="zh-CN" altLang="en-US" sz="1800"/>
              <a:t>1101</a:t>
            </a:r>
            <a:endParaRPr lang="zh-CN" altLang="en-US" sz="1800"/>
          </a:p>
        </p:txBody>
      </p:sp>
      <p:sp>
        <p:nvSpPr>
          <p:cNvPr id="60439" name="Rectangle 23"/>
          <p:cNvSpPr>
            <a:spLocks noChangeArrowheads="1"/>
          </p:cNvSpPr>
          <p:nvPr/>
        </p:nvSpPr>
        <p:spPr bwMode="auto">
          <a:xfrm>
            <a:off x="6135689" y="914400"/>
            <a:ext cx="1290637"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10</a:t>
            </a:r>
            <a:r>
              <a:rPr lang="zh-CN" altLang="en-US" b="0">
                <a:latin typeface="Times New Roman" panose="02020603050405020304" pitchFamily="18" charset="0"/>
              </a:rPr>
              <a:t> </a:t>
            </a:r>
            <a:r>
              <a:rPr lang="zh-CN" altLang="en-US" sz="1800"/>
              <a:t>0011</a:t>
            </a:r>
            <a:endParaRPr lang="zh-CN" altLang="en-US" sz="1800"/>
          </a:p>
        </p:txBody>
      </p:sp>
      <p:sp>
        <p:nvSpPr>
          <p:cNvPr id="60440" name="Rectangle 24"/>
          <p:cNvSpPr>
            <a:spLocks noChangeArrowheads="1"/>
          </p:cNvSpPr>
          <p:nvPr/>
        </p:nvSpPr>
        <p:spPr bwMode="auto">
          <a:xfrm>
            <a:off x="7115176" y="914400"/>
            <a:ext cx="10064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10 1011</a:t>
            </a:r>
            <a:endParaRPr lang="zh-CN" altLang="en-US" sz="1800"/>
          </a:p>
        </p:txBody>
      </p:sp>
      <p:sp>
        <p:nvSpPr>
          <p:cNvPr id="60441" name="Rectangle 25"/>
          <p:cNvSpPr>
            <a:spLocks noChangeArrowheads="1"/>
          </p:cNvSpPr>
          <p:nvPr/>
        </p:nvSpPr>
        <p:spPr bwMode="auto">
          <a:xfrm>
            <a:off x="8054976" y="914401"/>
            <a:ext cx="1016305"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00 0100</a:t>
            </a:r>
            <a:endParaRPr lang="zh-CN" altLang="en-US" sz="1800"/>
          </a:p>
        </p:txBody>
      </p:sp>
      <p:sp>
        <p:nvSpPr>
          <p:cNvPr id="60442" name="Rectangle 26"/>
          <p:cNvSpPr>
            <a:spLocks noChangeArrowheads="1"/>
          </p:cNvSpPr>
          <p:nvPr/>
        </p:nvSpPr>
        <p:spPr bwMode="auto">
          <a:xfrm>
            <a:off x="8996364" y="914401"/>
            <a:ext cx="1003481"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00</a:t>
            </a:r>
            <a:r>
              <a:rPr lang="zh-CN" altLang="en-US" b="0">
                <a:latin typeface="Times New Roman" panose="02020603050405020304" pitchFamily="18" charset="0"/>
              </a:rPr>
              <a:t> </a:t>
            </a:r>
            <a:r>
              <a:rPr lang="zh-CN" altLang="en-US" sz="1800"/>
              <a:t>0010</a:t>
            </a:r>
            <a:endParaRPr lang="zh-CN" altLang="en-US" sz="1800"/>
          </a:p>
        </p:txBody>
      </p:sp>
      <p:sp>
        <p:nvSpPr>
          <p:cNvPr id="60443" name="Line 27"/>
          <p:cNvSpPr>
            <a:spLocks noChangeShapeType="1"/>
          </p:cNvSpPr>
          <p:nvPr/>
        </p:nvSpPr>
        <p:spPr bwMode="auto">
          <a:xfrm flipV="1">
            <a:off x="6134100" y="901700"/>
            <a:ext cx="0" cy="3302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44" name="Line 28"/>
          <p:cNvSpPr>
            <a:spLocks noChangeShapeType="1"/>
          </p:cNvSpPr>
          <p:nvPr/>
        </p:nvSpPr>
        <p:spPr bwMode="auto">
          <a:xfrm flipV="1">
            <a:off x="7131050" y="901700"/>
            <a:ext cx="0" cy="3302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45" name="Line 29"/>
          <p:cNvSpPr>
            <a:spLocks noChangeShapeType="1"/>
          </p:cNvSpPr>
          <p:nvPr/>
        </p:nvSpPr>
        <p:spPr bwMode="auto">
          <a:xfrm flipV="1">
            <a:off x="8096250" y="901700"/>
            <a:ext cx="0" cy="3302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46" name="Line 30"/>
          <p:cNvSpPr>
            <a:spLocks noChangeShapeType="1"/>
          </p:cNvSpPr>
          <p:nvPr/>
        </p:nvSpPr>
        <p:spPr bwMode="auto">
          <a:xfrm flipV="1">
            <a:off x="9050338" y="901700"/>
            <a:ext cx="0" cy="3302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47" name="Line 31"/>
          <p:cNvSpPr>
            <a:spLocks noChangeShapeType="1"/>
          </p:cNvSpPr>
          <p:nvPr/>
        </p:nvSpPr>
        <p:spPr bwMode="auto">
          <a:xfrm flipV="1">
            <a:off x="9940925" y="901700"/>
            <a:ext cx="0" cy="3302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48" name="Line 32"/>
          <p:cNvSpPr>
            <a:spLocks noChangeShapeType="1"/>
          </p:cNvSpPr>
          <p:nvPr/>
        </p:nvSpPr>
        <p:spPr bwMode="auto">
          <a:xfrm flipV="1">
            <a:off x="4040188" y="901700"/>
            <a:ext cx="0" cy="3302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49" name="Line 33"/>
          <p:cNvSpPr>
            <a:spLocks noChangeShapeType="1"/>
          </p:cNvSpPr>
          <p:nvPr/>
        </p:nvSpPr>
        <p:spPr bwMode="auto">
          <a:xfrm flipV="1">
            <a:off x="5143500" y="901700"/>
            <a:ext cx="0" cy="3302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50" name="Line 34"/>
          <p:cNvSpPr>
            <a:spLocks noChangeShapeType="1"/>
          </p:cNvSpPr>
          <p:nvPr/>
        </p:nvSpPr>
        <p:spPr bwMode="auto">
          <a:xfrm flipV="1">
            <a:off x="2109788" y="1206500"/>
            <a:ext cx="0" cy="6350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51" name="Line 35"/>
          <p:cNvSpPr>
            <a:spLocks noChangeShapeType="1"/>
          </p:cNvSpPr>
          <p:nvPr/>
        </p:nvSpPr>
        <p:spPr bwMode="auto">
          <a:xfrm flipV="1">
            <a:off x="4040188" y="1206500"/>
            <a:ext cx="0" cy="6350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52" name="Line 36"/>
          <p:cNvSpPr>
            <a:spLocks noChangeShapeType="1"/>
          </p:cNvSpPr>
          <p:nvPr/>
        </p:nvSpPr>
        <p:spPr bwMode="auto">
          <a:xfrm flipV="1">
            <a:off x="5143500" y="1206500"/>
            <a:ext cx="0" cy="6350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53" name="Line 37"/>
          <p:cNvSpPr>
            <a:spLocks noChangeShapeType="1"/>
          </p:cNvSpPr>
          <p:nvPr/>
        </p:nvSpPr>
        <p:spPr bwMode="auto">
          <a:xfrm flipV="1">
            <a:off x="6134100" y="1206500"/>
            <a:ext cx="0" cy="6350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54" name="Line 38"/>
          <p:cNvSpPr>
            <a:spLocks noChangeShapeType="1"/>
          </p:cNvSpPr>
          <p:nvPr/>
        </p:nvSpPr>
        <p:spPr bwMode="auto">
          <a:xfrm flipV="1">
            <a:off x="7131050" y="1206500"/>
            <a:ext cx="0" cy="6350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55" name="Line 39"/>
          <p:cNvSpPr>
            <a:spLocks noChangeShapeType="1"/>
          </p:cNvSpPr>
          <p:nvPr/>
        </p:nvSpPr>
        <p:spPr bwMode="auto">
          <a:xfrm flipV="1">
            <a:off x="8096250" y="1206500"/>
            <a:ext cx="0" cy="6350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56" name="Line 40"/>
          <p:cNvSpPr>
            <a:spLocks noChangeShapeType="1"/>
          </p:cNvSpPr>
          <p:nvPr/>
        </p:nvSpPr>
        <p:spPr bwMode="auto">
          <a:xfrm flipV="1">
            <a:off x="9050338" y="1206500"/>
            <a:ext cx="0" cy="6350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57" name="Line 41"/>
          <p:cNvSpPr>
            <a:spLocks noChangeShapeType="1"/>
          </p:cNvSpPr>
          <p:nvPr/>
        </p:nvSpPr>
        <p:spPr bwMode="auto">
          <a:xfrm flipV="1">
            <a:off x="9940925" y="1206500"/>
            <a:ext cx="0" cy="6350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762" name="Rectangle 42"/>
          <p:cNvSpPr>
            <a:spLocks noGrp="1" noChangeArrowheads="1"/>
          </p:cNvSpPr>
          <p:nvPr>
            <p:ph type="body" idx="1"/>
          </p:nvPr>
        </p:nvSpPr>
        <p:spPr>
          <a:xfrm>
            <a:off x="1943100" y="2057401"/>
            <a:ext cx="9571566" cy="1600211"/>
          </a:xfrm>
          <a:noFill/>
        </p:spPr>
        <p:txBody>
          <a:bodyPr/>
          <a:lstStyle/>
          <a:p>
            <a:r>
              <a:rPr lang="en-US" altLang="zh-CN" sz="1800" dirty="0" err="1">
                <a:ea typeface="宋体" panose="02010600030101010101" pitchFamily="2" charset="-122"/>
              </a:rPr>
              <a:t>RegWrite</a:t>
            </a:r>
            <a:r>
              <a:rPr lang="en-US" altLang="zh-CN" sz="1800" dirty="0">
                <a:ea typeface="宋体" panose="02010600030101010101" pitchFamily="2" charset="-122"/>
              </a:rPr>
              <a:t>  =  R-type  +  </a:t>
            </a:r>
            <a:r>
              <a:rPr lang="en-US" altLang="zh-CN" sz="1800" dirty="0" err="1">
                <a:ea typeface="宋体" panose="02010600030101010101" pitchFamily="2" charset="-122"/>
              </a:rPr>
              <a:t>ori</a:t>
            </a:r>
            <a:r>
              <a:rPr lang="en-US" altLang="zh-CN" sz="1800" dirty="0">
                <a:ea typeface="宋体" panose="02010600030101010101" pitchFamily="2" charset="-122"/>
              </a:rPr>
              <a:t>  +  </a:t>
            </a:r>
            <a:r>
              <a:rPr lang="en-US" altLang="zh-CN" sz="1800" dirty="0" err="1">
                <a:ea typeface="宋体" panose="02010600030101010101" pitchFamily="2" charset="-122"/>
              </a:rPr>
              <a:t>lw</a:t>
            </a:r>
            <a:endParaRPr lang="en-US" altLang="zh-CN" sz="1800" dirty="0">
              <a:ea typeface="宋体" panose="02010600030101010101" pitchFamily="2" charset="-122"/>
            </a:endParaRPr>
          </a:p>
          <a:p>
            <a:pPr lvl="1">
              <a:buFontTx/>
              <a:buNone/>
            </a:pPr>
            <a:r>
              <a:rPr lang="en-US" altLang="zh-CN" sz="1800" dirty="0">
                <a:ea typeface="宋体" panose="02010600030101010101" pitchFamily="2" charset="-122"/>
              </a:rPr>
              <a:t>= !op&lt;5&gt; &amp; !op&lt;4&gt; &amp; !op&lt;3&gt; &amp; !op&lt;2&gt; &amp; !op&lt;1&gt; &amp; !op&lt;0&gt;	(R-type)</a:t>
            </a:r>
            <a:endParaRPr lang="en-US" altLang="zh-CN" sz="1800" dirty="0">
              <a:ea typeface="宋体" panose="02010600030101010101" pitchFamily="2" charset="-122"/>
            </a:endParaRPr>
          </a:p>
          <a:p>
            <a:pPr lvl="1">
              <a:buFontTx/>
              <a:buNone/>
            </a:pPr>
            <a:r>
              <a:rPr lang="en-US" altLang="zh-CN" sz="1800" dirty="0">
                <a:ea typeface="宋体" panose="02010600030101010101" pitchFamily="2" charset="-122"/>
              </a:rPr>
              <a:t>   +  !op&lt;5&gt; &amp; !op&lt;4&gt; &amp; op&lt;3&gt; &amp; op&lt;2&gt; &amp; !op&lt;1&gt; &amp; op&lt;0&gt;	(</a:t>
            </a:r>
            <a:r>
              <a:rPr lang="en-US" altLang="zh-CN" sz="1800" dirty="0" err="1">
                <a:ea typeface="宋体" panose="02010600030101010101" pitchFamily="2" charset="-122"/>
              </a:rPr>
              <a:t>ori</a:t>
            </a:r>
            <a:r>
              <a:rPr lang="en-US" altLang="zh-CN" sz="1800" dirty="0">
                <a:ea typeface="宋体" panose="02010600030101010101" pitchFamily="2" charset="-122"/>
              </a:rPr>
              <a:t>)</a:t>
            </a:r>
            <a:endParaRPr lang="en-US" altLang="zh-CN" sz="1800" dirty="0">
              <a:ea typeface="宋体" panose="02010600030101010101" pitchFamily="2" charset="-122"/>
            </a:endParaRPr>
          </a:p>
          <a:p>
            <a:pPr lvl="1">
              <a:buFontTx/>
              <a:buNone/>
            </a:pPr>
            <a:r>
              <a:rPr lang="en-US" altLang="zh-CN" sz="1800" dirty="0">
                <a:ea typeface="宋体" panose="02010600030101010101" pitchFamily="2" charset="-122"/>
              </a:rPr>
              <a:t>   +  op&lt;5&gt; &amp; !op&lt;4&gt; &amp; !op&lt;3&gt; &amp; !op&lt;2&gt; &amp; op&lt;1&gt; &amp; op&lt;0&gt;	(</a:t>
            </a:r>
            <a:r>
              <a:rPr lang="en-US" altLang="zh-CN" sz="1800" dirty="0" err="1">
                <a:ea typeface="宋体" panose="02010600030101010101" pitchFamily="2" charset="-122"/>
              </a:rPr>
              <a:t>lw</a:t>
            </a:r>
            <a:r>
              <a:rPr lang="en-US" altLang="zh-CN" sz="1800" dirty="0">
                <a:ea typeface="宋体" panose="02010600030101010101" pitchFamily="2" charset="-122"/>
              </a:rPr>
              <a:t>)</a:t>
            </a:r>
            <a:endParaRPr lang="en-US" altLang="zh-CN" sz="1800" dirty="0">
              <a:ea typeface="宋体" panose="02010600030101010101" pitchFamily="2" charset="-122"/>
            </a:endParaRPr>
          </a:p>
          <a:p>
            <a:pPr lvl="1">
              <a:buFontTx/>
              <a:buNone/>
            </a:pPr>
            <a:endParaRPr lang="zh-CN" altLang="en-US" sz="1800" dirty="0">
              <a:ea typeface="宋体" panose="02010600030101010101" pitchFamily="2" charset="-122"/>
            </a:endParaRPr>
          </a:p>
        </p:txBody>
      </p:sp>
      <p:grpSp>
        <p:nvGrpSpPr>
          <p:cNvPr id="60459" name="Group 43"/>
          <p:cNvGrpSpPr/>
          <p:nvPr/>
        </p:nvGrpSpPr>
        <p:grpSpPr bwMode="auto">
          <a:xfrm>
            <a:off x="2300915" y="3657612"/>
            <a:ext cx="7167563" cy="2103438"/>
            <a:chOff x="183" y="2170"/>
            <a:chExt cx="4515" cy="1325"/>
          </a:xfrm>
        </p:grpSpPr>
        <p:sp>
          <p:nvSpPr>
            <p:cNvPr id="60486" name="Oval 44"/>
            <p:cNvSpPr>
              <a:spLocks noChangeArrowheads="1"/>
            </p:cNvSpPr>
            <p:nvPr/>
          </p:nvSpPr>
          <p:spPr bwMode="auto">
            <a:xfrm>
              <a:off x="392" y="2744"/>
              <a:ext cx="80" cy="80"/>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60487" name="Line 45"/>
            <p:cNvSpPr>
              <a:spLocks noChangeShapeType="1"/>
            </p:cNvSpPr>
            <p:nvPr/>
          </p:nvSpPr>
          <p:spPr bwMode="auto">
            <a:xfrm flipV="1">
              <a:off x="432" y="2392"/>
              <a:ext cx="0" cy="352"/>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88" name="Oval 46"/>
            <p:cNvSpPr>
              <a:spLocks noChangeArrowheads="1"/>
            </p:cNvSpPr>
            <p:nvPr/>
          </p:nvSpPr>
          <p:spPr bwMode="auto">
            <a:xfrm>
              <a:off x="488" y="2744"/>
              <a:ext cx="80" cy="80"/>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60489" name="Line 47"/>
            <p:cNvSpPr>
              <a:spLocks noChangeShapeType="1"/>
            </p:cNvSpPr>
            <p:nvPr/>
          </p:nvSpPr>
          <p:spPr bwMode="auto">
            <a:xfrm flipV="1">
              <a:off x="528" y="2440"/>
              <a:ext cx="0" cy="30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90" name="Oval 48"/>
            <p:cNvSpPr>
              <a:spLocks noChangeArrowheads="1"/>
            </p:cNvSpPr>
            <p:nvPr/>
          </p:nvSpPr>
          <p:spPr bwMode="auto">
            <a:xfrm>
              <a:off x="584" y="2744"/>
              <a:ext cx="80" cy="80"/>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60491" name="Line 49"/>
            <p:cNvSpPr>
              <a:spLocks noChangeShapeType="1"/>
            </p:cNvSpPr>
            <p:nvPr/>
          </p:nvSpPr>
          <p:spPr bwMode="auto">
            <a:xfrm flipV="1">
              <a:off x="624" y="2488"/>
              <a:ext cx="0" cy="25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92" name="Oval 50"/>
            <p:cNvSpPr>
              <a:spLocks noChangeArrowheads="1"/>
            </p:cNvSpPr>
            <p:nvPr/>
          </p:nvSpPr>
          <p:spPr bwMode="auto">
            <a:xfrm>
              <a:off x="680" y="2744"/>
              <a:ext cx="80" cy="80"/>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60493" name="Line 51"/>
            <p:cNvSpPr>
              <a:spLocks noChangeShapeType="1"/>
            </p:cNvSpPr>
            <p:nvPr/>
          </p:nvSpPr>
          <p:spPr bwMode="auto">
            <a:xfrm flipV="1">
              <a:off x="720" y="2536"/>
              <a:ext cx="0" cy="20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94" name="Oval 52"/>
            <p:cNvSpPr>
              <a:spLocks noChangeArrowheads="1"/>
            </p:cNvSpPr>
            <p:nvPr/>
          </p:nvSpPr>
          <p:spPr bwMode="auto">
            <a:xfrm>
              <a:off x="776" y="2744"/>
              <a:ext cx="80" cy="80"/>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60495" name="Line 53"/>
            <p:cNvSpPr>
              <a:spLocks noChangeShapeType="1"/>
            </p:cNvSpPr>
            <p:nvPr/>
          </p:nvSpPr>
          <p:spPr bwMode="auto">
            <a:xfrm flipV="1">
              <a:off x="816" y="2584"/>
              <a:ext cx="0" cy="16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96" name="Oval 54"/>
            <p:cNvSpPr>
              <a:spLocks noChangeArrowheads="1"/>
            </p:cNvSpPr>
            <p:nvPr/>
          </p:nvSpPr>
          <p:spPr bwMode="auto">
            <a:xfrm>
              <a:off x="872" y="2744"/>
              <a:ext cx="80" cy="80"/>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60497" name="Line 55"/>
            <p:cNvSpPr>
              <a:spLocks noChangeShapeType="1"/>
            </p:cNvSpPr>
            <p:nvPr/>
          </p:nvSpPr>
          <p:spPr bwMode="auto">
            <a:xfrm flipV="1">
              <a:off x="912" y="2632"/>
              <a:ext cx="0" cy="112"/>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98" name="Line 56"/>
            <p:cNvSpPr>
              <a:spLocks noChangeShapeType="1"/>
            </p:cNvSpPr>
            <p:nvPr/>
          </p:nvSpPr>
          <p:spPr bwMode="auto">
            <a:xfrm>
              <a:off x="392" y="2832"/>
              <a:ext cx="56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99" name="Line 57"/>
            <p:cNvSpPr>
              <a:spLocks noChangeShapeType="1"/>
            </p:cNvSpPr>
            <p:nvPr/>
          </p:nvSpPr>
          <p:spPr bwMode="auto">
            <a:xfrm>
              <a:off x="384" y="2840"/>
              <a:ext cx="0" cy="17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500" name="Line 58"/>
            <p:cNvSpPr>
              <a:spLocks noChangeShapeType="1"/>
            </p:cNvSpPr>
            <p:nvPr/>
          </p:nvSpPr>
          <p:spPr bwMode="auto">
            <a:xfrm>
              <a:off x="960" y="2840"/>
              <a:ext cx="0" cy="17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501" name="Arc 59"/>
            <p:cNvSpPr/>
            <p:nvPr/>
          </p:nvSpPr>
          <p:spPr bwMode="auto">
            <a:xfrm>
              <a:off x="672" y="3024"/>
              <a:ext cx="280" cy="23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60502" name="Arc 60"/>
            <p:cNvSpPr/>
            <p:nvPr/>
          </p:nvSpPr>
          <p:spPr bwMode="auto">
            <a:xfrm>
              <a:off x="393" y="3024"/>
              <a:ext cx="280" cy="23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60503" name="Line 61"/>
            <p:cNvSpPr>
              <a:spLocks noChangeShapeType="1"/>
            </p:cNvSpPr>
            <p:nvPr/>
          </p:nvSpPr>
          <p:spPr bwMode="auto">
            <a:xfrm flipV="1">
              <a:off x="672" y="3256"/>
              <a:ext cx="0" cy="112"/>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504" name="Oval 62"/>
            <p:cNvSpPr>
              <a:spLocks noChangeArrowheads="1"/>
            </p:cNvSpPr>
            <p:nvPr/>
          </p:nvSpPr>
          <p:spPr bwMode="auto">
            <a:xfrm>
              <a:off x="1064" y="2744"/>
              <a:ext cx="80" cy="80"/>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60505" name="Line 63"/>
            <p:cNvSpPr>
              <a:spLocks noChangeShapeType="1"/>
            </p:cNvSpPr>
            <p:nvPr/>
          </p:nvSpPr>
          <p:spPr bwMode="auto">
            <a:xfrm flipV="1">
              <a:off x="1104" y="2392"/>
              <a:ext cx="0" cy="352"/>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506" name="Oval 64"/>
            <p:cNvSpPr>
              <a:spLocks noChangeArrowheads="1"/>
            </p:cNvSpPr>
            <p:nvPr/>
          </p:nvSpPr>
          <p:spPr bwMode="auto">
            <a:xfrm>
              <a:off x="1160" y="2744"/>
              <a:ext cx="80" cy="80"/>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60507" name="Line 65"/>
            <p:cNvSpPr>
              <a:spLocks noChangeShapeType="1"/>
            </p:cNvSpPr>
            <p:nvPr/>
          </p:nvSpPr>
          <p:spPr bwMode="auto">
            <a:xfrm flipV="1">
              <a:off x="1200" y="2440"/>
              <a:ext cx="0" cy="30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508" name="Line 66"/>
            <p:cNvSpPr>
              <a:spLocks noChangeShapeType="1"/>
            </p:cNvSpPr>
            <p:nvPr/>
          </p:nvSpPr>
          <p:spPr bwMode="auto">
            <a:xfrm flipV="1">
              <a:off x="1392" y="2536"/>
              <a:ext cx="0" cy="30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509" name="Oval 67"/>
            <p:cNvSpPr>
              <a:spLocks noChangeArrowheads="1"/>
            </p:cNvSpPr>
            <p:nvPr/>
          </p:nvSpPr>
          <p:spPr bwMode="auto">
            <a:xfrm>
              <a:off x="1448" y="2744"/>
              <a:ext cx="80" cy="80"/>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60510" name="Line 68"/>
            <p:cNvSpPr>
              <a:spLocks noChangeShapeType="1"/>
            </p:cNvSpPr>
            <p:nvPr/>
          </p:nvSpPr>
          <p:spPr bwMode="auto">
            <a:xfrm flipV="1">
              <a:off x="1488" y="2584"/>
              <a:ext cx="0" cy="16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511" name="Line 69"/>
            <p:cNvSpPr>
              <a:spLocks noChangeShapeType="1"/>
            </p:cNvSpPr>
            <p:nvPr/>
          </p:nvSpPr>
          <p:spPr bwMode="auto">
            <a:xfrm flipV="1">
              <a:off x="1584" y="2632"/>
              <a:ext cx="0" cy="20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512" name="Line 70"/>
            <p:cNvSpPr>
              <a:spLocks noChangeShapeType="1"/>
            </p:cNvSpPr>
            <p:nvPr/>
          </p:nvSpPr>
          <p:spPr bwMode="auto">
            <a:xfrm>
              <a:off x="1064" y="2832"/>
              <a:ext cx="56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513" name="Line 71"/>
            <p:cNvSpPr>
              <a:spLocks noChangeShapeType="1"/>
            </p:cNvSpPr>
            <p:nvPr/>
          </p:nvSpPr>
          <p:spPr bwMode="auto">
            <a:xfrm>
              <a:off x="1056" y="2840"/>
              <a:ext cx="0" cy="17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514" name="Line 72"/>
            <p:cNvSpPr>
              <a:spLocks noChangeShapeType="1"/>
            </p:cNvSpPr>
            <p:nvPr/>
          </p:nvSpPr>
          <p:spPr bwMode="auto">
            <a:xfrm>
              <a:off x="1632" y="2840"/>
              <a:ext cx="0" cy="17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515" name="Arc 73"/>
            <p:cNvSpPr/>
            <p:nvPr/>
          </p:nvSpPr>
          <p:spPr bwMode="auto">
            <a:xfrm>
              <a:off x="1344" y="3024"/>
              <a:ext cx="280" cy="23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60516" name="Arc 74"/>
            <p:cNvSpPr/>
            <p:nvPr/>
          </p:nvSpPr>
          <p:spPr bwMode="auto">
            <a:xfrm>
              <a:off x="1065" y="3024"/>
              <a:ext cx="280" cy="23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60517" name="Line 75"/>
            <p:cNvSpPr>
              <a:spLocks noChangeShapeType="1"/>
            </p:cNvSpPr>
            <p:nvPr/>
          </p:nvSpPr>
          <p:spPr bwMode="auto">
            <a:xfrm flipV="1">
              <a:off x="1344" y="3256"/>
              <a:ext cx="0" cy="112"/>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518" name="Line 76"/>
            <p:cNvSpPr>
              <a:spLocks noChangeShapeType="1"/>
            </p:cNvSpPr>
            <p:nvPr/>
          </p:nvSpPr>
          <p:spPr bwMode="auto">
            <a:xfrm flipV="1">
              <a:off x="1776" y="2392"/>
              <a:ext cx="0" cy="44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519" name="Oval 77"/>
            <p:cNvSpPr>
              <a:spLocks noChangeArrowheads="1"/>
            </p:cNvSpPr>
            <p:nvPr/>
          </p:nvSpPr>
          <p:spPr bwMode="auto">
            <a:xfrm>
              <a:off x="1832" y="2744"/>
              <a:ext cx="80" cy="80"/>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60520" name="Line 78"/>
            <p:cNvSpPr>
              <a:spLocks noChangeShapeType="1"/>
            </p:cNvSpPr>
            <p:nvPr/>
          </p:nvSpPr>
          <p:spPr bwMode="auto">
            <a:xfrm flipV="1">
              <a:off x="1872" y="2440"/>
              <a:ext cx="0" cy="30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521" name="Oval 79"/>
            <p:cNvSpPr>
              <a:spLocks noChangeArrowheads="1"/>
            </p:cNvSpPr>
            <p:nvPr/>
          </p:nvSpPr>
          <p:spPr bwMode="auto">
            <a:xfrm>
              <a:off x="1928" y="2744"/>
              <a:ext cx="80" cy="80"/>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60522" name="Line 80"/>
            <p:cNvSpPr>
              <a:spLocks noChangeShapeType="1"/>
            </p:cNvSpPr>
            <p:nvPr/>
          </p:nvSpPr>
          <p:spPr bwMode="auto">
            <a:xfrm flipV="1">
              <a:off x="1968" y="2488"/>
              <a:ext cx="0" cy="25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523" name="Oval 81"/>
            <p:cNvSpPr>
              <a:spLocks noChangeArrowheads="1"/>
            </p:cNvSpPr>
            <p:nvPr/>
          </p:nvSpPr>
          <p:spPr bwMode="auto">
            <a:xfrm>
              <a:off x="2024" y="2744"/>
              <a:ext cx="80" cy="80"/>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60524" name="Line 82"/>
            <p:cNvSpPr>
              <a:spLocks noChangeShapeType="1"/>
            </p:cNvSpPr>
            <p:nvPr/>
          </p:nvSpPr>
          <p:spPr bwMode="auto">
            <a:xfrm flipV="1">
              <a:off x="2064" y="2536"/>
              <a:ext cx="0" cy="20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525" name="Line 83"/>
            <p:cNvSpPr>
              <a:spLocks noChangeShapeType="1"/>
            </p:cNvSpPr>
            <p:nvPr/>
          </p:nvSpPr>
          <p:spPr bwMode="auto">
            <a:xfrm flipV="1">
              <a:off x="2160" y="2584"/>
              <a:ext cx="0" cy="25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526" name="Line 84"/>
            <p:cNvSpPr>
              <a:spLocks noChangeShapeType="1"/>
            </p:cNvSpPr>
            <p:nvPr/>
          </p:nvSpPr>
          <p:spPr bwMode="auto">
            <a:xfrm flipV="1">
              <a:off x="2256" y="2632"/>
              <a:ext cx="0" cy="20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527" name="Line 85"/>
            <p:cNvSpPr>
              <a:spLocks noChangeShapeType="1"/>
            </p:cNvSpPr>
            <p:nvPr/>
          </p:nvSpPr>
          <p:spPr bwMode="auto">
            <a:xfrm>
              <a:off x="1736" y="2832"/>
              <a:ext cx="56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528" name="Line 86"/>
            <p:cNvSpPr>
              <a:spLocks noChangeShapeType="1"/>
            </p:cNvSpPr>
            <p:nvPr/>
          </p:nvSpPr>
          <p:spPr bwMode="auto">
            <a:xfrm>
              <a:off x="1728" y="2840"/>
              <a:ext cx="0" cy="17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529" name="Line 87"/>
            <p:cNvSpPr>
              <a:spLocks noChangeShapeType="1"/>
            </p:cNvSpPr>
            <p:nvPr/>
          </p:nvSpPr>
          <p:spPr bwMode="auto">
            <a:xfrm>
              <a:off x="2304" y="2840"/>
              <a:ext cx="0" cy="17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530" name="Arc 88"/>
            <p:cNvSpPr/>
            <p:nvPr/>
          </p:nvSpPr>
          <p:spPr bwMode="auto">
            <a:xfrm>
              <a:off x="2016" y="3024"/>
              <a:ext cx="280" cy="23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60531" name="Arc 89"/>
            <p:cNvSpPr/>
            <p:nvPr/>
          </p:nvSpPr>
          <p:spPr bwMode="auto">
            <a:xfrm>
              <a:off x="1737" y="3024"/>
              <a:ext cx="280" cy="23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60532" name="Line 90"/>
            <p:cNvSpPr>
              <a:spLocks noChangeShapeType="1"/>
            </p:cNvSpPr>
            <p:nvPr/>
          </p:nvSpPr>
          <p:spPr bwMode="auto">
            <a:xfrm flipV="1">
              <a:off x="2016" y="3256"/>
              <a:ext cx="0" cy="112"/>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533" name="Line 91"/>
            <p:cNvSpPr>
              <a:spLocks noChangeShapeType="1"/>
            </p:cNvSpPr>
            <p:nvPr/>
          </p:nvSpPr>
          <p:spPr bwMode="auto">
            <a:xfrm flipV="1">
              <a:off x="2448" y="2392"/>
              <a:ext cx="0" cy="44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534" name="Oval 92"/>
            <p:cNvSpPr>
              <a:spLocks noChangeArrowheads="1"/>
            </p:cNvSpPr>
            <p:nvPr/>
          </p:nvSpPr>
          <p:spPr bwMode="auto">
            <a:xfrm>
              <a:off x="2504" y="2744"/>
              <a:ext cx="80" cy="80"/>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60535" name="Line 93"/>
            <p:cNvSpPr>
              <a:spLocks noChangeShapeType="1"/>
            </p:cNvSpPr>
            <p:nvPr/>
          </p:nvSpPr>
          <p:spPr bwMode="auto">
            <a:xfrm flipV="1">
              <a:off x="2544" y="2440"/>
              <a:ext cx="0" cy="30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536" name="Line 94"/>
            <p:cNvSpPr>
              <a:spLocks noChangeShapeType="1"/>
            </p:cNvSpPr>
            <p:nvPr/>
          </p:nvSpPr>
          <p:spPr bwMode="auto">
            <a:xfrm flipV="1">
              <a:off x="2640" y="2488"/>
              <a:ext cx="0" cy="352"/>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537" name="Oval 95"/>
            <p:cNvSpPr>
              <a:spLocks noChangeArrowheads="1"/>
            </p:cNvSpPr>
            <p:nvPr/>
          </p:nvSpPr>
          <p:spPr bwMode="auto">
            <a:xfrm>
              <a:off x="2696" y="2744"/>
              <a:ext cx="80" cy="80"/>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60538" name="Line 96"/>
            <p:cNvSpPr>
              <a:spLocks noChangeShapeType="1"/>
            </p:cNvSpPr>
            <p:nvPr/>
          </p:nvSpPr>
          <p:spPr bwMode="auto">
            <a:xfrm flipV="1">
              <a:off x="2736" y="2536"/>
              <a:ext cx="0" cy="20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539" name="Line 97"/>
            <p:cNvSpPr>
              <a:spLocks noChangeShapeType="1"/>
            </p:cNvSpPr>
            <p:nvPr/>
          </p:nvSpPr>
          <p:spPr bwMode="auto">
            <a:xfrm flipV="1">
              <a:off x="2832" y="2584"/>
              <a:ext cx="0" cy="25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540" name="Line 98"/>
            <p:cNvSpPr>
              <a:spLocks noChangeShapeType="1"/>
            </p:cNvSpPr>
            <p:nvPr/>
          </p:nvSpPr>
          <p:spPr bwMode="auto">
            <a:xfrm flipV="1">
              <a:off x="2928" y="2632"/>
              <a:ext cx="0" cy="20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541" name="Line 99"/>
            <p:cNvSpPr>
              <a:spLocks noChangeShapeType="1"/>
            </p:cNvSpPr>
            <p:nvPr/>
          </p:nvSpPr>
          <p:spPr bwMode="auto">
            <a:xfrm>
              <a:off x="2408" y="2832"/>
              <a:ext cx="56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542" name="Line 100"/>
            <p:cNvSpPr>
              <a:spLocks noChangeShapeType="1"/>
            </p:cNvSpPr>
            <p:nvPr/>
          </p:nvSpPr>
          <p:spPr bwMode="auto">
            <a:xfrm>
              <a:off x="2400" y="2840"/>
              <a:ext cx="0" cy="17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543" name="Line 101"/>
            <p:cNvSpPr>
              <a:spLocks noChangeShapeType="1"/>
            </p:cNvSpPr>
            <p:nvPr/>
          </p:nvSpPr>
          <p:spPr bwMode="auto">
            <a:xfrm>
              <a:off x="2976" y="2840"/>
              <a:ext cx="0" cy="17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544" name="Arc 102"/>
            <p:cNvSpPr/>
            <p:nvPr/>
          </p:nvSpPr>
          <p:spPr bwMode="auto">
            <a:xfrm>
              <a:off x="2688" y="3024"/>
              <a:ext cx="280" cy="23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60545" name="Arc 103"/>
            <p:cNvSpPr/>
            <p:nvPr/>
          </p:nvSpPr>
          <p:spPr bwMode="auto">
            <a:xfrm>
              <a:off x="2409" y="3024"/>
              <a:ext cx="280" cy="23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60546" name="Line 104"/>
            <p:cNvSpPr>
              <a:spLocks noChangeShapeType="1"/>
            </p:cNvSpPr>
            <p:nvPr/>
          </p:nvSpPr>
          <p:spPr bwMode="auto">
            <a:xfrm flipV="1">
              <a:off x="2688" y="3256"/>
              <a:ext cx="0" cy="112"/>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547" name="Oval 105"/>
            <p:cNvSpPr>
              <a:spLocks noChangeArrowheads="1"/>
            </p:cNvSpPr>
            <p:nvPr/>
          </p:nvSpPr>
          <p:spPr bwMode="auto">
            <a:xfrm>
              <a:off x="3080" y="2744"/>
              <a:ext cx="80" cy="80"/>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60548" name="Line 106"/>
            <p:cNvSpPr>
              <a:spLocks noChangeShapeType="1"/>
            </p:cNvSpPr>
            <p:nvPr/>
          </p:nvSpPr>
          <p:spPr bwMode="auto">
            <a:xfrm flipV="1">
              <a:off x="3120" y="2392"/>
              <a:ext cx="0" cy="352"/>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549" name="Oval 107"/>
            <p:cNvSpPr>
              <a:spLocks noChangeArrowheads="1"/>
            </p:cNvSpPr>
            <p:nvPr/>
          </p:nvSpPr>
          <p:spPr bwMode="auto">
            <a:xfrm>
              <a:off x="3176" y="2744"/>
              <a:ext cx="80" cy="80"/>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60550" name="Line 108"/>
            <p:cNvSpPr>
              <a:spLocks noChangeShapeType="1"/>
            </p:cNvSpPr>
            <p:nvPr/>
          </p:nvSpPr>
          <p:spPr bwMode="auto">
            <a:xfrm flipV="1">
              <a:off x="3216" y="2440"/>
              <a:ext cx="0" cy="30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551" name="Oval 109"/>
            <p:cNvSpPr>
              <a:spLocks noChangeArrowheads="1"/>
            </p:cNvSpPr>
            <p:nvPr/>
          </p:nvSpPr>
          <p:spPr bwMode="auto">
            <a:xfrm>
              <a:off x="3272" y="2744"/>
              <a:ext cx="80" cy="80"/>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60552" name="Line 110"/>
            <p:cNvSpPr>
              <a:spLocks noChangeShapeType="1"/>
            </p:cNvSpPr>
            <p:nvPr/>
          </p:nvSpPr>
          <p:spPr bwMode="auto">
            <a:xfrm flipV="1">
              <a:off x="3312" y="2488"/>
              <a:ext cx="0" cy="25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553" name="Line 111"/>
            <p:cNvSpPr>
              <a:spLocks noChangeShapeType="1"/>
            </p:cNvSpPr>
            <p:nvPr/>
          </p:nvSpPr>
          <p:spPr bwMode="auto">
            <a:xfrm flipV="1">
              <a:off x="3408" y="2536"/>
              <a:ext cx="0" cy="30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554" name="Oval 112"/>
            <p:cNvSpPr>
              <a:spLocks noChangeArrowheads="1"/>
            </p:cNvSpPr>
            <p:nvPr/>
          </p:nvSpPr>
          <p:spPr bwMode="auto">
            <a:xfrm>
              <a:off x="3464" y="2744"/>
              <a:ext cx="80" cy="80"/>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60555" name="Line 113"/>
            <p:cNvSpPr>
              <a:spLocks noChangeShapeType="1"/>
            </p:cNvSpPr>
            <p:nvPr/>
          </p:nvSpPr>
          <p:spPr bwMode="auto">
            <a:xfrm flipV="1">
              <a:off x="3504" y="2584"/>
              <a:ext cx="0" cy="16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556" name="Oval 114"/>
            <p:cNvSpPr>
              <a:spLocks noChangeArrowheads="1"/>
            </p:cNvSpPr>
            <p:nvPr/>
          </p:nvSpPr>
          <p:spPr bwMode="auto">
            <a:xfrm>
              <a:off x="3560" y="2744"/>
              <a:ext cx="80" cy="80"/>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60557" name="Line 115"/>
            <p:cNvSpPr>
              <a:spLocks noChangeShapeType="1"/>
            </p:cNvSpPr>
            <p:nvPr/>
          </p:nvSpPr>
          <p:spPr bwMode="auto">
            <a:xfrm flipV="1">
              <a:off x="3600" y="2632"/>
              <a:ext cx="0" cy="112"/>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558" name="Line 116"/>
            <p:cNvSpPr>
              <a:spLocks noChangeShapeType="1"/>
            </p:cNvSpPr>
            <p:nvPr/>
          </p:nvSpPr>
          <p:spPr bwMode="auto">
            <a:xfrm>
              <a:off x="3080" y="2832"/>
              <a:ext cx="56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559" name="Line 117"/>
            <p:cNvSpPr>
              <a:spLocks noChangeShapeType="1"/>
            </p:cNvSpPr>
            <p:nvPr/>
          </p:nvSpPr>
          <p:spPr bwMode="auto">
            <a:xfrm>
              <a:off x="3072" y="2840"/>
              <a:ext cx="0" cy="17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560" name="Line 118"/>
            <p:cNvSpPr>
              <a:spLocks noChangeShapeType="1"/>
            </p:cNvSpPr>
            <p:nvPr/>
          </p:nvSpPr>
          <p:spPr bwMode="auto">
            <a:xfrm>
              <a:off x="3648" y="2840"/>
              <a:ext cx="0" cy="17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561" name="Arc 119"/>
            <p:cNvSpPr/>
            <p:nvPr/>
          </p:nvSpPr>
          <p:spPr bwMode="auto">
            <a:xfrm>
              <a:off x="3360" y="3024"/>
              <a:ext cx="280" cy="23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60562" name="Arc 120"/>
            <p:cNvSpPr/>
            <p:nvPr/>
          </p:nvSpPr>
          <p:spPr bwMode="auto">
            <a:xfrm>
              <a:off x="3081" y="3024"/>
              <a:ext cx="280" cy="23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60563" name="Line 121"/>
            <p:cNvSpPr>
              <a:spLocks noChangeShapeType="1"/>
            </p:cNvSpPr>
            <p:nvPr/>
          </p:nvSpPr>
          <p:spPr bwMode="auto">
            <a:xfrm flipV="1">
              <a:off x="3360" y="3256"/>
              <a:ext cx="0" cy="112"/>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564" name="Oval 122"/>
            <p:cNvSpPr>
              <a:spLocks noChangeArrowheads="1"/>
            </p:cNvSpPr>
            <p:nvPr/>
          </p:nvSpPr>
          <p:spPr bwMode="auto">
            <a:xfrm>
              <a:off x="3752" y="2744"/>
              <a:ext cx="80" cy="80"/>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60565" name="Line 123"/>
            <p:cNvSpPr>
              <a:spLocks noChangeShapeType="1"/>
            </p:cNvSpPr>
            <p:nvPr/>
          </p:nvSpPr>
          <p:spPr bwMode="auto">
            <a:xfrm flipV="1">
              <a:off x="3792" y="2392"/>
              <a:ext cx="0" cy="352"/>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566" name="Oval 124"/>
            <p:cNvSpPr>
              <a:spLocks noChangeArrowheads="1"/>
            </p:cNvSpPr>
            <p:nvPr/>
          </p:nvSpPr>
          <p:spPr bwMode="auto">
            <a:xfrm>
              <a:off x="3848" y="2744"/>
              <a:ext cx="80" cy="80"/>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60567" name="Line 125"/>
            <p:cNvSpPr>
              <a:spLocks noChangeShapeType="1"/>
            </p:cNvSpPr>
            <p:nvPr/>
          </p:nvSpPr>
          <p:spPr bwMode="auto">
            <a:xfrm flipV="1">
              <a:off x="3888" y="2440"/>
              <a:ext cx="0" cy="30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568" name="Oval 126"/>
            <p:cNvSpPr>
              <a:spLocks noChangeArrowheads="1"/>
            </p:cNvSpPr>
            <p:nvPr/>
          </p:nvSpPr>
          <p:spPr bwMode="auto">
            <a:xfrm>
              <a:off x="3944" y="2744"/>
              <a:ext cx="80" cy="80"/>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60569" name="Line 127"/>
            <p:cNvSpPr>
              <a:spLocks noChangeShapeType="1"/>
            </p:cNvSpPr>
            <p:nvPr/>
          </p:nvSpPr>
          <p:spPr bwMode="auto">
            <a:xfrm flipV="1">
              <a:off x="3984" y="2488"/>
              <a:ext cx="0" cy="25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570" name="Oval 128"/>
            <p:cNvSpPr>
              <a:spLocks noChangeArrowheads="1"/>
            </p:cNvSpPr>
            <p:nvPr/>
          </p:nvSpPr>
          <p:spPr bwMode="auto">
            <a:xfrm>
              <a:off x="4040" y="2744"/>
              <a:ext cx="80" cy="80"/>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60571" name="Line 129"/>
            <p:cNvSpPr>
              <a:spLocks noChangeShapeType="1"/>
            </p:cNvSpPr>
            <p:nvPr/>
          </p:nvSpPr>
          <p:spPr bwMode="auto">
            <a:xfrm flipV="1">
              <a:off x="4080" y="2536"/>
              <a:ext cx="0" cy="20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572" name="Line 130"/>
            <p:cNvSpPr>
              <a:spLocks noChangeShapeType="1"/>
            </p:cNvSpPr>
            <p:nvPr/>
          </p:nvSpPr>
          <p:spPr bwMode="auto">
            <a:xfrm flipV="1">
              <a:off x="4176" y="2584"/>
              <a:ext cx="0" cy="25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573" name="Oval 131"/>
            <p:cNvSpPr>
              <a:spLocks noChangeArrowheads="1"/>
            </p:cNvSpPr>
            <p:nvPr/>
          </p:nvSpPr>
          <p:spPr bwMode="auto">
            <a:xfrm>
              <a:off x="4232" y="2744"/>
              <a:ext cx="80" cy="80"/>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60574" name="Line 132"/>
            <p:cNvSpPr>
              <a:spLocks noChangeShapeType="1"/>
            </p:cNvSpPr>
            <p:nvPr/>
          </p:nvSpPr>
          <p:spPr bwMode="auto">
            <a:xfrm flipV="1">
              <a:off x="4272" y="2632"/>
              <a:ext cx="0" cy="112"/>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575" name="Line 133"/>
            <p:cNvSpPr>
              <a:spLocks noChangeShapeType="1"/>
            </p:cNvSpPr>
            <p:nvPr/>
          </p:nvSpPr>
          <p:spPr bwMode="auto">
            <a:xfrm>
              <a:off x="3752" y="2832"/>
              <a:ext cx="56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576" name="Line 134"/>
            <p:cNvSpPr>
              <a:spLocks noChangeShapeType="1"/>
            </p:cNvSpPr>
            <p:nvPr/>
          </p:nvSpPr>
          <p:spPr bwMode="auto">
            <a:xfrm>
              <a:off x="3744" y="2840"/>
              <a:ext cx="0" cy="17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577" name="Line 135"/>
            <p:cNvSpPr>
              <a:spLocks noChangeShapeType="1"/>
            </p:cNvSpPr>
            <p:nvPr/>
          </p:nvSpPr>
          <p:spPr bwMode="auto">
            <a:xfrm>
              <a:off x="4320" y="2840"/>
              <a:ext cx="0" cy="17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578" name="Arc 136"/>
            <p:cNvSpPr/>
            <p:nvPr/>
          </p:nvSpPr>
          <p:spPr bwMode="auto">
            <a:xfrm>
              <a:off x="4032" y="3024"/>
              <a:ext cx="280" cy="23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60579" name="Arc 137"/>
            <p:cNvSpPr/>
            <p:nvPr/>
          </p:nvSpPr>
          <p:spPr bwMode="auto">
            <a:xfrm>
              <a:off x="3753" y="3024"/>
              <a:ext cx="280" cy="23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60580" name="Line 138"/>
            <p:cNvSpPr>
              <a:spLocks noChangeShapeType="1"/>
            </p:cNvSpPr>
            <p:nvPr/>
          </p:nvSpPr>
          <p:spPr bwMode="auto">
            <a:xfrm flipV="1">
              <a:off x="4032" y="3256"/>
              <a:ext cx="0" cy="112"/>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581" name="Line 139"/>
            <p:cNvSpPr>
              <a:spLocks noChangeShapeType="1"/>
            </p:cNvSpPr>
            <p:nvPr/>
          </p:nvSpPr>
          <p:spPr bwMode="auto">
            <a:xfrm flipV="1">
              <a:off x="1296" y="2488"/>
              <a:ext cx="0" cy="352"/>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582" name="Rectangle 140"/>
            <p:cNvSpPr>
              <a:spLocks noChangeArrowheads="1"/>
            </p:cNvSpPr>
            <p:nvPr/>
          </p:nvSpPr>
          <p:spPr bwMode="auto">
            <a:xfrm>
              <a:off x="4167" y="2448"/>
              <a:ext cx="53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op&lt;0</a:t>
              </a:r>
              <a:r>
                <a:rPr lang="en-US" altLang="zh-CN" b="0">
                  <a:latin typeface="Times New Roman" panose="02020603050405020304" pitchFamily="18" charset="0"/>
                </a:rPr>
                <a:t>&gt;</a:t>
              </a:r>
              <a:endParaRPr lang="en-US" altLang="zh-CN" b="0">
                <a:latin typeface="Times New Roman" panose="02020603050405020304" pitchFamily="18" charset="0"/>
              </a:endParaRPr>
            </a:p>
          </p:txBody>
        </p:sp>
        <p:sp>
          <p:nvSpPr>
            <p:cNvPr id="60583" name="Rectangle 141"/>
            <p:cNvSpPr>
              <a:spLocks noChangeArrowheads="1"/>
            </p:cNvSpPr>
            <p:nvPr/>
          </p:nvSpPr>
          <p:spPr bwMode="auto">
            <a:xfrm>
              <a:off x="3687" y="2208"/>
              <a:ext cx="53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op&lt;5</a:t>
              </a:r>
              <a:r>
                <a:rPr lang="en-US" altLang="zh-CN" b="0">
                  <a:latin typeface="Times New Roman" panose="02020603050405020304" pitchFamily="18" charset="0"/>
                </a:rPr>
                <a:t>&gt;</a:t>
              </a:r>
              <a:endParaRPr lang="en-US" altLang="zh-CN" b="0">
                <a:latin typeface="Times New Roman" panose="02020603050405020304" pitchFamily="18" charset="0"/>
              </a:endParaRPr>
            </a:p>
          </p:txBody>
        </p:sp>
        <p:sp>
          <p:nvSpPr>
            <p:cNvPr id="60584" name="Rectangle 142"/>
            <p:cNvSpPr>
              <a:spLocks noChangeArrowheads="1"/>
            </p:cNvSpPr>
            <p:nvPr/>
          </p:nvSpPr>
          <p:spPr bwMode="auto">
            <a:xfrm>
              <a:off x="4023" y="2170"/>
              <a:ext cx="172"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2800">
                  <a:latin typeface="Times New Roman" panose="02020603050405020304" pitchFamily="18" charset="0"/>
                </a:rPr>
                <a:t>.</a:t>
              </a:r>
              <a:endParaRPr lang="zh-CN" altLang="en-US" sz="2800">
                <a:latin typeface="Times New Roman" panose="02020603050405020304" pitchFamily="18" charset="0"/>
              </a:endParaRPr>
            </a:p>
          </p:txBody>
        </p:sp>
        <p:sp>
          <p:nvSpPr>
            <p:cNvPr id="60585" name="Rectangle 143"/>
            <p:cNvSpPr>
              <a:spLocks noChangeArrowheads="1"/>
            </p:cNvSpPr>
            <p:nvPr/>
          </p:nvSpPr>
          <p:spPr bwMode="auto">
            <a:xfrm>
              <a:off x="4119" y="2218"/>
              <a:ext cx="172"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2800">
                  <a:latin typeface="Times New Roman" panose="02020603050405020304" pitchFamily="18" charset="0"/>
                </a:rPr>
                <a:t>.</a:t>
              </a:r>
              <a:endParaRPr lang="zh-CN" altLang="en-US" sz="2800">
                <a:latin typeface="Times New Roman" panose="02020603050405020304" pitchFamily="18" charset="0"/>
              </a:endParaRPr>
            </a:p>
          </p:txBody>
        </p:sp>
        <p:sp>
          <p:nvSpPr>
            <p:cNvPr id="60586" name="Rectangle 144"/>
            <p:cNvSpPr>
              <a:spLocks noChangeArrowheads="1"/>
            </p:cNvSpPr>
            <p:nvPr/>
          </p:nvSpPr>
          <p:spPr bwMode="auto">
            <a:xfrm>
              <a:off x="279" y="2208"/>
              <a:ext cx="53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op&lt;5</a:t>
              </a:r>
              <a:r>
                <a:rPr lang="en-US" altLang="zh-CN" b="0">
                  <a:latin typeface="Times New Roman" panose="02020603050405020304" pitchFamily="18" charset="0"/>
                </a:rPr>
                <a:t>&gt;</a:t>
              </a:r>
              <a:endParaRPr lang="en-US" altLang="zh-CN" b="0">
                <a:latin typeface="Times New Roman" panose="02020603050405020304" pitchFamily="18" charset="0"/>
              </a:endParaRPr>
            </a:p>
          </p:txBody>
        </p:sp>
        <p:sp>
          <p:nvSpPr>
            <p:cNvPr id="60587" name="Rectangle 145"/>
            <p:cNvSpPr>
              <a:spLocks noChangeArrowheads="1"/>
            </p:cNvSpPr>
            <p:nvPr/>
          </p:nvSpPr>
          <p:spPr bwMode="auto">
            <a:xfrm>
              <a:off x="615" y="2170"/>
              <a:ext cx="172"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2800">
                  <a:latin typeface="Times New Roman" panose="02020603050405020304" pitchFamily="18" charset="0"/>
                </a:rPr>
                <a:t>.</a:t>
              </a:r>
              <a:endParaRPr lang="zh-CN" altLang="en-US" sz="2800">
                <a:latin typeface="Times New Roman" panose="02020603050405020304" pitchFamily="18" charset="0"/>
              </a:endParaRPr>
            </a:p>
          </p:txBody>
        </p:sp>
        <p:sp>
          <p:nvSpPr>
            <p:cNvPr id="60588" name="Rectangle 146"/>
            <p:cNvSpPr>
              <a:spLocks noChangeArrowheads="1"/>
            </p:cNvSpPr>
            <p:nvPr/>
          </p:nvSpPr>
          <p:spPr bwMode="auto">
            <a:xfrm>
              <a:off x="711" y="2218"/>
              <a:ext cx="172"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2800">
                  <a:latin typeface="Times New Roman" panose="02020603050405020304" pitchFamily="18" charset="0"/>
                </a:rPr>
                <a:t>.</a:t>
              </a:r>
              <a:endParaRPr lang="zh-CN" altLang="en-US" sz="2800">
                <a:latin typeface="Times New Roman" panose="02020603050405020304" pitchFamily="18" charset="0"/>
              </a:endParaRPr>
            </a:p>
          </p:txBody>
        </p:sp>
        <p:sp>
          <p:nvSpPr>
            <p:cNvPr id="60589" name="Rectangle 147"/>
            <p:cNvSpPr>
              <a:spLocks noChangeArrowheads="1"/>
            </p:cNvSpPr>
            <p:nvPr/>
          </p:nvSpPr>
          <p:spPr bwMode="auto">
            <a:xfrm>
              <a:off x="759" y="2448"/>
              <a:ext cx="36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&lt;0&gt;</a:t>
              </a:r>
              <a:endParaRPr lang="zh-CN" altLang="en-US" sz="1800"/>
            </a:p>
          </p:txBody>
        </p:sp>
        <p:sp>
          <p:nvSpPr>
            <p:cNvPr id="60590" name="Rectangle 148"/>
            <p:cNvSpPr>
              <a:spLocks noChangeArrowheads="1"/>
            </p:cNvSpPr>
            <p:nvPr/>
          </p:nvSpPr>
          <p:spPr bwMode="auto">
            <a:xfrm>
              <a:off x="951" y="2208"/>
              <a:ext cx="53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op&lt;5</a:t>
              </a:r>
              <a:r>
                <a:rPr lang="en-US" altLang="zh-CN" b="0">
                  <a:latin typeface="Times New Roman" panose="02020603050405020304" pitchFamily="18" charset="0"/>
                </a:rPr>
                <a:t>&gt;</a:t>
              </a:r>
              <a:endParaRPr lang="en-US" altLang="zh-CN" b="0">
                <a:latin typeface="Times New Roman" panose="02020603050405020304" pitchFamily="18" charset="0"/>
              </a:endParaRPr>
            </a:p>
          </p:txBody>
        </p:sp>
        <p:sp>
          <p:nvSpPr>
            <p:cNvPr id="60591" name="Rectangle 149"/>
            <p:cNvSpPr>
              <a:spLocks noChangeArrowheads="1"/>
            </p:cNvSpPr>
            <p:nvPr/>
          </p:nvSpPr>
          <p:spPr bwMode="auto">
            <a:xfrm>
              <a:off x="1287" y="2170"/>
              <a:ext cx="172"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2800">
                  <a:latin typeface="Times New Roman" panose="02020603050405020304" pitchFamily="18" charset="0"/>
                </a:rPr>
                <a:t>.</a:t>
              </a:r>
              <a:endParaRPr lang="zh-CN" altLang="en-US" sz="2800">
                <a:latin typeface="Times New Roman" panose="02020603050405020304" pitchFamily="18" charset="0"/>
              </a:endParaRPr>
            </a:p>
          </p:txBody>
        </p:sp>
        <p:sp>
          <p:nvSpPr>
            <p:cNvPr id="60592" name="Rectangle 150"/>
            <p:cNvSpPr>
              <a:spLocks noChangeArrowheads="1"/>
            </p:cNvSpPr>
            <p:nvPr/>
          </p:nvSpPr>
          <p:spPr bwMode="auto">
            <a:xfrm>
              <a:off x="1383" y="2218"/>
              <a:ext cx="172"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2800">
                  <a:latin typeface="Times New Roman" panose="02020603050405020304" pitchFamily="18" charset="0"/>
                </a:rPr>
                <a:t>.</a:t>
              </a:r>
              <a:endParaRPr lang="zh-CN" altLang="en-US" sz="2800">
                <a:latin typeface="Times New Roman" panose="02020603050405020304" pitchFamily="18" charset="0"/>
              </a:endParaRPr>
            </a:p>
          </p:txBody>
        </p:sp>
        <p:sp>
          <p:nvSpPr>
            <p:cNvPr id="60593" name="Rectangle 151"/>
            <p:cNvSpPr>
              <a:spLocks noChangeArrowheads="1"/>
            </p:cNvSpPr>
            <p:nvPr/>
          </p:nvSpPr>
          <p:spPr bwMode="auto">
            <a:xfrm>
              <a:off x="1431" y="2448"/>
              <a:ext cx="36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&lt;0&gt;</a:t>
              </a:r>
              <a:endParaRPr lang="zh-CN" altLang="en-US" sz="1800"/>
            </a:p>
          </p:txBody>
        </p:sp>
        <p:sp>
          <p:nvSpPr>
            <p:cNvPr id="60594" name="Rectangle 152"/>
            <p:cNvSpPr>
              <a:spLocks noChangeArrowheads="1"/>
            </p:cNvSpPr>
            <p:nvPr/>
          </p:nvSpPr>
          <p:spPr bwMode="auto">
            <a:xfrm>
              <a:off x="1623" y="2208"/>
              <a:ext cx="53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op&lt;5</a:t>
              </a:r>
              <a:r>
                <a:rPr lang="en-US" altLang="zh-CN" b="0">
                  <a:latin typeface="Times New Roman" panose="02020603050405020304" pitchFamily="18" charset="0"/>
                </a:rPr>
                <a:t>&gt;</a:t>
              </a:r>
              <a:endParaRPr lang="en-US" altLang="zh-CN" b="0">
                <a:latin typeface="Times New Roman" panose="02020603050405020304" pitchFamily="18" charset="0"/>
              </a:endParaRPr>
            </a:p>
          </p:txBody>
        </p:sp>
        <p:sp>
          <p:nvSpPr>
            <p:cNvPr id="60595" name="Rectangle 153"/>
            <p:cNvSpPr>
              <a:spLocks noChangeArrowheads="1"/>
            </p:cNvSpPr>
            <p:nvPr/>
          </p:nvSpPr>
          <p:spPr bwMode="auto">
            <a:xfrm>
              <a:off x="1959" y="2170"/>
              <a:ext cx="172"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2800">
                  <a:latin typeface="Times New Roman" panose="02020603050405020304" pitchFamily="18" charset="0"/>
                </a:rPr>
                <a:t>.</a:t>
              </a:r>
              <a:endParaRPr lang="zh-CN" altLang="en-US" sz="2800">
                <a:latin typeface="Times New Roman" panose="02020603050405020304" pitchFamily="18" charset="0"/>
              </a:endParaRPr>
            </a:p>
          </p:txBody>
        </p:sp>
        <p:sp>
          <p:nvSpPr>
            <p:cNvPr id="60596" name="Rectangle 154"/>
            <p:cNvSpPr>
              <a:spLocks noChangeArrowheads="1"/>
            </p:cNvSpPr>
            <p:nvPr/>
          </p:nvSpPr>
          <p:spPr bwMode="auto">
            <a:xfrm>
              <a:off x="2055" y="2218"/>
              <a:ext cx="172"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2800">
                  <a:latin typeface="Times New Roman" panose="02020603050405020304" pitchFamily="18" charset="0"/>
                </a:rPr>
                <a:t>.</a:t>
              </a:r>
              <a:endParaRPr lang="zh-CN" altLang="en-US" sz="2800">
                <a:latin typeface="Times New Roman" panose="02020603050405020304" pitchFamily="18" charset="0"/>
              </a:endParaRPr>
            </a:p>
          </p:txBody>
        </p:sp>
        <p:sp>
          <p:nvSpPr>
            <p:cNvPr id="60597" name="Rectangle 155"/>
            <p:cNvSpPr>
              <a:spLocks noChangeArrowheads="1"/>
            </p:cNvSpPr>
            <p:nvPr/>
          </p:nvSpPr>
          <p:spPr bwMode="auto">
            <a:xfrm>
              <a:off x="2103" y="2448"/>
              <a:ext cx="36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&lt;0&gt;</a:t>
              </a:r>
              <a:endParaRPr lang="zh-CN" altLang="en-US" sz="1800"/>
            </a:p>
          </p:txBody>
        </p:sp>
        <p:sp>
          <p:nvSpPr>
            <p:cNvPr id="60598" name="Rectangle 156"/>
            <p:cNvSpPr>
              <a:spLocks noChangeArrowheads="1"/>
            </p:cNvSpPr>
            <p:nvPr/>
          </p:nvSpPr>
          <p:spPr bwMode="auto">
            <a:xfrm>
              <a:off x="2295" y="2208"/>
              <a:ext cx="53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op&lt;5</a:t>
              </a:r>
              <a:r>
                <a:rPr lang="en-US" altLang="zh-CN" b="0">
                  <a:latin typeface="Times New Roman" panose="02020603050405020304" pitchFamily="18" charset="0"/>
                </a:rPr>
                <a:t>&gt;</a:t>
              </a:r>
              <a:endParaRPr lang="en-US" altLang="zh-CN" b="0">
                <a:latin typeface="Times New Roman" panose="02020603050405020304" pitchFamily="18" charset="0"/>
              </a:endParaRPr>
            </a:p>
          </p:txBody>
        </p:sp>
        <p:sp>
          <p:nvSpPr>
            <p:cNvPr id="60599" name="Rectangle 157"/>
            <p:cNvSpPr>
              <a:spLocks noChangeArrowheads="1"/>
            </p:cNvSpPr>
            <p:nvPr/>
          </p:nvSpPr>
          <p:spPr bwMode="auto">
            <a:xfrm>
              <a:off x="2631" y="2170"/>
              <a:ext cx="172"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2800">
                  <a:latin typeface="Times New Roman" panose="02020603050405020304" pitchFamily="18" charset="0"/>
                </a:rPr>
                <a:t>.</a:t>
              </a:r>
              <a:endParaRPr lang="zh-CN" altLang="en-US" sz="2800">
                <a:latin typeface="Times New Roman" panose="02020603050405020304" pitchFamily="18" charset="0"/>
              </a:endParaRPr>
            </a:p>
          </p:txBody>
        </p:sp>
        <p:sp>
          <p:nvSpPr>
            <p:cNvPr id="60600" name="Rectangle 158"/>
            <p:cNvSpPr>
              <a:spLocks noChangeArrowheads="1"/>
            </p:cNvSpPr>
            <p:nvPr/>
          </p:nvSpPr>
          <p:spPr bwMode="auto">
            <a:xfrm>
              <a:off x="2727" y="2218"/>
              <a:ext cx="172"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2800">
                  <a:latin typeface="Times New Roman" panose="02020603050405020304" pitchFamily="18" charset="0"/>
                </a:rPr>
                <a:t>.</a:t>
              </a:r>
              <a:endParaRPr lang="zh-CN" altLang="en-US" sz="2800">
                <a:latin typeface="Times New Roman" panose="02020603050405020304" pitchFamily="18" charset="0"/>
              </a:endParaRPr>
            </a:p>
          </p:txBody>
        </p:sp>
        <p:sp>
          <p:nvSpPr>
            <p:cNvPr id="60601" name="Rectangle 159"/>
            <p:cNvSpPr>
              <a:spLocks noChangeArrowheads="1"/>
            </p:cNvSpPr>
            <p:nvPr/>
          </p:nvSpPr>
          <p:spPr bwMode="auto">
            <a:xfrm>
              <a:off x="2775" y="2448"/>
              <a:ext cx="36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&lt;0&gt;</a:t>
              </a:r>
              <a:endParaRPr lang="zh-CN" altLang="en-US" sz="1800"/>
            </a:p>
          </p:txBody>
        </p:sp>
        <p:sp>
          <p:nvSpPr>
            <p:cNvPr id="60602" name="Rectangle 160"/>
            <p:cNvSpPr>
              <a:spLocks noChangeArrowheads="1"/>
            </p:cNvSpPr>
            <p:nvPr/>
          </p:nvSpPr>
          <p:spPr bwMode="auto">
            <a:xfrm>
              <a:off x="2967" y="2208"/>
              <a:ext cx="53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op&lt;5</a:t>
              </a:r>
              <a:r>
                <a:rPr lang="en-US" altLang="zh-CN" b="0">
                  <a:latin typeface="Times New Roman" panose="02020603050405020304" pitchFamily="18" charset="0"/>
                </a:rPr>
                <a:t>&gt;</a:t>
              </a:r>
              <a:endParaRPr lang="en-US" altLang="zh-CN" b="0">
                <a:latin typeface="Times New Roman" panose="02020603050405020304" pitchFamily="18" charset="0"/>
              </a:endParaRPr>
            </a:p>
          </p:txBody>
        </p:sp>
        <p:sp>
          <p:nvSpPr>
            <p:cNvPr id="60603" name="Rectangle 161"/>
            <p:cNvSpPr>
              <a:spLocks noChangeArrowheads="1"/>
            </p:cNvSpPr>
            <p:nvPr/>
          </p:nvSpPr>
          <p:spPr bwMode="auto">
            <a:xfrm>
              <a:off x="3303" y="2170"/>
              <a:ext cx="172"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2800">
                  <a:latin typeface="Times New Roman" panose="02020603050405020304" pitchFamily="18" charset="0"/>
                </a:rPr>
                <a:t>.</a:t>
              </a:r>
              <a:endParaRPr lang="zh-CN" altLang="en-US" sz="2800">
                <a:latin typeface="Times New Roman" panose="02020603050405020304" pitchFamily="18" charset="0"/>
              </a:endParaRPr>
            </a:p>
          </p:txBody>
        </p:sp>
        <p:sp>
          <p:nvSpPr>
            <p:cNvPr id="60604" name="Rectangle 162"/>
            <p:cNvSpPr>
              <a:spLocks noChangeArrowheads="1"/>
            </p:cNvSpPr>
            <p:nvPr/>
          </p:nvSpPr>
          <p:spPr bwMode="auto">
            <a:xfrm>
              <a:off x="3399" y="2218"/>
              <a:ext cx="172"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2800">
                  <a:latin typeface="Times New Roman" panose="02020603050405020304" pitchFamily="18" charset="0"/>
                </a:rPr>
                <a:t>.</a:t>
              </a:r>
              <a:endParaRPr lang="zh-CN" altLang="en-US" sz="2800">
                <a:latin typeface="Times New Roman" panose="02020603050405020304" pitchFamily="18" charset="0"/>
              </a:endParaRPr>
            </a:p>
          </p:txBody>
        </p:sp>
        <p:sp>
          <p:nvSpPr>
            <p:cNvPr id="60605" name="Rectangle 163"/>
            <p:cNvSpPr>
              <a:spLocks noChangeArrowheads="1"/>
            </p:cNvSpPr>
            <p:nvPr/>
          </p:nvSpPr>
          <p:spPr bwMode="auto">
            <a:xfrm>
              <a:off x="3447" y="2448"/>
              <a:ext cx="36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&lt;0&gt;</a:t>
              </a:r>
              <a:endParaRPr lang="zh-CN" altLang="en-US" sz="1800"/>
            </a:p>
          </p:txBody>
        </p:sp>
        <p:sp>
          <p:nvSpPr>
            <p:cNvPr id="60606" name="Rectangle 164"/>
            <p:cNvSpPr>
              <a:spLocks noChangeArrowheads="1"/>
            </p:cNvSpPr>
            <p:nvPr/>
          </p:nvSpPr>
          <p:spPr bwMode="auto">
            <a:xfrm>
              <a:off x="183" y="3264"/>
              <a:ext cx="56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R-type</a:t>
              </a:r>
              <a:endParaRPr lang="en-US" altLang="zh-CN" sz="1800"/>
            </a:p>
          </p:txBody>
        </p:sp>
        <p:sp>
          <p:nvSpPr>
            <p:cNvPr id="60607" name="Rectangle 165"/>
            <p:cNvSpPr>
              <a:spLocks noChangeArrowheads="1"/>
            </p:cNvSpPr>
            <p:nvPr/>
          </p:nvSpPr>
          <p:spPr bwMode="auto">
            <a:xfrm>
              <a:off x="1095" y="3264"/>
              <a:ext cx="30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ori</a:t>
              </a:r>
              <a:endParaRPr lang="en-US" altLang="zh-CN" sz="1800"/>
            </a:p>
          </p:txBody>
        </p:sp>
        <p:sp>
          <p:nvSpPr>
            <p:cNvPr id="60608" name="Rectangle 166"/>
            <p:cNvSpPr>
              <a:spLocks noChangeArrowheads="1"/>
            </p:cNvSpPr>
            <p:nvPr/>
          </p:nvSpPr>
          <p:spPr bwMode="auto">
            <a:xfrm>
              <a:off x="1815" y="3264"/>
              <a:ext cx="26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lw</a:t>
              </a:r>
              <a:endParaRPr lang="en-US" altLang="zh-CN" sz="1800"/>
            </a:p>
          </p:txBody>
        </p:sp>
        <p:sp>
          <p:nvSpPr>
            <p:cNvPr id="60609" name="Rectangle 167"/>
            <p:cNvSpPr>
              <a:spLocks noChangeArrowheads="1"/>
            </p:cNvSpPr>
            <p:nvPr/>
          </p:nvSpPr>
          <p:spPr bwMode="auto">
            <a:xfrm>
              <a:off x="2439" y="3264"/>
              <a:ext cx="30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sw</a:t>
              </a:r>
              <a:endParaRPr lang="en-US" altLang="zh-CN" sz="1800"/>
            </a:p>
          </p:txBody>
        </p:sp>
        <p:sp>
          <p:nvSpPr>
            <p:cNvPr id="60610" name="Rectangle 168"/>
            <p:cNvSpPr>
              <a:spLocks noChangeArrowheads="1"/>
            </p:cNvSpPr>
            <p:nvPr/>
          </p:nvSpPr>
          <p:spPr bwMode="auto">
            <a:xfrm>
              <a:off x="3063" y="3264"/>
              <a:ext cx="37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beq</a:t>
              </a:r>
              <a:endParaRPr lang="en-US" altLang="zh-CN" sz="1800"/>
            </a:p>
          </p:txBody>
        </p:sp>
        <p:sp>
          <p:nvSpPr>
            <p:cNvPr id="60611" name="Rectangle 169"/>
            <p:cNvSpPr>
              <a:spLocks noChangeArrowheads="1"/>
            </p:cNvSpPr>
            <p:nvPr/>
          </p:nvSpPr>
          <p:spPr bwMode="auto">
            <a:xfrm>
              <a:off x="3639" y="3264"/>
              <a:ext cx="46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jump</a:t>
              </a:r>
              <a:endParaRPr lang="en-US" altLang="zh-CN" sz="1800"/>
            </a:p>
          </p:txBody>
        </p:sp>
      </p:grpSp>
      <p:sp>
        <p:nvSpPr>
          <p:cNvPr id="60460" name="Arc 170"/>
          <p:cNvSpPr/>
          <p:nvPr/>
        </p:nvSpPr>
        <p:spPr bwMode="auto">
          <a:xfrm>
            <a:off x="8792201" y="5713425"/>
            <a:ext cx="749300" cy="2921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60461" name="Arc 171"/>
          <p:cNvSpPr/>
          <p:nvPr/>
        </p:nvSpPr>
        <p:spPr bwMode="auto">
          <a:xfrm rot="10800000">
            <a:off x="8806489" y="6018225"/>
            <a:ext cx="749300" cy="292100"/>
          </a:xfrm>
          <a:custGeom>
            <a:avLst/>
            <a:gdLst>
              <a:gd name="T0" fmla="*/ 0 w 21600"/>
              <a:gd name="T1" fmla="*/ 2147483647 h 21600"/>
              <a:gd name="T2" fmla="*/ 2147483647 w 21600"/>
              <a:gd name="T3" fmla="*/ 0 h 21600"/>
              <a:gd name="T4" fmla="*/ 2147483647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599"/>
                </a:moveTo>
                <a:cubicBezTo>
                  <a:pt x="0" y="9688"/>
                  <a:pt x="9642" y="25"/>
                  <a:pt x="21554" y="0"/>
                </a:cubicBezTo>
              </a:path>
              <a:path w="21600" h="21600" stroke="0" extrusionOk="0">
                <a:moveTo>
                  <a:pt x="0" y="21599"/>
                </a:moveTo>
                <a:cubicBezTo>
                  <a:pt x="0" y="9688"/>
                  <a:pt x="9642" y="25"/>
                  <a:pt x="21554" y="0"/>
                </a:cubicBezTo>
                <a:lnTo>
                  <a:pt x="21600" y="21600"/>
                </a:lnTo>
                <a:lnTo>
                  <a:pt x="0" y="21599"/>
                </a:lnTo>
                <a:close/>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60462" name="Arc 172"/>
          <p:cNvSpPr/>
          <p:nvPr/>
        </p:nvSpPr>
        <p:spPr bwMode="auto">
          <a:xfrm>
            <a:off x="8792201" y="5713425"/>
            <a:ext cx="215900" cy="2921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60463" name="Arc 173"/>
          <p:cNvSpPr/>
          <p:nvPr/>
        </p:nvSpPr>
        <p:spPr bwMode="auto">
          <a:xfrm rot="10800000">
            <a:off x="8806489" y="6018225"/>
            <a:ext cx="215900" cy="292100"/>
          </a:xfrm>
          <a:custGeom>
            <a:avLst/>
            <a:gdLst>
              <a:gd name="T0" fmla="*/ 0 w 21600"/>
              <a:gd name="T1" fmla="*/ 2147483647 h 21599"/>
              <a:gd name="T2" fmla="*/ 2147483647 w 21600"/>
              <a:gd name="T3" fmla="*/ 0 h 21599"/>
              <a:gd name="T4" fmla="*/ 2147483647 w 21600"/>
              <a:gd name="T5" fmla="*/ 2147483647 h 21599"/>
              <a:gd name="T6" fmla="*/ 0 60000 65536"/>
              <a:gd name="T7" fmla="*/ 0 60000 65536"/>
              <a:gd name="T8" fmla="*/ 0 60000 65536"/>
              <a:gd name="T9" fmla="*/ 0 w 21600"/>
              <a:gd name="T10" fmla="*/ 0 h 21599"/>
              <a:gd name="T11" fmla="*/ 21600 w 21600"/>
              <a:gd name="T12" fmla="*/ 21599 h 21599"/>
            </a:gdLst>
            <a:ahLst/>
            <a:cxnLst>
              <a:cxn ang="T6">
                <a:pos x="T0" y="T1"/>
              </a:cxn>
              <a:cxn ang="T7">
                <a:pos x="T2" y="T3"/>
              </a:cxn>
              <a:cxn ang="T8">
                <a:pos x="T4" y="T5"/>
              </a:cxn>
            </a:cxnLst>
            <a:rect l="T9" t="T10" r="T11" b="T12"/>
            <a:pathLst>
              <a:path w="21600" h="21599" fill="none" extrusionOk="0">
                <a:moveTo>
                  <a:pt x="0" y="21598"/>
                </a:moveTo>
                <a:cubicBezTo>
                  <a:pt x="0" y="9731"/>
                  <a:pt x="9574" y="86"/>
                  <a:pt x="21440" y="-1"/>
                </a:cubicBezTo>
              </a:path>
              <a:path w="21600" h="21599" stroke="0" extrusionOk="0">
                <a:moveTo>
                  <a:pt x="0" y="21598"/>
                </a:moveTo>
                <a:cubicBezTo>
                  <a:pt x="0" y="9731"/>
                  <a:pt x="9574" y="86"/>
                  <a:pt x="21440" y="-1"/>
                </a:cubicBezTo>
                <a:lnTo>
                  <a:pt x="21600" y="21599"/>
                </a:lnTo>
                <a:lnTo>
                  <a:pt x="0" y="21598"/>
                </a:lnTo>
                <a:close/>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60464" name="Line 174"/>
          <p:cNvSpPr>
            <a:spLocks noChangeShapeType="1"/>
          </p:cNvSpPr>
          <p:nvPr/>
        </p:nvSpPr>
        <p:spPr bwMode="auto">
          <a:xfrm flipH="1">
            <a:off x="8550901" y="6003937"/>
            <a:ext cx="4826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65" name="Line 175"/>
          <p:cNvSpPr>
            <a:spLocks noChangeShapeType="1"/>
          </p:cNvSpPr>
          <p:nvPr/>
        </p:nvSpPr>
        <p:spPr bwMode="auto">
          <a:xfrm flipH="1">
            <a:off x="8550901" y="6232537"/>
            <a:ext cx="4064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66" name="Line 176"/>
          <p:cNvSpPr>
            <a:spLocks noChangeShapeType="1"/>
          </p:cNvSpPr>
          <p:nvPr/>
        </p:nvSpPr>
        <p:spPr bwMode="auto">
          <a:xfrm>
            <a:off x="9566901" y="6003937"/>
            <a:ext cx="2032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67" name="Line 177"/>
          <p:cNvSpPr>
            <a:spLocks noChangeShapeType="1"/>
          </p:cNvSpPr>
          <p:nvPr/>
        </p:nvSpPr>
        <p:spPr bwMode="auto">
          <a:xfrm>
            <a:off x="8411201" y="5559437"/>
            <a:ext cx="0" cy="8128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68" name="Line 178"/>
          <p:cNvSpPr>
            <a:spLocks noChangeShapeType="1"/>
          </p:cNvSpPr>
          <p:nvPr/>
        </p:nvSpPr>
        <p:spPr bwMode="auto">
          <a:xfrm>
            <a:off x="7344401" y="5559437"/>
            <a:ext cx="0" cy="8128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69" name="Line 179"/>
          <p:cNvSpPr>
            <a:spLocks noChangeShapeType="1"/>
          </p:cNvSpPr>
          <p:nvPr/>
        </p:nvSpPr>
        <p:spPr bwMode="auto">
          <a:xfrm>
            <a:off x="6277601" y="5559437"/>
            <a:ext cx="0" cy="8128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70" name="Line 180"/>
          <p:cNvSpPr>
            <a:spLocks noChangeShapeType="1"/>
          </p:cNvSpPr>
          <p:nvPr/>
        </p:nvSpPr>
        <p:spPr bwMode="auto">
          <a:xfrm>
            <a:off x="5210801" y="5559437"/>
            <a:ext cx="0" cy="8128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71" name="Line 181"/>
          <p:cNvSpPr>
            <a:spLocks noChangeShapeType="1"/>
          </p:cNvSpPr>
          <p:nvPr/>
        </p:nvSpPr>
        <p:spPr bwMode="auto">
          <a:xfrm>
            <a:off x="4144001" y="5559437"/>
            <a:ext cx="0" cy="8128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72" name="Line 182"/>
          <p:cNvSpPr>
            <a:spLocks noChangeShapeType="1"/>
          </p:cNvSpPr>
          <p:nvPr/>
        </p:nvSpPr>
        <p:spPr bwMode="auto">
          <a:xfrm>
            <a:off x="3077201" y="5559437"/>
            <a:ext cx="0" cy="8128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73" name="Line 183"/>
          <p:cNvSpPr>
            <a:spLocks noChangeShapeType="1"/>
          </p:cNvSpPr>
          <p:nvPr/>
        </p:nvSpPr>
        <p:spPr bwMode="auto">
          <a:xfrm flipH="1">
            <a:off x="3064501" y="5775337"/>
            <a:ext cx="55118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74" name="Line 184"/>
          <p:cNvSpPr>
            <a:spLocks noChangeShapeType="1"/>
          </p:cNvSpPr>
          <p:nvPr/>
        </p:nvSpPr>
        <p:spPr bwMode="auto">
          <a:xfrm flipH="1">
            <a:off x="4131301" y="6003937"/>
            <a:ext cx="44450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75" name="Line 185"/>
          <p:cNvSpPr>
            <a:spLocks noChangeShapeType="1"/>
          </p:cNvSpPr>
          <p:nvPr/>
        </p:nvSpPr>
        <p:spPr bwMode="auto">
          <a:xfrm flipH="1">
            <a:off x="5198101" y="6232537"/>
            <a:ext cx="33782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76" name="Line 186"/>
          <p:cNvSpPr>
            <a:spLocks noChangeShapeType="1"/>
          </p:cNvSpPr>
          <p:nvPr/>
        </p:nvSpPr>
        <p:spPr bwMode="auto">
          <a:xfrm flipH="1">
            <a:off x="8550901" y="5775337"/>
            <a:ext cx="4064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77" name="Line 187"/>
          <p:cNvSpPr>
            <a:spLocks noChangeShapeType="1"/>
          </p:cNvSpPr>
          <p:nvPr/>
        </p:nvSpPr>
        <p:spPr bwMode="auto">
          <a:xfrm>
            <a:off x="9795501" y="6003937"/>
            <a:ext cx="9652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78" name="Rectangle 188"/>
          <p:cNvSpPr>
            <a:spLocks noChangeArrowheads="1"/>
          </p:cNvSpPr>
          <p:nvPr/>
        </p:nvSpPr>
        <p:spPr bwMode="auto">
          <a:xfrm>
            <a:off x="9539915" y="5597537"/>
            <a:ext cx="11842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chemeClr val="accent1"/>
                </a:solidFill>
              </a:rPr>
              <a:t>RegWrite</a:t>
            </a:r>
            <a:endParaRPr lang="en-US" altLang="zh-CN" sz="1800">
              <a:solidFill>
                <a:schemeClr val="accent1"/>
              </a:solidFill>
            </a:endParaRPr>
          </a:p>
        </p:txBody>
      </p:sp>
      <p:sp>
        <p:nvSpPr>
          <p:cNvPr id="60479" name="Oval 189"/>
          <p:cNvSpPr>
            <a:spLocks noChangeArrowheads="1"/>
          </p:cNvSpPr>
          <p:nvPr/>
        </p:nvSpPr>
        <p:spPr bwMode="auto">
          <a:xfrm>
            <a:off x="3007351" y="5705487"/>
            <a:ext cx="139700" cy="139700"/>
          </a:xfrm>
          <a:prstGeom prst="ellipse">
            <a:avLst/>
          </a:prstGeom>
          <a:solidFill>
            <a:schemeClr val="tx1"/>
          </a:solidFill>
          <a:ln w="12700">
            <a:solidFill>
              <a:schemeClr val="tx1"/>
            </a:solidFill>
            <a:round/>
          </a:ln>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60480" name="Oval 190"/>
          <p:cNvSpPr>
            <a:spLocks noChangeArrowheads="1"/>
          </p:cNvSpPr>
          <p:nvPr/>
        </p:nvSpPr>
        <p:spPr bwMode="auto">
          <a:xfrm>
            <a:off x="4074151" y="5934087"/>
            <a:ext cx="139700" cy="139700"/>
          </a:xfrm>
          <a:prstGeom prst="ellipse">
            <a:avLst/>
          </a:prstGeom>
          <a:solidFill>
            <a:schemeClr val="tx1"/>
          </a:solidFill>
          <a:ln w="12700">
            <a:solidFill>
              <a:schemeClr val="tx1"/>
            </a:solidFill>
            <a:round/>
          </a:ln>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60481" name="Oval 191"/>
          <p:cNvSpPr>
            <a:spLocks noChangeArrowheads="1"/>
          </p:cNvSpPr>
          <p:nvPr/>
        </p:nvSpPr>
        <p:spPr bwMode="auto">
          <a:xfrm>
            <a:off x="5140951" y="6162687"/>
            <a:ext cx="139700" cy="139700"/>
          </a:xfrm>
          <a:prstGeom prst="ellipse">
            <a:avLst/>
          </a:prstGeom>
          <a:solidFill>
            <a:schemeClr val="tx1"/>
          </a:solidFill>
          <a:ln w="12700">
            <a:solidFill>
              <a:schemeClr val="tx1"/>
            </a:solidFill>
            <a:round/>
          </a:ln>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grpSp>
        <p:nvGrpSpPr>
          <p:cNvPr id="3" name="Group 195"/>
          <p:cNvGrpSpPr/>
          <p:nvPr/>
        </p:nvGrpSpPr>
        <p:grpSpPr bwMode="auto">
          <a:xfrm>
            <a:off x="2315202" y="4421201"/>
            <a:ext cx="8520113" cy="1025525"/>
            <a:chOff x="192" y="2651"/>
            <a:chExt cx="5367" cy="814"/>
          </a:xfrm>
        </p:grpSpPr>
        <p:sp>
          <p:nvSpPr>
            <p:cNvPr id="60483" name="Rectangle 192"/>
            <p:cNvSpPr>
              <a:spLocks noChangeArrowheads="1"/>
            </p:cNvSpPr>
            <p:nvPr/>
          </p:nvSpPr>
          <p:spPr bwMode="auto">
            <a:xfrm>
              <a:off x="192" y="2651"/>
              <a:ext cx="4224" cy="814"/>
            </a:xfrm>
            <a:prstGeom prst="rect">
              <a:avLst/>
            </a:prstGeom>
            <a:noFill/>
            <a:ln w="50800">
              <a:solidFill>
                <a:srgbClr val="FE9AAB"/>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60484" name="Line 193"/>
            <p:cNvSpPr>
              <a:spLocks noChangeShapeType="1"/>
            </p:cNvSpPr>
            <p:nvPr/>
          </p:nvSpPr>
          <p:spPr bwMode="auto">
            <a:xfrm flipH="1">
              <a:off x="4425" y="3017"/>
              <a:ext cx="229" cy="28"/>
            </a:xfrm>
            <a:prstGeom prst="line">
              <a:avLst/>
            </a:prstGeom>
            <a:noFill/>
            <a:ln w="50800">
              <a:solidFill>
                <a:srgbClr val="FE9AAB"/>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0485" name="Text Box 194"/>
            <p:cNvSpPr txBox="1">
              <a:spLocks noChangeArrowheads="1"/>
            </p:cNvSpPr>
            <p:nvPr/>
          </p:nvSpPr>
          <p:spPr bwMode="auto">
            <a:xfrm>
              <a:off x="4663" y="2898"/>
              <a:ext cx="89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50000"/>
                </a:spcBef>
              </a:pPr>
              <a:r>
                <a:rPr lang="zh-CN" altLang="en-US" sz="1800">
                  <a:solidFill>
                    <a:schemeClr val="accent1"/>
                  </a:solidFill>
                  <a:latin typeface="Times New Roman" panose="02020603050405020304" pitchFamily="18" charset="0"/>
                  <a:ea typeface="黑体" panose="02010609060101010101" pitchFamily="49" charset="-122"/>
                </a:rPr>
                <a:t>指令译码器</a:t>
              </a:r>
              <a:endParaRPr lang="zh-CN" altLang="en-US" sz="1800">
                <a:solidFill>
                  <a:schemeClr val="accent1"/>
                </a:solidFill>
                <a:latin typeface="Times New Roman" panose="02020603050405020304" pitchFamily="18" charset="0"/>
                <a:ea typeface="黑体" panose="02010609060101010101" pitchFamily="49" charset="-122"/>
              </a:endParaRPr>
            </a:p>
          </p:txBody>
        </p:sp>
      </p:grpSp>
      <p:sp>
        <p:nvSpPr>
          <p:cNvPr id="2" name="标题 1"/>
          <p:cNvSpPr>
            <a:spLocks noGrp="1"/>
          </p:cNvSpPr>
          <p:nvPr>
            <p:ph type="title"/>
          </p:nvPr>
        </p:nvSpPr>
        <p:spPr/>
        <p:txBody>
          <a:bodyPr/>
          <a:lstStyle/>
          <a:p>
            <a:r>
              <a:rPr lang="zh-CN" altLang="en-US" dirty="0"/>
              <a:t>考察每个控制信号的逻辑方程（如：</a:t>
            </a:r>
            <a:r>
              <a:rPr lang="en-US" altLang="zh-CN" dirty="0" err="1"/>
              <a:t>RegWrite</a:t>
            </a:r>
            <a:r>
              <a:rPr lang="zh-CN" altLang="en-US" dirty="0"/>
              <a:t>）</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86762">
                                            <p:txEl>
                                              <p:pRg st="1" end="1"/>
                                            </p:txEl>
                                          </p:spTgt>
                                        </p:tgtEl>
                                        <p:attrNameLst>
                                          <p:attrName>style.visibility</p:attrName>
                                        </p:attrNameLst>
                                      </p:cBhvr>
                                      <p:to>
                                        <p:strVal val="visible"/>
                                      </p:to>
                                    </p:set>
                                    <p:animEffect transition="in" filter="blinds(horizontal)">
                                      <p:cBhvr>
                                        <p:cTn id="12" dur="500"/>
                                        <p:tgtEl>
                                          <p:spTgt spid="286762">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86762">
                                            <p:txEl>
                                              <p:pRg st="2" end="2"/>
                                            </p:txEl>
                                          </p:spTgt>
                                        </p:tgtEl>
                                        <p:attrNameLst>
                                          <p:attrName>style.visibility</p:attrName>
                                        </p:attrNameLst>
                                      </p:cBhvr>
                                      <p:to>
                                        <p:strVal val="visible"/>
                                      </p:to>
                                    </p:set>
                                    <p:animEffect transition="in" filter="blinds(horizontal)">
                                      <p:cBhvr>
                                        <p:cTn id="15" dur="500"/>
                                        <p:tgtEl>
                                          <p:spTgt spid="286762">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86762">
                                            <p:txEl>
                                              <p:pRg st="3" end="3"/>
                                            </p:txEl>
                                          </p:spTgt>
                                        </p:tgtEl>
                                        <p:attrNameLst>
                                          <p:attrName>style.visibility</p:attrName>
                                        </p:attrNameLst>
                                      </p:cBhvr>
                                      <p:to>
                                        <p:strVal val="visible"/>
                                      </p:to>
                                    </p:set>
                                    <p:animEffect transition="in" filter="blinds(horizontal)">
                                      <p:cBhvr>
                                        <p:cTn id="18" dur="500"/>
                                        <p:tgtEl>
                                          <p:spTgt spid="28676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学习内容</a:t>
            </a:r>
            <a:endParaRPr lang="zh-CN" altLang="en-US" dirty="0"/>
          </a:p>
        </p:txBody>
      </p:sp>
      <p:sp>
        <p:nvSpPr>
          <p:cNvPr id="3" name="内容占位符 2"/>
          <p:cNvSpPr>
            <a:spLocks noGrp="1"/>
          </p:cNvSpPr>
          <p:nvPr>
            <p:ph idx="1"/>
          </p:nvPr>
        </p:nvSpPr>
        <p:spPr>
          <a:xfrm>
            <a:off x="592667" y="759142"/>
            <a:ext cx="10922000" cy="5954451"/>
          </a:xfrm>
        </p:spPr>
        <p:txBody>
          <a:bodyPr/>
          <a:lstStyle/>
          <a:p>
            <a:r>
              <a:rPr lang="zh-CN" altLang="en-US" dirty="0"/>
              <a:t>考察每条指令在数据通路中的执行过程和涉及到的控制信号的取值</a:t>
            </a:r>
            <a:endParaRPr lang="zh-CN" altLang="en-US" dirty="0"/>
          </a:p>
          <a:p>
            <a:pPr lvl="1"/>
            <a:r>
              <a:rPr lang="zh-CN" altLang="en-US" dirty="0"/>
              <a:t>公共操作：取指令和计算下址</a:t>
            </a:r>
            <a:r>
              <a:rPr lang="en-US" altLang="zh-CN" dirty="0"/>
              <a:t>PC</a:t>
            </a:r>
            <a:endParaRPr lang="en-US" altLang="zh-CN" dirty="0"/>
          </a:p>
          <a:p>
            <a:pPr lvl="1"/>
            <a:r>
              <a:rPr lang="en-US" altLang="zh-CN" dirty="0"/>
              <a:t>R-Type</a:t>
            </a:r>
            <a:r>
              <a:rPr lang="zh-CN" altLang="en-US" dirty="0"/>
              <a:t>指令（</a:t>
            </a:r>
            <a:r>
              <a:rPr lang="en-US" altLang="zh-CN" dirty="0"/>
              <a:t>add / sub</a:t>
            </a:r>
            <a:r>
              <a:rPr lang="zh-CN" altLang="en-US" dirty="0"/>
              <a:t>）</a:t>
            </a:r>
            <a:endParaRPr lang="zh-CN" altLang="en-US" dirty="0"/>
          </a:p>
          <a:p>
            <a:pPr lvl="1"/>
            <a:r>
              <a:rPr lang="zh-CN" altLang="en-US" dirty="0"/>
              <a:t>立即数指令 （</a:t>
            </a:r>
            <a:r>
              <a:rPr lang="en-US" altLang="zh-CN" dirty="0" err="1"/>
              <a:t>ori</a:t>
            </a:r>
            <a:r>
              <a:rPr lang="zh-CN" altLang="en-US" dirty="0"/>
              <a:t>）</a:t>
            </a:r>
            <a:endParaRPr lang="zh-CN" altLang="en-US" dirty="0"/>
          </a:p>
          <a:p>
            <a:pPr lvl="1"/>
            <a:r>
              <a:rPr lang="zh-CN" altLang="en-US" dirty="0"/>
              <a:t>访存指令（</a:t>
            </a:r>
            <a:r>
              <a:rPr lang="en-US" altLang="zh-CN" dirty="0" err="1"/>
              <a:t>lw</a:t>
            </a:r>
            <a:r>
              <a:rPr lang="en-US" altLang="zh-CN" dirty="0"/>
              <a:t> / </a:t>
            </a:r>
            <a:r>
              <a:rPr lang="en-US" altLang="zh-CN" dirty="0" err="1"/>
              <a:t>sw</a:t>
            </a:r>
            <a:r>
              <a:rPr lang="zh-CN" altLang="en-US" dirty="0"/>
              <a:t>）</a:t>
            </a:r>
            <a:endParaRPr lang="zh-CN" altLang="en-US" dirty="0"/>
          </a:p>
          <a:p>
            <a:pPr lvl="1"/>
            <a:r>
              <a:rPr lang="zh-CN" altLang="en-US" dirty="0"/>
              <a:t>分支指令 （</a:t>
            </a:r>
            <a:r>
              <a:rPr lang="en-US" altLang="zh-CN" dirty="0" err="1"/>
              <a:t>beq</a:t>
            </a:r>
            <a:r>
              <a:rPr lang="zh-CN" altLang="en-US" dirty="0"/>
              <a:t>）</a:t>
            </a:r>
            <a:endParaRPr lang="zh-CN" altLang="en-US" dirty="0"/>
          </a:p>
          <a:p>
            <a:pPr lvl="1"/>
            <a:r>
              <a:rPr lang="zh-CN" altLang="en-US" dirty="0"/>
              <a:t>跳转指令 （</a:t>
            </a:r>
            <a:r>
              <a:rPr lang="en-US" altLang="zh-CN" dirty="0"/>
              <a:t>j</a:t>
            </a:r>
            <a:r>
              <a:rPr lang="zh-CN" altLang="en-US" dirty="0"/>
              <a:t>）</a:t>
            </a:r>
            <a:endParaRPr lang="zh-CN" altLang="en-US" dirty="0"/>
          </a:p>
          <a:p>
            <a:r>
              <a:rPr lang="zh-CN" altLang="en-US" dirty="0"/>
              <a:t>汇总各指令的控制信号取值</a:t>
            </a:r>
            <a:endParaRPr lang="zh-CN" altLang="en-US" dirty="0"/>
          </a:p>
          <a:p>
            <a:pPr lvl="1"/>
            <a:r>
              <a:rPr lang="zh-CN" altLang="en-US" dirty="0"/>
              <a:t>分两类控制信号：直接送往数据通路 </a:t>
            </a:r>
            <a:r>
              <a:rPr lang="en-US" altLang="zh-CN" dirty="0"/>
              <a:t>/ </a:t>
            </a:r>
            <a:r>
              <a:rPr lang="zh-CN" altLang="en-US" dirty="0"/>
              <a:t>送往局部控制单元</a:t>
            </a:r>
            <a:endParaRPr lang="zh-CN" altLang="en-US" dirty="0"/>
          </a:p>
          <a:p>
            <a:r>
              <a:rPr lang="zh-CN" altLang="en-US" dirty="0"/>
              <a:t>分析</a:t>
            </a:r>
            <a:r>
              <a:rPr lang="en-US" altLang="zh-CN" dirty="0"/>
              <a:t>ALU</a:t>
            </a:r>
            <a:r>
              <a:rPr lang="zh-CN" altLang="en-US" dirty="0"/>
              <a:t>操作对应的控制信号与</a:t>
            </a:r>
            <a:r>
              <a:rPr lang="en-US" altLang="zh-CN" dirty="0" err="1"/>
              <a:t>func</a:t>
            </a:r>
            <a:r>
              <a:rPr lang="zh-CN" altLang="en-US" dirty="0"/>
              <a:t>字段之间的关系</a:t>
            </a:r>
            <a:endParaRPr lang="zh-CN" altLang="en-US" dirty="0"/>
          </a:p>
          <a:p>
            <a:r>
              <a:rPr lang="zh-CN" altLang="en-US" dirty="0"/>
              <a:t>设计</a:t>
            </a:r>
            <a:r>
              <a:rPr lang="en-US" altLang="zh-CN" dirty="0"/>
              <a:t>ALU</a:t>
            </a:r>
            <a:r>
              <a:rPr lang="zh-CN" altLang="en-US" dirty="0"/>
              <a:t>局部控制单元</a:t>
            </a:r>
            <a:endParaRPr lang="zh-CN" altLang="en-US" dirty="0"/>
          </a:p>
          <a:p>
            <a:r>
              <a:rPr lang="zh-CN" altLang="en-US" dirty="0"/>
              <a:t>设计主控制单元</a:t>
            </a:r>
            <a:endParaRPr lang="zh-CN" altLang="en-US" dirty="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Oval 3"/>
          <p:cNvSpPr>
            <a:spLocks noChangeArrowheads="1"/>
          </p:cNvSpPr>
          <p:nvPr/>
        </p:nvSpPr>
        <p:spPr bwMode="auto">
          <a:xfrm>
            <a:off x="2222500" y="1536700"/>
            <a:ext cx="127000" cy="127000"/>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61444" name="Line 4"/>
          <p:cNvSpPr>
            <a:spLocks noChangeShapeType="1"/>
          </p:cNvSpPr>
          <p:nvPr/>
        </p:nvSpPr>
        <p:spPr bwMode="auto">
          <a:xfrm flipV="1">
            <a:off x="2286000" y="977900"/>
            <a:ext cx="0" cy="5588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45" name="Oval 5"/>
          <p:cNvSpPr>
            <a:spLocks noChangeArrowheads="1"/>
          </p:cNvSpPr>
          <p:nvPr/>
        </p:nvSpPr>
        <p:spPr bwMode="auto">
          <a:xfrm>
            <a:off x="2374900" y="1536700"/>
            <a:ext cx="127000" cy="127000"/>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61446" name="Line 6"/>
          <p:cNvSpPr>
            <a:spLocks noChangeShapeType="1"/>
          </p:cNvSpPr>
          <p:nvPr/>
        </p:nvSpPr>
        <p:spPr bwMode="auto">
          <a:xfrm flipV="1">
            <a:off x="2438400" y="1054100"/>
            <a:ext cx="0" cy="4826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47" name="Oval 7"/>
          <p:cNvSpPr>
            <a:spLocks noChangeArrowheads="1"/>
          </p:cNvSpPr>
          <p:nvPr/>
        </p:nvSpPr>
        <p:spPr bwMode="auto">
          <a:xfrm>
            <a:off x="2527300" y="1536700"/>
            <a:ext cx="127000" cy="127000"/>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61448" name="Line 8"/>
          <p:cNvSpPr>
            <a:spLocks noChangeShapeType="1"/>
          </p:cNvSpPr>
          <p:nvPr/>
        </p:nvSpPr>
        <p:spPr bwMode="auto">
          <a:xfrm flipV="1">
            <a:off x="2590800" y="1130300"/>
            <a:ext cx="0" cy="4064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49" name="Oval 9"/>
          <p:cNvSpPr>
            <a:spLocks noChangeArrowheads="1"/>
          </p:cNvSpPr>
          <p:nvPr/>
        </p:nvSpPr>
        <p:spPr bwMode="auto">
          <a:xfrm>
            <a:off x="2679700" y="1536700"/>
            <a:ext cx="127000" cy="127000"/>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61450" name="Line 10"/>
          <p:cNvSpPr>
            <a:spLocks noChangeShapeType="1"/>
          </p:cNvSpPr>
          <p:nvPr/>
        </p:nvSpPr>
        <p:spPr bwMode="auto">
          <a:xfrm flipV="1">
            <a:off x="2743200" y="1206500"/>
            <a:ext cx="0" cy="3302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1" name="Oval 11"/>
          <p:cNvSpPr>
            <a:spLocks noChangeArrowheads="1"/>
          </p:cNvSpPr>
          <p:nvPr/>
        </p:nvSpPr>
        <p:spPr bwMode="auto">
          <a:xfrm>
            <a:off x="2832100" y="1536700"/>
            <a:ext cx="127000" cy="127000"/>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61452" name="Line 12"/>
          <p:cNvSpPr>
            <a:spLocks noChangeShapeType="1"/>
          </p:cNvSpPr>
          <p:nvPr/>
        </p:nvSpPr>
        <p:spPr bwMode="auto">
          <a:xfrm flipV="1">
            <a:off x="2895600" y="1282700"/>
            <a:ext cx="0" cy="2540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3" name="Oval 13"/>
          <p:cNvSpPr>
            <a:spLocks noChangeArrowheads="1"/>
          </p:cNvSpPr>
          <p:nvPr/>
        </p:nvSpPr>
        <p:spPr bwMode="auto">
          <a:xfrm>
            <a:off x="2984500" y="1536700"/>
            <a:ext cx="127000" cy="127000"/>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61454" name="Line 14"/>
          <p:cNvSpPr>
            <a:spLocks noChangeShapeType="1"/>
          </p:cNvSpPr>
          <p:nvPr/>
        </p:nvSpPr>
        <p:spPr bwMode="auto">
          <a:xfrm flipV="1">
            <a:off x="3048000" y="1358900"/>
            <a:ext cx="0" cy="1778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5" name="Line 15"/>
          <p:cNvSpPr>
            <a:spLocks noChangeShapeType="1"/>
          </p:cNvSpPr>
          <p:nvPr/>
        </p:nvSpPr>
        <p:spPr bwMode="auto">
          <a:xfrm>
            <a:off x="2222500" y="1676400"/>
            <a:ext cx="8890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6" name="Line 16"/>
          <p:cNvSpPr>
            <a:spLocks noChangeShapeType="1"/>
          </p:cNvSpPr>
          <p:nvPr/>
        </p:nvSpPr>
        <p:spPr bwMode="auto">
          <a:xfrm>
            <a:off x="2209800" y="1689100"/>
            <a:ext cx="0" cy="2794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7" name="Line 17"/>
          <p:cNvSpPr>
            <a:spLocks noChangeShapeType="1"/>
          </p:cNvSpPr>
          <p:nvPr/>
        </p:nvSpPr>
        <p:spPr bwMode="auto">
          <a:xfrm>
            <a:off x="3124200" y="1689100"/>
            <a:ext cx="0" cy="2794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8" name="Arc 18"/>
          <p:cNvSpPr/>
          <p:nvPr/>
        </p:nvSpPr>
        <p:spPr bwMode="auto">
          <a:xfrm>
            <a:off x="2667000" y="1966914"/>
            <a:ext cx="444500" cy="382587"/>
          </a:xfrm>
          <a:custGeom>
            <a:avLst/>
            <a:gdLst>
              <a:gd name="T0" fmla="*/ 2147483647 w 21600"/>
              <a:gd name="T1" fmla="*/ 0 h 21600"/>
              <a:gd name="T2" fmla="*/ 0 w 21600"/>
              <a:gd name="T3" fmla="*/ 2147483647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61459" name="Arc 19"/>
          <p:cNvSpPr/>
          <p:nvPr/>
        </p:nvSpPr>
        <p:spPr bwMode="auto">
          <a:xfrm>
            <a:off x="2211388" y="1909764"/>
            <a:ext cx="457200" cy="439737"/>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61460" name="Line 20"/>
          <p:cNvSpPr>
            <a:spLocks noChangeShapeType="1"/>
          </p:cNvSpPr>
          <p:nvPr/>
        </p:nvSpPr>
        <p:spPr bwMode="auto">
          <a:xfrm flipV="1">
            <a:off x="2667000" y="2349500"/>
            <a:ext cx="0" cy="1778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61" name="Oval 21"/>
          <p:cNvSpPr>
            <a:spLocks noChangeArrowheads="1"/>
          </p:cNvSpPr>
          <p:nvPr/>
        </p:nvSpPr>
        <p:spPr bwMode="auto">
          <a:xfrm>
            <a:off x="3289300" y="1536700"/>
            <a:ext cx="127000" cy="127000"/>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61462" name="Line 22"/>
          <p:cNvSpPr>
            <a:spLocks noChangeShapeType="1"/>
          </p:cNvSpPr>
          <p:nvPr/>
        </p:nvSpPr>
        <p:spPr bwMode="auto">
          <a:xfrm flipV="1">
            <a:off x="3352800" y="977900"/>
            <a:ext cx="0" cy="5588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63" name="Oval 23"/>
          <p:cNvSpPr>
            <a:spLocks noChangeArrowheads="1"/>
          </p:cNvSpPr>
          <p:nvPr/>
        </p:nvSpPr>
        <p:spPr bwMode="auto">
          <a:xfrm>
            <a:off x="3441700" y="1536700"/>
            <a:ext cx="127000" cy="127000"/>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61464" name="Line 24"/>
          <p:cNvSpPr>
            <a:spLocks noChangeShapeType="1"/>
          </p:cNvSpPr>
          <p:nvPr/>
        </p:nvSpPr>
        <p:spPr bwMode="auto">
          <a:xfrm flipV="1">
            <a:off x="3505200" y="1054100"/>
            <a:ext cx="0" cy="4826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65" name="Line 25"/>
          <p:cNvSpPr>
            <a:spLocks noChangeShapeType="1"/>
          </p:cNvSpPr>
          <p:nvPr/>
        </p:nvSpPr>
        <p:spPr bwMode="auto">
          <a:xfrm flipV="1">
            <a:off x="3810000" y="1206500"/>
            <a:ext cx="0" cy="4826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66" name="Oval 26"/>
          <p:cNvSpPr>
            <a:spLocks noChangeArrowheads="1"/>
          </p:cNvSpPr>
          <p:nvPr/>
        </p:nvSpPr>
        <p:spPr bwMode="auto">
          <a:xfrm>
            <a:off x="3898900" y="1536700"/>
            <a:ext cx="127000" cy="127000"/>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61467" name="Line 27"/>
          <p:cNvSpPr>
            <a:spLocks noChangeShapeType="1"/>
          </p:cNvSpPr>
          <p:nvPr/>
        </p:nvSpPr>
        <p:spPr bwMode="auto">
          <a:xfrm flipV="1">
            <a:off x="3962400" y="1282700"/>
            <a:ext cx="0" cy="2540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68" name="Line 28"/>
          <p:cNvSpPr>
            <a:spLocks noChangeShapeType="1"/>
          </p:cNvSpPr>
          <p:nvPr/>
        </p:nvSpPr>
        <p:spPr bwMode="auto">
          <a:xfrm flipV="1">
            <a:off x="4114800" y="1358900"/>
            <a:ext cx="0" cy="3302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69" name="Line 29"/>
          <p:cNvSpPr>
            <a:spLocks noChangeShapeType="1"/>
          </p:cNvSpPr>
          <p:nvPr/>
        </p:nvSpPr>
        <p:spPr bwMode="auto">
          <a:xfrm>
            <a:off x="3289300" y="1676400"/>
            <a:ext cx="8890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70" name="Line 30"/>
          <p:cNvSpPr>
            <a:spLocks noChangeShapeType="1"/>
          </p:cNvSpPr>
          <p:nvPr/>
        </p:nvSpPr>
        <p:spPr bwMode="auto">
          <a:xfrm>
            <a:off x="3276600" y="1689100"/>
            <a:ext cx="0" cy="2794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71" name="Line 31"/>
          <p:cNvSpPr>
            <a:spLocks noChangeShapeType="1"/>
          </p:cNvSpPr>
          <p:nvPr/>
        </p:nvSpPr>
        <p:spPr bwMode="auto">
          <a:xfrm>
            <a:off x="4191000" y="1689100"/>
            <a:ext cx="0" cy="2794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72" name="Arc 32"/>
          <p:cNvSpPr/>
          <p:nvPr/>
        </p:nvSpPr>
        <p:spPr bwMode="auto">
          <a:xfrm>
            <a:off x="3733800" y="1954214"/>
            <a:ext cx="444500" cy="395287"/>
          </a:xfrm>
          <a:custGeom>
            <a:avLst/>
            <a:gdLst>
              <a:gd name="T0" fmla="*/ 2147483647 w 21600"/>
              <a:gd name="T1" fmla="*/ 0 h 21600"/>
              <a:gd name="T2" fmla="*/ 0 w 21600"/>
              <a:gd name="T3" fmla="*/ 2147483647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61473" name="Arc 33"/>
          <p:cNvSpPr/>
          <p:nvPr/>
        </p:nvSpPr>
        <p:spPr bwMode="auto">
          <a:xfrm>
            <a:off x="3263900" y="1954214"/>
            <a:ext cx="471488" cy="395287"/>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61474" name="Line 34"/>
          <p:cNvSpPr>
            <a:spLocks noChangeShapeType="1"/>
          </p:cNvSpPr>
          <p:nvPr/>
        </p:nvSpPr>
        <p:spPr bwMode="auto">
          <a:xfrm flipV="1">
            <a:off x="3733800" y="2349500"/>
            <a:ext cx="0" cy="1778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75" name="Line 35"/>
          <p:cNvSpPr>
            <a:spLocks noChangeShapeType="1"/>
          </p:cNvSpPr>
          <p:nvPr/>
        </p:nvSpPr>
        <p:spPr bwMode="auto">
          <a:xfrm flipV="1">
            <a:off x="4419600" y="977900"/>
            <a:ext cx="0" cy="7112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76" name="Oval 36"/>
          <p:cNvSpPr>
            <a:spLocks noChangeArrowheads="1"/>
          </p:cNvSpPr>
          <p:nvPr/>
        </p:nvSpPr>
        <p:spPr bwMode="auto">
          <a:xfrm>
            <a:off x="4508500" y="1536700"/>
            <a:ext cx="127000" cy="127000"/>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61477" name="Line 37"/>
          <p:cNvSpPr>
            <a:spLocks noChangeShapeType="1"/>
          </p:cNvSpPr>
          <p:nvPr/>
        </p:nvSpPr>
        <p:spPr bwMode="auto">
          <a:xfrm flipV="1">
            <a:off x="4572000" y="1054100"/>
            <a:ext cx="0" cy="4826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78" name="Oval 38"/>
          <p:cNvSpPr>
            <a:spLocks noChangeArrowheads="1"/>
          </p:cNvSpPr>
          <p:nvPr/>
        </p:nvSpPr>
        <p:spPr bwMode="auto">
          <a:xfrm>
            <a:off x="4660900" y="1536700"/>
            <a:ext cx="127000" cy="127000"/>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61479" name="Line 39"/>
          <p:cNvSpPr>
            <a:spLocks noChangeShapeType="1"/>
          </p:cNvSpPr>
          <p:nvPr/>
        </p:nvSpPr>
        <p:spPr bwMode="auto">
          <a:xfrm flipV="1">
            <a:off x="4724400" y="1130300"/>
            <a:ext cx="0" cy="4064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80" name="Oval 40"/>
          <p:cNvSpPr>
            <a:spLocks noChangeArrowheads="1"/>
          </p:cNvSpPr>
          <p:nvPr/>
        </p:nvSpPr>
        <p:spPr bwMode="auto">
          <a:xfrm>
            <a:off x="4813300" y="1536700"/>
            <a:ext cx="127000" cy="127000"/>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61481" name="Line 41"/>
          <p:cNvSpPr>
            <a:spLocks noChangeShapeType="1"/>
          </p:cNvSpPr>
          <p:nvPr/>
        </p:nvSpPr>
        <p:spPr bwMode="auto">
          <a:xfrm flipV="1">
            <a:off x="4876800" y="1206500"/>
            <a:ext cx="0" cy="3302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82" name="Line 42"/>
          <p:cNvSpPr>
            <a:spLocks noChangeShapeType="1"/>
          </p:cNvSpPr>
          <p:nvPr/>
        </p:nvSpPr>
        <p:spPr bwMode="auto">
          <a:xfrm flipV="1">
            <a:off x="5029200" y="1282700"/>
            <a:ext cx="0" cy="4064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83" name="Line 43"/>
          <p:cNvSpPr>
            <a:spLocks noChangeShapeType="1"/>
          </p:cNvSpPr>
          <p:nvPr/>
        </p:nvSpPr>
        <p:spPr bwMode="auto">
          <a:xfrm flipV="1">
            <a:off x="5181600" y="1358900"/>
            <a:ext cx="0" cy="3302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84" name="Line 44"/>
          <p:cNvSpPr>
            <a:spLocks noChangeShapeType="1"/>
          </p:cNvSpPr>
          <p:nvPr/>
        </p:nvSpPr>
        <p:spPr bwMode="auto">
          <a:xfrm>
            <a:off x="4356100" y="1676400"/>
            <a:ext cx="8890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85" name="Line 45"/>
          <p:cNvSpPr>
            <a:spLocks noChangeShapeType="1"/>
          </p:cNvSpPr>
          <p:nvPr/>
        </p:nvSpPr>
        <p:spPr bwMode="auto">
          <a:xfrm>
            <a:off x="4343400" y="1689100"/>
            <a:ext cx="0" cy="2794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86" name="Line 46"/>
          <p:cNvSpPr>
            <a:spLocks noChangeShapeType="1"/>
          </p:cNvSpPr>
          <p:nvPr/>
        </p:nvSpPr>
        <p:spPr bwMode="auto">
          <a:xfrm>
            <a:off x="5257800" y="1689100"/>
            <a:ext cx="0" cy="2794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87" name="Arc 47"/>
          <p:cNvSpPr/>
          <p:nvPr/>
        </p:nvSpPr>
        <p:spPr bwMode="auto">
          <a:xfrm>
            <a:off x="4800600" y="1939926"/>
            <a:ext cx="444500" cy="409575"/>
          </a:xfrm>
          <a:custGeom>
            <a:avLst/>
            <a:gdLst>
              <a:gd name="T0" fmla="*/ 2147483647 w 21600"/>
              <a:gd name="T1" fmla="*/ 0 h 21600"/>
              <a:gd name="T2" fmla="*/ 0 w 21600"/>
              <a:gd name="T3" fmla="*/ 2147483647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61488" name="Arc 48"/>
          <p:cNvSpPr/>
          <p:nvPr/>
        </p:nvSpPr>
        <p:spPr bwMode="auto">
          <a:xfrm>
            <a:off x="4343400" y="1952626"/>
            <a:ext cx="458788" cy="396875"/>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61489" name="Line 49"/>
          <p:cNvSpPr>
            <a:spLocks noChangeShapeType="1"/>
          </p:cNvSpPr>
          <p:nvPr/>
        </p:nvSpPr>
        <p:spPr bwMode="auto">
          <a:xfrm flipV="1">
            <a:off x="4800600" y="2349500"/>
            <a:ext cx="0" cy="1778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90" name="Line 50"/>
          <p:cNvSpPr>
            <a:spLocks noChangeShapeType="1"/>
          </p:cNvSpPr>
          <p:nvPr/>
        </p:nvSpPr>
        <p:spPr bwMode="auto">
          <a:xfrm flipV="1">
            <a:off x="5486400" y="977900"/>
            <a:ext cx="0" cy="7112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91" name="Oval 51"/>
          <p:cNvSpPr>
            <a:spLocks noChangeArrowheads="1"/>
          </p:cNvSpPr>
          <p:nvPr/>
        </p:nvSpPr>
        <p:spPr bwMode="auto">
          <a:xfrm>
            <a:off x="5575300" y="1536700"/>
            <a:ext cx="127000" cy="127000"/>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61492" name="Line 52"/>
          <p:cNvSpPr>
            <a:spLocks noChangeShapeType="1"/>
          </p:cNvSpPr>
          <p:nvPr/>
        </p:nvSpPr>
        <p:spPr bwMode="auto">
          <a:xfrm flipV="1">
            <a:off x="5638800" y="1054100"/>
            <a:ext cx="0" cy="4826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93" name="Line 53"/>
          <p:cNvSpPr>
            <a:spLocks noChangeShapeType="1"/>
          </p:cNvSpPr>
          <p:nvPr/>
        </p:nvSpPr>
        <p:spPr bwMode="auto">
          <a:xfrm flipV="1">
            <a:off x="5791200" y="1130300"/>
            <a:ext cx="0" cy="5588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94" name="Oval 54"/>
          <p:cNvSpPr>
            <a:spLocks noChangeArrowheads="1"/>
          </p:cNvSpPr>
          <p:nvPr/>
        </p:nvSpPr>
        <p:spPr bwMode="auto">
          <a:xfrm>
            <a:off x="5880100" y="1536700"/>
            <a:ext cx="127000" cy="127000"/>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61495" name="Line 55"/>
          <p:cNvSpPr>
            <a:spLocks noChangeShapeType="1"/>
          </p:cNvSpPr>
          <p:nvPr/>
        </p:nvSpPr>
        <p:spPr bwMode="auto">
          <a:xfrm flipV="1">
            <a:off x="5943600" y="1206500"/>
            <a:ext cx="0" cy="3302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96" name="Line 56"/>
          <p:cNvSpPr>
            <a:spLocks noChangeShapeType="1"/>
          </p:cNvSpPr>
          <p:nvPr/>
        </p:nvSpPr>
        <p:spPr bwMode="auto">
          <a:xfrm flipV="1">
            <a:off x="6096000" y="1282700"/>
            <a:ext cx="0" cy="4064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97" name="Line 57"/>
          <p:cNvSpPr>
            <a:spLocks noChangeShapeType="1"/>
          </p:cNvSpPr>
          <p:nvPr/>
        </p:nvSpPr>
        <p:spPr bwMode="auto">
          <a:xfrm flipV="1">
            <a:off x="6248400" y="1358900"/>
            <a:ext cx="0" cy="3302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98" name="Line 58"/>
          <p:cNvSpPr>
            <a:spLocks noChangeShapeType="1"/>
          </p:cNvSpPr>
          <p:nvPr/>
        </p:nvSpPr>
        <p:spPr bwMode="auto">
          <a:xfrm>
            <a:off x="5422900" y="1676400"/>
            <a:ext cx="8890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99" name="Line 59"/>
          <p:cNvSpPr>
            <a:spLocks noChangeShapeType="1"/>
          </p:cNvSpPr>
          <p:nvPr/>
        </p:nvSpPr>
        <p:spPr bwMode="auto">
          <a:xfrm>
            <a:off x="5410200" y="1689100"/>
            <a:ext cx="0" cy="2794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00" name="Line 60"/>
          <p:cNvSpPr>
            <a:spLocks noChangeShapeType="1"/>
          </p:cNvSpPr>
          <p:nvPr/>
        </p:nvSpPr>
        <p:spPr bwMode="auto">
          <a:xfrm>
            <a:off x="6324600" y="1689100"/>
            <a:ext cx="0" cy="2794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01" name="Arc 61"/>
          <p:cNvSpPr/>
          <p:nvPr/>
        </p:nvSpPr>
        <p:spPr bwMode="auto">
          <a:xfrm>
            <a:off x="5867400" y="1954214"/>
            <a:ext cx="444500" cy="395287"/>
          </a:xfrm>
          <a:custGeom>
            <a:avLst/>
            <a:gdLst>
              <a:gd name="T0" fmla="*/ 2147483647 w 21600"/>
              <a:gd name="T1" fmla="*/ 0 h 21600"/>
              <a:gd name="T2" fmla="*/ 0 w 21600"/>
              <a:gd name="T3" fmla="*/ 2147483647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61502" name="Arc 62"/>
          <p:cNvSpPr/>
          <p:nvPr/>
        </p:nvSpPr>
        <p:spPr bwMode="auto">
          <a:xfrm>
            <a:off x="5410200" y="1939926"/>
            <a:ext cx="458788" cy="409575"/>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61503" name="Line 63"/>
          <p:cNvSpPr>
            <a:spLocks noChangeShapeType="1"/>
          </p:cNvSpPr>
          <p:nvPr/>
        </p:nvSpPr>
        <p:spPr bwMode="auto">
          <a:xfrm flipV="1">
            <a:off x="5867400" y="2349500"/>
            <a:ext cx="0" cy="1778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04" name="Oval 64"/>
          <p:cNvSpPr>
            <a:spLocks noChangeArrowheads="1"/>
          </p:cNvSpPr>
          <p:nvPr/>
        </p:nvSpPr>
        <p:spPr bwMode="auto">
          <a:xfrm>
            <a:off x="6489700" y="1536700"/>
            <a:ext cx="127000" cy="127000"/>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61505" name="Line 65"/>
          <p:cNvSpPr>
            <a:spLocks noChangeShapeType="1"/>
          </p:cNvSpPr>
          <p:nvPr/>
        </p:nvSpPr>
        <p:spPr bwMode="auto">
          <a:xfrm flipV="1">
            <a:off x="6553200" y="977900"/>
            <a:ext cx="0" cy="5588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06" name="Oval 66"/>
          <p:cNvSpPr>
            <a:spLocks noChangeArrowheads="1"/>
          </p:cNvSpPr>
          <p:nvPr/>
        </p:nvSpPr>
        <p:spPr bwMode="auto">
          <a:xfrm>
            <a:off x="6642100" y="1536700"/>
            <a:ext cx="127000" cy="127000"/>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61507" name="Line 67"/>
          <p:cNvSpPr>
            <a:spLocks noChangeShapeType="1"/>
          </p:cNvSpPr>
          <p:nvPr/>
        </p:nvSpPr>
        <p:spPr bwMode="auto">
          <a:xfrm flipV="1">
            <a:off x="6705600" y="1054100"/>
            <a:ext cx="0" cy="4826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08" name="Oval 68"/>
          <p:cNvSpPr>
            <a:spLocks noChangeArrowheads="1"/>
          </p:cNvSpPr>
          <p:nvPr/>
        </p:nvSpPr>
        <p:spPr bwMode="auto">
          <a:xfrm>
            <a:off x="6794500" y="1536700"/>
            <a:ext cx="127000" cy="127000"/>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61509" name="Line 69"/>
          <p:cNvSpPr>
            <a:spLocks noChangeShapeType="1"/>
          </p:cNvSpPr>
          <p:nvPr/>
        </p:nvSpPr>
        <p:spPr bwMode="auto">
          <a:xfrm flipV="1">
            <a:off x="6858000" y="1130300"/>
            <a:ext cx="0" cy="4064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10" name="Line 70"/>
          <p:cNvSpPr>
            <a:spLocks noChangeShapeType="1"/>
          </p:cNvSpPr>
          <p:nvPr/>
        </p:nvSpPr>
        <p:spPr bwMode="auto">
          <a:xfrm flipV="1">
            <a:off x="7010400" y="1206500"/>
            <a:ext cx="0" cy="4826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11" name="Oval 71"/>
          <p:cNvSpPr>
            <a:spLocks noChangeArrowheads="1"/>
          </p:cNvSpPr>
          <p:nvPr/>
        </p:nvSpPr>
        <p:spPr bwMode="auto">
          <a:xfrm>
            <a:off x="7099300" y="1536700"/>
            <a:ext cx="127000" cy="127000"/>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61512" name="Line 72"/>
          <p:cNvSpPr>
            <a:spLocks noChangeShapeType="1"/>
          </p:cNvSpPr>
          <p:nvPr/>
        </p:nvSpPr>
        <p:spPr bwMode="auto">
          <a:xfrm flipV="1">
            <a:off x="7162800" y="1282700"/>
            <a:ext cx="0" cy="2540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13" name="Oval 73"/>
          <p:cNvSpPr>
            <a:spLocks noChangeArrowheads="1"/>
          </p:cNvSpPr>
          <p:nvPr/>
        </p:nvSpPr>
        <p:spPr bwMode="auto">
          <a:xfrm>
            <a:off x="7251700" y="1536700"/>
            <a:ext cx="127000" cy="127000"/>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61514" name="Line 74"/>
          <p:cNvSpPr>
            <a:spLocks noChangeShapeType="1"/>
          </p:cNvSpPr>
          <p:nvPr/>
        </p:nvSpPr>
        <p:spPr bwMode="auto">
          <a:xfrm flipV="1">
            <a:off x="7315200" y="1358900"/>
            <a:ext cx="0" cy="1778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15" name="Line 75"/>
          <p:cNvSpPr>
            <a:spLocks noChangeShapeType="1"/>
          </p:cNvSpPr>
          <p:nvPr/>
        </p:nvSpPr>
        <p:spPr bwMode="auto">
          <a:xfrm>
            <a:off x="6489700" y="1676400"/>
            <a:ext cx="8890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16" name="Line 76"/>
          <p:cNvSpPr>
            <a:spLocks noChangeShapeType="1"/>
          </p:cNvSpPr>
          <p:nvPr/>
        </p:nvSpPr>
        <p:spPr bwMode="auto">
          <a:xfrm>
            <a:off x="6477000" y="1689100"/>
            <a:ext cx="0" cy="2794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17" name="Line 77"/>
          <p:cNvSpPr>
            <a:spLocks noChangeShapeType="1"/>
          </p:cNvSpPr>
          <p:nvPr/>
        </p:nvSpPr>
        <p:spPr bwMode="auto">
          <a:xfrm>
            <a:off x="7391400" y="1689100"/>
            <a:ext cx="0" cy="2794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18" name="Arc 78"/>
          <p:cNvSpPr/>
          <p:nvPr/>
        </p:nvSpPr>
        <p:spPr bwMode="auto">
          <a:xfrm>
            <a:off x="6934200" y="1966914"/>
            <a:ext cx="444500" cy="382587"/>
          </a:xfrm>
          <a:custGeom>
            <a:avLst/>
            <a:gdLst>
              <a:gd name="T0" fmla="*/ 2147483647 w 21600"/>
              <a:gd name="T1" fmla="*/ 0 h 21600"/>
              <a:gd name="T2" fmla="*/ 0 w 21600"/>
              <a:gd name="T3" fmla="*/ 2147483647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61519" name="Arc 79"/>
          <p:cNvSpPr/>
          <p:nvPr/>
        </p:nvSpPr>
        <p:spPr bwMode="auto">
          <a:xfrm>
            <a:off x="6477000" y="1952626"/>
            <a:ext cx="458788" cy="396875"/>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61520" name="Line 80"/>
          <p:cNvSpPr>
            <a:spLocks noChangeShapeType="1"/>
          </p:cNvSpPr>
          <p:nvPr/>
        </p:nvSpPr>
        <p:spPr bwMode="auto">
          <a:xfrm flipV="1">
            <a:off x="6934200" y="2349500"/>
            <a:ext cx="0" cy="1778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21" name="Oval 81"/>
          <p:cNvSpPr>
            <a:spLocks noChangeArrowheads="1"/>
          </p:cNvSpPr>
          <p:nvPr/>
        </p:nvSpPr>
        <p:spPr bwMode="auto">
          <a:xfrm>
            <a:off x="7556500" y="1536700"/>
            <a:ext cx="127000" cy="127000"/>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61522" name="Line 82"/>
          <p:cNvSpPr>
            <a:spLocks noChangeShapeType="1"/>
          </p:cNvSpPr>
          <p:nvPr/>
        </p:nvSpPr>
        <p:spPr bwMode="auto">
          <a:xfrm flipV="1">
            <a:off x="7620000" y="977900"/>
            <a:ext cx="0" cy="5588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23" name="Oval 83"/>
          <p:cNvSpPr>
            <a:spLocks noChangeArrowheads="1"/>
          </p:cNvSpPr>
          <p:nvPr/>
        </p:nvSpPr>
        <p:spPr bwMode="auto">
          <a:xfrm>
            <a:off x="7708900" y="1536700"/>
            <a:ext cx="127000" cy="127000"/>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61524" name="Line 84"/>
          <p:cNvSpPr>
            <a:spLocks noChangeShapeType="1"/>
          </p:cNvSpPr>
          <p:nvPr/>
        </p:nvSpPr>
        <p:spPr bwMode="auto">
          <a:xfrm flipV="1">
            <a:off x="7772400" y="1054100"/>
            <a:ext cx="0" cy="4826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25" name="Oval 85"/>
          <p:cNvSpPr>
            <a:spLocks noChangeArrowheads="1"/>
          </p:cNvSpPr>
          <p:nvPr/>
        </p:nvSpPr>
        <p:spPr bwMode="auto">
          <a:xfrm>
            <a:off x="7861300" y="1536700"/>
            <a:ext cx="127000" cy="127000"/>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61526" name="Line 86"/>
          <p:cNvSpPr>
            <a:spLocks noChangeShapeType="1"/>
          </p:cNvSpPr>
          <p:nvPr/>
        </p:nvSpPr>
        <p:spPr bwMode="auto">
          <a:xfrm flipV="1">
            <a:off x="7924800" y="1130300"/>
            <a:ext cx="0" cy="4064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27" name="Oval 87"/>
          <p:cNvSpPr>
            <a:spLocks noChangeArrowheads="1"/>
          </p:cNvSpPr>
          <p:nvPr/>
        </p:nvSpPr>
        <p:spPr bwMode="auto">
          <a:xfrm>
            <a:off x="8013700" y="1536700"/>
            <a:ext cx="127000" cy="127000"/>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61528" name="Line 88"/>
          <p:cNvSpPr>
            <a:spLocks noChangeShapeType="1"/>
          </p:cNvSpPr>
          <p:nvPr/>
        </p:nvSpPr>
        <p:spPr bwMode="auto">
          <a:xfrm flipV="1">
            <a:off x="8077200" y="1206500"/>
            <a:ext cx="0" cy="3302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29" name="Line 89"/>
          <p:cNvSpPr>
            <a:spLocks noChangeShapeType="1"/>
          </p:cNvSpPr>
          <p:nvPr/>
        </p:nvSpPr>
        <p:spPr bwMode="auto">
          <a:xfrm flipV="1">
            <a:off x="8229600" y="1282700"/>
            <a:ext cx="0" cy="4064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30" name="Oval 90"/>
          <p:cNvSpPr>
            <a:spLocks noChangeArrowheads="1"/>
          </p:cNvSpPr>
          <p:nvPr/>
        </p:nvSpPr>
        <p:spPr bwMode="auto">
          <a:xfrm>
            <a:off x="8318500" y="1536700"/>
            <a:ext cx="127000" cy="127000"/>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61531" name="Line 91"/>
          <p:cNvSpPr>
            <a:spLocks noChangeShapeType="1"/>
          </p:cNvSpPr>
          <p:nvPr/>
        </p:nvSpPr>
        <p:spPr bwMode="auto">
          <a:xfrm flipV="1">
            <a:off x="8382000" y="1358900"/>
            <a:ext cx="0" cy="1778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32" name="Line 92"/>
          <p:cNvSpPr>
            <a:spLocks noChangeShapeType="1"/>
          </p:cNvSpPr>
          <p:nvPr/>
        </p:nvSpPr>
        <p:spPr bwMode="auto">
          <a:xfrm>
            <a:off x="7556500" y="1676400"/>
            <a:ext cx="8890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33" name="Line 93"/>
          <p:cNvSpPr>
            <a:spLocks noChangeShapeType="1"/>
          </p:cNvSpPr>
          <p:nvPr/>
        </p:nvSpPr>
        <p:spPr bwMode="auto">
          <a:xfrm>
            <a:off x="7543800" y="1689100"/>
            <a:ext cx="0" cy="2794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34" name="Line 94"/>
          <p:cNvSpPr>
            <a:spLocks noChangeShapeType="1"/>
          </p:cNvSpPr>
          <p:nvPr/>
        </p:nvSpPr>
        <p:spPr bwMode="auto">
          <a:xfrm>
            <a:off x="8458200" y="1689100"/>
            <a:ext cx="0" cy="2794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35" name="Arc 95"/>
          <p:cNvSpPr/>
          <p:nvPr/>
        </p:nvSpPr>
        <p:spPr bwMode="auto">
          <a:xfrm>
            <a:off x="8001000" y="1966914"/>
            <a:ext cx="444500" cy="382587"/>
          </a:xfrm>
          <a:custGeom>
            <a:avLst/>
            <a:gdLst>
              <a:gd name="T0" fmla="*/ 2147483647 w 21600"/>
              <a:gd name="T1" fmla="*/ 0 h 21600"/>
              <a:gd name="T2" fmla="*/ 0 w 21600"/>
              <a:gd name="T3" fmla="*/ 2147483647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61536" name="Arc 96"/>
          <p:cNvSpPr/>
          <p:nvPr/>
        </p:nvSpPr>
        <p:spPr bwMode="auto">
          <a:xfrm>
            <a:off x="7545388" y="1952626"/>
            <a:ext cx="457200" cy="396875"/>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61537" name="Line 97"/>
          <p:cNvSpPr>
            <a:spLocks noChangeShapeType="1"/>
          </p:cNvSpPr>
          <p:nvPr/>
        </p:nvSpPr>
        <p:spPr bwMode="auto">
          <a:xfrm flipV="1">
            <a:off x="8001000" y="2349500"/>
            <a:ext cx="0" cy="1778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38" name="Line 98"/>
          <p:cNvSpPr>
            <a:spLocks noChangeShapeType="1"/>
          </p:cNvSpPr>
          <p:nvPr/>
        </p:nvSpPr>
        <p:spPr bwMode="auto">
          <a:xfrm flipV="1">
            <a:off x="3657600" y="1130300"/>
            <a:ext cx="0" cy="5588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39" name="Rectangle 99"/>
          <p:cNvSpPr>
            <a:spLocks noChangeArrowheads="1"/>
          </p:cNvSpPr>
          <p:nvPr/>
        </p:nvSpPr>
        <p:spPr bwMode="auto">
          <a:xfrm>
            <a:off x="8215314" y="1066801"/>
            <a:ext cx="862417"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op&lt;0&gt;</a:t>
            </a:r>
            <a:endParaRPr lang="en-US" altLang="zh-CN" sz="1800"/>
          </a:p>
        </p:txBody>
      </p:sp>
      <p:sp>
        <p:nvSpPr>
          <p:cNvPr id="61540" name="Rectangle 100"/>
          <p:cNvSpPr>
            <a:spLocks noChangeArrowheads="1"/>
          </p:cNvSpPr>
          <p:nvPr/>
        </p:nvSpPr>
        <p:spPr bwMode="auto">
          <a:xfrm>
            <a:off x="7453314" y="685801"/>
            <a:ext cx="843181"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op&lt;5</a:t>
            </a:r>
            <a:r>
              <a:rPr lang="en-US" altLang="zh-CN" b="0">
                <a:latin typeface="Times New Roman" panose="02020603050405020304" pitchFamily="18" charset="0"/>
              </a:rPr>
              <a:t>&gt;</a:t>
            </a:r>
            <a:endParaRPr lang="en-US" altLang="zh-CN" b="0">
              <a:latin typeface="Times New Roman" panose="02020603050405020304" pitchFamily="18" charset="0"/>
            </a:endParaRPr>
          </a:p>
        </p:txBody>
      </p:sp>
      <p:sp>
        <p:nvSpPr>
          <p:cNvPr id="61541" name="Rectangle 101"/>
          <p:cNvSpPr>
            <a:spLocks noChangeArrowheads="1"/>
          </p:cNvSpPr>
          <p:nvPr/>
        </p:nvSpPr>
        <p:spPr bwMode="auto">
          <a:xfrm>
            <a:off x="7986713" y="625476"/>
            <a:ext cx="272512"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2800">
                <a:latin typeface="Times New Roman" panose="02020603050405020304" pitchFamily="18" charset="0"/>
              </a:rPr>
              <a:t>.</a:t>
            </a:r>
            <a:endParaRPr lang="zh-CN" altLang="en-US" sz="2800">
              <a:latin typeface="Times New Roman" panose="02020603050405020304" pitchFamily="18" charset="0"/>
            </a:endParaRPr>
          </a:p>
        </p:txBody>
      </p:sp>
      <p:sp>
        <p:nvSpPr>
          <p:cNvPr id="61542" name="Rectangle 102"/>
          <p:cNvSpPr>
            <a:spLocks noChangeArrowheads="1"/>
          </p:cNvSpPr>
          <p:nvPr/>
        </p:nvSpPr>
        <p:spPr bwMode="auto">
          <a:xfrm>
            <a:off x="8139113" y="701676"/>
            <a:ext cx="272512"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2800">
                <a:latin typeface="Times New Roman" panose="02020603050405020304" pitchFamily="18" charset="0"/>
              </a:rPr>
              <a:t>.</a:t>
            </a:r>
            <a:endParaRPr lang="zh-CN" altLang="en-US" sz="2800">
              <a:latin typeface="Times New Roman" panose="02020603050405020304" pitchFamily="18" charset="0"/>
            </a:endParaRPr>
          </a:p>
        </p:txBody>
      </p:sp>
      <p:sp>
        <p:nvSpPr>
          <p:cNvPr id="61543" name="Rectangle 103"/>
          <p:cNvSpPr>
            <a:spLocks noChangeArrowheads="1"/>
          </p:cNvSpPr>
          <p:nvPr/>
        </p:nvSpPr>
        <p:spPr bwMode="auto">
          <a:xfrm>
            <a:off x="2043114" y="685801"/>
            <a:ext cx="843181"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op&lt;5</a:t>
            </a:r>
            <a:r>
              <a:rPr lang="en-US" altLang="zh-CN" b="0">
                <a:latin typeface="Times New Roman" panose="02020603050405020304" pitchFamily="18" charset="0"/>
              </a:rPr>
              <a:t>&gt;</a:t>
            </a:r>
            <a:endParaRPr lang="en-US" altLang="zh-CN" b="0">
              <a:latin typeface="Times New Roman" panose="02020603050405020304" pitchFamily="18" charset="0"/>
            </a:endParaRPr>
          </a:p>
        </p:txBody>
      </p:sp>
      <p:sp>
        <p:nvSpPr>
          <p:cNvPr id="61544" name="Rectangle 104"/>
          <p:cNvSpPr>
            <a:spLocks noChangeArrowheads="1"/>
          </p:cNvSpPr>
          <p:nvPr/>
        </p:nvSpPr>
        <p:spPr bwMode="auto">
          <a:xfrm>
            <a:off x="2576513" y="625476"/>
            <a:ext cx="272512"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2800">
                <a:latin typeface="Times New Roman" panose="02020603050405020304" pitchFamily="18" charset="0"/>
              </a:rPr>
              <a:t>.</a:t>
            </a:r>
            <a:endParaRPr lang="zh-CN" altLang="en-US" sz="2800">
              <a:latin typeface="Times New Roman" panose="02020603050405020304" pitchFamily="18" charset="0"/>
            </a:endParaRPr>
          </a:p>
        </p:txBody>
      </p:sp>
      <p:sp>
        <p:nvSpPr>
          <p:cNvPr id="61545" name="Rectangle 105"/>
          <p:cNvSpPr>
            <a:spLocks noChangeArrowheads="1"/>
          </p:cNvSpPr>
          <p:nvPr/>
        </p:nvSpPr>
        <p:spPr bwMode="auto">
          <a:xfrm>
            <a:off x="2728913" y="701676"/>
            <a:ext cx="272512"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2800">
                <a:latin typeface="Times New Roman" panose="02020603050405020304" pitchFamily="18" charset="0"/>
              </a:rPr>
              <a:t>.</a:t>
            </a:r>
            <a:endParaRPr lang="zh-CN" altLang="en-US" sz="2800">
              <a:latin typeface="Times New Roman" panose="02020603050405020304" pitchFamily="18" charset="0"/>
            </a:endParaRPr>
          </a:p>
        </p:txBody>
      </p:sp>
      <p:sp>
        <p:nvSpPr>
          <p:cNvPr id="61546" name="Rectangle 106"/>
          <p:cNvSpPr>
            <a:spLocks noChangeArrowheads="1"/>
          </p:cNvSpPr>
          <p:nvPr/>
        </p:nvSpPr>
        <p:spPr bwMode="auto">
          <a:xfrm>
            <a:off x="2805113" y="1066801"/>
            <a:ext cx="580288"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&lt;0&gt;</a:t>
            </a:r>
            <a:endParaRPr lang="zh-CN" altLang="en-US" sz="1800"/>
          </a:p>
        </p:txBody>
      </p:sp>
      <p:sp>
        <p:nvSpPr>
          <p:cNvPr id="61547" name="Rectangle 107"/>
          <p:cNvSpPr>
            <a:spLocks noChangeArrowheads="1"/>
          </p:cNvSpPr>
          <p:nvPr/>
        </p:nvSpPr>
        <p:spPr bwMode="auto">
          <a:xfrm>
            <a:off x="3109914" y="685801"/>
            <a:ext cx="843181"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op&lt;5</a:t>
            </a:r>
            <a:r>
              <a:rPr lang="en-US" altLang="zh-CN" b="0">
                <a:latin typeface="Times New Roman" panose="02020603050405020304" pitchFamily="18" charset="0"/>
              </a:rPr>
              <a:t>&gt;</a:t>
            </a:r>
            <a:endParaRPr lang="en-US" altLang="zh-CN" b="0">
              <a:latin typeface="Times New Roman" panose="02020603050405020304" pitchFamily="18" charset="0"/>
            </a:endParaRPr>
          </a:p>
        </p:txBody>
      </p:sp>
      <p:sp>
        <p:nvSpPr>
          <p:cNvPr id="61548" name="Rectangle 108"/>
          <p:cNvSpPr>
            <a:spLocks noChangeArrowheads="1"/>
          </p:cNvSpPr>
          <p:nvPr/>
        </p:nvSpPr>
        <p:spPr bwMode="auto">
          <a:xfrm>
            <a:off x="3643313" y="625476"/>
            <a:ext cx="272512"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2800">
                <a:latin typeface="Times New Roman" panose="02020603050405020304" pitchFamily="18" charset="0"/>
              </a:rPr>
              <a:t>.</a:t>
            </a:r>
            <a:endParaRPr lang="zh-CN" altLang="en-US" sz="2800">
              <a:latin typeface="Times New Roman" panose="02020603050405020304" pitchFamily="18" charset="0"/>
            </a:endParaRPr>
          </a:p>
        </p:txBody>
      </p:sp>
      <p:sp>
        <p:nvSpPr>
          <p:cNvPr id="61549" name="Rectangle 109"/>
          <p:cNvSpPr>
            <a:spLocks noChangeArrowheads="1"/>
          </p:cNvSpPr>
          <p:nvPr/>
        </p:nvSpPr>
        <p:spPr bwMode="auto">
          <a:xfrm>
            <a:off x="3795713" y="701676"/>
            <a:ext cx="272512"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2800">
                <a:latin typeface="Times New Roman" panose="02020603050405020304" pitchFamily="18" charset="0"/>
              </a:rPr>
              <a:t>.</a:t>
            </a:r>
            <a:endParaRPr lang="zh-CN" altLang="en-US" sz="2800">
              <a:latin typeface="Times New Roman" panose="02020603050405020304" pitchFamily="18" charset="0"/>
            </a:endParaRPr>
          </a:p>
        </p:txBody>
      </p:sp>
      <p:sp>
        <p:nvSpPr>
          <p:cNvPr id="61550" name="Rectangle 110"/>
          <p:cNvSpPr>
            <a:spLocks noChangeArrowheads="1"/>
          </p:cNvSpPr>
          <p:nvPr/>
        </p:nvSpPr>
        <p:spPr bwMode="auto">
          <a:xfrm>
            <a:off x="3871913" y="1066801"/>
            <a:ext cx="580288"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&lt;0&gt;</a:t>
            </a:r>
            <a:endParaRPr lang="zh-CN" altLang="en-US" sz="1800"/>
          </a:p>
        </p:txBody>
      </p:sp>
      <p:sp>
        <p:nvSpPr>
          <p:cNvPr id="61551" name="Rectangle 111"/>
          <p:cNvSpPr>
            <a:spLocks noChangeArrowheads="1"/>
          </p:cNvSpPr>
          <p:nvPr/>
        </p:nvSpPr>
        <p:spPr bwMode="auto">
          <a:xfrm>
            <a:off x="4176714" y="685801"/>
            <a:ext cx="843181"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op&lt;5</a:t>
            </a:r>
            <a:r>
              <a:rPr lang="en-US" altLang="zh-CN" b="0">
                <a:latin typeface="Times New Roman" panose="02020603050405020304" pitchFamily="18" charset="0"/>
              </a:rPr>
              <a:t>&gt;</a:t>
            </a:r>
            <a:endParaRPr lang="en-US" altLang="zh-CN" b="0">
              <a:latin typeface="Times New Roman" panose="02020603050405020304" pitchFamily="18" charset="0"/>
            </a:endParaRPr>
          </a:p>
        </p:txBody>
      </p:sp>
      <p:sp>
        <p:nvSpPr>
          <p:cNvPr id="61552" name="Rectangle 112"/>
          <p:cNvSpPr>
            <a:spLocks noChangeArrowheads="1"/>
          </p:cNvSpPr>
          <p:nvPr/>
        </p:nvSpPr>
        <p:spPr bwMode="auto">
          <a:xfrm>
            <a:off x="4710113" y="625476"/>
            <a:ext cx="272512"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2800">
                <a:latin typeface="Times New Roman" panose="02020603050405020304" pitchFamily="18" charset="0"/>
              </a:rPr>
              <a:t>.</a:t>
            </a:r>
            <a:endParaRPr lang="zh-CN" altLang="en-US" sz="2800">
              <a:latin typeface="Times New Roman" panose="02020603050405020304" pitchFamily="18" charset="0"/>
            </a:endParaRPr>
          </a:p>
        </p:txBody>
      </p:sp>
      <p:sp>
        <p:nvSpPr>
          <p:cNvPr id="61553" name="Rectangle 113"/>
          <p:cNvSpPr>
            <a:spLocks noChangeArrowheads="1"/>
          </p:cNvSpPr>
          <p:nvPr/>
        </p:nvSpPr>
        <p:spPr bwMode="auto">
          <a:xfrm>
            <a:off x="4862513" y="701676"/>
            <a:ext cx="272512"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2800">
                <a:latin typeface="Times New Roman" panose="02020603050405020304" pitchFamily="18" charset="0"/>
              </a:rPr>
              <a:t>.</a:t>
            </a:r>
            <a:endParaRPr lang="zh-CN" altLang="en-US" sz="2800">
              <a:latin typeface="Times New Roman" panose="02020603050405020304" pitchFamily="18" charset="0"/>
            </a:endParaRPr>
          </a:p>
        </p:txBody>
      </p:sp>
      <p:sp>
        <p:nvSpPr>
          <p:cNvPr id="61554" name="Rectangle 114"/>
          <p:cNvSpPr>
            <a:spLocks noChangeArrowheads="1"/>
          </p:cNvSpPr>
          <p:nvPr/>
        </p:nvSpPr>
        <p:spPr bwMode="auto">
          <a:xfrm>
            <a:off x="4938713" y="1066801"/>
            <a:ext cx="580288"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&lt;0&gt;</a:t>
            </a:r>
            <a:endParaRPr lang="zh-CN" altLang="en-US" sz="1800"/>
          </a:p>
        </p:txBody>
      </p:sp>
      <p:sp>
        <p:nvSpPr>
          <p:cNvPr id="61555" name="Rectangle 115"/>
          <p:cNvSpPr>
            <a:spLocks noChangeArrowheads="1"/>
          </p:cNvSpPr>
          <p:nvPr/>
        </p:nvSpPr>
        <p:spPr bwMode="auto">
          <a:xfrm>
            <a:off x="5243514" y="685801"/>
            <a:ext cx="843181"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op&lt;5</a:t>
            </a:r>
            <a:r>
              <a:rPr lang="en-US" altLang="zh-CN" b="0">
                <a:latin typeface="Times New Roman" panose="02020603050405020304" pitchFamily="18" charset="0"/>
              </a:rPr>
              <a:t>&gt;</a:t>
            </a:r>
            <a:endParaRPr lang="en-US" altLang="zh-CN" b="0">
              <a:latin typeface="Times New Roman" panose="02020603050405020304" pitchFamily="18" charset="0"/>
            </a:endParaRPr>
          </a:p>
        </p:txBody>
      </p:sp>
      <p:sp>
        <p:nvSpPr>
          <p:cNvPr id="61556" name="Rectangle 116"/>
          <p:cNvSpPr>
            <a:spLocks noChangeArrowheads="1"/>
          </p:cNvSpPr>
          <p:nvPr/>
        </p:nvSpPr>
        <p:spPr bwMode="auto">
          <a:xfrm>
            <a:off x="5776913" y="625476"/>
            <a:ext cx="272512"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2800">
                <a:latin typeface="Times New Roman" panose="02020603050405020304" pitchFamily="18" charset="0"/>
              </a:rPr>
              <a:t>.</a:t>
            </a:r>
            <a:endParaRPr lang="zh-CN" altLang="en-US" sz="2800">
              <a:latin typeface="Times New Roman" panose="02020603050405020304" pitchFamily="18" charset="0"/>
            </a:endParaRPr>
          </a:p>
        </p:txBody>
      </p:sp>
      <p:sp>
        <p:nvSpPr>
          <p:cNvPr id="61557" name="Rectangle 117"/>
          <p:cNvSpPr>
            <a:spLocks noChangeArrowheads="1"/>
          </p:cNvSpPr>
          <p:nvPr/>
        </p:nvSpPr>
        <p:spPr bwMode="auto">
          <a:xfrm>
            <a:off x="5929313" y="701676"/>
            <a:ext cx="272512"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2800">
                <a:latin typeface="Times New Roman" panose="02020603050405020304" pitchFamily="18" charset="0"/>
              </a:rPr>
              <a:t>.</a:t>
            </a:r>
            <a:endParaRPr lang="zh-CN" altLang="en-US" sz="2800">
              <a:latin typeface="Times New Roman" panose="02020603050405020304" pitchFamily="18" charset="0"/>
            </a:endParaRPr>
          </a:p>
        </p:txBody>
      </p:sp>
      <p:sp>
        <p:nvSpPr>
          <p:cNvPr id="61558" name="Rectangle 118"/>
          <p:cNvSpPr>
            <a:spLocks noChangeArrowheads="1"/>
          </p:cNvSpPr>
          <p:nvPr/>
        </p:nvSpPr>
        <p:spPr bwMode="auto">
          <a:xfrm>
            <a:off x="6005513" y="1066801"/>
            <a:ext cx="580288"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&lt;0&gt;</a:t>
            </a:r>
            <a:endParaRPr lang="zh-CN" altLang="en-US" sz="1800"/>
          </a:p>
        </p:txBody>
      </p:sp>
      <p:sp>
        <p:nvSpPr>
          <p:cNvPr id="61559" name="Rectangle 119"/>
          <p:cNvSpPr>
            <a:spLocks noChangeArrowheads="1"/>
          </p:cNvSpPr>
          <p:nvPr/>
        </p:nvSpPr>
        <p:spPr bwMode="auto">
          <a:xfrm>
            <a:off x="6310314" y="685801"/>
            <a:ext cx="843181"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op&lt;5</a:t>
            </a:r>
            <a:r>
              <a:rPr lang="en-US" altLang="zh-CN" b="0">
                <a:latin typeface="Times New Roman" panose="02020603050405020304" pitchFamily="18" charset="0"/>
              </a:rPr>
              <a:t>&gt;</a:t>
            </a:r>
            <a:endParaRPr lang="en-US" altLang="zh-CN" b="0">
              <a:latin typeface="Times New Roman" panose="02020603050405020304" pitchFamily="18" charset="0"/>
            </a:endParaRPr>
          </a:p>
        </p:txBody>
      </p:sp>
      <p:sp>
        <p:nvSpPr>
          <p:cNvPr id="61560" name="Rectangle 120"/>
          <p:cNvSpPr>
            <a:spLocks noChangeArrowheads="1"/>
          </p:cNvSpPr>
          <p:nvPr/>
        </p:nvSpPr>
        <p:spPr bwMode="auto">
          <a:xfrm>
            <a:off x="6843713" y="625476"/>
            <a:ext cx="272512"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2800">
                <a:latin typeface="Times New Roman" panose="02020603050405020304" pitchFamily="18" charset="0"/>
              </a:rPr>
              <a:t>.</a:t>
            </a:r>
            <a:endParaRPr lang="zh-CN" altLang="en-US" sz="2800">
              <a:latin typeface="Times New Roman" panose="02020603050405020304" pitchFamily="18" charset="0"/>
            </a:endParaRPr>
          </a:p>
        </p:txBody>
      </p:sp>
      <p:sp>
        <p:nvSpPr>
          <p:cNvPr id="61561" name="Rectangle 121"/>
          <p:cNvSpPr>
            <a:spLocks noChangeArrowheads="1"/>
          </p:cNvSpPr>
          <p:nvPr/>
        </p:nvSpPr>
        <p:spPr bwMode="auto">
          <a:xfrm>
            <a:off x="6996113" y="701676"/>
            <a:ext cx="272512"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2800">
                <a:latin typeface="Times New Roman" panose="02020603050405020304" pitchFamily="18" charset="0"/>
              </a:rPr>
              <a:t>.</a:t>
            </a:r>
            <a:endParaRPr lang="zh-CN" altLang="en-US" sz="2800">
              <a:latin typeface="Times New Roman" panose="02020603050405020304" pitchFamily="18" charset="0"/>
            </a:endParaRPr>
          </a:p>
        </p:txBody>
      </p:sp>
      <p:sp>
        <p:nvSpPr>
          <p:cNvPr id="61562" name="Rectangle 122"/>
          <p:cNvSpPr>
            <a:spLocks noChangeArrowheads="1"/>
          </p:cNvSpPr>
          <p:nvPr/>
        </p:nvSpPr>
        <p:spPr bwMode="auto">
          <a:xfrm>
            <a:off x="7072313" y="1066801"/>
            <a:ext cx="580288"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&lt;0&gt;</a:t>
            </a:r>
            <a:endParaRPr lang="zh-CN" altLang="en-US" sz="1800"/>
          </a:p>
        </p:txBody>
      </p:sp>
      <p:sp>
        <p:nvSpPr>
          <p:cNvPr id="61563" name="Rectangle 123"/>
          <p:cNvSpPr>
            <a:spLocks noChangeArrowheads="1"/>
          </p:cNvSpPr>
          <p:nvPr/>
        </p:nvSpPr>
        <p:spPr bwMode="auto">
          <a:xfrm>
            <a:off x="1890714" y="2362201"/>
            <a:ext cx="900889"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R-type</a:t>
            </a:r>
            <a:endParaRPr lang="en-US" altLang="zh-CN" sz="1800"/>
          </a:p>
        </p:txBody>
      </p:sp>
      <p:sp>
        <p:nvSpPr>
          <p:cNvPr id="61564" name="Rectangle 124"/>
          <p:cNvSpPr>
            <a:spLocks noChangeArrowheads="1"/>
          </p:cNvSpPr>
          <p:nvPr/>
        </p:nvSpPr>
        <p:spPr bwMode="auto">
          <a:xfrm>
            <a:off x="3338513" y="2362201"/>
            <a:ext cx="477696"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ori</a:t>
            </a:r>
            <a:endParaRPr lang="en-US" altLang="zh-CN" sz="1800"/>
          </a:p>
        </p:txBody>
      </p:sp>
      <p:sp>
        <p:nvSpPr>
          <p:cNvPr id="61565" name="Rectangle 125"/>
          <p:cNvSpPr>
            <a:spLocks noChangeArrowheads="1"/>
          </p:cNvSpPr>
          <p:nvPr/>
        </p:nvSpPr>
        <p:spPr bwMode="auto">
          <a:xfrm>
            <a:off x="4481513" y="2362201"/>
            <a:ext cx="42640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lw</a:t>
            </a:r>
            <a:endParaRPr lang="en-US" altLang="zh-CN" sz="1800"/>
          </a:p>
        </p:txBody>
      </p:sp>
      <p:sp>
        <p:nvSpPr>
          <p:cNvPr id="61566" name="Rectangle 126"/>
          <p:cNvSpPr>
            <a:spLocks noChangeArrowheads="1"/>
          </p:cNvSpPr>
          <p:nvPr/>
        </p:nvSpPr>
        <p:spPr bwMode="auto">
          <a:xfrm>
            <a:off x="5472113" y="2362201"/>
            <a:ext cx="49052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sw</a:t>
            </a:r>
            <a:endParaRPr lang="en-US" altLang="zh-CN" sz="1800"/>
          </a:p>
        </p:txBody>
      </p:sp>
      <p:sp>
        <p:nvSpPr>
          <p:cNvPr id="61567" name="Rectangle 127"/>
          <p:cNvSpPr>
            <a:spLocks noChangeArrowheads="1"/>
          </p:cNvSpPr>
          <p:nvPr/>
        </p:nvSpPr>
        <p:spPr bwMode="auto">
          <a:xfrm>
            <a:off x="6462713" y="2362201"/>
            <a:ext cx="593112"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beq</a:t>
            </a:r>
            <a:endParaRPr lang="en-US" altLang="zh-CN" sz="1800"/>
          </a:p>
        </p:txBody>
      </p:sp>
      <p:sp>
        <p:nvSpPr>
          <p:cNvPr id="61568" name="Rectangle 128"/>
          <p:cNvSpPr>
            <a:spLocks noChangeArrowheads="1"/>
          </p:cNvSpPr>
          <p:nvPr/>
        </p:nvSpPr>
        <p:spPr bwMode="auto">
          <a:xfrm>
            <a:off x="7377113" y="2362201"/>
            <a:ext cx="734176"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jump</a:t>
            </a:r>
            <a:endParaRPr lang="en-US" altLang="zh-CN" sz="1800"/>
          </a:p>
        </p:txBody>
      </p:sp>
      <p:sp>
        <p:nvSpPr>
          <p:cNvPr id="61569" name="Arc 129"/>
          <p:cNvSpPr/>
          <p:nvPr/>
        </p:nvSpPr>
        <p:spPr bwMode="auto">
          <a:xfrm>
            <a:off x="8534400" y="2592388"/>
            <a:ext cx="520700" cy="2286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61570" name="Arc 130"/>
          <p:cNvSpPr/>
          <p:nvPr/>
        </p:nvSpPr>
        <p:spPr bwMode="auto">
          <a:xfrm>
            <a:off x="8501064" y="2605088"/>
            <a:ext cx="96837" cy="215900"/>
          </a:xfrm>
          <a:custGeom>
            <a:avLst/>
            <a:gdLst>
              <a:gd name="T0" fmla="*/ 0 w 21600"/>
              <a:gd name="T1" fmla="*/ 0 h 21600"/>
              <a:gd name="T2" fmla="*/ 786259632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61571" name="Line 131"/>
          <p:cNvSpPr>
            <a:spLocks noChangeShapeType="1"/>
          </p:cNvSpPr>
          <p:nvPr/>
        </p:nvSpPr>
        <p:spPr bwMode="auto">
          <a:xfrm flipH="1">
            <a:off x="8140700" y="2819400"/>
            <a:ext cx="4826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72" name="Line 132"/>
          <p:cNvSpPr>
            <a:spLocks noChangeShapeType="1"/>
          </p:cNvSpPr>
          <p:nvPr/>
        </p:nvSpPr>
        <p:spPr bwMode="auto">
          <a:xfrm flipH="1">
            <a:off x="8140700" y="2971800"/>
            <a:ext cx="4064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73" name="Line 133"/>
          <p:cNvSpPr>
            <a:spLocks noChangeShapeType="1"/>
          </p:cNvSpPr>
          <p:nvPr/>
        </p:nvSpPr>
        <p:spPr bwMode="auto">
          <a:xfrm>
            <a:off x="9080501" y="2819400"/>
            <a:ext cx="244475"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74" name="Line 134"/>
          <p:cNvSpPr>
            <a:spLocks noChangeShapeType="1"/>
          </p:cNvSpPr>
          <p:nvPr/>
        </p:nvSpPr>
        <p:spPr bwMode="auto">
          <a:xfrm>
            <a:off x="8001000" y="2451100"/>
            <a:ext cx="0" cy="40894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75" name="Line 135"/>
          <p:cNvSpPr>
            <a:spLocks noChangeShapeType="1"/>
          </p:cNvSpPr>
          <p:nvPr/>
        </p:nvSpPr>
        <p:spPr bwMode="auto">
          <a:xfrm>
            <a:off x="6934200" y="2451100"/>
            <a:ext cx="0" cy="40894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76" name="Line 136"/>
          <p:cNvSpPr>
            <a:spLocks noChangeShapeType="1"/>
          </p:cNvSpPr>
          <p:nvPr/>
        </p:nvSpPr>
        <p:spPr bwMode="auto">
          <a:xfrm>
            <a:off x="5867400" y="2451100"/>
            <a:ext cx="0" cy="40894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77" name="Line 137"/>
          <p:cNvSpPr>
            <a:spLocks noChangeShapeType="1"/>
          </p:cNvSpPr>
          <p:nvPr/>
        </p:nvSpPr>
        <p:spPr bwMode="auto">
          <a:xfrm>
            <a:off x="4800600" y="2451100"/>
            <a:ext cx="0" cy="40894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78" name="Line 138"/>
          <p:cNvSpPr>
            <a:spLocks noChangeShapeType="1"/>
          </p:cNvSpPr>
          <p:nvPr/>
        </p:nvSpPr>
        <p:spPr bwMode="auto">
          <a:xfrm>
            <a:off x="3733800" y="2451100"/>
            <a:ext cx="0" cy="40894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79" name="Line 139"/>
          <p:cNvSpPr>
            <a:spLocks noChangeShapeType="1"/>
          </p:cNvSpPr>
          <p:nvPr/>
        </p:nvSpPr>
        <p:spPr bwMode="auto">
          <a:xfrm>
            <a:off x="2667000" y="2451100"/>
            <a:ext cx="0" cy="40132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80" name="Line 140"/>
          <p:cNvSpPr>
            <a:spLocks noChangeShapeType="1"/>
          </p:cNvSpPr>
          <p:nvPr/>
        </p:nvSpPr>
        <p:spPr bwMode="auto">
          <a:xfrm flipH="1">
            <a:off x="2654300" y="2667000"/>
            <a:ext cx="55118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81" name="Line 141"/>
          <p:cNvSpPr>
            <a:spLocks noChangeShapeType="1"/>
          </p:cNvSpPr>
          <p:nvPr/>
        </p:nvSpPr>
        <p:spPr bwMode="auto">
          <a:xfrm flipH="1">
            <a:off x="3721100" y="2819400"/>
            <a:ext cx="44450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82" name="Line 142"/>
          <p:cNvSpPr>
            <a:spLocks noChangeShapeType="1"/>
          </p:cNvSpPr>
          <p:nvPr/>
        </p:nvSpPr>
        <p:spPr bwMode="auto">
          <a:xfrm flipH="1">
            <a:off x="4787900" y="2971800"/>
            <a:ext cx="33782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83" name="Line 143"/>
          <p:cNvSpPr>
            <a:spLocks noChangeShapeType="1"/>
          </p:cNvSpPr>
          <p:nvPr/>
        </p:nvSpPr>
        <p:spPr bwMode="auto">
          <a:xfrm flipH="1">
            <a:off x="8140700" y="2667000"/>
            <a:ext cx="4064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84" name="Line 144"/>
          <p:cNvSpPr>
            <a:spLocks noChangeShapeType="1"/>
          </p:cNvSpPr>
          <p:nvPr/>
        </p:nvSpPr>
        <p:spPr bwMode="auto">
          <a:xfrm>
            <a:off x="9309100" y="2819400"/>
            <a:ext cx="8128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85" name="Rectangle 145"/>
          <p:cNvSpPr>
            <a:spLocks noChangeArrowheads="1"/>
          </p:cNvSpPr>
          <p:nvPr/>
        </p:nvSpPr>
        <p:spPr bwMode="auto">
          <a:xfrm>
            <a:off x="9129714" y="2514600"/>
            <a:ext cx="11842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chemeClr val="accent1"/>
                </a:solidFill>
              </a:rPr>
              <a:t>RegWrite</a:t>
            </a:r>
            <a:endParaRPr lang="en-US" altLang="zh-CN" sz="1800">
              <a:solidFill>
                <a:schemeClr val="accent1"/>
              </a:solidFill>
            </a:endParaRPr>
          </a:p>
        </p:txBody>
      </p:sp>
      <p:sp>
        <p:nvSpPr>
          <p:cNvPr id="61586" name="Oval 146"/>
          <p:cNvSpPr>
            <a:spLocks noChangeArrowheads="1"/>
          </p:cNvSpPr>
          <p:nvPr/>
        </p:nvSpPr>
        <p:spPr bwMode="auto">
          <a:xfrm>
            <a:off x="2597150" y="2597150"/>
            <a:ext cx="139700" cy="139700"/>
          </a:xfrm>
          <a:prstGeom prst="ellipse">
            <a:avLst/>
          </a:prstGeom>
          <a:solidFill>
            <a:schemeClr val="tx1"/>
          </a:solidFill>
          <a:ln w="12700">
            <a:solidFill>
              <a:schemeClr val="tx1"/>
            </a:solidFill>
            <a:round/>
          </a:ln>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61587" name="Oval 147"/>
          <p:cNvSpPr>
            <a:spLocks noChangeArrowheads="1"/>
          </p:cNvSpPr>
          <p:nvPr/>
        </p:nvSpPr>
        <p:spPr bwMode="auto">
          <a:xfrm>
            <a:off x="3663950" y="2749550"/>
            <a:ext cx="139700" cy="139700"/>
          </a:xfrm>
          <a:prstGeom prst="ellipse">
            <a:avLst/>
          </a:prstGeom>
          <a:solidFill>
            <a:schemeClr val="tx1"/>
          </a:solidFill>
          <a:ln w="12700">
            <a:solidFill>
              <a:schemeClr val="tx1"/>
            </a:solidFill>
            <a:round/>
          </a:ln>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61588" name="Oval 148"/>
          <p:cNvSpPr>
            <a:spLocks noChangeArrowheads="1"/>
          </p:cNvSpPr>
          <p:nvPr/>
        </p:nvSpPr>
        <p:spPr bwMode="auto">
          <a:xfrm>
            <a:off x="4730750" y="2901950"/>
            <a:ext cx="139700" cy="139700"/>
          </a:xfrm>
          <a:prstGeom prst="ellipse">
            <a:avLst/>
          </a:prstGeom>
          <a:solidFill>
            <a:schemeClr val="tx1"/>
          </a:solidFill>
          <a:ln w="12700">
            <a:solidFill>
              <a:schemeClr val="tx1"/>
            </a:solidFill>
            <a:round/>
          </a:ln>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61589" name="Arc 149"/>
          <p:cNvSpPr/>
          <p:nvPr/>
        </p:nvSpPr>
        <p:spPr bwMode="auto">
          <a:xfrm rot="10800000">
            <a:off x="8548688" y="2833688"/>
            <a:ext cx="520700" cy="215900"/>
          </a:xfrm>
          <a:custGeom>
            <a:avLst/>
            <a:gdLst>
              <a:gd name="T0" fmla="*/ 0 w 21600"/>
              <a:gd name="T1" fmla="*/ 2147483647 h 21600"/>
              <a:gd name="T2" fmla="*/ 2147483647 w 21600"/>
              <a:gd name="T3" fmla="*/ 0 h 21600"/>
              <a:gd name="T4" fmla="*/ 2147483647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599"/>
                </a:moveTo>
                <a:cubicBezTo>
                  <a:pt x="0" y="9696"/>
                  <a:pt x="9630" y="36"/>
                  <a:pt x="21534" y="0"/>
                </a:cubicBezTo>
              </a:path>
              <a:path w="21600" h="21600" stroke="0" extrusionOk="0">
                <a:moveTo>
                  <a:pt x="0" y="21599"/>
                </a:moveTo>
                <a:cubicBezTo>
                  <a:pt x="0" y="9696"/>
                  <a:pt x="9630" y="36"/>
                  <a:pt x="21534" y="0"/>
                </a:cubicBezTo>
                <a:lnTo>
                  <a:pt x="21600" y="21600"/>
                </a:lnTo>
                <a:lnTo>
                  <a:pt x="0" y="21599"/>
                </a:lnTo>
                <a:close/>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61590" name="Arc 150"/>
          <p:cNvSpPr/>
          <p:nvPr/>
        </p:nvSpPr>
        <p:spPr bwMode="auto">
          <a:xfrm rot="10800000">
            <a:off x="8472488" y="2833688"/>
            <a:ext cx="139700" cy="215900"/>
          </a:xfrm>
          <a:custGeom>
            <a:avLst/>
            <a:gdLst>
              <a:gd name="T0" fmla="*/ 0 w 21600"/>
              <a:gd name="T1" fmla="*/ 2147483647 h 21599"/>
              <a:gd name="T2" fmla="*/ 2147483647 w 21600"/>
              <a:gd name="T3" fmla="*/ 0 h 21599"/>
              <a:gd name="T4" fmla="*/ 2147483647 w 21600"/>
              <a:gd name="T5" fmla="*/ 2147483647 h 21599"/>
              <a:gd name="T6" fmla="*/ 0 60000 65536"/>
              <a:gd name="T7" fmla="*/ 0 60000 65536"/>
              <a:gd name="T8" fmla="*/ 0 60000 65536"/>
              <a:gd name="T9" fmla="*/ 0 w 21600"/>
              <a:gd name="T10" fmla="*/ 0 h 21599"/>
              <a:gd name="T11" fmla="*/ 21600 w 21600"/>
              <a:gd name="T12" fmla="*/ 21599 h 21599"/>
            </a:gdLst>
            <a:ahLst/>
            <a:cxnLst>
              <a:cxn ang="T6">
                <a:pos x="T0" y="T1"/>
              </a:cxn>
              <a:cxn ang="T7">
                <a:pos x="T2" y="T3"/>
              </a:cxn>
              <a:cxn ang="T8">
                <a:pos x="T4" y="T5"/>
              </a:cxn>
            </a:cxnLst>
            <a:rect l="T9" t="T10" r="T11" b="T12"/>
            <a:pathLst>
              <a:path w="21600" h="21599" fill="none" extrusionOk="0">
                <a:moveTo>
                  <a:pt x="0" y="21598"/>
                </a:moveTo>
                <a:cubicBezTo>
                  <a:pt x="0" y="9765"/>
                  <a:pt x="9521" y="134"/>
                  <a:pt x="21355" y="0"/>
                </a:cubicBezTo>
              </a:path>
              <a:path w="21600" h="21599" stroke="0" extrusionOk="0">
                <a:moveTo>
                  <a:pt x="0" y="21598"/>
                </a:moveTo>
                <a:cubicBezTo>
                  <a:pt x="0" y="9765"/>
                  <a:pt x="9521" y="134"/>
                  <a:pt x="21355" y="0"/>
                </a:cubicBezTo>
                <a:lnTo>
                  <a:pt x="21600" y="21599"/>
                </a:lnTo>
                <a:lnTo>
                  <a:pt x="0" y="21598"/>
                </a:lnTo>
                <a:close/>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61591" name="Arc 151"/>
          <p:cNvSpPr/>
          <p:nvPr/>
        </p:nvSpPr>
        <p:spPr bwMode="auto">
          <a:xfrm>
            <a:off x="8548688" y="3214688"/>
            <a:ext cx="520700" cy="2159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61592" name="Arc 152"/>
          <p:cNvSpPr/>
          <p:nvPr/>
        </p:nvSpPr>
        <p:spPr bwMode="auto">
          <a:xfrm>
            <a:off x="8472488" y="3214688"/>
            <a:ext cx="139700" cy="2159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61593" name="Line 153"/>
          <p:cNvSpPr>
            <a:spLocks noChangeShapeType="1"/>
          </p:cNvSpPr>
          <p:nvPr/>
        </p:nvSpPr>
        <p:spPr bwMode="auto">
          <a:xfrm flipH="1">
            <a:off x="8154988" y="3429000"/>
            <a:ext cx="4826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94" name="Line 154"/>
          <p:cNvSpPr>
            <a:spLocks noChangeShapeType="1"/>
          </p:cNvSpPr>
          <p:nvPr/>
        </p:nvSpPr>
        <p:spPr bwMode="auto">
          <a:xfrm>
            <a:off x="9094788" y="3429000"/>
            <a:ext cx="2032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95" name="Line 155"/>
          <p:cNvSpPr>
            <a:spLocks noChangeShapeType="1"/>
          </p:cNvSpPr>
          <p:nvPr/>
        </p:nvSpPr>
        <p:spPr bwMode="auto">
          <a:xfrm flipH="1">
            <a:off x="8154988" y="3276600"/>
            <a:ext cx="4064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96" name="Arc 156"/>
          <p:cNvSpPr/>
          <p:nvPr/>
        </p:nvSpPr>
        <p:spPr bwMode="auto">
          <a:xfrm rot="10800000">
            <a:off x="8562975" y="3443288"/>
            <a:ext cx="520700" cy="215900"/>
          </a:xfrm>
          <a:custGeom>
            <a:avLst/>
            <a:gdLst>
              <a:gd name="T0" fmla="*/ 0 w 21600"/>
              <a:gd name="T1" fmla="*/ 2147483647 h 21600"/>
              <a:gd name="T2" fmla="*/ 2147483647 w 21600"/>
              <a:gd name="T3" fmla="*/ 0 h 21600"/>
              <a:gd name="T4" fmla="*/ 2147483647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599"/>
                </a:moveTo>
                <a:cubicBezTo>
                  <a:pt x="0" y="9696"/>
                  <a:pt x="9630" y="36"/>
                  <a:pt x="21534" y="0"/>
                </a:cubicBezTo>
              </a:path>
              <a:path w="21600" h="21600" stroke="0" extrusionOk="0">
                <a:moveTo>
                  <a:pt x="0" y="21599"/>
                </a:moveTo>
                <a:cubicBezTo>
                  <a:pt x="0" y="9696"/>
                  <a:pt x="9630" y="36"/>
                  <a:pt x="21534" y="0"/>
                </a:cubicBezTo>
                <a:lnTo>
                  <a:pt x="21600" y="21600"/>
                </a:lnTo>
                <a:lnTo>
                  <a:pt x="0" y="21599"/>
                </a:lnTo>
                <a:close/>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61597" name="Arc 157"/>
          <p:cNvSpPr/>
          <p:nvPr/>
        </p:nvSpPr>
        <p:spPr bwMode="auto">
          <a:xfrm rot="10800000">
            <a:off x="8486775" y="3443288"/>
            <a:ext cx="139700" cy="215900"/>
          </a:xfrm>
          <a:custGeom>
            <a:avLst/>
            <a:gdLst>
              <a:gd name="T0" fmla="*/ 0 w 21600"/>
              <a:gd name="T1" fmla="*/ 2147483647 h 21599"/>
              <a:gd name="T2" fmla="*/ 2147483647 w 21600"/>
              <a:gd name="T3" fmla="*/ 0 h 21599"/>
              <a:gd name="T4" fmla="*/ 2147483647 w 21600"/>
              <a:gd name="T5" fmla="*/ 2147483647 h 21599"/>
              <a:gd name="T6" fmla="*/ 0 60000 65536"/>
              <a:gd name="T7" fmla="*/ 0 60000 65536"/>
              <a:gd name="T8" fmla="*/ 0 60000 65536"/>
              <a:gd name="T9" fmla="*/ 0 w 21600"/>
              <a:gd name="T10" fmla="*/ 0 h 21599"/>
              <a:gd name="T11" fmla="*/ 21600 w 21600"/>
              <a:gd name="T12" fmla="*/ 21599 h 21599"/>
            </a:gdLst>
            <a:ahLst/>
            <a:cxnLst>
              <a:cxn ang="T6">
                <a:pos x="T0" y="T1"/>
              </a:cxn>
              <a:cxn ang="T7">
                <a:pos x="T2" y="T3"/>
              </a:cxn>
              <a:cxn ang="T8">
                <a:pos x="T4" y="T5"/>
              </a:cxn>
            </a:cxnLst>
            <a:rect l="T9" t="T10" r="T11" b="T12"/>
            <a:pathLst>
              <a:path w="21600" h="21599" fill="none" extrusionOk="0">
                <a:moveTo>
                  <a:pt x="0" y="21598"/>
                </a:moveTo>
                <a:cubicBezTo>
                  <a:pt x="0" y="9765"/>
                  <a:pt x="9521" y="134"/>
                  <a:pt x="21355" y="0"/>
                </a:cubicBezTo>
              </a:path>
              <a:path w="21600" h="21599" stroke="0" extrusionOk="0">
                <a:moveTo>
                  <a:pt x="0" y="21598"/>
                </a:moveTo>
                <a:cubicBezTo>
                  <a:pt x="0" y="9765"/>
                  <a:pt x="9521" y="134"/>
                  <a:pt x="21355" y="0"/>
                </a:cubicBezTo>
                <a:lnTo>
                  <a:pt x="21600" y="21599"/>
                </a:lnTo>
                <a:lnTo>
                  <a:pt x="0" y="21598"/>
                </a:lnTo>
                <a:close/>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grpSp>
        <p:nvGrpSpPr>
          <p:cNvPr id="61598" name="Group 158"/>
          <p:cNvGrpSpPr/>
          <p:nvPr/>
        </p:nvGrpSpPr>
        <p:grpSpPr bwMode="auto">
          <a:xfrm>
            <a:off x="8216900" y="5195888"/>
            <a:ext cx="1066800" cy="444500"/>
            <a:chOff x="4216" y="3273"/>
            <a:chExt cx="672" cy="280"/>
          </a:xfrm>
        </p:grpSpPr>
        <p:sp>
          <p:nvSpPr>
            <p:cNvPr id="61641" name="Arc 159"/>
            <p:cNvSpPr/>
            <p:nvPr/>
          </p:nvSpPr>
          <p:spPr bwMode="auto">
            <a:xfrm>
              <a:off x="4416" y="3273"/>
              <a:ext cx="328" cy="1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61642" name="Arc 160"/>
            <p:cNvSpPr/>
            <p:nvPr/>
          </p:nvSpPr>
          <p:spPr bwMode="auto">
            <a:xfrm>
              <a:off x="4368" y="3273"/>
              <a:ext cx="88" cy="1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61643" name="Line 161"/>
            <p:cNvSpPr>
              <a:spLocks noChangeShapeType="1"/>
            </p:cNvSpPr>
            <p:nvPr/>
          </p:nvSpPr>
          <p:spPr bwMode="auto">
            <a:xfrm flipH="1">
              <a:off x="4216" y="3456"/>
              <a:ext cx="256"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644" name="Line 162"/>
            <p:cNvSpPr>
              <a:spLocks noChangeShapeType="1"/>
            </p:cNvSpPr>
            <p:nvPr/>
          </p:nvSpPr>
          <p:spPr bwMode="auto">
            <a:xfrm>
              <a:off x="4760" y="3408"/>
              <a:ext cx="128"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645" name="Line 163"/>
            <p:cNvSpPr>
              <a:spLocks noChangeShapeType="1"/>
            </p:cNvSpPr>
            <p:nvPr/>
          </p:nvSpPr>
          <p:spPr bwMode="auto">
            <a:xfrm flipH="1">
              <a:off x="4216" y="3360"/>
              <a:ext cx="256"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646" name="Arc 164"/>
            <p:cNvSpPr/>
            <p:nvPr/>
          </p:nvSpPr>
          <p:spPr bwMode="auto">
            <a:xfrm rot="10800000">
              <a:off x="4425" y="3417"/>
              <a:ext cx="328" cy="1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599"/>
                  </a:moveTo>
                  <a:cubicBezTo>
                    <a:pt x="0" y="9696"/>
                    <a:pt x="9630" y="36"/>
                    <a:pt x="21534" y="0"/>
                  </a:cubicBezTo>
                </a:path>
                <a:path w="21600" h="21600" stroke="0" extrusionOk="0">
                  <a:moveTo>
                    <a:pt x="0" y="21599"/>
                  </a:moveTo>
                  <a:cubicBezTo>
                    <a:pt x="0" y="9696"/>
                    <a:pt x="9630" y="36"/>
                    <a:pt x="21534" y="0"/>
                  </a:cubicBezTo>
                  <a:lnTo>
                    <a:pt x="21600" y="21600"/>
                  </a:lnTo>
                  <a:lnTo>
                    <a:pt x="0" y="21599"/>
                  </a:lnTo>
                  <a:close/>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61647" name="Arc 165"/>
            <p:cNvSpPr/>
            <p:nvPr/>
          </p:nvSpPr>
          <p:spPr bwMode="auto">
            <a:xfrm rot="10800000">
              <a:off x="4377" y="3417"/>
              <a:ext cx="88" cy="136"/>
            </a:xfrm>
            <a:custGeom>
              <a:avLst/>
              <a:gdLst>
                <a:gd name="T0" fmla="*/ 0 w 21600"/>
                <a:gd name="T1" fmla="*/ 0 h 21599"/>
                <a:gd name="T2" fmla="*/ 0 w 21600"/>
                <a:gd name="T3" fmla="*/ 0 h 21599"/>
                <a:gd name="T4" fmla="*/ 0 w 21600"/>
                <a:gd name="T5" fmla="*/ 0 h 21599"/>
                <a:gd name="T6" fmla="*/ 0 60000 65536"/>
                <a:gd name="T7" fmla="*/ 0 60000 65536"/>
                <a:gd name="T8" fmla="*/ 0 60000 65536"/>
                <a:gd name="T9" fmla="*/ 0 w 21600"/>
                <a:gd name="T10" fmla="*/ 0 h 21599"/>
                <a:gd name="T11" fmla="*/ 21600 w 21600"/>
                <a:gd name="T12" fmla="*/ 21599 h 21599"/>
              </a:gdLst>
              <a:ahLst/>
              <a:cxnLst>
                <a:cxn ang="T6">
                  <a:pos x="T0" y="T1"/>
                </a:cxn>
                <a:cxn ang="T7">
                  <a:pos x="T2" y="T3"/>
                </a:cxn>
                <a:cxn ang="T8">
                  <a:pos x="T4" y="T5"/>
                </a:cxn>
              </a:cxnLst>
              <a:rect l="T9" t="T10" r="T11" b="T12"/>
              <a:pathLst>
                <a:path w="21600" h="21599" fill="none" extrusionOk="0">
                  <a:moveTo>
                    <a:pt x="0" y="21598"/>
                  </a:moveTo>
                  <a:cubicBezTo>
                    <a:pt x="0" y="9765"/>
                    <a:pt x="9521" y="134"/>
                    <a:pt x="21355" y="0"/>
                  </a:cubicBezTo>
                </a:path>
                <a:path w="21600" h="21599" stroke="0" extrusionOk="0">
                  <a:moveTo>
                    <a:pt x="0" y="21598"/>
                  </a:moveTo>
                  <a:cubicBezTo>
                    <a:pt x="0" y="9765"/>
                    <a:pt x="9521" y="134"/>
                    <a:pt x="21355" y="0"/>
                  </a:cubicBezTo>
                  <a:lnTo>
                    <a:pt x="21600" y="21599"/>
                  </a:lnTo>
                  <a:lnTo>
                    <a:pt x="0" y="21598"/>
                  </a:lnTo>
                  <a:close/>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grpSp>
      <p:sp>
        <p:nvSpPr>
          <p:cNvPr id="61599" name="Line 166"/>
          <p:cNvSpPr>
            <a:spLocks noChangeShapeType="1"/>
          </p:cNvSpPr>
          <p:nvPr/>
        </p:nvSpPr>
        <p:spPr bwMode="auto">
          <a:xfrm flipH="1">
            <a:off x="4787900" y="4114800"/>
            <a:ext cx="5435600" cy="0"/>
          </a:xfrm>
          <a:prstGeom prst="line">
            <a:avLst/>
          </a:prstGeom>
          <a:noFill/>
          <a:ln w="254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600" name="Line 167"/>
          <p:cNvSpPr>
            <a:spLocks noChangeShapeType="1"/>
          </p:cNvSpPr>
          <p:nvPr/>
        </p:nvSpPr>
        <p:spPr bwMode="auto">
          <a:xfrm>
            <a:off x="9309100" y="3429000"/>
            <a:ext cx="852488"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601" name="Rectangle 168"/>
          <p:cNvSpPr>
            <a:spLocks noChangeArrowheads="1"/>
          </p:cNvSpPr>
          <p:nvPr/>
        </p:nvSpPr>
        <p:spPr bwMode="auto">
          <a:xfrm>
            <a:off x="9053513" y="3124200"/>
            <a:ext cx="1079500"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chemeClr val="accent1"/>
                </a:solidFill>
              </a:rPr>
              <a:t>ALUSrc</a:t>
            </a:r>
            <a:endParaRPr lang="en-US" altLang="zh-CN" sz="1800">
              <a:solidFill>
                <a:schemeClr val="accent1"/>
              </a:solidFill>
            </a:endParaRPr>
          </a:p>
        </p:txBody>
      </p:sp>
      <p:sp>
        <p:nvSpPr>
          <p:cNvPr id="61602" name="Rectangle 169"/>
          <p:cNvSpPr>
            <a:spLocks noChangeArrowheads="1"/>
          </p:cNvSpPr>
          <p:nvPr/>
        </p:nvSpPr>
        <p:spPr bwMode="auto">
          <a:xfrm>
            <a:off x="8901113" y="3810001"/>
            <a:ext cx="136255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chemeClr val="accent1"/>
                </a:solidFill>
              </a:rPr>
              <a:t>MemtoReg</a:t>
            </a:r>
            <a:endParaRPr lang="en-US" altLang="zh-CN" sz="1800">
              <a:solidFill>
                <a:schemeClr val="accent1"/>
              </a:solidFill>
            </a:endParaRPr>
          </a:p>
        </p:txBody>
      </p:sp>
      <p:sp>
        <p:nvSpPr>
          <p:cNvPr id="61603" name="Line 170"/>
          <p:cNvSpPr>
            <a:spLocks noChangeShapeType="1"/>
          </p:cNvSpPr>
          <p:nvPr/>
        </p:nvSpPr>
        <p:spPr bwMode="auto">
          <a:xfrm flipH="1">
            <a:off x="5854700" y="4419600"/>
            <a:ext cx="4368800" cy="0"/>
          </a:xfrm>
          <a:prstGeom prst="line">
            <a:avLst/>
          </a:prstGeom>
          <a:noFill/>
          <a:ln w="254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604" name="Rectangle 171"/>
          <p:cNvSpPr>
            <a:spLocks noChangeArrowheads="1"/>
          </p:cNvSpPr>
          <p:nvPr/>
        </p:nvSpPr>
        <p:spPr bwMode="auto">
          <a:xfrm>
            <a:off x="8901114" y="4114800"/>
            <a:ext cx="12731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chemeClr val="accent1"/>
                </a:solidFill>
              </a:rPr>
              <a:t>MemWrite</a:t>
            </a:r>
            <a:endParaRPr lang="en-US" altLang="zh-CN" sz="1800">
              <a:solidFill>
                <a:schemeClr val="accent1"/>
              </a:solidFill>
            </a:endParaRPr>
          </a:p>
        </p:txBody>
      </p:sp>
      <p:sp>
        <p:nvSpPr>
          <p:cNvPr id="61605" name="Line 172"/>
          <p:cNvSpPr>
            <a:spLocks noChangeShapeType="1"/>
          </p:cNvSpPr>
          <p:nvPr/>
        </p:nvSpPr>
        <p:spPr bwMode="auto">
          <a:xfrm flipH="1">
            <a:off x="6921500" y="4724400"/>
            <a:ext cx="3302000" cy="0"/>
          </a:xfrm>
          <a:prstGeom prst="line">
            <a:avLst/>
          </a:prstGeom>
          <a:noFill/>
          <a:ln w="254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606" name="Rectangle 173"/>
          <p:cNvSpPr>
            <a:spLocks noChangeArrowheads="1"/>
          </p:cNvSpPr>
          <p:nvPr/>
        </p:nvSpPr>
        <p:spPr bwMode="auto">
          <a:xfrm>
            <a:off x="9205914" y="4419601"/>
            <a:ext cx="977833"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chemeClr val="accent1"/>
                </a:solidFill>
              </a:rPr>
              <a:t>Branch</a:t>
            </a:r>
            <a:endParaRPr lang="en-US" altLang="zh-CN" sz="1800">
              <a:solidFill>
                <a:schemeClr val="accent1"/>
              </a:solidFill>
            </a:endParaRPr>
          </a:p>
        </p:txBody>
      </p:sp>
      <p:sp>
        <p:nvSpPr>
          <p:cNvPr id="61607" name="Line 174"/>
          <p:cNvSpPr>
            <a:spLocks noChangeShapeType="1"/>
          </p:cNvSpPr>
          <p:nvPr/>
        </p:nvSpPr>
        <p:spPr bwMode="auto">
          <a:xfrm flipH="1">
            <a:off x="7988300" y="5029200"/>
            <a:ext cx="2235200" cy="0"/>
          </a:xfrm>
          <a:prstGeom prst="line">
            <a:avLst/>
          </a:prstGeom>
          <a:noFill/>
          <a:ln w="254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608" name="Rectangle 175"/>
          <p:cNvSpPr>
            <a:spLocks noChangeArrowheads="1"/>
          </p:cNvSpPr>
          <p:nvPr/>
        </p:nvSpPr>
        <p:spPr bwMode="auto">
          <a:xfrm>
            <a:off x="9282113" y="4724401"/>
            <a:ext cx="798296"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chemeClr val="accent1"/>
                </a:solidFill>
              </a:rPr>
              <a:t>Jump</a:t>
            </a:r>
            <a:endParaRPr lang="en-US" altLang="zh-CN" sz="1800">
              <a:solidFill>
                <a:schemeClr val="accent1"/>
              </a:solidFill>
            </a:endParaRPr>
          </a:p>
        </p:txBody>
      </p:sp>
      <p:sp>
        <p:nvSpPr>
          <p:cNvPr id="61609" name="Line 176"/>
          <p:cNvSpPr>
            <a:spLocks noChangeShapeType="1"/>
          </p:cNvSpPr>
          <p:nvPr/>
        </p:nvSpPr>
        <p:spPr bwMode="auto">
          <a:xfrm flipH="1">
            <a:off x="2738438" y="3783013"/>
            <a:ext cx="7569200" cy="0"/>
          </a:xfrm>
          <a:prstGeom prst="line">
            <a:avLst/>
          </a:prstGeom>
          <a:noFill/>
          <a:ln w="254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610" name="Rectangle 177"/>
          <p:cNvSpPr>
            <a:spLocks noChangeArrowheads="1"/>
          </p:cNvSpPr>
          <p:nvPr/>
        </p:nvSpPr>
        <p:spPr bwMode="auto">
          <a:xfrm>
            <a:off x="9129714" y="3505201"/>
            <a:ext cx="990657"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chemeClr val="accent1"/>
                </a:solidFill>
              </a:rPr>
              <a:t>RegDst</a:t>
            </a:r>
            <a:endParaRPr lang="en-US" altLang="zh-CN" sz="1800">
              <a:solidFill>
                <a:schemeClr val="accent1"/>
              </a:solidFill>
            </a:endParaRPr>
          </a:p>
        </p:txBody>
      </p:sp>
      <p:sp>
        <p:nvSpPr>
          <p:cNvPr id="61611" name="Line 178"/>
          <p:cNvSpPr>
            <a:spLocks noChangeShapeType="1"/>
          </p:cNvSpPr>
          <p:nvPr/>
        </p:nvSpPr>
        <p:spPr bwMode="auto">
          <a:xfrm>
            <a:off x="9239250" y="5410200"/>
            <a:ext cx="922338"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612" name="Rectangle 179"/>
          <p:cNvSpPr>
            <a:spLocks noChangeArrowheads="1"/>
          </p:cNvSpPr>
          <p:nvPr/>
        </p:nvSpPr>
        <p:spPr bwMode="auto">
          <a:xfrm>
            <a:off x="9205913" y="5105400"/>
            <a:ext cx="1079500"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chemeClr val="accent1"/>
                </a:solidFill>
              </a:rPr>
              <a:t>ExtOp</a:t>
            </a:r>
            <a:endParaRPr lang="en-US" altLang="zh-CN" sz="1800">
              <a:solidFill>
                <a:schemeClr val="accent1"/>
              </a:solidFill>
            </a:endParaRPr>
          </a:p>
        </p:txBody>
      </p:sp>
      <p:sp>
        <p:nvSpPr>
          <p:cNvPr id="61613" name="Line 180"/>
          <p:cNvSpPr>
            <a:spLocks noChangeShapeType="1"/>
          </p:cNvSpPr>
          <p:nvPr/>
        </p:nvSpPr>
        <p:spPr bwMode="auto">
          <a:xfrm flipH="1">
            <a:off x="2654300" y="5791200"/>
            <a:ext cx="7569200" cy="0"/>
          </a:xfrm>
          <a:prstGeom prst="line">
            <a:avLst/>
          </a:prstGeom>
          <a:noFill/>
          <a:ln w="254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614" name="Rectangle 181"/>
          <p:cNvSpPr>
            <a:spLocks noChangeArrowheads="1"/>
          </p:cNvSpPr>
          <p:nvPr/>
        </p:nvSpPr>
        <p:spPr bwMode="auto">
          <a:xfrm>
            <a:off x="8901114" y="5486401"/>
            <a:ext cx="1336905"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chemeClr val="accent2"/>
                </a:solidFill>
              </a:rPr>
              <a:t>ALUop&lt;0&gt;</a:t>
            </a:r>
            <a:endParaRPr lang="en-US" altLang="zh-CN" sz="1800">
              <a:solidFill>
                <a:schemeClr val="accent2"/>
              </a:solidFill>
            </a:endParaRPr>
          </a:p>
        </p:txBody>
      </p:sp>
      <p:sp>
        <p:nvSpPr>
          <p:cNvPr id="61615" name="Line 182"/>
          <p:cNvSpPr>
            <a:spLocks noChangeShapeType="1"/>
          </p:cNvSpPr>
          <p:nvPr/>
        </p:nvSpPr>
        <p:spPr bwMode="auto">
          <a:xfrm flipH="1">
            <a:off x="3721100" y="6096000"/>
            <a:ext cx="6502400" cy="0"/>
          </a:xfrm>
          <a:prstGeom prst="line">
            <a:avLst/>
          </a:prstGeom>
          <a:noFill/>
          <a:ln w="254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616" name="Rectangle 183"/>
          <p:cNvSpPr>
            <a:spLocks noChangeArrowheads="1"/>
          </p:cNvSpPr>
          <p:nvPr/>
        </p:nvSpPr>
        <p:spPr bwMode="auto">
          <a:xfrm>
            <a:off x="8901114" y="5791201"/>
            <a:ext cx="1336905"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chemeClr val="accent2"/>
                </a:solidFill>
              </a:rPr>
              <a:t>ALUop&lt;1&gt;</a:t>
            </a:r>
            <a:endParaRPr lang="en-US" altLang="zh-CN" sz="1800">
              <a:solidFill>
                <a:schemeClr val="accent2"/>
              </a:solidFill>
            </a:endParaRPr>
          </a:p>
        </p:txBody>
      </p:sp>
      <p:sp>
        <p:nvSpPr>
          <p:cNvPr id="61617" name="Line 184"/>
          <p:cNvSpPr>
            <a:spLocks noChangeShapeType="1"/>
          </p:cNvSpPr>
          <p:nvPr/>
        </p:nvSpPr>
        <p:spPr bwMode="auto">
          <a:xfrm flipH="1">
            <a:off x="6921500" y="6400800"/>
            <a:ext cx="3302000" cy="0"/>
          </a:xfrm>
          <a:prstGeom prst="line">
            <a:avLst/>
          </a:prstGeom>
          <a:noFill/>
          <a:ln w="254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618" name="Rectangle 185"/>
          <p:cNvSpPr>
            <a:spLocks noChangeArrowheads="1"/>
          </p:cNvSpPr>
          <p:nvPr/>
        </p:nvSpPr>
        <p:spPr bwMode="auto">
          <a:xfrm>
            <a:off x="8901114" y="6096001"/>
            <a:ext cx="1336905"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chemeClr val="accent2"/>
                </a:solidFill>
              </a:rPr>
              <a:t>ALUop&lt;2&gt;</a:t>
            </a:r>
            <a:endParaRPr lang="en-US" altLang="zh-CN" sz="1800">
              <a:solidFill>
                <a:schemeClr val="accent2"/>
              </a:solidFill>
            </a:endParaRPr>
          </a:p>
        </p:txBody>
      </p:sp>
      <p:sp>
        <p:nvSpPr>
          <p:cNvPr id="61619" name="Line 186"/>
          <p:cNvSpPr>
            <a:spLocks noChangeShapeType="1"/>
          </p:cNvSpPr>
          <p:nvPr/>
        </p:nvSpPr>
        <p:spPr bwMode="auto">
          <a:xfrm flipH="1">
            <a:off x="3721100" y="3276600"/>
            <a:ext cx="44450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620" name="Line 187"/>
          <p:cNvSpPr>
            <a:spLocks noChangeShapeType="1"/>
          </p:cNvSpPr>
          <p:nvPr/>
        </p:nvSpPr>
        <p:spPr bwMode="auto">
          <a:xfrm flipH="1">
            <a:off x="4787900" y="3429000"/>
            <a:ext cx="34544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621" name="Line 188"/>
          <p:cNvSpPr>
            <a:spLocks noChangeShapeType="1"/>
          </p:cNvSpPr>
          <p:nvPr/>
        </p:nvSpPr>
        <p:spPr bwMode="auto">
          <a:xfrm flipH="1">
            <a:off x="5854700" y="3581400"/>
            <a:ext cx="27686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622" name="Oval 189"/>
          <p:cNvSpPr>
            <a:spLocks noChangeArrowheads="1"/>
          </p:cNvSpPr>
          <p:nvPr/>
        </p:nvSpPr>
        <p:spPr bwMode="auto">
          <a:xfrm>
            <a:off x="3663950" y="3206750"/>
            <a:ext cx="139700" cy="139700"/>
          </a:xfrm>
          <a:prstGeom prst="ellipse">
            <a:avLst/>
          </a:prstGeom>
          <a:solidFill>
            <a:schemeClr val="tx1"/>
          </a:solidFill>
          <a:ln w="12700">
            <a:solidFill>
              <a:schemeClr val="tx1"/>
            </a:solidFill>
            <a:round/>
          </a:ln>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61623" name="Oval 190"/>
          <p:cNvSpPr>
            <a:spLocks noChangeArrowheads="1"/>
          </p:cNvSpPr>
          <p:nvPr/>
        </p:nvSpPr>
        <p:spPr bwMode="auto">
          <a:xfrm>
            <a:off x="4730750" y="3359150"/>
            <a:ext cx="139700" cy="139700"/>
          </a:xfrm>
          <a:prstGeom prst="ellipse">
            <a:avLst/>
          </a:prstGeom>
          <a:solidFill>
            <a:schemeClr val="tx1"/>
          </a:solidFill>
          <a:ln w="12700">
            <a:solidFill>
              <a:schemeClr val="tx1"/>
            </a:solidFill>
            <a:round/>
          </a:ln>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61624" name="Oval 191"/>
          <p:cNvSpPr>
            <a:spLocks noChangeArrowheads="1"/>
          </p:cNvSpPr>
          <p:nvPr/>
        </p:nvSpPr>
        <p:spPr bwMode="auto">
          <a:xfrm>
            <a:off x="5797550" y="3511550"/>
            <a:ext cx="139700" cy="139700"/>
          </a:xfrm>
          <a:prstGeom prst="ellipse">
            <a:avLst/>
          </a:prstGeom>
          <a:solidFill>
            <a:schemeClr val="tx1"/>
          </a:solidFill>
          <a:ln w="12700">
            <a:solidFill>
              <a:schemeClr val="tx1"/>
            </a:solidFill>
            <a:round/>
          </a:ln>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61625" name="Oval 192"/>
          <p:cNvSpPr>
            <a:spLocks noChangeArrowheads="1"/>
          </p:cNvSpPr>
          <p:nvPr/>
        </p:nvSpPr>
        <p:spPr bwMode="auto">
          <a:xfrm>
            <a:off x="2597150" y="3740150"/>
            <a:ext cx="139700" cy="139700"/>
          </a:xfrm>
          <a:prstGeom prst="ellipse">
            <a:avLst/>
          </a:prstGeom>
          <a:solidFill>
            <a:schemeClr val="tx1"/>
          </a:solidFill>
          <a:ln w="12700">
            <a:solidFill>
              <a:schemeClr val="tx1"/>
            </a:solidFill>
            <a:round/>
          </a:ln>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61626" name="Oval 193"/>
          <p:cNvSpPr>
            <a:spLocks noChangeArrowheads="1"/>
          </p:cNvSpPr>
          <p:nvPr/>
        </p:nvSpPr>
        <p:spPr bwMode="auto">
          <a:xfrm>
            <a:off x="4730750" y="4044950"/>
            <a:ext cx="139700" cy="139700"/>
          </a:xfrm>
          <a:prstGeom prst="ellipse">
            <a:avLst/>
          </a:prstGeom>
          <a:solidFill>
            <a:schemeClr val="tx1"/>
          </a:solidFill>
          <a:ln w="12700">
            <a:solidFill>
              <a:schemeClr val="tx1"/>
            </a:solidFill>
            <a:round/>
          </a:ln>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61627" name="Oval 194"/>
          <p:cNvSpPr>
            <a:spLocks noChangeArrowheads="1"/>
          </p:cNvSpPr>
          <p:nvPr/>
        </p:nvSpPr>
        <p:spPr bwMode="auto">
          <a:xfrm>
            <a:off x="5797550" y="4349750"/>
            <a:ext cx="139700" cy="139700"/>
          </a:xfrm>
          <a:prstGeom prst="ellipse">
            <a:avLst/>
          </a:prstGeom>
          <a:solidFill>
            <a:schemeClr val="tx1"/>
          </a:solidFill>
          <a:ln w="12700">
            <a:solidFill>
              <a:schemeClr val="tx1"/>
            </a:solidFill>
            <a:round/>
          </a:ln>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61628" name="Oval 195"/>
          <p:cNvSpPr>
            <a:spLocks noChangeArrowheads="1"/>
          </p:cNvSpPr>
          <p:nvPr/>
        </p:nvSpPr>
        <p:spPr bwMode="auto">
          <a:xfrm>
            <a:off x="6864350" y="4654550"/>
            <a:ext cx="139700" cy="139700"/>
          </a:xfrm>
          <a:prstGeom prst="ellipse">
            <a:avLst/>
          </a:prstGeom>
          <a:solidFill>
            <a:schemeClr val="tx1"/>
          </a:solidFill>
          <a:ln w="12700">
            <a:solidFill>
              <a:schemeClr val="tx1"/>
            </a:solidFill>
            <a:round/>
          </a:ln>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61629" name="Oval 196"/>
          <p:cNvSpPr>
            <a:spLocks noChangeArrowheads="1"/>
          </p:cNvSpPr>
          <p:nvPr/>
        </p:nvSpPr>
        <p:spPr bwMode="auto">
          <a:xfrm>
            <a:off x="7931150" y="4959350"/>
            <a:ext cx="139700" cy="139700"/>
          </a:xfrm>
          <a:prstGeom prst="ellipse">
            <a:avLst/>
          </a:prstGeom>
          <a:solidFill>
            <a:schemeClr val="tx1"/>
          </a:solidFill>
          <a:ln w="12700">
            <a:solidFill>
              <a:schemeClr val="tx1"/>
            </a:solidFill>
            <a:round/>
          </a:ln>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61630" name="Line 197"/>
          <p:cNvSpPr>
            <a:spLocks noChangeShapeType="1"/>
          </p:cNvSpPr>
          <p:nvPr/>
        </p:nvSpPr>
        <p:spPr bwMode="auto">
          <a:xfrm flipH="1">
            <a:off x="4787900" y="5334000"/>
            <a:ext cx="34544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631" name="Line 198"/>
          <p:cNvSpPr>
            <a:spLocks noChangeShapeType="1"/>
          </p:cNvSpPr>
          <p:nvPr/>
        </p:nvSpPr>
        <p:spPr bwMode="auto">
          <a:xfrm flipH="1">
            <a:off x="5854700" y="5486400"/>
            <a:ext cx="23876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632" name="Oval 199"/>
          <p:cNvSpPr>
            <a:spLocks noChangeArrowheads="1"/>
          </p:cNvSpPr>
          <p:nvPr/>
        </p:nvSpPr>
        <p:spPr bwMode="auto">
          <a:xfrm>
            <a:off x="5797550" y="5416550"/>
            <a:ext cx="139700" cy="139700"/>
          </a:xfrm>
          <a:prstGeom prst="ellipse">
            <a:avLst/>
          </a:prstGeom>
          <a:solidFill>
            <a:schemeClr val="tx1"/>
          </a:solidFill>
          <a:ln w="12700">
            <a:solidFill>
              <a:schemeClr val="tx1"/>
            </a:solidFill>
            <a:round/>
          </a:ln>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61633" name="Oval 200"/>
          <p:cNvSpPr>
            <a:spLocks noChangeArrowheads="1"/>
          </p:cNvSpPr>
          <p:nvPr/>
        </p:nvSpPr>
        <p:spPr bwMode="auto">
          <a:xfrm>
            <a:off x="4730750" y="5264150"/>
            <a:ext cx="139700" cy="139700"/>
          </a:xfrm>
          <a:prstGeom prst="ellipse">
            <a:avLst/>
          </a:prstGeom>
          <a:solidFill>
            <a:schemeClr val="tx1"/>
          </a:solidFill>
          <a:ln w="12700">
            <a:solidFill>
              <a:schemeClr val="tx1"/>
            </a:solidFill>
            <a:round/>
          </a:ln>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61634" name="Oval 201"/>
          <p:cNvSpPr>
            <a:spLocks noChangeArrowheads="1"/>
          </p:cNvSpPr>
          <p:nvPr/>
        </p:nvSpPr>
        <p:spPr bwMode="auto">
          <a:xfrm>
            <a:off x="2597150" y="5721350"/>
            <a:ext cx="139700" cy="139700"/>
          </a:xfrm>
          <a:prstGeom prst="ellipse">
            <a:avLst/>
          </a:prstGeom>
          <a:solidFill>
            <a:schemeClr val="tx1"/>
          </a:solidFill>
          <a:ln w="12700">
            <a:solidFill>
              <a:schemeClr val="tx1"/>
            </a:solidFill>
            <a:round/>
          </a:ln>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61635" name="Oval 202"/>
          <p:cNvSpPr>
            <a:spLocks noChangeArrowheads="1"/>
          </p:cNvSpPr>
          <p:nvPr/>
        </p:nvSpPr>
        <p:spPr bwMode="auto">
          <a:xfrm>
            <a:off x="3663950" y="6026150"/>
            <a:ext cx="139700" cy="139700"/>
          </a:xfrm>
          <a:prstGeom prst="ellipse">
            <a:avLst/>
          </a:prstGeom>
          <a:solidFill>
            <a:schemeClr val="tx1"/>
          </a:solidFill>
          <a:ln w="12700">
            <a:solidFill>
              <a:schemeClr val="tx1"/>
            </a:solidFill>
            <a:round/>
          </a:ln>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61636" name="Oval 203"/>
          <p:cNvSpPr>
            <a:spLocks noChangeArrowheads="1"/>
          </p:cNvSpPr>
          <p:nvPr/>
        </p:nvSpPr>
        <p:spPr bwMode="auto">
          <a:xfrm>
            <a:off x="6864350" y="6330950"/>
            <a:ext cx="139700" cy="139700"/>
          </a:xfrm>
          <a:prstGeom prst="ellipse">
            <a:avLst/>
          </a:prstGeom>
          <a:solidFill>
            <a:schemeClr val="tx1"/>
          </a:solidFill>
          <a:ln w="12700">
            <a:solidFill>
              <a:schemeClr val="tx1"/>
            </a:solidFill>
            <a:round/>
          </a:ln>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grpSp>
        <p:nvGrpSpPr>
          <p:cNvPr id="3" name="Group 204"/>
          <p:cNvGrpSpPr/>
          <p:nvPr/>
        </p:nvGrpSpPr>
        <p:grpSpPr bwMode="auto">
          <a:xfrm>
            <a:off x="2030414" y="652464"/>
            <a:ext cx="8709025" cy="1800225"/>
            <a:chOff x="192" y="2651"/>
            <a:chExt cx="5367" cy="814"/>
          </a:xfrm>
        </p:grpSpPr>
        <p:sp>
          <p:nvSpPr>
            <p:cNvPr id="61638" name="Rectangle 205"/>
            <p:cNvSpPr>
              <a:spLocks noChangeArrowheads="1"/>
            </p:cNvSpPr>
            <p:nvPr/>
          </p:nvSpPr>
          <p:spPr bwMode="auto">
            <a:xfrm>
              <a:off x="192" y="2651"/>
              <a:ext cx="4224" cy="814"/>
            </a:xfrm>
            <a:prstGeom prst="rect">
              <a:avLst/>
            </a:prstGeom>
            <a:noFill/>
            <a:ln w="50800">
              <a:solidFill>
                <a:srgbClr val="FE9AAB"/>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61639" name="Line 206"/>
            <p:cNvSpPr>
              <a:spLocks noChangeShapeType="1"/>
            </p:cNvSpPr>
            <p:nvPr/>
          </p:nvSpPr>
          <p:spPr bwMode="auto">
            <a:xfrm flipH="1">
              <a:off x="4425" y="3017"/>
              <a:ext cx="229" cy="28"/>
            </a:xfrm>
            <a:prstGeom prst="line">
              <a:avLst/>
            </a:prstGeom>
            <a:noFill/>
            <a:ln w="50800">
              <a:solidFill>
                <a:srgbClr val="FE9AAB"/>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640" name="Text Box 207"/>
            <p:cNvSpPr txBox="1">
              <a:spLocks noChangeArrowheads="1"/>
            </p:cNvSpPr>
            <p:nvPr/>
          </p:nvSpPr>
          <p:spPr bwMode="auto">
            <a:xfrm>
              <a:off x="4663" y="2898"/>
              <a:ext cx="896"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50000"/>
                </a:spcBef>
              </a:pPr>
              <a:r>
                <a:rPr lang="zh-CN" altLang="en-US" sz="1800">
                  <a:solidFill>
                    <a:schemeClr val="accent1"/>
                  </a:solidFill>
                  <a:ea typeface="黑体" panose="02010609060101010101" pitchFamily="49" charset="-122"/>
                </a:rPr>
                <a:t>指令译码器</a:t>
              </a:r>
              <a:endParaRPr lang="zh-CN" altLang="en-US" sz="1800">
                <a:solidFill>
                  <a:schemeClr val="accent1"/>
                </a:solidFill>
                <a:ea typeface="黑体" panose="02010609060101010101" pitchFamily="49" charset="-122"/>
              </a:endParaRPr>
            </a:p>
          </p:txBody>
        </p:sp>
      </p:grpSp>
      <p:sp>
        <p:nvSpPr>
          <p:cNvPr id="2" name="标题 1"/>
          <p:cNvSpPr>
            <a:spLocks noGrp="1"/>
          </p:cNvSpPr>
          <p:nvPr>
            <p:ph type="title"/>
          </p:nvPr>
        </p:nvSpPr>
        <p:spPr/>
        <p:txBody>
          <a:bodyPr/>
          <a:lstStyle/>
          <a:p>
            <a:r>
              <a:rPr lang="en-US" altLang="zh-CN" dirty="0"/>
              <a:t>Main Control</a:t>
            </a:r>
            <a:r>
              <a:rPr lang="zh-CN" altLang="en-US" dirty="0"/>
              <a:t>的</a:t>
            </a:r>
            <a:r>
              <a:rPr lang="en-US" altLang="zh-CN" dirty="0"/>
              <a:t>PLA</a:t>
            </a:r>
            <a:r>
              <a:rPr lang="zh-CN" altLang="en-US" dirty="0"/>
              <a:t>实现 </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Line 3"/>
          <p:cNvSpPr>
            <a:spLocks noChangeShapeType="1"/>
          </p:cNvSpPr>
          <p:nvPr/>
        </p:nvSpPr>
        <p:spPr bwMode="auto">
          <a:xfrm>
            <a:off x="3225800" y="3581400"/>
            <a:ext cx="863600" cy="0"/>
          </a:xfrm>
          <a:prstGeom prst="line">
            <a:avLst/>
          </a:prstGeom>
          <a:noFill/>
          <a:ln w="508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36" name="Line 4"/>
          <p:cNvSpPr>
            <a:spLocks noChangeShapeType="1"/>
          </p:cNvSpPr>
          <p:nvPr/>
        </p:nvSpPr>
        <p:spPr bwMode="auto">
          <a:xfrm flipH="1">
            <a:off x="3575050" y="3516313"/>
            <a:ext cx="88900" cy="131762"/>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37" name="Rectangle 5"/>
          <p:cNvSpPr>
            <a:spLocks noChangeArrowheads="1"/>
          </p:cNvSpPr>
          <p:nvPr/>
        </p:nvSpPr>
        <p:spPr bwMode="auto">
          <a:xfrm>
            <a:off x="3338513" y="3651251"/>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30</a:t>
            </a:r>
            <a:endParaRPr lang="zh-CN" altLang="en-US" sz="1800"/>
          </a:p>
        </p:txBody>
      </p:sp>
      <p:sp>
        <p:nvSpPr>
          <p:cNvPr id="44038" name="Line 6"/>
          <p:cNvSpPr>
            <a:spLocks noChangeShapeType="1"/>
          </p:cNvSpPr>
          <p:nvPr/>
        </p:nvSpPr>
        <p:spPr bwMode="auto">
          <a:xfrm>
            <a:off x="4584700" y="3810000"/>
            <a:ext cx="17272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39" name="Line 7"/>
          <p:cNvSpPr>
            <a:spLocks noChangeShapeType="1"/>
          </p:cNvSpPr>
          <p:nvPr/>
        </p:nvSpPr>
        <p:spPr bwMode="auto">
          <a:xfrm flipH="1">
            <a:off x="5861050" y="3740150"/>
            <a:ext cx="88900" cy="166688"/>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0" name="Rectangle 8"/>
          <p:cNvSpPr>
            <a:spLocks noChangeArrowheads="1"/>
          </p:cNvSpPr>
          <p:nvPr/>
        </p:nvSpPr>
        <p:spPr bwMode="auto">
          <a:xfrm>
            <a:off x="5700713" y="3914776"/>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30</a:t>
            </a:r>
            <a:endParaRPr lang="zh-CN" altLang="en-US" sz="1800"/>
          </a:p>
        </p:txBody>
      </p:sp>
      <p:sp>
        <p:nvSpPr>
          <p:cNvPr id="44041" name="Rectangle 9"/>
          <p:cNvSpPr>
            <a:spLocks noChangeArrowheads="1"/>
          </p:cNvSpPr>
          <p:nvPr/>
        </p:nvSpPr>
        <p:spPr bwMode="auto">
          <a:xfrm rot="5400000">
            <a:off x="3769243" y="5102994"/>
            <a:ext cx="1041953"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SignExt</a:t>
            </a:r>
            <a:endParaRPr lang="en-US" altLang="zh-CN" sz="1800"/>
          </a:p>
        </p:txBody>
      </p:sp>
      <p:sp>
        <p:nvSpPr>
          <p:cNvPr id="44042" name="Line 10"/>
          <p:cNvSpPr>
            <a:spLocks noChangeShapeType="1"/>
          </p:cNvSpPr>
          <p:nvPr/>
        </p:nvSpPr>
        <p:spPr bwMode="auto">
          <a:xfrm>
            <a:off x="5651500" y="4643438"/>
            <a:ext cx="6604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3" name="Rectangle 11"/>
          <p:cNvSpPr>
            <a:spLocks noChangeArrowheads="1"/>
          </p:cNvSpPr>
          <p:nvPr/>
        </p:nvSpPr>
        <p:spPr bwMode="auto">
          <a:xfrm>
            <a:off x="5719763" y="4754564"/>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30</a:t>
            </a:r>
            <a:endParaRPr lang="zh-CN" altLang="en-US" sz="1800"/>
          </a:p>
        </p:txBody>
      </p:sp>
      <p:sp>
        <p:nvSpPr>
          <p:cNvPr id="44044" name="Line 12"/>
          <p:cNvSpPr>
            <a:spLocks noChangeShapeType="1"/>
          </p:cNvSpPr>
          <p:nvPr/>
        </p:nvSpPr>
        <p:spPr bwMode="auto">
          <a:xfrm flipH="1">
            <a:off x="5861050" y="4578350"/>
            <a:ext cx="88900" cy="1397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5" name="Line 13"/>
          <p:cNvSpPr>
            <a:spLocks noChangeShapeType="1"/>
          </p:cNvSpPr>
          <p:nvPr/>
        </p:nvSpPr>
        <p:spPr bwMode="auto">
          <a:xfrm>
            <a:off x="3441700" y="5334000"/>
            <a:ext cx="6604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6" name="Line 14"/>
          <p:cNvSpPr>
            <a:spLocks noChangeShapeType="1"/>
          </p:cNvSpPr>
          <p:nvPr/>
        </p:nvSpPr>
        <p:spPr bwMode="auto">
          <a:xfrm flipH="1">
            <a:off x="3708400" y="5251450"/>
            <a:ext cx="88900" cy="13335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7" name="Rectangle 15"/>
          <p:cNvSpPr>
            <a:spLocks noChangeArrowheads="1"/>
          </p:cNvSpPr>
          <p:nvPr/>
        </p:nvSpPr>
        <p:spPr bwMode="auto">
          <a:xfrm>
            <a:off x="3402013" y="4984751"/>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16</a:t>
            </a:r>
            <a:endParaRPr lang="zh-CN" altLang="en-US" sz="1800"/>
          </a:p>
        </p:txBody>
      </p:sp>
      <p:sp>
        <p:nvSpPr>
          <p:cNvPr id="44048" name="Rectangle 16"/>
          <p:cNvSpPr>
            <a:spLocks noChangeArrowheads="1"/>
          </p:cNvSpPr>
          <p:nvPr/>
        </p:nvSpPr>
        <p:spPr bwMode="auto">
          <a:xfrm>
            <a:off x="2538414" y="5145089"/>
            <a:ext cx="913713"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imm16</a:t>
            </a:r>
            <a:endParaRPr lang="en-US" altLang="zh-CN" sz="1800"/>
          </a:p>
        </p:txBody>
      </p:sp>
      <p:sp>
        <p:nvSpPr>
          <p:cNvPr id="44049" name="Line 17"/>
          <p:cNvSpPr>
            <a:spLocks noChangeShapeType="1"/>
          </p:cNvSpPr>
          <p:nvPr/>
        </p:nvSpPr>
        <p:spPr bwMode="auto">
          <a:xfrm>
            <a:off x="3594100" y="4449763"/>
            <a:ext cx="5080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0" name="Rectangle 18"/>
          <p:cNvSpPr>
            <a:spLocks noChangeArrowheads="1"/>
          </p:cNvSpPr>
          <p:nvPr/>
        </p:nvSpPr>
        <p:spPr bwMode="auto">
          <a:xfrm>
            <a:off x="4127500" y="4813300"/>
            <a:ext cx="355600" cy="965200"/>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grpSp>
        <p:nvGrpSpPr>
          <p:cNvPr id="44051" name="Group 19"/>
          <p:cNvGrpSpPr/>
          <p:nvPr/>
        </p:nvGrpSpPr>
        <p:grpSpPr bwMode="auto">
          <a:xfrm>
            <a:off x="6251569" y="3563938"/>
            <a:ext cx="377824" cy="1325562"/>
            <a:chOff x="2978" y="2245"/>
            <a:chExt cx="238" cy="835"/>
          </a:xfrm>
        </p:grpSpPr>
        <p:grpSp>
          <p:nvGrpSpPr>
            <p:cNvPr id="44157" name="Group 20"/>
            <p:cNvGrpSpPr/>
            <p:nvPr/>
          </p:nvGrpSpPr>
          <p:grpSpPr bwMode="auto">
            <a:xfrm>
              <a:off x="3024" y="2245"/>
              <a:ext cx="192" cy="835"/>
              <a:chOff x="3024" y="2245"/>
              <a:chExt cx="192" cy="835"/>
            </a:xfrm>
          </p:grpSpPr>
          <p:sp>
            <p:nvSpPr>
              <p:cNvPr id="44161" name="Line 21"/>
              <p:cNvSpPr>
                <a:spLocks noChangeShapeType="1"/>
              </p:cNvSpPr>
              <p:nvPr/>
            </p:nvSpPr>
            <p:spPr bwMode="auto">
              <a:xfrm>
                <a:off x="3024" y="2245"/>
                <a:ext cx="0" cy="819"/>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62" name="Line 22"/>
              <p:cNvSpPr>
                <a:spLocks noChangeShapeType="1"/>
              </p:cNvSpPr>
              <p:nvPr/>
            </p:nvSpPr>
            <p:spPr bwMode="auto">
              <a:xfrm>
                <a:off x="3032" y="2245"/>
                <a:ext cx="176" cy="9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63" name="Line 23"/>
              <p:cNvSpPr>
                <a:spLocks noChangeShapeType="1"/>
              </p:cNvSpPr>
              <p:nvPr/>
            </p:nvSpPr>
            <p:spPr bwMode="auto">
              <a:xfrm flipV="1">
                <a:off x="3032" y="2953"/>
                <a:ext cx="176" cy="127"/>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64" name="Line 24"/>
              <p:cNvSpPr>
                <a:spLocks noChangeShapeType="1"/>
              </p:cNvSpPr>
              <p:nvPr/>
            </p:nvSpPr>
            <p:spPr bwMode="auto">
              <a:xfrm>
                <a:off x="3216" y="2356"/>
                <a:ext cx="0" cy="597"/>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4158" name="Rectangle 25"/>
            <p:cNvSpPr>
              <a:spLocks noChangeArrowheads="1"/>
            </p:cNvSpPr>
            <p:nvPr/>
          </p:nvSpPr>
          <p:spPr bwMode="auto">
            <a:xfrm rot="5400000">
              <a:off x="2891" y="2565"/>
              <a:ext cx="40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Mux</a:t>
              </a:r>
              <a:endParaRPr lang="en-US" altLang="zh-CN" sz="1800"/>
            </a:p>
          </p:txBody>
        </p:sp>
        <p:sp>
          <p:nvSpPr>
            <p:cNvPr id="44159" name="Rectangle 26"/>
            <p:cNvSpPr>
              <a:spLocks noChangeArrowheads="1"/>
            </p:cNvSpPr>
            <p:nvPr/>
          </p:nvSpPr>
          <p:spPr bwMode="auto">
            <a:xfrm>
              <a:off x="3015" y="2325"/>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b="0">
                  <a:latin typeface="Times New Roman" panose="02020603050405020304" pitchFamily="18" charset="0"/>
                </a:rPr>
                <a:t>0</a:t>
              </a:r>
              <a:endParaRPr lang="zh-CN" altLang="en-US" b="0">
                <a:latin typeface="Times New Roman" panose="02020603050405020304" pitchFamily="18" charset="0"/>
              </a:endParaRPr>
            </a:p>
          </p:txBody>
        </p:sp>
        <p:sp>
          <p:nvSpPr>
            <p:cNvPr id="44160" name="Rectangle 27"/>
            <p:cNvSpPr>
              <a:spLocks noChangeArrowheads="1"/>
            </p:cNvSpPr>
            <p:nvPr/>
          </p:nvSpPr>
          <p:spPr bwMode="auto">
            <a:xfrm>
              <a:off x="3015" y="2795"/>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b="0">
                  <a:latin typeface="Times New Roman" panose="02020603050405020304" pitchFamily="18" charset="0"/>
                </a:rPr>
                <a:t>1</a:t>
              </a:r>
              <a:endParaRPr lang="zh-CN" altLang="en-US" b="0">
                <a:latin typeface="Times New Roman" panose="02020603050405020304" pitchFamily="18" charset="0"/>
              </a:endParaRPr>
            </a:p>
          </p:txBody>
        </p:sp>
      </p:grpSp>
      <p:grpSp>
        <p:nvGrpSpPr>
          <p:cNvPr id="44052" name="Group 28"/>
          <p:cNvGrpSpPr/>
          <p:nvPr/>
        </p:nvGrpSpPr>
        <p:grpSpPr bwMode="auto">
          <a:xfrm>
            <a:off x="4114803" y="3449639"/>
            <a:ext cx="477838" cy="1157287"/>
            <a:chOff x="1632" y="2173"/>
            <a:chExt cx="301" cy="729"/>
          </a:xfrm>
        </p:grpSpPr>
        <p:grpSp>
          <p:nvGrpSpPr>
            <p:cNvPr id="44147" name="Group 29"/>
            <p:cNvGrpSpPr/>
            <p:nvPr/>
          </p:nvGrpSpPr>
          <p:grpSpPr bwMode="auto">
            <a:xfrm>
              <a:off x="1632" y="2173"/>
              <a:ext cx="288" cy="729"/>
              <a:chOff x="1632" y="2173"/>
              <a:chExt cx="288" cy="729"/>
            </a:xfrm>
          </p:grpSpPr>
          <p:sp>
            <p:nvSpPr>
              <p:cNvPr id="44149" name="Line 30"/>
              <p:cNvSpPr>
                <a:spLocks noChangeShapeType="1"/>
              </p:cNvSpPr>
              <p:nvPr/>
            </p:nvSpPr>
            <p:spPr bwMode="auto">
              <a:xfrm>
                <a:off x="1632" y="2173"/>
                <a:ext cx="0" cy="16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50" name="Line 31"/>
              <p:cNvSpPr>
                <a:spLocks noChangeShapeType="1"/>
              </p:cNvSpPr>
              <p:nvPr/>
            </p:nvSpPr>
            <p:spPr bwMode="auto">
              <a:xfrm>
                <a:off x="1640" y="2173"/>
                <a:ext cx="272" cy="16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51" name="Line 32"/>
              <p:cNvSpPr>
                <a:spLocks noChangeShapeType="1"/>
              </p:cNvSpPr>
              <p:nvPr/>
            </p:nvSpPr>
            <p:spPr bwMode="auto">
              <a:xfrm>
                <a:off x="1640" y="2355"/>
                <a:ext cx="128" cy="7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52" name="Line 33"/>
              <p:cNvSpPr>
                <a:spLocks noChangeShapeType="1"/>
              </p:cNvSpPr>
              <p:nvPr/>
            </p:nvSpPr>
            <p:spPr bwMode="auto">
              <a:xfrm>
                <a:off x="1776" y="2447"/>
                <a:ext cx="0" cy="16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53" name="Line 34"/>
              <p:cNvSpPr>
                <a:spLocks noChangeShapeType="1"/>
              </p:cNvSpPr>
              <p:nvPr/>
            </p:nvSpPr>
            <p:spPr bwMode="auto">
              <a:xfrm>
                <a:off x="1920" y="2355"/>
                <a:ext cx="0" cy="349"/>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54" name="Line 35"/>
              <p:cNvSpPr>
                <a:spLocks noChangeShapeType="1"/>
              </p:cNvSpPr>
              <p:nvPr/>
            </p:nvSpPr>
            <p:spPr bwMode="auto">
              <a:xfrm flipV="1">
                <a:off x="1640" y="2613"/>
                <a:ext cx="128" cy="107"/>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55" name="Line 36"/>
              <p:cNvSpPr>
                <a:spLocks noChangeShapeType="1"/>
              </p:cNvSpPr>
              <p:nvPr/>
            </p:nvSpPr>
            <p:spPr bwMode="auto">
              <a:xfrm>
                <a:off x="1632" y="2720"/>
                <a:ext cx="0" cy="16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56" name="Line 37"/>
              <p:cNvSpPr>
                <a:spLocks noChangeShapeType="1"/>
              </p:cNvSpPr>
              <p:nvPr/>
            </p:nvSpPr>
            <p:spPr bwMode="auto">
              <a:xfrm flipV="1">
                <a:off x="1640" y="2704"/>
                <a:ext cx="272" cy="19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4148" name="Rectangle 38"/>
            <p:cNvSpPr>
              <a:spLocks noChangeArrowheads="1"/>
            </p:cNvSpPr>
            <p:nvPr/>
          </p:nvSpPr>
          <p:spPr bwMode="auto">
            <a:xfrm rot="5400000">
              <a:off x="1550" y="2459"/>
              <a:ext cx="53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Adder</a:t>
              </a:r>
              <a:endParaRPr lang="en-US" altLang="zh-CN" sz="1800"/>
            </a:p>
          </p:txBody>
        </p:sp>
      </p:grpSp>
      <p:sp>
        <p:nvSpPr>
          <p:cNvPr id="44053" name="Rectangle 39"/>
          <p:cNvSpPr>
            <a:spLocks noChangeArrowheads="1"/>
          </p:cNvSpPr>
          <p:nvPr/>
        </p:nvSpPr>
        <p:spPr bwMode="auto">
          <a:xfrm>
            <a:off x="3338513" y="4114801"/>
            <a:ext cx="77585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“1”</a:t>
            </a:r>
            <a:endParaRPr lang="zh-CN" altLang="en-US" sz="1800"/>
          </a:p>
        </p:txBody>
      </p:sp>
      <p:sp>
        <p:nvSpPr>
          <p:cNvPr id="44054" name="Rectangle 40"/>
          <p:cNvSpPr>
            <a:spLocks noChangeArrowheads="1"/>
          </p:cNvSpPr>
          <p:nvPr/>
        </p:nvSpPr>
        <p:spPr bwMode="auto">
          <a:xfrm>
            <a:off x="2908300" y="2984500"/>
            <a:ext cx="279400" cy="1193800"/>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44055" name="Rectangle 41"/>
          <p:cNvSpPr>
            <a:spLocks noChangeArrowheads="1"/>
          </p:cNvSpPr>
          <p:nvPr/>
        </p:nvSpPr>
        <p:spPr bwMode="auto">
          <a:xfrm rot="5400000">
            <a:off x="2762197" y="3510731"/>
            <a:ext cx="50334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PC</a:t>
            </a:r>
            <a:endParaRPr lang="en-US" altLang="zh-CN" sz="1800"/>
          </a:p>
        </p:txBody>
      </p:sp>
      <p:grpSp>
        <p:nvGrpSpPr>
          <p:cNvPr id="44056" name="Group 42"/>
          <p:cNvGrpSpPr/>
          <p:nvPr/>
        </p:nvGrpSpPr>
        <p:grpSpPr bwMode="auto">
          <a:xfrm>
            <a:off x="5181604" y="4059239"/>
            <a:ext cx="477838" cy="1157287"/>
            <a:chOff x="2304" y="2557"/>
            <a:chExt cx="301" cy="729"/>
          </a:xfrm>
        </p:grpSpPr>
        <p:grpSp>
          <p:nvGrpSpPr>
            <p:cNvPr id="44137" name="Group 43"/>
            <p:cNvGrpSpPr/>
            <p:nvPr/>
          </p:nvGrpSpPr>
          <p:grpSpPr bwMode="auto">
            <a:xfrm>
              <a:off x="2304" y="2557"/>
              <a:ext cx="288" cy="729"/>
              <a:chOff x="2304" y="2557"/>
              <a:chExt cx="288" cy="729"/>
            </a:xfrm>
          </p:grpSpPr>
          <p:sp>
            <p:nvSpPr>
              <p:cNvPr id="44139" name="Line 44"/>
              <p:cNvSpPr>
                <a:spLocks noChangeShapeType="1"/>
              </p:cNvSpPr>
              <p:nvPr/>
            </p:nvSpPr>
            <p:spPr bwMode="auto">
              <a:xfrm>
                <a:off x="2304" y="2557"/>
                <a:ext cx="0" cy="16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40" name="Line 45"/>
              <p:cNvSpPr>
                <a:spLocks noChangeShapeType="1"/>
              </p:cNvSpPr>
              <p:nvPr/>
            </p:nvSpPr>
            <p:spPr bwMode="auto">
              <a:xfrm>
                <a:off x="2312" y="2557"/>
                <a:ext cx="272" cy="16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41" name="Line 46"/>
              <p:cNvSpPr>
                <a:spLocks noChangeShapeType="1"/>
              </p:cNvSpPr>
              <p:nvPr/>
            </p:nvSpPr>
            <p:spPr bwMode="auto">
              <a:xfrm>
                <a:off x="2312" y="2739"/>
                <a:ext cx="128" cy="7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42" name="Line 47"/>
              <p:cNvSpPr>
                <a:spLocks noChangeShapeType="1"/>
              </p:cNvSpPr>
              <p:nvPr/>
            </p:nvSpPr>
            <p:spPr bwMode="auto">
              <a:xfrm>
                <a:off x="2448" y="2831"/>
                <a:ext cx="0" cy="16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43" name="Line 48"/>
              <p:cNvSpPr>
                <a:spLocks noChangeShapeType="1"/>
              </p:cNvSpPr>
              <p:nvPr/>
            </p:nvSpPr>
            <p:spPr bwMode="auto">
              <a:xfrm>
                <a:off x="2592" y="2739"/>
                <a:ext cx="0" cy="349"/>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44" name="Line 49"/>
              <p:cNvSpPr>
                <a:spLocks noChangeShapeType="1"/>
              </p:cNvSpPr>
              <p:nvPr/>
            </p:nvSpPr>
            <p:spPr bwMode="auto">
              <a:xfrm flipV="1">
                <a:off x="2312" y="2997"/>
                <a:ext cx="128" cy="107"/>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45" name="Line 50"/>
              <p:cNvSpPr>
                <a:spLocks noChangeShapeType="1"/>
              </p:cNvSpPr>
              <p:nvPr/>
            </p:nvSpPr>
            <p:spPr bwMode="auto">
              <a:xfrm>
                <a:off x="2304" y="3104"/>
                <a:ext cx="0" cy="16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46" name="Line 51"/>
              <p:cNvSpPr>
                <a:spLocks noChangeShapeType="1"/>
              </p:cNvSpPr>
              <p:nvPr/>
            </p:nvSpPr>
            <p:spPr bwMode="auto">
              <a:xfrm flipV="1">
                <a:off x="2312" y="3088"/>
                <a:ext cx="272" cy="19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4138" name="Rectangle 52"/>
            <p:cNvSpPr>
              <a:spLocks noChangeArrowheads="1"/>
            </p:cNvSpPr>
            <p:nvPr/>
          </p:nvSpPr>
          <p:spPr bwMode="auto">
            <a:xfrm rot="5400000">
              <a:off x="2222" y="2843"/>
              <a:ext cx="53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Adder</a:t>
              </a:r>
              <a:endParaRPr lang="en-US" altLang="zh-CN" sz="1800"/>
            </a:p>
          </p:txBody>
        </p:sp>
      </p:grpSp>
      <p:sp>
        <p:nvSpPr>
          <p:cNvPr id="44057" name="Line 53"/>
          <p:cNvSpPr>
            <a:spLocks noChangeShapeType="1"/>
          </p:cNvSpPr>
          <p:nvPr/>
        </p:nvSpPr>
        <p:spPr bwMode="auto">
          <a:xfrm>
            <a:off x="4508500" y="5100638"/>
            <a:ext cx="6604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8" name="Rectangle 54"/>
          <p:cNvSpPr>
            <a:spLocks noChangeArrowheads="1"/>
          </p:cNvSpPr>
          <p:nvPr/>
        </p:nvSpPr>
        <p:spPr bwMode="auto">
          <a:xfrm>
            <a:off x="4500563" y="5135564"/>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30</a:t>
            </a:r>
            <a:endParaRPr lang="zh-CN" altLang="en-US" sz="1800"/>
          </a:p>
        </p:txBody>
      </p:sp>
      <p:sp>
        <p:nvSpPr>
          <p:cNvPr id="44059" name="Line 55"/>
          <p:cNvSpPr>
            <a:spLocks noChangeShapeType="1"/>
          </p:cNvSpPr>
          <p:nvPr/>
        </p:nvSpPr>
        <p:spPr bwMode="auto">
          <a:xfrm flipH="1">
            <a:off x="4718050" y="5035550"/>
            <a:ext cx="88900" cy="1397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44060" name="Group 56"/>
          <p:cNvGrpSpPr/>
          <p:nvPr/>
        </p:nvGrpSpPr>
        <p:grpSpPr bwMode="auto">
          <a:xfrm>
            <a:off x="6323013" y="5087938"/>
            <a:ext cx="385762" cy="385762"/>
            <a:chOff x="3023" y="3205"/>
            <a:chExt cx="243" cy="243"/>
          </a:xfrm>
        </p:grpSpPr>
        <p:sp>
          <p:nvSpPr>
            <p:cNvPr id="44132" name="Arc 57"/>
            <p:cNvSpPr/>
            <p:nvPr/>
          </p:nvSpPr>
          <p:spPr bwMode="auto">
            <a:xfrm rot="-5400000">
              <a:off x="3035" y="3193"/>
              <a:ext cx="91" cy="115"/>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44133" name="Arc 58"/>
            <p:cNvSpPr/>
            <p:nvPr/>
          </p:nvSpPr>
          <p:spPr bwMode="auto">
            <a:xfrm rot="5400000">
              <a:off x="3163" y="3193"/>
              <a:ext cx="91" cy="115"/>
            </a:xfrm>
            <a:custGeom>
              <a:avLst/>
              <a:gdLst>
                <a:gd name="T0" fmla="*/ 0 w 21599"/>
                <a:gd name="T1" fmla="*/ 0 h 21599"/>
                <a:gd name="T2" fmla="*/ 0 w 21599"/>
                <a:gd name="T3" fmla="*/ 0 h 21599"/>
                <a:gd name="T4" fmla="*/ 0 w 21599"/>
                <a:gd name="T5" fmla="*/ 0 h 21599"/>
                <a:gd name="T6" fmla="*/ 0 60000 65536"/>
                <a:gd name="T7" fmla="*/ 0 60000 65536"/>
                <a:gd name="T8" fmla="*/ 0 60000 65536"/>
                <a:gd name="T9" fmla="*/ 0 w 21599"/>
                <a:gd name="T10" fmla="*/ 0 h 21599"/>
                <a:gd name="T11" fmla="*/ 21599 w 21599"/>
                <a:gd name="T12" fmla="*/ 21599 h 21599"/>
              </a:gdLst>
              <a:ahLst/>
              <a:cxnLst>
                <a:cxn ang="T6">
                  <a:pos x="T0" y="T1"/>
                </a:cxn>
                <a:cxn ang="T7">
                  <a:pos x="T2" y="T3"/>
                </a:cxn>
                <a:cxn ang="T8">
                  <a:pos x="T4" y="T5"/>
                </a:cxn>
              </a:cxnLst>
              <a:rect l="T9" t="T10" r="T11" b="T12"/>
              <a:pathLst>
                <a:path w="21599" h="21599" fill="none" extrusionOk="0">
                  <a:moveTo>
                    <a:pt x="-1" y="21411"/>
                  </a:moveTo>
                  <a:cubicBezTo>
                    <a:pt x="101" y="9647"/>
                    <a:pt x="9599" y="128"/>
                    <a:pt x="21363" y="0"/>
                  </a:cubicBezTo>
                </a:path>
                <a:path w="21599" h="21599" stroke="0" extrusionOk="0">
                  <a:moveTo>
                    <a:pt x="-1" y="21411"/>
                  </a:moveTo>
                  <a:cubicBezTo>
                    <a:pt x="101" y="9647"/>
                    <a:pt x="9599" y="128"/>
                    <a:pt x="21363" y="0"/>
                  </a:cubicBezTo>
                  <a:lnTo>
                    <a:pt x="21599" y="21599"/>
                  </a:lnTo>
                  <a:lnTo>
                    <a:pt x="-1" y="21411"/>
                  </a:lnTo>
                  <a:close/>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44134" name="Line 59"/>
            <p:cNvSpPr>
              <a:spLocks noChangeShapeType="1"/>
            </p:cNvSpPr>
            <p:nvPr/>
          </p:nvSpPr>
          <p:spPr bwMode="auto">
            <a:xfrm>
              <a:off x="3024" y="3303"/>
              <a:ext cx="0" cy="137"/>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35" name="Line 60"/>
            <p:cNvSpPr>
              <a:spLocks noChangeShapeType="1"/>
            </p:cNvSpPr>
            <p:nvPr/>
          </p:nvSpPr>
          <p:spPr bwMode="auto">
            <a:xfrm>
              <a:off x="3032" y="3448"/>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36" name="Line 61"/>
            <p:cNvSpPr>
              <a:spLocks noChangeShapeType="1"/>
            </p:cNvSpPr>
            <p:nvPr/>
          </p:nvSpPr>
          <p:spPr bwMode="auto">
            <a:xfrm>
              <a:off x="3264" y="3303"/>
              <a:ext cx="0" cy="137"/>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4061" name="Line 62"/>
          <p:cNvSpPr>
            <a:spLocks noChangeShapeType="1"/>
          </p:cNvSpPr>
          <p:nvPr/>
        </p:nvSpPr>
        <p:spPr bwMode="auto">
          <a:xfrm flipV="1">
            <a:off x="6515100" y="4789489"/>
            <a:ext cx="0" cy="293687"/>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2" name="Line 63"/>
          <p:cNvSpPr>
            <a:spLocks noChangeShapeType="1"/>
          </p:cNvSpPr>
          <p:nvPr/>
        </p:nvSpPr>
        <p:spPr bwMode="auto">
          <a:xfrm>
            <a:off x="6400800" y="5499100"/>
            <a:ext cx="0" cy="3556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3" name="Line 64"/>
          <p:cNvSpPr>
            <a:spLocks noChangeShapeType="1"/>
          </p:cNvSpPr>
          <p:nvPr/>
        </p:nvSpPr>
        <p:spPr bwMode="auto">
          <a:xfrm>
            <a:off x="6629400" y="5499100"/>
            <a:ext cx="0" cy="6604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4" name="Line 65"/>
          <p:cNvSpPr>
            <a:spLocks noChangeShapeType="1"/>
          </p:cNvSpPr>
          <p:nvPr/>
        </p:nvSpPr>
        <p:spPr bwMode="auto">
          <a:xfrm>
            <a:off x="7708900" y="3429000"/>
            <a:ext cx="2032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5" name="Line 66"/>
          <p:cNvSpPr>
            <a:spLocks noChangeShapeType="1"/>
          </p:cNvSpPr>
          <p:nvPr/>
        </p:nvSpPr>
        <p:spPr bwMode="auto">
          <a:xfrm flipV="1">
            <a:off x="7924800" y="1892300"/>
            <a:ext cx="0" cy="15494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6" name="Line 67"/>
          <p:cNvSpPr>
            <a:spLocks noChangeShapeType="1"/>
          </p:cNvSpPr>
          <p:nvPr/>
        </p:nvSpPr>
        <p:spPr bwMode="auto">
          <a:xfrm flipH="1">
            <a:off x="2273300" y="1905000"/>
            <a:ext cx="56642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7" name="Line 68"/>
          <p:cNvSpPr>
            <a:spLocks noChangeShapeType="1"/>
          </p:cNvSpPr>
          <p:nvPr/>
        </p:nvSpPr>
        <p:spPr bwMode="auto">
          <a:xfrm>
            <a:off x="2286000" y="1917700"/>
            <a:ext cx="0" cy="16510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8" name="Line 69"/>
          <p:cNvSpPr>
            <a:spLocks noChangeShapeType="1"/>
          </p:cNvSpPr>
          <p:nvPr/>
        </p:nvSpPr>
        <p:spPr bwMode="auto">
          <a:xfrm>
            <a:off x="2298700" y="3581400"/>
            <a:ext cx="5842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9" name="Line 70"/>
          <p:cNvSpPr>
            <a:spLocks noChangeShapeType="1"/>
          </p:cNvSpPr>
          <p:nvPr/>
        </p:nvSpPr>
        <p:spPr bwMode="auto">
          <a:xfrm flipH="1">
            <a:off x="5556250" y="1835150"/>
            <a:ext cx="88900" cy="166688"/>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70" name="Rectangle 71"/>
          <p:cNvSpPr>
            <a:spLocks noChangeArrowheads="1"/>
          </p:cNvSpPr>
          <p:nvPr/>
        </p:nvSpPr>
        <p:spPr bwMode="auto">
          <a:xfrm>
            <a:off x="5243513" y="1933576"/>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30</a:t>
            </a:r>
            <a:endParaRPr lang="zh-CN" altLang="en-US" sz="1800"/>
          </a:p>
        </p:txBody>
      </p:sp>
      <p:sp>
        <p:nvSpPr>
          <p:cNvPr id="245832" name="Rectangle 72"/>
          <p:cNvSpPr>
            <a:spLocks noChangeArrowheads="1"/>
          </p:cNvSpPr>
          <p:nvPr/>
        </p:nvSpPr>
        <p:spPr bwMode="auto">
          <a:xfrm>
            <a:off x="4486276" y="5743576"/>
            <a:ext cx="2176879"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u="sng">
                <a:solidFill>
                  <a:schemeClr val="accent1"/>
                </a:solidFill>
              </a:rPr>
              <a:t>Branch</a:t>
            </a:r>
            <a:r>
              <a:rPr lang="en-US" altLang="zh-CN" u="sng">
                <a:solidFill>
                  <a:srgbClr val="339933"/>
                </a:solidFill>
                <a:latin typeface="Times New Roman" panose="02020603050405020304" pitchFamily="18" charset="0"/>
              </a:rPr>
              <a:t> </a:t>
            </a:r>
            <a:r>
              <a:rPr lang="en-US" altLang="zh-CN" sz="1800" u="sng">
                <a:solidFill>
                  <a:schemeClr val="accent1"/>
                </a:solidFill>
              </a:rPr>
              <a:t>=</a:t>
            </a:r>
            <a:r>
              <a:rPr lang="en-US" altLang="zh-CN" u="sng">
                <a:solidFill>
                  <a:srgbClr val="339933"/>
                </a:solidFill>
                <a:latin typeface="Times New Roman" panose="02020603050405020304" pitchFamily="18" charset="0"/>
              </a:rPr>
              <a:t> </a:t>
            </a:r>
            <a:r>
              <a:rPr lang="en-US" altLang="zh-CN" sz="1800" u="sng">
                <a:solidFill>
                  <a:schemeClr val="accent1"/>
                </a:solidFill>
              </a:rPr>
              <a:t>previous</a:t>
            </a:r>
            <a:endParaRPr lang="en-US" altLang="zh-CN" sz="1800" u="sng">
              <a:solidFill>
                <a:schemeClr val="accent1"/>
              </a:solidFill>
            </a:endParaRPr>
          </a:p>
        </p:txBody>
      </p:sp>
      <p:sp>
        <p:nvSpPr>
          <p:cNvPr id="245833" name="Rectangle 73"/>
          <p:cNvSpPr>
            <a:spLocks noChangeArrowheads="1"/>
          </p:cNvSpPr>
          <p:nvPr/>
        </p:nvSpPr>
        <p:spPr bwMode="auto">
          <a:xfrm>
            <a:off x="6591300" y="5762626"/>
            <a:ext cx="189475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u="sng">
                <a:solidFill>
                  <a:schemeClr val="accent2"/>
                </a:solidFill>
              </a:rPr>
              <a:t>Zero =</a:t>
            </a:r>
            <a:r>
              <a:rPr lang="en-US" altLang="zh-CN" u="sng">
                <a:solidFill>
                  <a:schemeClr val="accent2"/>
                </a:solidFill>
                <a:latin typeface="Times New Roman" panose="02020603050405020304" pitchFamily="18" charset="0"/>
              </a:rPr>
              <a:t> </a:t>
            </a:r>
            <a:r>
              <a:rPr lang="en-US" altLang="zh-CN" sz="1800" u="sng">
                <a:solidFill>
                  <a:schemeClr val="accent2"/>
                </a:solidFill>
              </a:rPr>
              <a:t>previous</a:t>
            </a:r>
            <a:endParaRPr lang="en-US" altLang="zh-CN" sz="1800" u="sng">
              <a:solidFill>
                <a:schemeClr val="accent2"/>
              </a:solidFill>
            </a:endParaRPr>
          </a:p>
        </p:txBody>
      </p:sp>
      <p:sp>
        <p:nvSpPr>
          <p:cNvPr id="44073" name="Line 74"/>
          <p:cNvSpPr>
            <a:spLocks noChangeShapeType="1"/>
          </p:cNvSpPr>
          <p:nvPr/>
        </p:nvSpPr>
        <p:spPr bwMode="auto">
          <a:xfrm>
            <a:off x="8089900" y="2590800"/>
            <a:ext cx="5842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74" name="Rectangle 75"/>
          <p:cNvSpPr>
            <a:spLocks noChangeArrowheads="1"/>
          </p:cNvSpPr>
          <p:nvPr/>
        </p:nvSpPr>
        <p:spPr bwMode="auto">
          <a:xfrm>
            <a:off x="7986714" y="2590801"/>
            <a:ext cx="904095"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“00”</a:t>
            </a:r>
            <a:endParaRPr lang="zh-CN" altLang="en-US" sz="1800"/>
          </a:p>
        </p:txBody>
      </p:sp>
      <p:sp>
        <p:nvSpPr>
          <p:cNvPr id="44075" name="Rectangle 76"/>
          <p:cNvSpPr>
            <a:spLocks noChangeArrowheads="1"/>
          </p:cNvSpPr>
          <p:nvPr/>
        </p:nvSpPr>
        <p:spPr bwMode="auto">
          <a:xfrm>
            <a:off x="8689976" y="2146300"/>
            <a:ext cx="1355725" cy="1270000"/>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44076" name="Rectangle 77"/>
          <p:cNvSpPr>
            <a:spLocks noChangeArrowheads="1"/>
          </p:cNvSpPr>
          <p:nvPr/>
        </p:nvSpPr>
        <p:spPr bwMode="auto">
          <a:xfrm>
            <a:off x="8651875" y="2133601"/>
            <a:ext cx="1433086"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Addr&lt;31:2</a:t>
            </a:r>
            <a:r>
              <a:rPr lang="en-US" altLang="zh-CN" b="0">
                <a:latin typeface="Times New Roman" panose="02020603050405020304" pitchFamily="18" charset="0"/>
              </a:rPr>
              <a:t>&gt;</a:t>
            </a:r>
            <a:endParaRPr lang="en-US" altLang="zh-CN" b="0">
              <a:latin typeface="Times New Roman" panose="02020603050405020304" pitchFamily="18" charset="0"/>
            </a:endParaRPr>
          </a:p>
        </p:txBody>
      </p:sp>
      <p:sp>
        <p:nvSpPr>
          <p:cNvPr id="44077" name="Rectangle 78"/>
          <p:cNvSpPr>
            <a:spLocks noChangeArrowheads="1"/>
          </p:cNvSpPr>
          <p:nvPr/>
        </p:nvSpPr>
        <p:spPr bwMode="auto">
          <a:xfrm>
            <a:off x="8729362" y="2819400"/>
            <a:ext cx="1375378" cy="64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a:r>
              <a:rPr lang="en-US" altLang="zh-CN" sz="1800"/>
              <a:t>Instruction</a:t>
            </a:r>
            <a:endParaRPr lang="en-US" altLang="zh-CN" sz="1800"/>
          </a:p>
          <a:p>
            <a:pPr algn="ctr"/>
            <a:r>
              <a:rPr lang="en-US" altLang="zh-CN" sz="1800"/>
              <a:t>Memory</a:t>
            </a:r>
            <a:endParaRPr lang="en-US" altLang="zh-CN" sz="1800"/>
          </a:p>
        </p:txBody>
      </p:sp>
      <p:sp>
        <p:nvSpPr>
          <p:cNvPr id="44078" name="Rectangle 79"/>
          <p:cNvSpPr>
            <a:spLocks noChangeArrowheads="1"/>
          </p:cNvSpPr>
          <p:nvPr/>
        </p:nvSpPr>
        <p:spPr bwMode="auto">
          <a:xfrm>
            <a:off x="8651876" y="2438401"/>
            <a:ext cx="1304845"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Addr&lt;1:0</a:t>
            </a:r>
            <a:r>
              <a:rPr lang="en-US" altLang="zh-CN" b="0">
                <a:latin typeface="Times New Roman" panose="02020603050405020304" pitchFamily="18" charset="0"/>
              </a:rPr>
              <a:t>&gt;</a:t>
            </a:r>
            <a:endParaRPr lang="en-US" altLang="zh-CN" b="0">
              <a:latin typeface="Times New Roman" panose="02020603050405020304" pitchFamily="18" charset="0"/>
            </a:endParaRPr>
          </a:p>
        </p:txBody>
      </p:sp>
      <p:sp>
        <p:nvSpPr>
          <p:cNvPr id="44079" name="Line 80"/>
          <p:cNvSpPr>
            <a:spLocks noChangeShapeType="1"/>
          </p:cNvSpPr>
          <p:nvPr/>
        </p:nvSpPr>
        <p:spPr bwMode="auto">
          <a:xfrm>
            <a:off x="9372600" y="3441700"/>
            <a:ext cx="0" cy="72390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80" name="Line 81"/>
          <p:cNvSpPr>
            <a:spLocks noChangeShapeType="1"/>
          </p:cNvSpPr>
          <p:nvPr/>
        </p:nvSpPr>
        <p:spPr bwMode="auto">
          <a:xfrm flipV="1">
            <a:off x="9302750" y="3803650"/>
            <a:ext cx="139700" cy="1651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81" name="Rectangle 82"/>
          <p:cNvSpPr>
            <a:spLocks noChangeArrowheads="1"/>
          </p:cNvSpPr>
          <p:nvPr/>
        </p:nvSpPr>
        <p:spPr bwMode="auto">
          <a:xfrm>
            <a:off x="9434513" y="3657601"/>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32</a:t>
            </a:r>
            <a:endParaRPr lang="zh-CN" altLang="en-US" sz="1800"/>
          </a:p>
        </p:txBody>
      </p:sp>
      <p:sp>
        <p:nvSpPr>
          <p:cNvPr id="44082" name="Line 83"/>
          <p:cNvSpPr>
            <a:spLocks noChangeShapeType="1"/>
          </p:cNvSpPr>
          <p:nvPr/>
        </p:nvSpPr>
        <p:spPr bwMode="auto">
          <a:xfrm>
            <a:off x="4737100" y="4191000"/>
            <a:ext cx="4318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83" name="Line 84"/>
          <p:cNvSpPr>
            <a:spLocks noChangeShapeType="1"/>
          </p:cNvSpPr>
          <p:nvPr/>
        </p:nvSpPr>
        <p:spPr bwMode="auto">
          <a:xfrm flipV="1">
            <a:off x="4724400" y="3797300"/>
            <a:ext cx="0" cy="4064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44084" name="Group 85"/>
          <p:cNvGrpSpPr/>
          <p:nvPr/>
        </p:nvGrpSpPr>
        <p:grpSpPr bwMode="auto">
          <a:xfrm>
            <a:off x="7318368" y="2649538"/>
            <a:ext cx="377824" cy="1325562"/>
            <a:chOff x="3650" y="1669"/>
            <a:chExt cx="238" cy="835"/>
          </a:xfrm>
        </p:grpSpPr>
        <p:grpSp>
          <p:nvGrpSpPr>
            <p:cNvPr id="44124" name="Group 86"/>
            <p:cNvGrpSpPr/>
            <p:nvPr/>
          </p:nvGrpSpPr>
          <p:grpSpPr bwMode="auto">
            <a:xfrm>
              <a:off x="3696" y="1669"/>
              <a:ext cx="192" cy="835"/>
              <a:chOff x="3696" y="1669"/>
              <a:chExt cx="192" cy="835"/>
            </a:xfrm>
          </p:grpSpPr>
          <p:sp>
            <p:nvSpPr>
              <p:cNvPr id="44128" name="Line 87"/>
              <p:cNvSpPr>
                <a:spLocks noChangeShapeType="1"/>
              </p:cNvSpPr>
              <p:nvPr/>
            </p:nvSpPr>
            <p:spPr bwMode="auto">
              <a:xfrm>
                <a:off x="3696" y="1669"/>
                <a:ext cx="0" cy="819"/>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29" name="Line 88"/>
              <p:cNvSpPr>
                <a:spLocks noChangeShapeType="1"/>
              </p:cNvSpPr>
              <p:nvPr/>
            </p:nvSpPr>
            <p:spPr bwMode="auto">
              <a:xfrm>
                <a:off x="3704" y="1669"/>
                <a:ext cx="176" cy="9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30" name="Line 89"/>
              <p:cNvSpPr>
                <a:spLocks noChangeShapeType="1"/>
              </p:cNvSpPr>
              <p:nvPr/>
            </p:nvSpPr>
            <p:spPr bwMode="auto">
              <a:xfrm flipV="1">
                <a:off x="3704" y="2377"/>
                <a:ext cx="176" cy="127"/>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31" name="Line 90"/>
              <p:cNvSpPr>
                <a:spLocks noChangeShapeType="1"/>
              </p:cNvSpPr>
              <p:nvPr/>
            </p:nvSpPr>
            <p:spPr bwMode="auto">
              <a:xfrm>
                <a:off x="3888" y="1780"/>
                <a:ext cx="0" cy="597"/>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4125" name="Rectangle 91"/>
            <p:cNvSpPr>
              <a:spLocks noChangeArrowheads="1"/>
            </p:cNvSpPr>
            <p:nvPr/>
          </p:nvSpPr>
          <p:spPr bwMode="auto">
            <a:xfrm rot="5400000">
              <a:off x="3563" y="1989"/>
              <a:ext cx="40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Mux</a:t>
              </a:r>
              <a:endParaRPr lang="en-US" altLang="zh-CN" sz="1800"/>
            </a:p>
          </p:txBody>
        </p:sp>
        <p:sp>
          <p:nvSpPr>
            <p:cNvPr id="44126" name="Rectangle 92"/>
            <p:cNvSpPr>
              <a:spLocks noChangeArrowheads="1"/>
            </p:cNvSpPr>
            <p:nvPr/>
          </p:nvSpPr>
          <p:spPr bwMode="auto">
            <a:xfrm>
              <a:off x="3687" y="1749"/>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b="0">
                  <a:latin typeface="Times New Roman" panose="02020603050405020304" pitchFamily="18" charset="0"/>
                </a:rPr>
                <a:t>1</a:t>
              </a:r>
              <a:endParaRPr lang="zh-CN" altLang="en-US" b="0">
                <a:latin typeface="Times New Roman" panose="02020603050405020304" pitchFamily="18" charset="0"/>
              </a:endParaRPr>
            </a:p>
          </p:txBody>
        </p:sp>
        <p:sp>
          <p:nvSpPr>
            <p:cNvPr id="44127" name="Rectangle 93"/>
            <p:cNvSpPr>
              <a:spLocks noChangeArrowheads="1"/>
            </p:cNvSpPr>
            <p:nvPr/>
          </p:nvSpPr>
          <p:spPr bwMode="auto">
            <a:xfrm>
              <a:off x="3687" y="2219"/>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b="0">
                  <a:latin typeface="Times New Roman" panose="02020603050405020304" pitchFamily="18" charset="0"/>
                </a:rPr>
                <a:t>0</a:t>
              </a:r>
              <a:endParaRPr lang="zh-CN" altLang="en-US" b="0">
                <a:latin typeface="Times New Roman" panose="02020603050405020304" pitchFamily="18" charset="0"/>
              </a:endParaRPr>
            </a:p>
          </p:txBody>
        </p:sp>
      </p:grpSp>
      <p:sp>
        <p:nvSpPr>
          <p:cNvPr id="44085" name="Line 94"/>
          <p:cNvSpPr>
            <a:spLocks noChangeShapeType="1"/>
          </p:cNvSpPr>
          <p:nvPr/>
        </p:nvSpPr>
        <p:spPr bwMode="auto">
          <a:xfrm>
            <a:off x="5118100" y="3124200"/>
            <a:ext cx="8128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86" name="Line 95"/>
          <p:cNvSpPr>
            <a:spLocks noChangeShapeType="1"/>
          </p:cNvSpPr>
          <p:nvPr/>
        </p:nvSpPr>
        <p:spPr bwMode="auto">
          <a:xfrm flipH="1">
            <a:off x="5403850" y="3059113"/>
            <a:ext cx="88900" cy="131762"/>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87" name="Rectangle 96"/>
          <p:cNvSpPr>
            <a:spLocks noChangeArrowheads="1"/>
          </p:cNvSpPr>
          <p:nvPr/>
        </p:nvSpPr>
        <p:spPr bwMode="auto">
          <a:xfrm>
            <a:off x="5091113" y="3117851"/>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26</a:t>
            </a:r>
            <a:endParaRPr lang="zh-CN" altLang="en-US" sz="1800"/>
          </a:p>
        </p:txBody>
      </p:sp>
      <p:sp>
        <p:nvSpPr>
          <p:cNvPr id="44088" name="Line 97"/>
          <p:cNvSpPr>
            <a:spLocks noChangeShapeType="1"/>
          </p:cNvSpPr>
          <p:nvPr/>
        </p:nvSpPr>
        <p:spPr bwMode="auto">
          <a:xfrm>
            <a:off x="3441700" y="2667000"/>
            <a:ext cx="24892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89" name="Line 98"/>
          <p:cNvSpPr>
            <a:spLocks noChangeShapeType="1"/>
          </p:cNvSpPr>
          <p:nvPr/>
        </p:nvSpPr>
        <p:spPr bwMode="auto">
          <a:xfrm flipH="1">
            <a:off x="5403850" y="2601913"/>
            <a:ext cx="88900" cy="131762"/>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90" name="Rectangle 99"/>
          <p:cNvSpPr>
            <a:spLocks noChangeArrowheads="1"/>
          </p:cNvSpPr>
          <p:nvPr/>
        </p:nvSpPr>
        <p:spPr bwMode="auto">
          <a:xfrm>
            <a:off x="5167313" y="2660651"/>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4</a:t>
            </a:r>
            <a:endParaRPr lang="zh-CN" altLang="en-US" sz="1800"/>
          </a:p>
        </p:txBody>
      </p:sp>
      <p:sp>
        <p:nvSpPr>
          <p:cNvPr id="44091" name="Rectangle 100"/>
          <p:cNvSpPr>
            <a:spLocks noChangeArrowheads="1"/>
          </p:cNvSpPr>
          <p:nvPr/>
        </p:nvSpPr>
        <p:spPr bwMode="auto">
          <a:xfrm>
            <a:off x="3859213" y="2336801"/>
            <a:ext cx="136255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PC&lt;31:28&gt;</a:t>
            </a:r>
            <a:endParaRPr lang="en-US" altLang="zh-CN" sz="1800"/>
          </a:p>
        </p:txBody>
      </p:sp>
      <p:sp>
        <p:nvSpPr>
          <p:cNvPr id="44092" name="Rectangle 101"/>
          <p:cNvSpPr>
            <a:spLocks noChangeArrowheads="1"/>
          </p:cNvSpPr>
          <p:nvPr/>
        </p:nvSpPr>
        <p:spPr bwMode="auto">
          <a:xfrm>
            <a:off x="4214814" y="2717800"/>
            <a:ext cx="8794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Target</a:t>
            </a:r>
            <a:endParaRPr lang="en-US" altLang="zh-CN" sz="1800"/>
          </a:p>
        </p:txBody>
      </p:sp>
      <p:sp>
        <p:nvSpPr>
          <p:cNvPr id="44093" name="Line 102"/>
          <p:cNvSpPr>
            <a:spLocks noChangeShapeType="1"/>
          </p:cNvSpPr>
          <p:nvPr/>
        </p:nvSpPr>
        <p:spPr bwMode="auto">
          <a:xfrm>
            <a:off x="5943600" y="2679700"/>
            <a:ext cx="0" cy="4318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94" name="Line 103"/>
          <p:cNvSpPr>
            <a:spLocks noChangeShapeType="1"/>
          </p:cNvSpPr>
          <p:nvPr/>
        </p:nvSpPr>
        <p:spPr bwMode="auto">
          <a:xfrm>
            <a:off x="5956300" y="2895600"/>
            <a:ext cx="14224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95" name="Line 104"/>
          <p:cNvSpPr>
            <a:spLocks noChangeShapeType="1"/>
          </p:cNvSpPr>
          <p:nvPr/>
        </p:nvSpPr>
        <p:spPr bwMode="auto">
          <a:xfrm>
            <a:off x="6946900" y="3733800"/>
            <a:ext cx="4318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96" name="Line 105"/>
          <p:cNvSpPr>
            <a:spLocks noChangeShapeType="1"/>
          </p:cNvSpPr>
          <p:nvPr/>
        </p:nvSpPr>
        <p:spPr bwMode="auto">
          <a:xfrm>
            <a:off x="6642100" y="4191000"/>
            <a:ext cx="2794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97" name="Line 106"/>
          <p:cNvSpPr>
            <a:spLocks noChangeShapeType="1"/>
          </p:cNvSpPr>
          <p:nvPr/>
        </p:nvSpPr>
        <p:spPr bwMode="auto">
          <a:xfrm flipV="1">
            <a:off x="6934200" y="3721100"/>
            <a:ext cx="0" cy="4826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98" name="Line 107"/>
          <p:cNvSpPr>
            <a:spLocks noChangeShapeType="1"/>
          </p:cNvSpPr>
          <p:nvPr/>
        </p:nvSpPr>
        <p:spPr bwMode="auto">
          <a:xfrm flipH="1">
            <a:off x="6546850" y="2825750"/>
            <a:ext cx="88900" cy="166688"/>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99" name="Rectangle 108"/>
          <p:cNvSpPr>
            <a:spLocks noChangeArrowheads="1"/>
          </p:cNvSpPr>
          <p:nvPr/>
        </p:nvSpPr>
        <p:spPr bwMode="auto">
          <a:xfrm>
            <a:off x="6234113" y="2924176"/>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30</a:t>
            </a:r>
            <a:endParaRPr lang="zh-CN" altLang="en-US" sz="1800"/>
          </a:p>
        </p:txBody>
      </p:sp>
      <p:sp>
        <p:nvSpPr>
          <p:cNvPr id="44100" name="Rectangle 109"/>
          <p:cNvSpPr>
            <a:spLocks noGrp="1" noChangeArrowheads="1"/>
          </p:cNvSpPr>
          <p:nvPr>
            <p:ph type="body" idx="1"/>
          </p:nvPr>
        </p:nvSpPr>
        <p:spPr>
          <a:xfrm>
            <a:off x="558801" y="845344"/>
            <a:ext cx="8191500" cy="820738"/>
          </a:xfrm>
          <a:noFill/>
        </p:spPr>
        <p:txBody>
          <a:bodyPr/>
          <a:lstStyle/>
          <a:p>
            <a:pPr>
              <a:buFontTx/>
              <a:buNone/>
            </a:pPr>
            <a:r>
              <a:rPr lang="zh-CN" altLang="en-US" sz="2000" dirty="0">
                <a:ea typeface="黑体" panose="02010609060101010101" pitchFamily="49" charset="-122"/>
              </a:rPr>
              <a:t>取指令</a:t>
            </a:r>
            <a:r>
              <a:rPr lang="en-US" altLang="zh-CN" sz="2000" dirty="0">
                <a:ea typeface="黑体" panose="02010609060101010101" pitchFamily="49" charset="-122"/>
              </a:rPr>
              <a:t>: Instruction </a:t>
            </a:r>
            <a:r>
              <a:rPr lang="en-US" altLang="zh-CN" sz="2000" dirty="0">
                <a:ea typeface="黑体" panose="02010609060101010101" pitchFamily="49" charset="-122"/>
                <a:cs typeface="Arial" panose="020B0604020202020204" pitchFamily="34" charset="0"/>
                <a:sym typeface="Wingdings" panose="05000000000000000000" pitchFamily="2" charset="2"/>
              </a:rPr>
              <a:t>←</a:t>
            </a:r>
            <a:r>
              <a:rPr lang="en-US" altLang="zh-CN" sz="2000" dirty="0">
                <a:ea typeface="黑体" panose="02010609060101010101" pitchFamily="49" charset="-122"/>
              </a:rPr>
              <a:t> M[PC]</a:t>
            </a:r>
            <a:endParaRPr lang="en-US" altLang="zh-CN" sz="2000" dirty="0">
              <a:ea typeface="黑体" panose="02010609060101010101" pitchFamily="49" charset="-122"/>
            </a:endParaRPr>
          </a:p>
          <a:p>
            <a:pPr lvl="1"/>
            <a:r>
              <a:rPr lang="zh-CN" altLang="en-US" sz="2000" dirty="0">
                <a:solidFill>
                  <a:srgbClr val="0000FF"/>
                </a:solidFill>
                <a:ea typeface="黑体" panose="02010609060101010101" pitchFamily="49" charset="-122"/>
              </a:rPr>
              <a:t>所有指令都相同</a:t>
            </a:r>
            <a:endParaRPr lang="zh-CN" altLang="en-US" sz="2000" dirty="0">
              <a:solidFill>
                <a:srgbClr val="0000FF"/>
              </a:solidFill>
              <a:ea typeface="黑体" panose="02010609060101010101" pitchFamily="49" charset="-122"/>
            </a:endParaRPr>
          </a:p>
        </p:txBody>
      </p:sp>
      <p:sp>
        <p:nvSpPr>
          <p:cNvPr id="44101" name="Line 110"/>
          <p:cNvSpPr>
            <a:spLocks noChangeShapeType="1"/>
          </p:cNvSpPr>
          <p:nvPr/>
        </p:nvSpPr>
        <p:spPr bwMode="auto">
          <a:xfrm flipV="1">
            <a:off x="7543800" y="3873500"/>
            <a:ext cx="0" cy="48260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871" name="Rectangle 111"/>
          <p:cNvSpPr>
            <a:spLocks noChangeArrowheads="1"/>
          </p:cNvSpPr>
          <p:nvPr/>
        </p:nvSpPr>
        <p:spPr bwMode="auto">
          <a:xfrm>
            <a:off x="6818314" y="4292601"/>
            <a:ext cx="2022991"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u="sng">
                <a:solidFill>
                  <a:schemeClr val="accent1"/>
                </a:solidFill>
              </a:rPr>
              <a:t>Jump = previous</a:t>
            </a:r>
            <a:endParaRPr lang="en-US" altLang="zh-CN" sz="1800" u="sng">
              <a:solidFill>
                <a:schemeClr val="accent1"/>
              </a:solidFill>
            </a:endParaRPr>
          </a:p>
        </p:txBody>
      </p:sp>
      <p:sp>
        <p:nvSpPr>
          <p:cNvPr id="44103" name="Rectangle 112"/>
          <p:cNvSpPr>
            <a:spLocks noChangeArrowheads="1"/>
          </p:cNvSpPr>
          <p:nvPr/>
        </p:nvSpPr>
        <p:spPr bwMode="auto">
          <a:xfrm>
            <a:off x="1773239" y="5410201"/>
            <a:ext cx="2087111"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Instruction&lt;15:0</a:t>
            </a:r>
            <a:r>
              <a:rPr lang="en-US" altLang="zh-CN" b="0">
                <a:latin typeface="Times New Roman" panose="02020603050405020304" pitchFamily="18" charset="0"/>
              </a:rPr>
              <a:t>&gt;</a:t>
            </a:r>
            <a:endParaRPr lang="en-US" altLang="zh-CN" b="0">
              <a:latin typeface="Times New Roman" panose="02020603050405020304" pitchFamily="18" charset="0"/>
            </a:endParaRPr>
          </a:p>
        </p:txBody>
      </p:sp>
      <p:sp>
        <p:nvSpPr>
          <p:cNvPr id="44104" name="Rectangle 113"/>
          <p:cNvSpPr>
            <a:spLocks noChangeArrowheads="1"/>
          </p:cNvSpPr>
          <p:nvPr/>
        </p:nvSpPr>
        <p:spPr bwMode="auto">
          <a:xfrm>
            <a:off x="8599488" y="4076701"/>
            <a:ext cx="208871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Instruction&lt;31:0</a:t>
            </a:r>
            <a:r>
              <a:rPr lang="en-US" altLang="zh-CN">
                <a:latin typeface="Times New Roman" panose="02020603050405020304" pitchFamily="18" charset="0"/>
              </a:rPr>
              <a:t>&gt;</a:t>
            </a:r>
            <a:endParaRPr lang="en-US" altLang="zh-CN">
              <a:latin typeface="Times New Roman" panose="02020603050405020304" pitchFamily="18" charset="0"/>
            </a:endParaRPr>
          </a:p>
        </p:txBody>
      </p:sp>
      <p:sp>
        <p:nvSpPr>
          <p:cNvPr id="44105" name="Line 114"/>
          <p:cNvSpPr>
            <a:spLocks noChangeShapeType="1"/>
          </p:cNvSpPr>
          <p:nvPr/>
        </p:nvSpPr>
        <p:spPr bwMode="auto">
          <a:xfrm flipH="1">
            <a:off x="6623050" y="2216150"/>
            <a:ext cx="88900" cy="166688"/>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06" name="Rectangle 115"/>
          <p:cNvSpPr>
            <a:spLocks noChangeArrowheads="1"/>
          </p:cNvSpPr>
          <p:nvPr/>
        </p:nvSpPr>
        <p:spPr bwMode="auto">
          <a:xfrm>
            <a:off x="6310313" y="2314576"/>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30</a:t>
            </a:r>
            <a:endParaRPr lang="zh-CN" altLang="en-US" sz="1800"/>
          </a:p>
        </p:txBody>
      </p:sp>
      <p:sp>
        <p:nvSpPr>
          <p:cNvPr id="44107" name="Rectangle 116"/>
          <p:cNvSpPr>
            <a:spLocks noChangeArrowheads="1"/>
          </p:cNvSpPr>
          <p:nvPr/>
        </p:nvSpPr>
        <p:spPr bwMode="auto">
          <a:xfrm>
            <a:off x="3579813" y="2984501"/>
            <a:ext cx="139461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Instr&lt;25:0</a:t>
            </a:r>
            <a:r>
              <a:rPr lang="en-US" altLang="zh-CN" b="0">
                <a:latin typeface="Times New Roman" panose="02020603050405020304" pitchFamily="18" charset="0"/>
              </a:rPr>
              <a:t>&gt;</a:t>
            </a:r>
            <a:endParaRPr lang="en-US" altLang="zh-CN" b="0">
              <a:latin typeface="Times New Roman" panose="02020603050405020304" pitchFamily="18" charset="0"/>
            </a:endParaRPr>
          </a:p>
        </p:txBody>
      </p:sp>
      <p:grpSp>
        <p:nvGrpSpPr>
          <p:cNvPr id="11" name="Group 117"/>
          <p:cNvGrpSpPr/>
          <p:nvPr/>
        </p:nvGrpSpPr>
        <p:grpSpPr bwMode="auto">
          <a:xfrm>
            <a:off x="3195638" y="2260600"/>
            <a:ext cx="5465762" cy="1346200"/>
            <a:chOff x="1053" y="1424"/>
            <a:chExt cx="3443" cy="848"/>
          </a:xfrm>
        </p:grpSpPr>
        <p:sp>
          <p:nvSpPr>
            <p:cNvPr id="44121" name="Line 118"/>
            <p:cNvSpPr>
              <a:spLocks noChangeShapeType="1"/>
            </p:cNvSpPr>
            <p:nvPr/>
          </p:nvSpPr>
          <p:spPr bwMode="auto">
            <a:xfrm flipV="1">
              <a:off x="1200" y="1424"/>
              <a:ext cx="0" cy="848"/>
            </a:xfrm>
            <a:prstGeom prst="line">
              <a:avLst/>
            </a:prstGeom>
            <a:noFill/>
            <a:ln w="50800">
              <a:solidFill>
                <a:schemeClr val="accent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22" name="Line 119"/>
            <p:cNvSpPr>
              <a:spLocks noChangeShapeType="1"/>
            </p:cNvSpPr>
            <p:nvPr/>
          </p:nvSpPr>
          <p:spPr bwMode="auto">
            <a:xfrm>
              <a:off x="1216" y="1440"/>
              <a:ext cx="3280" cy="0"/>
            </a:xfrm>
            <a:prstGeom prst="line">
              <a:avLst/>
            </a:prstGeom>
            <a:noFill/>
            <a:ln w="50800">
              <a:solidFill>
                <a:schemeClr val="accent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23" name="Line 120"/>
            <p:cNvSpPr>
              <a:spLocks noChangeShapeType="1"/>
            </p:cNvSpPr>
            <p:nvPr/>
          </p:nvSpPr>
          <p:spPr bwMode="auto">
            <a:xfrm>
              <a:off x="1053" y="2256"/>
              <a:ext cx="151" cy="1"/>
            </a:xfrm>
            <a:prstGeom prst="line">
              <a:avLst/>
            </a:prstGeom>
            <a:noFill/>
            <a:ln w="50800">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4109" name="Oval 121"/>
          <p:cNvSpPr>
            <a:spLocks noChangeArrowheads="1"/>
          </p:cNvSpPr>
          <p:nvPr/>
        </p:nvSpPr>
        <p:spPr bwMode="auto">
          <a:xfrm>
            <a:off x="2984500" y="4203700"/>
            <a:ext cx="127000" cy="127000"/>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44110" name="Line 122"/>
          <p:cNvSpPr>
            <a:spLocks noChangeShapeType="1"/>
          </p:cNvSpPr>
          <p:nvPr/>
        </p:nvSpPr>
        <p:spPr bwMode="auto">
          <a:xfrm>
            <a:off x="3048000" y="4356100"/>
            <a:ext cx="0" cy="3556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11" name="Rectangle 123"/>
          <p:cNvSpPr>
            <a:spLocks noChangeArrowheads="1"/>
          </p:cNvSpPr>
          <p:nvPr/>
        </p:nvSpPr>
        <p:spPr bwMode="auto">
          <a:xfrm>
            <a:off x="2881313" y="4724401"/>
            <a:ext cx="541816"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rgbClr val="A50021"/>
                </a:solidFill>
              </a:rPr>
              <a:t>Clk</a:t>
            </a:r>
            <a:endParaRPr lang="en-US" altLang="zh-CN" sz="1800">
              <a:solidFill>
                <a:srgbClr val="A50021"/>
              </a:solidFill>
            </a:endParaRPr>
          </a:p>
        </p:txBody>
      </p:sp>
      <p:grpSp>
        <p:nvGrpSpPr>
          <p:cNvPr id="12" name="Group 124"/>
          <p:cNvGrpSpPr/>
          <p:nvPr/>
        </p:nvGrpSpPr>
        <p:grpSpPr bwMode="auto">
          <a:xfrm>
            <a:off x="2476500" y="4749800"/>
            <a:ext cx="609600" cy="355600"/>
            <a:chOff x="600" y="2992"/>
            <a:chExt cx="384" cy="224"/>
          </a:xfrm>
        </p:grpSpPr>
        <p:sp>
          <p:nvSpPr>
            <p:cNvPr id="44118" name="Line 125"/>
            <p:cNvSpPr>
              <a:spLocks noChangeShapeType="1"/>
            </p:cNvSpPr>
            <p:nvPr/>
          </p:nvSpPr>
          <p:spPr bwMode="auto">
            <a:xfrm>
              <a:off x="600" y="2992"/>
              <a:ext cx="200" cy="0"/>
            </a:xfrm>
            <a:prstGeom prst="line">
              <a:avLst/>
            </a:prstGeom>
            <a:noFill/>
            <a:ln w="25400">
              <a:solidFill>
                <a:srgbClr val="00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19" name="Line 126"/>
            <p:cNvSpPr>
              <a:spLocks noChangeShapeType="1"/>
            </p:cNvSpPr>
            <p:nvPr/>
          </p:nvSpPr>
          <p:spPr bwMode="auto">
            <a:xfrm flipH="1">
              <a:off x="800" y="2992"/>
              <a:ext cx="0" cy="224"/>
            </a:xfrm>
            <a:prstGeom prst="line">
              <a:avLst/>
            </a:prstGeom>
            <a:noFill/>
            <a:ln w="25400">
              <a:solidFill>
                <a:srgbClr val="0000FF"/>
              </a:solidFill>
              <a:rou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20" name="Line 127"/>
            <p:cNvSpPr>
              <a:spLocks noChangeShapeType="1"/>
            </p:cNvSpPr>
            <p:nvPr/>
          </p:nvSpPr>
          <p:spPr bwMode="auto">
            <a:xfrm>
              <a:off x="800" y="3208"/>
              <a:ext cx="184" cy="0"/>
            </a:xfrm>
            <a:prstGeom prst="line">
              <a:avLst/>
            </a:prstGeom>
            <a:noFill/>
            <a:ln w="25400">
              <a:solidFill>
                <a:srgbClr val="00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45888" name="Text Box 128"/>
          <p:cNvSpPr txBox="1">
            <a:spLocks noChangeArrowheads="1"/>
          </p:cNvSpPr>
          <p:nvPr/>
        </p:nvSpPr>
        <p:spPr bwMode="auto">
          <a:xfrm>
            <a:off x="4246563" y="873898"/>
            <a:ext cx="7673294"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wrap="square">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50000"/>
              </a:spcBef>
            </a:pPr>
            <a:r>
              <a:rPr lang="zh-CN" altLang="en-US" sz="2000" dirty="0">
                <a:latin typeface="Times New Roman" panose="02020603050405020304" pitchFamily="18" charset="0"/>
                <a:ea typeface="黑体" panose="02010609060101010101" pitchFamily="49" charset="-122"/>
              </a:rPr>
              <a:t>新指令还没有取出译码，所以控制信号的值还是原来指令的旧值。</a:t>
            </a:r>
            <a:endParaRPr lang="zh-CN" altLang="en-US" sz="2000" dirty="0">
              <a:latin typeface="Times New Roman" panose="02020603050405020304" pitchFamily="18" charset="0"/>
              <a:ea typeface="黑体" panose="02010609060101010101" pitchFamily="49" charset="-122"/>
            </a:endParaRPr>
          </a:p>
          <a:p>
            <a:pPr>
              <a:spcBef>
                <a:spcPct val="50000"/>
              </a:spcBef>
            </a:pPr>
            <a:r>
              <a:rPr lang="zh-CN" altLang="en-US" sz="2000" dirty="0">
                <a:latin typeface="Times New Roman" panose="02020603050405020304" pitchFamily="18" charset="0"/>
                <a:ea typeface="黑体" panose="02010609060101010101" pitchFamily="49" charset="-122"/>
              </a:rPr>
              <a:t>新指令还没有执行，所以标志也为旧值。</a:t>
            </a:r>
            <a:endParaRPr lang="zh-CN" altLang="en-US" sz="2000" dirty="0">
              <a:latin typeface="Times New Roman" panose="02020603050405020304" pitchFamily="18" charset="0"/>
              <a:ea typeface="黑体" panose="02010609060101010101" pitchFamily="49" charset="-122"/>
            </a:endParaRPr>
          </a:p>
        </p:txBody>
      </p:sp>
      <p:sp>
        <p:nvSpPr>
          <p:cNvPr id="245889" name="Text Box 129"/>
          <p:cNvSpPr txBox="1">
            <a:spLocks noChangeArrowheads="1"/>
          </p:cNvSpPr>
          <p:nvPr/>
        </p:nvSpPr>
        <p:spPr bwMode="auto">
          <a:xfrm>
            <a:off x="6934191" y="4748213"/>
            <a:ext cx="5257809"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wrap="square">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50000"/>
              </a:spcBef>
            </a:pPr>
            <a:r>
              <a:rPr lang="zh-CN" altLang="en-US" sz="1900" dirty="0">
                <a:ea typeface="黑体" panose="02010609060101010101" pitchFamily="49" charset="-122"/>
              </a:rPr>
              <a:t>取出指令的第</a:t>
            </a:r>
            <a:r>
              <a:rPr lang="en-US" altLang="zh-CN" sz="1900" dirty="0">
                <a:ea typeface="黑体" panose="02010609060101010101" pitchFamily="49" charset="-122"/>
              </a:rPr>
              <a:t>31-26</a:t>
            </a:r>
            <a:r>
              <a:rPr lang="zh-CN" altLang="en-US" sz="1900" dirty="0">
                <a:ea typeface="黑体" panose="02010609060101010101" pitchFamily="49" charset="-122"/>
              </a:rPr>
              <a:t>位作为操作码首先被译码。</a:t>
            </a:r>
            <a:r>
              <a:rPr lang="en-US" altLang="zh-CN" sz="1900" dirty="0">
                <a:ea typeface="黑体" panose="02010609060101010101" pitchFamily="49" charset="-122"/>
              </a:rPr>
              <a:t>op=000000, </a:t>
            </a:r>
            <a:r>
              <a:rPr lang="zh-CN" altLang="en-US" sz="1900" dirty="0">
                <a:ea typeface="黑体" panose="02010609060101010101" pitchFamily="49" charset="-122"/>
              </a:rPr>
              <a:t>则为</a:t>
            </a:r>
            <a:r>
              <a:rPr lang="en-US" altLang="zh-CN" sz="1900" dirty="0">
                <a:ea typeface="黑体" panose="02010609060101010101" pitchFamily="49" charset="-122"/>
              </a:rPr>
              <a:t>R-type</a:t>
            </a:r>
            <a:r>
              <a:rPr lang="zh-CN" altLang="en-US" sz="1900" dirty="0">
                <a:ea typeface="黑体" panose="02010609060101010101" pitchFamily="49" charset="-122"/>
              </a:rPr>
              <a:t>指令</a:t>
            </a:r>
            <a:endParaRPr lang="en-US" altLang="zh-CN" sz="1900" dirty="0">
              <a:ea typeface="黑体" panose="02010609060101010101" pitchFamily="49" charset="-122"/>
            </a:endParaRPr>
          </a:p>
        </p:txBody>
      </p:sp>
      <p:sp>
        <p:nvSpPr>
          <p:cNvPr id="245890" name="Text Box 130"/>
          <p:cNvSpPr txBox="1">
            <a:spLocks noChangeArrowheads="1"/>
          </p:cNvSpPr>
          <p:nvPr/>
        </p:nvSpPr>
        <p:spPr bwMode="auto">
          <a:xfrm>
            <a:off x="563780" y="5816600"/>
            <a:ext cx="249078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50000"/>
              </a:spcBef>
            </a:pPr>
            <a:r>
              <a:rPr lang="zh-CN" altLang="en-US" sz="1700" dirty="0">
                <a:solidFill>
                  <a:schemeClr val="accent1"/>
                </a:solidFill>
                <a:latin typeface="Times New Roman" panose="02020603050405020304" pitchFamily="18" charset="0"/>
                <a:ea typeface="黑体" panose="02010609060101010101" pitchFamily="49" charset="-122"/>
              </a:rPr>
              <a:t>取指部件由旧控制信号控制，会不会有问题？</a:t>
            </a:r>
            <a:endParaRPr lang="zh-CN" altLang="en-US" sz="1700" dirty="0">
              <a:solidFill>
                <a:schemeClr val="accent1"/>
              </a:solidFill>
              <a:latin typeface="Times New Roman" panose="02020603050405020304" pitchFamily="18" charset="0"/>
              <a:ea typeface="黑体" panose="02010609060101010101" pitchFamily="49" charset="-122"/>
            </a:endParaRPr>
          </a:p>
        </p:txBody>
      </p:sp>
      <p:sp>
        <p:nvSpPr>
          <p:cNvPr id="245891" name="Text Box 131"/>
          <p:cNvSpPr txBox="1">
            <a:spLocks noChangeArrowheads="1"/>
          </p:cNvSpPr>
          <p:nvPr/>
        </p:nvSpPr>
        <p:spPr bwMode="auto">
          <a:xfrm>
            <a:off x="1952626" y="6419851"/>
            <a:ext cx="2176463" cy="366713"/>
          </a:xfrm>
          <a:prstGeom prst="rect">
            <a:avLst/>
          </a:prstGeom>
          <a:solidFill>
            <a:schemeClr val="bg1"/>
          </a:solidFill>
          <a:ln>
            <a:noFill/>
          </a:ln>
          <a:extLs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50000"/>
              </a:spcBef>
            </a:pPr>
            <a:r>
              <a:rPr lang="zh-CN" altLang="en-US" sz="1800">
                <a:ea typeface="黑体" panose="02010609060101010101" pitchFamily="49" charset="-122"/>
              </a:rPr>
              <a:t>没有问题！</a:t>
            </a:r>
            <a:r>
              <a:rPr lang="en-US" altLang="zh-CN" sz="1800">
                <a:ea typeface="黑体" panose="02010609060101010101" pitchFamily="49" charset="-122"/>
              </a:rPr>
              <a:t>Why</a:t>
            </a:r>
            <a:r>
              <a:rPr lang="en-US" altLang="zh-CN">
                <a:solidFill>
                  <a:srgbClr val="008000"/>
                </a:solidFill>
                <a:ea typeface="黑体" panose="02010609060101010101" pitchFamily="49" charset="-122"/>
              </a:rPr>
              <a:t>?</a:t>
            </a:r>
            <a:endParaRPr lang="en-US" altLang="zh-CN">
              <a:solidFill>
                <a:srgbClr val="008000"/>
              </a:solidFill>
              <a:ea typeface="黑体" panose="02010609060101010101" pitchFamily="49" charset="-122"/>
            </a:endParaRPr>
          </a:p>
        </p:txBody>
      </p:sp>
      <p:sp>
        <p:nvSpPr>
          <p:cNvPr id="245892" name="Text Box 132"/>
          <p:cNvSpPr txBox="1">
            <a:spLocks noChangeArrowheads="1"/>
          </p:cNvSpPr>
          <p:nvPr/>
        </p:nvSpPr>
        <p:spPr bwMode="auto">
          <a:xfrm>
            <a:off x="4316412" y="6173788"/>
            <a:ext cx="704827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wrap="square">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20000"/>
              </a:spcBef>
            </a:pPr>
            <a:r>
              <a:rPr lang="zh-CN" altLang="en-US" sz="1800" dirty="0">
                <a:ea typeface="黑体" panose="02010609060101010101" pitchFamily="49" charset="-122"/>
              </a:rPr>
              <a:t>因为在下个</a:t>
            </a:r>
            <a:r>
              <a:rPr lang="en-US" altLang="zh-CN" sz="1800" dirty="0" err="1">
                <a:ea typeface="黑体" panose="02010609060101010101" pitchFamily="49" charset="-122"/>
              </a:rPr>
              <a:t>Clk</a:t>
            </a:r>
            <a:r>
              <a:rPr lang="zh-CN" altLang="en-US" sz="1800" dirty="0">
                <a:ea typeface="黑体" panose="02010609060101010101" pitchFamily="49" charset="-122"/>
              </a:rPr>
              <a:t>到来之前</a:t>
            </a:r>
            <a:r>
              <a:rPr lang="en-US" altLang="zh-CN" sz="1800" dirty="0">
                <a:ea typeface="黑体" panose="02010609060101010101" pitchFamily="49" charset="-122"/>
              </a:rPr>
              <a:t>PC</a:t>
            </a:r>
            <a:r>
              <a:rPr lang="zh-CN" altLang="en-US" sz="1800" dirty="0">
                <a:ea typeface="黑体" panose="02010609060101010101" pitchFamily="49" charset="-122"/>
              </a:rPr>
              <a:t>输入端的值不会写入，只要保证下个</a:t>
            </a:r>
            <a:r>
              <a:rPr lang="en-US" altLang="zh-CN" sz="1800" dirty="0" err="1">
                <a:ea typeface="黑体" panose="02010609060101010101" pitchFamily="49" charset="-122"/>
              </a:rPr>
              <a:t>Clk</a:t>
            </a:r>
            <a:r>
              <a:rPr lang="zh-CN" altLang="en-US" sz="1800" dirty="0">
                <a:ea typeface="黑体" panose="02010609060101010101" pitchFamily="49" charset="-122"/>
              </a:rPr>
              <a:t>来之前能产生正确的</a:t>
            </a:r>
            <a:r>
              <a:rPr lang="en-US" altLang="zh-CN" sz="1800" dirty="0">
                <a:ea typeface="黑体" panose="02010609060101010101" pitchFamily="49" charset="-122"/>
              </a:rPr>
              <a:t>PC</a:t>
            </a:r>
            <a:r>
              <a:rPr lang="zh-CN" altLang="en-US" sz="1800" dirty="0">
                <a:ea typeface="黑体" panose="02010609060101010101" pitchFamily="49" charset="-122"/>
              </a:rPr>
              <a:t>即可！</a:t>
            </a:r>
            <a:endParaRPr lang="zh-CN" altLang="en-US" sz="1800" dirty="0">
              <a:ea typeface="黑体" panose="02010609060101010101" pitchFamily="49" charset="-122"/>
            </a:endParaRPr>
          </a:p>
        </p:txBody>
      </p:sp>
      <p:sp>
        <p:nvSpPr>
          <p:cNvPr id="2" name="标题 1"/>
          <p:cNvSpPr>
            <a:spLocks noGrp="1"/>
          </p:cNvSpPr>
          <p:nvPr>
            <p:ph type="title"/>
          </p:nvPr>
        </p:nvSpPr>
        <p:spPr/>
        <p:txBody>
          <a:bodyPr/>
          <a:lstStyle/>
          <a:p>
            <a:r>
              <a:rPr lang="en-US" altLang="zh-CN" dirty="0"/>
              <a:t>Add / Sub</a:t>
            </a:r>
            <a:r>
              <a:rPr lang="zh-CN" altLang="en-US" dirty="0"/>
              <a:t>操作开始时取指部件中的动作</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checkerboard(across)">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45888">
                                            <p:txEl>
                                              <p:pRg st="0" end="0"/>
                                            </p:txEl>
                                          </p:spTgt>
                                        </p:tgtEl>
                                        <p:attrNameLst>
                                          <p:attrName>style.visibility</p:attrName>
                                        </p:attrNameLst>
                                      </p:cBhvr>
                                      <p:to>
                                        <p:strVal val="visible"/>
                                      </p:to>
                                    </p:set>
                                    <p:animEffect transition="in" filter="blinds(horizontal)">
                                      <p:cBhvr>
                                        <p:cTn id="17" dur="500"/>
                                        <p:tgtEl>
                                          <p:spTgt spid="24588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45871"/>
                                        </p:tgtEl>
                                        <p:attrNameLst>
                                          <p:attrName>style.visibility</p:attrName>
                                        </p:attrNameLst>
                                      </p:cBhvr>
                                      <p:to>
                                        <p:strVal val="visible"/>
                                      </p:to>
                                    </p:set>
                                    <p:animEffect transition="in" filter="blinds(horizontal)">
                                      <p:cBhvr>
                                        <p:cTn id="22" dur="500"/>
                                        <p:tgtEl>
                                          <p:spTgt spid="24587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45832"/>
                                        </p:tgtEl>
                                        <p:attrNameLst>
                                          <p:attrName>style.visibility</p:attrName>
                                        </p:attrNameLst>
                                      </p:cBhvr>
                                      <p:to>
                                        <p:strVal val="visible"/>
                                      </p:to>
                                    </p:set>
                                    <p:animEffect transition="in" filter="blinds(horizontal)">
                                      <p:cBhvr>
                                        <p:cTn id="27" dur="500"/>
                                        <p:tgtEl>
                                          <p:spTgt spid="24583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45888">
                                            <p:txEl>
                                              <p:pRg st="1" end="1"/>
                                            </p:txEl>
                                          </p:spTgt>
                                        </p:tgtEl>
                                        <p:attrNameLst>
                                          <p:attrName>style.visibility</p:attrName>
                                        </p:attrNameLst>
                                      </p:cBhvr>
                                      <p:to>
                                        <p:strVal val="visible"/>
                                      </p:to>
                                    </p:set>
                                    <p:animEffect transition="in" filter="blinds(horizontal)">
                                      <p:cBhvr>
                                        <p:cTn id="32" dur="500"/>
                                        <p:tgtEl>
                                          <p:spTgt spid="245888">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45833"/>
                                        </p:tgtEl>
                                        <p:attrNameLst>
                                          <p:attrName>style.visibility</p:attrName>
                                        </p:attrNameLst>
                                      </p:cBhvr>
                                      <p:to>
                                        <p:strVal val="visible"/>
                                      </p:to>
                                    </p:set>
                                    <p:animEffect transition="in" filter="blinds(horizontal)">
                                      <p:cBhvr>
                                        <p:cTn id="37" dur="500"/>
                                        <p:tgtEl>
                                          <p:spTgt spid="24583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45889">
                                            <p:txEl>
                                              <p:pRg st="0" end="0"/>
                                            </p:txEl>
                                          </p:spTgt>
                                        </p:tgtEl>
                                        <p:attrNameLst>
                                          <p:attrName>style.visibility</p:attrName>
                                        </p:attrNameLst>
                                      </p:cBhvr>
                                      <p:to>
                                        <p:strVal val="visible"/>
                                      </p:to>
                                    </p:set>
                                    <p:animEffect transition="in" filter="blinds(horizontal)">
                                      <p:cBhvr>
                                        <p:cTn id="42" dur="500"/>
                                        <p:tgtEl>
                                          <p:spTgt spid="245889">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45890"/>
                                        </p:tgtEl>
                                        <p:attrNameLst>
                                          <p:attrName>style.visibility</p:attrName>
                                        </p:attrNameLst>
                                      </p:cBhvr>
                                      <p:to>
                                        <p:strVal val="visible"/>
                                      </p:to>
                                    </p:set>
                                    <p:animEffect transition="in" filter="blinds(horizontal)">
                                      <p:cBhvr>
                                        <p:cTn id="47" dur="500"/>
                                        <p:tgtEl>
                                          <p:spTgt spid="245890"/>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45891"/>
                                        </p:tgtEl>
                                        <p:attrNameLst>
                                          <p:attrName>style.visibility</p:attrName>
                                        </p:attrNameLst>
                                      </p:cBhvr>
                                      <p:to>
                                        <p:strVal val="visible"/>
                                      </p:to>
                                    </p:set>
                                    <p:animEffect transition="in" filter="blinds(horizontal)">
                                      <p:cBhvr>
                                        <p:cTn id="52" dur="500"/>
                                        <p:tgtEl>
                                          <p:spTgt spid="245891"/>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45892"/>
                                        </p:tgtEl>
                                        <p:attrNameLst>
                                          <p:attrName>style.visibility</p:attrName>
                                        </p:attrNameLst>
                                      </p:cBhvr>
                                      <p:to>
                                        <p:strVal val="visible"/>
                                      </p:to>
                                    </p:set>
                                    <p:animEffect transition="in" filter="blinds(horizontal)">
                                      <p:cBhvr>
                                        <p:cTn id="57" dur="500"/>
                                        <p:tgtEl>
                                          <p:spTgt spid="2458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32" grpId="0"/>
      <p:bldP spid="245833" grpId="0"/>
      <p:bldP spid="245871" grpId="0"/>
      <p:bldP spid="245890" grpId="0"/>
      <p:bldP spid="245891" grpId="0" animBg="1"/>
      <p:bldP spid="24589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058" name="Group 2"/>
          <p:cNvGrpSpPr/>
          <p:nvPr/>
        </p:nvGrpSpPr>
        <p:grpSpPr bwMode="auto">
          <a:xfrm>
            <a:off x="2578100" y="2895601"/>
            <a:ext cx="850900" cy="758825"/>
            <a:chOff x="664" y="1824"/>
            <a:chExt cx="536" cy="478"/>
          </a:xfrm>
        </p:grpSpPr>
        <p:sp>
          <p:nvSpPr>
            <p:cNvPr id="45260" name="Line 3"/>
            <p:cNvSpPr>
              <a:spLocks noChangeShapeType="1"/>
            </p:cNvSpPr>
            <p:nvPr/>
          </p:nvSpPr>
          <p:spPr bwMode="auto">
            <a:xfrm flipV="1">
              <a:off x="1200" y="2152"/>
              <a:ext cx="0" cy="15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261" name="Line 4"/>
            <p:cNvSpPr>
              <a:spLocks noChangeShapeType="1"/>
            </p:cNvSpPr>
            <p:nvPr/>
          </p:nvSpPr>
          <p:spPr bwMode="auto">
            <a:xfrm flipH="1">
              <a:off x="664" y="1824"/>
              <a:ext cx="352" cy="0"/>
            </a:xfrm>
            <a:prstGeom prst="line">
              <a:avLst/>
            </a:prstGeom>
            <a:noFill/>
            <a:ln w="254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5060" name="Group 6"/>
          <p:cNvGrpSpPr/>
          <p:nvPr/>
        </p:nvGrpSpPr>
        <p:grpSpPr bwMode="auto">
          <a:xfrm>
            <a:off x="6553200" y="3654425"/>
            <a:ext cx="457200" cy="1136650"/>
            <a:chOff x="3168" y="2302"/>
            <a:chExt cx="288" cy="716"/>
          </a:xfrm>
        </p:grpSpPr>
        <p:sp>
          <p:nvSpPr>
            <p:cNvPr id="45252" name="Line 7"/>
            <p:cNvSpPr>
              <a:spLocks noChangeShapeType="1"/>
            </p:cNvSpPr>
            <p:nvPr/>
          </p:nvSpPr>
          <p:spPr bwMode="auto">
            <a:xfrm>
              <a:off x="3168" y="2302"/>
              <a:ext cx="0" cy="16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253" name="Line 8"/>
            <p:cNvSpPr>
              <a:spLocks noChangeShapeType="1"/>
            </p:cNvSpPr>
            <p:nvPr/>
          </p:nvSpPr>
          <p:spPr bwMode="auto">
            <a:xfrm>
              <a:off x="3176" y="2302"/>
              <a:ext cx="272" cy="16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254" name="Line 9"/>
            <p:cNvSpPr>
              <a:spLocks noChangeShapeType="1"/>
            </p:cNvSpPr>
            <p:nvPr/>
          </p:nvSpPr>
          <p:spPr bwMode="auto">
            <a:xfrm>
              <a:off x="3176" y="2481"/>
              <a:ext cx="128" cy="7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255" name="Line 10"/>
            <p:cNvSpPr>
              <a:spLocks noChangeShapeType="1"/>
            </p:cNvSpPr>
            <p:nvPr/>
          </p:nvSpPr>
          <p:spPr bwMode="auto">
            <a:xfrm>
              <a:off x="3312" y="2571"/>
              <a:ext cx="0" cy="16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256" name="Line 11"/>
            <p:cNvSpPr>
              <a:spLocks noChangeShapeType="1"/>
            </p:cNvSpPr>
            <p:nvPr/>
          </p:nvSpPr>
          <p:spPr bwMode="auto">
            <a:xfrm>
              <a:off x="3456" y="2481"/>
              <a:ext cx="0" cy="342"/>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257" name="Line 12"/>
            <p:cNvSpPr>
              <a:spLocks noChangeShapeType="1"/>
            </p:cNvSpPr>
            <p:nvPr/>
          </p:nvSpPr>
          <p:spPr bwMode="auto">
            <a:xfrm flipV="1">
              <a:off x="3176" y="2734"/>
              <a:ext cx="128" cy="10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258" name="Line 13"/>
            <p:cNvSpPr>
              <a:spLocks noChangeShapeType="1"/>
            </p:cNvSpPr>
            <p:nvPr/>
          </p:nvSpPr>
          <p:spPr bwMode="auto">
            <a:xfrm>
              <a:off x="3168" y="2839"/>
              <a:ext cx="0" cy="16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259" name="Line 14"/>
            <p:cNvSpPr>
              <a:spLocks noChangeShapeType="1"/>
            </p:cNvSpPr>
            <p:nvPr/>
          </p:nvSpPr>
          <p:spPr bwMode="auto">
            <a:xfrm flipV="1">
              <a:off x="3176" y="2823"/>
              <a:ext cx="272" cy="19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5061" name="Line 15"/>
          <p:cNvSpPr>
            <a:spLocks noChangeShapeType="1"/>
          </p:cNvSpPr>
          <p:nvPr/>
        </p:nvSpPr>
        <p:spPr bwMode="auto">
          <a:xfrm flipH="1">
            <a:off x="6985000" y="4210050"/>
            <a:ext cx="2336800" cy="0"/>
          </a:xfrm>
          <a:prstGeom prst="line">
            <a:avLst/>
          </a:prstGeom>
          <a:noFill/>
          <a:ln w="50800">
            <a:solidFill>
              <a:schemeClr val="accent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62" name="Line 16"/>
          <p:cNvSpPr>
            <a:spLocks noChangeShapeType="1"/>
          </p:cNvSpPr>
          <p:nvPr/>
        </p:nvSpPr>
        <p:spPr bwMode="auto">
          <a:xfrm flipH="1">
            <a:off x="7385050" y="4146550"/>
            <a:ext cx="88900" cy="128588"/>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63" name="Rectangle 17"/>
          <p:cNvSpPr>
            <a:spLocks noChangeArrowheads="1"/>
          </p:cNvSpPr>
          <p:nvPr/>
        </p:nvSpPr>
        <p:spPr bwMode="auto">
          <a:xfrm>
            <a:off x="7072313" y="4208464"/>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黑体" panose="02010609060101010101" pitchFamily="49" charset="-122"/>
              </a:rPr>
              <a:t>32</a:t>
            </a:r>
            <a:endParaRPr lang="zh-CN" altLang="en-US" sz="1800">
              <a:ea typeface="黑体" panose="02010609060101010101" pitchFamily="49" charset="-122"/>
            </a:endParaRPr>
          </a:p>
        </p:txBody>
      </p:sp>
      <p:sp>
        <p:nvSpPr>
          <p:cNvPr id="45064" name="Line 18"/>
          <p:cNvSpPr>
            <a:spLocks noChangeShapeType="1"/>
          </p:cNvSpPr>
          <p:nvPr/>
        </p:nvSpPr>
        <p:spPr bwMode="auto">
          <a:xfrm>
            <a:off x="6781800" y="3289300"/>
            <a:ext cx="0" cy="48260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65" name="Rectangle 19"/>
          <p:cNvSpPr>
            <a:spLocks noChangeArrowheads="1"/>
          </p:cNvSpPr>
          <p:nvPr/>
        </p:nvSpPr>
        <p:spPr bwMode="auto">
          <a:xfrm>
            <a:off x="5311776" y="2868614"/>
            <a:ext cx="159702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a:r>
              <a:rPr lang="en-US" altLang="zh-CN" sz="1800" u="sng">
                <a:solidFill>
                  <a:schemeClr val="accent1"/>
                </a:solidFill>
              </a:rPr>
              <a:t>ALUctr</a:t>
            </a:r>
            <a:r>
              <a:rPr lang="en-US" altLang="zh-CN" u="sng">
                <a:solidFill>
                  <a:srgbClr val="339933"/>
                </a:solidFill>
                <a:latin typeface="Times New Roman" panose="02020603050405020304" pitchFamily="18" charset="0"/>
              </a:rPr>
              <a:t> </a:t>
            </a:r>
            <a:r>
              <a:rPr lang="en-US" altLang="zh-CN" sz="1800" u="sng">
                <a:solidFill>
                  <a:schemeClr val="accent1"/>
                </a:solidFill>
              </a:rPr>
              <a:t>= Add or Sub</a:t>
            </a:r>
            <a:endParaRPr lang="en-US" altLang="zh-CN" sz="1800" u="sng">
              <a:solidFill>
                <a:schemeClr val="accent1"/>
              </a:solidFill>
            </a:endParaRPr>
          </a:p>
        </p:txBody>
      </p:sp>
      <p:sp>
        <p:nvSpPr>
          <p:cNvPr id="45066" name="Rectangle 20"/>
          <p:cNvSpPr>
            <a:spLocks noChangeArrowheads="1"/>
          </p:cNvSpPr>
          <p:nvPr/>
        </p:nvSpPr>
        <p:spPr bwMode="auto">
          <a:xfrm>
            <a:off x="2586038" y="4359276"/>
            <a:ext cx="541816"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rgbClr val="A50021"/>
                </a:solidFill>
              </a:rPr>
              <a:t>Clk</a:t>
            </a:r>
            <a:endParaRPr lang="en-US" altLang="zh-CN" sz="1800">
              <a:solidFill>
                <a:srgbClr val="A50021"/>
              </a:solidFill>
            </a:endParaRPr>
          </a:p>
        </p:txBody>
      </p:sp>
      <p:sp>
        <p:nvSpPr>
          <p:cNvPr id="45067" name="Rectangle 21"/>
          <p:cNvSpPr>
            <a:spLocks noChangeArrowheads="1"/>
          </p:cNvSpPr>
          <p:nvPr/>
        </p:nvSpPr>
        <p:spPr bwMode="auto">
          <a:xfrm>
            <a:off x="2195513" y="3781426"/>
            <a:ext cx="81112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黑体" panose="02010609060101010101" pitchFamily="49" charset="-122"/>
              </a:rPr>
              <a:t>busW</a:t>
            </a:r>
            <a:endParaRPr lang="en-US" altLang="zh-CN" sz="1800">
              <a:ea typeface="黑体" panose="02010609060101010101" pitchFamily="49" charset="-122"/>
            </a:endParaRPr>
          </a:p>
        </p:txBody>
      </p:sp>
      <p:sp>
        <p:nvSpPr>
          <p:cNvPr id="45068" name="Rectangle 22"/>
          <p:cNvSpPr>
            <a:spLocks noChangeArrowheads="1"/>
          </p:cNvSpPr>
          <p:nvPr/>
        </p:nvSpPr>
        <p:spPr bwMode="auto">
          <a:xfrm>
            <a:off x="3279776" y="3654425"/>
            <a:ext cx="1431925" cy="1130300"/>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45069" name="Line 23"/>
          <p:cNvSpPr>
            <a:spLocks noChangeShapeType="1"/>
          </p:cNvSpPr>
          <p:nvPr/>
        </p:nvSpPr>
        <p:spPr bwMode="auto">
          <a:xfrm>
            <a:off x="3317876" y="4560888"/>
            <a:ext cx="250825" cy="635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70" name="Line 24"/>
          <p:cNvSpPr>
            <a:spLocks noChangeShapeType="1"/>
          </p:cNvSpPr>
          <p:nvPr/>
        </p:nvSpPr>
        <p:spPr bwMode="auto">
          <a:xfrm flipH="1">
            <a:off x="3292476" y="4649789"/>
            <a:ext cx="301625" cy="9842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71" name="Oval 25"/>
          <p:cNvSpPr>
            <a:spLocks noChangeArrowheads="1"/>
          </p:cNvSpPr>
          <p:nvPr/>
        </p:nvSpPr>
        <p:spPr bwMode="auto">
          <a:xfrm>
            <a:off x="3127375" y="4595814"/>
            <a:ext cx="127000" cy="117475"/>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45072" name="Rectangle 26"/>
          <p:cNvSpPr>
            <a:spLocks noChangeArrowheads="1"/>
          </p:cNvSpPr>
          <p:nvPr/>
        </p:nvSpPr>
        <p:spPr bwMode="auto">
          <a:xfrm>
            <a:off x="2143126" y="3140075"/>
            <a:ext cx="129222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u="sng">
                <a:solidFill>
                  <a:schemeClr val="accent1"/>
                </a:solidFill>
              </a:rPr>
              <a:t>RegWr</a:t>
            </a:r>
            <a:r>
              <a:rPr lang="en-US" altLang="zh-CN" u="sng">
                <a:solidFill>
                  <a:srgbClr val="339933"/>
                </a:solidFill>
                <a:latin typeface="Times New Roman" panose="02020603050405020304" pitchFamily="18" charset="0"/>
              </a:rPr>
              <a:t> </a:t>
            </a:r>
            <a:r>
              <a:rPr lang="en-US" altLang="zh-CN" sz="1800" u="sng">
                <a:solidFill>
                  <a:schemeClr val="accent1"/>
                </a:solidFill>
              </a:rPr>
              <a:t>= 1</a:t>
            </a:r>
            <a:endParaRPr lang="en-US" altLang="zh-CN" sz="1800" u="sng">
              <a:solidFill>
                <a:schemeClr val="accent1"/>
              </a:solidFill>
            </a:endParaRPr>
          </a:p>
        </p:txBody>
      </p:sp>
      <p:sp>
        <p:nvSpPr>
          <p:cNvPr id="45073" name="Line 27"/>
          <p:cNvSpPr>
            <a:spLocks noChangeShapeType="1"/>
          </p:cNvSpPr>
          <p:nvPr/>
        </p:nvSpPr>
        <p:spPr bwMode="auto">
          <a:xfrm flipH="1">
            <a:off x="2260600" y="4140200"/>
            <a:ext cx="1041400" cy="0"/>
          </a:xfrm>
          <a:prstGeom prst="line">
            <a:avLst/>
          </a:prstGeom>
          <a:noFill/>
          <a:ln w="50800">
            <a:solidFill>
              <a:schemeClr val="accent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74" name="Line 28"/>
          <p:cNvSpPr>
            <a:spLocks noChangeShapeType="1"/>
          </p:cNvSpPr>
          <p:nvPr/>
        </p:nvSpPr>
        <p:spPr bwMode="auto">
          <a:xfrm flipH="1">
            <a:off x="2813050" y="4075114"/>
            <a:ext cx="88900" cy="128587"/>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75" name="Rectangle 29"/>
          <p:cNvSpPr>
            <a:spLocks noChangeArrowheads="1"/>
          </p:cNvSpPr>
          <p:nvPr/>
        </p:nvSpPr>
        <p:spPr bwMode="auto">
          <a:xfrm>
            <a:off x="2500313" y="4137026"/>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黑体" panose="02010609060101010101" pitchFamily="49" charset="-122"/>
              </a:rPr>
              <a:t>32</a:t>
            </a:r>
            <a:endParaRPr lang="zh-CN" altLang="en-US" sz="1800">
              <a:ea typeface="黑体" panose="02010609060101010101" pitchFamily="49" charset="-122"/>
            </a:endParaRPr>
          </a:p>
        </p:txBody>
      </p:sp>
      <p:sp>
        <p:nvSpPr>
          <p:cNvPr id="45076" name="Line 30"/>
          <p:cNvSpPr>
            <a:spLocks noChangeShapeType="1"/>
          </p:cNvSpPr>
          <p:nvPr/>
        </p:nvSpPr>
        <p:spPr bwMode="auto">
          <a:xfrm>
            <a:off x="4749800" y="3784600"/>
            <a:ext cx="1778000" cy="0"/>
          </a:xfrm>
          <a:prstGeom prst="line">
            <a:avLst/>
          </a:prstGeom>
          <a:noFill/>
          <a:ln w="50800">
            <a:solidFill>
              <a:schemeClr val="accent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77" name="Line 31"/>
          <p:cNvSpPr>
            <a:spLocks noChangeShapeType="1"/>
          </p:cNvSpPr>
          <p:nvPr/>
        </p:nvSpPr>
        <p:spPr bwMode="auto">
          <a:xfrm flipH="1">
            <a:off x="5708650" y="3719514"/>
            <a:ext cx="88900" cy="130175"/>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78" name="Rectangle 32"/>
          <p:cNvSpPr>
            <a:spLocks noChangeArrowheads="1"/>
          </p:cNvSpPr>
          <p:nvPr/>
        </p:nvSpPr>
        <p:spPr bwMode="auto">
          <a:xfrm>
            <a:off x="5395913" y="3852864"/>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黑体" panose="02010609060101010101" pitchFamily="49" charset="-122"/>
              </a:rPr>
              <a:t>32</a:t>
            </a:r>
            <a:endParaRPr lang="zh-CN" altLang="en-US" sz="1800">
              <a:ea typeface="黑体" panose="02010609060101010101" pitchFamily="49" charset="-122"/>
            </a:endParaRPr>
          </a:p>
        </p:txBody>
      </p:sp>
      <p:sp>
        <p:nvSpPr>
          <p:cNvPr id="45079" name="Rectangle 33"/>
          <p:cNvSpPr>
            <a:spLocks noChangeArrowheads="1"/>
          </p:cNvSpPr>
          <p:nvPr/>
        </p:nvSpPr>
        <p:spPr bwMode="auto">
          <a:xfrm>
            <a:off x="5091113" y="3395664"/>
            <a:ext cx="7598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黑体" panose="02010609060101010101" pitchFamily="49" charset="-122"/>
              </a:rPr>
              <a:t>busA</a:t>
            </a:r>
            <a:endParaRPr lang="en-US" altLang="zh-CN" sz="1800">
              <a:ea typeface="黑体" panose="02010609060101010101" pitchFamily="49" charset="-122"/>
            </a:endParaRPr>
          </a:p>
        </p:txBody>
      </p:sp>
      <p:sp>
        <p:nvSpPr>
          <p:cNvPr id="45080" name="Line 34"/>
          <p:cNvSpPr>
            <a:spLocks noChangeShapeType="1"/>
          </p:cNvSpPr>
          <p:nvPr/>
        </p:nvSpPr>
        <p:spPr bwMode="auto">
          <a:xfrm>
            <a:off x="4749800" y="4484688"/>
            <a:ext cx="939800" cy="0"/>
          </a:xfrm>
          <a:prstGeom prst="line">
            <a:avLst/>
          </a:prstGeom>
          <a:noFill/>
          <a:ln w="50800">
            <a:solidFill>
              <a:schemeClr val="accent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81" name="Line 35"/>
          <p:cNvSpPr>
            <a:spLocks noChangeShapeType="1"/>
          </p:cNvSpPr>
          <p:nvPr/>
        </p:nvSpPr>
        <p:spPr bwMode="auto">
          <a:xfrm flipV="1">
            <a:off x="5187950" y="4337050"/>
            <a:ext cx="139700" cy="2413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82" name="Rectangle 36"/>
          <p:cNvSpPr>
            <a:spLocks noChangeArrowheads="1"/>
          </p:cNvSpPr>
          <p:nvPr/>
        </p:nvSpPr>
        <p:spPr bwMode="auto">
          <a:xfrm>
            <a:off x="4786313" y="4481514"/>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黑体" panose="02010609060101010101" pitchFamily="49" charset="-122"/>
              </a:rPr>
              <a:t>32</a:t>
            </a:r>
            <a:endParaRPr lang="zh-CN" altLang="en-US" sz="1800">
              <a:ea typeface="黑体" panose="02010609060101010101" pitchFamily="49" charset="-122"/>
            </a:endParaRPr>
          </a:p>
        </p:txBody>
      </p:sp>
      <p:sp>
        <p:nvSpPr>
          <p:cNvPr id="45083" name="Rectangle 37"/>
          <p:cNvSpPr>
            <a:spLocks noChangeArrowheads="1"/>
          </p:cNvSpPr>
          <p:nvPr/>
        </p:nvSpPr>
        <p:spPr bwMode="auto">
          <a:xfrm>
            <a:off x="4710113" y="4108451"/>
            <a:ext cx="7598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黑体" panose="02010609060101010101" pitchFamily="49" charset="-122"/>
              </a:rPr>
              <a:t>busB</a:t>
            </a:r>
            <a:endParaRPr lang="en-US" altLang="zh-CN" sz="1800">
              <a:ea typeface="黑体" panose="02010609060101010101" pitchFamily="49" charset="-122"/>
            </a:endParaRPr>
          </a:p>
        </p:txBody>
      </p:sp>
      <p:sp>
        <p:nvSpPr>
          <p:cNvPr id="45084" name="Line 38"/>
          <p:cNvSpPr>
            <a:spLocks noChangeShapeType="1"/>
          </p:cNvSpPr>
          <p:nvPr/>
        </p:nvSpPr>
        <p:spPr bwMode="auto">
          <a:xfrm flipH="1">
            <a:off x="2654300" y="4637088"/>
            <a:ext cx="4826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85" name="Line 39"/>
          <p:cNvSpPr>
            <a:spLocks noChangeShapeType="1"/>
          </p:cNvSpPr>
          <p:nvPr/>
        </p:nvSpPr>
        <p:spPr bwMode="auto">
          <a:xfrm>
            <a:off x="4572000" y="3241675"/>
            <a:ext cx="0" cy="374650"/>
          </a:xfrm>
          <a:prstGeom prst="line">
            <a:avLst/>
          </a:prstGeom>
          <a:noFill/>
          <a:ln w="50800">
            <a:solidFill>
              <a:schemeClr val="accent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86" name="Line 40"/>
          <p:cNvSpPr>
            <a:spLocks noChangeShapeType="1"/>
          </p:cNvSpPr>
          <p:nvPr/>
        </p:nvSpPr>
        <p:spPr bwMode="auto">
          <a:xfrm flipV="1">
            <a:off x="4502150" y="3351214"/>
            <a:ext cx="139700" cy="155575"/>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87" name="Rectangle 41"/>
          <p:cNvSpPr>
            <a:spLocks noChangeArrowheads="1"/>
          </p:cNvSpPr>
          <p:nvPr/>
        </p:nvSpPr>
        <p:spPr bwMode="auto">
          <a:xfrm>
            <a:off x="4329113" y="3213101"/>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黑体" panose="02010609060101010101" pitchFamily="49" charset="-122"/>
              </a:rPr>
              <a:t>5</a:t>
            </a:r>
            <a:endParaRPr lang="zh-CN" altLang="en-US" sz="1800">
              <a:ea typeface="黑体" panose="02010609060101010101" pitchFamily="49" charset="-122"/>
            </a:endParaRPr>
          </a:p>
        </p:txBody>
      </p:sp>
      <p:sp>
        <p:nvSpPr>
          <p:cNvPr id="45088" name="Line 42"/>
          <p:cNvSpPr>
            <a:spLocks noChangeShapeType="1"/>
          </p:cNvSpPr>
          <p:nvPr/>
        </p:nvSpPr>
        <p:spPr bwMode="auto">
          <a:xfrm>
            <a:off x="3733800" y="3028951"/>
            <a:ext cx="0" cy="587375"/>
          </a:xfrm>
          <a:prstGeom prst="line">
            <a:avLst/>
          </a:prstGeom>
          <a:noFill/>
          <a:ln w="50800">
            <a:solidFill>
              <a:schemeClr val="accent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89" name="Line 43"/>
          <p:cNvSpPr>
            <a:spLocks noChangeShapeType="1"/>
          </p:cNvSpPr>
          <p:nvPr/>
        </p:nvSpPr>
        <p:spPr bwMode="auto">
          <a:xfrm flipV="1">
            <a:off x="3663950" y="3351214"/>
            <a:ext cx="139700" cy="155575"/>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90" name="Rectangle 44"/>
          <p:cNvSpPr>
            <a:spLocks noChangeArrowheads="1"/>
          </p:cNvSpPr>
          <p:nvPr/>
        </p:nvSpPr>
        <p:spPr bwMode="auto">
          <a:xfrm>
            <a:off x="3465513" y="3213101"/>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黑体" panose="02010609060101010101" pitchFamily="49" charset="-122"/>
              </a:rPr>
              <a:t>5</a:t>
            </a:r>
            <a:endParaRPr lang="zh-CN" altLang="en-US" sz="1800">
              <a:ea typeface="黑体" panose="02010609060101010101" pitchFamily="49" charset="-122"/>
            </a:endParaRPr>
          </a:p>
        </p:txBody>
      </p:sp>
      <p:sp>
        <p:nvSpPr>
          <p:cNvPr id="45091" name="Line 45"/>
          <p:cNvSpPr>
            <a:spLocks noChangeShapeType="1"/>
          </p:cNvSpPr>
          <p:nvPr/>
        </p:nvSpPr>
        <p:spPr bwMode="auto">
          <a:xfrm>
            <a:off x="4114800" y="3241675"/>
            <a:ext cx="0" cy="374650"/>
          </a:xfrm>
          <a:prstGeom prst="line">
            <a:avLst/>
          </a:prstGeom>
          <a:noFill/>
          <a:ln w="50800">
            <a:solidFill>
              <a:schemeClr val="accent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92" name="Line 46"/>
          <p:cNvSpPr>
            <a:spLocks noChangeShapeType="1"/>
          </p:cNvSpPr>
          <p:nvPr/>
        </p:nvSpPr>
        <p:spPr bwMode="auto">
          <a:xfrm flipV="1">
            <a:off x="4044950" y="3351214"/>
            <a:ext cx="139700" cy="155575"/>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93" name="Rectangle 47"/>
          <p:cNvSpPr>
            <a:spLocks noChangeArrowheads="1"/>
          </p:cNvSpPr>
          <p:nvPr/>
        </p:nvSpPr>
        <p:spPr bwMode="auto">
          <a:xfrm>
            <a:off x="3871913" y="3213101"/>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黑体" panose="02010609060101010101" pitchFamily="49" charset="-122"/>
              </a:rPr>
              <a:t>5</a:t>
            </a:r>
            <a:endParaRPr lang="zh-CN" altLang="en-US" sz="1800">
              <a:ea typeface="黑体" panose="02010609060101010101" pitchFamily="49" charset="-122"/>
            </a:endParaRPr>
          </a:p>
        </p:txBody>
      </p:sp>
      <p:sp>
        <p:nvSpPr>
          <p:cNvPr id="45094" name="Rectangle 48"/>
          <p:cNvSpPr>
            <a:spLocks noChangeArrowheads="1"/>
          </p:cNvSpPr>
          <p:nvPr/>
        </p:nvSpPr>
        <p:spPr bwMode="auto">
          <a:xfrm>
            <a:off x="3490913" y="3640139"/>
            <a:ext cx="528992"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Rw</a:t>
            </a:r>
            <a:endParaRPr lang="en-US" altLang="zh-CN" sz="1800"/>
          </a:p>
        </p:txBody>
      </p:sp>
      <p:sp>
        <p:nvSpPr>
          <p:cNvPr id="45095" name="Rectangle 49"/>
          <p:cNvSpPr>
            <a:spLocks noChangeArrowheads="1"/>
          </p:cNvSpPr>
          <p:nvPr/>
        </p:nvSpPr>
        <p:spPr bwMode="auto">
          <a:xfrm>
            <a:off x="3948113" y="3640139"/>
            <a:ext cx="477696"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Ra</a:t>
            </a:r>
            <a:endParaRPr lang="en-US" altLang="zh-CN" sz="1800"/>
          </a:p>
        </p:txBody>
      </p:sp>
      <p:sp>
        <p:nvSpPr>
          <p:cNvPr id="45096" name="Rectangle 50"/>
          <p:cNvSpPr>
            <a:spLocks noChangeArrowheads="1"/>
          </p:cNvSpPr>
          <p:nvPr/>
        </p:nvSpPr>
        <p:spPr bwMode="auto">
          <a:xfrm>
            <a:off x="4329113" y="3640139"/>
            <a:ext cx="49052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Rb</a:t>
            </a:r>
            <a:endParaRPr lang="en-US" altLang="zh-CN" sz="1800"/>
          </a:p>
        </p:txBody>
      </p:sp>
      <p:sp>
        <p:nvSpPr>
          <p:cNvPr id="45097" name="Rectangle 51"/>
          <p:cNvSpPr>
            <a:spLocks noChangeArrowheads="1"/>
          </p:cNvSpPr>
          <p:nvPr/>
        </p:nvSpPr>
        <p:spPr bwMode="auto">
          <a:xfrm>
            <a:off x="3490914" y="3924300"/>
            <a:ext cx="1234313" cy="64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黑体" panose="02010609060101010101" pitchFamily="49" charset="-122"/>
              </a:rPr>
              <a:t>32</a:t>
            </a:r>
            <a:r>
              <a:rPr lang="zh-CN" altLang="en-US">
                <a:latin typeface="Times New Roman" panose="02020603050405020304" pitchFamily="18" charset="0"/>
              </a:rPr>
              <a:t> </a:t>
            </a:r>
            <a:r>
              <a:rPr lang="zh-CN" altLang="en-US" sz="1800">
                <a:ea typeface="黑体" panose="02010609060101010101" pitchFamily="49" charset="-122"/>
              </a:rPr>
              <a:t>32-</a:t>
            </a:r>
            <a:r>
              <a:rPr lang="en-US" altLang="zh-CN" sz="1800">
                <a:ea typeface="黑体" panose="02010609060101010101" pitchFamily="49" charset="-122"/>
              </a:rPr>
              <a:t>bit</a:t>
            </a:r>
            <a:endParaRPr lang="en-US" altLang="zh-CN" sz="1800">
              <a:ea typeface="黑体" panose="02010609060101010101" pitchFamily="49" charset="-122"/>
            </a:endParaRPr>
          </a:p>
          <a:p>
            <a:r>
              <a:rPr lang="en-US" altLang="zh-CN" sz="1800">
                <a:ea typeface="黑体" panose="02010609060101010101" pitchFamily="49" charset="-122"/>
              </a:rPr>
              <a:t>Registers</a:t>
            </a:r>
            <a:endParaRPr lang="en-US" altLang="zh-CN" sz="1800">
              <a:ea typeface="黑体" panose="02010609060101010101" pitchFamily="49" charset="-122"/>
            </a:endParaRPr>
          </a:p>
        </p:txBody>
      </p:sp>
      <p:sp>
        <p:nvSpPr>
          <p:cNvPr id="45098" name="Line 52"/>
          <p:cNvSpPr>
            <a:spLocks noChangeShapeType="1"/>
          </p:cNvSpPr>
          <p:nvPr/>
        </p:nvSpPr>
        <p:spPr bwMode="auto">
          <a:xfrm flipH="1">
            <a:off x="2260600" y="6172200"/>
            <a:ext cx="7823200" cy="0"/>
          </a:xfrm>
          <a:prstGeom prst="line">
            <a:avLst/>
          </a:prstGeom>
          <a:noFill/>
          <a:ln w="50800">
            <a:solidFill>
              <a:schemeClr val="accent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99" name="Line 53"/>
          <p:cNvSpPr>
            <a:spLocks noChangeShapeType="1"/>
          </p:cNvSpPr>
          <p:nvPr/>
        </p:nvSpPr>
        <p:spPr bwMode="auto">
          <a:xfrm flipV="1">
            <a:off x="2286000" y="4114800"/>
            <a:ext cx="0" cy="2082800"/>
          </a:xfrm>
          <a:prstGeom prst="line">
            <a:avLst/>
          </a:prstGeom>
          <a:noFill/>
          <a:ln w="50800">
            <a:solidFill>
              <a:schemeClr val="accent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00" name="Rectangle 54"/>
          <p:cNvSpPr>
            <a:spLocks noChangeArrowheads="1"/>
          </p:cNvSpPr>
          <p:nvPr/>
        </p:nvSpPr>
        <p:spPr bwMode="auto">
          <a:xfrm>
            <a:off x="4100513" y="3000376"/>
            <a:ext cx="477696"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黑体" panose="02010609060101010101" pitchFamily="49" charset="-122"/>
              </a:rPr>
              <a:t>Rs</a:t>
            </a:r>
            <a:endParaRPr lang="en-US" altLang="zh-CN" sz="1800">
              <a:ea typeface="黑体" panose="02010609060101010101" pitchFamily="49" charset="-122"/>
            </a:endParaRPr>
          </a:p>
        </p:txBody>
      </p:sp>
      <p:sp>
        <p:nvSpPr>
          <p:cNvPr id="45101" name="Rectangle 55"/>
          <p:cNvSpPr>
            <a:spLocks noChangeArrowheads="1"/>
          </p:cNvSpPr>
          <p:nvPr/>
        </p:nvSpPr>
        <p:spPr bwMode="auto">
          <a:xfrm>
            <a:off x="3871913" y="2360614"/>
            <a:ext cx="42640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黑体" panose="02010609060101010101" pitchFamily="49" charset="-122"/>
              </a:rPr>
              <a:t>Rt</a:t>
            </a:r>
            <a:endParaRPr lang="en-US" altLang="zh-CN" sz="1800">
              <a:ea typeface="黑体" panose="02010609060101010101" pitchFamily="49" charset="-122"/>
            </a:endParaRPr>
          </a:p>
        </p:txBody>
      </p:sp>
      <p:grpSp>
        <p:nvGrpSpPr>
          <p:cNvPr id="45102" name="Group 56"/>
          <p:cNvGrpSpPr/>
          <p:nvPr/>
        </p:nvGrpSpPr>
        <p:grpSpPr bwMode="auto">
          <a:xfrm>
            <a:off x="5715000" y="4203700"/>
            <a:ext cx="304800" cy="1227138"/>
            <a:chOff x="2640" y="2648"/>
            <a:chExt cx="192" cy="773"/>
          </a:xfrm>
        </p:grpSpPr>
        <p:sp>
          <p:nvSpPr>
            <p:cNvPr id="45248" name="Line 57"/>
            <p:cNvSpPr>
              <a:spLocks noChangeShapeType="1"/>
            </p:cNvSpPr>
            <p:nvPr/>
          </p:nvSpPr>
          <p:spPr bwMode="auto">
            <a:xfrm>
              <a:off x="2640" y="2648"/>
              <a:ext cx="0" cy="757"/>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249" name="Line 58"/>
            <p:cNvSpPr>
              <a:spLocks noChangeShapeType="1"/>
            </p:cNvSpPr>
            <p:nvPr/>
          </p:nvSpPr>
          <p:spPr bwMode="auto">
            <a:xfrm>
              <a:off x="2648" y="2648"/>
              <a:ext cx="176" cy="8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250" name="Line 59"/>
            <p:cNvSpPr>
              <a:spLocks noChangeShapeType="1"/>
            </p:cNvSpPr>
            <p:nvPr/>
          </p:nvSpPr>
          <p:spPr bwMode="auto">
            <a:xfrm flipV="1">
              <a:off x="2648" y="3303"/>
              <a:ext cx="176" cy="11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251" name="Line 60"/>
            <p:cNvSpPr>
              <a:spLocks noChangeShapeType="1"/>
            </p:cNvSpPr>
            <p:nvPr/>
          </p:nvSpPr>
          <p:spPr bwMode="auto">
            <a:xfrm>
              <a:off x="2832" y="2750"/>
              <a:ext cx="0" cy="55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5103" name="Group 61"/>
          <p:cNvGrpSpPr/>
          <p:nvPr/>
        </p:nvGrpSpPr>
        <p:grpSpPr bwMode="auto">
          <a:xfrm>
            <a:off x="2997200" y="2754313"/>
            <a:ext cx="1168400" cy="284162"/>
            <a:chOff x="928" y="1735"/>
            <a:chExt cx="736" cy="179"/>
          </a:xfrm>
        </p:grpSpPr>
        <p:sp>
          <p:nvSpPr>
            <p:cNvPr id="45244" name="Line 62"/>
            <p:cNvSpPr>
              <a:spLocks noChangeShapeType="1"/>
            </p:cNvSpPr>
            <p:nvPr/>
          </p:nvSpPr>
          <p:spPr bwMode="auto">
            <a:xfrm flipH="1">
              <a:off x="928" y="1735"/>
              <a:ext cx="736"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245" name="Line 63"/>
            <p:cNvSpPr>
              <a:spLocks noChangeShapeType="1"/>
            </p:cNvSpPr>
            <p:nvPr/>
          </p:nvSpPr>
          <p:spPr bwMode="auto">
            <a:xfrm flipH="1">
              <a:off x="1552" y="1743"/>
              <a:ext cx="112" cy="16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246" name="Line 64"/>
            <p:cNvSpPr>
              <a:spLocks noChangeShapeType="1"/>
            </p:cNvSpPr>
            <p:nvPr/>
          </p:nvSpPr>
          <p:spPr bwMode="auto">
            <a:xfrm>
              <a:off x="944" y="1743"/>
              <a:ext cx="80" cy="16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247" name="Line 65"/>
            <p:cNvSpPr>
              <a:spLocks noChangeShapeType="1"/>
            </p:cNvSpPr>
            <p:nvPr/>
          </p:nvSpPr>
          <p:spPr bwMode="auto">
            <a:xfrm flipH="1">
              <a:off x="1024" y="1914"/>
              <a:ext cx="54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5104" name="Rectangle 66"/>
          <p:cNvSpPr>
            <a:spLocks noChangeArrowheads="1"/>
          </p:cNvSpPr>
          <p:nvPr/>
        </p:nvSpPr>
        <p:spPr bwMode="auto">
          <a:xfrm>
            <a:off x="4508026" y="3000376"/>
            <a:ext cx="42640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a:r>
              <a:rPr lang="en-US" altLang="zh-CN" sz="1800">
                <a:ea typeface="黑体" panose="02010609060101010101" pitchFamily="49" charset="-122"/>
              </a:rPr>
              <a:t>Rt</a:t>
            </a:r>
            <a:endParaRPr lang="en-US" altLang="zh-CN" sz="1800">
              <a:ea typeface="黑体" panose="02010609060101010101" pitchFamily="49" charset="-122"/>
            </a:endParaRPr>
          </a:p>
        </p:txBody>
      </p:sp>
      <p:sp>
        <p:nvSpPr>
          <p:cNvPr id="45105" name="Line 67"/>
          <p:cNvSpPr>
            <a:spLocks noChangeShapeType="1"/>
          </p:cNvSpPr>
          <p:nvPr/>
        </p:nvSpPr>
        <p:spPr bwMode="auto">
          <a:xfrm>
            <a:off x="3886200" y="2517776"/>
            <a:ext cx="0" cy="18891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06" name="Line 68"/>
          <p:cNvSpPr>
            <a:spLocks noChangeShapeType="1"/>
          </p:cNvSpPr>
          <p:nvPr/>
        </p:nvSpPr>
        <p:spPr bwMode="auto">
          <a:xfrm>
            <a:off x="3276600" y="2530476"/>
            <a:ext cx="0" cy="163513"/>
          </a:xfrm>
          <a:prstGeom prst="line">
            <a:avLst/>
          </a:prstGeom>
          <a:noFill/>
          <a:ln w="50800">
            <a:solidFill>
              <a:schemeClr val="accent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07" name="Rectangle 69"/>
          <p:cNvSpPr>
            <a:spLocks noChangeArrowheads="1"/>
          </p:cNvSpPr>
          <p:nvPr/>
        </p:nvSpPr>
        <p:spPr bwMode="auto">
          <a:xfrm>
            <a:off x="3262313" y="2360614"/>
            <a:ext cx="49052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黑体" panose="02010609060101010101" pitchFamily="49" charset="-122"/>
              </a:rPr>
              <a:t>Rd</a:t>
            </a:r>
            <a:endParaRPr lang="en-US" altLang="zh-CN" sz="1800">
              <a:ea typeface="黑体" panose="02010609060101010101" pitchFamily="49" charset="-122"/>
            </a:endParaRPr>
          </a:p>
        </p:txBody>
      </p:sp>
      <p:grpSp>
        <p:nvGrpSpPr>
          <p:cNvPr id="6" name="Group 70"/>
          <p:cNvGrpSpPr/>
          <p:nvPr/>
        </p:nvGrpSpPr>
        <p:grpSpPr bwMode="auto">
          <a:xfrm>
            <a:off x="2578100" y="2895601"/>
            <a:ext cx="850900" cy="758825"/>
            <a:chOff x="664" y="1824"/>
            <a:chExt cx="536" cy="478"/>
          </a:xfrm>
        </p:grpSpPr>
        <p:sp>
          <p:nvSpPr>
            <p:cNvPr id="45242" name="Line 71"/>
            <p:cNvSpPr>
              <a:spLocks noChangeShapeType="1"/>
            </p:cNvSpPr>
            <p:nvPr/>
          </p:nvSpPr>
          <p:spPr bwMode="auto">
            <a:xfrm flipV="1">
              <a:off x="1200" y="2152"/>
              <a:ext cx="0" cy="150"/>
            </a:xfrm>
            <a:prstGeom prst="line">
              <a:avLst/>
            </a:prstGeom>
            <a:noFill/>
            <a:ln w="25400">
              <a:solidFill>
                <a:srgbClr val="DA1F28"/>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243" name="Line 72"/>
            <p:cNvSpPr>
              <a:spLocks noChangeShapeType="1"/>
            </p:cNvSpPr>
            <p:nvPr/>
          </p:nvSpPr>
          <p:spPr bwMode="auto">
            <a:xfrm flipH="1">
              <a:off x="664" y="1824"/>
              <a:ext cx="352" cy="0"/>
            </a:xfrm>
            <a:prstGeom prst="line">
              <a:avLst/>
            </a:prstGeom>
            <a:noFill/>
            <a:ln w="25400">
              <a:solidFill>
                <a:srgbClr val="DA1F28"/>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5109" name="Rectangle 73"/>
          <p:cNvSpPr>
            <a:spLocks noChangeArrowheads="1"/>
          </p:cNvSpPr>
          <p:nvPr/>
        </p:nvSpPr>
        <p:spPr bwMode="auto">
          <a:xfrm>
            <a:off x="1687513" y="2540001"/>
            <a:ext cx="1368966"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u="sng">
                <a:solidFill>
                  <a:schemeClr val="accent1"/>
                </a:solidFill>
              </a:rPr>
              <a:t>RegDst</a:t>
            </a:r>
            <a:r>
              <a:rPr lang="en-US" altLang="zh-CN" u="sng">
                <a:solidFill>
                  <a:srgbClr val="339933"/>
                </a:solidFill>
                <a:latin typeface="Times New Roman" panose="02020603050405020304" pitchFamily="18" charset="0"/>
              </a:rPr>
              <a:t> </a:t>
            </a:r>
            <a:r>
              <a:rPr lang="en-US" altLang="zh-CN" sz="1800" u="sng">
                <a:solidFill>
                  <a:schemeClr val="accent1"/>
                </a:solidFill>
              </a:rPr>
              <a:t>= 1</a:t>
            </a:r>
            <a:endParaRPr lang="en-US" altLang="zh-CN" sz="1800" u="sng">
              <a:solidFill>
                <a:schemeClr val="accent1"/>
              </a:solidFill>
            </a:endParaRPr>
          </a:p>
        </p:txBody>
      </p:sp>
      <p:sp>
        <p:nvSpPr>
          <p:cNvPr id="45110" name="Rectangle 74"/>
          <p:cNvSpPr>
            <a:spLocks noChangeArrowheads="1"/>
          </p:cNvSpPr>
          <p:nvPr/>
        </p:nvSpPr>
        <p:spPr bwMode="auto">
          <a:xfrm>
            <a:off x="4660900" y="4889500"/>
            <a:ext cx="355600" cy="965200"/>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45111" name="Rectangle 75"/>
          <p:cNvSpPr>
            <a:spLocks noChangeArrowheads="1"/>
          </p:cNvSpPr>
          <p:nvPr/>
        </p:nvSpPr>
        <p:spPr bwMode="auto">
          <a:xfrm rot="5400000">
            <a:off x="4533661" y="5196656"/>
            <a:ext cx="541816"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黑体" panose="02010609060101010101" pitchFamily="49" charset="-122"/>
              </a:rPr>
              <a:t>Ext</a:t>
            </a:r>
            <a:endParaRPr lang="en-US" altLang="zh-CN" sz="1800">
              <a:ea typeface="黑体" panose="02010609060101010101" pitchFamily="49" charset="-122"/>
            </a:endParaRPr>
          </a:p>
        </p:txBody>
      </p:sp>
      <p:sp>
        <p:nvSpPr>
          <p:cNvPr id="45112" name="Rectangle 76"/>
          <p:cNvSpPr>
            <a:spLocks noChangeArrowheads="1"/>
          </p:cNvSpPr>
          <p:nvPr/>
        </p:nvSpPr>
        <p:spPr bwMode="auto">
          <a:xfrm rot="5400000">
            <a:off x="5503128" y="4618805"/>
            <a:ext cx="644408"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Mux</a:t>
            </a:r>
            <a:endParaRPr lang="en-US" altLang="zh-CN" sz="1800"/>
          </a:p>
        </p:txBody>
      </p:sp>
      <p:sp>
        <p:nvSpPr>
          <p:cNvPr id="45113" name="Rectangle 77"/>
          <p:cNvSpPr>
            <a:spLocks noChangeArrowheads="1"/>
          </p:cNvSpPr>
          <p:nvPr/>
        </p:nvSpPr>
        <p:spPr bwMode="auto">
          <a:xfrm>
            <a:off x="3300413" y="2700339"/>
            <a:ext cx="644408"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黑体" panose="02010609060101010101" pitchFamily="49" charset="-122"/>
              </a:rPr>
              <a:t>Mux</a:t>
            </a:r>
            <a:endParaRPr lang="en-US" altLang="zh-CN" sz="1800">
              <a:ea typeface="黑体" panose="02010609060101010101" pitchFamily="49" charset="-122"/>
            </a:endParaRPr>
          </a:p>
        </p:txBody>
      </p:sp>
      <p:sp>
        <p:nvSpPr>
          <p:cNvPr id="45114" name="Line 78"/>
          <p:cNvSpPr>
            <a:spLocks noChangeShapeType="1"/>
          </p:cNvSpPr>
          <p:nvPr/>
        </p:nvSpPr>
        <p:spPr bwMode="auto">
          <a:xfrm>
            <a:off x="5041900" y="5276850"/>
            <a:ext cx="6604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15" name="Rectangle 79"/>
          <p:cNvSpPr>
            <a:spLocks noChangeArrowheads="1"/>
          </p:cNvSpPr>
          <p:nvPr/>
        </p:nvSpPr>
        <p:spPr bwMode="auto">
          <a:xfrm>
            <a:off x="5033963" y="5308601"/>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黑体" panose="02010609060101010101" pitchFamily="49" charset="-122"/>
              </a:rPr>
              <a:t>32</a:t>
            </a:r>
            <a:endParaRPr lang="zh-CN" altLang="en-US" sz="1800">
              <a:ea typeface="黑体" panose="02010609060101010101" pitchFamily="49" charset="-122"/>
            </a:endParaRPr>
          </a:p>
        </p:txBody>
      </p:sp>
      <p:sp>
        <p:nvSpPr>
          <p:cNvPr id="45116" name="Line 80"/>
          <p:cNvSpPr>
            <a:spLocks noChangeShapeType="1"/>
          </p:cNvSpPr>
          <p:nvPr/>
        </p:nvSpPr>
        <p:spPr bwMode="auto">
          <a:xfrm flipH="1">
            <a:off x="5327650" y="5211764"/>
            <a:ext cx="88900" cy="130175"/>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17" name="Line 81"/>
          <p:cNvSpPr>
            <a:spLocks noChangeShapeType="1"/>
          </p:cNvSpPr>
          <p:nvPr/>
        </p:nvSpPr>
        <p:spPr bwMode="auto">
          <a:xfrm>
            <a:off x="3670300" y="5418138"/>
            <a:ext cx="9652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18" name="Line 82"/>
          <p:cNvSpPr>
            <a:spLocks noChangeShapeType="1"/>
          </p:cNvSpPr>
          <p:nvPr/>
        </p:nvSpPr>
        <p:spPr bwMode="auto">
          <a:xfrm flipH="1">
            <a:off x="4108450" y="5354639"/>
            <a:ext cx="88900" cy="128587"/>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19" name="Rectangle 83"/>
          <p:cNvSpPr>
            <a:spLocks noChangeArrowheads="1"/>
          </p:cNvSpPr>
          <p:nvPr/>
        </p:nvSpPr>
        <p:spPr bwMode="auto">
          <a:xfrm>
            <a:off x="3795713" y="5414964"/>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黑体" panose="02010609060101010101" pitchFamily="49" charset="-122"/>
              </a:rPr>
              <a:t>16</a:t>
            </a:r>
            <a:endParaRPr lang="zh-CN" altLang="en-US" sz="1800">
              <a:ea typeface="黑体" panose="02010609060101010101" pitchFamily="49" charset="-122"/>
            </a:endParaRPr>
          </a:p>
        </p:txBody>
      </p:sp>
      <p:sp>
        <p:nvSpPr>
          <p:cNvPr id="45120" name="Rectangle 84"/>
          <p:cNvSpPr>
            <a:spLocks noChangeArrowheads="1"/>
          </p:cNvSpPr>
          <p:nvPr/>
        </p:nvSpPr>
        <p:spPr bwMode="auto">
          <a:xfrm>
            <a:off x="2728914" y="5260976"/>
            <a:ext cx="913713"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黑体" panose="02010609060101010101" pitchFamily="49" charset="-122"/>
              </a:rPr>
              <a:t>imm16</a:t>
            </a:r>
            <a:endParaRPr lang="en-US" altLang="zh-CN" sz="1800">
              <a:ea typeface="黑体" panose="02010609060101010101" pitchFamily="49" charset="-122"/>
            </a:endParaRPr>
          </a:p>
        </p:txBody>
      </p:sp>
      <p:sp>
        <p:nvSpPr>
          <p:cNvPr id="45121" name="Line 85"/>
          <p:cNvSpPr>
            <a:spLocks noChangeShapeType="1"/>
          </p:cNvSpPr>
          <p:nvPr/>
        </p:nvSpPr>
        <p:spPr bwMode="auto">
          <a:xfrm>
            <a:off x="5867400" y="5360988"/>
            <a:ext cx="0" cy="400050"/>
          </a:xfrm>
          <a:prstGeom prst="line">
            <a:avLst/>
          </a:prstGeom>
          <a:noFill/>
          <a:ln w="254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22" name="Rectangle 86"/>
          <p:cNvSpPr>
            <a:spLocks noChangeArrowheads="1"/>
          </p:cNvSpPr>
          <p:nvPr/>
        </p:nvSpPr>
        <p:spPr bwMode="auto">
          <a:xfrm>
            <a:off x="5472113" y="5781676"/>
            <a:ext cx="1407438"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u="sng">
                <a:solidFill>
                  <a:schemeClr val="accent1"/>
                </a:solidFill>
              </a:rPr>
              <a:t>ALUSrc</a:t>
            </a:r>
            <a:r>
              <a:rPr lang="en-US" altLang="zh-CN" u="sng">
                <a:solidFill>
                  <a:srgbClr val="339933"/>
                </a:solidFill>
                <a:latin typeface="Times New Roman" panose="02020603050405020304" pitchFamily="18" charset="0"/>
              </a:rPr>
              <a:t> </a:t>
            </a:r>
            <a:r>
              <a:rPr lang="en-US" altLang="zh-CN" sz="1800" u="sng">
                <a:solidFill>
                  <a:schemeClr val="accent1"/>
                </a:solidFill>
              </a:rPr>
              <a:t>= 0</a:t>
            </a:r>
            <a:endParaRPr lang="en-US" altLang="zh-CN" sz="1800" u="sng">
              <a:solidFill>
                <a:schemeClr val="accent1"/>
              </a:solidFill>
            </a:endParaRPr>
          </a:p>
        </p:txBody>
      </p:sp>
      <p:sp>
        <p:nvSpPr>
          <p:cNvPr id="45123" name="Line 87"/>
          <p:cNvSpPr>
            <a:spLocks noChangeShapeType="1"/>
          </p:cNvSpPr>
          <p:nvPr/>
        </p:nvSpPr>
        <p:spPr bwMode="auto">
          <a:xfrm>
            <a:off x="6045200" y="4637088"/>
            <a:ext cx="482600" cy="0"/>
          </a:xfrm>
          <a:prstGeom prst="line">
            <a:avLst/>
          </a:prstGeom>
          <a:noFill/>
          <a:ln w="50800">
            <a:solidFill>
              <a:schemeClr val="accent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24" name="Line 88"/>
          <p:cNvSpPr>
            <a:spLocks noChangeShapeType="1"/>
          </p:cNvSpPr>
          <p:nvPr/>
        </p:nvSpPr>
        <p:spPr bwMode="auto">
          <a:xfrm>
            <a:off x="10058400" y="4519614"/>
            <a:ext cx="0" cy="1627187"/>
          </a:xfrm>
          <a:prstGeom prst="line">
            <a:avLst/>
          </a:prstGeom>
          <a:noFill/>
          <a:ln w="50800">
            <a:solidFill>
              <a:schemeClr val="accent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25" name="Line 89"/>
          <p:cNvSpPr>
            <a:spLocks noChangeShapeType="1"/>
          </p:cNvSpPr>
          <p:nvPr/>
        </p:nvSpPr>
        <p:spPr bwMode="auto">
          <a:xfrm>
            <a:off x="4876800" y="5862639"/>
            <a:ext cx="0" cy="471487"/>
          </a:xfrm>
          <a:prstGeom prst="line">
            <a:avLst/>
          </a:prstGeom>
          <a:noFill/>
          <a:ln w="254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26" name="Rectangle 90"/>
          <p:cNvSpPr>
            <a:spLocks noChangeArrowheads="1"/>
          </p:cNvSpPr>
          <p:nvPr/>
        </p:nvSpPr>
        <p:spPr bwMode="auto">
          <a:xfrm>
            <a:off x="3871914" y="6191251"/>
            <a:ext cx="1240725"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u="sng">
                <a:solidFill>
                  <a:schemeClr val="accent1"/>
                </a:solidFill>
              </a:rPr>
              <a:t>ExtOp</a:t>
            </a:r>
            <a:r>
              <a:rPr lang="en-US" altLang="zh-CN" u="sng">
                <a:solidFill>
                  <a:srgbClr val="339933"/>
                </a:solidFill>
                <a:latin typeface="Times New Roman" panose="02020603050405020304" pitchFamily="18" charset="0"/>
              </a:rPr>
              <a:t> </a:t>
            </a:r>
            <a:r>
              <a:rPr lang="en-US" altLang="zh-CN" sz="1800" u="sng">
                <a:solidFill>
                  <a:schemeClr val="accent1"/>
                </a:solidFill>
              </a:rPr>
              <a:t>= x</a:t>
            </a:r>
            <a:endParaRPr lang="en-US" altLang="zh-CN" sz="1800" u="sng">
              <a:solidFill>
                <a:schemeClr val="accent1"/>
              </a:solidFill>
            </a:endParaRPr>
          </a:p>
        </p:txBody>
      </p:sp>
      <p:grpSp>
        <p:nvGrpSpPr>
          <p:cNvPr id="45127" name="Group 91"/>
          <p:cNvGrpSpPr/>
          <p:nvPr/>
        </p:nvGrpSpPr>
        <p:grpSpPr bwMode="auto">
          <a:xfrm>
            <a:off x="9296400" y="3938588"/>
            <a:ext cx="304800" cy="1255712"/>
            <a:chOff x="4896" y="2481"/>
            <a:chExt cx="192" cy="791"/>
          </a:xfrm>
        </p:grpSpPr>
        <p:sp>
          <p:nvSpPr>
            <p:cNvPr id="45238" name="Line 92"/>
            <p:cNvSpPr>
              <a:spLocks noChangeShapeType="1"/>
            </p:cNvSpPr>
            <p:nvPr/>
          </p:nvSpPr>
          <p:spPr bwMode="auto">
            <a:xfrm>
              <a:off x="4896" y="2481"/>
              <a:ext cx="0" cy="77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239" name="Line 93"/>
            <p:cNvSpPr>
              <a:spLocks noChangeShapeType="1"/>
            </p:cNvSpPr>
            <p:nvPr/>
          </p:nvSpPr>
          <p:spPr bwMode="auto">
            <a:xfrm>
              <a:off x="4904" y="2481"/>
              <a:ext cx="176" cy="9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240" name="Line 94"/>
            <p:cNvSpPr>
              <a:spLocks noChangeShapeType="1"/>
            </p:cNvSpPr>
            <p:nvPr/>
          </p:nvSpPr>
          <p:spPr bwMode="auto">
            <a:xfrm flipV="1">
              <a:off x="4904" y="3150"/>
              <a:ext cx="176" cy="122"/>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241" name="Line 95"/>
            <p:cNvSpPr>
              <a:spLocks noChangeShapeType="1"/>
            </p:cNvSpPr>
            <p:nvPr/>
          </p:nvSpPr>
          <p:spPr bwMode="auto">
            <a:xfrm>
              <a:off x="5088" y="2587"/>
              <a:ext cx="0" cy="56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5128" name="Rectangle 96"/>
          <p:cNvSpPr>
            <a:spLocks noChangeArrowheads="1"/>
          </p:cNvSpPr>
          <p:nvPr/>
        </p:nvSpPr>
        <p:spPr bwMode="auto">
          <a:xfrm rot="5400000">
            <a:off x="9065478" y="4474343"/>
            <a:ext cx="644408"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黑体" panose="02010609060101010101" pitchFamily="49" charset="-122"/>
              </a:rPr>
              <a:t>Mux</a:t>
            </a:r>
            <a:endParaRPr lang="en-US" altLang="zh-CN" sz="1800">
              <a:ea typeface="黑体" panose="02010609060101010101" pitchFamily="49" charset="-122"/>
            </a:endParaRPr>
          </a:p>
        </p:txBody>
      </p:sp>
      <p:sp>
        <p:nvSpPr>
          <p:cNvPr id="45129" name="Line 97"/>
          <p:cNvSpPr>
            <a:spLocks noChangeShapeType="1"/>
          </p:cNvSpPr>
          <p:nvPr/>
        </p:nvSpPr>
        <p:spPr bwMode="auto">
          <a:xfrm flipV="1">
            <a:off x="9448800" y="3559175"/>
            <a:ext cx="0" cy="450850"/>
          </a:xfrm>
          <a:prstGeom prst="line">
            <a:avLst/>
          </a:prstGeom>
          <a:noFill/>
          <a:ln w="254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30" name="Rectangle 98"/>
          <p:cNvSpPr>
            <a:spLocks noChangeArrowheads="1"/>
          </p:cNvSpPr>
          <p:nvPr/>
        </p:nvSpPr>
        <p:spPr bwMode="auto">
          <a:xfrm>
            <a:off x="8901113" y="3284539"/>
            <a:ext cx="1753686"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u="sng">
                <a:solidFill>
                  <a:schemeClr val="accent1"/>
                </a:solidFill>
              </a:rPr>
              <a:t>MemtoReg = 0</a:t>
            </a:r>
            <a:endParaRPr lang="en-US" altLang="zh-CN" sz="1800" u="sng">
              <a:solidFill>
                <a:schemeClr val="accent1"/>
              </a:solidFill>
            </a:endParaRPr>
          </a:p>
        </p:txBody>
      </p:sp>
      <p:sp>
        <p:nvSpPr>
          <p:cNvPr id="45131" name="Line 99"/>
          <p:cNvSpPr>
            <a:spLocks noChangeShapeType="1"/>
          </p:cNvSpPr>
          <p:nvPr/>
        </p:nvSpPr>
        <p:spPr bwMode="auto">
          <a:xfrm>
            <a:off x="9626600" y="4494213"/>
            <a:ext cx="406400" cy="0"/>
          </a:xfrm>
          <a:prstGeom prst="line">
            <a:avLst/>
          </a:prstGeom>
          <a:noFill/>
          <a:ln w="50800">
            <a:solidFill>
              <a:schemeClr val="accent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32" name="Rectangle 100"/>
          <p:cNvSpPr>
            <a:spLocks noChangeArrowheads="1"/>
          </p:cNvSpPr>
          <p:nvPr/>
        </p:nvSpPr>
        <p:spPr bwMode="auto">
          <a:xfrm>
            <a:off x="7546976" y="4862513"/>
            <a:ext cx="1127125" cy="1128712"/>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45133" name="Line 101"/>
          <p:cNvSpPr>
            <a:spLocks noChangeShapeType="1"/>
          </p:cNvSpPr>
          <p:nvPr/>
        </p:nvSpPr>
        <p:spPr bwMode="auto">
          <a:xfrm flipH="1">
            <a:off x="6921500" y="5845175"/>
            <a:ext cx="4826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34" name="Rectangle 102"/>
          <p:cNvSpPr>
            <a:spLocks noChangeArrowheads="1"/>
          </p:cNvSpPr>
          <p:nvPr/>
        </p:nvSpPr>
        <p:spPr bwMode="auto">
          <a:xfrm>
            <a:off x="6853238" y="5565776"/>
            <a:ext cx="541816"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u="sng">
                <a:solidFill>
                  <a:srgbClr val="A50021"/>
                </a:solidFill>
              </a:rPr>
              <a:t>Clk</a:t>
            </a:r>
            <a:endParaRPr lang="en-US" altLang="zh-CN" sz="1800" u="sng">
              <a:solidFill>
                <a:srgbClr val="A50021"/>
              </a:solidFill>
            </a:endParaRPr>
          </a:p>
        </p:txBody>
      </p:sp>
      <p:sp>
        <p:nvSpPr>
          <p:cNvPr id="45135" name="Rectangle 103"/>
          <p:cNvSpPr>
            <a:spLocks noChangeArrowheads="1"/>
          </p:cNvSpPr>
          <p:nvPr/>
        </p:nvSpPr>
        <p:spPr bwMode="auto">
          <a:xfrm>
            <a:off x="5992814" y="5060951"/>
            <a:ext cx="939361"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黑体" panose="02010609060101010101" pitchFamily="49" charset="-122"/>
              </a:rPr>
              <a:t>Data</a:t>
            </a:r>
            <a:r>
              <a:rPr lang="en-US" altLang="zh-CN" b="0">
                <a:latin typeface="Times New Roman" panose="02020603050405020304" pitchFamily="18" charset="0"/>
              </a:rPr>
              <a:t> </a:t>
            </a:r>
            <a:r>
              <a:rPr lang="en-US" altLang="zh-CN" sz="1800">
                <a:ea typeface="黑体" panose="02010609060101010101" pitchFamily="49" charset="-122"/>
              </a:rPr>
              <a:t>In</a:t>
            </a:r>
            <a:endParaRPr lang="en-US" altLang="zh-CN" sz="1800">
              <a:ea typeface="黑体" panose="02010609060101010101" pitchFamily="49" charset="-122"/>
            </a:endParaRPr>
          </a:p>
        </p:txBody>
      </p:sp>
      <p:sp>
        <p:nvSpPr>
          <p:cNvPr id="45136" name="Line 104"/>
          <p:cNvSpPr>
            <a:spLocks noChangeShapeType="1"/>
          </p:cNvSpPr>
          <p:nvPr/>
        </p:nvSpPr>
        <p:spPr bwMode="auto">
          <a:xfrm>
            <a:off x="7585076" y="5768975"/>
            <a:ext cx="250825" cy="635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37" name="Line 105"/>
          <p:cNvSpPr>
            <a:spLocks noChangeShapeType="1"/>
          </p:cNvSpPr>
          <p:nvPr/>
        </p:nvSpPr>
        <p:spPr bwMode="auto">
          <a:xfrm flipH="1">
            <a:off x="7559676" y="5857876"/>
            <a:ext cx="301625" cy="9842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38" name="Oval 106"/>
          <p:cNvSpPr>
            <a:spLocks noChangeArrowheads="1"/>
          </p:cNvSpPr>
          <p:nvPr/>
        </p:nvSpPr>
        <p:spPr bwMode="auto">
          <a:xfrm>
            <a:off x="7394575" y="5803901"/>
            <a:ext cx="127000" cy="117475"/>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45139" name="Rectangle 107"/>
          <p:cNvSpPr>
            <a:spLocks noChangeArrowheads="1"/>
          </p:cNvSpPr>
          <p:nvPr/>
        </p:nvSpPr>
        <p:spPr bwMode="auto">
          <a:xfrm>
            <a:off x="7527926" y="4845050"/>
            <a:ext cx="7778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黑体" panose="02010609060101010101" pitchFamily="49" charset="-122"/>
              </a:rPr>
              <a:t>WrEn</a:t>
            </a:r>
            <a:endParaRPr lang="en-US" altLang="zh-CN" sz="1800">
              <a:ea typeface="黑体" panose="02010609060101010101" pitchFamily="49" charset="-122"/>
            </a:endParaRPr>
          </a:p>
        </p:txBody>
      </p:sp>
      <p:sp>
        <p:nvSpPr>
          <p:cNvPr id="45140" name="Line 108"/>
          <p:cNvSpPr>
            <a:spLocks noChangeShapeType="1"/>
          </p:cNvSpPr>
          <p:nvPr/>
        </p:nvSpPr>
        <p:spPr bwMode="auto">
          <a:xfrm flipH="1">
            <a:off x="6540500" y="5062538"/>
            <a:ext cx="1016000" cy="0"/>
          </a:xfrm>
          <a:prstGeom prst="line">
            <a:avLst/>
          </a:prstGeom>
          <a:noFill/>
          <a:ln w="254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41" name="Line 109"/>
          <p:cNvSpPr>
            <a:spLocks noChangeShapeType="1"/>
          </p:cNvSpPr>
          <p:nvPr/>
        </p:nvSpPr>
        <p:spPr bwMode="auto">
          <a:xfrm flipH="1">
            <a:off x="7080250" y="4999039"/>
            <a:ext cx="88900" cy="128587"/>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42" name="Rectangle 110"/>
          <p:cNvSpPr>
            <a:spLocks noChangeArrowheads="1"/>
          </p:cNvSpPr>
          <p:nvPr/>
        </p:nvSpPr>
        <p:spPr bwMode="auto">
          <a:xfrm>
            <a:off x="6843713" y="5130801"/>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黑体" panose="02010609060101010101" pitchFamily="49" charset="-122"/>
              </a:rPr>
              <a:t>32</a:t>
            </a:r>
            <a:endParaRPr lang="zh-CN" altLang="en-US" sz="1800">
              <a:ea typeface="黑体" panose="02010609060101010101" pitchFamily="49" charset="-122"/>
            </a:endParaRPr>
          </a:p>
        </p:txBody>
      </p:sp>
      <p:sp>
        <p:nvSpPr>
          <p:cNvPr id="45143" name="Line 111"/>
          <p:cNvSpPr>
            <a:spLocks noChangeShapeType="1"/>
          </p:cNvSpPr>
          <p:nvPr/>
        </p:nvSpPr>
        <p:spPr bwMode="auto">
          <a:xfrm flipV="1">
            <a:off x="7848600" y="3559175"/>
            <a:ext cx="0" cy="1303338"/>
          </a:xfrm>
          <a:prstGeom prst="line">
            <a:avLst/>
          </a:prstGeom>
          <a:noFill/>
          <a:ln w="254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44" name="Line 112"/>
          <p:cNvSpPr>
            <a:spLocks noChangeShapeType="1"/>
          </p:cNvSpPr>
          <p:nvPr/>
        </p:nvSpPr>
        <p:spPr bwMode="auto">
          <a:xfrm>
            <a:off x="8382000" y="4222751"/>
            <a:ext cx="0" cy="614363"/>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45" name="Rectangle 113"/>
          <p:cNvSpPr>
            <a:spLocks noChangeArrowheads="1"/>
          </p:cNvSpPr>
          <p:nvPr/>
        </p:nvSpPr>
        <p:spPr bwMode="auto">
          <a:xfrm>
            <a:off x="8139113" y="4846639"/>
            <a:ext cx="580288"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黑体" panose="02010609060101010101" pitchFamily="49" charset="-122"/>
              </a:rPr>
              <a:t>Adr</a:t>
            </a:r>
            <a:endParaRPr lang="en-US" altLang="zh-CN" sz="1800">
              <a:ea typeface="黑体" panose="02010609060101010101" pitchFamily="49" charset="-122"/>
            </a:endParaRPr>
          </a:p>
        </p:txBody>
      </p:sp>
      <p:sp>
        <p:nvSpPr>
          <p:cNvPr id="45146" name="Rectangle 114"/>
          <p:cNvSpPr>
            <a:spLocks noChangeArrowheads="1"/>
          </p:cNvSpPr>
          <p:nvPr/>
        </p:nvSpPr>
        <p:spPr bwMode="auto">
          <a:xfrm>
            <a:off x="7533876" y="5202238"/>
            <a:ext cx="1067601" cy="64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a:r>
              <a:rPr lang="en-US" altLang="zh-CN" sz="1800">
                <a:ea typeface="黑体" panose="02010609060101010101" pitchFamily="49" charset="-122"/>
              </a:rPr>
              <a:t>Data</a:t>
            </a:r>
            <a:endParaRPr lang="en-US" altLang="zh-CN" sz="1800">
              <a:ea typeface="黑体" panose="02010609060101010101" pitchFamily="49" charset="-122"/>
            </a:endParaRPr>
          </a:p>
          <a:p>
            <a:pPr algn="ctr"/>
            <a:r>
              <a:rPr lang="en-US" altLang="zh-CN" sz="1800">
                <a:ea typeface="黑体" panose="02010609060101010101" pitchFamily="49" charset="-122"/>
              </a:rPr>
              <a:t>Memory</a:t>
            </a:r>
            <a:endParaRPr lang="en-US" altLang="zh-CN" sz="1800">
              <a:ea typeface="黑体" panose="02010609060101010101" pitchFamily="49" charset="-122"/>
            </a:endParaRPr>
          </a:p>
        </p:txBody>
      </p:sp>
      <p:sp>
        <p:nvSpPr>
          <p:cNvPr id="45147" name="Line 115"/>
          <p:cNvSpPr>
            <a:spLocks noChangeShapeType="1"/>
          </p:cNvSpPr>
          <p:nvPr/>
        </p:nvSpPr>
        <p:spPr bwMode="auto">
          <a:xfrm>
            <a:off x="8851900" y="5013325"/>
            <a:ext cx="4318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48" name="Line 116"/>
          <p:cNvSpPr>
            <a:spLocks noChangeShapeType="1"/>
          </p:cNvSpPr>
          <p:nvPr/>
        </p:nvSpPr>
        <p:spPr bwMode="auto">
          <a:xfrm>
            <a:off x="8839200" y="5041901"/>
            <a:ext cx="0" cy="43497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49" name="Line 117"/>
          <p:cNvSpPr>
            <a:spLocks noChangeShapeType="1"/>
          </p:cNvSpPr>
          <p:nvPr/>
        </p:nvSpPr>
        <p:spPr bwMode="auto">
          <a:xfrm flipH="1">
            <a:off x="8674100" y="5489575"/>
            <a:ext cx="1778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50" name="Line 118"/>
          <p:cNvSpPr>
            <a:spLocks noChangeShapeType="1"/>
          </p:cNvSpPr>
          <p:nvPr/>
        </p:nvSpPr>
        <p:spPr bwMode="auto">
          <a:xfrm flipH="1">
            <a:off x="8909050" y="4948239"/>
            <a:ext cx="88900" cy="128587"/>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51" name="Rectangle 119"/>
          <p:cNvSpPr>
            <a:spLocks noChangeArrowheads="1"/>
          </p:cNvSpPr>
          <p:nvPr/>
        </p:nvSpPr>
        <p:spPr bwMode="auto">
          <a:xfrm>
            <a:off x="8672513" y="4649789"/>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黑体" panose="02010609060101010101" pitchFamily="49" charset="-122"/>
              </a:rPr>
              <a:t>32</a:t>
            </a:r>
            <a:endParaRPr lang="zh-CN" altLang="en-US" sz="1800">
              <a:ea typeface="黑体" panose="02010609060101010101" pitchFamily="49" charset="-122"/>
            </a:endParaRPr>
          </a:p>
        </p:txBody>
      </p:sp>
      <p:sp>
        <p:nvSpPr>
          <p:cNvPr id="45152" name="Rectangle 120"/>
          <p:cNvSpPr>
            <a:spLocks noChangeArrowheads="1"/>
          </p:cNvSpPr>
          <p:nvPr/>
        </p:nvSpPr>
        <p:spPr bwMode="auto">
          <a:xfrm>
            <a:off x="7834314" y="3513139"/>
            <a:ext cx="138112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u="sng">
                <a:solidFill>
                  <a:schemeClr val="accent1"/>
                </a:solidFill>
              </a:rPr>
              <a:t>MemWr</a:t>
            </a:r>
            <a:r>
              <a:rPr lang="en-US" altLang="zh-CN" u="sng">
                <a:solidFill>
                  <a:srgbClr val="339933"/>
                </a:solidFill>
                <a:latin typeface="Times New Roman" panose="02020603050405020304" pitchFamily="18" charset="0"/>
              </a:rPr>
              <a:t> </a:t>
            </a:r>
            <a:r>
              <a:rPr lang="en-US" altLang="zh-CN" sz="1800" u="sng">
                <a:solidFill>
                  <a:schemeClr val="accent1"/>
                </a:solidFill>
              </a:rPr>
              <a:t>= 0</a:t>
            </a:r>
            <a:endParaRPr lang="en-US" altLang="zh-CN" sz="1800" u="sng">
              <a:solidFill>
                <a:schemeClr val="accent1"/>
              </a:solidFill>
            </a:endParaRPr>
          </a:p>
        </p:txBody>
      </p:sp>
      <p:sp>
        <p:nvSpPr>
          <p:cNvPr id="45153" name="Line 121"/>
          <p:cNvSpPr>
            <a:spLocks noChangeShapeType="1"/>
          </p:cNvSpPr>
          <p:nvPr/>
        </p:nvSpPr>
        <p:spPr bwMode="auto">
          <a:xfrm>
            <a:off x="5334000" y="4508500"/>
            <a:ext cx="0" cy="54133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54" name="Line 122"/>
          <p:cNvSpPr>
            <a:spLocks noChangeShapeType="1"/>
          </p:cNvSpPr>
          <p:nvPr/>
        </p:nvSpPr>
        <p:spPr bwMode="auto">
          <a:xfrm>
            <a:off x="5329238" y="5054600"/>
            <a:ext cx="1211262" cy="793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55" name="Rectangle 123"/>
          <p:cNvSpPr>
            <a:spLocks noChangeArrowheads="1"/>
          </p:cNvSpPr>
          <p:nvPr/>
        </p:nvSpPr>
        <p:spPr bwMode="auto">
          <a:xfrm rot="5400000">
            <a:off x="6544466" y="4071118"/>
            <a:ext cx="657232"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ALU</a:t>
            </a:r>
            <a:endParaRPr lang="en-US" altLang="zh-CN" sz="1800"/>
          </a:p>
        </p:txBody>
      </p:sp>
      <p:sp>
        <p:nvSpPr>
          <p:cNvPr id="45156" name="Rectangle 124"/>
          <p:cNvSpPr>
            <a:spLocks noChangeArrowheads="1"/>
          </p:cNvSpPr>
          <p:nvPr/>
        </p:nvSpPr>
        <p:spPr bwMode="auto">
          <a:xfrm>
            <a:off x="6099176" y="1993901"/>
            <a:ext cx="1203325" cy="873125"/>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45157" name="Line 125"/>
          <p:cNvSpPr>
            <a:spLocks noChangeShapeType="1"/>
          </p:cNvSpPr>
          <p:nvPr/>
        </p:nvSpPr>
        <p:spPr bwMode="auto">
          <a:xfrm flipH="1">
            <a:off x="5473700" y="2749550"/>
            <a:ext cx="4826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58" name="Line 126"/>
          <p:cNvSpPr>
            <a:spLocks noChangeShapeType="1"/>
          </p:cNvSpPr>
          <p:nvPr/>
        </p:nvSpPr>
        <p:spPr bwMode="auto">
          <a:xfrm>
            <a:off x="6081714" y="2616201"/>
            <a:ext cx="306387" cy="11906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59" name="Line 127"/>
          <p:cNvSpPr>
            <a:spLocks noChangeShapeType="1"/>
          </p:cNvSpPr>
          <p:nvPr/>
        </p:nvSpPr>
        <p:spPr bwMode="auto">
          <a:xfrm flipH="1">
            <a:off x="6111876" y="2719389"/>
            <a:ext cx="301625" cy="9842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60" name="Oval 128"/>
          <p:cNvSpPr>
            <a:spLocks noChangeArrowheads="1"/>
          </p:cNvSpPr>
          <p:nvPr/>
        </p:nvSpPr>
        <p:spPr bwMode="auto">
          <a:xfrm>
            <a:off x="5946775" y="2679701"/>
            <a:ext cx="127000" cy="117475"/>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45161" name="Rectangle 129"/>
          <p:cNvSpPr>
            <a:spLocks noChangeArrowheads="1"/>
          </p:cNvSpPr>
          <p:nvPr/>
        </p:nvSpPr>
        <p:spPr bwMode="auto">
          <a:xfrm>
            <a:off x="6011562" y="2078038"/>
            <a:ext cx="1375378" cy="64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a:r>
              <a:rPr lang="en-US" altLang="zh-CN" sz="1800">
                <a:ea typeface="黑体" panose="02010609060101010101" pitchFamily="49" charset="-122"/>
              </a:rPr>
              <a:t>Instruction</a:t>
            </a:r>
            <a:endParaRPr lang="en-US" altLang="zh-CN" sz="1800">
              <a:ea typeface="黑体" panose="02010609060101010101" pitchFamily="49" charset="-122"/>
            </a:endParaRPr>
          </a:p>
          <a:p>
            <a:pPr algn="ctr"/>
            <a:r>
              <a:rPr lang="en-US" altLang="zh-CN" sz="1800">
                <a:ea typeface="黑体" panose="02010609060101010101" pitchFamily="49" charset="-122"/>
              </a:rPr>
              <a:t>Fetch</a:t>
            </a:r>
            <a:r>
              <a:rPr lang="en-US" altLang="zh-CN">
                <a:latin typeface="Times New Roman" panose="02020603050405020304" pitchFamily="18" charset="0"/>
              </a:rPr>
              <a:t> </a:t>
            </a:r>
            <a:r>
              <a:rPr lang="en-US" altLang="zh-CN" sz="1800">
                <a:ea typeface="黑体" panose="02010609060101010101" pitchFamily="49" charset="-122"/>
              </a:rPr>
              <a:t>Unit</a:t>
            </a:r>
            <a:endParaRPr lang="en-US" altLang="zh-CN" sz="1800">
              <a:ea typeface="黑体" panose="02010609060101010101" pitchFamily="49" charset="-122"/>
            </a:endParaRPr>
          </a:p>
        </p:txBody>
      </p:sp>
      <p:sp>
        <p:nvSpPr>
          <p:cNvPr id="45162" name="Rectangle 130"/>
          <p:cNvSpPr>
            <a:spLocks noChangeArrowheads="1"/>
          </p:cNvSpPr>
          <p:nvPr/>
        </p:nvSpPr>
        <p:spPr bwMode="auto">
          <a:xfrm>
            <a:off x="5024438" y="2530476"/>
            <a:ext cx="541816"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rgbClr val="A50021"/>
                </a:solidFill>
              </a:rPr>
              <a:t>Clk</a:t>
            </a:r>
            <a:endParaRPr lang="en-US" altLang="zh-CN" sz="1800">
              <a:solidFill>
                <a:srgbClr val="A50021"/>
              </a:solidFill>
            </a:endParaRPr>
          </a:p>
        </p:txBody>
      </p:sp>
      <p:sp>
        <p:nvSpPr>
          <p:cNvPr id="45163" name="Line 131"/>
          <p:cNvSpPr>
            <a:spLocks noChangeShapeType="1"/>
          </p:cNvSpPr>
          <p:nvPr/>
        </p:nvSpPr>
        <p:spPr bwMode="auto">
          <a:xfrm flipV="1">
            <a:off x="7162800" y="2882900"/>
            <a:ext cx="0" cy="116840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64" name="Line 132"/>
          <p:cNvSpPr>
            <a:spLocks noChangeShapeType="1"/>
          </p:cNvSpPr>
          <p:nvPr/>
        </p:nvSpPr>
        <p:spPr bwMode="auto">
          <a:xfrm flipH="1">
            <a:off x="6997700" y="4038600"/>
            <a:ext cx="1778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65" name="Rectangle 133"/>
          <p:cNvSpPr>
            <a:spLocks noChangeArrowheads="1"/>
          </p:cNvSpPr>
          <p:nvPr/>
        </p:nvSpPr>
        <p:spPr bwMode="auto">
          <a:xfrm>
            <a:off x="7148513" y="3505201"/>
            <a:ext cx="68288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chemeClr val="accent2"/>
                </a:solidFill>
              </a:rPr>
              <a:t>Zero</a:t>
            </a:r>
            <a:endParaRPr lang="en-US" altLang="zh-CN" sz="1800">
              <a:solidFill>
                <a:schemeClr val="accent2"/>
              </a:solidFill>
            </a:endParaRPr>
          </a:p>
        </p:txBody>
      </p:sp>
      <p:sp>
        <p:nvSpPr>
          <p:cNvPr id="45166" name="Line 134"/>
          <p:cNvSpPr>
            <a:spLocks noChangeShapeType="1"/>
          </p:cNvSpPr>
          <p:nvPr/>
        </p:nvSpPr>
        <p:spPr bwMode="auto">
          <a:xfrm>
            <a:off x="7286626" y="2120900"/>
            <a:ext cx="2530475" cy="1270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67" name="Rectangle 135"/>
          <p:cNvSpPr>
            <a:spLocks noChangeArrowheads="1"/>
          </p:cNvSpPr>
          <p:nvPr/>
        </p:nvSpPr>
        <p:spPr bwMode="auto">
          <a:xfrm>
            <a:off x="7377114" y="1744664"/>
            <a:ext cx="2087111"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黑体" panose="02010609060101010101" pitchFamily="49" charset="-122"/>
              </a:rPr>
              <a:t>Instruction&lt;31:0</a:t>
            </a:r>
            <a:r>
              <a:rPr lang="en-US" altLang="zh-CN" b="0">
                <a:latin typeface="Times New Roman" panose="02020603050405020304" pitchFamily="18" charset="0"/>
              </a:rPr>
              <a:t>&gt;</a:t>
            </a:r>
            <a:endParaRPr lang="en-US" altLang="zh-CN" b="0">
              <a:latin typeface="Times New Roman" panose="02020603050405020304" pitchFamily="18" charset="0"/>
            </a:endParaRPr>
          </a:p>
        </p:txBody>
      </p:sp>
      <p:sp>
        <p:nvSpPr>
          <p:cNvPr id="45168" name="Line 136"/>
          <p:cNvSpPr>
            <a:spLocks noChangeShapeType="1"/>
          </p:cNvSpPr>
          <p:nvPr/>
        </p:nvSpPr>
        <p:spPr bwMode="auto">
          <a:xfrm>
            <a:off x="5499100" y="2438400"/>
            <a:ext cx="5842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69" name="Line 137"/>
          <p:cNvSpPr>
            <a:spLocks noChangeShapeType="1"/>
          </p:cNvSpPr>
          <p:nvPr/>
        </p:nvSpPr>
        <p:spPr bwMode="auto">
          <a:xfrm>
            <a:off x="5499100" y="2133600"/>
            <a:ext cx="5842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70" name="Rectangle 138"/>
          <p:cNvSpPr>
            <a:spLocks noChangeArrowheads="1"/>
          </p:cNvSpPr>
          <p:nvPr/>
        </p:nvSpPr>
        <p:spPr bwMode="auto">
          <a:xfrm>
            <a:off x="4287839" y="2225676"/>
            <a:ext cx="1189429"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u="sng">
                <a:solidFill>
                  <a:schemeClr val="accent1"/>
                </a:solidFill>
              </a:rPr>
              <a:t>Jump = 0</a:t>
            </a:r>
            <a:endParaRPr lang="en-US" altLang="zh-CN" sz="1800" u="sng">
              <a:solidFill>
                <a:schemeClr val="accent1"/>
              </a:solidFill>
            </a:endParaRPr>
          </a:p>
        </p:txBody>
      </p:sp>
      <p:sp>
        <p:nvSpPr>
          <p:cNvPr id="45171" name="Rectangle 139"/>
          <p:cNvSpPr>
            <a:spLocks noChangeArrowheads="1"/>
          </p:cNvSpPr>
          <p:nvPr/>
        </p:nvSpPr>
        <p:spPr bwMode="auto">
          <a:xfrm>
            <a:off x="4414839" y="1844676"/>
            <a:ext cx="1356141"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u="sng">
                <a:solidFill>
                  <a:schemeClr val="accent1"/>
                </a:solidFill>
              </a:rPr>
              <a:t>Branch</a:t>
            </a:r>
            <a:r>
              <a:rPr lang="en-US" altLang="zh-CN" u="sng">
                <a:solidFill>
                  <a:srgbClr val="339933"/>
                </a:solidFill>
                <a:latin typeface="Times New Roman" panose="02020603050405020304" pitchFamily="18" charset="0"/>
              </a:rPr>
              <a:t> </a:t>
            </a:r>
            <a:r>
              <a:rPr lang="en-US" altLang="zh-CN" sz="1800" u="sng">
                <a:solidFill>
                  <a:schemeClr val="accent1"/>
                </a:solidFill>
              </a:rPr>
              <a:t>= 0</a:t>
            </a:r>
            <a:endParaRPr lang="en-US" altLang="zh-CN" sz="1800" u="sng">
              <a:solidFill>
                <a:schemeClr val="accent1"/>
              </a:solidFill>
            </a:endParaRPr>
          </a:p>
        </p:txBody>
      </p:sp>
      <p:sp>
        <p:nvSpPr>
          <p:cNvPr id="45172" name="Rectangle 140"/>
          <p:cNvSpPr>
            <a:spLocks noGrp="1" noChangeArrowheads="1"/>
          </p:cNvSpPr>
          <p:nvPr>
            <p:ph type="body" idx="1"/>
          </p:nvPr>
        </p:nvSpPr>
        <p:spPr>
          <a:xfrm>
            <a:off x="1943100" y="1524001"/>
            <a:ext cx="8191500" cy="411395"/>
          </a:xfrm>
          <a:noFill/>
        </p:spPr>
        <p:txBody>
          <a:bodyPr/>
          <a:lstStyle/>
          <a:p>
            <a:r>
              <a:rPr lang="en-US" altLang="zh-CN" sz="1800">
                <a:ea typeface="宋体" panose="02010600030101010101" pitchFamily="2" charset="-122"/>
              </a:rPr>
              <a:t>R[rd] </a:t>
            </a:r>
            <a:r>
              <a:rPr lang="en-US" altLang="zh-CN" sz="1800">
                <a:ea typeface="宋体" panose="02010600030101010101" pitchFamily="2" charset="-122"/>
                <a:cs typeface="Arial" panose="020B0604020202020204" pitchFamily="34" charset="0"/>
                <a:sym typeface="Wingdings" panose="05000000000000000000" pitchFamily="2" charset="2"/>
              </a:rPr>
              <a:t>←</a:t>
            </a:r>
            <a:r>
              <a:rPr lang="en-US" altLang="zh-CN" sz="1800">
                <a:ea typeface="宋体" panose="02010600030101010101" pitchFamily="2" charset="-122"/>
              </a:rPr>
              <a:t> R[rs]  + / -  R[rt]</a:t>
            </a:r>
            <a:endParaRPr lang="en-US" altLang="zh-CN" sz="1800">
              <a:ea typeface="宋体" panose="02010600030101010101" pitchFamily="2" charset="-122"/>
            </a:endParaRPr>
          </a:p>
        </p:txBody>
      </p:sp>
      <p:sp>
        <p:nvSpPr>
          <p:cNvPr id="45173" name="Rectangle 141"/>
          <p:cNvSpPr>
            <a:spLocks noChangeArrowheads="1"/>
          </p:cNvSpPr>
          <p:nvPr/>
        </p:nvSpPr>
        <p:spPr bwMode="auto">
          <a:xfrm>
            <a:off x="9256713" y="4038601"/>
            <a:ext cx="285336"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b="0">
                <a:latin typeface="Times New Roman" panose="02020603050405020304" pitchFamily="18" charset="0"/>
              </a:rPr>
              <a:t>0</a:t>
            </a:r>
            <a:endParaRPr lang="zh-CN" altLang="en-US" b="0">
              <a:latin typeface="Times New Roman" panose="02020603050405020304" pitchFamily="18" charset="0"/>
            </a:endParaRPr>
          </a:p>
        </p:txBody>
      </p:sp>
      <p:sp>
        <p:nvSpPr>
          <p:cNvPr id="45174" name="Rectangle 142"/>
          <p:cNvSpPr>
            <a:spLocks noChangeArrowheads="1"/>
          </p:cNvSpPr>
          <p:nvPr/>
        </p:nvSpPr>
        <p:spPr bwMode="auto">
          <a:xfrm>
            <a:off x="9256713" y="4818064"/>
            <a:ext cx="285336"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b="0">
                <a:latin typeface="Times New Roman" panose="02020603050405020304" pitchFamily="18" charset="0"/>
              </a:rPr>
              <a:t>1</a:t>
            </a:r>
            <a:endParaRPr lang="zh-CN" altLang="en-US" b="0">
              <a:latin typeface="Times New Roman" panose="02020603050405020304" pitchFamily="18" charset="0"/>
            </a:endParaRPr>
          </a:p>
        </p:txBody>
      </p:sp>
      <p:sp>
        <p:nvSpPr>
          <p:cNvPr id="45175" name="Rectangle 143"/>
          <p:cNvSpPr>
            <a:spLocks noChangeArrowheads="1"/>
          </p:cNvSpPr>
          <p:nvPr/>
        </p:nvSpPr>
        <p:spPr bwMode="auto">
          <a:xfrm>
            <a:off x="5675313" y="4267201"/>
            <a:ext cx="285336"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b="0">
                <a:latin typeface="Times New Roman" panose="02020603050405020304" pitchFamily="18" charset="0"/>
              </a:rPr>
              <a:t>0</a:t>
            </a:r>
            <a:endParaRPr lang="zh-CN" altLang="en-US" b="0">
              <a:latin typeface="Times New Roman" panose="02020603050405020304" pitchFamily="18" charset="0"/>
            </a:endParaRPr>
          </a:p>
        </p:txBody>
      </p:sp>
      <p:sp>
        <p:nvSpPr>
          <p:cNvPr id="45176" name="Rectangle 144"/>
          <p:cNvSpPr>
            <a:spLocks noChangeArrowheads="1"/>
          </p:cNvSpPr>
          <p:nvPr/>
        </p:nvSpPr>
        <p:spPr bwMode="auto">
          <a:xfrm>
            <a:off x="5675313" y="5046664"/>
            <a:ext cx="285336"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b="0">
                <a:latin typeface="Times New Roman" panose="02020603050405020304" pitchFamily="18" charset="0"/>
              </a:rPr>
              <a:t>1</a:t>
            </a:r>
            <a:endParaRPr lang="zh-CN" altLang="en-US" b="0">
              <a:latin typeface="Times New Roman" panose="02020603050405020304" pitchFamily="18" charset="0"/>
            </a:endParaRPr>
          </a:p>
        </p:txBody>
      </p:sp>
      <p:sp>
        <p:nvSpPr>
          <p:cNvPr id="45177" name="Rectangle 145"/>
          <p:cNvSpPr>
            <a:spLocks noChangeArrowheads="1"/>
          </p:cNvSpPr>
          <p:nvPr/>
        </p:nvSpPr>
        <p:spPr bwMode="auto">
          <a:xfrm>
            <a:off x="3805238" y="2717801"/>
            <a:ext cx="285336"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b="0">
                <a:latin typeface="Times New Roman" panose="02020603050405020304" pitchFamily="18" charset="0"/>
              </a:rPr>
              <a:t>0</a:t>
            </a:r>
            <a:endParaRPr lang="zh-CN" altLang="en-US" b="0">
              <a:latin typeface="Times New Roman" panose="02020603050405020304" pitchFamily="18" charset="0"/>
            </a:endParaRPr>
          </a:p>
        </p:txBody>
      </p:sp>
      <p:sp>
        <p:nvSpPr>
          <p:cNvPr id="45178" name="Rectangle 146"/>
          <p:cNvSpPr>
            <a:spLocks noChangeArrowheads="1"/>
          </p:cNvSpPr>
          <p:nvPr/>
        </p:nvSpPr>
        <p:spPr bwMode="auto">
          <a:xfrm>
            <a:off x="3119438" y="2717801"/>
            <a:ext cx="285336"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b="0">
                <a:latin typeface="Times New Roman" panose="02020603050405020304" pitchFamily="18" charset="0"/>
              </a:rPr>
              <a:t>1</a:t>
            </a:r>
            <a:endParaRPr lang="zh-CN" altLang="en-US" b="0">
              <a:latin typeface="Times New Roman" panose="02020603050405020304" pitchFamily="18" charset="0"/>
            </a:endParaRPr>
          </a:p>
        </p:txBody>
      </p:sp>
      <p:sp>
        <p:nvSpPr>
          <p:cNvPr id="45179" name="Line 147"/>
          <p:cNvSpPr>
            <a:spLocks noChangeShapeType="1"/>
          </p:cNvSpPr>
          <p:nvPr/>
        </p:nvSpPr>
        <p:spPr bwMode="auto">
          <a:xfrm>
            <a:off x="7620000" y="2146300"/>
            <a:ext cx="0" cy="88900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80" name="Rectangle 148"/>
          <p:cNvSpPr>
            <a:spLocks noChangeArrowheads="1"/>
          </p:cNvSpPr>
          <p:nvPr/>
        </p:nvSpPr>
        <p:spPr bwMode="auto">
          <a:xfrm rot="5400000">
            <a:off x="7276031" y="2423293"/>
            <a:ext cx="1041953"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黑体" panose="02010609060101010101" pitchFamily="49" charset="-122"/>
              </a:rPr>
              <a:t>&lt;21:25&gt;</a:t>
            </a:r>
            <a:endParaRPr lang="zh-CN" altLang="en-US" sz="1800">
              <a:ea typeface="黑体" panose="02010609060101010101" pitchFamily="49" charset="-122"/>
            </a:endParaRPr>
          </a:p>
        </p:txBody>
      </p:sp>
      <p:sp>
        <p:nvSpPr>
          <p:cNvPr id="45181" name="Rectangle 149"/>
          <p:cNvSpPr>
            <a:spLocks noChangeArrowheads="1"/>
          </p:cNvSpPr>
          <p:nvPr/>
        </p:nvSpPr>
        <p:spPr bwMode="auto">
          <a:xfrm rot="5400000">
            <a:off x="7809431" y="2423293"/>
            <a:ext cx="1041953"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黑体" panose="02010609060101010101" pitchFamily="49" charset="-122"/>
              </a:rPr>
              <a:t>&lt;16:20&gt;</a:t>
            </a:r>
            <a:endParaRPr lang="zh-CN" altLang="en-US" sz="1800">
              <a:ea typeface="黑体" panose="02010609060101010101" pitchFamily="49" charset="-122"/>
            </a:endParaRPr>
          </a:p>
        </p:txBody>
      </p:sp>
      <p:sp>
        <p:nvSpPr>
          <p:cNvPr id="45182" name="Rectangle 150"/>
          <p:cNvSpPr>
            <a:spLocks noChangeArrowheads="1"/>
          </p:cNvSpPr>
          <p:nvPr/>
        </p:nvSpPr>
        <p:spPr bwMode="auto">
          <a:xfrm rot="5400000">
            <a:off x="8347870" y="2424908"/>
            <a:ext cx="10318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黑体" panose="02010609060101010101" pitchFamily="49" charset="-122"/>
              </a:rPr>
              <a:t>&lt;11:15&gt;</a:t>
            </a:r>
            <a:endParaRPr lang="zh-CN" altLang="en-US" sz="1800">
              <a:ea typeface="黑体" panose="02010609060101010101" pitchFamily="49" charset="-122"/>
            </a:endParaRPr>
          </a:p>
        </p:txBody>
      </p:sp>
      <p:sp>
        <p:nvSpPr>
          <p:cNvPr id="45183" name="Rectangle 151"/>
          <p:cNvSpPr>
            <a:spLocks noChangeArrowheads="1"/>
          </p:cNvSpPr>
          <p:nvPr/>
        </p:nvSpPr>
        <p:spPr bwMode="auto">
          <a:xfrm rot="5400000">
            <a:off x="8889551" y="2410593"/>
            <a:ext cx="913713"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黑体" panose="02010609060101010101" pitchFamily="49" charset="-122"/>
              </a:rPr>
              <a:t>&lt;0:15&gt;</a:t>
            </a:r>
            <a:endParaRPr lang="zh-CN" altLang="en-US" sz="1800">
              <a:ea typeface="黑体" panose="02010609060101010101" pitchFamily="49" charset="-122"/>
            </a:endParaRPr>
          </a:p>
        </p:txBody>
      </p:sp>
      <p:sp>
        <p:nvSpPr>
          <p:cNvPr id="45184" name="Line 152"/>
          <p:cNvSpPr>
            <a:spLocks noChangeShapeType="1"/>
          </p:cNvSpPr>
          <p:nvPr/>
        </p:nvSpPr>
        <p:spPr bwMode="auto">
          <a:xfrm>
            <a:off x="8153400" y="2146300"/>
            <a:ext cx="0" cy="88900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85" name="Line 153"/>
          <p:cNvSpPr>
            <a:spLocks noChangeShapeType="1"/>
          </p:cNvSpPr>
          <p:nvPr/>
        </p:nvSpPr>
        <p:spPr bwMode="auto">
          <a:xfrm>
            <a:off x="8686800" y="2146300"/>
            <a:ext cx="0" cy="88900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86" name="Line 154"/>
          <p:cNvSpPr>
            <a:spLocks noChangeShapeType="1"/>
          </p:cNvSpPr>
          <p:nvPr/>
        </p:nvSpPr>
        <p:spPr bwMode="auto">
          <a:xfrm>
            <a:off x="9220200" y="2146300"/>
            <a:ext cx="0" cy="88900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87" name="Rectangle 155"/>
          <p:cNvSpPr>
            <a:spLocks noChangeArrowheads="1"/>
          </p:cNvSpPr>
          <p:nvPr/>
        </p:nvSpPr>
        <p:spPr bwMode="auto">
          <a:xfrm>
            <a:off x="8977314" y="2971801"/>
            <a:ext cx="913713"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黑体" panose="02010609060101010101" pitchFamily="49" charset="-122"/>
              </a:rPr>
              <a:t>Imm16</a:t>
            </a:r>
            <a:endParaRPr lang="en-US" altLang="zh-CN" sz="1800">
              <a:ea typeface="黑体" panose="02010609060101010101" pitchFamily="49" charset="-122"/>
            </a:endParaRPr>
          </a:p>
        </p:txBody>
      </p:sp>
      <p:sp>
        <p:nvSpPr>
          <p:cNvPr id="45188" name="Rectangle 156"/>
          <p:cNvSpPr>
            <a:spLocks noChangeArrowheads="1"/>
          </p:cNvSpPr>
          <p:nvPr/>
        </p:nvSpPr>
        <p:spPr bwMode="auto">
          <a:xfrm>
            <a:off x="8443913" y="2971801"/>
            <a:ext cx="49052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黑体" panose="02010609060101010101" pitchFamily="49" charset="-122"/>
              </a:rPr>
              <a:t>Rd</a:t>
            </a:r>
            <a:endParaRPr lang="en-US" altLang="zh-CN" sz="1800">
              <a:ea typeface="黑体" panose="02010609060101010101" pitchFamily="49" charset="-122"/>
            </a:endParaRPr>
          </a:p>
        </p:txBody>
      </p:sp>
      <p:sp>
        <p:nvSpPr>
          <p:cNvPr id="45189" name="Rectangle 157"/>
          <p:cNvSpPr>
            <a:spLocks noChangeArrowheads="1"/>
          </p:cNvSpPr>
          <p:nvPr/>
        </p:nvSpPr>
        <p:spPr bwMode="auto">
          <a:xfrm>
            <a:off x="7986713" y="2971801"/>
            <a:ext cx="42640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黑体" panose="02010609060101010101" pitchFamily="49" charset="-122"/>
              </a:rPr>
              <a:t>Rt</a:t>
            </a:r>
            <a:endParaRPr lang="en-US" altLang="zh-CN" sz="1800">
              <a:ea typeface="黑体" panose="02010609060101010101" pitchFamily="49" charset="-122"/>
            </a:endParaRPr>
          </a:p>
        </p:txBody>
      </p:sp>
      <p:sp>
        <p:nvSpPr>
          <p:cNvPr id="45190" name="Rectangle 158"/>
          <p:cNvSpPr>
            <a:spLocks noChangeArrowheads="1"/>
          </p:cNvSpPr>
          <p:nvPr/>
        </p:nvSpPr>
        <p:spPr bwMode="auto">
          <a:xfrm>
            <a:off x="7453313" y="2971801"/>
            <a:ext cx="477696"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黑体" panose="02010609060101010101" pitchFamily="49" charset="-122"/>
              </a:rPr>
              <a:t>Rs</a:t>
            </a:r>
            <a:endParaRPr lang="en-US" altLang="zh-CN" sz="1800">
              <a:ea typeface="黑体" panose="02010609060101010101" pitchFamily="49" charset="-122"/>
            </a:endParaRPr>
          </a:p>
        </p:txBody>
      </p:sp>
      <p:grpSp>
        <p:nvGrpSpPr>
          <p:cNvPr id="45191" name="Group 159"/>
          <p:cNvGrpSpPr/>
          <p:nvPr/>
        </p:nvGrpSpPr>
        <p:grpSpPr bwMode="auto">
          <a:xfrm>
            <a:off x="3033712" y="609601"/>
            <a:ext cx="6574909" cy="843759"/>
            <a:chOff x="951" y="384"/>
            <a:chExt cx="3980" cy="380"/>
          </a:xfrm>
        </p:grpSpPr>
        <p:sp>
          <p:nvSpPr>
            <p:cNvPr id="45212" name="Rectangle 160"/>
            <p:cNvSpPr>
              <a:spLocks noChangeArrowheads="1"/>
            </p:cNvSpPr>
            <p:nvPr/>
          </p:nvSpPr>
          <p:spPr bwMode="auto">
            <a:xfrm>
              <a:off x="1016" y="584"/>
              <a:ext cx="3824"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sz="1800"/>
            </a:p>
          </p:txBody>
        </p:sp>
        <p:grpSp>
          <p:nvGrpSpPr>
            <p:cNvPr id="45213" name="Group 161"/>
            <p:cNvGrpSpPr/>
            <p:nvPr/>
          </p:nvGrpSpPr>
          <p:grpSpPr bwMode="auto">
            <a:xfrm>
              <a:off x="1012" y="576"/>
              <a:ext cx="664" cy="188"/>
              <a:chOff x="1012" y="576"/>
              <a:chExt cx="664" cy="188"/>
            </a:xfrm>
          </p:grpSpPr>
          <p:sp>
            <p:nvSpPr>
              <p:cNvPr id="45236" name="Rectangle 162"/>
              <p:cNvSpPr>
                <a:spLocks noChangeArrowheads="1"/>
              </p:cNvSpPr>
              <p:nvPr/>
            </p:nvSpPr>
            <p:spPr bwMode="auto">
              <a:xfrm>
                <a:off x="1012" y="580"/>
                <a:ext cx="664"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sz="1800"/>
              </a:p>
            </p:txBody>
          </p:sp>
          <p:sp>
            <p:nvSpPr>
              <p:cNvPr id="45237" name="Rectangle 163"/>
              <p:cNvSpPr>
                <a:spLocks noChangeArrowheads="1"/>
              </p:cNvSpPr>
              <p:nvPr/>
            </p:nvSpPr>
            <p:spPr bwMode="auto">
              <a:xfrm>
                <a:off x="1209" y="576"/>
                <a:ext cx="281"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黑体" panose="02010609060101010101" pitchFamily="49" charset="-122"/>
                  </a:rPr>
                  <a:t>op</a:t>
                </a:r>
                <a:endParaRPr lang="en-US" altLang="zh-CN" sz="1800">
                  <a:ea typeface="黑体" panose="02010609060101010101" pitchFamily="49" charset="-122"/>
                </a:endParaRPr>
              </a:p>
            </p:txBody>
          </p:sp>
        </p:grpSp>
        <p:grpSp>
          <p:nvGrpSpPr>
            <p:cNvPr id="45214" name="Group 164"/>
            <p:cNvGrpSpPr/>
            <p:nvPr/>
          </p:nvGrpSpPr>
          <p:grpSpPr bwMode="auto">
            <a:xfrm>
              <a:off x="1684" y="576"/>
              <a:ext cx="616" cy="188"/>
              <a:chOff x="1684" y="576"/>
              <a:chExt cx="616" cy="188"/>
            </a:xfrm>
          </p:grpSpPr>
          <p:sp>
            <p:nvSpPr>
              <p:cNvPr id="45234" name="Rectangle 165"/>
              <p:cNvSpPr>
                <a:spLocks noChangeArrowheads="1"/>
              </p:cNvSpPr>
              <p:nvPr/>
            </p:nvSpPr>
            <p:spPr bwMode="auto">
              <a:xfrm>
                <a:off x="1684" y="580"/>
                <a:ext cx="616"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sz="1800"/>
              </a:p>
            </p:txBody>
          </p:sp>
          <p:sp>
            <p:nvSpPr>
              <p:cNvPr id="45235" name="Rectangle 166"/>
              <p:cNvSpPr>
                <a:spLocks noChangeArrowheads="1"/>
              </p:cNvSpPr>
              <p:nvPr/>
            </p:nvSpPr>
            <p:spPr bwMode="auto">
              <a:xfrm>
                <a:off x="1863" y="576"/>
                <a:ext cx="24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黑体" panose="02010609060101010101" pitchFamily="49" charset="-122"/>
                  </a:rPr>
                  <a:t>rs</a:t>
                </a:r>
                <a:endParaRPr lang="en-US" altLang="zh-CN" sz="1800">
                  <a:ea typeface="黑体" panose="02010609060101010101" pitchFamily="49" charset="-122"/>
                </a:endParaRPr>
              </a:p>
            </p:txBody>
          </p:sp>
        </p:grpSp>
        <p:grpSp>
          <p:nvGrpSpPr>
            <p:cNvPr id="45215" name="Group 167"/>
            <p:cNvGrpSpPr/>
            <p:nvPr/>
          </p:nvGrpSpPr>
          <p:grpSpPr bwMode="auto">
            <a:xfrm>
              <a:off x="2308" y="576"/>
              <a:ext cx="616" cy="188"/>
              <a:chOff x="2308" y="576"/>
              <a:chExt cx="616" cy="188"/>
            </a:xfrm>
          </p:grpSpPr>
          <p:sp>
            <p:nvSpPr>
              <p:cNvPr id="45232" name="Rectangle 168"/>
              <p:cNvSpPr>
                <a:spLocks noChangeArrowheads="1"/>
              </p:cNvSpPr>
              <p:nvPr/>
            </p:nvSpPr>
            <p:spPr bwMode="auto">
              <a:xfrm>
                <a:off x="2308" y="580"/>
                <a:ext cx="616"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sz="1800"/>
              </a:p>
            </p:txBody>
          </p:sp>
          <p:sp>
            <p:nvSpPr>
              <p:cNvPr id="45233" name="Rectangle 169"/>
              <p:cNvSpPr>
                <a:spLocks noChangeArrowheads="1"/>
              </p:cNvSpPr>
              <p:nvPr/>
            </p:nvSpPr>
            <p:spPr bwMode="auto">
              <a:xfrm>
                <a:off x="2487" y="576"/>
                <a:ext cx="21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黑体" panose="02010609060101010101" pitchFamily="49" charset="-122"/>
                  </a:rPr>
                  <a:t>rt</a:t>
                </a:r>
                <a:endParaRPr lang="en-US" altLang="zh-CN" sz="1800">
                  <a:ea typeface="黑体" panose="02010609060101010101" pitchFamily="49" charset="-122"/>
                </a:endParaRPr>
              </a:p>
            </p:txBody>
          </p:sp>
        </p:grpSp>
        <p:grpSp>
          <p:nvGrpSpPr>
            <p:cNvPr id="45216" name="Group 170"/>
            <p:cNvGrpSpPr/>
            <p:nvPr/>
          </p:nvGrpSpPr>
          <p:grpSpPr bwMode="auto">
            <a:xfrm>
              <a:off x="2932" y="576"/>
              <a:ext cx="616" cy="188"/>
              <a:chOff x="2932" y="576"/>
              <a:chExt cx="616" cy="188"/>
            </a:xfrm>
          </p:grpSpPr>
          <p:sp>
            <p:nvSpPr>
              <p:cNvPr id="45230" name="Rectangle 171"/>
              <p:cNvSpPr>
                <a:spLocks noChangeArrowheads="1"/>
              </p:cNvSpPr>
              <p:nvPr/>
            </p:nvSpPr>
            <p:spPr bwMode="auto">
              <a:xfrm>
                <a:off x="2932" y="580"/>
                <a:ext cx="616"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sz="1800"/>
              </a:p>
            </p:txBody>
          </p:sp>
          <p:sp>
            <p:nvSpPr>
              <p:cNvPr id="45231" name="Rectangle 172"/>
              <p:cNvSpPr>
                <a:spLocks noChangeArrowheads="1"/>
              </p:cNvSpPr>
              <p:nvPr/>
            </p:nvSpPr>
            <p:spPr bwMode="auto">
              <a:xfrm>
                <a:off x="3111" y="576"/>
                <a:ext cx="250"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黑体" panose="02010609060101010101" pitchFamily="49" charset="-122"/>
                  </a:rPr>
                  <a:t>rd</a:t>
                </a:r>
                <a:endParaRPr lang="en-US" altLang="zh-CN" sz="1800">
                  <a:ea typeface="黑体" panose="02010609060101010101" pitchFamily="49" charset="-122"/>
                </a:endParaRPr>
              </a:p>
            </p:txBody>
          </p:sp>
        </p:grpSp>
        <p:grpSp>
          <p:nvGrpSpPr>
            <p:cNvPr id="45217" name="Group 173"/>
            <p:cNvGrpSpPr/>
            <p:nvPr/>
          </p:nvGrpSpPr>
          <p:grpSpPr bwMode="auto">
            <a:xfrm>
              <a:off x="3556" y="576"/>
              <a:ext cx="616" cy="188"/>
              <a:chOff x="3556" y="576"/>
              <a:chExt cx="616" cy="188"/>
            </a:xfrm>
          </p:grpSpPr>
          <p:sp>
            <p:nvSpPr>
              <p:cNvPr id="45228" name="Rectangle 174"/>
              <p:cNvSpPr>
                <a:spLocks noChangeArrowheads="1"/>
              </p:cNvSpPr>
              <p:nvPr/>
            </p:nvSpPr>
            <p:spPr bwMode="auto">
              <a:xfrm>
                <a:off x="3556" y="580"/>
                <a:ext cx="616"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sz="1800"/>
              </a:p>
            </p:txBody>
          </p:sp>
          <p:sp>
            <p:nvSpPr>
              <p:cNvPr id="45229" name="Rectangle 175"/>
              <p:cNvSpPr>
                <a:spLocks noChangeArrowheads="1"/>
              </p:cNvSpPr>
              <p:nvPr/>
            </p:nvSpPr>
            <p:spPr bwMode="auto">
              <a:xfrm>
                <a:off x="3639" y="576"/>
                <a:ext cx="52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黑体" panose="02010609060101010101" pitchFamily="49" charset="-122"/>
                  </a:rPr>
                  <a:t>shamt</a:t>
                </a:r>
                <a:endParaRPr lang="en-US" altLang="zh-CN" sz="1800">
                  <a:ea typeface="黑体" panose="02010609060101010101" pitchFamily="49" charset="-122"/>
                </a:endParaRPr>
              </a:p>
            </p:txBody>
          </p:sp>
        </p:grpSp>
        <p:grpSp>
          <p:nvGrpSpPr>
            <p:cNvPr id="45218" name="Group 176"/>
            <p:cNvGrpSpPr/>
            <p:nvPr/>
          </p:nvGrpSpPr>
          <p:grpSpPr bwMode="auto">
            <a:xfrm>
              <a:off x="4180" y="576"/>
              <a:ext cx="664" cy="188"/>
              <a:chOff x="4180" y="576"/>
              <a:chExt cx="664" cy="188"/>
            </a:xfrm>
          </p:grpSpPr>
          <p:sp>
            <p:nvSpPr>
              <p:cNvPr id="45226" name="Rectangle 177"/>
              <p:cNvSpPr>
                <a:spLocks noChangeArrowheads="1"/>
              </p:cNvSpPr>
              <p:nvPr/>
            </p:nvSpPr>
            <p:spPr bwMode="auto">
              <a:xfrm>
                <a:off x="4180" y="580"/>
                <a:ext cx="664"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sz="1800"/>
              </a:p>
            </p:txBody>
          </p:sp>
          <p:sp>
            <p:nvSpPr>
              <p:cNvPr id="45227" name="Rectangle 178"/>
              <p:cNvSpPr>
                <a:spLocks noChangeArrowheads="1"/>
              </p:cNvSpPr>
              <p:nvPr/>
            </p:nvSpPr>
            <p:spPr bwMode="auto">
              <a:xfrm>
                <a:off x="4377" y="576"/>
                <a:ext cx="406"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dirty="0" err="1">
                    <a:ea typeface="黑体" panose="02010609060101010101" pitchFamily="49" charset="-122"/>
                  </a:rPr>
                  <a:t>func</a:t>
                </a:r>
                <a:endParaRPr lang="en-US" altLang="zh-CN" sz="1800" dirty="0">
                  <a:ea typeface="黑体" panose="02010609060101010101" pitchFamily="49" charset="-122"/>
                </a:endParaRPr>
              </a:p>
            </p:txBody>
          </p:sp>
        </p:grpSp>
        <p:sp>
          <p:nvSpPr>
            <p:cNvPr id="45219" name="Rectangle 179"/>
            <p:cNvSpPr>
              <a:spLocks noChangeArrowheads="1"/>
            </p:cNvSpPr>
            <p:nvPr/>
          </p:nvSpPr>
          <p:spPr bwMode="auto">
            <a:xfrm>
              <a:off x="4743" y="384"/>
              <a:ext cx="188"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黑体" panose="02010609060101010101" pitchFamily="49" charset="-122"/>
                </a:rPr>
                <a:t>0</a:t>
              </a:r>
              <a:endParaRPr lang="zh-CN" altLang="en-US" sz="1800">
                <a:ea typeface="黑体" panose="02010609060101010101" pitchFamily="49" charset="-122"/>
              </a:endParaRPr>
            </a:p>
          </p:txBody>
        </p:sp>
        <p:sp>
          <p:nvSpPr>
            <p:cNvPr id="45220" name="Rectangle 180"/>
            <p:cNvSpPr>
              <a:spLocks noChangeArrowheads="1"/>
            </p:cNvSpPr>
            <p:nvPr/>
          </p:nvSpPr>
          <p:spPr bwMode="auto">
            <a:xfrm>
              <a:off x="4023" y="384"/>
              <a:ext cx="188"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黑体" panose="02010609060101010101" pitchFamily="49" charset="-122"/>
                </a:rPr>
                <a:t>6</a:t>
              </a:r>
              <a:endParaRPr lang="zh-CN" altLang="en-US" sz="1800">
                <a:ea typeface="黑体" panose="02010609060101010101" pitchFamily="49" charset="-122"/>
              </a:endParaRPr>
            </a:p>
          </p:txBody>
        </p:sp>
        <p:sp>
          <p:nvSpPr>
            <p:cNvPr id="45221" name="Rectangle 181"/>
            <p:cNvSpPr>
              <a:spLocks noChangeArrowheads="1"/>
            </p:cNvSpPr>
            <p:nvPr/>
          </p:nvSpPr>
          <p:spPr bwMode="auto">
            <a:xfrm>
              <a:off x="3351" y="384"/>
              <a:ext cx="258"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黑体" panose="02010609060101010101" pitchFamily="49" charset="-122"/>
                </a:rPr>
                <a:t>11</a:t>
              </a:r>
              <a:endParaRPr lang="zh-CN" altLang="en-US" sz="1800">
                <a:ea typeface="黑体" panose="02010609060101010101" pitchFamily="49" charset="-122"/>
              </a:endParaRPr>
            </a:p>
          </p:txBody>
        </p:sp>
        <p:sp>
          <p:nvSpPr>
            <p:cNvPr id="45222" name="Rectangle 182"/>
            <p:cNvSpPr>
              <a:spLocks noChangeArrowheads="1"/>
            </p:cNvSpPr>
            <p:nvPr/>
          </p:nvSpPr>
          <p:spPr bwMode="auto">
            <a:xfrm>
              <a:off x="2727" y="384"/>
              <a:ext cx="266"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黑体" panose="02010609060101010101" pitchFamily="49" charset="-122"/>
                </a:rPr>
                <a:t>16</a:t>
              </a:r>
              <a:endParaRPr lang="zh-CN" altLang="en-US" sz="1800">
                <a:ea typeface="黑体" panose="02010609060101010101" pitchFamily="49" charset="-122"/>
              </a:endParaRPr>
            </a:p>
          </p:txBody>
        </p:sp>
        <p:sp>
          <p:nvSpPr>
            <p:cNvPr id="45223" name="Rectangle 183"/>
            <p:cNvSpPr>
              <a:spLocks noChangeArrowheads="1"/>
            </p:cNvSpPr>
            <p:nvPr/>
          </p:nvSpPr>
          <p:spPr bwMode="auto">
            <a:xfrm>
              <a:off x="2103" y="384"/>
              <a:ext cx="266"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黑体" panose="02010609060101010101" pitchFamily="49" charset="-122"/>
                </a:rPr>
                <a:t>21</a:t>
              </a:r>
              <a:endParaRPr lang="zh-CN" altLang="en-US" sz="1800">
                <a:ea typeface="黑体" panose="02010609060101010101" pitchFamily="49" charset="-122"/>
              </a:endParaRPr>
            </a:p>
          </p:txBody>
        </p:sp>
        <p:sp>
          <p:nvSpPr>
            <p:cNvPr id="45224" name="Rectangle 184"/>
            <p:cNvSpPr>
              <a:spLocks noChangeArrowheads="1"/>
            </p:cNvSpPr>
            <p:nvPr/>
          </p:nvSpPr>
          <p:spPr bwMode="auto">
            <a:xfrm>
              <a:off x="1479" y="384"/>
              <a:ext cx="266"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黑体" panose="02010609060101010101" pitchFamily="49" charset="-122"/>
                </a:rPr>
                <a:t>26</a:t>
              </a:r>
              <a:endParaRPr lang="zh-CN" altLang="en-US" sz="1800">
                <a:ea typeface="黑体" panose="02010609060101010101" pitchFamily="49" charset="-122"/>
              </a:endParaRPr>
            </a:p>
          </p:txBody>
        </p:sp>
        <p:sp>
          <p:nvSpPr>
            <p:cNvPr id="45225" name="Rectangle 185"/>
            <p:cNvSpPr>
              <a:spLocks noChangeArrowheads="1"/>
            </p:cNvSpPr>
            <p:nvPr/>
          </p:nvSpPr>
          <p:spPr bwMode="auto">
            <a:xfrm>
              <a:off x="951" y="384"/>
              <a:ext cx="266"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黑体" panose="02010609060101010101" pitchFamily="49" charset="-122"/>
                </a:rPr>
                <a:t>31</a:t>
              </a:r>
              <a:endParaRPr lang="zh-CN" altLang="en-US" sz="1800">
                <a:ea typeface="黑体" panose="02010609060101010101" pitchFamily="49" charset="-122"/>
              </a:endParaRPr>
            </a:p>
          </p:txBody>
        </p:sp>
      </p:grpSp>
      <p:grpSp>
        <p:nvGrpSpPr>
          <p:cNvPr id="15" name="Group 186"/>
          <p:cNvGrpSpPr/>
          <p:nvPr/>
        </p:nvGrpSpPr>
        <p:grpSpPr bwMode="auto">
          <a:xfrm>
            <a:off x="4129088" y="3235325"/>
            <a:ext cx="442912" cy="382588"/>
            <a:chOff x="1641" y="2038"/>
            <a:chExt cx="279" cy="241"/>
          </a:xfrm>
        </p:grpSpPr>
        <p:sp>
          <p:nvSpPr>
            <p:cNvPr id="45210" name="Line 187"/>
            <p:cNvSpPr>
              <a:spLocks noChangeShapeType="1"/>
            </p:cNvSpPr>
            <p:nvPr/>
          </p:nvSpPr>
          <p:spPr bwMode="auto">
            <a:xfrm>
              <a:off x="1641" y="2038"/>
              <a:ext cx="0" cy="236"/>
            </a:xfrm>
            <a:prstGeom prst="line">
              <a:avLst/>
            </a:prstGeom>
            <a:noFill/>
            <a:ln w="50800">
              <a:solidFill>
                <a:srgbClr val="DA1F28"/>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211" name="Line 188"/>
            <p:cNvSpPr>
              <a:spLocks noChangeShapeType="1"/>
            </p:cNvSpPr>
            <p:nvPr/>
          </p:nvSpPr>
          <p:spPr bwMode="auto">
            <a:xfrm>
              <a:off x="1920" y="2043"/>
              <a:ext cx="0" cy="236"/>
            </a:xfrm>
            <a:prstGeom prst="line">
              <a:avLst/>
            </a:prstGeom>
            <a:noFill/>
            <a:ln w="50800">
              <a:solidFill>
                <a:srgbClr val="DA1F28"/>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6" name="Group 189"/>
          <p:cNvGrpSpPr/>
          <p:nvPr/>
        </p:nvGrpSpPr>
        <p:grpSpPr bwMode="auto">
          <a:xfrm>
            <a:off x="4745039" y="3797300"/>
            <a:ext cx="1793875" cy="698500"/>
            <a:chOff x="2029" y="2382"/>
            <a:chExt cx="1130" cy="440"/>
          </a:xfrm>
        </p:grpSpPr>
        <p:sp>
          <p:nvSpPr>
            <p:cNvPr id="45208" name="Line 190"/>
            <p:cNvSpPr>
              <a:spLocks noChangeShapeType="1"/>
            </p:cNvSpPr>
            <p:nvPr/>
          </p:nvSpPr>
          <p:spPr bwMode="auto">
            <a:xfrm>
              <a:off x="2039" y="2382"/>
              <a:ext cx="1120" cy="0"/>
            </a:xfrm>
            <a:prstGeom prst="line">
              <a:avLst/>
            </a:prstGeom>
            <a:noFill/>
            <a:ln w="50800">
              <a:solidFill>
                <a:srgbClr val="DA1F28"/>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209" name="Line 191"/>
            <p:cNvSpPr>
              <a:spLocks noChangeShapeType="1"/>
            </p:cNvSpPr>
            <p:nvPr/>
          </p:nvSpPr>
          <p:spPr bwMode="auto">
            <a:xfrm>
              <a:off x="2029" y="2822"/>
              <a:ext cx="592" cy="0"/>
            </a:xfrm>
            <a:prstGeom prst="line">
              <a:avLst/>
            </a:prstGeom>
            <a:noFill/>
            <a:ln w="50800">
              <a:solidFill>
                <a:srgbClr val="DA1F28"/>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48000" name="Line 192"/>
          <p:cNvSpPr>
            <a:spLocks noChangeShapeType="1"/>
          </p:cNvSpPr>
          <p:nvPr/>
        </p:nvSpPr>
        <p:spPr bwMode="auto">
          <a:xfrm>
            <a:off x="6054725" y="4632325"/>
            <a:ext cx="482600" cy="0"/>
          </a:xfrm>
          <a:prstGeom prst="line">
            <a:avLst/>
          </a:prstGeom>
          <a:noFill/>
          <a:ln w="50800">
            <a:solidFill>
              <a:srgbClr val="DA1F28"/>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8001" name="Line 193"/>
          <p:cNvSpPr>
            <a:spLocks noChangeShapeType="1"/>
          </p:cNvSpPr>
          <p:nvPr/>
        </p:nvSpPr>
        <p:spPr bwMode="auto">
          <a:xfrm flipH="1">
            <a:off x="6980238" y="4205288"/>
            <a:ext cx="2336800" cy="0"/>
          </a:xfrm>
          <a:prstGeom prst="line">
            <a:avLst/>
          </a:prstGeom>
          <a:noFill/>
          <a:ln w="50800">
            <a:solidFill>
              <a:srgbClr val="DA1F28"/>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7" name="Group 194"/>
          <p:cNvGrpSpPr/>
          <p:nvPr/>
        </p:nvGrpSpPr>
        <p:grpSpPr bwMode="auto">
          <a:xfrm>
            <a:off x="2255838" y="4124325"/>
            <a:ext cx="7823200" cy="2082800"/>
            <a:chOff x="461" y="2607"/>
            <a:chExt cx="4928" cy="1312"/>
          </a:xfrm>
        </p:grpSpPr>
        <p:sp>
          <p:nvSpPr>
            <p:cNvPr id="45203" name="Line 195"/>
            <p:cNvSpPr>
              <a:spLocks noChangeShapeType="1"/>
            </p:cNvSpPr>
            <p:nvPr/>
          </p:nvSpPr>
          <p:spPr bwMode="auto">
            <a:xfrm>
              <a:off x="5101" y="2837"/>
              <a:ext cx="256" cy="0"/>
            </a:xfrm>
            <a:prstGeom prst="line">
              <a:avLst/>
            </a:prstGeom>
            <a:noFill/>
            <a:ln w="50800">
              <a:solidFill>
                <a:srgbClr val="DA1F28"/>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204" name="Line 196"/>
            <p:cNvSpPr>
              <a:spLocks noChangeShapeType="1"/>
            </p:cNvSpPr>
            <p:nvPr/>
          </p:nvSpPr>
          <p:spPr bwMode="auto">
            <a:xfrm>
              <a:off x="5373" y="2853"/>
              <a:ext cx="0" cy="1025"/>
            </a:xfrm>
            <a:prstGeom prst="line">
              <a:avLst/>
            </a:prstGeom>
            <a:noFill/>
            <a:ln w="50800">
              <a:solidFill>
                <a:srgbClr val="DA1F28"/>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205" name="Line 197"/>
            <p:cNvSpPr>
              <a:spLocks noChangeShapeType="1"/>
            </p:cNvSpPr>
            <p:nvPr/>
          </p:nvSpPr>
          <p:spPr bwMode="auto">
            <a:xfrm flipH="1">
              <a:off x="461" y="3894"/>
              <a:ext cx="4928" cy="0"/>
            </a:xfrm>
            <a:prstGeom prst="line">
              <a:avLst/>
            </a:prstGeom>
            <a:noFill/>
            <a:ln w="50800">
              <a:solidFill>
                <a:srgbClr val="DA1F28"/>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206" name="Line 198"/>
            <p:cNvSpPr>
              <a:spLocks noChangeShapeType="1"/>
            </p:cNvSpPr>
            <p:nvPr/>
          </p:nvSpPr>
          <p:spPr bwMode="auto">
            <a:xfrm flipV="1">
              <a:off x="486" y="2607"/>
              <a:ext cx="0" cy="1312"/>
            </a:xfrm>
            <a:prstGeom prst="line">
              <a:avLst/>
            </a:prstGeom>
            <a:noFill/>
            <a:ln w="50800">
              <a:solidFill>
                <a:srgbClr val="DA1F28"/>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207" name="Line 199"/>
            <p:cNvSpPr>
              <a:spLocks noChangeShapeType="1"/>
            </p:cNvSpPr>
            <p:nvPr/>
          </p:nvSpPr>
          <p:spPr bwMode="auto">
            <a:xfrm flipH="1">
              <a:off x="461" y="2614"/>
              <a:ext cx="656" cy="0"/>
            </a:xfrm>
            <a:prstGeom prst="line">
              <a:avLst/>
            </a:prstGeom>
            <a:noFill/>
            <a:ln w="50800">
              <a:solidFill>
                <a:srgbClr val="DA1F28"/>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48008" name="Line 200"/>
          <p:cNvSpPr>
            <a:spLocks noChangeShapeType="1"/>
          </p:cNvSpPr>
          <p:nvPr/>
        </p:nvSpPr>
        <p:spPr bwMode="auto">
          <a:xfrm>
            <a:off x="6777038" y="3284538"/>
            <a:ext cx="0" cy="482600"/>
          </a:xfrm>
          <a:prstGeom prst="line">
            <a:avLst/>
          </a:prstGeom>
          <a:noFill/>
          <a:ln w="25400">
            <a:solidFill>
              <a:srgbClr val="DA1F28"/>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8009" name="Line 201"/>
          <p:cNvSpPr>
            <a:spLocks noChangeShapeType="1"/>
          </p:cNvSpPr>
          <p:nvPr/>
        </p:nvSpPr>
        <p:spPr bwMode="auto">
          <a:xfrm>
            <a:off x="5862638" y="5356225"/>
            <a:ext cx="0" cy="400050"/>
          </a:xfrm>
          <a:prstGeom prst="line">
            <a:avLst/>
          </a:prstGeom>
          <a:noFill/>
          <a:ln w="25400">
            <a:solidFill>
              <a:srgbClr val="DA1F28"/>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8010" name="Line 202"/>
          <p:cNvSpPr>
            <a:spLocks noChangeShapeType="1"/>
          </p:cNvSpPr>
          <p:nvPr/>
        </p:nvSpPr>
        <p:spPr bwMode="auto">
          <a:xfrm flipV="1">
            <a:off x="9444038" y="3554413"/>
            <a:ext cx="0" cy="450850"/>
          </a:xfrm>
          <a:prstGeom prst="line">
            <a:avLst/>
          </a:prstGeom>
          <a:noFill/>
          <a:ln w="25400">
            <a:solidFill>
              <a:srgbClr val="DA1F28"/>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8" name="Group 203"/>
          <p:cNvGrpSpPr/>
          <p:nvPr/>
        </p:nvGrpSpPr>
        <p:grpSpPr bwMode="auto">
          <a:xfrm>
            <a:off x="3286126" y="2540000"/>
            <a:ext cx="442913" cy="1085850"/>
            <a:chOff x="1110" y="1600"/>
            <a:chExt cx="279" cy="684"/>
          </a:xfrm>
        </p:grpSpPr>
        <p:sp>
          <p:nvSpPr>
            <p:cNvPr id="45201" name="Line 204"/>
            <p:cNvSpPr>
              <a:spLocks noChangeShapeType="1"/>
            </p:cNvSpPr>
            <p:nvPr/>
          </p:nvSpPr>
          <p:spPr bwMode="auto">
            <a:xfrm>
              <a:off x="1110" y="1600"/>
              <a:ext cx="0" cy="103"/>
            </a:xfrm>
            <a:prstGeom prst="line">
              <a:avLst/>
            </a:prstGeom>
            <a:noFill/>
            <a:ln w="50800">
              <a:solidFill>
                <a:srgbClr val="DA1F28"/>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202" name="Line 205"/>
            <p:cNvSpPr>
              <a:spLocks noChangeShapeType="1"/>
            </p:cNvSpPr>
            <p:nvPr/>
          </p:nvSpPr>
          <p:spPr bwMode="auto">
            <a:xfrm>
              <a:off x="1389" y="1914"/>
              <a:ext cx="0" cy="370"/>
            </a:xfrm>
            <a:prstGeom prst="line">
              <a:avLst/>
            </a:prstGeom>
            <a:noFill/>
            <a:ln w="50800">
              <a:solidFill>
                <a:srgbClr val="DA1F28"/>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 name="标题 1"/>
          <p:cNvSpPr>
            <a:spLocks noGrp="1"/>
          </p:cNvSpPr>
          <p:nvPr>
            <p:ph type="title"/>
          </p:nvPr>
        </p:nvSpPr>
        <p:spPr/>
        <p:txBody>
          <a:bodyPr/>
          <a:lstStyle/>
          <a:p>
            <a:r>
              <a:rPr lang="zh-CN" altLang="en-US" dirty="0"/>
              <a:t>指令译码后</a:t>
            </a:r>
            <a:r>
              <a:rPr lang="en-US" altLang="zh-CN" dirty="0"/>
              <a:t>R</a:t>
            </a:r>
            <a:r>
              <a:rPr lang="zh-CN" altLang="en-US" dirty="0"/>
              <a:t>型指令（</a:t>
            </a:r>
            <a:r>
              <a:rPr lang="en-US" altLang="zh-CN" dirty="0"/>
              <a:t>Add / Sub</a:t>
            </a:r>
            <a:r>
              <a:rPr lang="zh-CN" altLang="en-US" dirty="0"/>
              <a:t>）操作过程</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slide(fromTop)">
                                      <p:cBhvr>
                                        <p:cTn id="7" dur="500"/>
                                        <p:tgtEl>
                                          <p:spTgt spid="15"/>
                                        </p:tgtEl>
                                      </p:cBhvr>
                                    </p:animEffect>
                                  </p:childTnLst>
                                  <p:subTnLst>
                                    <p:animClr clrSpc="rgb" dir="cw">
                                      <p:cBhvr override="childStyle">
                                        <p:cTn dur="1" fill="hold" display="0" masterRel="nextClick" afterEffect="1"/>
                                        <p:tgtEl>
                                          <p:spTgt spid="15"/>
                                        </p:tgtEl>
                                        <p:attrNameLst>
                                          <p:attrName>ppt_c</p:attrName>
                                        </p:attrNameLst>
                                      </p:cBhvr>
                                      <p:to>
                                        <a:srgbClr val="0000FF"/>
                                      </p:to>
                                    </p:animClr>
                                  </p:subTnLst>
                                </p:cTn>
                              </p:par>
                            </p:childTnLst>
                          </p:cTn>
                        </p:par>
                      </p:childTnLst>
                    </p:cTn>
                  </p:par>
                  <p:par>
                    <p:cTn id="8" fill="hold">
                      <p:stCondLst>
                        <p:cond delay="indefinite"/>
                      </p:stCondLst>
                      <p:childTnLst>
                        <p:par>
                          <p:cTn id="9" fill="hold">
                            <p:stCondLst>
                              <p:cond delay="0"/>
                            </p:stCondLst>
                            <p:childTnLst>
                              <p:par>
                                <p:cTn id="10" presetID="12" presetClass="entr" presetSubtype="8"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slide(fromLeft)">
                                      <p:cBhvr>
                                        <p:cTn id="12" dur="500"/>
                                        <p:tgtEl>
                                          <p:spTgt spid="16"/>
                                        </p:tgtEl>
                                      </p:cBhvr>
                                    </p:animEffect>
                                  </p:childTnLst>
                                  <p:subTnLst>
                                    <p:animClr clrSpc="rgb" dir="cw">
                                      <p:cBhvr override="childStyle">
                                        <p:cTn dur="1" fill="hold" display="0" masterRel="nextClick" afterEffect="1"/>
                                        <p:tgtEl>
                                          <p:spTgt spid="16"/>
                                        </p:tgtEl>
                                        <p:attrNameLst>
                                          <p:attrName>ppt_c</p:attrName>
                                        </p:attrNameLst>
                                      </p:cBhvr>
                                      <p:to>
                                        <a:srgbClr val="0000FF"/>
                                      </p:to>
                                    </p:animClr>
                                  </p:sub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248009"/>
                                        </p:tgtEl>
                                        <p:attrNameLst>
                                          <p:attrName>style.visibility</p:attrName>
                                        </p:attrNameLst>
                                      </p:cBhvr>
                                      <p:to>
                                        <p:strVal val="visible"/>
                                      </p:to>
                                    </p:set>
                                    <p:animEffect transition="in" filter="slide(fromBottom)">
                                      <p:cBhvr>
                                        <p:cTn id="17" dur="500"/>
                                        <p:tgtEl>
                                          <p:spTgt spid="248009"/>
                                        </p:tgtEl>
                                      </p:cBhvr>
                                    </p:animEffect>
                                  </p:childTnLst>
                                  <p:subTnLst>
                                    <p:animClr clrSpc="rgb" dir="cw">
                                      <p:cBhvr override="childStyle">
                                        <p:cTn dur="1" fill="hold" display="0" masterRel="nextClick" afterEffect="1"/>
                                        <p:tgtEl>
                                          <p:spTgt spid="248009"/>
                                        </p:tgtEl>
                                        <p:attrNameLst>
                                          <p:attrName>ppt_c</p:attrName>
                                        </p:attrNameLst>
                                      </p:cBhvr>
                                      <p:to>
                                        <a:srgbClr val="0000FF"/>
                                      </p:to>
                                    </p:animClr>
                                  </p:sub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248000"/>
                                        </p:tgtEl>
                                        <p:attrNameLst>
                                          <p:attrName>style.visibility</p:attrName>
                                        </p:attrNameLst>
                                      </p:cBhvr>
                                      <p:to>
                                        <p:strVal val="visible"/>
                                      </p:to>
                                    </p:set>
                                    <p:animEffect transition="in" filter="slide(fromLeft)">
                                      <p:cBhvr>
                                        <p:cTn id="22" dur="500"/>
                                        <p:tgtEl>
                                          <p:spTgt spid="248000"/>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1" fill="hold" grpId="0" nodeType="clickEffect">
                                  <p:stCondLst>
                                    <p:cond delay="0"/>
                                  </p:stCondLst>
                                  <p:childTnLst>
                                    <p:set>
                                      <p:cBhvr>
                                        <p:cTn id="26" dur="1" fill="hold">
                                          <p:stCondLst>
                                            <p:cond delay="0"/>
                                          </p:stCondLst>
                                        </p:cTn>
                                        <p:tgtEl>
                                          <p:spTgt spid="248008"/>
                                        </p:tgtEl>
                                        <p:attrNameLst>
                                          <p:attrName>style.visibility</p:attrName>
                                        </p:attrNameLst>
                                      </p:cBhvr>
                                      <p:to>
                                        <p:strVal val="visible"/>
                                      </p:to>
                                    </p:set>
                                    <p:animEffect transition="in" filter="slide(fromTop)">
                                      <p:cBhvr>
                                        <p:cTn id="27" dur="500"/>
                                        <p:tgtEl>
                                          <p:spTgt spid="248008"/>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8" fill="hold" grpId="0" nodeType="clickEffect">
                                  <p:stCondLst>
                                    <p:cond delay="0"/>
                                  </p:stCondLst>
                                  <p:childTnLst>
                                    <p:set>
                                      <p:cBhvr>
                                        <p:cTn id="31" dur="1" fill="hold">
                                          <p:stCondLst>
                                            <p:cond delay="0"/>
                                          </p:stCondLst>
                                        </p:cTn>
                                        <p:tgtEl>
                                          <p:spTgt spid="248001"/>
                                        </p:tgtEl>
                                        <p:attrNameLst>
                                          <p:attrName>style.visibility</p:attrName>
                                        </p:attrNameLst>
                                      </p:cBhvr>
                                      <p:to>
                                        <p:strVal val="visible"/>
                                      </p:to>
                                    </p:set>
                                    <p:animEffect transition="in" filter="slide(fromLeft)">
                                      <p:cBhvr>
                                        <p:cTn id="32" dur="500"/>
                                        <p:tgtEl>
                                          <p:spTgt spid="248001"/>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1" fill="hold" grpId="0" nodeType="clickEffect">
                                  <p:stCondLst>
                                    <p:cond delay="0"/>
                                  </p:stCondLst>
                                  <p:childTnLst>
                                    <p:set>
                                      <p:cBhvr>
                                        <p:cTn id="36" dur="1" fill="hold">
                                          <p:stCondLst>
                                            <p:cond delay="0"/>
                                          </p:stCondLst>
                                        </p:cTn>
                                        <p:tgtEl>
                                          <p:spTgt spid="248010"/>
                                        </p:tgtEl>
                                        <p:attrNameLst>
                                          <p:attrName>style.visibility</p:attrName>
                                        </p:attrNameLst>
                                      </p:cBhvr>
                                      <p:to>
                                        <p:strVal val="visible"/>
                                      </p:to>
                                    </p:set>
                                    <p:animEffect transition="in" filter="slide(fromTop)">
                                      <p:cBhvr>
                                        <p:cTn id="37" dur="500"/>
                                        <p:tgtEl>
                                          <p:spTgt spid="248010"/>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2" fill="hold"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slide(fromRight)">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8"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slide(fromLeft)">
                                      <p:cBhvr>
                                        <p:cTn id="47" dur="500"/>
                                        <p:tgtEl>
                                          <p:spTgt spid="6"/>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nodeType="click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checkerboard(across)">
                                      <p:cBhvr>
                                        <p:cTn id="5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000" grpId="0" animBg="1"/>
      <p:bldP spid="248001" grpId="0" animBg="1"/>
      <p:bldP spid="248008" grpId="0" animBg="1"/>
      <p:bldP spid="248009" grpId="0" animBg="1"/>
      <p:bldP spid="2480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082" name="Group 2"/>
          <p:cNvGrpSpPr/>
          <p:nvPr/>
        </p:nvGrpSpPr>
        <p:grpSpPr bwMode="auto">
          <a:xfrm>
            <a:off x="2260600" y="1693864"/>
            <a:ext cx="5689600" cy="2598737"/>
            <a:chOff x="537" y="1265"/>
            <a:chExt cx="3584" cy="1637"/>
          </a:xfrm>
        </p:grpSpPr>
        <p:sp>
          <p:nvSpPr>
            <p:cNvPr id="46209" name="Line 3"/>
            <p:cNvSpPr>
              <a:spLocks noChangeShapeType="1"/>
            </p:cNvSpPr>
            <p:nvPr/>
          </p:nvSpPr>
          <p:spPr bwMode="auto">
            <a:xfrm flipV="1">
              <a:off x="3482" y="2428"/>
              <a:ext cx="0" cy="320"/>
            </a:xfrm>
            <a:prstGeom prst="line">
              <a:avLst/>
            </a:prstGeom>
            <a:noFill/>
            <a:ln w="508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210" name="Line 4"/>
            <p:cNvSpPr>
              <a:spLocks noChangeShapeType="1"/>
            </p:cNvSpPr>
            <p:nvPr/>
          </p:nvSpPr>
          <p:spPr bwMode="auto">
            <a:xfrm>
              <a:off x="1125" y="2419"/>
              <a:ext cx="544" cy="0"/>
            </a:xfrm>
            <a:prstGeom prst="line">
              <a:avLst/>
            </a:prstGeom>
            <a:noFill/>
            <a:ln w="508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211" name="Line 5"/>
            <p:cNvSpPr>
              <a:spLocks noChangeShapeType="1"/>
            </p:cNvSpPr>
            <p:nvPr/>
          </p:nvSpPr>
          <p:spPr bwMode="auto">
            <a:xfrm>
              <a:off x="2009" y="2490"/>
              <a:ext cx="1072" cy="0"/>
            </a:xfrm>
            <a:prstGeom prst="line">
              <a:avLst/>
            </a:prstGeom>
            <a:noFill/>
            <a:ln w="508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212" name="Line 6"/>
            <p:cNvSpPr>
              <a:spLocks noChangeShapeType="1"/>
            </p:cNvSpPr>
            <p:nvPr/>
          </p:nvSpPr>
          <p:spPr bwMode="auto">
            <a:xfrm>
              <a:off x="1385" y="2902"/>
              <a:ext cx="304" cy="0"/>
            </a:xfrm>
            <a:prstGeom prst="line">
              <a:avLst/>
            </a:prstGeom>
            <a:noFill/>
            <a:ln w="508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213" name="Line 7"/>
            <p:cNvSpPr>
              <a:spLocks noChangeShapeType="1"/>
            </p:cNvSpPr>
            <p:nvPr/>
          </p:nvSpPr>
          <p:spPr bwMode="auto">
            <a:xfrm>
              <a:off x="3497" y="2442"/>
              <a:ext cx="256" cy="0"/>
            </a:xfrm>
            <a:prstGeom prst="line">
              <a:avLst/>
            </a:prstGeom>
            <a:noFill/>
            <a:ln w="508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214" name="Line 8"/>
            <p:cNvSpPr>
              <a:spLocks noChangeShapeType="1"/>
            </p:cNvSpPr>
            <p:nvPr/>
          </p:nvSpPr>
          <p:spPr bwMode="auto">
            <a:xfrm>
              <a:off x="3305" y="2730"/>
              <a:ext cx="160" cy="0"/>
            </a:xfrm>
            <a:prstGeom prst="line">
              <a:avLst/>
            </a:prstGeom>
            <a:noFill/>
            <a:ln w="508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46215" name="Group 9"/>
            <p:cNvGrpSpPr/>
            <p:nvPr/>
          </p:nvGrpSpPr>
          <p:grpSpPr bwMode="auto">
            <a:xfrm>
              <a:off x="537" y="1265"/>
              <a:ext cx="3584" cy="1072"/>
              <a:chOff x="464" y="1184"/>
              <a:chExt cx="3584" cy="1072"/>
            </a:xfrm>
          </p:grpSpPr>
          <p:sp>
            <p:nvSpPr>
              <p:cNvPr id="46216" name="Line 10"/>
              <p:cNvSpPr>
                <a:spLocks noChangeShapeType="1"/>
              </p:cNvSpPr>
              <p:nvPr/>
            </p:nvSpPr>
            <p:spPr bwMode="auto">
              <a:xfrm>
                <a:off x="3904" y="2160"/>
                <a:ext cx="112" cy="0"/>
              </a:xfrm>
              <a:prstGeom prst="line">
                <a:avLst/>
              </a:prstGeom>
              <a:noFill/>
              <a:ln w="508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46217" name="Group 11"/>
              <p:cNvGrpSpPr/>
              <p:nvPr/>
            </p:nvGrpSpPr>
            <p:grpSpPr bwMode="auto">
              <a:xfrm>
                <a:off x="464" y="1184"/>
                <a:ext cx="3584" cy="1072"/>
                <a:chOff x="464" y="1184"/>
                <a:chExt cx="3584" cy="1072"/>
              </a:xfrm>
            </p:grpSpPr>
            <p:sp>
              <p:nvSpPr>
                <p:cNvPr id="46218" name="Line 12"/>
                <p:cNvSpPr>
                  <a:spLocks noChangeShapeType="1"/>
                </p:cNvSpPr>
                <p:nvPr/>
              </p:nvSpPr>
              <p:spPr bwMode="auto">
                <a:xfrm flipV="1">
                  <a:off x="4032" y="1184"/>
                  <a:ext cx="0" cy="992"/>
                </a:xfrm>
                <a:prstGeom prst="line">
                  <a:avLst/>
                </a:prstGeom>
                <a:noFill/>
                <a:ln w="508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219" name="Line 13"/>
                <p:cNvSpPr>
                  <a:spLocks noChangeShapeType="1"/>
                </p:cNvSpPr>
                <p:nvPr/>
              </p:nvSpPr>
              <p:spPr bwMode="auto">
                <a:xfrm flipH="1">
                  <a:off x="464" y="1200"/>
                  <a:ext cx="3584" cy="0"/>
                </a:xfrm>
                <a:prstGeom prst="line">
                  <a:avLst/>
                </a:prstGeom>
                <a:noFill/>
                <a:ln w="508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220" name="Line 14"/>
                <p:cNvSpPr>
                  <a:spLocks noChangeShapeType="1"/>
                </p:cNvSpPr>
                <p:nvPr/>
              </p:nvSpPr>
              <p:spPr bwMode="auto">
                <a:xfrm>
                  <a:off x="480" y="1216"/>
                  <a:ext cx="0" cy="1024"/>
                </a:xfrm>
                <a:prstGeom prst="line">
                  <a:avLst/>
                </a:prstGeom>
                <a:noFill/>
                <a:ln w="508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221" name="Line 15"/>
                <p:cNvSpPr>
                  <a:spLocks noChangeShapeType="1"/>
                </p:cNvSpPr>
                <p:nvPr/>
              </p:nvSpPr>
              <p:spPr bwMode="auto">
                <a:xfrm>
                  <a:off x="496" y="2256"/>
                  <a:ext cx="352" cy="0"/>
                </a:xfrm>
                <a:prstGeom prst="line">
                  <a:avLst/>
                </a:prstGeom>
                <a:noFill/>
                <a:ln w="508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sp>
        <p:nvSpPr>
          <p:cNvPr id="46084" name="Line 17"/>
          <p:cNvSpPr>
            <a:spLocks noChangeShapeType="1"/>
          </p:cNvSpPr>
          <p:nvPr/>
        </p:nvSpPr>
        <p:spPr bwMode="auto">
          <a:xfrm flipH="1">
            <a:off x="3575050" y="3338513"/>
            <a:ext cx="88900" cy="131762"/>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085" name="Rectangle 18"/>
          <p:cNvSpPr>
            <a:spLocks noChangeArrowheads="1"/>
          </p:cNvSpPr>
          <p:nvPr/>
        </p:nvSpPr>
        <p:spPr bwMode="auto">
          <a:xfrm>
            <a:off x="3338513" y="3473451"/>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黑体" panose="02010609060101010101" pitchFamily="49" charset="-122"/>
              </a:rPr>
              <a:t>30</a:t>
            </a:r>
            <a:endParaRPr lang="zh-CN" altLang="en-US" sz="1800">
              <a:ea typeface="黑体" panose="02010609060101010101" pitchFamily="49" charset="-122"/>
            </a:endParaRPr>
          </a:p>
        </p:txBody>
      </p:sp>
      <p:sp>
        <p:nvSpPr>
          <p:cNvPr id="249875" name="Line 19"/>
          <p:cNvSpPr>
            <a:spLocks noChangeShapeType="1"/>
          </p:cNvSpPr>
          <p:nvPr/>
        </p:nvSpPr>
        <p:spPr bwMode="auto">
          <a:xfrm>
            <a:off x="4592641" y="3631183"/>
            <a:ext cx="1701800" cy="0"/>
          </a:xfrm>
          <a:prstGeom prst="line">
            <a:avLst/>
          </a:prstGeom>
          <a:noFill/>
          <a:ln w="50800">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087" name="Line 20"/>
          <p:cNvSpPr>
            <a:spLocks noChangeShapeType="1"/>
          </p:cNvSpPr>
          <p:nvPr/>
        </p:nvSpPr>
        <p:spPr bwMode="auto">
          <a:xfrm flipH="1">
            <a:off x="5708650" y="3562350"/>
            <a:ext cx="88900" cy="166688"/>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088" name="Rectangle 21"/>
          <p:cNvSpPr>
            <a:spLocks noChangeArrowheads="1"/>
          </p:cNvSpPr>
          <p:nvPr/>
        </p:nvSpPr>
        <p:spPr bwMode="auto">
          <a:xfrm>
            <a:off x="5548313" y="3736976"/>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黑体" panose="02010609060101010101" pitchFamily="49" charset="-122"/>
              </a:rPr>
              <a:t>30</a:t>
            </a:r>
            <a:endParaRPr lang="zh-CN" altLang="en-US" sz="1800">
              <a:ea typeface="黑体" panose="02010609060101010101" pitchFamily="49" charset="-122"/>
            </a:endParaRPr>
          </a:p>
        </p:txBody>
      </p:sp>
      <p:sp>
        <p:nvSpPr>
          <p:cNvPr id="46089" name="Rectangle 22"/>
          <p:cNvSpPr>
            <a:spLocks noChangeArrowheads="1"/>
          </p:cNvSpPr>
          <p:nvPr/>
        </p:nvSpPr>
        <p:spPr bwMode="auto">
          <a:xfrm rot="5400000">
            <a:off x="3769243" y="5001394"/>
            <a:ext cx="1041953"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黑体" panose="02010609060101010101" pitchFamily="49" charset="-122"/>
              </a:rPr>
              <a:t>SignExt</a:t>
            </a:r>
            <a:endParaRPr lang="en-US" altLang="zh-CN" sz="1800">
              <a:ea typeface="黑体" panose="02010609060101010101" pitchFamily="49" charset="-122"/>
            </a:endParaRPr>
          </a:p>
        </p:txBody>
      </p:sp>
      <p:sp>
        <p:nvSpPr>
          <p:cNvPr id="46090" name="Line 23"/>
          <p:cNvSpPr>
            <a:spLocks noChangeShapeType="1"/>
          </p:cNvSpPr>
          <p:nvPr/>
        </p:nvSpPr>
        <p:spPr bwMode="auto">
          <a:xfrm>
            <a:off x="5651500" y="4465638"/>
            <a:ext cx="6604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091" name="Rectangle 24"/>
          <p:cNvSpPr>
            <a:spLocks noChangeArrowheads="1"/>
          </p:cNvSpPr>
          <p:nvPr/>
        </p:nvSpPr>
        <p:spPr bwMode="auto">
          <a:xfrm>
            <a:off x="5719763" y="4576764"/>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黑体" panose="02010609060101010101" pitchFamily="49" charset="-122"/>
              </a:rPr>
              <a:t>30</a:t>
            </a:r>
            <a:endParaRPr lang="zh-CN" altLang="en-US" sz="1800">
              <a:ea typeface="黑体" panose="02010609060101010101" pitchFamily="49" charset="-122"/>
            </a:endParaRPr>
          </a:p>
        </p:txBody>
      </p:sp>
      <p:sp>
        <p:nvSpPr>
          <p:cNvPr id="46092" name="Line 25"/>
          <p:cNvSpPr>
            <a:spLocks noChangeShapeType="1"/>
          </p:cNvSpPr>
          <p:nvPr/>
        </p:nvSpPr>
        <p:spPr bwMode="auto">
          <a:xfrm flipH="1">
            <a:off x="5861050" y="4400550"/>
            <a:ext cx="88900" cy="1397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093" name="Line 26"/>
          <p:cNvSpPr>
            <a:spLocks noChangeShapeType="1"/>
          </p:cNvSpPr>
          <p:nvPr/>
        </p:nvSpPr>
        <p:spPr bwMode="auto">
          <a:xfrm>
            <a:off x="3441700" y="5156200"/>
            <a:ext cx="6604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094" name="Line 27"/>
          <p:cNvSpPr>
            <a:spLocks noChangeShapeType="1"/>
          </p:cNvSpPr>
          <p:nvPr/>
        </p:nvSpPr>
        <p:spPr bwMode="auto">
          <a:xfrm flipH="1">
            <a:off x="3651250" y="5073650"/>
            <a:ext cx="88900" cy="13335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095" name="Rectangle 28"/>
          <p:cNvSpPr>
            <a:spLocks noChangeArrowheads="1"/>
          </p:cNvSpPr>
          <p:nvPr/>
        </p:nvSpPr>
        <p:spPr bwMode="auto">
          <a:xfrm>
            <a:off x="3554413" y="4795839"/>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黑体" panose="02010609060101010101" pitchFamily="49" charset="-122"/>
              </a:rPr>
              <a:t>16</a:t>
            </a:r>
            <a:endParaRPr lang="zh-CN" altLang="en-US" sz="1800">
              <a:ea typeface="黑体" panose="02010609060101010101" pitchFamily="49" charset="-122"/>
            </a:endParaRPr>
          </a:p>
        </p:txBody>
      </p:sp>
      <p:sp>
        <p:nvSpPr>
          <p:cNvPr id="46096" name="Rectangle 29"/>
          <p:cNvSpPr>
            <a:spLocks noChangeArrowheads="1"/>
          </p:cNvSpPr>
          <p:nvPr/>
        </p:nvSpPr>
        <p:spPr bwMode="auto">
          <a:xfrm>
            <a:off x="2589214" y="4941889"/>
            <a:ext cx="913713"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黑体" panose="02010609060101010101" pitchFamily="49" charset="-122"/>
              </a:rPr>
              <a:t>imm16</a:t>
            </a:r>
            <a:endParaRPr lang="en-US" altLang="zh-CN" sz="1800">
              <a:ea typeface="黑体" panose="02010609060101010101" pitchFamily="49" charset="-122"/>
            </a:endParaRPr>
          </a:p>
        </p:txBody>
      </p:sp>
      <p:sp>
        <p:nvSpPr>
          <p:cNvPr id="46097" name="Rectangle 30"/>
          <p:cNvSpPr>
            <a:spLocks noChangeArrowheads="1"/>
          </p:cNvSpPr>
          <p:nvPr/>
        </p:nvSpPr>
        <p:spPr bwMode="auto">
          <a:xfrm>
            <a:off x="4127500" y="4635500"/>
            <a:ext cx="355600" cy="965200"/>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grpSp>
        <p:nvGrpSpPr>
          <p:cNvPr id="46098" name="Group 31"/>
          <p:cNvGrpSpPr/>
          <p:nvPr/>
        </p:nvGrpSpPr>
        <p:grpSpPr bwMode="auto">
          <a:xfrm>
            <a:off x="6251569" y="3386138"/>
            <a:ext cx="377824" cy="1325562"/>
            <a:chOff x="2978" y="2245"/>
            <a:chExt cx="238" cy="835"/>
          </a:xfrm>
        </p:grpSpPr>
        <p:grpSp>
          <p:nvGrpSpPr>
            <p:cNvPr id="46201" name="Group 32"/>
            <p:cNvGrpSpPr/>
            <p:nvPr/>
          </p:nvGrpSpPr>
          <p:grpSpPr bwMode="auto">
            <a:xfrm>
              <a:off x="3024" y="2245"/>
              <a:ext cx="192" cy="835"/>
              <a:chOff x="3024" y="2245"/>
              <a:chExt cx="192" cy="835"/>
            </a:xfrm>
          </p:grpSpPr>
          <p:sp>
            <p:nvSpPr>
              <p:cNvPr id="46205" name="Line 33"/>
              <p:cNvSpPr>
                <a:spLocks noChangeShapeType="1"/>
              </p:cNvSpPr>
              <p:nvPr/>
            </p:nvSpPr>
            <p:spPr bwMode="auto">
              <a:xfrm>
                <a:off x="3024" y="2245"/>
                <a:ext cx="0" cy="819"/>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206" name="Line 34"/>
              <p:cNvSpPr>
                <a:spLocks noChangeShapeType="1"/>
              </p:cNvSpPr>
              <p:nvPr/>
            </p:nvSpPr>
            <p:spPr bwMode="auto">
              <a:xfrm>
                <a:off x="3032" y="2245"/>
                <a:ext cx="176" cy="9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207" name="Line 35"/>
              <p:cNvSpPr>
                <a:spLocks noChangeShapeType="1"/>
              </p:cNvSpPr>
              <p:nvPr/>
            </p:nvSpPr>
            <p:spPr bwMode="auto">
              <a:xfrm flipV="1">
                <a:off x="3032" y="2953"/>
                <a:ext cx="176" cy="127"/>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208" name="Line 36"/>
              <p:cNvSpPr>
                <a:spLocks noChangeShapeType="1"/>
              </p:cNvSpPr>
              <p:nvPr/>
            </p:nvSpPr>
            <p:spPr bwMode="auto">
              <a:xfrm>
                <a:off x="3216" y="2356"/>
                <a:ext cx="0" cy="597"/>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6202" name="Rectangle 37"/>
            <p:cNvSpPr>
              <a:spLocks noChangeArrowheads="1"/>
            </p:cNvSpPr>
            <p:nvPr/>
          </p:nvSpPr>
          <p:spPr bwMode="auto">
            <a:xfrm rot="5400000">
              <a:off x="2891" y="2565"/>
              <a:ext cx="40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黑体" panose="02010609060101010101" pitchFamily="49" charset="-122"/>
                </a:rPr>
                <a:t>Mux</a:t>
              </a:r>
              <a:endParaRPr lang="en-US" altLang="zh-CN" sz="1800">
                <a:ea typeface="黑体" panose="02010609060101010101" pitchFamily="49" charset="-122"/>
              </a:endParaRPr>
            </a:p>
          </p:txBody>
        </p:sp>
        <p:sp>
          <p:nvSpPr>
            <p:cNvPr id="46203" name="Rectangle 38"/>
            <p:cNvSpPr>
              <a:spLocks noChangeArrowheads="1"/>
            </p:cNvSpPr>
            <p:nvPr/>
          </p:nvSpPr>
          <p:spPr bwMode="auto">
            <a:xfrm>
              <a:off x="3015" y="2325"/>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b="0">
                  <a:latin typeface="Times New Roman" panose="02020603050405020304" pitchFamily="18" charset="0"/>
                </a:rPr>
                <a:t>0</a:t>
              </a:r>
              <a:endParaRPr lang="zh-CN" altLang="en-US" b="0">
                <a:latin typeface="Times New Roman" panose="02020603050405020304" pitchFamily="18" charset="0"/>
              </a:endParaRPr>
            </a:p>
          </p:txBody>
        </p:sp>
        <p:sp>
          <p:nvSpPr>
            <p:cNvPr id="46204" name="Rectangle 39"/>
            <p:cNvSpPr>
              <a:spLocks noChangeArrowheads="1"/>
            </p:cNvSpPr>
            <p:nvPr/>
          </p:nvSpPr>
          <p:spPr bwMode="auto">
            <a:xfrm>
              <a:off x="3015" y="2795"/>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b="0">
                  <a:latin typeface="Times New Roman" panose="02020603050405020304" pitchFamily="18" charset="0"/>
                </a:rPr>
                <a:t>1</a:t>
              </a:r>
              <a:endParaRPr lang="zh-CN" altLang="en-US" b="0">
                <a:latin typeface="Times New Roman" panose="02020603050405020304" pitchFamily="18" charset="0"/>
              </a:endParaRPr>
            </a:p>
          </p:txBody>
        </p:sp>
      </p:grpSp>
      <p:grpSp>
        <p:nvGrpSpPr>
          <p:cNvPr id="46099" name="Group 40"/>
          <p:cNvGrpSpPr/>
          <p:nvPr/>
        </p:nvGrpSpPr>
        <p:grpSpPr bwMode="auto">
          <a:xfrm>
            <a:off x="4114803" y="3271839"/>
            <a:ext cx="477838" cy="1157287"/>
            <a:chOff x="1632" y="2173"/>
            <a:chExt cx="301" cy="729"/>
          </a:xfrm>
        </p:grpSpPr>
        <p:grpSp>
          <p:nvGrpSpPr>
            <p:cNvPr id="46191" name="Group 41"/>
            <p:cNvGrpSpPr/>
            <p:nvPr/>
          </p:nvGrpSpPr>
          <p:grpSpPr bwMode="auto">
            <a:xfrm>
              <a:off x="1632" y="2173"/>
              <a:ext cx="288" cy="729"/>
              <a:chOff x="1632" y="2173"/>
              <a:chExt cx="288" cy="729"/>
            </a:xfrm>
          </p:grpSpPr>
          <p:sp>
            <p:nvSpPr>
              <p:cNvPr id="46193" name="Line 42"/>
              <p:cNvSpPr>
                <a:spLocks noChangeShapeType="1"/>
              </p:cNvSpPr>
              <p:nvPr/>
            </p:nvSpPr>
            <p:spPr bwMode="auto">
              <a:xfrm>
                <a:off x="1632" y="2173"/>
                <a:ext cx="0" cy="16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94" name="Line 43"/>
              <p:cNvSpPr>
                <a:spLocks noChangeShapeType="1"/>
              </p:cNvSpPr>
              <p:nvPr/>
            </p:nvSpPr>
            <p:spPr bwMode="auto">
              <a:xfrm>
                <a:off x="1640" y="2173"/>
                <a:ext cx="272" cy="16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95" name="Line 44"/>
              <p:cNvSpPr>
                <a:spLocks noChangeShapeType="1"/>
              </p:cNvSpPr>
              <p:nvPr/>
            </p:nvSpPr>
            <p:spPr bwMode="auto">
              <a:xfrm>
                <a:off x="1640" y="2355"/>
                <a:ext cx="128" cy="7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96" name="Line 45"/>
              <p:cNvSpPr>
                <a:spLocks noChangeShapeType="1"/>
              </p:cNvSpPr>
              <p:nvPr/>
            </p:nvSpPr>
            <p:spPr bwMode="auto">
              <a:xfrm>
                <a:off x="1776" y="2447"/>
                <a:ext cx="0" cy="16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97" name="Line 46"/>
              <p:cNvSpPr>
                <a:spLocks noChangeShapeType="1"/>
              </p:cNvSpPr>
              <p:nvPr/>
            </p:nvSpPr>
            <p:spPr bwMode="auto">
              <a:xfrm>
                <a:off x="1920" y="2355"/>
                <a:ext cx="0" cy="349"/>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98" name="Line 47"/>
              <p:cNvSpPr>
                <a:spLocks noChangeShapeType="1"/>
              </p:cNvSpPr>
              <p:nvPr/>
            </p:nvSpPr>
            <p:spPr bwMode="auto">
              <a:xfrm flipV="1">
                <a:off x="1640" y="2613"/>
                <a:ext cx="128" cy="107"/>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99" name="Line 48"/>
              <p:cNvSpPr>
                <a:spLocks noChangeShapeType="1"/>
              </p:cNvSpPr>
              <p:nvPr/>
            </p:nvSpPr>
            <p:spPr bwMode="auto">
              <a:xfrm>
                <a:off x="1632" y="2720"/>
                <a:ext cx="0" cy="16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200" name="Line 49"/>
              <p:cNvSpPr>
                <a:spLocks noChangeShapeType="1"/>
              </p:cNvSpPr>
              <p:nvPr/>
            </p:nvSpPr>
            <p:spPr bwMode="auto">
              <a:xfrm flipV="1">
                <a:off x="1640" y="2704"/>
                <a:ext cx="272" cy="19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6192" name="Rectangle 50"/>
            <p:cNvSpPr>
              <a:spLocks noChangeArrowheads="1"/>
            </p:cNvSpPr>
            <p:nvPr/>
          </p:nvSpPr>
          <p:spPr bwMode="auto">
            <a:xfrm rot="5400000">
              <a:off x="1550" y="2459"/>
              <a:ext cx="53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黑体" panose="02010609060101010101" pitchFamily="49" charset="-122"/>
                </a:rPr>
                <a:t>Adder</a:t>
              </a:r>
              <a:endParaRPr lang="en-US" altLang="zh-CN" sz="1800">
                <a:ea typeface="黑体" panose="02010609060101010101" pitchFamily="49" charset="-122"/>
              </a:endParaRPr>
            </a:p>
          </p:txBody>
        </p:sp>
      </p:grpSp>
      <p:sp>
        <p:nvSpPr>
          <p:cNvPr id="46100" name="Rectangle 51"/>
          <p:cNvSpPr>
            <a:spLocks noChangeArrowheads="1"/>
          </p:cNvSpPr>
          <p:nvPr/>
        </p:nvSpPr>
        <p:spPr bwMode="auto">
          <a:xfrm>
            <a:off x="3338513" y="3937001"/>
            <a:ext cx="77585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黑体" panose="02010609060101010101" pitchFamily="49" charset="-122"/>
              </a:rPr>
              <a:t>“1”</a:t>
            </a:r>
            <a:endParaRPr lang="zh-CN" altLang="en-US" sz="1800">
              <a:ea typeface="黑体" panose="02010609060101010101" pitchFamily="49" charset="-122"/>
            </a:endParaRPr>
          </a:p>
        </p:txBody>
      </p:sp>
      <p:grpSp>
        <p:nvGrpSpPr>
          <p:cNvPr id="46101" name="Group 52"/>
          <p:cNvGrpSpPr/>
          <p:nvPr/>
        </p:nvGrpSpPr>
        <p:grpSpPr bwMode="auto">
          <a:xfrm>
            <a:off x="2830514" y="2806700"/>
            <a:ext cx="587376" cy="2103438"/>
            <a:chOff x="823" y="1880"/>
            <a:chExt cx="370" cy="1325"/>
          </a:xfrm>
        </p:grpSpPr>
        <p:sp>
          <p:nvSpPr>
            <p:cNvPr id="46186" name="Rectangle 53"/>
            <p:cNvSpPr>
              <a:spLocks noChangeArrowheads="1"/>
            </p:cNvSpPr>
            <p:nvPr/>
          </p:nvSpPr>
          <p:spPr bwMode="auto">
            <a:xfrm>
              <a:off x="872" y="1880"/>
              <a:ext cx="176" cy="752"/>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46187" name="Oval 54"/>
            <p:cNvSpPr>
              <a:spLocks noChangeArrowheads="1"/>
            </p:cNvSpPr>
            <p:nvPr/>
          </p:nvSpPr>
          <p:spPr bwMode="auto">
            <a:xfrm>
              <a:off x="920" y="2648"/>
              <a:ext cx="80" cy="80"/>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46188" name="Line 55"/>
            <p:cNvSpPr>
              <a:spLocks noChangeShapeType="1"/>
            </p:cNvSpPr>
            <p:nvPr/>
          </p:nvSpPr>
          <p:spPr bwMode="auto">
            <a:xfrm>
              <a:off x="960" y="2744"/>
              <a:ext cx="0" cy="22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89" name="Rectangle 56"/>
            <p:cNvSpPr>
              <a:spLocks noChangeArrowheads="1"/>
            </p:cNvSpPr>
            <p:nvPr/>
          </p:nvSpPr>
          <p:spPr bwMode="auto">
            <a:xfrm rot="5400000">
              <a:off x="780" y="2211"/>
              <a:ext cx="3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黑体" panose="02010609060101010101" pitchFamily="49" charset="-122"/>
                </a:rPr>
                <a:t>PC</a:t>
              </a:r>
              <a:endParaRPr lang="en-US" altLang="zh-CN" sz="1800">
                <a:ea typeface="黑体" panose="02010609060101010101" pitchFamily="49" charset="-122"/>
              </a:endParaRPr>
            </a:p>
          </p:txBody>
        </p:sp>
        <p:sp>
          <p:nvSpPr>
            <p:cNvPr id="46190" name="Rectangle 57"/>
            <p:cNvSpPr>
              <a:spLocks noChangeArrowheads="1"/>
            </p:cNvSpPr>
            <p:nvPr/>
          </p:nvSpPr>
          <p:spPr bwMode="auto">
            <a:xfrm>
              <a:off x="855" y="2976"/>
              <a:ext cx="33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rgbClr val="A50021"/>
                  </a:solidFill>
                  <a:ea typeface="黑体" panose="02010609060101010101" pitchFamily="49" charset="-122"/>
                </a:rPr>
                <a:t>Clk</a:t>
              </a:r>
              <a:endParaRPr lang="en-US" altLang="zh-CN" sz="1800">
                <a:solidFill>
                  <a:srgbClr val="A50021"/>
                </a:solidFill>
                <a:ea typeface="黑体" panose="02010609060101010101" pitchFamily="49" charset="-122"/>
              </a:endParaRPr>
            </a:p>
          </p:txBody>
        </p:sp>
      </p:grpSp>
      <p:grpSp>
        <p:nvGrpSpPr>
          <p:cNvPr id="46102" name="Group 58"/>
          <p:cNvGrpSpPr/>
          <p:nvPr/>
        </p:nvGrpSpPr>
        <p:grpSpPr bwMode="auto">
          <a:xfrm>
            <a:off x="5181604" y="3881439"/>
            <a:ext cx="477838" cy="1157287"/>
            <a:chOff x="2304" y="2557"/>
            <a:chExt cx="301" cy="729"/>
          </a:xfrm>
        </p:grpSpPr>
        <p:grpSp>
          <p:nvGrpSpPr>
            <p:cNvPr id="46176" name="Group 59"/>
            <p:cNvGrpSpPr/>
            <p:nvPr/>
          </p:nvGrpSpPr>
          <p:grpSpPr bwMode="auto">
            <a:xfrm>
              <a:off x="2304" y="2557"/>
              <a:ext cx="288" cy="729"/>
              <a:chOff x="2304" y="2557"/>
              <a:chExt cx="288" cy="729"/>
            </a:xfrm>
          </p:grpSpPr>
          <p:sp>
            <p:nvSpPr>
              <p:cNvPr id="46178" name="Line 60"/>
              <p:cNvSpPr>
                <a:spLocks noChangeShapeType="1"/>
              </p:cNvSpPr>
              <p:nvPr/>
            </p:nvSpPr>
            <p:spPr bwMode="auto">
              <a:xfrm>
                <a:off x="2304" y="2557"/>
                <a:ext cx="0" cy="16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79" name="Line 61"/>
              <p:cNvSpPr>
                <a:spLocks noChangeShapeType="1"/>
              </p:cNvSpPr>
              <p:nvPr/>
            </p:nvSpPr>
            <p:spPr bwMode="auto">
              <a:xfrm>
                <a:off x="2312" y="2557"/>
                <a:ext cx="272" cy="16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80" name="Line 62"/>
              <p:cNvSpPr>
                <a:spLocks noChangeShapeType="1"/>
              </p:cNvSpPr>
              <p:nvPr/>
            </p:nvSpPr>
            <p:spPr bwMode="auto">
              <a:xfrm>
                <a:off x="2312" y="2739"/>
                <a:ext cx="128" cy="7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81" name="Line 63"/>
              <p:cNvSpPr>
                <a:spLocks noChangeShapeType="1"/>
              </p:cNvSpPr>
              <p:nvPr/>
            </p:nvSpPr>
            <p:spPr bwMode="auto">
              <a:xfrm>
                <a:off x="2448" y="2831"/>
                <a:ext cx="0" cy="16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82" name="Line 64"/>
              <p:cNvSpPr>
                <a:spLocks noChangeShapeType="1"/>
              </p:cNvSpPr>
              <p:nvPr/>
            </p:nvSpPr>
            <p:spPr bwMode="auto">
              <a:xfrm>
                <a:off x="2592" y="2739"/>
                <a:ext cx="0" cy="349"/>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83" name="Line 65"/>
              <p:cNvSpPr>
                <a:spLocks noChangeShapeType="1"/>
              </p:cNvSpPr>
              <p:nvPr/>
            </p:nvSpPr>
            <p:spPr bwMode="auto">
              <a:xfrm flipV="1">
                <a:off x="2312" y="2997"/>
                <a:ext cx="128" cy="107"/>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84" name="Line 66"/>
              <p:cNvSpPr>
                <a:spLocks noChangeShapeType="1"/>
              </p:cNvSpPr>
              <p:nvPr/>
            </p:nvSpPr>
            <p:spPr bwMode="auto">
              <a:xfrm>
                <a:off x="2304" y="3104"/>
                <a:ext cx="0" cy="16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85" name="Line 67"/>
              <p:cNvSpPr>
                <a:spLocks noChangeShapeType="1"/>
              </p:cNvSpPr>
              <p:nvPr/>
            </p:nvSpPr>
            <p:spPr bwMode="auto">
              <a:xfrm flipV="1">
                <a:off x="2312" y="3088"/>
                <a:ext cx="272" cy="19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6177" name="Rectangle 68"/>
            <p:cNvSpPr>
              <a:spLocks noChangeArrowheads="1"/>
            </p:cNvSpPr>
            <p:nvPr/>
          </p:nvSpPr>
          <p:spPr bwMode="auto">
            <a:xfrm rot="5400000">
              <a:off x="2222" y="2843"/>
              <a:ext cx="53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黑体" panose="02010609060101010101" pitchFamily="49" charset="-122"/>
                </a:rPr>
                <a:t>Adder</a:t>
              </a:r>
              <a:endParaRPr lang="en-US" altLang="zh-CN" sz="1800">
                <a:ea typeface="黑体" panose="02010609060101010101" pitchFamily="49" charset="-122"/>
              </a:endParaRPr>
            </a:p>
          </p:txBody>
        </p:sp>
      </p:grpSp>
      <p:sp>
        <p:nvSpPr>
          <p:cNvPr id="46103" name="Line 69"/>
          <p:cNvSpPr>
            <a:spLocks noChangeShapeType="1"/>
          </p:cNvSpPr>
          <p:nvPr/>
        </p:nvSpPr>
        <p:spPr bwMode="auto">
          <a:xfrm>
            <a:off x="4508500" y="4922838"/>
            <a:ext cx="6604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04" name="Rectangle 70"/>
          <p:cNvSpPr>
            <a:spLocks noChangeArrowheads="1"/>
          </p:cNvSpPr>
          <p:nvPr/>
        </p:nvSpPr>
        <p:spPr bwMode="auto">
          <a:xfrm>
            <a:off x="4500563" y="4957764"/>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黑体" panose="02010609060101010101" pitchFamily="49" charset="-122"/>
              </a:rPr>
              <a:t>30</a:t>
            </a:r>
            <a:endParaRPr lang="zh-CN" altLang="en-US" sz="1800">
              <a:ea typeface="黑体" panose="02010609060101010101" pitchFamily="49" charset="-122"/>
            </a:endParaRPr>
          </a:p>
        </p:txBody>
      </p:sp>
      <p:sp>
        <p:nvSpPr>
          <p:cNvPr id="46105" name="Line 71"/>
          <p:cNvSpPr>
            <a:spLocks noChangeShapeType="1"/>
          </p:cNvSpPr>
          <p:nvPr/>
        </p:nvSpPr>
        <p:spPr bwMode="auto">
          <a:xfrm flipH="1">
            <a:off x="4718050" y="4857750"/>
            <a:ext cx="88900" cy="1397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46106" name="Group 72"/>
          <p:cNvGrpSpPr/>
          <p:nvPr/>
        </p:nvGrpSpPr>
        <p:grpSpPr bwMode="auto">
          <a:xfrm>
            <a:off x="6323013" y="4910138"/>
            <a:ext cx="385762" cy="385762"/>
            <a:chOff x="3023" y="3205"/>
            <a:chExt cx="243" cy="243"/>
          </a:xfrm>
        </p:grpSpPr>
        <p:sp>
          <p:nvSpPr>
            <p:cNvPr id="46171" name="Arc 73"/>
            <p:cNvSpPr/>
            <p:nvPr/>
          </p:nvSpPr>
          <p:spPr bwMode="auto">
            <a:xfrm rot="-5400000">
              <a:off x="3035" y="3193"/>
              <a:ext cx="91" cy="115"/>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46172" name="Arc 74"/>
            <p:cNvSpPr/>
            <p:nvPr/>
          </p:nvSpPr>
          <p:spPr bwMode="auto">
            <a:xfrm rot="5400000">
              <a:off x="3163" y="3193"/>
              <a:ext cx="91" cy="115"/>
            </a:xfrm>
            <a:custGeom>
              <a:avLst/>
              <a:gdLst>
                <a:gd name="T0" fmla="*/ 0 w 21599"/>
                <a:gd name="T1" fmla="*/ 0 h 21599"/>
                <a:gd name="T2" fmla="*/ 0 w 21599"/>
                <a:gd name="T3" fmla="*/ 0 h 21599"/>
                <a:gd name="T4" fmla="*/ 0 w 21599"/>
                <a:gd name="T5" fmla="*/ 0 h 21599"/>
                <a:gd name="T6" fmla="*/ 0 60000 65536"/>
                <a:gd name="T7" fmla="*/ 0 60000 65536"/>
                <a:gd name="T8" fmla="*/ 0 60000 65536"/>
                <a:gd name="T9" fmla="*/ 0 w 21599"/>
                <a:gd name="T10" fmla="*/ 0 h 21599"/>
                <a:gd name="T11" fmla="*/ 21599 w 21599"/>
                <a:gd name="T12" fmla="*/ 21599 h 21599"/>
              </a:gdLst>
              <a:ahLst/>
              <a:cxnLst>
                <a:cxn ang="T6">
                  <a:pos x="T0" y="T1"/>
                </a:cxn>
                <a:cxn ang="T7">
                  <a:pos x="T2" y="T3"/>
                </a:cxn>
                <a:cxn ang="T8">
                  <a:pos x="T4" y="T5"/>
                </a:cxn>
              </a:cxnLst>
              <a:rect l="T9" t="T10" r="T11" b="T12"/>
              <a:pathLst>
                <a:path w="21599" h="21599" fill="none" extrusionOk="0">
                  <a:moveTo>
                    <a:pt x="-1" y="21411"/>
                  </a:moveTo>
                  <a:cubicBezTo>
                    <a:pt x="101" y="9647"/>
                    <a:pt x="9599" y="128"/>
                    <a:pt x="21363" y="0"/>
                  </a:cubicBezTo>
                </a:path>
                <a:path w="21599" h="21599" stroke="0" extrusionOk="0">
                  <a:moveTo>
                    <a:pt x="-1" y="21411"/>
                  </a:moveTo>
                  <a:cubicBezTo>
                    <a:pt x="101" y="9647"/>
                    <a:pt x="9599" y="128"/>
                    <a:pt x="21363" y="0"/>
                  </a:cubicBezTo>
                  <a:lnTo>
                    <a:pt x="21599" y="21599"/>
                  </a:lnTo>
                  <a:lnTo>
                    <a:pt x="-1" y="21411"/>
                  </a:lnTo>
                  <a:close/>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46173" name="Line 75"/>
            <p:cNvSpPr>
              <a:spLocks noChangeShapeType="1"/>
            </p:cNvSpPr>
            <p:nvPr/>
          </p:nvSpPr>
          <p:spPr bwMode="auto">
            <a:xfrm>
              <a:off x="3024" y="3303"/>
              <a:ext cx="0" cy="137"/>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74" name="Line 76"/>
            <p:cNvSpPr>
              <a:spLocks noChangeShapeType="1"/>
            </p:cNvSpPr>
            <p:nvPr/>
          </p:nvSpPr>
          <p:spPr bwMode="auto">
            <a:xfrm>
              <a:off x="3032" y="3448"/>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75" name="Line 77"/>
            <p:cNvSpPr>
              <a:spLocks noChangeShapeType="1"/>
            </p:cNvSpPr>
            <p:nvPr/>
          </p:nvSpPr>
          <p:spPr bwMode="auto">
            <a:xfrm>
              <a:off x="3264" y="3303"/>
              <a:ext cx="0" cy="137"/>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6107" name="Line 78"/>
          <p:cNvSpPr>
            <a:spLocks noChangeShapeType="1"/>
          </p:cNvSpPr>
          <p:nvPr/>
        </p:nvSpPr>
        <p:spPr bwMode="auto">
          <a:xfrm flipV="1">
            <a:off x="6515100" y="4611689"/>
            <a:ext cx="0" cy="293687"/>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08" name="Line 79"/>
          <p:cNvSpPr>
            <a:spLocks noChangeShapeType="1"/>
          </p:cNvSpPr>
          <p:nvPr/>
        </p:nvSpPr>
        <p:spPr bwMode="auto">
          <a:xfrm>
            <a:off x="6400800" y="5321300"/>
            <a:ext cx="0" cy="3556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09" name="Line 80"/>
          <p:cNvSpPr>
            <a:spLocks noChangeShapeType="1"/>
          </p:cNvSpPr>
          <p:nvPr/>
        </p:nvSpPr>
        <p:spPr bwMode="auto">
          <a:xfrm>
            <a:off x="6629400" y="5321300"/>
            <a:ext cx="0" cy="6604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10" name="Line 81"/>
          <p:cNvSpPr>
            <a:spLocks noChangeShapeType="1"/>
          </p:cNvSpPr>
          <p:nvPr/>
        </p:nvSpPr>
        <p:spPr bwMode="auto">
          <a:xfrm flipH="1">
            <a:off x="5556250" y="1657350"/>
            <a:ext cx="88900" cy="166688"/>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11" name="Rectangle 82"/>
          <p:cNvSpPr>
            <a:spLocks noChangeArrowheads="1"/>
          </p:cNvSpPr>
          <p:nvPr/>
        </p:nvSpPr>
        <p:spPr bwMode="auto">
          <a:xfrm>
            <a:off x="5243513" y="1755776"/>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黑体" panose="02010609060101010101" pitchFamily="49" charset="-122"/>
              </a:rPr>
              <a:t>30</a:t>
            </a:r>
            <a:endParaRPr lang="zh-CN" altLang="en-US" sz="1800">
              <a:ea typeface="黑体" panose="02010609060101010101" pitchFamily="49" charset="-122"/>
            </a:endParaRPr>
          </a:p>
        </p:txBody>
      </p:sp>
      <p:sp>
        <p:nvSpPr>
          <p:cNvPr id="46112" name="Rectangle 83"/>
          <p:cNvSpPr>
            <a:spLocks noChangeArrowheads="1"/>
          </p:cNvSpPr>
          <p:nvPr/>
        </p:nvSpPr>
        <p:spPr bwMode="auto">
          <a:xfrm>
            <a:off x="5129214" y="5575301"/>
            <a:ext cx="1356141"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u="sng">
                <a:solidFill>
                  <a:schemeClr val="accent1"/>
                </a:solidFill>
              </a:rPr>
              <a:t>Branch</a:t>
            </a:r>
            <a:r>
              <a:rPr lang="en-US" altLang="zh-CN" u="sng">
                <a:solidFill>
                  <a:srgbClr val="339933"/>
                </a:solidFill>
                <a:latin typeface="Times New Roman" panose="02020603050405020304" pitchFamily="18" charset="0"/>
              </a:rPr>
              <a:t> </a:t>
            </a:r>
            <a:r>
              <a:rPr lang="en-US" altLang="zh-CN" sz="1800" u="sng">
                <a:solidFill>
                  <a:schemeClr val="accent1"/>
                </a:solidFill>
              </a:rPr>
              <a:t>= 0</a:t>
            </a:r>
            <a:endParaRPr lang="en-US" altLang="zh-CN" sz="1800" u="sng">
              <a:solidFill>
                <a:schemeClr val="accent1"/>
              </a:solidFill>
            </a:endParaRPr>
          </a:p>
        </p:txBody>
      </p:sp>
      <p:sp>
        <p:nvSpPr>
          <p:cNvPr id="46113" name="Rectangle 84"/>
          <p:cNvSpPr>
            <a:spLocks noChangeArrowheads="1"/>
          </p:cNvSpPr>
          <p:nvPr/>
        </p:nvSpPr>
        <p:spPr bwMode="auto">
          <a:xfrm>
            <a:off x="6640514" y="5588001"/>
            <a:ext cx="1074013"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u="sng">
                <a:solidFill>
                  <a:schemeClr val="accent2"/>
                </a:solidFill>
              </a:rPr>
              <a:t>Zero = x</a:t>
            </a:r>
            <a:endParaRPr lang="en-US" altLang="zh-CN" sz="1800" u="sng">
              <a:solidFill>
                <a:schemeClr val="accent2"/>
              </a:solidFill>
            </a:endParaRPr>
          </a:p>
        </p:txBody>
      </p:sp>
      <p:sp>
        <p:nvSpPr>
          <p:cNvPr id="46114" name="Line 85"/>
          <p:cNvSpPr>
            <a:spLocks noChangeShapeType="1"/>
          </p:cNvSpPr>
          <p:nvPr/>
        </p:nvSpPr>
        <p:spPr bwMode="auto">
          <a:xfrm>
            <a:off x="8089900" y="2413000"/>
            <a:ext cx="5842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15" name="Rectangle 86"/>
          <p:cNvSpPr>
            <a:spLocks noChangeArrowheads="1"/>
          </p:cNvSpPr>
          <p:nvPr/>
        </p:nvSpPr>
        <p:spPr bwMode="auto">
          <a:xfrm>
            <a:off x="7986714" y="2413001"/>
            <a:ext cx="904095"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黑体" panose="02010609060101010101" pitchFamily="49" charset="-122"/>
              </a:rPr>
              <a:t>“00”</a:t>
            </a:r>
            <a:endParaRPr lang="zh-CN" altLang="en-US" sz="1800">
              <a:ea typeface="黑体" panose="02010609060101010101" pitchFamily="49" charset="-122"/>
            </a:endParaRPr>
          </a:p>
        </p:txBody>
      </p:sp>
      <p:sp>
        <p:nvSpPr>
          <p:cNvPr id="46116" name="Rectangle 87"/>
          <p:cNvSpPr>
            <a:spLocks noChangeArrowheads="1"/>
          </p:cNvSpPr>
          <p:nvPr/>
        </p:nvSpPr>
        <p:spPr bwMode="auto">
          <a:xfrm>
            <a:off x="8689976" y="1968500"/>
            <a:ext cx="1355725" cy="1270000"/>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46117" name="Rectangle 88"/>
          <p:cNvSpPr>
            <a:spLocks noChangeArrowheads="1"/>
          </p:cNvSpPr>
          <p:nvPr/>
        </p:nvSpPr>
        <p:spPr bwMode="auto">
          <a:xfrm>
            <a:off x="8651875" y="1955801"/>
            <a:ext cx="1433086"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黑体" panose="02010609060101010101" pitchFamily="49" charset="-122"/>
              </a:rPr>
              <a:t>Addr&lt;31:2</a:t>
            </a:r>
            <a:r>
              <a:rPr lang="en-US" altLang="zh-CN" b="0">
                <a:latin typeface="Times New Roman" panose="02020603050405020304" pitchFamily="18" charset="0"/>
              </a:rPr>
              <a:t>&gt;</a:t>
            </a:r>
            <a:endParaRPr lang="en-US" altLang="zh-CN" b="0">
              <a:latin typeface="Times New Roman" panose="02020603050405020304" pitchFamily="18" charset="0"/>
            </a:endParaRPr>
          </a:p>
        </p:txBody>
      </p:sp>
      <p:sp>
        <p:nvSpPr>
          <p:cNvPr id="46118" name="Rectangle 89"/>
          <p:cNvSpPr>
            <a:spLocks noChangeArrowheads="1"/>
          </p:cNvSpPr>
          <p:nvPr/>
        </p:nvSpPr>
        <p:spPr bwMode="auto">
          <a:xfrm>
            <a:off x="8729362" y="2641600"/>
            <a:ext cx="1375378" cy="64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a:r>
              <a:rPr lang="en-US" altLang="zh-CN" sz="1800">
                <a:ea typeface="黑体" panose="02010609060101010101" pitchFamily="49" charset="-122"/>
              </a:rPr>
              <a:t>Instruction</a:t>
            </a:r>
            <a:endParaRPr lang="en-US" altLang="zh-CN" sz="1800">
              <a:ea typeface="黑体" panose="02010609060101010101" pitchFamily="49" charset="-122"/>
            </a:endParaRPr>
          </a:p>
          <a:p>
            <a:pPr algn="ctr"/>
            <a:r>
              <a:rPr lang="en-US" altLang="zh-CN" sz="1800">
                <a:ea typeface="黑体" panose="02010609060101010101" pitchFamily="49" charset="-122"/>
              </a:rPr>
              <a:t>Memory</a:t>
            </a:r>
            <a:endParaRPr lang="en-US" altLang="zh-CN" sz="1800">
              <a:ea typeface="黑体" panose="02010609060101010101" pitchFamily="49" charset="-122"/>
            </a:endParaRPr>
          </a:p>
        </p:txBody>
      </p:sp>
      <p:sp>
        <p:nvSpPr>
          <p:cNvPr id="46119" name="Rectangle 90"/>
          <p:cNvSpPr>
            <a:spLocks noChangeArrowheads="1"/>
          </p:cNvSpPr>
          <p:nvPr/>
        </p:nvSpPr>
        <p:spPr bwMode="auto">
          <a:xfrm>
            <a:off x="8651876" y="2260601"/>
            <a:ext cx="1304845"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黑体" panose="02010609060101010101" pitchFamily="49" charset="-122"/>
              </a:rPr>
              <a:t>Addr&lt;1:0</a:t>
            </a:r>
            <a:r>
              <a:rPr lang="en-US" altLang="zh-CN" b="0">
                <a:latin typeface="Times New Roman" panose="02020603050405020304" pitchFamily="18" charset="0"/>
              </a:rPr>
              <a:t>&gt;</a:t>
            </a:r>
            <a:endParaRPr lang="en-US" altLang="zh-CN" b="0">
              <a:latin typeface="Times New Roman" panose="02020603050405020304" pitchFamily="18" charset="0"/>
            </a:endParaRPr>
          </a:p>
        </p:txBody>
      </p:sp>
      <p:sp>
        <p:nvSpPr>
          <p:cNvPr id="46120" name="Line 91"/>
          <p:cNvSpPr>
            <a:spLocks noChangeShapeType="1"/>
          </p:cNvSpPr>
          <p:nvPr/>
        </p:nvSpPr>
        <p:spPr bwMode="auto">
          <a:xfrm>
            <a:off x="9372600" y="3263900"/>
            <a:ext cx="0" cy="104140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21" name="Line 92"/>
          <p:cNvSpPr>
            <a:spLocks noChangeShapeType="1"/>
          </p:cNvSpPr>
          <p:nvPr/>
        </p:nvSpPr>
        <p:spPr bwMode="auto">
          <a:xfrm flipV="1">
            <a:off x="9302750" y="3625850"/>
            <a:ext cx="139700" cy="1651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22" name="Rectangle 93"/>
          <p:cNvSpPr>
            <a:spLocks noChangeArrowheads="1"/>
          </p:cNvSpPr>
          <p:nvPr/>
        </p:nvSpPr>
        <p:spPr bwMode="auto">
          <a:xfrm>
            <a:off x="9434513" y="3479801"/>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黑体" panose="02010609060101010101" pitchFamily="49" charset="-122"/>
              </a:rPr>
              <a:t>32</a:t>
            </a:r>
            <a:endParaRPr lang="zh-CN" altLang="en-US" sz="1800">
              <a:ea typeface="黑体" panose="02010609060101010101" pitchFamily="49" charset="-122"/>
            </a:endParaRPr>
          </a:p>
        </p:txBody>
      </p:sp>
      <p:sp>
        <p:nvSpPr>
          <p:cNvPr id="46123" name="Line 94"/>
          <p:cNvSpPr>
            <a:spLocks noChangeShapeType="1"/>
          </p:cNvSpPr>
          <p:nvPr/>
        </p:nvSpPr>
        <p:spPr bwMode="auto">
          <a:xfrm>
            <a:off x="4737100" y="4013200"/>
            <a:ext cx="4318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24" name="Line 95"/>
          <p:cNvSpPr>
            <a:spLocks noChangeShapeType="1"/>
          </p:cNvSpPr>
          <p:nvPr/>
        </p:nvSpPr>
        <p:spPr bwMode="auto">
          <a:xfrm flipV="1">
            <a:off x="4724400" y="3619500"/>
            <a:ext cx="0" cy="4064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46125" name="Group 96"/>
          <p:cNvGrpSpPr/>
          <p:nvPr/>
        </p:nvGrpSpPr>
        <p:grpSpPr bwMode="auto">
          <a:xfrm>
            <a:off x="7318368" y="2471738"/>
            <a:ext cx="377824" cy="1325562"/>
            <a:chOff x="3650" y="1669"/>
            <a:chExt cx="238" cy="835"/>
          </a:xfrm>
        </p:grpSpPr>
        <p:grpSp>
          <p:nvGrpSpPr>
            <p:cNvPr id="46163" name="Group 97"/>
            <p:cNvGrpSpPr/>
            <p:nvPr/>
          </p:nvGrpSpPr>
          <p:grpSpPr bwMode="auto">
            <a:xfrm>
              <a:off x="3696" y="1669"/>
              <a:ext cx="192" cy="835"/>
              <a:chOff x="3696" y="1669"/>
              <a:chExt cx="192" cy="835"/>
            </a:xfrm>
          </p:grpSpPr>
          <p:sp>
            <p:nvSpPr>
              <p:cNvPr id="46167" name="Line 98"/>
              <p:cNvSpPr>
                <a:spLocks noChangeShapeType="1"/>
              </p:cNvSpPr>
              <p:nvPr/>
            </p:nvSpPr>
            <p:spPr bwMode="auto">
              <a:xfrm>
                <a:off x="3696" y="1669"/>
                <a:ext cx="0" cy="819"/>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68" name="Line 99"/>
              <p:cNvSpPr>
                <a:spLocks noChangeShapeType="1"/>
              </p:cNvSpPr>
              <p:nvPr/>
            </p:nvSpPr>
            <p:spPr bwMode="auto">
              <a:xfrm>
                <a:off x="3704" y="1669"/>
                <a:ext cx="176" cy="9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69" name="Line 100"/>
              <p:cNvSpPr>
                <a:spLocks noChangeShapeType="1"/>
              </p:cNvSpPr>
              <p:nvPr/>
            </p:nvSpPr>
            <p:spPr bwMode="auto">
              <a:xfrm flipV="1">
                <a:off x="3704" y="2377"/>
                <a:ext cx="176" cy="127"/>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70" name="Line 101"/>
              <p:cNvSpPr>
                <a:spLocks noChangeShapeType="1"/>
              </p:cNvSpPr>
              <p:nvPr/>
            </p:nvSpPr>
            <p:spPr bwMode="auto">
              <a:xfrm>
                <a:off x="3888" y="1780"/>
                <a:ext cx="0" cy="597"/>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6164" name="Rectangle 102"/>
            <p:cNvSpPr>
              <a:spLocks noChangeArrowheads="1"/>
            </p:cNvSpPr>
            <p:nvPr/>
          </p:nvSpPr>
          <p:spPr bwMode="auto">
            <a:xfrm rot="5400000">
              <a:off x="3563" y="1989"/>
              <a:ext cx="40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黑体" panose="02010609060101010101" pitchFamily="49" charset="-122"/>
                </a:rPr>
                <a:t>Mux</a:t>
              </a:r>
              <a:endParaRPr lang="en-US" altLang="zh-CN" sz="1800">
                <a:ea typeface="黑体" panose="02010609060101010101" pitchFamily="49" charset="-122"/>
              </a:endParaRPr>
            </a:p>
          </p:txBody>
        </p:sp>
        <p:sp>
          <p:nvSpPr>
            <p:cNvPr id="46165" name="Rectangle 103"/>
            <p:cNvSpPr>
              <a:spLocks noChangeArrowheads="1"/>
            </p:cNvSpPr>
            <p:nvPr/>
          </p:nvSpPr>
          <p:spPr bwMode="auto">
            <a:xfrm>
              <a:off x="3687" y="1749"/>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b="0">
                  <a:latin typeface="Times New Roman" panose="02020603050405020304" pitchFamily="18" charset="0"/>
                </a:rPr>
                <a:t>1</a:t>
              </a:r>
              <a:endParaRPr lang="zh-CN" altLang="en-US" b="0">
                <a:latin typeface="Times New Roman" panose="02020603050405020304" pitchFamily="18" charset="0"/>
              </a:endParaRPr>
            </a:p>
          </p:txBody>
        </p:sp>
        <p:sp>
          <p:nvSpPr>
            <p:cNvPr id="46166" name="Rectangle 104"/>
            <p:cNvSpPr>
              <a:spLocks noChangeArrowheads="1"/>
            </p:cNvSpPr>
            <p:nvPr/>
          </p:nvSpPr>
          <p:spPr bwMode="auto">
            <a:xfrm>
              <a:off x="3687" y="2219"/>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b="0">
                  <a:latin typeface="Times New Roman" panose="02020603050405020304" pitchFamily="18" charset="0"/>
                </a:rPr>
                <a:t>0</a:t>
              </a:r>
              <a:endParaRPr lang="zh-CN" altLang="en-US" b="0">
                <a:latin typeface="Times New Roman" panose="02020603050405020304" pitchFamily="18" charset="0"/>
              </a:endParaRPr>
            </a:p>
          </p:txBody>
        </p:sp>
      </p:grpSp>
      <p:sp>
        <p:nvSpPr>
          <p:cNvPr id="46126" name="Line 105"/>
          <p:cNvSpPr>
            <a:spLocks noChangeShapeType="1"/>
          </p:cNvSpPr>
          <p:nvPr/>
        </p:nvSpPr>
        <p:spPr bwMode="auto">
          <a:xfrm>
            <a:off x="5118100" y="2946400"/>
            <a:ext cx="8128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27" name="Line 106"/>
          <p:cNvSpPr>
            <a:spLocks noChangeShapeType="1"/>
          </p:cNvSpPr>
          <p:nvPr/>
        </p:nvSpPr>
        <p:spPr bwMode="auto">
          <a:xfrm flipH="1">
            <a:off x="5403850" y="2881313"/>
            <a:ext cx="88900" cy="131762"/>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28" name="Rectangle 107"/>
          <p:cNvSpPr>
            <a:spLocks noChangeArrowheads="1"/>
          </p:cNvSpPr>
          <p:nvPr/>
        </p:nvSpPr>
        <p:spPr bwMode="auto">
          <a:xfrm>
            <a:off x="5091113" y="2940051"/>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黑体" panose="02010609060101010101" pitchFamily="49" charset="-122"/>
              </a:rPr>
              <a:t>26</a:t>
            </a:r>
            <a:endParaRPr lang="zh-CN" altLang="en-US" sz="1800">
              <a:ea typeface="黑体" panose="02010609060101010101" pitchFamily="49" charset="-122"/>
            </a:endParaRPr>
          </a:p>
        </p:txBody>
      </p:sp>
      <p:sp>
        <p:nvSpPr>
          <p:cNvPr id="46129" name="Line 108"/>
          <p:cNvSpPr>
            <a:spLocks noChangeShapeType="1"/>
          </p:cNvSpPr>
          <p:nvPr/>
        </p:nvSpPr>
        <p:spPr bwMode="auto">
          <a:xfrm>
            <a:off x="3441700" y="2489200"/>
            <a:ext cx="24892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30" name="Line 109"/>
          <p:cNvSpPr>
            <a:spLocks noChangeShapeType="1"/>
          </p:cNvSpPr>
          <p:nvPr/>
        </p:nvSpPr>
        <p:spPr bwMode="auto">
          <a:xfrm flipH="1">
            <a:off x="5403850" y="2424113"/>
            <a:ext cx="88900" cy="131762"/>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31" name="Rectangle 110"/>
          <p:cNvSpPr>
            <a:spLocks noChangeArrowheads="1"/>
          </p:cNvSpPr>
          <p:nvPr/>
        </p:nvSpPr>
        <p:spPr bwMode="auto">
          <a:xfrm>
            <a:off x="5167313" y="2482851"/>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黑体" panose="02010609060101010101" pitchFamily="49" charset="-122"/>
              </a:rPr>
              <a:t>4</a:t>
            </a:r>
            <a:endParaRPr lang="zh-CN" altLang="en-US" sz="1800">
              <a:ea typeface="黑体" panose="02010609060101010101" pitchFamily="49" charset="-122"/>
            </a:endParaRPr>
          </a:p>
        </p:txBody>
      </p:sp>
      <p:sp>
        <p:nvSpPr>
          <p:cNvPr id="46132" name="Line 111"/>
          <p:cNvSpPr>
            <a:spLocks noChangeShapeType="1"/>
          </p:cNvSpPr>
          <p:nvPr/>
        </p:nvSpPr>
        <p:spPr bwMode="auto">
          <a:xfrm flipV="1">
            <a:off x="3429000" y="2095500"/>
            <a:ext cx="0" cy="13208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33" name="Rectangle 112"/>
          <p:cNvSpPr>
            <a:spLocks noChangeArrowheads="1"/>
          </p:cNvSpPr>
          <p:nvPr/>
        </p:nvSpPr>
        <p:spPr bwMode="auto">
          <a:xfrm>
            <a:off x="4024314" y="2184401"/>
            <a:ext cx="1343317"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黑体" panose="02010609060101010101" pitchFamily="49" charset="-122"/>
              </a:rPr>
              <a:t>PC&lt;31:28</a:t>
            </a:r>
            <a:r>
              <a:rPr lang="en-US" altLang="zh-CN" b="0">
                <a:latin typeface="Times New Roman" panose="02020603050405020304" pitchFamily="18" charset="0"/>
              </a:rPr>
              <a:t>&gt;</a:t>
            </a:r>
            <a:endParaRPr lang="en-US" altLang="zh-CN" b="0">
              <a:latin typeface="Times New Roman" panose="02020603050405020304" pitchFamily="18" charset="0"/>
            </a:endParaRPr>
          </a:p>
        </p:txBody>
      </p:sp>
      <p:sp>
        <p:nvSpPr>
          <p:cNvPr id="46134" name="Rectangle 113"/>
          <p:cNvSpPr>
            <a:spLocks noChangeArrowheads="1"/>
          </p:cNvSpPr>
          <p:nvPr/>
        </p:nvSpPr>
        <p:spPr bwMode="auto">
          <a:xfrm>
            <a:off x="4075114" y="2527300"/>
            <a:ext cx="8794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黑体" panose="02010609060101010101" pitchFamily="49" charset="-122"/>
              </a:rPr>
              <a:t>Target</a:t>
            </a:r>
            <a:endParaRPr lang="en-US" altLang="zh-CN" sz="1800">
              <a:ea typeface="黑体" panose="02010609060101010101" pitchFamily="49" charset="-122"/>
            </a:endParaRPr>
          </a:p>
        </p:txBody>
      </p:sp>
      <p:sp>
        <p:nvSpPr>
          <p:cNvPr id="46135" name="Line 114"/>
          <p:cNvSpPr>
            <a:spLocks noChangeShapeType="1"/>
          </p:cNvSpPr>
          <p:nvPr/>
        </p:nvSpPr>
        <p:spPr bwMode="auto">
          <a:xfrm>
            <a:off x="5943600" y="2501900"/>
            <a:ext cx="0" cy="4318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36" name="Line 115"/>
          <p:cNvSpPr>
            <a:spLocks noChangeShapeType="1"/>
          </p:cNvSpPr>
          <p:nvPr/>
        </p:nvSpPr>
        <p:spPr bwMode="auto">
          <a:xfrm>
            <a:off x="5956300" y="2717800"/>
            <a:ext cx="14224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37" name="Line 116"/>
          <p:cNvSpPr>
            <a:spLocks noChangeShapeType="1"/>
          </p:cNvSpPr>
          <p:nvPr/>
        </p:nvSpPr>
        <p:spPr bwMode="auto">
          <a:xfrm flipH="1">
            <a:off x="6546850" y="2647950"/>
            <a:ext cx="88900" cy="166688"/>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38" name="Rectangle 117"/>
          <p:cNvSpPr>
            <a:spLocks noChangeArrowheads="1"/>
          </p:cNvSpPr>
          <p:nvPr/>
        </p:nvSpPr>
        <p:spPr bwMode="auto">
          <a:xfrm>
            <a:off x="6234113" y="2746376"/>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黑体" panose="02010609060101010101" pitchFamily="49" charset="-122"/>
              </a:rPr>
              <a:t>30</a:t>
            </a:r>
            <a:endParaRPr lang="zh-CN" altLang="en-US" sz="1800">
              <a:ea typeface="黑体" panose="02010609060101010101" pitchFamily="49" charset="-122"/>
            </a:endParaRPr>
          </a:p>
        </p:txBody>
      </p:sp>
      <p:sp>
        <p:nvSpPr>
          <p:cNvPr id="46139" name="Rectangle 118"/>
          <p:cNvSpPr>
            <a:spLocks noGrp="1" noChangeArrowheads="1"/>
          </p:cNvSpPr>
          <p:nvPr>
            <p:ph type="body" idx="1"/>
          </p:nvPr>
        </p:nvSpPr>
        <p:spPr>
          <a:xfrm>
            <a:off x="498476" y="758032"/>
            <a:ext cx="8191500" cy="820738"/>
          </a:xfrm>
          <a:noFill/>
        </p:spPr>
        <p:txBody>
          <a:bodyPr/>
          <a:lstStyle/>
          <a:p>
            <a:r>
              <a:rPr lang="en-US" altLang="zh-CN" sz="2000" dirty="0">
                <a:ea typeface="黑体" panose="02010609060101010101" pitchFamily="49" charset="-122"/>
              </a:rPr>
              <a:t>PC </a:t>
            </a:r>
            <a:r>
              <a:rPr lang="en-US" altLang="zh-CN" sz="2000" dirty="0">
                <a:ea typeface="黑体" panose="02010609060101010101" pitchFamily="49" charset="-122"/>
                <a:cs typeface="Arial" panose="020B0604020202020204" pitchFamily="34" charset="0"/>
                <a:sym typeface="Wingdings" panose="05000000000000000000" pitchFamily="2" charset="2"/>
              </a:rPr>
              <a:t>←</a:t>
            </a:r>
            <a:r>
              <a:rPr lang="en-US" altLang="zh-CN" sz="2000" dirty="0">
                <a:ea typeface="黑体" panose="02010609060101010101" pitchFamily="49" charset="-122"/>
              </a:rPr>
              <a:t> PC + 4</a:t>
            </a:r>
            <a:endParaRPr lang="en-US" altLang="zh-CN" sz="2000" dirty="0">
              <a:ea typeface="黑体" panose="02010609060101010101" pitchFamily="49" charset="-122"/>
            </a:endParaRPr>
          </a:p>
          <a:p>
            <a:pPr lvl="1"/>
            <a:r>
              <a:rPr lang="zh-CN" altLang="en-US" sz="2000" dirty="0">
                <a:ea typeface="黑体" panose="02010609060101010101" pitchFamily="49" charset="-122"/>
              </a:rPr>
              <a:t>除 </a:t>
            </a:r>
            <a:r>
              <a:rPr lang="en-US" altLang="zh-CN" sz="2000" dirty="0">
                <a:ea typeface="黑体" panose="02010609060101010101" pitchFamily="49" charset="-122"/>
              </a:rPr>
              <a:t>Branch and Jump</a:t>
            </a:r>
            <a:r>
              <a:rPr lang="zh-CN" altLang="en-US" sz="2000" dirty="0">
                <a:ea typeface="黑体" panose="02010609060101010101" pitchFamily="49" charset="-122"/>
              </a:rPr>
              <a:t>以外的指令都相同</a:t>
            </a:r>
            <a:endParaRPr lang="zh-CN" altLang="en-US" sz="2000" dirty="0">
              <a:ea typeface="黑体" panose="02010609060101010101" pitchFamily="49" charset="-122"/>
            </a:endParaRPr>
          </a:p>
        </p:txBody>
      </p:sp>
      <p:grpSp>
        <p:nvGrpSpPr>
          <p:cNvPr id="46140" name="Group 119"/>
          <p:cNvGrpSpPr/>
          <p:nvPr/>
        </p:nvGrpSpPr>
        <p:grpSpPr bwMode="auto">
          <a:xfrm>
            <a:off x="7148515" y="3695701"/>
            <a:ext cx="1189038" cy="836613"/>
            <a:chOff x="3543" y="2440"/>
            <a:chExt cx="749" cy="527"/>
          </a:xfrm>
        </p:grpSpPr>
        <p:sp>
          <p:nvSpPr>
            <p:cNvPr id="46161" name="Line 120"/>
            <p:cNvSpPr>
              <a:spLocks noChangeShapeType="1"/>
            </p:cNvSpPr>
            <p:nvPr/>
          </p:nvSpPr>
          <p:spPr bwMode="auto">
            <a:xfrm flipV="1">
              <a:off x="3792" y="2440"/>
              <a:ext cx="0" cy="304"/>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62" name="Rectangle 121"/>
            <p:cNvSpPr>
              <a:spLocks noChangeArrowheads="1"/>
            </p:cNvSpPr>
            <p:nvPr/>
          </p:nvSpPr>
          <p:spPr bwMode="auto">
            <a:xfrm>
              <a:off x="3543" y="2736"/>
              <a:ext cx="74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u="sng">
                  <a:solidFill>
                    <a:schemeClr val="accent1"/>
                  </a:solidFill>
                </a:rPr>
                <a:t>Jump = 0</a:t>
              </a:r>
              <a:endParaRPr lang="en-US" altLang="zh-CN" sz="1800" u="sng">
                <a:solidFill>
                  <a:schemeClr val="accent1"/>
                </a:solidFill>
              </a:endParaRPr>
            </a:p>
          </p:txBody>
        </p:sp>
      </p:grpSp>
      <p:sp>
        <p:nvSpPr>
          <p:cNvPr id="46141" name="Rectangle 122"/>
          <p:cNvSpPr>
            <a:spLocks noChangeArrowheads="1"/>
          </p:cNvSpPr>
          <p:nvPr/>
        </p:nvSpPr>
        <p:spPr bwMode="auto">
          <a:xfrm>
            <a:off x="1776414" y="5257801"/>
            <a:ext cx="2087111"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黑体" panose="02010609060101010101" pitchFamily="49" charset="-122"/>
              </a:rPr>
              <a:t>Instruction&lt;15:0</a:t>
            </a:r>
            <a:r>
              <a:rPr lang="en-US" altLang="zh-CN" b="0">
                <a:latin typeface="Times New Roman" panose="02020603050405020304" pitchFamily="18" charset="0"/>
              </a:rPr>
              <a:t>&gt;</a:t>
            </a:r>
            <a:endParaRPr lang="en-US" altLang="zh-CN" b="0">
              <a:latin typeface="Times New Roman" panose="02020603050405020304" pitchFamily="18" charset="0"/>
            </a:endParaRPr>
          </a:p>
        </p:txBody>
      </p:sp>
      <p:sp>
        <p:nvSpPr>
          <p:cNvPr id="46142" name="Rectangle 123"/>
          <p:cNvSpPr>
            <a:spLocks noChangeArrowheads="1"/>
          </p:cNvSpPr>
          <p:nvPr/>
        </p:nvSpPr>
        <p:spPr bwMode="auto">
          <a:xfrm>
            <a:off x="8596314" y="4241801"/>
            <a:ext cx="2087111"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黑体" panose="02010609060101010101" pitchFamily="49" charset="-122"/>
              </a:rPr>
              <a:t>Instruction&lt;31:0</a:t>
            </a:r>
            <a:r>
              <a:rPr lang="en-US" altLang="zh-CN" b="0">
                <a:latin typeface="Times New Roman" panose="02020603050405020304" pitchFamily="18" charset="0"/>
              </a:rPr>
              <a:t>&gt;</a:t>
            </a:r>
            <a:endParaRPr lang="en-US" altLang="zh-CN" b="0">
              <a:latin typeface="Times New Roman" panose="02020603050405020304" pitchFamily="18" charset="0"/>
            </a:endParaRPr>
          </a:p>
        </p:txBody>
      </p:sp>
      <p:sp>
        <p:nvSpPr>
          <p:cNvPr id="46143" name="Line 124"/>
          <p:cNvSpPr>
            <a:spLocks noChangeShapeType="1"/>
          </p:cNvSpPr>
          <p:nvPr/>
        </p:nvSpPr>
        <p:spPr bwMode="auto">
          <a:xfrm>
            <a:off x="3441700" y="2108200"/>
            <a:ext cx="52324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44" name="Line 125"/>
          <p:cNvSpPr>
            <a:spLocks noChangeShapeType="1"/>
          </p:cNvSpPr>
          <p:nvPr/>
        </p:nvSpPr>
        <p:spPr bwMode="auto">
          <a:xfrm flipH="1">
            <a:off x="6623050" y="2038350"/>
            <a:ext cx="88900" cy="166688"/>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45" name="Rectangle 126"/>
          <p:cNvSpPr>
            <a:spLocks noChangeArrowheads="1"/>
          </p:cNvSpPr>
          <p:nvPr/>
        </p:nvSpPr>
        <p:spPr bwMode="auto">
          <a:xfrm>
            <a:off x="6310313" y="2136776"/>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黑体" panose="02010609060101010101" pitchFamily="49" charset="-122"/>
              </a:rPr>
              <a:t>30</a:t>
            </a:r>
            <a:endParaRPr lang="zh-CN" altLang="en-US" sz="1800">
              <a:ea typeface="黑体" panose="02010609060101010101" pitchFamily="49" charset="-122"/>
            </a:endParaRPr>
          </a:p>
        </p:txBody>
      </p:sp>
      <p:sp>
        <p:nvSpPr>
          <p:cNvPr id="46146" name="Rectangle 127"/>
          <p:cNvSpPr>
            <a:spLocks noChangeArrowheads="1"/>
          </p:cNvSpPr>
          <p:nvPr/>
        </p:nvSpPr>
        <p:spPr bwMode="auto">
          <a:xfrm>
            <a:off x="3135314" y="2806701"/>
            <a:ext cx="2106347"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黑体" panose="02010609060101010101" pitchFamily="49" charset="-122"/>
              </a:rPr>
              <a:t>Instruction&lt;25:0&gt;</a:t>
            </a:r>
            <a:endParaRPr lang="en-US" altLang="zh-CN" sz="1800">
              <a:ea typeface="黑体" panose="02010609060101010101" pitchFamily="49" charset="-122"/>
            </a:endParaRPr>
          </a:p>
        </p:txBody>
      </p:sp>
      <p:grpSp>
        <p:nvGrpSpPr>
          <p:cNvPr id="4" name="组合 3"/>
          <p:cNvGrpSpPr/>
          <p:nvPr/>
        </p:nvGrpSpPr>
        <p:grpSpPr>
          <a:xfrm>
            <a:off x="3211517" y="3531365"/>
            <a:ext cx="892175" cy="768959"/>
            <a:chOff x="3195639" y="3522461"/>
            <a:chExt cx="892175" cy="768959"/>
          </a:xfrm>
        </p:grpSpPr>
        <p:sp>
          <p:nvSpPr>
            <p:cNvPr id="46159" name="Line 129"/>
            <p:cNvSpPr>
              <a:spLocks noChangeShapeType="1"/>
            </p:cNvSpPr>
            <p:nvPr/>
          </p:nvSpPr>
          <p:spPr bwMode="auto">
            <a:xfrm>
              <a:off x="3605214" y="4291420"/>
              <a:ext cx="482600" cy="0"/>
            </a:xfrm>
            <a:prstGeom prst="line">
              <a:avLst/>
            </a:prstGeom>
            <a:noFill/>
            <a:ln w="50800">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60" name="Line 130"/>
            <p:cNvSpPr>
              <a:spLocks noChangeShapeType="1"/>
            </p:cNvSpPr>
            <p:nvPr/>
          </p:nvSpPr>
          <p:spPr bwMode="auto">
            <a:xfrm>
              <a:off x="3195639" y="3522461"/>
              <a:ext cx="863600" cy="0"/>
            </a:xfrm>
            <a:prstGeom prst="line">
              <a:avLst/>
            </a:prstGeom>
            <a:noFill/>
            <a:ln w="50800">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 name="组合 2"/>
          <p:cNvGrpSpPr/>
          <p:nvPr/>
        </p:nvGrpSpPr>
        <p:grpSpPr>
          <a:xfrm>
            <a:off x="6672037" y="3532870"/>
            <a:ext cx="682016" cy="508000"/>
            <a:chOff x="6674256" y="3538741"/>
            <a:chExt cx="682016" cy="508000"/>
          </a:xfrm>
        </p:grpSpPr>
        <p:sp>
          <p:nvSpPr>
            <p:cNvPr id="46156" name="Line 132"/>
            <p:cNvSpPr>
              <a:spLocks noChangeShapeType="1"/>
            </p:cNvSpPr>
            <p:nvPr/>
          </p:nvSpPr>
          <p:spPr bwMode="auto">
            <a:xfrm>
              <a:off x="6949872" y="3561169"/>
              <a:ext cx="406400" cy="0"/>
            </a:xfrm>
            <a:prstGeom prst="line">
              <a:avLst/>
            </a:prstGeom>
            <a:noFill/>
            <a:ln w="50800">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57" name="Line 133"/>
            <p:cNvSpPr>
              <a:spLocks noChangeShapeType="1"/>
            </p:cNvSpPr>
            <p:nvPr/>
          </p:nvSpPr>
          <p:spPr bwMode="auto">
            <a:xfrm>
              <a:off x="6674256" y="4028097"/>
              <a:ext cx="254000" cy="0"/>
            </a:xfrm>
            <a:prstGeom prst="line">
              <a:avLst/>
            </a:prstGeom>
            <a:noFill/>
            <a:ln w="50800">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58" name="Line 134"/>
            <p:cNvSpPr>
              <a:spLocks noChangeShapeType="1"/>
            </p:cNvSpPr>
            <p:nvPr/>
          </p:nvSpPr>
          <p:spPr bwMode="auto">
            <a:xfrm flipV="1">
              <a:off x="6932613" y="3538741"/>
              <a:ext cx="0" cy="508000"/>
            </a:xfrm>
            <a:prstGeom prst="line">
              <a:avLst/>
            </a:prstGeom>
            <a:noFill/>
            <a:ln w="50800">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8" name="Group 135"/>
          <p:cNvGrpSpPr/>
          <p:nvPr/>
        </p:nvGrpSpPr>
        <p:grpSpPr bwMode="auto">
          <a:xfrm>
            <a:off x="2269669" y="1666524"/>
            <a:ext cx="5651500" cy="1735137"/>
            <a:chOff x="472" y="1169"/>
            <a:chExt cx="3560" cy="1093"/>
          </a:xfrm>
        </p:grpSpPr>
        <p:sp>
          <p:nvSpPr>
            <p:cNvPr id="46151" name="Line 136"/>
            <p:cNvSpPr>
              <a:spLocks noChangeShapeType="1"/>
            </p:cNvSpPr>
            <p:nvPr/>
          </p:nvSpPr>
          <p:spPr bwMode="auto">
            <a:xfrm flipV="1">
              <a:off x="472" y="1193"/>
              <a:ext cx="3532" cy="9"/>
            </a:xfrm>
            <a:prstGeom prst="line">
              <a:avLst/>
            </a:prstGeom>
            <a:noFill/>
            <a:ln w="50800">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52" name="Line 137"/>
            <p:cNvSpPr>
              <a:spLocks noChangeShapeType="1"/>
            </p:cNvSpPr>
            <p:nvPr/>
          </p:nvSpPr>
          <p:spPr bwMode="auto">
            <a:xfrm>
              <a:off x="472" y="2253"/>
              <a:ext cx="405" cy="9"/>
            </a:xfrm>
            <a:prstGeom prst="line">
              <a:avLst/>
            </a:prstGeom>
            <a:noFill/>
            <a:ln w="50800">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53" name="Line 138"/>
            <p:cNvSpPr>
              <a:spLocks noChangeShapeType="1"/>
            </p:cNvSpPr>
            <p:nvPr/>
          </p:nvSpPr>
          <p:spPr bwMode="auto">
            <a:xfrm>
              <a:off x="485" y="1216"/>
              <a:ext cx="0" cy="1015"/>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54" name="Line 139"/>
            <p:cNvSpPr>
              <a:spLocks noChangeShapeType="1"/>
            </p:cNvSpPr>
            <p:nvPr/>
          </p:nvSpPr>
          <p:spPr bwMode="auto">
            <a:xfrm>
              <a:off x="4031" y="1169"/>
              <a:ext cx="0" cy="1015"/>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55" name="Line 140"/>
            <p:cNvSpPr>
              <a:spLocks noChangeShapeType="1"/>
            </p:cNvSpPr>
            <p:nvPr/>
          </p:nvSpPr>
          <p:spPr bwMode="auto">
            <a:xfrm flipV="1">
              <a:off x="3886" y="2149"/>
              <a:ext cx="146" cy="9"/>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49997" name="Text Box 141"/>
          <p:cNvSpPr txBox="1">
            <a:spLocks noChangeArrowheads="1"/>
          </p:cNvSpPr>
          <p:nvPr/>
        </p:nvSpPr>
        <p:spPr bwMode="auto">
          <a:xfrm>
            <a:off x="702129" y="6067426"/>
            <a:ext cx="1129937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wrap="square">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50000"/>
              </a:spcBef>
            </a:pPr>
            <a:r>
              <a:rPr lang="zh-CN" altLang="en-US" sz="2000" dirty="0">
                <a:solidFill>
                  <a:srgbClr val="A50021"/>
                </a:solidFill>
                <a:ea typeface="黑体" panose="02010609060101010101" pitchFamily="49" charset="-122"/>
              </a:rPr>
              <a:t>因为新的控制信号保证了正确的</a:t>
            </a:r>
            <a:r>
              <a:rPr lang="en-US" altLang="zh-CN" sz="2000" dirty="0">
                <a:solidFill>
                  <a:srgbClr val="A50021"/>
                </a:solidFill>
                <a:ea typeface="黑体" panose="02010609060101010101" pitchFamily="49" charset="-122"/>
              </a:rPr>
              <a:t>PC</a:t>
            </a:r>
            <a:r>
              <a:rPr lang="zh-CN" altLang="en-US" sz="2000" dirty="0">
                <a:solidFill>
                  <a:srgbClr val="A50021"/>
                </a:solidFill>
                <a:ea typeface="黑体" panose="02010609060101010101" pitchFamily="49" charset="-122"/>
              </a:rPr>
              <a:t>值的产生，在足够长的时间后，下个时钟</a:t>
            </a:r>
            <a:r>
              <a:rPr lang="en-US" altLang="zh-CN" sz="2000" dirty="0" err="1">
                <a:solidFill>
                  <a:srgbClr val="A50021"/>
                </a:solidFill>
                <a:ea typeface="黑体" panose="02010609060101010101" pitchFamily="49" charset="-122"/>
              </a:rPr>
              <a:t>Clk</a:t>
            </a:r>
            <a:r>
              <a:rPr lang="zh-CN" altLang="en-US" sz="2000" dirty="0">
                <a:solidFill>
                  <a:srgbClr val="A50021"/>
                </a:solidFill>
                <a:ea typeface="黑体" panose="02010609060101010101" pitchFamily="49" charset="-122"/>
              </a:rPr>
              <a:t>到来！</a:t>
            </a:r>
            <a:endParaRPr lang="zh-CN" altLang="en-US" sz="2000" dirty="0">
              <a:solidFill>
                <a:srgbClr val="A50021"/>
              </a:solidFill>
              <a:ea typeface="黑体" panose="02010609060101010101" pitchFamily="49" charset="-122"/>
            </a:endParaRPr>
          </a:p>
        </p:txBody>
      </p:sp>
      <p:sp>
        <p:nvSpPr>
          <p:cNvPr id="2" name="标题 1"/>
          <p:cNvSpPr>
            <a:spLocks noGrp="1"/>
          </p:cNvSpPr>
          <p:nvPr>
            <p:ph type="title"/>
          </p:nvPr>
        </p:nvSpPr>
        <p:spPr/>
        <p:txBody>
          <a:bodyPr/>
          <a:lstStyle/>
          <a:p>
            <a:r>
              <a:rPr lang="en-US" altLang="zh-CN" dirty="0"/>
              <a:t>R</a:t>
            </a:r>
            <a:r>
              <a:rPr lang="zh-CN" altLang="en-US" dirty="0"/>
              <a:t>型指令（</a:t>
            </a:r>
            <a:r>
              <a:rPr lang="en-US" altLang="zh-CN" dirty="0"/>
              <a:t>Add /Sub</a:t>
            </a:r>
            <a:r>
              <a:rPr lang="zh-CN" altLang="en-US" dirty="0"/>
              <a:t>）最后阶段取指部件中的动作</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249875"/>
                                        </p:tgtEl>
                                        <p:attrNameLst>
                                          <p:attrName>style.visibility</p:attrName>
                                        </p:attrNameLst>
                                      </p:cBhvr>
                                      <p:to>
                                        <p:strVal val="visible"/>
                                      </p:to>
                                    </p:set>
                                    <p:animEffect transition="in" filter="slide(fromLeft)">
                                      <p:cBhvr>
                                        <p:cTn id="13" dur="500"/>
                                        <p:tgtEl>
                                          <p:spTgt spid="249875"/>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p:tgtEl>
                                          <p:spTgt spid="3"/>
                                        </p:tgtEl>
                                        <p:attrNameLst>
                                          <p:attrName>ppt_y</p:attrName>
                                        </p:attrNameLst>
                                      </p:cBhvr>
                                      <p:tavLst>
                                        <p:tav tm="0">
                                          <p:val>
                                            <p:strVal val="#ppt_y+#ppt_h*1.125000"/>
                                          </p:val>
                                        </p:tav>
                                        <p:tav tm="100000">
                                          <p:val>
                                            <p:strVal val="#ppt_y"/>
                                          </p:val>
                                        </p:tav>
                                      </p:tavLst>
                                    </p:anim>
                                    <p:animEffect transition="in" filter="wipe(up)">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2" fill="hold"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slide(fromRight)">
                                      <p:cBhvr>
                                        <p:cTn id="24" dur="500"/>
                                        <p:tgtEl>
                                          <p:spTgt spid="18"/>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249997"/>
                                        </p:tgtEl>
                                        <p:attrNameLst>
                                          <p:attrName>style.visibility</p:attrName>
                                        </p:attrNameLst>
                                      </p:cBhvr>
                                      <p:to>
                                        <p:strVal val="visible"/>
                                      </p:to>
                                    </p:set>
                                    <p:animEffect transition="in" filter="blinds(horizontal)">
                                      <p:cBhvr>
                                        <p:cTn id="29" dur="500"/>
                                        <p:tgtEl>
                                          <p:spTgt spid="2499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75" grpId="0" animBg="1"/>
      <p:bldP spid="24999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2438400" y="3886200"/>
            <a:ext cx="7924800" cy="228600"/>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47107" name="Rectangle 3"/>
          <p:cNvSpPr>
            <a:spLocks noChangeArrowheads="1"/>
          </p:cNvSpPr>
          <p:nvPr/>
        </p:nvSpPr>
        <p:spPr bwMode="auto">
          <a:xfrm>
            <a:off x="2438400" y="3352800"/>
            <a:ext cx="7924800" cy="228600"/>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47108" name="Rectangle 4"/>
          <p:cNvSpPr>
            <a:spLocks noChangeArrowheads="1"/>
          </p:cNvSpPr>
          <p:nvPr/>
        </p:nvSpPr>
        <p:spPr bwMode="auto">
          <a:xfrm>
            <a:off x="2438400" y="2819400"/>
            <a:ext cx="7924800" cy="228600"/>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47109" name="Rectangle 5"/>
          <p:cNvSpPr>
            <a:spLocks noChangeArrowheads="1"/>
          </p:cNvSpPr>
          <p:nvPr/>
        </p:nvSpPr>
        <p:spPr bwMode="auto">
          <a:xfrm>
            <a:off x="2438400" y="2286000"/>
            <a:ext cx="7924800" cy="228600"/>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47110" name="Rectangle 6"/>
          <p:cNvSpPr>
            <a:spLocks noChangeArrowheads="1"/>
          </p:cNvSpPr>
          <p:nvPr/>
        </p:nvSpPr>
        <p:spPr bwMode="auto">
          <a:xfrm>
            <a:off x="2590800" y="1752600"/>
            <a:ext cx="7772400" cy="228600"/>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47111" name="Rectangle 7"/>
          <p:cNvSpPr>
            <a:spLocks noChangeArrowheads="1"/>
          </p:cNvSpPr>
          <p:nvPr/>
        </p:nvSpPr>
        <p:spPr bwMode="auto">
          <a:xfrm>
            <a:off x="2057400" y="1219200"/>
            <a:ext cx="8305800" cy="228600"/>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47112" name="Rectangle 8"/>
          <p:cNvSpPr>
            <a:spLocks noGrp="1" noChangeArrowheads="1"/>
          </p:cNvSpPr>
          <p:nvPr>
            <p:ph type="title"/>
          </p:nvPr>
        </p:nvSpPr>
        <p:spPr>
          <a:xfrm>
            <a:off x="2346325" y="174626"/>
            <a:ext cx="7628691" cy="479747"/>
          </a:xfrm>
          <a:noFill/>
        </p:spPr>
        <p:txBody>
          <a:bodyPr wrap="none"/>
          <a:lstStyle/>
          <a:p>
            <a:r>
              <a:rPr lang="en-US" altLang="zh-CN">
                <a:ea typeface="宋体" panose="02010600030101010101" pitchFamily="2" charset="-122"/>
              </a:rPr>
              <a:t>Register-Register</a:t>
            </a:r>
            <a:r>
              <a:rPr lang="zh-CN" altLang="en-US">
                <a:ea typeface="宋体" panose="02010600030101010101" pitchFamily="2" charset="-122"/>
              </a:rPr>
              <a:t>（</a:t>
            </a:r>
            <a:r>
              <a:rPr lang="en-US" altLang="zh-CN">
                <a:ea typeface="宋体" panose="02010600030101010101" pitchFamily="2" charset="-122"/>
              </a:rPr>
              <a:t>R</a:t>
            </a:r>
            <a:r>
              <a:rPr lang="zh-CN" altLang="en-US">
                <a:ea typeface="宋体" panose="02010600030101010101" pitchFamily="2" charset="-122"/>
              </a:rPr>
              <a:t>型指令） </a:t>
            </a:r>
            <a:r>
              <a:rPr lang="en-US" altLang="zh-CN">
                <a:ea typeface="宋体" panose="02010600030101010101" pitchFamily="2" charset="-122"/>
              </a:rPr>
              <a:t>Timing</a:t>
            </a:r>
            <a:endParaRPr lang="en-US" altLang="zh-CN">
              <a:ea typeface="宋体" panose="02010600030101010101" pitchFamily="2" charset="-122"/>
            </a:endParaRPr>
          </a:p>
        </p:txBody>
      </p:sp>
      <p:sp>
        <p:nvSpPr>
          <p:cNvPr id="47113" name="Line 9"/>
          <p:cNvSpPr>
            <a:spLocks noChangeShapeType="1"/>
          </p:cNvSpPr>
          <p:nvPr/>
        </p:nvSpPr>
        <p:spPr bwMode="auto">
          <a:xfrm>
            <a:off x="7391400" y="5116513"/>
            <a:ext cx="0" cy="24765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14" name="Line 10"/>
          <p:cNvSpPr>
            <a:spLocks noChangeShapeType="1"/>
          </p:cNvSpPr>
          <p:nvPr/>
        </p:nvSpPr>
        <p:spPr bwMode="auto">
          <a:xfrm>
            <a:off x="7404100" y="5116514"/>
            <a:ext cx="431800" cy="261937"/>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15" name="Line 11"/>
          <p:cNvSpPr>
            <a:spLocks noChangeShapeType="1"/>
          </p:cNvSpPr>
          <p:nvPr/>
        </p:nvSpPr>
        <p:spPr bwMode="auto">
          <a:xfrm>
            <a:off x="7389813" y="5375275"/>
            <a:ext cx="246062" cy="1539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16" name="Line 12"/>
          <p:cNvSpPr>
            <a:spLocks noChangeShapeType="1"/>
          </p:cNvSpPr>
          <p:nvPr/>
        </p:nvSpPr>
        <p:spPr bwMode="auto">
          <a:xfrm>
            <a:off x="7620000" y="5526088"/>
            <a:ext cx="0" cy="24765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17" name="Line 13"/>
          <p:cNvSpPr>
            <a:spLocks noChangeShapeType="1"/>
          </p:cNvSpPr>
          <p:nvPr/>
        </p:nvSpPr>
        <p:spPr bwMode="auto">
          <a:xfrm>
            <a:off x="7848600" y="5389563"/>
            <a:ext cx="0" cy="5207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18" name="Line 14"/>
          <p:cNvSpPr>
            <a:spLocks noChangeShapeType="1"/>
          </p:cNvSpPr>
          <p:nvPr/>
        </p:nvSpPr>
        <p:spPr bwMode="auto">
          <a:xfrm flipV="1">
            <a:off x="7404100" y="5759451"/>
            <a:ext cx="203200" cy="17621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19" name="Line 15"/>
          <p:cNvSpPr>
            <a:spLocks noChangeShapeType="1"/>
          </p:cNvSpPr>
          <p:nvPr/>
        </p:nvSpPr>
        <p:spPr bwMode="auto">
          <a:xfrm>
            <a:off x="7391400" y="5935663"/>
            <a:ext cx="0" cy="290512"/>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20" name="Line 16"/>
          <p:cNvSpPr>
            <a:spLocks noChangeShapeType="1"/>
          </p:cNvSpPr>
          <p:nvPr/>
        </p:nvSpPr>
        <p:spPr bwMode="auto">
          <a:xfrm flipV="1">
            <a:off x="7375526" y="5867400"/>
            <a:ext cx="474663" cy="3556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21" name="Line 17"/>
          <p:cNvSpPr>
            <a:spLocks noChangeShapeType="1"/>
          </p:cNvSpPr>
          <p:nvPr/>
        </p:nvSpPr>
        <p:spPr bwMode="auto">
          <a:xfrm flipH="1">
            <a:off x="7835900" y="5649913"/>
            <a:ext cx="1854200" cy="0"/>
          </a:xfrm>
          <a:prstGeom prst="line">
            <a:avLst/>
          </a:prstGeom>
          <a:noFill/>
          <a:ln w="254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22" name="Line 18"/>
          <p:cNvSpPr>
            <a:spLocks noChangeShapeType="1"/>
          </p:cNvSpPr>
          <p:nvPr/>
        </p:nvSpPr>
        <p:spPr bwMode="auto">
          <a:xfrm flipH="1">
            <a:off x="8299450" y="5519738"/>
            <a:ext cx="165100" cy="26035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23" name="Rectangle 19"/>
          <p:cNvSpPr>
            <a:spLocks noChangeArrowheads="1"/>
          </p:cNvSpPr>
          <p:nvPr/>
        </p:nvSpPr>
        <p:spPr bwMode="auto">
          <a:xfrm>
            <a:off x="7986713" y="5645150"/>
            <a:ext cx="393700"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ea typeface="黑体" panose="02010609060101010101" pitchFamily="49" charset="-122"/>
              </a:rPr>
              <a:t>32</a:t>
            </a:r>
            <a:endParaRPr lang="zh-CN" altLang="en-US">
              <a:ea typeface="黑体" panose="02010609060101010101" pitchFamily="49" charset="-122"/>
            </a:endParaRPr>
          </a:p>
        </p:txBody>
      </p:sp>
      <p:sp>
        <p:nvSpPr>
          <p:cNvPr id="47124" name="Rectangle 20"/>
          <p:cNvSpPr>
            <a:spLocks noChangeArrowheads="1"/>
          </p:cNvSpPr>
          <p:nvPr/>
        </p:nvSpPr>
        <p:spPr bwMode="auto">
          <a:xfrm>
            <a:off x="8443913" y="5372101"/>
            <a:ext cx="809518"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ea typeface="黑体" panose="02010609060101010101" pitchFamily="49" charset="-122"/>
              </a:rPr>
              <a:t>Result</a:t>
            </a:r>
            <a:endParaRPr lang="en-US" altLang="zh-CN">
              <a:ea typeface="黑体" panose="02010609060101010101" pitchFamily="49" charset="-122"/>
            </a:endParaRPr>
          </a:p>
        </p:txBody>
      </p:sp>
      <p:sp>
        <p:nvSpPr>
          <p:cNvPr id="47125" name="Line 21"/>
          <p:cNvSpPr>
            <a:spLocks noChangeShapeType="1"/>
          </p:cNvSpPr>
          <p:nvPr/>
        </p:nvSpPr>
        <p:spPr bwMode="auto">
          <a:xfrm>
            <a:off x="7620000" y="4843464"/>
            <a:ext cx="0" cy="384175"/>
          </a:xfrm>
          <a:prstGeom prst="line">
            <a:avLst/>
          </a:prstGeom>
          <a:noFill/>
          <a:ln w="25400">
            <a:solidFill>
              <a:srgbClr val="3366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26" name="Rectangle 22"/>
          <p:cNvSpPr>
            <a:spLocks noChangeArrowheads="1"/>
          </p:cNvSpPr>
          <p:nvPr/>
        </p:nvSpPr>
        <p:spPr bwMode="auto">
          <a:xfrm>
            <a:off x="7240589" y="4552950"/>
            <a:ext cx="103822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u="sng">
                <a:solidFill>
                  <a:schemeClr val="accent1"/>
                </a:solidFill>
              </a:rPr>
              <a:t>ALUctr</a:t>
            </a:r>
            <a:endParaRPr lang="en-US" altLang="zh-CN" sz="1800" u="sng">
              <a:solidFill>
                <a:schemeClr val="accent1"/>
              </a:solidFill>
            </a:endParaRPr>
          </a:p>
        </p:txBody>
      </p:sp>
      <p:sp>
        <p:nvSpPr>
          <p:cNvPr id="47127" name="Rectangle 23"/>
          <p:cNvSpPr>
            <a:spLocks noChangeArrowheads="1"/>
          </p:cNvSpPr>
          <p:nvPr/>
        </p:nvSpPr>
        <p:spPr bwMode="auto">
          <a:xfrm>
            <a:off x="3424238" y="5751514"/>
            <a:ext cx="541816"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rgbClr val="A50021"/>
                </a:solidFill>
              </a:rPr>
              <a:t>Clk</a:t>
            </a:r>
            <a:endParaRPr lang="en-US" altLang="zh-CN" sz="1800">
              <a:solidFill>
                <a:srgbClr val="A50021"/>
              </a:solidFill>
            </a:endParaRPr>
          </a:p>
        </p:txBody>
      </p:sp>
      <p:sp>
        <p:nvSpPr>
          <p:cNvPr id="47128" name="Rectangle 24"/>
          <p:cNvSpPr>
            <a:spLocks noChangeArrowheads="1"/>
          </p:cNvSpPr>
          <p:nvPr/>
        </p:nvSpPr>
        <p:spPr bwMode="auto">
          <a:xfrm>
            <a:off x="3033713" y="5303839"/>
            <a:ext cx="740588"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ea typeface="黑体" panose="02010609060101010101" pitchFamily="49" charset="-122"/>
              </a:rPr>
              <a:t>busW</a:t>
            </a:r>
            <a:endParaRPr lang="en-US" altLang="zh-CN">
              <a:ea typeface="黑体" panose="02010609060101010101" pitchFamily="49" charset="-122"/>
            </a:endParaRPr>
          </a:p>
        </p:txBody>
      </p:sp>
      <p:sp>
        <p:nvSpPr>
          <p:cNvPr id="47129" name="Rectangle 25"/>
          <p:cNvSpPr>
            <a:spLocks noChangeArrowheads="1"/>
          </p:cNvSpPr>
          <p:nvPr/>
        </p:nvSpPr>
        <p:spPr bwMode="auto">
          <a:xfrm>
            <a:off x="4117976" y="5116513"/>
            <a:ext cx="1431925" cy="1084262"/>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47130" name="Line 26"/>
          <p:cNvSpPr>
            <a:spLocks noChangeShapeType="1"/>
          </p:cNvSpPr>
          <p:nvPr/>
        </p:nvSpPr>
        <p:spPr bwMode="auto">
          <a:xfrm>
            <a:off x="4156076" y="5986464"/>
            <a:ext cx="250825" cy="6032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31" name="Line 27"/>
          <p:cNvSpPr>
            <a:spLocks noChangeShapeType="1"/>
          </p:cNvSpPr>
          <p:nvPr/>
        </p:nvSpPr>
        <p:spPr bwMode="auto">
          <a:xfrm flipH="1">
            <a:off x="4130676" y="6072188"/>
            <a:ext cx="301625" cy="93662"/>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32" name="Oval 28"/>
          <p:cNvSpPr>
            <a:spLocks noChangeArrowheads="1"/>
          </p:cNvSpPr>
          <p:nvPr/>
        </p:nvSpPr>
        <p:spPr bwMode="auto">
          <a:xfrm>
            <a:off x="3965575" y="6021389"/>
            <a:ext cx="127000" cy="111125"/>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47133" name="Rectangle 29"/>
          <p:cNvSpPr>
            <a:spLocks noChangeArrowheads="1"/>
          </p:cNvSpPr>
          <p:nvPr/>
        </p:nvSpPr>
        <p:spPr bwMode="auto">
          <a:xfrm>
            <a:off x="3565526" y="4619625"/>
            <a:ext cx="9175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u="sng">
                <a:solidFill>
                  <a:schemeClr val="accent1"/>
                </a:solidFill>
              </a:rPr>
              <a:t>RegWr</a:t>
            </a:r>
            <a:endParaRPr lang="en-US" altLang="zh-CN" sz="1800" u="sng">
              <a:solidFill>
                <a:schemeClr val="accent1"/>
              </a:solidFill>
            </a:endParaRPr>
          </a:p>
        </p:txBody>
      </p:sp>
      <p:sp>
        <p:nvSpPr>
          <p:cNvPr id="47134" name="Line 30"/>
          <p:cNvSpPr>
            <a:spLocks noChangeShapeType="1"/>
          </p:cNvSpPr>
          <p:nvPr/>
        </p:nvSpPr>
        <p:spPr bwMode="auto">
          <a:xfrm flipH="1">
            <a:off x="3111500" y="5581650"/>
            <a:ext cx="1016000" cy="0"/>
          </a:xfrm>
          <a:prstGeom prst="line">
            <a:avLst/>
          </a:prstGeom>
          <a:noFill/>
          <a:ln w="254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35" name="Line 31"/>
          <p:cNvSpPr>
            <a:spLocks noChangeShapeType="1"/>
          </p:cNvSpPr>
          <p:nvPr/>
        </p:nvSpPr>
        <p:spPr bwMode="auto">
          <a:xfrm flipH="1">
            <a:off x="3575050" y="5451475"/>
            <a:ext cx="165100" cy="26035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36" name="Rectangle 32"/>
          <p:cNvSpPr>
            <a:spLocks noChangeArrowheads="1"/>
          </p:cNvSpPr>
          <p:nvPr/>
        </p:nvSpPr>
        <p:spPr bwMode="auto">
          <a:xfrm>
            <a:off x="3262313" y="5576889"/>
            <a:ext cx="41037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ea typeface="黑体" panose="02010609060101010101" pitchFamily="49" charset="-122"/>
              </a:rPr>
              <a:t>32</a:t>
            </a:r>
            <a:endParaRPr lang="zh-CN" altLang="en-US">
              <a:ea typeface="黑体" panose="02010609060101010101" pitchFamily="49" charset="-122"/>
            </a:endParaRPr>
          </a:p>
        </p:txBody>
      </p:sp>
      <p:sp>
        <p:nvSpPr>
          <p:cNvPr id="47137" name="Line 33"/>
          <p:cNvSpPr>
            <a:spLocks noChangeShapeType="1"/>
          </p:cNvSpPr>
          <p:nvPr/>
        </p:nvSpPr>
        <p:spPr bwMode="auto">
          <a:xfrm>
            <a:off x="5575300" y="5240338"/>
            <a:ext cx="18034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38" name="Line 34"/>
          <p:cNvSpPr>
            <a:spLocks noChangeShapeType="1"/>
          </p:cNvSpPr>
          <p:nvPr/>
        </p:nvSpPr>
        <p:spPr bwMode="auto">
          <a:xfrm flipH="1">
            <a:off x="6546850" y="5110163"/>
            <a:ext cx="165100" cy="26035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39" name="Rectangle 35"/>
          <p:cNvSpPr>
            <a:spLocks noChangeArrowheads="1"/>
          </p:cNvSpPr>
          <p:nvPr/>
        </p:nvSpPr>
        <p:spPr bwMode="auto">
          <a:xfrm>
            <a:off x="6234113" y="5303839"/>
            <a:ext cx="41037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ea typeface="黑体" panose="02010609060101010101" pitchFamily="49" charset="-122"/>
              </a:rPr>
              <a:t>32</a:t>
            </a:r>
            <a:endParaRPr lang="zh-CN" altLang="en-US">
              <a:ea typeface="黑体" panose="02010609060101010101" pitchFamily="49" charset="-122"/>
            </a:endParaRPr>
          </a:p>
        </p:txBody>
      </p:sp>
      <p:sp>
        <p:nvSpPr>
          <p:cNvPr id="47140" name="Rectangle 36"/>
          <p:cNvSpPr>
            <a:spLocks noChangeArrowheads="1"/>
          </p:cNvSpPr>
          <p:nvPr/>
        </p:nvSpPr>
        <p:spPr bwMode="auto">
          <a:xfrm>
            <a:off x="5929313" y="4962526"/>
            <a:ext cx="694102"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ea typeface="黑体" panose="02010609060101010101" pitchFamily="49" charset="-122"/>
              </a:rPr>
              <a:t>busA</a:t>
            </a:r>
            <a:endParaRPr lang="en-US" altLang="zh-CN">
              <a:ea typeface="黑体" panose="02010609060101010101" pitchFamily="49" charset="-122"/>
            </a:endParaRPr>
          </a:p>
        </p:txBody>
      </p:sp>
      <p:sp>
        <p:nvSpPr>
          <p:cNvPr id="47141" name="Line 37"/>
          <p:cNvSpPr>
            <a:spLocks noChangeShapeType="1"/>
          </p:cNvSpPr>
          <p:nvPr/>
        </p:nvSpPr>
        <p:spPr bwMode="auto">
          <a:xfrm flipV="1">
            <a:off x="4267200" y="4886325"/>
            <a:ext cx="0" cy="230188"/>
          </a:xfrm>
          <a:prstGeom prst="line">
            <a:avLst/>
          </a:prstGeom>
          <a:noFill/>
          <a:ln w="25400">
            <a:solidFill>
              <a:srgbClr val="3366FF"/>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42" name="Line 38"/>
          <p:cNvSpPr>
            <a:spLocks noChangeShapeType="1"/>
          </p:cNvSpPr>
          <p:nvPr/>
        </p:nvSpPr>
        <p:spPr bwMode="auto">
          <a:xfrm>
            <a:off x="5575300" y="6059488"/>
            <a:ext cx="18034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43" name="Line 39"/>
          <p:cNvSpPr>
            <a:spLocks noChangeShapeType="1"/>
          </p:cNvSpPr>
          <p:nvPr/>
        </p:nvSpPr>
        <p:spPr bwMode="auto">
          <a:xfrm flipH="1">
            <a:off x="6546850" y="5929313"/>
            <a:ext cx="165100" cy="26035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44" name="Rectangle 40"/>
          <p:cNvSpPr>
            <a:spLocks noChangeArrowheads="1"/>
          </p:cNvSpPr>
          <p:nvPr/>
        </p:nvSpPr>
        <p:spPr bwMode="auto">
          <a:xfrm>
            <a:off x="6234113" y="6054726"/>
            <a:ext cx="41037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ea typeface="黑体" panose="02010609060101010101" pitchFamily="49" charset="-122"/>
              </a:rPr>
              <a:t>32</a:t>
            </a:r>
            <a:endParaRPr lang="zh-CN" altLang="en-US">
              <a:ea typeface="黑体" panose="02010609060101010101" pitchFamily="49" charset="-122"/>
            </a:endParaRPr>
          </a:p>
        </p:txBody>
      </p:sp>
      <p:sp>
        <p:nvSpPr>
          <p:cNvPr id="47145" name="Rectangle 41"/>
          <p:cNvSpPr>
            <a:spLocks noChangeArrowheads="1"/>
          </p:cNvSpPr>
          <p:nvPr/>
        </p:nvSpPr>
        <p:spPr bwMode="auto">
          <a:xfrm>
            <a:off x="5929313" y="5781676"/>
            <a:ext cx="694102"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ea typeface="黑体" panose="02010609060101010101" pitchFamily="49" charset="-122"/>
              </a:rPr>
              <a:t>busB</a:t>
            </a:r>
            <a:endParaRPr lang="en-US" altLang="zh-CN">
              <a:ea typeface="黑体" panose="02010609060101010101" pitchFamily="49" charset="-122"/>
            </a:endParaRPr>
          </a:p>
        </p:txBody>
      </p:sp>
      <p:sp>
        <p:nvSpPr>
          <p:cNvPr id="47146" name="Line 42"/>
          <p:cNvSpPr>
            <a:spLocks noChangeShapeType="1"/>
          </p:cNvSpPr>
          <p:nvPr/>
        </p:nvSpPr>
        <p:spPr bwMode="auto">
          <a:xfrm flipH="1">
            <a:off x="3492500" y="6059488"/>
            <a:ext cx="4826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47" name="Line 43"/>
          <p:cNvSpPr>
            <a:spLocks noChangeShapeType="1"/>
          </p:cNvSpPr>
          <p:nvPr/>
        </p:nvSpPr>
        <p:spPr bwMode="auto">
          <a:xfrm>
            <a:off x="4572000" y="4706939"/>
            <a:ext cx="0" cy="38417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48" name="Line 44"/>
          <p:cNvSpPr>
            <a:spLocks noChangeShapeType="1"/>
          </p:cNvSpPr>
          <p:nvPr/>
        </p:nvSpPr>
        <p:spPr bwMode="auto">
          <a:xfrm flipV="1">
            <a:off x="4502150" y="4824414"/>
            <a:ext cx="139700" cy="149225"/>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49" name="Rectangle 45"/>
          <p:cNvSpPr>
            <a:spLocks noChangeArrowheads="1"/>
          </p:cNvSpPr>
          <p:nvPr/>
        </p:nvSpPr>
        <p:spPr bwMode="auto">
          <a:xfrm>
            <a:off x="4329113" y="4689476"/>
            <a:ext cx="285336"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b="0">
                <a:latin typeface="Times New Roman" panose="02020603050405020304" pitchFamily="18" charset="0"/>
              </a:rPr>
              <a:t>5</a:t>
            </a:r>
            <a:endParaRPr lang="zh-CN" altLang="en-US" b="0">
              <a:latin typeface="Times New Roman" panose="02020603050405020304" pitchFamily="18" charset="0"/>
            </a:endParaRPr>
          </a:p>
        </p:txBody>
      </p:sp>
      <p:sp>
        <p:nvSpPr>
          <p:cNvPr id="47150" name="Line 46"/>
          <p:cNvSpPr>
            <a:spLocks noChangeShapeType="1"/>
          </p:cNvSpPr>
          <p:nvPr/>
        </p:nvSpPr>
        <p:spPr bwMode="auto">
          <a:xfrm>
            <a:off x="4953000" y="4706939"/>
            <a:ext cx="0" cy="38417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51" name="Line 47"/>
          <p:cNvSpPr>
            <a:spLocks noChangeShapeType="1"/>
          </p:cNvSpPr>
          <p:nvPr/>
        </p:nvSpPr>
        <p:spPr bwMode="auto">
          <a:xfrm flipV="1">
            <a:off x="4883150" y="4824414"/>
            <a:ext cx="139700" cy="149225"/>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52" name="Rectangle 48"/>
          <p:cNvSpPr>
            <a:spLocks noChangeArrowheads="1"/>
          </p:cNvSpPr>
          <p:nvPr/>
        </p:nvSpPr>
        <p:spPr bwMode="auto">
          <a:xfrm>
            <a:off x="4710113" y="4689476"/>
            <a:ext cx="285336"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b="0">
                <a:latin typeface="Times New Roman" panose="02020603050405020304" pitchFamily="18" charset="0"/>
              </a:rPr>
              <a:t>5</a:t>
            </a:r>
            <a:endParaRPr lang="zh-CN" altLang="en-US" b="0">
              <a:latin typeface="Times New Roman" panose="02020603050405020304" pitchFamily="18" charset="0"/>
            </a:endParaRPr>
          </a:p>
        </p:txBody>
      </p:sp>
      <p:sp>
        <p:nvSpPr>
          <p:cNvPr id="47153" name="Line 49"/>
          <p:cNvSpPr>
            <a:spLocks noChangeShapeType="1"/>
          </p:cNvSpPr>
          <p:nvPr/>
        </p:nvSpPr>
        <p:spPr bwMode="auto">
          <a:xfrm>
            <a:off x="5410200" y="4706939"/>
            <a:ext cx="0" cy="38417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54" name="Line 50"/>
          <p:cNvSpPr>
            <a:spLocks noChangeShapeType="1"/>
          </p:cNvSpPr>
          <p:nvPr/>
        </p:nvSpPr>
        <p:spPr bwMode="auto">
          <a:xfrm flipV="1">
            <a:off x="5340350" y="4824414"/>
            <a:ext cx="139700" cy="149225"/>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55" name="Rectangle 51"/>
          <p:cNvSpPr>
            <a:spLocks noChangeArrowheads="1"/>
          </p:cNvSpPr>
          <p:nvPr/>
        </p:nvSpPr>
        <p:spPr bwMode="auto">
          <a:xfrm>
            <a:off x="5167313" y="4689476"/>
            <a:ext cx="285336"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b="0">
                <a:latin typeface="Times New Roman" panose="02020603050405020304" pitchFamily="18" charset="0"/>
              </a:rPr>
              <a:t>5</a:t>
            </a:r>
            <a:endParaRPr lang="zh-CN" altLang="en-US" b="0">
              <a:latin typeface="Times New Roman" panose="02020603050405020304" pitchFamily="18" charset="0"/>
            </a:endParaRPr>
          </a:p>
        </p:txBody>
      </p:sp>
      <p:sp>
        <p:nvSpPr>
          <p:cNvPr id="47156" name="Rectangle 52"/>
          <p:cNvSpPr>
            <a:spLocks noChangeArrowheads="1"/>
          </p:cNvSpPr>
          <p:nvPr/>
        </p:nvSpPr>
        <p:spPr bwMode="auto">
          <a:xfrm>
            <a:off x="4329113" y="5099051"/>
            <a:ext cx="4905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ea typeface="黑体" panose="02010609060101010101" pitchFamily="49" charset="-122"/>
              </a:rPr>
              <a:t>Rw</a:t>
            </a:r>
            <a:endParaRPr lang="en-US" altLang="zh-CN">
              <a:ea typeface="黑体" panose="02010609060101010101" pitchFamily="49" charset="-122"/>
            </a:endParaRPr>
          </a:p>
        </p:txBody>
      </p:sp>
      <p:sp>
        <p:nvSpPr>
          <p:cNvPr id="47157" name="Rectangle 53"/>
          <p:cNvSpPr>
            <a:spLocks noChangeArrowheads="1"/>
          </p:cNvSpPr>
          <p:nvPr/>
        </p:nvSpPr>
        <p:spPr bwMode="auto">
          <a:xfrm>
            <a:off x="4786314" y="5099051"/>
            <a:ext cx="421591"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ea typeface="黑体" panose="02010609060101010101" pitchFamily="49" charset="-122"/>
              </a:rPr>
              <a:t>R</a:t>
            </a:r>
            <a:r>
              <a:rPr lang="en-US" altLang="zh-CN" b="0">
                <a:latin typeface="Times New Roman" panose="02020603050405020304" pitchFamily="18" charset="0"/>
              </a:rPr>
              <a:t>a</a:t>
            </a:r>
            <a:endParaRPr lang="en-US" altLang="zh-CN" b="0">
              <a:latin typeface="Times New Roman" panose="02020603050405020304" pitchFamily="18" charset="0"/>
            </a:endParaRPr>
          </a:p>
        </p:txBody>
      </p:sp>
      <p:sp>
        <p:nvSpPr>
          <p:cNvPr id="47158" name="Rectangle 54"/>
          <p:cNvSpPr>
            <a:spLocks noChangeArrowheads="1"/>
          </p:cNvSpPr>
          <p:nvPr/>
        </p:nvSpPr>
        <p:spPr bwMode="auto">
          <a:xfrm>
            <a:off x="5167313" y="5099051"/>
            <a:ext cx="455254"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ea typeface="黑体" panose="02010609060101010101" pitchFamily="49" charset="-122"/>
              </a:rPr>
              <a:t>Rb</a:t>
            </a:r>
            <a:endParaRPr lang="en-US" altLang="zh-CN">
              <a:ea typeface="黑体" panose="02010609060101010101" pitchFamily="49" charset="-122"/>
            </a:endParaRPr>
          </a:p>
        </p:txBody>
      </p:sp>
      <p:sp>
        <p:nvSpPr>
          <p:cNvPr id="47159" name="Rectangle 55"/>
          <p:cNvSpPr>
            <a:spLocks noChangeArrowheads="1"/>
          </p:cNvSpPr>
          <p:nvPr/>
        </p:nvSpPr>
        <p:spPr bwMode="auto">
          <a:xfrm>
            <a:off x="4367214" y="5448301"/>
            <a:ext cx="1117295" cy="582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t>32 32-</a:t>
            </a:r>
            <a:r>
              <a:rPr lang="en-US" altLang="zh-CN"/>
              <a:t>bit</a:t>
            </a:r>
            <a:endParaRPr lang="en-US" altLang="zh-CN"/>
          </a:p>
          <a:p>
            <a:r>
              <a:rPr lang="en-US" altLang="zh-CN"/>
              <a:t>Registers</a:t>
            </a:r>
            <a:endParaRPr lang="en-US" altLang="zh-CN"/>
          </a:p>
        </p:txBody>
      </p:sp>
      <p:sp>
        <p:nvSpPr>
          <p:cNvPr id="47160" name="Line 56"/>
          <p:cNvSpPr>
            <a:spLocks noChangeShapeType="1"/>
          </p:cNvSpPr>
          <p:nvPr/>
        </p:nvSpPr>
        <p:spPr bwMode="auto">
          <a:xfrm>
            <a:off x="8915400" y="5662614"/>
            <a:ext cx="0" cy="725487"/>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61" name="Line 57"/>
          <p:cNvSpPr>
            <a:spLocks noChangeShapeType="1"/>
          </p:cNvSpPr>
          <p:nvPr/>
        </p:nvSpPr>
        <p:spPr bwMode="auto">
          <a:xfrm flipH="1">
            <a:off x="3111500" y="6400800"/>
            <a:ext cx="58166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62" name="Line 58"/>
          <p:cNvSpPr>
            <a:spLocks noChangeShapeType="1"/>
          </p:cNvSpPr>
          <p:nvPr/>
        </p:nvSpPr>
        <p:spPr bwMode="auto">
          <a:xfrm flipV="1">
            <a:off x="3124200" y="5568950"/>
            <a:ext cx="0" cy="84455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63" name="Rectangle 59"/>
          <p:cNvSpPr>
            <a:spLocks noChangeArrowheads="1"/>
          </p:cNvSpPr>
          <p:nvPr/>
        </p:nvSpPr>
        <p:spPr bwMode="auto">
          <a:xfrm>
            <a:off x="4786314" y="4416426"/>
            <a:ext cx="444033"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ea typeface="黑体" panose="02010609060101010101" pitchFamily="49" charset="-122"/>
              </a:rPr>
              <a:t>Rs</a:t>
            </a:r>
            <a:endParaRPr lang="en-US" altLang="zh-CN">
              <a:ea typeface="黑体" panose="02010609060101010101" pitchFamily="49" charset="-122"/>
            </a:endParaRPr>
          </a:p>
        </p:txBody>
      </p:sp>
      <p:sp>
        <p:nvSpPr>
          <p:cNvPr id="47164" name="Rectangle 60"/>
          <p:cNvSpPr>
            <a:spLocks noChangeArrowheads="1"/>
          </p:cNvSpPr>
          <p:nvPr/>
        </p:nvSpPr>
        <p:spPr bwMode="auto">
          <a:xfrm>
            <a:off x="5243514" y="4416426"/>
            <a:ext cx="399149"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ea typeface="黑体" panose="02010609060101010101" pitchFamily="49" charset="-122"/>
              </a:rPr>
              <a:t>Rt</a:t>
            </a:r>
            <a:endParaRPr lang="en-US" altLang="zh-CN">
              <a:ea typeface="黑体" panose="02010609060101010101" pitchFamily="49" charset="-122"/>
            </a:endParaRPr>
          </a:p>
        </p:txBody>
      </p:sp>
      <p:sp>
        <p:nvSpPr>
          <p:cNvPr id="47165" name="Rectangle 61"/>
          <p:cNvSpPr>
            <a:spLocks noChangeArrowheads="1"/>
          </p:cNvSpPr>
          <p:nvPr/>
        </p:nvSpPr>
        <p:spPr bwMode="auto">
          <a:xfrm>
            <a:off x="4405313" y="4416426"/>
            <a:ext cx="455254"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ea typeface="黑体" panose="02010609060101010101" pitchFamily="49" charset="-122"/>
              </a:rPr>
              <a:t>Rd</a:t>
            </a:r>
            <a:endParaRPr lang="en-US" altLang="zh-CN">
              <a:ea typeface="黑体" panose="02010609060101010101" pitchFamily="49" charset="-122"/>
            </a:endParaRPr>
          </a:p>
        </p:txBody>
      </p:sp>
      <p:sp>
        <p:nvSpPr>
          <p:cNvPr id="47166" name="Rectangle 62"/>
          <p:cNvSpPr>
            <a:spLocks noChangeArrowheads="1"/>
          </p:cNvSpPr>
          <p:nvPr/>
        </p:nvSpPr>
        <p:spPr bwMode="auto">
          <a:xfrm rot="5400000">
            <a:off x="7440025" y="5485888"/>
            <a:ext cx="613952"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latin typeface="Times New Roman" panose="02020603050405020304" pitchFamily="18" charset="0"/>
              </a:rPr>
              <a:t>ALU</a:t>
            </a:r>
            <a:endParaRPr lang="en-US" altLang="zh-CN">
              <a:latin typeface="Times New Roman" panose="02020603050405020304" pitchFamily="18" charset="0"/>
            </a:endParaRPr>
          </a:p>
        </p:txBody>
      </p:sp>
      <p:sp>
        <p:nvSpPr>
          <p:cNvPr id="47167" name="Line 63"/>
          <p:cNvSpPr>
            <a:spLocks noChangeShapeType="1"/>
          </p:cNvSpPr>
          <p:nvPr/>
        </p:nvSpPr>
        <p:spPr bwMode="auto">
          <a:xfrm>
            <a:off x="1993900" y="685800"/>
            <a:ext cx="11938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68" name="Line 64"/>
          <p:cNvSpPr>
            <a:spLocks noChangeShapeType="1"/>
          </p:cNvSpPr>
          <p:nvPr/>
        </p:nvSpPr>
        <p:spPr bwMode="auto">
          <a:xfrm>
            <a:off x="3200400" y="698500"/>
            <a:ext cx="0" cy="2032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69" name="Line 65"/>
          <p:cNvSpPr>
            <a:spLocks noChangeShapeType="1"/>
          </p:cNvSpPr>
          <p:nvPr/>
        </p:nvSpPr>
        <p:spPr bwMode="auto">
          <a:xfrm>
            <a:off x="3213100" y="914400"/>
            <a:ext cx="30226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70" name="Line 66"/>
          <p:cNvSpPr>
            <a:spLocks noChangeShapeType="1"/>
          </p:cNvSpPr>
          <p:nvPr/>
        </p:nvSpPr>
        <p:spPr bwMode="auto">
          <a:xfrm>
            <a:off x="6248400" y="698500"/>
            <a:ext cx="0" cy="2032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71" name="Line 67"/>
          <p:cNvSpPr>
            <a:spLocks noChangeShapeType="1"/>
          </p:cNvSpPr>
          <p:nvPr/>
        </p:nvSpPr>
        <p:spPr bwMode="auto">
          <a:xfrm>
            <a:off x="6261100" y="685800"/>
            <a:ext cx="34036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72" name="Line 68"/>
          <p:cNvSpPr>
            <a:spLocks noChangeShapeType="1"/>
          </p:cNvSpPr>
          <p:nvPr/>
        </p:nvSpPr>
        <p:spPr bwMode="auto">
          <a:xfrm>
            <a:off x="9677400" y="698500"/>
            <a:ext cx="0" cy="2032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73" name="Line 69"/>
          <p:cNvSpPr>
            <a:spLocks noChangeShapeType="1"/>
          </p:cNvSpPr>
          <p:nvPr/>
        </p:nvSpPr>
        <p:spPr bwMode="auto">
          <a:xfrm>
            <a:off x="9690100" y="914400"/>
            <a:ext cx="6604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74" name="Rectangle 70"/>
          <p:cNvSpPr>
            <a:spLocks noChangeArrowheads="1"/>
          </p:cNvSpPr>
          <p:nvPr/>
        </p:nvSpPr>
        <p:spPr bwMode="auto">
          <a:xfrm>
            <a:off x="1598614" y="709614"/>
            <a:ext cx="501741"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ea typeface="黑体" panose="02010609060101010101" pitchFamily="49" charset="-122"/>
              </a:rPr>
              <a:t>Clk</a:t>
            </a:r>
            <a:endParaRPr lang="en-US" altLang="zh-CN">
              <a:ea typeface="黑体" panose="02010609060101010101" pitchFamily="49" charset="-122"/>
            </a:endParaRPr>
          </a:p>
        </p:txBody>
      </p:sp>
      <p:sp>
        <p:nvSpPr>
          <p:cNvPr id="47175" name="Line 71"/>
          <p:cNvSpPr>
            <a:spLocks noChangeShapeType="1"/>
          </p:cNvSpPr>
          <p:nvPr/>
        </p:nvSpPr>
        <p:spPr bwMode="auto">
          <a:xfrm>
            <a:off x="2070100" y="1219200"/>
            <a:ext cx="12700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76" name="Line 72"/>
          <p:cNvSpPr>
            <a:spLocks noChangeShapeType="1"/>
          </p:cNvSpPr>
          <p:nvPr/>
        </p:nvSpPr>
        <p:spPr bwMode="auto">
          <a:xfrm>
            <a:off x="3365500" y="1231900"/>
            <a:ext cx="127000" cy="2032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77" name="Line 73"/>
          <p:cNvSpPr>
            <a:spLocks noChangeShapeType="1"/>
          </p:cNvSpPr>
          <p:nvPr/>
        </p:nvSpPr>
        <p:spPr bwMode="auto">
          <a:xfrm>
            <a:off x="2070100" y="1447800"/>
            <a:ext cx="12700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78" name="Line 74"/>
          <p:cNvSpPr>
            <a:spLocks noChangeShapeType="1"/>
          </p:cNvSpPr>
          <p:nvPr/>
        </p:nvSpPr>
        <p:spPr bwMode="auto">
          <a:xfrm flipV="1">
            <a:off x="3365500" y="1206500"/>
            <a:ext cx="127000" cy="2540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79" name="Line 75"/>
          <p:cNvSpPr>
            <a:spLocks noChangeShapeType="1"/>
          </p:cNvSpPr>
          <p:nvPr/>
        </p:nvSpPr>
        <p:spPr bwMode="auto">
          <a:xfrm>
            <a:off x="3517900" y="1219200"/>
            <a:ext cx="62992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80" name="Rectangle 76"/>
          <p:cNvSpPr>
            <a:spLocks noChangeArrowheads="1"/>
          </p:cNvSpPr>
          <p:nvPr/>
        </p:nvSpPr>
        <p:spPr bwMode="auto">
          <a:xfrm>
            <a:off x="1598614" y="1219201"/>
            <a:ext cx="617537"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ea typeface="黑体" panose="02010609060101010101" pitchFamily="49" charset="-122"/>
              </a:rPr>
              <a:t>PC</a:t>
            </a:r>
            <a:endParaRPr lang="en-US" altLang="zh-CN">
              <a:ea typeface="黑体" panose="02010609060101010101" pitchFamily="49" charset="-122"/>
            </a:endParaRPr>
          </a:p>
        </p:txBody>
      </p:sp>
      <p:sp>
        <p:nvSpPr>
          <p:cNvPr id="47181" name="Line 77"/>
          <p:cNvSpPr>
            <a:spLocks noChangeShapeType="1"/>
          </p:cNvSpPr>
          <p:nvPr/>
        </p:nvSpPr>
        <p:spPr bwMode="auto">
          <a:xfrm>
            <a:off x="3517900" y="1447800"/>
            <a:ext cx="62992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82" name="Line 78"/>
          <p:cNvSpPr>
            <a:spLocks noChangeShapeType="1"/>
          </p:cNvSpPr>
          <p:nvPr/>
        </p:nvSpPr>
        <p:spPr bwMode="auto">
          <a:xfrm>
            <a:off x="3200400" y="1003300"/>
            <a:ext cx="0" cy="3327400"/>
          </a:xfrm>
          <a:prstGeom prst="line">
            <a:avLst/>
          </a:prstGeom>
          <a:noFill/>
          <a:ln w="25400">
            <a:solidFill>
              <a:schemeClr val="tx1"/>
            </a:solidFill>
            <a:prstDash val="lgDash"/>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83" name="Line 79"/>
          <p:cNvSpPr>
            <a:spLocks noChangeShapeType="1"/>
          </p:cNvSpPr>
          <p:nvPr/>
        </p:nvSpPr>
        <p:spPr bwMode="auto">
          <a:xfrm>
            <a:off x="9677400" y="1003300"/>
            <a:ext cx="0" cy="3327400"/>
          </a:xfrm>
          <a:prstGeom prst="line">
            <a:avLst/>
          </a:prstGeom>
          <a:noFill/>
          <a:ln w="25400">
            <a:solidFill>
              <a:schemeClr val="tx1"/>
            </a:solidFill>
            <a:prstDash val="lgDash"/>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84" name="Line 80"/>
          <p:cNvSpPr>
            <a:spLocks noChangeShapeType="1"/>
          </p:cNvSpPr>
          <p:nvPr/>
        </p:nvSpPr>
        <p:spPr bwMode="auto">
          <a:xfrm>
            <a:off x="9842500" y="1231900"/>
            <a:ext cx="127000" cy="2032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85" name="Line 81"/>
          <p:cNvSpPr>
            <a:spLocks noChangeShapeType="1"/>
          </p:cNvSpPr>
          <p:nvPr/>
        </p:nvSpPr>
        <p:spPr bwMode="auto">
          <a:xfrm flipV="1">
            <a:off x="9842500" y="1206500"/>
            <a:ext cx="127000" cy="2540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86" name="Line 82"/>
          <p:cNvSpPr>
            <a:spLocks noChangeShapeType="1"/>
          </p:cNvSpPr>
          <p:nvPr/>
        </p:nvSpPr>
        <p:spPr bwMode="auto">
          <a:xfrm>
            <a:off x="2603500" y="1752600"/>
            <a:ext cx="20320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87" name="Line 83"/>
          <p:cNvSpPr>
            <a:spLocks noChangeShapeType="1"/>
          </p:cNvSpPr>
          <p:nvPr/>
        </p:nvSpPr>
        <p:spPr bwMode="auto">
          <a:xfrm>
            <a:off x="4660900" y="1765300"/>
            <a:ext cx="127000" cy="2032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88" name="Line 84"/>
          <p:cNvSpPr>
            <a:spLocks noChangeShapeType="1"/>
          </p:cNvSpPr>
          <p:nvPr/>
        </p:nvSpPr>
        <p:spPr bwMode="auto">
          <a:xfrm>
            <a:off x="2603500" y="1981200"/>
            <a:ext cx="20320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89" name="Line 85"/>
          <p:cNvSpPr>
            <a:spLocks noChangeShapeType="1"/>
          </p:cNvSpPr>
          <p:nvPr/>
        </p:nvSpPr>
        <p:spPr bwMode="auto">
          <a:xfrm flipV="1">
            <a:off x="4660900" y="1739900"/>
            <a:ext cx="127000" cy="2540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90" name="Line 86"/>
          <p:cNvSpPr>
            <a:spLocks noChangeShapeType="1"/>
          </p:cNvSpPr>
          <p:nvPr/>
        </p:nvSpPr>
        <p:spPr bwMode="auto">
          <a:xfrm>
            <a:off x="4813300" y="1752600"/>
            <a:ext cx="55372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91" name="Rectangle 87"/>
          <p:cNvSpPr>
            <a:spLocks noChangeArrowheads="1"/>
          </p:cNvSpPr>
          <p:nvPr/>
        </p:nvSpPr>
        <p:spPr bwMode="auto">
          <a:xfrm>
            <a:off x="1538289" y="1633538"/>
            <a:ext cx="1470025"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ea typeface="黑体" panose="02010609060101010101" pitchFamily="49" charset="-122"/>
              </a:rPr>
              <a:t>Rs</a:t>
            </a:r>
            <a:r>
              <a:rPr lang="en-US" altLang="zh-CN" sz="1400" b="0">
                <a:latin typeface="Times New Roman" panose="02020603050405020304" pitchFamily="18" charset="0"/>
              </a:rPr>
              <a:t>, </a:t>
            </a:r>
            <a:r>
              <a:rPr lang="en-US" altLang="zh-CN">
                <a:ea typeface="黑体" panose="02010609060101010101" pitchFamily="49" charset="-122"/>
              </a:rPr>
              <a:t>Rt</a:t>
            </a:r>
            <a:r>
              <a:rPr lang="en-US" altLang="zh-CN" sz="1400" b="0">
                <a:latin typeface="Times New Roman" panose="02020603050405020304" pitchFamily="18" charset="0"/>
              </a:rPr>
              <a:t>, </a:t>
            </a:r>
            <a:r>
              <a:rPr lang="en-US" altLang="zh-CN">
                <a:ea typeface="黑体" panose="02010609060101010101" pitchFamily="49" charset="-122"/>
              </a:rPr>
              <a:t>Rd,</a:t>
            </a:r>
            <a:endParaRPr lang="en-US" altLang="zh-CN">
              <a:ea typeface="黑体" panose="02010609060101010101" pitchFamily="49" charset="-122"/>
            </a:endParaRPr>
          </a:p>
          <a:p>
            <a:r>
              <a:rPr lang="en-US" altLang="zh-CN">
                <a:ea typeface="黑体" panose="02010609060101010101" pitchFamily="49" charset="-122"/>
              </a:rPr>
              <a:t>Op</a:t>
            </a:r>
            <a:r>
              <a:rPr lang="en-US" altLang="zh-CN" sz="1400" b="0">
                <a:latin typeface="Times New Roman" panose="02020603050405020304" pitchFamily="18" charset="0"/>
              </a:rPr>
              <a:t>, </a:t>
            </a:r>
            <a:r>
              <a:rPr lang="en-US" altLang="zh-CN">
                <a:ea typeface="黑体" panose="02010609060101010101" pitchFamily="49" charset="-122"/>
              </a:rPr>
              <a:t>Func</a:t>
            </a:r>
            <a:endParaRPr lang="en-US" altLang="zh-CN">
              <a:ea typeface="黑体" panose="02010609060101010101" pitchFamily="49" charset="-122"/>
            </a:endParaRPr>
          </a:p>
        </p:txBody>
      </p:sp>
      <p:sp>
        <p:nvSpPr>
          <p:cNvPr id="47192" name="Line 88"/>
          <p:cNvSpPr>
            <a:spLocks noChangeShapeType="1"/>
          </p:cNvSpPr>
          <p:nvPr/>
        </p:nvSpPr>
        <p:spPr bwMode="auto">
          <a:xfrm>
            <a:off x="4813300" y="1981200"/>
            <a:ext cx="55372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93" name="Line 89"/>
          <p:cNvSpPr>
            <a:spLocks noChangeShapeType="1"/>
          </p:cNvSpPr>
          <p:nvPr/>
        </p:nvSpPr>
        <p:spPr bwMode="auto">
          <a:xfrm>
            <a:off x="3429000" y="1003300"/>
            <a:ext cx="0" cy="660400"/>
          </a:xfrm>
          <a:prstGeom prst="line">
            <a:avLst/>
          </a:prstGeom>
          <a:noFill/>
          <a:ln w="25400">
            <a:solidFill>
              <a:srgbClr val="0000FF"/>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1994" name="Rectangle 90"/>
          <p:cNvSpPr>
            <a:spLocks noChangeArrowheads="1"/>
          </p:cNvSpPr>
          <p:nvPr/>
        </p:nvSpPr>
        <p:spPr bwMode="auto">
          <a:xfrm>
            <a:off x="3871914" y="900114"/>
            <a:ext cx="993863"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solidFill>
                  <a:srgbClr val="0000FF"/>
                </a:solidFill>
              </a:rPr>
              <a:t>Clk-to-Q</a:t>
            </a:r>
            <a:endParaRPr lang="en-US" altLang="zh-CN">
              <a:solidFill>
                <a:srgbClr val="0000FF"/>
              </a:solidFill>
            </a:endParaRPr>
          </a:p>
        </p:txBody>
      </p:sp>
      <p:sp>
        <p:nvSpPr>
          <p:cNvPr id="47195" name="Line 91"/>
          <p:cNvSpPr>
            <a:spLocks noChangeShapeType="1"/>
          </p:cNvSpPr>
          <p:nvPr/>
        </p:nvSpPr>
        <p:spPr bwMode="auto">
          <a:xfrm flipH="1">
            <a:off x="3416300" y="1066800"/>
            <a:ext cx="4826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96" name="Line 92"/>
          <p:cNvSpPr>
            <a:spLocks noChangeShapeType="1"/>
          </p:cNvSpPr>
          <p:nvPr/>
        </p:nvSpPr>
        <p:spPr bwMode="auto">
          <a:xfrm flipH="1">
            <a:off x="2730500" y="1066800"/>
            <a:ext cx="482600" cy="0"/>
          </a:xfrm>
          <a:prstGeom prst="line">
            <a:avLst/>
          </a:prstGeom>
          <a:noFill/>
          <a:ln w="254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97" name="Line 93"/>
          <p:cNvSpPr>
            <a:spLocks noChangeShapeType="1"/>
          </p:cNvSpPr>
          <p:nvPr/>
        </p:nvSpPr>
        <p:spPr bwMode="auto">
          <a:xfrm>
            <a:off x="2438400" y="2286000"/>
            <a:ext cx="33401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98" name="Line 94"/>
          <p:cNvSpPr>
            <a:spLocks noChangeShapeType="1"/>
          </p:cNvSpPr>
          <p:nvPr/>
        </p:nvSpPr>
        <p:spPr bwMode="auto">
          <a:xfrm>
            <a:off x="5803900" y="2298700"/>
            <a:ext cx="127000" cy="2032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99" name="Line 95"/>
          <p:cNvSpPr>
            <a:spLocks noChangeShapeType="1"/>
          </p:cNvSpPr>
          <p:nvPr/>
        </p:nvSpPr>
        <p:spPr bwMode="auto">
          <a:xfrm>
            <a:off x="2438400" y="2514600"/>
            <a:ext cx="33401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200" name="Line 96"/>
          <p:cNvSpPr>
            <a:spLocks noChangeShapeType="1"/>
          </p:cNvSpPr>
          <p:nvPr/>
        </p:nvSpPr>
        <p:spPr bwMode="auto">
          <a:xfrm flipV="1">
            <a:off x="5803900" y="2273300"/>
            <a:ext cx="127000" cy="2540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201" name="Line 97"/>
          <p:cNvSpPr>
            <a:spLocks noChangeShapeType="1"/>
          </p:cNvSpPr>
          <p:nvPr/>
        </p:nvSpPr>
        <p:spPr bwMode="auto">
          <a:xfrm>
            <a:off x="5956300" y="2286000"/>
            <a:ext cx="43942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202" name="Line 98"/>
          <p:cNvSpPr>
            <a:spLocks noChangeShapeType="1"/>
          </p:cNvSpPr>
          <p:nvPr/>
        </p:nvSpPr>
        <p:spPr bwMode="auto">
          <a:xfrm>
            <a:off x="5956300" y="2514600"/>
            <a:ext cx="43942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203" name="Line 99"/>
          <p:cNvSpPr>
            <a:spLocks noChangeShapeType="1"/>
          </p:cNvSpPr>
          <p:nvPr/>
        </p:nvSpPr>
        <p:spPr bwMode="auto">
          <a:xfrm>
            <a:off x="2438400" y="3352800"/>
            <a:ext cx="44069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204" name="Line 100"/>
          <p:cNvSpPr>
            <a:spLocks noChangeShapeType="1"/>
          </p:cNvSpPr>
          <p:nvPr/>
        </p:nvSpPr>
        <p:spPr bwMode="auto">
          <a:xfrm>
            <a:off x="6870700" y="3365500"/>
            <a:ext cx="127000" cy="2032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205" name="Line 101"/>
          <p:cNvSpPr>
            <a:spLocks noChangeShapeType="1"/>
          </p:cNvSpPr>
          <p:nvPr/>
        </p:nvSpPr>
        <p:spPr bwMode="auto">
          <a:xfrm>
            <a:off x="2438400" y="3581400"/>
            <a:ext cx="44069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206" name="Line 102"/>
          <p:cNvSpPr>
            <a:spLocks noChangeShapeType="1"/>
          </p:cNvSpPr>
          <p:nvPr/>
        </p:nvSpPr>
        <p:spPr bwMode="auto">
          <a:xfrm flipV="1">
            <a:off x="6870700" y="3340100"/>
            <a:ext cx="127000" cy="2540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207" name="Line 103"/>
          <p:cNvSpPr>
            <a:spLocks noChangeShapeType="1"/>
          </p:cNvSpPr>
          <p:nvPr/>
        </p:nvSpPr>
        <p:spPr bwMode="auto">
          <a:xfrm>
            <a:off x="7023100" y="3581400"/>
            <a:ext cx="33274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208" name="Line 104"/>
          <p:cNvSpPr>
            <a:spLocks noChangeShapeType="1"/>
          </p:cNvSpPr>
          <p:nvPr/>
        </p:nvSpPr>
        <p:spPr bwMode="auto">
          <a:xfrm>
            <a:off x="2438400" y="3886200"/>
            <a:ext cx="55499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209" name="Line 105"/>
          <p:cNvSpPr>
            <a:spLocks noChangeShapeType="1"/>
          </p:cNvSpPr>
          <p:nvPr/>
        </p:nvSpPr>
        <p:spPr bwMode="auto">
          <a:xfrm>
            <a:off x="8013700" y="3898900"/>
            <a:ext cx="127000" cy="2032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210" name="Line 106"/>
          <p:cNvSpPr>
            <a:spLocks noChangeShapeType="1"/>
          </p:cNvSpPr>
          <p:nvPr/>
        </p:nvSpPr>
        <p:spPr bwMode="auto">
          <a:xfrm>
            <a:off x="2438400" y="4114800"/>
            <a:ext cx="55499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211" name="Line 107"/>
          <p:cNvSpPr>
            <a:spLocks noChangeShapeType="1"/>
          </p:cNvSpPr>
          <p:nvPr/>
        </p:nvSpPr>
        <p:spPr bwMode="auto">
          <a:xfrm flipV="1">
            <a:off x="8013700" y="3873500"/>
            <a:ext cx="127000" cy="2540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212" name="Line 108"/>
          <p:cNvSpPr>
            <a:spLocks noChangeShapeType="1"/>
          </p:cNvSpPr>
          <p:nvPr/>
        </p:nvSpPr>
        <p:spPr bwMode="auto">
          <a:xfrm>
            <a:off x="8166100" y="3886200"/>
            <a:ext cx="21844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213" name="Line 109"/>
          <p:cNvSpPr>
            <a:spLocks noChangeShapeType="1"/>
          </p:cNvSpPr>
          <p:nvPr/>
        </p:nvSpPr>
        <p:spPr bwMode="auto">
          <a:xfrm>
            <a:off x="8166100" y="4114800"/>
            <a:ext cx="21844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214" name="Rectangle 110"/>
          <p:cNvSpPr>
            <a:spLocks noChangeArrowheads="1"/>
          </p:cNvSpPr>
          <p:nvPr/>
        </p:nvSpPr>
        <p:spPr bwMode="auto">
          <a:xfrm>
            <a:off x="1598613" y="2251076"/>
            <a:ext cx="10033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ea typeface="黑体" panose="02010609060101010101" pitchFamily="49" charset="-122"/>
              </a:rPr>
              <a:t>ALUctr</a:t>
            </a:r>
            <a:endParaRPr lang="en-US" altLang="zh-CN">
              <a:ea typeface="黑体" panose="02010609060101010101" pitchFamily="49" charset="-122"/>
            </a:endParaRPr>
          </a:p>
        </p:txBody>
      </p:sp>
      <p:sp>
        <p:nvSpPr>
          <p:cNvPr id="47215" name="Line 111"/>
          <p:cNvSpPr>
            <a:spLocks noChangeShapeType="1"/>
          </p:cNvSpPr>
          <p:nvPr/>
        </p:nvSpPr>
        <p:spPr bwMode="auto">
          <a:xfrm>
            <a:off x="4724400" y="1536700"/>
            <a:ext cx="0" cy="2184400"/>
          </a:xfrm>
          <a:prstGeom prst="line">
            <a:avLst/>
          </a:prstGeom>
          <a:noFill/>
          <a:ln w="25400">
            <a:solidFill>
              <a:srgbClr val="FF0000"/>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2016" name="Rectangle 112"/>
          <p:cNvSpPr>
            <a:spLocks noChangeArrowheads="1"/>
          </p:cNvSpPr>
          <p:nvPr/>
        </p:nvSpPr>
        <p:spPr bwMode="auto">
          <a:xfrm>
            <a:off x="4786314" y="1420814"/>
            <a:ext cx="3354387"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solidFill>
                  <a:srgbClr val="0000FF"/>
                </a:solidFill>
              </a:rPr>
              <a:t>Instruction</a:t>
            </a:r>
            <a:r>
              <a:rPr lang="en-US" altLang="zh-CN" sz="1400">
                <a:solidFill>
                  <a:srgbClr val="0000FF"/>
                </a:solidFill>
                <a:latin typeface="Times New Roman" panose="02020603050405020304" pitchFamily="18" charset="0"/>
              </a:rPr>
              <a:t> </a:t>
            </a:r>
            <a:r>
              <a:rPr lang="en-US" altLang="zh-CN">
                <a:solidFill>
                  <a:srgbClr val="0000FF"/>
                </a:solidFill>
              </a:rPr>
              <a:t>Memory Access Time</a:t>
            </a:r>
            <a:endParaRPr lang="en-US" altLang="zh-CN">
              <a:solidFill>
                <a:srgbClr val="0000FF"/>
              </a:solidFill>
            </a:endParaRPr>
          </a:p>
        </p:txBody>
      </p:sp>
      <p:sp>
        <p:nvSpPr>
          <p:cNvPr id="47217" name="Line 113"/>
          <p:cNvSpPr>
            <a:spLocks noChangeShapeType="1"/>
          </p:cNvSpPr>
          <p:nvPr/>
        </p:nvSpPr>
        <p:spPr bwMode="auto">
          <a:xfrm>
            <a:off x="3441700" y="1600200"/>
            <a:ext cx="1270000" cy="0"/>
          </a:xfrm>
          <a:prstGeom prst="line">
            <a:avLst/>
          </a:prstGeom>
          <a:noFill/>
          <a:ln w="25400">
            <a:solidFill>
              <a:schemeClr val="accent2"/>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218" name="Rectangle 114"/>
          <p:cNvSpPr>
            <a:spLocks noChangeArrowheads="1"/>
          </p:cNvSpPr>
          <p:nvPr/>
        </p:nvSpPr>
        <p:spPr bwMode="auto">
          <a:xfrm>
            <a:off x="4738688" y="2247901"/>
            <a:ext cx="13081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ea typeface="黑体" panose="02010609060101010101" pitchFamily="49" charset="-122"/>
              </a:rPr>
              <a:t>Old Value</a:t>
            </a:r>
            <a:endParaRPr lang="en-US" altLang="zh-CN">
              <a:ea typeface="黑体" panose="02010609060101010101" pitchFamily="49" charset="-122"/>
            </a:endParaRPr>
          </a:p>
        </p:txBody>
      </p:sp>
      <p:sp>
        <p:nvSpPr>
          <p:cNvPr id="47219" name="Rectangle 115"/>
          <p:cNvSpPr>
            <a:spLocks noChangeArrowheads="1"/>
          </p:cNvSpPr>
          <p:nvPr/>
        </p:nvSpPr>
        <p:spPr bwMode="auto">
          <a:xfrm>
            <a:off x="6386513" y="2251076"/>
            <a:ext cx="14351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ea typeface="黑体" panose="02010609060101010101" pitchFamily="49" charset="-122"/>
              </a:rPr>
              <a:t>New Value</a:t>
            </a:r>
            <a:endParaRPr lang="en-US" altLang="zh-CN">
              <a:ea typeface="黑体" panose="02010609060101010101" pitchFamily="49" charset="-122"/>
            </a:endParaRPr>
          </a:p>
        </p:txBody>
      </p:sp>
      <p:sp>
        <p:nvSpPr>
          <p:cNvPr id="47220" name="Line 116"/>
          <p:cNvSpPr>
            <a:spLocks noChangeShapeType="1"/>
          </p:cNvSpPr>
          <p:nvPr/>
        </p:nvSpPr>
        <p:spPr bwMode="auto">
          <a:xfrm>
            <a:off x="5867400" y="2070100"/>
            <a:ext cx="0" cy="1041400"/>
          </a:xfrm>
          <a:prstGeom prst="line">
            <a:avLst/>
          </a:prstGeom>
          <a:noFill/>
          <a:ln w="25400">
            <a:solidFill>
              <a:srgbClr val="FF0000"/>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221" name="Line 117"/>
          <p:cNvSpPr>
            <a:spLocks noChangeShapeType="1"/>
          </p:cNvSpPr>
          <p:nvPr/>
        </p:nvSpPr>
        <p:spPr bwMode="auto">
          <a:xfrm>
            <a:off x="2438400" y="2819400"/>
            <a:ext cx="33528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222" name="Line 118"/>
          <p:cNvSpPr>
            <a:spLocks noChangeShapeType="1"/>
          </p:cNvSpPr>
          <p:nvPr/>
        </p:nvSpPr>
        <p:spPr bwMode="auto">
          <a:xfrm>
            <a:off x="2438400" y="3048000"/>
            <a:ext cx="33528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223" name="Line 119"/>
          <p:cNvSpPr>
            <a:spLocks noChangeShapeType="1"/>
          </p:cNvSpPr>
          <p:nvPr/>
        </p:nvSpPr>
        <p:spPr bwMode="auto">
          <a:xfrm flipV="1">
            <a:off x="5943600" y="2819400"/>
            <a:ext cx="44069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224" name="Rectangle 120"/>
          <p:cNvSpPr>
            <a:spLocks noChangeArrowheads="1"/>
          </p:cNvSpPr>
          <p:nvPr/>
        </p:nvSpPr>
        <p:spPr bwMode="auto">
          <a:xfrm>
            <a:off x="1598613" y="2784476"/>
            <a:ext cx="9525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ea typeface="黑体" panose="02010609060101010101" pitchFamily="49" charset="-122"/>
              </a:rPr>
              <a:t>RegWr</a:t>
            </a:r>
            <a:endParaRPr lang="en-US" altLang="zh-CN">
              <a:ea typeface="黑体" panose="02010609060101010101" pitchFamily="49" charset="-122"/>
            </a:endParaRPr>
          </a:p>
        </p:txBody>
      </p:sp>
      <p:sp>
        <p:nvSpPr>
          <p:cNvPr id="47225" name="Rectangle 121"/>
          <p:cNvSpPr>
            <a:spLocks noChangeArrowheads="1"/>
          </p:cNvSpPr>
          <p:nvPr/>
        </p:nvSpPr>
        <p:spPr bwMode="auto">
          <a:xfrm>
            <a:off x="4741863" y="2774951"/>
            <a:ext cx="14224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ea typeface="黑体" panose="02010609060101010101" pitchFamily="49" charset="-122"/>
              </a:rPr>
              <a:t>Old Value</a:t>
            </a:r>
            <a:endParaRPr lang="en-US" altLang="zh-CN">
              <a:ea typeface="黑体" panose="02010609060101010101" pitchFamily="49" charset="-122"/>
            </a:endParaRPr>
          </a:p>
        </p:txBody>
      </p:sp>
      <p:sp>
        <p:nvSpPr>
          <p:cNvPr id="47226" name="Rectangle 122"/>
          <p:cNvSpPr>
            <a:spLocks noChangeArrowheads="1"/>
          </p:cNvSpPr>
          <p:nvPr/>
        </p:nvSpPr>
        <p:spPr bwMode="auto">
          <a:xfrm>
            <a:off x="6386513" y="2784476"/>
            <a:ext cx="18288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ea typeface="黑体" panose="02010609060101010101" pitchFamily="49" charset="-122"/>
              </a:rPr>
              <a:t>New</a:t>
            </a:r>
            <a:r>
              <a:rPr lang="en-US" altLang="zh-CN" sz="1400" b="0">
                <a:latin typeface="Times New Roman" panose="02020603050405020304" pitchFamily="18" charset="0"/>
              </a:rPr>
              <a:t> </a:t>
            </a:r>
            <a:r>
              <a:rPr lang="en-US" altLang="zh-CN">
                <a:ea typeface="黑体" panose="02010609060101010101" pitchFamily="49" charset="-122"/>
              </a:rPr>
              <a:t>Value</a:t>
            </a:r>
            <a:endParaRPr lang="en-US" altLang="zh-CN">
              <a:ea typeface="黑体" panose="02010609060101010101" pitchFamily="49" charset="-122"/>
            </a:endParaRPr>
          </a:p>
        </p:txBody>
      </p:sp>
      <p:sp>
        <p:nvSpPr>
          <p:cNvPr id="47227" name="Line 123"/>
          <p:cNvSpPr>
            <a:spLocks noChangeShapeType="1"/>
          </p:cNvSpPr>
          <p:nvPr/>
        </p:nvSpPr>
        <p:spPr bwMode="auto">
          <a:xfrm>
            <a:off x="4737100" y="2133600"/>
            <a:ext cx="1117600" cy="0"/>
          </a:xfrm>
          <a:prstGeom prst="line">
            <a:avLst/>
          </a:prstGeom>
          <a:noFill/>
          <a:ln w="25400">
            <a:solidFill>
              <a:schemeClr val="accent2"/>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2028" name="Rectangle 124"/>
          <p:cNvSpPr>
            <a:spLocks noChangeArrowheads="1"/>
          </p:cNvSpPr>
          <p:nvPr/>
        </p:nvSpPr>
        <p:spPr bwMode="auto">
          <a:xfrm>
            <a:off x="5853113" y="1954214"/>
            <a:ext cx="2952732"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solidFill>
                  <a:srgbClr val="0000FF"/>
                </a:solidFill>
              </a:rPr>
              <a:t>Delay through Control Logic</a:t>
            </a:r>
            <a:endParaRPr lang="en-US" altLang="zh-CN">
              <a:solidFill>
                <a:srgbClr val="0000FF"/>
              </a:solidFill>
            </a:endParaRPr>
          </a:p>
        </p:txBody>
      </p:sp>
      <p:sp>
        <p:nvSpPr>
          <p:cNvPr id="47229" name="Line 125"/>
          <p:cNvSpPr>
            <a:spLocks noChangeShapeType="1"/>
          </p:cNvSpPr>
          <p:nvPr/>
        </p:nvSpPr>
        <p:spPr bwMode="auto">
          <a:xfrm>
            <a:off x="7023100" y="3352800"/>
            <a:ext cx="33274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230" name="Rectangle 126"/>
          <p:cNvSpPr>
            <a:spLocks noChangeArrowheads="1"/>
          </p:cNvSpPr>
          <p:nvPr/>
        </p:nvSpPr>
        <p:spPr bwMode="auto">
          <a:xfrm>
            <a:off x="1598613" y="3317876"/>
            <a:ext cx="10160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ea typeface="黑体" panose="02010609060101010101" pitchFamily="49" charset="-122"/>
              </a:rPr>
              <a:t>busA</a:t>
            </a:r>
            <a:r>
              <a:rPr lang="en-US" altLang="zh-CN" sz="1400" b="0">
                <a:latin typeface="Times New Roman" panose="02020603050405020304" pitchFamily="18" charset="0"/>
              </a:rPr>
              <a:t>, </a:t>
            </a:r>
            <a:r>
              <a:rPr lang="en-US" altLang="zh-CN">
                <a:ea typeface="黑体" panose="02010609060101010101" pitchFamily="49" charset="-122"/>
              </a:rPr>
              <a:t>B</a:t>
            </a:r>
            <a:endParaRPr lang="en-US" altLang="zh-CN">
              <a:ea typeface="黑体" panose="02010609060101010101" pitchFamily="49" charset="-122"/>
            </a:endParaRPr>
          </a:p>
        </p:txBody>
      </p:sp>
      <p:sp>
        <p:nvSpPr>
          <p:cNvPr id="47231" name="Line 127"/>
          <p:cNvSpPr>
            <a:spLocks noChangeShapeType="1"/>
          </p:cNvSpPr>
          <p:nvPr/>
        </p:nvSpPr>
        <p:spPr bwMode="auto">
          <a:xfrm>
            <a:off x="6934200" y="3136900"/>
            <a:ext cx="0" cy="660400"/>
          </a:xfrm>
          <a:prstGeom prst="line">
            <a:avLst/>
          </a:prstGeom>
          <a:noFill/>
          <a:ln w="25400">
            <a:solidFill>
              <a:srgbClr val="FF0000"/>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232" name="Line 128"/>
          <p:cNvSpPr>
            <a:spLocks noChangeShapeType="1"/>
          </p:cNvSpPr>
          <p:nvPr/>
        </p:nvSpPr>
        <p:spPr bwMode="auto">
          <a:xfrm>
            <a:off x="4737100" y="3200400"/>
            <a:ext cx="2184400" cy="0"/>
          </a:xfrm>
          <a:prstGeom prst="line">
            <a:avLst/>
          </a:prstGeom>
          <a:noFill/>
          <a:ln w="25400">
            <a:solidFill>
              <a:schemeClr val="accent2"/>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2033" name="Rectangle 129"/>
          <p:cNvSpPr>
            <a:spLocks noChangeArrowheads="1"/>
          </p:cNvSpPr>
          <p:nvPr/>
        </p:nvSpPr>
        <p:spPr bwMode="auto">
          <a:xfrm>
            <a:off x="6919914" y="3033714"/>
            <a:ext cx="2687637"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solidFill>
                  <a:srgbClr val="0000FF"/>
                </a:solidFill>
              </a:rPr>
              <a:t>Register</a:t>
            </a:r>
            <a:r>
              <a:rPr lang="en-US" altLang="zh-CN" sz="1400">
                <a:solidFill>
                  <a:srgbClr val="0000FF"/>
                </a:solidFill>
                <a:latin typeface="Times New Roman" panose="02020603050405020304" pitchFamily="18" charset="0"/>
              </a:rPr>
              <a:t> </a:t>
            </a:r>
            <a:r>
              <a:rPr lang="en-US" altLang="zh-CN">
                <a:solidFill>
                  <a:srgbClr val="0000FF"/>
                </a:solidFill>
              </a:rPr>
              <a:t>File Access Time</a:t>
            </a:r>
            <a:endParaRPr lang="en-US" altLang="zh-CN">
              <a:solidFill>
                <a:srgbClr val="0000FF"/>
              </a:solidFill>
            </a:endParaRPr>
          </a:p>
        </p:txBody>
      </p:sp>
      <p:sp>
        <p:nvSpPr>
          <p:cNvPr id="47234" name="Rectangle 130"/>
          <p:cNvSpPr>
            <a:spLocks noChangeArrowheads="1"/>
          </p:cNvSpPr>
          <p:nvPr/>
        </p:nvSpPr>
        <p:spPr bwMode="auto">
          <a:xfrm>
            <a:off x="5605463" y="3327401"/>
            <a:ext cx="12319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ea typeface="黑体" panose="02010609060101010101" pitchFamily="49" charset="-122"/>
              </a:rPr>
              <a:t>Old Value</a:t>
            </a:r>
            <a:endParaRPr lang="en-US" altLang="zh-CN">
              <a:ea typeface="黑体" panose="02010609060101010101" pitchFamily="49" charset="-122"/>
            </a:endParaRPr>
          </a:p>
        </p:txBody>
      </p:sp>
      <p:sp>
        <p:nvSpPr>
          <p:cNvPr id="47235" name="Rectangle 131"/>
          <p:cNvSpPr>
            <a:spLocks noChangeArrowheads="1"/>
          </p:cNvSpPr>
          <p:nvPr/>
        </p:nvSpPr>
        <p:spPr bwMode="auto">
          <a:xfrm>
            <a:off x="7529513" y="3317876"/>
            <a:ext cx="15240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ea typeface="黑体" panose="02010609060101010101" pitchFamily="49" charset="-122"/>
              </a:rPr>
              <a:t>New</a:t>
            </a:r>
            <a:r>
              <a:rPr lang="en-US" altLang="zh-CN" sz="1400" b="0">
                <a:latin typeface="Times New Roman" panose="02020603050405020304" pitchFamily="18" charset="0"/>
              </a:rPr>
              <a:t> </a:t>
            </a:r>
            <a:r>
              <a:rPr lang="en-US" altLang="zh-CN">
                <a:ea typeface="黑体" panose="02010609060101010101" pitchFamily="49" charset="-122"/>
              </a:rPr>
              <a:t>Value</a:t>
            </a:r>
            <a:endParaRPr lang="en-US" altLang="zh-CN">
              <a:ea typeface="黑体" panose="02010609060101010101" pitchFamily="49" charset="-122"/>
            </a:endParaRPr>
          </a:p>
        </p:txBody>
      </p:sp>
      <p:sp>
        <p:nvSpPr>
          <p:cNvPr id="47236" name="Rectangle 132"/>
          <p:cNvSpPr>
            <a:spLocks noChangeArrowheads="1"/>
          </p:cNvSpPr>
          <p:nvPr/>
        </p:nvSpPr>
        <p:spPr bwMode="auto">
          <a:xfrm>
            <a:off x="1598613" y="3851276"/>
            <a:ext cx="7747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ea typeface="黑体" panose="02010609060101010101" pitchFamily="49" charset="-122"/>
              </a:rPr>
              <a:t>busW</a:t>
            </a:r>
            <a:endParaRPr lang="en-US" altLang="zh-CN">
              <a:ea typeface="黑体" panose="02010609060101010101" pitchFamily="49" charset="-122"/>
            </a:endParaRPr>
          </a:p>
        </p:txBody>
      </p:sp>
      <p:sp>
        <p:nvSpPr>
          <p:cNvPr id="47237" name="Line 133"/>
          <p:cNvSpPr>
            <a:spLocks noChangeShapeType="1"/>
          </p:cNvSpPr>
          <p:nvPr/>
        </p:nvSpPr>
        <p:spPr bwMode="auto">
          <a:xfrm>
            <a:off x="8077200" y="3670300"/>
            <a:ext cx="0" cy="660400"/>
          </a:xfrm>
          <a:prstGeom prst="line">
            <a:avLst/>
          </a:prstGeom>
          <a:noFill/>
          <a:ln w="25400">
            <a:solidFill>
              <a:srgbClr val="FF0000"/>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238" name="Line 134"/>
          <p:cNvSpPr>
            <a:spLocks noChangeShapeType="1"/>
          </p:cNvSpPr>
          <p:nvPr/>
        </p:nvSpPr>
        <p:spPr bwMode="auto">
          <a:xfrm>
            <a:off x="6946900" y="3733800"/>
            <a:ext cx="1117600" cy="0"/>
          </a:xfrm>
          <a:prstGeom prst="line">
            <a:avLst/>
          </a:prstGeom>
          <a:noFill/>
          <a:ln w="25400">
            <a:solidFill>
              <a:schemeClr val="accent2"/>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2039" name="Rectangle 135"/>
          <p:cNvSpPr>
            <a:spLocks noChangeArrowheads="1"/>
          </p:cNvSpPr>
          <p:nvPr/>
        </p:nvSpPr>
        <p:spPr bwMode="auto">
          <a:xfrm>
            <a:off x="8139114" y="3567114"/>
            <a:ext cx="1194239"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solidFill>
                  <a:srgbClr val="0000FF"/>
                </a:solidFill>
              </a:rPr>
              <a:t>ALU</a:t>
            </a:r>
            <a:r>
              <a:rPr lang="en-US" altLang="zh-CN" sz="1400">
                <a:solidFill>
                  <a:srgbClr val="0000FF"/>
                </a:solidFill>
                <a:latin typeface="Times New Roman" panose="02020603050405020304" pitchFamily="18" charset="0"/>
              </a:rPr>
              <a:t> </a:t>
            </a:r>
            <a:r>
              <a:rPr lang="en-US" altLang="zh-CN">
                <a:solidFill>
                  <a:srgbClr val="0000FF"/>
                </a:solidFill>
              </a:rPr>
              <a:t>Delay</a:t>
            </a:r>
            <a:endParaRPr lang="en-US" altLang="zh-CN">
              <a:solidFill>
                <a:srgbClr val="0000FF"/>
              </a:solidFill>
            </a:endParaRPr>
          </a:p>
        </p:txBody>
      </p:sp>
      <p:sp>
        <p:nvSpPr>
          <p:cNvPr id="47240" name="Rectangle 136"/>
          <p:cNvSpPr>
            <a:spLocks noChangeArrowheads="1"/>
          </p:cNvSpPr>
          <p:nvPr/>
        </p:nvSpPr>
        <p:spPr bwMode="auto">
          <a:xfrm>
            <a:off x="6945313" y="3829051"/>
            <a:ext cx="12954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ea typeface="黑体" panose="02010609060101010101" pitchFamily="49" charset="-122"/>
              </a:rPr>
              <a:t>Old Value</a:t>
            </a:r>
            <a:endParaRPr lang="en-US" altLang="zh-CN">
              <a:ea typeface="黑体" panose="02010609060101010101" pitchFamily="49" charset="-122"/>
            </a:endParaRPr>
          </a:p>
        </p:txBody>
      </p:sp>
      <p:sp>
        <p:nvSpPr>
          <p:cNvPr id="47241" name="Rectangle 137"/>
          <p:cNvSpPr>
            <a:spLocks noChangeArrowheads="1"/>
          </p:cNvSpPr>
          <p:nvPr/>
        </p:nvSpPr>
        <p:spPr bwMode="auto">
          <a:xfrm>
            <a:off x="8355013" y="3825876"/>
            <a:ext cx="13716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ea typeface="黑体" panose="02010609060101010101" pitchFamily="49" charset="-122"/>
              </a:rPr>
              <a:t>New Value</a:t>
            </a:r>
            <a:endParaRPr lang="en-US" altLang="zh-CN">
              <a:ea typeface="黑体" panose="02010609060101010101" pitchFamily="49" charset="-122"/>
            </a:endParaRPr>
          </a:p>
        </p:txBody>
      </p:sp>
      <p:sp>
        <p:nvSpPr>
          <p:cNvPr id="47242" name="Rectangle 138"/>
          <p:cNvSpPr>
            <a:spLocks noChangeArrowheads="1"/>
          </p:cNvSpPr>
          <p:nvPr/>
        </p:nvSpPr>
        <p:spPr bwMode="auto">
          <a:xfrm>
            <a:off x="3567113" y="1717676"/>
            <a:ext cx="11811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ea typeface="黑体" panose="02010609060101010101" pitchFamily="49" charset="-122"/>
              </a:rPr>
              <a:t>Old</a:t>
            </a:r>
            <a:r>
              <a:rPr lang="en-US" altLang="zh-CN" sz="1400" b="0">
                <a:latin typeface="Times New Roman" panose="02020603050405020304" pitchFamily="18" charset="0"/>
              </a:rPr>
              <a:t> </a:t>
            </a:r>
            <a:r>
              <a:rPr lang="en-US" altLang="zh-CN">
                <a:ea typeface="黑体" panose="02010609060101010101" pitchFamily="49" charset="-122"/>
              </a:rPr>
              <a:t>Value</a:t>
            </a:r>
            <a:endParaRPr lang="en-US" altLang="zh-CN">
              <a:ea typeface="黑体" panose="02010609060101010101" pitchFamily="49" charset="-122"/>
            </a:endParaRPr>
          </a:p>
        </p:txBody>
      </p:sp>
      <p:sp>
        <p:nvSpPr>
          <p:cNvPr id="47243" name="Line 139"/>
          <p:cNvSpPr>
            <a:spLocks noChangeShapeType="1"/>
          </p:cNvSpPr>
          <p:nvPr/>
        </p:nvSpPr>
        <p:spPr bwMode="auto">
          <a:xfrm>
            <a:off x="9994900" y="1219200"/>
            <a:ext cx="3556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244" name="Line 140"/>
          <p:cNvSpPr>
            <a:spLocks noChangeShapeType="1"/>
          </p:cNvSpPr>
          <p:nvPr/>
        </p:nvSpPr>
        <p:spPr bwMode="auto">
          <a:xfrm>
            <a:off x="9994900" y="1447800"/>
            <a:ext cx="3556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245" name="Rectangle 141"/>
          <p:cNvSpPr>
            <a:spLocks noChangeArrowheads="1"/>
          </p:cNvSpPr>
          <p:nvPr/>
        </p:nvSpPr>
        <p:spPr bwMode="auto">
          <a:xfrm>
            <a:off x="5091113" y="1717676"/>
            <a:ext cx="13462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ea typeface="黑体" panose="02010609060101010101" pitchFamily="49" charset="-122"/>
              </a:rPr>
              <a:t>New</a:t>
            </a:r>
            <a:r>
              <a:rPr lang="en-US" altLang="zh-CN" sz="1400" b="0">
                <a:latin typeface="Times New Roman" panose="02020603050405020304" pitchFamily="18" charset="0"/>
              </a:rPr>
              <a:t> </a:t>
            </a:r>
            <a:r>
              <a:rPr lang="en-US" altLang="zh-CN">
                <a:ea typeface="黑体" panose="02010609060101010101" pitchFamily="49" charset="-122"/>
              </a:rPr>
              <a:t>Value</a:t>
            </a:r>
            <a:endParaRPr lang="en-US" altLang="zh-CN">
              <a:ea typeface="黑体" panose="02010609060101010101" pitchFamily="49" charset="-122"/>
            </a:endParaRPr>
          </a:p>
        </p:txBody>
      </p:sp>
      <p:sp>
        <p:nvSpPr>
          <p:cNvPr id="47246" name="Rectangle 142"/>
          <p:cNvSpPr>
            <a:spLocks noChangeArrowheads="1"/>
          </p:cNvSpPr>
          <p:nvPr/>
        </p:nvSpPr>
        <p:spPr bwMode="auto">
          <a:xfrm>
            <a:off x="3643313" y="1184276"/>
            <a:ext cx="14478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ea typeface="黑体" panose="02010609060101010101" pitchFamily="49" charset="-122"/>
              </a:rPr>
              <a:t>New</a:t>
            </a:r>
            <a:r>
              <a:rPr lang="en-US" altLang="zh-CN" sz="1400" b="0">
                <a:latin typeface="Times New Roman" panose="02020603050405020304" pitchFamily="18" charset="0"/>
              </a:rPr>
              <a:t> </a:t>
            </a:r>
            <a:r>
              <a:rPr lang="en-US" altLang="zh-CN">
                <a:ea typeface="黑体" panose="02010609060101010101" pitchFamily="49" charset="-122"/>
              </a:rPr>
              <a:t>Value</a:t>
            </a:r>
            <a:endParaRPr lang="en-US" altLang="zh-CN">
              <a:ea typeface="黑体" panose="02010609060101010101" pitchFamily="49" charset="-122"/>
            </a:endParaRPr>
          </a:p>
        </p:txBody>
      </p:sp>
      <p:sp>
        <p:nvSpPr>
          <p:cNvPr id="47247" name="Rectangle 143"/>
          <p:cNvSpPr>
            <a:spLocks noChangeArrowheads="1"/>
          </p:cNvSpPr>
          <p:nvPr/>
        </p:nvSpPr>
        <p:spPr bwMode="auto">
          <a:xfrm>
            <a:off x="2119313" y="1184276"/>
            <a:ext cx="12192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ea typeface="黑体" panose="02010609060101010101" pitchFamily="49" charset="-122"/>
              </a:rPr>
              <a:t>Old</a:t>
            </a:r>
            <a:r>
              <a:rPr lang="en-US" altLang="zh-CN" sz="1400" b="0">
                <a:latin typeface="Times New Roman" panose="02020603050405020304" pitchFamily="18" charset="0"/>
              </a:rPr>
              <a:t> </a:t>
            </a:r>
            <a:r>
              <a:rPr lang="en-US" altLang="zh-CN">
                <a:ea typeface="黑体" panose="02010609060101010101" pitchFamily="49" charset="-122"/>
              </a:rPr>
              <a:t>Value</a:t>
            </a:r>
            <a:endParaRPr lang="en-US" altLang="zh-CN">
              <a:ea typeface="黑体" panose="02010609060101010101" pitchFamily="49" charset="-122"/>
            </a:endParaRPr>
          </a:p>
        </p:txBody>
      </p:sp>
      <p:sp>
        <p:nvSpPr>
          <p:cNvPr id="47248" name="Oval 144"/>
          <p:cNvSpPr>
            <a:spLocks noChangeArrowheads="1"/>
          </p:cNvSpPr>
          <p:nvPr/>
        </p:nvSpPr>
        <p:spPr bwMode="auto">
          <a:xfrm>
            <a:off x="9607550" y="2749550"/>
            <a:ext cx="139700" cy="215900"/>
          </a:xfrm>
          <a:prstGeom prst="ellipse">
            <a:avLst/>
          </a:prstGeom>
          <a:noFill/>
          <a:ln w="127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47249" name="Oval 145"/>
          <p:cNvSpPr>
            <a:spLocks noChangeArrowheads="1"/>
          </p:cNvSpPr>
          <p:nvPr/>
        </p:nvSpPr>
        <p:spPr bwMode="auto">
          <a:xfrm>
            <a:off x="9607550" y="3740150"/>
            <a:ext cx="139700" cy="444500"/>
          </a:xfrm>
          <a:prstGeom prst="ellipse">
            <a:avLst/>
          </a:prstGeom>
          <a:noFill/>
          <a:ln w="127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grpSp>
        <p:nvGrpSpPr>
          <p:cNvPr id="2" name="Group 158"/>
          <p:cNvGrpSpPr/>
          <p:nvPr/>
        </p:nvGrpSpPr>
        <p:grpSpPr bwMode="auto">
          <a:xfrm>
            <a:off x="8851901" y="2903538"/>
            <a:ext cx="1560513" cy="2246312"/>
            <a:chOff x="4616" y="1829"/>
            <a:chExt cx="983" cy="1415"/>
          </a:xfrm>
        </p:grpSpPr>
        <p:sp>
          <p:nvSpPr>
            <p:cNvPr id="47261" name="Arc 146"/>
            <p:cNvSpPr/>
            <p:nvPr/>
          </p:nvSpPr>
          <p:spPr bwMode="auto">
            <a:xfrm>
              <a:off x="5184" y="1829"/>
              <a:ext cx="140" cy="105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12700" cap="rnd">
              <a:solidFill>
                <a:schemeClr val="accent1"/>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47262" name="Arc 147"/>
            <p:cNvSpPr/>
            <p:nvPr/>
          </p:nvSpPr>
          <p:spPr bwMode="auto">
            <a:xfrm>
              <a:off x="5184" y="2501"/>
              <a:ext cx="140" cy="4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12700" cap="rnd">
              <a:solidFill>
                <a:schemeClr val="accent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47263" name="Rectangle 148"/>
            <p:cNvSpPr>
              <a:spLocks noChangeArrowheads="1"/>
            </p:cNvSpPr>
            <p:nvPr/>
          </p:nvSpPr>
          <p:spPr bwMode="auto">
            <a:xfrm>
              <a:off x="4616" y="2880"/>
              <a:ext cx="983"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a:r>
                <a:rPr lang="en-US" altLang="zh-CN">
                  <a:solidFill>
                    <a:schemeClr val="accent1"/>
                  </a:solidFill>
                </a:rPr>
                <a:t>Register Write</a:t>
              </a:r>
              <a:endParaRPr lang="en-US" altLang="zh-CN">
                <a:solidFill>
                  <a:schemeClr val="accent1"/>
                </a:solidFill>
              </a:endParaRPr>
            </a:p>
            <a:p>
              <a:pPr algn="ctr"/>
              <a:r>
                <a:rPr lang="en-US" altLang="zh-CN">
                  <a:solidFill>
                    <a:schemeClr val="accent1"/>
                  </a:solidFill>
                </a:rPr>
                <a:t>Occurs Here</a:t>
              </a:r>
              <a:endParaRPr lang="en-US" altLang="zh-CN">
                <a:solidFill>
                  <a:schemeClr val="accent1"/>
                </a:solidFill>
              </a:endParaRPr>
            </a:p>
          </p:txBody>
        </p:sp>
      </p:grpSp>
      <p:sp>
        <p:nvSpPr>
          <p:cNvPr id="47251" name="Line 149"/>
          <p:cNvSpPr>
            <a:spLocks noChangeShapeType="1"/>
          </p:cNvSpPr>
          <p:nvPr/>
        </p:nvSpPr>
        <p:spPr bwMode="auto">
          <a:xfrm>
            <a:off x="5791200" y="2819400"/>
            <a:ext cx="127000" cy="2032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252" name="Line 150"/>
          <p:cNvSpPr>
            <a:spLocks noChangeShapeType="1"/>
          </p:cNvSpPr>
          <p:nvPr/>
        </p:nvSpPr>
        <p:spPr bwMode="auto">
          <a:xfrm flipV="1">
            <a:off x="5791200" y="2794000"/>
            <a:ext cx="127000" cy="2540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253" name="Line 151"/>
          <p:cNvSpPr>
            <a:spLocks noChangeShapeType="1"/>
          </p:cNvSpPr>
          <p:nvPr/>
        </p:nvSpPr>
        <p:spPr bwMode="auto">
          <a:xfrm>
            <a:off x="5943600" y="3048000"/>
            <a:ext cx="4419600" cy="0"/>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7254" name="Line 152"/>
          <p:cNvSpPr>
            <a:spLocks noChangeShapeType="1"/>
          </p:cNvSpPr>
          <p:nvPr/>
        </p:nvSpPr>
        <p:spPr bwMode="auto">
          <a:xfrm>
            <a:off x="9915525" y="987425"/>
            <a:ext cx="0" cy="660400"/>
          </a:xfrm>
          <a:prstGeom prst="line">
            <a:avLst/>
          </a:prstGeom>
          <a:noFill/>
          <a:ln w="25400">
            <a:solidFill>
              <a:srgbClr val="0000FF"/>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2058" name="Rectangle 154"/>
          <p:cNvSpPr>
            <a:spLocks noChangeArrowheads="1"/>
          </p:cNvSpPr>
          <p:nvPr/>
        </p:nvSpPr>
        <p:spPr bwMode="auto">
          <a:xfrm>
            <a:off x="9907588" y="1169988"/>
            <a:ext cx="6334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a:r>
              <a:rPr lang="en-US" altLang="zh-CN" sz="1400">
                <a:solidFill>
                  <a:srgbClr val="FF0000"/>
                </a:solidFill>
              </a:rPr>
              <a:t>PC+4</a:t>
            </a:r>
            <a:endParaRPr lang="zh-CN" altLang="en-US" sz="1400">
              <a:solidFill>
                <a:srgbClr val="FF0000"/>
              </a:solidFill>
            </a:endParaRPr>
          </a:p>
        </p:txBody>
      </p:sp>
      <p:sp>
        <p:nvSpPr>
          <p:cNvPr id="47256" name="Line 155"/>
          <p:cNvSpPr>
            <a:spLocks noChangeShapeType="1"/>
          </p:cNvSpPr>
          <p:nvPr/>
        </p:nvSpPr>
        <p:spPr bwMode="auto">
          <a:xfrm flipH="1">
            <a:off x="8374063" y="885825"/>
            <a:ext cx="30162" cy="2146300"/>
          </a:xfrm>
          <a:prstGeom prst="line">
            <a:avLst/>
          </a:prstGeom>
          <a:noFill/>
          <a:ln w="25400">
            <a:solidFill>
              <a:srgbClr val="0000FF"/>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257" name="Line 156"/>
          <p:cNvSpPr>
            <a:spLocks noChangeShapeType="1"/>
          </p:cNvSpPr>
          <p:nvPr/>
        </p:nvSpPr>
        <p:spPr bwMode="auto">
          <a:xfrm>
            <a:off x="8405813" y="1058863"/>
            <a:ext cx="1509712" cy="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 name="Group 159"/>
          <p:cNvGrpSpPr/>
          <p:nvPr/>
        </p:nvGrpSpPr>
        <p:grpSpPr bwMode="auto">
          <a:xfrm>
            <a:off x="8374064" y="760413"/>
            <a:ext cx="1322387" cy="336550"/>
            <a:chOff x="4315" y="511"/>
            <a:chExt cx="833" cy="212"/>
          </a:xfrm>
        </p:grpSpPr>
        <p:sp>
          <p:nvSpPr>
            <p:cNvPr id="47259" name="Text Box 153"/>
            <p:cNvSpPr txBox="1">
              <a:spLocks noChangeArrowheads="1"/>
            </p:cNvSpPr>
            <p:nvPr/>
          </p:nvSpPr>
          <p:spPr bwMode="auto">
            <a:xfrm>
              <a:off x="4315" y="511"/>
              <a:ext cx="83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a:spcBef>
                  <a:spcPct val="50000"/>
                </a:spcBef>
              </a:pPr>
              <a:r>
                <a:rPr lang="en-US" altLang="zh-CN">
                  <a:solidFill>
                    <a:srgbClr val="0000FF"/>
                  </a:solidFill>
                </a:rPr>
                <a:t>PC+4</a:t>
              </a:r>
              <a:r>
                <a:rPr lang="en-US" altLang="zh-CN" sz="1400">
                  <a:solidFill>
                    <a:srgbClr val="0000FF"/>
                  </a:solidFill>
                  <a:latin typeface="Times New Roman" panose="02020603050405020304" pitchFamily="18" charset="0"/>
                </a:rPr>
                <a:t>     </a:t>
              </a:r>
              <a:r>
                <a:rPr lang="en-US" altLang="zh-CN">
                  <a:solidFill>
                    <a:srgbClr val="0000FF"/>
                  </a:solidFill>
                </a:rPr>
                <a:t>PC  </a:t>
              </a:r>
              <a:endParaRPr lang="en-US" altLang="zh-CN">
                <a:solidFill>
                  <a:srgbClr val="0000FF"/>
                </a:solidFill>
              </a:endParaRPr>
            </a:p>
          </p:txBody>
        </p:sp>
        <p:sp>
          <p:nvSpPr>
            <p:cNvPr id="47260" name="Line 157"/>
            <p:cNvSpPr>
              <a:spLocks noChangeShapeType="1"/>
            </p:cNvSpPr>
            <p:nvPr/>
          </p:nvSpPr>
          <p:spPr bwMode="auto">
            <a:xfrm>
              <a:off x="4726" y="612"/>
              <a:ext cx="137" cy="0"/>
            </a:xfrm>
            <a:prstGeom prst="line">
              <a:avLst/>
            </a:prstGeom>
            <a:noFill/>
            <a:ln w="19050">
              <a:solidFill>
                <a:srgbClr val="0000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1994"/>
                                        </p:tgtEl>
                                        <p:attrNameLst>
                                          <p:attrName>style.visibility</p:attrName>
                                        </p:attrNameLst>
                                      </p:cBhvr>
                                      <p:to>
                                        <p:strVal val="visible"/>
                                      </p:to>
                                    </p:set>
                                    <p:animEffect transition="in" filter="blinds(horizontal)">
                                      <p:cBhvr>
                                        <p:cTn id="7" dur="500"/>
                                        <p:tgtEl>
                                          <p:spTgt spid="25199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2016"/>
                                        </p:tgtEl>
                                        <p:attrNameLst>
                                          <p:attrName>style.visibility</p:attrName>
                                        </p:attrNameLst>
                                      </p:cBhvr>
                                      <p:to>
                                        <p:strVal val="visible"/>
                                      </p:to>
                                    </p:set>
                                    <p:animEffect transition="in" filter="blinds(horizontal)">
                                      <p:cBhvr>
                                        <p:cTn id="12" dur="500"/>
                                        <p:tgtEl>
                                          <p:spTgt spid="25201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52028">
                                            <p:txEl>
                                              <p:pRg st="0" end="0"/>
                                            </p:txEl>
                                          </p:spTgt>
                                        </p:tgtEl>
                                        <p:attrNameLst>
                                          <p:attrName>style.visibility</p:attrName>
                                        </p:attrNameLst>
                                      </p:cBhvr>
                                      <p:to>
                                        <p:strVal val="visible"/>
                                      </p:to>
                                    </p:set>
                                    <p:animEffect transition="in" filter="blinds(horizontal)">
                                      <p:cBhvr>
                                        <p:cTn id="17" dur="500"/>
                                        <p:tgtEl>
                                          <p:spTgt spid="25202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52033">
                                            <p:txEl>
                                              <p:pRg st="0" end="0"/>
                                            </p:txEl>
                                          </p:spTgt>
                                        </p:tgtEl>
                                        <p:attrNameLst>
                                          <p:attrName>style.visibility</p:attrName>
                                        </p:attrNameLst>
                                      </p:cBhvr>
                                      <p:to>
                                        <p:strVal val="visible"/>
                                      </p:to>
                                    </p:set>
                                    <p:animEffect transition="in" filter="blinds(horizontal)">
                                      <p:cBhvr>
                                        <p:cTn id="22" dur="500"/>
                                        <p:tgtEl>
                                          <p:spTgt spid="25203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52039">
                                            <p:txEl>
                                              <p:pRg st="0" end="0"/>
                                            </p:txEl>
                                          </p:spTgt>
                                        </p:tgtEl>
                                        <p:attrNameLst>
                                          <p:attrName>style.visibility</p:attrName>
                                        </p:attrNameLst>
                                      </p:cBhvr>
                                      <p:to>
                                        <p:strVal val="visible"/>
                                      </p:to>
                                    </p:set>
                                    <p:animEffect transition="in" filter="blinds(horizontal)">
                                      <p:cBhvr>
                                        <p:cTn id="27" dur="500"/>
                                        <p:tgtEl>
                                          <p:spTgt spid="252039">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blinds(horizontal)">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blinds(horizontal)">
                                      <p:cBhvr>
                                        <p:cTn id="37" dur="5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52058"/>
                                        </p:tgtEl>
                                        <p:attrNameLst>
                                          <p:attrName>style.visibility</p:attrName>
                                        </p:attrNameLst>
                                      </p:cBhvr>
                                      <p:to>
                                        <p:strVal val="visible"/>
                                      </p:to>
                                    </p:set>
                                    <p:animEffect transition="in" filter="blinds(horizontal)">
                                      <p:cBhvr>
                                        <p:cTn id="42" dur="500"/>
                                        <p:tgtEl>
                                          <p:spTgt spid="2520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94" grpId="0"/>
      <p:bldP spid="252016" grpId="0"/>
      <p:bldP spid="25205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131" name="Group 3"/>
          <p:cNvGrpSpPr/>
          <p:nvPr/>
        </p:nvGrpSpPr>
        <p:grpSpPr bwMode="auto">
          <a:xfrm>
            <a:off x="6553200" y="3654425"/>
            <a:ext cx="457200" cy="1136650"/>
            <a:chOff x="3168" y="2302"/>
            <a:chExt cx="288" cy="716"/>
          </a:xfrm>
        </p:grpSpPr>
        <p:sp>
          <p:nvSpPr>
            <p:cNvPr id="48317" name="Line 4"/>
            <p:cNvSpPr>
              <a:spLocks noChangeShapeType="1"/>
            </p:cNvSpPr>
            <p:nvPr/>
          </p:nvSpPr>
          <p:spPr bwMode="auto">
            <a:xfrm>
              <a:off x="3168" y="2302"/>
              <a:ext cx="0" cy="16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318" name="Line 5"/>
            <p:cNvSpPr>
              <a:spLocks noChangeShapeType="1"/>
            </p:cNvSpPr>
            <p:nvPr/>
          </p:nvSpPr>
          <p:spPr bwMode="auto">
            <a:xfrm>
              <a:off x="3176" y="2302"/>
              <a:ext cx="272" cy="16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319" name="Line 6"/>
            <p:cNvSpPr>
              <a:spLocks noChangeShapeType="1"/>
            </p:cNvSpPr>
            <p:nvPr/>
          </p:nvSpPr>
          <p:spPr bwMode="auto">
            <a:xfrm>
              <a:off x="3176" y="2481"/>
              <a:ext cx="128" cy="7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320" name="Line 7"/>
            <p:cNvSpPr>
              <a:spLocks noChangeShapeType="1"/>
            </p:cNvSpPr>
            <p:nvPr/>
          </p:nvSpPr>
          <p:spPr bwMode="auto">
            <a:xfrm>
              <a:off x="3312" y="2571"/>
              <a:ext cx="0" cy="16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321" name="Line 8"/>
            <p:cNvSpPr>
              <a:spLocks noChangeShapeType="1"/>
            </p:cNvSpPr>
            <p:nvPr/>
          </p:nvSpPr>
          <p:spPr bwMode="auto">
            <a:xfrm>
              <a:off x="3456" y="2481"/>
              <a:ext cx="0" cy="342"/>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322" name="Line 9"/>
            <p:cNvSpPr>
              <a:spLocks noChangeShapeType="1"/>
            </p:cNvSpPr>
            <p:nvPr/>
          </p:nvSpPr>
          <p:spPr bwMode="auto">
            <a:xfrm flipV="1">
              <a:off x="3176" y="2734"/>
              <a:ext cx="128" cy="10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323" name="Line 10"/>
            <p:cNvSpPr>
              <a:spLocks noChangeShapeType="1"/>
            </p:cNvSpPr>
            <p:nvPr/>
          </p:nvSpPr>
          <p:spPr bwMode="auto">
            <a:xfrm>
              <a:off x="3168" y="2839"/>
              <a:ext cx="0" cy="16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324" name="Line 11"/>
            <p:cNvSpPr>
              <a:spLocks noChangeShapeType="1"/>
            </p:cNvSpPr>
            <p:nvPr/>
          </p:nvSpPr>
          <p:spPr bwMode="auto">
            <a:xfrm flipV="1">
              <a:off x="3176" y="2823"/>
              <a:ext cx="272" cy="19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8132" name="Line 12"/>
          <p:cNvSpPr>
            <a:spLocks noChangeShapeType="1"/>
          </p:cNvSpPr>
          <p:nvPr/>
        </p:nvSpPr>
        <p:spPr bwMode="auto">
          <a:xfrm flipH="1">
            <a:off x="6985000" y="4210050"/>
            <a:ext cx="2336800" cy="0"/>
          </a:xfrm>
          <a:prstGeom prst="line">
            <a:avLst/>
          </a:prstGeom>
          <a:noFill/>
          <a:ln w="50800">
            <a:solidFill>
              <a:schemeClr val="accent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33" name="Line 13"/>
          <p:cNvSpPr>
            <a:spLocks noChangeShapeType="1"/>
          </p:cNvSpPr>
          <p:nvPr/>
        </p:nvSpPr>
        <p:spPr bwMode="auto">
          <a:xfrm flipH="1">
            <a:off x="7385050" y="4146550"/>
            <a:ext cx="88900" cy="128588"/>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34" name="Rectangle 14"/>
          <p:cNvSpPr>
            <a:spLocks noChangeArrowheads="1"/>
          </p:cNvSpPr>
          <p:nvPr/>
        </p:nvSpPr>
        <p:spPr bwMode="auto">
          <a:xfrm>
            <a:off x="7072313" y="4208464"/>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32</a:t>
            </a:r>
            <a:endParaRPr lang="zh-CN" altLang="en-US" sz="1800"/>
          </a:p>
        </p:txBody>
      </p:sp>
      <p:sp>
        <p:nvSpPr>
          <p:cNvPr id="48135" name="Line 15"/>
          <p:cNvSpPr>
            <a:spLocks noChangeShapeType="1"/>
          </p:cNvSpPr>
          <p:nvPr/>
        </p:nvSpPr>
        <p:spPr bwMode="auto">
          <a:xfrm>
            <a:off x="6781800" y="3289300"/>
            <a:ext cx="0" cy="48260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36" name="Rectangle 16"/>
          <p:cNvSpPr>
            <a:spLocks noChangeArrowheads="1"/>
          </p:cNvSpPr>
          <p:nvPr/>
        </p:nvSpPr>
        <p:spPr bwMode="auto">
          <a:xfrm>
            <a:off x="5386389" y="3059114"/>
            <a:ext cx="153352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u="sng">
                <a:solidFill>
                  <a:schemeClr val="accent1"/>
                </a:solidFill>
              </a:rPr>
              <a:t>ALUctr</a:t>
            </a:r>
            <a:r>
              <a:rPr lang="en-US" altLang="zh-CN" u="sng">
                <a:solidFill>
                  <a:srgbClr val="339933"/>
                </a:solidFill>
                <a:latin typeface="Times New Roman" panose="02020603050405020304" pitchFamily="18" charset="0"/>
              </a:rPr>
              <a:t> </a:t>
            </a:r>
            <a:r>
              <a:rPr lang="en-US" altLang="zh-CN" sz="1800" u="sng">
                <a:solidFill>
                  <a:schemeClr val="accent1"/>
                </a:solidFill>
              </a:rPr>
              <a:t>= or</a:t>
            </a:r>
            <a:endParaRPr lang="en-US" altLang="zh-CN" sz="1800" u="sng">
              <a:solidFill>
                <a:schemeClr val="accent1"/>
              </a:solidFill>
            </a:endParaRPr>
          </a:p>
        </p:txBody>
      </p:sp>
      <p:sp>
        <p:nvSpPr>
          <p:cNvPr id="48137" name="Rectangle 17"/>
          <p:cNvSpPr>
            <a:spLocks noChangeArrowheads="1"/>
          </p:cNvSpPr>
          <p:nvPr/>
        </p:nvSpPr>
        <p:spPr bwMode="auto">
          <a:xfrm>
            <a:off x="2586038" y="4359276"/>
            <a:ext cx="541816"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rgbClr val="A50021"/>
                </a:solidFill>
              </a:rPr>
              <a:t>Clk</a:t>
            </a:r>
            <a:endParaRPr lang="en-US" altLang="zh-CN" sz="1800">
              <a:solidFill>
                <a:srgbClr val="A50021"/>
              </a:solidFill>
            </a:endParaRPr>
          </a:p>
        </p:txBody>
      </p:sp>
      <p:sp>
        <p:nvSpPr>
          <p:cNvPr id="48138" name="Rectangle 18"/>
          <p:cNvSpPr>
            <a:spLocks noChangeArrowheads="1"/>
          </p:cNvSpPr>
          <p:nvPr/>
        </p:nvSpPr>
        <p:spPr bwMode="auto">
          <a:xfrm>
            <a:off x="2195513" y="3781426"/>
            <a:ext cx="81112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busW</a:t>
            </a:r>
            <a:endParaRPr lang="en-US" altLang="zh-CN" sz="1800"/>
          </a:p>
        </p:txBody>
      </p:sp>
      <p:sp>
        <p:nvSpPr>
          <p:cNvPr id="48139" name="Rectangle 19"/>
          <p:cNvSpPr>
            <a:spLocks noChangeArrowheads="1"/>
          </p:cNvSpPr>
          <p:nvPr/>
        </p:nvSpPr>
        <p:spPr bwMode="auto">
          <a:xfrm>
            <a:off x="3279776" y="3654425"/>
            <a:ext cx="1431925" cy="1130300"/>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48140" name="Line 20"/>
          <p:cNvSpPr>
            <a:spLocks noChangeShapeType="1"/>
          </p:cNvSpPr>
          <p:nvPr/>
        </p:nvSpPr>
        <p:spPr bwMode="auto">
          <a:xfrm>
            <a:off x="3317876" y="4560888"/>
            <a:ext cx="250825" cy="635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41" name="Line 21"/>
          <p:cNvSpPr>
            <a:spLocks noChangeShapeType="1"/>
          </p:cNvSpPr>
          <p:nvPr/>
        </p:nvSpPr>
        <p:spPr bwMode="auto">
          <a:xfrm flipH="1">
            <a:off x="3292476" y="4649789"/>
            <a:ext cx="301625" cy="9842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42" name="Oval 22"/>
          <p:cNvSpPr>
            <a:spLocks noChangeArrowheads="1"/>
          </p:cNvSpPr>
          <p:nvPr/>
        </p:nvSpPr>
        <p:spPr bwMode="auto">
          <a:xfrm>
            <a:off x="3127375" y="4595814"/>
            <a:ext cx="127000" cy="117475"/>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48143" name="Rectangle 23"/>
          <p:cNvSpPr>
            <a:spLocks noChangeArrowheads="1"/>
          </p:cNvSpPr>
          <p:nvPr/>
        </p:nvSpPr>
        <p:spPr bwMode="auto">
          <a:xfrm>
            <a:off x="2293939" y="3140075"/>
            <a:ext cx="129222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u="sng">
                <a:solidFill>
                  <a:schemeClr val="accent1"/>
                </a:solidFill>
              </a:rPr>
              <a:t>RegWr</a:t>
            </a:r>
            <a:r>
              <a:rPr lang="en-US" altLang="zh-CN" u="sng">
                <a:solidFill>
                  <a:srgbClr val="339933"/>
                </a:solidFill>
                <a:latin typeface="Times New Roman" panose="02020603050405020304" pitchFamily="18" charset="0"/>
              </a:rPr>
              <a:t> </a:t>
            </a:r>
            <a:r>
              <a:rPr lang="en-US" altLang="zh-CN" sz="1800" u="sng">
                <a:solidFill>
                  <a:schemeClr val="accent1"/>
                </a:solidFill>
              </a:rPr>
              <a:t>= 1</a:t>
            </a:r>
            <a:endParaRPr lang="en-US" altLang="zh-CN" sz="1800" u="sng">
              <a:solidFill>
                <a:schemeClr val="accent1"/>
              </a:solidFill>
            </a:endParaRPr>
          </a:p>
        </p:txBody>
      </p:sp>
      <p:sp>
        <p:nvSpPr>
          <p:cNvPr id="48144" name="Line 24"/>
          <p:cNvSpPr>
            <a:spLocks noChangeShapeType="1"/>
          </p:cNvSpPr>
          <p:nvPr/>
        </p:nvSpPr>
        <p:spPr bwMode="auto">
          <a:xfrm flipH="1">
            <a:off x="2260600" y="4140200"/>
            <a:ext cx="1041400" cy="0"/>
          </a:xfrm>
          <a:prstGeom prst="line">
            <a:avLst/>
          </a:prstGeom>
          <a:noFill/>
          <a:ln w="50800">
            <a:solidFill>
              <a:schemeClr val="accent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45" name="Line 25"/>
          <p:cNvSpPr>
            <a:spLocks noChangeShapeType="1"/>
          </p:cNvSpPr>
          <p:nvPr/>
        </p:nvSpPr>
        <p:spPr bwMode="auto">
          <a:xfrm flipH="1">
            <a:off x="2736850" y="4075114"/>
            <a:ext cx="88900" cy="128587"/>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46" name="Rectangle 26"/>
          <p:cNvSpPr>
            <a:spLocks noChangeArrowheads="1"/>
          </p:cNvSpPr>
          <p:nvPr/>
        </p:nvSpPr>
        <p:spPr bwMode="auto">
          <a:xfrm>
            <a:off x="2500313" y="4137026"/>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32</a:t>
            </a:r>
            <a:endParaRPr lang="zh-CN" altLang="en-US" sz="1800"/>
          </a:p>
        </p:txBody>
      </p:sp>
      <p:sp>
        <p:nvSpPr>
          <p:cNvPr id="48147" name="Line 27"/>
          <p:cNvSpPr>
            <a:spLocks noChangeShapeType="1"/>
          </p:cNvSpPr>
          <p:nvPr/>
        </p:nvSpPr>
        <p:spPr bwMode="auto">
          <a:xfrm>
            <a:off x="4749800" y="3784600"/>
            <a:ext cx="1778000" cy="0"/>
          </a:xfrm>
          <a:prstGeom prst="line">
            <a:avLst/>
          </a:prstGeom>
          <a:noFill/>
          <a:ln w="50800">
            <a:solidFill>
              <a:schemeClr val="accent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48" name="Line 28"/>
          <p:cNvSpPr>
            <a:spLocks noChangeShapeType="1"/>
          </p:cNvSpPr>
          <p:nvPr/>
        </p:nvSpPr>
        <p:spPr bwMode="auto">
          <a:xfrm flipH="1">
            <a:off x="5708650" y="3719514"/>
            <a:ext cx="88900" cy="130175"/>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49" name="Rectangle 29"/>
          <p:cNvSpPr>
            <a:spLocks noChangeArrowheads="1"/>
          </p:cNvSpPr>
          <p:nvPr/>
        </p:nvSpPr>
        <p:spPr bwMode="auto">
          <a:xfrm>
            <a:off x="5395913" y="3852864"/>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32</a:t>
            </a:r>
            <a:endParaRPr lang="zh-CN" altLang="en-US" sz="1800"/>
          </a:p>
        </p:txBody>
      </p:sp>
      <p:sp>
        <p:nvSpPr>
          <p:cNvPr id="48150" name="Rectangle 30"/>
          <p:cNvSpPr>
            <a:spLocks noChangeArrowheads="1"/>
          </p:cNvSpPr>
          <p:nvPr/>
        </p:nvSpPr>
        <p:spPr bwMode="auto">
          <a:xfrm>
            <a:off x="5065713" y="3408364"/>
            <a:ext cx="7598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busA</a:t>
            </a:r>
            <a:endParaRPr lang="en-US" altLang="zh-CN" sz="1800"/>
          </a:p>
        </p:txBody>
      </p:sp>
      <p:sp>
        <p:nvSpPr>
          <p:cNvPr id="48151" name="Line 31"/>
          <p:cNvSpPr>
            <a:spLocks noChangeShapeType="1"/>
          </p:cNvSpPr>
          <p:nvPr/>
        </p:nvSpPr>
        <p:spPr bwMode="auto">
          <a:xfrm flipV="1">
            <a:off x="3429000" y="3416301"/>
            <a:ext cx="0" cy="23812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52" name="Line 32"/>
          <p:cNvSpPr>
            <a:spLocks noChangeShapeType="1"/>
          </p:cNvSpPr>
          <p:nvPr/>
        </p:nvSpPr>
        <p:spPr bwMode="auto">
          <a:xfrm>
            <a:off x="4737100" y="4484688"/>
            <a:ext cx="9652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53" name="Line 33"/>
          <p:cNvSpPr>
            <a:spLocks noChangeShapeType="1"/>
          </p:cNvSpPr>
          <p:nvPr/>
        </p:nvSpPr>
        <p:spPr bwMode="auto">
          <a:xfrm flipV="1">
            <a:off x="5187950" y="4337050"/>
            <a:ext cx="139700" cy="2413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54" name="Rectangle 34"/>
          <p:cNvSpPr>
            <a:spLocks noChangeArrowheads="1"/>
          </p:cNvSpPr>
          <p:nvPr/>
        </p:nvSpPr>
        <p:spPr bwMode="auto">
          <a:xfrm>
            <a:off x="4786313" y="4481514"/>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32</a:t>
            </a:r>
            <a:endParaRPr lang="zh-CN" altLang="en-US" sz="1800"/>
          </a:p>
        </p:txBody>
      </p:sp>
      <p:sp>
        <p:nvSpPr>
          <p:cNvPr id="48155" name="Rectangle 35"/>
          <p:cNvSpPr>
            <a:spLocks noChangeArrowheads="1"/>
          </p:cNvSpPr>
          <p:nvPr/>
        </p:nvSpPr>
        <p:spPr bwMode="auto">
          <a:xfrm>
            <a:off x="4710113" y="4121151"/>
            <a:ext cx="7598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busB</a:t>
            </a:r>
            <a:endParaRPr lang="en-US" altLang="zh-CN" sz="1800"/>
          </a:p>
        </p:txBody>
      </p:sp>
      <p:sp>
        <p:nvSpPr>
          <p:cNvPr id="48156" name="Line 36"/>
          <p:cNvSpPr>
            <a:spLocks noChangeShapeType="1"/>
          </p:cNvSpPr>
          <p:nvPr/>
        </p:nvSpPr>
        <p:spPr bwMode="auto">
          <a:xfrm flipH="1">
            <a:off x="2654300" y="4637088"/>
            <a:ext cx="4826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57" name="Line 37"/>
          <p:cNvSpPr>
            <a:spLocks noChangeShapeType="1"/>
          </p:cNvSpPr>
          <p:nvPr/>
        </p:nvSpPr>
        <p:spPr bwMode="auto">
          <a:xfrm>
            <a:off x="4572000" y="3228975"/>
            <a:ext cx="0" cy="40005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58" name="Line 38"/>
          <p:cNvSpPr>
            <a:spLocks noChangeShapeType="1"/>
          </p:cNvSpPr>
          <p:nvPr/>
        </p:nvSpPr>
        <p:spPr bwMode="auto">
          <a:xfrm flipV="1">
            <a:off x="4502150" y="3351214"/>
            <a:ext cx="139700" cy="155575"/>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59" name="Rectangle 39"/>
          <p:cNvSpPr>
            <a:spLocks noChangeArrowheads="1"/>
          </p:cNvSpPr>
          <p:nvPr/>
        </p:nvSpPr>
        <p:spPr bwMode="auto">
          <a:xfrm>
            <a:off x="4329113" y="3213101"/>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5</a:t>
            </a:r>
            <a:endParaRPr lang="zh-CN" altLang="en-US" sz="1800"/>
          </a:p>
        </p:txBody>
      </p:sp>
      <p:sp>
        <p:nvSpPr>
          <p:cNvPr id="48160" name="Line 40"/>
          <p:cNvSpPr>
            <a:spLocks noChangeShapeType="1"/>
          </p:cNvSpPr>
          <p:nvPr/>
        </p:nvSpPr>
        <p:spPr bwMode="auto">
          <a:xfrm>
            <a:off x="3733800" y="3028951"/>
            <a:ext cx="0" cy="587375"/>
          </a:xfrm>
          <a:prstGeom prst="line">
            <a:avLst/>
          </a:prstGeom>
          <a:noFill/>
          <a:ln w="50800">
            <a:solidFill>
              <a:schemeClr val="accent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61" name="Line 41"/>
          <p:cNvSpPr>
            <a:spLocks noChangeShapeType="1"/>
          </p:cNvSpPr>
          <p:nvPr/>
        </p:nvSpPr>
        <p:spPr bwMode="auto">
          <a:xfrm flipV="1">
            <a:off x="3663950" y="3351214"/>
            <a:ext cx="139700" cy="155575"/>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62" name="Rectangle 42"/>
          <p:cNvSpPr>
            <a:spLocks noChangeArrowheads="1"/>
          </p:cNvSpPr>
          <p:nvPr/>
        </p:nvSpPr>
        <p:spPr bwMode="auto">
          <a:xfrm>
            <a:off x="3490913" y="3213101"/>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5</a:t>
            </a:r>
            <a:endParaRPr lang="zh-CN" altLang="en-US" sz="1800"/>
          </a:p>
        </p:txBody>
      </p:sp>
      <p:sp>
        <p:nvSpPr>
          <p:cNvPr id="48163" name="Line 43"/>
          <p:cNvSpPr>
            <a:spLocks noChangeShapeType="1"/>
          </p:cNvSpPr>
          <p:nvPr/>
        </p:nvSpPr>
        <p:spPr bwMode="auto">
          <a:xfrm>
            <a:off x="4114800" y="3241675"/>
            <a:ext cx="0" cy="374650"/>
          </a:xfrm>
          <a:prstGeom prst="line">
            <a:avLst/>
          </a:prstGeom>
          <a:noFill/>
          <a:ln w="50800">
            <a:solidFill>
              <a:schemeClr val="accent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64" name="Line 44"/>
          <p:cNvSpPr>
            <a:spLocks noChangeShapeType="1"/>
          </p:cNvSpPr>
          <p:nvPr/>
        </p:nvSpPr>
        <p:spPr bwMode="auto">
          <a:xfrm flipV="1">
            <a:off x="4044950" y="3351214"/>
            <a:ext cx="139700" cy="155575"/>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65" name="Rectangle 45"/>
          <p:cNvSpPr>
            <a:spLocks noChangeArrowheads="1"/>
          </p:cNvSpPr>
          <p:nvPr/>
        </p:nvSpPr>
        <p:spPr bwMode="auto">
          <a:xfrm>
            <a:off x="3871913" y="3213101"/>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5</a:t>
            </a:r>
            <a:endParaRPr lang="zh-CN" altLang="en-US" sz="1800"/>
          </a:p>
        </p:txBody>
      </p:sp>
      <p:sp>
        <p:nvSpPr>
          <p:cNvPr id="48166" name="Rectangle 46"/>
          <p:cNvSpPr>
            <a:spLocks noChangeArrowheads="1"/>
          </p:cNvSpPr>
          <p:nvPr/>
        </p:nvSpPr>
        <p:spPr bwMode="auto">
          <a:xfrm>
            <a:off x="3490913" y="3640139"/>
            <a:ext cx="528992"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Rw</a:t>
            </a:r>
            <a:endParaRPr lang="en-US" altLang="zh-CN" sz="1800"/>
          </a:p>
        </p:txBody>
      </p:sp>
      <p:sp>
        <p:nvSpPr>
          <p:cNvPr id="48167" name="Rectangle 47"/>
          <p:cNvSpPr>
            <a:spLocks noChangeArrowheads="1"/>
          </p:cNvSpPr>
          <p:nvPr/>
        </p:nvSpPr>
        <p:spPr bwMode="auto">
          <a:xfrm>
            <a:off x="3948113" y="3640139"/>
            <a:ext cx="477696"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Ra</a:t>
            </a:r>
            <a:endParaRPr lang="en-US" altLang="zh-CN" sz="1800"/>
          </a:p>
        </p:txBody>
      </p:sp>
      <p:sp>
        <p:nvSpPr>
          <p:cNvPr id="48168" name="Rectangle 48"/>
          <p:cNvSpPr>
            <a:spLocks noChangeArrowheads="1"/>
          </p:cNvSpPr>
          <p:nvPr/>
        </p:nvSpPr>
        <p:spPr bwMode="auto">
          <a:xfrm>
            <a:off x="4329113" y="3640139"/>
            <a:ext cx="49052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Rb</a:t>
            </a:r>
            <a:endParaRPr lang="en-US" altLang="zh-CN" sz="1800"/>
          </a:p>
        </p:txBody>
      </p:sp>
      <p:sp>
        <p:nvSpPr>
          <p:cNvPr id="48169" name="Rectangle 49"/>
          <p:cNvSpPr>
            <a:spLocks noChangeArrowheads="1"/>
          </p:cNvSpPr>
          <p:nvPr/>
        </p:nvSpPr>
        <p:spPr bwMode="auto">
          <a:xfrm>
            <a:off x="3490914" y="3924300"/>
            <a:ext cx="1234313" cy="64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32 32-</a:t>
            </a:r>
            <a:r>
              <a:rPr lang="en-US" altLang="zh-CN" sz="1800"/>
              <a:t>bit</a:t>
            </a:r>
            <a:endParaRPr lang="en-US" altLang="zh-CN" sz="1800"/>
          </a:p>
          <a:p>
            <a:r>
              <a:rPr lang="en-US" altLang="zh-CN" sz="1800"/>
              <a:t>Registers</a:t>
            </a:r>
            <a:endParaRPr lang="en-US" altLang="zh-CN" sz="1800"/>
          </a:p>
        </p:txBody>
      </p:sp>
      <p:sp>
        <p:nvSpPr>
          <p:cNvPr id="48170" name="Line 50"/>
          <p:cNvSpPr>
            <a:spLocks noChangeShapeType="1"/>
          </p:cNvSpPr>
          <p:nvPr/>
        </p:nvSpPr>
        <p:spPr bwMode="auto">
          <a:xfrm flipH="1">
            <a:off x="2260600" y="6172200"/>
            <a:ext cx="7823200" cy="0"/>
          </a:xfrm>
          <a:prstGeom prst="line">
            <a:avLst/>
          </a:prstGeom>
          <a:noFill/>
          <a:ln w="50800">
            <a:solidFill>
              <a:schemeClr val="accent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71" name="Line 51"/>
          <p:cNvSpPr>
            <a:spLocks noChangeShapeType="1"/>
          </p:cNvSpPr>
          <p:nvPr/>
        </p:nvSpPr>
        <p:spPr bwMode="auto">
          <a:xfrm flipV="1">
            <a:off x="2286000" y="4114800"/>
            <a:ext cx="0" cy="2082800"/>
          </a:xfrm>
          <a:prstGeom prst="line">
            <a:avLst/>
          </a:prstGeom>
          <a:noFill/>
          <a:ln w="50800">
            <a:solidFill>
              <a:schemeClr val="accent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72" name="Rectangle 52"/>
          <p:cNvSpPr>
            <a:spLocks noChangeArrowheads="1"/>
          </p:cNvSpPr>
          <p:nvPr/>
        </p:nvSpPr>
        <p:spPr bwMode="auto">
          <a:xfrm>
            <a:off x="4062413" y="2974976"/>
            <a:ext cx="477696"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Rs</a:t>
            </a:r>
            <a:endParaRPr lang="en-US" altLang="zh-CN" sz="1800"/>
          </a:p>
        </p:txBody>
      </p:sp>
      <p:sp>
        <p:nvSpPr>
          <p:cNvPr id="48173" name="Rectangle 53"/>
          <p:cNvSpPr>
            <a:spLocks noChangeArrowheads="1"/>
          </p:cNvSpPr>
          <p:nvPr/>
        </p:nvSpPr>
        <p:spPr bwMode="auto">
          <a:xfrm>
            <a:off x="3871913" y="2360614"/>
            <a:ext cx="42640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Rt</a:t>
            </a:r>
            <a:endParaRPr lang="en-US" altLang="zh-CN" sz="1800"/>
          </a:p>
        </p:txBody>
      </p:sp>
      <p:grpSp>
        <p:nvGrpSpPr>
          <p:cNvPr id="48174" name="Group 54"/>
          <p:cNvGrpSpPr/>
          <p:nvPr/>
        </p:nvGrpSpPr>
        <p:grpSpPr bwMode="auto">
          <a:xfrm>
            <a:off x="5715000" y="4203700"/>
            <a:ext cx="304800" cy="1227138"/>
            <a:chOff x="2640" y="2648"/>
            <a:chExt cx="192" cy="773"/>
          </a:xfrm>
        </p:grpSpPr>
        <p:sp>
          <p:nvSpPr>
            <p:cNvPr id="48313" name="Line 55"/>
            <p:cNvSpPr>
              <a:spLocks noChangeShapeType="1"/>
            </p:cNvSpPr>
            <p:nvPr/>
          </p:nvSpPr>
          <p:spPr bwMode="auto">
            <a:xfrm>
              <a:off x="2640" y="2648"/>
              <a:ext cx="0" cy="757"/>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314" name="Line 56"/>
            <p:cNvSpPr>
              <a:spLocks noChangeShapeType="1"/>
            </p:cNvSpPr>
            <p:nvPr/>
          </p:nvSpPr>
          <p:spPr bwMode="auto">
            <a:xfrm>
              <a:off x="2648" y="2648"/>
              <a:ext cx="176" cy="8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315" name="Line 57"/>
            <p:cNvSpPr>
              <a:spLocks noChangeShapeType="1"/>
            </p:cNvSpPr>
            <p:nvPr/>
          </p:nvSpPr>
          <p:spPr bwMode="auto">
            <a:xfrm flipV="1">
              <a:off x="2648" y="3303"/>
              <a:ext cx="176" cy="11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316" name="Line 58"/>
            <p:cNvSpPr>
              <a:spLocks noChangeShapeType="1"/>
            </p:cNvSpPr>
            <p:nvPr/>
          </p:nvSpPr>
          <p:spPr bwMode="auto">
            <a:xfrm>
              <a:off x="2832" y="2750"/>
              <a:ext cx="0" cy="55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8175" name="Group 59"/>
          <p:cNvGrpSpPr/>
          <p:nvPr/>
        </p:nvGrpSpPr>
        <p:grpSpPr bwMode="auto">
          <a:xfrm>
            <a:off x="2997200" y="2754313"/>
            <a:ext cx="1168400" cy="284162"/>
            <a:chOff x="928" y="1735"/>
            <a:chExt cx="736" cy="179"/>
          </a:xfrm>
        </p:grpSpPr>
        <p:sp>
          <p:nvSpPr>
            <p:cNvPr id="48309" name="Line 60"/>
            <p:cNvSpPr>
              <a:spLocks noChangeShapeType="1"/>
            </p:cNvSpPr>
            <p:nvPr/>
          </p:nvSpPr>
          <p:spPr bwMode="auto">
            <a:xfrm flipH="1">
              <a:off x="928" y="1735"/>
              <a:ext cx="736"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310" name="Line 61"/>
            <p:cNvSpPr>
              <a:spLocks noChangeShapeType="1"/>
            </p:cNvSpPr>
            <p:nvPr/>
          </p:nvSpPr>
          <p:spPr bwMode="auto">
            <a:xfrm flipH="1">
              <a:off x="1552" y="1743"/>
              <a:ext cx="112" cy="16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311" name="Line 62"/>
            <p:cNvSpPr>
              <a:spLocks noChangeShapeType="1"/>
            </p:cNvSpPr>
            <p:nvPr/>
          </p:nvSpPr>
          <p:spPr bwMode="auto">
            <a:xfrm>
              <a:off x="944" y="1743"/>
              <a:ext cx="80" cy="16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312" name="Line 63"/>
            <p:cNvSpPr>
              <a:spLocks noChangeShapeType="1"/>
            </p:cNvSpPr>
            <p:nvPr/>
          </p:nvSpPr>
          <p:spPr bwMode="auto">
            <a:xfrm flipH="1">
              <a:off x="1024" y="1914"/>
              <a:ext cx="54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8176" name="Rectangle 64"/>
          <p:cNvSpPr>
            <a:spLocks noChangeArrowheads="1"/>
          </p:cNvSpPr>
          <p:nvPr/>
        </p:nvSpPr>
        <p:spPr bwMode="auto">
          <a:xfrm>
            <a:off x="4596926" y="3013076"/>
            <a:ext cx="42640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a:r>
              <a:rPr lang="en-US" altLang="zh-CN" sz="1800"/>
              <a:t>Rt</a:t>
            </a:r>
            <a:endParaRPr lang="en-US" altLang="zh-CN" sz="1800"/>
          </a:p>
        </p:txBody>
      </p:sp>
      <p:sp>
        <p:nvSpPr>
          <p:cNvPr id="48177" name="Line 65"/>
          <p:cNvSpPr>
            <a:spLocks noChangeShapeType="1"/>
          </p:cNvSpPr>
          <p:nvPr/>
        </p:nvSpPr>
        <p:spPr bwMode="auto">
          <a:xfrm>
            <a:off x="3886200" y="2530476"/>
            <a:ext cx="0" cy="163513"/>
          </a:xfrm>
          <a:prstGeom prst="line">
            <a:avLst/>
          </a:prstGeom>
          <a:noFill/>
          <a:ln w="50800">
            <a:solidFill>
              <a:schemeClr val="accent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78" name="Line 66"/>
          <p:cNvSpPr>
            <a:spLocks noChangeShapeType="1"/>
          </p:cNvSpPr>
          <p:nvPr/>
        </p:nvSpPr>
        <p:spPr bwMode="auto">
          <a:xfrm>
            <a:off x="3276600" y="2517776"/>
            <a:ext cx="0" cy="18891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79" name="Rectangle 67"/>
          <p:cNvSpPr>
            <a:spLocks noChangeArrowheads="1"/>
          </p:cNvSpPr>
          <p:nvPr/>
        </p:nvSpPr>
        <p:spPr bwMode="auto">
          <a:xfrm>
            <a:off x="3262313" y="2360614"/>
            <a:ext cx="49052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Rd</a:t>
            </a:r>
            <a:endParaRPr lang="en-US" altLang="zh-CN" sz="1800"/>
          </a:p>
        </p:txBody>
      </p:sp>
      <p:sp>
        <p:nvSpPr>
          <p:cNvPr id="48180" name="Line 68"/>
          <p:cNvSpPr>
            <a:spLocks noChangeShapeType="1"/>
          </p:cNvSpPr>
          <p:nvPr/>
        </p:nvSpPr>
        <p:spPr bwMode="auto">
          <a:xfrm flipH="1">
            <a:off x="2578100" y="2895600"/>
            <a:ext cx="558800" cy="0"/>
          </a:xfrm>
          <a:prstGeom prst="line">
            <a:avLst/>
          </a:prstGeom>
          <a:noFill/>
          <a:ln w="254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81" name="Rectangle 69"/>
          <p:cNvSpPr>
            <a:spLocks noChangeArrowheads="1"/>
          </p:cNvSpPr>
          <p:nvPr/>
        </p:nvSpPr>
        <p:spPr bwMode="auto">
          <a:xfrm>
            <a:off x="1524000" y="2505076"/>
            <a:ext cx="1368966"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u="sng">
                <a:solidFill>
                  <a:schemeClr val="accent1"/>
                </a:solidFill>
              </a:rPr>
              <a:t>RegDst</a:t>
            </a:r>
            <a:r>
              <a:rPr lang="en-US" altLang="zh-CN" u="sng">
                <a:solidFill>
                  <a:srgbClr val="339933"/>
                </a:solidFill>
                <a:latin typeface="Times New Roman" panose="02020603050405020304" pitchFamily="18" charset="0"/>
              </a:rPr>
              <a:t> </a:t>
            </a:r>
            <a:r>
              <a:rPr lang="en-US" altLang="zh-CN" sz="1800" u="sng">
                <a:solidFill>
                  <a:schemeClr val="accent1"/>
                </a:solidFill>
              </a:rPr>
              <a:t>= 0</a:t>
            </a:r>
            <a:endParaRPr lang="en-US" altLang="zh-CN" sz="1800" u="sng">
              <a:solidFill>
                <a:schemeClr val="accent1"/>
              </a:solidFill>
            </a:endParaRPr>
          </a:p>
        </p:txBody>
      </p:sp>
      <p:sp>
        <p:nvSpPr>
          <p:cNvPr id="48182" name="Rectangle 70"/>
          <p:cNvSpPr>
            <a:spLocks noChangeArrowheads="1"/>
          </p:cNvSpPr>
          <p:nvPr/>
        </p:nvSpPr>
        <p:spPr bwMode="auto">
          <a:xfrm>
            <a:off x="4660900" y="4889500"/>
            <a:ext cx="355600" cy="965200"/>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48183" name="Rectangle 71"/>
          <p:cNvSpPr>
            <a:spLocks noChangeArrowheads="1"/>
          </p:cNvSpPr>
          <p:nvPr/>
        </p:nvSpPr>
        <p:spPr bwMode="auto">
          <a:xfrm rot="5400000">
            <a:off x="4533661" y="4980756"/>
            <a:ext cx="541816"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Ext</a:t>
            </a:r>
            <a:endParaRPr lang="en-US" altLang="zh-CN" sz="1800"/>
          </a:p>
        </p:txBody>
      </p:sp>
      <p:sp>
        <p:nvSpPr>
          <p:cNvPr id="48184" name="Rectangle 72"/>
          <p:cNvSpPr>
            <a:spLocks noChangeArrowheads="1"/>
          </p:cNvSpPr>
          <p:nvPr/>
        </p:nvSpPr>
        <p:spPr bwMode="auto">
          <a:xfrm rot="5400000">
            <a:off x="5503128" y="4618805"/>
            <a:ext cx="644408"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Mux</a:t>
            </a:r>
            <a:endParaRPr lang="en-US" altLang="zh-CN" sz="1800"/>
          </a:p>
        </p:txBody>
      </p:sp>
      <p:sp>
        <p:nvSpPr>
          <p:cNvPr id="48185" name="Rectangle 73"/>
          <p:cNvSpPr>
            <a:spLocks noChangeArrowheads="1"/>
          </p:cNvSpPr>
          <p:nvPr/>
        </p:nvSpPr>
        <p:spPr bwMode="auto">
          <a:xfrm>
            <a:off x="3300413" y="2751139"/>
            <a:ext cx="644408"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Mux</a:t>
            </a:r>
            <a:endParaRPr lang="en-US" altLang="zh-CN" sz="1800"/>
          </a:p>
        </p:txBody>
      </p:sp>
      <p:sp>
        <p:nvSpPr>
          <p:cNvPr id="48186" name="Line 74"/>
          <p:cNvSpPr>
            <a:spLocks noChangeShapeType="1"/>
          </p:cNvSpPr>
          <p:nvPr/>
        </p:nvSpPr>
        <p:spPr bwMode="auto">
          <a:xfrm>
            <a:off x="5054600" y="5276850"/>
            <a:ext cx="635000" cy="0"/>
          </a:xfrm>
          <a:prstGeom prst="line">
            <a:avLst/>
          </a:prstGeom>
          <a:noFill/>
          <a:ln w="50800">
            <a:solidFill>
              <a:schemeClr val="accent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87" name="Rectangle 75"/>
          <p:cNvSpPr>
            <a:spLocks noChangeArrowheads="1"/>
          </p:cNvSpPr>
          <p:nvPr/>
        </p:nvSpPr>
        <p:spPr bwMode="auto">
          <a:xfrm>
            <a:off x="5033963" y="5308601"/>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32</a:t>
            </a:r>
            <a:endParaRPr lang="zh-CN" altLang="en-US" sz="1800"/>
          </a:p>
        </p:txBody>
      </p:sp>
      <p:sp>
        <p:nvSpPr>
          <p:cNvPr id="48188" name="Line 76"/>
          <p:cNvSpPr>
            <a:spLocks noChangeShapeType="1"/>
          </p:cNvSpPr>
          <p:nvPr/>
        </p:nvSpPr>
        <p:spPr bwMode="auto">
          <a:xfrm flipH="1">
            <a:off x="5175250" y="5211764"/>
            <a:ext cx="88900" cy="130175"/>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89" name="Line 77"/>
          <p:cNvSpPr>
            <a:spLocks noChangeShapeType="1"/>
          </p:cNvSpPr>
          <p:nvPr/>
        </p:nvSpPr>
        <p:spPr bwMode="auto">
          <a:xfrm>
            <a:off x="3683000" y="5418138"/>
            <a:ext cx="939800" cy="0"/>
          </a:xfrm>
          <a:prstGeom prst="line">
            <a:avLst/>
          </a:prstGeom>
          <a:noFill/>
          <a:ln w="50800">
            <a:solidFill>
              <a:schemeClr val="accent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90" name="Line 78"/>
          <p:cNvSpPr>
            <a:spLocks noChangeShapeType="1"/>
          </p:cNvSpPr>
          <p:nvPr/>
        </p:nvSpPr>
        <p:spPr bwMode="auto">
          <a:xfrm flipH="1">
            <a:off x="4108450" y="5354639"/>
            <a:ext cx="88900" cy="128587"/>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91" name="Rectangle 79"/>
          <p:cNvSpPr>
            <a:spLocks noChangeArrowheads="1"/>
          </p:cNvSpPr>
          <p:nvPr/>
        </p:nvSpPr>
        <p:spPr bwMode="auto">
          <a:xfrm>
            <a:off x="3795713" y="5414964"/>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16</a:t>
            </a:r>
            <a:endParaRPr lang="zh-CN" altLang="en-US" sz="1800"/>
          </a:p>
        </p:txBody>
      </p:sp>
      <p:sp>
        <p:nvSpPr>
          <p:cNvPr id="48192" name="Rectangle 80"/>
          <p:cNvSpPr>
            <a:spLocks noChangeArrowheads="1"/>
          </p:cNvSpPr>
          <p:nvPr/>
        </p:nvSpPr>
        <p:spPr bwMode="auto">
          <a:xfrm>
            <a:off x="2805114" y="5260976"/>
            <a:ext cx="913713"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imm16</a:t>
            </a:r>
            <a:endParaRPr lang="en-US" altLang="zh-CN" sz="1800"/>
          </a:p>
        </p:txBody>
      </p:sp>
      <p:sp>
        <p:nvSpPr>
          <p:cNvPr id="48193" name="Line 81"/>
          <p:cNvSpPr>
            <a:spLocks noChangeShapeType="1"/>
          </p:cNvSpPr>
          <p:nvPr/>
        </p:nvSpPr>
        <p:spPr bwMode="auto">
          <a:xfrm>
            <a:off x="5867400" y="5360988"/>
            <a:ext cx="0" cy="400050"/>
          </a:xfrm>
          <a:prstGeom prst="line">
            <a:avLst/>
          </a:prstGeom>
          <a:noFill/>
          <a:ln w="254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94" name="Rectangle 82"/>
          <p:cNvSpPr>
            <a:spLocks noChangeArrowheads="1"/>
          </p:cNvSpPr>
          <p:nvPr/>
        </p:nvSpPr>
        <p:spPr bwMode="auto">
          <a:xfrm>
            <a:off x="5319713" y="5781676"/>
            <a:ext cx="1407438"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u="sng">
                <a:solidFill>
                  <a:schemeClr val="accent1"/>
                </a:solidFill>
              </a:rPr>
              <a:t>ALUSrc</a:t>
            </a:r>
            <a:r>
              <a:rPr lang="en-US" altLang="zh-CN" u="sng">
                <a:solidFill>
                  <a:srgbClr val="339933"/>
                </a:solidFill>
                <a:latin typeface="Times New Roman" panose="02020603050405020304" pitchFamily="18" charset="0"/>
              </a:rPr>
              <a:t> </a:t>
            </a:r>
            <a:r>
              <a:rPr lang="en-US" altLang="zh-CN" sz="1800" u="sng">
                <a:solidFill>
                  <a:schemeClr val="accent1"/>
                </a:solidFill>
              </a:rPr>
              <a:t>= 1</a:t>
            </a:r>
            <a:endParaRPr lang="en-US" altLang="zh-CN" sz="1800" u="sng">
              <a:solidFill>
                <a:schemeClr val="accent1"/>
              </a:solidFill>
            </a:endParaRPr>
          </a:p>
        </p:txBody>
      </p:sp>
      <p:sp>
        <p:nvSpPr>
          <p:cNvPr id="48195" name="Line 83"/>
          <p:cNvSpPr>
            <a:spLocks noChangeShapeType="1"/>
          </p:cNvSpPr>
          <p:nvPr/>
        </p:nvSpPr>
        <p:spPr bwMode="auto">
          <a:xfrm>
            <a:off x="6045200" y="4637088"/>
            <a:ext cx="482600" cy="0"/>
          </a:xfrm>
          <a:prstGeom prst="line">
            <a:avLst/>
          </a:prstGeom>
          <a:noFill/>
          <a:ln w="50800">
            <a:solidFill>
              <a:schemeClr val="accent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96" name="Line 84"/>
          <p:cNvSpPr>
            <a:spLocks noChangeShapeType="1"/>
          </p:cNvSpPr>
          <p:nvPr/>
        </p:nvSpPr>
        <p:spPr bwMode="auto">
          <a:xfrm>
            <a:off x="10058400" y="4519614"/>
            <a:ext cx="0" cy="1627187"/>
          </a:xfrm>
          <a:prstGeom prst="line">
            <a:avLst/>
          </a:prstGeom>
          <a:noFill/>
          <a:ln w="50800">
            <a:solidFill>
              <a:schemeClr val="accent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97" name="Line 85"/>
          <p:cNvSpPr>
            <a:spLocks noChangeShapeType="1"/>
          </p:cNvSpPr>
          <p:nvPr/>
        </p:nvSpPr>
        <p:spPr bwMode="auto">
          <a:xfrm>
            <a:off x="4876800" y="5862639"/>
            <a:ext cx="0" cy="471487"/>
          </a:xfrm>
          <a:prstGeom prst="line">
            <a:avLst/>
          </a:prstGeom>
          <a:noFill/>
          <a:ln w="254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98" name="Rectangle 86"/>
          <p:cNvSpPr>
            <a:spLocks noChangeArrowheads="1"/>
          </p:cNvSpPr>
          <p:nvPr/>
        </p:nvSpPr>
        <p:spPr bwMode="auto">
          <a:xfrm>
            <a:off x="3998914" y="6267451"/>
            <a:ext cx="1240725"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u="sng">
                <a:solidFill>
                  <a:schemeClr val="accent1"/>
                </a:solidFill>
              </a:rPr>
              <a:t>ExtOp</a:t>
            </a:r>
            <a:r>
              <a:rPr lang="en-US" altLang="zh-CN" u="sng">
                <a:solidFill>
                  <a:srgbClr val="339933"/>
                </a:solidFill>
                <a:latin typeface="Times New Roman" panose="02020603050405020304" pitchFamily="18" charset="0"/>
              </a:rPr>
              <a:t> </a:t>
            </a:r>
            <a:r>
              <a:rPr lang="en-US" altLang="zh-CN" sz="1800" u="sng">
                <a:solidFill>
                  <a:schemeClr val="accent1"/>
                </a:solidFill>
              </a:rPr>
              <a:t>= 0</a:t>
            </a:r>
            <a:endParaRPr lang="en-US" altLang="zh-CN" sz="1800" u="sng">
              <a:solidFill>
                <a:schemeClr val="accent1"/>
              </a:solidFill>
            </a:endParaRPr>
          </a:p>
        </p:txBody>
      </p:sp>
      <p:grpSp>
        <p:nvGrpSpPr>
          <p:cNvPr id="48199" name="Group 87"/>
          <p:cNvGrpSpPr/>
          <p:nvPr/>
        </p:nvGrpSpPr>
        <p:grpSpPr bwMode="auto">
          <a:xfrm>
            <a:off x="9296400" y="3938588"/>
            <a:ext cx="304800" cy="1255712"/>
            <a:chOff x="4896" y="2481"/>
            <a:chExt cx="192" cy="791"/>
          </a:xfrm>
        </p:grpSpPr>
        <p:sp>
          <p:nvSpPr>
            <p:cNvPr id="48305" name="Line 88"/>
            <p:cNvSpPr>
              <a:spLocks noChangeShapeType="1"/>
            </p:cNvSpPr>
            <p:nvPr/>
          </p:nvSpPr>
          <p:spPr bwMode="auto">
            <a:xfrm>
              <a:off x="4896" y="2481"/>
              <a:ext cx="0" cy="77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306" name="Line 89"/>
            <p:cNvSpPr>
              <a:spLocks noChangeShapeType="1"/>
            </p:cNvSpPr>
            <p:nvPr/>
          </p:nvSpPr>
          <p:spPr bwMode="auto">
            <a:xfrm>
              <a:off x="4904" y="2481"/>
              <a:ext cx="176" cy="9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307" name="Line 90"/>
            <p:cNvSpPr>
              <a:spLocks noChangeShapeType="1"/>
            </p:cNvSpPr>
            <p:nvPr/>
          </p:nvSpPr>
          <p:spPr bwMode="auto">
            <a:xfrm flipV="1">
              <a:off x="4904" y="3150"/>
              <a:ext cx="176" cy="122"/>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308" name="Line 91"/>
            <p:cNvSpPr>
              <a:spLocks noChangeShapeType="1"/>
            </p:cNvSpPr>
            <p:nvPr/>
          </p:nvSpPr>
          <p:spPr bwMode="auto">
            <a:xfrm>
              <a:off x="5088" y="2587"/>
              <a:ext cx="0" cy="56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8200" name="Rectangle 92"/>
          <p:cNvSpPr>
            <a:spLocks noChangeArrowheads="1"/>
          </p:cNvSpPr>
          <p:nvPr/>
        </p:nvSpPr>
        <p:spPr bwMode="auto">
          <a:xfrm rot="5400000">
            <a:off x="9065478" y="4474343"/>
            <a:ext cx="644408"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Mux</a:t>
            </a:r>
            <a:endParaRPr lang="en-US" altLang="zh-CN" sz="1800"/>
          </a:p>
        </p:txBody>
      </p:sp>
      <p:sp>
        <p:nvSpPr>
          <p:cNvPr id="48201" name="Line 93"/>
          <p:cNvSpPr>
            <a:spLocks noChangeShapeType="1"/>
          </p:cNvSpPr>
          <p:nvPr/>
        </p:nvSpPr>
        <p:spPr bwMode="auto">
          <a:xfrm flipV="1">
            <a:off x="9448800" y="3559175"/>
            <a:ext cx="0" cy="450850"/>
          </a:xfrm>
          <a:prstGeom prst="line">
            <a:avLst/>
          </a:prstGeom>
          <a:noFill/>
          <a:ln w="254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02" name="Rectangle 94"/>
          <p:cNvSpPr>
            <a:spLocks noChangeArrowheads="1"/>
          </p:cNvSpPr>
          <p:nvPr/>
        </p:nvSpPr>
        <p:spPr bwMode="auto">
          <a:xfrm>
            <a:off x="8801100" y="3236914"/>
            <a:ext cx="1740862"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u="sng">
                <a:solidFill>
                  <a:schemeClr val="accent1"/>
                </a:solidFill>
              </a:rPr>
              <a:t>MemtoReg</a:t>
            </a:r>
            <a:r>
              <a:rPr lang="en-US" altLang="zh-CN" u="sng">
                <a:solidFill>
                  <a:srgbClr val="339933"/>
                </a:solidFill>
                <a:latin typeface="Times New Roman" panose="02020603050405020304" pitchFamily="18" charset="0"/>
              </a:rPr>
              <a:t> </a:t>
            </a:r>
            <a:r>
              <a:rPr lang="en-US" altLang="zh-CN" sz="1800" u="sng">
                <a:solidFill>
                  <a:schemeClr val="accent1"/>
                </a:solidFill>
              </a:rPr>
              <a:t>= 0</a:t>
            </a:r>
            <a:endParaRPr lang="en-US" altLang="zh-CN" sz="1800" u="sng">
              <a:solidFill>
                <a:schemeClr val="accent1"/>
              </a:solidFill>
            </a:endParaRPr>
          </a:p>
        </p:txBody>
      </p:sp>
      <p:sp>
        <p:nvSpPr>
          <p:cNvPr id="48203" name="Line 95"/>
          <p:cNvSpPr>
            <a:spLocks noChangeShapeType="1"/>
          </p:cNvSpPr>
          <p:nvPr/>
        </p:nvSpPr>
        <p:spPr bwMode="auto">
          <a:xfrm>
            <a:off x="9626600" y="4494213"/>
            <a:ext cx="406400" cy="0"/>
          </a:xfrm>
          <a:prstGeom prst="line">
            <a:avLst/>
          </a:prstGeom>
          <a:noFill/>
          <a:ln w="50800">
            <a:solidFill>
              <a:schemeClr val="accent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04" name="Rectangle 96"/>
          <p:cNvSpPr>
            <a:spLocks noChangeArrowheads="1"/>
          </p:cNvSpPr>
          <p:nvPr/>
        </p:nvSpPr>
        <p:spPr bwMode="auto">
          <a:xfrm>
            <a:off x="7546976" y="4862513"/>
            <a:ext cx="1127125" cy="1128712"/>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48205" name="Line 97"/>
          <p:cNvSpPr>
            <a:spLocks noChangeShapeType="1"/>
          </p:cNvSpPr>
          <p:nvPr/>
        </p:nvSpPr>
        <p:spPr bwMode="auto">
          <a:xfrm flipH="1">
            <a:off x="6921500" y="5845175"/>
            <a:ext cx="4826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06" name="Rectangle 98"/>
          <p:cNvSpPr>
            <a:spLocks noChangeArrowheads="1"/>
          </p:cNvSpPr>
          <p:nvPr/>
        </p:nvSpPr>
        <p:spPr bwMode="auto">
          <a:xfrm>
            <a:off x="6853238" y="5527676"/>
            <a:ext cx="541816"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rgbClr val="A50021"/>
                </a:solidFill>
              </a:rPr>
              <a:t>Clk</a:t>
            </a:r>
            <a:endParaRPr lang="en-US" altLang="zh-CN" sz="1800">
              <a:solidFill>
                <a:srgbClr val="A50021"/>
              </a:solidFill>
            </a:endParaRPr>
          </a:p>
        </p:txBody>
      </p:sp>
      <p:sp>
        <p:nvSpPr>
          <p:cNvPr id="48207" name="Rectangle 99"/>
          <p:cNvSpPr>
            <a:spLocks noChangeArrowheads="1"/>
          </p:cNvSpPr>
          <p:nvPr/>
        </p:nvSpPr>
        <p:spPr bwMode="auto">
          <a:xfrm>
            <a:off x="6157914" y="5060951"/>
            <a:ext cx="939361"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Data</a:t>
            </a:r>
            <a:r>
              <a:rPr lang="en-US" altLang="zh-CN" b="0">
                <a:latin typeface="Times New Roman" panose="02020603050405020304" pitchFamily="18" charset="0"/>
              </a:rPr>
              <a:t> </a:t>
            </a:r>
            <a:r>
              <a:rPr lang="en-US" altLang="zh-CN" sz="1800"/>
              <a:t>In</a:t>
            </a:r>
            <a:endParaRPr lang="en-US" altLang="zh-CN" sz="1800"/>
          </a:p>
        </p:txBody>
      </p:sp>
      <p:sp>
        <p:nvSpPr>
          <p:cNvPr id="48208" name="Line 100"/>
          <p:cNvSpPr>
            <a:spLocks noChangeShapeType="1"/>
          </p:cNvSpPr>
          <p:nvPr/>
        </p:nvSpPr>
        <p:spPr bwMode="auto">
          <a:xfrm>
            <a:off x="7585076" y="5768975"/>
            <a:ext cx="250825" cy="635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09" name="Line 101"/>
          <p:cNvSpPr>
            <a:spLocks noChangeShapeType="1"/>
          </p:cNvSpPr>
          <p:nvPr/>
        </p:nvSpPr>
        <p:spPr bwMode="auto">
          <a:xfrm flipH="1">
            <a:off x="7559676" y="5857876"/>
            <a:ext cx="301625" cy="9842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10" name="Oval 102"/>
          <p:cNvSpPr>
            <a:spLocks noChangeArrowheads="1"/>
          </p:cNvSpPr>
          <p:nvPr/>
        </p:nvSpPr>
        <p:spPr bwMode="auto">
          <a:xfrm>
            <a:off x="7394575" y="5803901"/>
            <a:ext cx="127000" cy="117475"/>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48211" name="Rectangle 103"/>
          <p:cNvSpPr>
            <a:spLocks noChangeArrowheads="1"/>
          </p:cNvSpPr>
          <p:nvPr/>
        </p:nvSpPr>
        <p:spPr bwMode="auto">
          <a:xfrm>
            <a:off x="7527926" y="4845050"/>
            <a:ext cx="7778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WrEn</a:t>
            </a:r>
            <a:endParaRPr lang="en-US" altLang="zh-CN" sz="1800"/>
          </a:p>
        </p:txBody>
      </p:sp>
      <p:sp>
        <p:nvSpPr>
          <p:cNvPr id="48212" name="Line 104"/>
          <p:cNvSpPr>
            <a:spLocks noChangeShapeType="1"/>
          </p:cNvSpPr>
          <p:nvPr/>
        </p:nvSpPr>
        <p:spPr bwMode="auto">
          <a:xfrm flipH="1">
            <a:off x="6540500" y="5062538"/>
            <a:ext cx="1016000" cy="0"/>
          </a:xfrm>
          <a:prstGeom prst="line">
            <a:avLst/>
          </a:prstGeom>
          <a:noFill/>
          <a:ln w="254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13" name="Line 105"/>
          <p:cNvSpPr>
            <a:spLocks noChangeShapeType="1"/>
          </p:cNvSpPr>
          <p:nvPr/>
        </p:nvSpPr>
        <p:spPr bwMode="auto">
          <a:xfrm flipH="1">
            <a:off x="7080250" y="4999039"/>
            <a:ext cx="88900" cy="128587"/>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14" name="Rectangle 106"/>
          <p:cNvSpPr>
            <a:spLocks noChangeArrowheads="1"/>
          </p:cNvSpPr>
          <p:nvPr/>
        </p:nvSpPr>
        <p:spPr bwMode="auto">
          <a:xfrm>
            <a:off x="6843713" y="5130801"/>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32</a:t>
            </a:r>
            <a:endParaRPr lang="zh-CN" altLang="en-US" sz="1800"/>
          </a:p>
        </p:txBody>
      </p:sp>
      <p:sp>
        <p:nvSpPr>
          <p:cNvPr id="48215" name="Line 107"/>
          <p:cNvSpPr>
            <a:spLocks noChangeShapeType="1"/>
          </p:cNvSpPr>
          <p:nvPr/>
        </p:nvSpPr>
        <p:spPr bwMode="auto">
          <a:xfrm flipV="1">
            <a:off x="7848600" y="3559175"/>
            <a:ext cx="0" cy="1303338"/>
          </a:xfrm>
          <a:prstGeom prst="line">
            <a:avLst/>
          </a:prstGeom>
          <a:noFill/>
          <a:ln w="254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16" name="Line 108"/>
          <p:cNvSpPr>
            <a:spLocks noChangeShapeType="1"/>
          </p:cNvSpPr>
          <p:nvPr/>
        </p:nvSpPr>
        <p:spPr bwMode="auto">
          <a:xfrm>
            <a:off x="8382000" y="4222751"/>
            <a:ext cx="0" cy="614363"/>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17" name="Rectangle 109"/>
          <p:cNvSpPr>
            <a:spLocks noChangeArrowheads="1"/>
          </p:cNvSpPr>
          <p:nvPr/>
        </p:nvSpPr>
        <p:spPr bwMode="auto">
          <a:xfrm>
            <a:off x="8139113" y="4846639"/>
            <a:ext cx="580288"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Adr</a:t>
            </a:r>
            <a:endParaRPr lang="en-US" altLang="zh-CN" sz="1800"/>
          </a:p>
        </p:txBody>
      </p:sp>
      <p:sp>
        <p:nvSpPr>
          <p:cNvPr id="48218" name="Rectangle 110"/>
          <p:cNvSpPr>
            <a:spLocks noChangeArrowheads="1"/>
          </p:cNvSpPr>
          <p:nvPr/>
        </p:nvSpPr>
        <p:spPr bwMode="auto">
          <a:xfrm>
            <a:off x="7533876" y="5202238"/>
            <a:ext cx="1067601" cy="64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a:r>
              <a:rPr lang="en-US" altLang="zh-CN" sz="1800"/>
              <a:t>Data</a:t>
            </a:r>
            <a:endParaRPr lang="en-US" altLang="zh-CN" sz="1800"/>
          </a:p>
          <a:p>
            <a:pPr algn="ctr"/>
            <a:r>
              <a:rPr lang="en-US" altLang="zh-CN" sz="1800"/>
              <a:t>Memory</a:t>
            </a:r>
            <a:endParaRPr lang="en-US" altLang="zh-CN" sz="1800"/>
          </a:p>
        </p:txBody>
      </p:sp>
      <p:sp>
        <p:nvSpPr>
          <p:cNvPr id="48219" name="Line 111"/>
          <p:cNvSpPr>
            <a:spLocks noChangeShapeType="1"/>
          </p:cNvSpPr>
          <p:nvPr/>
        </p:nvSpPr>
        <p:spPr bwMode="auto">
          <a:xfrm>
            <a:off x="8851900" y="5013325"/>
            <a:ext cx="4318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20" name="Line 112"/>
          <p:cNvSpPr>
            <a:spLocks noChangeShapeType="1"/>
          </p:cNvSpPr>
          <p:nvPr/>
        </p:nvSpPr>
        <p:spPr bwMode="auto">
          <a:xfrm>
            <a:off x="8839200" y="5041901"/>
            <a:ext cx="0" cy="43497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21" name="Line 113"/>
          <p:cNvSpPr>
            <a:spLocks noChangeShapeType="1"/>
          </p:cNvSpPr>
          <p:nvPr/>
        </p:nvSpPr>
        <p:spPr bwMode="auto">
          <a:xfrm flipH="1">
            <a:off x="8674100" y="5489575"/>
            <a:ext cx="1778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22" name="Line 114"/>
          <p:cNvSpPr>
            <a:spLocks noChangeShapeType="1"/>
          </p:cNvSpPr>
          <p:nvPr/>
        </p:nvSpPr>
        <p:spPr bwMode="auto">
          <a:xfrm flipH="1">
            <a:off x="8909050" y="4948239"/>
            <a:ext cx="88900" cy="128587"/>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23" name="Rectangle 115"/>
          <p:cNvSpPr>
            <a:spLocks noChangeArrowheads="1"/>
          </p:cNvSpPr>
          <p:nvPr/>
        </p:nvSpPr>
        <p:spPr bwMode="auto">
          <a:xfrm>
            <a:off x="8672513" y="4649789"/>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32</a:t>
            </a:r>
            <a:endParaRPr lang="zh-CN" altLang="en-US" sz="1800"/>
          </a:p>
        </p:txBody>
      </p:sp>
      <p:sp>
        <p:nvSpPr>
          <p:cNvPr id="48224" name="Rectangle 116"/>
          <p:cNvSpPr>
            <a:spLocks noChangeArrowheads="1"/>
          </p:cNvSpPr>
          <p:nvPr/>
        </p:nvSpPr>
        <p:spPr bwMode="auto">
          <a:xfrm>
            <a:off x="7834314" y="3513139"/>
            <a:ext cx="138112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u="sng">
                <a:solidFill>
                  <a:schemeClr val="accent1"/>
                </a:solidFill>
              </a:rPr>
              <a:t>MemWr</a:t>
            </a:r>
            <a:r>
              <a:rPr lang="en-US" altLang="zh-CN" u="sng">
                <a:solidFill>
                  <a:srgbClr val="339933"/>
                </a:solidFill>
                <a:latin typeface="Times New Roman" panose="02020603050405020304" pitchFamily="18" charset="0"/>
              </a:rPr>
              <a:t> </a:t>
            </a:r>
            <a:r>
              <a:rPr lang="en-US" altLang="zh-CN" sz="1800" u="sng">
                <a:solidFill>
                  <a:schemeClr val="accent1"/>
                </a:solidFill>
              </a:rPr>
              <a:t>= 0</a:t>
            </a:r>
            <a:endParaRPr lang="en-US" altLang="zh-CN" sz="1800" u="sng">
              <a:solidFill>
                <a:schemeClr val="accent1"/>
              </a:solidFill>
            </a:endParaRPr>
          </a:p>
        </p:txBody>
      </p:sp>
      <p:sp>
        <p:nvSpPr>
          <p:cNvPr id="48225" name="Line 117"/>
          <p:cNvSpPr>
            <a:spLocks noChangeShapeType="1"/>
          </p:cNvSpPr>
          <p:nvPr/>
        </p:nvSpPr>
        <p:spPr bwMode="auto">
          <a:xfrm>
            <a:off x="5334000" y="4508500"/>
            <a:ext cx="0" cy="54133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26" name="Line 118"/>
          <p:cNvSpPr>
            <a:spLocks noChangeShapeType="1"/>
          </p:cNvSpPr>
          <p:nvPr/>
        </p:nvSpPr>
        <p:spPr bwMode="auto">
          <a:xfrm>
            <a:off x="5329238" y="5054600"/>
            <a:ext cx="1211262" cy="793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27" name="Rectangle 119"/>
          <p:cNvSpPr>
            <a:spLocks noChangeArrowheads="1"/>
          </p:cNvSpPr>
          <p:nvPr/>
        </p:nvSpPr>
        <p:spPr bwMode="auto">
          <a:xfrm rot="5400000">
            <a:off x="6544466" y="4071118"/>
            <a:ext cx="657232"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ALU</a:t>
            </a:r>
            <a:endParaRPr lang="en-US" altLang="zh-CN" sz="1800"/>
          </a:p>
        </p:txBody>
      </p:sp>
      <p:sp>
        <p:nvSpPr>
          <p:cNvPr id="48228" name="Rectangle 120"/>
          <p:cNvSpPr>
            <a:spLocks noChangeArrowheads="1"/>
          </p:cNvSpPr>
          <p:nvPr/>
        </p:nvSpPr>
        <p:spPr bwMode="auto">
          <a:xfrm>
            <a:off x="6099176" y="1993901"/>
            <a:ext cx="1203325" cy="873125"/>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48229" name="Line 121"/>
          <p:cNvSpPr>
            <a:spLocks noChangeShapeType="1"/>
          </p:cNvSpPr>
          <p:nvPr/>
        </p:nvSpPr>
        <p:spPr bwMode="auto">
          <a:xfrm flipH="1">
            <a:off x="5473700" y="2720975"/>
            <a:ext cx="4826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30" name="Line 122"/>
          <p:cNvSpPr>
            <a:spLocks noChangeShapeType="1"/>
          </p:cNvSpPr>
          <p:nvPr/>
        </p:nvSpPr>
        <p:spPr bwMode="auto">
          <a:xfrm>
            <a:off x="6081713" y="2630489"/>
            <a:ext cx="292100" cy="10477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31" name="Line 123"/>
          <p:cNvSpPr>
            <a:spLocks noChangeShapeType="1"/>
          </p:cNvSpPr>
          <p:nvPr/>
        </p:nvSpPr>
        <p:spPr bwMode="auto">
          <a:xfrm flipH="1">
            <a:off x="6111876" y="2733676"/>
            <a:ext cx="301625" cy="9842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32" name="Oval 124"/>
          <p:cNvSpPr>
            <a:spLocks noChangeArrowheads="1"/>
          </p:cNvSpPr>
          <p:nvPr/>
        </p:nvSpPr>
        <p:spPr bwMode="auto">
          <a:xfrm>
            <a:off x="5946775" y="2679701"/>
            <a:ext cx="127000" cy="117475"/>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48233" name="Rectangle 125"/>
          <p:cNvSpPr>
            <a:spLocks noChangeArrowheads="1"/>
          </p:cNvSpPr>
          <p:nvPr/>
        </p:nvSpPr>
        <p:spPr bwMode="auto">
          <a:xfrm>
            <a:off x="6011562" y="2078038"/>
            <a:ext cx="1375378" cy="64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a:r>
              <a:rPr lang="en-US" altLang="zh-CN" sz="1800"/>
              <a:t>Instruction</a:t>
            </a:r>
            <a:endParaRPr lang="en-US" altLang="zh-CN" sz="1800"/>
          </a:p>
          <a:p>
            <a:pPr algn="ctr"/>
            <a:r>
              <a:rPr lang="en-US" altLang="zh-CN" sz="1800"/>
              <a:t>Fetch</a:t>
            </a:r>
            <a:r>
              <a:rPr lang="en-US" altLang="zh-CN">
                <a:latin typeface="Times New Roman" panose="02020603050405020304" pitchFamily="18" charset="0"/>
              </a:rPr>
              <a:t> </a:t>
            </a:r>
            <a:r>
              <a:rPr lang="en-US" altLang="zh-CN" sz="1800"/>
              <a:t>Unit</a:t>
            </a:r>
            <a:endParaRPr lang="en-US" altLang="zh-CN" sz="1800"/>
          </a:p>
        </p:txBody>
      </p:sp>
      <p:sp>
        <p:nvSpPr>
          <p:cNvPr id="48234" name="Rectangle 126"/>
          <p:cNvSpPr>
            <a:spLocks noChangeArrowheads="1"/>
          </p:cNvSpPr>
          <p:nvPr/>
        </p:nvSpPr>
        <p:spPr bwMode="auto">
          <a:xfrm>
            <a:off x="5024438" y="2530476"/>
            <a:ext cx="541816"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rgbClr val="A50021"/>
                </a:solidFill>
              </a:rPr>
              <a:t>Clk</a:t>
            </a:r>
            <a:endParaRPr lang="en-US" altLang="zh-CN" sz="1800">
              <a:solidFill>
                <a:srgbClr val="A50021"/>
              </a:solidFill>
            </a:endParaRPr>
          </a:p>
        </p:txBody>
      </p:sp>
      <p:sp>
        <p:nvSpPr>
          <p:cNvPr id="48235" name="Line 127"/>
          <p:cNvSpPr>
            <a:spLocks noChangeShapeType="1"/>
          </p:cNvSpPr>
          <p:nvPr/>
        </p:nvSpPr>
        <p:spPr bwMode="auto">
          <a:xfrm flipV="1">
            <a:off x="7162800" y="2882900"/>
            <a:ext cx="0" cy="116840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36" name="Line 128"/>
          <p:cNvSpPr>
            <a:spLocks noChangeShapeType="1"/>
          </p:cNvSpPr>
          <p:nvPr/>
        </p:nvSpPr>
        <p:spPr bwMode="auto">
          <a:xfrm flipH="1">
            <a:off x="6997700" y="4038600"/>
            <a:ext cx="1778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37" name="Rectangle 129"/>
          <p:cNvSpPr>
            <a:spLocks noChangeArrowheads="1"/>
          </p:cNvSpPr>
          <p:nvPr/>
        </p:nvSpPr>
        <p:spPr bwMode="auto">
          <a:xfrm>
            <a:off x="7148513" y="3505201"/>
            <a:ext cx="68288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chemeClr val="accent2"/>
                </a:solidFill>
              </a:rPr>
              <a:t>Zero</a:t>
            </a:r>
            <a:endParaRPr lang="en-US" altLang="zh-CN" sz="1800">
              <a:solidFill>
                <a:schemeClr val="accent2"/>
              </a:solidFill>
            </a:endParaRPr>
          </a:p>
        </p:txBody>
      </p:sp>
      <p:sp>
        <p:nvSpPr>
          <p:cNvPr id="48238" name="Line 130"/>
          <p:cNvSpPr>
            <a:spLocks noChangeShapeType="1"/>
          </p:cNvSpPr>
          <p:nvPr/>
        </p:nvSpPr>
        <p:spPr bwMode="auto">
          <a:xfrm>
            <a:off x="7327900" y="2133600"/>
            <a:ext cx="24892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39" name="Rectangle 131"/>
          <p:cNvSpPr>
            <a:spLocks noChangeArrowheads="1"/>
          </p:cNvSpPr>
          <p:nvPr/>
        </p:nvSpPr>
        <p:spPr bwMode="auto">
          <a:xfrm>
            <a:off x="7377114" y="1744664"/>
            <a:ext cx="2087111"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Instruction&lt;31:0</a:t>
            </a:r>
            <a:r>
              <a:rPr lang="en-US" altLang="zh-CN" b="0">
                <a:latin typeface="Times New Roman" panose="02020603050405020304" pitchFamily="18" charset="0"/>
              </a:rPr>
              <a:t>&gt;</a:t>
            </a:r>
            <a:endParaRPr lang="en-US" altLang="zh-CN" b="0">
              <a:latin typeface="Times New Roman" panose="02020603050405020304" pitchFamily="18" charset="0"/>
            </a:endParaRPr>
          </a:p>
        </p:txBody>
      </p:sp>
      <p:sp>
        <p:nvSpPr>
          <p:cNvPr id="48240" name="Line 132"/>
          <p:cNvSpPr>
            <a:spLocks noChangeShapeType="1"/>
          </p:cNvSpPr>
          <p:nvPr/>
        </p:nvSpPr>
        <p:spPr bwMode="auto">
          <a:xfrm>
            <a:off x="5499100" y="2438400"/>
            <a:ext cx="5842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41" name="Line 133"/>
          <p:cNvSpPr>
            <a:spLocks noChangeShapeType="1"/>
          </p:cNvSpPr>
          <p:nvPr/>
        </p:nvSpPr>
        <p:spPr bwMode="auto">
          <a:xfrm>
            <a:off x="5499100" y="2133600"/>
            <a:ext cx="5842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42" name="Rectangle 134"/>
          <p:cNvSpPr>
            <a:spLocks noChangeArrowheads="1"/>
          </p:cNvSpPr>
          <p:nvPr/>
        </p:nvSpPr>
        <p:spPr bwMode="auto">
          <a:xfrm>
            <a:off x="4351339" y="2225676"/>
            <a:ext cx="1176605"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u="sng">
                <a:solidFill>
                  <a:schemeClr val="accent1"/>
                </a:solidFill>
              </a:rPr>
              <a:t>Jump</a:t>
            </a:r>
            <a:r>
              <a:rPr lang="en-US" altLang="zh-CN" u="sng">
                <a:solidFill>
                  <a:srgbClr val="339933"/>
                </a:solidFill>
                <a:latin typeface="Times New Roman" panose="02020603050405020304" pitchFamily="18" charset="0"/>
              </a:rPr>
              <a:t> </a:t>
            </a:r>
            <a:r>
              <a:rPr lang="en-US" altLang="zh-CN" sz="1800" u="sng">
                <a:solidFill>
                  <a:schemeClr val="accent1"/>
                </a:solidFill>
              </a:rPr>
              <a:t>= 0</a:t>
            </a:r>
            <a:endParaRPr lang="en-US" altLang="zh-CN" sz="1800" u="sng">
              <a:solidFill>
                <a:schemeClr val="accent1"/>
              </a:solidFill>
            </a:endParaRPr>
          </a:p>
        </p:txBody>
      </p:sp>
      <p:sp>
        <p:nvSpPr>
          <p:cNvPr id="48243" name="Rectangle 135"/>
          <p:cNvSpPr>
            <a:spLocks noChangeArrowheads="1"/>
          </p:cNvSpPr>
          <p:nvPr/>
        </p:nvSpPr>
        <p:spPr bwMode="auto">
          <a:xfrm>
            <a:off x="4198939" y="1844676"/>
            <a:ext cx="1356141"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u="sng">
                <a:solidFill>
                  <a:schemeClr val="accent1"/>
                </a:solidFill>
              </a:rPr>
              <a:t>Branch</a:t>
            </a:r>
            <a:r>
              <a:rPr lang="en-US" altLang="zh-CN" u="sng">
                <a:solidFill>
                  <a:srgbClr val="339933"/>
                </a:solidFill>
                <a:latin typeface="Times New Roman" panose="02020603050405020304" pitchFamily="18" charset="0"/>
              </a:rPr>
              <a:t> </a:t>
            </a:r>
            <a:r>
              <a:rPr lang="en-US" altLang="zh-CN" sz="1800" u="sng">
                <a:solidFill>
                  <a:schemeClr val="accent1"/>
                </a:solidFill>
              </a:rPr>
              <a:t>= 0</a:t>
            </a:r>
            <a:endParaRPr lang="en-US" altLang="zh-CN" sz="1800" u="sng">
              <a:solidFill>
                <a:schemeClr val="accent1"/>
              </a:solidFill>
            </a:endParaRPr>
          </a:p>
        </p:txBody>
      </p:sp>
      <p:sp>
        <p:nvSpPr>
          <p:cNvPr id="48244" name="Rectangle 136"/>
          <p:cNvSpPr>
            <a:spLocks noGrp="1" noChangeArrowheads="1"/>
          </p:cNvSpPr>
          <p:nvPr>
            <p:ph type="body" idx="1"/>
          </p:nvPr>
        </p:nvSpPr>
        <p:spPr>
          <a:xfrm>
            <a:off x="1943100" y="1447801"/>
            <a:ext cx="8191500" cy="411395"/>
          </a:xfrm>
          <a:noFill/>
        </p:spPr>
        <p:txBody>
          <a:bodyPr/>
          <a:lstStyle/>
          <a:p>
            <a:r>
              <a:rPr lang="en-US" altLang="zh-CN" sz="1800">
                <a:ea typeface="宋体" panose="02010600030101010101" pitchFamily="2" charset="-122"/>
              </a:rPr>
              <a:t>R[rt] </a:t>
            </a:r>
            <a:r>
              <a:rPr lang="en-US" altLang="zh-CN" sz="1800">
                <a:ea typeface="宋体" panose="02010600030101010101" pitchFamily="2" charset="-122"/>
                <a:cs typeface="Arial" panose="020B0604020202020204" pitchFamily="34" charset="0"/>
                <a:sym typeface="Wingdings" panose="05000000000000000000" pitchFamily="2" charset="2"/>
              </a:rPr>
              <a:t>←</a:t>
            </a:r>
            <a:r>
              <a:rPr lang="en-US" altLang="zh-CN" sz="1800">
                <a:ea typeface="宋体" panose="02010600030101010101" pitchFamily="2" charset="-122"/>
              </a:rPr>
              <a:t> R[rs]  or  ZeroExt[Imm16]</a:t>
            </a:r>
            <a:endParaRPr lang="en-US" altLang="zh-CN" sz="1800">
              <a:ea typeface="宋体" panose="02010600030101010101" pitchFamily="2" charset="-122"/>
            </a:endParaRPr>
          </a:p>
        </p:txBody>
      </p:sp>
      <p:sp>
        <p:nvSpPr>
          <p:cNvPr id="48245" name="Rectangle 137"/>
          <p:cNvSpPr>
            <a:spLocks noChangeArrowheads="1"/>
          </p:cNvSpPr>
          <p:nvPr/>
        </p:nvSpPr>
        <p:spPr bwMode="auto">
          <a:xfrm>
            <a:off x="9256713" y="4038601"/>
            <a:ext cx="285336"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b="0">
                <a:latin typeface="Times New Roman" panose="02020603050405020304" pitchFamily="18" charset="0"/>
              </a:rPr>
              <a:t>0</a:t>
            </a:r>
            <a:endParaRPr lang="zh-CN" altLang="en-US" b="0">
              <a:latin typeface="Times New Roman" panose="02020603050405020304" pitchFamily="18" charset="0"/>
            </a:endParaRPr>
          </a:p>
        </p:txBody>
      </p:sp>
      <p:sp>
        <p:nvSpPr>
          <p:cNvPr id="48246" name="Rectangle 138"/>
          <p:cNvSpPr>
            <a:spLocks noChangeArrowheads="1"/>
          </p:cNvSpPr>
          <p:nvPr/>
        </p:nvSpPr>
        <p:spPr bwMode="auto">
          <a:xfrm>
            <a:off x="9256713" y="4818064"/>
            <a:ext cx="285336"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b="0">
                <a:latin typeface="Times New Roman" panose="02020603050405020304" pitchFamily="18" charset="0"/>
              </a:rPr>
              <a:t>1</a:t>
            </a:r>
            <a:endParaRPr lang="zh-CN" altLang="en-US" b="0">
              <a:latin typeface="Times New Roman" panose="02020603050405020304" pitchFamily="18" charset="0"/>
            </a:endParaRPr>
          </a:p>
        </p:txBody>
      </p:sp>
      <p:sp>
        <p:nvSpPr>
          <p:cNvPr id="48247" name="Rectangle 139"/>
          <p:cNvSpPr>
            <a:spLocks noChangeArrowheads="1"/>
          </p:cNvSpPr>
          <p:nvPr/>
        </p:nvSpPr>
        <p:spPr bwMode="auto">
          <a:xfrm>
            <a:off x="5675313" y="4267201"/>
            <a:ext cx="285336"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b="0">
                <a:latin typeface="Times New Roman" panose="02020603050405020304" pitchFamily="18" charset="0"/>
              </a:rPr>
              <a:t>0</a:t>
            </a:r>
            <a:endParaRPr lang="zh-CN" altLang="en-US" b="0">
              <a:latin typeface="Times New Roman" panose="02020603050405020304" pitchFamily="18" charset="0"/>
            </a:endParaRPr>
          </a:p>
        </p:txBody>
      </p:sp>
      <p:sp>
        <p:nvSpPr>
          <p:cNvPr id="48248" name="Rectangle 140"/>
          <p:cNvSpPr>
            <a:spLocks noChangeArrowheads="1"/>
          </p:cNvSpPr>
          <p:nvPr/>
        </p:nvSpPr>
        <p:spPr bwMode="auto">
          <a:xfrm>
            <a:off x="5675313" y="5046664"/>
            <a:ext cx="285336"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b="0">
                <a:latin typeface="Times New Roman" panose="02020603050405020304" pitchFamily="18" charset="0"/>
              </a:rPr>
              <a:t>1</a:t>
            </a:r>
            <a:endParaRPr lang="zh-CN" altLang="en-US" b="0">
              <a:latin typeface="Times New Roman" panose="02020603050405020304" pitchFamily="18" charset="0"/>
            </a:endParaRPr>
          </a:p>
        </p:txBody>
      </p:sp>
      <p:sp>
        <p:nvSpPr>
          <p:cNvPr id="48249" name="Rectangle 141"/>
          <p:cNvSpPr>
            <a:spLocks noChangeArrowheads="1"/>
          </p:cNvSpPr>
          <p:nvPr/>
        </p:nvSpPr>
        <p:spPr bwMode="auto">
          <a:xfrm>
            <a:off x="3805238" y="2717801"/>
            <a:ext cx="285336"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b="0">
                <a:latin typeface="Times New Roman" panose="02020603050405020304" pitchFamily="18" charset="0"/>
              </a:rPr>
              <a:t>0</a:t>
            </a:r>
            <a:endParaRPr lang="zh-CN" altLang="en-US" b="0">
              <a:latin typeface="Times New Roman" panose="02020603050405020304" pitchFamily="18" charset="0"/>
            </a:endParaRPr>
          </a:p>
        </p:txBody>
      </p:sp>
      <p:sp>
        <p:nvSpPr>
          <p:cNvPr id="48250" name="Rectangle 142"/>
          <p:cNvSpPr>
            <a:spLocks noChangeArrowheads="1"/>
          </p:cNvSpPr>
          <p:nvPr/>
        </p:nvSpPr>
        <p:spPr bwMode="auto">
          <a:xfrm>
            <a:off x="3119438" y="2717801"/>
            <a:ext cx="285336"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b="0">
                <a:latin typeface="Times New Roman" panose="02020603050405020304" pitchFamily="18" charset="0"/>
              </a:rPr>
              <a:t>1</a:t>
            </a:r>
            <a:endParaRPr lang="zh-CN" altLang="en-US" b="0">
              <a:latin typeface="Times New Roman" panose="02020603050405020304" pitchFamily="18" charset="0"/>
            </a:endParaRPr>
          </a:p>
        </p:txBody>
      </p:sp>
      <p:sp>
        <p:nvSpPr>
          <p:cNvPr id="48251" name="Line 143"/>
          <p:cNvSpPr>
            <a:spLocks noChangeShapeType="1"/>
          </p:cNvSpPr>
          <p:nvPr/>
        </p:nvSpPr>
        <p:spPr bwMode="auto">
          <a:xfrm>
            <a:off x="7620000" y="2146300"/>
            <a:ext cx="0" cy="88900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52" name="Rectangle 144"/>
          <p:cNvSpPr>
            <a:spLocks noChangeArrowheads="1"/>
          </p:cNvSpPr>
          <p:nvPr/>
        </p:nvSpPr>
        <p:spPr bwMode="auto">
          <a:xfrm rot="5400000">
            <a:off x="7276031" y="2423293"/>
            <a:ext cx="1041953"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&lt;21:25&gt;</a:t>
            </a:r>
            <a:endParaRPr lang="zh-CN" altLang="en-US" sz="1800"/>
          </a:p>
        </p:txBody>
      </p:sp>
      <p:sp>
        <p:nvSpPr>
          <p:cNvPr id="48253" name="Rectangle 145"/>
          <p:cNvSpPr>
            <a:spLocks noChangeArrowheads="1"/>
          </p:cNvSpPr>
          <p:nvPr/>
        </p:nvSpPr>
        <p:spPr bwMode="auto">
          <a:xfrm rot="5400000">
            <a:off x="7809431" y="2423293"/>
            <a:ext cx="1041953"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&lt;16:20&gt;</a:t>
            </a:r>
            <a:endParaRPr lang="zh-CN" altLang="en-US" sz="1800"/>
          </a:p>
        </p:txBody>
      </p:sp>
      <p:sp>
        <p:nvSpPr>
          <p:cNvPr id="48254" name="Rectangle 146"/>
          <p:cNvSpPr>
            <a:spLocks noChangeArrowheads="1"/>
          </p:cNvSpPr>
          <p:nvPr/>
        </p:nvSpPr>
        <p:spPr bwMode="auto">
          <a:xfrm rot="5400000">
            <a:off x="8347870" y="2424908"/>
            <a:ext cx="10318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&lt;11:15&gt;</a:t>
            </a:r>
            <a:endParaRPr lang="zh-CN" altLang="en-US" sz="1800"/>
          </a:p>
        </p:txBody>
      </p:sp>
      <p:sp>
        <p:nvSpPr>
          <p:cNvPr id="48255" name="Rectangle 147"/>
          <p:cNvSpPr>
            <a:spLocks noChangeArrowheads="1"/>
          </p:cNvSpPr>
          <p:nvPr/>
        </p:nvSpPr>
        <p:spPr bwMode="auto">
          <a:xfrm rot="5400000">
            <a:off x="8889551" y="2410593"/>
            <a:ext cx="913713"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&lt;0:15&gt;</a:t>
            </a:r>
            <a:endParaRPr lang="zh-CN" altLang="en-US" sz="1800"/>
          </a:p>
        </p:txBody>
      </p:sp>
      <p:sp>
        <p:nvSpPr>
          <p:cNvPr id="48256" name="Line 148"/>
          <p:cNvSpPr>
            <a:spLocks noChangeShapeType="1"/>
          </p:cNvSpPr>
          <p:nvPr/>
        </p:nvSpPr>
        <p:spPr bwMode="auto">
          <a:xfrm>
            <a:off x="8153400" y="2146300"/>
            <a:ext cx="0" cy="88900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57" name="Line 149"/>
          <p:cNvSpPr>
            <a:spLocks noChangeShapeType="1"/>
          </p:cNvSpPr>
          <p:nvPr/>
        </p:nvSpPr>
        <p:spPr bwMode="auto">
          <a:xfrm>
            <a:off x="8686800" y="2146300"/>
            <a:ext cx="0" cy="88900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58" name="Line 150"/>
          <p:cNvSpPr>
            <a:spLocks noChangeShapeType="1"/>
          </p:cNvSpPr>
          <p:nvPr/>
        </p:nvSpPr>
        <p:spPr bwMode="auto">
          <a:xfrm>
            <a:off x="9220200" y="2146300"/>
            <a:ext cx="0" cy="88900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59" name="Rectangle 151"/>
          <p:cNvSpPr>
            <a:spLocks noChangeArrowheads="1"/>
          </p:cNvSpPr>
          <p:nvPr/>
        </p:nvSpPr>
        <p:spPr bwMode="auto">
          <a:xfrm>
            <a:off x="8977314" y="2971801"/>
            <a:ext cx="913713"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Imm16</a:t>
            </a:r>
            <a:endParaRPr lang="en-US" altLang="zh-CN" sz="1800"/>
          </a:p>
        </p:txBody>
      </p:sp>
      <p:sp>
        <p:nvSpPr>
          <p:cNvPr id="48260" name="Rectangle 152"/>
          <p:cNvSpPr>
            <a:spLocks noChangeArrowheads="1"/>
          </p:cNvSpPr>
          <p:nvPr/>
        </p:nvSpPr>
        <p:spPr bwMode="auto">
          <a:xfrm>
            <a:off x="8443913" y="2971801"/>
            <a:ext cx="49052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Rd</a:t>
            </a:r>
            <a:endParaRPr lang="en-US" altLang="zh-CN" sz="1800"/>
          </a:p>
        </p:txBody>
      </p:sp>
      <p:sp>
        <p:nvSpPr>
          <p:cNvPr id="48261" name="Rectangle 153"/>
          <p:cNvSpPr>
            <a:spLocks noChangeArrowheads="1"/>
          </p:cNvSpPr>
          <p:nvPr/>
        </p:nvSpPr>
        <p:spPr bwMode="auto">
          <a:xfrm>
            <a:off x="7986713" y="2971801"/>
            <a:ext cx="42640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Rt</a:t>
            </a:r>
            <a:endParaRPr lang="en-US" altLang="zh-CN" sz="1800"/>
          </a:p>
        </p:txBody>
      </p:sp>
      <p:sp>
        <p:nvSpPr>
          <p:cNvPr id="48262" name="Rectangle 154"/>
          <p:cNvSpPr>
            <a:spLocks noChangeArrowheads="1"/>
          </p:cNvSpPr>
          <p:nvPr/>
        </p:nvSpPr>
        <p:spPr bwMode="auto">
          <a:xfrm>
            <a:off x="7453313" y="2971801"/>
            <a:ext cx="477696"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Rs</a:t>
            </a:r>
            <a:endParaRPr lang="en-US" altLang="zh-CN" sz="1800"/>
          </a:p>
        </p:txBody>
      </p:sp>
      <p:grpSp>
        <p:nvGrpSpPr>
          <p:cNvPr id="48263" name="Group 155"/>
          <p:cNvGrpSpPr/>
          <p:nvPr/>
        </p:nvGrpSpPr>
        <p:grpSpPr bwMode="auto">
          <a:xfrm>
            <a:off x="3273426" y="609601"/>
            <a:ext cx="5978525" cy="671513"/>
            <a:chOff x="1102" y="384"/>
            <a:chExt cx="3766" cy="423"/>
          </a:xfrm>
        </p:grpSpPr>
        <p:sp>
          <p:nvSpPr>
            <p:cNvPr id="48288" name="Rectangle 156"/>
            <p:cNvSpPr>
              <a:spLocks noChangeArrowheads="1"/>
            </p:cNvSpPr>
            <p:nvPr/>
          </p:nvSpPr>
          <p:spPr bwMode="auto">
            <a:xfrm>
              <a:off x="1167" y="584"/>
              <a:ext cx="3599"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grpSp>
          <p:nvGrpSpPr>
            <p:cNvPr id="48289" name="Group 157"/>
            <p:cNvGrpSpPr/>
            <p:nvPr/>
          </p:nvGrpSpPr>
          <p:grpSpPr bwMode="auto">
            <a:xfrm>
              <a:off x="1163" y="576"/>
              <a:ext cx="624" cy="231"/>
              <a:chOff x="1163" y="576"/>
              <a:chExt cx="624" cy="231"/>
            </a:xfrm>
          </p:grpSpPr>
          <p:sp>
            <p:nvSpPr>
              <p:cNvPr id="48303" name="Rectangle 158"/>
              <p:cNvSpPr>
                <a:spLocks noChangeArrowheads="1"/>
              </p:cNvSpPr>
              <p:nvPr/>
            </p:nvSpPr>
            <p:spPr bwMode="auto">
              <a:xfrm>
                <a:off x="1163" y="580"/>
                <a:ext cx="624"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48304" name="Rectangle 159"/>
              <p:cNvSpPr>
                <a:spLocks noChangeArrowheads="1"/>
              </p:cNvSpPr>
              <p:nvPr/>
            </p:nvSpPr>
            <p:spPr bwMode="auto">
              <a:xfrm>
                <a:off x="1345" y="576"/>
                <a:ext cx="29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op</a:t>
                </a:r>
                <a:endParaRPr lang="en-US" altLang="zh-CN" sz="1800"/>
              </a:p>
            </p:txBody>
          </p:sp>
        </p:grpSp>
        <p:grpSp>
          <p:nvGrpSpPr>
            <p:cNvPr id="48290" name="Group 160"/>
            <p:cNvGrpSpPr/>
            <p:nvPr/>
          </p:nvGrpSpPr>
          <p:grpSpPr bwMode="auto">
            <a:xfrm>
              <a:off x="1795" y="576"/>
              <a:ext cx="580" cy="231"/>
              <a:chOff x="1795" y="576"/>
              <a:chExt cx="580" cy="231"/>
            </a:xfrm>
          </p:grpSpPr>
          <p:sp>
            <p:nvSpPr>
              <p:cNvPr id="48301" name="Rectangle 161"/>
              <p:cNvSpPr>
                <a:spLocks noChangeArrowheads="1"/>
              </p:cNvSpPr>
              <p:nvPr/>
            </p:nvSpPr>
            <p:spPr bwMode="auto">
              <a:xfrm>
                <a:off x="1795" y="580"/>
                <a:ext cx="580"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48302" name="Rectangle 162"/>
              <p:cNvSpPr>
                <a:spLocks noChangeArrowheads="1"/>
              </p:cNvSpPr>
              <p:nvPr/>
            </p:nvSpPr>
            <p:spPr bwMode="auto">
              <a:xfrm>
                <a:off x="1960" y="576"/>
                <a:ext cx="25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rs</a:t>
                </a:r>
                <a:endParaRPr lang="en-US" altLang="zh-CN" sz="1800"/>
              </a:p>
            </p:txBody>
          </p:sp>
        </p:grpSp>
        <p:grpSp>
          <p:nvGrpSpPr>
            <p:cNvPr id="48291" name="Group 163"/>
            <p:cNvGrpSpPr/>
            <p:nvPr/>
          </p:nvGrpSpPr>
          <p:grpSpPr bwMode="auto">
            <a:xfrm>
              <a:off x="2383" y="576"/>
              <a:ext cx="579" cy="231"/>
              <a:chOff x="2383" y="576"/>
              <a:chExt cx="579" cy="231"/>
            </a:xfrm>
          </p:grpSpPr>
          <p:sp>
            <p:nvSpPr>
              <p:cNvPr id="48299" name="Rectangle 164"/>
              <p:cNvSpPr>
                <a:spLocks noChangeArrowheads="1"/>
              </p:cNvSpPr>
              <p:nvPr/>
            </p:nvSpPr>
            <p:spPr bwMode="auto">
              <a:xfrm>
                <a:off x="2383" y="580"/>
                <a:ext cx="579"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48300" name="Rectangle 165"/>
              <p:cNvSpPr>
                <a:spLocks noChangeArrowheads="1"/>
              </p:cNvSpPr>
              <p:nvPr/>
            </p:nvSpPr>
            <p:spPr bwMode="auto">
              <a:xfrm>
                <a:off x="2547" y="576"/>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rt</a:t>
                </a:r>
                <a:endParaRPr lang="en-US" altLang="zh-CN" sz="1800"/>
              </a:p>
            </p:txBody>
          </p:sp>
        </p:grpSp>
        <p:sp>
          <p:nvSpPr>
            <p:cNvPr id="48292" name="Rectangle 166"/>
            <p:cNvSpPr>
              <a:spLocks noChangeArrowheads="1"/>
            </p:cNvSpPr>
            <p:nvPr/>
          </p:nvSpPr>
          <p:spPr bwMode="auto">
            <a:xfrm>
              <a:off x="2970" y="580"/>
              <a:ext cx="1800"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48293" name="Rectangle 167"/>
            <p:cNvSpPr>
              <a:spLocks noChangeArrowheads="1"/>
            </p:cNvSpPr>
            <p:nvPr/>
          </p:nvSpPr>
          <p:spPr bwMode="auto">
            <a:xfrm>
              <a:off x="3473" y="576"/>
              <a:ext cx="83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immediate</a:t>
              </a:r>
              <a:endParaRPr lang="en-US" altLang="zh-CN" sz="1800"/>
            </a:p>
          </p:txBody>
        </p:sp>
        <p:sp>
          <p:nvSpPr>
            <p:cNvPr id="48294" name="Rectangle 168"/>
            <p:cNvSpPr>
              <a:spLocks noChangeArrowheads="1"/>
            </p:cNvSpPr>
            <p:nvPr/>
          </p:nvSpPr>
          <p:spPr bwMode="auto">
            <a:xfrm>
              <a:off x="4672" y="384"/>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0</a:t>
              </a:r>
              <a:endParaRPr lang="zh-CN" altLang="en-US" sz="1800"/>
            </a:p>
          </p:txBody>
        </p:sp>
        <p:sp>
          <p:nvSpPr>
            <p:cNvPr id="48295" name="Rectangle 169"/>
            <p:cNvSpPr>
              <a:spLocks noChangeArrowheads="1"/>
            </p:cNvSpPr>
            <p:nvPr/>
          </p:nvSpPr>
          <p:spPr bwMode="auto">
            <a:xfrm>
              <a:off x="2774" y="384"/>
              <a:ext cx="27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16</a:t>
              </a:r>
              <a:endParaRPr lang="zh-CN" altLang="en-US" sz="1800"/>
            </a:p>
          </p:txBody>
        </p:sp>
        <p:sp>
          <p:nvSpPr>
            <p:cNvPr id="48296" name="Rectangle 170"/>
            <p:cNvSpPr>
              <a:spLocks noChangeArrowheads="1"/>
            </p:cNvSpPr>
            <p:nvPr/>
          </p:nvSpPr>
          <p:spPr bwMode="auto">
            <a:xfrm>
              <a:off x="2186" y="384"/>
              <a:ext cx="27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21</a:t>
              </a:r>
              <a:endParaRPr lang="zh-CN" altLang="en-US" sz="1800"/>
            </a:p>
          </p:txBody>
        </p:sp>
        <p:sp>
          <p:nvSpPr>
            <p:cNvPr id="48297" name="Rectangle 171"/>
            <p:cNvSpPr>
              <a:spLocks noChangeArrowheads="1"/>
            </p:cNvSpPr>
            <p:nvPr/>
          </p:nvSpPr>
          <p:spPr bwMode="auto">
            <a:xfrm>
              <a:off x="1598" y="384"/>
              <a:ext cx="27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26</a:t>
              </a:r>
              <a:endParaRPr lang="zh-CN" altLang="en-US" sz="1800"/>
            </a:p>
          </p:txBody>
        </p:sp>
        <p:sp>
          <p:nvSpPr>
            <p:cNvPr id="48298" name="Rectangle 172"/>
            <p:cNvSpPr>
              <a:spLocks noChangeArrowheads="1"/>
            </p:cNvSpPr>
            <p:nvPr/>
          </p:nvSpPr>
          <p:spPr bwMode="auto">
            <a:xfrm>
              <a:off x="1102" y="384"/>
              <a:ext cx="27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31</a:t>
              </a:r>
              <a:endParaRPr lang="zh-CN" altLang="en-US" sz="1800"/>
            </a:p>
          </p:txBody>
        </p:sp>
      </p:grpSp>
      <p:sp>
        <p:nvSpPr>
          <p:cNvPr id="254125" name="Line 173"/>
          <p:cNvSpPr>
            <a:spLocks noChangeShapeType="1"/>
          </p:cNvSpPr>
          <p:nvPr/>
        </p:nvSpPr>
        <p:spPr bwMode="auto">
          <a:xfrm flipH="1">
            <a:off x="6980238" y="4205288"/>
            <a:ext cx="2336800" cy="0"/>
          </a:xfrm>
          <a:prstGeom prst="line">
            <a:avLst/>
          </a:prstGeom>
          <a:noFill/>
          <a:ln w="50800">
            <a:solidFill>
              <a:srgbClr val="FF0000"/>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4126" name="Line 174"/>
          <p:cNvSpPr>
            <a:spLocks noChangeShapeType="1"/>
          </p:cNvSpPr>
          <p:nvPr/>
        </p:nvSpPr>
        <p:spPr bwMode="auto">
          <a:xfrm>
            <a:off x="6777038" y="3284538"/>
            <a:ext cx="0" cy="482600"/>
          </a:xfrm>
          <a:prstGeom prst="line">
            <a:avLst/>
          </a:prstGeom>
          <a:noFill/>
          <a:ln w="25400">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0" name="Group 175"/>
          <p:cNvGrpSpPr/>
          <p:nvPr/>
        </p:nvGrpSpPr>
        <p:grpSpPr bwMode="auto">
          <a:xfrm>
            <a:off x="4124325" y="3236913"/>
            <a:ext cx="2413000" cy="557212"/>
            <a:chOff x="1638" y="2039"/>
            <a:chExt cx="1520" cy="351"/>
          </a:xfrm>
        </p:grpSpPr>
        <p:sp>
          <p:nvSpPr>
            <p:cNvPr id="48286" name="Line 176"/>
            <p:cNvSpPr>
              <a:spLocks noChangeShapeType="1"/>
            </p:cNvSpPr>
            <p:nvPr/>
          </p:nvSpPr>
          <p:spPr bwMode="auto">
            <a:xfrm>
              <a:off x="2038" y="2390"/>
              <a:ext cx="1120" cy="0"/>
            </a:xfrm>
            <a:prstGeom prst="line">
              <a:avLst/>
            </a:prstGeom>
            <a:noFill/>
            <a:ln w="50800">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87" name="Line 177"/>
            <p:cNvSpPr>
              <a:spLocks noChangeShapeType="1"/>
            </p:cNvSpPr>
            <p:nvPr/>
          </p:nvSpPr>
          <p:spPr bwMode="auto">
            <a:xfrm>
              <a:off x="1638" y="2039"/>
              <a:ext cx="0" cy="236"/>
            </a:xfrm>
            <a:prstGeom prst="line">
              <a:avLst/>
            </a:prstGeom>
            <a:noFill/>
            <a:ln w="50800">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1" name="Group 178"/>
          <p:cNvGrpSpPr/>
          <p:nvPr/>
        </p:nvGrpSpPr>
        <p:grpSpPr bwMode="auto">
          <a:xfrm>
            <a:off x="2573339" y="2525713"/>
            <a:ext cx="1322387" cy="1123950"/>
            <a:chOff x="661" y="1591"/>
            <a:chExt cx="833" cy="708"/>
          </a:xfrm>
        </p:grpSpPr>
        <p:sp>
          <p:nvSpPr>
            <p:cNvPr id="48282" name="Line 179"/>
            <p:cNvSpPr>
              <a:spLocks noChangeShapeType="1"/>
            </p:cNvSpPr>
            <p:nvPr/>
          </p:nvSpPr>
          <p:spPr bwMode="auto">
            <a:xfrm flipV="1">
              <a:off x="1197" y="2149"/>
              <a:ext cx="0" cy="150"/>
            </a:xfrm>
            <a:prstGeom prst="line">
              <a:avLst/>
            </a:prstGeom>
            <a:noFill/>
            <a:ln w="25400">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83" name="Line 180"/>
            <p:cNvSpPr>
              <a:spLocks noChangeShapeType="1"/>
            </p:cNvSpPr>
            <p:nvPr/>
          </p:nvSpPr>
          <p:spPr bwMode="auto">
            <a:xfrm>
              <a:off x="1389" y="1905"/>
              <a:ext cx="0" cy="370"/>
            </a:xfrm>
            <a:prstGeom prst="line">
              <a:avLst/>
            </a:prstGeom>
            <a:noFill/>
            <a:ln w="50800">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84" name="Line 181"/>
            <p:cNvSpPr>
              <a:spLocks noChangeShapeType="1"/>
            </p:cNvSpPr>
            <p:nvPr/>
          </p:nvSpPr>
          <p:spPr bwMode="auto">
            <a:xfrm>
              <a:off x="1494" y="1591"/>
              <a:ext cx="0" cy="103"/>
            </a:xfrm>
            <a:prstGeom prst="line">
              <a:avLst/>
            </a:prstGeom>
            <a:noFill/>
            <a:ln w="50800">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85" name="Line 182"/>
            <p:cNvSpPr>
              <a:spLocks noChangeShapeType="1"/>
            </p:cNvSpPr>
            <p:nvPr/>
          </p:nvSpPr>
          <p:spPr bwMode="auto">
            <a:xfrm flipH="1">
              <a:off x="661" y="1830"/>
              <a:ext cx="352" cy="0"/>
            </a:xfrm>
            <a:prstGeom prst="line">
              <a:avLst/>
            </a:prstGeom>
            <a:noFill/>
            <a:ln w="25400">
              <a:solidFill>
                <a:srgbClr val="FF0000"/>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2" name="Group 183"/>
          <p:cNvGrpSpPr/>
          <p:nvPr/>
        </p:nvGrpSpPr>
        <p:grpSpPr bwMode="auto">
          <a:xfrm>
            <a:off x="3678239" y="4632325"/>
            <a:ext cx="2859087" cy="1697038"/>
            <a:chOff x="1357" y="2918"/>
            <a:chExt cx="1801" cy="1069"/>
          </a:xfrm>
        </p:grpSpPr>
        <p:sp>
          <p:nvSpPr>
            <p:cNvPr id="48276" name="Line 184"/>
            <p:cNvSpPr>
              <a:spLocks noChangeShapeType="1"/>
            </p:cNvSpPr>
            <p:nvPr/>
          </p:nvSpPr>
          <p:spPr bwMode="auto">
            <a:xfrm>
              <a:off x="2221" y="3330"/>
              <a:ext cx="400" cy="0"/>
            </a:xfrm>
            <a:prstGeom prst="line">
              <a:avLst/>
            </a:prstGeom>
            <a:noFill/>
            <a:ln w="50800">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77" name="Line 185"/>
            <p:cNvSpPr>
              <a:spLocks noChangeShapeType="1"/>
            </p:cNvSpPr>
            <p:nvPr/>
          </p:nvSpPr>
          <p:spPr bwMode="auto">
            <a:xfrm>
              <a:off x="1357" y="3410"/>
              <a:ext cx="592" cy="0"/>
            </a:xfrm>
            <a:prstGeom prst="line">
              <a:avLst/>
            </a:prstGeom>
            <a:noFill/>
            <a:ln w="50800">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78" name="Line 186"/>
            <p:cNvSpPr>
              <a:spLocks noChangeShapeType="1"/>
            </p:cNvSpPr>
            <p:nvPr/>
          </p:nvSpPr>
          <p:spPr bwMode="auto">
            <a:xfrm>
              <a:off x="2854" y="2918"/>
              <a:ext cx="304" cy="0"/>
            </a:xfrm>
            <a:prstGeom prst="line">
              <a:avLst/>
            </a:prstGeom>
            <a:noFill/>
            <a:ln w="50800">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48279" name="Group 187"/>
            <p:cNvGrpSpPr/>
            <p:nvPr/>
          </p:nvGrpSpPr>
          <p:grpSpPr bwMode="auto">
            <a:xfrm>
              <a:off x="2109" y="3374"/>
              <a:ext cx="624" cy="613"/>
              <a:chOff x="2109" y="3374"/>
              <a:chExt cx="624" cy="613"/>
            </a:xfrm>
          </p:grpSpPr>
          <p:sp>
            <p:nvSpPr>
              <p:cNvPr id="48280" name="Line 188"/>
              <p:cNvSpPr>
                <a:spLocks noChangeShapeType="1"/>
              </p:cNvSpPr>
              <p:nvPr/>
            </p:nvSpPr>
            <p:spPr bwMode="auto">
              <a:xfrm>
                <a:off x="2733" y="3374"/>
                <a:ext cx="0" cy="252"/>
              </a:xfrm>
              <a:prstGeom prst="line">
                <a:avLst/>
              </a:prstGeom>
              <a:noFill/>
              <a:ln w="25400">
                <a:solidFill>
                  <a:srgbClr val="FF0000"/>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81" name="Line 189"/>
              <p:cNvSpPr>
                <a:spLocks noChangeShapeType="1"/>
              </p:cNvSpPr>
              <p:nvPr/>
            </p:nvSpPr>
            <p:spPr bwMode="auto">
              <a:xfrm>
                <a:off x="2109" y="3690"/>
                <a:ext cx="0" cy="297"/>
              </a:xfrm>
              <a:prstGeom prst="line">
                <a:avLst/>
              </a:prstGeom>
              <a:noFill/>
              <a:ln w="25400">
                <a:solidFill>
                  <a:srgbClr val="FF0000"/>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14" name="Group 190"/>
          <p:cNvGrpSpPr/>
          <p:nvPr/>
        </p:nvGrpSpPr>
        <p:grpSpPr bwMode="auto">
          <a:xfrm>
            <a:off x="2255838" y="3554414"/>
            <a:ext cx="7823200" cy="2638425"/>
            <a:chOff x="461" y="2239"/>
            <a:chExt cx="4928" cy="1662"/>
          </a:xfrm>
        </p:grpSpPr>
        <p:sp>
          <p:nvSpPr>
            <p:cNvPr id="48270" name="Line 191"/>
            <p:cNvSpPr>
              <a:spLocks noChangeShapeType="1"/>
            </p:cNvSpPr>
            <p:nvPr/>
          </p:nvSpPr>
          <p:spPr bwMode="auto">
            <a:xfrm flipH="1">
              <a:off x="461" y="2605"/>
              <a:ext cx="656" cy="0"/>
            </a:xfrm>
            <a:prstGeom prst="line">
              <a:avLst/>
            </a:prstGeom>
            <a:noFill/>
            <a:ln w="50800">
              <a:solidFill>
                <a:srgbClr val="FF0000"/>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71" name="Line 192"/>
            <p:cNvSpPr>
              <a:spLocks noChangeShapeType="1"/>
            </p:cNvSpPr>
            <p:nvPr/>
          </p:nvSpPr>
          <p:spPr bwMode="auto">
            <a:xfrm flipH="1">
              <a:off x="461" y="3885"/>
              <a:ext cx="4928" cy="0"/>
            </a:xfrm>
            <a:prstGeom prst="line">
              <a:avLst/>
            </a:prstGeom>
            <a:noFill/>
            <a:ln w="50800">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72" name="Line 193"/>
            <p:cNvSpPr>
              <a:spLocks noChangeShapeType="1"/>
            </p:cNvSpPr>
            <p:nvPr/>
          </p:nvSpPr>
          <p:spPr bwMode="auto">
            <a:xfrm flipV="1">
              <a:off x="486" y="2589"/>
              <a:ext cx="0" cy="1312"/>
            </a:xfrm>
            <a:prstGeom prst="line">
              <a:avLst/>
            </a:prstGeom>
            <a:noFill/>
            <a:ln w="50800">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73" name="Line 194"/>
            <p:cNvSpPr>
              <a:spLocks noChangeShapeType="1"/>
            </p:cNvSpPr>
            <p:nvPr/>
          </p:nvSpPr>
          <p:spPr bwMode="auto">
            <a:xfrm>
              <a:off x="5373" y="2844"/>
              <a:ext cx="0" cy="1025"/>
            </a:xfrm>
            <a:prstGeom prst="line">
              <a:avLst/>
            </a:prstGeom>
            <a:noFill/>
            <a:ln w="50800">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74" name="Line 195"/>
            <p:cNvSpPr>
              <a:spLocks noChangeShapeType="1"/>
            </p:cNvSpPr>
            <p:nvPr/>
          </p:nvSpPr>
          <p:spPr bwMode="auto">
            <a:xfrm>
              <a:off x="5110" y="2837"/>
              <a:ext cx="256" cy="0"/>
            </a:xfrm>
            <a:prstGeom prst="line">
              <a:avLst/>
            </a:prstGeom>
            <a:noFill/>
            <a:ln w="50800">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75" name="Line 196"/>
            <p:cNvSpPr>
              <a:spLocks noChangeShapeType="1"/>
            </p:cNvSpPr>
            <p:nvPr/>
          </p:nvSpPr>
          <p:spPr bwMode="auto">
            <a:xfrm flipV="1">
              <a:off x="4989" y="2239"/>
              <a:ext cx="0" cy="284"/>
            </a:xfrm>
            <a:prstGeom prst="line">
              <a:avLst/>
            </a:prstGeom>
            <a:noFill/>
            <a:ln w="25400">
              <a:solidFill>
                <a:srgbClr val="FF0000"/>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 name="标题 1"/>
          <p:cNvSpPr>
            <a:spLocks noGrp="1"/>
          </p:cNvSpPr>
          <p:nvPr>
            <p:ph type="title"/>
          </p:nvPr>
        </p:nvSpPr>
        <p:spPr/>
        <p:txBody>
          <a:bodyPr/>
          <a:lstStyle/>
          <a:p>
            <a:r>
              <a:rPr lang="en-US" altLang="zh-CN" dirty="0" err="1"/>
              <a:t>ori</a:t>
            </a:r>
            <a:r>
              <a:rPr lang="en-US" altLang="zh-CN" dirty="0"/>
              <a:t> </a:t>
            </a:r>
            <a:r>
              <a:rPr lang="zh-CN" altLang="en-US" dirty="0"/>
              <a:t>指令译码后的执行过程 </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slide(fromLef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254126"/>
                                        </p:tgtEl>
                                        <p:attrNameLst>
                                          <p:attrName>style.visibility</p:attrName>
                                        </p:attrNameLst>
                                      </p:cBhvr>
                                      <p:to>
                                        <p:strVal val="visible"/>
                                      </p:to>
                                    </p:set>
                                    <p:animEffect transition="in" filter="slide(fromTop)">
                                      <p:cBhvr>
                                        <p:cTn id="17" dur="500"/>
                                        <p:tgtEl>
                                          <p:spTgt spid="254126"/>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254125"/>
                                        </p:tgtEl>
                                        <p:attrNameLst>
                                          <p:attrName>style.visibility</p:attrName>
                                        </p:attrNameLst>
                                      </p:cBhvr>
                                      <p:to>
                                        <p:strVal val="visible"/>
                                      </p:to>
                                    </p:set>
                                    <p:animEffect transition="in" filter="slide(fromLeft)">
                                      <p:cBhvr>
                                        <p:cTn id="22" dur="500"/>
                                        <p:tgtEl>
                                          <p:spTgt spid="254125"/>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2"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slide(fromRight)">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1"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slide(fromTop)">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125" grpId="0" animBg="1"/>
      <p:bldP spid="25412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155" name="Group 3"/>
          <p:cNvGrpSpPr/>
          <p:nvPr/>
        </p:nvGrpSpPr>
        <p:grpSpPr bwMode="auto">
          <a:xfrm>
            <a:off x="6553200" y="3654425"/>
            <a:ext cx="457200" cy="1136650"/>
            <a:chOff x="3168" y="2302"/>
            <a:chExt cx="288" cy="716"/>
          </a:xfrm>
        </p:grpSpPr>
        <p:sp>
          <p:nvSpPr>
            <p:cNvPr id="49358" name="Line 4"/>
            <p:cNvSpPr>
              <a:spLocks noChangeShapeType="1"/>
            </p:cNvSpPr>
            <p:nvPr/>
          </p:nvSpPr>
          <p:spPr bwMode="auto">
            <a:xfrm>
              <a:off x="3168" y="2302"/>
              <a:ext cx="0" cy="16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359" name="Line 5"/>
            <p:cNvSpPr>
              <a:spLocks noChangeShapeType="1"/>
            </p:cNvSpPr>
            <p:nvPr/>
          </p:nvSpPr>
          <p:spPr bwMode="auto">
            <a:xfrm>
              <a:off x="3176" y="2302"/>
              <a:ext cx="272" cy="16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360" name="Line 6"/>
            <p:cNvSpPr>
              <a:spLocks noChangeShapeType="1"/>
            </p:cNvSpPr>
            <p:nvPr/>
          </p:nvSpPr>
          <p:spPr bwMode="auto">
            <a:xfrm>
              <a:off x="3176" y="2481"/>
              <a:ext cx="128" cy="7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361" name="Line 7"/>
            <p:cNvSpPr>
              <a:spLocks noChangeShapeType="1"/>
            </p:cNvSpPr>
            <p:nvPr/>
          </p:nvSpPr>
          <p:spPr bwMode="auto">
            <a:xfrm>
              <a:off x="3312" y="2571"/>
              <a:ext cx="0" cy="16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362" name="Line 8"/>
            <p:cNvSpPr>
              <a:spLocks noChangeShapeType="1"/>
            </p:cNvSpPr>
            <p:nvPr/>
          </p:nvSpPr>
          <p:spPr bwMode="auto">
            <a:xfrm>
              <a:off x="3456" y="2481"/>
              <a:ext cx="0" cy="342"/>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363" name="Line 9"/>
            <p:cNvSpPr>
              <a:spLocks noChangeShapeType="1"/>
            </p:cNvSpPr>
            <p:nvPr/>
          </p:nvSpPr>
          <p:spPr bwMode="auto">
            <a:xfrm flipV="1">
              <a:off x="3176" y="2734"/>
              <a:ext cx="128" cy="10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364" name="Line 10"/>
            <p:cNvSpPr>
              <a:spLocks noChangeShapeType="1"/>
            </p:cNvSpPr>
            <p:nvPr/>
          </p:nvSpPr>
          <p:spPr bwMode="auto">
            <a:xfrm>
              <a:off x="3168" y="2839"/>
              <a:ext cx="0" cy="16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365" name="Line 11"/>
            <p:cNvSpPr>
              <a:spLocks noChangeShapeType="1"/>
            </p:cNvSpPr>
            <p:nvPr/>
          </p:nvSpPr>
          <p:spPr bwMode="auto">
            <a:xfrm flipV="1">
              <a:off x="3176" y="2823"/>
              <a:ext cx="272" cy="19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9156" name="Line 12"/>
          <p:cNvSpPr>
            <a:spLocks noChangeShapeType="1"/>
          </p:cNvSpPr>
          <p:nvPr/>
        </p:nvSpPr>
        <p:spPr bwMode="auto">
          <a:xfrm flipH="1">
            <a:off x="8369300" y="4191000"/>
            <a:ext cx="939800" cy="0"/>
          </a:xfrm>
          <a:prstGeom prst="line">
            <a:avLst/>
          </a:prstGeom>
          <a:noFill/>
          <a:ln w="254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57" name="Line 13"/>
          <p:cNvSpPr>
            <a:spLocks noChangeShapeType="1"/>
          </p:cNvSpPr>
          <p:nvPr/>
        </p:nvSpPr>
        <p:spPr bwMode="auto">
          <a:xfrm flipH="1">
            <a:off x="7385050" y="4146550"/>
            <a:ext cx="88900" cy="128588"/>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58" name="Rectangle 14"/>
          <p:cNvSpPr>
            <a:spLocks noChangeArrowheads="1"/>
          </p:cNvSpPr>
          <p:nvPr/>
        </p:nvSpPr>
        <p:spPr bwMode="auto">
          <a:xfrm>
            <a:off x="7072313" y="4208464"/>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32</a:t>
            </a:r>
            <a:endParaRPr lang="zh-CN" altLang="en-US" sz="1800"/>
          </a:p>
        </p:txBody>
      </p:sp>
      <p:sp>
        <p:nvSpPr>
          <p:cNvPr id="49159" name="Line 15"/>
          <p:cNvSpPr>
            <a:spLocks noChangeShapeType="1"/>
          </p:cNvSpPr>
          <p:nvPr/>
        </p:nvSpPr>
        <p:spPr bwMode="auto">
          <a:xfrm>
            <a:off x="6781800" y="3289300"/>
            <a:ext cx="0" cy="48260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60" name="Rectangle 16"/>
          <p:cNvSpPr>
            <a:spLocks noChangeArrowheads="1"/>
          </p:cNvSpPr>
          <p:nvPr/>
        </p:nvSpPr>
        <p:spPr bwMode="auto">
          <a:xfrm>
            <a:off x="5659439" y="2962276"/>
            <a:ext cx="1487487"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a:r>
              <a:rPr lang="en-US" altLang="zh-CN" sz="1800" u="sng">
                <a:solidFill>
                  <a:schemeClr val="accent1"/>
                </a:solidFill>
              </a:rPr>
              <a:t>ALUctr = addu</a:t>
            </a:r>
            <a:endParaRPr lang="en-US" altLang="zh-CN" sz="1800" u="sng">
              <a:solidFill>
                <a:schemeClr val="accent1"/>
              </a:solidFill>
            </a:endParaRPr>
          </a:p>
        </p:txBody>
      </p:sp>
      <p:sp>
        <p:nvSpPr>
          <p:cNvPr id="49161" name="Rectangle 17"/>
          <p:cNvSpPr>
            <a:spLocks noChangeArrowheads="1"/>
          </p:cNvSpPr>
          <p:nvPr/>
        </p:nvSpPr>
        <p:spPr bwMode="auto">
          <a:xfrm>
            <a:off x="2395538" y="4664076"/>
            <a:ext cx="541816"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rgbClr val="A50021"/>
                </a:solidFill>
              </a:rPr>
              <a:t>Clk</a:t>
            </a:r>
            <a:endParaRPr lang="en-US" altLang="zh-CN" sz="1800">
              <a:solidFill>
                <a:srgbClr val="A50021"/>
              </a:solidFill>
            </a:endParaRPr>
          </a:p>
        </p:txBody>
      </p:sp>
      <p:sp>
        <p:nvSpPr>
          <p:cNvPr id="49162" name="Rectangle 18"/>
          <p:cNvSpPr>
            <a:spLocks noChangeArrowheads="1"/>
          </p:cNvSpPr>
          <p:nvPr/>
        </p:nvSpPr>
        <p:spPr bwMode="auto">
          <a:xfrm>
            <a:off x="2195513" y="3781426"/>
            <a:ext cx="81112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busW</a:t>
            </a:r>
            <a:endParaRPr lang="en-US" altLang="zh-CN" sz="1800"/>
          </a:p>
        </p:txBody>
      </p:sp>
      <p:sp>
        <p:nvSpPr>
          <p:cNvPr id="49163" name="Rectangle 19"/>
          <p:cNvSpPr>
            <a:spLocks noChangeArrowheads="1"/>
          </p:cNvSpPr>
          <p:nvPr/>
        </p:nvSpPr>
        <p:spPr bwMode="auto">
          <a:xfrm>
            <a:off x="3279776" y="3654425"/>
            <a:ext cx="1431925" cy="1130300"/>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49164" name="Line 20"/>
          <p:cNvSpPr>
            <a:spLocks noChangeShapeType="1"/>
          </p:cNvSpPr>
          <p:nvPr/>
        </p:nvSpPr>
        <p:spPr bwMode="auto">
          <a:xfrm>
            <a:off x="3317876" y="4560888"/>
            <a:ext cx="250825" cy="635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65" name="Line 21"/>
          <p:cNvSpPr>
            <a:spLocks noChangeShapeType="1"/>
          </p:cNvSpPr>
          <p:nvPr/>
        </p:nvSpPr>
        <p:spPr bwMode="auto">
          <a:xfrm flipH="1">
            <a:off x="3292476" y="4649789"/>
            <a:ext cx="301625" cy="9842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66" name="Oval 22"/>
          <p:cNvSpPr>
            <a:spLocks noChangeArrowheads="1"/>
          </p:cNvSpPr>
          <p:nvPr/>
        </p:nvSpPr>
        <p:spPr bwMode="auto">
          <a:xfrm>
            <a:off x="3127375" y="4595814"/>
            <a:ext cx="127000" cy="117475"/>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49167" name="Rectangle 23"/>
          <p:cNvSpPr>
            <a:spLocks noChangeArrowheads="1"/>
          </p:cNvSpPr>
          <p:nvPr/>
        </p:nvSpPr>
        <p:spPr bwMode="auto">
          <a:xfrm>
            <a:off x="2125664" y="3140075"/>
            <a:ext cx="129222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u="sng">
                <a:solidFill>
                  <a:schemeClr val="accent1"/>
                </a:solidFill>
              </a:rPr>
              <a:t>RegWr</a:t>
            </a:r>
            <a:r>
              <a:rPr lang="en-US" altLang="zh-CN" u="sng">
                <a:solidFill>
                  <a:srgbClr val="339933"/>
                </a:solidFill>
                <a:latin typeface="Times New Roman" panose="02020603050405020304" pitchFamily="18" charset="0"/>
              </a:rPr>
              <a:t> </a:t>
            </a:r>
            <a:r>
              <a:rPr lang="en-US" altLang="zh-CN" sz="1800" u="sng">
                <a:solidFill>
                  <a:schemeClr val="accent1"/>
                </a:solidFill>
              </a:rPr>
              <a:t>= 1</a:t>
            </a:r>
            <a:endParaRPr lang="en-US" altLang="zh-CN" sz="1800" u="sng">
              <a:solidFill>
                <a:schemeClr val="accent1"/>
              </a:solidFill>
            </a:endParaRPr>
          </a:p>
        </p:txBody>
      </p:sp>
      <p:sp>
        <p:nvSpPr>
          <p:cNvPr id="49168" name="Line 24"/>
          <p:cNvSpPr>
            <a:spLocks noChangeShapeType="1"/>
          </p:cNvSpPr>
          <p:nvPr/>
        </p:nvSpPr>
        <p:spPr bwMode="auto">
          <a:xfrm flipH="1">
            <a:off x="2260600" y="4140200"/>
            <a:ext cx="1041400" cy="0"/>
          </a:xfrm>
          <a:prstGeom prst="line">
            <a:avLst/>
          </a:prstGeom>
          <a:noFill/>
          <a:ln w="50800">
            <a:solidFill>
              <a:schemeClr val="accent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69" name="Line 25"/>
          <p:cNvSpPr>
            <a:spLocks noChangeShapeType="1"/>
          </p:cNvSpPr>
          <p:nvPr/>
        </p:nvSpPr>
        <p:spPr bwMode="auto">
          <a:xfrm flipH="1">
            <a:off x="2813050" y="4075114"/>
            <a:ext cx="88900" cy="128587"/>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0" name="Rectangle 26"/>
          <p:cNvSpPr>
            <a:spLocks noChangeArrowheads="1"/>
          </p:cNvSpPr>
          <p:nvPr/>
        </p:nvSpPr>
        <p:spPr bwMode="auto">
          <a:xfrm>
            <a:off x="2500313" y="4137026"/>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32</a:t>
            </a:r>
            <a:endParaRPr lang="zh-CN" altLang="en-US" sz="1800"/>
          </a:p>
        </p:txBody>
      </p:sp>
      <p:sp>
        <p:nvSpPr>
          <p:cNvPr id="49171" name="Line 27"/>
          <p:cNvSpPr>
            <a:spLocks noChangeShapeType="1"/>
          </p:cNvSpPr>
          <p:nvPr/>
        </p:nvSpPr>
        <p:spPr bwMode="auto">
          <a:xfrm>
            <a:off x="4749800" y="3784600"/>
            <a:ext cx="1778000" cy="0"/>
          </a:xfrm>
          <a:prstGeom prst="line">
            <a:avLst/>
          </a:prstGeom>
          <a:noFill/>
          <a:ln w="50800">
            <a:solidFill>
              <a:schemeClr val="accent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2" name="Line 28"/>
          <p:cNvSpPr>
            <a:spLocks noChangeShapeType="1"/>
          </p:cNvSpPr>
          <p:nvPr/>
        </p:nvSpPr>
        <p:spPr bwMode="auto">
          <a:xfrm flipH="1">
            <a:off x="5708650" y="3719514"/>
            <a:ext cx="88900" cy="130175"/>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3" name="Rectangle 29"/>
          <p:cNvSpPr>
            <a:spLocks noChangeArrowheads="1"/>
          </p:cNvSpPr>
          <p:nvPr/>
        </p:nvSpPr>
        <p:spPr bwMode="auto">
          <a:xfrm>
            <a:off x="5395913" y="3852864"/>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32</a:t>
            </a:r>
            <a:endParaRPr lang="zh-CN" altLang="en-US" sz="1800"/>
          </a:p>
        </p:txBody>
      </p:sp>
      <p:sp>
        <p:nvSpPr>
          <p:cNvPr id="49174" name="Rectangle 30"/>
          <p:cNvSpPr>
            <a:spLocks noChangeArrowheads="1"/>
          </p:cNvSpPr>
          <p:nvPr/>
        </p:nvSpPr>
        <p:spPr bwMode="auto">
          <a:xfrm>
            <a:off x="5091113" y="3408364"/>
            <a:ext cx="7598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busA</a:t>
            </a:r>
            <a:endParaRPr lang="en-US" altLang="zh-CN" sz="1800"/>
          </a:p>
        </p:txBody>
      </p:sp>
      <p:sp>
        <p:nvSpPr>
          <p:cNvPr id="49175" name="Line 31"/>
          <p:cNvSpPr>
            <a:spLocks noChangeShapeType="1"/>
          </p:cNvSpPr>
          <p:nvPr/>
        </p:nvSpPr>
        <p:spPr bwMode="auto">
          <a:xfrm flipV="1">
            <a:off x="3429000" y="3416301"/>
            <a:ext cx="0" cy="23812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6" name="Line 32"/>
          <p:cNvSpPr>
            <a:spLocks noChangeShapeType="1"/>
          </p:cNvSpPr>
          <p:nvPr/>
        </p:nvSpPr>
        <p:spPr bwMode="auto">
          <a:xfrm>
            <a:off x="4737100" y="4484688"/>
            <a:ext cx="9652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7" name="Line 33"/>
          <p:cNvSpPr>
            <a:spLocks noChangeShapeType="1"/>
          </p:cNvSpPr>
          <p:nvPr/>
        </p:nvSpPr>
        <p:spPr bwMode="auto">
          <a:xfrm flipV="1">
            <a:off x="5187950" y="4337050"/>
            <a:ext cx="139700" cy="2413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8" name="Rectangle 34"/>
          <p:cNvSpPr>
            <a:spLocks noChangeArrowheads="1"/>
          </p:cNvSpPr>
          <p:nvPr/>
        </p:nvSpPr>
        <p:spPr bwMode="auto">
          <a:xfrm>
            <a:off x="4786313" y="4481514"/>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32</a:t>
            </a:r>
            <a:endParaRPr lang="zh-CN" altLang="en-US" sz="1800"/>
          </a:p>
        </p:txBody>
      </p:sp>
      <p:sp>
        <p:nvSpPr>
          <p:cNvPr id="49179" name="Rectangle 35"/>
          <p:cNvSpPr>
            <a:spLocks noChangeArrowheads="1"/>
          </p:cNvSpPr>
          <p:nvPr/>
        </p:nvSpPr>
        <p:spPr bwMode="auto">
          <a:xfrm>
            <a:off x="4722813" y="4121151"/>
            <a:ext cx="7598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busB</a:t>
            </a:r>
            <a:endParaRPr lang="en-US" altLang="zh-CN" sz="1800"/>
          </a:p>
        </p:txBody>
      </p:sp>
      <p:sp>
        <p:nvSpPr>
          <p:cNvPr id="49180" name="Line 36"/>
          <p:cNvSpPr>
            <a:spLocks noChangeShapeType="1"/>
          </p:cNvSpPr>
          <p:nvPr/>
        </p:nvSpPr>
        <p:spPr bwMode="auto">
          <a:xfrm flipH="1">
            <a:off x="2654300" y="4637088"/>
            <a:ext cx="4826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81" name="Line 37"/>
          <p:cNvSpPr>
            <a:spLocks noChangeShapeType="1"/>
          </p:cNvSpPr>
          <p:nvPr/>
        </p:nvSpPr>
        <p:spPr bwMode="auto">
          <a:xfrm>
            <a:off x="4572000" y="3228975"/>
            <a:ext cx="0" cy="40005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82" name="Line 38"/>
          <p:cNvSpPr>
            <a:spLocks noChangeShapeType="1"/>
          </p:cNvSpPr>
          <p:nvPr/>
        </p:nvSpPr>
        <p:spPr bwMode="auto">
          <a:xfrm flipV="1">
            <a:off x="4502150" y="3351214"/>
            <a:ext cx="139700" cy="155575"/>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83" name="Rectangle 39"/>
          <p:cNvSpPr>
            <a:spLocks noChangeArrowheads="1"/>
          </p:cNvSpPr>
          <p:nvPr/>
        </p:nvSpPr>
        <p:spPr bwMode="auto">
          <a:xfrm>
            <a:off x="4329113" y="3213101"/>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5</a:t>
            </a:r>
            <a:endParaRPr lang="zh-CN" altLang="en-US" sz="1800"/>
          </a:p>
        </p:txBody>
      </p:sp>
      <p:sp>
        <p:nvSpPr>
          <p:cNvPr id="49184" name="Line 40"/>
          <p:cNvSpPr>
            <a:spLocks noChangeShapeType="1"/>
          </p:cNvSpPr>
          <p:nvPr/>
        </p:nvSpPr>
        <p:spPr bwMode="auto">
          <a:xfrm>
            <a:off x="3733800" y="3028951"/>
            <a:ext cx="0" cy="587375"/>
          </a:xfrm>
          <a:prstGeom prst="line">
            <a:avLst/>
          </a:prstGeom>
          <a:noFill/>
          <a:ln w="50800">
            <a:solidFill>
              <a:schemeClr val="accent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85" name="Line 41"/>
          <p:cNvSpPr>
            <a:spLocks noChangeShapeType="1"/>
          </p:cNvSpPr>
          <p:nvPr/>
        </p:nvSpPr>
        <p:spPr bwMode="auto">
          <a:xfrm flipV="1">
            <a:off x="3663950" y="3351214"/>
            <a:ext cx="139700" cy="155575"/>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86" name="Rectangle 42"/>
          <p:cNvSpPr>
            <a:spLocks noChangeArrowheads="1"/>
          </p:cNvSpPr>
          <p:nvPr/>
        </p:nvSpPr>
        <p:spPr bwMode="auto">
          <a:xfrm>
            <a:off x="3490913" y="3213101"/>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5</a:t>
            </a:r>
            <a:endParaRPr lang="zh-CN" altLang="en-US" sz="1800"/>
          </a:p>
        </p:txBody>
      </p:sp>
      <p:sp>
        <p:nvSpPr>
          <p:cNvPr id="49187" name="Line 43"/>
          <p:cNvSpPr>
            <a:spLocks noChangeShapeType="1"/>
          </p:cNvSpPr>
          <p:nvPr/>
        </p:nvSpPr>
        <p:spPr bwMode="auto">
          <a:xfrm>
            <a:off x="4114800" y="3241675"/>
            <a:ext cx="0" cy="374650"/>
          </a:xfrm>
          <a:prstGeom prst="line">
            <a:avLst/>
          </a:prstGeom>
          <a:noFill/>
          <a:ln w="50800">
            <a:solidFill>
              <a:schemeClr val="accent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88" name="Line 44"/>
          <p:cNvSpPr>
            <a:spLocks noChangeShapeType="1"/>
          </p:cNvSpPr>
          <p:nvPr/>
        </p:nvSpPr>
        <p:spPr bwMode="auto">
          <a:xfrm flipV="1">
            <a:off x="4044950" y="3351214"/>
            <a:ext cx="139700" cy="155575"/>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89" name="Rectangle 45"/>
          <p:cNvSpPr>
            <a:spLocks noChangeArrowheads="1"/>
          </p:cNvSpPr>
          <p:nvPr/>
        </p:nvSpPr>
        <p:spPr bwMode="auto">
          <a:xfrm>
            <a:off x="3871913" y="3213101"/>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5</a:t>
            </a:r>
            <a:endParaRPr lang="zh-CN" altLang="en-US" sz="1800"/>
          </a:p>
        </p:txBody>
      </p:sp>
      <p:sp>
        <p:nvSpPr>
          <p:cNvPr id="49190" name="Rectangle 46"/>
          <p:cNvSpPr>
            <a:spLocks noChangeArrowheads="1"/>
          </p:cNvSpPr>
          <p:nvPr/>
        </p:nvSpPr>
        <p:spPr bwMode="auto">
          <a:xfrm>
            <a:off x="3490913" y="3640139"/>
            <a:ext cx="528992"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Rw</a:t>
            </a:r>
            <a:endParaRPr lang="en-US" altLang="zh-CN" sz="1800"/>
          </a:p>
        </p:txBody>
      </p:sp>
      <p:sp>
        <p:nvSpPr>
          <p:cNvPr id="49191" name="Rectangle 47"/>
          <p:cNvSpPr>
            <a:spLocks noChangeArrowheads="1"/>
          </p:cNvSpPr>
          <p:nvPr/>
        </p:nvSpPr>
        <p:spPr bwMode="auto">
          <a:xfrm>
            <a:off x="3948113" y="3640139"/>
            <a:ext cx="477696"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Ra</a:t>
            </a:r>
            <a:endParaRPr lang="en-US" altLang="zh-CN" sz="1800"/>
          </a:p>
        </p:txBody>
      </p:sp>
      <p:sp>
        <p:nvSpPr>
          <p:cNvPr id="49192" name="Rectangle 48"/>
          <p:cNvSpPr>
            <a:spLocks noChangeArrowheads="1"/>
          </p:cNvSpPr>
          <p:nvPr/>
        </p:nvSpPr>
        <p:spPr bwMode="auto">
          <a:xfrm>
            <a:off x="4329113" y="3640139"/>
            <a:ext cx="49052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Rb</a:t>
            </a:r>
            <a:endParaRPr lang="en-US" altLang="zh-CN" sz="1800"/>
          </a:p>
        </p:txBody>
      </p:sp>
      <p:sp>
        <p:nvSpPr>
          <p:cNvPr id="49193" name="Rectangle 49"/>
          <p:cNvSpPr>
            <a:spLocks noChangeArrowheads="1"/>
          </p:cNvSpPr>
          <p:nvPr/>
        </p:nvSpPr>
        <p:spPr bwMode="auto">
          <a:xfrm>
            <a:off x="3490914" y="3924300"/>
            <a:ext cx="1234313" cy="64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32 32-</a:t>
            </a:r>
            <a:r>
              <a:rPr lang="en-US" altLang="zh-CN" sz="1800"/>
              <a:t>bit</a:t>
            </a:r>
            <a:endParaRPr lang="en-US" altLang="zh-CN" sz="1800"/>
          </a:p>
          <a:p>
            <a:r>
              <a:rPr lang="en-US" altLang="zh-CN" sz="1800"/>
              <a:t>Registers</a:t>
            </a:r>
            <a:endParaRPr lang="en-US" altLang="zh-CN" sz="1800"/>
          </a:p>
        </p:txBody>
      </p:sp>
      <p:sp>
        <p:nvSpPr>
          <p:cNvPr id="49194" name="Line 50"/>
          <p:cNvSpPr>
            <a:spLocks noChangeShapeType="1"/>
          </p:cNvSpPr>
          <p:nvPr/>
        </p:nvSpPr>
        <p:spPr bwMode="auto">
          <a:xfrm flipH="1">
            <a:off x="2260600" y="6172200"/>
            <a:ext cx="7823200" cy="0"/>
          </a:xfrm>
          <a:prstGeom prst="line">
            <a:avLst/>
          </a:prstGeom>
          <a:noFill/>
          <a:ln w="50800">
            <a:solidFill>
              <a:schemeClr val="accent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95" name="Line 51"/>
          <p:cNvSpPr>
            <a:spLocks noChangeShapeType="1"/>
          </p:cNvSpPr>
          <p:nvPr/>
        </p:nvSpPr>
        <p:spPr bwMode="auto">
          <a:xfrm flipV="1">
            <a:off x="2286000" y="4114800"/>
            <a:ext cx="0" cy="2082800"/>
          </a:xfrm>
          <a:prstGeom prst="line">
            <a:avLst/>
          </a:prstGeom>
          <a:noFill/>
          <a:ln w="50800">
            <a:solidFill>
              <a:schemeClr val="accent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96" name="Rectangle 52"/>
          <p:cNvSpPr>
            <a:spLocks noChangeArrowheads="1"/>
          </p:cNvSpPr>
          <p:nvPr/>
        </p:nvSpPr>
        <p:spPr bwMode="auto">
          <a:xfrm>
            <a:off x="4100513" y="3000376"/>
            <a:ext cx="477696"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Rs</a:t>
            </a:r>
            <a:endParaRPr lang="en-US" altLang="zh-CN" sz="1800"/>
          </a:p>
        </p:txBody>
      </p:sp>
      <p:sp>
        <p:nvSpPr>
          <p:cNvPr id="49197" name="Rectangle 53"/>
          <p:cNvSpPr>
            <a:spLocks noChangeArrowheads="1"/>
          </p:cNvSpPr>
          <p:nvPr/>
        </p:nvSpPr>
        <p:spPr bwMode="auto">
          <a:xfrm>
            <a:off x="3871913" y="2360614"/>
            <a:ext cx="42640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Rt</a:t>
            </a:r>
            <a:endParaRPr lang="en-US" altLang="zh-CN" sz="1800"/>
          </a:p>
        </p:txBody>
      </p:sp>
      <p:grpSp>
        <p:nvGrpSpPr>
          <p:cNvPr id="49198" name="Group 54"/>
          <p:cNvGrpSpPr/>
          <p:nvPr/>
        </p:nvGrpSpPr>
        <p:grpSpPr bwMode="auto">
          <a:xfrm>
            <a:off x="5715000" y="4203700"/>
            <a:ext cx="304800" cy="1227138"/>
            <a:chOff x="2640" y="2648"/>
            <a:chExt cx="192" cy="773"/>
          </a:xfrm>
        </p:grpSpPr>
        <p:sp>
          <p:nvSpPr>
            <p:cNvPr id="49354" name="Line 55"/>
            <p:cNvSpPr>
              <a:spLocks noChangeShapeType="1"/>
            </p:cNvSpPr>
            <p:nvPr/>
          </p:nvSpPr>
          <p:spPr bwMode="auto">
            <a:xfrm>
              <a:off x="2640" y="2648"/>
              <a:ext cx="0" cy="757"/>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355" name="Line 56"/>
            <p:cNvSpPr>
              <a:spLocks noChangeShapeType="1"/>
            </p:cNvSpPr>
            <p:nvPr/>
          </p:nvSpPr>
          <p:spPr bwMode="auto">
            <a:xfrm>
              <a:off x="2648" y="2648"/>
              <a:ext cx="176" cy="8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356" name="Line 57"/>
            <p:cNvSpPr>
              <a:spLocks noChangeShapeType="1"/>
            </p:cNvSpPr>
            <p:nvPr/>
          </p:nvSpPr>
          <p:spPr bwMode="auto">
            <a:xfrm flipV="1">
              <a:off x="2648" y="3303"/>
              <a:ext cx="176" cy="11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357" name="Line 58"/>
            <p:cNvSpPr>
              <a:spLocks noChangeShapeType="1"/>
            </p:cNvSpPr>
            <p:nvPr/>
          </p:nvSpPr>
          <p:spPr bwMode="auto">
            <a:xfrm>
              <a:off x="2832" y="2750"/>
              <a:ext cx="0" cy="55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9199" name="Group 59"/>
          <p:cNvGrpSpPr/>
          <p:nvPr/>
        </p:nvGrpSpPr>
        <p:grpSpPr bwMode="auto">
          <a:xfrm>
            <a:off x="2997200" y="2754313"/>
            <a:ext cx="1168400" cy="284162"/>
            <a:chOff x="928" y="1735"/>
            <a:chExt cx="736" cy="179"/>
          </a:xfrm>
        </p:grpSpPr>
        <p:sp>
          <p:nvSpPr>
            <p:cNvPr id="49350" name="Line 60"/>
            <p:cNvSpPr>
              <a:spLocks noChangeShapeType="1"/>
            </p:cNvSpPr>
            <p:nvPr/>
          </p:nvSpPr>
          <p:spPr bwMode="auto">
            <a:xfrm flipH="1">
              <a:off x="928" y="1735"/>
              <a:ext cx="736"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351" name="Line 61"/>
            <p:cNvSpPr>
              <a:spLocks noChangeShapeType="1"/>
            </p:cNvSpPr>
            <p:nvPr/>
          </p:nvSpPr>
          <p:spPr bwMode="auto">
            <a:xfrm flipH="1">
              <a:off x="1552" y="1743"/>
              <a:ext cx="112" cy="16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352" name="Line 62"/>
            <p:cNvSpPr>
              <a:spLocks noChangeShapeType="1"/>
            </p:cNvSpPr>
            <p:nvPr/>
          </p:nvSpPr>
          <p:spPr bwMode="auto">
            <a:xfrm>
              <a:off x="944" y="1743"/>
              <a:ext cx="80" cy="16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353" name="Line 63"/>
            <p:cNvSpPr>
              <a:spLocks noChangeShapeType="1"/>
            </p:cNvSpPr>
            <p:nvPr/>
          </p:nvSpPr>
          <p:spPr bwMode="auto">
            <a:xfrm flipH="1">
              <a:off x="1024" y="1914"/>
              <a:ext cx="54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9200" name="Rectangle 64"/>
          <p:cNvSpPr>
            <a:spLocks noChangeArrowheads="1"/>
          </p:cNvSpPr>
          <p:nvPr/>
        </p:nvSpPr>
        <p:spPr bwMode="auto">
          <a:xfrm>
            <a:off x="4508026" y="3000376"/>
            <a:ext cx="42640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a:r>
              <a:rPr lang="en-US" altLang="zh-CN" sz="1800"/>
              <a:t>Rt</a:t>
            </a:r>
            <a:endParaRPr lang="en-US" altLang="zh-CN" sz="1800"/>
          </a:p>
        </p:txBody>
      </p:sp>
      <p:sp>
        <p:nvSpPr>
          <p:cNvPr id="49201" name="Line 65"/>
          <p:cNvSpPr>
            <a:spLocks noChangeShapeType="1"/>
          </p:cNvSpPr>
          <p:nvPr/>
        </p:nvSpPr>
        <p:spPr bwMode="auto">
          <a:xfrm>
            <a:off x="3886200" y="2530476"/>
            <a:ext cx="0" cy="163513"/>
          </a:xfrm>
          <a:prstGeom prst="line">
            <a:avLst/>
          </a:prstGeom>
          <a:noFill/>
          <a:ln w="50800">
            <a:solidFill>
              <a:schemeClr val="accent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02" name="Line 66"/>
          <p:cNvSpPr>
            <a:spLocks noChangeShapeType="1"/>
          </p:cNvSpPr>
          <p:nvPr/>
        </p:nvSpPr>
        <p:spPr bwMode="auto">
          <a:xfrm>
            <a:off x="3276600" y="2517776"/>
            <a:ext cx="0" cy="18891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03" name="Rectangle 67"/>
          <p:cNvSpPr>
            <a:spLocks noChangeArrowheads="1"/>
          </p:cNvSpPr>
          <p:nvPr/>
        </p:nvSpPr>
        <p:spPr bwMode="auto">
          <a:xfrm>
            <a:off x="3262313" y="2360614"/>
            <a:ext cx="49052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Rd</a:t>
            </a:r>
            <a:endParaRPr lang="en-US" altLang="zh-CN" sz="1800"/>
          </a:p>
        </p:txBody>
      </p:sp>
      <p:sp>
        <p:nvSpPr>
          <p:cNvPr id="49204" name="Line 68"/>
          <p:cNvSpPr>
            <a:spLocks noChangeShapeType="1"/>
          </p:cNvSpPr>
          <p:nvPr/>
        </p:nvSpPr>
        <p:spPr bwMode="auto">
          <a:xfrm flipH="1">
            <a:off x="2578100" y="2895600"/>
            <a:ext cx="558800" cy="0"/>
          </a:xfrm>
          <a:prstGeom prst="line">
            <a:avLst/>
          </a:prstGeom>
          <a:noFill/>
          <a:ln w="254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05" name="Rectangle 69"/>
          <p:cNvSpPr>
            <a:spLocks noChangeArrowheads="1"/>
          </p:cNvSpPr>
          <p:nvPr/>
        </p:nvSpPr>
        <p:spPr bwMode="auto">
          <a:xfrm>
            <a:off x="1524000" y="2540001"/>
            <a:ext cx="1368966"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u="sng">
                <a:solidFill>
                  <a:schemeClr val="accent1"/>
                </a:solidFill>
              </a:rPr>
              <a:t>RegDst</a:t>
            </a:r>
            <a:r>
              <a:rPr lang="en-US" altLang="zh-CN" u="sng">
                <a:solidFill>
                  <a:srgbClr val="339933"/>
                </a:solidFill>
                <a:latin typeface="Times New Roman" panose="02020603050405020304" pitchFamily="18" charset="0"/>
              </a:rPr>
              <a:t> </a:t>
            </a:r>
            <a:r>
              <a:rPr lang="en-US" altLang="zh-CN" sz="1800" u="sng">
                <a:solidFill>
                  <a:schemeClr val="accent1"/>
                </a:solidFill>
              </a:rPr>
              <a:t>= 0</a:t>
            </a:r>
            <a:endParaRPr lang="en-US" altLang="zh-CN" sz="1800" u="sng">
              <a:solidFill>
                <a:schemeClr val="accent1"/>
              </a:solidFill>
            </a:endParaRPr>
          </a:p>
        </p:txBody>
      </p:sp>
      <p:sp>
        <p:nvSpPr>
          <p:cNvPr id="49206" name="Rectangle 70"/>
          <p:cNvSpPr>
            <a:spLocks noChangeArrowheads="1"/>
          </p:cNvSpPr>
          <p:nvPr/>
        </p:nvSpPr>
        <p:spPr bwMode="auto">
          <a:xfrm>
            <a:off x="4660900" y="4889500"/>
            <a:ext cx="355600" cy="965200"/>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49207" name="Rectangle 71"/>
          <p:cNvSpPr>
            <a:spLocks noChangeArrowheads="1"/>
          </p:cNvSpPr>
          <p:nvPr/>
        </p:nvSpPr>
        <p:spPr bwMode="auto">
          <a:xfrm rot="5400000">
            <a:off x="4533661" y="5171256"/>
            <a:ext cx="541816"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Ext</a:t>
            </a:r>
            <a:endParaRPr lang="en-US" altLang="zh-CN" sz="1800"/>
          </a:p>
        </p:txBody>
      </p:sp>
      <p:sp>
        <p:nvSpPr>
          <p:cNvPr id="49208" name="Rectangle 72"/>
          <p:cNvSpPr>
            <a:spLocks noChangeArrowheads="1"/>
          </p:cNvSpPr>
          <p:nvPr/>
        </p:nvSpPr>
        <p:spPr bwMode="auto">
          <a:xfrm rot="5400000">
            <a:off x="5503128" y="4618805"/>
            <a:ext cx="644408"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Mux</a:t>
            </a:r>
            <a:endParaRPr lang="en-US" altLang="zh-CN" sz="1800"/>
          </a:p>
        </p:txBody>
      </p:sp>
      <p:sp>
        <p:nvSpPr>
          <p:cNvPr id="49209" name="Rectangle 73"/>
          <p:cNvSpPr>
            <a:spLocks noChangeArrowheads="1"/>
          </p:cNvSpPr>
          <p:nvPr/>
        </p:nvSpPr>
        <p:spPr bwMode="auto">
          <a:xfrm>
            <a:off x="3300413" y="2751139"/>
            <a:ext cx="644408"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Mux</a:t>
            </a:r>
            <a:endParaRPr lang="en-US" altLang="zh-CN" sz="1800"/>
          </a:p>
        </p:txBody>
      </p:sp>
      <p:sp>
        <p:nvSpPr>
          <p:cNvPr id="49210" name="Line 74"/>
          <p:cNvSpPr>
            <a:spLocks noChangeShapeType="1"/>
          </p:cNvSpPr>
          <p:nvPr/>
        </p:nvSpPr>
        <p:spPr bwMode="auto">
          <a:xfrm>
            <a:off x="5054600" y="5276850"/>
            <a:ext cx="635000" cy="0"/>
          </a:xfrm>
          <a:prstGeom prst="line">
            <a:avLst/>
          </a:prstGeom>
          <a:noFill/>
          <a:ln w="50800">
            <a:solidFill>
              <a:schemeClr val="accent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11" name="Rectangle 75"/>
          <p:cNvSpPr>
            <a:spLocks noChangeArrowheads="1"/>
          </p:cNvSpPr>
          <p:nvPr/>
        </p:nvSpPr>
        <p:spPr bwMode="auto">
          <a:xfrm>
            <a:off x="5033963" y="5308601"/>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32</a:t>
            </a:r>
            <a:endParaRPr lang="zh-CN" altLang="en-US" sz="1800"/>
          </a:p>
        </p:txBody>
      </p:sp>
      <p:sp>
        <p:nvSpPr>
          <p:cNvPr id="49212" name="Line 76"/>
          <p:cNvSpPr>
            <a:spLocks noChangeShapeType="1"/>
          </p:cNvSpPr>
          <p:nvPr/>
        </p:nvSpPr>
        <p:spPr bwMode="auto">
          <a:xfrm flipH="1">
            <a:off x="5175250" y="5211764"/>
            <a:ext cx="88900" cy="130175"/>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13" name="Line 77"/>
          <p:cNvSpPr>
            <a:spLocks noChangeShapeType="1"/>
          </p:cNvSpPr>
          <p:nvPr/>
        </p:nvSpPr>
        <p:spPr bwMode="auto">
          <a:xfrm>
            <a:off x="3683000" y="5418138"/>
            <a:ext cx="939800" cy="0"/>
          </a:xfrm>
          <a:prstGeom prst="line">
            <a:avLst/>
          </a:prstGeom>
          <a:noFill/>
          <a:ln w="50800">
            <a:solidFill>
              <a:schemeClr val="accent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14" name="Line 78"/>
          <p:cNvSpPr>
            <a:spLocks noChangeShapeType="1"/>
          </p:cNvSpPr>
          <p:nvPr/>
        </p:nvSpPr>
        <p:spPr bwMode="auto">
          <a:xfrm flipH="1">
            <a:off x="4108450" y="5354639"/>
            <a:ext cx="88900" cy="128587"/>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15" name="Rectangle 79"/>
          <p:cNvSpPr>
            <a:spLocks noChangeArrowheads="1"/>
          </p:cNvSpPr>
          <p:nvPr/>
        </p:nvSpPr>
        <p:spPr bwMode="auto">
          <a:xfrm>
            <a:off x="3795713" y="5414964"/>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16</a:t>
            </a:r>
            <a:endParaRPr lang="zh-CN" altLang="en-US" sz="1800"/>
          </a:p>
        </p:txBody>
      </p:sp>
      <p:sp>
        <p:nvSpPr>
          <p:cNvPr id="49216" name="Rectangle 80"/>
          <p:cNvSpPr>
            <a:spLocks noChangeArrowheads="1"/>
          </p:cNvSpPr>
          <p:nvPr/>
        </p:nvSpPr>
        <p:spPr bwMode="auto">
          <a:xfrm>
            <a:off x="2792414" y="5273676"/>
            <a:ext cx="913713"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imm16</a:t>
            </a:r>
            <a:endParaRPr lang="en-US" altLang="zh-CN" sz="1800"/>
          </a:p>
        </p:txBody>
      </p:sp>
      <p:sp>
        <p:nvSpPr>
          <p:cNvPr id="49217" name="Line 81"/>
          <p:cNvSpPr>
            <a:spLocks noChangeShapeType="1"/>
          </p:cNvSpPr>
          <p:nvPr/>
        </p:nvSpPr>
        <p:spPr bwMode="auto">
          <a:xfrm>
            <a:off x="5867400" y="5360988"/>
            <a:ext cx="0" cy="400050"/>
          </a:xfrm>
          <a:prstGeom prst="line">
            <a:avLst/>
          </a:prstGeom>
          <a:noFill/>
          <a:ln w="254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18" name="Rectangle 82"/>
          <p:cNvSpPr>
            <a:spLocks noChangeArrowheads="1"/>
          </p:cNvSpPr>
          <p:nvPr/>
        </p:nvSpPr>
        <p:spPr bwMode="auto">
          <a:xfrm>
            <a:off x="5319713" y="5781676"/>
            <a:ext cx="1407438"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u="sng">
                <a:solidFill>
                  <a:schemeClr val="accent1"/>
                </a:solidFill>
              </a:rPr>
              <a:t>ALUSrc</a:t>
            </a:r>
            <a:r>
              <a:rPr lang="en-US" altLang="zh-CN" u="sng">
                <a:solidFill>
                  <a:srgbClr val="339933"/>
                </a:solidFill>
                <a:latin typeface="Times New Roman" panose="02020603050405020304" pitchFamily="18" charset="0"/>
              </a:rPr>
              <a:t> </a:t>
            </a:r>
            <a:r>
              <a:rPr lang="en-US" altLang="zh-CN" sz="1800" u="sng">
                <a:solidFill>
                  <a:schemeClr val="accent1"/>
                </a:solidFill>
              </a:rPr>
              <a:t>= 1</a:t>
            </a:r>
            <a:endParaRPr lang="en-US" altLang="zh-CN" sz="1800" u="sng">
              <a:solidFill>
                <a:schemeClr val="accent1"/>
              </a:solidFill>
            </a:endParaRPr>
          </a:p>
        </p:txBody>
      </p:sp>
      <p:sp>
        <p:nvSpPr>
          <p:cNvPr id="49219" name="Line 83"/>
          <p:cNvSpPr>
            <a:spLocks noChangeShapeType="1"/>
          </p:cNvSpPr>
          <p:nvPr/>
        </p:nvSpPr>
        <p:spPr bwMode="auto">
          <a:xfrm>
            <a:off x="6032500" y="4637088"/>
            <a:ext cx="508000" cy="0"/>
          </a:xfrm>
          <a:prstGeom prst="line">
            <a:avLst/>
          </a:prstGeom>
          <a:noFill/>
          <a:ln w="38100">
            <a:solidFill>
              <a:schemeClr val="accent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20" name="Line 84"/>
          <p:cNvSpPr>
            <a:spLocks noChangeShapeType="1"/>
          </p:cNvSpPr>
          <p:nvPr/>
        </p:nvSpPr>
        <p:spPr bwMode="auto">
          <a:xfrm>
            <a:off x="10058400" y="4519614"/>
            <a:ext cx="0" cy="1627187"/>
          </a:xfrm>
          <a:prstGeom prst="line">
            <a:avLst/>
          </a:prstGeom>
          <a:noFill/>
          <a:ln w="50800">
            <a:solidFill>
              <a:schemeClr val="accent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21" name="Line 85"/>
          <p:cNvSpPr>
            <a:spLocks noChangeShapeType="1"/>
          </p:cNvSpPr>
          <p:nvPr/>
        </p:nvSpPr>
        <p:spPr bwMode="auto">
          <a:xfrm>
            <a:off x="4876800" y="5862639"/>
            <a:ext cx="0" cy="471487"/>
          </a:xfrm>
          <a:prstGeom prst="line">
            <a:avLst/>
          </a:prstGeom>
          <a:noFill/>
          <a:ln w="254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22" name="Rectangle 86"/>
          <p:cNvSpPr>
            <a:spLocks noChangeArrowheads="1"/>
          </p:cNvSpPr>
          <p:nvPr/>
        </p:nvSpPr>
        <p:spPr bwMode="auto">
          <a:xfrm>
            <a:off x="3871914" y="6191251"/>
            <a:ext cx="1253549"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u="sng">
                <a:solidFill>
                  <a:schemeClr val="accent1"/>
                </a:solidFill>
              </a:rPr>
              <a:t>ExtOp = 1</a:t>
            </a:r>
            <a:endParaRPr lang="en-US" altLang="zh-CN" sz="1800" u="sng">
              <a:solidFill>
                <a:schemeClr val="accent1"/>
              </a:solidFill>
            </a:endParaRPr>
          </a:p>
        </p:txBody>
      </p:sp>
      <p:grpSp>
        <p:nvGrpSpPr>
          <p:cNvPr id="49223" name="Group 87"/>
          <p:cNvGrpSpPr/>
          <p:nvPr/>
        </p:nvGrpSpPr>
        <p:grpSpPr bwMode="auto">
          <a:xfrm>
            <a:off x="9296400" y="3938588"/>
            <a:ext cx="304800" cy="1255712"/>
            <a:chOff x="4896" y="2481"/>
            <a:chExt cx="192" cy="791"/>
          </a:xfrm>
        </p:grpSpPr>
        <p:sp>
          <p:nvSpPr>
            <p:cNvPr id="49346" name="Line 88"/>
            <p:cNvSpPr>
              <a:spLocks noChangeShapeType="1"/>
            </p:cNvSpPr>
            <p:nvPr/>
          </p:nvSpPr>
          <p:spPr bwMode="auto">
            <a:xfrm>
              <a:off x="4896" y="2481"/>
              <a:ext cx="0" cy="77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347" name="Line 89"/>
            <p:cNvSpPr>
              <a:spLocks noChangeShapeType="1"/>
            </p:cNvSpPr>
            <p:nvPr/>
          </p:nvSpPr>
          <p:spPr bwMode="auto">
            <a:xfrm>
              <a:off x="4904" y="2481"/>
              <a:ext cx="176" cy="9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348" name="Line 90"/>
            <p:cNvSpPr>
              <a:spLocks noChangeShapeType="1"/>
            </p:cNvSpPr>
            <p:nvPr/>
          </p:nvSpPr>
          <p:spPr bwMode="auto">
            <a:xfrm flipV="1">
              <a:off x="4904" y="3150"/>
              <a:ext cx="176" cy="122"/>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349" name="Line 91"/>
            <p:cNvSpPr>
              <a:spLocks noChangeShapeType="1"/>
            </p:cNvSpPr>
            <p:nvPr/>
          </p:nvSpPr>
          <p:spPr bwMode="auto">
            <a:xfrm>
              <a:off x="5088" y="2587"/>
              <a:ext cx="0" cy="56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9224" name="Rectangle 92"/>
          <p:cNvSpPr>
            <a:spLocks noChangeArrowheads="1"/>
          </p:cNvSpPr>
          <p:nvPr/>
        </p:nvSpPr>
        <p:spPr bwMode="auto">
          <a:xfrm rot="5400000">
            <a:off x="9065478" y="4474343"/>
            <a:ext cx="644408"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Mux</a:t>
            </a:r>
            <a:endParaRPr lang="en-US" altLang="zh-CN" sz="1800"/>
          </a:p>
        </p:txBody>
      </p:sp>
      <p:sp>
        <p:nvSpPr>
          <p:cNvPr id="49225" name="Line 93"/>
          <p:cNvSpPr>
            <a:spLocks noChangeShapeType="1"/>
          </p:cNvSpPr>
          <p:nvPr/>
        </p:nvSpPr>
        <p:spPr bwMode="auto">
          <a:xfrm flipV="1">
            <a:off x="9448800" y="3559175"/>
            <a:ext cx="0" cy="450850"/>
          </a:xfrm>
          <a:prstGeom prst="line">
            <a:avLst/>
          </a:prstGeom>
          <a:noFill/>
          <a:ln w="254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26" name="Rectangle 94"/>
          <p:cNvSpPr>
            <a:spLocks noChangeArrowheads="1"/>
          </p:cNvSpPr>
          <p:nvPr/>
        </p:nvSpPr>
        <p:spPr bwMode="auto">
          <a:xfrm>
            <a:off x="8915400" y="3236914"/>
            <a:ext cx="1740862"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u="sng">
                <a:solidFill>
                  <a:schemeClr val="accent1"/>
                </a:solidFill>
              </a:rPr>
              <a:t>MemtoReg</a:t>
            </a:r>
            <a:r>
              <a:rPr lang="en-US" altLang="zh-CN" u="sng">
                <a:solidFill>
                  <a:srgbClr val="339933"/>
                </a:solidFill>
                <a:latin typeface="Times New Roman" panose="02020603050405020304" pitchFamily="18" charset="0"/>
              </a:rPr>
              <a:t> </a:t>
            </a:r>
            <a:r>
              <a:rPr lang="en-US" altLang="zh-CN" sz="1800" u="sng">
                <a:solidFill>
                  <a:schemeClr val="accent1"/>
                </a:solidFill>
              </a:rPr>
              <a:t>= 1</a:t>
            </a:r>
            <a:endParaRPr lang="en-US" altLang="zh-CN" sz="1800" u="sng">
              <a:solidFill>
                <a:schemeClr val="accent1"/>
              </a:solidFill>
            </a:endParaRPr>
          </a:p>
        </p:txBody>
      </p:sp>
      <p:sp>
        <p:nvSpPr>
          <p:cNvPr id="49227" name="Line 95"/>
          <p:cNvSpPr>
            <a:spLocks noChangeShapeType="1"/>
          </p:cNvSpPr>
          <p:nvPr/>
        </p:nvSpPr>
        <p:spPr bwMode="auto">
          <a:xfrm>
            <a:off x="9626600" y="4494213"/>
            <a:ext cx="406400" cy="0"/>
          </a:xfrm>
          <a:prstGeom prst="line">
            <a:avLst/>
          </a:prstGeom>
          <a:noFill/>
          <a:ln w="50800">
            <a:solidFill>
              <a:schemeClr val="accent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28" name="Rectangle 96"/>
          <p:cNvSpPr>
            <a:spLocks noChangeArrowheads="1"/>
          </p:cNvSpPr>
          <p:nvPr/>
        </p:nvSpPr>
        <p:spPr bwMode="auto">
          <a:xfrm>
            <a:off x="7546976" y="4862513"/>
            <a:ext cx="1127125" cy="1128712"/>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49229" name="Line 97"/>
          <p:cNvSpPr>
            <a:spLocks noChangeShapeType="1"/>
          </p:cNvSpPr>
          <p:nvPr/>
        </p:nvSpPr>
        <p:spPr bwMode="auto">
          <a:xfrm flipH="1">
            <a:off x="6921500" y="5845175"/>
            <a:ext cx="4826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30" name="Rectangle 98"/>
          <p:cNvSpPr>
            <a:spLocks noChangeArrowheads="1"/>
          </p:cNvSpPr>
          <p:nvPr/>
        </p:nvSpPr>
        <p:spPr bwMode="auto">
          <a:xfrm>
            <a:off x="6815138" y="5502276"/>
            <a:ext cx="541816"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rgbClr val="A50021"/>
                </a:solidFill>
              </a:rPr>
              <a:t>Clk</a:t>
            </a:r>
            <a:endParaRPr lang="en-US" altLang="zh-CN" sz="1800">
              <a:solidFill>
                <a:srgbClr val="A50021"/>
              </a:solidFill>
            </a:endParaRPr>
          </a:p>
        </p:txBody>
      </p:sp>
      <p:sp>
        <p:nvSpPr>
          <p:cNvPr id="49231" name="Rectangle 99"/>
          <p:cNvSpPr>
            <a:spLocks noChangeArrowheads="1"/>
          </p:cNvSpPr>
          <p:nvPr/>
        </p:nvSpPr>
        <p:spPr bwMode="auto">
          <a:xfrm>
            <a:off x="6157914" y="5060951"/>
            <a:ext cx="952185"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Data In</a:t>
            </a:r>
            <a:endParaRPr lang="en-US" altLang="zh-CN" sz="1800"/>
          </a:p>
        </p:txBody>
      </p:sp>
      <p:sp>
        <p:nvSpPr>
          <p:cNvPr id="49232" name="Line 100"/>
          <p:cNvSpPr>
            <a:spLocks noChangeShapeType="1"/>
          </p:cNvSpPr>
          <p:nvPr/>
        </p:nvSpPr>
        <p:spPr bwMode="auto">
          <a:xfrm>
            <a:off x="7585076" y="5768975"/>
            <a:ext cx="250825" cy="635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33" name="Line 101"/>
          <p:cNvSpPr>
            <a:spLocks noChangeShapeType="1"/>
          </p:cNvSpPr>
          <p:nvPr/>
        </p:nvSpPr>
        <p:spPr bwMode="auto">
          <a:xfrm flipH="1">
            <a:off x="7559676" y="5857876"/>
            <a:ext cx="301625" cy="9842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34" name="Oval 102"/>
          <p:cNvSpPr>
            <a:spLocks noChangeArrowheads="1"/>
          </p:cNvSpPr>
          <p:nvPr/>
        </p:nvSpPr>
        <p:spPr bwMode="auto">
          <a:xfrm>
            <a:off x="7394575" y="5803901"/>
            <a:ext cx="127000" cy="117475"/>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49235" name="Rectangle 103"/>
          <p:cNvSpPr>
            <a:spLocks noChangeArrowheads="1"/>
          </p:cNvSpPr>
          <p:nvPr/>
        </p:nvSpPr>
        <p:spPr bwMode="auto">
          <a:xfrm>
            <a:off x="7527926" y="4845050"/>
            <a:ext cx="7778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WrEn</a:t>
            </a:r>
            <a:endParaRPr lang="en-US" altLang="zh-CN" sz="1800"/>
          </a:p>
        </p:txBody>
      </p:sp>
      <p:sp>
        <p:nvSpPr>
          <p:cNvPr id="49236" name="Line 104"/>
          <p:cNvSpPr>
            <a:spLocks noChangeShapeType="1"/>
          </p:cNvSpPr>
          <p:nvPr/>
        </p:nvSpPr>
        <p:spPr bwMode="auto">
          <a:xfrm flipH="1">
            <a:off x="6540500" y="5062538"/>
            <a:ext cx="1016000" cy="0"/>
          </a:xfrm>
          <a:prstGeom prst="line">
            <a:avLst/>
          </a:prstGeom>
          <a:noFill/>
          <a:ln w="254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37" name="Line 105"/>
          <p:cNvSpPr>
            <a:spLocks noChangeShapeType="1"/>
          </p:cNvSpPr>
          <p:nvPr/>
        </p:nvSpPr>
        <p:spPr bwMode="auto">
          <a:xfrm flipH="1">
            <a:off x="7080250" y="4999039"/>
            <a:ext cx="88900" cy="128587"/>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38" name="Rectangle 106"/>
          <p:cNvSpPr>
            <a:spLocks noChangeArrowheads="1"/>
          </p:cNvSpPr>
          <p:nvPr/>
        </p:nvSpPr>
        <p:spPr bwMode="auto">
          <a:xfrm>
            <a:off x="6843713" y="5130801"/>
            <a:ext cx="387928"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b="0">
                <a:latin typeface="Times New Roman" panose="02020603050405020304" pitchFamily="18" charset="0"/>
              </a:rPr>
              <a:t>32</a:t>
            </a:r>
            <a:endParaRPr lang="zh-CN" altLang="en-US" b="0">
              <a:latin typeface="Times New Roman" panose="02020603050405020304" pitchFamily="18" charset="0"/>
            </a:endParaRPr>
          </a:p>
        </p:txBody>
      </p:sp>
      <p:sp>
        <p:nvSpPr>
          <p:cNvPr id="49239" name="Line 107"/>
          <p:cNvSpPr>
            <a:spLocks noChangeShapeType="1"/>
          </p:cNvSpPr>
          <p:nvPr/>
        </p:nvSpPr>
        <p:spPr bwMode="auto">
          <a:xfrm flipV="1">
            <a:off x="7848600" y="3559175"/>
            <a:ext cx="0" cy="1303338"/>
          </a:xfrm>
          <a:prstGeom prst="line">
            <a:avLst/>
          </a:prstGeom>
          <a:noFill/>
          <a:ln w="254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40" name="Line 108"/>
          <p:cNvSpPr>
            <a:spLocks noChangeShapeType="1"/>
          </p:cNvSpPr>
          <p:nvPr/>
        </p:nvSpPr>
        <p:spPr bwMode="auto">
          <a:xfrm>
            <a:off x="8382000" y="4235451"/>
            <a:ext cx="0" cy="588963"/>
          </a:xfrm>
          <a:prstGeom prst="line">
            <a:avLst/>
          </a:prstGeom>
          <a:noFill/>
          <a:ln w="50800">
            <a:solidFill>
              <a:schemeClr val="accent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41" name="Rectangle 109"/>
          <p:cNvSpPr>
            <a:spLocks noChangeArrowheads="1"/>
          </p:cNvSpPr>
          <p:nvPr/>
        </p:nvSpPr>
        <p:spPr bwMode="auto">
          <a:xfrm>
            <a:off x="8139113" y="4846639"/>
            <a:ext cx="580288"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Adr</a:t>
            </a:r>
            <a:endParaRPr lang="en-US" altLang="zh-CN" sz="1800"/>
          </a:p>
        </p:txBody>
      </p:sp>
      <p:sp>
        <p:nvSpPr>
          <p:cNvPr id="49242" name="Rectangle 110"/>
          <p:cNvSpPr>
            <a:spLocks noChangeArrowheads="1"/>
          </p:cNvSpPr>
          <p:nvPr/>
        </p:nvSpPr>
        <p:spPr bwMode="auto">
          <a:xfrm>
            <a:off x="7533876" y="5202238"/>
            <a:ext cx="1067601" cy="64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a:r>
              <a:rPr lang="en-US" altLang="zh-CN" sz="1800"/>
              <a:t>Data</a:t>
            </a:r>
            <a:endParaRPr lang="en-US" altLang="zh-CN" sz="1800"/>
          </a:p>
          <a:p>
            <a:pPr algn="ctr"/>
            <a:r>
              <a:rPr lang="en-US" altLang="zh-CN" sz="1800"/>
              <a:t>Memory</a:t>
            </a:r>
            <a:endParaRPr lang="en-US" altLang="zh-CN" sz="1800"/>
          </a:p>
        </p:txBody>
      </p:sp>
      <p:sp>
        <p:nvSpPr>
          <p:cNvPr id="49243" name="Line 111"/>
          <p:cNvSpPr>
            <a:spLocks noChangeShapeType="1"/>
          </p:cNvSpPr>
          <p:nvPr/>
        </p:nvSpPr>
        <p:spPr bwMode="auto">
          <a:xfrm>
            <a:off x="8864600" y="5013325"/>
            <a:ext cx="406400" cy="0"/>
          </a:xfrm>
          <a:prstGeom prst="line">
            <a:avLst/>
          </a:prstGeom>
          <a:noFill/>
          <a:ln w="50800">
            <a:solidFill>
              <a:schemeClr val="accent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44" name="Line 112"/>
          <p:cNvSpPr>
            <a:spLocks noChangeShapeType="1"/>
          </p:cNvSpPr>
          <p:nvPr/>
        </p:nvSpPr>
        <p:spPr bwMode="auto">
          <a:xfrm>
            <a:off x="8839200" y="5054601"/>
            <a:ext cx="0" cy="409575"/>
          </a:xfrm>
          <a:prstGeom prst="line">
            <a:avLst/>
          </a:prstGeom>
          <a:noFill/>
          <a:ln w="50800">
            <a:solidFill>
              <a:schemeClr val="accent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45" name="Line 113"/>
          <p:cNvSpPr>
            <a:spLocks noChangeShapeType="1"/>
          </p:cNvSpPr>
          <p:nvPr/>
        </p:nvSpPr>
        <p:spPr bwMode="auto">
          <a:xfrm flipH="1">
            <a:off x="8661400" y="5489575"/>
            <a:ext cx="203200" cy="0"/>
          </a:xfrm>
          <a:prstGeom prst="line">
            <a:avLst/>
          </a:prstGeom>
          <a:noFill/>
          <a:ln w="50800">
            <a:solidFill>
              <a:schemeClr val="accent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46" name="Line 114"/>
          <p:cNvSpPr>
            <a:spLocks noChangeShapeType="1"/>
          </p:cNvSpPr>
          <p:nvPr/>
        </p:nvSpPr>
        <p:spPr bwMode="auto">
          <a:xfrm flipH="1">
            <a:off x="8756650" y="5187951"/>
            <a:ext cx="165100" cy="193675"/>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47" name="Rectangle 115"/>
          <p:cNvSpPr>
            <a:spLocks noChangeArrowheads="1"/>
          </p:cNvSpPr>
          <p:nvPr/>
        </p:nvSpPr>
        <p:spPr bwMode="auto">
          <a:xfrm>
            <a:off x="8824913" y="5259389"/>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32</a:t>
            </a:r>
            <a:endParaRPr lang="zh-CN" altLang="en-US" sz="1800"/>
          </a:p>
        </p:txBody>
      </p:sp>
      <p:sp>
        <p:nvSpPr>
          <p:cNvPr id="49248" name="Rectangle 116"/>
          <p:cNvSpPr>
            <a:spLocks noChangeArrowheads="1"/>
          </p:cNvSpPr>
          <p:nvPr/>
        </p:nvSpPr>
        <p:spPr bwMode="auto">
          <a:xfrm>
            <a:off x="7834314" y="3513139"/>
            <a:ext cx="138112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u="sng">
                <a:solidFill>
                  <a:schemeClr val="accent1"/>
                </a:solidFill>
              </a:rPr>
              <a:t>MemWr</a:t>
            </a:r>
            <a:r>
              <a:rPr lang="en-US" altLang="zh-CN" u="sng">
                <a:solidFill>
                  <a:srgbClr val="339933"/>
                </a:solidFill>
                <a:latin typeface="Times New Roman" panose="02020603050405020304" pitchFamily="18" charset="0"/>
              </a:rPr>
              <a:t> </a:t>
            </a:r>
            <a:r>
              <a:rPr lang="en-US" altLang="zh-CN" sz="1800" u="sng">
                <a:solidFill>
                  <a:schemeClr val="accent1"/>
                </a:solidFill>
              </a:rPr>
              <a:t>= 0</a:t>
            </a:r>
            <a:endParaRPr lang="en-US" altLang="zh-CN" sz="1800" u="sng">
              <a:solidFill>
                <a:schemeClr val="accent1"/>
              </a:solidFill>
            </a:endParaRPr>
          </a:p>
        </p:txBody>
      </p:sp>
      <p:sp>
        <p:nvSpPr>
          <p:cNvPr id="49249" name="Line 117"/>
          <p:cNvSpPr>
            <a:spLocks noChangeShapeType="1"/>
          </p:cNvSpPr>
          <p:nvPr/>
        </p:nvSpPr>
        <p:spPr bwMode="auto">
          <a:xfrm>
            <a:off x="5334000" y="4508500"/>
            <a:ext cx="0" cy="54133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50" name="Line 118"/>
          <p:cNvSpPr>
            <a:spLocks noChangeShapeType="1"/>
          </p:cNvSpPr>
          <p:nvPr/>
        </p:nvSpPr>
        <p:spPr bwMode="auto">
          <a:xfrm>
            <a:off x="5329238" y="5054600"/>
            <a:ext cx="1211262" cy="793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51" name="Rectangle 119"/>
          <p:cNvSpPr>
            <a:spLocks noChangeArrowheads="1"/>
          </p:cNvSpPr>
          <p:nvPr/>
        </p:nvSpPr>
        <p:spPr bwMode="auto">
          <a:xfrm rot="5400000">
            <a:off x="6544466" y="4071118"/>
            <a:ext cx="657232"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ALU</a:t>
            </a:r>
            <a:endParaRPr lang="en-US" altLang="zh-CN" sz="1800"/>
          </a:p>
        </p:txBody>
      </p:sp>
      <p:sp>
        <p:nvSpPr>
          <p:cNvPr id="49252" name="Rectangle 120"/>
          <p:cNvSpPr>
            <a:spLocks noChangeArrowheads="1"/>
          </p:cNvSpPr>
          <p:nvPr/>
        </p:nvSpPr>
        <p:spPr bwMode="auto">
          <a:xfrm>
            <a:off x="6099176" y="1993901"/>
            <a:ext cx="1203325" cy="873125"/>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49253" name="Line 121"/>
          <p:cNvSpPr>
            <a:spLocks noChangeShapeType="1"/>
          </p:cNvSpPr>
          <p:nvPr/>
        </p:nvSpPr>
        <p:spPr bwMode="auto">
          <a:xfrm flipH="1">
            <a:off x="5473700" y="2720975"/>
            <a:ext cx="4826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54" name="Line 122"/>
          <p:cNvSpPr>
            <a:spLocks noChangeShapeType="1"/>
          </p:cNvSpPr>
          <p:nvPr/>
        </p:nvSpPr>
        <p:spPr bwMode="auto">
          <a:xfrm>
            <a:off x="6137276" y="2644775"/>
            <a:ext cx="250825" cy="635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55" name="Line 123"/>
          <p:cNvSpPr>
            <a:spLocks noChangeShapeType="1"/>
          </p:cNvSpPr>
          <p:nvPr/>
        </p:nvSpPr>
        <p:spPr bwMode="auto">
          <a:xfrm flipH="1">
            <a:off x="6111876" y="2733676"/>
            <a:ext cx="301625" cy="9842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56" name="Oval 124"/>
          <p:cNvSpPr>
            <a:spLocks noChangeArrowheads="1"/>
          </p:cNvSpPr>
          <p:nvPr/>
        </p:nvSpPr>
        <p:spPr bwMode="auto">
          <a:xfrm>
            <a:off x="5946775" y="2679701"/>
            <a:ext cx="127000" cy="117475"/>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49257" name="Rectangle 125"/>
          <p:cNvSpPr>
            <a:spLocks noChangeArrowheads="1"/>
          </p:cNvSpPr>
          <p:nvPr/>
        </p:nvSpPr>
        <p:spPr bwMode="auto">
          <a:xfrm>
            <a:off x="6011562" y="2078038"/>
            <a:ext cx="1375378" cy="64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a:r>
              <a:rPr lang="en-US" altLang="zh-CN" sz="1800"/>
              <a:t>Instruction</a:t>
            </a:r>
            <a:endParaRPr lang="en-US" altLang="zh-CN" sz="1800"/>
          </a:p>
          <a:p>
            <a:pPr algn="ctr"/>
            <a:r>
              <a:rPr lang="en-US" altLang="zh-CN" sz="1800"/>
              <a:t>Fetch</a:t>
            </a:r>
            <a:r>
              <a:rPr lang="en-US" altLang="zh-CN">
                <a:latin typeface="Times New Roman" panose="02020603050405020304" pitchFamily="18" charset="0"/>
              </a:rPr>
              <a:t> </a:t>
            </a:r>
            <a:r>
              <a:rPr lang="en-US" altLang="zh-CN" sz="1800"/>
              <a:t>Unit</a:t>
            </a:r>
            <a:endParaRPr lang="en-US" altLang="zh-CN" sz="1800"/>
          </a:p>
        </p:txBody>
      </p:sp>
      <p:sp>
        <p:nvSpPr>
          <p:cNvPr id="49258" name="Rectangle 126"/>
          <p:cNvSpPr>
            <a:spLocks noChangeArrowheads="1"/>
          </p:cNvSpPr>
          <p:nvPr/>
        </p:nvSpPr>
        <p:spPr bwMode="auto">
          <a:xfrm>
            <a:off x="5024438" y="2530476"/>
            <a:ext cx="541816"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rgbClr val="A50021"/>
                </a:solidFill>
              </a:rPr>
              <a:t>Clk</a:t>
            </a:r>
            <a:endParaRPr lang="en-US" altLang="zh-CN" sz="1800">
              <a:solidFill>
                <a:srgbClr val="A50021"/>
              </a:solidFill>
            </a:endParaRPr>
          </a:p>
        </p:txBody>
      </p:sp>
      <p:sp>
        <p:nvSpPr>
          <p:cNvPr id="49259" name="Line 127"/>
          <p:cNvSpPr>
            <a:spLocks noChangeShapeType="1"/>
          </p:cNvSpPr>
          <p:nvPr/>
        </p:nvSpPr>
        <p:spPr bwMode="auto">
          <a:xfrm flipV="1">
            <a:off x="7162800" y="2882900"/>
            <a:ext cx="0" cy="116840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60" name="Line 128"/>
          <p:cNvSpPr>
            <a:spLocks noChangeShapeType="1"/>
          </p:cNvSpPr>
          <p:nvPr/>
        </p:nvSpPr>
        <p:spPr bwMode="auto">
          <a:xfrm flipH="1">
            <a:off x="6997700" y="4038600"/>
            <a:ext cx="1778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61" name="Rectangle 129"/>
          <p:cNvSpPr>
            <a:spLocks noChangeArrowheads="1"/>
          </p:cNvSpPr>
          <p:nvPr/>
        </p:nvSpPr>
        <p:spPr bwMode="auto">
          <a:xfrm>
            <a:off x="7080250" y="3192464"/>
            <a:ext cx="68288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chemeClr val="accent2"/>
                </a:solidFill>
              </a:rPr>
              <a:t>Zero</a:t>
            </a:r>
            <a:endParaRPr lang="en-US" altLang="zh-CN" sz="1800">
              <a:solidFill>
                <a:schemeClr val="accent2"/>
              </a:solidFill>
            </a:endParaRPr>
          </a:p>
        </p:txBody>
      </p:sp>
      <p:sp>
        <p:nvSpPr>
          <p:cNvPr id="49262" name="Line 130"/>
          <p:cNvSpPr>
            <a:spLocks noChangeShapeType="1"/>
          </p:cNvSpPr>
          <p:nvPr/>
        </p:nvSpPr>
        <p:spPr bwMode="auto">
          <a:xfrm>
            <a:off x="7327900" y="2133600"/>
            <a:ext cx="24892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63" name="Rectangle 131"/>
          <p:cNvSpPr>
            <a:spLocks noChangeArrowheads="1"/>
          </p:cNvSpPr>
          <p:nvPr/>
        </p:nvSpPr>
        <p:spPr bwMode="auto">
          <a:xfrm>
            <a:off x="7377114" y="1744664"/>
            <a:ext cx="2087111"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Instruction&lt;31:0</a:t>
            </a:r>
            <a:r>
              <a:rPr lang="en-US" altLang="zh-CN" b="0">
                <a:latin typeface="Times New Roman" panose="02020603050405020304" pitchFamily="18" charset="0"/>
              </a:rPr>
              <a:t>&gt;</a:t>
            </a:r>
            <a:endParaRPr lang="en-US" altLang="zh-CN" b="0">
              <a:latin typeface="Times New Roman" panose="02020603050405020304" pitchFamily="18" charset="0"/>
            </a:endParaRPr>
          </a:p>
        </p:txBody>
      </p:sp>
      <p:sp>
        <p:nvSpPr>
          <p:cNvPr id="49264" name="Line 132"/>
          <p:cNvSpPr>
            <a:spLocks noChangeShapeType="1"/>
          </p:cNvSpPr>
          <p:nvPr/>
        </p:nvSpPr>
        <p:spPr bwMode="auto">
          <a:xfrm>
            <a:off x="5499100" y="2438400"/>
            <a:ext cx="5842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65" name="Line 133"/>
          <p:cNvSpPr>
            <a:spLocks noChangeShapeType="1"/>
          </p:cNvSpPr>
          <p:nvPr/>
        </p:nvSpPr>
        <p:spPr bwMode="auto">
          <a:xfrm>
            <a:off x="5499100" y="2133600"/>
            <a:ext cx="5842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66" name="Rectangle 134"/>
          <p:cNvSpPr>
            <a:spLocks noChangeArrowheads="1"/>
          </p:cNvSpPr>
          <p:nvPr/>
        </p:nvSpPr>
        <p:spPr bwMode="auto">
          <a:xfrm>
            <a:off x="4376739" y="2225676"/>
            <a:ext cx="1176605"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u="sng">
                <a:solidFill>
                  <a:schemeClr val="accent1"/>
                </a:solidFill>
              </a:rPr>
              <a:t>Jump</a:t>
            </a:r>
            <a:r>
              <a:rPr lang="en-US" altLang="zh-CN" u="sng">
                <a:solidFill>
                  <a:srgbClr val="339933"/>
                </a:solidFill>
                <a:latin typeface="Times New Roman" panose="02020603050405020304" pitchFamily="18" charset="0"/>
              </a:rPr>
              <a:t> </a:t>
            </a:r>
            <a:r>
              <a:rPr lang="en-US" altLang="zh-CN" sz="1800" u="sng">
                <a:solidFill>
                  <a:schemeClr val="accent1"/>
                </a:solidFill>
              </a:rPr>
              <a:t>= 0</a:t>
            </a:r>
            <a:endParaRPr lang="en-US" altLang="zh-CN" sz="1800" u="sng">
              <a:solidFill>
                <a:schemeClr val="accent1"/>
              </a:solidFill>
            </a:endParaRPr>
          </a:p>
        </p:txBody>
      </p:sp>
      <p:sp>
        <p:nvSpPr>
          <p:cNvPr id="49267" name="Rectangle 135"/>
          <p:cNvSpPr>
            <a:spLocks noChangeArrowheads="1"/>
          </p:cNvSpPr>
          <p:nvPr/>
        </p:nvSpPr>
        <p:spPr bwMode="auto">
          <a:xfrm>
            <a:off x="4224339" y="1844676"/>
            <a:ext cx="1356141"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u="sng">
                <a:solidFill>
                  <a:schemeClr val="accent1"/>
                </a:solidFill>
              </a:rPr>
              <a:t>Branch</a:t>
            </a:r>
            <a:r>
              <a:rPr lang="en-US" altLang="zh-CN" u="sng">
                <a:solidFill>
                  <a:srgbClr val="339933"/>
                </a:solidFill>
                <a:latin typeface="Times New Roman" panose="02020603050405020304" pitchFamily="18" charset="0"/>
              </a:rPr>
              <a:t> </a:t>
            </a:r>
            <a:r>
              <a:rPr lang="en-US" altLang="zh-CN" sz="1800" u="sng">
                <a:solidFill>
                  <a:schemeClr val="accent1"/>
                </a:solidFill>
              </a:rPr>
              <a:t>= 0</a:t>
            </a:r>
            <a:endParaRPr lang="en-US" altLang="zh-CN" sz="1800" u="sng">
              <a:solidFill>
                <a:schemeClr val="accent1"/>
              </a:solidFill>
            </a:endParaRPr>
          </a:p>
        </p:txBody>
      </p:sp>
      <p:sp>
        <p:nvSpPr>
          <p:cNvPr id="49268" name="Rectangle 136"/>
          <p:cNvSpPr>
            <a:spLocks noChangeArrowheads="1"/>
          </p:cNvSpPr>
          <p:nvPr/>
        </p:nvSpPr>
        <p:spPr bwMode="auto">
          <a:xfrm>
            <a:off x="9256713" y="4038601"/>
            <a:ext cx="285336"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b="0">
                <a:latin typeface="Times New Roman" panose="02020603050405020304" pitchFamily="18" charset="0"/>
              </a:rPr>
              <a:t>0</a:t>
            </a:r>
            <a:endParaRPr lang="zh-CN" altLang="en-US" b="0">
              <a:latin typeface="Times New Roman" panose="02020603050405020304" pitchFamily="18" charset="0"/>
            </a:endParaRPr>
          </a:p>
        </p:txBody>
      </p:sp>
      <p:sp>
        <p:nvSpPr>
          <p:cNvPr id="49269" name="Rectangle 137"/>
          <p:cNvSpPr>
            <a:spLocks noChangeArrowheads="1"/>
          </p:cNvSpPr>
          <p:nvPr/>
        </p:nvSpPr>
        <p:spPr bwMode="auto">
          <a:xfrm>
            <a:off x="9256713" y="4818064"/>
            <a:ext cx="285336"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b="0">
                <a:latin typeface="Times New Roman" panose="02020603050405020304" pitchFamily="18" charset="0"/>
              </a:rPr>
              <a:t>1</a:t>
            </a:r>
            <a:endParaRPr lang="zh-CN" altLang="en-US" b="0">
              <a:latin typeface="Times New Roman" panose="02020603050405020304" pitchFamily="18" charset="0"/>
            </a:endParaRPr>
          </a:p>
        </p:txBody>
      </p:sp>
      <p:sp>
        <p:nvSpPr>
          <p:cNvPr id="49270" name="Rectangle 138"/>
          <p:cNvSpPr>
            <a:spLocks noChangeArrowheads="1"/>
          </p:cNvSpPr>
          <p:nvPr/>
        </p:nvSpPr>
        <p:spPr bwMode="auto">
          <a:xfrm>
            <a:off x="5675313" y="4267201"/>
            <a:ext cx="285336"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b="0">
                <a:latin typeface="Times New Roman" panose="02020603050405020304" pitchFamily="18" charset="0"/>
              </a:rPr>
              <a:t>0</a:t>
            </a:r>
            <a:endParaRPr lang="zh-CN" altLang="en-US" b="0">
              <a:latin typeface="Times New Roman" panose="02020603050405020304" pitchFamily="18" charset="0"/>
            </a:endParaRPr>
          </a:p>
        </p:txBody>
      </p:sp>
      <p:sp>
        <p:nvSpPr>
          <p:cNvPr id="49271" name="Rectangle 139"/>
          <p:cNvSpPr>
            <a:spLocks noChangeArrowheads="1"/>
          </p:cNvSpPr>
          <p:nvPr/>
        </p:nvSpPr>
        <p:spPr bwMode="auto">
          <a:xfrm>
            <a:off x="5675313" y="5046664"/>
            <a:ext cx="285336"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b="0">
                <a:latin typeface="Times New Roman" panose="02020603050405020304" pitchFamily="18" charset="0"/>
              </a:rPr>
              <a:t>1</a:t>
            </a:r>
            <a:endParaRPr lang="zh-CN" altLang="en-US" b="0">
              <a:latin typeface="Times New Roman" panose="02020603050405020304" pitchFamily="18" charset="0"/>
            </a:endParaRPr>
          </a:p>
        </p:txBody>
      </p:sp>
      <p:sp>
        <p:nvSpPr>
          <p:cNvPr id="49272" name="Rectangle 140"/>
          <p:cNvSpPr>
            <a:spLocks noChangeArrowheads="1"/>
          </p:cNvSpPr>
          <p:nvPr/>
        </p:nvSpPr>
        <p:spPr bwMode="auto">
          <a:xfrm>
            <a:off x="3805238" y="2717801"/>
            <a:ext cx="285336"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b="0">
                <a:latin typeface="Times New Roman" panose="02020603050405020304" pitchFamily="18" charset="0"/>
              </a:rPr>
              <a:t>0</a:t>
            </a:r>
            <a:endParaRPr lang="zh-CN" altLang="en-US" b="0">
              <a:latin typeface="Times New Roman" panose="02020603050405020304" pitchFamily="18" charset="0"/>
            </a:endParaRPr>
          </a:p>
        </p:txBody>
      </p:sp>
      <p:sp>
        <p:nvSpPr>
          <p:cNvPr id="49273" name="Rectangle 141"/>
          <p:cNvSpPr>
            <a:spLocks noChangeArrowheads="1"/>
          </p:cNvSpPr>
          <p:nvPr/>
        </p:nvSpPr>
        <p:spPr bwMode="auto">
          <a:xfrm>
            <a:off x="3119438" y="2717801"/>
            <a:ext cx="285336"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b="0">
                <a:latin typeface="Times New Roman" panose="02020603050405020304" pitchFamily="18" charset="0"/>
              </a:rPr>
              <a:t>1</a:t>
            </a:r>
            <a:endParaRPr lang="zh-CN" altLang="en-US" b="0">
              <a:latin typeface="Times New Roman" panose="02020603050405020304" pitchFamily="18" charset="0"/>
            </a:endParaRPr>
          </a:p>
        </p:txBody>
      </p:sp>
      <p:sp>
        <p:nvSpPr>
          <p:cNvPr id="49274" name="Line 142"/>
          <p:cNvSpPr>
            <a:spLocks noChangeShapeType="1"/>
          </p:cNvSpPr>
          <p:nvPr/>
        </p:nvSpPr>
        <p:spPr bwMode="auto">
          <a:xfrm>
            <a:off x="7620000" y="2146300"/>
            <a:ext cx="0" cy="88900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75" name="Rectangle 143"/>
          <p:cNvSpPr>
            <a:spLocks noChangeArrowheads="1"/>
          </p:cNvSpPr>
          <p:nvPr/>
        </p:nvSpPr>
        <p:spPr bwMode="auto">
          <a:xfrm rot="5400000">
            <a:off x="7276031" y="2423293"/>
            <a:ext cx="1041953"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&lt;21:25&gt;</a:t>
            </a:r>
            <a:endParaRPr lang="zh-CN" altLang="en-US" sz="1800"/>
          </a:p>
        </p:txBody>
      </p:sp>
      <p:sp>
        <p:nvSpPr>
          <p:cNvPr id="49276" name="Rectangle 144"/>
          <p:cNvSpPr>
            <a:spLocks noChangeArrowheads="1"/>
          </p:cNvSpPr>
          <p:nvPr/>
        </p:nvSpPr>
        <p:spPr bwMode="auto">
          <a:xfrm rot="5400000">
            <a:off x="7809431" y="2423293"/>
            <a:ext cx="1041953"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&lt;16:20&gt;</a:t>
            </a:r>
            <a:endParaRPr lang="zh-CN" altLang="en-US" sz="1800"/>
          </a:p>
        </p:txBody>
      </p:sp>
      <p:sp>
        <p:nvSpPr>
          <p:cNvPr id="49277" name="Rectangle 145"/>
          <p:cNvSpPr>
            <a:spLocks noChangeArrowheads="1"/>
          </p:cNvSpPr>
          <p:nvPr/>
        </p:nvSpPr>
        <p:spPr bwMode="auto">
          <a:xfrm rot="5400000">
            <a:off x="8347870" y="2424908"/>
            <a:ext cx="10318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&lt;11:15&gt;</a:t>
            </a:r>
            <a:endParaRPr lang="zh-CN" altLang="en-US" sz="1800"/>
          </a:p>
        </p:txBody>
      </p:sp>
      <p:sp>
        <p:nvSpPr>
          <p:cNvPr id="49278" name="Rectangle 146"/>
          <p:cNvSpPr>
            <a:spLocks noChangeArrowheads="1"/>
          </p:cNvSpPr>
          <p:nvPr/>
        </p:nvSpPr>
        <p:spPr bwMode="auto">
          <a:xfrm rot="5400000">
            <a:off x="8889551" y="2410593"/>
            <a:ext cx="913713"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&lt;0:15&gt;</a:t>
            </a:r>
            <a:endParaRPr lang="zh-CN" altLang="en-US" sz="1800"/>
          </a:p>
        </p:txBody>
      </p:sp>
      <p:sp>
        <p:nvSpPr>
          <p:cNvPr id="49279" name="Line 147"/>
          <p:cNvSpPr>
            <a:spLocks noChangeShapeType="1"/>
          </p:cNvSpPr>
          <p:nvPr/>
        </p:nvSpPr>
        <p:spPr bwMode="auto">
          <a:xfrm>
            <a:off x="8153400" y="2146300"/>
            <a:ext cx="0" cy="88900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80" name="Line 148"/>
          <p:cNvSpPr>
            <a:spLocks noChangeShapeType="1"/>
          </p:cNvSpPr>
          <p:nvPr/>
        </p:nvSpPr>
        <p:spPr bwMode="auto">
          <a:xfrm>
            <a:off x="8686800" y="2146300"/>
            <a:ext cx="0" cy="88900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81" name="Line 149"/>
          <p:cNvSpPr>
            <a:spLocks noChangeShapeType="1"/>
          </p:cNvSpPr>
          <p:nvPr/>
        </p:nvSpPr>
        <p:spPr bwMode="auto">
          <a:xfrm>
            <a:off x="9220200" y="2146300"/>
            <a:ext cx="0" cy="88900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82" name="Rectangle 150"/>
          <p:cNvSpPr>
            <a:spLocks noChangeArrowheads="1"/>
          </p:cNvSpPr>
          <p:nvPr/>
        </p:nvSpPr>
        <p:spPr bwMode="auto">
          <a:xfrm>
            <a:off x="8977314" y="2971801"/>
            <a:ext cx="913713"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Imm16</a:t>
            </a:r>
            <a:endParaRPr lang="en-US" altLang="zh-CN" sz="1800"/>
          </a:p>
        </p:txBody>
      </p:sp>
      <p:sp>
        <p:nvSpPr>
          <p:cNvPr id="49283" name="Rectangle 151"/>
          <p:cNvSpPr>
            <a:spLocks noChangeArrowheads="1"/>
          </p:cNvSpPr>
          <p:nvPr/>
        </p:nvSpPr>
        <p:spPr bwMode="auto">
          <a:xfrm>
            <a:off x="8443913" y="2971801"/>
            <a:ext cx="49052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Rd</a:t>
            </a:r>
            <a:endParaRPr lang="en-US" altLang="zh-CN" sz="1800"/>
          </a:p>
        </p:txBody>
      </p:sp>
      <p:sp>
        <p:nvSpPr>
          <p:cNvPr id="49284" name="Rectangle 152"/>
          <p:cNvSpPr>
            <a:spLocks noChangeArrowheads="1"/>
          </p:cNvSpPr>
          <p:nvPr/>
        </p:nvSpPr>
        <p:spPr bwMode="auto">
          <a:xfrm>
            <a:off x="7986713" y="2971801"/>
            <a:ext cx="42640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Rt</a:t>
            </a:r>
            <a:endParaRPr lang="en-US" altLang="zh-CN" sz="1800"/>
          </a:p>
        </p:txBody>
      </p:sp>
      <p:sp>
        <p:nvSpPr>
          <p:cNvPr id="49285" name="Rectangle 153"/>
          <p:cNvSpPr>
            <a:spLocks noChangeArrowheads="1"/>
          </p:cNvSpPr>
          <p:nvPr/>
        </p:nvSpPr>
        <p:spPr bwMode="auto">
          <a:xfrm>
            <a:off x="7453313" y="2971801"/>
            <a:ext cx="477696"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Rs</a:t>
            </a:r>
            <a:endParaRPr lang="en-US" altLang="zh-CN" sz="1800"/>
          </a:p>
        </p:txBody>
      </p:sp>
      <p:sp>
        <p:nvSpPr>
          <p:cNvPr id="49286" name="Rectangle 154"/>
          <p:cNvSpPr>
            <a:spLocks noGrp="1" noChangeArrowheads="1"/>
          </p:cNvSpPr>
          <p:nvPr>
            <p:ph type="body" idx="1"/>
          </p:nvPr>
        </p:nvSpPr>
        <p:spPr>
          <a:xfrm>
            <a:off x="1943100" y="1447801"/>
            <a:ext cx="8191500" cy="411395"/>
          </a:xfrm>
          <a:noFill/>
        </p:spPr>
        <p:txBody>
          <a:bodyPr/>
          <a:lstStyle/>
          <a:p>
            <a:r>
              <a:rPr lang="en-US" altLang="zh-CN" sz="1800">
                <a:ea typeface="宋体" panose="02010600030101010101" pitchFamily="2" charset="-122"/>
              </a:rPr>
              <a:t>R[rt] </a:t>
            </a:r>
            <a:r>
              <a:rPr lang="en-US" altLang="zh-CN" sz="1800">
                <a:ea typeface="宋体" panose="02010600030101010101" pitchFamily="2" charset="-122"/>
                <a:cs typeface="Arial" panose="020B0604020202020204" pitchFamily="34" charset="0"/>
                <a:sym typeface="Wingdings" panose="05000000000000000000" pitchFamily="2" charset="2"/>
              </a:rPr>
              <a:t>←</a:t>
            </a:r>
            <a:r>
              <a:rPr lang="en-US" altLang="zh-CN" sz="1800">
                <a:ea typeface="宋体" panose="02010600030101010101" pitchFamily="2" charset="-122"/>
              </a:rPr>
              <a:t> Data Memory {R[rs] + SignExt[imm16]}</a:t>
            </a:r>
            <a:endParaRPr lang="en-US" altLang="zh-CN" sz="1800">
              <a:ea typeface="宋体" panose="02010600030101010101" pitchFamily="2" charset="-122"/>
            </a:endParaRPr>
          </a:p>
        </p:txBody>
      </p:sp>
      <p:grpSp>
        <p:nvGrpSpPr>
          <p:cNvPr id="49287" name="Group 155"/>
          <p:cNvGrpSpPr/>
          <p:nvPr/>
        </p:nvGrpSpPr>
        <p:grpSpPr bwMode="auto">
          <a:xfrm>
            <a:off x="3273426" y="609601"/>
            <a:ext cx="5978525" cy="671513"/>
            <a:chOff x="1102" y="384"/>
            <a:chExt cx="3766" cy="423"/>
          </a:xfrm>
        </p:grpSpPr>
        <p:sp>
          <p:nvSpPr>
            <p:cNvPr id="49329" name="Rectangle 156"/>
            <p:cNvSpPr>
              <a:spLocks noChangeArrowheads="1"/>
            </p:cNvSpPr>
            <p:nvPr/>
          </p:nvSpPr>
          <p:spPr bwMode="auto">
            <a:xfrm>
              <a:off x="1167" y="584"/>
              <a:ext cx="3599"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grpSp>
          <p:nvGrpSpPr>
            <p:cNvPr id="49330" name="Group 157"/>
            <p:cNvGrpSpPr/>
            <p:nvPr/>
          </p:nvGrpSpPr>
          <p:grpSpPr bwMode="auto">
            <a:xfrm>
              <a:off x="1163" y="576"/>
              <a:ext cx="624" cy="231"/>
              <a:chOff x="1163" y="576"/>
              <a:chExt cx="624" cy="231"/>
            </a:xfrm>
          </p:grpSpPr>
          <p:sp>
            <p:nvSpPr>
              <p:cNvPr id="49344" name="Rectangle 158"/>
              <p:cNvSpPr>
                <a:spLocks noChangeArrowheads="1"/>
              </p:cNvSpPr>
              <p:nvPr/>
            </p:nvSpPr>
            <p:spPr bwMode="auto">
              <a:xfrm>
                <a:off x="1163" y="580"/>
                <a:ext cx="624"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49345" name="Rectangle 159"/>
              <p:cNvSpPr>
                <a:spLocks noChangeArrowheads="1"/>
              </p:cNvSpPr>
              <p:nvPr/>
            </p:nvSpPr>
            <p:spPr bwMode="auto">
              <a:xfrm>
                <a:off x="1345" y="576"/>
                <a:ext cx="29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op</a:t>
                </a:r>
                <a:endParaRPr lang="en-US" altLang="zh-CN" sz="1800"/>
              </a:p>
            </p:txBody>
          </p:sp>
        </p:grpSp>
        <p:grpSp>
          <p:nvGrpSpPr>
            <p:cNvPr id="49331" name="Group 160"/>
            <p:cNvGrpSpPr/>
            <p:nvPr/>
          </p:nvGrpSpPr>
          <p:grpSpPr bwMode="auto">
            <a:xfrm>
              <a:off x="1795" y="576"/>
              <a:ext cx="580" cy="231"/>
              <a:chOff x="1795" y="576"/>
              <a:chExt cx="580" cy="231"/>
            </a:xfrm>
          </p:grpSpPr>
          <p:sp>
            <p:nvSpPr>
              <p:cNvPr id="49342" name="Rectangle 161"/>
              <p:cNvSpPr>
                <a:spLocks noChangeArrowheads="1"/>
              </p:cNvSpPr>
              <p:nvPr/>
            </p:nvSpPr>
            <p:spPr bwMode="auto">
              <a:xfrm>
                <a:off x="1795" y="580"/>
                <a:ext cx="580"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49343" name="Rectangle 162"/>
              <p:cNvSpPr>
                <a:spLocks noChangeArrowheads="1"/>
              </p:cNvSpPr>
              <p:nvPr/>
            </p:nvSpPr>
            <p:spPr bwMode="auto">
              <a:xfrm>
                <a:off x="1960" y="576"/>
                <a:ext cx="25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rs</a:t>
                </a:r>
                <a:endParaRPr lang="en-US" altLang="zh-CN" sz="1800"/>
              </a:p>
            </p:txBody>
          </p:sp>
        </p:grpSp>
        <p:grpSp>
          <p:nvGrpSpPr>
            <p:cNvPr id="49332" name="Group 163"/>
            <p:cNvGrpSpPr/>
            <p:nvPr/>
          </p:nvGrpSpPr>
          <p:grpSpPr bwMode="auto">
            <a:xfrm>
              <a:off x="2383" y="576"/>
              <a:ext cx="579" cy="231"/>
              <a:chOff x="2383" y="576"/>
              <a:chExt cx="579" cy="231"/>
            </a:xfrm>
          </p:grpSpPr>
          <p:sp>
            <p:nvSpPr>
              <p:cNvPr id="49340" name="Rectangle 164"/>
              <p:cNvSpPr>
                <a:spLocks noChangeArrowheads="1"/>
              </p:cNvSpPr>
              <p:nvPr/>
            </p:nvSpPr>
            <p:spPr bwMode="auto">
              <a:xfrm>
                <a:off x="2383" y="580"/>
                <a:ext cx="579"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49341" name="Rectangle 165"/>
              <p:cNvSpPr>
                <a:spLocks noChangeArrowheads="1"/>
              </p:cNvSpPr>
              <p:nvPr/>
            </p:nvSpPr>
            <p:spPr bwMode="auto">
              <a:xfrm>
                <a:off x="2547" y="576"/>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rt</a:t>
                </a:r>
                <a:endParaRPr lang="en-US" altLang="zh-CN" sz="1800"/>
              </a:p>
            </p:txBody>
          </p:sp>
        </p:grpSp>
        <p:sp>
          <p:nvSpPr>
            <p:cNvPr id="49333" name="Rectangle 166"/>
            <p:cNvSpPr>
              <a:spLocks noChangeArrowheads="1"/>
            </p:cNvSpPr>
            <p:nvPr/>
          </p:nvSpPr>
          <p:spPr bwMode="auto">
            <a:xfrm>
              <a:off x="2970" y="580"/>
              <a:ext cx="1800"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49334" name="Rectangle 167"/>
            <p:cNvSpPr>
              <a:spLocks noChangeArrowheads="1"/>
            </p:cNvSpPr>
            <p:nvPr/>
          </p:nvSpPr>
          <p:spPr bwMode="auto">
            <a:xfrm>
              <a:off x="3473" y="576"/>
              <a:ext cx="83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immediate</a:t>
              </a:r>
              <a:endParaRPr lang="en-US" altLang="zh-CN" sz="1800"/>
            </a:p>
          </p:txBody>
        </p:sp>
        <p:sp>
          <p:nvSpPr>
            <p:cNvPr id="49335" name="Rectangle 168"/>
            <p:cNvSpPr>
              <a:spLocks noChangeArrowheads="1"/>
            </p:cNvSpPr>
            <p:nvPr/>
          </p:nvSpPr>
          <p:spPr bwMode="auto">
            <a:xfrm>
              <a:off x="4672" y="384"/>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0</a:t>
              </a:r>
              <a:endParaRPr lang="zh-CN" altLang="en-US" sz="1800"/>
            </a:p>
          </p:txBody>
        </p:sp>
        <p:sp>
          <p:nvSpPr>
            <p:cNvPr id="49336" name="Rectangle 169"/>
            <p:cNvSpPr>
              <a:spLocks noChangeArrowheads="1"/>
            </p:cNvSpPr>
            <p:nvPr/>
          </p:nvSpPr>
          <p:spPr bwMode="auto">
            <a:xfrm>
              <a:off x="2774" y="384"/>
              <a:ext cx="27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16</a:t>
              </a:r>
              <a:endParaRPr lang="zh-CN" altLang="en-US" sz="1800"/>
            </a:p>
          </p:txBody>
        </p:sp>
        <p:sp>
          <p:nvSpPr>
            <p:cNvPr id="49337" name="Rectangle 170"/>
            <p:cNvSpPr>
              <a:spLocks noChangeArrowheads="1"/>
            </p:cNvSpPr>
            <p:nvPr/>
          </p:nvSpPr>
          <p:spPr bwMode="auto">
            <a:xfrm>
              <a:off x="2186" y="384"/>
              <a:ext cx="27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21</a:t>
              </a:r>
              <a:endParaRPr lang="zh-CN" altLang="en-US" sz="1800"/>
            </a:p>
          </p:txBody>
        </p:sp>
        <p:sp>
          <p:nvSpPr>
            <p:cNvPr id="49338" name="Rectangle 171"/>
            <p:cNvSpPr>
              <a:spLocks noChangeArrowheads="1"/>
            </p:cNvSpPr>
            <p:nvPr/>
          </p:nvSpPr>
          <p:spPr bwMode="auto">
            <a:xfrm>
              <a:off x="1598" y="384"/>
              <a:ext cx="27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26</a:t>
              </a:r>
              <a:endParaRPr lang="zh-CN" altLang="en-US" sz="1800"/>
            </a:p>
          </p:txBody>
        </p:sp>
        <p:sp>
          <p:nvSpPr>
            <p:cNvPr id="49339" name="Rectangle 172"/>
            <p:cNvSpPr>
              <a:spLocks noChangeArrowheads="1"/>
            </p:cNvSpPr>
            <p:nvPr/>
          </p:nvSpPr>
          <p:spPr bwMode="auto">
            <a:xfrm>
              <a:off x="1102" y="384"/>
              <a:ext cx="27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31</a:t>
              </a:r>
              <a:endParaRPr lang="zh-CN" altLang="en-US" sz="1800"/>
            </a:p>
          </p:txBody>
        </p:sp>
      </p:grpSp>
      <p:sp>
        <p:nvSpPr>
          <p:cNvPr id="49288" name="Line 173"/>
          <p:cNvSpPr>
            <a:spLocks noChangeShapeType="1"/>
          </p:cNvSpPr>
          <p:nvPr/>
        </p:nvSpPr>
        <p:spPr bwMode="auto">
          <a:xfrm flipH="1">
            <a:off x="6985000" y="4191000"/>
            <a:ext cx="1422400" cy="0"/>
          </a:xfrm>
          <a:prstGeom prst="line">
            <a:avLst/>
          </a:prstGeom>
          <a:noFill/>
          <a:ln w="50800">
            <a:solidFill>
              <a:schemeClr val="accent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174" name="Line 174"/>
          <p:cNvSpPr>
            <a:spLocks noChangeShapeType="1"/>
          </p:cNvSpPr>
          <p:nvPr/>
        </p:nvSpPr>
        <p:spPr bwMode="auto">
          <a:xfrm>
            <a:off x="6777038" y="3284538"/>
            <a:ext cx="0" cy="482600"/>
          </a:xfrm>
          <a:prstGeom prst="line">
            <a:avLst/>
          </a:prstGeom>
          <a:noFill/>
          <a:ln w="25400">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0" name="Group 175"/>
          <p:cNvGrpSpPr/>
          <p:nvPr/>
        </p:nvGrpSpPr>
        <p:grpSpPr bwMode="auto">
          <a:xfrm>
            <a:off x="4124325" y="3251201"/>
            <a:ext cx="2413000" cy="542925"/>
            <a:chOff x="1638" y="2048"/>
            <a:chExt cx="1520" cy="342"/>
          </a:xfrm>
        </p:grpSpPr>
        <p:sp>
          <p:nvSpPr>
            <p:cNvPr id="49327" name="Line 176"/>
            <p:cNvSpPr>
              <a:spLocks noChangeShapeType="1"/>
            </p:cNvSpPr>
            <p:nvPr/>
          </p:nvSpPr>
          <p:spPr bwMode="auto">
            <a:xfrm>
              <a:off x="2038" y="2390"/>
              <a:ext cx="1120" cy="0"/>
            </a:xfrm>
            <a:prstGeom prst="line">
              <a:avLst/>
            </a:prstGeom>
            <a:noFill/>
            <a:ln w="50800">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328" name="Line 177"/>
            <p:cNvSpPr>
              <a:spLocks noChangeShapeType="1"/>
            </p:cNvSpPr>
            <p:nvPr/>
          </p:nvSpPr>
          <p:spPr bwMode="auto">
            <a:xfrm>
              <a:off x="1638" y="2048"/>
              <a:ext cx="0" cy="236"/>
            </a:xfrm>
            <a:prstGeom prst="line">
              <a:avLst/>
            </a:prstGeom>
            <a:noFill/>
            <a:ln w="50800">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1" name="Group 178"/>
          <p:cNvGrpSpPr/>
          <p:nvPr/>
        </p:nvGrpSpPr>
        <p:grpSpPr bwMode="auto">
          <a:xfrm>
            <a:off x="3729039" y="2525714"/>
            <a:ext cx="166687" cy="1100137"/>
            <a:chOff x="1389" y="1591"/>
            <a:chExt cx="105" cy="693"/>
          </a:xfrm>
        </p:grpSpPr>
        <p:sp>
          <p:nvSpPr>
            <p:cNvPr id="49325" name="Line 179"/>
            <p:cNvSpPr>
              <a:spLocks noChangeShapeType="1"/>
            </p:cNvSpPr>
            <p:nvPr/>
          </p:nvSpPr>
          <p:spPr bwMode="auto">
            <a:xfrm>
              <a:off x="1389" y="1914"/>
              <a:ext cx="0" cy="370"/>
            </a:xfrm>
            <a:prstGeom prst="line">
              <a:avLst/>
            </a:prstGeom>
            <a:noFill/>
            <a:ln w="50800">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326" name="Line 180"/>
            <p:cNvSpPr>
              <a:spLocks noChangeShapeType="1"/>
            </p:cNvSpPr>
            <p:nvPr/>
          </p:nvSpPr>
          <p:spPr bwMode="auto">
            <a:xfrm>
              <a:off x="1494" y="1591"/>
              <a:ext cx="0" cy="103"/>
            </a:xfrm>
            <a:prstGeom prst="line">
              <a:avLst/>
            </a:prstGeom>
            <a:noFill/>
            <a:ln w="50800">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2" name="Group 181"/>
          <p:cNvGrpSpPr/>
          <p:nvPr/>
        </p:nvGrpSpPr>
        <p:grpSpPr bwMode="auto">
          <a:xfrm>
            <a:off x="2573338" y="2905125"/>
            <a:ext cx="850900" cy="744538"/>
            <a:chOff x="661" y="1830"/>
            <a:chExt cx="536" cy="469"/>
          </a:xfrm>
        </p:grpSpPr>
        <p:sp>
          <p:nvSpPr>
            <p:cNvPr id="49323" name="Line 182"/>
            <p:cNvSpPr>
              <a:spLocks noChangeShapeType="1"/>
            </p:cNvSpPr>
            <p:nvPr/>
          </p:nvSpPr>
          <p:spPr bwMode="auto">
            <a:xfrm flipV="1">
              <a:off x="1197" y="2149"/>
              <a:ext cx="0" cy="150"/>
            </a:xfrm>
            <a:prstGeom prst="line">
              <a:avLst/>
            </a:prstGeom>
            <a:noFill/>
            <a:ln w="25400">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324" name="Line 183"/>
            <p:cNvSpPr>
              <a:spLocks noChangeShapeType="1"/>
            </p:cNvSpPr>
            <p:nvPr/>
          </p:nvSpPr>
          <p:spPr bwMode="auto">
            <a:xfrm flipH="1">
              <a:off x="661" y="1830"/>
              <a:ext cx="352" cy="0"/>
            </a:xfrm>
            <a:prstGeom prst="line">
              <a:avLst/>
            </a:prstGeom>
            <a:noFill/>
            <a:ln w="25400">
              <a:solidFill>
                <a:srgbClr val="FF0000"/>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3" name="Group 184"/>
          <p:cNvGrpSpPr/>
          <p:nvPr/>
        </p:nvGrpSpPr>
        <p:grpSpPr bwMode="auto">
          <a:xfrm>
            <a:off x="3678239" y="4632325"/>
            <a:ext cx="2871787" cy="1697038"/>
            <a:chOff x="1357" y="2918"/>
            <a:chExt cx="1809" cy="1069"/>
          </a:xfrm>
        </p:grpSpPr>
        <p:sp>
          <p:nvSpPr>
            <p:cNvPr id="49318" name="Line 185"/>
            <p:cNvSpPr>
              <a:spLocks noChangeShapeType="1"/>
            </p:cNvSpPr>
            <p:nvPr/>
          </p:nvSpPr>
          <p:spPr bwMode="auto">
            <a:xfrm>
              <a:off x="2221" y="3330"/>
              <a:ext cx="400" cy="0"/>
            </a:xfrm>
            <a:prstGeom prst="line">
              <a:avLst/>
            </a:prstGeom>
            <a:noFill/>
            <a:ln w="50800">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319" name="Line 186"/>
            <p:cNvSpPr>
              <a:spLocks noChangeShapeType="1"/>
            </p:cNvSpPr>
            <p:nvPr/>
          </p:nvSpPr>
          <p:spPr bwMode="auto">
            <a:xfrm>
              <a:off x="1357" y="3410"/>
              <a:ext cx="592" cy="0"/>
            </a:xfrm>
            <a:prstGeom prst="line">
              <a:avLst/>
            </a:prstGeom>
            <a:noFill/>
            <a:ln w="50800">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320" name="Line 187"/>
            <p:cNvSpPr>
              <a:spLocks noChangeShapeType="1"/>
            </p:cNvSpPr>
            <p:nvPr/>
          </p:nvSpPr>
          <p:spPr bwMode="auto">
            <a:xfrm>
              <a:off x="2733" y="3374"/>
              <a:ext cx="0" cy="252"/>
            </a:xfrm>
            <a:prstGeom prst="line">
              <a:avLst/>
            </a:prstGeom>
            <a:noFill/>
            <a:ln w="25400">
              <a:solidFill>
                <a:srgbClr val="FF0000"/>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321" name="Line 188"/>
            <p:cNvSpPr>
              <a:spLocks noChangeShapeType="1"/>
            </p:cNvSpPr>
            <p:nvPr/>
          </p:nvSpPr>
          <p:spPr bwMode="auto">
            <a:xfrm>
              <a:off x="2846" y="2918"/>
              <a:ext cx="320" cy="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322" name="Line 189"/>
            <p:cNvSpPr>
              <a:spLocks noChangeShapeType="1"/>
            </p:cNvSpPr>
            <p:nvPr/>
          </p:nvSpPr>
          <p:spPr bwMode="auto">
            <a:xfrm>
              <a:off x="2109" y="3690"/>
              <a:ext cx="0" cy="297"/>
            </a:xfrm>
            <a:prstGeom prst="line">
              <a:avLst/>
            </a:prstGeom>
            <a:noFill/>
            <a:ln w="25400">
              <a:solidFill>
                <a:srgbClr val="FF0000"/>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56190" name="Line 190"/>
          <p:cNvSpPr>
            <a:spLocks noChangeShapeType="1"/>
          </p:cNvSpPr>
          <p:nvPr/>
        </p:nvSpPr>
        <p:spPr bwMode="auto">
          <a:xfrm flipV="1">
            <a:off x="9444038" y="3554413"/>
            <a:ext cx="0" cy="450850"/>
          </a:xfrm>
          <a:prstGeom prst="line">
            <a:avLst/>
          </a:prstGeom>
          <a:noFill/>
          <a:ln w="25400">
            <a:solidFill>
              <a:srgbClr val="FF0000"/>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4" name="Group 191"/>
          <p:cNvGrpSpPr/>
          <p:nvPr/>
        </p:nvGrpSpPr>
        <p:grpSpPr bwMode="auto">
          <a:xfrm>
            <a:off x="2255839" y="4110038"/>
            <a:ext cx="7837487" cy="2082800"/>
            <a:chOff x="461" y="2589"/>
            <a:chExt cx="4937" cy="1312"/>
          </a:xfrm>
        </p:grpSpPr>
        <p:sp>
          <p:nvSpPr>
            <p:cNvPr id="49313" name="Line 192"/>
            <p:cNvSpPr>
              <a:spLocks noChangeShapeType="1"/>
            </p:cNvSpPr>
            <p:nvPr/>
          </p:nvSpPr>
          <p:spPr bwMode="auto">
            <a:xfrm flipH="1">
              <a:off x="461" y="2605"/>
              <a:ext cx="656" cy="0"/>
            </a:xfrm>
            <a:prstGeom prst="line">
              <a:avLst/>
            </a:prstGeom>
            <a:noFill/>
            <a:ln w="50800">
              <a:solidFill>
                <a:srgbClr val="FF0000"/>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314" name="Line 193"/>
            <p:cNvSpPr>
              <a:spLocks noChangeShapeType="1"/>
            </p:cNvSpPr>
            <p:nvPr/>
          </p:nvSpPr>
          <p:spPr bwMode="auto">
            <a:xfrm flipH="1">
              <a:off x="470" y="3885"/>
              <a:ext cx="4928" cy="0"/>
            </a:xfrm>
            <a:prstGeom prst="line">
              <a:avLst/>
            </a:prstGeom>
            <a:noFill/>
            <a:ln w="50800">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315" name="Line 194"/>
            <p:cNvSpPr>
              <a:spLocks noChangeShapeType="1"/>
            </p:cNvSpPr>
            <p:nvPr/>
          </p:nvSpPr>
          <p:spPr bwMode="auto">
            <a:xfrm flipV="1">
              <a:off x="486" y="2589"/>
              <a:ext cx="0" cy="1312"/>
            </a:xfrm>
            <a:prstGeom prst="line">
              <a:avLst/>
            </a:prstGeom>
            <a:noFill/>
            <a:ln w="50800">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316" name="Line 195"/>
            <p:cNvSpPr>
              <a:spLocks noChangeShapeType="1"/>
            </p:cNvSpPr>
            <p:nvPr/>
          </p:nvSpPr>
          <p:spPr bwMode="auto">
            <a:xfrm>
              <a:off x="5373" y="2844"/>
              <a:ext cx="0" cy="1025"/>
            </a:xfrm>
            <a:prstGeom prst="line">
              <a:avLst/>
            </a:prstGeom>
            <a:noFill/>
            <a:ln w="50800">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317" name="Line 196"/>
            <p:cNvSpPr>
              <a:spLocks noChangeShapeType="1"/>
            </p:cNvSpPr>
            <p:nvPr/>
          </p:nvSpPr>
          <p:spPr bwMode="auto">
            <a:xfrm>
              <a:off x="5101" y="2837"/>
              <a:ext cx="256" cy="0"/>
            </a:xfrm>
            <a:prstGeom prst="line">
              <a:avLst/>
            </a:prstGeom>
            <a:noFill/>
            <a:ln w="50800">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5" name="Group 197"/>
          <p:cNvGrpSpPr/>
          <p:nvPr/>
        </p:nvGrpSpPr>
        <p:grpSpPr bwMode="auto">
          <a:xfrm>
            <a:off x="8670925" y="5008563"/>
            <a:ext cx="609600" cy="476250"/>
            <a:chOff x="4502" y="3155"/>
            <a:chExt cx="384" cy="300"/>
          </a:xfrm>
        </p:grpSpPr>
        <p:sp>
          <p:nvSpPr>
            <p:cNvPr id="49310" name="Line 198"/>
            <p:cNvSpPr>
              <a:spLocks noChangeShapeType="1"/>
            </p:cNvSpPr>
            <p:nvPr/>
          </p:nvSpPr>
          <p:spPr bwMode="auto">
            <a:xfrm>
              <a:off x="4630" y="3155"/>
              <a:ext cx="256" cy="0"/>
            </a:xfrm>
            <a:prstGeom prst="line">
              <a:avLst/>
            </a:prstGeom>
            <a:noFill/>
            <a:ln w="50800">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311" name="Line 199"/>
            <p:cNvSpPr>
              <a:spLocks noChangeShapeType="1"/>
            </p:cNvSpPr>
            <p:nvPr/>
          </p:nvSpPr>
          <p:spPr bwMode="auto">
            <a:xfrm>
              <a:off x="4605" y="3181"/>
              <a:ext cx="0" cy="258"/>
            </a:xfrm>
            <a:prstGeom prst="line">
              <a:avLst/>
            </a:prstGeom>
            <a:noFill/>
            <a:ln w="50800">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312" name="Line 200"/>
            <p:cNvSpPr>
              <a:spLocks noChangeShapeType="1"/>
            </p:cNvSpPr>
            <p:nvPr/>
          </p:nvSpPr>
          <p:spPr bwMode="auto">
            <a:xfrm flipH="1">
              <a:off x="4502" y="3455"/>
              <a:ext cx="128" cy="0"/>
            </a:xfrm>
            <a:prstGeom prst="line">
              <a:avLst/>
            </a:prstGeom>
            <a:noFill/>
            <a:ln w="50800">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6" name="Group 201"/>
          <p:cNvGrpSpPr/>
          <p:nvPr/>
        </p:nvGrpSpPr>
        <p:grpSpPr bwMode="auto">
          <a:xfrm>
            <a:off x="6994525" y="4200526"/>
            <a:ext cx="1422400" cy="619125"/>
            <a:chOff x="3446" y="2646"/>
            <a:chExt cx="896" cy="390"/>
          </a:xfrm>
        </p:grpSpPr>
        <p:sp>
          <p:nvSpPr>
            <p:cNvPr id="49308" name="Line 202"/>
            <p:cNvSpPr>
              <a:spLocks noChangeShapeType="1"/>
            </p:cNvSpPr>
            <p:nvPr/>
          </p:nvSpPr>
          <p:spPr bwMode="auto">
            <a:xfrm>
              <a:off x="4326" y="2665"/>
              <a:ext cx="0" cy="371"/>
            </a:xfrm>
            <a:prstGeom prst="line">
              <a:avLst/>
            </a:prstGeom>
            <a:noFill/>
            <a:ln w="50800">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309" name="Line 203"/>
            <p:cNvSpPr>
              <a:spLocks noChangeShapeType="1"/>
            </p:cNvSpPr>
            <p:nvPr/>
          </p:nvSpPr>
          <p:spPr bwMode="auto">
            <a:xfrm flipH="1">
              <a:off x="3446" y="2646"/>
              <a:ext cx="896" cy="0"/>
            </a:xfrm>
            <a:prstGeom prst="line">
              <a:avLst/>
            </a:prstGeom>
            <a:noFill/>
            <a:ln w="50800">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56204" name="Text Box 204"/>
          <p:cNvSpPr txBox="1">
            <a:spLocks noChangeArrowheads="1"/>
          </p:cNvSpPr>
          <p:nvPr/>
        </p:nvSpPr>
        <p:spPr bwMode="auto">
          <a:xfrm>
            <a:off x="5451476" y="6321426"/>
            <a:ext cx="5089525" cy="366713"/>
          </a:xfrm>
          <a:prstGeom prst="rect">
            <a:avLst/>
          </a:prstGeom>
          <a:solidFill>
            <a:srgbClr val="FF0000">
              <a:alpha val="27058"/>
            </a:srgbClr>
          </a:solidFill>
          <a:ln>
            <a:noFill/>
          </a:ln>
          <a:extLst>
            <a:ext uri="{91240B29-F687-4F45-9708-019B960494DF}">
              <a14:hiddenLine xmlns:a14="http://schemas.microsoft.com/office/drawing/2010/main" w="50800">
                <a:solidFill>
                  <a:srgbClr val="000000"/>
                </a:solidFill>
                <a:miter lim="800000"/>
                <a:headEnd/>
                <a:tailEnd/>
              </a14:hiddenLine>
            </a:ext>
          </a:extLst>
        </p:spPr>
        <p:txBody>
          <a:bodyPr lIns="18000" rIns="1800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50000"/>
              </a:spcBef>
            </a:pPr>
            <a:r>
              <a:rPr lang="en-US" altLang="zh-CN" sz="1800">
                <a:solidFill>
                  <a:srgbClr val="006600"/>
                </a:solidFill>
                <a:latin typeface="微软雅黑" panose="020B0503020204020204" pitchFamily="34" charset="-122"/>
                <a:ea typeface="微软雅黑" panose="020B0503020204020204" pitchFamily="34" charset="-122"/>
              </a:rPr>
              <a:t>ALUtcr</a:t>
            </a:r>
            <a:r>
              <a:rPr lang="zh-CN" altLang="en-US" sz="1800">
                <a:solidFill>
                  <a:srgbClr val="006600"/>
                </a:solidFill>
                <a:latin typeface="微软雅黑" panose="020B0503020204020204" pitchFamily="34" charset="-122"/>
                <a:ea typeface="微软雅黑" panose="020B0503020204020204" pitchFamily="34" charset="-122"/>
              </a:rPr>
              <a:t>应为</a:t>
            </a:r>
            <a:r>
              <a:rPr lang="en-US" altLang="zh-CN" sz="1800">
                <a:solidFill>
                  <a:srgbClr val="006600"/>
                </a:solidFill>
                <a:latin typeface="微软雅黑" panose="020B0503020204020204" pitchFamily="34" charset="-122"/>
                <a:ea typeface="微软雅黑" panose="020B0503020204020204" pitchFamily="34" charset="-122"/>
              </a:rPr>
              <a:t>add</a:t>
            </a:r>
            <a:r>
              <a:rPr lang="zh-CN" altLang="en-US" sz="1800">
                <a:solidFill>
                  <a:srgbClr val="006600"/>
                </a:solidFill>
                <a:latin typeface="微软雅黑" panose="020B0503020204020204" pitchFamily="34" charset="-122"/>
                <a:ea typeface="微软雅黑" panose="020B0503020204020204" pitchFamily="34" charset="-122"/>
              </a:rPr>
              <a:t>还是</a:t>
            </a:r>
            <a:r>
              <a:rPr lang="en-US" altLang="zh-CN" sz="1800">
                <a:solidFill>
                  <a:srgbClr val="006600"/>
                </a:solidFill>
                <a:latin typeface="微软雅黑" panose="020B0503020204020204" pitchFamily="34" charset="-122"/>
                <a:ea typeface="微软雅黑" panose="020B0503020204020204" pitchFamily="34" charset="-122"/>
              </a:rPr>
              <a:t>addu</a:t>
            </a:r>
            <a:r>
              <a:rPr lang="zh-CN" altLang="en-US" sz="1800">
                <a:solidFill>
                  <a:srgbClr val="006600"/>
                </a:solidFill>
                <a:latin typeface="微软雅黑" panose="020B0503020204020204" pitchFamily="34" charset="-122"/>
                <a:ea typeface="微软雅黑" panose="020B0503020204020204" pitchFamily="34" charset="-122"/>
              </a:rPr>
              <a:t>？差别在于溢出标志！</a:t>
            </a:r>
            <a:endParaRPr lang="zh-CN" altLang="en-US" sz="1800">
              <a:solidFill>
                <a:srgbClr val="006600"/>
              </a:solidFill>
              <a:latin typeface="微软雅黑" panose="020B0503020204020204" pitchFamily="34" charset="-122"/>
              <a:ea typeface="微软雅黑" panose="020B0503020204020204" pitchFamily="34" charset="-122"/>
            </a:endParaRPr>
          </a:p>
        </p:txBody>
      </p:sp>
      <p:grpSp>
        <p:nvGrpSpPr>
          <p:cNvPr id="17" name="Group 205"/>
          <p:cNvGrpSpPr/>
          <p:nvPr/>
        </p:nvGrpSpPr>
        <p:grpSpPr bwMode="auto">
          <a:xfrm>
            <a:off x="3270250" y="2794000"/>
            <a:ext cx="5397500" cy="1303338"/>
            <a:chOff x="1397" y="1886"/>
            <a:chExt cx="3718" cy="786"/>
          </a:xfrm>
        </p:grpSpPr>
        <p:sp>
          <p:nvSpPr>
            <p:cNvPr id="49300" name="Line 206"/>
            <p:cNvSpPr>
              <a:spLocks noChangeShapeType="1"/>
            </p:cNvSpPr>
            <p:nvPr/>
          </p:nvSpPr>
          <p:spPr bwMode="auto">
            <a:xfrm flipV="1">
              <a:off x="3972" y="2672"/>
              <a:ext cx="1143" cy="0"/>
            </a:xfrm>
            <a:prstGeom prst="line">
              <a:avLst/>
            </a:prstGeom>
            <a:noFill/>
            <a:ln w="28575">
              <a:solidFill>
                <a:srgbClr val="FF8398"/>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301" name="AutoShape 207"/>
            <p:cNvSpPr>
              <a:spLocks noChangeArrowheads="1"/>
            </p:cNvSpPr>
            <p:nvPr/>
          </p:nvSpPr>
          <p:spPr bwMode="auto">
            <a:xfrm>
              <a:off x="4268" y="2380"/>
              <a:ext cx="142" cy="138"/>
            </a:xfrm>
            <a:prstGeom prst="triangle">
              <a:avLst>
                <a:gd name="adj" fmla="val 50000"/>
              </a:avLst>
            </a:prstGeom>
            <a:noFill/>
            <a:ln w="28575">
              <a:solidFill>
                <a:srgbClr val="FE9AAB"/>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49302" name="Oval 208"/>
            <p:cNvSpPr>
              <a:spLocks noChangeArrowheads="1"/>
            </p:cNvSpPr>
            <p:nvPr/>
          </p:nvSpPr>
          <p:spPr bwMode="auto">
            <a:xfrm>
              <a:off x="4315" y="2320"/>
              <a:ext cx="56" cy="56"/>
            </a:xfrm>
            <a:prstGeom prst="ellipse">
              <a:avLst/>
            </a:prstGeom>
            <a:noFill/>
            <a:ln w="28575">
              <a:solidFill>
                <a:srgbClr val="FE9AAB"/>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49303" name="Line 209"/>
            <p:cNvSpPr>
              <a:spLocks noChangeShapeType="1"/>
            </p:cNvSpPr>
            <p:nvPr/>
          </p:nvSpPr>
          <p:spPr bwMode="auto">
            <a:xfrm flipH="1">
              <a:off x="4341" y="2514"/>
              <a:ext cx="1" cy="154"/>
            </a:xfrm>
            <a:prstGeom prst="line">
              <a:avLst/>
            </a:prstGeom>
            <a:noFill/>
            <a:ln w="38100">
              <a:solidFill>
                <a:srgbClr val="FE9AAB"/>
              </a:solidFill>
              <a:round/>
            </a:ln>
            <a:extLst>
              <a:ext uri="{909E8E84-426E-40DD-AFC4-6F175D3DCCD1}">
                <a14:hiddenFill xmlns:a14="http://schemas.microsoft.com/office/drawing/2010/main">
                  <a:noFill/>
                </a14:hiddenFill>
              </a:ext>
            </a:extLst>
          </p:spPr>
          <p:txBody>
            <a:bodyPr/>
            <a:lstStyle/>
            <a:p>
              <a:endParaRPr lang="zh-CN" altLang="en-US"/>
            </a:p>
          </p:txBody>
        </p:sp>
        <p:sp>
          <p:nvSpPr>
            <p:cNvPr id="49304" name="Line 210"/>
            <p:cNvSpPr>
              <a:spLocks noChangeShapeType="1"/>
            </p:cNvSpPr>
            <p:nvPr/>
          </p:nvSpPr>
          <p:spPr bwMode="auto">
            <a:xfrm>
              <a:off x="1512" y="1903"/>
              <a:ext cx="2820" cy="0"/>
            </a:xfrm>
            <a:prstGeom prst="line">
              <a:avLst/>
            </a:prstGeom>
            <a:noFill/>
            <a:ln w="28575">
              <a:solidFill>
                <a:srgbClr val="FE9AAB"/>
              </a:solidFill>
              <a:round/>
            </a:ln>
            <a:extLst>
              <a:ext uri="{909E8E84-426E-40DD-AFC4-6F175D3DCCD1}">
                <a14:hiddenFill xmlns:a14="http://schemas.microsoft.com/office/drawing/2010/main">
                  <a:noFill/>
                </a14:hiddenFill>
              </a:ext>
            </a:extLst>
          </p:spPr>
          <p:txBody>
            <a:bodyPr/>
            <a:lstStyle/>
            <a:p>
              <a:endParaRPr lang="zh-CN" altLang="en-US"/>
            </a:p>
          </p:txBody>
        </p:sp>
        <p:sp>
          <p:nvSpPr>
            <p:cNvPr id="49305" name="Line 211"/>
            <p:cNvSpPr>
              <a:spLocks noChangeShapeType="1"/>
            </p:cNvSpPr>
            <p:nvPr/>
          </p:nvSpPr>
          <p:spPr bwMode="auto">
            <a:xfrm>
              <a:off x="4340" y="1886"/>
              <a:ext cx="0" cy="430"/>
            </a:xfrm>
            <a:prstGeom prst="line">
              <a:avLst/>
            </a:prstGeom>
            <a:noFill/>
            <a:ln w="38100">
              <a:solidFill>
                <a:srgbClr val="FE9AAB"/>
              </a:solidFill>
              <a:round/>
            </a:ln>
            <a:extLst>
              <a:ext uri="{909E8E84-426E-40DD-AFC4-6F175D3DCCD1}">
                <a14:hiddenFill xmlns:a14="http://schemas.microsoft.com/office/drawing/2010/main">
                  <a:noFill/>
                </a14:hiddenFill>
              </a:ext>
            </a:extLst>
          </p:spPr>
          <p:txBody>
            <a:bodyPr/>
            <a:lstStyle/>
            <a:p>
              <a:endParaRPr lang="zh-CN" altLang="en-US"/>
            </a:p>
          </p:txBody>
        </p:sp>
        <p:sp>
          <p:nvSpPr>
            <p:cNvPr id="49306" name="AutoShape 212"/>
            <p:cNvSpPr>
              <a:spLocks noChangeArrowheads="1"/>
            </p:cNvSpPr>
            <p:nvPr/>
          </p:nvSpPr>
          <p:spPr bwMode="auto">
            <a:xfrm rot="5400000">
              <a:off x="1384" y="2139"/>
              <a:ext cx="189" cy="163"/>
            </a:xfrm>
            <a:prstGeom prst="flowChartDelay">
              <a:avLst/>
            </a:prstGeom>
            <a:noFill/>
            <a:ln w="28575">
              <a:solidFill>
                <a:srgbClr val="FE9AAB"/>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49307" name="Line 213"/>
            <p:cNvSpPr>
              <a:spLocks noChangeShapeType="1"/>
            </p:cNvSpPr>
            <p:nvPr/>
          </p:nvSpPr>
          <p:spPr bwMode="auto">
            <a:xfrm>
              <a:off x="1521" y="1895"/>
              <a:ext cx="0" cy="223"/>
            </a:xfrm>
            <a:prstGeom prst="line">
              <a:avLst/>
            </a:prstGeom>
            <a:noFill/>
            <a:ln w="28575">
              <a:solidFill>
                <a:srgbClr val="FE9AAB"/>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2" name="标题 1"/>
          <p:cNvSpPr>
            <a:spLocks noGrp="1"/>
          </p:cNvSpPr>
          <p:nvPr>
            <p:ph type="title"/>
          </p:nvPr>
        </p:nvSpPr>
        <p:spPr/>
        <p:txBody>
          <a:bodyPr/>
          <a:lstStyle/>
          <a:p>
            <a:r>
              <a:rPr lang="en-US" altLang="zh-CN" dirty="0"/>
              <a:t>Load</a:t>
            </a:r>
            <a:r>
              <a:rPr lang="zh-CN" altLang="en-US" dirty="0"/>
              <a:t>指令译码后的执行过程</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slide(from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256174"/>
                                        </p:tgtEl>
                                        <p:attrNameLst>
                                          <p:attrName>style.visibility</p:attrName>
                                        </p:attrNameLst>
                                      </p:cBhvr>
                                      <p:to>
                                        <p:strVal val="visible"/>
                                      </p:to>
                                    </p:set>
                                    <p:animEffect transition="in" filter="slide(fromTop)">
                                      <p:cBhvr>
                                        <p:cTn id="17" dur="500"/>
                                        <p:tgtEl>
                                          <p:spTgt spid="256174"/>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slide(fromLeft)">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slide(fromLeft)">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1" fill="hold" grpId="0" nodeType="clickEffect">
                                  <p:stCondLst>
                                    <p:cond delay="0"/>
                                  </p:stCondLst>
                                  <p:childTnLst>
                                    <p:set>
                                      <p:cBhvr>
                                        <p:cTn id="31" dur="1" fill="hold">
                                          <p:stCondLst>
                                            <p:cond delay="0"/>
                                          </p:stCondLst>
                                        </p:cTn>
                                        <p:tgtEl>
                                          <p:spTgt spid="256190"/>
                                        </p:tgtEl>
                                        <p:attrNameLst>
                                          <p:attrName>style.visibility</p:attrName>
                                        </p:attrNameLst>
                                      </p:cBhvr>
                                      <p:to>
                                        <p:strVal val="visible"/>
                                      </p:to>
                                    </p:set>
                                    <p:animEffect transition="in" filter="slide(fromTop)">
                                      <p:cBhvr>
                                        <p:cTn id="32" dur="500"/>
                                        <p:tgtEl>
                                          <p:spTgt spid="256190"/>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2"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slide(fromRight)">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1" fill="hold"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slide(fromTop)">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1"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slide(fromTop)">
                                      <p:cBhvr>
                                        <p:cTn id="47" dur="5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56204"/>
                                        </p:tgtEl>
                                        <p:attrNameLst>
                                          <p:attrName>style.visibility</p:attrName>
                                        </p:attrNameLst>
                                      </p:cBhvr>
                                      <p:to>
                                        <p:strVal val="visible"/>
                                      </p:to>
                                    </p:set>
                                    <p:animEffect transition="in" filter="blinds(horizontal)">
                                      <p:cBhvr>
                                        <p:cTn id="52" dur="500"/>
                                        <p:tgtEl>
                                          <p:spTgt spid="256204"/>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blinds(horizontal)">
                                      <p:cBhvr>
                                        <p:cTn id="5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174" grpId="0" animBg="1"/>
      <p:bldP spid="256190" grpId="0" animBg="1"/>
      <p:bldP spid="25620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179" name="Group 3"/>
          <p:cNvGrpSpPr/>
          <p:nvPr/>
        </p:nvGrpSpPr>
        <p:grpSpPr bwMode="auto">
          <a:xfrm>
            <a:off x="6553200" y="3654425"/>
            <a:ext cx="457200" cy="1136650"/>
            <a:chOff x="3168" y="2302"/>
            <a:chExt cx="288" cy="716"/>
          </a:xfrm>
        </p:grpSpPr>
        <p:sp>
          <p:nvSpPr>
            <p:cNvPr id="50360" name="Line 4"/>
            <p:cNvSpPr>
              <a:spLocks noChangeShapeType="1"/>
            </p:cNvSpPr>
            <p:nvPr/>
          </p:nvSpPr>
          <p:spPr bwMode="auto">
            <a:xfrm>
              <a:off x="3168" y="2302"/>
              <a:ext cx="0" cy="16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361" name="Line 5"/>
            <p:cNvSpPr>
              <a:spLocks noChangeShapeType="1"/>
            </p:cNvSpPr>
            <p:nvPr/>
          </p:nvSpPr>
          <p:spPr bwMode="auto">
            <a:xfrm>
              <a:off x="3176" y="2302"/>
              <a:ext cx="272" cy="16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362" name="Line 6"/>
            <p:cNvSpPr>
              <a:spLocks noChangeShapeType="1"/>
            </p:cNvSpPr>
            <p:nvPr/>
          </p:nvSpPr>
          <p:spPr bwMode="auto">
            <a:xfrm>
              <a:off x="3176" y="2481"/>
              <a:ext cx="128" cy="7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363" name="Line 7"/>
            <p:cNvSpPr>
              <a:spLocks noChangeShapeType="1"/>
            </p:cNvSpPr>
            <p:nvPr/>
          </p:nvSpPr>
          <p:spPr bwMode="auto">
            <a:xfrm>
              <a:off x="3312" y="2571"/>
              <a:ext cx="0" cy="16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364" name="Line 8"/>
            <p:cNvSpPr>
              <a:spLocks noChangeShapeType="1"/>
            </p:cNvSpPr>
            <p:nvPr/>
          </p:nvSpPr>
          <p:spPr bwMode="auto">
            <a:xfrm>
              <a:off x="3456" y="2481"/>
              <a:ext cx="0" cy="342"/>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365" name="Line 9"/>
            <p:cNvSpPr>
              <a:spLocks noChangeShapeType="1"/>
            </p:cNvSpPr>
            <p:nvPr/>
          </p:nvSpPr>
          <p:spPr bwMode="auto">
            <a:xfrm flipV="1">
              <a:off x="3176" y="2734"/>
              <a:ext cx="128" cy="10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366" name="Line 10"/>
            <p:cNvSpPr>
              <a:spLocks noChangeShapeType="1"/>
            </p:cNvSpPr>
            <p:nvPr/>
          </p:nvSpPr>
          <p:spPr bwMode="auto">
            <a:xfrm>
              <a:off x="3168" y="2839"/>
              <a:ext cx="0" cy="16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367" name="Line 11"/>
            <p:cNvSpPr>
              <a:spLocks noChangeShapeType="1"/>
            </p:cNvSpPr>
            <p:nvPr/>
          </p:nvSpPr>
          <p:spPr bwMode="auto">
            <a:xfrm flipV="1">
              <a:off x="3176" y="2823"/>
              <a:ext cx="272" cy="19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0180" name="Line 12"/>
          <p:cNvSpPr>
            <a:spLocks noChangeShapeType="1"/>
          </p:cNvSpPr>
          <p:nvPr/>
        </p:nvSpPr>
        <p:spPr bwMode="auto">
          <a:xfrm flipH="1">
            <a:off x="6985000" y="4191000"/>
            <a:ext cx="1422400" cy="0"/>
          </a:xfrm>
          <a:prstGeom prst="line">
            <a:avLst/>
          </a:prstGeom>
          <a:noFill/>
          <a:ln w="50800">
            <a:solidFill>
              <a:schemeClr val="accent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181" name="Line 13"/>
          <p:cNvSpPr>
            <a:spLocks noChangeShapeType="1"/>
          </p:cNvSpPr>
          <p:nvPr/>
        </p:nvSpPr>
        <p:spPr bwMode="auto">
          <a:xfrm flipH="1">
            <a:off x="7385050" y="4146550"/>
            <a:ext cx="88900" cy="128588"/>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182" name="Rectangle 14"/>
          <p:cNvSpPr>
            <a:spLocks noChangeArrowheads="1"/>
          </p:cNvSpPr>
          <p:nvPr/>
        </p:nvSpPr>
        <p:spPr bwMode="auto">
          <a:xfrm>
            <a:off x="7072313" y="4208464"/>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32</a:t>
            </a:r>
            <a:endParaRPr lang="zh-CN" altLang="en-US" sz="1800"/>
          </a:p>
        </p:txBody>
      </p:sp>
      <p:sp>
        <p:nvSpPr>
          <p:cNvPr id="50183" name="Line 15"/>
          <p:cNvSpPr>
            <a:spLocks noChangeShapeType="1"/>
          </p:cNvSpPr>
          <p:nvPr/>
        </p:nvSpPr>
        <p:spPr bwMode="auto">
          <a:xfrm>
            <a:off x="6781800" y="3289300"/>
            <a:ext cx="0" cy="48260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184" name="Rectangle 16"/>
          <p:cNvSpPr>
            <a:spLocks noChangeArrowheads="1"/>
          </p:cNvSpPr>
          <p:nvPr/>
        </p:nvSpPr>
        <p:spPr bwMode="auto">
          <a:xfrm>
            <a:off x="5443539" y="2951164"/>
            <a:ext cx="164782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a:r>
              <a:rPr lang="en-US" altLang="zh-CN" sz="1800" u="sng">
                <a:solidFill>
                  <a:schemeClr val="accent1"/>
                </a:solidFill>
              </a:rPr>
              <a:t>ALUctr = addu</a:t>
            </a:r>
            <a:endParaRPr lang="en-US" altLang="zh-CN" sz="1800" u="sng">
              <a:solidFill>
                <a:schemeClr val="accent1"/>
              </a:solidFill>
            </a:endParaRPr>
          </a:p>
        </p:txBody>
      </p:sp>
      <p:sp>
        <p:nvSpPr>
          <p:cNvPr id="50185" name="Rectangle 17"/>
          <p:cNvSpPr>
            <a:spLocks noChangeArrowheads="1"/>
          </p:cNvSpPr>
          <p:nvPr/>
        </p:nvSpPr>
        <p:spPr bwMode="auto">
          <a:xfrm>
            <a:off x="2560638" y="4625976"/>
            <a:ext cx="541816"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rgbClr val="A50021"/>
                </a:solidFill>
              </a:rPr>
              <a:t>Clk</a:t>
            </a:r>
            <a:endParaRPr lang="en-US" altLang="zh-CN" sz="1800">
              <a:solidFill>
                <a:srgbClr val="A50021"/>
              </a:solidFill>
            </a:endParaRPr>
          </a:p>
        </p:txBody>
      </p:sp>
      <p:sp>
        <p:nvSpPr>
          <p:cNvPr id="50186" name="Rectangle 18"/>
          <p:cNvSpPr>
            <a:spLocks noChangeArrowheads="1"/>
          </p:cNvSpPr>
          <p:nvPr/>
        </p:nvSpPr>
        <p:spPr bwMode="auto">
          <a:xfrm>
            <a:off x="2195513" y="3781426"/>
            <a:ext cx="81112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busW</a:t>
            </a:r>
            <a:endParaRPr lang="en-US" altLang="zh-CN" sz="1800"/>
          </a:p>
        </p:txBody>
      </p:sp>
      <p:sp>
        <p:nvSpPr>
          <p:cNvPr id="50187" name="Rectangle 19"/>
          <p:cNvSpPr>
            <a:spLocks noChangeArrowheads="1"/>
          </p:cNvSpPr>
          <p:nvPr/>
        </p:nvSpPr>
        <p:spPr bwMode="auto">
          <a:xfrm>
            <a:off x="3279776" y="3654425"/>
            <a:ext cx="1431925" cy="1130300"/>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50188" name="Line 20"/>
          <p:cNvSpPr>
            <a:spLocks noChangeShapeType="1"/>
          </p:cNvSpPr>
          <p:nvPr/>
        </p:nvSpPr>
        <p:spPr bwMode="auto">
          <a:xfrm>
            <a:off x="3317876" y="4560888"/>
            <a:ext cx="250825" cy="635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189" name="Line 21"/>
          <p:cNvSpPr>
            <a:spLocks noChangeShapeType="1"/>
          </p:cNvSpPr>
          <p:nvPr/>
        </p:nvSpPr>
        <p:spPr bwMode="auto">
          <a:xfrm flipH="1">
            <a:off x="3292476" y="4649789"/>
            <a:ext cx="301625" cy="9842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190" name="Oval 22"/>
          <p:cNvSpPr>
            <a:spLocks noChangeArrowheads="1"/>
          </p:cNvSpPr>
          <p:nvPr/>
        </p:nvSpPr>
        <p:spPr bwMode="auto">
          <a:xfrm>
            <a:off x="3127375" y="4595814"/>
            <a:ext cx="127000" cy="117475"/>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50191" name="Rectangle 23"/>
          <p:cNvSpPr>
            <a:spLocks noChangeArrowheads="1"/>
          </p:cNvSpPr>
          <p:nvPr/>
        </p:nvSpPr>
        <p:spPr bwMode="auto">
          <a:xfrm>
            <a:off x="2103439" y="3140075"/>
            <a:ext cx="130492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u="sng">
                <a:solidFill>
                  <a:schemeClr val="accent1"/>
                </a:solidFill>
              </a:rPr>
              <a:t>RegWr = 0</a:t>
            </a:r>
            <a:endParaRPr lang="en-US" altLang="zh-CN" sz="1800" u="sng">
              <a:solidFill>
                <a:schemeClr val="accent1"/>
              </a:solidFill>
            </a:endParaRPr>
          </a:p>
        </p:txBody>
      </p:sp>
      <p:sp>
        <p:nvSpPr>
          <p:cNvPr id="50192" name="Line 24"/>
          <p:cNvSpPr>
            <a:spLocks noChangeShapeType="1"/>
          </p:cNvSpPr>
          <p:nvPr/>
        </p:nvSpPr>
        <p:spPr bwMode="auto">
          <a:xfrm flipH="1">
            <a:off x="2273300" y="4140200"/>
            <a:ext cx="1016000" cy="0"/>
          </a:xfrm>
          <a:prstGeom prst="line">
            <a:avLst/>
          </a:prstGeom>
          <a:noFill/>
          <a:ln w="254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193" name="Line 25"/>
          <p:cNvSpPr>
            <a:spLocks noChangeShapeType="1"/>
          </p:cNvSpPr>
          <p:nvPr/>
        </p:nvSpPr>
        <p:spPr bwMode="auto">
          <a:xfrm flipH="1">
            <a:off x="2813050" y="4075114"/>
            <a:ext cx="88900" cy="128587"/>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194" name="Rectangle 26"/>
          <p:cNvSpPr>
            <a:spLocks noChangeArrowheads="1"/>
          </p:cNvSpPr>
          <p:nvPr/>
        </p:nvSpPr>
        <p:spPr bwMode="auto">
          <a:xfrm>
            <a:off x="2462213" y="4149726"/>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32</a:t>
            </a:r>
            <a:endParaRPr lang="zh-CN" altLang="en-US" sz="1800"/>
          </a:p>
        </p:txBody>
      </p:sp>
      <p:sp>
        <p:nvSpPr>
          <p:cNvPr id="50195" name="Line 27"/>
          <p:cNvSpPr>
            <a:spLocks noChangeShapeType="1"/>
          </p:cNvSpPr>
          <p:nvPr/>
        </p:nvSpPr>
        <p:spPr bwMode="auto">
          <a:xfrm>
            <a:off x="4749800" y="3784600"/>
            <a:ext cx="1778000" cy="0"/>
          </a:xfrm>
          <a:prstGeom prst="line">
            <a:avLst/>
          </a:prstGeom>
          <a:noFill/>
          <a:ln w="50800">
            <a:solidFill>
              <a:schemeClr val="accent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196" name="Line 28"/>
          <p:cNvSpPr>
            <a:spLocks noChangeShapeType="1"/>
          </p:cNvSpPr>
          <p:nvPr/>
        </p:nvSpPr>
        <p:spPr bwMode="auto">
          <a:xfrm flipH="1">
            <a:off x="5708650" y="3719514"/>
            <a:ext cx="88900" cy="130175"/>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197" name="Rectangle 29"/>
          <p:cNvSpPr>
            <a:spLocks noChangeArrowheads="1"/>
          </p:cNvSpPr>
          <p:nvPr/>
        </p:nvSpPr>
        <p:spPr bwMode="auto">
          <a:xfrm>
            <a:off x="5395913" y="3852864"/>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32</a:t>
            </a:r>
            <a:endParaRPr lang="zh-CN" altLang="en-US" sz="1800"/>
          </a:p>
        </p:txBody>
      </p:sp>
      <p:sp>
        <p:nvSpPr>
          <p:cNvPr id="50198" name="Rectangle 30"/>
          <p:cNvSpPr>
            <a:spLocks noChangeArrowheads="1"/>
          </p:cNvSpPr>
          <p:nvPr/>
        </p:nvSpPr>
        <p:spPr bwMode="auto">
          <a:xfrm>
            <a:off x="5091113" y="3433764"/>
            <a:ext cx="7598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busA</a:t>
            </a:r>
            <a:endParaRPr lang="en-US" altLang="zh-CN" sz="1800"/>
          </a:p>
        </p:txBody>
      </p:sp>
      <p:sp>
        <p:nvSpPr>
          <p:cNvPr id="50199" name="Line 31"/>
          <p:cNvSpPr>
            <a:spLocks noChangeShapeType="1"/>
          </p:cNvSpPr>
          <p:nvPr/>
        </p:nvSpPr>
        <p:spPr bwMode="auto">
          <a:xfrm flipV="1">
            <a:off x="3429000" y="3416301"/>
            <a:ext cx="0" cy="23812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00" name="Line 32"/>
          <p:cNvSpPr>
            <a:spLocks noChangeShapeType="1"/>
          </p:cNvSpPr>
          <p:nvPr/>
        </p:nvSpPr>
        <p:spPr bwMode="auto">
          <a:xfrm>
            <a:off x="4749800" y="4484688"/>
            <a:ext cx="939800" cy="0"/>
          </a:xfrm>
          <a:prstGeom prst="line">
            <a:avLst/>
          </a:prstGeom>
          <a:noFill/>
          <a:ln w="50800">
            <a:solidFill>
              <a:schemeClr val="accent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01" name="Line 33"/>
          <p:cNvSpPr>
            <a:spLocks noChangeShapeType="1"/>
          </p:cNvSpPr>
          <p:nvPr/>
        </p:nvSpPr>
        <p:spPr bwMode="auto">
          <a:xfrm flipV="1">
            <a:off x="5187950" y="4337050"/>
            <a:ext cx="139700" cy="2413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02" name="Rectangle 34"/>
          <p:cNvSpPr>
            <a:spLocks noChangeArrowheads="1"/>
          </p:cNvSpPr>
          <p:nvPr/>
        </p:nvSpPr>
        <p:spPr bwMode="auto">
          <a:xfrm>
            <a:off x="4786313" y="4481514"/>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32</a:t>
            </a:r>
            <a:endParaRPr lang="zh-CN" altLang="en-US" sz="1800"/>
          </a:p>
        </p:txBody>
      </p:sp>
      <p:sp>
        <p:nvSpPr>
          <p:cNvPr id="50203" name="Rectangle 35"/>
          <p:cNvSpPr>
            <a:spLocks noChangeArrowheads="1"/>
          </p:cNvSpPr>
          <p:nvPr/>
        </p:nvSpPr>
        <p:spPr bwMode="auto">
          <a:xfrm>
            <a:off x="4672013" y="4095751"/>
            <a:ext cx="7598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busB</a:t>
            </a:r>
            <a:endParaRPr lang="en-US" altLang="zh-CN" sz="1800"/>
          </a:p>
        </p:txBody>
      </p:sp>
      <p:sp>
        <p:nvSpPr>
          <p:cNvPr id="50204" name="Line 36"/>
          <p:cNvSpPr>
            <a:spLocks noChangeShapeType="1"/>
          </p:cNvSpPr>
          <p:nvPr/>
        </p:nvSpPr>
        <p:spPr bwMode="auto">
          <a:xfrm flipH="1">
            <a:off x="2654300" y="4637088"/>
            <a:ext cx="4826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05" name="Line 37"/>
          <p:cNvSpPr>
            <a:spLocks noChangeShapeType="1"/>
          </p:cNvSpPr>
          <p:nvPr/>
        </p:nvSpPr>
        <p:spPr bwMode="auto">
          <a:xfrm>
            <a:off x="4572000" y="3241675"/>
            <a:ext cx="0" cy="374650"/>
          </a:xfrm>
          <a:prstGeom prst="line">
            <a:avLst/>
          </a:prstGeom>
          <a:noFill/>
          <a:ln w="50800">
            <a:solidFill>
              <a:schemeClr val="accent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06" name="Line 38"/>
          <p:cNvSpPr>
            <a:spLocks noChangeShapeType="1"/>
          </p:cNvSpPr>
          <p:nvPr/>
        </p:nvSpPr>
        <p:spPr bwMode="auto">
          <a:xfrm flipV="1">
            <a:off x="4502150" y="3351214"/>
            <a:ext cx="139700" cy="155575"/>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07" name="Rectangle 39"/>
          <p:cNvSpPr>
            <a:spLocks noChangeArrowheads="1"/>
          </p:cNvSpPr>
          <p:nvPr/>
        </p:nvSpPr>
        <p:spPr bwMode="auto">
          <a:xfrm>
            <a:off x="4329113" y="3213101"/>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5</a:t>
            </a:r>
            <a:endParaRPr lang="zh-CN" altLang="en-US" sz="1800"/>
          </a:p>
        </p:txBody>
      </p:sp>
      <p:sp>
        <p:nvSpPr>
          <p:cNvPr id="50208" name="Line 40"/>
          <p:cNvSpPr>
            <a:spLocks noChangeShapeType="1"/>
          </p:cNvSpPr>
          <p:nvPr/>
        </p:nvSpPr>
        <p:spPr bwMode="auto">
          <a:xfrm>
            <a:off x="3733800" y="3016251"/>
            <a:ext cx="0" cy="61277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09" name="Line 41"/>
          <p:cNvSpPr>
            <a:spLocks noChangeShapeType="1"/>
          </p:cNvSpPr>
          <p:nvPr/>
        </p:nvSpPr>
        <p:spPr bwMode="auto">
          <a:xfrm flipV="1">
            <a:off x="3663950" y="3351214"/>
            <a:ext cx="139700" cy="155575"/>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10" name="Rectangle 42"/>
          <p:cNvSpPr>
            <a:spLocks noChangeArrowheads="1"/>
          </p:cNvSpPr>
          <p:nvPr/>
        </p:nvSpPr>
        <p:spPr bwMode="auto">
          <a:xfrm>
            <a:off x="3490913" y="3213101"/>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5</a:t>
            </a:r>
            <a:endParaRPr lang="zh-CN" altLang="en-US" sz="1800"/>
          </a:p>
        </p:txBody>
      </p:sp>
      <p:sp>
        <p:nvSpPr>
          <p:cNvPr id="50211" name="Line 43"/>
          <p:cNvSpPr>
            <a:spLocks noChangeShapeType="1"/>
          </p:cNvSpPr>
          <p:nvPr/>
        </p:nvSpPr>
        <p:spPr bwMode="auto">
          <a:xfrm>
            <a:off x="4114800" y="3241675"/>
            <a:ext cx="0" cy="374650"/>
          </a:xfrm>
          <a:prstGeom prst="line">
            <a:avLst/>
          </a:prstGeom>
          <a:noFill/>
          <a:ln w="50800">
            <a:solidFill>
              <a:schemeClr val="accent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12" name="Line 44"/>
          <p:cNvSpPr>
            <a:spLocks noChangeShapeType="1"/>
          </p:cNvSpPr>
          <p:nvPr/>
        </p:nvSpPr>
        <p:spPr bwMode="auto">
          <a:xfrm flipV="1">
            <a:off x="4044950" y="3351214"/>
            <a:ext cx="139700" cy="155575"/>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13" name="Rectangle 45"/>
          <p:cNvSpPr>
            <a:spLocks noChangeArrowheads="1"/>
          </p:cNvSpPr>
          <p:nvPr/>
        </p:nvSpPr>
        <p:spPr bwMode="auto">
          <a:xfrm>
            <a:off x="3871913" y="3213101"/>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5</a:t>
            </a:r>
            <a:endParaRPr lang="zh-CN" altLang="en-US" sz="1800"/>
          </a:p>
        </p:txBody>
      </p:sp>
      <p:sp>
        <p:nvSpPr>
          <p:cNvPr id="50214" name="Rectangle 46"/>
          <p:cNvSpPr>
            <a:spLocks noChangeArrowheads="1"/>
          </p:cNvSpPr>
          <p:nvPr/>
        </p:nvSpPr>
        <p:spPr bwMode="auto">
          <a:xfrm>
            <a:off x="3490913" y="3640139"/>
            <a:ext cx="528992"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Rw</a:t>
            </a:r>
            <a:endParaRPr lang="en-US" altLang="zh-CN" sz="1800"/>
          </a:p>
        </p:txBody>
      </p:sp>
      <p:sp>
        <p:nvSpPr>
          <p:cNvPr id="50215" name="Rectangle 47"/>
          <p:cNvSpPr>
            <a:spLocks noChangeArrowheads="1"/>
          </p:cNvSpPr>
          <p:nvPr/>
        </p:nvSpPr>
        <p:spPr bwMode="auto">
          <a:xfrm>
            <a:off x="3948113" y="3640139"/>
            <a:ext cx="477696"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Ra</a:t>
            </a:r>
            <a:endParaRPr lang="en-US" altLang="zh-CN" sz="1800"/>
          </a:p>
        </p:txBody>
      </p:sp>
      <p:sp>
        <p:nvSpPr>
          <p:cNvPr id="50216" name="Rectangle 48"/>
          <p:cNvSpPr>
            <a:spLocks noChangeArrowheads="1"/>
          </p:cNvSpPr>
          <p:nvPr/>
        </p:nvSpPr>
        <p:spPr bwMode="auto">
          <a:xfrm>
            <a:off x="4329113" y="3640139"/>
            <a:ext cx="49052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Rb</a:t>
            </a:r>
            <a:endParaRPr lang="en-US" altLang="zh-CN" sz="1800"/>
          </a:p>
        </p:txBody>
      </p:sp>
      <p:sp>
        <p:nvSpPr>
          <p:cNvPr id="50217" name="Rectangle 49"/>
          <p:cNvSpPr>
            <a:spLocks noChangeArrowheads="1"/>
          </p:cNvSpPr>
          <p:nvPr/>
        </p:nvSpPr>
        <p:spPr bwMode="auto">
          <a:xfrm>
            <a:off x="3490914" y="3924300"/>
            <a:ext cx="1234313" cy="64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32</a:t>
            </a:r>
            <a:r>
              <a:rPr lang="zh-CN" altLang="en-US">
                <a:latin typeface="Times New Roman" panose="02020603050405020304" pitchFamily="18" charset="0"/>
              </a:rPr>
              <a:t> </a:t>
            </a:r>
            <a:r>
              <a:rPr lang="zh-CN" altLang="en-US" sz="1800"/>
              <a:t>32-</a:t>
            </a:r>
            <a:r>
              <a:rPr lang="en-US" altLang="zh-CN" sz="1800"/>
              <a:t>bit</a:t>
            </a:r>
            <a:endParaRPr lang="en-US" altLang="zh-CN" sz="1800"/>
          </a:p>
          <a:p>
            <a:r>
              <a:rPr lang="en-US" altLang="zh-CN" sz="1800"/>
              <a:t>Registers</a:t>
            </a:r>
            <a:endParaRPr lang="en-US" altLang="zh-CN" sz="1800"/>
          </a:p>
        </p:txBody>
      </p:sp>
      <p:sp>
        <p:nvSpPr>
          <p:cNvPr id="50218" name="Line 50"/>
          <p:cNvSpPr>
            <a:spLocks noChangeShapeType="1"/>
          </p:cNvSpPr>
          <p:nvPr/>
        </p:nvSpPr>
        <p:spPr bwMode="auto">
          <a:xfrm flipH="1">
            <a:off x="2273300" y="6172200"/>
            <a:ext cx="77978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19" name="Line 51"/>
          <p:cNvSpPr>
            <a:spLocks noChangeShapeType="1"/>
          </p:cNvSpPr>
          <p:nvPr/>
        </p:nvSpPr>
        <p:spPr bwMode="auto">
          <a:xfrm flipV="1">
            <a:off x="2286000" y="4127500"/>
            <a:ext cx="0" cy="20574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20" name="Rectangle 52"/>
          <p:cNvSpPr>
            <a:spLocks noChangeArrowheads="1"/>
          </p:cNvSpPr>
          <p:nvPr/>
        </p:nvSpPr>
        <p:spPr bwMode="auto">
          <a:xfrm>
            <a:off x="4100513" y="3000376"/>
            <a:ext cx="477696"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Rs</a:t>
            </a:r>
            <a:endParaRPr lang="en-US" altLang="zh-CN" sz="1800"/>
          </a:p>
        </p:txBody>
      </p:sp>
      <p:sp>
        <p:nvSpPr>
          <p:cNvPr id="50221" name="Rectangle 53"/>
          <p:cNvSpPr>
            <a:spLocks noChangeArrowheads="1"/>
          </p:cNvSpPr>
          <p:nvPr/>
        </p:nvSpPr>
        <p:spPr bwMode="auto">
          <a:xfrm>
            <a:off x="3871913" y="2360614"/>
            <a:ext cx="42640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Rt</a:t>
            </a:r>
            <a:endParaRPr lang="en-US" altLang="zh-CN" sz="1800"/>
          </a:p>
        </p:txBody>
      </p:sp>
      <p:grpSp>
        <p:nvGrpSpPr>
          <p:cNvPr id="50222" name="Group 54"/>
          <p:cNvGrpSpPr/>
          <p:nvPr/>
        </p:nvGrpSpPr>
        <p:grpSpPr bwMode="auto">
          <a:xfrm>
            <a:off x="5715000" y="4203700"/>
            <a:ext cx="304800" cy="1227138"/>
            <a:chOff x="2640" y="2648"/>
            <a:chExt cx="192" cy="773"/>
          </a:xfrm>
        </p:grpSpPr>
        <p:sp>
          <p:nvSpPr>
            <p:cNvPr id="50356" name="Line 55"/>
            <p:cNvSpPr>
              <a:spLocks noChangeShapeType="1"/>
            </p:cNvSpPr>
            <p:nvPr/>
          </p:nvSpPr>
          <p:spPr bwMode="auto">
            <a:xfrm>
              <a:off x="2640" y="2648"/>
              <a:ext cx="0" cy="757"/>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357" name="Line 56"/>
            <p:cNvSpPr>
              <a:spLocks noChangeShapeType="1"/>
            </p:cNvSpPr>
            <p:nvPr/>
          </p:nvSpPr>
          <p:spPr bwMode="auto">
            <a:xfrm>
              <a:off x="2648" y="2648"/>
              <a:ext cx="176" cy="8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358" name="Line 57"/>
            <p:cNvSpPr>
              <a:spLocks noChangeShapeType="1"/>
            </p:cNvSpPr>
            <p:nvPr/>
          </p:nvSpPr>
          <p:spPr bwMode="auto">
            <a:xfrm flipV="1">
              <a:off x="2648" y="3303"/>
              <a:ext cx="176" cy="11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359" name="Line 58"/>
            <p:cNvSpPr>
              <a:spLocks noChangeShapeType="1"/>
            </p:cNvSpPr>
            <p:nvPr/>
          </p:nvSpPr>
          <p:spPr bwMode="auto">
            <a:xfrm>
              <a:off x="2832" y="2750"/>
              <a:ext cx="0" cy="55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50223" name="Group 59"/>
          <p:cNvGrpSpPr/>
          <p:nvPr/>
        </p:nvGrpSpPr>
        <p:grpSpPr bwMode="auto">
          <a:xfrm>
            <a:off x="2997200" y="2754313"/>
            <a:ext cx="1168400" cy="284162"/>
            <a:chOff x="928" y="1735"/>
            <a:chExt cx="736" cy="179"/>
          </a:xfrm>
        </p:grpSpPr>
        <p:sp>
          <p:nvSpPr>
            <p:cNvPr id="50352" name="Line 60"/>
            <p:cNvSpPr>
              <a:spLocks noChangeShapeType="1"/>
            </p:cNvSpPr>
            <p:nvPr/>
          </p:nvSpPr>
          <p:spPr bwMode="auto">
            <a:xfrm flipH="1">
              <a:off x="928" y="1735"/>
              <a:ext cx="736"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353" name="Line 61"/>
            <p:cNvSpPr>
              <a:spLocks noChangeShapeType="1"/>
            </p:cNvSpPr>
            <p:nvPr/>
          </p:nvSpPr>
          <p:spPr bwMode="auto">
            <a:xfrm flipH="1">
              <a:off x="1552" y="1743"/>
              <a:ext cx="112" cy="16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354" name="Line 62"/>
            <p:cNvSpPr>
              <a:spLocks noChangeShapeType="1"/>
            </p:cNvSpPr>
            <p:nvPr/>
          </p:nvSpPr>
          <p:spPr bwMode="auto">
            <a:xfrm>
              <a:off x="944" y="1743"/>
              <a:ext cx="80" cy="16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355" name="Line 63"/>
            <p:cNvSpPr>
              <a:spLocks noChangeShapeType="1"/>
            </p:cNvSpPr>
            <p:nvPr/>
          </p:nvSpPr>
          <p:spPr bwMode="auto">
            <a:xfrm flipH="1">
              <a:off x="1024" y="1914"/>
              <a:ext cx="54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0224" name="Rectangle 64"/>
          <p:cNvSpPr>
            <a:spLocks noChangeArrowheads="1"/>
          </p:cNvSpPr>
          <p:nvPr/>
        </p:nvSpPr>
        <p:spPr bwMode="auto">
          <a:xfrm>
            <a:off x="4508026" y="3000376"/>
            <a:ext cx="42640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a:r>
              <a:rPr lang="en-US" altLang="zh-CN" sz="1800"/>
              <a:t>Rt</a:t>
            </a:r>
            <a:endParaRPr lang="en-US" altLang="zh-CN" sz="1800"/>
          </a:p>
        </p:txBody>
      </p:sp>
      <p:sp>
        <p:nvSpPr>
          <p:cNvPr id="50225" name="Line 65"/>
          <p:cNvSpPr>
            <a:spLocks noChangeShapeType="1"/>
          </p:cNvSpPr>
          <p:nvPr/>
        </p:nvSpPr>
        <p:spPr bwMode="auto">
          <a:xfrm>
            <a:off x="3886200" y="2517776"/>
            <a:ext cx="0" cy="18891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26" name="Line 66"/>
          <p:cNvSpPr>
            <a:spLocks noChangeShapeType="1"/>
          </p:cNvSpPr>
          <p:nvPr/>
        </p:nvSpPr>
        <p:spPr bwMode="auto">
          <a:xfrm>
            <a:off x="3276600" y="2517776"/>
            <a:ext cx="0" cy="18891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27" name="Rectangle 67"/>
          <p:cNvSpPr>
            <a:spLocks noChangeArrowheads="1"/>
          </p:cNvSpPr>
          <p:nvPr/>
        </p:nvSpPr>
        <p:spPr bwMode="auto">
          <a:xfrm>
            <a:off x="3262313" y="2360614"/>
            <a:ext cx="49052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Rd</a:t>
            </a:r>
            <a:endParaRPr lang="en-US" altLang="zh-CN" sz="1800"/>
          </a:p>
        </p:txBody>
      </p:sp>
      <p:sp>
        <p:nvSpPr>
          <p:cNvPr id="50228" name="Line 68"/>
          <p:cNvSpPr>
            <a:spLocks noChangeShapeType="1"/>
          </p:cNvSpPr>
          <p:nvPr/>
        </p:nvSpPr>
        <p:spPr bwMode="auto">
          <a:xfrm flipH="1">
            <a:off x="2578100" y="2895600"/>
            <a:ext cx="558800" cy="0"/>
          </a:xfrm>
          <a:prstGeom prst="line">
            <a:avLst/>
          </a:prstGeom>
          <a:noFill/>
          <a:ln w="254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29" name="Rectangle 69"/>
          <p:cNvSpPr>
            <a:spLocks noChangeArrowheads="1"/>
          </p:cNvSpPr>
          <p:nvPr/>
        </p:nvSpPr>
        <p:spPr bwMode="auto">
          <a:xfrm>
            <a:off x="1674813" y="2540001"/>
            <a:ext cx="1368966"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u="sng">
                <a:solidFill>
                  <a:schemeClr val="accent1"/>
                </a:solidFill>
              </a:rPr>
              <a:t>RegDst</a:t>
            </a:r>
            <a:r>
              <a:rPr lang="en-US" altLang="zh-CN" u="sng">
                <a:solidFill>
                  <a:srgbClr val="339933"/>
                </a:solidFill>
                <a:latin typeface="Times New Roman" panose="02020603050405020304" pitchFamily="18" charset="0"/>
              </a:rPr>
              <a:t> </a:t>
            </a:r>
            <a:r>
              <a:rPr lang="en-US" altLang="zh-CN" sz="1800" u="sng">
                <a:solidFill>
                  <a:schemeClr val="accent1"/>
                </a:solidFill>
              </a:rPr>
              <a:t>= x</a:t>
            </a:r>
            <a:endParaRPr lang="en-US" altLang="zh-CN" sz="1800" u="sng">
              <a:solidFill>
                <a:schemeClr val="accent1"/>
              </a:solidFill>
            </a:endParaRPr>
          </a:p>
        </p:txBody>
      </p:sp>
      <p:sp>
        <p:nvSpPr>
          <p:cNvPr id="50230" name="Rectangle 70"/>
          <p:cNvSpPr>
            <a:spLocks noChangeArrowheads="1"/>
          </p:cNvSpPr>
          <p:nvPr/>
        </p:nvSpPr>
        <p:spPr bwMode="auto">
          <a:xfrm>
            <a:off x="4660900" y="4889500"/>
            <a:ext cx="355600" cy="965200"/>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50231" name="Rectangle 71"/>
          <p:cNvSpPr>
            <a:spLocks noChangeArrowheads="1"/>
          </p:cNvSpPr>
          <p:nvPr/>
        </p:nvSpPr>
        <p:spPr bwMode="auto">
          <a:xfrm rot="5400000">
            <a:off x="4546361" y="5196656"/>
            <a:ext cx="541816"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Ext</a:t>
            </a:r>
            <a:endParaRPr lang="en-US" altLang="zh-CN" sz="1800"/>
          </a:p>
        </p:txBody>
      </p:sp>
      <p:sp>
        <p:nvSpPr>
          <p:cNvPr id="50232" name="Rectangle 72"/>
          <p:cNvSpPr>
            <a:spLocks noChangeArrowheads="1"/>
          </p:cNvSpPr>
          <p:nvPr/>
        </p:nvSpPr>
        <p:spPr bwMode="auto">
          <a:xfrm rot="5400000">
            <a:off x="5503128" y="4618805"/>
            <a:ext cx="644408"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Mux</a:t>
            </a:r>
            <a:endParaRPr lang="en-US" altLang="zh-CN" sz="1800"/>
          </a:p>
        </p:txBody>
      </p:sp>
      <p:sp>
        <p:nvSpPr>
          <p:cNvPr id="50233" name="Rectangle 73"/>
          <p:cNvSpPr>
            <a:spLocks noChangeArrowheads="1"/>
          </p:cNvSpPr>
          <p:nvPr/>
        </p:nvSpPr>
        <p:spPr bwMode="auto">
          <a:xfrm>
            <a:off x="3300413" y="2751139"/>
            <a:ext cx="644408"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Mux</a:t>
            </a:r>
            <a:endParaRPr lang="en-US" altLang="zh-CN" sz="1800"/>
          </a:p>
        </p:txBody>
      </p:sp>
      <p:sp>
        <p:nvSpPr>
          <p:cNvPr id="50234" name="Line 74"/>
          <p:cNvSpPr>
            <a:spLocks noChangeShapeType="1"/>
          </p:cNvSpPr>
          <p:nvPr/>
        </p:nvSpPr>
        <p:spPr bwMode="auto">
          <a:xfrm>
            <a:off x="5054600" y="5276850"/>
            <a:ext cx="635000" cy="0"/>
          </a:xfrm>
          <a:prstGeom prst="line">
            <a:avLst/>
          </a:prstGeom>
          <a:noFill/>
          <a:ln w="50800">
            <a:solidFill>
              <a:schemeClr val="accent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35" name="Rectangle 75"/>
          <p:cNvSpPr>
            <a:spLocks noChangeArrowheads="1"/>
          </p:cNvSpPr>
          <p:nvPr/>
        </p:nvSpPr>
        <p:spPr bwMode="auto">
          <a:xfrm>
            <a:off x="5033963" y="5308601"/>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32</a:t>
            </a:r>
            <a:endParaRPr lang="zh-CN" altLang="en-US" sz="1800"/>
          </a:p>
        </p:txBody>
      </p:sp>
      <p:sp>
        <p:nvSpPr>
          <p:cNvPr id="50236" name="Line 76"/>
          <p:cNvSpPr>
            <a:spLocks noChangeShapeType="1"/>
          </p:cNvSpPr>
          <p:nvPr/>
        </p:nvSpPr>
        <p:spPr bwMode="auto">
          <a:xfrm flipH="1">
            <a:off x="5175250" y="5211764"/>
            <a:ext cx="88900" cy="130175"/>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37" name="Line 77"/>
          <p:cNvSpPr>
            <a:spLocks noChangeShapeType="1"/>
          </p:cNvSpPr>
          <p:nvPr/>
        </p:nvSpPr>
        <p:spPr bwMode="auto">
          <a:xfrm>
            <a:off x="3683000" y="5418138"/>
            <a:ext cx="939800" cy="0"/>
          </a:xfrm>
          <a:prstGeom prst="line">
            <a:avLst/>
          </a:prstGeom>
          <a:noFill/>
          <a:ln w="50800">
            <a:solidFill>
              <a:schemeClr val="accent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38" name="Line 78"/>
          <p:cNvSpPr>
            <a:spLocks noChangeShapeType="1"/>
          </p:cNvSpPr>
          <p:nvPr/>
        </p:nvSpPr>
        <p:spPr bwMode="auto">
          <a:xfrm flipH="1">
            <a:off x="4108450" y="5354639"/>
            <a:ext cx="88900" cy="128587"/>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39" name="Rectangle 79"/>
          <p:cNvSpPr>
            <a:spLocks noChangeArrowheads="1"/>
          </p:cNvSpPr>
          <p:nvPr/>
        </p:nvSpPr>
        <p:spPr bwMode="auto">
          <a:xfrm>
            <a:off x="3795713" y="5414964"/>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16</a:t>
            </a:r>
            <a:endParaRPr lang="zh-CN" altLang="en-US" sz="1800"/>
          </a:p>
        </p:txBody>
      </p:sp>
      <p:sp>
        <p:nvSpPr>
          <p:cNvPr id="50240" name="Rectangle 80"/>
          <p:cNvSpPr>
            <a:spLocks noChangeArrowheads="1"/>
          </p:cNvSpPr>
          <p:nvPr/>
        </p:nvSpPr>
        <p:spPr bwMode="auto">
          <a:xfrm>
            <a:off x="2779714" y="5273676"/>
            <a:ext cx="913713"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imm16</a:t>
            </a:r>
            <a:endParaRPr lang="en-US" altLang="zh-CN" sz="1800"/>
          </a:p>
        </p:txBody>
      </p:sp>
      <p:sp>
        <p:nvSpPr>
          <p:cNvPr id="50241" name="Line 81"/>
          <p:cNvSpPr>
            <a:spLocks noChangeShapeType="1"/>
          </p:cNvSpPr>
          <p:nvPr/>
        </p:nvSpPr>
        <p:spPr bwMode="auto">
          <a:xfrm>
            <a:off x="5867400" y="5360988"/>
            <a:ext cx="0" cy="400050"/>
          </a:xfrm>
          <a:prstGeom prst="line">
            <a:avLst/>
          </a:prstGeom>
          <a:noFill/>
          <a:ln w="254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42" name="Rectangle 82"/>
          <p:cNvSpPr>
            <a:spLocks noChangeArrowheads="1"/>
          </p:cNvSpPr>
          <p:nvPr/>
        </p:nvSpPr>
        <p:spPr bwMode="auto">
          <a:xfrm>
            <a:off x="5472113" y="5781676"/>
            <a:ext cx="1407438"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u="sng">
                <a:solidFill>
                  <a:schemeClr val="accent1"/>
                </a:solidFill>
              </a:rPr>
              <a:t>ALUSrc</a:t>
            </a:r>
            <a:r>
              <a:rPr lang="en-US" altLang="zh-CN" u="sng">
                <a:solidFill>
                  <a:srgbClr val="339933"/>
                </a:solidFill>
                <a:latin typeface="Times New Roman" panose="02020603050405020304" pitchFamily="18" charset="0"/>
              </a:rPr>
              <a:t> </a:t>
            </a:r>
            <a:r>
              <a:rPr lang="en-US" altLang="zh-CN" sz="1800" u="sng">
                <a:solidFill>
                  <a:schemeClr val="accent1"/>
                </a:solidFill>
              </a:rPr>
              <a:t>= 1</a:t>
            </a:r>
            <a:endParaRPr lang="en-US" altLang="zh-CN" sz="1800" u="sng">
              <a:solidFill>
                <a:schemeClr val="accent1"/>
              </a:solidFill>
            </a:endParaRPr>
          </a:p>
        </p:txBody>
      </p:sp>
      <p:sp>
        <p:nvSpPr>
          <p:cNvPr id="50243" name="Line 83"/>
          <p:cNvSpPr>
            <a:spLocks noChangeShapeType="1"/>
          </p:cNvSpPr>
          <p:nvPr/>
        </p:nvSpPr>
        <p:spPr bwMode="auto">
          <a:xfrm>
            <a:off x="6045200" y="4637088"/>
            <a:ext cx="482600" cy="0"/>
          </a:xfrm>
          <a:prstGeom prst="line">
            <a:avLst/>
          </a:prstGeom>
          <a:noFill/>
          <a:ln w="50800">
            <a:solidFill>
              <a:schemeClr val="accent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44" name="Line 84"/>
          <p:cNvSpPr>
            <a:spLocks noChangeShapeType="1"/>
          </p:cNvSpPr>
          <p:nvPr/>
        </p:nvSpPr>
        <p:spPr bwMode="auto">
          <a:xfrm>
            <a:off x="10058400" y="4506914"/>
            <a:ext cx="0" cy="1652587"/>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45" name="Line 85"/>
          <p:cNvSpPr>
            <a:spLocks noChangeShapeType="1"/>
          </p:cNvSpPr>
          <p:nvPr/>
        </p:nvSpPr>
        <p:spPr bwMode="auto">
          <a:xfrm>
            <a:off x="4876800" y="5862639"/>
            <a:ext cx="0" cy="471487"/>
          </a:xfrm>
          <a:prstGeom prst="line">
            <a:avLst/>
          </a:prstGeom>
          <a:noFill/>
          <a:ln w="254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46" name="Rectangle 86"/>
          <p:cNvSpPr>
            <a:spLocks noChangeArrowheads="1"/>
          </p:cNvSpPr>
          <p:nvPr/>
        </p:nvSpPr>
        <p:spPr bwMode="auto">
          <a:xfrm>
            <a:off x="3871914" y="6191251"/>
            <a:ext cx="1240725"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u="sng">
                <a:solidFill>
                  <a:schemeClr val="accent1"/>
                </a:solidFill>
              </a:rPr>
              <a:t>ExtOp</a:t>
            </a:r>
            <a:r>
              <a:rPr lang="en-US" altLang="zh-CN" u="sng">
                <a:solidFill>
                  <a:srgbClr val="339933"/>
                </a:solidFill>
                <a:latin typeface="Times New Roman" panose="02020603050405020304" pitchFamily="18" charset="0"/>
              </a:rPr>
              <a:t> </a:t>
            </a:r>
            <a:r>
              <a:rPr lang="en-US" altLang="zh-CN" sz="1800" u="sng">
                <a:solidFill>
                  <a:schemeClr val="accent1"/>
                </a:solidFill>
              </a:rPr>
              <a:t>= 1</a:t>
            </a:r>
            <a:endParaRPr lang="en-US" altLang="zh-CN" sz="1800" u="sng">
              <a:solidFill>
                <a:schemeClr val="accent1"/>
              </a:solidFill>
            </a:endParaRPr>
          </a:p>
        </p:txBody>
      </p:sp>
      <p:grpSp>
        <p:nvGrpSpPr>
          <p:cNvPr id="50247" name="Group 87"/>
          <p:cNvGrpSpPr/>
          <p:nvPr/>
        </p:nvGrpSpPr>
        <p:grpSpPr bwMode="auto">
          <a:xfrm>
            <a:off x="9296400" y="3938588"/>
            <a:ext cx="304800" cy="1255712"/>
            <a:chOff x="4896" y="2481"/>
            <a:chExt cx="192" cy="791"/>
          </a:xfrm>
        </p:grpSpPr>
        <p:sp>
          <p:nvSpPr>
            <p:cNvPr id="50348" name="Line 88"/>
            <p:cNvSpPr>
              <a:spLocks noChangeShapeType="1"/>
            </p:cNvSpPr>
            <p:nvPr/>
          </p:nvSpPr>
          <p:spPr bwMode="auto">
            <a:xfrm>
              <a:off x="4896" y="2481"/>
              <a:ext cx="0" cy="77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349" name="Line 89"/>
            <p:cNvSpPr>
              <a:spLocks noChangeShapeType="1"/>
            </p:cNvSpPr>
            <p:nvPr/>
          </p:nvSpPr>
          <p:spPr bwMode="auto">
            <a:xfrm>
              <a:off x="4904" y="2481"/>
              <a:ext cx="176" cy="9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350" name="Line 90"/>
            <p:cNvSpPr>
              <a:spLocks noChangeShapeType="1"/>
            </p:cNvSpPr>
            <p:nvPr/>
          </p:nvSpPr>
          <p:spPr bwMode="auto">
            <a:xfrm flipV="1">
              <a:off x="4904" y="3150"/>
              <a:ext cx="176" cy="122"/>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351" name="Line 91"/>
            <p:cNvSpPr>
              <a:spLocks noChangeShapeType="1"/>
            </p:cNvSpPr>
            <p:nvPr/>
          </p:nvSpPr>
          <p:spPr bwMode="auto">
            <a:xfrm>
              <a:off x="5088" y="2587"/>
              <a:ext cx="0" cy="56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0248" name="Rectangle 92"/>
          <p:cNvSpPr>
            <a:spLocks noChangeArrowheads="1"/>
          </p:cNvSpPr>
          <p:nvPr/>
        </p:nvSpPr>
        <p:spPr bwMode="auto">
          <a:xfrm rot="5400000">
            <a:off x="9065478" y="4474343"/>
            <a:ext cx="644408"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Mux</a:t>
            </a:r>
            <a:endParaRPr lang="en-US" altLang="zh-CN" sz="1800"/>
          </a:p>
        </p:txBody>
      </p:sp>
      <p:sp>
        <p:nvSpPr>
          <p:cNvPr id="50249" name="Line 93"/>
          <p:cNvSpPr>
            <a:spLocks noChangeShapeType="1"/>
          </p:cNvSpPr>
          <p:nvPr/>
        </p:nvSpPr>
        <p:spPr bwMode="auto">
          <a:xfrm flipV="1">
            <a:off x="9448800" y="3559175"/>
            <a:ext cx="0" cy="450850"/>
          </a:xfrm>
          <a:prstGeom prst="line">
            <a:avLst/>
          </a:prstGeom>
          <a:noFill/>
          <a:ln w="254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50" name="Rectangle 94"/>
          <p:cNvSpPr>
            <a:spLocks noChangeArrowheads="1"/>
          </p:cNvSpPr>
          <p:nvPr/>
        </p:nvSpPr>
        <p:spPr bwMode="auto">
          <a:xfrm>
            <a:off x="8842375" y="3208339"/>
            <a:ext cx="1753686"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u="sng">
                <a:solidFill>
                  <a:schemeClr val="accent1"/>
                </a:solidFill>
              </a:rPr>
              <a:t>MemtoReg = x</a:t>
            </a:r>
            <a:endParaRPr lang="en-US" altLang="zh-CN" sz="1800" u="sng">
              <a:solidFill>
                <a:schemeClr val="accent1"/>
              </a:solidFill>
            </a:endParaRPr>
          </a:p>
        </p:txBody>
      </p:sp>
      <p:sp>
        <p:nvSpPr>
          <p:cNvPr id="50251" name="Line 95"/>
          <p:cNvSpPr>
            <a:spLocks noChangeShapeType="1"/>
          </p:cNvSpPr>
          <p:nvPr/>
        </p:nvSpPr>
        <p:spPr bwMode="auto">
          <a:xfrm>
            <a:off x="9613900" y="4494213"/>
            <a:ext cx="4318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52" name="Rectangle 96"/>
          <p:cNvSpPr>
            <a:spLocks noChangeArrowheads="1"/>
          </p:cNvSpPr>
          <p:nvPr/>
        </p:nvSpPr>
        <p:spPr bwMode="auto">
          <a:xfrm>
            <a:off x="7546976" y="4862513"/>
            <a:ext cx="1127125" cy="1128712"/>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50253" name="Line 97"/>
          <p:cNvSpPr>
            <a:spLocks noChangeShapeType="1"/>
          </p:cNvSpPr>
          <p:nvPr/>
        </p:nvSpPr>
        <p:spPr bwMode="auto">
          <a:xfrm flipH="1">
            <a:off x="6921500" y="5845175"/>
            <a:ext cx="4826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54" name="Rectangle 98"/>
          <p:cNvSpPr>
            <a:spLocks noChangeArrowheads="1"/>
          </p:cNvSpPr>
          <p:nvPr/>
        </p:nvSpPr>
        <p:spPr bwMode="auto">
          <a:xfrm>
            <a:off x="6878638" y="5514976"/>
            <a:ext cx="541816"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rgbClr val="A50021"/>
                </a:solidFill>
              </a:rPr>
              <a:t>Clk</a:t>
            </a:r>
            <a:endParaRPr lang="en-US" altLang="zh-CN" sz="1800">
              <a:solidFill>
                <a:srgbClr val="A50021"/>
              </a:solidFill>
            </a:endParaRPr>
          </a:p>
        </p:txBody>
      </p:sp>
      <p:sp>
        <p:nvSpPr>
          <p:cNvPr id="50255" name="Rectangle 99"/>
          <p:cNvSpPr>
            <a:spLocks noChangeArrowheads="1"/>
          </p:cNvSpPr>
          <p:nvPr/>
        </p:nvSpPr>
        <p:spPr bwMode="auto">
          <a:xfrm>
            <a:off x="6081714" y="5060951"/>
            <a:ext cx="939361"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Data</a:t>
            </a:r>
            <a:r>
              <a:rPr lang="en-US" altLang="zh-CN" b="0">
                <a:latin typeface="Times New Roman" panose="02020603050405020304" pitchFamily="18" charset="0"/>
              </a:rPr>
              <a:t> </a:t>
            </a:r>
            <a:r>
              <a:rPr lang="en-US" altLang="zh-CN" sz="1800"/>
              <a:t>In</a:t>
            </a:r>
            <a:endParaRPr lang="en-US" altLang="zh-CN" sz="1800"/>
          </a:p>
        </p:txBody>
      </p:sp>
      <p:sp>
        <p:nvSpPr>
          <p:cNvPr id="50256" name="Line 100"/>
          <p:cNvSpPr>
            <a:spLocks noChangeShapeType="1"/>
          </p:cNvSpPr>
          <p:nvPr/>
        </p:nvSpPr>
        <p:spPr bwMode="auto">
          <a:xfrm>
            <a:off x="7585076" y="5768975"/>
            <a:ext cx="250825" cy="635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57" name="Line 101"/>
          <p:cNvSpPr>
            <a:spLocks noChangeShapeType="1"/>
          </p:cNvSpPr>
          <p:nvPr/>
        </p:nvSpPr>
        <p:spPr bwMode="auto">
          <a:xfrm flipH="1">
            <a:off x="7559676" y="5857876"/>
            <a:ext cx="301625" cy="9842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58" name="Oval 102"/>
          <p:cNvSpPr>
            <a:spLocks noChangeArrowheads="1"/>
          </p:cNvSpPr>
          <p:nvPr/>
        </p:nvSpPr>
        <p:spPr bwMode="auto">
          <a:xfrm>
            <a:off x="7394575" y="5803901"/>
            <a:ext cx="127000" cy="117475"/>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50259" name="Rectangle 103"/>
          <p:cNvSpPr>
            <a:spLocks noChangeArrowheads="1"/>
          </p:cNvSpPr>
          <p:nvPr/>
        </p:nvSpPr>
        <p:spPr bwMode="auto">
          <a:xfrm>
            <a:off x="7527926" y="4845050"/>
            <a:ext cx="7778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WrEn</a:t>
            </a:r>
            <a:endParaRPr lang="en-US" altLang="zh-CN" sz="1800"/>
          </a:p>
        </p:txBody>
      </p:sp>
      <p:sp>
        <p:nvSpPr>
          <p:cNvPr id="50260" name="Line 104"/>
          <p:cNvSpPr>
            <a:spLocks noChangeShapeType="1"/>
          </p:cNvSpPr>
          <p:nvPr/>
        </p:nvSpPr>
        <p:spPr bwMode="auto">
          <a:xfrm flipH="1">
            <a:off x="5308600" y="5029200"/>
            <a:ext cx="2260600" cy="0"/>
          </a:xfrm>
          <a:prstGeom prst="line">
            <a:avLst/>
          </a:prstGeom>
          <a:noFill/>
          <a:ln w="50800">
            <a:solidFill>
              <a:schemeClr val="accent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61" name="Line 105"/>
          <p:cNvSpPr>
            <a:spLocks noChangeShapeType="1"/>
          </p:cNvSpPr>
          <p:nvPr/>
        </p:nvSpPr>
        <p:spPr bwMode="auto">
          <a:xfrm flipH="1">
            <a:off x="6927850" y="4922838"/>
            <a:ext cx="165100" cy="176212"/>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62" name="Rectangle 106"/>
          <p:cNvSpPr>
            <a:spLocks noChangeArrowheads="1"/>
          </p:cNvSpPr>
          <p:nvPr/>
        </p:nvSpPr>
        <p:spPr bwMode="auto">
          <a:xfrm>
            <a:off x="6843713" y="5054601"/>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32</a:t>
            </a:r>
            <a:endParaRPr lang="zh-CN" altLang="en-US" sz="1800"/>
          </a:p>
        </p:txBody>
      </p:sp>
      <p:sp>
        <p:nvSpPr>
          <p:cNvPr id="50263" name="Line 107"/>
          <p:cNvSpPr>
            <a:spLocks noChangeShapeType="1"/>
          </p:cNvSpPr>
          <p:nvPr/>
        </p:nvSpPr>
        <p:spPr bwMode="auto">
          <a:xfrm flipV="1">
            <a:off x="7848600" y="3559175"/>
            <a:ext cx="0" cy="1303338"/>
          </a:xfrm>
          <a:prstGeom prst="line">
            <a:avLst/>
          </a:prstGeom>
          <a:noFill/>
          <a:ln w="254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64" name="Line 108"/>
          <p:cNvSpPr>
            <a:spLocks noChangeShapeType="1"/>
          </p:cNvSpPr>
          <p:nvPr/>
        </p:nvSpPr>
        <p:spPr bwMode="auto">
          <a:xfrm>
            <a:off x="8382000" y="4235451"/>
            <a:ext cx="0" cy="588963"/>
          </a:xfrm>
          <a:prstGeom prst="line">
            <a:avLst/>
          </a:prstGeom>
          <a:noFill/>
          <a:ln w="50800">
            <a:solidFill>
              <a:schemeClr val="accent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65" name="Rectangle 109"/>
          <p:cNvSpPr>
            <a:spLocks noChangeArrowheads="1"/>
          </p:cNvSpPr>
          <p:nvPr/>
        </p:nvSpPr>
        <p:spPr bwMode="auto">
          <a:xfrm>
            <a:off x="8139113" y="4846639"/>
            <a:ext cx="580288"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Adr</a:t>
            </a:r>
            <a:endParaRPr lang="en-US" altLang="zh-CN" sz="1800"/>
          </a:p>
        </p:txBody>
      </p:sp>
      <p:sp>
        <p:nvSpPr>
          <p:cNvPr id="50266" name="Rectangle 110"/>
          <p:cNvSpPr>
            <a:spLocks noChangeArrowheads="1"/>
          </p:cNvSpPr>
          <p:nvPr/>
        </p:nvSpPr>
        <p:spPr bwMode="auto">
          <a:xfrm>
            <a:off x="7533876" y="5202238"/>
            <a:ext cx="1067601" cy="64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a:r>
              <a:rPr lang="en-US" altLang="zh-CN" sz="1800"/>
              <a:t>Data</a:t>
            </a:r>
            <a:endParaRPr lang="en-US" altLang="zh-CN" sz="1800"/>
          </a:p>
          <a:p>
            <a:pPr algn="ctr"/>
            <a:r>
              <a:rPr lang="en-US" altLang="zh-CN" sz="1800"/>
              <a:t>Memory</a:t>
            </a:r>
            <a:endParaRPr lang="en-US" altLang="zh-CN" sz="1800"/>
          </a:p>
        </p:txBody>
      </p:sp>
      <p:sp>
        <p:nvSpPr>
          <p:cNvPr id="50267" name="Line 111"/>
          <p:cNvSpPr>
            <a:spLocks noChangeShapeType="1"/>
          </p:cNvSpPr>
          <p:nvPr/>
        </p:nvSpPr>
        <p:spPr bwMode="auto">
          <a:xfrm>
            <a:off x="8851900" y="5013325"/>
            <a:ext cx="4318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68" name="Line 112"/>
          <p:cNvSpPr>
            <a:spLocks noChangeShapeType="1"/>
          </p:cNvSpPr>
          <p:nvPr/>
        </p:nvSpPr>
        <p:spPr bwMode="auto">
          <a:xfrm>
            <a:off x="8839200" y="5041901"/>
            <a:ext cx="0" cy="43497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69" name="Line 113"/>
          <p:cNvSpPr>
            <a:spLocks noChangeShapeType="1"/>
          </p:cNvSpPr>
          <p:nvPr/>
        </p:nvSpPr>
        <p:spPr bwMode="auto">
          <a:xfrm flipH="1">
            <a:off x="8674100" y="5489575"/>
            <a:ext cx="1778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70" name="Line 114"/>
          <p:cNvSpPr>
            <a:spLocks noChangeShapeType="1"/>
          </p:cNvSpPr>
          <p:nvPr/>
        </p:nvSpPr>
        <p:spPr bwMode="auto">
          <a:xfrm flipH="1">
            <a:off x="8909050" y="4948239"/>
            <a:ext cx="88900" cy="128587"/>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71" name="Rectangle 115"/>
          <p:cNvSpPr>
            <a:spLocks noChangeArrowheads="1"/>
          </p:cNvSpPr>
          <p:nvPr/>
        </p:nvSpPr>
        <p:spPr bwMode="auto">
          <a:xfrm>
            <a:off x="8672513" y="4649789"/>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32</a:t>
            </a:r>
            <a:endParaRPr lang="zh-CN" altLang="en-US" sz="1800"/>
          </a:p>
        </p:txBody>
      </p:sp>
      <p:sp>
        <p:nvSpPr>
          <p:cNvPr id="50272" name="Rectangle 116"/>
          <p:cNvSpPr>
            <a:spLocks noChangeArrowheads="1"/>
          </p:cNvSpPr>
          <p:nvPr/>
        </p:nvSpPr>
        <p:spPr bwMode="auto">
          <a:xfrm>
            <a:off x="7821614" y="3475039"/>
            <a:ext cx="138112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u="sng">
                <a:solidFill>
                  <a:schemeClr val="accent1"/>
                </a:solidFill>
              </a:rPr>
              <a:t>MemWr</a:t>
            </a:r>
            <a:r>
              <a:rPr lang="en-US" altLang="zh-CN" u="sng">
                <a:solidFill>
                  <a:srgbClr val="339933"/>
                </a:solidFill>
                <a:latin typeface="Times New Roman" panose="02020603050405020304" pitchFamily="18" charset="0"/>
              </a:rPr>
              <a:t> </a:t>
            </a:r>
            <a:r>
              <a:rPr lang="en-US" altLang="zh-CN" sz="1800" u="sng">
                <a:solidFill>
                  <a:schemeClr val="accent1"/>
                </a:solidFill>
              </a:rPr>
              <a:t>= 1</a:t>
            </a:r>
            <a:endParaRPr lang="en-US" altLang="zh-CN" sz="1800" u="sng">
              <a:solidFill>
                <a:schemeClr val="accent1"/>
              </a:solidFill>
            </a:endParaRPr>
          </a:p>
        </p:txBody>
      </p:sp>
      <p:sp>
        <p:nvSpPr>
          <p:cNvPr id="50273" name="Line 117"/>
          <p:cNvSpPr>
            <a:spLocks noChangeShapeType="1"/>
          </p:cNvSpPr>
          <p:nvPr/>
        </p:nvSpPr>
        <p:spPr bwMode="auto">
          <a:xfrm>
            <a:off x="5334000" y="4521200"/>
            <a:ext cx="0" cy="482600"/>
          </a:xfrm>
          <a:prstGeom prst="line">
            <a:avLst/>
          </a:prstGeom>
          <a:noFill/>
          <a:ln w="50800">
            <a:solidFill>
              <a:schemeClr val="accent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74" name="Rectangle 118"/>
          <p:cNvSpPr>
            <a:spLocks noChangeArrowheads="1"/>
          </p:cNvSpPr>
          <p:nvPr/>
        </p:nvSpPr>
        <p:spPr bwMode="auto">
          <a:xfrm rot="5400000">
            <a:off x="6544466" y="4071118"/>
            <a:ext cx="657232"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ALU</a:t>
            </a:r>
            <a:endParaRPr lang="en-US" altLang="zh-CN" sz="1800"/>
          </a:p>
        </p:txBody>
      </p:sp>
      <p:sp>
        <p:nvSpPr>
          <p:cNvPr id="50275" name="Rectangle 119"/>
          <p:cNvSpPr>
            <a:spLocks noChangeArrowheads="1"/>
          </p:cNvSpPr>
          <p:nvPr/>
        </p:nvSpPr>
        <p:spPr bwMode="auto">
          <a:xfrm>
            <a:off x="6099176" y="1993901"/>
            <a:ext cx="1203325" cy="873125"/>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50276" name="Line 120"/>
          <p:cNvSpPr>
            <a:spLocks noChangeShapeType="1"/>
          </p:cNvSpPr>
          <p:nvPr/>
        </p:nvSpPr>
        <p:spPr bwMode="auto">
          <a:xfrm flipH="1">
            <a:off x="5473700" y="2720975"/>
            <a:ext cx="4826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77" name="Line 121"/>
          <p:cNvSpPr>
            <a:spLocks noChangeShapeType="1"/>
          </p:cNvSpPr>
          <p:nvPr/>
        </p:nvSpPr>
        <p:spPr bwMode="auto">
          <a:xfrm>
            <a:off x="6137276" y="2644775"/>
            <a:ext cx="250825" cy="635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78" name="Line 122"/>
          <p:cNvSpPr>
            <a:spLocks noChangeShapeType="1"/>
          </p:cNvSpPr>
          <p:nvPr/>
        </p:nvSpPr>
        <p:spPr bwMode="auto">
          <a:xfrm flipH="1">
            <a:off x="6111876" y="2733676"/>
            <a:ext cx="301625" cy="9842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79" name="Oval 123"/>
          <p:cNvSpPr>
            <a:spLocks noChangeArrowheads="1"/>
          </p:cNvSpPr>
          <p:nvPr/>
        </p:nvSpPr>
        <p:spPr bwMode="auto">
          <a:xfrm>
            <a:off x="5946775" y="2679701"/>
            <a:ext cx="127000" cy="117475"/>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50280" name="Rectangle 124"/>
          <p:cNvSpPr>
            <a:spLocks noChangeArrowheads="1"/>
          </p:cNvSpPr>
          <p:nvPr/>
        </p:nvSpPr>
        <p:spPr bwMode="auto">
          <a:xfrm>
            <a:off x="6011562" y="2078038"/>
            <a:ext cx="1375378" cy="64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a:r>
              <a:rPr lang="en-US" altLang="zh-CN" sz="1800"/>
              <a:t>Instruction</a:t>
            </a:r>
            <a:endParaRPr lang="en-US" altLang="zh-CN" sz="1800"/>
          </a:p>
          <a:p>
            <a:pPr algn="ctr"/>
            <a:r>
              <a:rPr lang="en-US" altLang="zh-CN" sz="1800"/>
              <a:t>Fetch</a:t>
            </a:r>
            <a:r>
              <a:rPr lang="en-US" altLang="zh-CN">
                <a:latin typeface="Times New Roman" panose="02020603050405020304" pitchFamily="18" charset="0"/>
              </a:rPr>
              <a:t> </a:t>
            </a:r>
            <a:r>
              <a:rPr lang="en-US" altLang="zh-CN" sz="1800"/>
              <a:t>Unit</a:t>
            </a:r>
            <a:endParaRPr lang="en-US" altLang="zh-CN" sz="1800"/>
          </a:p>
        </p:txBody>
      </p:sp>
      <p:sp>
        <p:nvSpPr>
          <p:cNvPr id="50281" name="Rectangle 125"/>
          <p:cNvSpPr>
            <a:spLocks noChangeArrowheads="1"/>
          </p:cNvSpPr>
          <p:nvPr/>
        </p:nvSpPr>
        <p:spPr bwMode="auto">
          <a:xfrm>
            <a:off x="5024438" y="2530476"/>
            <a:ext cx="541816"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rgbClr val="A50021"/>
                </a:solidFill>
              </a:rPr>
              <a:t>Clk</a:t>
            </a:r>
            <a:endParaRPr lang="en-US" altLang="zh-CN" sz="1800">
              <a:solidFill>
                <a:srgbClr val="A50021"/>
              </a:solidFill>
            </a:endParaRPr>
          </a:p>
        </p:txBody>
      </p:sp>
      <p:sp>
        <p:nvSpPr>
          <p:cNvPr id="50282" name="Line 126"/>
          <p:cNvSpPr>
            <a:spLocks noChangeShapeType="1"/>
          </p:cNvSpPr>
          <p:nvPr/>
        </p:nvSpPr>
        <p:spPr bwMode="auto">
          <a:xfrm flipV="1">
            <a:off x="7162800" y="2882900"/>
            <a:ext cx="0" cy="116840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83" name="Line 127"/>
          <p:cNvSpPr>
            <a:spLocks noChangeShapeType="1"/>
          </p:cNvSpPr>
          <p:nvPr/>
        </p:nvSpPr>
        <p:spPr bwMode="auto">
          <a:xfrm flipH="1">
            <a:off x="6997700" y="4038600"/>
            <a:ext cx="1778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84" name="Rectangle 128"/>
          <p:cNvSpPr>
            <a:spLocks noChangeArrowheads="1"/>
          </p:cNvSpPr>
          <p:nvPr/>
        </p:nvSpPr>
        <p:spPr bwMode="auto">
          <a:xfrm>
            <a:off x="7148513" y="3505201"/>
            <a:ext cx="68288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chemeClr val="accent2"/>
                </a:solidFill>
              </a:rPr>
              <a:t>Zero</a:t>
            </a:r>
            <a:endParaRPr lang="en-US" altLang="zh-CN" sz="1800">
              <a:solidFill>
                <a:schemeClr val="accent2"/>
              </a:solidFill>
            </a:endParaRPr>
          </a:p>
        </p:txBody>
      </p:sp>
      <p:sp>
        <p:nvSpPr>
          <p:cNvPr id="50285" name="Line 129"/>
          <p:cNvSpPr>
            <a:spLocks noChangeShapeType="1"/>
          </p:cNvSpPr>
          <p:nvPr/>
        </p:nvSpPr>
        <p:spPr bwMode="auto">
          <a:xfrm>
            <a:off x="7327900" y="2133600"/>
            <a:ext cx="24892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86" name="Rectangle 130"/>
          <p:cNvSpPr>
            <a:spLocks noChangeArrowheads="1"/>
          </p:cNvSpPr>
          <p:nvPr/>
        </p:nvSpPr>
        <p:spPr bwMode="auto">
          <a:xfrm>
            <a:off x="7377114" y="1744664"/>
            <a:ext cx="2087111"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Instruction&lt;31:0</a:t>
            </a:r>
            <a:r>
              <a:rPr lang="en-US" altLang="zh-CN" b="0">
                <a:latin typeface="Times New Roman" panose="02020603050405020304" pitchFamily="18" charset="0"/>
              </a:rPr>
              <a:t>&gt;</a:t>
            </a:r>
            <a:endParaRPr lang="en-US" altLang="zh-CN" b="0">
              <a:latin typeface="Times New Roman" panose="02020603050405020304" pitchFamily="18" charset="0"/>
            </a:endParaRPr>
          </a:p>
        </p:txBody>
      </p:sp>
      <p:sp>
        <p:nvSpPr>
          <p:cNvPr id="50287" name="Line 131"/>
          <p:cNvSpPr>
            <a:spLocks noChangeShapeType="1"/>
          </p:cNvSpPr>
          <p:nvPr/>
        </p:nvSpPr>
        <p:spPr bwMode="auto">
          <a:xfrm>
            <a:off x="5499100" y="2438400"/>
            <a:ext cx="5842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88" name="Line 132"/>
          <p:cNvSpPr>
            <a:spLocks noChangeShapeType="1"/>
          </p:cNvSpPr>
          <p:nvPr/>
        </p:nvSpPr>
        <p:spPr bwMode="auto">
          <a:xfrm>
            <a:off x="5499100" y="2133600"/>
            <a:ext cx="5842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89" name="Rectangle 133"/>
          <p:cNvSpPr>
            <a:spLocks noChangeArrowheads="1"/>
          </p:cNvSpPr>
          <p:nvPr/>
        </p:nvSpPr>
        <p:spPr bwMode="auto">
          <a:xfrm>
            <a:off x="4313239" y="2225676"/>
            <a:ext cx="1176605"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u="sng">
                <a:solidFill>
                  <a:schemeClr val="accent1"/>
                </a:solidFill>
              </a:rPr>
              <a:t>Jump</a:t>
            </a:r>
            <a:r>
              <a:rPr lang="en-US" altLang="zh-CN" u="sng">
                <a:solidFill>
                  <a:srgbClr val="339933"/>
                </a:solidFill>
                <a:latin typeface="Times New Roman" panose="02020603050405020304" pitchFamily="18" charset="0"/>
              </a:rPr>
              <a:t> </a:t>
            </a:r>
            <a:r>
              <a:rPr lang="en-US" altLang="zh-CN" sz="1800" u="sng">
                <a:solidFill>
                  <a:schemeClr val="accent1"/>
                </a:solidFill>
              </a:rPr>
              <a:t>= 0</a:t>
            </a:r>
            <a:endParaRPr lang="en-US" altLang="zh-CN" sz="1800" u="sng">
              <a:solidFill>
                <a:schemeClr val="accent1"/>
              </a:solidFill>
            </a:endParaRPr>
          </a:p>
        </p:txBody>
      </p:sp>
      <p:sp>
        <p:nvSpPr>
          <p:cNvPr id="50290" name="Rectangle 134"/>
          <p:cNvSpPr>
            <a:spLocks noChangeArrowheads="1"/>
          </p:cNvSpPr>
          <p:nvPr/>
        </p:nvSpPr>
        <p:spPr bwMode="auto">
          <a:xfrm>
            <a:off x="4160838" y="1844676"/>
            <a:ext cx="1368966"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u="sng">
                <a:solidFill>
                  <a:schemeClr val="accent1"/>
                </a:solidFill>
              </a:rPr>
              <a:t>Branch = 0</a:t>
            </a:r>
            <a:endParaRPr lang="en-US" altLang="zh-CN" sz="1800" u="sng">
              <a:solidFill>
                <a:schemeClr val="accent1"/>
              </a:solidFill>
            </a:endParaRPr>
          </a:p>
        </p:txBody>
      </p:sp>
      <p:sp>
        <p:nvSpPr>
          <p:cNvPr id="50291" name="Rectangle 135"/>
          <p:cNvSpPr>
            <a:spLocks noChangeArrowheads="1"/>
          </p:cNvSpPr>
          <p:nvPr/>
        </p:nvSpPr>
        <p:spPr bwMode="auto">
          <a:xfrm>
            <a:off x="9256713" y="4038601"/>
            <a:ext cx="285336"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b="0">
                <a:latin typeface="Times New Roman" panose="02020603050405020304" pitchFamily="18" charset="0"/>
              </a:rPr>
              <a:t>0</a:t>
            </a:r>
            <a:endParaRPr lang="zh-CN" altLang="en-US" b="0">
              <a:latin typeface="Times New Roman" panose="02020603050405020304" pitchFamily="18" charset="0"/>
            </a:endParaRPr>
          </a:p>
        </p:txBody>
      </p:sp>
      <p:sp>
        <p:nvSpPr>
          <p:cNvPr id="50292" name="Rectangle 136"/>
          <p:cNvSpPr>
            <a:spLocks noChangeArrowheads="1"/>
          </p:cNvSpPr>
          <p:nvPr/>
        </p:nvSpPr>
        <p:spPr bwMode="auto">
          <a:xfrm>
            <a:off x="9256713" y="4818064"/>
            <a:ext cx="285336"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b="0">
                <a:latin typeface="Times New Roman" panose="02020603050405020304" pitchFamily="18" charset="0"/>
              </a:rPr>
              <a:t>1</a:t>
            </a:r>
            <a:endParaRPr lang="zh-CN" altLang="en-US" b="0">
              <a:latin typeface="Times New Roman" panose="02020603050405020304" pitchFamily="18" charset="0"/>
            </a:endParaRPr>
          </a:p>
        </p:txBody>
      </p:sp>
      <p:sp>
        <p:nvSpPr>
          <p:cNvPr id="50293" name="Rectangle 137"/>
          <p:cNvSpPr>
            <a:spLocks noChangeArrowheads="1"/>
          </p:cNvSpPr>
          <p:nvPr/>
        </p:nvSpPr>
        <p:spPr bwMode="auto">
          <a:xfrm>
            <a:off x="5675313" y="4267201"/>
            <a:ext cx="285336"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b="0">
                <a:latin typeface="Times New Roman" panose="02020603050405020304" pitchFamily="18" charset="0"/>
              </a:rPr>
              <a:t>0</a:t>
            </a:r>
            <a:endParaRPr lang="zh-CN" altLang="en-US" b="0">
              <a:latin typeface="Times New Roman" panose="02020603050405020304" pitchFamily="18" charset="0"/>
            </a:endParaRPr>
          </a:p>
        </p:txBody>
      </p:sp>
      <p:sp>
        <p:nvSpPr>
          <p:cNvPr id="50294" name="Rectangle 138"/>
          <p:cNvSpPr>
            <a:spLocks noChangeArrowheads="1"/>
          </p:cNvSpPr>
          <p:nvPr/>
        </p:nvSpPr>
        <p:spPr bwMode="auto">
          <a:xfrm>
            <a:off x="5675313" y="5046664"/>
            <a:ext cx="285336"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b="0">
                <a:latin typeface="Times New Roman" panose="02020603050405020304" pitchFamily="18" charset="0"/>
              </a:rPr>
              <a:t>1</a:t>
            </a:r>
            <a:endParaRPr lang="zh-CN" altLang="en-US" b="0">
              <a:latin typeface="Times New Roman" panose="02020603050405020304" pitchFamily="18" charset="0"/>
            </a:endParaRPr>
          </a:p>
        </p:txBody>
      </p:sp>
      <p:sp>
        <p:nvSpPr>
          <p:cNvPr id="50295" name="Rectangle 139"/>
          <p:cNvSpPr>
            <a:spLocks noChangeArrowheads="1"/>
          </p:cNvSpPr>
          <p:nvPr/>
        </p:nvSpPr>
        <p:spPr bwMode="auto">
          <a:xfrm>
            <a:off x="3805238" y="2717801"/>
            <a:ext cx="285336"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b="0">
                <a:latin typeface="Times New Roman" panose="02020603050405020304" pitchFamily="18" charset="0"/>
              </a:rPr>
              <a:t>0</a:t>
            </a:r>
            <a:endParaRPr lang="zh-CN" altLang="en-US" b="0">
              <a:latin typeface="Times New Roman" panose="02020603050405020304" pitchFamily="18" charset="0"/>
            </a:endParaRPr>
          </a:p>
        </p:txBody>
      </p:sp>
      <p:sp>
        <p:nvSpPr>
          <p:cNvPr id="50296" name="Rectangle 140"/>
          <p:cNvSpPr>
            <a:spLocks noChangeArrowheads="1"/>
          </p:cNvSpPr>
          <p:nvPr/>
        </p:nvSpPr>
        <p:spPr bwMode="auto">
          <a:xfrm>
            <a:off x="3119438" y="2717801"/>
            <a:ext cx="285336"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b="0">
                <a:latin typeface="Times New Roman" panose="02020603050405020304" pitchFamily="18" charset="0"/>
              </a:rPr>
              <a:t>1</a:t>
            </a:r>
            <a:endParaRPr lang="zh-CN" altLang="en-US" b="0">
              <a:latin typeface="Times New Roman" panose="02020603050405020304" pitchFamily="18" charset="0"/>
            </a:endParaRPr>
          </a:p>
        </p:txBody>
      </p:sp>
      <p:sp>
        <p:nvSpPr>
          <p:cNvPr id="50297" name="Line 141"/>
          <p:cNvSpPr>
            <a:spLocks noChangeShapeType="1"/>
          </p:cNvSpPr>
          <p:nvPr/>
        </p:nvSpPr>
        <p:spPr bwMode="auto">
          <a:xfrm>
            <a:off x="7620000" y="2146300"/>
            <a:ext cx="0" cy="88900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98" name="Rectangle 142"/>
          <p:cNvSpPr>
            <a:spLocks noChangeArrowheads="1"/>
          </p:cNvSpPr>
          <p:nvPr/>
        </p:nvSpPr>
        <p:spPr bwMode="auto">
          <a:xfrm rot="5400000">
            <a:off x="7276031" y="2423293"/>
            <a:ext cx="1041953"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&lt;21:25&gt;</a:t>
            </a:r>
            <a:endParaRPr lang="zh-CN" altLang="en-US" sz="1800"/>
          </a:p>
        </p:txBody>
      </p:sp>
      <p:sp>
        <p:nvSpPr>
          <p:cNvPr id="50299" name="Rectangle 143"/>
          <p:cNvSpPr>
            <a:spLocks noChangeArrowheads="1"/>
          </p:cNvSpPr>
          <p:nvPr/>
        </p:nvSpPr>
        <p:spPr bwMode="auto">
          <a:xfrm rot="5400000">
            <a:off x="7809431" y="2423293"/>
            <a:ext cx="1041953"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&lt;16:20&gt;</a:t>
            </a:r>
            <a:endParaRPr lang="zh-CN" altLang="en-US" sz="1800"/>
          </a:p>
        </p:txBody>
      </p:sp>
      <p:sp>
        <p:nvSpPr>
          <p:cNvPr id="50300" name="Rectangle 144"/>
          <p:cNvSpPr>
            <a:spLocks noChangeArrowheads="1"/>
          </p:cNvSpPr>
          <p:nvPr/>
        </p:nvSpPr>
        <p:spPr bwMode="auto">
          <a:xfrm rot="5400000">
            <a:off x="8347870" y="2424908"/>
            <a:ext cx="10318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&lt;11:15&gt;</a:t>
            </a:r>
            <a:endParaRPr lang="zh-CN" altLang="en-US" sz="1800"/>
          </a:p>
        </p:txBody>
      </p:sp>
      <p:sp>
        <p:nvSpPr>
          <p:cNvPr id="50301" name="Rectangle 145"/>
          <p:cNvSpPr>
            <a:spLocks noChangeArrowheads="1"/>
          </p:cNvSpPr>
          <p:nvPr/>
        </p:nvSpPr>
        <p:spPr bwMode="auto">
          <a:xfrm rot="5400000">
            <a:off x="8889551" y="2410593"/>
            <a:ext cx="913713"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&lt;0:15&gt;</a:t>
            </a:r>
            <a:endParaRPr lang="zh-CN" altLang="en-US" sz="1800"/>
          </a:p>
        </p:txBody>
      </p:sp>
      <p:sp>
        <p:nvSpPr>
          <p:cNvPr id="50302" name="Line 146"/>
          <p:cNvSpPr>
            <a:spLocks noChangeShapeType="1"/>
          </p:cNvSpPr>
          <p:nvPr/>
        </p:nvSpPr>
        <p:spPr bwMode="auto">
          <a:xfrm>
            <a:off x="8153400" y="2146300"/>
            <a:ext cx="0" cy="88900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303" name="Line 147"/>
          <p:cNvSpPr>
            <a:spLocks noChangeShapeType="1"/>
          </p:cNvSpPr>
          <p:nvPr/>
        </p:nvSpPr>
        <p:spPr bwMode="auto">
          <a:xfrm>
            <a:off x="8686800" y="2146300"/>
            <a:ext cx="0" cy="88900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304" name="Line 148"/>
          <p:cNvSpPr>
            <a:spLocks noChangeShapeType="1"/>
          </p:cNvSpPr>
          <p:nvPr/>
        </p:nvSpPr>
        <p:spPr bwMode="auto">
          <a:xfrm>
            <a:off x="9220200" y="2146300"/>
            <a:ext cx="0" cy="88900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305" name="Rectangle 149"/>
          <p:cNvSpPr>
            <a:spLocks noChangeArrowheads="1"/>
          </p:cNvSpPr>
          <p:nvPr/>
        </p:nvSpPr>
        <p:spPr bwMode="auto">
          <a:xfrm>
            <a:off x="8977314" y="2971801"/>
            <a:ext cx="913713"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Imm16</a:t>
            </a:r>
            <a:endParaRPr lang="en-US" altLang="zh-CN" sz="1800"/>
          </a:p>
        </p:txBody>
      </p:sp>
      <p:sp>
        <p:nvSpPr>
          <p:cNvPr id="50306" name="Rectangle 150"/>
          <p:cNvSpPr>
            <a:spLocks noChangeArrowheads="1"/>
          </p:cNvSpPr>
          <p:nvPr/>
        </p:nvSpPr>
        <p:spPr bwMode="auto">
          <a:xfrm>
            <a:off x="8443913" y="2971801"/>
            <a:ext cx="49052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Rd</a:t>
            </a:r>
            <a:endParaRPr lang="en-US" altLang="zh-CN" sz="1800"/>
          </a:p>
        </p:txBody>
      </p:sp>
      <p:sp>
        <p:nvSpPr>
          <p:cNvPr id="50307" name="Rectangle 151"/>
          <p:cNvSpPr>
            <a:spLocks noChangeArrowheads="1"/>
          </p:cNvSpPr>
          <p:nvPr/>
        </p:nvSpPr>
        <p:spPr bwMode="auto">
          <a:xfrm>
            <a:off x="7986713" y="2971801"/>
            <a:ext cx="42640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Rt</a:t>
            </a:r>
            <a:endParaRPr lang="en-US" altLang="zh-CN" sz="1800"/>
          </a:p>
        </p:txBody>
      </p:sp>
      <p:sp>
        <p:nvSpPr>
          <p:cNvPr id="50308" name="Rectangle 152"/>
          <p:cNvSpPr>
            <a:spLocks noChangeArrowheads="1"/>
          </p:cNvSpPr>
          <p:nvPr/>
        </p:nvSpPr>
        <p:spPr bwMode="auto">
          <a:xfrm>
            <a:off x="7453313" y="2971801"/>
            <a:ext cx="477696"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Rs</a:t>
            </a:r>
            <a:endParaRPr lang="en-US" altLang="zh-CN" sz="1800"/>
          </a:p>
        </p:txBody>
      </p:sp>
      <p:sp>
        <p:nvSpPr>
          <p:cNvPr id="50309" name="Rectangle 153"/>
          <p:cNvSpPr>
            <a:spLocks noGrp="1" noChangeArrowheads="1"/>
          </p:cNvSpPr>
          <p:nvPr>
            <p:ph type="body" idx="1"/>
          </p:nvPr>
        </p:nvSpPr>
        <p:spPr>
          <a:xfrm>
            <a:off x="1943100" y="1447801"/>
            <a:ext cx="8191500" cy="411395"/>
          </a:xfrm>
          <a:noFill/>
        </p:spPr>
        <p:txBody>
          <a:bodyPr/>
          <a:lstStyle/>
          <a:p>
            <a:r>
              <a:rPr lang="en-US" altLang="zh-CN" sz="1800">
                <a:ea typeface="宋体" panose="02010600030101010101" pitchFamily="2" charset="-122"/>
              </a:rPr>
              <a:t>M{R[rs] + SignExt[imm16]} </a:t>
            </a:r>
            <a:r>
              <a:rPr lang="en-US" altLang="zh-CN" sz="1800">
                <a:ea typeface="宋体" panose="02010600030101010101" pitchFamily="2" charset="-122"/>
                <a:cs typeface="Arial" panose="020B0604020202020204" pitchFamily="34" charset="0"/>
                <a:sym typeface="Wingdings" panose="05000000000000000000" pitchFamily="2" charset="2"/>
              </a:rPr>
              <a:t>←</a:t>
            </a:r>
            <a:r>
              <a:rPr lang="en-US" altLang="zh-CN" sz="1800">
                <a:ea typeface="宋体" panose="02010600030101010101" pitchFamily="2" charset="-122"/>
              </a:rPr>
              <a:t> R[rt]</a:t>
            </a:r>
            <a:endParaRPr lang="en-US" altLang="zh-CN" sz="1800">
              <a:ea typeface="宋体" panose="02010600030101010101" pitchFamily="2" charset="-122"/>
            </a:endParaRPr>
          </a:p>
        </p:txBody>
      </p:sp>
      <p:grpSp>
        <p:nvGrpSpPr>
          <p:cNvPr id="50310" name="Group 154"/>
          <p:cNvGrpSpPr/>
          <p:nvPr/>
        </p:nvGrpSpPr>
        <p:grpSpPr bwMode="auto">
          <a:xfrm>
            <a:off x="3273426" y="609601"/>
            <a:ext cx="5953125" cy="671513"/>
            <a:chOff x="1102" y="384"/>
            <a:chExt cx="3750" cy="423"/>
          </a:xfrm>
        </p:grpSpPr>
        <p:sp>
          <p:nvSpPr>
            <p:cNvPr id="50331" name="Rectangle 155"/>
            <p:cNvSpPr>
              <a:spLocks noChangeArrowheads="1"/>
            </p:cNvSpPr>
            <p:nvPr/>
          </p:nvSpPr>
          <p:spPr bwMode="auto">
            <a:xfrm>
              <a:off x="1167" y="584"/>
              <a:ext cx="3599"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grpSp>
          <p:nvGrpSpPr>
            <p:cNvPr id="50332" name="Group 156"/>
            <p:cNvGrpSpPr/>
            <p:nvPr/>
          </p:nvGrpSpPr>
          <p:grpSpPr bwMode="auto">
            <a:xfrm>
              <a:off x="1163" y="576"/>
              <a:ext cx="624" cy="231"/>
              <a:chOff x="1163" y="576"/>
              <a:chExt cx="624" cy="231"/>
            </a:xfrm>
          </p:grpSpPr>
          <p:sp>
            <p:nvSpPr>
              <p:cNvPr id="50346" name="Rectangle 157"/>
              <p:cNvSpPr>
                <a:spLocks noChangeArrowheads="1"/>
              </p:cNvSpPr>
              <p:nvPr/>
            </p:nvSpPr>
            <p:spPr bwMode="auto">
              <a:xfrm>
                <a:off x="1163" y="580"/>
                <a:ext cx="624"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50347" name="Rectangle 158"/>
              <p:cNvSpPr>
                <a:spLocks noChangeArrowheads="1"/>
              </p:cNvSpPr>
              <p:nvPr/>
            </p:nvSpPr>
            <p:spPr bwMode="auto">
              <a:xfrm>
                <a:off x="1345" y="576"/>
                <a:ext cx="29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op</a:t>
                </a:r>
                <a:endParaRPr lang="en-US" altLang="zh-CN" sz="1800"/>
              </a:p>
            </p:txBody>
          </p:sp>
        </p:grpSp>
        <p:grpSp>
          <p:nvGrpSpPr>
            <p:cNvPr id="50333" name="Group 159"/>
            <p:cNvGrpSpPr/>
            <p:nvPr/>
          </p:nvGrpSpPr>
          <p:grpSpPr bwMode="auto">
            <a:xfrm>
              <a:off x="1795" y="576"/>
              <a:ext cx="580" cy="231"/>
              <a:chOff x="1795" y="576"/>
              <a:chExt cx="580" cy="231"/>
            </a:xfrm>
          </p:grpSpPr>
          <p:sp>
            <p:nvSpPr>
              <p:cNvPr id="50344" name="Rectangle 160"/>
              <p:cNvSpPr>
                <a:spLocks noChangeArrowheads="1"/>
              </p:cNvSpPr>
              <p:nvPr/>
            </p:nvSpPr>
            <p:spPr bwMode="auto">
              <a:xfrm>
                <a:off x="1795" y="580"/>
                <a:ext cx="580"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50345" name="Rectangle 161"/>
              <p:cNvSpPr>
                <a:spLocks noChangeArrowheads="1"/>
              </p:cNvSpPr>
              <p:nvPr/>
            </p:nvSpPr>
            <p:spPr bwMode="auto">
              <a:xfrm>
                <a:off x="1960" y="576"/>
                <a:ext cx="25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rs</a:t>
                </a:r>
                <a:endParaRPr lang="en-US" altLang="zh-CN" sz="1800"/>
              </a:p>
            </p:txBody>
          </p:sp>
        </p:grpSp>
        <p:grpSp>
          <p:nvGrpSpPr>
            <p:cNvPr id="50334" name="Group 162"/>
            <p:cNvGrpSpPr/>
            <p:nvPr/>
          </p:nvGrpSpPr>
          <p:grpSpPr bwMode="auto">
            <a:xfrm>
              <a:off x="2383" y="576"/>
              <a:ext cx="579" cy="231"/>
              <a:chOff x="2383" y="576"/>
              <a:chExt cx="579" cy="231"/>
            </a:xfrm>
          </p:grpSpPr>
          <p:sp>
            <p:nvSpPr>
              <p:cNvPr id="50342" name="Rectangle 163"/>
              <p:cNvSpPr>
                <a:spLocks noChangeArrowheads="1"/>
              </p:cNvSpPr>
              <p:nvPr/>
            </p:nvSpPr>
            <p:spPr bwMode="auto">
              <a:xfrm>
                <a:off x="2383" y="580"/>
                <a:ext cx="579"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50343" name="Rectangle 164"/>
              <p:cNvSpPr>
                <a:spLocks noChangeArrowheads="1"/>
              </p:cNvSpPr>
              <p:nvPr/>
            </p:nvSpPr>
            <p:spPr bwMode="auto">
              <a:xfrm>
                <a:off x="2547" y="576"/>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rt</a:t>
                </a:r>
                <a:endParaRPr lang="en-US" altLang="zh-CN" sz="1800"/>
              </a:p>
            </p:txBody>
          </p:sp>
        </p:grpSp>
        <p:sp>
          <p:nvSpPr>
            <p:cNvPr id="50335" name="Rectangle 165"/>
            <p:cNvSpPr>
              <a:spLocks noChangeArrowheads="1"/>
            </p:cNvSpPr>
            <p:nvPr/>
          </p:nvSpPr>
          <p:spPr bwMode="auto">
            <a:xfrm>
              <a:off x="2970" y="580"/>
              <a:ext cx="1800"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50336" name="Rectangle 166"/>
            <p:cNvSpPr>
              <a:spLocks noChangeArrowheads="1"/>
            </p:cNvSpPr>
            <p:nvPr/>
          </p:nvSpPr>
          <p:spPr bwMode="auto">
            <a:xfrm>
              <a:off x="3473" y="576"/>
              <a:ext cx="83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immediate</a:t>
              </a:r>
              <a:endParaRPr lang="en-US" altLang="zh-CN" sz="1800"/>
            </a:p>
          </p:txBody>
        </p:sp>
        <p:sp>
          <p:nvSpPr>
            <p:cNvPr id="50337" name="Rectangle 167"/>
            <p:cNvSpPr>
              <a:spLocks noChangeArrowheads="1"/>
            </p:cNvSpPr>
            <p:nvPr/>
          </p:nvSpPr>
          <p:spPr bwMode="auto">
            <a:xfrm>
              <a:off x="4672" y="384"/>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b="0">
                  <a:latin typeface="Times New Roman" panose="02020603050405020304" pitchFamily="18" charset="0"/>
                </a:rPr>
                <a:t>0</a:t>
              </a:r>
              <a:endParaRPr lang="zh-CN" altLang="en-US" b="0">
                <a:latin typeface="Times New Roman" panose="02020603050405020304" pitchFamily="18" charset="0"/>
              </a:endParaRPr>
            </a:p>
          </p:txBody>
        </p:sp>
        <p:sp>
          <p:nvSpPr>
            <p:cNvPr id="50338" name="Rectangle 168"/>
            <p:cNvSpPr>
              <a:spLocks noChangeArrowheads="1"/>
            </p:cNvSpPr>
            <p:nvPr/>
          </p:nvSpPr>
          <p:spPr bwMode="auto">
            <a:xfrm>
              <a:off x="2774" y="384"/>
              <a:ext cx="27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16</a:t>
              </a:r>
              <a:endParaRPr lang="zh-CN" altLang="en-US" sz="1800"/>
            </a:p>
          </p:txBody>
        </p:sp>
        <p:sp>
          <p:nvSpPr>
            <p:cNvPr id="50339" name="Rectangle 169"/>
            <p:cNvSpPr>
              <a:spLocks noChangeArrowheads="1"/>
            </p:cNvSpPr>
            <p:nvPr/>
          </p:nvSpPr>
          <p:spPr bwMode="auto">
            <a:xfrm>
              <a:off x="2186" y="384"/>
              <a:ext cx="27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21</a:t>
              </a:r>
              <a:endParaRPr lang="zh-CN" altLang="en-US" sz="1800"/>
            </a:p>
          </p:txBody>
        </p:sp>
        <p:sp>
          <p:nvSpPr>
            <p:cNvPr id="50340" name="Rectangle 170"/>
            <p:cNvSpPr>
              <a:spLocks noChangeArrowheads="1"/>
            </p:cNvSpPr>
            <p:nvPr/>
          </p:nvSpPr>
          <p:spPr bwMode="auto">
            <a:xfrm>
              <a:off x="1598" y="384"/>
              <a:ext cx="27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26</a:t>
              </a:r>
              <a:endParaRPr lang="zh-CN" altLang="en-US" sz="1800"/>
            </a:p>
          </p:txBody>
        </p:sp>
        <p:sp>
          <p:nvSpPr>
            <p:cNvPr id="50341" name="Rectangle 171"/>
            <p:cNvSpPr>
              <a:spLocks noChangeArrowheads="1"/>
            </p:cNvSpPr>
            <p:nvPr/>
          </p:nvSpPr>
          <p:spPr bwMode="auto">
            <a:xfrm>
              <a:off x="1102" y="384"/>
              <a:ext cx="27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31</a:t>
              </a:r>
              <a:endParaRPr lang="zh-CN" altLang="en-US" sz="1800"/>
            </a:p>
          </p:txBody>
        </p:sp>
      </p:grpSp>
      <p:sp>
        <p:nvSpPr>
          <p:cNvPr id="50311" name="Line 172"/>
          <p:cNvSpPr>
            <a:spLocks noChangeShapeType="1"/>
          </p:cNvSpPr>
          <p:nvPr/>
        </p:nvSpPr>
        <p:spPr bwMode="auto">
          <a:xfrm>
            <a:off x="8394700" y="4191000"/>
            <a:ext cx="8890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8221" name="Line 173"/>
          <p:cNvSpPr>
            <a:spLocks noChangeShapeType="1"/>
          </p:cNvSpPr>
          <p:nvPr/>
        </p:nvSpPr>
        <p:spPr bwMode="auto">
          <a:xfrm>
            <a:off x="6777038" y="3284538"/>
            <a:ext cx="0" cy="482600"/>
          </a:xfrm>
          <a:prstGeom prst="line">
            <a:avLst/>
          </a:prstGeom>
          <a:noFill/>
          <a:ln w="25400">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0" name="Group 174"/>
          <p:cNvGrpSpPr/>
          <p:nvPr/>
        </p:nvGrpSpPr>
        <p:grpSpPr bwMode="auto">
          <a:xfrm>
            <a:off x="4124325" y="3236913"/>
            <a:ext cx="2413000" cy="557212"/>
            <a:chOff x="1638" y="2039"/>
            <a:chExt cx="1520" cy="351"/>
          </a:xfrm>
        </p:grpSpPr>
        <p:sp>
          <p:nvSpPr>
            <p:cNvPr id="50329" name="Line 175"/>
            <p:cNvSpPr>
              <a:spLocks noChangeShapeType="1"/>
            </p:cNvSpPr>
            <p:nvPr/>
          </p:nvSpPr>
          <p:spPr bwMode="auto">
            <a:xfrm>
              <a:off x="2038" y="2390"/>
              <a:ext cx="1120" cy="0"/>
            </a:xfrm>
            <a:prstGeom prst="line">
              <a:avLst/>
            </a:prstGeom>
            <a:noFill/>
            <a:ln w="50800">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330" name="Line 176"/>
            <p:cNvSpPr>
              <a:spLocks noChangeShapeType="1"/>
            </p:cNvSpPr>
            <p:nvPr/>
          </p:nvSpPr>
          <p:spPr bwMode="auto">
            <a:xfrm>
              <a:off x="1638" y="2039"/>
              <a:ext cx="0" cy="236"/>
            </a:xfrm>
            <a:prstGeom prst="line">
              <a:avLst/>
            </a:prstGeom>
            <a:noFill/>
            <a:ln w="50800">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1" name="Group 177"/>
          <p:cNvGrpSpPr/>
          <p:nvPr/>
        </p:nvGrpSpPr>
        <p:grpSpPr bwMode="auto">
          <a:xfrm>
            <a:off x="3678239" y="4632325"/>
            <a:ext cx="2859087" cy="1697038"/>
            <a:chOff x="1357" y="2918"/>
            <a:chExt cx="1801" cy="1069"/>
          </a:xfrm>
        </p:grpSpPr>
        <p:sp>
          <p:nvSpPr>
            <p:cNvPr id="50324" name="Line 178"/>
            <p:cNvSpPr>
              <a:spLocks noChangeShapeType="1"/>
            </p:cNvSpPr>
            <p:nvPr/>
          </p:nvSpPr>
          <p:spPr bwMode="auto">
            <a:xfrm>
              <a:off x="2221" y="3330"/>
              <a:ext cx="400" cy="0"/>
            </a:xfrm>
            <a:prstGeom prst="line">
              <a:avLst/>
            </a:prstGeom>
            <a:noFill/>
            <a:ln w="50800">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325" name="Line 179"/>
            <p:cNvSpPr>
              <a:spLocks noChangeShapeType="1"/>
            </p:cNvSpPr>
            <p:nvPr/>
          </p:nvSpPr>
          <p:spPr bwMode="auto">
            <a:xfrm>
              <a:off x="1357" y="3410"/>
              <a:ext cx="592" cy="0"/>
            </a:xfrm>
            <a:prstGeom prst="line">
              <a:avLst/>
            </a:prstGeom>
            <a:noFill/>
            <a:ln w="50800">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326" name="Line 180"/>
            <p:cNvSpPr>
              <a:spLocks noChangeShapeType="1"/>
            </p:cNvSpPr>
            <p:nvPr/>
          </p:nvSpPr>
          <p:spPr bwMode="auto">
            <a:xfrm>
              <a:off x="2733" y="3374"/>
              <a:ext cx="0" cy="252"/>
            </a:xfrm>
            <a:prstGeom prst="line">
              <a:avLst/>
            </a:prstGeom>
            <a:noFill/>
            <a:ln w="25400">
              <a:solidFill>
                <a:srgbClr val="FF0000"/>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327" name="Line 181"/>
            <p:cNvSpPr>
              <a:spLocks noChangeShapeType="1"/>
            </p:cNvSpPr>
            <p:nvPr/>
          </p:nvSpPr>
          <p:spPr bwMode="auto">
            <a:xfrm>
              <a:off x="2854" y="2918"/>
              <a:ext cx="304" cy="0"/>
            </a:xfrm>
            <a:prstGeom prst="line">
              <a:avLst/>
            </a:prstGeom>
            <a:noFill/>
            <a:ln w="50800">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328" name="Line 182"/>
            <p:cNvSpPr>
              <a:spLocks noChangeShapeType="1"/>
            </p:cNvSpPr>
            <p:nvPr/>
          </p:nvSpPr>
          <p:spPr bwMode="auto">
            <a:xfrm>
              <a:off x="2109" y="3690"/>
              <a:ext cx="0" cy="297"/>
            </a:xfrm>
            <a:prstGeom prst="line">
              <a:avLst/>
            </a:prstGeom>
            <a:noFill/>
            <a:ln w="25400">
              <a:solidFill>
                <a:srgbClr val="FF0000"/>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58231" name="Line 183"/>
          <p:cNvSpPr>
            <a:spLocks noChangeShapeType="1"/>
          </p:cNvSpPr>
          <p:nvPr/>
        </p:nvSpPr>
        <p:spPr bwMode="auto">
          <a:xfrm flipV="1">
            <a:off x="7858125" y="3554414"/>
            <a:ext cx="0" cy="1303337"/>
          </a:xfrm>
          <a:prstGeom prst="line">
            <a:avLst/>
          </a:prstGeom>
          <a:noFill/>
          <a:ln w="25400">
            <a:solidFill>
              <a:srgbClr val="FF0000"/>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2" name="Group 184"/>
          <p:cNvGrpSpPr/>
          <p:nvPr/>
        </p:nvGrpSpPr>
        <p:grpSpPr bwMode="auto">
          <a:xfrm>
            <a:off x="6994525" y="4200526"/>
            <a:ext cx="1422400" cy="619125"/>
            <a:chOff x="3446" y="2646"/>
            <a:chExt cx="896" cy="390"/>
          </a:xfrm>
        </p:grpSpPr>
        <p:sp>
          <p:nvSpPr>
            <p:cNvPr id="50322" name="Line 185"/>
            <p:cNvSpPr>
              <a:spLocks noChangeShapeType="1"/>
            </p:cNvSpPr>
            <p:nvPr/>
          </p:nvSpPr>
          <p:spPr bwMode="auto">
            <a:xfrm flipH="1">
              <a:off x="3446" y="2646"/>
              <a:ext cx="896" cy="0"/>
            </a:xfrm>
            <a:prstGeom prst="line">
              <a:avLst/>
            </a:prstGeom>
            <a:noFill/>
            <a:ln w="50800">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323" name="Line 186"/>
            <p:cNvSpPr>
              <a:spLocks noChangeShapeType="1"/>
            </p:cNvSpPr>
            <p:nvPr/>
          </p:nvSpPr>
          <p:spPr bwMode="auto">
            <a:xfrm>
              <a:off x="4326" y="2665"/>
              <a:ext cx="0" cy="371"/>
            </a:xfrm>
            <a:prstGeom prst="line">
              <a:avLst/>
            </a:prstGeom>
            <a:noFill/>
            <a:ln w="50800">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3" name="Group 187"/>
          <p:cNvGrpSpPr/>
          <p:nvPr/>
        </p:nvGrpSpPr>
        <p:grpSpPr bwMode="auto">
          <a:xfrm>
            <a:off x="4567238" y="3236913"/>
            <a:ext cx="2997200" cy="1801812"/>
            <a:chOff x="1917" y="2039"/>
            <a:chExt cx="1888" cy="1135"/>
          </a:xfrm>
        </p:grpSpPr>
        <p:sp>
          <p:nvSpPr>
            <p:cNvPr id="50318" name="Line 188"/>
            <p:cNvSpPr>
              <a:spLocks noChangeShapeType="1"/>
            </p:cNvSpPr>
            <p:nvPr/>
          </p:nvSpPr>
          <p:spPr bwMode="auto">
            <a:xfrm>
              <a:off x="2029" y="2822"/>
              <a:ext cx="592" cy="0"/>
            </a:xfrm>
            <a:prstGeom prst="line">
              <a:avLst/>
            </a:prstGeom>
            <a:noFill/>
            <a:ln w="50800">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319" name="Line 189"/>
            <p:cNvSpPr>
              <a:spLocks noChangeShapeType="1"/>
            </p:cNvSpPr>
            <p:nvPr/>
          </p:nvSpPr>
          <p:spPr bwMode="auto">
            <a:xfrm>
              <a:off x="1917" y="2039"/>
              <a:ext cx="0" cy="236"/>
            </a:xfrm>
            <a:prstGeom prst="line">
              <a:avLst/>
            </a:prstGeom>
            <a:noFill/>
            <a:ln w="50800">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320" name="Line 190"/>
            <p:cNvSpPr>
              <a:spLocks noChangeShapeType="1"/>
            </p:cNvSpPr>
            <p:nvPr/>
          </p:nvSpPr>
          <p:spPr bwMode="auto">
            <a:xfrm flipH="1">
              <a:off x="2381" y="3174"/>
              <a:ext cx="1424" cy="0"/>
            </a:xfrm>
            <a:prstGeom prst="line">
              <a:avLst/>
            </a:prstGeom>
            <a:noFill/>
            <a:ln w="50800">
              <a:solidFill>
                <a:srgbClr val="FF0000"/>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321" name="Line 191"/>
            <p:cNvSpPr>
              <a:spLocks noChangeShapeType="1"/>
            </p:cNvSpPr>
            <p:nvPr/>
          </p:nvSpPr>
          <p:spPr bwMode="auto">
            <a:xfrm>
              <a:off x="2406" y="2854"/>
              <a:ext cx="0" cy="304"/>
            </a:xfrm>
            <a:prstGeom prst="line">
              <a:avLst/>
            </a:prstGeom>
            <a:noFill/>
            <a:ln w="50800">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 name="标题 1"/>
          <p:cNvSpPr>
            <a:spLocks noGrp="1"/>
          </p:cNvSpPr>
          <p:nvPr>
            <p:ph type="title"/>
          </p:nvPr>
        </p:nvSpPr>
        <p:spPr/>
        <p:txBody>
          <a:bodyPr/>
          <a:lstStyle/>
          <a:p>
            <a:r>
              <a:rPr lang="en-US" altLang="zh-CN" dirty="0"/>
              <a:t>Store</a:t>
            </a:r>
            <a:r>
              <a:rPr lang="zh-CN" altLang="en-US" dirty="0"/>
              <a:t>指令译码后的执行过程</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slide(fromLef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258221"/>
                                        </p:tgtEl>
                                        <p:attrNameLst>
                                          <p:attrName>style.visibility</p:attrName>
                                        </p:attrNameLst>
                                      </p:cBhvr>
                                      <p:to>
                                        <p:strVal val="visible"/>
                                      </p:to>
                                    </p:set>
                                    <p:animEffect transition="in" filter="slide(fromTop)">
                                      <p:cBhvr>
                                        <p:cTn id="17" dur="500"/>
                                        <p:tgtEl>
                                          <p:spTgt spid="258221"/>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slide(fromLeft)">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slide(fromLeft)">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1" fill="hold" grpId="0" nodeType="clickEffect">
                                  <p:stCondLst>
                                    <p:cond delay="0"/>
                                  </p:stCondLst>
                                  <p:childTnLst>
                                    <p:set>
                                      <p:cBhvr>
                                        <p:cTn id="31" dur="1" fill="hold">
                                          <p:stCondLst>
                                            <p:cond delay="0"/>
                                          </p:stCondLst>
                                        </p:cTn>
                                        <p:tgtEl>
                                          <p:spTgt spid="258231"/>
                                        </p:tgtEl>
                                        <p:attrNameLst>
                                          <p:attrName>style.visibility</p:attrName>
                                        </p:attrNameLst>
                                      </p:cBhvr>
                                      <p:to>
                                        <p:strVal val="visible"/>
                                      </p:to>
                                    </p:set>
                                    <p:animEffect transition="in" filter="slide(fromTop)">
                                      <p:cBhvr>
                                        <p:cTn id="32" dur="500"/>
                                        <p:tgtEl>
                                          <p:spTgt spid="258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221" grpId="0" animBg="1"/>
      <p:bldP spid="258231" grpId="0" animBg="1"/>
    </p:bldLst>
  </p:timing>
</p:sld>
</file>

<file path=ppt/theme/theme1.xml><?xml version="1.0" encoding="utf-8"?>
<a:theme xmlns:a="http://schemas.openxmlformats.org/drawingml/2006/main" name="slides">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slides">
      <a:majorFont>
        <a:latin typeface="Arial"/>
        <a:ea typeface="宋体"/>
        <a:cs typeface="Arial"/>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en-US" sz="1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en-US" sz="1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lide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lide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lide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lid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lid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lid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0</TotalTime>
  <Words>6677</Words>
  <Application>WPS 演示</Application>
  <PresentationFormat>宽屏</PresentationFormat>
  <Paragraphs>2425</Paragraphs>
  <Slides>20</Slides>
  <Notes>18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20</vt:i4>
      </vt:variant>
    </vt:vector>
  </HeadingPairs>
  <TitlesOfParts>
    <vt:vector size="30" baseType="lpstr">
      <vt:lpstr>Arial</vt:lpstr>
      <vt:lpstr>宋体</vt:lpstr>
      <vt:lpstr>Wingdings</vt:lpstr>
      <vt:lpstr>Times New Roman</vt:lpstr>
      <vt:lpstr>微软雅黑</vt:lpstr>
      <vt:lpstr>AngsanaUPC</vt:lpstr>
      <vt:lpstr>Microsoft Sans Serif</vt:lpstr>
      <vt:lpstr>黑体</vt:lpstr>
      <vt:lpstr>Arial Unicode MS</vt:lpstr>
      <vt:lpstr>slides</vt:lpstr>
      <vt:lpstr>第 15 讲</vt:lpstr>
      <vt:lpstr>学习内容</vt:lpstr>
      <vt:lpstr>Add / Sub操作开始时取指部件中的动作</vt:lpstr>
      <vt:lpstr>指令译码后R型指令（Add / Sub）操作过程</vt:lpstr>
      <vt:lpstr>R型指令（Add /Sub）最后阶段取指部件中的动作</vt:lpstr>
      <vt:lpstr>Register-Register（R型指令） Timing</vt:lpstr>
      <vt:lpstr>ori 指令译码后的执行过程 </vt:lpstr>
      <vt:lpstr>Load指令译码后的执行过程</vt:lpstr>
      <vt:lpstr>Store指令译码后的执行过程</vt:lpstr>
      <vt:lpstr>Branch指令译码后的执行过程</vt:lpstr>
      <vt:lpstr>Branch指令最后阶段取指部件中的动作</vt:lpstr>
      <vt:lpstr>Jump指令译码后的执行过程</vt:lpstr>
      <vt:lpstr>Jump指令结束前IFU中的动作</vt:lpstr>
      <vt:lpstr>综合分析结果，得到如下指令与控制信号的关系表</vt:lpstr>
      <vt:lpstr>主控制单元和ALU局部控制单元</vt:lpstr>
      <vt:lpstr>ALUop的逻辑表达式</vt:lpstr>
      <vt:lpstr>ALU局部控制器逻辑表达式</vt:lpstr>
      <vt:lpstr>主控制单元的真值表</vt:lpstr>
      <vt:lpstr>考察每个控制信号的逻辑方程（如：RegWrite）</vt:lpstr>
      <vt:lpstr>Main Control的PLA实现 </vt:lpstr>
    </vt:vector>
  </TitlesOfParts>
  <LinksUpToDate>false</LinksUpToDate>
  <SharedDoc>false</SharedDoc>
  <HyperlinksChanged>false</HyperlinksChanged>
  <AppVersion>14.0000</AppVersion>
  <Pages>33</Page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Organization and Architecture</dc:title>
  <dc:creator>cfyuan</dc:creator>
  <dc:subject>Basic Concepts</dc:subject>
  <cp:lastModifiedBy>张光建</cp:lastModifiedBy>
  <cp:revision>1282</cp:revision>
  <cp:lastPrinted>1998-05-11T16:40:00Z</cp:lastPrinted>
  <dcterms:created xsi:type="dcterms:W3CDTF">1996-09-09T11:21:00Z</dcterms:created>
  <dcterms:modified xsi:type="dcterms:W3CDTF">2021-09-03T03:44:00Z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2</vt:i4>
  </property>
  <property fmtid="{D5CDD505-2E9C-101B-9397-08002B2CF9AE}" pid="3" name="GraphicType">
    <vt:i4>2</vt:i4>
  </property>
  <property fmtid="{D5CDD505-2E9C-101B-9397-08002B2CF9AE}" pid="4" name="Compression">
    <vt:i4>100</vt:i4>
  </property>
  <property fmtid="{D5CDD505-2E9C-101B-9397-08002B2CF9AE}" pid="5" name="ScreenSize">
    <vt:i4>2</vt:i4>
  </property>
  <property fmtid="{D5CDD505-2E9C-101B-9397-08002B2CF9AE}" pid="6" name="ScreenUsage">
    <vt:i4>2</vt:i4>
  </property>
  <property fmtid="{D5CDD505-2E9C-101B-9397-08002B2CF9AE}" pid="7" name="MailAddress">
    <vt:lpwstr>vipin@eng.wayne.edu</vt:lpwstr>
  </property>
  <property fmtid="{D5CDD505-2E9C-101B-9397-08002B2CF9AE}" pid="8" name="HomePage">
    <vt:lpwstr>http://www.pdcl.eng.wayne.edu/~vipin</vt:lpwstr>
  </property>
  <property fmtid="{D5CDD505-2E9C-101B-9397-08002B2CF9AE}" pid="9" name="Other">
    <vt:lpwstr>Vipin Chaudhary_x000d_
Dept. of Electrical &amp; Computer Engineering_x000d_
Wayne State University</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true</vt:bool>
  </property>
  <property fmtid="{D5CDD505-2E9C-101B-9397-08002B2CF9AE}" pid="20" name="NavBtnPos">
    <vt:i4>1</vt:i4>
  </property>
  <property fmtid="{D5CDD505-2E9C-101B-9397-08002B2CF9AE}" pid="21" name="OutputDir">
    <vt:lpwstr>C:\WINDOWS\Desktop\VIPIN\WSU\ACADEMIC\COURSES\ECE468\SLIDES\web</vt:lpwstr>
  </property>
  <property fmtid="{D5CDD505-2E9C-101B-9397-08002B2CF9AE}" pid="22" name="ICV">
    <vt:lpwstr>5BF2E374B06F4BD480F8A2F745C0F0AF</vt:lpwstr>
  </property>
  <property fmtid="{D5CDD505-2E9C-101B-9397-08002B2CF9AE}" pid="23" name="KSOProductBuildVer">
    <vt:lpwstr>2052-11.1.0.10700</vt:lpwstr>
  </property>
</Properties>
</file>