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30"/>
  </p:handoutMasterIdLst>
  <p:sldIdLst>
    <p:sldId id="661" r:id="rId3"/>
    <p:sldId id="662" r:id="rId4"/>
    <p:sldId id="676" r:id="rId5"/>
    <p:sldId id="670" r:id="rId6"/>
    <p:sldId id="663" r:id="rId7"/>
    <p:sldId id="664" r:id="rId8"/>
    <p:sldId id="665" r:id="rId9"/>
    <p:sldId id="666" r:id="rId10"/>
    <p:sldId id="667" r:id="rId11"/>
    <p:sldId id="677" r:id="rId12"/>
    <p:sldId id="678" r:id="rId13"/>
    <p:sldId id="679" r:id="rId14"/>
    <p:sldId id="682" r:id="rId15"/>
    <p:sldId id="668" r:id="rId16"/>
    <p:sldId id="684" r:id="rId17"/>
    <p:sldId id="672" r:id="rId18"/>
    <p:sldId id="673" r:id="rId19"/>
    <p:sldId id="674" r:id="rId20"/>
    <p:sldId id="685" r:id="rId21"/>
    <p:sldId id="680" r:id="rId22"/>
    <p:sldId id="688" r:id="rId23"/>
    <p:sldId id="686" r:id="rId24"/>
    <p:sldId id="687" r:id="rId25"/>
    <p:sldId id="689" r:id="rId26"/>
    <p:sldId id="539" r:id="rId27"/>
    <p:sldId id="543" r:id="rId29"/>
  </p:sldIdLst>
  <p:sldSz cx="12192000" cy="6858000"/>
  <p:notesSz cx="7099300" cy="1023429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3399"/>
    <a:srgbClr val="DA1F28"/>
    <a:srgbClr val="CD4220"/>
    <a:srgbClr val="FF8119"/>
    <a:srgbClr val="55B4CB"/>
    <a:srgbClr val="388A36"/>
    <a:srgbClr val="B32844"/>
    <a:srgbClr val="EA8085"/>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5" autoAdjust="0"/>
    <p:restoredTop sz="94424" autoAdjust="0"/>
  </p:normalViewPr>
  <p:slideViewPr>
    <p:cSldViewPr snapToGrid="0">
      <p:cViewPr varScale="1">
        <p:scale>
          <a:sx n="89" d="100"/>
          <a:sy n="89" d="100"/>
        </p:scale>
        <p:origin x="408" y="43"/>
      </p:cViewPr>
      <p:guideLst>
        <p:guide orient="horz" pos="2160"/>
        <p:guide pos="3840"/>
      </p:guideLst>
    </p:cSldViewPr>
  </p:slideViewPr>
  <p:outlineViewPr>
    <p:cViewPr>
      <p:scale>
        <a:sx n="33" d="100"/>
        <a:sy n="33" d="100"/>
      </p:scale>
      <p:origin x="0" y="-13260"/>
    </p:cViewPr>
  </p:outlineViewPr>
  <p:notesTextViewPr>
    <p:cViewPr>
      <p:scale>
        <a:sx n="100" d="100"/>
        <a:sy n="100" d="100"/>
      </p:scale>
      <p:origin x="0" y="0"/>
    </p:cViewPr>
  </p:notesTextViewPr>
  <p:sorterViewPr>
    <p:cViewPr>
      <p:scale>
        <a:sx n="100" d="100"/>
        <a:sy n="100" d="100"/>
      </p:scale>
      <p:origin x="0" y="-8274"/>
    </p:cViewPr>
  </p:sorterViewPr>
  <p:notesViewPr>
    <p:cSldViewPr snapToGrid="0">
      <p:cViewPr varScale="1">
        <p:scale>
          <a:sx n="54" d="100"/>
          <a:sy n="54" d="100"/>
        </p:scale>
        <p:origin x="286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idx="2"/>
          </p:nvPr>
        </p:nvSpPr>
        <p:spPr bwMode="auto">
          <a:xfrm>
            <a:off x="134938" y="644525"/>
            <a:ext cx="68437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6637" cy="4608512"/>
          </a:xfrm>
          <a:prstGeom prst="rect">
            <a:avLst/>
          </a:prstGeom>
          <a:noFill/>
          <a:ln w="12700">
            <a:noFill/>
            <a:miter lim="800000"/>
          </a:ln>
          <a:effectLst/>
        </p:spPr>
        <p:txBody>
          <a:bodyPr vert="horz" wrap="square" lIns="97546" tIns="47917" rIns="97546" bIns="47917" numCol="1" anchor="t" anchorCtr="0" compatLnSpc="1"/>
          <a:lstStyle/>
          <a:p>
            <a:pPr lvl="0"/>
            <a:r>
              <a:rPr lang="en-US" altLang="zh-CN" noProof="0"/>
              <a:t>We want this to be in font 11 and justify.</a:t>
            </a:r>
            <a:endParaRPr lang="en-US" altLang="zh-CN" noProof="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DBCB1CC6-A766-40B1-A7CE-757E8A0A72F8}" type="slidenum">
              <a:rPr kumimoji="1" lang="zh-CN" altLang="en-US" sz="1300">
                <a:latin typeface="Times New Roman" panose="02020603050405020304" pitchFamily="18" charset="0"/>
              </a:rPr>
            </a:fld>
            <a:endParaRPr kumimoji="1" lang="en-US" altLang="zh-CN" sz="130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xfrm>
            <a:off x="138113" y="766763"/>
            <a:ext cx="6823075" cy="3838575"/>
          </a:xfrm>
        </p:spPr>
      </p:sp>
      <p:sp>
        <p:nvSpPr>
          <p:cNvPr id="158724" name="Rectangle 3"/>
          <p:cNvSpPr>
            <a:spLocks noGrp="1" noChangeArrowheads="1"/>
          </p:cNvSpPr>
          <p:nvPr>
            <p:ph type="body" idx="1"/>
          </p:nvPr>
        </p:nvSpPr>
        <p:spPr>
          <a:xfrm>
            <a:off x="947738" y="4860925"/>
            <a:ext cx="5203825"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eaLnBrk="1" hangingPunct="1"/>
            <a:r>
              <a:rPr lang="zh-CN" altLang="en-US"/>
              <a:t>每个槽有个标志字段，用于指出该槽取自主存的哪个块群。主存共有128个块群。故标志位有7位。</a:t>
            </a:r>
            <a:endParaRPr lang="zh-CN" altLang="en-US"/>
          </a:p>
          <a:p>
            <a:pPr eaLnBrk="1" hangingPunct="1"/>
            <a:r>
              <a:rPr lang="zh-CN" altLang="en-US"/>
              <a:t>每个块群中的16块与</a:t>
            </a:r>
            <a:r>
              <a:rPr lang="en-US" altLang="zh-CN"/>
              <a:t>Cache</a:t>
            </a:r>
            <a:r>
              <a:rPr lang="zh-CN" altLang="en-US"/>
              <a:t>的16个槽一一对应。</a:t>
            </a:r>
            <a:endParaRPr lang="zh-CN" altLang="en-US"/>
          </a:p>
          <a:p>
            <a:pPr eaLnBrk="1" hangingPunct="1"/>
            <a:r>
              <a:rPr lang="zh-CN" altLang="en-US"/>
              <a:t>主存地址共20位：7位标志、4位槽号、9位字号。高7位标志表示该地址位于主存哪一个块群。</a:t>
            </a:r>
            <a:endParaRPr lang="zh-CN" altLang="en-US">
              <a:solidFill>
                <a:srgbClr val="006600"/>
              </a:solidFill>
            </a:endParaRPr>
          </a:p>
          <a:p>
            <a:pPr eaLnBrk="1" hangingPunct="1"/>
            <a:endParaRPr lang="zh-CN" altLang="en-US"/>
          </a:p>
          <a:p>
            <a:pPr eaLnBrk="1" hangingPunct="1"/>
            <a:r>
              <a:rPr lang="zh-CN" altLang="en-US"/>
              <a:t>访存过程：</a:t>
            </a:r>
            <a:endParaRPr lang="zh-CN" altLang="en-US"/>
          </a:p>
          <a:p>
            <a:pPr eaLnBrk="1" hangingPunct="1"/>
            <a:r>
              <a:rPr lang="en-US" altLang="zh-CN">
                <a:latin typeface="宋体" panose="02010600030101010101" pitchFamily="2" charset="-122"/>
              </a:rPr>
              <a:t>CPU</a:t>
            </a:r>
            <a:r>
              <a:rPr lang="zh-CN" altLang="en-US">
                <a:latin typeface="宋体" panose="02010600030101010101" pitchFamily="2" charset="-122"/>
              </a:rPr>
              <a:t>给出20位主存地址，根据地址中间4位找到</a:t>
            </a:r>
            <a:r>
              <a:rPr lang="en-US" altLang="zh-CN">
                <a:latin typeface="宋体" panose="02010600030101010101" pitchFamily="2" charset="-122"/>
              </a:rPr>
              <a:t>Cache</a:t>
            </a:r>
            <a:r>
              <a:rPr lang="zh-CN" altLang="en-US">
                <a:latin typeface="宋体" panose="02010600030101010101" pitchFamily="2" charset="-122"/>
              </a:rPr>
              <a:t>相应的槽，然后取出该槽的标志，与地址中高7位进行比较。  若相等，则说明该主存单元所在的块在</a:t>
            </a:r>
            <a:r>
              <a:rPr lang="en-US" altLang="zh-CN">
                <a:latin typeface="宋体" panose="02010600030101010101" pitchFamily="2" charset="-122"/>
              </a:rPr>
              <a:t>Cache</a:t>
            </a:r>
            <a:r>
              <a:rPr lang="zh-CN" altLang="en-US">
                <a:latin typeface="宋体" panose="02010600030101010101" pitchFamily="2" charset="-122"/>
              </a:rPr>
              <a:t>中，再根据低9位字地址，从</a:t>
            </a:r>
            <a:r>
              <a:rPr lang="en-US" altLang="zh-CN">
                <a:latin typeface="宋体" panose="02010600030101010101" pitchFamily="2" charset="-122"/>
              </a:rPr>
              <a:t>Cache</a:t>
            </a:r>
            <a:r>
              <a:rPr lang="zh-CN" altLang="en-US">
                <a:latin typeface="宋体" panose="02010600030101010101" pitchFamily="2" charset="-122"/>
              </a:rPr>
              <a:t>的这一槽中取出字地址指出的那个单元送</a:t>
            </a:r>
            <a:r>
              <a:rPr lang="en-US" altLang="zh-CN">
                <a:latin typeface="宋体" panose="02010600030101010101" pitchFamily="2" charset="-122"/>
              </a:rPr>
              <a:t>CPU；</a:t>
            </a:r>
            <a:r>
              <a:rPr lang="zh-CN" altLang="en-US">
                <a:latin typeface="宋体" panose="02010600030101010101" pitchFamily="2" charset="-122"/>
              </a:rPr>
              <a:t>若不相等，则说明要访问的主存单元所在的那一块不在主存。此时将主存中该块调入</a:t>
            </a:r>
            <a:r>
              <a:rPr lang="en-US" altLang="zh-CN">
                <a:latin typeface="宋体" panose="02010600030101010101" pitchFamily="2" charset="-122"/>
              </a:rPr>
              <a:t>Cache</a:t>
            </a:r>
            <a:r>
              <a:rPr lang="zh-CN" altLang="en-US">
                <a:latin typeface="宋体" panose="02010600030101010101" pitchFamily="2" charset="-122"/>
              </a:rPr>
              <a:t>对应的槽中,并将该单元送</a:t>
            </a:r>
            <a:r>
              <a:rPr lang="en-US" altLang="zh-CN">
                <a:latin typeface="宋体" panose="02010600030101010101" pitchFamily="2" charset="-122"/>
              </a:rPr>
              <a:t>CPU。</a:t>
            </a:r>
            <a:endParaRPr lang="en-US" altLang="zh-CN">
              <a:latin typeface="宋体" panose="02010600030101010101" pitchFamily="2" charset="-122"/>
            </a:endParaRPr>
          </a:p>
          <a:p>
            <a:pPr eaLnBrk="1" hangingPunct="1"/>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61F8B992-B223-448E-99E2-DC7213D13D9C}" type="slidenum">
              <a:rPr kumimoji="1" lang="zh-CN" altLang="en-US" sz="1300">
                <a:latin typeface="Times New Roman" panose="02020603050405020304" pitchFamily="18" charset="0"/>
              </a:rPr>
            </a:fld>
            <a:endParaRPr kumimoji="1" lang="en-US" altLang="zh-CN" sz="1300">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xfrm>
            <a:off x="134938" y="642938"/>
            <a:ext cx="6848475" cy="3852862"/>
          </a:xfrm>
        </p:spPr>
      </p:sp>
      <p:sp>
        <p:nvSpPr>
          <p:cNvPr id="159748" name="Rectangle 3"/>
          <p:cNvSpPr>
            <a:spLocks noGrp="1" noChangeArrowheads="1"/>
          </p:cNvSpPr>
          <p:nvPr>
            <p:ph type="body" idx="1"/>
          </p:nvPr>
        </p:nvSpPr>
        <p:spPr>
          <a:xfrm>
            <a:off x="533400" y="4665663"/>
            <a:ext cx="6118225"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93" tIns="45746" rIns="91493" bIns="45746"/>
          <a:lstStyle/>
          <a:p>
            <a:pPr eaLnBrk="1" hangingPunct="1"/>
            <a:r>
              <a:rPr lang="en-US" altLang="zh-CN"/>
              <a:t>Data cache uses 1 byte as the smallest unit but instruction cache uses 1 word as the smallest units</a:t>
            </a:r>
            <a:endParaRPr lang="en-US" altLang="zh-CN"/>
          </a:p>
          <a:p>
            <a:pPr eaLnBrk="1" hangingPunct="1"/>
            <a:endParaRPr lang="en-US" altLang="zh-CN"/>
          </a:p>
          <a:p>
            <a:pPr eaLnBrk="1" hangingPunct="1"/>
            <a:r>
              <a:rPr lang="en-US" altLang="zh-CN"/>
              <a:t>This is yet another example showing that the byte select is divided into block offset and byte offset. Different computer systems have different designing choice. Designing shown in this example is good for both Instruction cache and data cache.</a:t>
            </a:r>
            <a:endParaRPr lang="en-US" altLang="zh-CN"/>
          </a:p>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29931" y="1382389"/>
            <a:ext cx="7612083" cy="1159292"/>
          </a:xfrm>
        </p:spPr>
        <p:txBody>
          <a:bodyPr/>
          <a:lstStyle>
            <a:lvl1pPr algn="l">
              <a:lnSpc>
                <a:spcPct val="150000"/>
              </a:lnSpc>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3229931" y="2837379"/>
            <a:ext cx="8171494" cy="789960"/>
          </a:xfrm>
        </p:spPr>
        <p:txBody>
          <a:bodyPr/>
          <a:lstStyle>
            <a:lvl1pPr marL="0" indent="0" algn="l">
              <a:buNone/>
              <a:defRPr sz="4800">
                <a:solidFill>
                  <a:srgbClr val="C0000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endParaRPr lang="zh-CN" altLang="en-US" dirty="0"/>
          </a:p>
        </p:txBody>
      </p:sp>
      <p:sp>
        <p:nvSpPr>
          <p:cNvPr id="9" name="矩形 8"/>
          <p:cNvSpPr/>
          <p:nvPr userDrawn="1"/>
        </p:nvSpPr>
        <p:spPr bwMode="auto">
          <a:xfrm>
            <a:off x="-13176" y="1"/>
            <a:ext cx="12205175" cy="678656"/>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10" name="图片 9"/>
          <p:cNvPicPr>
            <a:picLocks noChangeAspect="1"/>
          </p:cNvPicPr>
          <p:nvPr userDrawn="1"/>
        </p:nvPicPr>
        <p:blipFill>
          <a:blip r:embed="rId2"/>
          <a:stretch>
            <a:fillRect/>
          </a:stretch>
        </p:blipFill>
        <p:spPr>
          <a:xfrm>
            <a:off x="-13176" y="11989"/>
            <a:ext cx="2847619" cy="666667"/>
          </a:xfrm>
          <a:prstGeom prst="rect">
            <a:avLst/>
          </a:prstGeom>
        </p:spPr>
      </p:pic>
      <p:sp>
        <p:nvSpPr>
          <p:cNvPr id="12" name="矩形 11"/>
          <p:cNvSpPr/>
          <p:nvPr userDrawn="1"/>
        </p:nvSpPr>
        <p:spPr>
          <a:xfrm>
            <a:off x="9492030" y="77719"/>
            <a:ext cx="2699969" cy="523220"/>
          </a:xfrm>
          <a:prstGeom prst="rect">
            <a:avLst/>
          </a:prstGeom>
          <a:solidFill>
            <a:srgbClr val="002060"/>
          </a:solidFill>
        </p:spPr>
        <p:txBody>
          <a:bodyPr wrap="square">
            <a:spAutoFit/>
          </a:bodyPr>
          <a:lstStyle/>
          <a:p>
            <a:r>
              <a:rPr kumimoji="0" lang="zh-CN" altLang="en-US" sz="2800" b="1" i="0" u="none" strike="noStrike" kern="0" cap="none" spc="0" normalizeH="0" baseline="0" noProof="0" dirty="0">
                <a:ln>
                  <a:noFill/>
                </a:ln>
                <a:solidFill>
                  <a:srgbClr val="CDE0E8"/>
                </a:solidFill>
                <a:effectLst/>
                <a:uLnTx/>
                <a:uFillTx/>
                <a:latin typeface="AngsanaUPC" panose="02020603050405020304" pitchFamily="18" charset="-34"/>
                <a:ea typeface="微软雅黑" panose="020B0503020204020204" pitchFamily="34" charset="-122"/>
                <a:cs typeface="AngsanaUPC" panose="02020603050405020304" pitchFamily="18" charset="-34"/>
              </a:rPr>
              <a:t>计算机组成原理 </a:t>
            </a:r>
            <a:endParaRPr lang="zh-CN" altLang="en-US" sz="2800" dirty="0">
              <a:solidFill>
                <a:srgbClr val="CDE0E8"/>
              </a:solidFill>
              <a:latin typeface="AngsanaUPC" panose="02020603050405020304" pitchFamily="18" charset="-34"/>
              <a:cs typeface="AngsanaUPC" panose="02020603050405020304" pitchFamily="18" charset="-34"/>
            </a:endParaRPr>
          </a:p>
        </p:txBody>
      </p:sp>
      <p:sp>
        <p:nvSpPr>
          <p:cNvPr id="13" name="副标题 4"/>
          <p:cNvSpPr txBox="1"/>
          <p:nvPr userDrawn="1"/>
        </p:nvSpPr>
        <p:spPr bwMode="auto">
          <a:xfrm>
            <a:off x="3229931" y="4200341"/>
            <a:ext cx="8367123" cy="131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marL="0" indent="0">
              <a:spcBef>
                <a:spcPts val="600"/>
              </a:spcBef>
              <a:buNone/>
            </a:pPr>
            <a:r>
              <a:rPr lang="zh-CN" altLang="en-US" sz="2400" kern="0" dirty="0" smtClean="0">
                <a:solidFill>
                  <a:schemeClr val="accent4">
                    <a:lumMod val="50000"/>
                  </a:schemeClr>
                </a:solidFill>
                <a:sym typeface="+mn-ea"/>
              </a:rPr>
              <a:t>重庆理工大学两江人工智能学院    张光建</a:t>
            </a:r>
            <a:endParaRPr lang="en-US" altLang="zh-CN" sz="2400" kern="0" dirty="0" smtClean="0">
              <a:solidFill>
                <a:schemeClr val="accent4">
                  <a:lumMod val="50000"/>
                </a:schemeClr>
              </a:solidFill>
            </a:endParaRPr>
          </a:p>
          <a:p>
            <a:pPr marL="0" indent="0">
              <a:spcBef>
                <a:spcPts val="600"/>
              </a:spcBef>
              <a:buNone/>
            </a:pPr>
            <a:r>
              <a:rPr lang="zh-CN" altLang="en-US" sz="2400" kern="0" dirty="0" smtClean="0">
                <a:solidFill>
                  <a:schemeClr val="accent4">
                    <a:lumMod val="50000"/>
                  </a:schemeClr>
                </a:solidFill>
                <a:sym typeface="+mn-ea"/>
              </a:rPr>
              <a:t>课程</a:t>
            </a:r>
            <a:r>
              <a:rPr lang="en-US" altLang="zh-CN" sz="2400" kern="0" dirty="0" smtClean="0">
                <a:solidFill>
                  <a:schemeClr val="accent4">
                    <a:lumMod val="50000"/>
                  </a:schemeClr>
                </a:solidFill>
                <a:sym typeface="+mn-ea"/>
              </a:rPr>
              <a:t>QQ</a:t>
            </a:r>
            <a:r>
              <a:rPr lang="zh-CN" altLang="en-US" sz="2400" kern="0" dirty="0" smtClean="0">
                <a:solidFill>
                  <a:schemeClr val="accent4">
                    <a:lumMod val="50000"/>
                  </a:schemeClr>
                </a:solidFill>
                <a:sym typeface="+mn-ea"/>
              </a:rPr>
              <a:t>群：</a:t>
            </a:r>
            <a:r>
              <a:rPr lang="en-US" altLang="zh-CN" sz="2400" u="sng" kern="0" dirty="0" smtClean="0">
                <a:solidFill>
                  <a:srgbClr val="FF0000"/>
                </a:solidFill>
                <a:sym typeface="+mn-ea"/>
              </a:rPr>
              <a:t>703</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357</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591</a:t>
            </a:r>
            <a:r>
              <a:rPr lang="en-US" altLang="zh-CN" sz="2400" kern="0" dirty="0" smtClean="0">
                <a:solidFill>
                  <a:schemeClr val="accent4">
                    <a:lumMod val="50000"/>
                  </a:schemeClr>
                </a:solidFill>
                <a:sym typeface="+mn-ea"/>
              </a:rPr>
              <a:t>  2021</a:t>
            </a:r>
            <a:r>
              <a:rPr lang="zh-CN" altLang="en-US" sz="2400" kern="0" dirty="0" smtClean="0">
                <a:solidFill>
                  <a:schemeClr val="accent4">
                    <a:lumMod val="50000"/>
                  </a:schemeClr>
                </a:solidFill>
                <a:sym typeface="+mn-ea"/>
              </a:rPr>
              <a:t>秋</a:t>
            </a:r>
            <a:r>
              <a:rPr lang="en-US" altLang="zh-CN" sz="2400" kern="0" dirty="0" smtClean="0">
                <a:solidFill>
                  <a:schemeClr val="accent4">
                    <a:lumMod val="50000"/>
                  </a:schemeClr>
                </a:solidFill>
                <a:sym typeface="+mn-ea"/>
              </a:rPr>
              <a:t>-</a:t>
            </a:r>
            <a:r>
              <a:rPr lang="zh-CN" altLang="en-US" sz="2400" kern="0" dirty="0" smtClean="0">
                <a:solidFill>
                  <a:schemeClr val="accent4">
                    <a:lumMod val="50000"/>
                  </a:schemeClr>
                </a:solidFill>
                <a:sym typeface="+mn-ea"/>
              </a:rPr>
              <a:t>计算机组成原理</a:t>
            </a:r>
            <a:endParaRPr lang="zh-CN" altLang="en-US" sz="2400" kern="0" dirty="0" smtClean="0">
              <a:solidFill>
                <a:schemeClr val="accent4">
                  <a:lumMod val="50000"/>
                </a:schemeClr>
              </a:solidFill>
              <a:sym typeface="+mn-ea"/>
            </a:endParaRPr>
          </a:p>
          <a:p>
            <a:pPr marL="0" indent="0">
              <a:spcBef>
                <a:spcPts val="600"/>
              </a:spcBef>
              <a:buNone/>
            </a:pPr>
            <a:r>
              <a:rPr lang="en-US" altLang="zh-CN" sz="2400" kern="0" dirty="0" smtClean="0">
                <a:solidFill>
                  <a:schemeClr val="accent4">
                    <a:lumMod val="50000"/>
                  </a:schemeClr>
                </a:solidFill>
                <a:sym typeface="+mn-ea"/>
              </a:rPr>
              <a:t>Tel</a:t>
            </a:r>
            <a:r>
              <a:rPr lang="zh-CN" altLang="en-US" sz="2400" kern="0" dirty="0" smtClean="0">
                <a:solidFill>
                  <a:schemeClr val="accent4">
                    <a:lumMod val="50000"/>
                  </a:schemeClr>
                </a:solidFill>
                <a:sym typeface="+mn-ea"/>
              </a:rPr>
              <a:t>：</a:t>
            </a:r>
            <a:r>
              <a:rPr lang="en-US" altLang="zh-CN" sz="2400" kern="0" dirty="0" smtClean="0">
                <a:solidFill>
                  <a:schemeClr val="accent4">
                    <a:lumMod val="50000"/>
                  </a:schemeClr>
                </a:solidFill>
                <a:sym typeface="+mn-ea"/>
              </a:rPr>
              <a:t>19942224636</a:t>
            </a:r>
            <a:endParaRPr lang="zh-CN" altLang="en-US" sz="2400" kern="0" dirty="0">
              <a:solidFill>
                <a:schemeClr val="accent4">
                  <a:lumMod val="50000"/>
                </a:schemeClr>
              </a:solidFill>
            </a:endParaRPr>
          </a:p>
        </p:txBody>
      </p:sp>
      <p:sp>
        <p:nvSpPr>
          <p:cNvPr id="8" name="矩形 7"/>
          <p:cNvSpPr/>
          <p:nvPr userDrawn="1"/>
        </p:nvSpPr>
        <p:spPr bwMode="auto">
          <a:xfrm>
            <a:off x="0" y="6569086"/>
            <a:ext cx="12191999" cy="28891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905770" y="1295401"/>
            <a:ext cx="2676630" cy="323986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97260" y="228601"/>
            <a:ext cx="985141" cy="34782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972071" y="228601"/>
            <a:ext cx="2676630" cy="34782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6223000" y="1295401"/>
            <a:ext cx="5359400" cy="482183"/>
          </a:xfrm>
        </p:spPr>
        <p:txBody>
          <a:bodyPr/>
          <a:lstStyle/>
          <a:p>
            <a:pPr lvl="0"/>
            <a:endParaRPr lang="zh-CN" altLang="en-US" noProof="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60400" y="228601"/>
            <a:ext cx="109220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lvl1pPr>
              <a:defRPr sz="3200">
                <a:solidFill>
                  <a:srgbClr val="FF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92667" y="987748"/>
            <a:ext cx="10922000" cy="2174954"/>
          </a:xfrm>
        </p:spPr>
        <p:txBody>
          <a:bodyPr/>
          <a:lstStyle>
            <a:lvl1pPr>
              <a:lnSpc>
                <a:spcPct val="130000"/>
              </a:lnSpc>
              <a:spcBef>
                <a:spcPts val="0"/>
              </a:spcBef>
              <a:defRPr>
                <a:solidFill>
                  <a:schemeClr val="tx1"/>
                </a:solidFill>
              </a:defRPr>
            </a:lvl1pPr>
            <a:lvl2pPr>
              <a:lnSpc>
                <a:spcPct val="120000"/>
              </a:lnSpc>
              <a:spcBef>
                <a:spcPts val="0"/>
              </a:spcBef>
              <a:defRPr sz="2400">
                <a:solidFill>
                  <a:srgbClr val="003399"/>
                </a:solidFill>
              </a:defRPr>
            </a:lvl2pPr>
            <a:lvl3pPr>
              <a:spcBef>
                <a:spcPts val="600"/>
              </a:spcBef>
              <a:defRPr sz="2000">
                <a:solidFill>
                  <a:schemeClr val="tx1"/>
                </a:solidFill>
              </a:defRPr>
            </a:lvl3pPr>
            <a:lvl4pPr>
              <a:defRPr>
                <a:latin typeface="微软雅黑" panose="020B0503020204020204" pitchFamily="34" charset="-122"/>
                <a:ea typeface="微软雅黑" panose="020B0503020204020204" pitchFamily="34" charset="-122"/>
              </a:defRPr>
            </a:lvl4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5" name="直接连接符 4"/>
          <p:cNvCxnSpPr/>
          <p:nvPr userDrawn="1"/>
        </p:nvCxnSpPr>
        <p:spPr bwMode="auto">
          <a:xfrm>
            <a:off x="524933" y="801827"/>
            <a:ext cx="11057467"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bwMode="auto">
          <a:xfrm>
            <a:off x="0" y="6569087"/>
            <a:ext cx="11812249" cy="28891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7" name="图片 6"/>
          <p:cNvPicPr>
            <a:picLocks noChangeAspect="1"/>
          </p:cNvPicPr>
          <p:nvPr userDrawn="1"/>
        </p:nvPicPr>
        <p:blipFill>
          <a:blip r:embed="rId2"/>
          <a:stretch>
            <a:fillRect/>
          </a:stretch>
        </p:blipFill>
        <p:spPr>
          <a:xfrm>
            <a:off x="0" y="6569087"/>
            <a:ext cx="1234066" cy="288912"/>
          </a:xfrm>
          <a:prstGeom prst="rect">
            <a:avLst/>
          </a:prstGeom>
        </p:spPr>
      </p:pic>
      <p:sp>
        <p:nvSpPr>
          <p:cNvPr id="4" name="文本框 3"/>
          <p:cNvSpPr txBox="1"/>
          <p:nvPr userDrawn="1"/>
        </p:nvSpPr>
        <p:spPr>
          <a:xfrm>
            <a:off x="11812249" y="6569087"/>
            <a:ext cx="393056" cy="307777"/>
          </a:xfrm>
          <a:prstGeom prst="rect">
            <a:avLst/>
          </a:prstGeom>
          <a:noFill/>
        </p:spPr>
        <p:txBody>
          <a:bodyPr wrap="none" rtlCol="0">
            <a:spAutoFit/>
          </a:bodyPr>
          <a:lstStyle/>
          <a:p>
            <a:fld id="{2D17C884-E345-4F2E-89A9-D6306D51BE03}" type="slidenum">
              <a:rPr lang="zh-CN" altLang="en-US" smtClean="0"/>
            </a:fld>
            <a:endParaRPr lang="zh-CN" altLang="en-US" dirty="0"/>
          </a:p>
        </p:txBody>
      </p:sp>
      <p:sp>
        <p:nvSpPr>
          <p:cNvPr id="8" name="矩形 7"/>
          <p:cNvSpPr/>
          <p:nvPr userDrawn="1"/>
        </p:nvSpPr>
        <p:spPr bwMode="auto">
          <a:xfrm>
            <a:off x="0" y="12700"/>
            <a:ext cx="9788300" cy="144000"/>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586827"/>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4047827"/>
            <a:ext cx="10363200" cy="35907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604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479747"/>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754247"/>
            <a:ext cx="5386917"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754247"/>
            <a:ext cx="5389033"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116038"/>
            <a:ext cx="4011084" cy="319062"/>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24027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48276"/>
            <a:ext cx="7315200" cy="319062"/>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5437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1" y="228600"/>
            <a:ext cx="7505700"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Title</a:t>
            </a:r>
            <a:endParaRPr lang="en-US" altLang="zh-CN" dirty="0"/>
          </a:p>
        </p:txBody>
      </p:sp>
      <p:sp>
        <p:nvSpPr>
          <p:cNvPr id="1029" name="Rectangle 5"/>
          <p:cNvSpPr>
            <a:spLocks noGrp="1" noChangeArrowheads="1"/>
          </p:cNvSpPr>
          <p:nvPr>
            <p:ph type="body" idx="1"/>
          </p:nvPr>
        </p:nvSpPr>
        <p:spPr bwMode="auto">
          <a:xfrm>
            <a:off x="660400" y="1295401"/>
            <a:ext cx="10922000" cy="323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This is our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a:p>
            <a:pPr lvl="0"/>
            <a:r>
              <a:rPr lang="en-US" altLang="zh-CN" dirty="0"/>
              <a:t>This is our next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algn="l" rtl="0" eaLnBrk="0" fontAlgn="base" hangingPunct="0">
        <a:lnSpc>
          <a:spcPct val="87000"/>
        </a:lnSpc>
        <a:spcBef>
          <a:spcPct val="0"/>
        </a:spcBef>
        <a:spcAft>
          <a:spcPct val="0"/>
        </a:spcAft>
        <a:defRPr sz="32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2pPr>
      <a:lvl3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3pPr>
      <a:lvl4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4pPr>
      <a:lvl5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9pPr>
    </p:titleStyle>
    <p:body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229931" y="1382389"/>
            <a:ext cx="7612083" cy="1297791"/>
          </a:xfrm>
        </p:spPr>
        <p:txBody>
          <a:bodyPr/>
          <a:lstStyle/>
          <a:p>
            <a:r>
              <a:rPr lang="zh-CN" altLang="en-US" dirty="0"/>
              <a:t>第 </a:t>
            </a:r>
            <a:r>
              <a:rPr lang="en-US" altLang="zh-CN" sz="5400" dirty="0" smtClean="0"/>
              <a:t>18</a:t>
            </a:r>
            <a:r>
              <a:rPr lang="en-US" altLang="zh-CN" dirty="0" smtClean="0"/>
              <a:t> </a:t>
            </a:r>
            <a:r>
              <a:rPr lang="zh-CN" altLang="en-US" dirty="0"/>
              <a:t>讲</a:t>
            </a:r>
            <a:endParaRPr lang="zh-CN" altLang="en-US" dirty="0"/>
          </a:p>
        </p:txBody>
      </p:sp>
      <p:sp>
        <p:nvSpPr>
          <p:cNvPr id="5" name="副标题 4"/>
          <p:cNvSpPr>
            <a:spLocks noGrp="1"/>
          </p:cNvSpPr>
          <p:nvPr>
            <p:ph type="subTitle" idx="1"/>
          </p:nvPr>
        </p:nvSpPr>
        <p:spPr>
          <a:xfrm>
            <a:off x="3229929" y="2837379"/>
            <a:ext cx="9298715" cy="789960"/>
          </a:xfrm>
        </p:spPr>
        <p:txBody>
          <a:bodyPr/>
          <a:lstStyle/>
          <a:p>
            <a:r>
              <a:rPr lang="zh-CN" altLang="en-US" dirty="0"/>
              <a:t>高速缓冲</a:t>
            </a:r>
            <a:r>
              <a:rPr lang="zh-CN" altLang="zh-CN" dirty="0"/>
              <a:t>存储器</a:t>
            </a:r>
            <a:endParaRPr lang="zh-CN" alt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回顾与练习</a:t>
            </a:r>
            <a:endParaRPr lang="zh-CN" altLang="en-US" dirty="0"/>
          </a:p>
        </p:txBody>
      </p:sp>
      <p:sp>
        <p:nvSpPr>
          <p:cNvPr id="3" name="内容占位符 2"/>
          <p:cNvSpPr>
            <a:spLocks noGrp="1"/>
          </p:cNvSpPr>
          <p:nvPr>
            <p:ph idx="1"/>
          </p:nvPr>
        </p:nvSpPr>
        <p:spPr>
          <a:xfrm>
            <a:off x="592667" y="987748"/>
            <a:ext cx="10922000" cy="1171603"/>
          </a:xfrm>
        </p:spPr>
        <p:txBody>
          <a:bodyPr/>
          <a:lstStyle/>
          <a:p>
            <a:r>
              <a:rPr lang="zh-CN" altLang="en-US" dirty="0"/>
              <a:t>请说出程序访问的局部性是什么</a:t>
            </a:r>
            <a:endParaRPr lang="en-US" altLang="zh-CN" dirty="0"/>
          </a:p>
          <a:p>
            <a:r>
              <a:rPr lang="en-US" altLang="zh-CN" dirty="0"/>
              <a:t>P289</a:t>
            </a:r>
            <a:r>
              <a:rPr lang="zh-CN" altLang="en-US" dirty="0"/>
              <a:t>：习题</a:t>
            </a:r>
            <a:r>
              <a:rPr lang="en-US" altLang="zh-CN" dirty="0"/>
              <a:t>12</a:t>
            </a:r>
            <a:r>
              <a:rPr lang="zh-CN" altLang="en-US" dirty="0"/>
              <a:t>、</a:t>
            </a:r>
            <a:r>
              <a:rPr lang="en-US" altLang="zh-CN" dirty="0"/>
              <a:t>13</a:t>
            </a:r>
            <a:r>
              <a:rPr lang="zh-CN" altLang="en-US" dirty="0"/>
              <a:t>、</a:t>
            </a:r>
            <a:r>
              <a:rPr lang="en-US" altLang="zh-CN" dirty="0"/>
              <a:t>14</a:t>
            </a:r>
            <a:r>
              <a:rPr lang="zh-CN" altLang="en-US" dirty="0"/>
              <a:t>（</a:t>
            </a:r>
            <a:r>
              <a:rPr lang="en-US" altLang="zh-CN" dirty="0"/>
              <a:t>1</a:t>
            </a:r>
            <a:r>
              <a:rPr lang="zh-CN" altLang="en-US" dirty="0"/>
              <a:t>）</a:t>
            </a:r>
            <a:endParaRPr lang="zh-CN" altLang="en-US"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endParaRPr lang="zh-CN" altLang="en-US" dirty="0"/>
          </a:p>
        </p:txBody>
      </p:sp>
      <p:sp>
        <p:nvSpPr>
          <p:cNvPr id="3" name="内容占位符 2"/>
          <p:cNvSpPr>
            <a:spLocks noGrp="1"/>
          </p:cNvSpPr>
          <p:nvPr>
            <p:ph idx="1"/>
          </p:nvPr>
        </p:nvSpPr>
        <p:spPr>
          <a:xfrm>
            <a:off x="592667" y="987748"/>
            <a:ext cx="10922000" cy="1677190"/>
          </a:xfrm>
        </p:spPr>
        <p:txBody>
          <a:bodyPr/>
          <a:lstStyle/>
          <a:p>
            <a:r>
              <a:rPr lang="zh-CN" altLang="en-US" b="0" dirty="0"/>
              <a:t>程序访问的局部性</a:t>
            </a:r>
            <a:endParaRPr lang="en-US" altLang="zh-CN" b="0" dirty="0"/>
          </a:p>
          <a:p>
            <a:r>
              <a:rPr lang="en-US" altLang="zh-CN" dirty="0"/>
              <a:t>Cache</a:t>
            </a:r>
            <a:r>
              <a:rPr lang="zh-CN" altLang="en-US" dirty="0"/>
              <a:t>的基本工作原理</a:t>
            </a:r>
            <a:endParaRPr lang="en-US" altLang="zh-CN" dirty="0"/>
          </a:p>
          <a:p>
            <a:r>
              <a:rPr lang="en-US" altLang="zh-CN" b="0" dirty="0"/>
              <a:t>Cache</a:t>
            </a:r>
            <a:r>
              <a:rPr lang="zh-CN" altLang="en-US" b="0" dirty="0"/>
              <a:t>行和主存块之间的映射方式</a:t>
            </a:r>
            <a:endParaRPr lang="zh-CN" altLang="en-US" b="0"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en-US" altLang="zh-CN" dirty="0"/>
              <a:t>Cache</a:t>
            </a:r>
            <a:r>
              <a:rPr lang="zh-CN" altLang="en-US" dirty="0"/>
              <a:t>的基本工作原理</a:t>
            </a:r>
            <a:endParaRPr lang="zh-CN" altLang="en-US" dirty="0"/>
          </a:p>
        </p:txBody>
      </p:sp>
      <p:sp>
        <p:nvSpPr>
          <p:cNvPr id="3" name="内容占位符 2"/>
          <p:cNvSpPr>
            <a:spLocks noGrp="1"/>
          </p:cNvSpPr>
          <p:nvPr>
            <p:ph idx="1"/>
          </p:nvPr>
        </p:nvSpPr>
        <p:spPr>
          <a:xfrm>
            <a:off x="592667" y="987748"/>
            <a:ext cx="10922000" cy="2827441"/>
          </a:xfrm>
        </p:spPr>
        <p:txBody>
          <a:bodyPr/>
          <a:lstStyle/>
          <a:p>
            <a:r>
              <a:rPr lang="zh-CN" altLang="en-US" dirty="0"/>
              <a:t>学习目标</a:t>
            </a:r>
            <a:endParaRPr lang="en-US" altLang="zh-CN" dirty="0"/>
          </a:p>
          <a:p>
            <a:pPr lvl="1"/>
            <a:r>
              <a:rPr lang="zh-CN" altLang="en-US" dirty="0"/>
              <a:t>能够说出什么是</a:t>
            </a:r>
            <a:r>
              <a:rPr lang="en-US" altLang="zh-CN" dirty="0"/>
              <a:t>cache</a:t>
            </a:r>
            <a:endParaRPr lang="en-US" altLang="zh-CN" dirty="0"/>
          </a:p>
          <a:p>
            <a:pPr lvl="1"/>
            <a:r>
              <a:rPr lang="zh-CN" altLang="en-US" dirty="0"/>
              <a:t>能够说出</a:t>
            </a:r>
            <a:r>
              <a:rPr lang="en-US" altLang="zh-CN" dirty="0"/>
              <a:t>cache</a:t>
            </a:r>
            <a:r>
              <a:rPr lang="zh-CN" altLang="en-US" dirty="0"/>
              <a:t>的作用</a:t>
            </a:r>
            <a:endParaRPr lang="en-US" altLang="zh-CN" dirty="0"/>
          </a:p>
          <a:p>
            <a:pPr lvl="1"/>
            <a:r>
              <a:rPr lang="zh-CN" altLang="en-US" dirty="0"/>
              <a:t>能够说出</a:t>
            </a:r>
            <a:r>
              <a:rPr lang="en-US" altLang="zh-CN" dirty="0"/>
              <a:t>cache</a:t>
            </a:r>
            <a:r>
              <a:rPr lang="zh-CN" altLang="en-US" dirty="0"/>
              <a:t>的组织</a:t>
            </a:r>
            <a:endParaRPr lang="en-US" altLang="zh-CN" dirty="0"/>
          </a:p>
          <a:p>
            <a:pPr lvl="1"/>
            <a:r>
              <a:rPr lang="zh-CN" altLang="en-US" dirty="0"/>
              <a:t>能够简述</a:t>
            </a:r>
            <a:r>
              <a:rPr lang="en-US" altLang="zh-CN" dirty="0" err="1"/>
              <a:t>cpu</a:t>
            </a:r>
            <a:r>
              <a:rPr lang="zh-CN" altLang="en-US" dirty="0"/>
              <a:t>在</a:t>
            </a:r>
            <a:r>
              <a:rPr lang="en-US" altLang="zh-CN" dirty="0"/>
              <a:t>cache</a:t>
            </a:r>
            <a:r>
              <a:rPr lang="zh-CN" altLang="en-US" dirty="0"/>
              <a:t>中的访问过程</a:t>
            </a:r>
            <a:endParaRPr lang="en-US" altLang="zh-CN" dirty="0"/>
          </a:p>
          <a:p>
            <a:pPr lvl="1"/>
            <a:r>
              <a:rPr lang="zh-CN" altLang="en-US" dirty="0"/>
              <a:t>能够计算命中率和</a:t>
            </a:r>
            <a:r>
              <a:rPr lang="en-US" altLang="zh-CN" dirty="0"/>
              <a:t>cache-</a:t>
            </a:r>
            <a:r>
              <a:rPr lang="zh-CN" altLang="en-US" dirty="0"/>
              <a:t>主存层次的平均访问时间</a:t>
            </a:r>
            <a:endParaRPr lang="zh-CN" altLang="en-US"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t>Cache</a:t>
            </a:r>
            <a:r>
              <a:rPr lang="zh-CN" altLang="en-US" dirty="0"/>
              <a:t>（高速缓存）？</a:t>
            </a:r>
            <a:endParaRPr lang="zh-CN" altLang="en-US" dirty="0"/>
          </a:p>
        </p:txBody>
      </p:sp>
      <p:sp>
        <p:nvSpPr>
          <p:cNvPr id="3" name="内容占位符 2"/>
          <p:cNvSpPr>
            <a:spLocks noGrp="1"/>
          </p:cNvSpPr>
          <p:nvPr>
            <p:ph idx="1"/>
          </p:nvPr>
        </p:nvSpPr>
        <p:spPr>
          <a:xfrm>
            <a:off x="592667" y="987748"/>
            <a:ext cx="10922000" cy="3412216"/>
          </a:xfrm>
        </p:spPr>
        <p:txBody>
          <a:bodyPr/>
          <a:lstStyle/>
          <a:p>
            <a:pPr defTabSz="717550"/>
            <a:r>
              <a:rPr lang="en-US" altLang="zh-CN" dirty="0"/>
              <a:t>Cache</a:t>
            </a:r>
            <a:r>
              <a:rPr lang="zh-CN" altLang="en-US" dirty="0"/>
              <a:t>是一种</a:t>
            </a:r>
            <a:r>
              <a:rPr lang="zh-CN" altLang="en-US" dirty="0">
                <a:solidFill>
                  <a:srgbClr val="FF0000"/>
                </a:solidFill>
              </a:rPr>
              <a:t>小容量</a:t>
            </a:r>
            <a:r>
              <a:rPr lang="zh-CN" altLang="en-US" dirty="0"/>
              <a:t>高速缓冲存储器，它</a:t>
            </a:r>
            <a:r>
              <a:rPr lang="zh-CN" altLang="en-US" dirty="0">
                <a:solidFill>
                  <a:srgbClr val="FF0000"/>
                </a:solidFill>
              </a:rPr>
              <a:t>由</a:t>
            </a:r>
            <a:r>
              <a:rPr lang="en-US" altLang="zh-CN" dirty="0">
                <a:solidFill>
                  <a:srgbClr val="FF0000"/>
                </a:solidFill>
              </a:rPr>
              <a:t>SRAM</a:t>
            </a:r>
            <a:r>
              <a:rPr lang="zh-CN" altLang="en-US" dirty="0">
                <a:solidFill>
                  <a:srgbClr val="FF0000"/>
                </a:solidFill>
              </a:rPr>
              <a:t>组成</a:t>
            </a:r>
            <a:endParaRPr lang="zh-CN" altLang="en-US" dirty="0"/>
          </a:p>
          <a:p>
            <a:pPr defTabSz="717550"/>
            <a:r>
              <a:rPr lang="en-US" altLang="zh-CN" dirty="0"/>
              <a:t>Cache</a:t>
            </a:r>
            <a:r>
              <a:rPr lang="zh-CN" altLang="en-US" dirty="0"/>
              <a:t>直接制作在</a:t>
            </a:r>
            <a:r>
              <a:rPr lang="en-US" altLang="zh-CN" dirty="0"/>
              <a:t>CPU</a:t>
            </a:r>
            <a:r>
              <a:rPr lang="zh-CN" altLang="en-US" dirty="0"/>
              <a:t>芯片内，</a:t>
            </a:r>
            <a:r>
              <a:rPr lang="zh-CN" altLang="en-US" dirty="0">
                <a:solidFill>
                  <a:srgbClr val="FF0000"/>
                </a:solidFill>
              </a:rPr>
              <a:t>速度几乎与</a:t>
            </a:r>
            <a:r>
              <a:rPr lang="en-US" altLang="zh-CN" dirty="0">
                <a:solidFill>
                  <a:srgbClr val="FF0000"/>
                </a:solidFill>
              </a:rPr>
              <a:t>CPU</a:t>
            </a:r>
            <a:r>
              <a:rPr lang="zh-CN" altLang="en-US" dirty="0">
                <a:solidFill>
                  <a:srgbClr val="FF0000"/>
                </a:solidFill>
              </a:rPr>
              <a:t>一样快</a:t>
            </a:r>
            <a:endParaRPr lang="zh-CN" altLang="en-US" dirty="0">
              <a:solidFill>
                <a:srgbClr val="FF0000"/>
              </a:solidFill>
            </a:endParaRPr>
          </a:p>
          <a:p>
            <a:pPr defTabSz="717550"/>
            <a:r>
              <a:rPr lang="zh-CN" altLang="en-US" dirty="0"/>
              <a:t>程序运行时，</a:t>
            </a:r>
            <a:r>
              <a:rPr lang="en-US" altLang="zh-CN" dirty="0"/>
              <a:t>CPU</a:t>
            </a:r>
            <a:r>
              <a:rPr lang="zh-CN" altLang="en-US" dirty="0"/>
              <a:t>使用的</a:t>
            </a:r>
            <a:r>
              <a:rPr lang="zh-CN" altLang="en-US" dirty="0">
                <a:solidFill>
                  <a:srgbClr val="FF0000"/>
                </a:solidFill>
              </a:rPr>
              <a:t>一部分数据</a:t>
            </a:r>
            <a:r>
              <a:rPr lang="en-US" altLang="zh-CN" dirty="0">
                <a:solidFill>
                  <a:srgbClr val="FF0000"/>
                </a:solidFill>
              </a:rPr>
              <a:t>/</a:t>
            </a:r>
            <a:r>
              <a:rPr lang="zh-CN" altLang="en-US" dirty="0">
                <a:solidFill>
                  <a:srgbClr val="FF0000"/>
                </a:solidFill>
              </a:rPr>
              <a:t>指令会预先成批拷贝在</a:t>
            </a:r>
            <a:r>
              <a:rPr lang="en-US" altLang="zh-CN" dirty="0">
                <a:solidFill>
                  <a:srgbClr val="FF0000"/>
                </a:solidFill>
              </a:rPr>
              <a:t>Cache</a:t>
            </a:r>
            <a:r>
              <a:rPr lang="zh-CN" altLang="en-US" dirty="0"/>
              <a:t>中，</a:t>
            </a:r>
            <a:r>
              <a:rPr lang="en-US" altLang="zh-CN" dirty="0">
                <a:solidFill>
                  <a:srgbClr val="FF0000"/>
                </a:solidFill>
              </a:rPr>
              <a:t>Cache</a:t>
            </a:r>
            <a:r>
              <a:rPr lang="zh-CN" altLang="en-US" dirty="0">
                <a:solidFill>
                  <a:srgbClr val="FF0000"/>
                </a:solidFill>
              </a:rPr>
              <a:t>的内容是主存储器中部分内容的映象</a:t>
            </a:r>
            <a:endParaRPr lang="en-US" altLang="zh-CN" dirty="0">
              <a:solidFill>
                <a:srgbClr val="FF0000"/>
              </a:solidFill>
            </a:endParaRPr>
          </a:p>
          <a:p>
            <a:pPr defTabSz="717550"/>
            <a:r>
              <a:rPr lang="zh-CN" altLang="en-US" dirty="0"/>
              <a:t>当</a:t>
            </a:r>
            <a:r>
              <a:rPr lang="en-US" altLang="zh-CN" dirty="0"/>
              <a:t>CPU</a:t>
            </a:r>
            <a:r>
              <a:rPr lang="zh-CN" altLang="en-US" dirty="0"/>
              <a:t>需要从内存读</a:t>
            </a:r>
            <a:r>
              <a:rPr lang="en-US" altLang="zh-CN" dirty="0"/>
              <a:t>(</a:t>
            </a:r>
            <a:r>
              <a:rPr lang="zh-CN" altLang="en-US" dirty="0"/>
              <a:t>写</a:t>
            </a:r>
            <a:r>
              <a:rPr lang="en-US" altLang="zh-CN" dirty="0"/>
              <a:t>)</a:t>
            </a:r>
            <a:r>
              <a:rPr lang="zh-CN" altLang="en-US" dirty="0"/>
              <a:t>数据或指令时，</a:t>
            </a:r>
            <a:r>
              <a:rPr lang="zh-CN" altLang="en-US" dirty="0">
                <a:solidFill>
                  <a:srgbClr val="FF0000"/>
                </a:solidFill>
              </a:rPr>
              <a:t>先检查</a:t>
            </a:r>
            <a:r>
              <a:rPr lang="en-US" altLang="zh-CN" dirty="0">
                <a:solidFill>
                  <a:srgbClr val="FF0000"/>
                </a:solidFill>
              </a:rPr>
              <a:t>Cache</a:t>
            </a:r>
            <a:r>
              <a:rPr lang="zh-CN" altLang="en-US" dirty="0"/>
              <a:t>，若有，就直接从</a:t>
            </a:r>
            <a:r>
              <a:rPr lang="en-US" altLang="zh-CN" dirty="0"/>
              <a:t>Cache</a:t>
            </a:r>
            <a:r>
              <a:rPr lang="zh-CN" altLang="en-US" dirty="0"/>
              <a:t>中读取，而不用访问主存储器</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24933" y="223072"/>
            <a:ext cx="10989733" cy="520784"/>
          </a:xfrm>
        </p:spPr>
        <p:txBody>
          <a:bodyPr vert="horz" wrap="square" lIns="91440" tIns="45720" rIns="91440" bIns="45720" numCol="1" anchor="ctr" anchorCtr="0" compatLnSpc="1">
            <a:spAutoFit/>
          </a:bodyPr>
          <a:lstStyle/>
          <a:p>
            <a:pPr defTabSz="717550" eaLnBrk="1" hangingPunct="1"/>
            <a:r>
              <a:rPr lang="en-US" altLang="zh-CN" dirty="0"/>
              <a:t>Cache</a:t>
            </a:r>
            <a:r>
              <a:rPr lang="zh-CN" altLang="en-US" dirty="0"/>
              <a:t>的组织结构</a:t>
            </a:r>
            <a:endParaRPr lang="zh-CN" altLang="en-US" dirty="0"/>
          </a:p>
        </p:txBody>
      </p:sp>
      <p:sp>
        <p:nvSpPr>
          <p:cNvPr id="2" name="内容占位符 1"/>
          <p:cNvSpPr>
            <a:spLocks noGrp="1"/>
          </p:cNvSpPr>
          <p:nvPr>
            <p:ph idx="1"/>
          </p:nvPr>
        </p:nvSpPr>
        <p:spPr>
          <a:xfrm>
            <a:off x="592667" y="987748"/>
            <a:ext cx="10922000" cy="1731756"/>
          </a:xfrm>
        </p:spPr>
        <p:txBody>
          <a:bodyPr/>
          <a:lstStyle/>
          <a:p>
            <a:r>
              <a:rPr lang="zh-CN" altLang="en-US" dirty="0"/>
              <a:t>主存和</a:t>
            </a:r>
            <a:r>
              <a:rPr lang="en-US" altLang="zh-CN" dirty="0"/>
              <a:t>cache</a:t>
            </a:r>
            <a:r>
              <a:rPr lang="zh-CN" altLang="en-US" dirty="0"/>
              <a:t>都被划分成相等的区域</a:t>
            </a:r>
            <a:endParaRPr lang="en-US" altLang="zh-CN" dirty="0"/>
          </a:p>
          <a:p>
            <a:r>
              <a:rPr lang="zh-CN" altLang="en-US" dirty="0"/>
              <a:t>主存中的区域称为块</a:t>
            </a:r>
            <a:endParaRPr lang="en-US" altLang="zh-CN" dirty="0"/>
          </a:p>
          <a:p>
            <a:r>
              <a:rPr lang="en-US" altLang="zh-CN" dirty="0"/>
              <a:t>Cache</a:t>
            </a:r>
            <a:r>
              <a:rPr lang="zh-CN" altLang="en-US" dirty="0"/>
              <a:t>中的区域称为行或槽</a:t>
            </a:r>
            <a:endParaRPr lang="zh-CN" altLang="en-US" dirty="0"/>
          </a:p>
        </p:txBody>
      </p:sp>
      <p:grpSp>
        <p:nvGrpSpPr>
          <p:cNvPr id="6" name="组合 5"/>
          <p:cNvGrpSpPr/>
          <p:nvPr/>
        </p:nvGrpSpPr>
        <p:grpSpPr>
          <a:xfrm>
            <a:off x="7808361" y="2837122"/>
            <a:ext cx="3724274" cy="1008348"/>
            <a:chOff x="7808361" y="2837122"/>
            <a:chExt cx="3724274" cy="1008348"/>
          </a:xfrm>
        </p:grpSpPr>
        <p:sp>
          <p:nvSpPr>
            <p:cNvPr id="57" name="Rectangle 21"/>
            <p:cNvSpPr>
              <a:spLocks noChangeArrowheads="1"/>
            </p:cNvSpPr>
            <p:nvPr/>
          </p:nvSpPr>
          <p:spPr bwMode="auto">
            <a:xfrm>
              <a:off x="7898828" y="3235870"/>
              <a:ext cx="3633807" cy="609600"/>
            </a:xfrm>
            <a:prstGeom prst="rect">
              <a:avLst/>
            </a:prstGeom>
            <a:solidFill>
              <a:srgbClr val="FF99CC"/>
            </a:solidFill>
            <a:ln w="12700">
              <a:solidFill>
                <a:schemeClr val="tx1"/>
              </a:solidFill>
              <a:miter lim="800000"/>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 name="Rectangle 22"/>
            <p:cNvSpPr>
              <a:spLocks noChangeArrowheads="1"/>
            </p:cNvSpPr>
            <p:nvPr/>
          </p:nvSpPr>
          <p:spPr bwMode="auto">
            <a:xfrm>
              <a:off x="8092523" y="3380334"/>
              <a:ext cx="685800" cy="306387"/>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8</a:t>
              </a:r>
              <a:endParaRPr lang="en-US" altLang="zh-CN" sz="1700" b="1">
                <a:latin typeface="Helvetica" panose="020B0604020202020204" pitchFamily="34" charset="0"/>
              </a:endParaRPr>
            </a:p>
          </p:txBody>
        </p:sp>
        <p:sp>
          <p:nvSpPr>
            <p:cNvPr id="59" name="Rectangle 23"/>
            <p:cNvSpPr>
              <a:spLocks noChangeArrowheads="1"/>
            </p:cNvSpPr>
            <p:nvPr/>
          </p:nvSpPr>
          <p:spPr bwMode="auto">
            <a:xfrm>
              <a:off x="8941836" y="3389858"/>
              <a:ext cx="684213"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9</a:t>
              </a:r>
              <a:endParaRPr lang="en-US" altLang="zh-CN" sz="1700" b="1">
                <a:latin typeface="Helvetica" panose="020B0604020202020204" pitchFamily="34" charset="0"/>
              </a:endParaRPr>
            </a:p>
          </p:txBody>
        </p:sp>
        <p:sp>
          <p:nvSpPr>
            <p:cNvPr id="60" name="Rectangle 24"/>
            <p:cNvSpPr>
              <a:spLocks noChangeArrowheads="1"/>
            </p:cNvSpPr>
            <p:nvPr/>
          </p:nvSpPr>
          <p:spPr bwMode="auto">
            <a:xfrm>
              <a:off x="9780036" y="3389858"/>
              <a:ext cx="684213"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14</a:t>
              </a:r>
              <a:endParaRPr lang="en-US" altLang="zh-CN" sz="1700" b="1">
                <a:latin typeface="Helvetica" panose="020B0604020202020204" pitchFamily="34" charset="0"/>
              </a:endParaRPr>
            </a:p>
          </p:txBody>
        </p:sp>
        <p:sp>
          <p:nvSpPr>
            <p:cNvPr id="61" name="Rectangle 25"/>
            <p:cNvSpPr>
              <a:spLocks noChangeArrowheads="1"/>
            </p:cNvSpPr>
            <p:nvPr/>
          </p:nvSpPr>
          <p:spPr bwMode="auto">
            <a:xfrm>
              <a:off x="10618235" y="3389858"/>
              <a:ext cx="685800"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3</a:t>
              </a:r>
              <a:endParaRPr lang="en-US" altLang="zh-CN" sz="1700" b="1">
                <a:latin typeface="Helvetica" panose="020B0604020202020204" pitchFamily="34" charset="0"/>
              </a:endParaRPr>
            </a:p>
          </p:txBody>
        </p:sp>
        <p:sp>
          <p:nvSpPr>
            <p:cNvPr id="70" name="Text Box 34"/>
            <p:cNvSpPr txBox="1">
              <a:spLocks noChangeArrowheads="1"/>
            </p:cNvSpPr>
            <p:nvPr/>
          </p:nvSpPr>
          <p:spPr bwMode="auto">
            <a:xfrm>
              <a:off x="7808361" y="2837122"/>
              <a:ext cx="1727220" cy="3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dirty="0">
                  <a:solidFill>
                    <a:schemeClr val="accent2"/>
                  </a:solidFill>
                  <a:ea typeface="黑体" panose="02010609060101010101" pitchFamily="49" charset="-122"/>
                </a:rPr>
                <a:t>Cache</a:t>
              </a:r>
              <a:r>
                <a:rPr lang="zh-CN" altLang="en-US" sz="2000" b="1" dirty="0">
                  <a:solidFill>
                    <a:schemeClr val="accent2"/>
                  </a:solidFill>
                  <a:ea typeface="黑体" panose="02010609060101010101" pitchFamily="49" charset="-122"/>
                </a:rPr>
                <a:t>存储器</a:t>
              </a:r>
              <a:endParaRPr lang="zh-CN" altLang="en-US" sz="2000" b="1" dirty="0">
                <a:solidFill>
                  <a:schemeClr val="accent2"/>
                </a:solidFill>
                <a:ea typeface="黑体" panose="02010609060101010101" pitchFamily="49" charset="-122"/>
              </a:endParaRPr>
            </a:p>
          </p:txBody>
        </p:sp>
      </p:grpSp>
      <p:grpSp>
        <p:nvGrpSpPr>
          <p:cNvPr id="5" name="组合 4"/>
          <p:cNvGrpSpPr/>
          <p:nvPr/>
        </p:nvGrpSpPr>
        <p:grpSpPr>
          <a:xfrm>
            <a:off x="1994746" y="2898804"/>
            <a:ext cx="3748298" cy="2690288"/>
            <a:chOff x="1994746" y="2898804"/>
            <a:chExt cx="3748298" cy="2690288"/>
          </a:xfrm>
        </p:grpSpPr>
        <p:sp>
          <p:nvSpPr>
            <p:cNvPr id="40" name="Rectangle 4"/>
            <p:cNvSpPr>
              <a:spLocks noChangeArrowheads="1"/>
            </p:cNvSpPr>
            <p:nvPr/>
          </p:nvSpPr>
          <p:spPr bwMode="auto">
            <a:xfrm>
              <a:off x="2109237" y="3303092"/>
              <a:ext cx="3633807" cy="2286000"/>
            </a:xfrm>
            <a:prstGeom prst="rect">
              <a:avLst/>
            </a:prstGeom>
            <a:solidFill>
              <a:srgbClr val="FF99CC"/>
            </a:solidFill>
            <a:ln w="12700">
              <a:solidFill>
                <a:schemeClr val="tx1"/>
              </a:solidFill>
              <a:miter lim="800000"/>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1" name="Rectangle 5"/>
            <p:cNvSpPr>
              <a:spLocks noChangeArrowheads="1"/>
            </p:cNvSpPr>
            <p:nvPr/>
          </p:nvSpPr>
          <p:spPr bwMode="auto">
            <a:xfrm>
              <a:off x="2317219" y="3609480"/>
              <a:ext cx="687388" cy="303212"/>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0</a:t>
              </a:r>
              <a:endParaRPr lang="en-US" altLang="zh-CN" sz="1700" b="1">
                <a:latin typeface="Helvetica" panose="020B0604020202020204" pitchFamily="34" charset="0"/>
              </a:endParaRPr>
            </a:p>
          </p:txBody>
        </p:sp>
        <p:sp>
          <p:nvSpPr>
            <p:cNvPr id="42" name="Rectangle 6"/>
            <p:cNvSpPr>
              <a:spLocks noChangeArrowheads="1"/>
            </p:cNvSpPr>
            <p:nvPr/>
          </p:nvSpPr>
          <p:spPr bwMode="auto">
            <a:xfrm>
              <a:off x="3157007" y="3609480"/>
              <a:ext cx="685800" cy="303212"/>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1</a:t>
              </a:r>
              <a:endParaRPr lang="en-US" altLang="zh-CN" sz="1700" b="1">
                <a:latin typeface="Helvetica" panose="020B0604020202020204" pitchFamily="34" charset="0"/>
              </a:endParaRPr>
            </a:p>
          </p:txBody>
        </p:sp>
        <p:sp>
          <p:nvSpPr>
            <p:cNvPr id="43" name="Rectangle 7"/>
            <p:cNvSpPr>
              <a:spLocks noChangeArrowheads="1"/>
            </p:cNvSpPr>
            <p:nvPr/>
          </p:nvSpPr>
          <p:spPr bwMode="auto">
            <a:xfrm>
              <a:off x="3995207" y="3609480"/>
              <a:ext cx="685800" cy="303212"/>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2</a:t>
              </a:r>
              <a:endParaRPr lang="en-US" altLang="zh-CN" sz="1700" b="1">
                <a:latin typeface="Helvetica" panose="020B0604020202020204" pitchFamily="34" charset="0"/>
              </a:endParaRPr>
            </a:p>
          </p:txBody>
        </p:sp>
        <p:sp>
          <p:nvSpPr>
            <p:cNvPr id="44" name="Rectangle 8"/>
            <p:cNvSpPr>
              <a:spLocks noChangeArrowheads="1"/>
            </p:cNvSpPr>
            <p:nvPr/>
          </p:nvSpPr>
          <p:spPr bwMode="auto">
            <a:xfrm>
              <a:off x="4833407" y="3609480"/>
              <a:ext cx="685800" cy="303212"/>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3</a:t>
              </a:r>
              <a:endParaRPr lang="en-US" altLang="zh-CN" sz="1700" b="1">
                <a:latin typeface="Helvetica" panose="020B0604020202020204" pitchFamily="34" charset="0"/>
              </a:endParaRPr>
            </a:p>
          </p:txBody>
        </p:sp>
        <p:sp>
          <p:nvSpPr>
            <p:cNvPr id="45" name="Rectangle 9"/>
            <p:cNvSpPr>
              <a:spLocks noChangeArrowheads="1"/>
            </p:cNvSpPr>
            <p:nvPr/>
          </p:nvSpPr>
          <p:spPr bwMode="auto">
            <a:xfrm>
              <a:off x="2317219" y="4065092"/>
              <a:ext cx="687388"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4</a:t>
              </a:r>
              <a:endParaRPr lang="en-US" altLang="zh-CN" sz="1700" b="1">
                <a:latin typeface="Helvetica" panose="020B0604020202020204" pitchFamily="34" charset="0"/>
              </a:endParaRPr>
            </a:p>
          </p:txBody>
        </p:sp>
        <p:sp>
          <p:nvSpPr>
            <p:cNvPr id="46" name="Rectangle 10"/>
            <p:cNvSpPr>
              <a:spLocks noChangeArrowheads="1"/>
            </p:cNvSpPr>
            <p:nvPr/>
          </p:nvSpPr>
          <p:spPr bwMode="auto">
            <a:xfrm>
              <a:off x="3157007" y="4065092"/>
              <a:ext cx="685800"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5</a:t>
              </a:r>
              <a:endParaRPr lang="en-US" altLang="zh-CN" sz="1700" b="1">
                <a:latin typeface="Helvetica" panose="020B0604020202020204" pitchFamily="34" charset="0"/>
              </a:endParaRPr>
            </a:p>
          </p:txBody>
        </p:sp>
        <p:sp>
          <p:nvSpPr>
            <p:cNvPr id="47" name="Rectangle 11"/>
            <p:cNvSpPr>
              <a:spLocks noChangeArrowheads="1"/>
            </p:cNvSpPr>
            <p:nvPr/>
          </p:nvSpPr>
          <p:spPr bwMode="auto">
            <a:xfrm>
              <a:off x="3995207" y="4065092"/>
              <a:ext cx="685800"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6</a:t>
              </a:r>
              <a:endParaRPr lang="en-US" altLang="zh-CN" sz="1700" b="1">
                <a:latin typeface="Helvetica" panose="020B0604020202020204" pitchFamily="34" charset="0"/>
              </a:endParaRPr>
            </a:p>
          </p:txBody>
        </p:sp>
        <p:sp>
          <p:nvSpPr>
            <p:cNvPr id="48" name="Rectangle 12"/>
            <p:cNvSpPr>
              <a:spLocks noChangeArrowheads="1"/>
            </p:cNvSpPr>
            <p:nvPr/>
          </p:nvSpPr>
          <p:spPr bwMode="auto">
            <a:xfrm>
              <a:off x="4833407" y="4065092"/>
              <a:ext cx="685800"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7</a:t>
              </a:r>
              <a:endParaRPr lang="en-US" altLang="zh-CN" sz="1700" b="1">
                <a:latin typeface="Helvetica" panose="020B0604020202020204" pitchFamily="34" charset="0"/>
              </a:endParaRPr>
            </a:p>
          </p:txBody>
        </p:sp>
        <p:sp>
          <p:nvSpPr>
            <p:cNvPr id="49" name="Rectangle 13"/>
            <p:cNvSpPr>
              <a:spLocks noChangeArrowheads="1"/>
            </p:cNvSpPr>
            <p:nvPr/>
          </p:nvSpPr>
          <p:spPr bwMode="auto">
            <a:xfrm>
              <a:off x="2317219" y="4522292"/>
              <a:ext cx="687388"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8</a:t>
              </a:r>
              <a:endParaRPr lang="en-US" altLang="zh-CN" sz="1700" b="1">
                <a:latin typeface="Helvetica" panose="020B0604020202020204" pitchFamily="34" charset="0"/>
              </a:endParaRPr>
            </a:p>
          </p:txBody>
        </p:sp>
        <p:sp>
          <p:nvSpPr>
            <p:cNvPr id="50" name="Rectangle 14"/>
            <p:cNvSpPr>
              <a:spLocks noChangeArrowheads="1"/>
            </p:cNvSpPr>
            <p:nvPr/>
          </p:nvSpPr>
          <p:spPr bwMode="auto">
            <a:xfrm>
              <a:off x="3157007" y="4522292"/>
              <a:ext cx="685800"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9</a:t>
              </a:r>
              <a:endParaRPr lang="en-US" altLang="zh-CN" sz="1700" b="1">
                <a:latin typeface="Helvetica" panose="020B0604020202020204" pitchFamily="34" charset="0"/>
              </a:endParaRPr>
            </a:p>
          </p:txBody>
        </p:sp>
        <p:sp>
          <p:nvSpPr>
            <p:cNvPr id="51" name="Rectangle 15"/>
            <p:cNvSpPr>
              <a:spLocks noChangeArrowheads="1"/>
            </p:cNvSpPr>
            <p:nvPr/>
          </p:nvSpPr>
          <p:spPr bwMode="auto">
            <a:xfrm>
              <a:off x="3995207" y="4522292"/>
              <a:ext cx="685800"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10</a:t>
              </a:r>
              <a:endParaRPr lang="en-US" altLang="zh-CN" sz="1700" b="1">
                <a:latin typeface="Helvetica" panose="020B0604020202020204" pitchFamily="34" charset="0"/>
              </a:endParaRPr>
            </a:p>
          </p:txBody>
        </p:sp>
        <p:sp>
          <p:nvSpPr>
            <p:cNvPr id="52" name="Rectangle 16"/>
            <p:cNvSpPr>
              <a:spLocks noChangeArrowheads="1"/>
            </p:cNvSpPr>
            <p:nvPr/>
          </p:nvSpPr>
          <p:spPr bwMode="auto">
            <a:xfrm>
              <a:off x="4833407" y="4522292"/>
              <a:ext cx="685800"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11</a:t>
              </a:r>
              <a:endParaRPr lang="en-US" altLang="zh-CN" sz="1700" b="1">
                <a:latin typeface="Helvetica" panose="020B0604020202020204" pitchFamily="34" charset="0"/>
              </a:endParaRPr>
            </a:p>
          </p:txBody>
        </p:sp>
        <p:sp>
          <p:nvSpPr>
            <p:cNvPr id="53" name="Rectangle 17"/>
            <p:cNvSpPr>
              <a:spLocks noChangeArrowheads="1"/>
            </p:cNvSpPr>
            <p:nvPr/>
          </p:nvSpPr>
          <p:spPr bwMode="auto">
            <a:xfrm>
              <a:off x="2317219" y="4979492"/>
              <a:ext cx="687388" cy="306388"/>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12</a:t>
              </a:r>
              <a:endParaRPr lang="en-US" altLang="zh-CN" sz="1700" b="1">
                <a:latin typeface="Helvetica" panose="020B0604020202020204" pitchFamily="34" charset="0"/>
              </a:endParaRPr>
            </a:p>
          </p:txBody>
        </p:sp>
        <p:sp>
          <p:nvSpPr>
            <p:cNvPr id="54" name="Rectangle 18"/>
            <p:cNvSpPr>
              <a:spLocks noChangeArrowheads="1"/>
            </p:cNvSpPr>
            <p:nvPr/>
          </p:nvSpPr>
          <p:spPr bwMode="auto">
            <a:xfrm>
              <a:off x="3157007" y="4979492"/>
              <a:ext cx="685800" cy="306388"/>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13</a:t>
              </a:r>
              <a:endParaRPr lang="en-US" altLang="zh-CN" sz="1700" b="1">
                <a:latin typeface="Helvetica" panose="020B0604020202020204" pitchFamily="34" charset="0"/>
              </a:endParaRPr>
            </a:p>
          </p:txBody>
        </p:sp>
        <p:sp>
          <p:nvSpPr>
            <p:cNvPr id="55" name="Rectangle 19"/>
            <p:cNvSpPr>
              <a:spLocks noChangeArrowheads="1"/>
            </p:cNvSpPr>
            <p:nvPr/>
          </p:nvSpPr>
          <p:spPr bwMode="auto">
            <a:xfrm>
              <a:off x="3995207" y="4979492"/>
              <a:ext cx="685800" cy="306388"/>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14</a:t>
              </a:r>
              <a:endParaRPr lang="en-US" altLang="zh-CN" sz="1700" b="1">
                <a:latin typeface="Helvetica" panose="020B0604020202020204" pitchFamily="34" charset="0"/>
              </a:endParaRPr>
            </a:p>
          </p:txBody>
        </p:sp>
        <p:sp>
          <p:nvSpPr>
            <p:cNvPr id="56" name="Rectangle 20"/>
            <p:cNvSpPr>
              <a:spLocks noChangeArrowheads="1"/>
            </p:cNvSpPr>
            <p:nvPr/>
          </p:nvSpPr>
          <p:spPr bwMode="auto">
            <a:xfrm>
              <a:off x="4833407" y="4979492"/>
              <a:ext cx="685800" cy="306388"/>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15</a:t>
              </a:r>
              <a:endParaRPr lang="en-US" altLang="zh-CN" sz="1700" b="1">
                <a:latin typeface="Helvetica" panose="020B0604020202020204" pitchFamily="34" charset="0"/>
              </a:endParaRPr>
            </a:p>
          </p:txBody>
        </p:sp>
        <p:sp>
          <p:nvSpPr>
            <p:cNvPr id="71" name="Text Box 35"/>
            <p:cNvSpPr txBox="1">
              <a:spLocks noChangeArrowheads="1"/>
            </p:cNvSpPr>
            <p:nvPr/>
          </p:nvSpPr>
          <p:spPr bwMode="auto">
            <a:xfrm>
              <a:off x="1994746" y="2898804"/>
              <a:ext cx="1214259" cy="3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dirty="0">
                  <a:solidFill>
                    <a:schemeClr val="accent2"/>
                  </a:solidFill>
                  <a:latin typeface="Helvetica" panose="020B0604020202020204" pitchFamily="34" charset="0"/>
                  <a:ea typeface="黑体" panose="02010609060101010101" pitchFamily="49" charset="-122"/>
                </a:rPr>
                <a:t>主存储器</a:t>
              </a:r>
              <a:endParaRPr lang="zh-CN" altLang="en-US" sz="2000" b="1" dirty="0">
                <a:solidFill>
                  <a:schemeClr val="accent2"/>
                </a:solidFill>
                <a:latin typeface="Helvetica" panose="020B0604020202020204" pitchFamily="34" charset="0"/>
                <a:ea typeface="黑体" panose="02010609060101010101" pitchFamily="49" charset="-122"/>
              </a:endParaRPr>
            </a:p>
          </p:txBody>
        </p:sp>
      </p:grpSp>
      <p:grpSp>
        <p:nvGrpSpPr>
          <p:cNvPr id="3" name="组合 2"/>
          <p:cNvGrpSpPr/>
          <p:nvPr/>
        </p:nvGrpSpPr>
        <p:grpSpPr>
          <a:xfrm>
            <a:off x="524933" y="5209680"/>
            <a:ext cx="1755775" cy="847527"/>
            <a:chOff x="5607937" y="5634038"/>
            <a:chExt cx="1755775" cy="847527"/>
          </a:xfrm>
        </p:grpSpPr>
        <p:sp>
          <p:nvSpPr>
            <p:cNvPr id="73" name="Text Box 37"/>
            <p:cNvSpPr txBox="1">
              <a:spLocks noChangeArrowheads="1"/>
            </p:cNvSpPr>
            <p:nvPr/>
          </p:nvSpPr>
          <p:spPr bwMode="auto">
            <a:xfrm>
              <a:off x="5607937" y="6173788"/>
              <a:ext cx="1260475"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latin typeface="微软雅黑" panose="020B0503020204020204" pitchFamily="34" charset="-122"/>
                  <a:ea typeface="微软雅黑" panose="020B0503020204020204" pitchFamily="34" charset="-122"/>
                </a:rPr>
                <a:t>块（</a:t>
              </a:r>
              <a:r>
                <a:rPr kumimoji="1" lang="en-US" altLang="zh-CN" sz="2000" b="1" dirty="0">
                  <a:solidFill>
                    <a:srgbClr val="FF0000"/>
                  </a:solidFill>
                  <a:latin typeface="微软雅黑" panose="020B0503020204020204" pitchFamily="34" charset="-122"/>
                  <a:ea typeface="微软雅黑" panose="020B0503020204020204" pitchFamily="34" charset="-122"/>
                </a:rPr>
                <a:t>block</a:t>
              </a:r>
              <a:r>
                <a:rPr kumimoji="1" lang="zh-CN" altLang="en-US" sz="2000" b="1" dirty="0">
                  <a:solidFill>
                    <a:srgbClr val="FF0000"/>
                  </a:solidFill>
                  <a:latin typeface="微软雅黑" panose="020B0503020204020204" pitchFamily="34" charset="-122"/>
                  <a:ea typeface="微软雅黑" panose="020B0503020204020204" pitchFamily="34" charset="-122"/>
                </a:rPr>
                <a:t>）</a:t>
              </a:r>
              <a:endParaRPr kumimoji="1"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74" name="Line 38"/>
            <p:cNvSpPr>
              <a:spLocks noChangeShapeType="1"/>
            </p:cNvSpPr>
            <p:nvPr/>
          </p:nvSpPr>
          <p:spPr bwMode="auto">
            <a:xfrm flipV="1">
              <a:off x="6598537" y="5634038"/>
              <a:ext cx="765175" cy="49530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grpSp>
        <p:nvGrpSpPr>
          <p:cNvPr id="75" name="组合 74"/>
          <p:cNvGrpSpPr/>
          <p:nvPr/>
        </p:nvGrpSpPr>
        <p:grpSpPr>
          <a:xfrm>
            <a:off x="6336748" y="3715296"/>
            <a:ext cx="1755775" cy="1309191"/>
            <a:chOff x="5607937" y="5634038"/>
            <a:chExt cx="1755775" cy="1309191"/>
          </a:xfrm>
        </p:grpSpPr>
        <p:sp>
          <p:nvSpPr>
            <p:cNvPr id="76" name="Text Box 37"/>
            <p:cNvSpPr txBox="1">
              <a:spLocks noChangeArrowheads="1"/>
            </p:cNvSpPr>
            <p:nvPr/>
          </p:nvSpPr>
          <p:spPr bwMode="auto">
            <a:xfrm>
              <a:off x="5607937" y="6173788"/>
              <a:ext cx="1616075" cy="769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dirty="0">
                  <a:solidFill>
                    <a:srgbClr val="FF0000"/>
                  </a:solidFill>
                  <a:latin typeface="微软雅黑" panose="020B0503020204020204" pitchFamily="34" charset="-122"/>
                  <a:ea typeface="微软雅黑" panose="020B0503020204020204" pitchFamily="34" charset="-122"/>
                </a:rPr>
                <a:t>行或槽</a:t>
              </a:r>
              <a:endParaRPr kumimoji="1" lang="en-US" altLang="zh-CN" sz="2000" b="1" dirty="0">
                <a:solidFill>
                  <a:srgbClr val="FF0000"/>
                </a:solidFill>
                <a:latin typeface="微软雅黑" panose="020B0503020204020204" pitchFamily="34" charset="-122"/>
                <a:ea typeface="微软雅黑" panose="020B0503020204020204" pitchFamily="34" charset="-122"/>
              </a:endParaRPr>
            </a:p>
            <a:p>
              <a:pPr eaLnBrk="1" hangingPunct="1">
                <a:spcBef>
                  <a:spcPct val="50000"/>
                </a:spcBef>
              </a:pPr>
              <a:r>
                <a:rPr kumimoji="1" lang="zh-CN" altLang="en-US" sz="2000" b="1" dirty="0">
                  <a:solidFill>
                    <a:srgbClr val="FF0000"/>
                  </a:solidFill>
                  <a:latin typeface="微软雅黑" panose="020B0503020204020204" pitchFamily="34" charset="-122"/>
                  <a:ea typeface="微软雅黑" panose="020B0503020204020204" pitchFamily="34" charset="-122"/>
                </a:rPr>
                <a:t>（</a:t>
              </a:r>
              <a:r>
                <a:rPr kumimoji="1" lang="en-US" altLang="zh-CN" sz="2000" b="1" dirty="0">
                  <a:solidFill>
                    <a:srgbClr val="FF0000"/>
                  </a:solidFill>
                  <a:latin typeface="微软雅黑" panose="020B0503020204020204" pitchFamily="34" charset="-122"/>
                  <a:ea typeface="微软雅黑" panose="020B0503020204020204" pitchFamily="34" charset="-122"/>
                </a:rPr>
                <a:t>line or slot</a:t>
              </a:r>
              <a:r>
                <a:rPr kumimoji="1" lang="zh-CN" altLang="en-US" sz="2000" b="1" dirty="0">
                  <a:solidFill>
                    <a:srgbClr val="FF0000"/>
                  </a:solidFill>
                  <a:latin typeface="微软雅黑" panose="020B0503020204020204" pitchFamily="34" charset="-122"/>
                  <a:ea typeface="微软雅黑" panose="020B0503020204020204" pitchFamily="34" charset="-122"/>
                </a:rPr>
                <a:t>）</a:t>
              </a:r>
              <a:endParaRPr kumimoji="1"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77" name="Line 38"/>
            <p:cNvSpPr>
              <a:spLocks noChangeShapeType="1"/>
            </p:cNvSpPr>
            <p:nvPr/>
          </p:nvSpPr>
          <p:spPr bwMode="auto">
            <a:xfrm flipV="1">
              <a:off x="6598537" y="5634038"/>
              <a:ext cx="765175" cy="49530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blinds(horizontal)">
                                      <p:cBhvr>
                                        <p:cTn id="20" dur="50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blinds(horizontal)">
                                      <p:cBhvr>
                                        <p:cTn id="30" dur="500"/>
                                        <p:tgtEl>
                                          <p:spTgt spid="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blinds(horizontal)">
                                      <p:cBhvr>
                                        <p:cTn id="3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有效位（</a:t>
            </a:r>
            <a:r>
              <a:rPr lang="en-US" altLang="zh-CN" dirty="0"/>
              <a:t>Valid Bit</a:t>
            </a:r>
            <a:r>
              <a:rPr lang="zh-CN" altLang="en-US" dirty="0"/>
              <a:t>）</a:t>
            </a:r>
            <a:endParaRPr lang="zh-CN" altLang="en-US" dirty="0"/>
          </a:p>
        </p:txBody>
      </p:sp>
      <p:sp>
        <p:nvSpPr>
          <p:cNvPr id="3" name="内容占位符 2"/>
          <p:cNvSpPr>
            <a:spLocks noGrp="1"/>
          </p:cNvSpPr>
          <p:nvPr>
            <p:ph idx="1"/>
          </p:nvPr>
        </p:nvSpPr>
        <p:spPr>
          <a:xfrm>
            <a:off x="592667" y="987748"/>
            <a:ext cx="10922000" cy="5038110"/>
          </a:xfrm>
        </p:spPr>
        <p:txBody>
          <a:bodyPr/>
          <a:lstStyle/>
          <a:p>
            <a:pPr>
              <a:buFont typeface="Arial" panose="020B0604020202020204" pitchFamily="34" charset="0"/>
              <a:buChar char="°"/>
            </a:pPr>
            <a:r>
              <a:rPr lang="zh-CN" altLang="en-US" dirty="0"/>
              <a:t>为了说明</a:t>
            </a:r>
            <a:r>
              <a:rPr lang="en-US" altLang="zh-CN" dirty="0"/>
              <a:t>cache</a:t>
            </a:r>
            <a:r>
              <a:rPr lang="zh-CN" altLang="en-US" dirty="0"/>
              <a:t>行中信息是否有效，在每个</a:t>
            </a:r>
            <a:r>
              <a:rPr lang="en-US" altLang="zh-CN" dirty="0"/>
              <a:t>cache</a:t>
            </a:r>
            <a:r>
              <a:rPr lang="zh-CN" altLang="en-US" dirty="0"/>
              <a:t>行中设置了一个有效位</a:t>
            </a:r>
            <a:endParaRPr lang="en-US" altLang="zh-CN" dirty="0"/>
          </a:p>
          <a:p>
            <a:pPr>
              <a:buFont typeface="Arial" panose="020B0604020202020204" pitchFamily="34" charset="0"/>
              <a:buChar char="°"/>
            </a:pPr>
            <a:r>
              <a:rPr lang="en-US" altLang="zh-CN" dirty="0"/>
              <a:t>V</a:t>
            </a:r>
            <a:r>
              <a:rPr lang="zh-CN" altLang="en-US" dirty="0"/>
              <a:t>为有效位，为</a:t>
            </a:r>
            <a:r>
              <a:rPr lang="en-US" altLang="zh-CN" dirty="0"/>
              <a:t>1</a:t>
            </a:r>
            <a:r>
              <a:rPr lang="zh-CN" altLang="en-US" dirty="0"/>
              <a:t>表示信息有效，为</a:t>
            </a:r>
            <a:r>
              <a:rPr lang="en-US" altLang="zh-CN" dirty="0"/>
              <a:t>0</a:t>
            </a:r>
            <a:r>
              <a:rPr lang="zh-CN" altLang="en-US" dirty="0"/>
              <a:t>表示信息无效</a:t>
            </a:r>
            <a:endParaRPr lang="en-US" altLang="zh-CN" dirty="0"/>
          </a:p>
          <a:p>
            <a:pPr>
              <a:buFont typeface="Arial" panose="020B0604020202020204" pitchFamily="34" charset="0"/>
              <a:buChar char="°"/>
            </a:pPr>
            <a:r>
              <a:rPr lang="zh-CN" altLang="en-US" dirty="0"/>
              <a:t>开机或复位时，使所有行的有效位</a:t>
            </a:r>
            <a:r>
              <a:rPr lang="en-US" altLang="zh-CN" dirty="0"/>
              <a:t>V=0</a:t>
            </a:r>
            <a:endParaRPr lang="en-US" altLang="zh-CN" dirty="0"/>
          </a:p>
          <a:p>
            <a:pPr>
              <a:buFont typeface="Arial" panose="020B0604020202020204" pitchFamily="34" charset="0"/>
              <a:buChar char="°"/>
            </a:pPr>
            <a:r>
              <a:rPr lang="zh-CN" altLang="en-US" dirty="0"/>
              <a:t>某行被替换后使其</a:t>
            </a:r>
            <a:r>
              <a:rPr lang="en-US" altLang="zh-CN" dirty="0"/>
              <a:t>V=1</a:t>
            </a:r>
            <a:endParaRPr lang="en-US" altLang="zh-CN" dirty="0"/>
          </a:p>
          <a:p>
            <a:pPr>
              <a:buFont typeface="Arial" panose="020B0604020202020204" pitchFamily="34" charset="0"/>
              <a:buChar char="°"/>
            </a:pPr>
            <a:r>
              <a:rPr lang="zh-CN" altLang="en-US" dirty="0"/>
              <a:t>某行装入新块时 使其</a:t>
            </a:r>
            <a:r>
              <a:rPr lang="en-US" altLang="zh-CN" dirty="0"/>
              <a:t>V=1</a:t>
            </a:r>
            <a:endParaRPr lang="en-US" altLang="zh-CN" dirty="0"/>
          </a:p>
          <a:p>
            <a:pPr>
              <a:buFont typeface="Arial" panose="020B0604020202020204" pitchFamily="34" charset="0"/>
              <a:buChar char="°"/>
            </a:pPr>
            <a:r>
              <a:rPr lang="zh-CN" altLang="en-US" dirty="0"/>
              <a:t>通过使</a:t>
            </a:r>
            <a:r>
              <a:rPr lang="en-US" altLang="zh-CN" dirty="0"/>
              <a:t>V=0</a:t>
            </a:r>
            <a:r>
              <a:rPr lang="zh-CN" altLang="en-US" dirty="0"/>
              <a:t>来冲刷</a:t>
            </a:r>
            <a:r>
              <a:rPr lang="en-US" altLang="zh-CN" dirty="0"/>
              <a:t>Cache</a:t>
            </a:r>
            <a:r>
              <a:rPr lang="zh-CN" altLang="en-US" dirty="0"/>
              <a:t>（例如：进程切换时，</a:t>
            </a:r>
            <a:r>
              <a:rPr lang="en-US" altLang="zh-CN" dirty="0"/>
              <a:t>DMA</a:t>
            </a:r>
            <a:r>
              <a:rPr lang="zh-CN" altLang="en-US" dirty="0"/>
              <a:t>传送时）</a:t>
            </a:r>
            <a:endParaRPr lang="en-US" altLang="zh-CN" dirty="0"/>
          </a:p>
          <a:p>
            <a:pPr>
              <a:buFont typeface="Arial" panose="020B0604020202020204" pitchFamily="34" charset="0"/>
              <a:buChar char="°"/>
            </a:pPr>
            <a:r>
              <a:rPr lang="zh-CN" altLang="en-US" dirty="0"/>
              <a:t>通常为操作系统设置“</a:t>
            </a:r>
            <a:r>
              <a:rPr lang="en-US" altLang="zh-CN" dirty="0"/>
              <a:t>cache</a:t>
            </a:r>
            <a:r>
              <a:rPr lang="zh-CN" altLang="en-US" dirty="0"/>
              <a:t>冲刷”指令，因此，</a:t>
            </a:r>
            <a:r>
              <a:rPr lang="en-US" altLang="zh-CN" dirty="0"/>
              <a:t>cache</a:t>
            </a:r>
            <a:r>
              <a:rPr lang="zh-CN" altLang="en-US" dirty="0"/>
              <a:t>对操作系统程序员不是透明的！</a:t>
            </a:r>
            <a:endParaRPr lang="zh-CN" altLang="en-US" dirty="0"/>
          </a:p>
        </p:txBody>
      </p:sp>
      <p:pic>
        <p:nvPicPr>
          <p:cNvPr id="5" name="图片 4"/>
          <p:cNvPicPr>
            <a:picLocks noChangeAspect="1"/>
          </p:cNvPicPr>
          <p:nvPr/>
        </p:nvPicPr>
        <p:blipFill>
          <a:blip r:embed="rId1"/>
          <a:stretch>
            <a:fillRect/>
          </a:stretch>
        </p:blipFill>
        <p:spPr>
          <a:xfrm>
            <a:off x="8845367" y="1698948"/>
            <a:ext cx="3161905" cy="2133333"/>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9381" y="1257301"/>
            <a:ext cx="73787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2"/>
          <p:cNvSpPr>
            <a:spLocks noGrp="1" noChangeArrowheads="1"/>
          </p:cNvSpPr>
          <p:nvPr>
            <p:ph type="title"/>
          </p:nvPr>
        </p:nvSpPr>
        <p:spPr>
          <a:xfrm>
            <a:off x="524933" y="223072"/>
            <a:ext cx="10989733" cy="520784"/>
          </a:xfrm>
        </p:spPr>
        <p:txBody>
          <a:bodyPr vert="horz" wrap="square" lIns="91440" tIns="45720" rIns="91440" bIns="45720" numCol="1" anchor="ctr" anchorCtr="0" compatLnSpc="1">
            <a:spAutoFit/>
          </a:bodyPr>
          <a:lstStyle/>
          <a:p>
            <a:pPr defTabSz="717550" eaLnBrk="1" hangingPunct="1"/>
            <a:r>
              <a:rPr lang="en-GB" altLang="zh-CN" dirty="0">
                <a:solidFill>
                  <a:srgbClr val="CC0000"/>
                </a:solidFill>
              </a:rPr>
              <a:t>CPU</a:t>
            </a:r>
            <a:r>
              <a:rPr lang="zh-CN" altLang="en-US" dirty="0">
                <a:solidFill>
                  <a:srgbClr val="CC0000"/>
                </a:solidFill>
              </a:rPr>
              <a:t>在</a:t>
            </a:r>
            <a:r>
              <a:rPr lang="en-GB" altLang="zh-CN" dirty="0">
                <a:solidFill>
                  <a:srgbClr val="CC0000"/>
                </a:solidFill>
              </a:rPr>
              <a:t>Cache</a:t>
            </a:r>
            <a:r>
              <a:rPr lang="zh-CN" altLang="en-US" dirty="0">
                <a:solidFill>
                  <a:srgbClr val="CC0000"/>
                </a:solidFill>
              </a:rPr>
              <a:t>中的访问</a:t>
            </a:r>
            <a:r>
              <a:rPr lang="zh-CN" altLang="en-GB" dirty="0">
                <a:solidFill>
                  <a:srgbClr val="CC0000"/>
                </a:solidFill>
              </a:rPr>
              <a:t>过程</a:t>
            </a:r>
            <a:endParaRPr lang="zh-CN" altLang="en-US" dirty="0">
              <a:solidFill>
                <a:srgbClr val="CC0000"/>
              </a:solidFill>
            </a:endParaRPr>
          </a:p>
        </p:txBody>
      </p:sp>
      <p:sp>
        <p:nvSpPr>
          <p:cNvPr id="574469" name="AutoShape 5"/>
          <p:cNvSpPr>
            <a:spLocks noChangeArrowheads="1"/>
          </p:cNvSpPr>
          <p:nvPr/>
        </p:nvSpPr>
        <p:spPr bwMode="auto">
          <a:xfrm>
            <a:off x="4443707" y="908051"/>
            <a:ext cx="2835275" cy="1260475"/>
          </a:xfrm>
          <a:prstGeom prst="wedgeRoundRectCallout">
            <a:avLst>
              <a:gd name="adj1" fmla="val -38352"/>
              <a:gd name="adj2" fmla="val 111588"/>
              <a:gd name="adj3" fmla="val 16667"/>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200" b="1">
                <a:solidFill>
                  <a:schemeClr val="accent2"/>
                </a:solidFill>
                <a:latin typeface="微软雅黑" panose="020B0503020204020204" pitchFamily="34" charset="-122"/>
                <a:ea typeface="微软雅黑" panose="020B0503020204020204" pitchFamily="34" charset="-122"/>
              </a:rPr>
              <a:t>若被访问信息不在</a:t>
            </a:r>
            <a:r>
              <a:rPr kumimoji="1" lang="en-US" altLang="zh-CN" sz="2200" b="1">
                <a:solidFill>
                  <a:schemeClr val="accent2"/>
                </a:solidFill>
                <a:latin typeface="微软雅黑" panose="020B0503020204020204" pitchFamily="34" charset="-122"/>
                <a:ea typeface="微软雅黑" panose="020B0503020204020204" pitchFamily="34" charset="-122"/>
              </a:rPr>
              <a:t>cache</a:t>
            </a:r>
            <a:r>
              <a:rPr kumimoji="1" lang="zh-CN" altLang="en-US" sz="2200" b="1">
                <a:solidFill>
                  <a:schemeClr val="accent2"/>
                </a:solidFill>
                <a:latin typeface="微软雅黑" panose="020B0503020204020204" pitchFamily="34" charset="-122"/>
                <a:ea typeface="微软雅黑" panose="020B0503020204020204" pitchFamily="34" charset="-122"/>
              </a:rPr>
              <a:t>中，称为缺失或失靶</a:t>
            </a:r>
            <a:r>
              <a:rPr kumimoji="1" lang="en-US" altLang="zh-CN" sz="2200" b="1">
                <a:solidFill>
                  <a:schemeClr val="accent2"/>
                </a:solidFill>
                <a:latin typeface="微软雅黑" panose="020B0503020204020204" pitchFamily="34" charset="-122"/>
                <a:ea typeface="微软雅黑" panose="020B0503020204020204" pitchFamily="34" charset="-122"/>
              </a:rPr>
              <a:t>(miss)</a:t>
            </a:r>
            <a:endParaRPr kumimoji="1" lang="zh-CN" altLang="en-US" sz="2200" b="1">
              <a:solidFill>
                <a:schemeClr val="accent2"/>
              </a:solidFill>
              <a:latin typeface="微软雅黑" panose="020B0503020204020204" pitchFamily="34" charset="-122"/>
              <a:ea typeface="微软雅黑" panose="020B0503020204020204" pitchFamily="34" charset="-122"/>
            </a:endParaRPr>
          </a:p>
        </p:txBody>
      </p:sp>
      <p:sp>
        <p:nvSpPr>
          <p:cNvPr id="574470" name="AutoShape 6"/>
          <p:cNvSpPr>
            <a:spLocks noChangeArrowheads="1"/>
          </p:cNvSpPr>
          <p:nvPr/>
        </p:nvSpPr>
        <p:spPr bwMode="auto">
          <a:xfrm flipH="1">
            <a:off x="201907" y="2889250"/>
            <a:ext cx="1349375" cy="2628900"/>
          </a:xfrm>
          <a:prstGeom prst="wedgeRoundRectCallout">
            <a:avLst>
              <a:gd name="adj1" fmla="val -154120"/>
              <a:gd name="adj2" fmla="val -26704"/>
              <a:gd name="adj3" fmla="val 16667"/>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200" b="1">
                <a:solidFill>
                  <a:schemeClr val="accent2"/>
                </a:solidFill>
                <a:latin typeface="微软雅黑" panose="020B0503020204020204" pitchFamily="34" charset="-122"/>
                <a:ea typeface="微软雅黑" panose="020B0503020204020204" pitchFamily="34" charset="-122"/>
              </a:rPr>
              <a:t>若被访问信息在</a:t>
            </a:r>
            <a:r>
              <a:rPr kumimoji="1" lang="en-US" altLang="zh-CN" sz="2200" b="1">
                <a:solidFill>
                  <a:schemeClr val="accent2"/>
                </a:solidFill>
                <a:latin typeface="微软雅黑" panose="020B0503020204020204" pitchFamily="34" charset="-122"/>
                <a:ea typeface="微软雅黑" panose="020B0503020204020204" pitchFamily="34" charset="-122"/>
              </a:rPr>
              <a:t>cache</a:t>
            </a:r>
            <a:r>
              <a:rPr kumimoji="1" lang="zh-CN" altLang="en-US" sz="2200" b="1">
                <a:solidFill>
                  <a:schemeClr val="accent2"/>
                </a:solidFill>
                <a:latin typeface="微软雅黑" panose="020B0503020204020204" pitchFamily="34" charset="-122"/>
                <a:ea typeface="微软雅黑" panose="020B0503020204020204" pitchFamily="34" charset="-122"/>
              </a:rPr>
              <a:t>中，称为命中</a:t>
            </a:r>
            <a:r>
              <a:rPr kumimoji="1" lang="en-US" altLang="zh-CN" sz="2200" b="1">
                <a:solidFill>
                  <a:schemeClr val="accent2"/>
                </a:solidFill>
                <a:latin typeface="微软雅黑" panose="020B0503020204020204" pitchFamily="34" charset="-122"/>
                <a:ea typeface="微软雅黑" panose="020B0503020204020204" pitchFamily="34" charset="-122"/>
              </a:rPr>
              <a:t>(hit)</a:t>
            </a:r>
            <a:endParaRPr kumimoji="1" lang="zh-CN" altLang="en-US" sz="2200" b="1">
              <a:solidFill>
                <a:schemeClr val="accent2"/>
              </a:solidFill>
              <a:latin typeface="微软雅黑" panose="020B0503020204020204" pitchFamily="34" charset="-122"/>
              <a:ea typeface="微软雅黑" panose="020B0503020204020204" pitchFamily="34" charset="-122"/>
            </a:endParaRPr>
          </a:p>
        </p:txBody>
      </p:sp>
      <p:sp>
        <p:nvSpPr>
          <p:cNvPr id="574501" name="Text Box 37"/>
          <p:cNvSpPr txBox="1">
            <a:spLocks noChangeArrowheads="1"/>
          </p:cNvSpPr>
          <p:nvPr/>
        </p:nvSpPr>
        <p:spPr bwMode="auto">
          <a:xfrm>
            <a:off x="163807" y="866775"/>
            <a:ext cx="16287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微软雅黑" panose="020B0503020204020204" pitchFamily="34" charset="-122"/>
                <a:ea typeface="微软雅黑" panose="020B0503020204020204" pitchFamily="34" charset="-122"/>
              </a:rPr>
              <a:t>问题：什么情况下，</a:t>
            </a:r>
            <a:r>
              <a:rPr kumimoji="1" lang="en-US" altLang="zh-CN" sz="2000" b="1">
                <a:solidFill>
                  <a:srgbClr val="0000FF"/>
                </a:solidFill>
                <a:latin typeface="微软雅黑" panose="020B0503020204020204" pitchFamily="34" charset="-122"/>
                <a:ea typeface="微软雅黑" panose="020B0503020204020204" pitchFamily="34" charset="-122"/>
              </a:rPr>
              <a:t>CPU</a:t>
            </a:r>
            <a:r>
              <a:rPr kumimoji="1" lang="zh-CN" altLang="en-US" sz="2000" b="1">
                <a:solidFill>
                  <a:srgbClr val="0000FF"/>
                </a:solidFill>
                <a:latin typeface="微软雅黑" panose="020B0503020204020204" pitchFamily="34" charset="-122"/>
                <a:ea typeface="微软雅黑" panose="020B0503020204020204" pitchFamily="34" charset="-122"/>
              </a:rPr>
              <a:t>产生访存要求？</a:t>
            </a:r>
            <a:endParaRPr kumimoji="1" lang="zh-CN" altLang="en-US" sz="2000" b="1">
              <a:solidFill>
                <a:srgbClr val="0000FF"/>
              </a:solidFill>
              <a:latin typeface="微软雅黑" panose="020B0503020204020204" pitchFamily="34" charset="-122"/>
              <a:ea typeface="微软雅黑" panose="020B0503020204020204" pitchFamily="34" charset="-122"/>
            </a:endParaRPr>
          </a:p>
        </p:txBody>
      </p:sp>
      <p:sp>
        <p:nvSpPr>
          <p:cNvPr id="574502" name="Text Box 38"/>
          <p:cNvSpPr txBox="1">
            <a:spLocks noChangeArrowheads="1"/>
          </p:cNvSpPr>
          <p:nvPr/>
        </p:nvSpPr>
        <p:spPr bwMode="auto">
          <a:xfrm>
            <a:off x="336845" y="1989138"/>
            <a:ext cx="108108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FF0000"/>
                </a:solidFill>
                <a:ea typeface="微软雅黑" panose="020B0503020204020204" pitchFamily="34" charset="-122"/>
              </a:rPr>
              <a:t>执行指令时！</a:t>
            </a:r>
            <a:endParaRPr kumimoji="1" lang="zh-CN" altLang="en-US" sz="2200" b="1">
              <a:solidFill>
                <a:srgbClr val="FF0000"/>
              </a:solidFill>
              <a:ea typeface="微软雅黑" panose="020B0503020204020204" pitchFamily="34" charset="-122"/>
            </a:endParaRPr>
          </a:p>
        </p:txBody>
      </p:sp>
      <p:grpSp>
        <p:nvGrpSpPr>
          <p:cNvPr id="3" name="组合 2"/>
          <p:cNvGrpSpPr/>
          <p:nvPr/>
        </p:nvGrpSpPr>
        <p:grpSpPr>
          <a:xfrm>
            <a:off x="9477667" y="1476375"/>
            <a:ext cx="1831975" cy="609600"/>
            <a:chOff x="8205602" y="1110259"/>
            <a:chExt cx="1831975" cy="609600"/>
          </a:xfrm>
        </p:grpSpPr>
        <p:sp>
          <p:nvSpPr>
            <p:cNvPr id="29" name="Rectangle 21"/>
            <p:cNvSpPr>
              <a:spLocks noChangeArrowheads="1"/>
            </p:cNvSpPr>
            <p:nvPr/>
          </p:nvSpPr>
          <p:spPr bwMode="auto">
            <a:xfrm>
              <a:off x="8205602" y="1110259"/>
              <a:ext cx="1831975" cy="609600"/>
            </a:xfrm>
            <a:prstGeom prst="rect">
              <a:avLst/>
            </a:prstGeom>
            <a:solidFill>
              <a:srgbClr val="FF99CC"/>
            </a:solidFill>
            <a:ln w="12700">
              <a:solidFill>
                <a:schemeClr val="tx1"/>
              </a:solidFill>
              <a:miter lim="800000"/>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0" name="Rectangle 22"/>
            <p:cNvSpPr>
              <a:spLocks noChangeArrowheads="1"/>
            </p:cNvSpPr>
            <p:nvPr/>
          </p:nvSpPr>
          <p:spPr bwMode="auto">
            <a:xfrm>
              <a:off x="8345302" y="1254723"/>
              <a:ext cx="685800" cy="306387"/>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dirty="0">
                  <a:latin typeface="Helvetica" panose="020B0604020202020204" pitchFamily="34" charset="0"/>
                </a:rPr>
                <a:t>3</a:t>
              </a:r>
              <a:endParaRPr lang="en-US" altLang="zh-CN" sz="1700" b="1" dirty="0">
                <a:latin typeface="Helvetica" panose="020B0604020202020204" pitchFamily="34" charset="0"/>
              </a:endParaRPr>
            </a:p>
          </p:txBody>
        </p:sp>
        <p:sp>
          <p:nvSpPr>
            <p:cNvPr id="31" name="Rectangle 23"/>
            <p:cNvSpPr>
              <a:spLocks noChangeArrowheads="1"/>
            </p:cNvSpPr>
            <p:nvPr/>
          </p:nvSpPr>
          <p:spPr bwMode="auto">
            <a:xfrm>
              <a:off x="9194615" y="1264247"/>
              <a:ext cx="684213"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dirty="0">
                  <a:latin typeface="Helvetica" panose="020B0604020202020204" pitchFamily="34" charset="0"/>
                </a:rPr>
                <a:t>5</a:t>
              </a:r>
              <a:endParaRPr lang="en-US" altLang="zh-CN" sz="1700" b="1" dirty="0">
                <a:latin typeface="Helvetica" panose="020B0604020202020204" pitchFamily="34" charset="0"/>
              </a:endParaRPr>
            </a:p>
          </p:txBody>
        </p:sp>
      </p:grpSp>
      <p:sp>
        <p:nvSpPr>
          <p:cNvPr id="34" name="Text Box 34"/>
          <p:cNvSpPr txBox="1">
            <a:spLocks noChangeArrowheads="1"/>
          </p:cNvSpPr>
          <p:nvPr/>
        </p:nvSpPr>
        <p:spPr bwMode="auto">
          <a:xfrm>
            <a:off x="9418248" y="1057927"/>
            <a:ext cx="1727220" cy="3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dirty="0">
                <a:solidFill>
                  <a:schemeClr val="accent2"/>
                </a:solidFill>
                <a:ea typeface="黑体" panose="02010609060101010101" pitchFamily="49" charset="-122"/>
              </a:rPr>
              <a:t>Cache</a:t>
            </a:r>
            <a:r>
              <a:rPr lang="zh-CN" altLang="en-US" sz="2000" b="1" dirty="0">
                <a:solidFill>
                  <a:schemeClr val="accent2"/>
                </a:solidFill>
                <a:ea typeface="黑体" panose="02010609060101010101" pitchFamily="49" charset="-122"/>
              </a:rPr>
              <a:t>存储器</a:t>
            </a:r>
            <a:endParaRPr lang="zh-CN" altLang="en-US" sz="2000" b="1" dirty="0">
              <a:solidFill>
                <a:schemeClr val="accent2"/>
              </a:solidFill>
              <a:ea typeface="黑体" panose="02010609060101010101" pitchFamily="49" charset="-122"/>
            </a:endParaRPr>
          </a:p>
        </p:txBody>
      </p:sp>
      <p:grpSp>
        <p:nvGrpSpPr>
          <p:cNvPr id="2" name="组合 1"/>
          <p:cNvGrpSpPr/>
          <p:nvPr/>
        </p:nvGrpSpPr>
        <p:grpSpPr>
          <a:xfrm>
            <a:off x="9384052" y="3378397"/>
            <a:ext cx="1925590" cy="2539463"/>
            <a:chOff x="8111987" y="3012281"/>
            <a:chExt cx="1925590" cy="2539463"/>
          </a:xfrm>
        </p:grpSpPr>
        <p:sp>
          <p:nvSpPr>
            <p:cNvPr id="12" name="Rectangle 4"/>
            <p:cNvSpPr>
              <a:spLocks noChangeArrowheads="1"/>
            </p:cNvSpPr>
            <p:nvPr/>
          </p:nvSpPr>
          <p:spPr bwMode="auto">
            <a:xfrm>
              <a:off x="8205602" y="3499788"/>
              <a:ext cx="1831975" cy="2051956"/>
            </a:xfrm>
            <a:prstGeom prst="rect">
              <a:avLst/>
            </a:prstGeom>
            <a:solidFill>
              <a:srgbClr val="FF99CC"/>
            </a:solidFill>
            <a:ln w="12700">
              <a:solidFill>
                <a:schemeClr val="tx1"/>
              </a:solidFill>
              <a:miter lim="800000"/>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 name="Rectangle 5"/>
            <p:cNvSpPr>
              <a:spLocks noChangeArrowheads="1"/>
            </p:cNvSpPr>
            <p:nvPr/>
          </p:nvSpPr>
          <p:spPr bwMode="auto">
            <a:xfrm>
              <a:off x="8359589" y="3674072"/>
              <a:ext cx="687388" cy="303212"/>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0</a:t>
              </a:r>
              <a:endParaRPr lang="en-US" altLang="zh-CN" sz="1700" b="1">
                <a:latin typeface="Helvetica" panose="020B0604020202020204" pitchFamily="34" charset="0"/>
              </a:endParaRPr>
            </a:p>
          </p:txBody>
        </p:sp>
        <p:sp>
          <p:nvSpPr>
            <p:cNvPr id="14" name="Rectangle 6"/>
            <p:cNvSpPr>
              <a:spLocks noChangeArrowheads="1"/>
            </p:cNvSpPr>
            <p:nvPr/>
          </p:nvSpPr>
          <p:spPr bwMode="auto">
            <a:xfrm>
              <a:off x="9199377" y="3674072"/>
              <a:ext cx="685800" cy="303212"/>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1</a:t>
              </a:r>
              <a:endParaRPr lang="en-US" altLang="zh-CN" sz="1700" b="1">
                <a:latin typeface="Helvetica" panose="020B0604020202020204" pitchFamily="34" charset="0"/>
              </a:endParaRPr>
            </a:p>
          </p:txBody>
        </p:sp>
        <p:sp>
          <p:nvSpPr>
            <p:cNvPr id="15" name="Rectangle 7"/>
            <p:cNvSpPr>
              <a:spLocks noChangeArrowheads="1"/>
            </p:cNvSpPr>
            <p:nvPr/>
          </p:nvSpPr>
          <p:spPr bwMode="auto">
            <a:xfrm>
              <a:off x="8349403" y="4174928"/>
              <a:ext cx="685800" cy="303212"/>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2</a:t>
              </a:r>
              <a:endParaRPr lang="en-US" altLang="zh-CN" sz="1700" b="1">
                <a:latin typeface="Helvetica" panose="020B0604020202020204" pitchFamily="34" charset="0"/>
              </a:endParaRPr>
            </a:p>
          </p:txBody>
        </p:sp>
        <p:sp>
          <p:nvSpPr>
            <p:cNvPr id="16" name="Rectangle 8"/>
            <p:cNvSpPr>
              <a:spLocks noChangeArrowheads="1"/>
            </p:cNvSpPr>
            <p:nvPr/>
          </p:nvSpPr>
          <p:spPr bwMode="auto">
            <a:xfrm>
              <a:off x="9187603" y="4174928"/>
              <a:ext cx="685800" cy="303212"/>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3</a:t>
              </a:r>
              <a:endParaRPr lang="en-US" altLang="zh-CN" sz="1700" b="1">
                <a:latin typeface="Helvetica" panose="020B0604020202020204" pitchFamily="34" charset="0"/>
              </a:endParaRPr>
            </a:p>
          </p:txBody>
        </p:sp>
        <p:sp>
          <p:nvSpPr>
            <p:cNvPr id="17" name="Rectangle 9"/>
            <p:cNvSpPr>
              <a:spLocks noChangeArrowheads="1"/>
            </p:cNvSpPr>
            <p:nvPr/>
          </p:nvSpPr>
          <p:spPr bwMode="auto">
            <a:xfrm>
              <a:off x="8359589" y="4655658"/>
              <a:ext cx="687388"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dirty="0">
                  <a:latin typeface="Helvetica" panose="020B0604020202020204" pitchFamily="34" charset="0"/>
                </a:rPr>
                <a:t>4</a:t>
              </a:r>
              <a:endParaRPr lang="en-US" altLang="zh-CN" sz="1700" b="1" dirty="0">
                <a:latin typeface="Helvetica" panose="020B0604020202020204" pitchFamily="34" charset="0"/>
              </a:endParaRPr>
            </a:p>
          </p:txBody>
        </p:sp>
        <p:sp>
          <p:nvSpPr>
            <p:cNvPr id="18" name="Rectangle 10"/>
            <p:cNvSpPr>
              <a:spLocks noChangeArrowheads="1"/>
            </p:cNvSpPr>
            <p:nvPr/>
          </p:nvSpPr>
          <p:spPr bwMode="auto">
            <a:xfrm>
              <a:off x="9199377" y="4655658"/>
              <a:ext cx="685800"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5</a:t>
              </a:r>
              <a:endParaRPr lang="en-US" altLang="zh-CN" sz="1700" b="1">
                <a:latin typeface="Helvetica" panose="020B0604020202020204" pitchFamily="34" charset="0"/>
              </a:endParaRPr>
            </a:p>
          </p:txBody>
        </p:sp>
        <p:sp>
          <p:nvSpPr>
            <p:cNvPr id="19" name="Rectangle 11"/>
            <p:cNvSpPr>
              <a:spLocks noChangeArrowheads="1"/>
            </p:cNvSpPr>
            <p:nvPr/>
          </p:nvSpPr>
          <p:spPr bwMode="auto">
            <a:xfrm>
              <a:off x="8376217" y="5119804"/>
              <a:ext cx="685800"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6</a:t>
              </a:r>
              <a:endParaRPr lang="en-US" altLang="zh-CN" sz="1700" b="1">
                <a:latin typeface="Helvetica" panose="020B0604020202020204" pitchFamily="34" charset="0"/>
              </a:endParaRPr>
            </a:p>
          </p:txBody>
        </p:sp>
        <p:sp>
          <p:nvSpPr>
            <p:cNvPr id="20" name="Rectangle 12"/>
            <p:cNvSpPr>
              <a:spLocks noChangeArrowheads="1"/>
            </p:cNvSpPr>
            <p:nvPr/>
          </p:nvSpPr>
          <p:spPr bwMode="auto">
            <a:xfrm>
              <a:off x="9214417" y="5119804"/>
              <a:ext cx="685800" cy="304800"/>
            </a:xfrm>
            <a:prstGeom prst="rect">
              <a:avLst/>
            </a:prstGeom>
            <a:solidFill>
              <a:schemeClr val="bg1"/>
            </a:solidFill>
            <a:ln w="12700">
              <a:solidFill>
                <a:schemeClr val="tx1"/>
              </a:solidFill>
              <a:miter lim="800000"/>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rPr>
                <a:t>7</a:t>
              </a:r>
              <a:endParaRPr lang="en-US" altLang="zh-CN" sz="1700" b="1">
                <a:latin typeface="Helvetica" panose="020B0604020202020204" pitchFamily="34" charset="0"/>
              </a:endParaRPr>
            </a:p>
          </p:txBody>
        </p:sp>
        <p:sp>
          <p:nvSpPr>
            <p:cNvPr id="35" name="Text Box 35"/>
            <p:cNvSpPr txBox="1">
              <a:spLocks noChangeArrowheads="1"/>
            </p:cNvSpPr>
            <p:nvPr/>
          </p:nvSpPr>
          <p:spPr bwMode="auto">
            <a:xfrm>
              <a:off x="8111987" y="3012281"/>
              <a:ext cx="1214259" cy="3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dirty="0">
                  <a:solidFill>
                    <a:schemeClr val="accent2"/>
                  </a:solidFill>
                  <a:latin typeface="Helvetica" panose="020B0604020202020204" pitchFamily="34" charset="0"/>
                  <a:ea typeface="黑体" panose="02010609060101010101" pitchFamily="49" charset="-122"/>
                </a:rPr>
                <a:t>主存储器</a:t>
              </a:r>
              <a:endParaRPr lang="zh-CN" altLang="en-US" sz="2000" b="1" dirty="0">
                <a:solidFill>
                  <a:schemeClr val="accent2"/>
                </a:solidFill>
                <a:latin typeface="Helvetica" panose="020B0604020202020204" pitchFamily="34" charset="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501"/>
                                        </p:tgtEl>
                                        <p:attrNameLst>
                                          <p:attrName>style.visibility</p:attrName>
                                        </p:attrNameLst>
                                      </p:cBhvr>
                                      <p:to>
                                        <p:strVal val="visible"/>
                                      </p:to>
                                    </p:set>
                                    <p:animEffect transition="in" filter="blinds(horizontal)">
                                      <p:cBhvr>
                                        <p:cTn id="7" dur="500"/>
                                        <p:tgtEl>
                                          <p:spTgt spid="5745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502"/>
                                        </p:tgtEl>
                                        <p:attrNameLst>
                                          <p:attrName>style.visibility</p:attrName>
                                        </p:attrNameLst>
                                      </p:cBhvr>
                                      <p:to>
                                        <p:strVal val="visible"/>
                                      </p:to>
                                    </p:set>
                                    <p:animEffect transition="in" filter="blinds(horizontal)">
                                      <p:cBhvr>
                                        <p:cTn id="12" dur="500"/>
                                        <p:tgtEl>
                                          <p:spTgt spid="5745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4469"/>
                                        </p:tgtEl>
                                        <p:attrNameLst>
                                          <p:attrName>style.visibility</p:attrName>
                                        </p:attrNameLst>
                                      </p:cBhvr>
                                      <p:to>
                                        <p:strVal val="visible"/>
                                      </p:to>
                                    </p:set>
                                    <p:animEffect transition="in" filter="blinds(horizontal)">
                                      <p:cBhvr>
                                        <p:cTn id="17" dur="500"/>
                                        <p:tgtEl>
                                          <p:spTgt spid="5744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4470"/>
                                        </p:tgtEl>
                                        <p:attrNameLst>
                                          <p:attrName>style.visibility</p:attrName>
                                        </p:attrNameLst>
                                      </p:cBhvr>
                                      <p:to>
                                        <p:strVal val="visible"/>
                                      </p:to>
                                    </p:set>
                                    <p:animEffect transition="in" filter="blinds(horizontal)">
                                      <p:cBhvr>
                                        <p:cTn id="22" dur="500"/>
                                        <p:tgtEl>
                                          <p:spTgt spid="574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9" grpId="0" animBg="1"/>
      <p:bldP spid="574470" grpId="0" animBg="1"/>
      <p:bldP spid="574501" grpId="0"/>
      <p:bldP spid="5745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en-US" dirty="0"/>
              <a:t>主存层次的平均访问时间</a:t>
            </a:r>
            <a:endParaRPr lang="zh-CN" altLang="en-US" dirty="0"/>
          </a:p>
        </p:txBody>
      </p:sp>
      <p:sp>
        <p:nvSpPr>
          <p:cNvPr id="3" name="内容占位符 2"/>
          <p:cNvSpPr>
            <a:spLocks noGrp="1"/>
          </p:cNvSpPr>
          <p:nvPr>
            <p:ph idx="1"/>
          </p:nvPr>
        </p:nvSpPr>
        <p:spPr>
          <a:xfrm>
            <a:off x="592667" y="987748"/>
            <a:ext cx="6164594" cy="5068054"/>
          </a:xfrm>
        </p:spPr>
        <p:txBody>
          <a:bodyPr/>
          <a:lstStyle/>
          <a:p>
            <a:r>
              <a:rPr lang="zh-CN" altLang="en-US" dirty="0"/>
              <a:t>命中率</a:t>
            </a:r>
            <a:r>
              <a:rPr lang="en-US" altLang="zh-CN" dirty="0"/>
              <a:t>p</a:t>
            </a:r>
            <a:endParaRPr lang="en-US" altLang="zh-CN" dirty="0"/>
          </a:p>
          <a:p>
            <a:pPr lvl="1"/>
            <a:r>
              <a:rPr lang="zh-CN" altLang="en-US" dirty="0"/>
              <a:t>命中次数与访问总次数之比</a:t>
            </a:r>
            <a:endParaRPr lang="en-US" altLang="zh-CN" dirty="0"/>
          </a:p>
          <a:p>
            <a:r>
              <a:rPr lang="zh-CN" altLang="en-US" dirty="0"/>
              <a:t>缺失率（不命中率）</a:t>
            </a:r>
            <a:endParaRPr lang="en-US" altLang="zh-CN" dirty="0"/>
          </a:p>
          <a:p>
            <a:pPr lvl="1"/>
            <a:r>
              <a:rPr lang="zh-CN" altLang="en-US" dirty="0"/>
              <a:t>不命中次数与访问总次数之比</a:t>
            </a:r>
            <a:endParaRPr lang="en-US" altLang="zh-CN" dirty="0"/>
          </a:p>
          <a:p>
            <a:r>
              <a:rPr lang="zh-CN" altLang="en-US" dirty="0"/>
              <a:t>命中时间</a:t>
            </a:r>
            <a:r>
              <a:rPr lang="en-US" altLang="zh-CN" dirty="0"/>
              <a:t>Tc</a:t>
            </a:r>
            <a:endParaRPr lang="en-US" altLang="zh-CN" dirty="0"/>
          </a:p>
          <a:p>
            <a:pPr lvl="1"/>
            <a:r>
              <a:rPr lang="en-US" altLang="zh-CN" dirty="0"/>
              <a:t>CPU</a:t>
            </a:r>
            <a:r>
              <a:rPr lang="zh-CN" altLang="en-US" dirty="0"/>
              <a:t>直接存取</a:t>
            </a:r>
            <a:r>
              <a:rPr lang="en-US" altLang="zh-CN" dirty="0"/>
              <a:t>cache</a:t>
            </a:r>
            <a:r>
              <a:rPr lang="zh-CN" altLang="en-US" dirty="0"/>
              <a:t>的时间</a:t>
            </a:r>
            <a:endParaRPr lang="en-US" altLang="zh-CN" dirty="0"/>
          </a:p>
          <a:p>
            <a:r>
              <a:rPr lang="zh-CN" altLang="en-US" dirty="0"/>
              <a:t>主存访问时间</a:t>
            </a:r>
            <a:r>
              <a:rPr lang="en-US" altLang="zh-CN" dirty="0"/>
              <a:t>Tm</a:t>
            </a:r>
            <a:endParaRPr lang="en-US" altLang="zh-CN" dirty="0"/>
          </a:p>
          <a:p>
            <a:pPr lvl="1"/>
            <a:r>
              <a:rPr lang="en-US" altLang="zh-CN" dirty="0"/>
              <a:t>CPU</a:t>
            </a:r>
            <a:r>
              <a:rPr lang="zh-CN" altLang="en-US" dirty="0"/>
              <a:t>从主存读取主存块送</a:t>
            </a:r>
            <a:r>
              <a:rPr lang="en-US" altLang="zh-CN" dirty="0"/>
              <a:t>cache</a:t>
            </a:r>
            <a:r>
              <a:rPr lang="zh-CN" altLang="en-US" dirty="0"/>
              <a:t>的时间</a:t>
            </a:r>
            <a:endParaRPr lang="en-US" altLang="zh-CN" dirty="0"/>
          </a:p>
          <a:p>
            <a:r>
              <a:rPr lang="en-US" altLang="zh-CN" dirty="0"/>
              <a:t>Cache-</a:t>
            </a:r>
            <a:r>
              <a:rPr lang="zh-CN" altLang="en-US" dirty="0"/>
              <a:t>主存层次的平均访问时间</a:t>
            </a:r>
            <a:endParaRPr lang="zh-CN" altLang="en-US" dirty="0"/>
          </a:p>
          <a:p>
            <a:pPr lvl="1"/>
            <a:r>
              <a:rPr lang="en-US" altLang="zh-CN" dirty="0"/>
              <a:t>Ta =</a:t>
            </a:r>
            <a:endParaRPr lang="zh-CN" altLang="en-US" dirty="0"/>
          </a:p>
        </p:txBody>
      </p:sp>
      <mc:AlternateContent xmlns:mc="http://schemas.openxmlformats.org/markup-compatibility/2006">
        <mc:Choice xmlns:a14="http://schemas.microsoft.com/office/drawing/2010/main" Requires="a14">
          <p:sp>
            <p:nvSpPr>
              <p:cNvPr id="5" name="矩形 4"/>
              <p:cNvSpPr/>
              <p:nvPr/>
            </p:nvSpPr>
            <p:spPr>
              <a:xfrm>
                <a:off x="6757261" y="1065846"/>
                <a:ext cx="5383461" cy="5284011"/>
              </a:xfrm>
              <a:prstGeom prst="rect">
                <a:avLst/>
              </a:prstGeom>
            </p:spPr>
            <p:txBody>
              <a:bodyPr wrap="none">
                <a:spAutoFit/>
              </a:bodyPr>
              <a:lstStyle/>
              <a:p>
                <a:pPr>
                  <a:lnSpc>
                    <a:spcPct val="130000"/>
                  </a:lnSpc>
                </a:pPr>
                <a:r>
                  <a:rPr lang="zh-CN" altLang="en-US" sz="2400" kern="0" dirty="0" smtClean="0">
                    <a:solidFill>
                      <a:prstClr val="black"/>
                    </a:solidFill>
                    <a:latin typeface="微软雅黑" panose="020B0503020204020204" pitchFamily="34" charset="-122"/>
                    <a:ea typeface="微软雅黑" panose="020B0503020204020204" pitchFamily="34" charset="-122"/>
                  </a:rPr>
                  <a:t>设总的访问时间为</a:t>
                </a:r>
                <a:r>
                  <a:rPr lang="en-US" altLang="zh-CN" sz="2400" kern="0" dirty="0" err="1">
                    <a:solidFill>
                      <a:prstClr val="black"/>
                    </a:solidFill>
                    <a:latin typeface="微软雅黑" panose="020B0503020204020204" pitchFamily="34" charset="-122"/>
                    <a:ea typeface="微软雅黑" panose="020B0503020204020204" pitchFamily="34" charset="-122"/>
                  </a:rPr>
                  <a:t>Tz</a:t>
                </a:r>
                <a:endParaRPr lang="en-US" altLang="zh-CN" sz="2400" kern="0" dirty="0">
                  <a:solidFill>
                    <a:prstClr val="black"/>
                  </a:solidFill>
                  <a:latin typeface="微软雅黑" panose="020B0503020204020204" pitchFamily="34" charset="-122"/>
                  <a:ea typeface="微软雅黑" panose="020B0503020204020204" pitchFamily="34" charset="-122"/>
                </a:endParaRPr>
              </a:p>
              <a:p>
                <a:pPr>
                  <a:lnSpc>
                    <a:spcPct val="130000"/>
                  </a:lnSpc>
                </a:pPr>
                <a:r>
                  <a:rPr lang="zh-CN" altLang="en-US" sz="2400" kern="0" dirty="0">
                    <a:solidFill>
                      <a:prstClr val="black"/>
                    </a:solidFill>
                    <a:latin typeface="微软雅黑" panose="020B0503020204020204" pitchFamily="34" charset="-122"/>
                    <a:ea typeface="微软雅黑" panose="020B0503020204020204" pitchFamily="34" charset="-122"/>
                  </a:rPr>
                  <a:t>总的访问次数为</a:t>
                </a:r>
                <a:r>
                  <a:rPr lang="en-US" altLang="zh-CN" sz="2400" kern="0" dirty="0">
                    <a:solidFill>
                      <a:prstClr val="black"/>
                    </a:solidFill>
                    <a:latin typeface="微软雅黑" panose="020B0503020204020204" pitchFamily="34" charset="-122"/>
                    <a:ea typeface="微软雅黑" panose="020B0503020204020204" pitchFamily="34" charset="-122"/>
                  </a:rPr>
                  <a:t>n</a:t>
                </a:r>
                <a:r>
                  <a:rPr lang="zh-CN" altLang="en-US" sz="2400" kern="0" dirty="0">
                    <a:solidFill>
                      <a:prstClr val="black"/>
                    </a:solidFill>
                    <a:latin typeface="微软雅黑" panose="020B0503020204020204" pitchFamily="34" charset="-122"/>
                    <a:ea typeface="微软雅黑" panose="020B0503020204020204" pitchFamily="34" charset="-122"/>
                  </a:rPr>
                  <a:t>，</a:t>
                </a:r>
                <a:endParaRPr lang="en-US" altLang="zh-CN" sz="2400" kern="0" dirty="0">
                  <a:solidFill>
                    <a:prstClr val="black"/>
                  </a:solidFill>
                  <a:latin typeface="微软雅黑" panose="020B0503020204020204" pitchFamily="34" charset="-122"/>
                  <a:ea typeface="微软雅黑" panose="020B0503020204020204" pitchFamily="34" charset="-122"/>
                </a:endParaRPr>
              </a:p>
              <a:p>
                <a:pPr>
                  <a:lnSpc>
                    <a:spcPct val="130000"/>
                  </a:lnSpc>
                </a:pPr>
                <a:r>
                  <a:rPr lang="zh-CN" altLang="en-US" sz="2400" kern="0" dirty="0">
                    <a:solidFill>
                      <a:prstClr val="black"/>
                    </a:solidFill>
                    <a:latin typeface="微软雅黑" panose="020B0503020204020204" pitchFamily="34" charset="-122"/>
                    <a:ea typeface="微软雅黑" panose="020B0503020204020204" pitchFamily="34" charset="-122"/>
                  </a:rPr>
                  <a:t>平均访问时间为</a:t>
                </a:r>
                <a:r>
                  <a:rPr lang="en-US" altLang="zh-CN" sz="2400" kern="0" dirty="0">
                    <a:solidFill>
                      <a:prstClr val="black"/>
                    </a:solidFill>
                    <a:latin typeface="微软雅黑" panose="020B0503020204020204" pitchFamily="34" charset="-122"/>
                    <a:ea typeface="微软雅黑" panose="020B0503020204020204" pitchFamily="34" charset="-122"/>
                  </a:rPr>
                  <a:t>Ta</a:t>
                </a:r>
                <a:endParaRPr lang="zh-CN" altLang="en-US" sz="2400" dirty="0"/>
              </a:p>
              <a:p>
                <a:pPr>
                  <a:lnSpc>
                    <a:spcPct val="130000"/>
                  </a:lnSpc>
                </a:pPr>
                <a:r>
                  <a:rPr lang="zh-CN" altLang="en-US" sz="2400" kern="0" dirty="0">
                    <a:solidFill>
                      <a:prstClr val="black"/>
                    </a:solidFill>
                    <a:latin typeface="微软雅黑" panose="020B0503020204020204" pitchFamily="34" charset="-122"/>
                    <a:ea typeface="微软雅黑" panose="020B0503020204020204" pitchFamily="34" charset="-122"/>
                  </a:rPr>
                  <a:t>则</a:t>
                </a:r>
                <a:r>
                  <a:rPr lang="zh-CN" altLang="en-US" sz="2400" kern="0" dirty="0" smtClean="0">
                    <a:solidFill>
                      <a:prstClr val="black"/>
                    </a:solidFill>
                    <a:latin typeface="微软雅黑" panose="020B0503020204020204" pitchFamily="34" charset="-122"/>
                    <a:ea typeface="微软雅黑" panose="020B0503020204020204" pitchFamily="34" charset="-122"/>
                  </a:rPr>
                  <a:t>：</a:t>
                </a:r>
                <a:endParaRPr lang="en-US" altLang="zh-CN" sz="2400" kern="0" dirty="0" smtClean="0">
                  <a:solidFill>
                    <a:prstClr val="black"/>
                  </a:solidFill>
                  <a:latin typeface="微软雅黑" panose="020B0503020204020204" pitchFamily="34" charset="-122"/>
                  <a:ea typeface="微软雅黑" panose="020B0503020204020204" pitchFamily="34" charset="-122"/>
                </a:endParaRPr>
              </a:p>
              <a:p>
                <a:pPr algn="just">
                  <a:lnSpc>
                    <a:spcPct val="130000"/>
                  </a:lnSpc>
                </a:pPr>
                <a14:m>
                  <m:oMathPara xmlns:m="http://schemas.openxmlformats.org/officeDocument/2006/math">
                    <m:oMathParaPr>
                      <m:jc m:val="left"/>
                    </m:oMathParaPr>
                    <m:oMath xmlns:m="http://schemas.openxmlformats.org/officeDocument/2006/math">
                      <m:r>
                        <a:rPr lang="en-US" altLang="zh-CN" sz="2400" b="0" i="1" kern="0" smtClean="0">
                          <a:solidFill>
                            <a:prstClr val="black"/>
                          </a:solidFill>
                          <a:latin typeface="Cambria Math" panose="02040503050406030204" pitchFamily="18" charset="0"/>
                          <a:ea typeface="微软雅黑" panose="020B0503020204020204" pitchFamily="34" charset="-122"/>
                        </a:rPr>
                        <m:t>𝑇</m:t>
                      </m:r>
                      <m:r>
                        <a:rPr lang="en-US" altLang="zh-CN" sz="2400" b="0" i="1" kern="0" baseline="-25000" smtClean="0">
                          <a:solidFill>
                            <a:prstClr val="black"/>
                          </a:solidFill>
                          <a:latin typeface="Cambria Math" panose="02040503050406030204" pitchFamily="18" charset="0"/>
                          <a:ea typeface="微软雅黑" panose="020B0503020204020204" pitchFamily="34" charset="-122"/>
                        </a:rPr>
                        <m:t>𝑧</m:t>
                      </m:r>
                      <m:r>
                        <a:rPr lang="en-US" altLang="zh-CN" sz="2400" b="0" i="1" kern="0" smtClean="0">
                          <a:solidFill>
                            <a:prstClr val="black"/>
                          </a:solidFill>
                          <a:latin typeface="Cambria Math" panose="02040503050406030204" pitchFamily="18" charset="0"/>
                          <a:ea typeface="微软雅黑" panose="020B0503020204020204" pitchFamily="34" charset="-122"/>
                        </a:rPr>
                        <m:t>=</m:t>
                      </m:r>
                      <m:r>
                        <a:rPr lang="en-US" altLang="zh-CN" sz="2400" b="0" i="1" kern="0" smtClean="0">
                          <a:solidFill>
                            <a:prstClr val="black"/>
                          </a:solidFill>
                          <a:latin typeface="Cambria Math" panose="02040503050406030204" pitchFamily="18" charset="0"/>
                          <a:ea typeface="微软雅黑" panose="020B0503020204020204" pitchFamily="34" charset="-122"/>
                        </a:rPr>
                        <m:t>𝑛</m:t>
                      </m:r>
                      <m:r>
                        <a:rPr lang="en-US" altLang="zh-CN" sz="2400" b="0" i="1" kern="0" smtClean="0">
                          <a:solidFill>
                            <a:prstClr val="black"/>
                          </a:solidFill>
                          <a:latin typeface="Cambria Math" panose="02040503050406030204" pitchFamily="18" charset="0"/>
                          <a:ea typeface="微软雅黑" panose="020B0503020204020204" pitchFamily="34" charset="-122"/>
                        </a:rPr>
                        <m:t> ∗</m:t>
                      </m:r>
                      <m:r>
                        <a:rPr lang="en-US" altLang="zh-CN" sz="2400" b="0" i="1" kern="0" smtClean="0">
                          <a:solidFill>
                            <a:prstClr val="black"/>
                          </a:solidFill>
                          <a:latin typeface="Cambria Math" panose="02040503050406030204" pitchFamily="18" charset="0"/>
                          <a:ea typeface="微软雅黑" panose="020B0503020204020204" pitchFamily="34" charset="-122"/>
                        </a:rPr>
                        <m:t>𝑝</m:t>
                      </m:r>
                      <m:r>
                        <a:rPr lang="en-US" altLang="zh-CN" sz="2400" b="0" i="1" kern="0" smtClean="0">
                          <a:solidFill>
                            <a:prstClr val="black"/>
                          </a:solidFill>
                          <a:latin typeface="Cambria Math" panose="02040503050406030204" pitchFamily="18" charset="0"/>
                          <a:ea typeface="微软雅黑" panose="020B0503020204020204" pitchFamily="34" charset="-122"/>
                        </a:rPr>
                        <m:t> ∗</m:t>
                      </m:r>
                      <m:r>
                        <a:rPr lang="en-US" altLang="zh-CN" sz="2400" b="0" i="1" kern="0" smtClean="0">
                          <a:solidFill>
                            <a:prstClr val="black"/>
                          </a:solidFill>
                          <a:latin typeface="Cambria Math" panose="02040503050406030204" pitchFamily="18" charset="0"/>
                          <a:ea typeface="微软雅黑" panose="020B0503020204020204" pitchFamily="34" charset="-122"/>
                        </a:rPr>
                        <m:t>𝑇𝑐</m:t>
                      </m:r>
                      <m:r>
                        <a:rPr lang="en-US" altLang="zh-CN" sz="2400" b="0" i="1" kern="0" smtClean="0">
                          <a:solidFill>
                            <a:prstClr val="black"/>
                          </a:solidFill>
                          <a:latin typeface="Cambria Math" panose="02040503050406030204" pitchFamily="18" charset="0"/>
                          <a:ea typeface="微软雅黑" panose="020B0503020204020204" pitchFamily="34" charset="-122"/>
                        </a:rPr>
                        <m:t>+</m:t>
                      </m:r>
                      <m:r>
                        <a:rPr lang="en-US" altLang="zh-CN" sz="2400" b="0" i="1" kern="0" smtClean="0">
                          <a:solidFill>
                            <a:prstClr val="black"/>
                          </a:solidFill>
                          <a:latin typeface="Cambria Math" panose="02040503050406030204" pitchFamily="18" charset="0"/>
                          <a:ea typeface="微软雅黑" panose="020B0503020204020204" pitchFamily="34" charset="-122"/>
                        </a:rPr>
                        <m:t>𝑛</m:t>
                      </m:r>
                      <m:d>
                        <m:dPr>
                          <m:ctrlPr>
                            <a:rPr lang="en-US" altLang="zh-CN" sz="2400" b="0" i="1" kern="0" smtClean="0">
                              <a:solidFill>
                                <a:prstClr val="black"/>
                              </a:solidFill>
                              <a:latin typeface="Cambria Math" panose="02040503050406030204" pitchFamily="18" charset="0"/>
                              <a:ea typeface="微软雅黑" panose="020B0503020204020204" pitchFamily="34" charset="-122"/>
                            </a:rPr>
                          </m:ctrlPr>
                        </m:dPr>
                        <m:e>
                          <m:r>
                            <a:rPr lang="en-US" altLang="zh-CN" sz="2400" b="0" i="1" kern="0" smtClean="0">
                              <a:solidFill>
                                <a:prstClr val="black"/>
                              </a:solidFill>
                              <a:latin typeface="Cambria Math" panose="02040503050406030204" pitchFamily="18" charset="0"/>
                              <a:ea typeface="微软雅黑" panose="020B0503020204020204" pitchFamily="34" charset="-122"/>
                            </a:rPr>
                            <m:t>1</m:t>
                          </m:r>
                          <m:r>
                            <a:rPr lang="en-US" altLang="zh-CN" sz="2400" b="0" i="1" kern="0" smtClean="0">
                              <a:solidFill>
                                <a:prstClr val="black"/>
                              </a:solidFill>
                              <a:latin typeface="Cambria Math" panose="02040503050406030204" pitchFamily="18" charset="0"/>
                              <a:ea typeface="微软雅黑" panose="020B0503020204020204" pitchFamily="34" charset="-122"/>
                            </a:rPr>
                            <m:t>−</m:t>
                          </m:r>
                          <m:r>
                            <a:rPr lang="en-US" altLang="zh-CN" sz="2400" b="0" i="1" kern="0" smtClean="0">
                              <a:solidFill>
                                <a:prstClr val="black"/>
                              </a:solidFill>
                              <a:latin typeface="Cambria Math" panose="02040503050406030204" pitchFamily="18" charset="0"/>
                              <a:ea typeface="微软雅黑" panose="020B0503020204020204" pitchFamily="34" charset="-122"/>
                            </a:rPr>
                            <m:t>𝑝</m:t>
                          </m:r>
                        </m:e>
                      </m:d>
                      <m:r>
                        <a:rPr lang="en-US" altLang="zh-CN" sz="2400" b="0" i="1" kern="0" smtClean="0">
                          <a:solidFill>
                            <a:prstClr val="black"/>
                          </a:solidFill>
                          <a:latin typeface="Cambria Math" panose="02040503050406030204" pitchFamily="18" charset="0"/>
                          <a:ea typeface="微软雅黑" panose="020B0503020204020204" pitchFamily="34" charset="-122"/>
                        </a:rPr>
                        <m:t>∗(</m:t>
                      </m:r>
                      <m:r>
                        <a:rPr lang="en-US" altLang="zh-CN" sz="2400" b="0" i="1" kern="0" smtClean="0">
                          <a:solidFill>
                            <a:prstClr val="black"/>
                          </a:solidFill>
                          <a:latin typeface="Cambria Math" panose="02040503050406030204" pitchFamily="18" charset="0"/>
                          <a:ea typeface="微软雅黑" panose="020B0503020204020204" pitchFamily="34" charset="-122"/>
                        </a:rPr>
                        <m:t>𝑇𝑚</m:t>
                      </m:r>
                      <m:r>
                        <a:rPr lang="en-US" altLang="zh-CN" sz="2400" b="0" i="1" kern="0" smtClean="0">
                          <a:solidFill>
                            <a:prstClr val="black"/>
                          </a:solidFill>
                          <a:latin typeface="Cambria Math" panose="02040503050406030204" pitchFamily="18" charset="0"/>
                          <a:ea typeface="微软雅黑" panose="020B0503020204020204" pitchFamily="34" charset="-122"/>
                        </a:rPr>
                        <m:t>+</m:t>
                      </m:r>
                      <m:r>
                        <a:rPr lang="en-US" altLang="zh-CN" sz="2400" b="0" i="1" kern="0" smtClean="0">
                          <a:solidFill>
                            <a:prstClr val="black"/>
                          </a:solidFill>
                          <a:latin typeface="Cambria Math" panose="02040503050406030204" pitchFamily="18" charset="0"/>
                          <a:ea typeface="微软雅黑" panose="020B0503020204020204" pitchFamily="34" charset="-122"/>
                        </a:rPr>
                        <m:t>𝑇𝑐</m:t>
                      </m:r>
                      <m:r>
                        <a:rPr lang="en-US" altLang="zh-CN" sz="2400" b="0" i="1" kern="0" smtClean="0">
                          <a:solidFill>
                            <a:prstClr val="black"/>
                          </a:solidFill>
                          <a:latin typeface="Cambria Math" panose="02040503050406030204" pitchFamily="18" charset="0"/>
                          <a:ea typeface="微软雅黑" panose="020B0503020204020204" pitchFamily="34" charset="-122"/>
                        </a:rPr>
                        <m:t>)</m:t>
                      </m:r>
                    </m:oMath>
                  </m:oMathPara>
                </a14:m>
                <a:endParaRPr lang="en-US" altLang="zh-CN" sz="2400" kern="0" dirty="0">
                  <a:solidFill>
                    <a:prstClr val="black"/>
                  </a:solidFill>
                  <a:latin typeface="微软雅黑" panose="020B0503020204020204" pitchFamily="34" charset="-122"/>
                  <a:ea typeface="微软雅黑" panose="020B0503020204020204" pitchFamily="34" charset="-122"/>
                </a:endParaRPr>
              </a:p>
              <a:p>
                <a:pPr>
                  <a:lnSpc>
                    <a:spcPct val="130000"/>
                  </a:lnSpc>
                </a:pPr>
                <a14:m>
                  <m:oMathPara xmlns:m="http://schemas.openxmlformats.org/officeDocument/2006/math">
                    <m:oMathParaPr>
                      <m:jc m:val="left"/>
                    </m:oMathParaPr>
                    <m:oMath xmlns:m="http://schemas.openxmlformats.org/officeDocument/2006/math">
                      <m:r>
                        <a:rPr lang="en-US" altLang="zh-CN" sz="2400" b="0" i="1" kern="0" smtClean="0">
                          <a:solidFill>
                            <a:prstClr val="black"/>
                          </a:solidFill>
                          <a:latin typeface="Cambria Math" panose="02040503050406030204" pitchFamily="18" charset="0"/>
                          <a:ea typeface="Cambria Math" panose="02040503050406030204" pitchFamily="18" charset="0"/>
                        </a:rPr>
                        <m:t>𝑇</m:t>
                      </m:r>
                      <m:r>
                        <a:rPr lang="en-US" altLang="zh-CN" sz="2400" b="0" i="1" kern="0" baseline="-25000" smtClean="0">
                          <a:solidFill>
                            <a:prstClr val="black"/>
                          </a:solidFill>
                          <a:latin typeface="Cambria Math" panose="02040503050406030204" pitchFamily="18" charset="0"/>
                          <a:ea typeface="Cambria Math" panose="02040503050406030204" pitchFamily="18" charset="0"/>
                        </a:rPr>
                        <m:t>𝑎</m:t>
                      </m:r>
                      <m:r>
                        <a:rPr lang="en-US" altLang="zh-CN" sz="2400" b="0" i="1" kern="0" smtClean="0">
                          <a:solidFill>
                            <a:prstClr val="black"/>
                          </a:solidFill>
                          <a:latin typeface="Cambria Math" panose="02040503050406030204" pitchFamily="18" charset="0"/>
                          <a:ea typeface="Cambria Math" panose="02040503050406030204" pitchFamily="18" charset="0"/>
                        </a:rPr>
                        <m:t>=</m:t>
                      </m:r>
                      <m:f>
                        <m:fPr>
                          <m:ctrlPr>
                            <a:rPr lang="en-US" altLang="zh-CN" sz="2400" i="1" kern="0">
                              <a:solidFill>
                                <a:prstClr val="black"/>
                              </a:solidFill>
                              <a:latin typeface="Cambria Math" panose="02040503050406030204" pitchFamily="18" charset="0"/>
                              <a:ea typeface="Cambria Math" panose="02040503050406030204" pitchFamily="18" charset="0"/>
                            </a:rPr>
                          </m:ctrlPr>
                        </m:fPr>
                        <m:num>
                          <m:r>
                            <a:rPr lang="en-US" altLang="zh-CN" sz="2400" i="1" kern="0">
                              <a:solidFill>
                                <a:prstClr val="black"/>
                              </a:solidFill>
                              <a:latin typeface="Cambria Math" panose="02040503050406030204" pitchFamily="18" charset="0"/>
                              <a:ea typeface="Cambria Math" panose="02040503050406030204" pitchFamily="18" charset="0"/>
                            </a:rPr>
                            <m:t>𝑇</m:t>
                          </m:r>
                          <m:r>
                            <a:rPr lang="en-US" altLang="zh-CN" sz="2400" i="1" kern="0" baseline="-25000">
                              <a:solidFill>
                                <a:prstClr val="black"/>
                              </a:solidFill>
                              <a:latin typeface="Cambria Math" panose="02040503050406030204" pitchFamily="18" charset="0"/>
                              <a:ea typeface="Cambria Math" panose="02040503050406030204" pitchFamily="18" charset="0"/>
                            </a:rPr>
                            <m:t>𝑧</m:t>
                          </m:r>
                        </m:num>
                        <m:den>
                          <m:r>
                            <a:rPr lang="en-US" altLang="zh-CN" sz="2400" i="1" kern="0">
                              <a:solidFill>
                                <a:prstClr val="black"/>
                              </a:solidFill>
                              <a:latin typeface="Cambria Math" panose="02040503050406030204" pitchFamily="18" charset="0"/>
                              <a:ea typeface="Cambria Math" panose="02040503050406030204" pitchFamily="18" charset="0"/>
                            </a:rPr>
                            <m:t>𝑛</m:t>
                          </m:r>
                        </m:den>
                      </m:f>
                    </m:oMath>
                  </m:oMathPara>
                </a14:m>
                <a:endParaRPr lang="en-US" altLang="zh-CN" sz="2400" kern="0" dirty="0" smtClean="0">
                  <a:solidFill>
                    <a:prstClr val="black"/>
                  </a:solidFill>
                  <a:latin typeface="Cambria Math" panose="02040503050406030204" pitchFamily="18" charset="0"/>
                  <a:ea typeface="Cambria Math" panose="02040503050406030204" pitchFamily="18" charset="0"/>
                </a:endParaRPr>
              </a:p>
              <a:p>
                <a:pPr>
                  <a:lnSpc>
                    <a:spcPct val="130000"/>
                  </a:lnSpc>
                </a:pPr>
                <a14:m>
                  <m:oMathPara xmlns:m="http://schemas.openxmlformats.org/officeDocument/2006/math">
                    <m:oMathParaPr>
                      <m:jc m:val="left"/>
                    </m:oMathParaPr>
                    <m:oMath xmlns:m="http://schemas.openxmlformats.org/officeDocument/2006/math">
                      <m:r>
                        <a:rPr lang="en-US" altLang="zh-CN" sz="2400" i="1" kern="0" dirty="0">
                          <a:solidFill>
                            <a:prstClr val="black"/>
                          </a:solidFill>
                          <a:latin typeface="Cambria Math" panose="02040503050406030204" pitchFamily="18" charset="0"/>
                          <a:ea typeface="Cambria Math" panose="02040503050406030204" pitchFamily="18" charset="0"/>
                        </a:rPr>
                        <m:t>=</m:t>
                      </m:r>
                      <m:f>
                        <m:fPr>
                          <m:ctrlPr>
                            <a:rPr lang="en-US" altLang="zh-CN" sz="2400" i="1" kern="0" dirty="0" smtClean="0">
                              <a:solidFill>
                                <a:prstClr val="black"/>
                              </a:solidFill>
                              <a:latin typeface="Cambria Math" panose="02040503050406030204" pitchFamily="18" charset="0"/>
                              <a:ea typeface="Cambria Math" panose="02040503050406030204" pitchFamily="18" charset="0"/>
                            </a:rPr>
                          </m:ctrlPr>
                        </m:fPr>
                        <m:num>
                          <m:r>
                            <a:rPr lang="en-US" altLang="zh-CN" sz="2400" b="0" i="1" kern="0" dirty="0" smtClean="0">
                              <a:solidFill>
                                <a:prstClr val="black"/>
                              </a:solidFill>
                              <a:latin typeface="Cambria Math" panose="02040503050406030204" pitchFamily="18" charset="0"/>
                              <a:ea typeface="Cambria Math" panose="02040503050406030204" pitchFamily="18" charset="0"/>
                            </a:rPr>
                            <m:t>𝑛</m:t>
                          </m:r>
                          <m:r>
                            <a:rPr lang="en-US" altLang="zh-CN" sz="2400" b="0" i="1" kern="0" dirty="0" smtClean="0">
                              <a:solidFill>
                                <a:prstClr val="black"/>
                              </a:solidFill>
                              <a:latin typeface="Cambria Math" panose="02040503050406030204" pitchFamily="18" charset="0"/>
                              <a:ea typeface="Cambria Math" panose="02040503050406030204" pitchFamily="18" charset="0"/>
                            </a:rPr>
                            <m:t>∗</m:t>
                          </m:r>
                          <m:r>
                            <a:rPr lang="en-US" altLang="zh-CN" sz="2400" b="0" i="1" kern="0" dirty="0" smtClean="0">
                              <a:solidFill>
                                <a:prstClr val="black"/>
                              </a:solidFill>
                              <a:latin typeface="Cambria Math" panose="02040503050406030204" pitchFamily="18" charset="0"/>
                              <a:ea typeface="Cambria Math" panose="02040503050406030204" pitchFamily="18" charset="0"/>
                            </a:rPr>
                            <m:t>𝑝</m:t>
                          </m:r>
                          <m:r>
                            <a:rPr lang="en-US" altLang="zh-CN" sz="2400" b="0" i="1" kern="0" dirty="0" smtClean="0">
                              <a:solidFill>
                                <a:prstClr val="black"/>
                              </a:solidFill>
                              <a:latin typeface="Cambria Math" panose="02040503050406030204" pitchFamily="18" charset="0"/>
                              <a:ea typeface="Cambria Math" panose="02040503050406030204" pitchFamily="18" charset="0"/>
                            </a:rPr>
                            <m:t>∗</m:t>
                          </m:r>
                          <m:r>
                            <a:rPr lang="en-US" altLang="zh-CN" sz="2400" b="0" i="1" kern="0" dirty="0" smtClean="0">
                              <a:solidFill>
                                <a:prstClr val="black"/>
                              </a:solidFill>
                              <a:latin typeface="Cambria Math" panose="02040503050406030204" pitchFamily="18" charset="0"/>
                              <a:ea typeface="Cambria Math" panose="02040503050406030204" pitchFamily="18" charset="0"/>
                            </a:rPr>
                            <m:t>𝑇𝑐</m:t>
                          </m:r>
                          <m:r>
                            <a:rPr lang="en-US" altLang="zh-CN" sz="2400" b="0" i="1" kern="0" dirty="0" smtClean="0">
                              <a:solidFill>
                                <a:prstClr val="black"/>
                              </a:solidFill>
                              <a:latin typeface="Cambria Math" panose="02040503050406030204" pitchFamily="18" charset="0"/>
                              <a:ea typeface="Cambria Math" panose="02040503050406030204" pitchFamily="18" charset="0"/>
                            </a:rPr>
                            <m:t>+</m:t>
                          </m:r>
                          <m:r>
                            <a:rPr lang="en-US" altLang="zh-CN" sz="2400" b="0" i="1" kern="0" dirty="0" smtClean="0">
                              <a:solidFill>
                                <a:prstClr val="black"/>
                              </a:solidFill>
                              <a:latin typeface="Cambria Math" panose="02040503050406030204" pitchFamily="18" charset="0"/>
                              <a:ea typeface="Cambria Math" panose="02040503050406030204" pitchFamily="18" charset="0"/>
                            </a:rPr>
                            <m:t>𝑛</m:t>
                          </m:r>
                          <m:d>
                            <m:dPr>
                              <m:ctrlPr>
                                <a:rPr lang="en-US" altLang="zh-CN" sz="2400" b="0" i="1" kern="0" dirty="0" smtClean="0">
                                  <a:solidFill>
                                    <a:prstClr val="black"/>
                                  </a:solidFill>
                                  <a:latin typeface="Cambria Math" panose="02040503050406030204" pitchFamily="18" charset="0"/>
                                  <a:ea typeface="Cambria Math" panose="02040503050406030204" pitchFamily="18" charset="0"/>
                                </a:rPr>
                              </m:ctrlPr>
                            </m:dPr>
                            <m:e>
                              <m:r>
                                <a:rPr lang="en-US" altLang="zh-CN" sz="2400" b="0" i="1" kern="0" dirty="0" smtClean="0">
                                  <a:solidFill>
                                    <a:prstClr val="black"/>
                                  </a:solidFill>
                                  <a:latin typeface="Cambria Math" panose="02040503050406030204" pitchFamily="18" charset="0"/>
                                  <a:ea typeface="Cambria Math" panose="02040503050406030204" pitchFamily="18" charset="0"/>
                                </a:rPr>
                                <m:t>1</m:t>
                              </m:r>
                              <m:r>
                                <a:rPr lang="en-US" altLang="zh-CN" sz="2400" b="0" i="1" kern="0" dirty="0" smtClean="0">
                                  <a:solidFill>
                                    <a:prstClr val="black"/>
                                  </a:solidFill>
                                  <a:latin typeface="Cambria Math" panose="02040503050406030204" pitchFamily="18" charset="0"/>
                                  <a:ea typeface="Cambria Math" panose="02040503050406030204" pitchFamily="18" charset="0"/>
                                </a:rPr>
                                <m:t>−</m:t>
                              </m:r>
                              <m:r>
                                <a:rPr lang="en-US" altLang="zh-CN" sz="2400" b="0" i="1" kern="0" dirty="0" smtClean="0">
                                  <a:solidFill>
                                    <a:prstClr val="black"/>
                                  </a:solidFill>
                                  <a:latin typeface="Cambria Math" panose="02040503050406030204" pitchFamily="18" charset="0"/>
                                  <a:ea typeface="Cambria Math" panose="02040503050406030204" pitchFamily="18" charset="0"/>
                                </a:rPr>
                                <m:t>𝑝</m:t>
                              </m:r>
                            </m:e>
                          </m:d>
                          <m:r>
                            <a:rPr lang="en-US" altLang="zh-CN" sz="2400" b="0" i="1" kern="0" dirty="0" smtClean="0">
                              <a:solidFill>
                                <a:prstClr val="black"/>
                              </a:solidFill>
                              <a:latin typeface="Cambria Math" panose="02040503050406030204" pitchFamily="18" charset="0"/>
                              <a:ea typeface="Cambria Math" panose="02040503050406030204" pitchFamily="18" charset="0"/>
                            </a:rPr>
                            <m:t>∗(</m:t>
                          </m:r>
                          <m:r>
                            <a:rPr lang="en-US" altLang="zh-CN" sz="2400" b="0" i="1" kern="0" dirty="0" smtClean="0">
                              <a:solidFill>
                                <a:prstClr val="black"/>
                              </a:solidFill>
                              <a:latin typeface="Cambria Math" panose="02040503050406030204" pitchFamily="18" charset="0"/>
                              <a:ea typeface="Cambria Math" panose="02040503050406030204" pitchFamily="18" charset="0"/>
                            </a:rPr>
                            <m:t>𝑇𝑚</m:t>
                          </m:r>
                          <m:r>
                            <a:rPr lang="en-US" altLang="zh-CN" sz="2400" b="0" i="1" kern="0" dirty="0" smtClean="0">
                              <a:solidFill>
                                <a:prstClr val="black"/>
                              </a:solidFill>
                              <a:latin typeface="Cambria Math" panose="02040503050406030204" pitchFamily="18" charset="0"/>
                              <a:ea typeface="Cambria Math" panose="02040503050406030204" pitchFamily="18" charset="0"/>
                            </a:rPr>
                            <m:t>+</m:t>
                          </m:r>
                          <m:r>
                            <a:rPr lang="en-US" altLang="zh-CN" sz="2400" b="0" i="1" kern="0" dirty="0" smtClean="0">
                              <a:solidFill>
                                <a:prstClr val="black"/>
                              </a:solidFill>
                              <a:latin typeface="Cambria Math" panose="02040503050406030204" pitchFamily="18" charset="0"/>
                              <a:ea typeface="Cambria Math" panose="02040503050406030204" pitchFamily="18" charset="0"/>
                            </a:rPr>
                            <m:t>𝑇𝑐</m:t>
                          </m:r>
                          <m:r>
                            <a:rPr lang="en-US" altLang="zh-CN" sz="2400" b="0" i="1" kern="0" dirty="0" smtClean="0">
                              <a:solidFill>
                                <a:prstClr val="black"/>
                              </a:solidFill>
                              <a:latin typeface="Cambria Math" panose="02040503050406030204" pitchFamily="18" charset="0"/>
                              <a:ea typeface="Cambria Math" panose="02040503050406030204" pitchFamily="18" charset="0"/>
                            </a:rPr>
                            <m:t>)</m:t>
                          </m:r>
                        </m:num>
                        <m:den>
                          <m:r>
                            <a:rPr lang="en-US" altLang="zh-CN" sz="2400" b="0" i="1" kern="0" dirty="0" smtClean="0">
                              <a:solidFill>
                                <a:prstClr val="black"/>
                              </a:solidFill>
                              <a:latin typeface="Cambria Math" panose="02040503050406030204" pitchFamily="18" charset="0"/>
                              <a:ea typeface="Cambria Math" panose="02040503050406030204" pitchFamily="18" charset="0"/>
                            </a:rPr>
                            <m:t>𝑛</m:t>
                          </m:r>
                        </m:den>
                      </m:f>
                    </m:oMath>
                  </m:oMathPara>
                </a14:m>
                <a:endParaRPr lang="en-US" altLang="zh-CN" sz="2400" kern="0" dirty="0" smtClean="0">
                  <a:solidFill>
                    <a:prstClr val="black"/>
                  </a:solidFill>
                  <a:latin typeface="微软雅黑" panose="020B0503020204020204" pitchFamily="34" charset="-122"/>
                  <a:ea typeface="微软雅黑" panose="020B0503020204020204" pitchFamily="34" charset="-122"/>
                </a:endParaRPr>
              </a:p>
              <a:p>
                <a:pPr algn="just">
                  <a:lnSpc>
                    <a:spcPct val="130000"/>
                  </a:lnSpc>
                </a:pPr>
                <a14:m>
                  <m:oMathPara xmlns:m="http://schemas.openxmlformats.org/officeDocument/2006/math">
                    <m:oMathParaPr>
                      <m:jc m:val="left"/>
                    </m:oMathParaPr>
                    <m:oMath xmlns:m="http://schemas.openxmlformats.org/officeDocument/2006/math">
                      <m:r>
                        <a:rPr lang="en-US" altLang="zh-CN" sz="2400" b="0" i="1" kern="0" smtClean="0">
                          <a:solidFill>
                            <a:prstClr val="black"/>
                          </a:solidFill>
                          <a:latin typeface="Cambria Math" panose="02040503050406030204" pitchFamily="18" charset="0"/>
                          <a:ea typeface="Cambria Math" panose="02040503050406030204" pitchFamily="18" charset="0"/>
                        </a:rPr>
                        <m:t>=</m:t>
                      </m:r>
                      <m:r>
                        <a:rPr lang="en-US" altLang="zh-CN" sz="2400" b="0" i="1" kern="0" smtClean="0">
                          <a:solidFill>
                            <a:prstClr val="black"/>
                          </a:solidFill>
                          <a:latin typeface="Cambria Math" panose="02040503050406030204" pitchFamily="18" charset="0"/>
                          <a:ea typeface="Cambria Math" panose="02040503050406030204" pitchFamily="18" charset="0"/>
                        </a:rPr>
                        <m:t>𝑝</m:t>
                      </m:r>
                      <m:r>
                        <a:rPr lang="en-US" altLang="zh-CN" sz="2400" b="0" i="1" kern="0" smtClean="0">
                          <a:solidFill>
                            <a:prstClr val="black"/>
                          </a:solidFill>
                          <a:latin typeface="Cambria Math" panose="02040503050406030204" pitchFamily="18" charset="0"/>
                          <a:ea typeface="Cambria Math" panose="02040503050406030204" pitchFamily="18" charset="0"/>
                        </a:rPr>
                        <m:t>∗</m:t>
                      </m:r>
                      <m:r>
                        <a:rPr lang="en-US" altLang="zh-CN" sz="2400" b="0" i="1" kern="0" smtClean="0">
                          <a:solidFill>
                            <a:prstClr val="black"/>
                          </a:solidFill>
                          <a:latin typeface="Cambria Math" panose="02040503050406030204" pitchFamily="18" charset="0"/>
                          <a:ea typeface="Cambria Math" panose="02040503050406030204" pitchFamily="18" charset="0"/>
                        </a:rPr>
                        <m:t>𝑇𝑐</m:t>
                      </m:r>
                      <m:r>
                        <a:rPr lang="en-US" altLang="zh-CN" sz="2400" b="0" i="1" kern="0" smtClean="0">
                          <a:solidFill>
                            <a:prstClr val="black"/>
                          </a:solidFill>
                          <a:latin typeface="Cambria Math" panose="02040503050406030204" pitchFamily="18" charset="0"/>
                          <a:ea typeface="Cambria Math" panose="02040503050406030204" pitchFamily="18" charset="0"/>
                        </a:rPr>
                        <m:t>+(</m:t>
                      </m:r>
                      <m:r>
                        <a:rPr lang="en-US" altLang="zh-CN" sz="2400" b="0" i="1" kern="0" smtClean="0">
                          <a:solidFill>
                            <a:prstClr val="black"/>
                          </a:solidFill>
                          <a:latin typeface="Cambria Math" panose="02040503050406030204" pitchFamily="18" charset="0"/>
                          <a:ea typeface="Cambria Math" panose="02040503050406030204" pitchFamily="18" charset="0"/>
                        </a:rPr>
                        <m:t>1</m:t>
                      </m:r>
                      <m:r>
                        <a:rPr lang="en-US" altLang="zh-CN" sz="2400" b="0" i="1" kern="0" smtClean="0">
                          <a:solidFill>
                            <a:prstClr val="black"/>
                          </a:solidFill>
                          <a:latin typeface="Cambria Math" panose="02040503050406030204" pitchFamily="18" charset="0"/>
                          <a:ea typeface="Cambria Math" panose="02040503050406030204" pitchFamily="18" charset="0"/>
                        </a:rPr>
                        <m:t>−</m:t>
                      </m:r>
                      <m:r>
                        <a:rPr lang="en-US" altLang="zh-CN" sz="2400" b="0" i="1" kern="0" smtClean="0">
                          <a:solidFill>
                            <a:prstClr val="black"/>
                          </a:solidFill>
                          <a:latin typeface="Cambria Math" panose="02040503050406030204" pitchFamily="18" charset="0"/>
                          <a:ea typeface="Cambria Math" panose="02040503050406030204" pitchFamily="18" charset="0"/>
                        </a:rPr>
                        <m:t>𝑝</m:t>
                      </m:r>
                      <m:r>
                        <a:rPr lang="en-US" altLang="zh-CN" sz="2400" b="0" i="1" kern="0" smtClean="0">
                          <a:solidFill>
                            <a:prstClr val="black"/>
                          </a:solidFill>
                          <a:latin typeface="Cambria Math" panose="02040503050406030204" pitchFamily="18" charset="0"/>
                          <a:ea typeface="Cambria Math" panose="02040503050406030204" pitchFamily="18" charset="0"/>
                        </a:rPr>
                        <m:t>)(</m:t>
                      </m:r>
                      <m:r>
                        <a:rPr lang="en-US" altLang="zh-CN" sz="2400" b="0" i="1" kern="0" smtClean="0">
                          <a:solidFill>
                            <a:prstClr val="black"/>
                          </a:solidFill>
                          <a:latin typeface="Cambria Math" panose="02040503050406030204" pitchFamily="18" charset="0"/>
                          <a:ea typeface="Cambria Math" panose="02040503050406030204" pitchFamily="18" charset="0"/>
                        </a:rPr>
                        <m:t>𝑇𝑚</m:t>
                      </m:r>
                      <m:r>
                        <a:rPr lang="en-US" altLang="zh-CN" sz="2400" b="0" i="1" kern="0" smtClean="0">
                          <a:solidFill>
                            <a:prstClr val="black"/>
                          </a:solidFill>
                          <a:latin typeface="Cambria Math" panose="02040503050406030204" pitchFamily="18" charset="0"/>
                          <a:ea typeface="Cambria Math" panose="02040503050406030204" pitchFamily="18" charset="0"/>
                        </a:rPr>
                        <m:t>+</m:t>
                      </m:r>
                      <m:r>
                        <a:rPr lang="en-US" altLang="zh-CN" sz="2400" b="0" i="1" kern="0" smtClean="0">
                          <a:solidFill>
                            <a:prstClr val="black"/>
                          </a:solidFill>
                          <a:latin typeface="Cambria Math" panose="02040503050406030204" pitchFamily="18" charset="0"/>
                          <a:ea typeface="Cambria Math" panose="02040503050406030204" pitchFamily="18" charset="0"/>
                        </a:rPr>
                        <m:t>𝑇𝑐</m:t>
                      </m:r>
                      <m:r>
                        <a:rPr lang="en-US" altLang="zh-CN" sz="2400" b="0" i="1" kern="0" smtClean="0">
                          <a:solidFill>
                            <a:prstClr val="black"/>
                          </a:solidFill>
                          <a:latin typeface="Cambria Math" panose="02040503050406030204" pitchFamily="18" charset="0"/>
                          <a:ea typeface="Cambria Math" panose="02040503050406030204" pitchFamily="18" charset="0"/>
                        </a:rPr>
                        <m:t>)</m:t>
                      </m:r>
                    </m:oMath>
                  </m:oMathPara>
                </a14:m>
                <a:endParaRPr lang="en-US" altLang="zh-CN" sz="2400" kern="0" dirty="0" smtClean="0">
                  <a:solidFill>
                    <a:prstClr val="black"/>
                  </a:solidFill>
                  <a:latin typeface="Cambria Math" panose="02040503050406030204" pitchFamily="18" charset="0"/>
                  <a:ea typeface="Cambria Math" panose="02040503050406030204" pitchFamily="18" charset="0"/>
                </a:endParaRPr>
              </a:p>
              <a:p>
                <a:pPr algn="just">
                  <a:lnSpc>
                    <a:spcPct val="130000"/>
                  </a:lnSpc>
                </a:pPr>
                <a14:m>
                  <m:oMathPara xmlns:m="http://schemas.openxmlformats.org/officeDocument/2006/math">
                    <m:oMathParaPr>
                      <m:jc m:val="left"/>
                    </m:oMathParaPr>
                    <m:oMath xmlns:m="http://schemas.openxmlformats.org/officeDocument/2006/math">
                      <m:r>
                        <a:rPr lang="en-US" altLang="zh-CN" sz="2400" b="0" i="1" kern="0" smtClean="0">
                          <a:solidFill>
                            <a:prstClr val="black"/>
                          </a:solidFill>
                          <a:latin typeface="Cambria Math" panose="02040503050406030204" pitchFamily="18" charset="0"/>
                          <a:ea typeface="Cambria Math" panose="02040503050406030204" pitchFamily="18" charset="0"/>
                        </a:rPr>
                        <m:t>=</m:t>
                      </m:r>
                      <m:r>
                        <a:rPr lang="en-US" altLang="zh-CN" sz="2400" b="0" i="1" kern="0" smtClean="0">
                          <a:solidFill>
                            <a:prstClr val="black"/>
                          </a:solidFill>
                          <a:latin typeface="Cambria Math" panose="02040503050406030204" pitchFamily="18" charset="0"/>
                          <a:ea typeface="Cambria Math" panose="02040503050406030204" pitchFamily="18" charset="0"/>
                        </a:rPr>
                        <m:t>𝑇𝑐</m:t>
                      </m:r>
                      <m:r>
                        <a:rPr lang="en-US" altLang="zh-CN" sz="2400" b="0" i="1" kern="0" smtClean="0">
                          <a:solidFill>
                            <a:prstClr val="black"/>
                          </a:solidFill>
                          <a:latin typeface="Cambria Math" panose="02040503050406030204" pitchFamily="18" charset="0"/>
                          <a:ea typeface="Cambria Math" panose="02040503050406030204" pitchFamily="18" charset="0"/>
                        </a:rPr>
                        <m:t>+</m:t>
                      </m:r>
                      <m:d>
                        <m:dPr>
                          <m:ctrlPr>
                            <a:rPr lang="en-US" altLang="zh-CN" sz="2400" b="0" i="1" kern="0" smtClean="0">
                              <a:solidFill>
                                <a:prstClr val="black"/>
                              </a:solidFill>
                              <a:latin typeface="Cambria Math" panose="02040503050406030204" pitchFamily="18" charset="0"/>
                              <a:ea typeface="Cambria Math" panose="02040503050406030204" pitchFamily="18" charset="0"/>
                            </a:rPr>
                          </m:ctrlPr>
                        </m:dPr>
                        <m:e>
                          <m:r>
                            <a:rPr lang="en-US" altLang="zh-CN" sz="2400" b="0" i="1" kern="0" smtClean="0">
                              <a:solidFill>
                                <a:prstClr val="black"/>
                              </a:solidFill>
                              <a:latin typeface="Cambria Math" panose="02040503050406030204" pitchFamily="18" charset="0"/>
                              <a:ea typeface="Cambria Math" panose="02040503050406030204" pitchFamily="18" charset="0"/>
                            </a:rPr>
                            <m:t>1</m:t>
                          </m:r>
                          <m:r>
                            <a:rPr lang="en-US" altLang="zh-CN" sz="2400" b="0" i="1" kern="0" smtClean="0">
                              <a:solidFill>
                                <a:prstClr val="black"/>
                              </a:solidFill>
                              <a:latin typeface="Cambria Math" panose="02040503050406030204" pitchFamily="18" charset="0"/>
                              <a:ea typeface="Cambria Math" panose="02040503050406030204" pitchFamily="18" charset="0"/>
                            </a:rPr>
                            <m:t>−</m:t>
                          </m:r>
                          <m:r>
                            <a:rPr lang="en-US" altLang="zh-CN" sz="2400" b="0" i="1" kern="0" smtClean="0">
                              <a:solidFill>
                                <a:prstClr val="black"/>
                              </a:solidFill>
                              <a:latin typeface="Cambria Math" panose="02040503050406030204" pitchFamily="18" charset="0"/>
                              <a:ea typeface="Cambria Math" panose="02040503050406030204" pitchFamily="18" charset="0"/>
                            </a:rPr>
                            <m:t>𝑝</m:t>
                          </m:r>
                        </m:e>
                      </m:d>
                      <m:r>
                        <a:rPr lang="en-US" altLang="zh-CN" sz="2400" b="0" i="1" kern="0" smtClean="0">
                          <a:solidFill>
                            <a:prstClr val="black"/>
                          </a:solidFill>
                          <a:latin typeface="Cambria Math" panose="02040503050406030204" pitchFamily="18" charset="0"/>
                          <a:ea typeface="Cambria Math" panose="02040503050406030204" pitchFamily="18" charset="0"/>
                        </a:rPr>
                        <m:t>𝑇𝑚</m:t>
                      </m:r>
                    </m:oMath>
                  </m:oMathPara>
                </a14:m>
                <a:endParaRPr lang="en-US" altLang="zh-CN" sz="2400" kern="0" dirty="0" smtClean="0">
                  <a:solidFill>
                    <a:prstClr val="black"/>
                  </a:solidFill>
                  <a:latin typeface="Cambria Math" panose="02040503050406030204" pitchFamily="18" charset="0"/>
                  <a:ea typeface="Cambria Math" panose="020405030504060302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6757261" y="1065846"/>
                <a:ext cx="5383461" cy="5284011"/>
              </a:xfrm>
              <a:prstGeom prst="rect">
                <a:avLst/>
              </a:prstGeom>
              <a:blipFill rotWithShape="1">
                <a:blip r:embed="rId1"/>
                <a:stretch>
                  <a:fillRect l="-4" t="-6" r="-1224" b="9"/>
                </a:stretch>
              </a:blipFill>
            </p:spPr>
            <p:txBody>
              <a:bodyPr/>
              <a:lstStyle/>
              <a:p>
                <a:r>
                  <a:rPr lang="zh-CN" altLang="en-US">
                    <a:noFill/>
                  </a:rPr>
                  <a:t> </a:t>
                </a:r>
              </a:p>
            </p:txBody>
          </p:sp>
        </mc:Fallback>
      </mc:AlternateContent>
      <p:sp>
        <p:nvSpPr>
          <p:cNvPr id="7" name="矩形 6"/>
          <p:cNvSpPr/>
          <p:nvPr/>
        </p:nvSpPr>
        <p:spPr>
          <a:xfrm>
            <a:off x="2038240" y="5509684"/>
            <a:ext cx="2680542" cy="497957"/>
          </a:xfrm>
          <a:prstGeom prst="rect">
            <a:avLst/>
          </a:prstGeom>
        </p:spPr>
        <p:txBody>
          <a:bodyPr wrap="none">
            <a:spAutoFit/>
          </a:bodyPr>
          <a:lstStyle/>
          <a:p>
            <a:pPr marL="0" lvl="1">
              <a:lnSpc>
                <a:spcPct val="120000"/>
              </a:lnSpc>
              <a:spcBef>
                <a:spcPts val="0"/>
              </a:spcBef>
              <a:buSzPct val="100000"/>
            </a:pPr>
            <a:r>
              <a:rPr lang="en-US" altLang="zh-CN" sz="2400" b="1" kern="0" dirty="0">
                <a:solidFill>
                  <a:srgbClr val="003399"/>
                </a:solidFill>
                <a:latin typeface="微软雅黑" panose="020B0503020204020204" pitchFamily="34" charset="-122"/>
                <a:ea typeface="微软雅黑" panose="020B0503020204020204" pitchFamily="34" charset="-122"/>
              </a:rPr>
              <a:t>Tc+</a:t>
            </a:r>
            <a:r>
              <a:rPr lang="zh-CN" altLang="en-US" sz="2400" b="1" kern="0" dirty="0">
                <a:solidFill>
                  <a:srgbClr val="003399"/>
                </a:solidFill>
                <a:latin typeface="微软雅黑" panose="020B0503020204020204" pitchFamily="34" charset="-122"/>
                <a:ea typeface="微软雅黑" panose="020B0503020204020204" pitchFamily="34" charset="-122"/>
              </a:rPr>
              <a:t>（</a:t>
            </a:r>
            <a:r>
              <a:rPr lang="en-US" altLang="zh-CN" sz="2400" b="1" kern="0" dirty="0">
                <a:solidFill>
                  <a:srgbClr val="003399"/>
                </a:solidFill>
                <a:latin typeface="微软雅黑" panose="020B0503020204020204" pitchFamily="34" charset="-122"/>
                <a:ea typeface="微软雅黑" panose="020B0503020204020204" pitchFamily="34" charset="-122"/>
              </a:rPr>
              <a:t>1-p</a:t>
            </a:r>
            <a:r>
              <a:rPr lang="zh-CN" altLang="en-US" sz="2400" b="1" kern="0" dirty="0">
                <a:solidFill>
                  <a:srgbClr val="003399"/>
                </a:solidFill>
                <a:latin typeface="微软雅黑" panose="020B0503020204020204" pitchFamily="34" charset="-122"/>
                <a:ea typeface="微软雅黑" panose="020B0503020204020204" pitchFamily="34" charset="-122"/>
              </a:rPr>
              <a:t>）</a:t>
            </a:r>
            <a:r>
              <a:rPr lang="en-US" altLang="zh-CN" sz="2400" b="1" kern="0" dirty="0">
                <a:solidFill>
                  <a:srgbClr val="003399"/>
                </a:solidFill>
                <a:latin typeface="微软雅黑" panose="020B0503020204020204" pitchFamily="34" charset="-122"/>
                <a:ea typeface="微软雅黑" panose="020B0503020204020204" pitchFamily="34" charset="-122"/>
              </a:rPr>
              <a:t>x Tm</a:t>
            </a:r>
            <a:endParaRPr lang="zh-CN" altLang="en-US" sz="2400" b="1" kern="0" dirty="0">
              <a:solidFill>
                <a:srgbClr val="003399"/>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animEffect transition="in" filter="blinds(horizontal)">
                                      <p:cBhvr>
                                        <p:cTn id="55" dur="500"/>
                                        <p:tgtEl>
                                          <p:spTgt spid="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xEl>
                                              <p:pRg st="1" end="1"/>
                                            </p:txEl>
                                          </p:spTgt>
                                        </p:tgtEl>
                                        <p:attrNameLst>
                                          <p:attrName>style.visibility</p:attrName>
                                        </p:attrNameLst>
                                      </p:cBhvr>
                                      <p:to>
                                        <p:strVal val="visible"/>
                                      </p:to>
                                    </p:set>
                                    <p:animEffect transition="in" filter="blinds(horizontal)">
                                      <p:cBhvr>
                                        <p:cTn id="60" dur="500"/>
                                        <p:tgtEl>
                                          <p:spTgt spid="5">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5">
                                            <p:txEl>
                                              <p:pRg st="2" end="2"/>
                                            </p:txEl>
                                          </p:spTgt>
                                        </p:tgtEl>
                                        <p:attrNameLst>
                                          <p:attrName>style.visibility</p:attrName>
                                        </p:attrNameLst>
                                      </p:cBhvr>
                                      <p:to>
                                        <p:strVal val="visible"/>
                                      </p:to>
                                    </p:set>
                                    <p:animEffect transition="in" filter="blinds(horizontal)">
                                      <p:cBhvr>
                                        <p:cTn id="65" dur="500"/>
                                        <p:tgtEl>
                                          <p:spTgt spid="5">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xEl>
                                              <p:pRg st="3" end="3"/>
                                            </p:txEl>
                                          </p:spTgt>
                                        </p:tgtEl>
                                        <p:attrNameLst>
                                          <p:attrName>style.visibility</p:attrName>
                                        </p:attrNameLst>
                                      </p:cBhvr>
                                      <p:to>
                                        <p:strVal val="visible"/>
                                      </p:to>
                                    </p:set>
                                    <p:animEffect transition="in" filter="blinds(horizontal)">
                                      <p:cBhvr>
                                        <p:cTn id="70" dur="500"/>
                                        <p:tgtEl>
                                          <p:spTgt spid="5">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animEffect transition="in" filter="blinds(horizontal)">
                                      <p:cBhvr>
                                        <p:cTn id="75" dur="500"/>
                                        <p:tgtEl>
                                          <p:spTgt spid="5">
                                            <p:txEl>
                                              <p:pRg st="4" end="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5">
                                            <p:txEl>
                                              <p:pRg st="5" end="5"/>
                                            </p:txEl>
                                          </p:spTgt>
                                        </p:tgtEl>
                                        <p:attrNameLst>
                                          <p:attrName>style.visibility</p:attrName>
                                        </p:attrNameLst>
                                      </p:cBhvr>
                                      <p:to>
                                        <p:strVal val="visible"/>
                                      </p:to>
                                    </p:set>
                                    <p:animEffect transition="in" filter="blinds(horizontal)">
                                      <p:cBhvr>
                                        <p:cTn id="80" dur="500"/>
                                        <p:tgtEl>
                                          <p:spTgt spid="5">
                                            <p:txEl>
                                              <p:pRg st="5" end="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animEffect transition="in" filter="blinds(horizontal)">
                                      <p:cBhvr>
                                        <p:cTn id="85" dur="500"/>
                                        <p:tgtEl>
                                          <p:spTgt spid="5">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5">
                                            <p:txEl>
                                              <p:pRg st="7" end="7"/>
                                            </p:txEl>
                                          </p:spTgt>
                                        </p:tgtEl>
                                        <p:attrNameLst>
                                          <p:attrName>style.visibility</p:attrName>
                                        </p:attrNameLst>
                                      </p:cBhvr>
                                      <p:to>
                                        <p:strVal val="visible"/>
                                      </p:to>
                                    </p:set>
                                    <p:animEffect transition="in" filter="blinds(horizontal)">
                                      <p:cBhvr>
                                        <p:cTn id="90" dur="500"/>
                                        <p:tgtEl>
                                          <p:spTgt spid="5">
                                            <p:txEl>
                                              <p:pRg st="7" end="7"/>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5">
                                            <p:txEl>
                                              <p:pRg st="8" end="8"/>
                                            </p:txEl>
                                          </p:spTgt>
                                        </p:tgtEl>
                                        <p:attrNameLst>
                                          <p:attrName>style.visibility</p:attrName>
                                        </p:attrNameLst>
                                      </p:cBhvr>
                                      <p:to>
                                        <p:strVal val="visible"/>
                                      </p:to>
                                    </p:set>
                                    <p:animEffect transition="in" filter="blinds(horizontal)">
                                      <p:cBhvr>
                                        <p:cTn id="95" dur="500"/>
                                        <p:tgtEl>
                                          <p:spTgt spid="5">
                                            <p:txEl>
                                              <p:pRg st="8" end="8"/>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blinds(horizontal)">
                                      <p:cBhvr>
                                        <p:cTn id="10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en-US" dirty="0"/>
              <a:t>主存层次的平均访问时间</a:t>
            </a:r>
            <a:r>
              <a:rPr lang="en-US" altLang="zh-CN" dirty="0">
                <a:solidFill>
                  <a:srgbClr val="003399"/>
                </a:solidFill>
              </a:rPr>
              <a:t>-</a:t>
            </a:r>
            <a:r>
              <a:rPr lang="zh-CN" altLang="en-US" dirty="0">
                <a:solidFill>
                  <a:srgbClr val="003399"/>
                </a:solidFill>
              </a:rPr>
              <a:t>举例</a:t>
            </a:r>
            <a:endParaRPr lang="zh-CN" altLang="en-US" dirty="0">
              <a:solidFill>
                <a:srgbClr val="003399"/>
              </a:solidFill>
            </a:endParaRPr>
          </a:p>
        </p:txBody>
      </p:sp>
      <p:sp>
        <p:nvSpPr>
          <p:cNvPr id="3" name="内容占位符 2"/>
          <p:cNvSpPr>
            <a:spLocks noGrp="1"/>
          </p:cNvSpPr>
          <p:nvPr>
            <p:ph idx="1"/>
          </p:nvPr>
        </p:nvSpPr>
        <p:spPr>
          <a:xfrm>
            <a:off x="592667" y="987748"/>
            <a:ext cx="10922000" cy="2852063"/>
          </a:xfrm>
        </p:spPr>
        <p:txBody>
          <a:bodyPr/>
          <a:lstStyle/>
          <a:p>
            <a:pPr marL="0" indent="0">
              <a:buNone/>
            </a:pPr>
            <a:r>
              <a:rPr lang="zh-CN" altLang="en-US" dirty="0"/>
              <a:t>例</a:t>
            </a:r>
            <a:r>
              <a:rPr lang="en-US" altLang="zh-CN" dirty="0"/>
              <a:t>7.2</a:t>
            </a:r>
            <a:r>
              <a:rPr lang="zh-CN" altLang="en-US" dirty="0"/>
              <a:t>：假定处理器</a:t>
            </a:r>
            <a:r>
              <a:rPr lang="zh-CN" altLang="en-US" dirty="0">
                <a:solidFill>
                  <a:srgbClr val="003399"/>
                </a:solidFill>
              </a:rPr>
              <a:t>时钟周期为</a:t>
            </a:r>
            <a:r>
              <a:rPr lang="en-US" altLang="zh-CN" dirty="0">
                <a:solidFill>
                  <a:srgbClr val="003399"/>
                </a:solidFill>
              </a:rPr>
              <a:t>2ns</a:t>
            </a:r>
            <a:r>
              <a:rPr lang="zh-CN" altLang="en-US" dirty="0"/>
              <a:t>，某程序由</a:t>
            </a:r>
            <a:r>
              <a:rPr lang="en-US" altLang="zh-CN" dirty="0">
                <a:solidFill>
                  <a:srgbClr val="003399"/>
                </a:solidFill>
              </a:rPr>
              <a:t>1000</a:t>
            </a:r>
            <a:r>
              <a:rPr lang="zh-CN" altLang="en-US" dirty="0">
                <a:solidFill>
                  <a:srgbClr val="003399"/>
                </a:solidFill>
              </a:rPr>
              <a:t>条指令</a:t>
            </a:r>
            <a:r>
              <a:rPr lang="zh-CN" altLang="en-US" dirty="0"/>
              <a:t>组成，每条指令执行一次，其中的</a:t>
            </a:r>
            <a:r>
              <a:rPr lang="en-US" altLang="zh-CN" dirty="0">
                <a:solidFill>
                  <a:srgbClr val="003399"/>
                </a:solidFill>
              </a:rPr>
              <a:t>4</a:t>
            </a:r>
            <a:r>
              <a:rPr lang="zh-CN" altLang="en-US" dirty="0">
                <a:solidFill>
                  <a:srgbClr val="003399"/>
                </a:solidFill>
              </a:rPr>
              <a:t>条指令在取指令时没有在</a:t>
            </a:r>
            <a:r>
              <a:rPr lang="en-US" altLang="zh-CN" dirty="0">
                <a:solidFill>
                  <a:srgbClr val="003399"/>
                </a:solidFill>
              </a:rPr>
              <a:t>cache</a:t>
            </a:r>
            <a:r>
              <a:rPr lang="zh-CN" altLang="en-US" dirty="0">
                <a:solidFill>
                  <a:srgbClr val="003399"/>
                </a:solidFill>
              </a:rPr>
              <a:t>中找到</a:t>
            </a:r>
            <a:r>
              <a:rPr lang="zh-CN" altLang="en-US" dirty="0"/>
              <a:t>，其余指令都能在</a:t>
            </a:r>
            <a:r>
              <a:rPr lang="en-US" altLang="zh-CN" dirty="0"/>
              <a:t>cache</a:t>
            </a:r>
            <a:r>
              <a:rPr lang="zh-CN" altLang="en-US" dirty="0"/>
              <a:t>中取到。在指令执行过程中，该程序需要</a:t>
            </a:r>
            <a:r>
              <a:rPr lang="en-US" altLang="zh-CN" dirty="0">
                <a:solidFill>
                  <a:srgbClr val="003399"/>
                </a:solidFill>
              </a:rPr>
              <a:t>3000</a:t>
            </a:r>
            <a:r>
              <a:rPr lang="zh-CN" altLang="en-US" dirty="0">
                <a:solidFill>
                  <a:srgbClr val="003399"/>
                </a:solidFill>
              </a:rPr>
              <a:t>次主存数据访问</a:t>
            </a:r>
            <a:r>
              <a:rPr lang="zh-CN" altLang="en-US" dirty="0"/>
              <a:t>，其中，</a:t>
            </a:r>
            <a:r>
              <a:rPr lang="en-US" altLang="zh-CN" dirty="0">
                <a:solidFill>
                  <a:srgbClr val="003399"/>
                </a:solidFill>
              </a:rPr>
              <a:t>6</a:t>
            </a:r>
            <a:r>
              <a:rPr lang="zh-CN" altLang="en-US" dirty="0">
                <a:solidFill>
                  <a:srgbClr val="003399"/>
                </a:solidFill>
              </a:rPr>
              <a:t>次没有在</a:t>
            </a:r>
            <a:r>
              <a:rPr lang="en-US" altLang="zh-CN" dirty="0">
                <a:solidFill>
                  <a:srgbClr val="003399"/>
                </a:solidFill>
              </a:rPr>
              <a:t>cache</a:t>
            </a:r>
            <a:r>
              <a:rPr lang="zh-CN" altLang="en-US" dirty="0">
                <a:solidFill>
                  <a:srgbClr val="003399"/>
                </a:solidFill>
              </a:rPr>
              <a:t>中</a:t>
            </a:r>
            <a:r>
              <a:rPr lang="zh-CN" altLang="en-US" dirty="0"/>
              <a:t>找到。试问：</a:t>
            </a:r>
            <a:endParaRPr lang="en-US" altLang="zh-CN" dirty="0"/>
          </a:p>
          <a:p>
            <a:pPr marL="0" indent="0">
              <a:buNone/>
            </a:pPr>
            <a:r>
              <a:rPr lang="zh-CN" altLang="en-US" dirty="0"/>
              <a:t>（</a:t>
            </a:r>
            <a:r>
              <a:rPr lang="en-US" altLang="zh-CN" dirty="0"/>
              <a:t>1</a:t>
            </a:r>
            <a:r>
              <a:rPr lang="zh-CN" altLang="en-US" dirty="0"/>
              <a:t>）执行该程序的</a:t>
            </a:r>
            <a:r>
              <a:rPr lang="en-US" altLang="zh-CN" dirty="0">
                <a:solidFill>
                  <a:srgbClr val="003399"/>
                </a:solidFill>
              </a:rPr>
              <a:t>cache</a:t>
            </a:r>
            <a:r>
              <a:rPr lang="zh-CN" altLang="en-US" dirty="0">
                <a:solidFill>
                  <a:srgbClr val="003399"/>
                </a:solidFill>
              </a:rPr>
              <a:t>命中率</a:t>
            </a:r>
            <a:r>
              <a:rPr lang="zh-CN" altLang="en-US" dirty="0"/>
              <a:t>是多少？</a:t>
            </a:r>
            <a:endParaRPr lang="en-US" altLang="zh-CN" dirty="0"/>
          </a:p>
        </p:txBody>
      </p:sp>
      <p:sp>
        <p:nvSpPr>
          <p:cNvPr id="5" name="矩形 4"/>
          <p:cNvSpPr/>
          <p:nvPr/>
        </p:nvSpPr>
        <p:spPr>
          <a:xfrm>
            <a:off x="592667" y="3661348"/>
            <a:ext cx="6096000" cy="2332946"/>
          </a:xfrm>
          <a:prstGeom prst="rect">
            <a:avLst/>
          </a:prstGeom>
        </p:spPr>
        <p:txBody>
          <a:bodyPr>
            <a:spAutoFit/>
          </a:bodyPr>
          <a:lstStyle/>
          <a:p>
            <a:pPr lvl="0">
              <a:lnSpc>
                <a:spcPct val="130000"/>
              </a:lnSpc>
              <a:spcBef>
                <a:spcPts val="0"/>
              </a:spcBef>
              <a:buSzPct val="100000"/>
            </a:pPr>
            <a:r>
              <a:rPr lang="zh-CN" altLang="en-US" sz="2800" b="1" kern="0" dirty="0">
                <a:solidFill>
                  <a:prstClr val="black"/>
                </a:solidFill>
                <a:latin typeface="微软雅黑" panose="020B0503020204020204" pitchFamily="34" charset="-122"/>
                <a:ea typeface="微软雅黑" panose="020B0503020204020204" pitchFamily="34" charset="-122"/>
              </a:rPr>
              <a:t>解：（</a:t>
            </a:r>
            <a:r>
              <a:rPr lang="en-US" altLang="zh-CN" sz="2800" b="1" kern="0" dirty="0">
                <a:solidFill>
                  <a:prstClr val="black"/>
                </a:solidFill>
                <a:latin typeface="微软雅黑" panose="020B0503020204020204" pitchFamily="34" charset="-122"/>
                <a:ea typeface="微软雅黑" panose="020B0503020204020204" pitchFamily="34" charset="-122"/>
              </a:rPr>
              <a:t>1</a:t>
            </a:r>
            <a:r>
              <a:rPr lang="zh-CN" altLang="en-US" sz="2800" b="1" kern="0" dirty="0">
                <a:solidFill>
                  <a:prstClr val="black"/>
                </a:solidFill>
                <a:latin typeface="微软雅黑" panose="020B0503020204020204" pitchFamily="34" charset="-122"/>
                <a:ea typeface="微软雅黑" panose="020B0503020204020204" pitchFamily="34" charset="-122"/>
              </a:rPr>
              <a:t>）</a:t>
            </a:r>
            <a:endParaRPr lang="en-US" altLang="zh-CN" sz="2800" b="1" kern="0" dirty="0">
              <a:solidFill>
                <a:prstClr val="black"/>
              </a:solidFill>
              <a:latin typeface="微软雅黑" panose="020B0503020204020204" pitchFamily="34" charset="-122"/>
              <a:ea typeface="微软雅黑" panose="020B0503020204020204" pitchFamily="34" charset="-122"/>
            </a:endParaRPr>
          </a:p>
          <a:p>
            <a:pPr lvl="0">
              <a:lnSpc>
                <a:spcPct val="130000"/>
              </a:lnSpc>
              <a:spcBef>
                <a:spcPts val="0"/>
              </a:spcBef>
              <a:buSzPct val="100000"/>
            </a:pPr>
            <a:r>
              <a:rPr lang="zh-CN" altLang="en-US" sz="2800" b="1" kern="0" dirty="0">
                <a:solidFill>
                  <a:prstClr val="black"/>
                </a:solidFill>
                <a:latin typeface="微软雅黑" panose="020B0503020204020204" pitchFamily="34" charset="-122"/>
                <a:ea typeface="微软雅黑" panose="020B0503020204020204" pitchFamily="34" charset="-122"/>
              </a:rPr>
              <a:t>                未命中次数为</a:t>
            </a:r>
            <a:endParaRPr lang="en-US" altLang="zh-CN" sz="2800" b="1" kern="0" dirty="0">
              <a:solidFill>
                <a:prstClr val="black"/>
              </a:solidFill>
              <a:latin typeface="微软雅黑" panose="020B0503020204020204" pitchFamily="34" charset="-122"/>
              <a:ea typeface="微软雅黑" panose="020B0503020204020204" pitchFamily="34" charset="-122"/>
            </a:endParaRPr>
          </a:p>
          <a:p>
            <a:pPr lvl="0">
              <a:lnSpc>
                <a:spcPct val="130000"/>
              </a:lnSpc>
              <a:spcBef>
                <a:spcPts val="0"/>
              </a:spcBef>
              <a:buSzPct val="100000"/>
            </a:pPr>
            <a:endParaRPr lang="en-US" altLang="zh-CN" sz="2800" b="1" kern="0" dirty="0">
              <a:solidFill>
                <a:prstClr val="black"/>
              </a:solidFill>
              <a:latin typeface="微软雅黑" panose="020B0503020204020204" pitchFamily="34" charset="-122"/>
              <a:ea typeface="微软雅黑" panose="020B0503020204020204" pitchFamily="34" charset="-122"/>
            </a:endParaRPr>
          </a:p>
          <a:p>
            <a:pPr lvl="0">
              <a:lnSpc>
                <a:spcPct val="130000"/>
              </a:lnSpc>
              <a:spcBef>
                <a:spcPts val="0"/>
              </a:spcBef>
              <a:buSzPct val="100000"/>
            </a:pPr>
            <a:r>
              <a:rPr lang="en-US" altLang="zh-CN" sz="2800" b="1" kern="0" dirty="0">
                <a:solidFill>
                  <a:prstClr val="black"/>
                </a:solidFill>
                <a:latin typeface="微软雅黑" panose="020B0503020204020204" pitchFamily="34" charset="-122"/>
                <a:ea typeface="微软雅黑" panose="020B0503020204020204" pitchFamily="34" charset="-122"/>
              </a:rPr>
              <a:t>                Cache</a:t>
            </a:r>
            <a:r>
              <a:rPr lang="zh-CN" altLang="en-US" sz="2800" b="1" kern="0" dirty="0">
                <a:solidFill>
                  <a:prstClr val="black"/>
                </a:solidFill>
                <a:latin typeface="微软雅黑" panose="020B0503020204020204" pitchFamily="34" charset="-122"/>
                <a:ea typeface="微软雅黑" panose="020B0503020204020204" pitchFamily="34" charset="-122"/>
              </a:rPr>
              <a:t>命中率为</a:t>
            </a:r>
            <a:endParaRPr lang="en-US" altLang="zh-CN" sz="2800" b="1" kern="0" dirty="0">
              <a:solidFill>
                <a:prstClr val="black"/>
              </a:solidFill>
              <a:latin typeface="微软雅黑" panose="020B0503020204020204" pitchFamily="34" charset="-122"/>
              <a:ea typeface="微软雅黑" panose="020B0503020204020204" pitchFamily="34" charset="-122"/>
            </a:endParaRPr>
          </a:p>
        </p:txBody>
      </p:sp>
      <p:sp>
        <p:nvSpPr>
          <p:cNvPr id="6" name="矩形 5"/>
          <p:cNvSpPr/>
          <p:nvPr/>
        </p:nvSpPr>
        <p:spPr>
          <a:xfrm>
            <a:off x="4955541" y="3799273"/>
            <a:ext cx="1069524" cy="523220"/>
          </a:xfrm>
          <a:prstGeom prst="rect">
            <a:avLst/>
          </a:prstGeom>
        </p:spPr>
        <p:txBody>
          <a:bodyPr wrap="none">
            <a:spAutoFit/>
          </a:bodyPr>
          <a:lstStyle/>
          <a:p>
            <a:pPr lvl="0"/>
            <a:r>
              <a:rPr lang="en-US" altLang="zh-CN" sz="2800" b="1" kern="0" dirty="0">
                <a:solidFill>
                  <a:srgbClr val="003399"/>
                </a:solidFill>
                <a:latin typeface="微软雅黑" panose="020B0503020204020204" pitchFamily="34" charset="-122"/>
                <a:ea typeface="微软雅黑" panose="020B0503020204020204" pitchFamily="34" charset="-122"/>
              </a:rPr>
              <a:t>1000</a:t>
            </a:r>
            <a:endParaRPr lang="zh-CN" altLang="en-US" dirty="0">
              <a:solidFill>
                <a:srgbClr val="003399"/>
              </a:solidFill>
            </a:endParaRPr>
          </a:p>
        </p:txBody>
      </p:sp>
      <p:sp>
        <p:nvSpPr>
          <p:cNvPr id="7" name="矩形 6"/>
          <p:cNvSpPr/>
          <p:nvPr/>
        </p:nvSpPr>
        <p:spPr>
          <a:xfrm>
            <a:off x="5873458" y="3799273"/>
            <a:ext cx="458780" cy="523220"/>
          </a:xfrm>
          <a:prstGeom prst="rect">
            <a:avLst/>
          </a:prstGeom>
        </p:spPr>
        <p:txBody>
          <a:bodyPr wrap="none">
            <a:spAutoFit/>
          </a:bodyPr>
          <a:lstStyle/>
          <a:p>
            <a:r>
              <a:rPr lang="en-US" altLang="zh-CN" sz="2800" b="1" kern="0" dirty="0">
                <a:solidFill>
                  <a:prstClr val="black"/>
                </a:solidFill>
                <a:latin typeface="微软雅黑" panose="020B0503020204020204" pitchFamily="34" charset="-122"/>
                <a:ea typeface="微软雅黑" panose="020B0503020204020204" pitchFamily="34" charset="-122"/>
              </a:rPr>
              <a:t>+</a:t>
            </a:r>
            <a:endParaRPr lang="zh-CN" altLang="en-US" dirty="0"/>
          </a:p>
        </p:txBody>
      </p:sp>
      <p:sp>
        <p:nvSpPr>
          <p:cNvPr id="8" name="矩形 7"/>
          <p:cNvSpPr/>
          <p:nvPr/>
        </p:nvSpPr>
        <p:spPr>
          <a:xfrm>
            <a:off x="6205586" y="3799273"/>
            <a:ext cx="1069524" cy="523220"/>
          </a:xfrm>
          <a:prstGeom prst="rect">
            <a:avLst/>
          </a:prstGeom>
        </p:spPr>
        <p:txBody>
          <a:bodyPr wrap="none">
            <a:spAutoFit/>
          </a:bodyPr>
          <a:lstStyle/>
          <a:p>
            <a:pPr lvl="0"/>
            <a:r>
              <a:rPr lang="en-US" altLang="zh-CN" sz="2800" b="1" kern="0" dirty="0">
                <a:solidFill>
                  <a:srgbClr val="DA1F28"/>
                </a:solidFill>
                <a:latin typeface="微软雅黑" panose="020B0503020204020204" pitchFamily="34" charset="-122"/>
                <a:ea typeface="微软雅黑" panose="020B0503020204020204" pitchFamily="34" charset="-122"/>
              </a:rPr>
              <a:t>3000</a:t>
            </a:r>
            <a:endParaRPr lang="zh-CN" altLang="en-US" dirty="0">
              <a:solidFill>
                <a:srgbClr val="DA1F28"/>
              </a:solidFill>
            </a:endParaRPr>
          </a:p>
        </p:txBody>
      </p:sp>
      <p:sp>
        <p:nvSpPr>
          <p:cNvPr id="9" name="矩形 8"/>
          <p:cNvSpPr/>
          <p:nvPr/>
        </p:nvSpPr>
        <p:spPr>
          <a:xfrm>
            <a:off x="7162046" y="3799273"/>
            <a:ext cx="458780" cy="523220"/>
          </a:xfrm>
          <a:prstGeom prst="rect">
            <a:avLst/>
          </a:prstGeom>
        </p:spPr>
        <p:txBody>
          <a:bodyPr wrap="none">
            <a:spAutoFit/>
          </a:bodyPr>
          <a:lstStyle/>
          <a:p>
            <a:r>
              <a:rPr lang="en-US" altLang="zh-CN" sz="2800" b="1" kern="0" dirty="0">
                <a:solidFill>
                  <a:prstClr val="black"/>
                </a:solidFill>
                <a:latin typeface="微软雅黑" panose="020B0503020204020204" pitchFamily="34" charset="-122"/>
                <a:ea typeface="微软雅黑" panose="020B0503020204020204" pitchFamily="34" charset="-122"/>
              </a:rPr>
              <a:t>=</a:t>
            </a:r>
            <a:endParaRPr lang="zh-CN" altLang="en-US" dirty="0"/>
          </a:p>
        </p:txBody>
      </p:sp>
      <p:sp>
        <p:nvSpPr>
          <p:cNvPr id="10" name="矩形 9"/>
          <p:cNvSpPr/>
          <p:nvPr/>
        </p:nvSpPr>
        <p:spPr>
          <a:xfrm>
            <a:off x="7492207" y="3799273"/>
            <a:ext cx="1069524" cy="523220"/>
          </a:xfrm>
          <a:prstGeom prst="rect">
            <a:avLst/>
          </a:prstGeom>
        </p:spPr>
        <p:txBody>
          <a:bodyPr wrap="none">
            <a:spAutoFit/>
          </a:bodyPr>
          <a:lstStyle/>
          <a:p>
            <a:pPr lvl="0"/>
            <a:r>
              <a:rPr lang="en-US" altLang="zh-CN" sz="2800" b="1" kern="0" dirty="0">
                <a:solidFill>
                  <a:prstClr val="black"/>
                </a:solidFill>
                <a:latin typeface="微软雅黑" panose="020B0503020204020204" pitchFamily="34" charset="-122"/>
                <a:ea typeface="微软雅黑" panose="020B0503020204020204" pitchFamily="34" charset="-122"/>
              </a:rPr>
              <a:t>4000</a:t>
            </a:r>
            <a:endParaRPr lang="zh-CN" altLang="en-US" dirty="0">
              <a:solidFill>
                <a:prstClr val="black"/>
              </a:solidFill>
            </a:endParaRPr>
          </a:p>
        </p:txBody>
      </p:sp>
      <p:sp>
        <p:nvSpPr>
          <p:cNvPr id="11" name="矩形 10"/>
          <p:cNvSpPr/>
          <p:nvPr/>
        </p:nvSpPr>
        <p:spPr>
          <a:xfrm>
            <a:off x="4994795" y="4278921"/>
            <a:ext cx="405880" cy="597921"/>
          </a:xfrm>
          <a:prstGeom prst="rect">
            <a:avLst/>
          </a:prstGeom>
        </p:spPr>
        <p:txBody>
          <a:bodyPr wrap="none">
            <a:spAutoFit/>
          </a:bodyPr>
          <a:lstStyle/>
          <a:p>
            <a:pPr lvl="0">
              <a:lnSpc>
                <a:spcPct val="130000"/>
              </a:lnSpc>
              <a:spcBef>
                <a:spcPts val="0"/>
              </a:spcBef>
              <a:buSzPct val="100000"/>
            </a:pPr>
            <a:r>
              <a:rPr lang="en-US" altLang="zh-CN" sz="2800" b="1" kern="0" dirty="0">
                <a:solidFill>
                  <a:srgbClr val="003399"/>
                </a:solidFill>
                <a:latin typeface="微软雅黑" panose="020B0503020204020204" pitchFamily="34" charset="-122"/>
                <a:ea typeface="微软雅黑" panose="020B0503020204020204" pitchFamily="34" charset="-122"/>
              </a:rPr>
              <a:t>4</a:t>
            </a:r>
            <a:endParaRPr lang="en-US" altLang="zh-CN" sz="2800" b="1" kern="0" dirty="0">
              <a:solidFill>
                <a:srgbClr val="003399"/>
              </a:solidFill>
              <a:latin typeface="微软雅黑" panose="020B0503020204020204" pitchFamily="34" charset="-122"/>
              <a:ea typeface="微软雅黑" panose="020B0503020204020204" pitchFamily="34" charset="-122"/>
            </a:endParaRPr>
          </a:p>
        </p:txBody>
      </p:sp>
      <p:sp>
        <p:nvSpPr>
          <p:cNvPr id="12" name="矩形 11"/>
          <p:cNvSpPr/>
          <p:nvPr/>
        </p:nvSpPr>
        <p:spPr>
          <a:xfrm>
            <a:off x="5282060" y="4315497"/>
            <a:ext cx="458780" cy="523220"/>
          </a:xfrm>
          <a:prstGeom prst="rect">
            <a:avLst/>
          </a:prstGeom>
        </p:spPr>
        <p:txBody>
          <a:bodyPr wrap="none">
            <a:spAutoFit/>
          </a:bodyPr>
          <a:lstStyle/>
          <a:p>
            <a:r>
              <a:rPr lang="en-US" altLang="zh-CN" sz="2800" b="1" kern="0" dirty="0">
                <a:solidFill>
                  <a:prstClr val="black"/>
                </a:solidFill>
                <a:latin typeface="微软雅黑" panose="020B0503020204020204" pitchFamily="34" charset="-122"/>
                <a:ea typeface="微软雅黑" panose="020B0503020204020204" pitchFamily="34" charset="-122"/>
              </a:rPr>
              <a:t>+</a:t>
            </a:r>
            <a:endParaRPr lang="zh-CN" altLang="en-US" dirty="0"/>
          </a:p>
        </p:txBody>
      </p:sp>
      <p:sp>
        <p:nvSpPr>
          <p:cNvPr id="13" name="矩形 12"/>
          <p:cNvSpPr/>
          <p:nvPr/>
        </p:nvSpPr>
        <p:spPr>
          <a:xfrm>
            <a:off x="5688264" y="4339881"/>
            <a:ext cx="405880" cy="523220"/>
          </a:xfrm>
          <a:prstGeom prst="rect">
            <a:avLst/>
          </a:prstGeom>
        </p:spPr>
        <p:txBody>
          <a:bodyPr wrap="none">
            <a:spAutoFit/>
          </a:bodyPr>
          <a:lstStyle/>
          <a:p>
            <a:r>
              <a:rPr lang="en-US" altLang="zh-CN" sz="2800" b="1" kern="0" dirty="0">
                <a:solidFill>
                  <a:srgbClr val="DA1F28"/>
                </a:solidFill>
                <a:latin typeface="微软雅黑" panose="020B0503020204020204" pitchFamily="34" charset="-122"/>
                <a:ea typeface="微软雅黑" panose="020B0503020204020204" pitchFamily="34" charset="-122"/>
              </a:rPr>
              <a:t>6</a:t>
            </a:r>
            <a:endParaRPr lang="zh-CN" altLang="en-US" dirty="0">
              <a:solidFill>
                <a:srgbClr val="DA1F28"/>
              </a:solidFill>
            </a:endParaRPr>
          </a:p>
        </p:txBody>
      </p:sp>
      <p:sp>
        <p:nvSpPr>
          <p:cNvPr id="14" name="矩形 13"/>
          <p:cNvSpPr/>
          <p:nvPr/>
        </p:nvSpPr>
        <p:spPr>
          <a:xfrm>
            <a:off x="5996043" y="4339881"/>
            <a:ext cx="458780" cy="523220"/>
          </a:xfrm>
          <a:prstGeom prst="rect">
            <a:avLst/>
          </a:prstGeom>
        </p:spPr>
        <p:txBody>
          <a:bodyPr wrap="none">
            <a:spAutoFit/>
          </a:bodyPr>
          <a:lstStyle/>
          <a:p>
            <a:pPr lvl="0"/>
            <a:r>
              <a:rPr lang="en-US" altLang="zh-CN" sz="2800" b="1" kern="0"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endParaRPr>
          </a:p>
        </p:txBody>
      </p:sp>
      <p:sp>
        <p:nvSpPr>
          <p:cNvPr id="15" name="矩形 14"/>
          <p:cNvSpPr/>
          <p:nvPr/>
        </p:nvSpPr>
        <p:spPr>
          <a:xfrm>
            <a:off x="6393775" y="4339881"/>
            <a:ext cx="627095" cy="523220"/>
          </a:xfrm>
          <a:prstGeom prst="rect">
            <a:avLst/>
          </a:prstGeom>
        </p:spPr>
        <p:txBody>
          <a:bodyPr wrap="none">
            <a:spAutoFit/>
          </a:bodyPr>
          <a:lstStyle/>
          <a:p>
            <a:pPr lvl="0"/>
            <a:r>
              <a:rPr lang="en-US" altLang="zh-CN" sz="2800" b="1" kern="0" dirty="0">
                <a:solidFill>
                  <a:prstClr val="black"/>
                </a:solidFill>
                <a:latin typeface="微软雅黑" panose="020B0503020204020204" pitchFamily="34" charset="-122"/>
                <a:ea typeface="微软雅黑" panose="020B0503020204020204" pitchFamily="34" charset="-122"/>
              </a:rPr>
              <a:t>10</a:t>
            </a:r>
            <a:endParaRPr lang="zh-CN" altLang="en-US" dirty="0">
              <a:solidFill>
                <a:prstClr val="black"/>
              </a:solidFill>
            </a:endParaRPr>
          </a:p>
        </p:txBody>
      </p:sp>
      <p:sp>
        <p:nvSpPr>
          <p:cNvPr id="16" name="矩形 15"/>
          <p:cNvSpPr/>
          <p:nvPr/>
        </p:nvSpPr>
        <p:spPr>
          <a:xfrm>
            <a:off x="9114255" y="5517768"/>
            <a:ext cx="1507144" cy="523220"/>
          </a:xfrm>
          <a:prstGeom prst="rect">
            <a:avLst/>
          </a:prstGeom>
        </p:spPr>
        <p:txBody>
          <a:bodyPr wrap="none">
            <a:spAutoFit/>
          </a:bodyPr>
          <a:lstStyle/>
          <a:p>
            <a:r>
              <a:rPr lang="en-US" altLang="zh-CN" sz="2800" b="1" kern="0" dirty="0">
                <a:solidFill>
                  <a:prstClr val="black"/>
                </a:solidFill>
                <a:latin typeface="微软雅黑" panose="020B0503020204020204" pitchFamily="34" charset="-122"/>
                <a:ea typeface="微软雅黑" panose="020B0503020204020204" pitchFamily="34" charset="-122"/>
              </a:rPr>
              <a:t>99.75%</a:t>
            </a:r>
            <a:endParaRPr lang="zh-CN" altLang="en-US" dirty="0"/>
          </a:p>
        </p:txBody>
      </p:sp>
      <p:sp>
        <p:nvSpPr>
          <p:cNvPr id="17" name="矩形 16"/>
          <p:cNvSpPr/>
          <p:nvPr/>
        </p:nvSpPr>
        <p:spPr>
          <a:xfrm>
            <a:off x="8690872" y="5476896"/>
            <a:ext cx="458780" cy="523220"/>
          </a:xfrm>
          <a:prstGeom prst="rect">
            <a:avLst/>
          </a:prstGeom>
        </p:spPr>
        <p:txBody>
          <a:bodyPr wrap="none">
            <a:spAutoFit/>
          </a:bodyPr>
          <a:lstStyle/>
          <a:p>
            <a:r>
              <a:rPr lang="en-US" altLang="zh-CN" sz="2800" b="1" kern="0" dirty="0">
                <a:solidFill>
                  <a:prstClr val="black"/>
                </a:solidFill>
                <a:latin typeface="微软雅黑" panose="020B0503020204020204" pitchFamily="34" charset="-122"/>
                <a:ea typeface="微软雅黑" panose="020B0503020204020204" pitchFamily="34" charset="-122"/>
              </a:rPr>
              <a:t>=</a:t>
            </a:r>
            <a:endParaRPr lang="zh-CN" altLang="en-US" dirty="0"/>
          </a:p>
        </p:txBody>
      </p:sp>
      <mc:AlternateContent xmlns:mc="http://schemas.openxmlformats.org/markup-compatibility/2006">
        <mc:Choice xmlns:a14="http://schemas.microsoft.com/office/drawing/2010/main" Requires="a14">
          <p:sp>
            <p:nvSpPr>
              <p:cNvPr id="18" name="矩形 17"/>
              <p:cNvSpPr/>
              <p:nvPr/>
            </p:nvSpPr>
            <p:spPr>
              <a:xfrm>
                <a:off x="7614943" y="5476896"/>
                <a:ext cx="123783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800" b="1" i="1" kern="0">
                          <a:solidFill>
                            <a:prstClr val="black"/>
                          </a:solidFill>
                          <a:latin typeface="Cambria Math" panose="02040503050406030204" pitchFamily="18" charset="0"/>
                        </a:rPr>
                        <m:t>𝟏𝟎𝟎</m:t>
                      </m:r>
                      <m:r>
                        <a:rPr lang="en-US" altLang="zh-CN" sz="2800" b="1" i="1" kern="0">
                          <a:solidFill>
                            <a:prstClr val="black"/>
                          </a:solidFill>
                          <a:latin typeface="Cambria Math" panose="02040503050406030204" pitchFamily="18" charset="0"/>
                        </a:rPr>
                        <m:t>%</m:t>
                      </m:r>
                    </m:oMath>
                  </m:oMathPara>
                </a14:m>
                <a:endParaRPr lang="zh-CN" altLang="en-US" dirty="0"/>
              </a:p>
            </p:txBody>
          </p:sp>
        </mc:Choice>
        <mc:Fallback>
          <p:sp>
            <p:nvSpPr>
              <p:cNvPr id="18" name="矩形 17"/>
              <p:cNvSpPr>
                <a:spLocks noRot="1" noChangeAspect="1" noMove="1" noResize="1" noEditPoints="1" noAdjustHandles="1" noChangeArrowheads="1" noChangeShapeType="1" noTextEdit="1"/>
              </p:cNvSpPr>
              <p:nvPr/>
            </p:nvSpPr>
            <p:spPr>
              <a:xfrm>
                <a:off x="7614943" y="5476896"/>
                <a:ext cx="1237838" cy="523220"/>
              </a:xfrm>
              <a:prstGeom prst="rect">
                <a:avLst/>
              </a:prstGeom>
              <a:blipFill rotWithShape="1">
                <a:blip r:embed="rId1"/>
                <a:stretch>
                  <a:fillRect l="-2" t="-4" r="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p:cNvSpPr/>
              <p:nvPr/>
            </p:nvSpPr>
            <p:spPr>
              <a:xfrm>
                <a:off x="7261641" y="5437709"/>
                <a:ext cx="46358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altLang="zh-CN" sz="2800" b="1" i="1" kern="0">
                          <a:solidFill>
                            <a:prstClr val="black"/>
                          </a:solidFill>
                          <a:latin typeface="Cambria Math" panose="02040503050406030204" pitchFamily="18" charset="0"/>
                        </a:rPr>
                        <m:t>x</m:t>
                      </m:r>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19" name="矩形 18"/>
              <p:cNvSpPr>
                <a:spLocks noRot="1" noChangeAspect="1" noMove="1" noResize="1" noEditPoints="1" noAdjustHandles="1" noChangeArrowheads="1" noChangeShapeType="1" noTextEdit="1"/>
              </p:cNvSpPr>
              <p:nvPr/>
            </p:nvSpPr>
            <p:spPr>
              <a:xfrm>
                <a:off x="7261641" y="5437709"/>
                <a:ext cx="463588" cy="523220"/>
              </a:xfrm>
              <a:prstGeom prst="rect">
                <a:avLst/>
              </a:prstGeom>
              <a:blipFill rotWithShape="1">
                <a:blip r:embed="rId2"/>
                <a:stretch>
                  <a:fillRect l="-90" t="-39" r="98"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p:cNvSpPr/>
              <p:nvPr/>
            </p:nvSpPr>
            <p:spPr>
              <a:xfrm>
                <a:off x="5350982" y="5263018"/>
                <a:ext cx="1990481" cy="90178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zh-CN" sz="2800" b="1" i="1" kern="0">
                              <a:solidFill>
                                <a:prstClr val="black"/>
                              </a:solidFill>
                              <a:latin typeface="Cambria Math" panose="02040503050406030204" pitchFamily="18" charset="0"/>
                            </a:rPr>
                          </m:ctrlPr>
                        </m:fPr>
                        <m:num>
                          <m:r>
                            <a:rPr lang="en-US" altLang="zh-CN" sz="2800" b="1" i="1" kern="0">
                              <a:solidFill>
                                <a:prstClr val="black"/>
                              </a:solidFill>
                              <a:latin typeface="Cambria Math" panose="02040503050406030204" pitchFamily="18" charset="0"/>
                            </a:rPr>
                            <m:t>𝟒𝟎𝟎𝟎</m:t>
                          </m:r>
                          <m:r>
                            <a:rPr lang="en-US" altLang="zh-CN" sz="2800" b="1" i="1" kern="0">
                              <a:solidFill>
                                <a:prstClr val="black"/>
                              </a:solidFill>
                              <a:latin typeface="Cambria Math" panose="02040503050406030204" pitchFamily="18" charset="0"/>
                            </a:rPr>
                            <m:t>−</m:t>
                          </m:r>
                          <m:r>
                            <a:rPr lang="en-US" altLang="zh-CN" sz="2800" b="1" i="1" kern="0">
                              <a:solidFill>
                                <a:prstClr val="black"/>
                              </a:solidFill>
                              <a:latin typeface="Cambria Math" panose="02040503050406030204" pitchFamily="18" charset="0"/>
                            </a:rPr>
                            <m:t>𝟏𝟎</m:t>
                          </m:r>
                        </m:num>
                        <m:den>
                          <m:r>
                            <a:rPr lang="en-US" altLang="zh-CN" sz="2800" b="1" i="1" kern="0">
                              <a:solidFill>
                                <a:prstClr val="black"/>
                              </a:solidFill>
                              <a:latin typeface="Cambria Math" panose="02040503050406030204" pitchFamily="18" charset="0"/>
                            </a:rPr>
                            <m:t>𝟒𝟎𝟎𝟎</m:t>
                          </m:r>
                        </m:den>
                      </m:f>
                    </m:oMath>
                  </m:oMathPara>
                </a14:m>
                <a:endParaRPr lang="zh-CN" altLang="en-US" dirty="0"/>
              </a:p>
            </p:txBody>
          </p:sp>
        </mc:Choice>
        <mc:Fallback>
          <p:sp>
            <p:nvSpPr>
              <p:cNvPr id="20" name="矩形 19"/>
              <p:cNvSpPr>
                <a:spLocks noRot="1" noChangeAspect="1" noMove="1" noResize="1" noEditPoints="1" noAdjustHandles="1" noChangeArrowheads="1" noChangeShapeType="1" noTextEdit="1"/>
              </p:cNvSpPr>
              <p:nvPr/>
            </p:nvSpPr>
            <p:spPr>
              <a:xfrm>
                <a:off x="5350982" y="5263018"/>
                <a:ext cx="1990481" cy="901785"/>
              </a:xfrm>
              <a:prstGeom prst="rect">
                <a:avLst/>
              </a:prstGeom>
              <a:blipFill rotWithShape="1">
                <a:blip r:embed="rId3"/>
                <a:stretch>
                  <a:fillRect l="-24" t="-15" r="11" b="25"/>
                </a:stretch>
              </a:blipFill>
            </p:spPr>
            <p:txBody>
              <a:bodyPr/>
              <a:lstStyle/>
              <a:p>
                <a:r>
                  <a:rPr lang="zh-CN" altLang="en-US">
                    <a:noFill/>
                  </a:rPr>
                  <a:t> </a:t>
                </a:r>
              </a:p>
            </p:txBody>
          </p:sp>
        </mc:Fallback>
      </mc:AlternateContent>
      <p:sp>
        <p:nvSpPr>
          <p:cNvPr id="21" name="矩形 20"/>
          <p:cNvSpPr/>
          <p:nvPr/>
        </p:nvSpPr>
        <p:spPr>
          <a:xfrm>
            <a:off x="2291579" y="3735324"/>
            <a:ext cx="2698175" cy="523220"/>
          </a:xfrm>
          <a:prstGeom prst="rect">
            <a:avLst/>
          </a:prstGeom>
        </p:spPr>
        <p:txBody>
          <a:bodyPr wrap="none">
            <a:spAutoFit/>
          </a:bodyPr>
          <a:lstStyle/>
          <a:p>
            <a:r>
              <a:rPr lang="zh-CN" altLang="en-US" sz="2800" b="1" kern="0" dirty="0">
                <a:solidFill>
                  <a:prstClr val="black"/>
                </a:solidFill>
                <a:latin typeface="微软雅黑" panose="020B0503020204020204" pitchFamily="34" charset="-122"/>
                <a:ea typeface="微软雅黑" panose="020B0503020204020204" pitchFamily="34" charset="-122"/>
              </a:rPr>
              <a:t>总的访问次数为</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blinds(horizontal)">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
                                            <p:txEl>
                                              <p:pRg st="3" end="3"/>
                                            </p:txEl>
                                          </p:spTgt>
                                        </p:tgtEl>
                                        <p:attrNameLst>
                                          <p:attrName>style.visibility</p:attrName>
                                        </p:attrNameLst>
                                      </p:cBhvr>
                                      <p:to>
                                        <p:strVal val="visible"/>
                                      </p:to>
                                    </p:set>
                                    <p:animEffect transition="in" filter="blinds(horizontal)">
                                      <p:cBhvr>
                                        <p:cTn id="77" dur="500"/>
                                        <p:tgtEl>
                                          <p:spTgt spid="5">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blinds(horizontal)">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blinds(horizontal)">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blinds(horizontal)">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blinds(horizontal)">
                                      <p:cBhvr>
                                        <p:cTn id="10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en-US" dirty="0"/>
              <a:t>主存层次的平均访问时间</a:t>
            </a:r>
            <a:r>
              <a:rPr lang="en-US" altLang="zh-CN" dirty="0">
                <a:solidFill>
                  <a:srgbClr val="003399"/>
                </a:solidFill>
              </a:rPr>
              <a:t>-</a:t>
            </a:r>
            <a:r>
              <a:rPr lang="zh-CN" altLang="en-US" dirty="0">
                <a:solidFill>
                  <a:srgbClr val="003399"/>
                </a:solidFill>
              </a:rPr>
              <a:t>举例</a:t>
            </a:r>
            <a:endParaRPr lang="zh-CN" altLang="en-US" dirty="0">
              <a:solidFill>
                <a:srgbClr val="003399"/>
              </a:solidFill>
            </a:endParaRPr>
          </a:p>
        </p:txBody>
      </p:sp>
      <p:sp>
        <p:nvSpPr>
          <p:cNvPr id="3" name="内容占位符 2"/>
          <p:cNvSpPr>
            <a:spLocks noGrp="1"/>
          </p:cNvSpPr>
          <p:nvPr>
            <p:ph idx="1"/>
          </p:nvPr>
        </p:nvSpPr>
        <p:spPr>
          <a:xfrm>
            <a:off x="592667" y="987748"/>
            <a:ext cx="10922000" cy="4532523"/>
          </a:xfrm>
        </p:spPr>
        <p:txBody>
          <a:bodyPr/>
          <a:lstStyle/>
          <a:p>
            <a:pPr marL="0" indent="0">
              <a:buNone/>
            </a:pPr>
            <a:r>
              <a:rPr lang="zh-CN" altLang="en-US" dirty="0"/>
              <a:t>例</a:t>
            </a:r>
            <a:r>
              <a:rPr lang="en-US" altLang="zh-CN" dirty="0"/>
              <a:t>7.2</a:t>
            </a:r>
            <a:r>
              <a:rPr lang="zh-CN" altLang="en-US" dirty="0"/>
              <a:t>：假定处理器</a:t>
            </a:r>
            <a:r>
              <a:rPr lang="zh-CN" altLang="en-US" dirty="0">
                <a:solidFill>
                  <a:srgbClr val="003399"/>
                </a:solidFill>
              </a:rPr>
              <a:t>时钟周期为</a:t>
            </a:r>
            <a:r>
              <a:rPr lang="en-US" altLang="zh-CN" dirty="0">
                <a:solidFill>
                  <a:srgbClr val="003399"/>
                </a:solidFill>
              </a:rPr>
              <a:t>2ns</a:t>
            </a:r>
            <a:r>
              <a:rPr lang="zh-CN" altLang="en-US" dirty="0"/>
              <a:t>，某程序由</a:t>
            </a:r>
            <a:r>
              <a:rPr lang="en-US" altLang="zh-CN" dirty="0">
                <a:solidFill>
                  <a:srgbClr val="003399"/>
                </a:solidFill>
              </a:rPr>
              <a:t>1000</a:t>
            </a:r>
            <a:r>
              <a:rPr lang="zh-CN" altLang="en-US" dirty="0">
                <a:solidFill>
                  <a:srgbClr val="003399"/>
                </a:solidFill>
              </a:rPr>
              <a:t>条指令</a:t>
            </a:r>
            <a:r>
              <a:rPr lang="zh-CN" altLang="en-US" dirty="0"/>
              <a:t>组成，每条指令执行一次，其中的</a:t>
            </a:r>
            <a:r>
              <a:rPr lang="en-US" altLang="zh-CN" dirty="0">
                <a:solidFill>
                  <a:srgbClr val="003399"/>
                </a:solidFill>
              </a:rPr>
              <a:t>4</a:t>
            </a:r>
            <a:r>
              <a:rPr lang="zh-CN" altLang="en-US" dirty="0">
                <a:solidFill>
                  <a:srgbClr val="003399"/>
                </a:solidFill>
              </a:rPr>
              <a:t>条指令在取指令时没有在</a:t>
            </a:r>
            <a:r>
              <a:rPr lang="en-US" altLang="zh-CN" dirty="0">
                <a:solidFill>
                  <a:srgbClr val="003399"/>
                </a:solidFill>
              </a:rPr>
              <a:t>cache</a:t>
            </a:r>
            <a:r>
              <a:rPr lang="zh-CN" altLang="en-US" dirty="0">
                <a:solidFill>
                  <a:srgbClr val="003399"/>
                </a:solidFill>
              </a:rPr>
              <a:t>中找到</a:t>
            </a:r>
            <a:r>
              <a:rPr lang="zh-CN" altLang="en-US" dirty="0"/>
              <a:t>，其余指令都能在</a:t>
            </a:r>
            <a:r>
              <a:rPr lang="en-US" altLang="zh-CN" dirty="0"/>
              <a:t>cache</a:t>
            </a:r>
            <a:r>
              <a:rPr lang="zh-CN" altLang="en-US" dirty="0"/>
              <a:t>中取到。在指令执行过程中，该程序需要</a:t>
            </a:r>
            <a:r>
              <a:rPr lang="en-US" altLang="zh-CN" dirty="0">
                <a:solidFill>
                  <a:srgbClr val="003399"/>
                </a:solidFill>
              </a:rPr>
              <a:t>3000</a:t>
            </a:r>
            <a:r>
              <a:rPr lang="zh-CN" altLang="en-US" dirty="0">
                <a:solidFill>
                  <a:srgbClr val="003399"/>
                </a:solidFill>
              </a:rPr>
              <a:t>次主存数据访问</a:t>
            </a:r>
            <a:r>
              <a:rPr lang="zh-CN" altLang="en-US" dirty="0"/>
              <a:t>，其中，</a:t>
            </a:r>
            <a:r>
              <a:rPr lang="en-US" altLang="zh-CN" dirty="0">
                <a:solidFill>
                  <a:srgbClr val="003399"/>
                </a:solidFill>
              </a:rPr>
              <a:t>6</a:t>
            </a:r>
            <a:r>
              <a:rPr lang="zh-CN" altLang="en-US" dirty="0">
                <a:solidFill>
                  <a:srgbClr val="003399"/>
                </a:solidFill>
              </a:rPr>
              <a:t>次没有在</a:t>
            </a:r>
            <a:r>
              <a:rPr lang="en-US" altLang="zh-CN" dirty="0">
                <a:solidFill>
                  <a:srgbClr val="003399"/>
                </a:solidFill>
              </a:rPr>
              <a:t>cache</a:t>
            </a:r>
            <a:r>
              <a:rPr lang="zh-CN" altLang="en-US" dirty="0">
                <a:solidFill>
                  <a:srgbClr val="003399"/>
                </a:solidFill>
              </a:rPr>
              <a:t>中</a:t>
            </a:r>
            <a:r>
              <a:rPr lang="zh-CN" altLang="en-US" dirty="0"/>
              <a:t>找到。试问：</a:t>
            </a:r>
            <a:endParaRPr lang="en-US" altLang="zh-CN" dirty="0"/>
          </a:p>
          <a:p>
            <a:pPr marL="0" indent="0">
              <a:buNone/>
            </a:pPr>
            <a:r>
              <a:rPr lang="zh-CN" altLang="en-US" dirty="0"/>
              <a:t>（</a:t>
            </a:r>
            <a:r>
              <a:rPr lang="en-US" altLang="zh-CN" dirty="0"/>
              <a:t>2</a:t>
            </a:r>
            <a:r>
              <a:rPr lang="zh-CN" altLang="en-US" dirty="0"/>
              <a:t>）若</a:t>
            </a:r>
            <a:r>
              <a:rPr lang="en-US" altLang="zh-CN" dirty="0">
                <a:solidFill>
                  <a:srgbClr val="003399"/>
                </a:solidFill>
              </a:rPr>
              <a:t>cache</a:t>
            </a:r>
            <a:r>
              <a:rPr lang="zh-CN" altLang="en-US" dirty="0">
                <a:solidFill>
                  <a:srgbClr val="003399"/>
                </a:solidFill>
              </a:rPr>
              <a:t>中存取一次数据的时间为</a:t>
            </a:r>
            <a:r>
              <a:rPr lang="en-US" altLang="zh-CN" dirty="0">
                <a:solidFill>
                  <a:srgbClr val="003399"/>
                </a:solidFill>
              </a:rPr>
              <a:t>1</a:t>
            </a:r>
            <a:r>
              <a:rPr lang="zh-CN" altLang="en-US" dirty="0">
                <a:solidFill>
                  <a:srgbClr val="003399"/>
                </a:solidFill>
              </a:rPr>
              <a:t>个时钟周期，缺失损失为</a:t>
            </a:r>
            <a:r>
              <a:rPr lang="en-US" altLang="zh-CN" dirty="0">
                <a:solidFill>
                  <a:srgbClr val="003399"/>
                </a:solidFill>
              </a:rPr>
              <a:t>4</a:t>
            </a:r>
            <a:r>
              <a:rPr lang="zh-CN" altLang="en-US" dirty="0">
                <a:solidFill>
                  <a:srgbClr val="003399"/>
                </a:solidFill>
              </a:rPr>
              <a:t>个时钟周期</a:t>
            </a:r>
            <a:r>
              <a:rPr lang="zh-CN" altLang="en-US" dirty="0"/>
              <a:t>，则</a:t>
            </a:r>
            <a:r>
              <a:rPr lang="en-US" altLang="zh-CN" dirty="0">
                <a:solidFill>
                  <a:srgbClr val="003399"/>
                </a:solidFill>
              </a:rPr>
              <a:t>CPU</a:t>
            </a:r>
            <a:r>
              <a:rPr lang="zh-CN" altLang="en-US" dirty="0">
                <a:solidFill>
                  <a:srgbClr val="003399"/>
                </a:solidFill>
              </a:rPr>
              <a:t>在</a:t>
            </a:r>
            <a:r>
              <a:rPr lang="en-US" altLang="zh-CN" dirty="0">
                <a:solidFill>
                  <a:srgbClr val="003399"/>
                </a:solidFill>
              </a:rPr>
              <a:t>cache-</a:t>
            </a:r>
            <a:r>
              <a:rPr lang="zh-CN" altLang="en-US" dirty="0">
                <a:solidFill>
                  <a:srgbClr val="003399"/>
                </a:solidFill>
              </a:rPr>
              <a:t>主存层次的平均访问时间为多少</a:t>
            </a:r>
            <a:r>
              <a:rPr lang="zh-CN" altLang="en-US" dirty="0"/>
              <a:t>？</a:t>
            </a:r>
            <a:endParaRPr lang="en-US" altLang="zh-CN" dirty="0"/>
          </a:p>
          <a:p>
            <a:pPr marL="0" indent="0">
              <a:buNone/>
            </a:pPr>
            <a:r>
              <a:rPr lang="zh-CN" altLang="en-US" dirty="0"/>
              <a:t>解：（</a:t>
            </a:r>
            <a:r>
              <a:rPr lang="en-US" altLang="zh-CN" dirty="0"/>
              <a:t>2</a:t>
            </a:r>
            <a:r>
              <a:rPr lang="zh-CN" altLang="en-US" dirty="0"/>
              <a:t>）</a:t>
            </a:r>
            <a:r>
              <a:rPr lang="en-US" altLang="zh-CN" dirty="0"/>
              <a:t> Cache-</a:t>
            </a:r>
            <a:r>
              <a:rPr lang="zh-CN" altLang="en-US" dirty="0"/>
              <a:t>主存层次的平均访问时间</a:t>
            </a:r>
            <a:endParaRPr lang="en-US" altLang="zh-CN" dirty="0"/>
          </a:p>
          <a:p>
            <a:pPr marL="0" indent="0">
              <a:buNone/>
            </a:pPr>
            <a:r>
              <a:rPr lang="en-US" altLang="zh-CN" dirty="0"/>
              <a:t>		Ta = </a:t>
            </a:r>
            <a:r>
              <a:rPr lang="en-US" altLang="zh-CN" dirty="0" err="1"/>
              <a:t>Tc</a:t>
            </a:r>
            <a:r>
              <a:rPr lang="en-US" altLang="zh-CN" dirty="0"/>
              <a:t> +</a:t>
            </a:r>
            <a:r>
              <a:rPr lang="zh-CN" altLang="en-US" dirty="0"/>
              <a:t>（</a:t>
            </a:r>
            <a:r>
              <a:rPr lang="en-US" altLang="zh-CN" dirty="0"/>
              <a:t>1-p</a:t>
            </a:r>
            <a:r>
              <a:rPr lang="zh-CN" altLang="en-US" dirty="0"/>
              <a:t>）</a:t>
            </a:r>
            <a:r>
              <a:rPr lang="en-US" altLang="zh-CN" dirty="0"/>
              <a:t>x Tm</a:t>
            </a:r>
            <a:endParaRPr lang="zh-CN" altLang="en-US" dirty="0"/>
          </a:p>
        </p:txBody>
      </p:sp>
      <p:sp>
        <p:nvSpPr>
          <p:cNvPr id="4" name="矩形 3"/>
          <p:cNvSpPr/>
          <p:nvPr/>
        </p:nvSpPr>
        <p:spPr>
          <a:xfrm>
            <a:off x="2942220" y="5931049"/>
            <a:ext cx="2353529" cy="652486"/>
          </a:xfrm>
          <a:prstGeom prst="rect">
            <a:avLst/>
          </a:prstGeom>
        </p:spPr>
        <p:txBody>
          <a:bodyPr wrap="none">
            <a:spAutoFit/>
          </a:bodyPr>
          <a:lstStyle/>
          <a:p>
            <a:pPr lvl="0">
              <a:lnSpc>
                <a:spcPct val="130000"/>
              </a:lnSpc>
              <a:spcBef>
                <a:spcPts val="0"/>
              </a:spcBef>
              <a:buSzPct val="100000"/>
            </a:pPr>
            <a:r>
              <a:rPr lang="en-US" altLang="zh-CN" sz="2800" b="1" kern="0" dirty="0">
                <a:solidFill>
                  <a:prstClr val="black"/>
                </a:solidFill>
                <a:latin typeface="微软雅黑" panose="020B0503020204020204" pitchFamily="34" charset="-122"/>
                <a:ea typeface="微软雅黑" panose="020B0503020204020204" pitchFamily="34" charset="-122"/>
              </a:rPr>
              <a:t>=2.02</a:t>
            </a:r>
            <a:r>
              <a:rPr lang="zh-CN" altLang="en-US" sz="2800" b="1" kern="0" dirty="0">
                <a:solidFill>
                  <a:prstClr val="black"/>
                </a:solidFill>
                <a:latin typeface="微软雅黑" panose="020B0503020204020204" pitchFamily="34" charset="-122"/>
                <a:ea typeface="微软雅黑" panose="020B0503020204020204" pitchFamily="34" charset="-122"/>
              </a:rPr>
              <a:t>（</a:t>
            </a:r>
            <a:r>
              <a:rPr lang="en-US" altLang="zh-CN" sz="2800" b="1" kern="0" dirty="0">
                <a:solidFill>
                  <a:prstClr val="black"/>
                </a:solidFill>
                <a:latin typeface="微软雅黑" panose="020B0503020204020204" pitchFamily="34" charset="-122"/>
                <a:ea typeface="微软雅黑" panose="020B0503020204020204" pitchFamily="34" charset="-122"/>
              </a:rPr>
              <a:t>ns</a:t>
            </a:r>
            <a:r>
              <a:rPr lang="zh-CN" altLang="en-US" sz="2800" b="1" kern="0" dirty="0">
                <a:solidFill>
                  <a:prstClr val="black"/>
                </a:solidFill>
                <a:latin typeface="微软雅黑" panose="020B0503020204020204" pitchFamily="34" charset="-122"/>
                <a:ea typeface="微软雅黑" panose="020B0503020204020204" pitchFamily="34" charset="-122"/>
              </a:rPr>
              <a:t>）</a:t>
            </a:r>
            <a:endParaRPr lang="zh-CN" altLang="en-US" sz="2800" b="1" kern="0" dirty="0">
              <a:solidFill>
                <a:prstClr val="black"/>
              </a:solidFill>
              <a:latin typeface="微软雅黑" panose="020B0503020204020204" pitchFamily="34" charset="-122"/>
              <a:ea typeface="微软雅黑" panose="020B0503020204020204" pitchFamily="34" charset="-122"/>
            </a:endParaRPr>
          </a:p>
        </p:txBody>
      </p:sp>
      <p:sp>
        <p:nvSpPr>
          <p:cNvPr id="5" name="矩形 4"/>
          <p:cNvSpPr/>
          <p:nvPr/>
        </p:nvSpPr>
        <p:spPr>
          <a:xfrm>
            <a:off x="2919782" y="5430959"/>
            <a:ext cx="1707519" cy="652486"/>
          </a:xfrm>
          <a:prstGeom prst="rect">
            <a:avLst/>
          </a:prstGeom>
        </p:spPr>
        <p:txBody>
          <a:bodyPr wrap="none">
            <a:spAutoFit/>
          </a:bodyPr>
          <a:lstStyle/>
          <a:p>
            <a:pPr lvl="0">
              <a:lnSpc>
                <a:spcPct val="130000"/>
              </a:lnSpc>
              <a:spcBef>
                <a:spcPts val="0"/>
              </a:spcBef>
              <a:buSzPct val="100000"/>
            </a:pPr>
            <a:r>
              <a:rPr lang="en-US" altLang="zh-CN" sz="2800" b="1" kern="0" dirty="0">
                <a:solidFill>
                  <a:prstClr val="black"/>
                </a:solidFill>
                <a:latin typeface="微软雅黑" panose="020B0503020204020204" pitchFamily="34" charset="-122"/>
                <a:ea typeface="微软雅黑" panose="020B0503020204020204" pitchFamily="34" charset="-122"/>
              </a:rPr>
              <a:t>=</a:t>
            </a:r>
            <a:r>
              <a:rPr lang="en-US" altLang="zh-CN" sz="2800" b="1" kern="0" dirty="0">
                <a:solidFill>
                  <a:srgbClr val="003399"/>
                </a:solidFill>
                <a:latin typeface="微软雅黑" panose="020B0503020204020204" pitchFamily="34" charset="-122"/>
                <a:ea typeface="微软雅黑" panose="020B0503020204020204" pitchFamily="34" charset="-122"/>
              </a:rPr>
              <a:t>1</a:t>
            </a:r>
            <a:r>
              <a:rPr lang="en-US" altLang="zh-CN" sz="2800" b="1" kern="0" dirty="0">
                <a:solidFill>
                  <a:prstClr val="black"/>
                </a:solidFill>
                <a:latin typeface="微软雅黑" panose="020B0503020204020204" pitchFamily="34" charset="-122"/>
                <a:ea typeface="微软雅黑" panose="020B0503020204020204" pitchFamily="34" charset="-122"/>
              </a:rPr>
              <a:t> x </a:t>
            </a:r>
            <a:r>
              <a:rPr lang="en-US" altLang="zh-CN" sz="2800" b="1" kern="0" dirty="0">
                <a:solidFill>
                  <a:srgbClr val="DA1F28"/>
                </a:solidFill>
                <a:latin typeface="微软雅黑" panose="020B0503020204020204" pitchFamily="34" charset="-122"/>
                <a:ea typeface="微软雅黑" panose="020B0503020204020204" pitchFamily="34" charset="-122"/>
              </a:rPr>
              <a:t>2</a:t>
            </a:r>
            <a:r>
              <a:rPr lang="en-US" altLang="zh-CN" sz="2800" b="1" kern="0" dirty="0">
                <a:solidFill>
                  <a:prstClr val="black"/>
                </a:solidFill>
                <a:latin typeface="微软雅黑" panose="020B0503020204020204" pitchFamily="34" charset="-122"/>
                <a:ea typeface="微软雅黑" panose="020B0503020204020204" pitchFamily="34" charset="-122"/>
              </a:rPr>
              <a:t> +</a:t>
            </a:r>
            <a:endParaRPr lang="en-US" altLang="zh-CN" sz="2800" b="1" kern="0" dirty="0">
              <a:solidFill>
                <a:prstClr val="black"/>
              </a:solidFill>
              <a:latin typeface="微软雅黑" panose="020B0503020204020204" pitchFamily="34" charset="-122"/>
              <a:ea typeface="微软雅黑" panose="020B0503020204020204" pitchFamily="34" charset="-122"/>
            </a:endParaRPr>
          </a:p>
        </p:txBody>
      </p:sp>
      <p:sp>
        <p:nvSpPr>
          <p:cNvPr id="6" name="矩形 5"/>
          <p:cNvSpPr/>
          <p:nvPr/>
        </p:nvSpPr>
        <p:spPr>
          <a:xfrm>
            <a:off x="7062890" y="5458439"/>
            <a:ext cx="1051891" cy="597921"/>
          </a:xfrm>
          <a:prstGeom prst="rect">
            <a:avLst/>
          </a:prstGeom>
        </p:spPr>
        <p:txBody>
          <a:bodyPr wrap="none">
            <a:spAutoFit/>
          </a:bodyPr>
          <a:lstStyle/>
          <a:p>
            <a:pPr lvl="0">
              <a:lnSpc>
                <a:spcPct val="130000"/>
              </a:lnSpc>
              <a:spcBef>
                <a:spcPts val="0"/>
              </a:spcBef>
              <a:buSzPct val="100000"/>
            </a:pPr>
            <a:r>
              <a:rPr lang="en-US" altLang="zh-CN" sz="2800" b="1" kern="0" dirty="0">
                <a:solidFill>
                  <a:srgbClr val="003399"/>
                </a:solidFill>
                <a:latin typeface="微软雅黑" panose="020B0503020204020204" pitchFamily="34" charset="-122"/>
                <a:ea typeface="微软雅黑" panose="020B0503020204020204" pitchFamily="34" charset="-122"/>
              </a:rPr>
              <a:t>4</a:t>
            </a:r>
            <a:r>
              <a:rPr lang="en-US" altLang="zh-CN" sz="2800" b="1" kern="0" dirty="0">
                <a:solidFill>
                  <a:prstClr val="black"/>
                </a:solidFill>
                <a:latin typeface="微软雅黑" panose="020B0503020204020204" pitchFamily="34" charset="-122"/>
                <a:ea typeface="微软雅黑" panose="020B0503020204020204" pitchFamily="34" charset="-122"/>
              </a:rPr>
              <a:t> x </a:t>
            </a:r>
            <a:r>
              <a:rPr lang="en-US" altLang="zh-CN" sz="2800" b="1" kern="0" dirty="0">
                <a:solidFill>
                  <a:srgbClr val="DA1F28"/>
                </a:solidFill>
                <a:latin typeface="微软雅黑" panose="020B0503020204020204" pitchFamily="34" charset="-122"/>
                <a:ea typeface="微软雅黑" panose="020B0503020204020204" pitchFamily="34" charset="-122"/>
              </a:rPr>
              <a:t>2</a:t>
            </a:r>
            <a:endParaRPr lang="en-US" altLang="zh-CN" sz="2800" b="1" kern="0" dirty="0">
              <a:solidFill>
                <a:srgbClr val="DA1F28"/>
              </a:solidFill>
              <a:latin typeface="微软雅黑" panose="020B0503020204020204" pitchFamily="34" charset="-122"/>
              <a:ea typeface="微软雅黑" panose="020B0503020204020204" pitchFamily="34" charset="-122"/>
            </a:endParaRPr>
          </a:p>
        </p:txBody>
      </p:sp>
      <p:sp>
        <p:nvSpPr>
          <p:cNvPr id="7" name="矩形 6"/>
          <p:cNvSpPr/>
          <p:nvPr/>
        </p:nvSpPr>
        <p:spPr>
          <a:xfrm>
            <a:off x="4341453" y="5458439"/>
            <a:ext cx="2699778" cy="652486"/>
          </a:xfrm>
          <a:prstGeom prst="rect">
            <a:avLst/>
          </a:prstGeom>
        </p:spPr>
        <p:txBody>
          <a:bodyPr wrap="none">
            <a:spAutoFit/>
          </a:bodyPr>
          <a:lstStyle/>
          <a:p>
            <a:pPr lvl="0">
              <a:lnSpc>
                <a:spcPct val="130000"/>
              </a:lnSpc>
              <a:spcBef>
                <a:spcPts val="0"/>
              </a:spcBef>
              <a:buSzPct val="100000"/>
            </a:pPr>
            <a:r>
              <a:rPr lang="zh-CN" altLang="en-US" sz="2800" b="1" kern="0" dirty="0">
                <a:solidFill>
                  <a:prstClr val="black"/>
                </a:solidFill>
                <a:latin typeface="微软雅黑" panose="020B0503020204020204" pitchFamily="34" charset="-122"/>
                <a:ea typeface="微软雅黑" panose="020B0503020204020204" pitchFamily="34" charset="-122"/>
              </a:rPr>
              <a:t>（</a:t>
            </a:r>
            <a:r>
              <a:rPr lang="en-US" altLang="zh-CN" sz="2800" b="1" kern="0" dirty="0">
                <a:solidFill>
                  <a:prstClr val="black"/>
                </a:solidFill>
                <a:latin typeface="微软雅黑" panose="020B0503020204020204" pitchFamily="34" charset="-122"/>
                <a:ea typeface="微软雅黑" panose="020B0503020204020204" pitchFamily="34" charset="-122"/>
              </a:rPr>
              <a:t>1-0.9975</a:t>
            </a:r>
            <a:r>
              <a:rPr lang="zh-CN" altLang="en-US" sz="2800" b="1" kern="0" dirty="0">
                <a:solidFill>
                  <a:prstClr val="black"/>
                </a:solidFill>
                <a:latin typeface="微软雅黑" panose="020B0503020204020204" pitchFamily="34" charset="-122"/>
                <a:ea typeface="微软雅黑" panose="020B0503020204020204" pitchFamily="34" charset="-122"/>
              </a:rPr>
              <a:t>）</a:t>
            </a:r>
            <a:r>
              <a:rPr lang="en-US" altLang="zh-CN" sz="2800" b="1" kern="0" dirty="0">
                <a:solidFill>
                  <a:prstClr val="black"/>
                </a:solidFill>
                <a:latin typeface="微软雅黑" panose="020B0503020204020204" pitchFamily="34" charset="-122"/>
                <a:ea typeface="微软雅黑" panose="020B0503020204020204" pitchFamily="34" charset="-122"/>
              </a:rPr>
              <a:t>x</a:t>
            </a:r>
            <a:endParaRPr lang="en-US" altLang="zh-CN" sz="2800" b="1" kern="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endParaRPr lang="zh-CN" altLang="en-US" dirty="0"/>
          </a:p>
        </p:txBody>
      </p:sp>
      <p:sp>
        <p:nvSpPr>
          <p:cNvPr id="3" name="内容占位符 2"/>
          <p:cNvSpPr>
            <a:spLocks noGrp="1"/>
          </p:cNvSpPr>
          <p:nvPr>
            <p:ph idx="1"/>
          </p:nvPr>
        </p:nvSpPr>
        <p:spPr>
          <a:xfrm>
            <a:off x="592667" y="987748"/>
            <a:ext cx="10922000" cy="1677190"/>
          </a:xfrm>
        </p:spPr>
        <p:txBody>
          <a:bodyPr/>
          <a:lstStyle/>
          <a:p>
            <a:r>
              <a:rPr lang="zh-CN" altLang="en-US" dirty="0"/>
              <a:t>程序访问的局部性</a:t>
            </a:r>
            <a:endParaRPr lang="en-US" altLang="zh-CN" dirty="0"/>
          </a:p>
          <a:p>
            <a:r>
              <a:rPr lang="en-US" altLang="zh-CN" b="0" dirty="0"/>
              <a:t>Cache</a:t>
            </a:r>
            <a:r>
              <a:rPr lang="zh-CN" altLang="en-US" b="0" dirty="0"/>
              <a:t>的基本工作原理</a:t>
            </a:r>
            <a:endParaRPr lang="en-US" altLang="zh-CN" b="0" dirty="0"/>
          </a:p>
          <a:p>
            <a:r>
              <a:rPr lang="en-US" altLang="zh-CN" b="0" dirty="0"/>
              <a:t>Cache</a:t>
            </a:r>
            <a:r>
              <a:rPr lang="zh-CN" altLang="en-US" b="0" dirty="0"/>
              <a:t>行和主存块之间的映射方式</a:t>
            </a:r>
            <a:endParaRPr lang="zh-CN" altLang="en-US" b="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en-US" dirty="0"/>
              <a:t>回顾与练习</a:t>
            </a:r>
            <a:endParaRPr lang="zh-CN" altLang="en-US" dirty="0"/>
          </a:p>
        </p:txBody>
      </p:sp>
      <p:sp>
        <p:nvSpPr>
          <p:cNvPr id="3" name="内容占位符 2"/>
          <p:cNvSpPr>
            <a:spLocks noGrp="1"/>
          </p:cNvSpPr>
          <p:nvPr>
            <p:ph idx="1"/>
          </p:nvPr>
        </p:nvSpPr>
        <p:spPr>
          <a:xfrm>
            <a:off x="592667" y="987748"/>
            <a:ext cx="10922000" cy="2291909"/>
          </a:xfrm>
        </p:spPr>
        <p:txBody>
          <a:bodyPr/>
          <a:lstStyle/>
          <a:p>
            <a:r>
              <a:rPr lang="en-US" altLang="zh-CN" dirty="0"/>
              <a:t>Cache</a:t>
            </a:r>
            <a:r>
              <a:rPr lang="zh-CN" altLang="en-US" dirty="0"/>
              <a:t>是什么？</a:t>
            </a:r>
            <a:endParaRPr lang="en-US" altLang="zh-CN" dirty="0"/>
          </a:p>
          <a:p>
            <a:r>
              <a:rPr lang="en-US" altLang="zh-CN" dirty="0"/>
              <a:t>Cache</a:t>
            </a:r>
            <a:r>
              <a:rPr lang="zh-CN" altLang="en-US" dirty="0"/>
              <a:t>的作用是什么？</a:t>
            </a:r>
            <a:endParaRPr lang="en-US" altLang="zh-CN" dirty="0"/>
          </a:p>
          <a:p>
            <a:r>
              <a:rPr lang="en-US" altLang="zh-CN" dirty="0"/>
              <a:t>Cache</a:t>
            </a:r>
            <a:r>
              <a:rPr lang="zh-CN" altLang="en-US" dirty="0"/>
              <a:t>是如何组织的？</a:t>
            </a:r>
            <a:endParaRPr lang="en-US" altLang="zh-CN" dirty="0"/>
          </a:p>
          <a:p>
            <a:r>
              <a:rPr lang="zh-CN" altLang="en-US" dirty="0"/>
              <a:t>简述</a:t>
            </a:r>
            <a:r>
              <a:rPr lang="en-US" altLang="zh-CN" dirty="0"/>
              <a:t>CPU</a:t>
            </a:r>
            <a:r>
              <a:rPr lang="zh-CN" altLang="en-US" dirty="0"/>
              <a:t>在</a:t>
            </a:r>
            <a:r>
              <a:rPr lang="en-US" altLang="zh-CN" dirty="0"/>
              <a:t>Cache</a:t>
            </a:r>
            <a:r>
              <a:rPr lang="zh-CN" altLang="en-US" dirty="0"/>
              <a:t>中的访问过程</a:t>
            </a:r>
            <a:endParaRPr lang="en-US" altLang="zh-CN"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endParaRPr lang="zh-CN" altLang="en-US" dirty="0"/>
          </a:p>
        </p:txBody>
      </p:sp>
      <p:sp>
        <p:nvSpPr>
          <p:cNvPr id="3" name="内容占位符 2"/>
          <p:cNvSpPr>
            <a:spLocks noGrp="1"/>
          </p:cNvSpPr>
          <p:nvPr>
            <p:ph idx="1"/>
          </p:nvPr>
        </p:nvSpPr>
        <p:spPr>
          <a:xfrm>
            <a:off x="592667" y="987748"/>
            <a:ext cx="10922000" cy="1677190"/>
          </a:xfrm>
        </p:spPr>
        <p:txBody>
          <a:bodyPr/>
          <a:lstStyle/>
          <a:p>
            <a:r>
              <a:rPr lang="zh-CN" altLang="en-US" b="0" dirty="0"/>
              <a:t>程序访问的局部性</a:t>
            </a:r>
            <a:endParaRPr lang="en-US" altLang="zh-CN" b="0" dirty="0"/>
          </a:p>
          <a:p>
            <a:r>
              <a:rPr lang="en-US" altLang="zh-CN" b="0" dirty="0"/>
              <a:t>Cache</a:t>
            </a:r>
            <a:r>
              <a:rPr lang="zh-CN" altLang="en-US" b="0" dirty="0"/>
              <a:t>的基本工作原理</a:t>
            </a:r>
            <a:endParaRPr lang="en-US" altLang="zh-CN" b="0" dirty="0"/>
          </a:p>
          <a:p>
            <a:r>
              <a:rPr lang="en-US" altLang="zh-CN" dirty="0"/>
              <a:t>Cache</a:t>
            </a:r>
            <a:r>
              <a:rPr lang="zh-CN" altLang="en-US" dirty="0"/>
              <a:t>行和主存块之间的映射方式</a:t>
            </a:r>
            <a:endParaRPr lang="zh-CN" altLang="en-US" dirty="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en-US" altLang="zh-CN" dirty="0"/>
              <a:t>Cache</a:t>
            </a:r>
            <a:r>
              <a:rPr lang="zh-CN" altLang="en-US" dirty="0"/>
              <a:t>行和主存块之间的映射方式</a:t>
            </a:r>
            <a:endParaRPr lang="zh-CN" altLang="en-US" dirty="0"/>
          </a:p>
        </p:txBody>
      </p:sp>
      <p:sp>
        <p:nvSpPr>
          <p:cNvPr id="3" name="内容占位符 2"/>
          <p:cNvSpPr>
            <a:spLocks noGrp="1"/>
          </p:cNvSpPr>
          <p:nvPr>
            <p:ph idx="1"/>
          </p:nvPr>
        </p:nvSpPr>
        <p:spPr>
          <a:xfrm>
            <a:off x="592667" y="987748"/>
            <a:ext cx="10922000" cy="4077848"/>
          </a:xfrm>
        </p:spPr>
        <p:txBody>
          <a:bodyPr/>
          <a:lstStyle/>
          <a:p>
            <a:r>
              <a:rPr lang="en-US" altLang="zh-CN" dirty="0">
                <a:cs typeface="Arial" panose="020B0604020202020204" pitchFamily="34" charset="0"/>
              </a:rPr>
              <a:t>Cache</a:t>
            </a:r>
            <a:r>
              <a:rPr lang="zh-CN" altLang="en-US" dirty="0">
                <a:cs typeface="Arial" panose="020B0604020202020204" pitchFamily="34" charset="0"/>
              </a:rPr>
              <a:t>的映射功能</a:t>
            </a:r>
            <a:endParaRPr lang="en-US" altLang="zh-CN" dirty="0">
              <a:cs typeface="Arial" panose="020B0604020202020204" pitchFamily="34" charset="0"/>
            </a:endParaRPr>
          </a:p>
          <a:p>
            <a:pPr lvl="1" eaLnBrk="1" hangingPunct="1">
              <a:lnSpc>
                <a:spcPct val="130000"/>
              </a:lnSpc>
            </a:pPr>
            <a:r>
              <a:rPr lang="zh-CN" altLang="en-US" dirty="0">
                <a:cs typeface="Arial" panose="020B0604020202020204" pitchFamily="34" charset="0"/>
              </a:rPr>
              <a:t>把访问的局部主存区域取到</a:t>
            </a:r>
            <a:r>
              <a:rPr lang="en-US" altLang="zh-CN" dirty="0">
                <a:cs typeface="Arial" panose="020B0604020202020204" pitchFamily="34" charset="0"/>
              </a:rPr>
              <a:t>Cache</a:t>
            </a:r>
            <a:r>
              <a:rPr lang="zh-CN" altLang="en-US" dirty="0">
                <a:cs typeface="Arial" panose="020B0604020202020204" pitchFamily="34" charset="0"/>
              </a:rPr>
              <a:t>中时，该放到</a:t>
            </a:r>
            <a:r>
              <a:rPr lang="en-US" altLang="zh-CN" dirty="0">
                <a:cs typeface="Arial" panose="020B0604020202020204" pitchFamily="34" charset="0"/>
              </a:rPr>
              <a:t>Cache</a:t>
            </a:r>
            <a:r>
              <a:rPr lang="zh-CN" altLang="en-US" dirty="0">
                <a:cs typeface="Arial" panose="020B0604020202020204" pitchFamily="34" charset="0"/>
              </a:rPr>
              <a:t>的何处？</a:t>
            </a:r>
            <a:endParaRPr lang="zh-CN" altLang="en-US" dirty="0">
              <a:cs typeface="Arial" panose="020B0604020202020204" pitchFamily="34" charset="0"/>
            </a:endParaRPr>
          </a:p>
          <a:p>
            <a:pPr lvl="1" eaLnBrk="1" hangingPunct="1">
              <a:lnSpc>
                <a:spcPct val="130000"/>
              </a:lnSpc>
            </a:pPr>
            <a:r>
              <a:rPr lang="en-US" altLang="zh-CN" dirty="0">
                <a:cs typeface="Arial" panose="020B0604020202020204" pitchFamily="34" charset="0"/>
              </a:rPr>
              <a:t>Cache</a:t>
            </a:r>
            <a:r>
              <a:rPr lang="zh-CN" altLang="en-US" dirty="0">
                <a:cs typeface="Arial" panose="020B0604020202020204" pitchFamily="34" charset="0"/>
              </a:rPr>
              <a:t>行比主存块少，多个主存块映射到一个</a:t>
            </a:r>
            <a:r>
              <a:rPr lang="en-US" altLang="zh-CN" dirty="0">
                <a:cs typeface="Arial" panose="020B0604020202020204" pitchFamily="34" charset="0"/>
              </a:rPr>
              <a:t>Cache</a:t>
            </a:r>
            <a:r>
              <a:rPr lang="zh-CN" altLang="en-US" dirty="0">
                <a:cs typeface="Arial" panose="020B0604020202020204" pitchFamily="34" charset="0"/>
              </a:rPr>
              <a:t>行中</a:t>
            </a:r>
            <a:endParaRPr lang="zh-CN" altLang="en-US" dirty="0">
              <a:cs typeface="Arial" panose="020B0604020202020204" pitchFamily="34" charset="0"/>
            </a:endParaRPr>
          </a:p>
          <a:p>
            <a:pPr eaLnBrk="1" hangingPunct="1"/>
            <a:r>
              <a:rPr lang="zh-CN" altLang="en-US" dirty="0">
                <a:cs typeface="Arial" panose="020B0604020202020204" pitchFamily="34" charset="0"/>
              </a:rPr>
              <a:t>将主存块和</a:t>
            </a:r>
            <a:r>
              <a:rPr lang="en-US" altLang="zh-CN" dirty="0">
                <a:cs typeface="Arial" panose="020B0604020202020204" pitchFamily="34" charset="0"/>
              </a:rPr>
              <a:t>Cache</a:t>
            </a:r>
            <a:r>
              <a:rPr lang="zh-CN" altLang="en-US" dirty="0">
                <a:cs typeface="Arial" panose="020B0604020202020204" pitchFamily="34" charset="0"/>
              </a:rPr>
              <a:t>行按照以下三种方式进行映射</a:t>
            </a:r>
            <a:endParaRPr lang="zh-CN" altLang="en-US" dirty="0">
              <a:cs typeface="Arial" panose="020B0604020202020204" pitchFamily="34" charset="0"/>
            </a:endParaRPr>
          </a:p>
          <a:p>
            <a:pPr lvl="1" eaLnBrk="1" hangingPunct="1">
              <a:lnSpc>
                <a:spcPct val="130000"/>
              </a:lnSpc>
            </a:pPr>
            <a:r>
              <a:rPr lang="zh-CN" altLang="en-US" dirty="0">
                <a:cs typeface="Arial" panose="020B0604020202020204" pitchFamily="34" charset="0"/>
              </a:rPr>
              <a:t>直接(</a:t>
            </a:r>
            <a:r>
              <a:rPr lang="en-US" altLang="zh-CN" dirty="0">
                <a:cs typeface="Arial" panose="020B0604020202020204" pitchFamily="34" charset="0"/>
              </a:rPr>
              <a:t>Direct)</a:t>
            </a:r>
            <a:r>
              <a:rPr lang="zh-CN" altLang="en-US" dirty="0">
                <a:cs typeface="Arial" panose="020B0604020202020204" pitchFamily="34" charset="0"/>
              </a:rPr>
              <a:t>：</a:t>
            </a:r>
            <a:r>
              <a:rPr lang="zh-CN" altLang="en-US" dirty="0">
                <a:solidFill>
                  <a:srgbClr val="006600"/>
                </a:solidFill>
                <a:cs typeface="Arial" panose="020B0604020202020204" pitchFamily="34" charset="0"/>
              </a:rPr>
              <a:t>每个主存块映射到</a:t>
            </a:r>
            <a:r>
              <a:rPr lang="en-US" altLang="zh-CN" dirty="0">
                <a:solidFill>
                  <a:srgbClr val="006600"/>
                </a:solidFill>
                <a:cs typeface="Arial" panose="020B0604020202020204" pitchFamily="34" charset="0"/>
              </a:rPr>
              <a:t>Cache</a:t>
            </a:r>
            <a:r>
              <a:rPr lang="zh-CN" altLang="en-US" dirty="0">
                <a:solidFill>
                  <a:srgbClr val="006600"/>
                </a:solidFill>
                <a:cs typeface="Arial" panose="020B0604020202020204" pitchFamily="34" charset="0"/>
              </a:rPr>
              <a:t>的固定行</a:t>
            </a:r>
            <a:endParaRPr lang="zh-CN" altLang="en-US" dirty="0">
              <a:solidFill>
                <a:srgbClr val="006600"/>
              </a:solidFill>
              <a:cs typeface="Arial" panose="020B0604020202020204" pitchFamily="34" charset="0"/>
            </a:endParaRPr>
          </a:p>
          <a:p>
            <a:pPr lvl="1" eaLnBrk="1" hangingPunct="1">
              <a:lnSpc>
                <a:spcPct val="130000"/>
              </a:lnSpc>
            </a:pPr>
            <a:r>
              <a:rPr lang="zh-CN" altLang="en-US" dirty="0">
                <a:cs typeface="Arial" panose="020B0604020202020204" pitchFamily="34" charset="0"/>
              </a:rPr>
              <a:t>全相联(</a:t>
            </a:r>
            <a:r>
              <a:rPr lang="en-US" altLang="zh-CN" dirty="0">
                <a:cs typeface="Arial" panose="020B0604020202020204" pitchFamily="34" charset="0"/>
              </a:rPr>
              <a:t>Full Associate)</a:t>
            </a:r>
            <a:r>
              <a:rPr lang="zh-CN" altLang="en-US" dirty="0">
                <a:cs typeface="Arial" panose="020B0604020202020204" pitchFamily="34" charset="0"/>
              </a:rPr>
              <a:t>：</a:t>
            </a:r>
            <a:r>
              <a:rPr lang="zh-CN" altLang="en-US" dirty="0">
                <a:solidFill>
                  <a:srgbClr val="006600"/>
                </a:solidFill>
                <a:cs typeface="Arial" panose="020B0604020202020204" pitchFamily="34" charset="0"/>
              </a:rPr>
              <a:t>每个主存块映射到</a:t>
            </a:r>
            <a:r>
              <a:rPr lang="en-US" altLang="zh-CN" dirty="0">
                <a:solidFill>
                  <a:srgbClr val="006600"/>
                </a:solidFill>
                <a:cs typeface="Arial" panose="020B0604020202020204" pitchFamily="34" charset="0"/>
              </a:rPr>
              <a:t>Cache</a:t>
            </a:r>
            <a:r>
              <a:rPr lang="zh-CN" altLang="en-US" dirty="0">
                <a:solidFill>
                  <a:srgbClr val="006600"/>
                </a:solidFill>
                <a:cs typeface="Arial" panose="020B0604020202020204" pitchFamily="34" charset="0"/>
              </a:rPr>
              <a:t>的任一行</a:t>
            </a:r>
            <a:endParaRPr lang="zh-CN" altLang="en-US" dirty="0">
              <a:cs typeface="Arial" panose="020B0604020202020204" pitchFamily="34" charset="0"/>
            </a:endParaRPr>
          </a:p>
          <a:p>
            <a:pPr lvl="1" eaLnBrk="1" hangingPunct="1">
              <a:lnSpc>
                <a:spcPct val="130000"/>
              </a:lnSpc>
            </a:pPr>
            <a:r>
              <a:rPr lang="zh-CN" altLang="en-US" dirty="0">
                <a:cs typeface="Arial" panose="020B0604020202020204" pitchFamily="34" charset="0"/>
              </a:rPr>
              <a:t>组相联(</a:t>
            </a:r>
            <a:r>
              <a:rPr lang="en-US" altLang="zh-CN" dirty="0">
                <a:cs typeface="Arial" panose="020B0604020202020204" pitchFamily="34" charset="0"/>
              </a:rPr>
              <a:t>Set Associate)</a:t>
            </a:r>
            <a:r>
              <a:rPr lang="zh-CN" altLang="en-US" dirty="0">
                <a:cs typeface="Arial" panose="020B0604020202020204" pitchFamily="34" charset="0"/>
              </a:rPr>
              <a:t>：</a:t>
            </a:r>
            <a:r>
              <a:rPr lang="zh-CN" altLang="en-US" dirty="0">
                <a:solidFill>
                  <a:srgbClr val="006600"/>
                </a:solidFill>
                <a:cs typeface="Arial" panose="020B0604020202020204" pitchFamily="34" charset="0"/>
              </a:rPr>
              <a:t>每个主存块映射到</a:t>
            </a:r>
            <a:r>
              <a:rPr lang="en-US" altLang="zh-CN" dirty="0">
                <a:solidFill>
                  <a:srgbClr val="006600"/>
                </a:solidFill>
                <a:cs typeface="Arial" panose="020B0604020202020204" pitchFamily="34" charset="0"/>
              </a:rPr>
              <a:t>Cache</a:t>
            </a:r>
            <a:r>
              <a:rPr lang="zh-CN" altLang="en-US" dirty="0">
                <a:solidFill>
                  <a:srgbClr val="006600"/>
                </a:solidFill>
                <a:cs typeface="Arial" panose="020B0604020202020204" pitchFamily="34" charset="0"/>
              </a:rPr>
              <a:t>固定组中任一行</a:t>
            </a:r>
            <a:endParaRPr lang="zh-CN" altLang="en-US" dirty="0">
              <a:cs typeface="Arial" panose="020B0604020202020204" pitchFamily="34" charset="0"/>
            </a:endParaRPr>
          </a:p>
          <a:p>
            <a:endParaRPr lang="zh-CN" altLang="en-US"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直接映射</a:t>
            </a:r>
            <a:endParaRPr lang="zh-CN" altLang="en-US" dirty="0"/>
          </a:p>
        </p:txBody>
      </p:sp>
      <p:sp>
        <p:nvSpPr>
          <p:cNvPr id="3" name="内容占位符 2"/>
          <p:cNvSpPr>
            <a:spLocks noGrp="1"/>
          </p:cNvSpPr>
          <p:nvPr>
            <p:ph idx="1"/>
          </p:nvPr>
        </p:nvSpPr>
        <p:spPr>
          <a:xfrm>
            <a:off x="592667" y="987748"/>
            <a:ext cx="4458727" cy="3726982"/>
          </a:xfrm>
        </p:spPr>
        <p:txBody>
          <a:bodyPr/>
          <a:lstStyle/>
          <a:p>
            <a:pPr eaLnBrk="1" hangingPunct="1"/>
            <a:r>
              <a:rPr lang="zh-CN" altLang="en-US" sz="2400" dirty="0">
                <a:cs typeface="Arial" panose="020B0604020202020204" pitchFamily="34" charset="0"/>
              </a:rPr>
              <a:t>把主存的每一块映射到一个固定的</a:t>
            </a:r>
            <a:r>
              <a:rPr lang="en-US" altLang="zh-CN" sz="2400" dirty="0">
                <a:cs typeface="Arial" panose="020B0604020202020204" pitchFamily="34" charset="0"/>
              </a:rPr>
              <a:t>Cache</a:t>
            </a:r>
            <a:r>
              <a:rPr lang="zh-CN" altLang="en-US" sz="2400" dirty="0">
                <a:cs typeface="Arial" panose="020B0604020202020204" pitchFamily="34" charset="0"/>
              </a:rPr>
              <a:t>行（槽），也称模映射(</a:t>
            </a:r>
            <a:r>
              <a:rPr lang="en-US" altLang="zh-CN" sz="2400" dirty="0">
                <a:cs typeface="Arial" panose="020B0604020202020204" pitchFamily="34" charset="0"/>
              </a:rPr>
              <a:t>Module Mapping)</a:t>
            </a:r>
            <a:endParaRPr lang="en-US" altLang="zh-CN" sz="2400" dirty="0">
              <a:cs typeface="Arial" panose="020B0604020202020204" pitchFamily="34" charset="0"/>
            </a:endParaRPr>
          </a:p>
          <a:p>
            <a:pPr eaLnBrk="1" hangingPunct="1"/>
            <a:r>
              <a:rPr lang="zh-CN" altLang="en-US" sz="2400" dirty="0">
                <a:cs typeface="Arial" panose="020B0604020202020204" pitchFamily="34" charset="0"/>
              </a:rPr>
              <a:t>映射关系：</a:t>
            </a:r>
            <a:r>
              <a:rPr lang="en-US" altLang="zh-CN" sz="2000" dirty="0">
                <a:cs typeface="Arial" panose="020B0604020202020204" pitchFamily="34" charset="0"/>
              </a:rPr>
              <a:t>         </a:t>
            </a:r>
            <a:endParaRPr lang="en-US" altLang="zh-CN" sz="2000" dirty="0">
              <a:cs typeface="Arial" panose="020B0604020202020204" pitchFamily="34" charset="0"/>
            </a:endParaRPr>
          </a:p>
          <a:p>
            <a:pPr lvl="1" eaLnBrk="1" hangingPunct="1"/>
            <a:r>
              <a:rPr lang="en-US" altLang="zh-CN" sz="2000" dirty="0">
                <a:solidFill>
                  <a:srgbClr val="FF0000"/>
                </a:solidFill>
                <a:cs typeface="Arial" panose="020B0604020202020204" pitchFamily="34" charset="0"/>
              </a:rPr>
              <a:t>Cache</a:t>
            </a:r>
            <a:r>
              <a:rPr lang="zh-CN" altLang="en-US" sz="2000" dirty="0">
                <a:solidFill>
                  <a:srgbClr val="FF0000"/>
                </a:solidFill>
                <a:cs typeface="Arial" panose="020B0604020202020204" pitchFamily="34" charset="0"/>
              </a:rPr>
              <a:t>行号</a:t>
            </a:r>
            <a:r>
              <a:rPr lang="en-US" altLang="zh-CN" sz="2000" dirty="0">
                <a:solidFill>
                  <a:srgbClr val="FF0000"/>
                </a:solidFill>
                <a:cs typeface="Arial" panose="020B0604020202020204" pitchFamily="34" charset="0"/>
              </a:rPr>
              <a:t>=</a:t>
            </a:r>
            <a:r>
              <a:rPr lang="zh-CN" altLang="en-US" sz="2000" dirty="0">
                <a:solidFill>
                  <a:srgbClr val="FF0000"/>
                </a:solidFill>
                <a:cs typeface="Arial" panose="020B0604020202020204" pitchFamily="34" charset="0"/>
              </a:rPr>
              <a:t>主存块号 </a:t>
            </a:r>
            <a:r>
              <a:rPr lang="en-US" altLang="zh-CN" sz="2000" dirty="0">
                <a:solidFill>
                  <a:srgbClr val="FF0000"/>
                </a:solidFill>
                <a:cs typeface="Arial" panose="020B0604020202020204" pitchFamily="34" charset="0"/>
              </a:rPr>
              <a:t>mod Cache</a:t>
            </a:r>
            <a:r>
              <a:rPr lang="zh-CN" altLang="en-US" sz="2000" dirty="0">
                <a:solidFill>
                  <a:srgbClr val="FF0000"/>
                </a:solidFill>
                <a:cs typeface="Arial" panose="020B0604020202020204" pitchFamily="34" charset="0"/>
              </a:rPr>
              <a:t>行数</a:t>
            </a:r>
            <a:endParaRPr lang="zh-CN" altLang="en-US" sz="2000" dirty="0">
              <a:solidFill>
                <a:srgbClr val="FF0000"/>
              </a:solidFill>
              <a:cs typeface="Arial" panose="020B0604020202020204" pitchFamily="34" charset="0"/>
            </a:endParaRPr>
          </a:p>
          <a:p>
            <a:pPr eaLnBrk="1" hangingPunct="1">
              <a:buFontTx/>
              <a:buNone/>
            </a:pPr>
            <a:r>
              <a:rPr lang="zh-CN" altLang="en-US" sz="2400" dirty="0">
                <a:solidFill>
                  <a:srgbClr val="FF0000"/>
                </a:solidFill>
                <a:cs typeface="Arial" panose="020B0604020202020204" pitchFamily="34" charset="0"/>
              </a:rPr>
              <a:t>        举例：4=100 </a:t>
            </a:r>
            <a:r>
              <a:rPr lang="en-US" altLang="zh-CN" sz="2400" dirty="0">
                <a:solidFill>
                  <a:srgbClr val="FF0000"/>
                </a:solidFill>
                <a:cs typeface="Arial" panose="020B0604020202020204" pitchFamily="34" charset="0"/>
              </a:rPr>
              <a:t>mod 16  </a:t>
            </a:r>
            <a:endParaRPr lang="en-US" altLang="zh-CN" sz="2400" dirty="0">
              <a:solidFill>
                <a:srgbClr val="FF0000"/>
              </a:solidFill>
              <a:cs typeface="Arial" panose="020B0604020202020204" pitchFamily="34" charset="0"/>
            </a:endParaRPr>
          </a:p>
          <a:p>
            <a:pPr eaLnBrk="1" hangingPunct="1">
              <a:buFontTx/>
              <a:buNone/>
            </a:pPr>
            <a:r>
              <a:rPr lang="zh-CN" altLang="en-US" sz="2000" dirty="0">
                <a:solidFill>
                  <a:srgbClr val="FF0000"/>
                </a:solidFill>
                <a:cs typeface="Arial" panose="020B0604020202020204" pitchFamily="34" charset="0"/>
              </a:rPr>
              <a:t>（假定</a:t>
            </a:r>
            <a:r>
              <a:rPr lang="en-US" altLang="zh-CN" sz="2000" dirty="0">
                <a:solidFill>
                  <a:srgbClr val="FF0000"/>
                </a:solidFill>
                <a:cs typeface="Arial" panose="020B0604020202020204" pitchFamily="34" charset="0"/>
              </a:rPr>
              <a:t>Cache</a:t>
            </a:r>
            <a:r>
              <a:rPr lang="zh-CN" altLang="en-US" sz="2000" dirty="0">
                <a:solidFill>
                  <a:srgbClr val="FF0000"/>
                </a:solidFill>
                <a:cs typeface="Arial" panose="020B0604020202020204" pitchFamily="34" charset="0"/>
              </a:rPr>
              <a:t>共有</a:t>
            </a:r>
            <a:r>
              <a:rPr lang="en-US" altLang="zh-CN" sz="2000" dirty="0">
                <a:solidFill>
                  <a:srgbClr val="FF0000"/>
                </a:solidFill>
                <a:cs typeface="Arial" panose="020B0604020202020204" pitchFamily="34" charset="0"/>
              </a:rPr>
              <a:t>16</a:t>
            </a:r>
            <a:r>
              <a:rPr lang="zh-CN" altLang="en-US" sz="2000" dirty="0">
                <a:solidFill>
                  <a:srgbClr val="FF0000"/>
                </a:solidFill>
                <a:cs typeface="Arial" panose="020B0604020202020204" pitchFamily="34" charset="0"/>
              </a:rPr>
              <a:t>行）</a:t>
            </a:r>
            <a:endParaRPr lang="zh-CN" altLang="en-US" sz="2000" dirty="0">
              <a:solidFill>
                <a:srgbClr val="FF0000"/>
              </a:solidFill>
              <a:cs typeface="Arial" panose="020B0604020202020204" pitchFamily="34" charset="0"/>
            </a:endParaRPr>
          </a:p>
          <a:p>
            <a:pPr eaLnBrk="1" hangingPunct="1">
              <a:buFontTx/>
              <a:buNone/>
            </a:pPr>
            <a:r>
              <a:rPr lang="en-US" altLang="zh-CN" dirty="0">
                <a:solidFill>
                  <a:srgbClr val="FF0000"/>
                </a:solidFill>
                <a:cs typeface="Arial" panose="020B0604020202020204" pitchFamily="34" charset="0"/>
              </a:rPr>
              <a:t>  </a:t>
            </a:r>
            <a:r>
              <a:rPr lang="en-US" altLang="zh-CN" sz="2000" dirty="0">
                <a:cs typeface="Arial" panose="020B0604020202020204" pitchFamily="34" charset="0"/>
              </a:rPr>
              <a:t>(</a:t>
            </a:r>
            <a:r>
              <a:rPr lang="zh-CN" altLang="en-US" sz="2000" dirty="0">
                <a:cs typeface="Arial" panose="020B0604020202020204" pitchFamily="34" charset="0"/>
              </a:rPr>
              <a:t>主存第100块应映射到</a:t>
            </a:r>
            <a:r>
              <a:rPr lang="en-US" altLang="zh-CN" sz="2000" dirty="0">
                <a:cs typeface="Arial" panose="020B0604020202020204" pitchFamily="34" charset="0"/>
              </a:rPr>
              <a:t>Cache</a:t>
            </a:r>
            <a:r>
              <a:rPr lang="zh-CN" altLang="en-US" sz="2000" dirty="0">
                <a:cs typeface="Arial" panose="020B0604020202020204" pitchFamily="34" charset="0"/>
              </a:rPr>
              <a:t>的第4行中)</a:t>
            </a:r>
            <a:endParaRPr lang="en-US" altLang="zh-CN" sz="2000" dirty="0">
              <a:cs typeface="Arial" panose="020B0604020202020204" pitchFamily="34" charset="0"/>
            </a:endParaRPr>
          </a:p>
        </p:txBody>
      </p:sp>
      <p:pic>
        <p:nvPicPr>
          <p:cNvPr id="6" name="图片 5"/>
          <p:cNvPicPr>
            <a:picLocks noChangeAspect="1"/>
          </p:cNvPicPr>
          <p:nvPr/>
        </p:nvPicPr>
        <p:blipFill>
          <a:blip r:embed="rId1"/>
          <a:stretch>
            <a:fillRect/>
          </a:stretch>
        </p:blipFill>
        <p:spPr>
          <a:xfrm>
            <a:off x="5553028" y="987748"/>
            <a:ext cx="6181725" cy="5153025"/>
          </a:xfrm>
          <a:prstGeom prst="rect">
            <a:avLst/>
          </a:prstGeom>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直接映射的特点</a:t>
            </a:r>
            <a:endParaRPr lang="zh-CN" altLang="en-US" dirty="0"/>
          </a:p>
        </p:txBody>
      </p:sp>
      <p:sp>
        <p:nvSpPr>
          <p:cNvPr id="3" name="内容占位符 2"/>
          <p:cNvSpPr>
            <a:spLocks noGrp="1"/>
          </p:cNvSpPr>
          <p:nvPr>
            <p:ph idx="1"/>
          </p:nvPr>
        </p:nvSpPr>
        <p:spPr>
          <a:xfrm>
            <a:off x="592667" y="987748"/>
            <a:ext cx="10922000" cy="2844177"/>
          </a:xfrm>
        </p:spPr>
        <p:txBody>
          <a:bodyPr/>
          <a:lstStyle/>
          <a:p>
            <a:pPr eaLnBrk="1" hangingPunct="1">
              <a:buFontTx/>
              <a:buChar char="•"/>
            </a:pPr>
            <a:r>
              <a:rPr lang="zh-CN" altLang="en-US" dirty="0">
                <a:cs typeface="Arial" panose="020B0604020202020204" pitchFamily="34" charset="0"/>
              </a:rPr>
              <a:t>容易实现，命中时间短</a:t>
            </a:r>
            <a:endParaRPr lang="zh-CN" altLang="en-US" dirty="0">
              <a:cs typeface="Arial" panose="020B0604020202020204" pitchFamily="34" charset="0"/>
            </a:endParaRPr>
          </a:p>
          <a:p>
            <a:pPr eaLnBrk="1" hangingPunct="1">
              <a:buFontTx/>
              <a:buChar char="•"/>
            </a:pPr>
            <a:r>
              <a:rPr lang="zh-CN" altLang="en-US" dirty="0">
                <a:cs typeface="Arial" panose="020B0604020202020204" pitchFamily="34" charset="0"/>
              </a:rPr>
              <a:t>无需考虑淘汰（替换）问题</a:t>
            </a:r>
            <a:endParaRPr lang="zh-CN" altLang="en-US" dirty="0">
              <a:cs typeface="Arial" panose="020B0604020202020204" pitchFamily="34" charset="0"/>
            </a:endParaRPr>
          </a:p>
          <a:p>
            <a:pPr eaLnBrk="1" hangingPunct="1">
              <a:buFontTx/>
              <a:buChar char="•"/>
            </a:pPr>
            <a:r>
              <a:rPr lang="zh-CN" altLang="en-US" dirty="0">
                <a:cs typeface="Arial" panose="020B0604020202020204" pitchFamily="34" charset="0"/>
              </a:rPr>
              <a:t>但不够灵活，</a:t>
            </a:r>
            <a:r>
              <a:rPr lang="en-US" altLang="zh-CN" dirty="0">
                <a:cs typeface="Arial" panose="020B0604020202020204" pitchFamily="34" charset="0"/>
              </a:rPr>
              <a:t>Cache</a:t>
            </a:r>
            <a:r>
              <a:rPr lang="zh-CN" altLang="en-US" dirty="0">
                <a:cs typeface="Arial" panose="020B0604020202020204" pitchFamily="34" charset="0"/>
              </a:rPr>
              <a:t>存储空间得不到充分利用，命中率低</a:t>
            </a:r>
            <a:endParaRPr lang="en-US" altLang="zh-CN" dirty="0">
              <a:cs typeface="Arial" panose="020B0604020202020204" pitchFamily="34" charset="0"/>
            </a:endParaRPr>
          </a:p>
          <a:p>
            <a:pPr marL="495300" lvl="1" indent="0" eaLnBrk="1" hangingPunct="1">
              <a:lnSpc>
                <a:spcPct val="105000"/>
              </a:lnSpc>
              <a:spcBef>
                <a:spcPct val="20000"/>
              </a:spcBef>
              <a:buNone/>
            </a:pPr>
            <a:r>
              <a:rPr kumimoji="1" lang="zh-CN" altLang="en-US" sz="2200" dirty="0">
                <a:solidFill>
                  <a:srgbClr val="002060"/>
                </a:solidFill>
                <a:cs typeface="Arial" panose="020B0604020202020204" pitchFamily="34" charset="0"/>
              </a:rPr>
              <a:t>例如，需将主存第0块与第16块同时复制到</a:t>
            </a:r>
            <a:r>
              <a:rPr kumimoji="1" lang="en-US" altLang="zh-CN" sz="2200" dirty="0">
                <a:solidFill>
                  <a:srgbClr val="002060"/>
                </a:solidFill>
                <a:cs typeface="Arial" panose="020B0604020202020204" pitchFamily="34" charset="0"/>
              </a:rPr>
              <a:t>Cache</a:t>
            </a:r>
            <a:r>
              <a:rPr kumimoji="1" lang="zh-CN" altLang="en-US" sz="2200" dirty="0">
                <a:solidFill>
                  <a:srgbClr val="002060"/>
                </a:solidFill>
                <a:cs typeface="Arial" panose="020B0604020202020204" pitchFamily="34" charset="0"/>
              </a:rPr>
              <a:t>中时，由于它们都只能复制到</a:t>
            </a:r>
            <a:r>
              <a:rPr kumimoji="1" lang="en-US" altLang="zh-CN" sz="2200" dirty="0">
                <a:solidFill>
                  <a:srgbClr val="002060"/>
                </a:solidFill>
                <a:cs typeface="Arial" panose="020B0604020202020204" pitchFamily="34" charset="0"/>
              </a:rPr>
              <a:t>Cache</a:t>
            </a:r>
            <a:r>
              <a:rPr kumimoji="1" lang="zh-CN" altLang="en-US" sz="2200" dirty="0">
                <a:solidFill>
                  <a:srgbClr val="002060"/>
                </a:solidFill>
                <a:cs typeface="Arial" panose="020B0604020202020204" pitchFamily="34" charset="0"/>
              </a:rPr>
              <a:t>第0行，即使</a:t>
            </a:r>
            <a:r>
              <a:rPr kumimoji="1" lang="en-US" altLang="zh-CN" sz="2200" dirty="0">
                <a:solidFill>
                  <a:srgbClr val="002060"/>
                </a:solidFill>
                <a:cs typeface="Arial" panose="020B0604020202020204" pitchFamily="34" charset="0"/>
              </a:rPr>
              <a:t>Cache</a:t>
            </a:r>
            <a:r>
              <a:rPr kumimoji="1" lang="zh-CN" altLang="en-US" sz="2200" dirty="0">
                <a:solidFill>
                  <a:srgbClr val="002060"/>
                </a:solidFill>
                <a:cs typeface="Arial" panose="020B0604020202020204" pitchFamily="34" charset="0"/>
              </a:rPr>
              <a:t>其它行空闲，也有一个主存块不能写入</a:t>
            </a:r>
            <a:r>
              <a:rPr kumimoji="1" lang="en-US" altLang="zh-CN" sz="2200" dirty="0">
                <a:solidFill>
                  <a:srgbClr val="002060"/>
                </a:solidFill>
                <a:cs typeface="Arial" panose="020B0604020202020204" pitchFamily="34" charset="0"/>
              </a:rPr>
              <a:t>Cache。</a:t>
            </a:r>
            <a:r>
              <a:rPr kumimoji="1" lang="zh-CN" altLang="en-US" sz="2200" dirty="0">
                <a:solidFill>
                  <a:srgbClr val="002060"/>
                </a:solidFill>
                <a:cs typeface="Arial" panose="020B0604020202020204" pitchFamily="34" charset="0"/>
              </a:rPr>
              <a:t>这样就会产生频繁的 </a:t>
            </a:r>
            <a:r>
              <a:rPr kumimoji="1" lang="en-US" altLang="zh-CN" sz="2200" dirty="0">
                <a:solidFill>
                  <a:srgbClr val="002060"/>
                </a:solidFill>
                <a:cs typeface="Arial" panose="020B0604020202020204" pitchFamily="34" charset="0"/>
              </a:rPr>
              <a:t>Cache</a:t>
            </a:r>
            <a:r>
              <a:rPr kumimoji="1" lang="zh-CN" altLang="en-US" sz="2200" dirty="0">
                <a:solidFill>
                  <a:srgbClr val="002060"/>
                </a:solidFill>
                <a:cs typeface="Arial" panose="020B0604020202020204" pitchFamily="34" charset="0"/>
              </a:rPr>
              <a:t>装入。</a:t>
            </a:r>
            <a:endParaRPr kumimoji="1" lang="en-US" altLang="zh-CN" sz="2200" dirty="0">
              <a:solidFill>
                <a:srgbClr val="002060"/>
              </a:solidFill>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24933" y="223072"/>
            <a:ext cx="10989733" cy="520784"/>
          </a:xfrm>
        </p:spPr>
        <p:txBody>
          <a:bodyPr vert="horz" wrap="square" lIns="91440" tIns="45720" rIns="91440" bIns="45720" numCol="1" anchor="ctr" anchorCtr="0" compatLnSpc="1">
            <a:spAutoFit/>
          </a:bodyPr>
          <a:lstStyle/>
          <a:p>
            <a:pPr eaLnBrk="1" hangingPunct="1"/>
            <a:r>
              <a:rPr lang="zh-CN" altLang="en-US" dirty="0"/>
              <a:t>直接映射时主存地址的划分</a:t>
            </a:r>
            <a:endParaRPr lang="zh-CN" altLang="en-US" dirty="0"/>
          </a:p>
        </p:txBody>
      </p:sp>
      <p:sp>
        <p:nvSpPr>
          <p:cNvPr id="3" name="内容占位符 2"/>
          <p:cNvSpPr>
            <a:spLocks noGrp="1"/>
          </p:cNvSpPr>
          <p:nvPr>
            <p:ph idx="1"/>
          </p:nvPr>
        </p:nvSpPr>
        <p:spPr/>
        <p:txBody>
          <a:bodyPr/>
          <a:lstStyle/>
          <a:p>
            <a:endParaRPr lang="zh-CN" altLang="en-US"/>
          </a:p>
        </p:txBody>
      </p:sp>
      <p:pic>
        <p:nvPicPr>
          <p:cNvPr id="62467" name="Picture 3" descr="直接映射的Cache组织示意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40300" y="998539"/>
            <a:ext cx="6832600" cy="54006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62468" name="Rectangle 4"/>
          <p:cNvSpPr>
            <a:spLocks noChangeArrowheads="1"/>
          </p:cNvSpPr>
          <p:nvPr/>
        </p:nvSpPr>
        <p:spPr bwMode="auto">
          <a:xfrm>
            <a:off x="649692" y="1034008"/>
            <a:ext cx="4173664" cy="2462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latin typeface="微软雅黑" panose="020B0503020204020204" pitchFamily="34" charset="-122"/>
                <a:ea typeface="微软雅黑" panose="020B0503020204020204" pitchFamily="34" charset="-122"/>
              </a:rPr>
              <a:t>假定</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数据在主存和</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间的传送单位为512</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50000"/>
              </a:spcBef>
            </a:pP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大小：</a:t>
            </a:r>
            <a:endPar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50000"/>
              </a:spcBef>
            </a:pP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16</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行 </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x 512B</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行 </a:t>
            </a:r>
            <a: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 8KB</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2</a:t>
            </a:r>
            <a:r>
              <a:rPr kumimoji="1" lang="zh-CN" altLang="en-US" sz="2000" b="1" baseline="30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13</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B</a:t>
            </a:r>
            <a:endPar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50000"/>
              </a:spcBef>
            </a:pP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主存大小：</a:t>
            </a:r>
            <a:endPar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50000"/>
              </a:spcBef>
            </a:pP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2048</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块 </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x 512B</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块</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1024KB</a:t>
            </a:r>
            <a:r>
              <a:rPr kumimoji="1"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=2</a:t>
            </a:r>
            <a:r>
              <a:rPr kumimoji="1" lang="zh-CN" altLang="en-US" sz="2000" b="1" baseline="30000"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20</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B</a:t>
            </a:r>
            <a:endPar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2917" name="Text Box 5"/>
          <p:cNvSpPr txBox="1">
            <a:spLocks noChangeArrowheads="1"/>
          </p:cNvSpPr>
          <p:nvPr/>
        </p:nvSpPr>
        <p:spPr bwMode="auto">
          <a:xfrm>
            <a:off x="632865" y="4416140"/>
            <a:ext cx="22663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标记</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(tag)</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指出对应行取自哪个主存块群</a:t>
            </a:r>
            <a:endPar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2918" name="Line 6"/>
          <p:cNvSpPr>
            <a:spLocks noChangeShapeType="1"/>
          </p:cNvSpPr>
          <p:nvPr/>
        </p:nvSpPr>
        <p:spPr bwMode="auto">
          <a:xfrm flipV="1">
            <a:off x="2899216" y="2989651"/>
            <a:ext cx="2322073" cy="1595049"/>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422922" name="Text Box 10"/>
          <p:cNvSpPr txBox="1">
            <a:spLocks noChangeArrowheads="1"/>
          </p:cNvSpPr>
          <p:nvPr/>
        </p:nvSpPr>
        <p:spPr bwMode="auto">
          <a:xfrm>
            <a:off x="593152" y="5847626"/>
            <a:ext cx="226635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CC0000"/>
                </a:solidFill>
                <a:ea typeface="黑体" panose="02010609060101010101" pitchFamily="49" charset="-122"/>
                <a:cs typeface="Arial" panose="020B0604020202020204" pitchFamily="34" charset="0"/>
              </a:rPr>
              <a:t>例：如何对</a:t>
            </a:r>
            <a:r>
              <a:rPr kumimoji="1" lang="en-US" altLang="zh-CN" sz="2000" b="1" dirty="0">
                <a:solidFill>
                  <a:srgbClr val="CC0000"/>
                </a:solidFill>
                <a:ea typeface="黑体" panose="02010609060101010101" pitchFamily="49" charset="-122"/>
                <a:cs typeface="Arial" panose="020B0604020202020204" pitchFamily="34" charset="0"/>
              </a:rPr>
              <a:t>0220CH</a:t>
            </a:r>
            <a:r>
              <a:rPr kumimoji="1" lang="zh-CN" altLang="en-US" sz="2000" b="1" dirty="0">
                <a:solidFill>
                  <a:srgbClr val="CC0000"/>
                </a:solidFill>
                <a:ea typeface="黑体" panose="02010609060101010101" pitchFamily="49" charset="-122"/>
                <a:cs typeface="Arial" panose="020B0604020202020204" pitchFamily="34" charset="0"/>
              </a:rPr>
              <a:t>单元进行访问？</a:t>
            </a:r>
            <a:endParaRPr kumimoji="1" lang="zh-CN" altLang="en-US" sz="2000" b="1" dirty="0">
              <a:solidFill>
                <a:srgbClr val="CC0000"/>
              </a:solidFill>
              <a:ea typeface="黑体" panose="02010609060101010101" pitchFamily="49" charset="-122"/>
              <a:cs typeface="Arial" panose="020B0604020202020204" pitchFamily="34" charset="0"/>
            </a:endParaRPr>
          </a:p>
        </p:txBody>
      </p:sp>
      <p:sp>
        <p:nvSpPr>
          <p:cNvPr id="62473" name="Text Box 11"/>
          <p:cNvSpPr txBox="1">
            <a:spLocks noChangeArrowheads="1"/>
          </p:cNvSpPr>
          <p:nvPr/>
        </p:nvSpPr>
        <p:spPr bwMode="auto">
          <a:xfrm>
            <a:off x="8963026" y="3629025"/>
            <a:ext cx="866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22924" name="Text Box 12"/>
          <p:cNvSpPr txBox="1">
            <a:spLocks noChangeArrowheads="1"/>
          </p:cNvSpPr>
          <p:nvPr/>
        </p:nvSpPr>
        <p:spPr bwMode="auto">
          <a:xfrm>
            <a:off x="8943976" y="3324226"/>
            <a:ext cx="771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b="1" i="1">
                <a:solidFill>
                  <a:srgbClr val="006600"/>
                </a:solidFill>
                <a:ea typeface="华文新魏" panose="02010800040101010101" pitchFamily="2" charset="-122"/>
              </a:rPr>
              <a:t>0220CH</a:t>
            </a:r>
            <a:endParaRPr kumimoji="1" lang="en-US" altLang="zh-CN" b="1" i="1">
              <a:solidFill>
                <a:srgbClr val="006600"/>
              </a:solidFill>
              <a:ea typeface="华文新魏" panose="02010800040101010101" pitchFamily="2" charset="-122"/>
            </a:endParaRPr>
          </a:p>
        </p:txBody>
      </p:sp>
      <p:sp>
        <p:nvSpPr>
          <p:cNvPr id="422925" name="Text Box 13"/>
          <p:cNvSpPr txBox="1">
            <a:spLocks noChangeArrowheads="1"/>
          </p:cNvSpPr>
          <p:nvPr/>
        </p:nvSpPr>
        <p:spPr bwMode="auto">
          <a:xfrm>
            <a:off x="4635501" y="6248400"/>
            <a:ext cx="5934075"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006600"/>
                </a:solidFill>
                <a:ea typeface="黑体" panose="02010609060101010101" pitchFamily="49" charset="-122"/>
              </a:rPr>
              <a:t>0000 001</a:t>
            </a:r>
            <a:r>
              <a:rPr kumimoji="1" lang="en-US" altLang="zh-CN" sz="2000" b="1">
                <a:solidFill>
                  <a:srgbClr val="CC0000"/>
                </a:solidFill>
                <a:ea typeface="黑体" panose="02010609060101010101" pitchFamily="49" charset="-122"/>
              </a:rPr>
              <a:t>0 001</a:t>
            </a:r>
            <a:r>
              <a:rPr kumimoji="1" lang="en-US" altLang="zh-CN" sz="2000" b="1">
                <a:solidFill>
                  <a:srgbClr val="0000FF"/>
                </a:solidFill>
                <a:ea typeface="黑体" panose="02010609060101010101" pitchFamily="49" charset="-122"/>
              </a:rPr>
              <a:t>0 0000 1100B </a:t>
            </a:r>
            <a:r>
              <a:rPr kumimoji="1" lang="zh-CN" altLang="en-US" sz="2000" b="1">
                <a:solidFill>
                  <a:srgbClr val="0000FF"/>
                </a:solidFill>
                <a:ea typeface="黑体" panose="02010609060101010101" pitchFamily="49" charset="-122"/>
              </a:rPr>
              <a:t>是第</a:t>
            </a:r>
            <a:r>
              <a:rPr kumimoji="1" lang="en-US" altLang="zh-CN" sz="2000" b="1">
                <a:solidFill>
                  <a:srgbClr val="0000FF"/>
                </a:solidFill>
                <a:ea typeface="黑体" panose="02010609060101010101" pitchFamily="49" charset="-122"/>
              </a:rPr>
              <a:t>1</a:t>
            </a:r>
            <a:r>
              <a:rPr kumimoji="1" lang="zh-CN" altLang="en-US" sz="2000" b="1">
                <a:solidFill>
                  <a:srgbClr val="0000FF"/>
                </a:solidFill>
                <a:ea typeface="黑体" panose="02010609060101010101" pitchFamily="49" charset="-122"/>
              </a:rPr>
              <a:t>块群中的</a:t>
            </a:r>
            <a:r>
              <a:rPr kumimoji="1" lang="en-US" altLang="zh-CN" sz="2000" b="1">
                <a:solidFill>
                  <a:srgbClr val="0000FF"/>
                </a:solidFill>
                <a:ea typeface="黑体" panose="02010609060101010101" pitchFamily="49" charset="-122"/>
              </a:rPr>
              <a:t>0001</a:t>
            </a:r>
            <a:r>
              <a:rPr kumimoji="1" lang="zh-CN" altLang="en-US" sz="2000" b="1">
                <a:solidFill>
                  <a:srgbClr val="0000FF"/>
                </a:solidFill>
                <a:ea typeface="黑体" panose="02010609060101010101" pitchFamily="49" charset="-122"/>
              </a:rPr>
              <a:t>块（即第</a:t>
            </a:r>
            <a:r>
              <a:rPr kumimoji="1" lang="en-US" altLang="zh-CN" sz="2000" b="1">
                <a:solidFill>
                  <a:srgbClr val="0000FF"/>
                </a:solidFill>
                <a:ea typeface="黑体" panose="02010609060101010101" pitchFamily="49" charset="-122"/>
              </a:rPr>
              <a:t>17</a:t>
            </a:r>
            <a:r>
              <a:rPr kumimoji="1" lang="zh-CN" altLang="en-US" sz="2000" b="1">
                <a:solidFill>
                  <a:srgbClr val="0000FF"/>
                </a:solidFill>
                <a:ea typeface="黑体" panose="02010609060101010101" pitchFamily="49" charset="-122"/>
              </a:rPr>
              <a:t>块）中第</a:t>
            </a:r>
            <a:r>
              <a:rPr kumimoji="1" lang="en-US" altLang="zh-CN" sz="2000" b="1">
                <a:solidFill>
                  <a:srgbClr val="0000FF"/>
                </a:solidFill>
                <a:ea typeface="黑体" panose="02010609060101010101" pitchFamily="49" charset="-122"/>
              </a:rPr>
              <a:t>12</a:t>
            </a:r>
            <a:r>
              <a:rPr kumimoji="1" lang="zh-CN" altLang="en-US" sz="2000" b="1">
                <a:solidFill>
                  <a:srgbClr val="0000FF"/>
                </a:solidFill>
                <a:ea typeface="黑体" panose="02010609060101010101" pitchFamily="49" charset="-122"/>
              </a:rPr>
              <a:t>个单元！</a:t>
            </a:r>
            <a:endParaRPr kumimoji="1" lang="zh-CN" altLang="en-US" sz="2000" b="1">
              <a:solidFill>
                <a:srgbClr val="0000FF"/>
              </a:solidFill>
              <a:ea typeface="黑体" panose="02010609060101010101" pitchFamily="49" charset="-122"/>
            </a:endParaRPr>
          </a:p>
        </p:txBody>
      </p:sp>
      <p:sp>
        <p:nvSpPr>
          <p:cNvPr id="422926" name="Rectangle 14"/>
          <p:cNvSpPr>
            <a:spLocks noChangeArrowheads="1"/>
          </p:cNvSpPr>
          <p:nvPr/>
        </p:nvSpPr>
        <p:spPr bwMode="auto">
          <a:xfrm>
            <a:off x="9829801" y="3295264"/>
            <a:ext cx="790575" cy="276999"/>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22927" name="Rectangle 15"/>
          <p:cNvSpPr>
            <a:spLocks noChangeArrowheads="1"/>
          </p:cNvSpPr>
          <p:nvPr/>
        </p:nvSpPr>
        <p:spPr bwMode="auto">
          <a:xfrm>
            <a:off x="5884863" y="2712652"/>
            <a:ext cx="762000" cy="276999"/>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22929" name="Rectangle 17"/>
          <p:cNvSpPr>
            <a:spLocks noChangeArrowheads="1"/>
          </p:cNvSpPr>
          <p:nvPr/>
        </p:nvSpPr>
        <p:spPr bwMode="auto">
          <a:xfrm>
            <a:off x="5221289" y="2779714"/>
            <a:ext cx="79669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b="1">
                <a:solidFill>
                  <a:srgbClr val="FF0000"/>
                </a:solidFill>
                <a:ea typeface="黑体" panose="02010609060101010101" pitchFamily="49" charset="-122"/>
              </a:rPr>
              <a:t>0000001</a:t>
            </a:r>
            <a:endParaRPr kumimoji="1" lang="zh-CN" altLang="en-US" b="1">
              <a:solidFill>
                <a:srgbClr val="FF0000"/>
              </a:solidFill>
              <a:ea typeface="黑体" panose="02010609060101010101" pitchFamily="49" charset="-122"/>
            </a:endParaRPr>
          </a:p>
        </p:txBody>
      </p:sp>
      <p:sp>
        <p:nvSpPr>
          <p:cNvPr id="15" name="TextBox 14"/>
          <p:cNvSpPr txBox="1"/>
          <p:nvPr/>
        </p:nvSpPr>
        <p:spPr>
          <a:xfrm>
            <a:off x="6210300" y="5133975"/>
            <a:ext cx="990600" cy="230188"/>
          </a:xfrm>
          <a:prstGeom prst="rect">
            <a:avLst/>
          </a:prstGeom>
          <a:solidFill>
            <a:schemeClr val="bg1"/>
          </a:solidFill>
        </p:spPr>
        <p:txBody>
          <a:bodyPr lIns="0" tIns="0" rIns="0" bIns="0">
            <a:spAutoFit/>
          </a:bodyPr>
          <a:lstStyle/>
          <a:p>
            <a:pPr eaLnBrk="1" hangingPunct="1">
              <a:spcBef>
                <a:spcPct val="50000"/>
              </a:spcBef>
              <a:defRPr/>
            </a:pPr>
            <a:r>
              <a:rPr kumimoji="1" lang="en-US" altLang="zh-CN" sz="1500" b="1" dirty="0">
                <a:solidFill>
                  <a:srgbClr val="FF0000"/>
                </a:solidFill>
                <a:latin typeface="+mn-lt"/>
                <a:ea typeface="黑体" panose="02010609060101010101" pitchFamily="49" charset="-122"/>
              </a:rPr>
              <a:t>Cache</a:t>
            </a:r>
            <a:r>
              <a:rPr kumimoji="1" lang="zh-CN" altLang="en-US" sz="1500" b="1" dirty="0">
                <a:solidFill>
                  <a:srgbClr val="FF0000"/>
                </a:solidFill>
                <a:latin typeface="+mn-lt"/>
                <a:ea typeface="黑体" panose="02010609060101010101" pitchFamily="49" charset="-122"/>
              </a:rPr>
              <a:t>索引</a:t>
            </a:r>
            <a:endParaRPr kumimoji="1" lang="zh-CN" altLang="en-US" sz="1500" b="1" dirty="0">
              <a:solidFill>
                <a:srgbClr val="FF0000"/>
              </a:solidFill>
              <a:latin typeface="+mn-lt"/>
              <a:ea typeface="黑体" panose="02010609060101010101" pitchFamily="49" charset="-122"/>
            </a:endParaRPr>
          </a:p>
        </p:txBody>
      </p:sp>
      <p:grpSp>
        <p:nvGrpSpPr>
          <p:cNvPr id="2" name="组合 23"/>
          <p:cNvGrpSpPr/>
          <p:nvPr/>
        </p:nvGrpSpPr>
        <p:grpSpPr bwMode="auto">
          <a:xfrm>
            <a:off x="5086350" y="5499101"/>
            <a:ext cx="2609850" cy="855663"/>
            <a:chOff x="2456765" y="5499230"/>
            <a:chExt cx="2610290" cy="855096"/>
          </a:xfrm>
        </p:grpSpPr>
        <p:cxnSp>
          <p:nvCxnSpPr>
            <p:cNvPr id="62481" name="直接箭头连接符 16"/>
            <p:cNvCxnSpPr>
              <a:cxnSpLocks noChangeShapeType="1"/>
            </p:cNvCxnSpPr>
            <p:nvPr/>
          </p:nvCxnSpPr>
          <p:spPr bwMode="auto">
            <a:xfrm flipV="1">
              <a:off x="2456765" y="5634245"/>
              <a:ext cx="450050" cy="630070"/>
            </a:xfrm>
            <a:prstGeom prst="straightConnector1">
              <a:avLst/>
            </a:prstGeom>
            <a:noFill/>
            <a:ln w="38100" algn="ctr">
              <a:solidFill>
                <a:srgbClr val="008000"/>
              </a:solidFill>
              <a:round/>
              <a:tailEnd type="arrow" w="med" len="med"/>
            </a:ln>
            <a:extLst>
              <a:ext uri="{909E8E84-426E-40DD-AFC4-6F175D3DCCD1}">
                <a14:hiddenFill xmlns:a14="http://schemas.microsoft.com/office/drawing/2010/main">
                  <a:noFill/>
                </a14:hiddenFill>
              </a:ext>
            </a:extLst>
          </p:spPr>
        </p:cxnSp>
        <p:cxnSp>
          <p:nvCxnSpPr>
            <p:cNvPr id="62482" name="直接箭头连接符 17"/>
            <p:cNvCxnSpPr>
              <a:cxnSpLocks noChangeShapeType="1"/>
            </p:cNvCxnSpPr>
            <p:nvPr/>
          </p:nvCxnSpPr>
          <p:spPr bwMode="auto">
            <a:xfrm flipV="1">
              <a:off x="3311860" y="5544235"/>
              <a:ext cx="495055" cy="765085"/>
            </a:xfrm>
            <a:prstGeom prst="straightConnector1">
              <a:avLst/>
            </a:prstGeom>
            <a:noFill/>
            <a:ln w="38100"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62483" name="直接箭头连接符 19"/>
            <p:cNvCxnSpPr>
              <a:cxnSpLocks noChangeShapeType="1"/>
            </p:cNvCxnSpPr>
            <p:nvPr/>
          </p:nvCxnSpPr>
          <p:spPr bwMode="auto">
            <a:xfrm flipV="1">
              <a:off x="4481990" y="5499230"/>
              <a:ext cx="585065" cy="855096"/>
            </a:xfrm>
            <a:prstGeom prst="straightConnector1">
              <a:avLst/>
            </a:prstGeom>
            <a:noFill/>
            <a:ln w="38100" algn="ctr">
              <a:solidFill>
                <a:schemeClr val="accent2"/>
              </a:solidFill>
              <a:round/>
              <a:tailEnd type="arrow" w="med" len="med"/>
            </a:ln>
            <a:extLst>
              <a:ext uri="{909E8E84-426E-40DD-AFC4-6F175D3DCCD1}">
                <a14:hiddenFill xmlns:a14="http://schemas.microsoft.com/office/drawing/2010/main">
                  <a:noFill/>
                </a14:hiddenFill>
              </a:ext>
            </a:extLst>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8">
                                            <p:txEl>
                                              <p:pRg st="1" end="1"/>
                                            </p:txEl>
                                          </p:spTgt>
                                        </p:tgtEl>
                                        <p:attrNameLst>
                                          <p:attrName>style.visibility</p:attrName>
                                        </p:attrNameLst>
                                      </p:cBhvr>
                                      <p:to>
                                        <p:strVal val="visible"/>
                                      </p:to>
                                    </p:set>
                                    <p:animEffect transition="in" filter="blinds(horizontal)">
                                      <p:cBhvr>
                                        <p:cTn id="7" dur="500"/>
                                        <p:tgtEl>
                                          <p:spTgt spid="6246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8">
                                            <p:txEl>
                                              <p:pRg st="2" end="2"/>
                                            </p:txEl>
                                          </p:spTgt>
                                        </p:tgtEl>
                                        <p:attrNameLst>
                                          <p:attrName>style.visibility</p:attrName>
                                        </p:attrNameLst>
                                      </p:cBhvr>
                                      <p:to>
                                        <p:strVal val="visible"/>
                                      </p:to>
                                    </p:set>
                                    <p:animEffect transition="in" filter="blinds(horizontal)">
                                      <p:cBhvr>
                                        <p:cTn id="12" dur="500"/>
                                        <p:tgtEl>
                                          <p:spTgt spid="624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8">
                                            <p:txEl>
                                              <p:pRg st="3" end="3"/>
                                            </p:txEl>
                                          </p:spTgt>
                                        </p:tgtEl>
                                        <p:attrNameLst>
                                          <p:attrName>style.visibility</p:attrName>
                                        </p:attrNameLst>
                                      </p:cBhvr>
                                      <p:to>
                                        <p:strVal val="visible"/>
                                      </p:to>
                                    </p:set>
                                    <p:animEffect transition="in" filter="blinds(horizontal)">
                                      <p:cBhvr>
                                        <p:cTn id="17" dur="500"/>
                                        <p:tgtEl>
                                          <p:spTgt spid="6246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468">
                                            <p:txEl>
                                              <p:pRg st="4" end="4"/>
                                            </p:txEl>
                                          </p:spTgt>
                                        </p:tgtEl>
                                        <p:attrNameLst>
                                          <p:attrName>style.visibility</p:attrName>
                                        </p:attrNameLst>
                                      </p:cBhvr>
                                      <p:to>
                                        <p:strVal val="visible"/>
                                      </p:to>
                                    </p:set>
                                    <p:animEffect transition="in" filter="blinds(horizontal)">
                                      <p:cBhvr>
                                        <p:cTn id="22" dur="500"/>
                                        <p:tgtEl>
                                          <p:spTgt spid="6246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2917">
                                            <p:txEl>
                                              <p:pRg st="0" end="0"/>
                                            </p:txEl>
                                          </p:spTgt>
                                        </p:tgtEl>
                                        <p:attrNameLst>
                                          <p:attrName>style.visibility</p:attrName>
                                        </p:attrNameLst>
                                      </p:cBhvr>
                                      <p:to>
                                        <p:strVal val="visible"/>
                                      </p:to>
                                    </p:set>
                                    <p:animEffect transition="in" filter="blinds(horizontal)">
                                      <p:cBhvr>
                                        <p:cTn id="27" dur="500"/>
                                        <p:tgtEl>
                                          <p:spTgt spid="4229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2918"/>
                                        </p:tgtEl>
                                        <p:attrNameLst>
                                          <p:attrName>style.visibility</p:attrName>
                                        </p:attrNameLst>
                                      </p:cBhvr>
                                      <p:to>
                                        <p:strVal val="visible"/>
                                      </p:to>
                                    </p:set>
                                    <p:animEffect transition="in" filter="blinds(horizontal)">
                                      <p:cBhvr>
                                        <p:cTn id="32" dur="500"/>
                                        <p:tgtEl>
                                          <p:spTgt spid="4229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2922"/>
                                        </p:tgtEl>
                                        <p:attrNameLst>
                                          <p:attrName>style.visibility</p:attrName>
                                        </p:attrNameLst>
                                      </p:cBhvr>
                                      <p:to>
                                        <p:strVal val="visible"/>
                                      </p:to>
                                    </p:set>
                                    <p:animEffect transition="in" filter="blinds(horizontal)">
                                      <p:cBhvr>
                                        <p:cTn id="37" dur="500"/>
                                        <p:tgtEl>
                                          <p:spTgt spid="4229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2925"/>
                                        </p:tgtEl>
                                        <p:attrNameLst>
                                          <p:attrName>style.visibility</p:attrName>
                                        </p:attrNameLst>
                                      </p:cBhvr>
                                      <p:to>
                                        <p:strVal val="visible"/>
                                      </p:to>
                                    </p:set>
                                    <p:animEffect transition="in" filter="blinds(horizontal)">
                                      <p:cBhvr>
                                        <p:cTn id="42" dur="500"/>
                                        <p:tgtEl>
                                          <p:spTgt spid="42292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22924"/>
                                        </p:tgtEl>
                                        <p:attrNameLst>
                                          <p:attrName>style.visibility</p:attrName>
                                        </p:attrNameLst>
                                      </p:cBhvr>
                                      <p:to>
                                        <p:strVal val="visible"/>
                                      </p:to>
                                    </p:set>
                                    <p:animEffect transition="in" filter="blinds(horizontal)">
                                      <p:cBhvr>
                                        <p:cTn id="47" dur="500"/>
                                        <p:tgtEl>
                                          <p:spTgt spid="42292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22926"/>
                                        </p:tgtEl>
                                        <p:attrNameLst>
                                          <p:attrName>style.visibility</p:attrName>
                                        </p:attrNameLst>
                                      </p:cBhvr>
                                      <p:to>
                                        <p:strVal val="visible"/>
                                      </p:to>
                                    </p:set>
                                    <p:animEffect transition="in" filter="blinds(horizontal)">
                                      <p:cBhvr>
                                        <p:cTn id="52" dur="500"/>
                                        <p:tgtEl>
                                          <p:spTgt spid="42292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22927"/>
                                        </p:tgtEl>
                                        <p:attrNameLst>
                                          <p:attrName>style.visibility</p:attrName>
                                        </p:attrNameLst>
                                      </p:cBhvr>
                                      <p:to>
                                        <p:strVal val="visible"/>
                                      </p:to>
                                    </p:set>
                                    <p:animEffect transition="in" filter="blinds(horizontal)">
                                      <p:cBhvr>
                                        <p:cTn id="57" dur="500"/>
                                        <p:tgtEl>
                                          <p:spTgt spid="42292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22929"/>
                                        </p:tgtEl>
                                        <p:attrNameLst>
                                          <p:attrName>style.visibility</p:attrName>
                                        </p:attrNameLst>
                                      </p:cBhvr>
                                      <p:to>
                                        <p:strVal val="visible"/>
                                      </p:to>
                                    </p:set>
                                    <p:animEffect transition="in" filter="blinds(horizontal)">
                                      <p:cBhvr>
                                        <p:cTn id="62" dur="500"/>
                                        <p:tgtEl>
                                          <p:spTgt spid="42292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linds(horizontal)">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blinds(horizontal)">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22" grpId="0"/>
      <p:bldP spid="422924" grpId="0"/>
      <p:bldP spid="422925" grpId="0" animBg="1"/>
      <p:bldP spid="422926" grpId="0" animBg="1"/>
      <p:bldP spid="422927" grpId="0" animBg="1"/>
      <p:bldP spid="422929"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719263" y="157164"/>
            <a:ext cx="8826134" cy="479747"/>
          </a:xfrm>
          <a:noFill/>
        </p:spPr>
        <p:txBody>
          <a:bodyPr wrap="none"/>
          <a:lstStyle/>
          <a:p>
            <a:pPr eaLnBrk="1" hangingPunct="1"/>
            <a:r>
              <a:rPr lang="en-US" altLang="zh-CN"/>
              <a:t>64 KB Direct Mapped Cache with 16B Blocks</a:t>
            </a:r>
            <a:endParaRPr lang="en-US" altLang="zh-CN"/>
          </a:p>
        </p:txBody>
      </p:sp>
      <p:sp>
        <p:nvSpPr>
          <p:cNvPr id="64515" name="Rectangle 3"/>
          <p:cNvSpPr>
            <a:spLocks noGrp="1" noChangeArrowheads="1"/>
          </p:cNvSpPr>
          <p:nvPr>
            <p:ph type="body" idx="4294967295"/>
          </p:nvPr>
        </p:nvSpPr>
        <p:spPr>
          <a:xfrm>
            <a:off x="1524001" y="819150"/>
            <a:ext cx="8937625" cy="660400"/>
          </a:xfrm>
          <a:noFill/>
        </p:spPr>
        <p:txBody>
          <a:bodyPr/>
          <a:lstStyle/>
          <a:p>
            <a:pPr eaLnBrk="1" hangingPunct="1">
              <a:spcBef>
                <a:spcPct val="0"/>
              </a:spcBef>
              <a:buFontTx/>
              <a:buNone/>
            </a:pPr>
            <a:r>
              <a:rPr lang="zh-CN" altLang="en-US" sz="1200" dirty="0">
                <a:ea typeface="宋体" panose="02010600030101010101" pitchFamily="2" charset="-122"/>
              </a:rPr>
              <a:t>     </a:t>
            </a:r>
            <a:r>
              <a:rPr lang="zh-CN" altLang="en-US" sz="2000" dirty="0">
                <a:ea typeface="黑体" panose="02010609060101010101" pitchFamily="49" charset="-122"/>
              </a:rPr>
              <a:t>主存和</a:t>
            </a:r>
            <a:r>
              <a:rPr lang="en-US" altLang="zh-CN" sz="2000" dirty="0">
                <a:ea typeface="黑体" panose="02010609060101010101" pitchFamily="49" charset="-122"/>
              </a:rPr>
              <a:t>Cache</a:t>
            </a:r>
            <a:r>
              <a:rPr lang="zh-CN" altLang="en-US" sz="2000" dirty="0">
                <a:ea typeface="黑体" panose="02010609060101010101" pitchFamily="49" charset="-122"/>
              </a:rPr>
              <a:t>之间直接映射，块大小为</a:t>
            </a:r>
            <a:r>
              <a:rPr lang="en-US" altLang="zh-CN" sz="2000" dirty="0">
                <a:ea typeface="黑体" panose="02010609060101010101" pitchFamily="49" charset="-122"/>
              </a:rPr>
              <a:t>16B</a:t>
            </a:r>
            <a:r>
              <a:rPr lang="zh-CN" altLang="en-US" sz="2000" dirty="0">
                <a:ea typeface="黑体" panose="02010609060101010101" pitchFamily="49" charset="-122"/>
              </a:rPr>
              <a:t>。</a:t>
            </a:r>
            <a:r>
              <a:rPr lang="en-US" altLang="zh-CN" sz="2000" dirty="0">
                <a:ea typeface="黑体" panose="02010609060101010101" pitchFamily="49" charset="-122"/>
              </a:rPr>
              <a:t>Cache</a:t>
            </a:r>
            <a:r>
              <a:rPr lang="zh-CN" altLang="en-US" sz="2000" dirty="0">
                <a:ea typeface="黑体" panose="02010609060101010101" pitchFamily="49" charset="-122"/>
              </a:rPr>
              <a:t>的数据区容量为</a:t>
            </a:r>
            <a:r>
              <a:rPr lang="en-US" altLang="zh-CN" sz="2000" dirty="0">
                <a:ea typeface="黑体" panose="02010609060101010101" pitchFamily="49" charset="-122"/>
              </a:rPr>
              <a:t>64KB</a:t>
            </a:r>
            <a:r>
              <a:rPr lang="zh-CN" altLang="en-US" sz="2000" dirty="0">
                <a:ea typeface="黑体" panose="02010609060101010101" pitchFamily="49" charset="-122"/>
              </a:rPr>
              <a:t>，主存地址为</a:t>
            </a:r>
            <a:r>
              <a:rPr lang="en-US" altLang="zh-CN" sz="2000" dirty="0">
                <a:ea typeface="黑体" panose="02010609060101010101" pitchFamily="49" charset="-122"/>
              </a:rPr>
              <a:t>32</a:t>
            </a:r>
            <a:r>
              <a:rPr lang="zh-CN" altLang="en-US" sz="2000" dirty="0">
                <a:ea typeface="黑体" panose="02010609060101010101" pitchFamily="49" charset="-122"/>
              </a:rPr>
              <a:t>位，按字节编址。要求：说明主存地址如何划分和访存过程。</a:t>
            </a:r>
            <a:r>
              <a:rPr lang="en-US" altLang="zh-CN" sz="2000" dirty="0">
                <a:ea typeface="宋体" panose="02010600030101010101" pitchFamily="2" charset="-122"/>
              </a:rPr>
              <a:t> </a:t>
            </a:r>
            <a:endParaRPr lang="en-US" altLang="zh-CN" sz="2000" dirty="0">
              <a:ea typeface="宋体" panose="02010600030101010101" pitchFamily="2" charset="-122"/>
            </a:endParaRPr>
          </a:p>
        </p:txBody>
      </p:sp>
      <p:sp>
        <p:nvSpPr>
          <p:cNvPr id="64516" name="Freeform 4"/>
          <p:cNvSpPr/>
          <p:nvPr/>
        </p:nvSpPr>
        <p:spPr bwMode="auto">
          <a:xfrm>
            <a:off x="3279776" y="5086351"/>
            <a:ext cx="61913" cy="55563"/>
          </a:xfrm>
          <a:custGeom>
            <a:avLst/>
            <a:gdLst>
              <a:gd name="T0" fmla="*/ 2147483647 w 31"/>
              <a:gd name="T1" fmla="*/ 0 h 31"/>
              <a:gd name="T2" fmla="*/ 0 w 31"/>
              <a:gd name="T3" fmla="*/ 0 h 31"/>
              <a:gd name="T4" fmla="*/ 2147483647 w 31"/>
              <a:gd name="T5" fmla="*/ 2147483647 h 31"/>
              <a:gd name="T6" fmla="*/ 2147483647 w 31"/>
              <a:gd name="T7" fmla="*/ 0 h 31"/>
              <a:gd name="T8" fmla="*/ 2147483647 w 31"/>
              <a:gd name="T9" fmla="*/ 0 h 31"/>
              <a:gd name="T10" fmla="*/ 2147483647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0"/>
                </a:lnTo>
                <a:lnTo>
                  <a:pt x="14" y="31"/>
                </a:lnTo>
                <a:lnTo>
                  <a:pt x="31"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17" name="Line 6"/>
          <p:cNvSpPr>
            <a:spLocks noChangeShapeType="1"/>
          </p:cNvSpPr>
          <p:nvPr/>
        </p:nvSpPr>
        <p:spPr bwMode="auto">
          <a:xfrm>
            <a:off x="4895851" y="2286001"/>
            <a:ext cx="80963" cy="4286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18" name="Rectangle 7"/>
          <p:cNvSpPr>
            <a:spLocks noChangeArrowheads="1"/>
          </p:cNvSpPr>
          <p:nvPr/>
        </p:nvSpPr>
        <p:spPr bwMode="auto">
          <a:xfrm>
            <a:off x="5000625" y="216852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rPr>
              <a:t>1</a:t>
            </a:r>
            <a:r>
              <a:rPr kumimoji="1" lang="en-US" altLang="zh-CN" sz="1400" b="1">
                <a:solidFill>
                  <a:srgbClr val="000000"/>
                </a:solidFill>
              </a:rPr>
              <a:t>6</a:t>
            </a:r>
            <a:endParaRPr kumimoji="1" lang="en-US" altLang="zh-CN" sz="1400" b="1">
              <a:latin typeface="Times New Roman" panose="02020603050405020304" pitchFamily="18" charset="0"/>
            </a:endParaRPr>
          </a:p>
        </p:txBody>
      </p:sp>
      <p:sp>
        <p:nvSpPr>
          <p:cNvPr id="64519" name="Line 9"/>
          <p:cNvSpPr>
            <a:spLocks noChangeShapeType="1"/>
          </p:cNvSpPr>
          <p:nvPr/>
        </p:nvSpPr>
        <p:spPr bwMode="auto">
          <a:xfrm>
            <a:off x="5341938" y="2270125"/>
            <a:ext cx="157162" cy="825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20" name="Rectangle 10"/>
          <p:cNvSpPr>
            <a:spLocks noChangeArrowheads="1"/>
          </p:cNvSpPr>
          <p:nvPr/>
        </p:nvSpPr>
        <p:spPr bwMode="auto">
          <a:xfrm>
            <a:off x="5461000" y="216852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rPr>
              <a:t>1</a:t>
            </a:r>
            <a:r>
              <a:rPr kumimoji="1" lang="en-US" altLang="zh-CN" sz="1400" b="1">
                <a:solidFill>
                  <a:srgbClr val="000000"/>
                </a:solidFill>
              </a:rPr>
              <a:t>2</a:t>
            </a:r>
            <a:endParaRPr kumimoji="1" lang="en-US" altLang="zh-CN" sz="1400" b="1">
              <a:latin typeface="Times New Roman" panose="02020603050405020304" pitchFamily="18" charset="0"/>
            </a:endParaRPr>
          </a:p>
        </p:txBody>
      </p:sp>
      <p:sp>
        <p:nvSpPr>
          <p:cNvPr id="64521" name="Rectangle 12"/>
          <p:cNvSpPr>
            <a:spLocks noChangeArrowheads="1"/>
          </p:cNvSpPr>
          <p:nvPr/>
        </p:nvSpPr>
        <p:spPr bwMode="auto">
          <a:xfrm>
            <a:off x="7110414" y="2079625"/>
            <a:ext cx="168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rPr>
              <a:t>Byte offset</a:t>
            </a:r>
            <a:endParaRPr kumimoji="1" lang="en-US" altLang="zh-CN" sz="1800" b="1">
              <a:solidFill>
                <a:srgbClr val="0000FF"/>
              </a:solidFill>
            </a:endParaRPr>
          </a:p>
        </p:txBody>
      </p:sp>
      <p:sp>
        <p:nvSpPr>
          <p:cNvPr id="64522" name="Freeform 13"/>
          <p:cNvSpPr/>
          <p:nvPr/>
        </p:nvSpPr>
        <p:spPr bwMode="auto">
          <a:xfrm>
            <a:off x="2838451" y="3130551"/>
            <a:ext cx="5762625" cy="1660525"/>
          </a:xfrm>
          <a:custGeom>
            <a:avLst/>
            <a:gdLst>
              <a:gd name="T0" fmla="*/ 2147483647 w 2903"/>
              <a:gd name="T1" fmla="*/ 2147483647 h 915"/>
              <a:gd name="T2" fmla="*/ 2147483647 w 2903"/>
              <a:gd name="T3" fmla="*/ 0 h 915"/>
              <a:gd name="T4" fmla="*/ 0 w 2903"/>
              <a:gd name="T5" fmla="*/ 0 h 915"/>
              <a:gd name="T6" fmla="*/ 0 w 2903"/>
              <a:gd name="T7" fmla="*/ 2147483647 h 915"/>
              <a:gd name="T8" fmla="*/ 2147483647 w 2903"/>
              <a:gd name="T9" fmla="*/ 2147483647 h 915"/>
              <a:gd name="T10" fmla="*/ 2147483647 w 2903"/>
              <a:gd name="T11" fmla="*/ 2147483647 h 915"/>
              <a:gd name="T12" fmla="*/ 0 60000 65536"/>
              <a:gd name="T13" fmla="*/ 0 60000 65536"/>
              <a:gd name="T14" fmla="*/ 0 60000 65536"/>
              <a:gd name="T15" fmla="*/ 0 60000 65536"/>
              <a:gd name="T16" fmla="*/ 0 60000 65536"/>
              <a:gd name="T17" fmla="*/ 0 60000 65536"/>
              <a:gd name="T18" fmla="*/ 0 w 2903"/>
              <a:gd name="T19" fmla="*/ 0 h 915"/>
              <a:gd name="T20" fmla="*/ 2903 w 2903"/>
              <a:gd name="T21" fmla="*/ 915 h 915"/>
            </a:gdLst>
            <a:ahLst/>
            <a:cxnLst>
              <a:cxn ang="T12">
                <a:pos x="T0" y="T1"/>
              </a:cxn>
              <a:cxn ang="T13">
                <a:pos x="T2" y="T3"/>
              </a:cxn>
              <a:cxn ang="T14">
                <a:pos x="T4" y="T5"/>
              </a:cxn>
              <a:cxn ang="T15">
                <a:pos x="T6" y="T7"/>
              </a:cxn>
              <a:cxn ang="T16">
                <a:pos x="T8" y="T9"/>
              </a:cxn>
              <a:cxn ang="T17">
                <a:pos x="T10" y="T11"/>
              </a:cxn>
            </a:cxnLst>
            <a:rect l="T18" t="T19" r="T20" b="T21"/>
            <a:pathLst>
              <a:path w="2903" h="915">
                <a:moveTo>
                  <a:pt x="2901" y="913"/>
                </a:moveTo>
                <a:lnTo>
                  <a:pt x="2903" y="0"/>
                </a:lnTo>
                <a:lnTo>
                  <a:pt x="0" y="0"/>
                </a:lnTo>
                <a:lnTo>
                  <a:pt x="0" y="915"/>
                </a:lnTo>
                <a:lnTo>
                  <a:pt x="2903" y="915"/>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23" name="Rectangle 14"/>
          <p:cNvSpPr>
            <a:spLocks noChangeArrowheads="1"/>
          </p:cNvSpPr>
          <p:nvPr/>
        </p:nvSpPr>
        <p:spPr bwMode="auto">
          <a:xfrm>
            <a:off x="2765426" y="2884489"/>
            <a:ext cx="111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rPr>
              <a:t>V</a:t>
            </a:r>
            <a:endParaRPr kumimoji="1" lang="en-US" altLang="zh-CN" sz="1800" b="1">
              <a:solidFill>
                <a:srgbClr val="000000"/>
              </a:solidFill>
            </a:endParaRPr>
          </a:p>
        </p:txBody>
      </p:sp>
      <p:sp>
        <p:nvSpPr>
          <p:cNvPr id="64524" name="Rectangle 16"/>
          <p:cNvSpPr>
            <a:spLocks noChangeArrowheads="1"/>
          </p:cNvSpPr>
          <p:nvPr/>
        </p:nvSpPr>
        <p:spPr bwMode="auto">
          <a:xfrm>
            <a:off x="3173413" y="28432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rPr>
              <a:t>tag</a:t>
            </a:r>
            <a:endParaRPr kumimoji="1" lang="en-US" altLang="zh-CN" sz="1800" b="1">
              <a:solidFill>
                <a:srgbClr val="000000"/>
              </a:solidFill>
            </a:endParaRPr>
          </a:p>
        </p:txBody>
      </p:sp>
      <p:sp>
        <p:nvSpPr>
          <p:cNvPr id="64525" name="Freeform 22"/>
          <p:cNvSpPr/>
          <p:nvPr/>
        </p:nvSpPr>
        <p:spPr bwMode="auto">
          <a:xfrm>
            <a:off x="2838451" y="3790950"/>
            <a:ext cx="5762625" cy="171450"/>
          </a:xfrm>
          <a:custGeom>
            <a:avLst/>
            <a:gdLst>
              <a:gd name="T0" fmla="*/ 2147483647 w 2903"/>
              <a:gd name="T1" fmla="*/ 2147483647 h 94"/>
              <a:gd name="T2" fmla="*/ 2147483647 w 2903"/>
              <a:gd name="T3" fmla="*/ 0 h 94"/>
              <a:gd name="T4" fmla="*/ 0 w 2903"/>
              <a:gd name="T5" fmla="*/ 0 h 94"/>
              <a:gd name="T6" fmla="*/ 0 w 2903"/>
              <a:gd name="T7" fmla="*/ 2147483647 h 94"/>
              <a:gd name="T8" fmla="*/ 2147483647 w 2903"/>
              <a:gd name="T9" fmla="*/ 2147483647 h 94"/>
              <a:gd name="T10" fmla="*/ 2147483647 w 2903"/>
              <a:gd name="T11" fmla="*/ 2147483647 h 94"/>
              <a:gd name="T12" fmla="*/ 2147483647 w 2903"/>
              <a:gd name="T13" fmla="*/ 2147483647 h 94"/>
              <a:gd name="T14" fmla="*/ 0 60000 65536"/>
              <a:gd name="T15" fmla="*/ 0 60000 65536"/>
              <a:gd name="T16" fmla="*/ 0 60000 65536"/>
              <a:gd name="T17" fmla="*/ 0 60000 65536"/>
              <a:gd name="T18" fmla="*/ 0 60000 65536"/>
              <a:gd name="T19" fmla="*/ 0 60000 65536"/>
              <a:gd name="T20" fmla="*/ 0 60000 65536"/>
              <a:gd name="T21" fmla="*/ 0 w 2903"/>
              <a:gd name="T22" fmla="*/ 0 h 94"/>
              <a:gd name="T23" fmla="*/ 2903 w 290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3" h="94">
                <a:moveTo>
                  <a:pt x="2901" y="92"/>
                </a:moveTo>
                <a:lnTo>
                  <a:pt x="2903" y="0"/>
                </a:lnTo>
                <a:lnTo>
                  <a:pt x="0" y="0"/>
                </a:lnTo>
                <a:lnTo>
                  <a:pt x="0" y="94"/>
                </a:lnTo>
                <a:lnTo>
                  <a:pt x="2903" y="94"/>
                </a:lnTo>
                <a:lnTo>
                  <a:pt x="2901" y="92"/>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26" name="Freeform 23"/>
          <p:cNvSpPr/>
          <p:nvPr/>
        </p:nvSpPr>
        <p:spPr bwMode="auto">
          <a:xfrm>
            <a:off x="2838451" y="3790950"/>
            <a:ext cx="5762625" cy="171450"/>
          </a:xfrm>
          <a:custGeom>
            <a:avLst/>
            <a:gdLst>
              <a:gd name="T0" fmla="*/ 2147483647 w 2903"/>
              <a:gd name="T1" fmla="*/ 2147483647 h 94"/>
              <a:gd name="T2" fmla="*/ 2147483647 w 2903"/>
              <a:gd name="T3" fmla="*/ 0 h 94"/>
              <a:gd name="T4" fmla="*/ 0 w 2903"/>
              <a:gd name="T5" fmla="*/ 0 h 94"/>
              <a:gd name="T6" fmla="*/ 0 w 2903"/>
              <a:gd name="T7" fmla="*/ 2147483647 h 94"/>
              <a:gd name="T8" fmla="*/ 2147483647 w 2903"/>
              <a:gd name="T9" fmla="*/ 2147483647 h 94"/>
              <a:gd name="T10" fmla="*/ 2147483647 w 2903"/>
              <a:gd name="T11" fmla="*/ 2147483647 h 94"/>
              <a:gd name="T12" fmla="*/ 0 60000 65536"/>
              <a:gd name="T13" fmla="*/ 0 60000 65536"/>
              <a:gd name="T14" fmla="*/ 0 60000 65536"/>
              <a:gd name="T15" fmla="*/ 0 60000 65536"/>
              <a:gd name="T16" fmla="*/ 0 60000 65536"/>
              <a:gd name="T17" fmla="*/ 0 60000 65536"/>
              <a:gd name="T18" fmla="*/ 0 w 2903"/>
              <a:gd name="T19" fmla="*/ 0 h 94"/>
              <a:gd name="T20" fmla="*/ 2903 w 2903"/>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903" h="94">
                <a:moveTo>
                  <a:pt x="2901" y="92"/>
                </a:moveTo>
                <a:lnTo>
                  <a:pt x="2903" y="0"/>
                </a:lnTo>
                <a:lnTo>
                  <a:pt x="0" y="0"/>
                </a:lnTo>
                <a:lnTo>
                  <a:pt x="0" y="94"/>
                </a:lnTo>
                <a:lnTo>
                  <a:pt x="2903" y="94"/>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27" name="Freeform 24"/>
          <p:cNvSpPr/>
          <p:nvPr/>
        </p:nvSpPr>
        <p:spPr bwMode="auto">
          <a:xfrm>
            <a:off x="2884488" y="3849688"/>
            <a:ext cx="61912" cy="55562"/>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0 h 31"/>
              <a:gd name="T40" fmla="*/ 2147483647 w 31"/>
              <a:gd name="T41" fmla="*/ 0 h 31"/>
              <a:gd name="T42" fmla="*/ 2147483647 w 31"/>
              <a:gd name="T43" fmla="*/ 0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2147483647 w 31"/>
              <a:gd name="T57" fmla="*/ 2147483647 h 31"/>
              <a:gd name="T58" fmla="*/ 0 w 31"/>
              <a:gd name="T59" fmla="*/ 2147483647 h 31"/>
              <a:gd name="T60" fmla="*/ 0 w 31"/>
              <a:gd name="T61" fmla="*/ 2147483647 h 31"/>
              <a:gd name="T62" fmla="*/ 0 w 31"/>
              <a:gd name="T63" fmla="*/ 2147483647 h 31"/>
              <a:gd name="T64" fmla="*/ 2147483647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29" y="10"/>
                </a:lnTo>
                <a:lnTo>
                  <a:pt x="29" y="8"/>
                </a:lnTo>
                <a:lnTo>
                  <a:pt x="27" y="6"/>
                </a:lnTo>
                <a:lnTo>
                  <a:pt x="25" y="4"/>
                </a:lnTo>
                <a:lnTo>
                  <a:pt x="23" y="2"/>
                </a:lnTo>
                <a:lnTo>
                  <a:pt x="21" y="2"/>
                </a:lnTo>
                <a:lnTo>
                  <a:pt x="19" y="0"/>
                </a:lnTo>
                <a:lnTo>
                  <a:pt x="16" y="0"/>
                </a:lnTo>
                <a:lnTo>
                  <a:pt x="12" y="0"/>
                </a:lnTo>
                <a:lnTo>
                  <a:pt x="10" y="2"/>
                </a:lnTo>
                <a:lnTo>
                  <a:pt x="8" y="2"/>
                </a:lnTo>
                <a:lnTo>
                  <a:pt x="6" y="4"/>
                </a:lnTo>
                <a:lnTo>
                  <a:pt x="4" y="4"/>
                </a:lnTo>
                <a:lnTo>
                  <a:pt x="4" y="6"/>
                </a:lnTo>
                <a:lnTo>
                  <a:pt x="2" y="8"/>
                </a:lnTo>
                <a:lnTo>
                  <a:pt x="2" y="10"/>
                </a:lnTo>
                <a:lnTo>
                  <a:pt x="0" y="12"/>
                </a:lnTo>
                <a:lnTo>
                  <a:pt x="0" y="14"/>
                </a:lnTo>
                <a:lnTo>
                  <a:pt x="0" y="18"/>
                </a:lnTo>
                <a:lnTo>
                  <a:pt x="2" y="20"/>
                </a:lnTo>
                <a:lnTo>
                  <a:pt x="2" y="22"/>
                </a:lnTo>
                <a:lnTo>
                  <a:pt x="4" y="24"/>
                </a:lnTo>
                <a:lnTo>
                  <a:pt x="4" y="26"/>
                </a:lnTo>
                <a:lnTo>
                  <a:pt x="6" y="26"/>
                </a:lnTo>
                <a:lnTo>
                  <a:pt x="8" y="29"/>
                </a:lnTo>
                <a:lnTo>
                  <a:pt x="10" y="29"/>
                </a:lnTo>
                <a:lnTo>
                  <a:pt x="12" y="31"/>
                </a:lnTo>
                <a:lnTo>
                  <a:pt x="16"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28" name="Freeform 25"/>
          <p:cNvSpPr/>
          <p:nvPr/>
        </p:nvSpPr>
        <p:spPr bwMode="auto">
          <a:xfrm>
            <a:off x="3279776" y="3840163"/>
            <a:ext cx="61913" cy="57150"/>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0 h 31"/>
              <a:gd name="T38" fmla="*/ 2147483647 w 31"/>
              <a:gd name="T39" fmla="*/ 0 h 31"/>
              <a:gd name="T40" fmla="*/ 2147483647 w 31"/>
              <a:gd name="T41" fmla="*/ 0 h 31"/>
              <a:gd name="T42" fmla="*/ 2147483647 w 31"/>
              <a:gd name="T43" fmla="*/ 0 h 31"/>
              <a:gd name="T44" fmla="*/ 2147483647 w 31"/>
              <a:gd name="T45" fmla="*/ 0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0 w 31"/>
              <a:gd name="T57" fmla="*/ 2147483647 h 31"/>
              <a:gd name="T58" fmla="*/ 0 w 31"/>
              <a:gd name="T59" fmla="*/ 2147483647 h 31"/>
              <a:gd name="T60" fmla="*/ 0 w 31"/>
              <a:gd name="T61" fmla="*/ 2147483647 h 31"/>
              <a:gd name="T62" fmla="*/ 0 w 31"/>
              <a:gd name="T63" fmla="*/ 2147483647 h 31"/>
              <a:gd name="T64" fmla="*/ 0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5" y="27"/>
                </a:lnTo>
                <a:lnTo>
                  <a:pt x="27" y="25"/>
                </a:lnTo>
                <a:lnTo>
                  <a:pt x="29" y="23"/>
                </a:lnTo>
                <a:lnTo>
                  <a:pt x="29" y="21"/>
                </a:lnTo>
                <a:lnTo>
                  <a:pt x="29" y="19"/>
                </a:lnTo>
                <a:lnTo>
                  <a:pt x="31" y="15"/>
                </a:lnTo>
                <a:lnTo>
                  <a:pt x="29" y="13"/>
                </a:lnTo>
                <a:lnTo>
                  <a:pt x="29" y="11"/>
                </a:lnTo>
                <a:lnTo>
                  <a:pt x="29" y="9"/>
                </a:lnTo>
                <a:lnTo>
                  <a:pt x="27" y="7"/>
                </a:lnTo>
                <a:lnTo>
                  <a:pt x="25" y="5"/>
                </a:lnTo>
                <a:lnTo>
                  <a:pt x="25" y="2"/>
                </a:lnTo>
                <a:lnTo>
                  <a:pt x="22" y="2"/>
                </a:lnTo>
                <a:lnTo>
                  <a:pt x="20" y="0"/>
                </a:lnTo>
                <a:lnTo>
                  <a:pt x="16" y="0"/>
                </a:lnTo>
                <a:lnTo>
                  <a:pt x="14" y="0"/>
                </a:lnTo>
                <a:lnTo>
                  <a:pt x="12" y="0"/>
                </a:lnTo>
                <a:lnTo>
                  <a:pt x="10" y="0"/>
                </a:lnTo>
                <a:lnTo>
                  <a:pt x="8" y="2"/>
                </a:lnTo>
                <a:lnTo>
                  <a:pt x="6" y="2"/>
                </a:lnTo>
                <a:lnTo>
                  <a:pt x="4" y="5"/>
                </a:lnTo>
                <a:lnTo>
                  <a:pt x="2" y="7"/>
                </a:lnTo>
                <a:lnTo>
                  <a:pt x="2" y="9"/>
                </a:lnTo>
                <a:lnTo>
                  <a:pt x="0" y="11"/>
                </a:lnTo>
                <a:lnTo>
                  <a:pt x="0" y="13"/>
                </a:lnTo>
                <a:lnTo>
                  <a:pt x="0" y="15"/>
                </a:lnTo>
                <a:lnTo>
                  <a:pt x="0" y="19"/>
                </a:lnTo>
                <a:lnTo>
                  <a:pt x="0" y="21"/>
                </a:lnTo>
                <a:lnTo>
                  <a:pt x="2" y="23"/>
                </a:lnTo>
                <a:lnTo>
                  <a:pt x="2" y="25"/>
                </a:lnTo>
                <a:lnTo>
                  <a:pt x="4" y="27"/>
                </a:lnTo>
                <a:lnTo>
                  <a:pt x="6" y="27"/>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29" name="Freeform 26"/>
          <p:cNvSpPr/>
          <p:nvPr/>
        </p:nvSpPr>
        <p:spPr bwMode="auto">
          <a:xfrm>
            <a:off x="4200526" y="3849688"/>
            <a:ext cx="61913" cy="55562"/>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0 h 31"/>
              <a:gd name="T40" fmla="*/ 2147483647 w 31"/>
              <a:gd name="T41" fmla="*/ 0 h 31"/>
              <a:gd name="T42" fmla="*/ 2147483647 w 31"/>
              <a:gd name="T43" fmla="*/ 0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0 w 31"/>
              <a:gd name="T57" fmla="*/ 2147483647 h 31"/>
              <a:gd name="T58" fmla="*/ 0 w 31"/>
              <a:gd name="T59" fmla="*/ 2147483647 h 31"/>
              <a:gd name="T60" fmla="*/ 0 w 31"/>
              <a:gd name="T61" fmla="*/ 2147483647 h 31"/>
              <a:gd name="T62" fmla="*/ 0 w 31"/>
              <a:gd name="T63" fmla="*/ 2147483647 h 31"/>
              <a:gd name="T64" fmla="*/ 0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4" y="26"/>
                </a:lnTo>
                <a:lnTo>
                  <a:pt x="26" y="24"/>
                </a:lnTo>
                <a:lnTo>
                  <a:pt x="29" y="22"/>
                </a:lnTo>
                <a:lnTo>
                  <a:pt x="29" y="20"/>
                </a:lnTo>
                <a:lnTo>
                  <a:pt x="31" y="18"/>
                </a:lnTo>
                <a:lnTo>
                  <a:pt x="31" y="14"/>
                </a:lnTo>
                <a:lnTo>
                  <a:pt x="31" y="12"/>
                </a:lnTo>
                <a:lnTo>
                  <a:pt x="29" y="10"/>
                </a:lnTo>
                <a:lnTo>
                  <a:pt x="29" y="8"/>
                </a:lnTo>
                <a:lnTo>
                  <a:pt x="26" y="6"/>
                </a:lnTo>
                <a:lnTo>
                  <a:pt x="24" y="4"/>
                </a:lnTo>
                <a:lnTo>
                  <a:pt x="22" y="2"/>
                </a:lnTo>
                <a:lnTo>
                  <a:pt x="20"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30" name="Freeform 27"/>
          <p:cNvSpPr/>
          <p:nvPr/>
        </p:nvSpPr>
        <p:spPr bwMode="auto">
          <a:xfrm>
            <a:off x="2765426" y="3849688"/>
            <a:ext cx="61913" cy="55562"/>
          </a:xfrm>
          <a:custGeom>
            <a:avLst/>
            <a:gdLst>
              <a:gd name="T0" fmla="*/ 0 w 31"/>
              <a:gd name="T1" fmla="*/ 0 h 31"/>
              <a:gd name="T2" fmla="*/ 2147483647 w 31"/>
              <a:gd name="T3" fmla="*/ 2147483647 h 31"/>
              <a:gd name="T4" fmla="*/ 2147483647 w 31"/>
              <a:gd name="T5" fmla="*/ 2147483647 h 31"/>
              <a:gd name="T6" fmla="*/ 2147483647 w 31"/>
              <a:gd name="T7" fmla="*/ 2147483647 h 31"/>
              <a:gd name="T8" fmla="*/ 2147483647 w 31"/>
              <a:gd name="T9" fmla="*/ 2147483647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6"/>
                </a:lnTo>
                <a:lnTo>
                  <a:pt x="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31" name="Freeform 29"/>
          <p:cNvSpPr/>
          <p:nvPr/>
        </p:nvSpPr>
        <p:spPr bwMode="auto">
          <a:xfrm>
            <a:off x="9459913" y="2973388"/>
            <a:ext cx="100012" cy="80962"/>
          </a:xfrm>
          <a:custGeom>
            <a:avLst/>
            <a:gdLst>
              <a:gd name="T0" fmla="*/ 0 w 31"/>
              <a:gd name="T1" fmla="*/ 2147483647 h 31"/>
              <a:gd name="T2" fmla="*/ 2147483647 w 31"/>
              <a:gd name="T3" fmla="*/ 2147483647 h 31"/>
              <a:gd name="T4" fmla="*/ 2147483647 w 31"/>
              <a:gd name="T5" fmla="*/ 0 h 31"/>
              <a:gd name="T6" fmla="*/ 2147483647 w 31"/>
              <a:gd name="T7" fmla="*/ 2147483647 h 31"/>
              <a:gd name="T8" fmla="*/ 2147483647 w 31"/>
              <a:gd name="T9" fmla="*/ 2147483647 h 31"/>
              <a:gd name="T10" fmla="*/ 0 w 31"/>
              <a:gd name="T11" fmla="*/ 2147483647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6" y="0"/>
                </a:lnTo>
                <a:lnTo>
                  <a:pt x="2"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32" name="Freeform 30"/>
          <p:cNvSpPr/>
          <p:nvPr/>
        </p:nvSpPr>
        <p:spPr bwMode="auto">
          <a:xfrm>
            <a:off x="2806701" y="5614988"/>
            <a:ext cx="238125" cy="260350"/>
          </a:xfrm>
          <a:custGeom>
            <a:avLst/>
            <a:gdLst>
              <a:gd name="T0" fmla="*/ 0 w 120"/>
              <a:gd name="T1" fmla="*/ 2147483647 h 143"/>
              <a:gd name="T2" fmla="*/ 2147483647 w 120"/>
              <a:gd name="T3" fmla="*/ 2147483647 h 143"/>
              <a:gd name="T4" fmla="*/ 2147483647 w 120"/>
              <a:gd name="T5" fmla="*/ 2147483647 h 143"/>
              <a:gd name="T6" fmla="*/ 2147483647 w 120"/>
              <a:gd name="T7" fmla="*/ 2147483647 h 143"/>
              <a:gd name="T8" fmla="*/ 2147483647 w 120"/>
              <a:gd name="T9" fmla="*/ 2147483647 h 143"/>
              <a:gd name="T10" fmla="*/ 2147483647 w 120"/>
              <a:gd name="T11" fmla="*/ 2147483647 h 143"/>
              <a:gd name="T12" fmla="*/ 2147483647 w 120"/>
              <a:gd name="T13" fmla="*/ 2147483647 h 143"/>
              <a:gd name="T14" fmla="*/ 2147483647 w 120"/>
              <a:gd name="T15" fmla="*/ 2147483647 h 143"/>
              <a:gd name="T16" fmla="*/ 2147483647 w 120"/>
              <a:gd name="T17" fmla="*/ 2147483647 h 143"/>
              <a:gd name="T18" fmla="*/ 2147483647 w 120"/>
              <a:gd name="T19" fmla="*/ 2147483647 h 143"/>
              <a:gd name="T20" fmla="*/ 2147483647 w 120"/>
              <a:gd name="T21" fmla="*/ 2147483647 h 143"/>
              <a:gd name="T22" fmla="*/ 2147483647 w 120"/>
              <a:gd name="T23" fmla="*/ 2147483647 h 143"/>
              <a:gd name="T24" fmla="*/ 2147483647 w 120"/>
              <a:gd name="T25" fmla="*/ 2147483647 h 143"/>
              <a:gd name="T26" fmla="*/ 2147483647 w 120"/>
              <a:gd name="T27" fmla="*/ 2147483647 h 143"/>
              <a:gd name="T28" fmla="*/ 2147483647 w 120"/>
              <a:gd name="T29" fmla="*/ 2147483647 h 143"/>
              <a:gd name="T30" fmla="*/ 2147483647 w 120"/>
              <a:gd name="T31" fmla="*/ 2147483647 h 143"/>
              <a:gd name="T32" fmla="*/ 2147483647 w 120"/>
              <a:gd name="T33" fmla="*/ 2147483647 h 143"/>
              <a:gd name="T34" fmla="*/ 2147483647 w 120"/>
              <a:gd name="T35" fmla="*/ 2147483647 h 143"/>
              <a:gd name="T36" fmla="*/ 2147483647 w 120"/>
              <a:gd name="T37" fmla="*/ 2147483647 h 143"/>
              <a:gd name="T38" fmla="*/ 2147483647 w 120"/>
              <a:gd name="T39" fmla="*/ 2147483647 h 143"/>
              <a:gd name="T40" fmla="*/ 2147483647 w 120"/>
              <a:gd name="T41" fmla="*/ 2147483647 h 143"/>
              <a:gd name="T42" fmla="*/ 2147483647 w 120"/>
              <a:gd name="T43" fmla="*/ 0 h 143"/>
              <a:gd name="T44" fmla="*/ 2147483647 w 120"/>
              <a:gd name="T45" fmla="*/ 0 h 143"/>
              <a:gd name="T46" fmla="*/ 2147483647 w 120"/>
              <a:gd name="T47" fmla="*/ 2147483647 h 143"/>
              <a:gd name="T48" fmla="*/ 2147483647 w 120"/>
              <a:gd name="T49" fmla="*/ 2147483647 h 1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0"/>
              <a:gd name="T76" fmla="*/ 0 h 143"/>
              <a:gd name="T77" fmla="*/ 120 w 120"/>
              <a:gd name="T78" fmla="*/ 143 h 1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0" h="143">
                <a:moveTo>
                  <a:pt x="0" y="85"/>
                </a:moveTo>
                <a:lnTo>
                  <a:pt x="2" y="95"/>
                </a:lnTo>
                <a:lnTo>
                  <a:pt x="4" y="103"/>
                </a:lnTo>
                <a:lnTo>
                  <a:pt x="8" y="111"/>
                </a:lnTo>
                <a:lnTo>
                  <a:pt x="12" y="120"/>
                </a:lnTo>
                <a:lnTo>
                  <a:pt x="18" y="126"/>
                </a:lnTo>
                <a:lnTo>
                  <a:pt x="24" y="132"/>
                </a:lnTo>
                <a:lnTo>
                  <a:pt x="33" y="136"/>
                </a:lnTo>
                <a:lnTo>
                  <a:pt x="41" y="140"/>
                </a:lnTo>
                <a:lnTo>
                  <a:pt x="51" y="143"/>
                </a:lnTo>
                <a:lnTo>
                  <a:pt x="62" y="143"/>
                </a:lnTo>
                <a:lnTo>
                  <a:pt x="70" y="143"/>
                </a:lnTo>
                <a:lnTo>
                  <a:pt x="80" y="140"/>
                </a:lnTo>
                <a:lnTo>
                  <a:pt x="89" y="136"/>
                </a:lnTo>
                <a:lnTo>
                  <a:pt x="97" y="132"/>
                </a:lnTo>
                <a:lnTo>
                  <a:pt x="103" y="126"/>
                </a:lnTo>
                <a:lnTo>
                  <a:pt x="109" y="120"/>
                </a:lnTo>
                <a:lnTo>
                  <a:pt x="113" y="111"/>
                </a:lnTo>
                <a:lnTo>
                  <a:pt x="118" y="103"/>
                </a:lnTo>
                <a:lnTo>
                  <a:pt x="120" y="95"/>
                </a:lnTo>
                <a:lnTo>
                  <a:pt x="120" y="85"/>
                </a:lnTo>
                <a:lnTo>
                  <a:pt x="120" y="0"/>
                </a:lnTo>
                <a:lnTo>
                  <a:pt x="2" y="0"/>
                </a:lnTo>
                <a:lnTo>
                  <a:pt x="2" y="85"/>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33" name="Freeform 31"/>
          <p:cNvSpPr/>
          <p:nvPr/>
        </p:nvSpPr>
        <p:spPr bwMode="auto">
          <a:xfrm>
            <a:off x="3171825" y="5149850"/>
            <a:ext cx="273050" cy="247650"/>
          </a:xfrm>
          <a:custGeom>
            <a:avLst/>
            <a:gdLst>
              <a:gd name="T0" fmla="*/ 2147483647 w 137"/>
              <a:gd name="T1" fmla="*/ 2147483647 h 137"/>
              <a:gd name="T2" fmla="*/ 2147483647 w 137"/>
              <a:gd name="T3" fmla="*/ 2147483647 h 137"/>
              <a:gd name="T4" fmla="*/ 2147483647 w 137"/>
              <a:gd name="T5" fmla="*/ 2147483647 h 137"/>
              <a:gd name="T6" fmla="*/ 2147483647 w 137"/>
              <a:gd name="T7" fmla="*/ 2147483647 h 137"/>
              <a:gd name="T8" fmla="*/ 2147483647 w 137"/>
              <a:gd name="T9" fmla="*/ 2147483647 h 137"/>
              <a:gd name="T10" fmla="*/ 2147483647 w 137"/>
              <a:gd name="T11" fmla="*/ 2147483647 h 137"/>
              <a:gd name="T12" fmla="*/ 2147483647 w 137"/>
              <a:gd name="T13" fmla="*/ 2147483647 h 137"/>
              <a:gd name="T14" fmla="*/ 2147483647 w 137"/>
              <a:gd name="T15" fmla="*/ 2147483647 h 137"/>
              <a:gd name="T16" fmla="*/ 2147483647 w 137"/>
              <a:gd name="T17" fmla="*/ 2147483647 h 137"/>
              <a:gd name="T18" fmla="*/ 2147483647 w 137"/>
              <a:gd name="T19" fmla="*/ 2147483647 h 137"/>
              <a:gd name="T20" fmla="*/ 2147483647 w 137"/>
              <a:gd name="T21" fmla="*/ 2147483647 h 137"/>
              <a:gd name="T22" fmla="*/ 2147483647 w 137"/>
              <a:gd name="T23" fmla="*/ 2147483647 h 137"/>
              <a:gd name="T24" fmla="*/ 2147483647 w 137"/>
              <a:gd name="T25" fmla="*/ 2147483647 h 137"/>
              <a:gd name="T26" fmla="*/ 2147483647 w 137"/>
              <a:gd name="T27" fmla="*/ 2147483647 h 137"/>
              <a:gd name="T28" fmla="*/ 2147483647 w 137"/>
              <a:gd name="T29" fmla="*/ 2147483647 h 137"/>
              <a:gd name="T30" fmla="*/ 2147483647 w 137"/>
              <a:gd name="T31" fmla="*/ 2147483647 h 137"/>
              <a:gd name="T32" fmla="*/ 2147483647 w 137"/>
              <a:gd name="T33" fmla="*/ 2147483647 h 137"/>
              <a:gd name="T34" fmla="*/ 2147483647 w 137"/>
              <a:gd name="T35" fmla="*/ 2147483647 h 137"/>
              <a:gd name="T36" fmla="*/ 2147483647 w 137"/>
              <a:gd name="T37" fmla="*/ 2147483647 h 137"/>
              <a:gd name="T38" fmla="*/ 2147483647 w 137"/>
              <a:gd name="T39" fmla="*/ 2147483647 h 137"/>
              <a:gd name="T40" fmla="*/ 2147483647 w 137"/>
              <a:gd name="T41" fmla="*/ 0 h 137"/>
              <a:gd name="T42" fmla="*/ 2147483647 w 137"/>
              <a:gd name="T43" fmla="*/ 2147483647 h 137"/>
              <a:gd name="T44" fmla="*/ 2147483647 w 137"/>
              <a:gd name="T45" fmla="*/ 2147483647 h 137"/>
              <a:gd name="T46" fmla="*/ 2147483647 w 137"/>
              <a:gd name="T47" fmla="*/ 2147483647 h 137"/>
              <a:gd name="T48" fmla="*/ 2147483647 w 137"/>
              <a:gd name="T49" fmla="*/ 2147483647 h 137"/>
              <a:gd name="T50" fmla="*/ 2147483647 w 137"/>
              <a:gd name="T51" fmla="*/ 2147483647 h 137"/>
              <a:gd name="T52" fmla="*/ 2147483647 w 137"/>
              <a:gd name="T53" fmla="*/ 2147483647 h 137"/>
              <a:gd name="T54" fmla="*/ 2147483647 w 137"/>
              <a:gd name="T55" fmla="*/ 2147483647 h 137"/>
              <a:gd name="T56" fmla="*/ 2147483647 w 137"/>
              <a:gd name="T57" fmla="*/ 2147483647 h 137"/>
              <a:gd name="T58" fmla="*/ 2147483647 w 137"/>
              <a:gd name="T59" fmla="*/ 2147483647 h 137"/>
              <a:gd name="T60" fmla="*/ 0 w 137"/>
              <a:gd name="T61" fmla="*/ 2147483647 h 137"/>
              <a:gd name="T62" fmla="*/ 2147483647 w 137"/>
              <a:gd name="T63" fmla="*/ 2147483647 h 137"/>
              <a:gd name="T64" fmla="*/ 2147483647 w 137"/>
              <a:gd name="T65" fmla="*/ 2147483647 h 137"/>
              <a:gd name="T66" fmla="*/ 2147483647 w 137"/>
              <a:gd name="T67" fmla="*/ 2147483647 h 137"/>
              <a:gd name="T68" fmla="*/ 2147483647 w 137"/>
              <a:gd name="T69" fmla="*/ 2147483647 h 137"/>
              <a:gd name="T70" fmla="*/ 2147483647 w 137"/>
              <a:gd name="T71" fmla="*/ 2147483647 h 137"/>
              <a:gd name="T72" fmla="*/ 2147483647 w 137"/>
              <a:gd name="T73" fmla="*/ 2147483647 h 137"/>
              <a:gd name="T74" fmla="*/ 2147483647 w 137"/>
              <a:gd name="T75" fmla="*/ 2147483647 h 137"/>
              <a:gd name="T76" fmla="*/ 2147483647 w 137"/>
              <a:gd name="T77" fmla="*/ 2147483647 h 137"/>
              <a:gd name="T78" fmla="*/ 2147483647 w 137"/>
              <a:gd name="T79" fmla="*/ 2147483647 h 137"/>
              <a:gd name="T80" fmla="*/ 2147483647 w 137"/>
              <a:gd name="T81" fmla="*/ 2147483647 h 137"/>
              <a:gd name="T82" fmla="*/ 2147483647 w 137"/>
              <a:gd name="T83" fmla="*/ 2147483647 h 1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7"/>
              <a:gd name="T127" fmla="*/ 0 h 137"/>
              <a:gd name="T128" fmla="*/ 137 w 137"/>
              <a:gd name="T129" fmla="*/ 137 h 1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7" h="137">
                <a:moveTo>
                  <a:pt x="68" y="137"/>
                </a:moveTo>
                <a:lnTo>
                  <a:pt x="81" y="137"/>
                </a:lnTo>
                <a:lnTo>
                  <a:pt x="91" y="135"/>
                </a:lnTo>
                <a:lnTo>
                  <a:pt x="99" y="130"/>
                </a:lnTo>
                <a:lnTo>
                  <a:pt x="110" y="124"/>
                </a:lnTo>
                <a:lnTo>
                  <a:pt x="118" y="118"/>
                </a:lnTo>
                <a:lnTo>
                  <a:pt x="124" y="110"/>
                </a:lnTo>
                <a:lnTo>
                  <a:pt x="130" y="101"/>
                </a:lnTo>
                <a:lnTo>
                  <a:pt x="134" y="91"/>
                </a:lnTo>
                <a:lnTo>
                  <a:pt x="137" y="81"/>
                </a:lnTo>
                <a:lnTo>
                  <a:pt x="137" y="68"/>
                </a:lnTo>
                <a:lnTo>
                  <a:pt x="137" y="58"/>
                </a:lnTo>
                <a:lnTo>
                  <a:pt x="134" y="48"/>
                </a:lnTo>
                <a:lnTo>
                  <a:pt x="130" y="37"/>
                </a:lnTo>
                <a:lnTo>
                  <a:pt x="124" y="29"/>
                </a:lnTo>
                <a:lnTo>
                  <a:pt x="118" y="21"/>
                </a:lnTo>
                <a:lnTo>
                  <a:pt x="110" y="14"/>
                </a:lnTo>
                <a:lnTo>
                  <a:pt x="99" y="8"/>
                </a:lnTo>
                <a:lnTo>
                  <a:pt x="91" y="4"/>
                </a:lnTo>
                <a:lnTo>
                  <a:pt x="81" y="2"/>
                </a:lnTo>
                <a:lnTo>
                  <a:pt x="68" y="0"/>
                </a:lnTo>
                <a:lnTo>
                  <a:pt x="58" y="2"/>
                </a:lnTo>
                <a:lnTo>
                  <a:pt x="47" y="4"/>
                </a:lnTo>
                <a:lnTo>
                  <a:pt x="37" y="8"/>
                </a:lnTo>
                <a:lnTo>
                  <a:pt x="29" y="14"/>
                </a:lnTo>
                <a:lnTo>
                  <a:pt x="21" y="21"/>
                </a:lnTo>
                <a:lnTo>
                  <a:pt x="14" y="29"/>
                </a:lnTo>
                <a:lnTo>
                  <a:pt x="8" y="37"/>
                </a:lnTo>
                <a:lnTo>
                  <a:pt x="4" y="48"/>
                </a:lnTo>
                <a:lnTo>
                  <a:pt x="2" y="58"/>
                </a:lnTo>
                <a:lnTo>
                  <a:pt x="0" y="68"/>
                </a:lnTo>
                <a:lnTo>
                  <a:pt x="2" y="81"/>
                </a:lnTo>
                <a:lnTo>
                  <a:pt x="4" y="91"/>
                </a:lnTo>
                <a:lnTo>
                  <a:pt x="8" y="101"/>
                </a:lnTo>
                <a:lnTo>
                  <a:pt x="14" y="110"/>
                </a:lnTo>
                <a:lnTo>
                  <a:pt x="21" y="118"/>
                </a:lnTo>
                <a:lnTo>
                  <a:pt x="29" y="124"/>
                </a:lnTo>
                <a:lnTo>
                  <a:pt x="37" y="130"/>
                </a:lnTo>
                <a:lnTo>
                  <a:pt x="47" y="135"/>
                </a:lnTo>
                <a:lnTo>
                  <a:pt x="58" y="137"/>
                </a:lnTo>
                <a:lnTo>
                  <a:pt x="68" y="137"/>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34" name="Line 32"/>
          <p:cNvSpPr>
            <a:spLocks noChangeShapeType="1"/>
          </p:cNvSpPr>
          <p:nvPr/>
        </p:nvSpPr>
        <p:spPr bwMode="auto">
          <a:xfrm>
            <a:off x="3230564" y="4897438"/>
            <a:ext cx="155575" cy="873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35" name="Rectangle 33"/>
          <p:cNvSpPr>
            <a:spLocks noChangeArrowheads="1"/>
          </p:cNvSpPr>
          <p:nvPr/>
        </p:nvSpPr>
        <p:spPr bwMode="auto">
          <a:xfrm>
            <a:off x="3365500" y="4800601"/>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1</a:t>
            </a:r>
            <a:endParaRPr kumimoji="1" lang="zh-CN" altLang="en-US" sz="2400">
              <a:latin typeface="Times New Roman" panose="02020603050405020304" pitchFamily="18" charset="0"/>
            </a:endParaRPr>
          </a:p>
        </p:txBody>
      </p:sp>
      <p:sp>
        <p:nvSpPr>
          <p:cNvPr id="64536" name="Rectangle 34"/>
          <p:cNvSpPr>
            <a:spLocks noChangeArrowheads="1"/>
          </p:cNvSpPr>
          <p:nvPr/>
        </p:nvSpPr>
        <p:spPr bwMode="auto">
          <a:xfrm>
            <a:off x="3444875" y="4800601"/>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6</a:t>
            </a:r>
            <a:endParaRPr kumimoji="1" lang="zh-CN" altLang="en-US" sz="2400">
              <a:latin typeface="Times New Roman" panose="02020603050405020304" pitchFamily="18" charset="0"/>
            </a:endParaRPr>
          </a:p>
        </p:txBody>
      </p:sp>
      <p:sp>
        <p:nvSpPr>
          <p:cNvPr id="64537" name="Line 35"/>
          <p:cNvSpPr>
            <a:spLocks noChangeShapeType="1"/>
          </p:cNvSpPr>
          <p:nvPr/>
        </p:nvSpPr>
        <p:spPr bwMode="auto">
          <a:xfrm>
            <a:off x="3306764" y="3867150"/>
            <a:ext cx="3175" cy="1233488"/>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38" name="Freeform 39"/>
          <p:cNvSpPr/>
          <p:nvPr/>
        </p:nvSpPr>
        <p:spPr bwMode="auto">
          <a:xfrm>
            <a:off x="3103564" y="5246688"/>
            <a:ext cx="60325" cy="57150"/>
          </a:xfrm>
          <a:custGeom>
            <a:avLst/>
            <a:gdLst>
              <a:gd name="T0" fmla="*/ 0 w 31"/>
              <a:gd name="T1" fmla="*/ 0 h 31"/>
              <a:gd name="T2" fmla="*/ 2147483647 w 31"/>
              <a:gd name="T3" fmla="*/ 2147483647 h 31"/>
              <a:gd name="T4" fmla="*/ 2147483647 w 31"/>
              <a:gd name="T5" fmla="*/ 2147483647 h 31"/>
              <a:gd name="T6" fmla="*/ 2147483647 w 31"/>
              <a:gd name="T7" fmla="*/ 0 h 31"/>
              <a:gd name="T8" fmla="*/ 2147483647 w 31"/>
              <a:gd name="T9" fmla="*/ 0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4"/>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39" name="Freeform 41"/>
          <p:cNvSpPr/>
          <p:nvPr/>
        </p:nvSpPr>
        <p:spPr bwMode="auto">
          <a:xfrm>
            <a:off x="4224338" y="3875089"/>
            <a:ext cx="1497012" cy="1527175"/>
          </a:xfrm>
          <a:custGeom>
            <a:avLst/>
            <a:gdLst>
              <a:gd name="T0" fmla="*/ 0 w 754"/>
              <a:gd name="T1" fmla="*/ 0 h 841"/>
              <a:gd name="T2" fmla="*/ 0 w 754"/>
              <a:gd name="T3" fmla="*/ 2147483647 h 841"/>
              <a:gd name="T4" fmla="*/ 2147483647 w 754"/>
              <a:gd name="T5" fmla="*/ 2147483647 h 841"/>
              <a:gd name="T6" fmla="*/ 2147483647 w 754"/>
              <a:gd name="T7" fmla="*/ 2147483647 h 841"/>
              <a:gd name="T8" fmla="*/ 0 60000 65536"/>
              <a:gd name="T9" fmla="*/ 0 60000 65536"/>
              <a:gd name="T10" fmla="*/ 0 60000 65536"/>
              <a:gd name="T11" fmla="*/ 0 60000 65536"/>
              <a:gd name="T12" fmla="*/ 0 w 754"/>
              <a:gd name="T13" fmla="*/ 0 h 841"/>
              <a:gd name="T14" fmla="*/ 754 w 754"/>
              <a:gd name="T15" fmla="*/ 841 h 841"/>
            </a:gdLst>
            <a:ahLst/>
            <a:cxnLst>
              <a:cxn ang="T8">
                <a:pos x="T0" y="T1"/>
              </a:cxn>
              <a:cxn ang="T9">
                <a:pos x="T2" y="T3"/>
              </a:cxn>
              <a:cxn ang="T10">
                <a:pos x="T4" y="T5"/>
              </a:cxn>
              <a:cxn ang="T11">
                <a:pos x="T6" y="T7"/>
              </a:cxn>
            </a:cxnLst>
            <a:rect l="T12" t="T13" r="T14" b="T15"/>
            <a:pathLst>
              <a:path w="754" h="841">
                <a:moveTo>
                  <a:pt x="0" y="0"/>
                </a:moveTo>
                <a:lnTo>
                  <a:pt x="0" y="776"/>
                </a:lnTo>
                <a:lnTo>
                  <a:pt x="754" y="776"/>
                </a:lnTo>
                <a:lnTo>
                  <a:pt x="754" y="841"/>
                </a:ln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40" name="Freeform 42"/>
          <p:cNvSpPr/>
          <p:nvPr/>
        </p:nvSpPr>
        <p:spPr bwMode="auto">
          <a:xfrm>
            <a:off x="5991225" y="3043238"/>
            <a:ext cx="3513138" cy="2989262"/>
          </a:xfrm>
          <a:custGeom>
            <a:avLst/>
            <a:gdLst>
              <a:gd name="T0" fmla="*/ 2147483647 w 1783"/>
              <a:gd name="T1" fmla="*/ 0 h 1976"/>
              <a:gd name="T2" fmla="*/ 2147483647 w 1783"/>
              <a:gd name="T3" fmla="*/ 2147483647 h 1976"/>
              <a:gd name="T4" fmla="*/ 0 w 1783"/>
              <a:gd name="T5" fmla="*/ 2147483647 h 1976"/>
              <a:gd name="T6" fmla="*/ 0 w 1783"/>
              <a:gd name="T7" fmla="*/ 2147483647 h 1976"/>
              <a:gd name="T8" fmla="*/ 0 60000 65536"/>
              <a:gd name="T9" fmla="*/ 0 60000 65536"/>
              <a:gd name="T10" fmla="*/ 0 60000 65536"/>
              <a:gd name="T11" fmla="*/ 0 60000 65536"/>
              <a:gd name="T12" fmla="*/ 0 w 1783"/>
              <a:gd name="T13" fmla="*/ 0 h 1976"/>
              <a:gd name="T14" fmla="*/ 1783 w 1783"/>
              <a:gd name="T15" fmla="*/ 1976 h 1976"/>
            </a:gdLst>
            <a:ahLst/>
            <a:cxnLst>
              <a:cxn ang="T8">
                <a:pos x="T0" y="T1"/>
              </a:cxn>
              <a:cxn ang="T9">
                <a:pos x="T2" y="T3"/>
              </a:cxn>
              <a:cxn ang="T10">
                <a:pos x="T4" y="T5"/>
              </a:cxn>
              <a:cxn ang="T11">
                <a:pos x="T6" y="T7"/>
              </a:cxn>
            </a:cxnLst>
            <a:rect l="T12" t="T13" r="T14" b="T15"/>
            <a:pathLst>
              <a:path w="1783" h="1976">
                <a:moveTo>
                  <a:pt x="1783" y="0"/>
                </a:moveTo>
                <a:lnTo>
                  <a:pt x="1783" y="1976"/>
                </a:lnTo>
                <a:lnTo>
                  <a:pt x="0" y="1976"/>
                </a:lnTo>
                <a:lnTo>
                  <a:pt x="0" y="1793"/>
                </a:ln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41" name="Line 43"/>
          <p:cNvSpPr>
            <a:spLocks noChangeShapeType="1"/>
          </p:cNvSpPr>
          <p:nvPr/>
        </p:nvSpPr>
        <p:spPr bwMode="auto">
          <a:xfrm>
            <a:off x="4151314" y="4908550"/>
            <a:ext cx="153987" cy="825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2" name="Rectangle 44"/>
          <p:cNvSpPr>
            <a:spLocks noChangeArrowheads="1"/>
          </p:cNvSpPr>
          <p:nvPr/>
        </p:nvSpPr>
        <p:spPr bwMode="auto">
          <a:xfrm>
            <a:off x="4289425" y="4808539"/>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3</a:t>
            </a:r>
            <a:endParaRPr kumimoji="1" lang="zh-CN" altLang="en-US" sz="2400">
              <a:latin typeface="Times New Roman" panose="02020603050405020304" pitchFamily="18" charset="0"/>
            </a:endParaRPr>
          </a:p>
        </p:txBody>
      </p:sp>
      <p:sp>
        <p:nvSpPr>
          <p:cNvPr id="64543" name="Rectangle 45"/>
          <p:cNvSpPr>
            <a:spLocks noChangeArrowheads="1"/>
          </p:cNvSpPr>
          <p:nvPr/>
        </p:nvSpPr>
        <p:spPr bwMode="auto">
          <a:xfrm>
            <a:off x="4364038" y="4808539"/>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2</a:t>
            </a:r>
            <a:endParaRPr kumimoji="1" lang="zh-CN" altLang="en-US" sz="2400">
              <a:latin typeface="Times New Roman" panose="02020603050405020304" pitchFamily="18" charset="0"/>
            </a:endParaRPr>
          </a:p>
        </p:txBody>
      </p:sp>
      <p:sp>
        <p:nvSpPr>
          <p:cNvPr id="64544" name="Freeform 46"/>
          <p:cNvSpPr/>
          <p:nvPr/>
        </p:nvSpPr>
        <p:spPr bwMode="auto">
          <a:xfrm>
            <a:off x="3513138" y="2878139"/>
            <a:ext cx="61912" cy="60325"/>
          </a:xfrm>
          <a:custGeom>
            <a:avLst/>
            <a:gdLst>
              <a:gd name="T0" fmla="*/ 0 w 31"/>
              <a:gd name="T1" fmla="*/ 0 h 33"/>
              <a:gd name="T2" fmla="*/ 0 w 31"/>
              <a:gd name="T3" fmla="*/ 2147483647 h 33"/>
              <a:gd name="T4" fmla="*/ 2147483647 w 31"/>
              <a:gd name="T5" fmla="*/ 2147483647 h 33"/>
              <a:gd name="T6" fmla="*/ 0 w 31"/>
              <a:gd name="T7" fmla="*/ 2147483647 h 33"/>
              <a:gd name="T8" fmla="*/ 0 w 31"/>
              <a:gd name="T9" fmla="*/ 2147483647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45" name="Freeform 47"/>
          <p:cNvSpPr/>
          <p:nvPr/>
        </p:nvSpPr>
        <p:spPr bwMode="auto">
          <a:xfrm>
            <a:off x="8670925" y="3130550"/>
            <a:ext cx="63500" cy="57150"/>
          </a:xfrm>
          <a:custGeom>
            <a:avLst/>
            <a:gdLst>
              <a:gd name="T0" fmla="*/ 0 w 32"/>
              <a:gd name="T1" fmla="*/ 2147483647 h 31"/>
              <a:gd name="T2" fmla="*/ 2147483647 w 32"/>
              <a:gd name="T3" fmla="*/ 2147483647 h 31"/>
              <a:gd name="T4" fmla="*/ 2147483647 w 32"/>
              <a:gd name="T5" fmla="*/ 0 h 31"/>
              <a:gd name="T6" fmla="*/ 0 w 32"/>
              <a:gd name="T7" fmla="*/ 2147483647 h 31"/>
              <a:gd name="T8" fmla="*/ 0 w 32"/>
              <a:gd name="T9" fmla="*/ 2147483647 h 31"/>
              <a:gd name="T10" fmla="*/ 0 w 32"/>
              <a:gd name="T11" fmla="*/ 2147483647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29"/>
                </a:moveTo>
                <a:lnTo>
                  <a:pt x="32"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46" name="Freeform 48"/>
          <p:cNvSpPr/>
          <p:nvPr/>
        </p:nvSpPr>
        <p:spPr bwMode="auto">
          <a:xfrm>
            <a:off x="8670925" y="4732338"/>
            <a:ext cx="63500" cy="55562"/>
          </a:xfrm>
          <a:custGeom>
            <a:avLst/>
            <a:gdLst>
              <a:gd name="T0" fmla="*/ 2147483647 w 32"/>
              <a:gd name="T1" fmla="*/ 0 h 31"/>
              <a:gd name="T2" fmla="*/ 0 w 32"/>
              <a:gd name="T3" fmla="*/ 0 h 31"/>
              <a:gd name="T4" fmla="*/ 2147483647 w 32"/>
              <a:gd name="T5" fmla="*/ 2147483647 h 31"/>
              <a:gd name="T6" fmla="*/ 2147483647 w 32"/>
              <a:gd name="T7" fmla="*/ 0 h 31"/>
              <a:gd name="T8" fmla="*/ 2147483647 w 32"/>
              <a:gd name="T9" fmla="*/ 0 h 31"/>
              <a:gd name="T10" fmla="*/ 2147483647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29" y="0"/>
                </a:moveTo>
                <a:lnTo>
                  <a:pt x="0" y="0"/>
                </a:lnTo>
                <a:lnTo>
                  <a:pt x="17" y="31"/>
                </a:lnTo>
                <a:lnTo>
                  <a:pt x="3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47" name="Line 49"/>
          <p:cNvSpPr>
            <a:spLocks noChangeShapeType="1"/>
          </p:cNvSpPr>
          <p:nvPr/>
        </p:nvSpPr>
        <p:spPr bwMode="auto">
          <a:xfrm>
            <a:off x="8701089" y="3168651"/>
            <a:ext cx="3175" cy="157797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8" name="Rectangle 50"/>
          <p:cNvSpPr>
            <a:spLocks noChangeArrowheads="1"/>
          </p:cNvSpPr>
          <p:nvPr/>
        </p:nvSpPr>
        <p:spPr bwMode="auto">
          <a:xfrm>
            <a:off x="8788401" y="3273425"/>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kumimoji="1" lang="zh-CN" altLang="en-US" sz="2400">
              <a:latin typeface="Times New Roman" panose="02020603050405020304" pitchFamily="18" charset="0"/>
            </a:endParaRPr>
          </a:p>
        </p:txBody>
      </p:sp>
      <p:sp>
        <p:nvSpPr>
          <p:cNvPr id="64549" name="Freeform 51"/>
          <p:cNvSpPr/>
          <p:nvPr/>
        </p:nvSpPr>
        <p:spPr bwMode="auto">
          <a:xfrm>
            <a:off x="3579814" y="2882901"/>
            <a:ext cx="60325" cy="55563"/>
          </a:xfrm>
          <a:custGeom>
            <a:avLst/>
            <a:gdLst>
              <a:gd name="T0" fmla="*/ 2147483647 w 31"/>
              <a:gd name="T1" fmla="*/ 2147483647 h 31"/>
              <a:gd name="T2" fmla="*/ 2147483647 w 31"/>
              <a:gd name="T3" fmla="*/ 0 h 31"/>
              <a:gd name="T4" fmla="*/ 0 w 31"/>
              <a:gd name="T5" fmla="*/ 2147483647 h 31"/>
              <a:gd name="T6" fmla="*/ 2147483647 w 31"/>
              <a:gd name="T7" fmla="*/ 2147483647 h 31"/>
              <a:gd name="T8" fmla="*/ 2147483647 w 31"/>
              <a:gd name="T9" fmla="*/ 2147483647 h 31"/>
              <a:gd name="T10" fmla="*/ 2147483647 w 31"/>
              <a:gd name="T11" fmla="*/ 2147483647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50" name="Freeform 52"/>
          <p:cNvSpPr/>
          <p:nvPr/>
        </p:nvSpPr>
        <p:spPr bwMode="auto">
          <a:xfrm>
            <a:off x="8539163" y="2878139"/>
            <a:ext cx="61912" cy="60325"/>
          </a:xfrm>
          <a:custGeom>
            <a:avLst/>
            <a:gdLst>
              <a:gd name="T0" fmla="*/ 0 w 31"/>
              <a:gd name="T1" fmla="*/ 0 h 33"/>
              <a:gd name="T2" fmla="*/ 0 w 31"/>
              <a:gd name="T3" fmla="*/ 2147483647 h 33"/>
              <a:gd name="T4" fmla="*/ 2147483647 w 31"/>
              <a:gd name="T5" fmla="*/ 2147483647 h 33"/>
              <a:gd name="T6" fmla="*/ 0 w 31"/>
              <a:gd name="T7" fmla="*/ 2147483647 h 33"/>
              <a:gd name="T8" fmla="*/ 0 w 31"/>
              <a:gd name="T9" fmla="*/ 2147483647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51" name="Freeform 53"/>
          <p:cNvSpPr/>
          <p:nvPr/>
        </p:nvSpPr>
        <p:spPr bwMode="auto">
          <a:xfrm>
            <a:off x="3057526" y="2882901"/>
            <a:ext cx="61913" cy="55563"/>
          </a:xfrm>
          <a:custGeom>
            <a:avLst/>
            <a:gdLst>
              <a:gd name="T0" fmla="*/ 2147483647 w 31"/>
              <a:gd name="T1" fmla="*/ 2147483647 h 31"/>
              <a:gd name="T2" fmla="*/ 2147483647 w 31"/>
              <a:gd name="T3" fmla="*/ 0 h 31"/>
              <a:gd name="T4" fmla="*/ 0 w 31"/>
              <a:gd name="T5" fmla="*/ 2147483647 h 31"/>
              <a:gd name="T6" fmla="*/ 2147483647 w 31"/>
              <a:gd name="T7" fmla="*/ 2147483647 h 31"/>
              <a:gd name="T8" fmla="*/ 2147483647 w 31"/>
              <a:gd name="T9" fmla="*/ 2147483647 h 31"/>
              <a:gd name="T10" fmla="*/ 2147483647 w 31"/>
              <a:gd name="T11" fmla="*/ 2147483647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52" name="Line 54"/>
          <p:cNvSpPr>
            <a:spLocks noChangeShapeType="1"/>
          </p:cNvSpPr>
          <p:nvPr/>
        </p:nvSpPr>
        <p:spPr bwMode="auto">
          <a:xfrm>
            <a:off x="3103563" y="2909889"/>
            <a:ext cx="417512" cy="1587"/>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53" name="Line 55"/>
          <p:cNvSpPr>
            <a:spLocks noChangeShapeType="1"/>
          </p:cNvSpPr>
          <p:nvPr/>
        </p:nvSpPr>
        <p:spPr bwMode="auto">
          <a:xfrm>
            <a:off x="3632200" y="2909889"/>
            <a:ext cx="4922838" cy="1587"/>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54" name="Rectangle 69"/>
          <p:cNvSpPr>
            <a:spLocks noChangeArrowheads="1"/>
          </p:cNvSpPr>
          <p:nvPr/>
        </p:nvSpPr>
        <p:spPr bwMode="auto">
          <a:xfrm>
            <a:off x="5354638" y="2619375"/>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rPr>
              <a:t>128</a:t>
            </a:r>
            <a:endParaRPr kumimoji="1" lang="en-US" altLang="zh-CN" sz="1800" b="1">
              <a:latin typeface="Times New Roman" panose="02020603050405020304" pitchFamily="18" charset="0"/>
            </a:endParaRPr>
          </a:p>
        </p:txBody>
      </p:sp>
      <p:sp>
        <p:nvSpPr>
          <p:cNvPr id="64555" name="Freeform 72"/>
          <p:cNvSpPr/>
          <p:nvPr/>
        </p:nvSpPr>
        <p:spPr bwMode="auto">
          <a:xfrm>
            <a:off x="5540375" y="5449889"/>
            <a:ext cx="903288" cy="250825"/>
          </a:xfrm>
          <a:custGeom>
            <a:avLst/>
            <a:gdLst>
              <a:gd name="T0" fmla="*/ 2147483647 w 455"/>
              <a:gd name="T1" fmla="*/ 2147483647 h 138"/>
              <a:gd name="T2" fmla="*/ 2147483647 w 455"/>
              <a:gd name="T3" fmla="*/ 2147483647 h 138"/>
              <a:gd name="T4" fmla="*/ 2147483647 w 455"/>
              <a:gd name="T5" fmla="*/ 2147483647 h 138"/>
              <a:gd name="T6" fmla="*/ 2147483647 w 455"/>
              <a:gd name="T7" fmla="*/ 2147483647 h 138"/>
              <a:gd name="T8" fmla="*/ 2147483647 w 455"/>
              <a:gd name="T9" fmla="*/ 2147483647 h 138"/>
              <a:gd name="T10" fmla="*/ 2147483647 w 455"/>
              <a:gd name="T11" fmla="*/ 2147483647 h 138"/>
              <a:gd name="T12" fmla="*/ 2147483647 w 455"/>
              <a:gd name="T13" fmla="*/ 2147483647 h 138"/>
              <a:gd name="T14" fmla="*/ 2147483647 w 455"/>
              <a:gd name="T15" fmla="*/ 2147483647 h 138"/>
              <a:gd name="T16" fmla="*/ 2147483647 w 455"/>
              <a:gd name="T17" fmla="*/ 2147483647 h 138"/>
              <a:gd name="T18" fmla="*/ 0 w 455"/>
              <a:gd name="T19" fmla="*/ 2147483647 h 138"/>
              <a:gd name="T20" fmla="*/ 0 w 455"/>
              <a:gd name="T21" fmla="*/ 2147483647 h 138"/>
              <a:gd name="T22" fmla="*/ 0 w 455"/>
              <a:gd name="T23" fmla="*/ 2147483647 h 138"/>
              <a:gd name="T24" fmla="*/ 2147483647 w 455"/>
              <a:gd name="T25" fmla="*/ 2147483647 h 138"/>
              <a:gd name="T26" fmla="*/ 2147483647 w 455"/>
              <a:gd name="T27" fmla="*/ 2147483647 h 138"/>
              <a:gd name="T28" fmla="*/ 2147483647 w 455"/>
              <a:gd name="T29" fmla="*/ 2147483647 h 138"/>
              <a:gd name="T30" fmla="*/ 2147483647 w 455"/>
              <a:gd name="T31" fmla="*/ 2147483647 h 138"/>
              <a:gd name="T32" fmla="*/ 2147483647 w 455"/>
              <a:gd name="T33" fmla="*/ 2147483647 h 138"/>
              <a:gd name="T34" fmla="*/ 2147483647 w 455"/>
              <a:gd name="T35" fmla="*/ 2147483647 h 138"/>
              <a:gd name="T36" fmla="*/ 2147483647 w 455"/>
              <a:gd name="T37" fmla="*/ 2147483647 h 138"/>
              <a:gd name="T38" fmla="*/ 2147483647 w 455"/>
              <a:gd name="T39" fmla="*/ 2147483647 h 138"/>
              <a:gd name="T40" fmla="*/ 2147483647 w 455"/>
              <a:gd name="T41" fmla="*/ 0 h 138"/>
              <a:gd name="T42" fmla="*/ 2147483647 w 455"/>
              <a:gd name="T43" fmla="*/ 0 h 138"/>
              <a:gd name="T44" fmla="*/ 2147483647 w 455"/>
              <a:gd name="T45" fmla="*/ 2147483647 h 138"/>
              <a:gd name="T46" fmla="*/ 2147483647 w 455"/>
              <a:gd name="T47" fmla="*/ 2147483647 h 138"/>
              <a:gd name="T48" fmla="*/ 2147483647 w 455"/>
              <a:gd name="T49" fmla="*/ 2147483647 h 138"/>
              <a:gd name="T50" fmla="*/ 2147483647 w 455"/>
              <a:gd name="T51" fmla="*/ 2147483647 h 138"/>
              <a:gd name="T52" fmla="*/ 2147483647 w 455"/>
              <a:gd name="T53" fmla="*/ 2147483647 h 138"/>
              <a:gd name="T54" fmla="*/ 2147483647 w 455"/>
              <a:gd name="T55" fmla="*/ 2147483647 h 138"/>
              <a:gd name="T56" fmla="*/ 2147483647 w 455"/>
              <a:gd name="T57" fmla="*/ 2147483647 h 138"/>
              <a:gd name="T58" fmla="*/ 2147483647 w 455"/>
              <a:gd name="T59" fmla="*/ 2147483647 h 138"/>
              <a:gd name="T60" fmla="*/ 2147483647 w 455"/>
              <a:gd name="T61" fmla="*/ 2147483647 h 138"/>
              <a:gd name="T62" fmla="*/ 2147483647 w 455"/>
              <a:gd name="T63" fmla="*/ 2147483647 h 138"/>
              <a:gd name="T64" fmla="*/ 2147483647 w 455"/>
              <a:gd name="T65" fmla="*/ 2147483647 h 138"/>
              <a:gd name="T66" fmla="*/ 2147483647 w 455"/>
              <a:gd name="T67" fmla="*/ 2147483647 h 138"/>
              <a:gd name="T68" fmla="*/ 2147483647 w 455"/>
              <a:gd name="T69" fmla="*/ 2147483647 h 138"/>
              <a:gd name="T70" fmla="*/ 2147483647 w 455"/>
              <a:gd name="T71" fmla="*/ 2147483647 h 138"/>
              <a:gd name="T72" fmla="*/ 2147483647 w 455"/>
              <a:gd name="T73" fmla="*/ 2147483647 h 138"/>
              <a:gd name="T74" fmla="*/ 2147483647 w 455"/>
              <a:gd name="T75" fmla="*/ 2147483647 h 138"/>
              <a:gd name="T76" fmla="*/ 2147483647 w 455"/>
              <a:gd name="T77" fmla="*/ 2147483647 h 138"/>
              <a:gd name="T78" fmla="*/ 2147483647 w 455"/>
              <a:gd name="T79" fmla="*/ 2147483647 h 138"/>
              <a:gd name="T80" fmla="*/ 2147483647 w 455"/>
              <a:gd name="T81" fmla="*/ 2147483647 h 138"/>
              <a:gd name="T82" fmla="*/ 2147483647 w 455"/>
              <a:gd name="T83" fmla="*/ 2147483647 h 138"/>
              <a:gd name="T84" fmla="*/ 2147483647 w 455"/>
              <a:gd name="T85" fmla="*/ 2147483647 h 138"/>
              <a:gd name="T86" fmla="*/ 2147483647 w 455"/>
              <a:gd name="T87" fmla="*/ 2147483647 h 1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5"/>
              <a:gd name="T133" fmla="*/ 0 h 138"/>
              <a:gd name="T134" fmla="*/ 455 w 455"/>
              <a:gd name="T135" fmla="*/ 138 h 1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5" h="138">
                <a:moveTo>
                  <a:pt x="68" y="136"/>
                </a:moveTo>
                <a:lnTo>
                  <a:pt x="58" y="136"/>
                </a:lnTo>
                <a:lnTo>
                  <a:pt x="47" y="134"/>
                </a:lnTo>
                <a:lnTo>
                  <a:pt x="37" y="130"/>
                </a:lnTo>
                <a:lnTo>
                  <a:pt x="29" y="124"/>
                </a:lnTo>
                <a:lnTo>
                  <a:pt x="20" y="118"/>
                </a:lnTo>
                <a:lnTo>
                  <a:pt x="12" y="109"/>
                </a:lnTo>
                <a:lnTo>
                  <a:pt x="8" y="101"/>
                </a:lnTo>
                <a:lnTo>
                  <a:pt x="4" y="91"/>
                </a:lnTo>
                <a:lnTo>
                  <a:pt x="0" y="80"/>
                </a:lnTo>
                <a:lnTo>
                  <a:pt x="0" y="70"/>
                </a:lnTo>
                <a:lnTo>
                  <a:pt x="0" y="58"/>
                </a:lnTo>
                <a:lnTo>
                  <a:pt x="4" y="47"/>
                </a:lnTo>
                <a:lnTo>
                  <a:pt x="8" y="37"/>
                </a:lnTo>
                <a:lnTo>
                  <a:pt x="12" y="29"/>
                </a:lnTo>
                <a:lnTo>
                  <a:pt x="20" y="20"/>
                </a:lnTo>
                <a:lnTo>
                  <a:pt x="29" y="14"/>
                </a:lnTo>
                <a:lnTo>
                  <a:pt x="37" y="8"/>
                </a:lnTo>
                <a:lnTo>
                  <a:pt x="47" y="4"/>
                </a:lnTo>
                <a:lnTo>
                  <a:pt x="58" y="2"/>
                </a:lnTo>
                <a:lnTo>
                  <a:pt x="68" y="0"/>
                </a:lnTo>
                <a:lnTo>
                  <a:pt x="387" y="0"/>
                </a:lnTo>
                <a:lnTo>
                  <a:pt x="399" y="2"/>
                </a:lnTo>
                <a:lnTo>
                  <a:pt x="410" y="4"/>
                </a:lnTo>
                <a:lnTo>
                  <a:pt x="420" y="8"/>
                </a:lnTo>
                <a:lnTo>
                  <a:pt x="428" y="14"/>
                </a:lnTo>
                <a:lnTo>
                  <a:pt x="437" y="20"/>
                </a:lnTo>
                <a:lnTo>
                  <a:pt x="443" y="29"/>
                </a:lnTo>
                <a:lnTo>
                  <a:pt x="449" y="37"/>
                </a:lnTo>
                <a:lnTo>
                  <a:pt x="453" y="47"/>
                </a:lnTo>
                <a:lnTo>
                  <a:pt x="455" y="58"/>
                </a:lnTo>
                <a:lnTo>
                  <a:pt x="455" y="70"/>
                </a:lnTo>
                <a:lnTo>
                  <a:pt x="455" y="80"/>
                </a:lnTo>
                <a:lnTo>
                  <a:pt x="453" y="91"/>
                </a:lnTo>
                <a:lnTo>
                  <a:pt x="449" y="101"/>
                </a:lnTo>
                <a:lnTo>
                  <a:pt x="443" y="109"/>
                </a:lnTo>
                <a:lnTo>
                  <a:pt x="437" y="118"/>
                </a:lnTo>
                <a:lnTo>
                  <a:pt x="428" y="124"/>
                </a:lnTo>
                <a:lnTo>
                  <a:pt x="420" y="130"/>
                </a:lnTo>
                <a:lnTo>
                  <a:pt x="410" y="134"/>
                </a:lnTo>
                <a:lnTo>
                  <a:pt x="399" y="136"/>
                </a:lnTo>
                <a:lnTo>
                  <a:pt x="387" y="138"/>
                </a:lnTo>
                <a:lnTo>
                  <a:pt x="68" y="138"/>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56" name="Freeform 73"/>
          <p:cNvSpPr/>
          <p:nvPr/>
        </p:nvSpPr>
        <p:spPr bwMode="auto">
          <a:xfrm>
            <a:off x="5453063" y="3849688"/>
            <a:ext cx="61912" cy="55562"/>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0 h 31"/>
              <a:gd name="T40" fmla="*/ 2147483647 w 31"/>
              <a:gd name="T41" fmla="*/ 0 h 31"/>
              <a:gd name="T42" fmla="*/ 2147483647 w 31"/>
              <a:gd name="T43" fmla="*/ 0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2147483647 w 31"/>
              <a:gd name="T57" fmla="*/ 2147483647 h 31"/>
              <a:gd name="T58" fmla="*/ 0 w 31"/>
              <a:gd name="T59" fmla="*/ 2147483647 h 31"/>
              <a:gd name="T60" fmla="*/ 0 w 31"/>
              <a:gd name="T61" fmla="*/ 2147483647 h 31"/>
              <a:gd name="T62" fmla="*/ 0 w 31"/>
              <a:gd name="T63" fmla="*/ 2147483647 h 31"/>
              <a:gd name="T64" fmla="*/ 2147483647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31" y="10"/>
                </a:lnTo>
                <a:lnTo>
                  <a:pt x="29" y="8"/>
                </a:lnTo>
                <a:lnTo>
                  <a:pt x="29" y="6"/>
                </a:lnTo>
                <a:lnTo>
                  <a:pt x="27" y="4"/>
                </a:lnTo>
                <a:lnTo>
                  <a:pt x="25" y="4"/>
                </a:lnTo>
                <a:lnTo>
                  <a:pt x="23" y="2"/>
                </a:lnTo>
                <a:lnTo>
                  <a:pt x="21" y="2"/>
                </a:lnTo>
                <a:lnTo>
                  <a:pt x="19" y="0"/>
                </a:lnTo>
                <a:lnTo>
                  <a:pt x="17" y="0"/>
                </a:lnTo>
                <a:lnTo>
                  <a:pt x="15" y="0"/>
                </a:lnTo>
                <a:lnTo>
                  <a:pt x="10" y="2"/>
                </a:lnTo>
                <a:lnTo>
                  <a:pt x="8" y="2"/>
                </a:lnTo>
                <a:lnTo>
                  <a:pt x="6" y="4"/>
                </a:lnTo>
                <a:lnTo>
                  <a:pt x="4" y="6"/>
                </a:lnTo>
                <a:lnTo>
                  <a:pt x="2" y="8"/>
                </a:lnTo>
                <a:lnTo>
                  <a:pt x="2" y="10"/>
                </a:lnTo>
                <a:lnTo>
                  <a:pt x="0" y="12"/>
                </a:lnTo>
                <a:lnTo>
                  <a:pt x="0" y="14"/>
                </a:lnTo>
                <a:lnTo>
                  <a:pt x="0" y="18"/>
                </a:lnTo>
                <a:lnTo>
                  <a:pt x="2" y="20"/>
                </a:lnTo>
                <a:lnTo>
                  <a:pt x="2" y="22"/>
                </a:lnTo>
                <a:lnTo>
                  <a:pt x="4" y="24"/>
                </a:lnTo>
                <a:lnTo>
                  <a:pt x="6" y="26"/>
                </a:lnTo>
                <a:lnTo>
                  <a:pt x="8" y="29"/>
                </a:lnTo>
                <a:lnTo>
                  <a:pt x="10" y="29"/>
                </a:lnTo>
                <a:lnTo>
                  <a:pt x="15" y="31"/>
                </a:lnTo>
                <a:lnTo>
                  <a:pt x="17"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57" name="Line 74"/>
          <p:cNvSpPr>
            <a:spLocks noChangeShapeType="1"/>
          </p:cNvSpPr>
          <p:nvPr/>
        </p:nvSpPr>
        <p:spPr bwMode="auto">
          <a:xfrm>
            <a:off x="5403850" y="4908550"/>
            <a:ext cx="160338" cy="825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58" name="Rectangle 75"/>
          <p:cNvSpPr>
            <a:spLocks noChangeArrowheads="1"/>
          </p:cNvSpPr>
          <p:nvPr/>
        </p:nvSpPr>
        <p:spPr bwMode="auto">
          <a:xfrm>
            <a:off x="5545138" y="4808539"/>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3</a:t>
            </a:r>
            <a:endParaRPr kumimoji="1" lang="zh-CN" altLang="en-US" sz="2400">
              <a:latin typeface="Times New Roman" panose="02020603050405020304" pitchFamily="18" charset="0"/>
            </a:endParaRPr>
          </a:p>
        </p:txBody>
      </p:sp>
      <p:sp>
        <p:nvSpPr>
          <p:cNvPr id="64559" name="Rectangle 76"/>
          <p:cNvSpPr>
            <a:spLocks noChangeArrowheads="1"/>
          </p:cNvSpPr>
          <p:nvPr/>
        </p:nvSpPr>
        <p:spPr bwMode="auto">
          <a:xfrm>
            <a:off x="5621338" y="4808539"/>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2</a:t>
            </a:r>
            <a:endParaRPr kumimoji="1" lang="zh-CN" altLang="en-US" sz="2400">
              <a:latin typeface="Times New Roman" panose="02020603050405020304" pitchFamily="18" charset="0"/>
            </a:endParaRPr>
          </a:p>
        </p:txBody>
      </p:sp>
      <p:sp>
        <p:nvSpPr>
          <p:cNvPr id="64560" name="Freeform 77"/>
          <p:cNvSpPr/>
          <p:nvPr/>
        </p:nvSpPr>
        <p:spPr bwMode="auto">
          <a:xfrm>
            <a:off x="6704013" y="3849688"/>
            <a:ext cx="57150" cy="55562"/>
          </a:xfrm>
          <a:custGeom>
            <a:avLst/>
            <a:gdLst>
              <a:gd name="T0" fmla="*/ 2147483647 w 29"/>
              <a:gd name="T1" fmla="*/ 2147483647 h 31"/>
              <a:gd name="T2" fmla="*/ 2147483647 w 29"/>
              <a:gd name="T3" fmla="*/ 2147483647 h 31"/>
              <a:gd name="T4" fmla="*/ 2147483647 w 29"/>
              <a:gd name="T5" fmla="*/ 2147483647 h 31"/>
              <a:gd name="T6" fmla="*/ 2147483647 w 29"/>
              <a:gd name="T7" fmla="*/ 2147483647 h 31"/>
              <a:gd name="T8" fmla="*/ 2147483647 w 29"/>
              <a:gd name="T9" fmla="*/ 2147483647 h 31"/>
              <a:gd name="T10" fmla="*/ 2147483647 w 29"/>
              <a:gd name="T11" fmla="*/ 2147483647 h 31"/>
              <a:gd name="T12" fmla="*/ 2147483647 w 29"/>
              <a:gd name="T13" fmla="*/ 2147483647 h 31"/>
              <a:gd name="T14" fmla="*/ 2147483647 w 29"/>
              <a:gd name="T15" fmla="*/ 2147483647 h 31"/>
              <a:gd name="T16" fmla="*/ 2147483647 w 29"/>
              <a:gd name="T17" fmla="*/ 2147483647 h 31"/>
              <a:gd name="T18" fmla="*/ 2147483647 w 29"/>
              <a:gd name="T19" fmla="*/ 2147483647 h 31"/>
              <a:gd name="T20" fmla="*/ 2147483647 w 29"/>
              <a:gd name="T21" fmla="*/ 2147483647 h 31"/>
              <a:gd name="T22" fmla="*/ 2147483647 w 29"/>
              <a:gd name="T23" fmla="*/ 2147483647 h 31"/>
              <a:gd name="T24" fmla="*/ 2147483647 w 29"/>
              <a:gd name="T25" fmla="*/ 2147483647 h 31"/>
              <a:gd name="T26" fmla="*/ 2147483647 w 29"/>
              <a:gd name="T27" fmla="*/ 2147483647 h 31"/>
              <a:gd name="T28" fmla="*/ 2147483647 w 29"/>
              <a:gd name="T29" fmla="*/ 2147483647 h 31"/>
              <a:gd name="T30" fmla="*/ 2147483647 w 29"/>
              <a:gd name="T31" fmla="*/ 2147483647 h 31"/>
              <a:gd name="T32" fmla="*/ 2147483647 w 29"/>
              <a:gd name="T33" fmla="*/ 2147483647 h 31"/>
              <a:gd name="T34" fmla="*/ 2147483647 w 29"/>
              <a:gd name="T35" fmla="*/ 2147483647 h 31"/>
              <a:gd name="T36" fmla="*/ 2147483647 w 29"/>
              <a:gd name="T37" fmla="*/ 2147483647 h 31"/>
              <a:gd name="T38" fmla="*/ 2147483647 w 29"/>
              <a:gd name="T39" fmla="*/ 0 h 31"/>
              <a:gd name="T40" fmla="*/ 2147483647 w 29"/>
              <a:gd name="T41" fmla="*/ 0 h 31"/>
              <a:gd name="T42" fmla="*/ 2147483647 w 29"/>
              <a:gd name="T43" fmla="*/ 0 h 31"/>
              <a:gd name="T44" fmla="*/ 2147483647 w 29"/>
              <a:gd name="T45" fmla="*/ 2147483647 h 31"/>
              <a:gd name="T46" fmla="*/ 2147483647 w 29"/>
              <a:gd name="T47" fmla="*/ 2147483647 h 31"/>
              <a:gd name="T48" fmla="*/ 2147483647 w 29"/>
              <a:gd name="T49" fmla="*/ 2147483647 h 31"/>
              <a:gd name="T50" fmla="*/ 2147483647 w 29"/>
              <a:gd name="T51" fmla="*/ 2147483647 h 31"/>
              <a:gd name="T52" fmla="*/ 2147483647 w 29"/>
              <a:gd name="T53" fmla="*/ 2147483647 h 31"/>
              <a:gd name="T54" fmla="*/ 2147483647 w 29"/>
              <a:gd name="T55" fmla="*/ 2147483647 h 31"/>
              <a:gd name="T56" fmla="*/ 0 w 29"/>
              <a:gd name="T57" fmla="*/ 2147483647 h 31"/>
              <a:gd name="T58" fmla="*/ 0 w 29"/>
              <a:gd name="T59" fmla="*/ 2147483647 h 31"/>
              <a:gd name="T60" fmla="*/ 0 w 29"/>
              <a:gd name="T61" fmla="*/ 2147483647 h 31"/>
              <a:gd name="T62" fmla="*/ 0 w 29"/>
              <a:gd name="T63" fmla="*/ 2147483647 h 31"/>
              <a:gd name="T64" fmla="*/ 0 w 29"/>
              <a:gd name="T65" fmla="*/ 2147483647 h 31"/>
              <a:gd name="T66" fmla="*/ 2147483647 w 29"/>
              <a:gd name="T67" fmla="*/ 2147483647 h 31"/>
              <a:gd name="T68" fmla="*/ 2147483647 w 29"/>
              <a:gd name="T69" fmla="*/ 2147483647 h 31"/>
              <a:gd name="T70" fmla="*/ 2147483647 w 29"/>
              <a:gd name="T71" fmla="*/ 2147483647 h 31"/>
              <a:gd name="T72" fmla="*/ 2147483647 w 29"/>
              <a:gd name="T73" fmla="*/ 2147483647 h 31"/>
              <a:gd name="T74" fmla="*/ 2147483647 w 29"/>
              <a:gd name="T75" fmla="*/ 2147483647 h 31"/>
              <a:gd name="T76" fmla="*/ 2147483647 w 29"/>
              <a:gd name="T77" fmla="*/ 2147483647 h 31"/>
              <a:gd name="T78" fmla="*/ 2147483647 w 29"/>
              <a:gd name="T79" fmla="*/ 2147483647 h 31"/>
              <a:gd name="T80" fmla="*/ 2147483647 w 29"/>
              <a:gd name="T81" fmla="*/ 2147483647 h 31"/>
              <a:gd name="T82" fmla="*/ 2147483647 w 29"/>
              <a:gd name="T83" fmla="*/ 2147483647 h 31"/>
              <a:gd name="T84" fmla="*/ 2147483647 w 29"/>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
              <a:gd name="T130" fmla="*/ 0 h 31"/>
              <a:gd name="T131" fmla="*/ 29 w 29"/>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 h="31">
                <a:moveTo>
                  <a:pt x="14" y="29"/>
                </a:moveTo>
                <a:lnTo>
                  <a:pt x="16" y="31"/>
                </a:lnTo>
                <a:lnTo>
                  <a:pt x="18" y="29"/>
                </a:lnTo>
                <a:lnTo>
                  <a:pt x="20" y="29"/>
                </a:lnTo>
                <a:lnTo>
                  <a:pt x="22" y="26"/>
                </a:lnTo>
                <a:lnTo>
                  <a:pt x="24" y="26"/>
                </a:lnTo>
                <a:lnTo>
                  <a:pt x="27" y="24"/>
                </a:lnTo>
                <a:lnTo>
                  <a:pt x="29" y="22"/>
                </a:lnTo>
                <a:lnTo>
                  <a:pt x="29" y="20"/>
                </a:lnTo>
                <a:lnTo>
                  <a:pt x="29" y="18"/>
                </a:lnTo>
                <a:lnTo>
                  <a:pt x="29" y="14"/>
                </a:lnTo>
                <a:lnTo>
                  <a:pt x="29" y="12"/>
                </a:lnTo>
                <a:lnTo>
                  <a:pt x="29" y="10"/>
                </a:lnTo>
                <a:lnTo>
                  <a:pt x="29" y="8"/>
                </a:lnTo>
                <a:lnTo>
                  <a:pt x="27" y="6"/>
                </a:lnTo>
                <a:lnTo>
                  <a:pt x="24" y="4"/>
                </a:lnTo>
                <a:lnTo>
                  <a:pt x="22" y="4"/>
                </a:lnTo>
                <a:lnTo>
                  <a:pt x="20" y="2"/>
                </a:lnTo>
                <a:lnTo>
                  <a:pt x="18"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61" name="Freeform 78"/>
          <p:cNvSpPr/>
          <p:nvPr/>
        </p:nvSpPr>
        <p:spPr bwMode="auto">
          <a:xfrm>
            <a:off x="6081713" y="3875089"/>
            <a:ext cx="646112" cy="1527175"/>
          </a:xfrm>
          <a:custGeom>
            <a:avLst/>
            <a:gdLst>
              <a:gd name="T0" fmla="*/ 2147483647 w 325"/>
              <a:gd name="T1" fmla="*/ 0 h 841"/>
              <a:gd name="T2" fmla="*/ 2147483647 w 325"/>
              <a:gd name="T3" fmla="*/ 2147483647 h 841"/>
              <a:gd name="T4" fmla="*/ 0 w 325"/>
              <a:gd name="T5" fmla="*/ 2147483647 h 841"/>
              <a:gd name="T6" fmla="*/ 0 w 325"/>
              <a:gd name="T7" fmla="*/ 2147483647 h 841"/>
              <a:gd name="T8" fmla="*/ 0 60000 65536"/>
              <a:gd name="T9" fmla="*/ 0 60000 65536"/>
              <a:gd name="T10" fmla="*/ 0 60000 65536"/>
              <a:gd name="T11" fmla="*/ 0 60000 65536"/>
              <a:gd name="T12" fmla="*/ 0 w 325"/>
              <a:gd name="T13" fmla="*/ 0 h 841"/>
              <a:gd name="T14" fmla="*/ 325 w 325"/>
              <a:gd name="T15" fmla="*/ 841 h 841"/>
            </a:gdLst>
            <a:ahLst/>
            <a:cxnLst>
              <a:cxn ang="T8">
                <a:pos x="T0" y="T1"/>
              </a:cxn>
              <a:cxn ang="T9">
                <a:pos x="T2" y="T3"/>
              </a:cxn>
              <a:cxn ang="T10">
                <a:pos x="T4" y="T5"/>
              </a:cxn>
              <a:cxn ang="T11">
                <a:pos x="T6" y="T7"/>
              </a:cxn>
            </a:cxnLst>
            <a:rect l="T12" t="T13" r="T14" b="T15"/>
            <a:pathLst>
              <a:path w="325" h="841">
                <a:moveTo>
                  <a:pt x="325" y="0"/>
                </a:moveTo>
                <a:lnTo>
                  <a:pt x="325" y="685"/>
                </a:lnTo>
                <a:lnTo>
                  <a:pt x="0" y="685"/>
                </a:lnTo>
                <a:lnTo>
                  <a:pt x="0" y="841"/>
                </a:ln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62" name="Line 79"/>
          <p:cNvSpPr>
            <a:spLocks noChangeShapeType="1"/>
          </p:cNvSpPr>
          <p:nvPr/>
        </p:nvSpPr>
        <p:spPr bwMode="auto">
          <a:xfrm>
            <a:off x="6653214" y="4908550"/>
            <a:ext cx="155575" cy="825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63" name="Rectangle 80"/>
          <p:cNvSpPr>
            <a:spLocks noChangeArrowheads="1"/>
          </p:cNvSpPr>
          <p:nvPr/>
        </p:nvSpPr>
        <p:spPr bwMode="auto">
          <a:xfrm>
            <a:off x="6789738" y="4808539"/>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3</a:t>
            </a:r>
            <a:endParaRPr kumimoji="1" lang="zh-CN" altLang="en-US" sz="2400">
              <a:latin typeface="Times New Roman" panose="02020603050405020304" pitchFamily="18" charset="0"/>
            </a:endParaRPr>
          </a:p>
        </p:txBody>
      </p:sp>
      <p:sp>
        <p:nvSpPr>
          <p:cNvPr id="64564" name="Rectangle 81"/>
          <p:cNvSpPr>
            <a:spLocks noChangeArrowheads="1"/>
          </p:cNvSpPr>
          <p:nvPr/>
        </p:nvSpPr>
        <p:spPr bwMode="auto">
          <a:xfrm>
            <a:off x="6865938" y="4808539"/>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2</a:t>
            </a:r>
            <a:endParaRPr kumimoji="1" lang="zh-CN" altLang="en-US" sz="2400">
              <a:latin typeface="Times New Roman" panose="02020603050405020304" pitchFamily="18" charset="0"/>
            </a:endParaRPr>
          </a:p>
        </p:txBody>
      </p:sp>
      <p:sp>
        <p:nvSpPr>
          <p:cNvPr id="64565" name="Freeform 82"/>
          <p:cNvSpPr/>
          <p:nvPr/>
        </p:nvSpPr>
        <p:spPr bwMode="auto">
          <a:xfrm>
            <a:off x="7956551" y="3849688"/>
            <a:ext cx="60325" cy="55562"/>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0 h 31"/>
              <a:gd name="T40" fmla="*/ 2147483647 w 31"/>
              <a:gd name="T41" fmla="*/ 0 h 31"/>
              <a:gd name="T42" fmla="*/ 2147483647 w 31"/>
              <a:gd name="T43" fmla="*/ 0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0 w 31"/>
              <a:gd name="T57" fmla="*/ 2147483647 h 31"/>
              <a:gd name="T58" fmla="*/ 0 w 31"/>
              <a:gd name="T59" fmla="*/ 2147483647 h 31"/>
              <a:gd name="T60" fmla="*/ 0 w 31"/>
              <a:gd name="T61" fmla="*/ 2147483647 h 31"/>
              <a:gd name="T62" fmla="*/ 0 w 31"/>
              <a:gd name="T63" fmla="*/ 2147483647 h 31"/>
              <a:gd name="T64" fmla="*/ 0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7" y="31"/>
                </a:lnTo>
                <a:lnTo>
                  <a:pt x="21" y="29"/>
                </a:lnTo>
                <a:lnTo>
                  <a:pt x="23" y="29"/>
                </a:lnTo>
                <a:lnTo>
                  <a:pt x="25" y="26"/>
                </a:lnTo>
                <a:lnTo>
                  <a:pt x="27" y="24"/>
                </a:lnTo>
                <a:lnTo>
                  <a:pt x="29" y="22"/>
                </a:lnTo>
                <a:lnTo>
                  <a:pt x="29" y="20"/>
                </a:lnTo>
                <a:lnTo>
                  <a:pt x="29" y="18"/>
                </a:lnTo>
                <a:lnTo>
                  <a:pt x="31" y="14"/>
                </a:lnTo>
                <a:lnTo>
                  <a:pt x="29" y="12"/>
                </a:lnTo>
                <a:lnTo>
                  <a:pt x="29" y="10"/>
                </a:lnTo>
                <a:lnTo>
                  <a:pt x="29" y="8"/>
                </a:lnTo>
                <a:lnTo>
                  <a:pt x="27" y="6"/>
                </a:lnTo>
                <a:lnTo>
                  <a:pt x="25" y="4"/>
                </a:lnTo>
                <a:lnTo>
                  <a:pt x="23" y="2"/>
                </a:lnTo>
                <a:lnTo>
                  <a:pt x="21" y="2"/>
                </a:lnTo>
                <a:lnTo>
                  <a:pt x="17" y="0"/>
                </a:lnTo>
                <a:lnTo>
                  <a:pt x="15" y="0"/>
                </a:lnTo>
                <a:lnTo>
                  <a:pt x="13" y="0"/>
                </a:lnTo>
                <a:lnTo>
                  <a:pt x="11"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1" y="29"/>
                </a:lnTo>
                <a:lnTo>
                  <a:pt x="13" y="31"/>
                </a:lnTo>
                <a:lnTo>
                  <a:pt x="15"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66" name="Freeform 83"/>
          <p:cNvSpPr/>
          <p:nvPr/>
        </p:nvSpPr>
        <p:spPr bwMode="auto">
          <a:xfrm>
            <a:off x="6262689" y="3875088"/>
            <a:ext cx="1722437" cy="1522412"/>
          </a:xfrm>
          <a:custGeom>
            <a:avLst/>
            <a:gdLst>
              <a:gd name="T0" fmla="*/ 2147483647 w 868"/>
              <a:gd name="T1" fmla="*/ 0 h 839"/>
              <a:gd name="T2" fmla="*/ 2147483647 w 868"/>
              <a:gd name="T3" fmla="*/ 2147483647 h 839"/>
              <a:gd name="T4" fmla="*/ 0 w 868"/>
              <a:gd name="T5" fmla="*/ 2147483647 h 839"/>
              <a:gd name="T6" fmla="*/ 0 w 868"/>
              <a:gd name="T7" fmla="*/ 2147483647 h 839"/>
              <a:gd name="T8" fmla="*/ 0 60000 65536"/>
              <a:gd name="T9" fmla="*/ 0 60000 65536"/>
              <a:gd name="T10" fmla="*/ 0 60000 65536"/>
              <a:gd name="T11" fmla="*/ 0 60000 65536"/>
              <a:gd name="T12" fmla="*/ 0 w 868"/>
              <a:gd name="T13" fmla="*/ 0 h 839"/>
              <a:gd name="T14" fmla="*/ 868 w 868"/>
              <a:gd name="T15" fmla="*/ 839 h 839"/>
            </a:gdLst>
            <a:ahLst/>
            <a:cxnLst>
              <a:cxn ang="T8">
                <a:pos x="T0" y="T1"/>
              </a:cxn>
              <a:cxn ang="T9">
                <a:pos x="T2" y="T3"/>
              </a:cxn>
              <a:cxn ang="T10">
                <a:pos x="T4" y="T5"/>
              </a:cxn>
              <a:cxn ang="T11">
                <a:pos x="T6" y="T7"/>
              </a:cxn>
            </a:cxnLst>
            <a:rect l="T12" t="T13" r="T14" b="T15"/>
            <a:pathLst>
              <a:path w="868" h="839">
                <a:moveTo>
                  <a:pt x="866" y="0"/>
                </a:moveTo>
                <a:lnTo>
                  <a:pt x="868" y="776"/>
                </a:lnTo>
                <a:lnTo>
                  <a:pt x="0" y="776"/>
                </a:lnTo>
                <a:lnTo>
                  <a:pt x="0" y="839"/>
                </a:ln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67" name="Line 84"/>
          <p:cNvSpPr>
            <a:spLocks noChangeShapeType="1"/>
          </p:cNvSpPr>
          <p:nvPr/>
        </p:nvSpPr>
        <p:spPr bwMode="auto">
          <a:xfrm>
            <a:off x="7905751" y="4908550"/>
            <a:ext cx="157163" cy="825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68" name="Rectangle 85"/>
          <p:cNvSpPr>
            <a:spLocks noChangeArrowheads="1"/>
          </p:cNvSpPr>
          <p:nvPr/>
        </p:nvSpPr>
        <p:spPr bwMode="auto">
          <a:xfrm>
            <a:off x="8047038" y="4808539"/>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3</a:t>
            </a:r>
            <a:endParaRPr kumimoji="1" lang="zh-CN" altLang="en-US" sz="2400">
              <a:latin typeface="Times New Roman" panose="02020603050405020304" pitchFamily="18" charset="0"/>
            </a:endParaRPr>
          </a:p>
        </p:txBody>
      </p:sp>
      <p:sp>
        <p:nvSpPr>
          <p:cNvPr id="64569" name="Rectangle 86"/>
          <p:cNvSpPr>
            <a:spLocks noChangeArrowheads="1"/>
          </p:cNvSpPr>
          <p:nvPr/>
        </p:nvSpPr>
        <p:spPr bwMode="auto">
          <a:xfrm>
            <a:off x="8120063" y="4808539"/>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2</a:t>
            </a:r>
            <a:endParaRPr kumimoji="1" lang="zh-CN" altLang="en-US" sz="2400">
              <a:latin typeface="Times New Roman" panose="02020603050405020304" pitchFamily="18" charset="0"/>
            </a:endParaRPr>
          </a:p>
        </p:txBody>
      </p:sp>
      <p:sp>
        <p:nvSpPr>
          <p:cNvPr id="64570" name="Freeform 87"/>
          <p:cNvSpPr/>
          <p:nvPr/>
        </p:nvSpPr>
        <p:spPr bwMode="auto">
          <a:xfrm>
            <a:off x="5691188" y="5384800"/>
            <a:ext cx="57150" cy="57150"/>
          </a:xfrm>
          <a:custGeom>
            <a:avLst/>
            <a:gdLst>
              <a:gd name="T0" fmla="*/ 2147483647 w 29"/>
              <a:gd name="T1" fmla="*/ 0 h 31"/>
              <a:gd name="T2" fmla="*/ 0 w 29"/>
              <a:gd name="T3" fmla="*/ 2147483647 h 31"/>
              <a:gd name="T4" fmla="*/ 2147483647 w 29"/>
              <a:gd name="T5" fmla="*/ 2147483647 h 31"/>
              <a:gd name="T6" fmla="*/ 2147483647 w 29"/>
              <a:gd name="T7" fmla="*/ 2147483647 h 31"/>
              <a:gd name="T8" fmla="*/ 2147483647 w 29"/>
              <a:gd name="T9" fmla="*/ 2147483647 h 31"/>
              <a:gd name="T10" fmla="*/ 2147483647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71" name="Freeform 88"/>
          <p:cNvSpPr/>
          <p:nvPr/>
        </p:nvSpPr>
        <p:spPr bwMode="auto">
          <a:xfrm>
            <a:off x="5872163" y="5384800"/>
            <a:ext cx="57150" cy="57150"/>
          </a:xfrm>
          <a:custGeom>
            <a:avLst/>
            <a:gdLst>
              <a:gd name="T0" fmla="*/ 2147483647 w 29"/>
              <a:gd name="T1" fmla="*/ 0 h 31"/>
              <a:gd name="T2" fmla="*/ 0 w 29"/>
              <a:gd name="T3" fmla="*/ 2147483647 h 31"/>
              <a:gd name="T4" fmla="*/ 2147483647 w 29"/>
              <a:gd name="T5" fmla="*/ 2147483647 h 31"/>
              <a:gd name="T6" fmla="*/ 2147483647 w 29"/>
              <a:gd name="T7" fmla="*/ 2147483647 h 31"/>
              <a:gd name="T8" fmla="*/ 2147483647 w 29"/>
              <a:gd name="T9" fmla="*/ 2147483647 h 31"/>
              <a:gd name="T10" fmla="*/ 2147483647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72" name="Freeform 89"/>
          <p:cNvSpPr/>
          <p:nvPr/>
        </p:nvSpPr>
        <p:spPr bwMode="auto">
          <a:xfrm>
            <a:off x="6053139" y="5384800"/>
            <a:ext cx="60325" cy="57150"/>
          </a:xfrm>
          <a:custGeom>
            <a:avLst/>
            <a:gdLst>
              <a:gd name="T0" fmla="*/ 2147483647 w 31"/>
              <a:gd name="T1" fmla="*/ 0 h 31"/>
              <a:gd name="T2" fmla="*/ 0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5"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73" name="Freeform 90"/>
          <p:cNvSpPr/>
          <p:nvPr/>
        </p:nvSpPr>
        <p:spPr bwMode="auto">
          <a:xfrm>
            <a:off x="6235701" y="5384800"/>
            <a:ext cx="60325" cy="57150"/>
          </a:xfrm>
          <a:custGeom>
            <a:avLst/>
            <a:gdLst>
              <a:gd name="T0" fmla="*/ 2147483647 w 31"/>
              <a:gd name="T1" fmla="*/ 0 h 31"/>
              <a:gd name="T2" fmla="*/ 0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4"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74" name="Line 91"/>
          <p:cNvSpPr>
            <a:spLocks noChangeShapeType="1"/>
          </p:cNvSpPr>
          <p:nvPr/>
        </p:nvSpPr>
        <p:spPr bwMode="auto">
          <a:xfrm>
            <a:off x="5745164" y="2270125"/>
            <a:ext cx="160337" cy="825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75" name="Rectangle 92"/>
          <p:cNvSpPr>
            <a:spLocks noChangeArrowheads="1"/>
          </p:cNvSpPr>
          <p:nvPr/>
        </p:nvSpPr>
        <p:spPr bwMode="auto">
          <a:xfrm>
            <a:off x="5865813" y="21510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rPr>
              <a:t>2</a:t>
            </a:r>
            <a:endParaRPr kumimoji="1" lang="zh-CN" altLang="en-US" sz="1400" b="1">
              <a:latin typeface="Times New Roman" panose="02020603050405020304" pitchFamily="18" charset="0"/>
            </a:endParaRPr>
          </a:p>
        </p:txBody>
      </p:sp>
      <p:sp>
        <p:nvSpPr>
          <p:cNvPr id="64576" name="Line 93"/>
          <p:cNvSpPr>
            <a:spLocks noChangeShapeType="1"/>
          </p:cNvSpPr>
          <p:nvPr/>
        </p:nvSpPr>
        <p:spPr bwMode="auto">
          <a:xfrm>
            <a:off x="5913438" y="5816601"/>
            <a:ext cx="157162" cy="8731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77" name="Rectangle 94"/>
          <p:cNvSpPr>
            <a:spLocks noChangeArrowheads="1"/>
          </p:cNvSpPr>
          <p:nvPr/>
        </p:nvSpPr>
        <p:spPr bwMode="auto">
          <a:xfrm>
            <a:off x="6048375" y="5721351"/>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3</a:t>
            </a:r>
            <a:endParaRPr kumimoji="1" lang="zh-CN" altLang="en-US" sz="2400">
              <a:latin typeface="Times New Roman" panose="02020603050405020304" pitchFamily="18" charset="0"/>
            </a:endParaRPr>
          </a:p>
        </p:txBody>
      </p:sp>
      <p:sp>
        <p:nvSpPr>
          <p:cNvPr id="64578" name="Rectangle 95"/>
          <p:cNvSpPr>
            <a:spLocks noChangeArrowheads="1"/>
          </p:cNvSpPr>
          <p:nvPr/>
        </p:nvSpPr>
        <p:spPr bwMode="auto">
          <a:xfrm>
            <a:off x="6127750" y="5721351"/>
            <a:ext cx="6412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2</a:t>
            </a:r>
            <a:endParaRPr kumimoji="1" lang="zh-CN" altLang="en-US" sz="2400">
              <a:latin typeface="Times New Roman" panose="02020603050405020304" pitchFamily="18" charset="0"/>
            </a:endParaRPr>
          </a:p>
        </p:txBody>
      </p:sp>
      <p:sp>
        <p:nvSpPr>
          <p:cNvPr id="64579" name="Freeform 96"/>
          <p:cNvSpPr/>
          <p:nvPr/>
        </p:nvSpPr>
        <p:spPr bwMode="auto">
          <a:xfrm>
            <a:off x="5483225" y="3875088"/>
            <a:ext cx="419100" cy="1522412"/>
          </a:xfrm>
          <a:custGeom>
            <a:avLst/>
            <a:gdLst>
              <a:gd name="T0" fmla="*/ 2147483647 w 211"/>
              <a:gd name="T1" fmla="*/ 2147483647 h 839"/>
              <a:gd name="T2" fmla="*/ 2147483647 w 211"/>
              <a:gd name="T3" fmla="*/ 2147483647 h 839"/>
              <a:gd name="T4" fmla="*/ 0 w 211"/>
              <a:gd name="T5" fmla="*/ 2147483647 h 839"/>
              <a:gd name="T6" fmla="*/ 0 w 211"/>
              <a:gd name="T7" fmla="*/ 0 h 839"/>
              <a:gd name="T8" fmla="*/ 0 60000 65536"/>
              <a:gd name="T9" fmla="*/ 0 60000 65536"/>
              <a:gd name="T10" fmla="*/ 0 60000 65536"/>
              <a:gd name="T11" fmla="*/ 0 60000 65536"/>
              <a:gd name="T12" fmla="*/ 0 w 211"/>
              <a:gd name="T13" fmla="*/ 0 h 839"/>
              <a:gd name="T14" fmla="*/ 211 w 211"/>
              <a:gd name="T15" fmla="*/ 839 h 839"/>
            </a:gdLst>
            <a:ahLst/>
            <a:cxnLst>
              <a:cxn ang="T8">
                <a:pos x="T0" y="T1"/>
              </a:cxn>
              <a:cxn ang="T9">
                <a:pos x="T2" y="T3"/>
              </a:cxn>
              <a:cxn ang="T10">
                <a:pos x="T4" y="T5"/>
              </a:cxn>
              <a:cxn ang="T11">
                <a:pos x="T6" y="T7"/>
              </a:cxn>
            </a:cxnLst>
            <a:rect l="T12" t="T13" r="T14" b="T15"/>
            <a:pathLst>
              <a:path w="211" h="839">
                <a:moveTo>
                  <a:pt x="211" y="839"/>
                </a:moveTo>
                <a:lnTo>
                  <a:pt x="211" y="685"/>
                </a:lnTo>
                <a:lnTo>
                  <a:pt x="0" y="685"/>
                </a:lnTo>
                <a:lnTo>
                  <a:pt x="0" y="0"/>
                </a:lnTo>
              </a:path>
            </a:pathLst>
          </a:custGeom>
          <a:noFill/>
          <a:ln w="222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580" name="Line 97"/>
          <p:cNvSpPr>
            <a:spLocks noChangeShapeType="1"/>
          </p:cNvSpPr>
          <p:nvPr/>
        </p:nvSpPr>
        <p:spPr bwMode="auto">
          <a:xfrm flipV="1">
            <a:off x="2992439" y="3141663"/>
            <a:ext cx="3175" cy="16494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81" name="Line 98"/>
          <p:cNvSpPr>
            <a:spLocks noChangeShapeType="1"/>
          </p:cNvSpPr>
          <p:nvPr/>
        </p:nvSpPr>
        <p:spPr bwMode="auto">
          <a:xfrm flipV="1">
            <a:off x="3571876" y="3141663"/>
            <a:ext cx="3175" cy="16494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82" name="Line 99"/>
          <p:cNvSpPr>
            <a:spLocks noChangeShapeType="1"/>
          </p:cNvSpPr>
          <p:nvPr/>
        </p:nvSpPr>
        <p:spPr bwMode="auto">
          <a:xfrm flipV="1">
            <a:off x="4852988" y="3141663"/>
            <a:ext cx="4762" cy="16494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83" name="Line 100"/>
          <p:cNvSpPr>
            <a:spLocks noChangeShapeType="1"/>
          </p:cNvSpPr>
          <p:nvPr/>
        </p:nvSpPr>
        <p:spPr bwMode="auto">
          <a:xfrm flipV="1">
            <a:off x="6110289" y="3141663"/>
            <a:ext cx="3175" cy="16494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84" name="Line 101"/>
          <p:cNvSpPr>
            <a:spLocks noChangeShapeType="1"/>
          </p:cNvSpPr>
          <p:nvPr/>
        </p:nvSpPr>
        <p:spPr bwMode="auto">
          <a:xfrm flipV="1">
            <a:off x="7361239" y="3141663"/>
            <a:ext cx="1587" cy="16494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85" name="Line 102"/>
          <p:cNvSpPr>
            <a:spLocks noChangeShapeType="1"/>
          </p:cNvSpPr>
          <p:nvPr/>
        </p:nvSpPr>
        <p:spPr bwMode="auto">
          <a:xfrm flipH="1">
            <a:off x="2846389" y="3295650"/>
            <a:ext cx="5743575" cy="158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86" name="Line 103"/>
          <p:cNvSpPr>
            <a:spLocks noChangeShapeType="1"/>
          </p:cNvSpPr>
          <p:nvPr/>
        </p:nvSpPr>
        <p:spPr bwMode="auto">
          <a:xfrm flipH="1">
            <a:off x="2846389" y="3460751"/>
            <a:ext cx="5743575" cy="476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87" name="Line 104"/>
          <p:cNvSpPr>
            <a:spLocks noChangeShapeType="1"/>
          </p:cNvSpPr>
          <p:nvPr/>
        </p:nvSpPr>
        <p:spPr bwMode="auto">
          <a:xfrm flipH="1">
            <a:off x="2846389" y="3625851"/>
            <a:ext cx="5743575" cy="476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88" name="Line 105"/>
          <p:cNvSpPr>
            <a:spLocks noChangeShapeType="1"/>
          </p:cNvSpPr>
          <p:nvPr/>
        </p:nvSpPr>
        <p:spPr bwMode="auto">
          <a:xfrm flipH="1">
            <a:off x="2846389" y="3790950"/>
            <a:ext cx="5743575" cy="63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89" name="Line 106"/>
          <p:cNvSpPr>
            <a:spLocks noChangeShapeType="1"/>
          </p:cNvSpPr>
          <p:nvPr/>
        </p:nvSpPr>
        <p:spPr bwMode="auto">
          <a:xfrm flipH="1">
            <a:off x="2846389" y="3959226"/>
            <a:ext cx="5743575" cy="317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90" name="Line 107"/>
          <p:cNvSpPr>
            <a:spLocks noChangeShapeType="1"/>
          </p:cNvSpPr>
          <p:nvPr/>
        </p:nvSpPr>
        <p:spPr bwMode="auto">
          <a:xfrm flipH="1">
            <a:off x="2846389" y="4127500"/>
            <a:ext cx="5743575" cy="158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91" name="Line 108"/>
          <p:cNvSpPr>
            <a:spLocks noChangeShapeType="1"/>
          </p:cNvSpPr>
          <p:nvPr/>
        </p:nvSpPr>
        <p:spPr bwMode="auto">
          <a:xfrm flipH="1">
            <a:off x="2846389" y="4292600"/>
            <a:ext cx="5743575" cy="158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92" name="Line 109"/>
          <p:cNvSpPr>
            <a:spLocks noChangeShapeType="1"/>
          </p:cNvSpPr>
          <p:nvPr/>
        </p:nvSpPr>
        <p:spPr bwMode="auto">
          <a:xfrm flipH="1">
            <a:off x="2846389" y="4457700"/>
            <a:ext cx="5743575" cy="158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93" name="Line 110"/>
          <p:cNvSpPr>
            <a:spLocks noChangeShapeType="1"/>
          </p:cNvSpPr>
          <p:nvPr/>
        </p:nvSpPr>
        <p:spPr bwMode="auto">
          <a:xfrm flipH="1">
            <a:off x="2846389" y="4622800"/>
            <a:ext cx="5743575" cy="158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94" name="Rectangle 112"/>
          <p:cNvSpPr>
            <a:spLocks noChangeArrowheads="1"/>
          </p:cNvSpPr>
          <p:nvPr/>
        </p:nvSpPr>
        <p:spPr bwMode="auto">
          <a:xfrm>
            <a:off x="4478338" y="168592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rPr>
              <a:t>3</a:t>
            </a:r>
            <a:r>
              <a:rPr kumimoji="1" lang="en-US" altLang="zh-CN" sz="1400" b="1">
                <a:solidFill>
                  <a:srgbClr val="000000"/>
                </a:solidFill>
              </a:rPr>
              <a:t>1</a:t>
            </a:r>
            <a:endParaRPr kumimoji="1" lang="en-US" altLang="zh-CN" sz="1400" b="1">
              <a:latin typeface="Times New Roman" panose="02020603050405020304" pitchFamily="18" charset="0"/>
            </a:endParaRPr>
          </a:p>
        </p:txBody>
      </p:sp>
      <p:sp>
        <p:nvSpPr>
          <p:cNvPr id="64595" name="Rectangle 115"/>
          <p:cNvSpPr>
            <a:spLocks noChangeArrowheads="1"/>
          </p:cNvSpPr>
          <p:nvPr/>
        </p:nvSpPr>
        <p:spPr bwMode="auto">
          <a:xfrm>
            <a:off x="4718050" y="1771651"/>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 </a:t>
            </a:r>
            <a:endParaRPr kumimoji="1" lang="zh-CN" altLang="en-US" sz="2400">
              <a:latin typeface="Times New Roman" panose="02020603050405020304" pitchFamily="18" charset="0"/>
            </a:endParaRPr>
          </a:p>
        </p:txBody>
      </p:sp>
      <p:sp>
        <p:nvSpPr>
          <p:cNvPr id="64596" name="Rectangle 117"/>
          <p:cNvSpPr>
            <a:spLocks noChangeArrowheads="1"/>
          </p:cNvSpPr>
          <p:nvPr/>
        </p:nvSpPr>
        <p:spPr bwMode="auto">
          <a:xfrm>
            <a:off x="4906963" y="1771651"/>
            <a:ext cx="3206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rPr>
              <a:t> </a:t>
            </a:r>
            <a:endParaRPr kumimoji="1" lang="zh-CN" altLang="en-US" sz="2400">
              <a:latin typeface="Times New Roman" panose="02020603050405020304" pitchFamily="18" charset="0"/>
            </a:endParaRPr>
          </a:p>
        </p:txBody>
      </p:sp>
      <p:sp>
        <p:nvSpPr>
          <p:cNvPr id="64597" name="AutoShape 119"/>
          <p:cNvSpPr>
            <a:spLocks noChangeArrowheads="1"/>
          </p:cNvSpPr>
          <p:nvPr/>
        </p:nvSpPr>
        <p:spPr bwMode="auto">
          <a:xfrm>
            <a:off x="9267825" y="2243138"/>
            <a:ext cx="558800" cy="241300"/>
          </a:xfrm>
          <a:prstGeom prst="roundRect">
            <a:avLst>
              <a:gd name="adj" fmla="val 37500"/>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4598" name="Line 120"/>
          <p:cNvSpPr>
            <a:spLocks noChangeShapeType="1"/>
          </p:cNvSpPr>
          <p:nvPr/>
        </p:nvSpPr>
        <p:spPr bwMode="auto">
          <a:xfrm flipV="1">
            <a:off x="9496425" y="2471738"/>
            <a:ext cx="0" cy="304800"/>
          </a:xfrm>
          <a:prstGeom prst="line">
            <a:avLst/>
          </a:prstGeom>
          <a:noFill/>
          <a:ln w="25400">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4599" name="Text Box 124"/>
          <p:cNvSpPr txBox="1">
            <a:spLocks noChangeArrowheads="1"/>
          </p:cNvSpPr>
          <p:nvPr/>
        </p:nvSpPr>
        <p:spPr bwMode="auto">
          <a:xfrm>
            <a:off x="7042150" y="5695951"/>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rPr>
              <a:t>Data</a:t>
            </a:r>
            <a:endParaRPr kumimoji="1" lang="en-US" altLang="zh-CN" sz="1800" b="1">
              <a:solidFill>
                <a:srgbClr val="000000"/>
              </a:solidFill>
            </a:endParaRPr>
          </a:p>
        </p:txBody>
      </p:sp>
      <p:sp>
        <p:nvSpPr>
          <p:cNvPr id="64600" name="Text Box 125"/>
          <p:cNvSpPr txBox="1">
            <a:spLocks noChangeArrowheads="1"/>
          </p:cNvSpPr>
          <p:nvPr/>
        </p:nvSpPr>
        <p:spPr bwMode="auto">
          <a:xfrm>
            <a:off x="9201150" y="2698751"/>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rPr>
              <a:t>Word</a:t>
            </a:r>
            <a:endParaRPr kumimoji="1" lang="en-US" altLang="zh-CN" sz="1800" b="1">
              <a:solidFill>
                <a:srgbClr val="000000"/>
              </a:solidFill>
            </a:endParaRPr>
          </a:p>
        </p:txBody>
      </p:sp>
      <p:sp>
        <p:nvSpPr>
          <p:cNvPr id="64601" name="Line 126"/>
          <p:cNvSpPr>
            <a:spLocks noChangeShapeType="1"/>
          </p:cNvSpPr>
          <p:nvPr/>
        </p:nvSpPr>
        <p:spPr bwMode="auto">
          <a:xfrm flipH="1" flipV="1">
            <a:off x="9509125" y="1963738"/>
            <a:ext cx="0" cy="279400"/>
          </a:xfrm>
          <a:prstGeom prst="line">
            <a:avLst/>
          </a:prstGeom>
          <a:noFill/>
          <a:ln w="25400">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4602" name="Line 127"/>
          <p:cNvSpPr>
            <a:spLocks noChangeShapeType="1"/>
          </p:cNvSpPr>
          <p:nvPr/>
        </p:nvSpPr>
        <p:spPr bwMode="auto">
          <a:xfrm>
            <a:off x="6053138" y="2265363"/>
            <a:ext cx="169862" cy="8731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603" name="Rectangle 128"/>
          <p:cNvSpPr>
            <a:spLocks noChangeArrowheads="1"/>
          </p:cNvSpPr>
          <p:nvPr/>
        </p:nvSpPr>
        <p:spPr bwMode="auto">
          <a:xfrm>
            <a:off x="6180138" y="21510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rPr>
              <a:t>2</a:t>
            </a:r>
            <a:endParaRPr kumimoji="1" lang="zh-CN" altLang="en-US" sz="1400" b="1">
              <a:latin typeface="Times New Roman" panose="02020603050405020304" pitchFamily="18" charset="0"/>
            </a:endParaRPr>
          </a:p>
        </p:txBody>
      </p:sp>
      <p:sp>
        <p:nvSpPr>
          <p:cNvPr id="64604" name="Rectangle 130"/>
          <p:cNvSpPr>
            <a:spLocks noChangeArrowheads="1"/>
          </p:cNvSpPr>
          <p:nvPr/>
        </p:nvSpPr>
        <p:spPr bwMode="auto">
          <a:xfrm>
            <a:off x="6143625" y="168592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rPr>
              <a:t>0</a:t>
            </a:r>
            <a:endParaRPr kumimoji="1" lang="zh-CN" altLang="en-US" sz="1400" b="1">
              <a:latin typeface="Times New Roman" panose="02020603050405020304" pitchFamily="18" charset="0"/>
            </a:endParaRPr>
          </a:p>
        </p:txBody>
      </p:sp>
      <p:sp>
        <p:nvSpPr>
          <p:cNvPr id="64605" name="Text Box 132"/>
          <p:cNvSpPr txBox="1">
            <a:spLocks noChangeArrowheads="1"/>
          </p:cNvSpPr>
          <p:nvPr/>
        </p:nvSpPr>
        <p:spPr bwMode="auto">
          <a:xfrm>
            <a:off x="9156700" y="1584326"/>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rPr>
              <a:t>Byte</a:t>
            </a:r>
            <a:endParaRPr kumimoji="1" lang="en-US" altLang="zh-CN" sz="1800" b="1">
              <a:solidFill>
                <a:srgbClr val="000000"/>
              </a:solidFill>
            </a:endParaRPr>
          </a:p>
        </p:txBody>
      </p:sp>
      <p:sp>
        <p:nvSpPr>
          <p:cNvPr id="64606" name="Rectangle 133"/>
          <p:cNvSpPr>
            <a:spLocks noChangeArrowheads="1"/>
          </p:cNvSpPr>
          <p:nvPr/>
        </p:nvSpPr>
        <p:spPr bwMode="auto">
          <a:xfrm>
            <a:off x="7056438" y="2393950"/>
            <a:ext cx="16494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800000"/>
                </a:solidFill>
              </a:rPr>
              <a:t>Block offset</a:t>
            </a:r>
            <a:endParaRPr kumimoji="1" lang="en-US" altLang="zh-CN" sz="1800" b="1">
              <a:solidFill>
                <a:srgbClr val="800000"/>
              </a:solidFill>
            </a:endParaRPr>
          </a:p>
        </p:txBody>
      </p:sp>
      <p:sp>
        <p:nvSpPr>
          <p:cNvPr id="64607" name="Rectangle 134"/>
          <p:cNvSpPr>
            <a:spLocks noChangeArrowheads="1"/>
          </p:cNvSpPr>
          <p:nvPr/>
        </p:nvSpPr>
        <p:spPr bwMode="auto">
          <a:xfrm>
            <a:off x="4386264" y="1493839"/>
            <a:ext cx="2382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rPr>
              <a:t>Memory Address</a:t>
            </a:r>
            <a:endParaRPr kumimoji="1" lang="en-US" altLang="zh-CN" sz="1800" b="1">
              <a:solidFill>
                <a:srgbClr val="0000FF"/>
              </a:solidFill>
            </a:endParaRPr>
          </a:p>
        </p:txBody>
      </p:sp>
      <p:sp>
        <p:nvSpPr>
          <p:cNvPr id="64608" name="Rectangle 135"/>
          <p:cNvSpPr>
            <a:spLocks noChangeArrowheads="1"/>
          </p:cNvSpPr>
          <p:nvPr/>
        </p:nvSpPr>
        <p:spPr bwMode="auto">
          <a:xfrm>
            <a:off x="2900363" y="2168525"/>
            <a:ext cx="1173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rPr>
              <a:t>Tag</a:t>
            </a:r>
            <a:endParaRPr kumimoji="1" lang="en-US" altLang="zh-CN" sz="1800" b="1">
              <a:solidFill>
                <a:srgbClr val="0000FF"/>
              </a:solidFill>
            </a:endParaRPr>
          </a:p>
        </p:txBody>
      </p:sp>
      <p:sp>
        <p:nvSpPr>
          <p:cNvPr id="64609" name="Rectangle 136"/>
          <p:cNvSpPr>
            <a:spLocks noChangeArrowheads="1"/>
          </p:cNvSpPr>
          <p:nvPr/>
        </p:nvSpPr>
        <p:spPr bwMode="auto">
          <a:xfrm>
            <a:off x="4340226" y="2438400"/>
            <a:ext cx="11731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CC0000"/>
                </a:solidFill>
              </a:rPr>
              <a:t>Index</a:t>
            </a:r>
            <a:endParaRPr kumimoji="1" lang="zh-CN" altLang="en-US" sz="1800" b="1">
              <a:solidFill>
                <a:srgbClr val="CC0000"/>
              </a:solidFill>
            </a:endParaRPr>
          </a:p>
        </p:txBody>
      </p:sp>
      <p:sp>
        <p:nvSpPr>
          <p:cNvPr id="64610" name="Rectangle 137"/>
          <p:cNvSpPr>
            <a:spLocks noChangeArrowheads="1"/>
          </p:cNvSpPr>
          <p:nvPr/>
        </p:nvSpPr>
        <p:spPr bwMode="auto">
          <a:xfrm>
            <a:off x="9285289" y="2225675"/>
            <a:ext cx="6365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700" b="1">
                <a:solidFill>
                  <a:srgbClr val="000000"/>
                </a:solidFill>
              </a:rPr>
              <a:t>MUX</a:t>
            </a:r>
            <a:endParaRPr kumimoji="1" lang="en-US" altLang="zh-CN" sz="1700" b="1">
              <a:solidFill>
                <a:srgbClr val="000000"/>
              </a:solidFill>
            </a:endParaRPr>
          </a:p>
        </p:txBody>
      </p:sp>
      <p:sp>
        <p:nvSpPr>
          <p:cNvPr id="64611" name="Rectangle 139"/>
          <p:cNvSpPr>
            <a:spLocks noChangeArrowheads="1"/>
          </p:cNvSpPr>
          <p:nvPr/>
        </p:nvSpPr>
        <p:spPr bwMode="auto">
          <a:xfrm>
            <a:off x="8734425" y="3848101"/>
            <a:ext cx="1411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t>4K</a:t>
            </a:r>
            <a:endParaRPr kumimoji="1" lang="en-US" altLang="zh-CN" sz="1800" b="1"/>
          </a:p>
          <a:p>
            <a:r>
              <a:rPr kumimoji="1" lang="en-US" altLang="zh-CN" sz="1800" b="1"/>
              <a:t>lines</a:t>
            </a:r>
            <a:endParaRPr kumimoji="1" lang="en-US" altLang="zh-CN" sz="1800" b="1"/>
          </a:p>
        </p:txBody>
      </p:sp>
      <p:sp>
        <p:nvSpPr>
          <p:cNvPr id="64612" name="Text Box 140"/>
          <p:cNvSpPr txBox="1">
            <a:spLocks noChangeArrowheads="1"/>
          </p:cNvSpPr>
          <p:nvPr/>
        </p:nvSpPr>
        <p:spPr bwMode="auto">
          <a:xfrm>
            <a:off x="3221039" y="5143500"/>
            <a:ext cx="5603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i="1">
                <a:solidFill>
                  <a:srgbClr val="666699"/>
                </a:solidFill>
                <a:ea typeface="华文新魏" panose="02010800040101010101" pitchFamily="2" charset="-122"/>
              </a:rPr>
              <a:t>=</a:t>
            </a:r>
            <a:endParaRPr kumimoji="1" lang="zh-CN" altLang="en-US" sz="1800" b="1" i="1">
              <a:solidFill>
                <a:srgbClr val="666699"/>
              </a:solidFill>
              <a:ea typeface="华文新魏" panose="02010800040101010101" pitchFamily="2" charset="-122"/>
            </a:endParaRPr>
          </a:p>
        </p:txBody>
      </p:sp>
      <p:sp>
        <p:nvSpPr>
          <p:cNvPr id="64613" name="Rectangle 141"/>
          <p:cNvSpPr>
            <a:spLocks noChangeArrowheads="1"/>
          </p:cNvSpPr>
          <p:nvPr/>
        </p:nvSpPr>
        <p:spPr bwMode="auto">
          <a:xfrm>
            <a:off x="5762626" y="5408614"/>
            <a:ext cx="512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rPr>
              <a:t>Mux</a:t>
            </a:r>
            <a:endParaRPr kumimoji="1" lang="en-US" altLang="zh-CN" sz="1800" b="1">
              <a:solidFill>
                <a:srgbClr val="000000"/>
              </a:solidFill>
            </a:endParaRPr>
          </a:p>
        </p:txBody>
      </p:sp>
      <p:sp>
        <p:nvSpPr>
          <p:cNvPr id="64614" name="Rectangle 143"/>
          <p:cNvSpPr>
            <a:spLocks noChangeArrowheads="1"/>
          </p:cNvSpPr>
          <p:nvPr/>
        </p:nvSpPr>
        <p:spPr bwMode="auto">
          <a:xfrm>
            <a:off x="3201988" y="2659064"/>
            <a:ext cx="25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800" b="1">
                <a:solidFill>
                  <a:srgbClr val="000000"/>
                </a:solidFill>
              </a:rPr>
              <a:t>1</a:t>
            </a:r>
            <a:r>
              <a:rPr kumimoji="1" lang="en-US" altLang="zh-CN" sz="1800" b="1">
                <a:solidFill>
                  <a:srgbClr val="000000"/>
                </a:solidFill>
              </a:rPr>
              <a:t>6</a:t>
            </a:r>
            <a:endParaRPr kumimoji="1" lang="en-US" altLang="zh-CN" sz="1800" b="1">
              <a:solidFill>
                <a:srgbClr val="000000"/>
              </a:solidFill>
            </a:endParaRPr>
          </a:p>
        </p:txBody>
      </p:sp>
      <p:grpSp>
        <p:nvGrpSpPr>
          <p:cNvPr id="64615" name="Group 166"/>
          <p:cNvGrpSpPr/>
          <p:nvPr/>
        </p:nvGrpSpPr>
        <p:grpSpPr bwMode="auto">
          <a:xfrm>
            <a:off x="4386263" y="1898651"/>
            <a:ext cx="1905000" cy="269875"/>
            <a:chOff x="1878" y="1213"/>
            <a:chExt cx="1091" cy="153"/>
          </a:xfrm>
        </p:grpSpPr>
        <p:sp>
          <p:nvSpPr>
            <p:cNvPr id="64644" name="Freeform 111"/>
            <p:cNvSpPr/>
            <p:nvPr/>
          </p:nvSpPr>
          <p:spPr bwMode="auto">
            <a:xfrm>
              <a:off x="1878" y="1223"/>
              <a:ext cx="1091" cy="132"/>
            </a:xfrm>
            <a:custGeom>
              <a:avLst/>
              <a:gdLst>
                <a:gd name="T0" fmla="*/ 0 w 757"/>
                <a:gd name="T1" fmla="*/ 9573 h 101"/>
                <a:gd name="T2" fmla="*/ 0 w 757"/>
                <a:gd name="T3" fmla="*/ 0 h 101"/>
                <a:gd name="T4" fmla="*/ 377999 w 757"/>
                <a:gd name="T5" fmla="*/ 0 h 101"/>
                <a:gd name="T6" fmla="*/ 377999 w 757"/>
                <a:gd name="T7" fmla="*/ 9573 h 101"/>
                <a:gd name="T8" fmla="*/ 0 w 757"/>
                <a:gd name="T9" fmla="*/ 9573 h 101"/>
                <a:gd name="T10" fmla="*/ 0 w 757"/>
                <a:gd name="T11" fmla="*/ 9573 h 101"/>
                <a:gd name="T12" fmla="*/ 0 60000 65536"/>
                <a:gd name="T13" fmla="*/ 0 60000 65536"/>
                <a:gd name="T14" fmla="*/ 0 60000 65536"/>
                <a:gd name="T15" fmla="*/ 0 60000 65536"/>
                <a:gd name="T16" fmla="*/ 0 60000 65536"/>
                <a:gd name="T17" fmla="*/ 0 60000 65536"/>
                <a:gd name="T18" fmla="*/ 0 w 757"/>
                <a:gd name="T19" fmla="*/ 0 h 101"/>
                <a:gd name="T20" fmla="*/ 757 w 757"/>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757" h="101">
                  <a:moveTo>
                    <a:pt x="0" y="101"/>
                  </a:moveTo>
                  <a:lnTo>
                    <a:pt x="0" y="0"/>
                  </a:lnTo>
                  <a:lnTo>
                    <a:pt x="757" y="0"/>
                  </a:lnTo>
                  <a:lnTo>
                    <a:pt x="757" y="101"/>
                  </a:lnTo>
                  <a:lnTo>
                    <a:pt x="0" y="101"/>
                  </a:ln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645" name="Line 131"/>
            <p:cNvSpPr>
              <a:spLocks noChangeShapeType="1"/>
            </p:cNvSpPr>
            <p:nvPr/>
          </p:nvSpPr>
          <p:spPr bwMode="auto">
            <a:xfrm>
              <a:off x="2613" y="1221"/>
              <a:ext cx="0" cy="14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646" name="Line 138"/>
            <p:cNvSpPr>
              <a:spLocks noChangeShapeType="1"/>
            </p:cNvSpPr>
            <p:nvPr/>
          </p:nvSpPr>
          <p:spPr bwMode="auto">
            <a:xfrm flipH="1">
              <a:off x="2288" y="1223"/>
              <a:ext cx="0" cy="13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647" name="Line 144"/>
            <p:cNvSpPr>
              <a:spLocks noChangeShapeType="1"/>
            </p:cNvSpPr>
            <p:nvPr/>
          </p:nvSpPr>
          <p:spPr bwMode="auto">
            <a:xfrm>
              <a:off x="2797" y="1213"/>
              <a:ext cx="0" cy="14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4616" name="Rectangle 145"/>
          <p:cNvSpPr>
            <a:spLocks noChangeArrowheads="1"/>
          </p:cNvSpPr>
          <p:nvPr/>
        </p:nvSpPr>
        <p:spPr bwMode="auto">
          <a:xfrm>
            <a:off x="5487988" y="2843214"/>
            <a:ext cx="469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rPr>
              <a:t>data</a:t>
            </a:r>
            <a:endParaRPr kumimoji="1" lang="en-US" altLang="zh-CN" sz="1800" b="1">
              <a:solidFill>
                <a:srgbClr val="000000"/>
              </a:solidFill>
            </a:endParaRPr>
          </a:p>
        </p:txBody>
      </p:sp>
      <p:grpSp>
        <p:nvGrpSpPr>
          <p:cNvPr id="3" name="Group 157"/>
          <p:cNvGrpSpPr/>
          <p:nvPr/>
        </p:nvGrpSpPr>
        <p:grpSpPr bwMode="auto">
          <a:xfrm>
            <a:off x="5818189" y="2147888"/>
            <a:ext cx="3400425" cy="3727450"/>
            <a:chOff x="2675" y="1761"/>
            <a:chExt cx="2142" cy="2348"/>
          </a:xfrm>
        </p:grpSpPr>
        <p:sp>
          <p:nvSpPr>
            <p:cNvPr id="64642" name="Freeform 71"/>
            <p:cNvSpPr/>
            <p:nvPr/>
          </p:nvSpPr>
          <p:spPr bwMode="auto">
            <a:xfrm>
              <a:off x="2675" y="1761"/>
              <a:ext cx="2142" cy="2160"/>
            </a:xfrm>
            <a:custGeom>
              <a:avLst/>
              <a:gdLst>
                <a:gd name="T0" fmla="*/ 14077 w 1713"/>
                <a:gd name="T1" fmla="*/ 18275 h 1890"/>
                <a:gd name="T2" fmla="*/ 76534 w 1713"/>
                <a:gd name="T3" fmla="*/ 18303 h 1890"/>
                <a:gd name="T4" fmla="*/ 76534 w 1713"/>
                <a:gd name="T5" fmla="*/ 2891 h 1890"/>
                <a:gd name="T6" fmla="*/ 0 w 1713"/>
                <a:gd name="T7" fmla="*/ 2891 h 1890"/>
                <a:gd name="T8" fmla="*/ 0 w 1713"/>
                <a:gd name="T9" fmla="*/ 0 h 1890"/>
                <a:gd name="T10" fmla="*/ 0 60000 65536"/>
                <a:gd name="T11" fmla="*/ 0 60000 65536"/>
                <a:gd name="T12" fmla="*/ 0 60000 65536"/>
                <a:gd name="T13" fmla="*/ 0 60000 65536"/>
                <a:gd name="T14" fmla="*/ 0 60000 65536"/>
                <a:gd name="T15" fmla="*/ 0 w 1713"/>
                <a:gd name="T16" fmla="*/ 0 h 1890"/>
                <a:gd name="T17" fmla="*/ 1713 w 1713"/>
                <a:gd name="T18" fmla="*/ 1890 h 1890"/>
              </a:gdLst>
              <a:ahLst/>
              <a:cxnLst>
                <a:cxn ang="T10">
                  <a:pos x="T0" y="T1"/>
                </a:cxn>
                <a:cxn ang="T11">
                  <a:pos x="T2" y="T3"/>
                </a:cxn>
                <a:cxn ang="T12">
                  <a:pos x="T4" y="T5"/>
                </a:cxn>
                <a:cxn ang="T13">
                  <a:pos x="T6" y="T7"/>
                </a:cxn>
                <a:cxn ang="T14">
                  <a:pos x="T8" y="T9"/>
                </a:cxn>
              </a:cxnLst>
              <a:rect l="T15" t="T16" r="T17" b="T18"/>
              <a:pathLst>
                <a:path w="1713" h="1890">
                  <a:moveTo>
                    <a:pt x="315" y="1888"/>
                  </a:moveTo>
                  <a:lnTo>
                    <a:pt x="1713" y="1890"/>
                  </a:lnTo>
                  <a:lnTo>
                    <a:pt x="1713" y="298"/>
                  </a:lnTo>
                  <a:lnTo>
                    <a:pt x="0" y="298"/>
                  </a:lnTo>
                  <a:lnTo>
                    <a:pt x="0" y="0"/>
                  </a:lnTo>
                </a:path>
              </a:pathLst>
            </a:custGeom>
            <a:noFill/>
            <a:ln w="22225">
              <a:solidFill>
                <a:srgbClr val="8000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643" name="Rectangle 149"/>
            <p:cNvSpPr>
              <a:spLocks noChangeArrowheads="1"/>
            </p:cNvSpPr>
            <p:nvPr/>
          </p:nvSpPr>
          <p:spPr bwMode="auto">
            <a:xfrm>
              <a:off x="3069" y="3936"/>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solidFill>
                    <a:schemeClr val="hlink"/>
                  </a:solidFill>
                  <a:cs typeface="Arial" panose="020B0604020202020204" pitchFamily="34" charset="0"/>
                </a:rPr>
                <a:t>④</a:t>
              </a:r>
              <a:endParaRPr lang="en-US" altLang="zh-CN" sz="1800" b="1">
                <a:solidFill>
                  <a:schemeClr val="hlink"/>
                </a:solidFill>
                <a:cs typeface="Arial" panose="020B0604020202020204" pitchFamily="34" charset="0"/>
              </a:endParaRPr>
            </a:p>
          </p:txBody>
        </p:sp>
      </p:grpSp>
      <p:grpSp>
        <p:nvGrpSpPr>
          <p:cNvPr id="4" name="Group 151"/>
          <p:cNvGrpSpPr/>
          <p:nvPr/>
        </p:nvGrpSpPr>
        <p:grpSpPr bwMode="auto">
          <a:xfrm>
            <a:off x="2662239" y="2147889"/>
            <a:ext cx="2744787" cy="1730375"/>
            <a:chOff x="687" y="1761"/>
            <a:chExt cx="1729" cy="1090"/>
          </a:xfrm>
        </p:grpSpPr>
        <p:sp>
          <p:nvSpPr>
            <p:cNvPr id="64640" name="Freeform 28"/>
            <p:cNvSpPr/>
            <p:nvPr/>
          </p:nvSpPr>
          <p:spPr bwMode="auto">
            <a:xfrm>
              <a:off x="687" y="1761"/>
              <a:ext cx="1729" cy="1090"/>
            </a:xfrm>
            <a:custGeom>
              <a:avLst/>
              <a:gdLst>
                <a:gd name="T0" fmla="*/ 61581 w 1383"/>
                <a:gd name="T1" fmla="*/ 0 h 954"/>
                <a:gd name="T2" fmla="*/ 61581 w 1383"/>
                <a:gd name="T3" fmla="*/ 2856 h 954"/>
                <a:gd name="T4" fmla="*/ 0 w 1383"/>
                <a:gd name="T5" fmla="*/ 2856 h 954"/>
                <a:gd name="T6" fmla="*/ 0 w 1383"/>
                <a:gd name="T7" fmla="*/ 9194 h 954"/>
                <a:gd name="T8" fmla="*/ 2842 w 1383"/>
                <a:gd name="T9" fmla="*/ 9194 h 954"/>
                <a:gd name="T10" fmla="*/ 0 60000 65536"/>
                <a:gd name="T11" fmla="*/ 0 60000 65536"/>
                <a:gd name="T12" fmla="*/ 0 60000 65536"/>
                <a:gd name="T13" fmla="*/ 0 60000 65536"/>
                <a:gd name="T14" fmla="*/ 0 60000 65536"/>
                <a:gd name="T15" fmla="*/ 0 w 1383"/>
                <a:gd name="T16" fmla="*/ 0 h 954"/>
                <a:gd name="T17" fmla="*/ 1383 w 1383"/>
                <a:gd name="T18" fmla="*/ 954 h 954"/>
              </a:gdLst>
              <a:ahLst/>
              <a:cxnLst>
                <a:cxn ang="T10">
                  <a:pos x="T0" y="T1"/>
                </a:cxn>
                <a:cxn ang="T11">
                  <a:pos x="T2" y="T3"/>
                </a:cxn>
                <a:cxn ang="T12">
                  <a:pos x="T4" y="T5"/>
                </a:cxn>
                <a:cxn ang="T13">
                  <a:pos x="T6" y="T7"/>
                </a:cxn>
                <a:cxn ang="T14">
                  <a:pos x="T8" y="T9"/>
                </a:cxn>
              </a:cxnLst>
              <a:rect l="T15" t="T16" r="T17" b="T18"/>
              <a:pathLst>
                <a:path w="1383" h="954">
                  <a:moveTo>
                    <a:pt x="1383" y="0"/>
                  </a:moveTo>
                  <a:lnTo>
                    <a:pt x="1383" y="298"/>
                  </a:lnTo>
                  <a:lnTo>
                    <a:pt x="0" y="298"/>
                  </a:lnTo>
                  <a:lnTo>
                    <a:pt x="0" y="954"/>
                  </a:lnTo>
                  <a:lnTo>
                    <a:pt x="64" y="954"/>
                  </a:lnTo>
                </a:path>
              </a:pathLst>
            </a:custGeom>
            <a:noFill/>
            <a:ln w="22225">
              <a:solidFill>
                <a:srgbClr val="CC00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641" name="Rectangle 150"/>
            <p:cNvSpPr>
              <a:spLocks noChangeArrowheads="1"/>
            </p:cNvSpPr>
            <p:nvPr/>
          </p:nvSpPr>
          <p:spPr bwMode="auto">
            <a:xfrm>
              <a:off x="2228" y="1861"/>
              <a:ext cx="14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CC0000"/>
                  </a:solidFill>
                </a:rPr>
                <a:t>①</a:t>
              </a:r>
              <a:endParaRPr lang="zh-CN" altLang="en-US" sz="1800" b="1">
                <a:solidFill>
                  <a:srgbClr val="CC0000"/>
                </a:solidFill>
              </a:endParaRPr>
            </a:p>
          </p:txBody>
        </p:sp>
      </p:grpSp>
      <p:grpSp>
        <p:nvGrpSpPr>
          <p:cNvPr id="5" name="Group 153"/>
          <p:cNvGrpSpPr/>
          <p:nvPr/>
        </p:nvGrpSpPr>
        <p:grpSpPr bwMode="auto">
          <a:xfrm>
            <a:off x="2555875" y="2125664"/>
            <a:ext cx="2395538" cy="3151187"/>
            <a:chOff x="620" y="1747"/>
            <a:chExt cx="1509" cy="1985"/>
          </a:xfrm>
        </p:grpSpPr>
        <p:sp>
          <p:nvSpPr>
            <p:cNvPr id="64638" name="Freeform 40"/>
            <p:cNvSpPr/>
            <p:nvPr/>
          </p:nvSpPr>
          <p:spPr bwMode="auto">
            <a:xfrm>
              <a:off x="620" y="1761"/>
              <a:ext cx="1509" cy="1971"/>
            </a:xfrm>
            <a:custGeom>
              <a:avLst/>
              <a:gdLst>
                <a:gd name="T0" fmla="*/ 53763 w 1207"/>
                <a:gd name="T1" fmla="*/ 0 h 1724"/>
                <a:gd name="T2" fmla="*/ 53763 w 1207"/>
                <a:gd name="T3" fmla="*/ 1787 h 1724"/>
                <a:gd name="T4" fmla="*/ 0 w 1207"/>
                <a:gd name="T5" fmla="*/ 1787 h 1724"/>
                <a:gd name="T6" fmla="*/ 0 w 1207"/>
                <a:gd name="T7" fmla="*/ 16786 h 1724"/>
                <a:gd name="T8" fmla="*/ 12761 w 1207"/>
                <a:gd name="T9" fmla="*/ 16786 h 1724"/>
                <a:gd name="T10" fmla="*/ 0 60000 65536"/>
                <a:gd name="T11" fmla="*/ 0 60000 65536"/>
                <a:gd name="T12" fmla="*/ 0 60000 65536"/>
                <a:gd name="T13" fmla="*/ 0 60000 65536"/>
                <a:gd name="T14" fmla="*/ 0 60000 65536"/>
                <a:gd name="T15" fmla="*/ 0 w 1207"/>
                <a:gd name="T16" fmla="*/ 0 h 1724"/>
                <a:gd name="T17" fmla="*/ 1207 w 1207"/>
                <a:gd name="T18" fmla="*/ 1724 h 1724"/>
              </a:gdLst>
              <a:ahLst/>
              <a:cxnLst>
                <a:cxn ang="T10">
                  <a:pos x="T0" y="T1"/>
                </a:cxn>
                <a:cxn ang="T11">
                  <a:pos x="T2" y="T3"/>
                </a:cxn>
                <a:cxn ang="T12">
                  <a:pos x="T4" y="T5"/>
                </a:cxn>
                <a:cxn ang="T13">
                  <a:pos x="T6" y="T7"/>
                </a:cxn>
                <a:cxn ang="T14">
                  <a:pos x="T8" y="T9"/>
                </a:cxn>
              </a:cxnLst>
              <a:rect l="T15" t="T16" r="T17" b="T18"/>
              <a:pathLst>
                <a:path w="1207" h="1724">
                  <a:moveTo>
                    <a:pt x="1207" y="0"/>
                  </a:moveTo>
                  <a:lnTo>
                    <a:pt x="1207" y="184"/>
                  </a:lnTo>
                  <a:lnTo>
                    <a:pt x="0" y="184"/>
                  </a:lnTo>
                  <a:lnTo>
                    <a:pt x="0" y="1724"/>
                  </a:lnTo>
                  <a:lnTo>
                    <a:pt x="286" y="1724"/>
                  </a:lnTo>
                </a:path>
              </a:pathLst>
            </a:custGeom>
            <a:noFill/>
            <a:ln w="22225">
              <a:solidFill>
                <a:srgbClr val="0000FF"/>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639" name="Rectangle 152"/>
            <p:cNvSpPr>
              <a:spLocks noChangeArrowheads="1"/>
            </p:cNvSpPr>
            <p:nvPr/>
          </p:nvSpPr>
          <p:spPr bwMode="auto">
            <a:xfrm>
              <a:off x="1932" y="1747"/>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0000FF"/>
                  </a:solidFill>
                </a:rPr>
                <a:t>②</a:t>
              </a:r>
              <a:endParaRPr lang="zh-CN" altLang="en-US" sz="1800" b="1">
                <a:solidFill>
                  <a:srgbClr val="0000FF"/>
                </a:solidFill>
              </a:endParaRPr>
            </a:p>
          </p:txBody>
        </p:sp>
      </p:grpSp>
      <p:grpSp>
        <p:nvGrpSpPr>
          <p:cNvPr id="6" name="Group 161"/>
          <p:cNvGrpSpPr/>
          <p:nvPr/>
        </p:nvGrpSpPr>
        <p:grpSpPr bwMode="auto">
          <a:xfrm>
            <a:off x="2178051" y="2101850"/>
            <a:ext cx="1171575" cy="3938588"/>
            <a:chOff x="382" y="1732"/>
            <a:chExt cx="738" cy="2481"/>
          </a:xfrm>
        </p:grpSpPr>
        <p:sp>
          <p:nvSpPr>
            <p:cNvPr id="64630" name="Freeform 5"/>
            <p:cNvSpPr/>
            <p:nvPr/>
          </p:nvSpPr>
          <p:spPr bwMode="auto">
            <a:xfrm>
              <a:off x="506" y="1929"/>
              <a:ext cx="39" cy="35"/>
            </a:xfrm>
            <a:custGeom>
              <a:avLst/>
              <a:gdLst>
                <a:gd name="T0" fmla="*/ 0 w 31"/>
                <a:gd name="T1" fmla="*/ 229 h 31"/>
                <a:gd name="T2" fmla="*/ 1535 w 31"/>
                <a:gd name="T3" fmla="*/ 245 h 31"/>
                <a:gd name="T4" fmla="*/ 833 w 31"/>
                <a:gd name="T5" fmla="*/ 0 h 31"/>
                <a:gd name="T6" fmla="*/ 0 w 31"/>
                <a:gd name="T7" fmla="*/ 245 h 31"/>
                <a:gd name="T8" fmla="*/ 0 w 31"/>
                <a:gd name="T9" fmla="*/ 245 h 31"/>
                <a:gd name="T10" fmla="*/ 0 w 31"/>
                <a:gd name="T11" fmla="*/ 229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631" name="Text Box 123"/>
            <p:cNvSpPr txBox="1">
              <a:spLocks noChangeArrowheads="1"/>
            </p:cNvSpPr>
            <p:nvPr/>
          </p:nvSpPr>
          <p:spPr bwMode="auto">
            <a:xfrm>
              <a:off x="382" y="1732"/>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t>Hit</a:t>
              </a:r>
              <a:endParaRPr lang="en-US" altLang="zh-CN" sz="1800" b="1"/>
            </a:p>
          </p:txBody>
        </p:sp>
        <p:grpSp>
          <p:nvGrpSpPr>
            <p:cNvPr id="64632" name="Group 156"/>
            <p:cNvGrpSpPr/>
            <p:nvPr/>
          </p:nvGrpSpPr>
          <p:grpSpPr bwMode="auto">
            <a:xfrm>
              <a:off x="527" y="1956"/>
              <a:ext cx="593" cy="2257"/>
              <a:chOff x="527" y="1956"/>
              <a:chExt cx="593" cy="2257"/>
            </a:xfrm>
          </p:grpSpPr>
          <p:sp>
            <p:nvSpPr>
              <p:cNvPr id="64633" name="Line 36"/>
              <p:cNvSpPr>
                <a:spLocks noChangeShapeType="1"/>
              </p:cNvSpPr>
              <p:nvPr/>
            </p:nvSpPr>
            <p:spPr bwMode="auto">
              <a:xfrm>
                <a:off x="845" y="2849"/>
                <a:ext cx="2" cy="1094"/>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634" name="Freeform 38"/>
              <p:cNvSpPr/>
              <p:nvPr/>
            </p:nvSpPr>
            <p:spPr bwMode="auto">
              <a:xfrm>
                <a:off x="527" y="1956"/>
                <a:ext cx="320" cy="2257"/>
              </a:xfrm>
              <a:custGeom>
                <a:avLst/>
                <a:gdLst>
                  <a:gd name="T0" fmla="*/ 11356 w 256"/>
                  <a:gd name="T1" fmla="*/ 18372 h 1974"/>
                  <a:gd name="T2" fmla="*/ 11356 w 256"/>
                  <a:gd name="T3" fmla="*/ 19257 h 1974"/>
                  <a:gd name="T4" fmla="*/ 0 w 256"/>
                  <a:gd name="T5" fmla="*/ 19257 h 1974"/>
                  <a:gd name="T6" fmla="*/ 0 w 256"/>
                  <a:gd name="T7" fmla="*/ 0 h 1974"/>
                  <a:gd name="T8" fmla="*/ 0 60000 65536"/>
                  <a:gd name="T9" fmla="*/ 0 60000 65536"/>
                  <a:gd name="T10" fmla="*/ 0 60000 65536"/>
                  <a:gd name="T11" fmla="*/ 0 60000 65536"/>
                  <a:gd name="T12" fmla="*/ 0 w 256"/>
                  <a:gd name="T13" fmla="*/ 0 h 1974"/>
                  <a:gd name="T14" fmla="*/ 256 w 256"/>
                  <a:gd name="T15" fmla="*/ 1974 h 1974"/>
                </a:gdLst>
                <a:ahLst/>
                <a:cxnLst>
                  <a:cxn ang="T8">
                    <a:pos x="T0" y="T1"/>
                  </a:cxn>
                  <a:cxn ang="T9">
                    <a:pos x="T2" y="T3"/>
                  </a:cxn>
                  <a:cxn ang="T10">
                    <a:pos x="T4" y="T5"/>
                  </a:cxn>
                  <a:cxn ang="T11">
                    <a:pos x="T6" y="T7"/>
                  </a:cxn>
                </a:cxnLst>
                <a:rect l="T12" t="T13" r="T14" b="T15"/>
                <a:pathLst>
                  <a:path w="256" h="1974">
                    <a:moveTo>
                      <a:pt x="256" y="1883"/>
                    </a:moveTo>
                    <a:lnTo>
                      <a:pt x="256" y="1974"/>
                    </a:lnTo>
                    <a:lnTo>
                      <a:pt x="0" y="1974"/>
                    </a:lnTo>
                    <a:lnTo>
                      <a:pt x="0" y="0"/>
                    </a:lnTo>
                  </a:path>
                </a:pathLst>
              </a:custGeom>
              <a:noFill/>
              <a:ln w="28575">
                <a:solidFill>
                  <a:srgbClr val="0066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grpSp>
            <p:nvGrpSpPr>
              <p:cNvPr id="64635" name="Group 155"/>
              <p:cNvGrpSpPr/>
              <p:nvPr/>
            </p:nvGrpSpPr>
            <p:grpSpPr bwMode="auto">
              <a:xfrm>
                <a:off x="887" y="3808"/>
                <a:ext cx="233" cy="294"/>
                <a:chOff x="887" y="3808"/>
                <a:chExt cx="233" cy="294"/>
              </a:xfrm>
            </p:grpSpPr>
            <p:sp>
              <p:nvSpPr>
                <p:cNvPr id="64636" name="Freeform 37"/>
                <p:cNvSpPr/>
                <p:nvPr/>
              </p:nvSpPr>
              <p:spPr bwMode="auto">
                <a:xfrm>
                  <a:off x="887" y="3808"/>
                  <a:ext cx="206" cy="129"/>
                </a:xfrm>
                <a:custGeom>
                  <a:avLst/>
                  <a:gdLst>
                    <a:gd name="T0" fmla="*/ 7176 w 165"/>
                    <a:gd name="T1" fmla="*/ 0 h 113"/>
                    <a:gd name="T2" fmla="*/ 7176 w 165"/>
                    <a:gd name="T3" fmla="*/ 550 h 113"/>
                    <a:gd name="T4" fmla="*/ 0 w 165"/>
                    <a:gd name="T5" fmla="*/ 550 h 113"/>
                    <a:gd name="T6" fmla="*/ 0 w 165"/>
                    <a:gd name="T7" fmla="*/ 1071 h 113"/>
                    <a:gd name="T8" fmla="*/ 0 60000 65536"/>
                    <a:gd name="T9" fmla="*/ 0 60000 65536"/>
                    <a:gd name="T10" fmla="*/ 0 60000 65536"/>
                    <a:gd name="T11" fmla="*/ 0 60000 65536"/>
                    <a:gd name="T12" fmla="*/ 0 w 165"/>
                    <a:gd name="T13" fmla="*/ 0 h 113"/>
                    <a:gd name="T14" fmla="*/ 165 w 165"/>
                    <a:gd name="T15" fmla="*/ 113 h 113"/>
                  </a:gdLst>
                  <a:ahLst/>
                  <a:cxnLst>
                    <a:cxn ang="T8">
                      <a:pos x="T0" y="T1"/>
                    </a:cxn>
                    <a:cxn ang="T9">
                      <a:pos x="T2" y="T3"/>
                    </a:cxn>
                    <a:cxn ang="T10">
                      <a:pos x="T4" y="T5"/>
                    </a:cxn>
                    <a:cxn ang="T11">
                      <a:pos x="T6" y="T7"/>
                    </a:cxn>
                  </a:cxnLst>
                  <a:rect l="T12" t="T13" r="T14" b="T15"/>
                  <a:pathLst>
                    <a:path w="165" h="113">
                      <a:moveTo>
                        <a:pt x="165" y="0"/>
                      </a:moveTo>
                      <a:lnTo>
                        <a:pt x="165" y="58"/>
                      </a:lnTo>
                      <a:lnTo>
                        <a:pt x="0" y="58"/>
                      </a:lnTo>
                      <a:lnTo>
                        <a:pt x="0" y="113"/>
                      </a:lnTo>
                    </a:path>
                  </a:pathLst>
                </a:custGeom>
                <a:noFill/>
                <a:ln w="28575">
                  <a:solidFill>
                    <a:srgbClr val="006600"/>
                  </a:solidFill>
                  <a:rou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p>
              </p:txBody>
            </p:sp>
            <p:sp>
              <p:nvSpPr>
                <p:cNvPr id="64637" name="Rectangle 154"/>
                <p:cNvSpPr>
                  <a:spLocks noChangeArrowheads="1"/>
                </p:cNvSpPr>
                <p:nvPr/>
              </p:nvSpPr>
              <p:spPr bwMode="auto">
                <a:xfrm>
                  <a:off x="975" y="392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006600"/>
                      </a:solidFill>
                    </a:rPr>
                    <a:t>③</a:t>
                  </a:r>
                  <a:endParaRPr lang="zh-CN" altLang="en-US" sz="1800" b="1">
                    <a:solidFill>
                      <a:srgbClr val="006600"/>
                    </a:solidFill>
                  </a:endParaRPr>
                </a:p>
              </p:txBody>
            </p:sp>
          </p:grpSp>
        </p:grpSp>
      </p:grpSp>
      <p:grpSp>
        <p:nvGrpSpPr>
          <p:cNvPr id="9" name="Group 160"/>
          <p:cNvGrpSpPr/>
          <p:nvPr/>
        </p:nvGrpSpPr>
        <p:grpSpPr bwMode="auto">
          <a:xfrm>
            <a:off x="6118225" y="2149470"/>
            <a:ext cx="3111500" cy="276224"/>
            <a:chOff x="2864" y="1762"/>
            <a:chExt cx="1960" cy="174"/>
          </a:xfrm>
        </p:grpSpPr>
        <p:grpSp>
          <p:nvGrpSpPr>
            <p:cNvPr id="64626" name="Group 158"/>
            <p:cNvGrpSpPr/>
            <p:nvPr/>
          </p:nvGrpSpPr>
          <p:grpSpPr bwMode="auto">
            <a:xfrm>
              <a:off x="2864" y="1765"/>
              <a:ext cx="1960" cy="168"/>
              <a:chOff x="2864" y="1765"/>
              <a:chExt cx="1960" cy="168"/>
            </a:xfrm>
          </p:grpSpPr>
          <p:sp>
            <p:nvSpPr>
              <p:cNvPr id="64628" name="Line 121"/>
              <p:cNvSpPr>
                <a:spLocks noChangeShapeType="1"/>
              </p:cNvSpPr>
              <p:nvPr/>
            </p:nvSpPr>
            <p:spPr bwMode="auto">
              <a:xfrm>
                <a:off x="2864" y="1765"/>
                <a:ext cx="0" cy="168"/>
              </a:xfrm>
              <a:prstGeom prst="line">
                <a:avLst/>
              </a:prstGeom>
              <a:noFill/>
              <a:ln w="22225">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629" name="Line 122"/>
              <p:cNvSpPr>
                <a:spLocks noChangeShapeType="1"/>
              </p:cNvSpPr>
              <p:nvPr/>
            </p:nvSpPr>
            <p:spPr bwMode="auto">
              <a:xfrm>
                <a:off x="2864" y="1925"/>
                <a:ext cx="1960" cy="0"/>
              </a:xfrm>
              <a:prstGeom prst="line">
                <a:avLst/>
              </a:prstGeom>
              <a:noFill/>
              <a:ln w="222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4627" name="Rectangle 159"/>
            <p:cNvSpPr>
              <a:spLocks noChangeArrowheads="1"/>
            </p:cNvSpPr>
            <p:nvPr/>
          </p:nvSpPr>
          <p:spPr bwMode="auto">
            <a:xfrm>
              <a:off x="3122" y="1762"/>
              <a:ext cx="18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solidFill>
                    <a:schemeClr val="accent1"/>
                  </a:solidFill>
                  <a:cs typeface="Arial" panose="020B0604020202020204" pitchFamily="34" charset="0"/>
                </a:rPr>
                <a:t>⑤</a:t>
              </a:r>
              <a:r>
                <a:rPr lang="en-US" altLang="zh-CN" sz="1800" b="1" i="1">
                  <a:solidFill>
                    <a:srgbClr val="666699"/>
                  </a:solidFill>
                  <a:cs typeface="Arial" panose="020B0604020202020204" pitchFamily="34" charset="0"/>
                </a:rPr>
                <a:t> </a:t>
              </a:r>
              <a:endParaRPr lang="en-US" altLang="zh-CN" sz="1800" b="1" i="1">
                <a:solidFill>
                  <a:srgbClr val="666699"/>
                </a:solidFill>
                <a:cs typeface="Arial" panose="020B0604020202020204" pitchFamily="34" charset="0"/>
              </a:endParaRPr>
            </a:p>
          </p:txBody>
        </p:sp>
      </p:grpSp>
      <p:sp>
        <p:nvSpPr>
          <p:cNvPr id="432291" name="Text Box 163"/>
          <p:cNvSpPr txBox="1">
            <a:spLocks noChangeArrowheads="1"/>
          </p:cNvSpPr>
          <p:nvPr/>
        </p:nvSpPr>
        <p:spPr bwMode="auto">
          <a:xfrm>
            <a:off x="3486150" y="5454651"/>
            <a:ext cx="1936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FF0000"/>
                </a:solidFill>
                <a:ea typeface="黑体" panose="02010609060101010101" pitchFamily="49" charset="-122"/>
              </a:rPr>
              <a:t>问题：</a:t>
            </a:r>
            <a:r>
              <a:rPr kumimoji="1" lang="en-US" altLang="zh-CN" sz="1800" b="1">
                <a:solidFill>
                  <a:srgbClr val="FF0000"/>
                </a:solidFill>
                <a:ea typeface="黑体" panose="02010609060101010101" pitchFamily="49" charset="-122"/>
              </a:rPr>
              <a:t>Cache</a:t>
            </a:r>
            <a:r>
              <a:rPr kumimoji="1" lang="zh-CN" altLang="en-US" sz="1800" b="1">
                <a:solidFill>
                  <a:srgbClr val="FF0000"/>
                </a:solidFill>
                <a:ea typeface="黑体" panose="02010609060101010101" pitchFamily="49" charset="-122"/>
              </a:rPr>
              <a:t>有多少行？容量多大？</a:t>
            </a:r>
            <a:endParaRPr kumimoji="1" lang="zh-CN" altLang="en-US" sz="1800" b="1">
              <a:solidFill>
                <a:srgbClr val="FF0000"/>
              </a:solidFill>
              <a:ea typeface="黑体" panose="02010609060101010101" pitchFamily="49" charset="-122"/>
            </a:endParaRPr>
          </a:p>
        </p:txBody>
      </p:sp>
      <p:sp>
        <p:nvSpPr>
          <p:cNvPr id="432292" name="Text Box 164"/>
          <p:cNvSpPr txBox="1">
            <a:spLocks noChangeArrowheads="1"/>
          </p:cNvSpPr>
          <p:nvPr/>
        </p:nvSpPr>
        <p:spPr bwMode="auto">
          <a:xfrm>
            <a:off x="3125789" y="6105525"/>
            <a:ext cx="5400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0000FF"/>
                </a:solidFill>
                <a:ea typeface="黑体" panose="02010609060101010101" pitchFamily="49" charset="-122"/>
              </a:rPr>
              <a:t>容量 </a:t>
            </a:r>
            <a:r>
              <a:rPr kumimoji="1" lang="en-US" altLang="zh-CN" sz="2000" b="1">
                <a:solidFill>
                  <a:srgbClr val="0000FF"/>
                </a:solidFill>
                <a:ea typeface="黑体" panose="02010609060101010101" pitchFamily="49" charset="-122"/>
              </a:rPr>
              <a:t>4Kx(1+16)+64Kx8=580Kbits=72.5KB, </a:t>
            </a:r>
            <a:endParaRPr kumimoji="1" lang="en-US" altLang="zh-CN" sz="2000" b="1">
              <a:solidFill>
                <a:srgbClr val="0000FF"/>
              </a:solidFill>
              <a:ea typeface="黑体" panose="02010609060101010101" pitchFamily="49" charset="-122"/>
            </a:endParaRPr>
          </a:p>
          <a:p>
            <a:pPr eaLnBrk="1" hangingPunct="1"/>
            <a:r>
              <a:rPr kumimoji="1" lang="zh-CN" altLang="en-US" sz="2000" b="1">
                <a:solidFill>
                  <a:srgbClr val="0000FF"/>
                </a:solidFill>
                <a:ea typeface="黑体" panose="02010609060101010101" pitchFamily="49" charset="-122"/>
              </a:rPr>
              <a:t>数据占</a:t>
            </a:r>
            <a:r>
              <a:rPr kumimoji="1" lang="en-US" altLang="zh-CN" sz="2000" b="1">
                <a:solidFill>
                  <a:srgbClr val="0000FF"/>
                </a:solidFill>
                <a:ea typeface="黑体" panose="02010609060101010101" pitchFamily="49" charset="-122"/>
              </a:rPr>
              <a:t>64KB / 72.5KB = 88.3%</a:t>
            </a:r>
            <a:r>
              <a:rPr kumimoji="1" lang="en-US" altLang="zh-CN" sz="2000" b="1" i="1">
                <a:solidFill>
                  <a:srgbClr val="0000FF"/>
                </a:solidFill>
                <a:ea typeface="黑体" panose="02010609060101010101" pitchFamily="49" charset="-122"/>
              </a:rPr>
              <a:t> </a:t>
            </a:r>
            <a:r>
              <a:rPr kumimoji="1" lang="en-US" altLang="zh-CN" sz="2000" b="1">
                <a:solidFill>
                  <a:srgbClr val="0000FF"/>
                </a:solidFill>
                <a:ea typeface="黑体" panose="02010609060101010101" pitchFamily="49" charset="-122"/>
              </a:rPr>
              <a:t> </a:t>
            </a:r>
            <a:endParaRPr kumimoji="1" lang="en-US" altLang="zh-CN" sz="2000" b="1">
              <a:solidFill>
                <a:srgbClr val="0000FF"/>
              </a:solidFill>
              <a:ea typeface="黑体" panose="02010609060101010101" pitchFamily="49" charset="-122"/>
            </a:endParaRPr>
          </a:p>
        </p:txBody>
      </p:sp>
      <p:sp>
        <p:nvSpPr>
          <p:cNvPr id="64624" name="Line 165"/>
          <p:cNvSpPr>
            <a:spLocks noChangeShapeType="1"/>
          </p:cNvSpPr>
          <p:nvPr/>
        </p:nvSpPr>
        <p:spPr bwMode="auto">
          <a:xfrm>
            <a:off x="3575050" y="2752725"/>
            <a:ext cx="0" cy="406400"/>
          </a:xfrm>
          <a:prstGeom prst="line">
            <a:avLst/>
          </a:prstGeom>
          <a:noFill/>
          <a:ln w="28575">
            <a:solidFill>
              <a:srgbClr val="800000"/>
            </a:solidFill>
            <a:rou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85863" name="Text Box 135"/>
          <p:cNvSpPr txBox="1">
            <a:spLocks noChangeArrowheads="1"/>
          </p:cNvSpPr>
          <p:nvPr/>
        </p:nvSpPr>
        <p:spPr bwMode="auto">
          <a:xfrm>
            <a:off x="9696451" y="4103688"/>
            <a:ext cx="7651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CC3300"/>
                </a:solidFill>
                <a:ea typeface="华文新魏" panose="02010800040101010101" pitchFamily="2" charset="-122"/>
              </a:rPr>
              <a:t>64KB÷16B=4K</a:t>
            </a:r>
            <a:r>
              <a:rPr kumimoji="1" lang="zh-CN" altLang="en-US" sz="2000" b="1">
                <a:solidFill>
                  <a:srgbClr val="CC3300"/>
                </a:solidFill>
                <a:ea typeface="华文新魏" panose="02010800040101010101" pitchFamily="2" charset="-122"/>
              </a:rPr>
              <a:t>行</a:t>
            </a:r>
            <a:endParaRPr kumimoji="1" lang="zh-CN" altLang="en-US" sz="2000" b="1">
              <a:solidFill>
                <a:srgbClr val="CC3300"/>
              </a:solidFill>
              <a:ea typeface="华文新魏" panose="0201080004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2291"/>
                                        </p:tgtEl>
                                        <p:attrNameLst>
                                          <p:attrName>style.visibility</p:attrName>
                                        </p:attrNameLst>
                                      </p:cBhvr>
                                      <p:to>
                                        <p:strVal val="visible"/>
                                      </p:to>
                                    </p:set>
                                    <p:animEffect transition="in" filter="blinds(horizontal)">
                                      <p:cBhvr>
                                        <p:cTn id="32" dur="500"/>
                                        <p:tgtEl>
                                          <p:spTgt spid="4322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5863"/>
                                        </p:tgtEl>
                                        <p:attrNameLst>
                                          <p:attrName>style.visibility</p:attrName>
                                        </p:attrNameLst>
                                      </p:cBhvr>
                                      <p:to>
                                        <p:strVal val="visible"/>
                                      </p:to>
                                    </p:set>
                                    <p:animEffect transition="in" filter="blinds(horizontal)">
                                      <p:cBhvr>
                                        <p:cTn id="37" dur="500"/>
                                        <p:tgtEl>
                                          <p:spTgt spid="58586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2292"/>
                                        </p:tgtEl>
                                        <p:attrNameLst>
                                          <p:attrName>style.visibility</p:attrName>
                                        </p:attrNameLst>
                                      </p:cBhvr>
                                      <p:to>
                                        <p:strVal val="visible"/>
                                      </p:to>
                                    </p:set>
                                    <p:animEffect transition="in" filter="blinds(horizontal)">
                                      <p:cBhvr>
                                        <p:cTn id="42" dur="500"/>
                                        <p:tgtEl>
                                          <p:spTgt spid="43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291" grpId="0"/>
      <p:bldP spid="432292" grpId="0"/>
      <p:bldP spid="5858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en-US" dirty="0"/>
              <a:t>程序访问的局部性</a:t>
            </a:r>
            <a:endParaRPr lang="zh-CN" altLang="en-US" dirty="0"/>
          </a:p>
        </p:txBody>
      </p:sp>
      <p:sp>
        <p:nvSpPr>
          <p:cNvPr id="3" name="内容占位符 2"/>
          <p:cNvSpPr>
            <a:spLocks noGrp="1"/>
          </p:cNvSpPr>
          <p:nvPr>
            <p:ph idx="1"/>
          </p:nvPr>
        </p:nvSpPr>
        <p:spPr>
          <a:xfrm>
            <a:off x="592667" y="987748"/>
            <a:ext cx="10922000" cy="1497846"/>
          </a:xfrm>
        </p:spPr>
        <p:txBody>
          <a:bodyPr/>
          <a:lstStyle/>
          <a:p>
            <a:r>
              <a:rPr lang="zh-CN" altLang="en-US" dirty="0"/>
              <a:t>学习目标</a:t>
            </a:r>
            <a:endParaRPr lang="en-US" altLang="zh-CN" dirty="0"/>
          </a:p>
          <a:p>
            <a:pPr lvl="1"/>
            <a:r>
              <a:rPr lang="zh-CN" altLang="en-US" dirty="0"/>
              <a:t>能够说出程序访问的局部性是什么</a:t>
            </a:r>
            <a:endParaRPr lang="en-US" altLang="zh-CN" dirty="0"/>
          </a:p>
          <a:p>
            <a:pPr lvl="1"/>
            <a:r>
              <a:rPr lang="zh-CN" altLang="en-US" dirty="0"/>
              <a:t>能够分析</a:t>
            </a:r>
            <a:r>
              <a:rPr lang="en-US" altLang="zh-CN" dirty="0"/>
              <a:t>C</a:t>
            </a:r>
            <a:r>
              <a:rPr lang="zh-CN" altLang="en-US" dirty="0"/>
              <a:t>程序的空间局部性和时间局部性</a:t>
            </a:r>
            <a:endParaRPr lang="zh-CN" altLang="en-US"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en-US" dirty="0"/>
              <a:t>程序访问的局部性</a:t>
            </a:r>
            <a:endParaRPr lang="zh-CN" altLang="en-US" dirty="0"/>
          </a:p>
        </p:txBody>
      </p:sp>
      <p:sp>
        <p:nvSpPr>
          <p:cNvPr id="3" name="内容占位符 2"/>
          <p:cNvSpPr>
            <a:spLocks noGrp="1"/>
          </p:cNvSpPr>
          <p:nvPr>
            <p:ph idx="1"/>
          </p:nvPr>
        </p:nvSpPr>
        <p:spPr>
          <a:xfrm>
            <a:off x="592667" y="987748"/>
            <a:ext cx="10922000" cy="5511252"/>
          </a:xfrm>
        </p:spPr>
        <p:txBody>
          <a:bodyPr/>
          <a:lstStyle/>
          <a:p>
            <a:r>
              <a:rPr lang="zh-CN" altLang="en-US" dirty="0">
                <a:solidFill>
                  <a:srgbClr val="FF0000"/>
                </a:solidFill>
              </a:rPr>
              <a:t>在较短时间间隔内，程序产生的地址往往集中在存储器的一个很小的范围</a:t>
            </a:r>
            <a:r>
              <a:rPr lang="zh-CN" altLang="en-US" dirty="0"/>
              <a:t>，这种现象称为程序访问的局部性</a:t>
            </a:r>
            <a:endParaRPr lang="en-US" altLang="zh-CN" dirty="0"/>
          </a:p>
          <a:p>
            <a:r>
              <a:rPr lang="zh-CN" altLang="en-US" dirty="0"/>
              <a:t>时间局部性</a:t>
            </a:r>
            <a:endParaRPr lang="en-US" altLang="zh-CN" dirty="0"/>
          </a:p>
          <a:p>
            <a:pPr lvl="1"/>
            <a:r>
              <a:rPr lang="zh-CN" altLang="en-US" dirty="0"/>
              <a:t>被访问的某个存储单元在一个较短的时间间隔内很可能又被访问</a:t>
            </a:r>
            <a:endParaRPr lang="en-US" altLang="zh-CN" dirty="0"/>
          </a:p>
          <a:p>
            <a:r>
              <a:rPr lang="zh-CN" altLang="en-US" dirty="0"/>
              <a:t>空间局部性</a:t>
            </a:r>
            <a:endParaRPr lang="en-US" altLang="zh-CN" dirty="0"/>
          </a:p>
          <a:p>
            <a:pPr lvl="1"/>
            <a:r>
              <a:rPr lang="zh-CN" altLang="en-US" dirty="0"/>
              <a:t>被访问的某个存储单元的邻近单元在一个较短的时间间隔内很可能也被访问</a:t>
            </a:r>
            <a:endParaRPr lang="en-US" altLang="zh-CN" dirty="0"/>
          </a:p>
          <a:p>
            <a:r>
              <a:rPr lang="zh-CN" altLang="en-US" dirty="0"/>
              <a:t>原因</a:t>
            </a:r>
            <a:endParaRPr lang="en-US" altLang="zh-CN" dirty="0"/>
          </a:p>
          <a:p>
            <a:pPr lvl="1"/>
            <a:r>
              <a:rPr lang="zh-CN" altLang="en-US" dirty="0">
                <a:solidFill>
                  <a:srgbClr val="FF0000"/>
                </a:solidFill>
              </a:rPr>
              <a:t>指令在内存按顺序存放</a:t>
            </a:r>
            <a:r>
              <a:rPr lang="zh-CN" altLang="en-US" dirty="0"/>
              <a:t>，其地址连续，体现出空间局部性</a:t>
            </a:r>
            <a:endParaRPr lang="en-US" altLang="zh-CN" dirty="0"/>
          </a:p>
          <a:p>
            <a:pPr lvl="1"/>
            <a:r>
              <a:rPr lang="zh-CN" altLang="en-US" dirty="0">
                <a:solidFill>
                  <a:srgbClr val="FF0000"/>
                </a:solidFill>
              </a:rPr>
              <a:t>循环程序段或子程序段</a:t>
            </a:r>
            <a:r>
              <a:rPr lang="zh-CN" altLang="en-US" dirty="0"/>
              <a:t>通常被</a:t>
            </a:r>
            <a:r>
              <a:rPr lang="zh-CN" altLang="en-US" dirty="0">
                <a:solidFill>
                  <a:srgbClr val="FF0000"/>
                </a:solidFill>
              </a:rPr>
              <a:t>重复执行</a:t>
            </a:r>
            <a:r>
              <a:rPr lang="zh-CN" altLang="en-US" dirty="0"/>
              <a:t>，体现出时间局部性</a:t>
            </a:r>
            <a:endParaRPr lang="en-US" altLang="zh-CN" dirty="0"/>
          </a:p>
          <a:p>
            <a:pPr lvl="1"/>
            <a:r>
              <a:rPr lang="zh-CN" altLang="en-US" dirty="0">
                <a:solidFill>
                  <a:srgbClr val="FF0000"/>
                </a:solidFill>
              </a:rPr>
              <a:t>数据</a:t>
            </a:r>
            <a:r>
              <a:rPr lang="zh-CN" altLang="en-US" dirty="0"/>
              <a:t>在内存一般也是</a:t>
            </a:r>
            <a:r>
              <a:rPr lang="zh-CN" altLang="en-US" dirty="0">
                <a:solidFill>
                  <a:srgbClr val="FF0000"/>
                </a:solidFill>
              </a:rPr>
              <a:t>连续存放</a:t>
            </a:r>
            <a:r>
              <a:rPr lang="zh-CN" altLang="en-US" dirty="0"/>
              <a:t>，体现出空间局部性</a:t>
            </a:r>
            <a:endParaRPr lang="en-US" altLang="zh-CN" dirty="0"/>
          </a:p>
          <a:p>
            <a:pPr lvl="1"/>
            <a:r>
              <a:rPr lang="zh-CN" altLang="en-US" dirty="0">
                <a:solidFill>
                  <a:srgbClr val="FF0000"/>
                </a:solidFill>
              </a:rPr>
              <a:t>数组元素</a:t>
            </a:r>
            <a:r>
              <a:rPr lang="zh-CN" altLang="en-US" dirty="0"/>
              <a:t>常常被按序</a:t>
            </a:r>
            <a:r>
              <a:rPr lang="zh-CN" altLang="en-US" dirty="0">
                <a:solidFill>
                  <a:srgbClr val="FF0000"/>
                </a:solidFill>
              </a:rPr>
              <a:t>重复访问</a:t>
            </a:r>
            <a:r>
              <a:rPr lang="zh-CN" altLang="en-US" dirty="0"/>
              <a:t>，体现出时间局部性</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24933" y="223072"/>
            <a:ext cx="10989733" cy="520784"/>
          </a:xfrm>
        </p:spPr>
        <p:txBody>
          <a:bodyPr vert="horz" wrap="square" lIns="91440" tIns="45720" rIns="91440" bIns="45720" numCol="1" anchor="ctr" anchorCtr="0" compatLnSpc="1">
            <a:spAutoFit/>
          </a:bodyPr>
          <a:lstStyle/>
          <a:p>
            <a:pPr defTabSz="717550" eaLnBrk="1" hangingPunct="1"/>
            <a:r>
              <a:rPr lang="zh-CN" altLang="en-US" dirty="0"/>
              <a:t>程序访问的局部性</a:t>
            </a:r>
            <a:r>
              <a:rPr lang="en-US" altLang="zh-CN" dirty="0"/>
              <a:t>-</a:t>
            </a:r>
            <a:r>
              <a:rPr lang="zh-CN" altLang="en-US" dirty="0"/>
              <a:t>实例</a:t>
            </a:r>
            <a:r>
              <a:rPr lang="en-US" altLang="zh-CN" dirty="0"/>
              <a:t>1</a:t>
            </a:r>
            <a:endParaRPr lang="en-US" altLang="zh-CN" dirty="0"/>
          </a:p>
        </p:txBody>
      </p:sp>
      <p:sp>
        <p:nvSpPr>
          <p:cNvPr id="573445" name="Rectangle 5"/>
          <p:cNvSpPr>
            <a:spLocks noChangeArrowheads="1"/>
          </p:cNvSpPr>
          <p:nvPr/>
        </p:nvSpPr>
        <p:spPr bwMode="auto">
          <a:xfrm>
            <a:off x="1212340" y="5454650"/>
            <a:ext cx="5759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140" tIns="43777" rIns="89140" bIns="43777"/>
          <a:lstStyle>
            <a:lvl1pPr marL="225425" indent="-225425" defTabSz="895350">
              <a:defRPr sz="1600">
                <a:solidFill>
                  <a:schemeClr val="tx1"/>
                </a:solidFill>
                <a:latin typeface="Arial" panose="020B0604020202020204" pitchFamily="34" charset="0"/>
              </a:defRPr>
            </a:lvl1pPr>
            <a:lvl2pPr marL="742950" indent="-285750" defTabSz="895350">
              <a:defRPr sz="1600">
                <a:solidFill>
                  <a:schemeClr val="tx1"/>
                </a:solidFill>
                <a:latin typeface="Arial" panose="020B0604020202020204" pitchFamily="34" charset="0"/>
              </a:defRPr>
            </a:lvl2pPr>
            <a:lvl3pPr marL="1143000" indent="-228600" defTabSz="895350">
              <a:defRPr sz="1600">
                <a:solidFill>
                  <a:schemeClr val="tx1"/>
                </a:solidFill>
                <a:latin typeface="Arial" panose="020B0604020202020204" pitchFamily="34" charset="0"/>
              </a:defRPr>
            </a:lvl3pPr>
            <a:lvl4pPr marL="1600200" indent="-228600" defTabSz="895350">
              <a:defRPr sz="1600">
                <a:solidFill>
                  <a:schemeClr val="tx1"/>
                </a:solidFill>
                <a:latin typeface="Arial" panose="020B0604020202020204" pitchFamily="34" charset="0"/>
              </a:defRPr>
            </a:lvl4pPr>
            <a:lvl5pPr marL="2057400" indent="-228600" defTabSz="895350">
              <a:defRPr sz="1600">
                <a:solidFill>
                  <a:schemeClr val="tx1"/>
                </a:solidFill>
                <a:latin typeface="Arial" panose="020B0604020202020204" pitchFamily="34" charset="0"/>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kumimoji="1" lang="zh-CN" altLang="en-US" sz="2000" b="1" dirty="0">
                <a:solidFill>
                  <a:srgbClr val="0000FF"/>
                </a:solidFill>
                <a:latin typeface="微软雅黑" panose="020B0503020204020204" pitchFamily="34" charset="-122"/>
                <a:ea typeface="微软雅黑" panose="020B0503020204020204" pitchFamily="34" charset="-122"/>
              </a:rPr>
              <a:t>每条指令</a:t>
            </a:r>
            <a:r>
              <a:rPr kumimoji="1" lang="en-US" altLang="zh-CN" sz="2000" b="1" dirty="0">
                <a:solidFill>
                  <a:srgbClr val="0000FF"/>
                </a:solidFill>
                <a:latin typeface="微软雅黑" panose="020B0503020204020204" pitchFamily="34" charset="-122"/>
                <a:ea typeface="微软雅黑" panose="020B0503020204020204" pitchFamily="34" charset="-122"/>
              </a:rPr>
              <a:t>4</a:t>
            </a:r>
            <a:r>
              <a:rPr kumimoji="1" lang="zh-CN" altLang="en-US" sz="2000" b="1" dirty="0">
                <a:solidFill>
                  <a:srgbClr val="0000FF"/>
                </a:solidFill>
                <a:latin typeface="微软雅黑" panose="020B0503020204020204" pitchFamily="34" charset="-122"/>
                <a:ea typeface="微软雅黑" panose="020B0503020204020204" pitchFamily="34" charset="-122"/>
              </a:rPr>
              <a:t>个字节；每个数组元素</a:t>
            </a:r>
            <a:r>
              <a:rPr kumimoji="1" lang="en-US" altLang="zh-CN" sz="2000" b="1" dirty="0">
                <a:solidFill>
                  <a:srgbClr val="0000FF"/>
                </a:solidFill>
                <a:latin typeface="微软雅黑" panose="020B0503020204020204" pitchFamily="34" charset="-122"/>
                <a:ea typeface="微软雅黑" panose="020B0503020204020204" pitchFamily="34" charset="-122"/>
              </a:rPr>
              <a:t>4</a:t>
            </a:r>
            <a:r>
              <a:rPr kumimoji="1" lang="zh-CN" altLang="en-US" sz="2000" b="1" dirty="0">
                <a:solidFill>
                  <a:srgbClr val="0000FF"/>
                </a:solidFill>
                <a:latin typeface="微软雅黑" panose="020B0503020204020204" pitchFamily="34" charset="-122"/>
                <a:ea typeface="微软雅黑" panose="020B0503020204020204" pitchFamily="34" charset="-122"/>
              </a:rPr>
              <a:t>字节</a:t>
            </a:r>
            <a:endParaRPr kumimoji="1" lang="zh-CN" altLang="en-US" sz="2000" b="1" dirty="0">
              <a:solidFill>
                <a:srgbClr val="0000FF"/>
              </a:solidFill>
              <a:latin typeface="微软雅黑" panose="020B0503020204020204" pitchFamily="34" charset="-122"/>
              <a:ea typeface="微软雅黑" panose="020B0503020204020204" pitchFamily="34" charset="-122"/>
            </a:endParaRPr>
          </a:p>
          <a:p>
            <a:pPr eaLnBrk="1" hangingPunct="1">
              <a:spcBef>
                <a:spcPct val="20000"/>
              </a:spcBef>
              <a:buClr>
                <a:schemeClr val="accent1"/>
              </a:buClr>
              <a:buSzPct val="80000"/>
              <a:buFont typeface="Wingdings" panose="05000000000000000000" pitchFamily="2" charset="2"/>
              <a:buNone/>
            </a:pPr>
            <a:r>
              <a:rPr kumimoji="1" lang="zh-CN" altLang="en-US" sz="2000" b="1" dirty="0">
                <a:solidFill>
                  <a:srgbClr val="0000FF"/>
                </a:solidFill>
                <a:latin typeface="微软雅黑" panose="020B0503020204020204" pitchFamily="34" charset="-122"/>
                <a:ea typeface="微软雅黑" panose="020B0503020204020204" pitchFamily="34" charset="-122"/>
              </a:rPr>
              <a:t>指令和数组元素在内存中均连续存放</a:t>
            </a:r>
            <a:endParaRPr kumimoji="1" lang="zh-CN" altLang="en-US" sz="2000" b="1" dirty="0">
              <a:solidFill>
                <a:srgbClr val="0000FF"/>
              </a:solidFill>
              <a:latin typeface="微软雅黑" panose="020B0503020204020204" pitchFamily="34" charset="-122"/>
              <a:ea typeface="微软雅黑" panose="020B0503020204020204" pitchFamily="34" charset="-122"/>
            </a:endParaRPr>
          </a:p>
          <a:p>
            <a:pPr eaLnBrk="1" hangingPunct="1">
              <a:spcBef>
                <a:spcPct val="20000"/>
              </a:spcBef>
              <a:buClr>
                <a:schemeClr val="accent1"/>
              </a:buClr>
              <a:buSzPct val="80000"/>
              <a:buFont typeface="Wingdings" panose="05000000000000000000" pitchFamily="2" charset="2"/>
              <a:buNone/>
            </a:pPr>
            <a:r>
              <a:rPr kumimoji="1" lang="en-US" altLang="zh-CN" sz="2000" b="1" dirty="0">
                <a:solidFill>
                  <a:srgbClr val="0000FF"/>
                </a:solidFill>
                <a:latin typeface="微软雅黑" panose="020B0503020204020204" pitchFamily="34" charset="-122"/>
                <a:ea typeface="微软雅黑" panose="020B0503020204020204" pitchFamily="34" charset="-122"/>
              </a:rPr>
              <a:t>sum, </a:t>
            </a:r>
            <a:r>
              <a:rPr kumimoji="1" lang="en-US" altLang="zh-CN" sz="2000" b="1" dirty="0" err="1">
                <a:solidFill>
                  <a:srgbClr val="0000FF"/>
                </a:solidFill>
                <a:latin typeface="微软雅黑" panose="020B0503020204020204" pitchFamily="34" charset="-122"/>
                <a:ea typeface="微软雅黑" panose="020B0503020204020204" pitchFamily="34" charset="-122"/>
              </a:rPr>
              <a:t>ap</a:t>
            </a:r>
            <a:r>
              <a:rPr kumimoji="1" lang="en-US" altLang="zh-CN" sz="2000" b="1" dirty="0">
                <a:solidFill>
                  <a:srgbClr val="0000FF"/>
                </a:solidFill>
                <a:latin typeface="微软雅黑" panose="020B0503020204020204" pitchFamily="34" charset="-122"/>
                <a:ea typeface="微软雅黑" panose="020B0503020204020204" pitchFamily="34" charset="-122"/>
              </a:rPr>
              <a:t> ,</a:t>
            </a:r>
            <a:r>
              <a:rPr kumimoji="1" lang="en-US" altLang="zh-CN" sz="2000" b="1" dirty="0" err="1">
                <a:solidFill>
                  <a:srgbClr val="0000FF"/>
                </a:solidFill>
                <a:latin typeface="微软雅黑" panose="020B0503020204020204" pitchFamily="34" charset="-122"/>
                <a:ea typeface="微软雅黑" panose="020B0503020204020204" pitchFamily="34" charset="-122"/>
              </a:rPr>
              <a:t>i</a:t>
            </a:r>
            <a:r>
              <a:rPr kumimoji="1" lang="en-US" altLang="zh-CN" sz="2000" b="1" dirty="0">
                <a:solidFill>
                  <a:srgbClr val="0000FF"/>
                </a:solidFill>
                <a:latin typeface="微软雅黑" panose="020B0503020204020204" pitchFamily="34" charset="-122"/>
                <a:ea typeface="微软雅黑" panose="020B0503020204020204" pitchFamily="34" charset="-122"/>
              </a:rPr>
              <a:t>, t </a:t>
            </a:r>
            <a:r>
              <a:rPr kumimoji="1" lang="zh-CN" altLang="en-US" sz="2000" b="1" dirty="0">
                <a:solidFill>
                  <a:srgbClr val="0000FF"/>
                </a:solidFill>
                <a:latin typeface="微软雅黑" panose="020B0503020204020204" pitchFamily="34" charset="-122"/>
                <a:ea typeface="微软雅黑" panose="020B0503020204020204" pitchFamily="34" charset="-122"/>
              </a:rPr>
              <a:t>均为通用寄存器；</a:t>
            </a:r>
            <a:r>
              <a:rPr kumimoji="1" lang="en-US" altLang="zh-CN" sz="2000" b="1" dirty="0">
                <a:solidFill>
                  <a:srgbClr val="0000FF"/>
                </a:solidFill>
                <a:latin typeface="微软雅黑" panose="020B0503020204020204" pitchFamily="34" charset="-122"/>
                <a:ea typeface="微软雅黑" panose="020B0503020204020204" pitchFamily="34" charset="-122"/>
              </a:rPr>
              <a:t>A</a:t>
            </a:r>
            <a:r>
              <a:rPr kumimoji="1" lang="zh-CN" altLang="en-US" sz="2000" b="1" dirty="0">
                <a:solidFill>
                  <a:srgbClr val="0000FF"/>
                </a:solidFill>
                <a:latin typeface="微软雅黑" panose="020B0503020204020204" pitchFamily="34" charset="-122"/>
                <a:ea typeface="微软雅黑" panose="020B0503020204020204" pitchFamily="34" charset="-122"/>
              </a:rPr>
              <a:t>，</a:t>
            </a:r>
            <a:r>
              <a:rPr kumimoji="1" lang="en-US" altLang="zh-CN" sz="2000" b="1" dirty="0">
                <a:solidFill>
                  <a:srgbClr val="0000FF"/>
                </a:solidFill>
                <a:latin typeface="微软雅黑" panose="020B0503020204020204" pitchFamily="34" charset="-122"/>
                <a:ea typeface="微软雅黑" panose="020B0503020204020204" pitchFamily="34" charset="-122"/>
              </a:rPr>
              <a:t>V</a:t>
            </a:r>
            <a:r>
              <a:rPr kumimoji="1" lang="zh-CN" altLang="en-US" sz="2000" b="1" dirty="0">
                <a:solidFill>
                  <a:srgbClr val="0000FF"/>
                </a:solidFill>
                <a:latin typeface="微软雅黑" panose="020B0503020204020204" pitchFamily="34" charset="-122"/>
                <a:ea typeface="微软雅黑" panose="020B0503020204020204" pitchFamily="34" charset="-122"/>
              </a:rPr>
              <a:t>为内存地址</a:t>
            </a:r>
            <a:endParaRPr kumimoji="1" lang="zh-CN" altLang="en-US" sz="2000" b="1" dirty="0">
              <a:solidFill>
                <a:srgbClr val="0000FF"/>
              </a:solidFill>
              <a:latin typeface="微软雅黑" panose="020B0503020204020204" pitchFamily="34" charset="-122"/>
              <a:ea typeface="微软雅黑" panose="020B0503020204020204" pitchFamily="34" charset="-122"/>
            </a:endParaRPr>
          </a:p>
        </p:txBody>
      </p:sp>
      <p:grpSp>
        <p:nvGrpSpPr>
          <p:cNvPr id="2" name="Group 59"/>
          <p:cNvGrpSpPr/>
          <p:nvPr/>
        </p:nvGrpSpPr>
        <p:grpSpPr bwMode="auto">
          <a:xfrm>
            <a:off x="8560853" y="972086"/>
            <a:ext cx="2849563" cy="5124450"/>
            <a:chOff x="3928" y="562"/>
            <a:chExt cx="1795" cy="3228"/>
          </a:xfrm>
        </p:grpSpPr>
        <p:sp>
          <p:nvSpPr>
            <p:cNvPr id="60428" name="Rectangle 10"/>
            <p:cNvSpPr>
              <a:spLocks noChangeArrowheads="1"/>
            </p:cNvSpPr>
            <p:nvPr/>
          </p:nvSpPr>
          <p:spPr bwMode="auto">
            <a:xfrm>
              <a:off x="4580" y="966"/>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latin typeface="Times New Roman" panose="02020603050405020304" pitchFamily="18" charset="0"/>
                  <a:ea typeface="PMingLiU" panose="02020500000000000000" pitchFamily="18" charset="-120"/>
                </a:rPr>
                <a:t>I1</a:t>
              </a:r>
              <a:endParaRPr lang="en-US" altLang="zh-TW" b="1">
                <a:latin typeface="Times New Roman" panose="02020603050405020304" pitchFamily="18" charset="0"/>
                <a:ea typeface="PMingLiU" panose="02020500000000000000" pitchFamily="18" charset="-120"/>
              </a:endParaRPr>
            </a:p>
          </p:txBody>
        </p:sp>
        <p:sp>
          <p:nvSpPr>
            <p:cNvPr id="60429" name="Rectangle 11"/>
            <p:cNvSpPr>
              <a:spLocks noChangeArrowheads="1"/>
            </p:cNvSpPr>
            <p:nvPr/>
          </p:nvSpPr>
          <p:spPr bwMode="auto">
            <a:xfrm>
              <a:off x="4580" y="1118"/>
              <a:ext cx="890" cy="151"/>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latin typeface="Times New Roman" panose="02020603050405020304" pitchFamily="18" charset="0"/>
                  <a:ea typeface="PMingLiU" panose="02020500000000000000" pitchFamily="18" charset="-120"/>
                </a:rPr>
                <a:t>I2</a:t>
              </a:r>
              <a:endParaRPr lang="en-US" altLang="zh-TW" b="1">
                <a:latin typeface="Times New Roman" panose="02020603050405020304" pitchFamily="18" charset="0"/>
                <a:ea typeface="PMingLiU" panose="02020500000000000000" pitchFamily="18" charset="-120"/>
              </a:endParaRPr>
            </a:p>
          </p:txBody>
        </p:sp>
        <p:sp>
          <p:nvSpPr>
            <p:cNvPr id="60430" name="Rectangle 12"/>
            <p:cNvSpPr>
              <a:spLocks noChangeArrowheads="1"/>
            </p:cNvSpPr>
            <p:nvPr/>
          </p:nvSpPr>
          <p:spPr bwMode="auto">
            <a:xfrm>
              <a:off x="4580" y="1271"/>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latin typeface="Times New Roman" panose="02020603050405020304" pitchFamily="18" charset="0"/>
                  <a:ea typeface="PMingLiU" panose="02020500000000000000" pitchFamily="18" charset="-120"/>
                </a:rPr>
                <a:t>I3</a:t>
              </a:r>
              <a:endParaRPr lang="en-US" altLang="zh-TW" b="1">
                <a:latin typeface="Times New Roman" panose="02020603050405020304" pitchFamily="18" charset="0"/>
                <a:ea typeface="PMingLiU" panose="02020500000000000000" pitchFamily="18" charset="-120"/>
              </a:endParaRPr>
            </a:p>
          </p:txBody>
        </p:sp>
        <p:sp>
          <p:nvSpPr>
            <p:cNvPr id="60431" name="Rectangle 13"/>
            <p:cNvSpPr>
              <a:spLocks noChangeArrowheads="1"/>
            </p:cNvSpPr>
            <p:nvPr/>
          </p:nvSpPr>
          <p:spPr bwMode="auto">
            <a:xfrm>
              <a:off x="4580" y="1416"/>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dirty="0">
                  <a:latin typeface="Times New Roman" panose="02020603050405020304" pitchFamily="18" charset="0"/>
                  <a:ea typeface="PMingLiU" panose="02020500000000000000" pitchFamily="18" charset="-120"/>
                </a:rPr>
                <a:t>I4</a:t>
              </a:r>
              <a:endParaRPr lang="en-US" altLang="zh-TW" b="1" dirty="0">
                <a:latin typeface="Times New Roman" panose="02020603050405020304" pitchFamily="18" charset="0"/>
                <a:ea typeface="PMingLiU" panose="02020500000000000000" pitchFamily="18" charset="-120"/>
              </a:endParaRPr>
            </a:p>
          </p:txBody>
        </p:sp>
        <p:sp>
          <p:nvSpPr>
            <p:cNvPr id="60432" name="Rectangle 14"/>
            <p:cNvSpPr>
              <a:spLocks noChangeArrowheads="1"/>
            </p:cNvSpPr>
            <p:nvPr/>
          </p:nvSpPr>
          <p:spPr bwMode="auto">
            <a:xfrm>
              <a:off x="4580" y="1561"/>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latin typeface="Times New Roman" panose="02020603050405020304" pitchFamily="18" charset="0"/>
                  <a:ea typeface="PMingLiU" panose="02020500000000000000" pitchFamily="18" charset="-120"/>
                </a:rPr>
                <a:t>I5</a:t>
              </a:r>
              <a:endParaRPr lang="en-US" altLang="zh-TW" b="1">
                <a:latin typeface="Times New Roman" panose="02020603050405020304" pitchFamily="18" charset="0"/>
                <a:ea typeface="PMingLiU" panose="02020500000000000000" pitchFamily="18" charset="-120"/>
              </a:endParaRPr>
            </a:p>
          </p:txBody>
        </p:sp>
        <p:sp>
          <p:nvSpPr>
            <p:cNvPr id="60433" name="Rectangle 15"/>
            <p:cNvSpPr>
              <a:spLocks noChangeArrowheads="1"/>
            </p:cNvSpPr>
            <p:nvPr/>
          </p:nvSpPr>
          <p:spPr bwMode="auto">
            <a:xfrm>
              <a:off x="4580" y="1714"/>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latin typeface="Times New Roman" panose="02020603050405020304" pitchFamily="18" charset="0"/>
                  <a:ea typeface="PMingLiU" panose="02020500000000000000" pitchFamily="18" charset="-120"/>
                </a:rPr>
                <a:t>I6</a:t>
              </a:r>
              <a:endParaRPr lang="en-US" altLang="zh-TW" b="1">
                <a:latin typeface="Times New Roman" panose="02020603050405020304" pitchFamily="18" charset="0"/>
                <a:ea typeface="PMingLiU" panose="02020500000000000000" pitchFamily="18" charset="-120"/>
              </a:endParaRPr>
            </a:p>
          </p:txBody>
        </p:sp>
        <p:sp>
          <p:nvSpPr>
            <p:cNvPr id="60434" name="Rectangle 16"/>
            <p:cNvSpPr>
              <a:spLocks noChangeArrowheads="1"/>
            </p:cNvSpPr>
            <p:nvPr/>
          </p:nvSpPr>
          <p:spPr bwMode="auto">
            <a:xfrm>
              <a:off x="4080" y="938"/>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0x100</a:t>
              </a:r>
              <a:endParaRPr lang="en-US" altLang="zh-TW" b="1" dirty="0">
                <a:ea typeface="PMingLiU" panose="02020500000000000000" pitchFamily="18" charset="-120"/>
              </a:endParaRPr>
            </a:p>
          </p:txBody>
        </p:sp>
        <p:sp>
          <p:nvSpPr>
            <p:cNvPr id="60435" name="Rectangle 17"/>
            <p:cNvSpPr>
              <a:spLocks noChangeArrowheads="1"/>
            </p:cNvSpPr>
            <p:nvPr/>
          </p:nvSpPr>
          <p:spPr bwMode="auto">
            <a:xfrm>
              <a:off x="4080" y="1099"/>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0x104</a:t>
              </a:r>
              <a:endParaRPr lang="en-US" altLang="zh-TW" b="1" dirty="0">
                <a:ea typeface="PMingLiU" panose="02020500000000000000" pitchFamily="18" charset="-120"/>
              </a:endParaRPr>
            </a:p>
          </p:txBody>
        </p:sp>
        <p:sp>
          <p:nvSpPr>
            <p:cNvPr id="60436" name="Rectangle 18"/>
            <p:cNvSpPr>
              <a:spLocks noChangeArrowheads="1"/>
            </p:cNvSpPr>
            <p:nvPr/>
          </p:nvSpPr>
          <p:spPr bwMode="auto">
            <a:xfrm>
              <a:off x="4080" y="1244"/>
              <a:ext cx="4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0x108</a:t>
              </a:r>
              <a:endParaRPr lang="en-US" altLang="zh-TW" b="1" dirty="0">
                <a:ea typeface="PMingLiU" panose="02020500000000000000" pitchFamily="18" charset="-120"/>
              </a:endParaRPr>
            </a:p>
          </p:txBody>
        </p:sp>
        <p:sp>
          <p:nvSpPr>
            <p:cNvPr id="60437" name="Rectangle 19"/>
            <p:cNvSpPr>
              <a:spLocks noChangeArrowheads="1"/>
            </p:cNvSpPr>
            <p:nvPr/>
          </p:nvSpPr>
          <p:spPr bwMode="auto">
            <a:xfrm>
              <a:off x="4080" y="1397"/>
              <a:ext cx="49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0x10C</a:t>
              </a:r>
              <a:endParaRPr lang="en-US" altLang="zh-TW" b="1" dirty="0">
                <a:ea typeface="PMingLiU" panose="02020500000000000000" pitchFamily="18" charset="-120"/>
              </a:endParaRPr>
            </a:p>
          </p:txBody>
        </p:sp>
        <p:sp>
          <p:nvSpPr>
            <p:cNvPr id="60438" name="Rectangle 20"/>
            <p:cNvSpPr>
              <a:spLocks noChangeArrowheads="1"/>
            </p:cNvSpPr>
            <p:nvPr/>
          </p:nvSpPr>
          <p:spPr bwMode="auto">
            <a:xfrm>
              <a:off x="4080" y="1550"/>
              <a:ext cx="46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0x110</a:t>
              </a:r>
              <a:endParaRPr lang="en-US" altLang="zh-TW" b="1" dirty="0">
                <a:ea typeface="PMingLiU" panose="02020500000000000000" pitchFamily="18" charset="-120"/>
              </a:endParaRPr>
            </a:p>
          </p:txBody>
        </p:sp>
        <p:sp>
          <p:nvSpPr>
            <p:cNvPr id="60439" name="Rectangle 21"/>
            <p:cNvSpPr>
              <a:spLocks noChangeArrowheads="1"/>
            </p:cNvSpPr>
            <p:nvPr/>
          </p:nvSpPr>
          <p:spPr bwMode="auto">
            <a:xfrm>
              <a:off x="4080" y="1702"/>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0x114</a:t>
              </a:r>
              <a:endParaRPr lang="en-US" altLang="zh-TW" b="1" dirty="0">
                <a:ea typeface="PMingLiU" panose="02020500000000000000" pitchFamily="18" charset="-120"/>
              </a:endParaRPr>
            </a:p>
          </p:txBody>
        </p:sp>
        <p:sp>
          <p:nvSpPr>
            <p:cNvPr id="60440" name="Rectangle 22"/>
            <p:cNvSpPr>
              <a:spLocks noChangeArrowheads="1"/>
            </p:cNvSpPr>
            <p:nvPr/>
          </p:nvSpPr>
          <p:spPr bwMode="auto">
            <a:xfrm>
              <a:off x="4580" y="2245"/>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dirty="0">
                  <a:latin typeface="Times New Roman" panose="02020603050405020304" pitchFamily="18" charset="0"/>
                  <a:ea typeface="PMingLiU" panose="02020500000000000000" pitchFamily="18" charset="-120"/>
                </a:rPr>
                <a:t>a[0]</a:t>
              </a:r>
              <a:endParaRPr lang="en-US" altLang="zh-TW" b="1" dirty="0">
                <a:latin typeface="Times New Roman" panose="02020603050405020304" pitchFamily="18" charset="0"/>
                <a:ea typeface="PMingLiU" panose="02020500000000000000" pitchFamily="18" charset="-120"/>
              </a:endParaRPr>
            </a:p>
          </p:txBody>
        </p:sp>
        <p:sp>
          <p:nvSpPr>
            <p:cNvPr id="60441" name="Rectangle 23"/>
            <p:cNvSpPr>
              <a:spLocks noChangeArrowheads="1"/>
            </p:cNvSpPr>
            <p:nvPr/>
          </p:nvSpPr>
          <p:spPr bwMode="auto">
            <a:xfrm>
              <a:off x="4580" y="2390"/>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dirty="0">
                  <a:latin typeface="Times New Roman" panose="02020603050405020304" pitchFamily="18" charset="0"/>
                  <a:ea typeface="PMingLiU" panose="02020500000000000000" pitchFamily="18" charset="-120"/>
                </a:rPr>
                <a:t>a[1]</a:t>
              </a:r>
              <a:endParaRPr lang="en-US" altLang="zh-TW" b="1" dirty="0">
                <a:latin typeface="Times New Roman" panose="02020603050405020304" pitchFamily="18" charset="0"/>
                <a:ea typeface="PMingLiU" panose="02020500000000000000" pitchFamily="18" charset="-120"/>
              </a:endParaRPr>
            </a:p>
          </p:txBody>
        </p:sp>
        <p:sp>
          <p:nvSpPr>
            <p:cNvPr id="60442" name="Rectangle 24"/>
            <p:cNvSpPr>
              <a:spLocks noChangeArrowheads="1"/>
            </p:cNvSpPr>
            <p:nvPr/>
          </p:nvSpPr>
          <p:spPr bwMode="auto">
            <a:xfrm>
              <a:off x="4580" y="2534"/>
              <a:ext cx="890" cy="151"/>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dirty="0">
                  <a:latin typeface="Times New Roman" panose="02020603050405020304" pitchFamily="18" charset="0"/>
                  <a:ea typeface="PMingLiU" panose="02020500000000000000" pitchFamily="18" charset="-120"/>
                </a:rPr>
                <a:t>a[2]</a:t>
              </a:r>
              <a:endParaRPr lang="en-US" altLang="zh-TW" b="1" dirty="0">
                <a:latin typeface="Times New Roman" panose="02020603050405020304" pitchFamily="18" charset="0"/>
                <a:ea typeface="PMingLiU" panose="02020500000000000000" pitchFamily="18" charset="-120"/>
              </a:endParaRPr>
            </a:p>
          </p:txBody>
        </p:sp>
        <p:sp>
          <p:nvSpPr>
            <p:cNvPr id="60443" name="Rectangle 25"/>
            <p:cNvSpPr>
              <a:spLocks noChangeArrowheads="1"/>
            </p:cNvSpPr>
            <p:nvPr/>
          </p:nvSpPr>
          <p:spPr bwMode="auto">
            <a:xfrm>
              <a:off x="4580" y="2687"/>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latin typeface="Times New Roman" panose="02020603050405020304" pitchFamily="18" charset="0"/>
                  <a:ea typeface="PMingLiU" panose="02020500000000000000" pitchFamily="18" charset="-120"/>
                </a:rPr>
                <a:t>a[3]</a:t>
              </a:r>
              <a:endParaRPr lang="en-US" altLang="zh-TW" b="1">
                <a:latin typeface="Times New Roman" panose="02020603050405020304" pitchFamily="18" charset="0"/>
                <a:ea typeface="PMingLiU" panose="02020500000000000000" pitchFamily="18" charset="-120"/>
              </a:endParaRPr>
            </a:p>
          </p:txBody>
        </p:sp>
        <p:sp>
          <p:nvSpPr>
            <p:cNvPr id="60444" name="Rectangle 26"/>
            <p:cNvSpPr>
              <a:spLocks noChangeArrowheads="1"/>
            </p:cNvSpPr>
            <p:nvPr/>
          </p:nvSpPr>
          <p:spPr bwMode="auto">
            <a:xfrm>
              <a:off x="4580" y="2840"/>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dirty="0">
                  <a:latin typeface="Times New Roman" panose="02020603050405020304" pitchFamily="18" charset="0"/>
                  <a:ea typeface="PMingLiU" panose="02020500000000000000" pitchFamily="18" charset="-120"/>
                </a:rPr>
                <a:t>a[4]</a:t>
              </a:r>
              <a:endParaRPr lang="en-US" altLang="zh-TW" b="1" dirty="0">
                <a:latin typeface="Times New Roman" panose="02020603050405020304" pitchFamily="18" charset="0"/>
                <a:ea typeface="PMingLiU" panose="02020500000000000000" pitchFamily="18" charset="-120"/>
              </a:endParaRPr>
            </a:p>
          </p:txBody>
        </p:sp>
        <p:sp>
          <p:nvSpPr>
            <p:cNvPr id="60445" name="Rectangle 27"/>
            <p:cNvSpPr>
              <a:spLocks noChangeArrowheads="1"/>
            </p:cNvSpPr>
            <p:nvPr/>
          </p:nvSpPr>
          <p:spPr bwMode="auto">
            <a:xfrm>
              <a:off x="4580" y="2993"/>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dirty="0">
                  <a:latin typeface="Times New Roman" panose="02020603050405020304" pitchFamily="18" charset="0"/>
                  <a:ea typeface="PMingLiU" panose="02020500000000000000" pitchFamily="18" charset="-120"/>
                </a:rPr>
                <a:t>a[5]</a:t>
              </a:r>
              <a:endParaRPr lang="en-US" altLang="zh-TW" b="1" dirty="0">
                <a:latin typeface="Times New Roman" panose="02020603050405020304" pitchFamily="18" charset="0"/>
                <a:ea typeface="PMingLiU" panose="02020500000000000000" pitchFamily="18" charset="-120"/>
              </a:endParaRPr>
            </a:p>
          </p:txBody>
        </p:sp>
        <p:sp>
          <p:nvSpPr>
            <p:cNvPr id="60446" name="Rectangle 28"/>
            <p:cNvSpPr>
              <a:spLocks noChangeArrowheads="1"/>
            </p:cNvSpPr>
            <p:nvPr/>
          </p:nvSpPr>
          <p:spPr bwMode="auto">
            <a:xfrm>
              <a:off x="4080" y="2225"/>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0x400</a:t>
              </a:r>
              <a:endParaRPr lang="en-US" altLang="zh-TW" b="1" dirty="0">
                <a:ea typeface="PMingLiU" panose="02020500000000000000" pitchFamily="18" charset="-120"/>
              </a:endParaRPr>
            </a:p>
          </p:txBody>
        </p:sp>
        <p:sp>
          <p:nvSpPr>
            <p:cNvPr id="60447" name="Rectangle 29"/>
            <p:cNvSpPr>
              <a:spLocks noChangeArrowheads="1"/>
            </p:cNvSpPr>
            <p:nvPr/>
          </p:nvSpPr>
          <p:spPr bwMode="auto">
            <a:xfrm>
              <a:off x="4080" y="2370"/>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0x404</a:t>
              </a:r>
              <a:endParaRPr lang="en-US" altLang="zh-TW" b="1" dirty="0">
                <a:ea typeface="PMingLiU" panose="02020500000000000000" pitchFamily="18" charset="-120"/>
              </a:endParaRPr>
            </a:p>
          </p:txBody>
        </p:sp>
        <p:sp>
          <p:nvSpPr>
            <p:cNvPr id="60448" name="Rectangle 30"/>
            <p:cNvSpPr>
              <a:spLocks noChangeArrowheads="1"/>
            </p:cNvSpPr>
            <p:nvPr/>
          </p:nvSpPr>
          <p:spPr bwMode="auto">
            <a:xfrm>
              <a:off x="4080" y="2523"/>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0x408</a:t>
              </a:r>
              <a:endParaRPr lang="en-US" altLang="zh-TW" b="1" dirty="0">
                <a:ea typeface="PMingLiU" panose="02020500000000000000" pitchFamily="18" charset="-120"/>
              </a:endParaRPr>
            </a:p>
          </p:txBody>
        </p:sp>
        <p:sp>
          <p:nvSpPr>
            <p:cNvPr id="60449" name="Rectangle 31"/>
            <p:cNvSpPr>
              <a:spLocks noChangeArrowheads="1"/>
            </p:cNvSpPr>
            <p:nvPr/>
          </p:nvSpPr>
          <p:spPr bwMode="auto">
            <a:xfrm>
              <a:off x="4080" y="2668"/>
              <a:ext cx="49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0x40C</a:t>
              </a:r>
              <a:endParaRPr lang="en-US" altLang="zh-TW" b="1" dirty="0">
                <a:ea typeface="PMingLiU" panose="02020500000000000000" pitchFamily="18" charset="-120"/>
              </a:endParaRPr>
            </a:p>
          </p:txBody>
        </p:sp>
        <p:sp>
          <p:nvSpPr>
            <p:cNvPr id="60450" name="Rectangle 32"/>
            <p:cNvSpPr>
              <a:spLocks noChangeArrowheads="1"/>
            </p:cNvSpPr>
            <p:nvPr/>
          </p:nvSpPr>
          <p:spPr bwMode="auto">
            <a:xfrm>
              <a:off x="4080" y="2829"/>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0x410</a:t>
              </a:r>
              <a:endParaRPr lang="en-US" altLang="zh-TW" b="1" dirty="0">
                <a:ea typeface="PMingLiU" panose="02020500000000000000" pitchFamily="18" charset="-120"/>
              </a:endParaRPr>
            </a:p>
          </p:txBody>
        </p:sp>
        <p:sp>
          <p:nvSpPr>
            <p:cNvPr id="60451" name="Rectangle 33"/>
            <p:cNvSpPr>
              <a:spLocks noChangeArrowheads="1"/>
            </p:cNvSpPr>
            <p:nvPr/>
          </p:nvSpPr>
          <p:spPr bwMode="auto">
            <a:xfrm>
              <a:off x="4080" y="2966"/>
              <a:ext cx="46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0x414</a:t>
              </a:r>
              <a:endParaRPr lang="en-US" altLang="zh-TW" b="1" dirty="0">
                <a:ea typeface="PMingLiU" panose="02020500000000000000" pitchFamily="18" charset="-120"/>
              </a:endParaRPr>
            </a:p>
          </p:txBody>
        </p:sp>
        <p:sp>
          <p:nvSpPr>
            <p:cNvPr id="60452" name="Rectangle 34"/>
            <p:cNvSpPr>
              <a:spLocks noChangeArrowheads="1"/>
            </p:cNvSpPr>
            <p:nvPr/>
          </p:nvSpPr>
          <p:spPr bwMode="auto">
            <a:xfrm>
              <a:off x="4580" y="1867"/>
              <a:ext cx="890" cy="375"/>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a:latin typeface="Times New Roman" panose="02020603050405020304" pitchFamily="18" charset="0"/>
                  <a:ea typeface="PMingLiU" panose="02020500000000000000" pitchFamily="18" charset="-120"/>
                </a:rPr>
                <a:t>• • •</a:t>
              </a:r>
              <a:endParaRPr lang="en-US" altLang="zh-TW">
                <a:latin typeface="Times New Roman" panose="02020603050405020304" pitchFamily="18" charset="0"/>
                <a:ea typeface="PMingLiU" panose="02020500000000000000" pitchFamily="18" charset="-120"/>
              </a:endParaRPr>
            </a:p>
          </p:txBody>
        </p:sp>
        <p:sp>
          <p:nvSpPr>
            <p:cNvPr id="60453" name="Rectangle 35"/>
            <p:cNvSpPr>
              <a:spLocks noChangeArrowheads="1"/>
            </p:cNvSpPr>
            <p:nvPr/>
          </p:nvSpPr>
          <p:spPr bwMode="auto">
            <a:xfrm>
              <a:off x="4580" y="3516"/>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b="1">
                <a:latin typeface="Courier New" panose="02070309020205020404" pitchFamily="49" charset="0"/>
                <a:ea typeface="PMingLiU" panose="02020500000000000000" pitchFamily="18" charset="-120"/>
              </a:endParaRPr>
            </a:p>
          </p:txBody>
        </p:sp>
        <p:sp>
          <p:nvSpPr>
            <p:cNvPr id="60454" name="Rectangle 36"/>
            <p:cNvSpPr>
              <a:spLocks noChangeArrowheads="1"/>
            </p:cNvSpPr>
            <p:nvPr/>
          </p:nvSpPr>
          <p:spPr bwMode="auto">
            <a:xfrm>
              <a:off x="4080" y="3488"/>
              <a:ext cx="49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0x7A4</a:t>
              </a:r>
              <a:endParaRPr lang="en-US" altLang="zh-TW" b="1" dirty="0">
                <a:ea typeface="PMingLiU" panose="02020500000000000000" pitchFamily="18" charset="-120"/>
              </a:endParaRPr>
            </a:p>
          </p:txBody>
        </p:sp>
        <p:sp>
          <p:nvSpPr>
            <p:cNvPr id="60455" name="Rectangle 37"/>
            <p:cNvSpPr>
              <a:spLocks noChangeArrowheads="1"/>
            </p:cNvSpPr>
            <p:nvPr/>
          </p:nvSpPr>
          <p:spPr bwMode="auto">
            <a:xfrm>
              <a:off x="4580" y="3146"/>
              <a:ext cx="890" cy="375"/>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ea typeface="PMingLiU" panose="02020500000000000000" pitchFamily="18" charset="-120"/>
                </a:rPr>
                <a:t>• • •</a:t>
              </a:r>
              <a:endParaRPr lang="en-US" altLang="zh-TW" b="1">
                <a:ea typeface="PMingLiU" panose="02020500000000000000" pitchFamily="18" charset="-120"/>
              </a:endParaRPr>
            </a:p>
          </p:txBody>
        </p:sp>
        <p:sp>
          <p:nvSpPr>
            <p:cNvPr id="60456" name="Rectangle 38"/>
            <p:cNvSpPr>
              <a:spLocks noChangeArrowheads="1"/>
            </p:cNvSpPr>
            <p:nvPr/>
          </p:nvSpPr>
          <p:spPr bwMode="auto">
            <a:xfrm>
              <a:off x="3928" y="562"/>
              <a:ext cx="8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dirty="0">
                  <a:solidFill>
                    <a:srgbClr val="006600"/>
                  </a:solidFill>
                  <a:latin typeface="Times New Roman" panose="02020603050405020304" pitchFamily="18" charset="0"/>
                  <a:ea typeface="PMingLiU" panose="02020500000000000000" pitchFamily="18" charset="-120"/>
                </a:rPr>
                <a:t>主存的布局</a:t>
              </a:r>
              <a:r>
                <a:rPr lang="en-US" altLang="zh-CN" sz="1800" b="1" dirty="0">
                  <a:solidFill>
                    <a:srgbClr val="006600"/>
                  </a:solidFill>
                  <a:latin typeface="Times New Roman" panose="02020603050405020304" pitchFamily="18" charset="0"/>
                  <a:ea typeface="PMingLiU" panose="02020500000000000000" pitchFamily="18" charset="-120"/>
                </a:rPr>
                <a:t>:</a:t>
              </a:r>
              <a:endParaRPr lang="en-US" altLang="zh-CN" sz="1800" b="1" dirty="0">
                <a:solidFill>
                  <a:srgbClr val="006600"/>
                </a:solidFill>
                <a:latin typeface="Times New Roman" panose="02020603050405020304" pitchFamily="18" charset="0"/>
                <a:ea typeface="PMingLiU" panose="02020500000000000000" pitchFamily="18" charset="-120"/>
              </a:endParaRPr>
            </a:p>
          </p:txBody>
        </p:sp>
        <p:sp>
          <p:nvSpPr>
            <p:cNvPr id="60457" name="Rectangle 39"/>
            <p:cNvSpPr>
              <a:spLocks noChangeArrowheads="1"/>
            </p:cNvSpPr>
            <p:nvPr/>
          </p:nvSpPr>
          <p:spPr bwMode="auto">
            <a:xfrm>
              <a:off x="4580" y="813"/>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latin typeface="Times New Roman" panose="02020603050405020304" pitchFamily="18" charset="0"/>
                  <a:ea typeface="PMingLiU" panose="02020500000000000000" pitchFamily="18" charset="-120"/>
                </a:rPr>
                <a:t>I0</a:t>
              </a:r>
              <a:endParaRPr lang="en-US" altLang="zh-TW" b="1">
                <a:latin typeface="Times New Roman" panose="02020603050405020304" pitchFamily="18" charset="0"/>
                <a:ea typeface="PMingLiU" panose="02020500000000000000" pitchFamily="18" charset="-120"/>
              </a:endParaRPr>
            </a:p>
          </p:txBody>
        </p:sp>
        <p:sp>
          <p:nvSpPr>
            <p:cNvPr id="60458" name="Rectangle 40"/>
            <p:cNvSpPr>
              <a:spLocks noChangeArrowheads="1"/>
            </p:cNvSpPr>
            <p:nvPr/>
          </p:nvSpPr>
          <p:spPr bwMode="auto">
            <a:xfrm>
              <a:off x="4080" y="785"/>
              <a:ext cx="50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0x0FC</a:t>
              </a:r>
              <a:endParaRPr lang="en-US" altLang="zh-TW" b="1" dirty="0">
                <a:ea typeface="PMingLiU" panose="02020500000000000000" pitchFamily="18" charset="-120"/>
              </a:endParaRPr>
            </a:p>
          </p:txBody>
        </p:sp>
        <p:sp>
          <p:nvSpPr>
            <p:cNvPr id="60459" name="Text Box 41"/>
            <p:cNvSpPr txBox="1">
              <a:spLocks noChangeArrowheads="1"/>
            </p:cNvSpPr>
            <p:nvPr/>
          </p:nvSpPr>
          <p:spPr bwMode="auto">
            <a:xfrm>
              <a:off x="5430" y="1104"/>
              <a:ext cx="289" cy="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006600"/>
                  </a:solidFill>
                  <a:ea typeface="黑体" panose="02010609060101010101" pitchFamily="49" charset="-122"/>
                </a:rPr>
                <a:t>指  </a:t>
              </a:r>
              <a:r>
                <a:rPr lang="zh-CN" altLang="en-US" sz="1800" b="1">
                  <a:solidFill>
                    <a:srgbClr val="006600"/>
                  </a:solidFill>
                  <a:latin typeface="Times New Roman" panose="02020603050405020304" pitchFamily="18" charset="0"/>
                  <a:ea typeface="PMingLiU" panose="02020500000000000000" pitchFamily="18" charset="-120"/>
                </a:rPr>
                <a:t>令                            数   据</a:t>
              </a:r>
              <a:endParaRPr lang="zh-CN" altLang="en-US" sz="1800" b="1">
                <a:solidFill>
                  <a:srgbClr val="006600"/>
                </a:solidFill>
                <a:latin typeface="Times New Roman" panose="02020603050405020304" pitchFamily="18" charset="0"/>
                <a:ea typeface="PMingLiU" panose="02020500000000000000" pitchFamily="18" charset="-120"/>
              </a:endParaRPr>
            </a:p>
          </p:txBody>
        </p:sp>
        <p:sp>
          <p:nvSpPr>
            <p:cNvPr id="60460" name="Text Box 42"/>
            <p:cNvSpPr txBox="1">
              <a:spLocks noChangeArrowheads="1"/>
            </p:cNvSpPr>
            <p:nvPr/>
          </p:nvSpPr>
          <p:spPr bwMode="auto">
            <a:xfrm>
              <a:off x="5432" y="2205"/>
              <a:ext cx="29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solidFill>
                    <a:srgbClr val="FF0000"/>
                  </a:solidFill>
                </a:rPr>
                <a:t>A</a:t>
              </a:r>
              <a:endParaRPr kumimoji="1" lang="en-US" altLang="zh-CN" sz="1800" b="1">
                <a:solidFill>
                  <a:srgbClr val="FF0000"/>
                </a:solidFill>
              </a:endParaRPr>
            </a:p>
          </p:txBody>
        </p:sp>
        <p:sp>
          <p:nvSpPr>
            <p:cNvPr id="60461" name="Text Box 43"/>
            <p:cNvSpPr txBox="1">
              <a:spLocks noChangeArrowheads="1"/>
            </p:cNvSpPr>
            <p:nvPr/>
          </p:nvSpPr>
          <p:spPr bwMode="auto">
            <a:xfrm>
              <a:off x="5432" y="3474"/>
              <a:ext cx="29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dirty="0">
                  <a:solidFill>
                    <a:srgbClr val="FF0000"/>
                  </a:solidFill>
                </a:rPr>
                <a:t>V</a:t>
              </a:r>
              <a:endParaRPr kumimoji="1" lang="en-US" altLang="zh-CN" sz="1800" b="1" dirty="0">
                <a:solidFill>
                  <a:srgbClr val="FF0000"/>
                </a:solidFill>
              </a:endParaRPr>
            </a:p>
          </p:txBody>
        </p:sp>
      </p:grpSp>
      <p:sp>
        <p:nvSpPr>
          <p:cNvPr id="60423" name="Text Box 45"/>
          <p:cNvSpPr txBox="1">
            <a:spLocks noChangeArrowheads="1"/>
          </p:cNvSpPr>
          <p:nvPr/>
        </p:nvSpPr>
        <p:spPr bwMode="auto">
          <a:xfrm>
            <a:off x="1172905" y="932610"/>
            <a:ext cx="21127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dirty="0">
                <a:solidFill>
                  <a:srgbClr val="CC0000"/>
                </a:solidFill>
                <a:ea typeface="黑体" panose="02010609060101010101" pitchFamily="49" charset="-122"/>
              </a:rPr>
              <a:t>高级语言源程序</a:t>
            </a:r>
            <a:endParaRPr kumimoji="1" lang="zh-CN" altLang="en-US" sz="2200" b="1" dirty="0">
              <a:solidFill>
                <a:srgbClr val="CC0000"/>
              </a:solidFill>
              <a:ea typeface="黑体" panose="02010609060101010101" pitchFamily="49" charset="-122"/>
            </a:endParaRPr>
          </a:p>
        </p:txBody>
      </p:sp>
      <p:grpSp>
        <p:nvGrpSpPr>
          <p:cNvPr id="4" name="组合 3"/>
          <p:cNvGrpSpPr/>
          <p:nvPr/>
        </p:nvGrpSpPr>
        <p:grpSpPr>
          <a:xfrm>
            <a:off x="3177153" y="863600"/>
            <a:ext cx="4539685" cy="1333500"/>
            <a:chOff x="3177153" y="863600"/>
            <a:chExt cx="4539685" cy="1333500"/>
          </a:xfrm>
        </p:grpSpPr>
        <p:sp>
          <p:nvSpPr>
            <p:cNvPr id="60419" name="Rectangle 3"/>
            <p:cNvSpPr>
              <a:spLocks noChangeArrowheads="1"/>
            </p:cNvSpPr>
            <p:nvPr/>
          </p:nvSpPr>
          <p:spPr bwMode="auto">
            <a:xfrm>
              <a:off x="5151438" y="863600"/>
              <a:ext cx="2565400" cy="1333500"/>
            </a:xfrm>
            <a:prstGeom prst="rect">
              <a:avLst/>
            </a:prstGeom>
            <a:solidFill>
              <a:schemeClr val="bg1"/>
            </a:solidFill>
            <a:ln w="25400">
              <a:solidFill>
                <a:schemeClr val="hlink"/>
              </a:solidFill>
              <a:miter lim="800000"/>
            </a:ln>
          </p:spPr>
          <p:txBody>
            <a:bodyPr lIns="89140" tIns="43777" rIns="89140" bIns="43777">
              <a:spAutoFit/>
            </a:bodyPr>
            <a:lstStyle>
              <a:lvl1pPr>
                <a:tabLst>
                  <a:tab pos="457200" algn="l"/>
                </a:tabLst>
                <a:defRPr sz="1600">
                  <a:solidFill>
                    <a:schemeClr val="tx1"/>
                  </a:solidFill>
                  <a:latin typeface="Arial" panose="020B0604020202020204" pitchFamily="34" charset="0"/>
                </a:defRPr>
              </a:lvl1pPr>
              <a:lvl2pPr marL="742950" indent="-285750">
                <a:tabLst>
                  <a:tab pos="457200" algn="l"/>
                </a:tabLst>
                <a:defRPr sz="1600">
                  <a:solidFill>
                    <a:schemeClr val="tx1"/>
                  </a:solidFill>
                  <a:latin typeface="Arial" panose="020B0604020202020204" pitchFamily="34" charset="0"/>
                </a:defRPr>
              </a:lvl2pPr>
              <a:lvl3pPr marL="1143000" indent="-228600">
                <a:tabLst>
                  <a:tab pos="457200" algn="l"/>
                </a:tabLst>
                <a:defRPr sz="1600">
                  <a:solidFill>
                    <a:schemeClr val="tx1"/>
                  </a:solidFill>
                  <a:latin typeface="Arial" panose="020B0604020202020204" pitchFamily="34" charset="0"/>
                </a:defRPr>
              </a:lvl3pPr>
              <a:lvl4pPr marL="1600200" indent="-228600">
                <a:tabLst>
                  <a:tab pos="457200" algn="l"/>
                </a:tabLst>
                <a:defRPr sz="1600">
                  <a:solidFill>
                    <a:schemeClr val="tx1"/>
                  </a:solidFill>
                  <a:latin typeface="Arial" panose="020B0604020202020204" pitchFamily="34" charset="0"/>
                </a:defRPr>
              </a:lvl4pPr>
              <a:lvl5pPr marL="2057400" indent="-228600">
                <a:tabLst>
                  <a:tab pos="457200" algn="l"/>
                </a:tabLst>
                <a:defRPr sz="16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9pPr>
            </a:lstStyle>
            <a:p>
              <a:r>
                <a:rPr lang="en-US" altLang="zh-TW" sz="2000" b="1" dirty="0">
                  <a:ea typeface="PMingLiU" panose="02020500000000000000" pitchFamily="18" charset="-120"/>
                </a:rPr>
                <a:t>sum = 0;</a:t>
              </a:r>
              <a:endParaRPr lang="en-US" altLang="zh-TW" sz="2000" b="1" dirty="0">
                <a:ea typeface="PMingLiU" panose="02020500000000000000" pitchFamily="18" charset="-120"/>
              </a:endParaRPr>
            </a:p>
            <a:p>
              <a:r>
                <a:rPr lang="en-US" altLang="zh-TW" sz="2000" b="1" dirty="0">
                  <a:ea typeface="PMingLiU" panose="02020500000000000000" pitchFamily="18" charset="-120"/>
                </a:rPr>
                <a:t>for (</a:t>
              </a:r>
              <a:r>
                <a:rPr lang="en-US" altLang="zh-TW" sz="2000" b="1" dirty="0" err="1">
                  <a:ea typeface="PMingLiU" panose="02020500000000000000" pitchFamily="18" charset="-120"/>
                </a:rPr>
                <a:t>i</a:t>
              </a:r>
              <a:r>
                <a:rPr lang="en-US" altLang="zh-TW" sz="2000" b="1" dirty="0">
                  <a:ea typeface="PMingLiU" panose="02020500000000000000" pitchFamily="18" charset="-120"/>
                </a:rPr>
                <a:t> = 0; </a:t>
              </a:r>
              <a:r>
                <a:rPr lang="en-US" altLang="zh-TW" sz="2000" b="1" dirty="0" err="1">
                  <a:ea typeface="PMingLiU" panose="02020500000000000000" pitchFamily="18" charset="-120"/>
                </a:rPr>
                <a:t>i</a:t>
              </a:r>
              <a:r>
                <a:rPr lang="en-US" altLang="zh-TW" sz="2000" b="1" dirty="0">
                  <a:ea typeface="PMingLiU" panose="02020500000000000000" pitchFamily="18" charset="-120"/>
                </a:rPr>
                <a:t> &lt; n; </a:t>
              </a:r>
              <a:r>
                <a:rPr lang="en-US" altLang="zh-TW" sz="2000" b="1" dirty="0" err="1">
                  <a:ea typeface="PMingLiU" panose="02020500000000000000" pitchFamily="18" charset="-120"/>
                </a:rPr>
                <a:t>i</a:t>
              </a:r>
              <a:r>
                <a:rPr lang="en-US" altLang="zh-TW" sz="2000" b="1" dirty="0">
                  <a:ea typeface="PMingLiU" panose="02020500000000000000" pitchFamily="18" charset="-120"/>
                </a:rPr>
                <a:t>++)</a:t>
              </a:r>
              <a:endParaRPr lang="en-US" altLang="zh-TW" sz="2000" b="1" dirty="0">
                <a:ea typeface="PMingLiU" panose="02020500000000000000" pitchFamily="18" charset="-120"/>
              </a:endParaRPr>
            </a:p>
            <a:p>
              <a:r>
                <a:rPr lang="en-US" altLang="zh-TW" sz="2000" b="1" dirty="0">
                  <a:ea typeface="PMingLiU" panose="02020500000000000000" pitchFamily="18" charset="-120"/>
                </a:rPr>
                <a:t>	sum += a[</a:t>
              </a:r>
              <a:r>
                <a:rPr lang="en-US" altLang="zh-TW" sz="2000" b="1" dirty="0" err="1">
                  <a:ea typeface="PMingLiU" panose="02020500000000000000" pitchFamily="18" charset="-120"/>
                </a:rPr>
                <a:t>i</a:t>
              </a:r>
              <a:r>
                <a:rPr lang="en-US" altLang="zh-TW" sz="2000" b="1" dirty="0">
                  <a:ea typeface="PMingLiU" panose="02020500000000000000" pitchFamily="18" charset="-120"/>
                </a:rPr>
                <a:t>];</a:t>
              </a:r>
              <a:endParaRPr lang="en-US" altLang="zh-TW" sz="2000" b="1" dirty="0">
                <a:ea typeface="PMingLiU" panose="02020500000000000000" pitchFamily="18" charset="-120"/>
              </a:endParaRPr>
            </a:p>
            <a:p>
              <a:r>
                <a:rPr lang="en-US" altLang="zh-TW" sz="2000" b="1" dirty="0">
                  <a:ea typeface="PMingLiU" panose="02020500000000000000" pitchFamily="18" charset="-120"/>
                </a:rPr>
                <a:t>*v = sum;</a:t>
              </a:r>
              <a:endParaRPr lang="en-US" altLang="zh-TW" sz="2000" b="1" dirty="0">
                <a:ea typeface="PMingLiU" panose="02020500000000000000" pitchFamily="18" charset="-120"/>
              </a:endParaRPr>
            </a:p>
          </p:txBody>
        </p:sp>
        <p:sp>
          <p:nvSpPr>
            <p:cNvPr id="60424" name="Line 46"/>
            <p:cNvSpPr>
              <a:spLocks noChangeShapeType="1"/>
            </p:cNvSpPr>
            <p:nvPr/>
          </p:nvSpPr>
          <p:spPr bwMode="auto">
            <a:xfrm>
              <a:off x="3177153" y="1138101"/>
              <a:ext cx="1974285" cy="0"/>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grpSp>
      <p:grpSp>
        <p:nvGrpSpPr>
          <p:cNvPr id="3" name="组合 2"/>
          <p:cNvGrpSpPr/>
          <p:nvPr/>
        </p:nvGrpSpPr>
        <p:grpSpPr>
          <a:xfrm>
            <a:off x="1988658" y="3833813"/>
            <a:ext cx="541338" cy="944562"/>
            <a:chOff x="2360613" y="3833813"/>
            <a:chExt cx="541338" cy="944562"/>
          </a:xfrm>
        </p:grpSpPr>
        <p:sp>
          <p:nvSpPr>
            <p:cNvPr id="60426" name="Line 44"/>
            <p:cNvSpPr>
              <a:spLocks noChangeShapeType="1"/>
            </p:cNvSpPr>
            <p:nvPr/>
          </p:nvSpPr>
          <p:spPr bwMode="auto">
            <a:xfrm flipH="1">
              <a:off x="2360614" y="4778375"/>
              <a:ext cx="541337"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60427" name="Line 45"/>
            <p:cNvSpPr>
              <a:spLocks noChangeShapeType="1"/>
            </p:cNvSpPr>
            <p:nvPr/>
          </p:nvSpPr>
          <p:spPr bwMode="auto">
            <a:xfrm flipV="1">
              <a:off x="2360613" y="3833813"/>
              <a:ext cx="0" cy="944562"/>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grpSp>
        <p:nvGrpSpPr>
          <p:cNvPr id="8" name="组合 7"/>
          <p:cNvGrpSpPr/>
          <p:nvPr/>
        </p:nvGrpSpPr>
        <p:grpSpPr>
          <a:xfrm>
            <a:off x="1249929" y="1873250"/>
            <a:ext cx="5445125" cy="3355976"/>
            <a:chOff x="1249929" y="1873250"/>
            <a:chExt cx="5445125" cy="3355976"/>
          </a:xfrm>
        </p:grpSpPr>
        <p:sp>
          <p:nvSpPr>
            <p:cNvPr id="60421" name="Rectangle 6"/>
            <p:cNvSpPr>
              <a:spLocks noChangeArrowheads="1"/>
            </p:cNvSpPr>
            <p:nvPr/>
          </p:nvSpPr>
          <p:spPr bwMode="auto">
            <a:xfrm>
              <a:off x="1249929" y="2368551"/>
              <a:ext cx="5445125" cy="2860675"/>
            </a:xfrm>
            <a:prstGeom prst="rect">
              <a:avLst/>
            </a:prstGeom>
            <a:noFill/>
            <a:ln w="25400">
              <a:solidFill>
                <a:srgbClr val="339966"/>
              </a:solidFill>
              <a:miter lim="800000"/>
            </a:ln>
            <a:extLst>
              <a:ext uri="{909E8E84-426E-40DD-AFC4-6F175D3DCCD1}">
                <a14:hiddenFill xmlns:a14="http://schemas.microsoft.com/office/drawing/2010/main">
                  <a:solidFill>
                    <a:srgbClr val="FFFFFF"/>
                  </a:solidFill>
                </a14:hiddenFill>
              </a:ext>
            </a:extLst>
          </p:spPr>
          <p:txBody>
            <a:bodyPr lIns="89140" tIns="43777" rIns="89140" bIns="43777">
              <a:spAutoFit/>
            </a:bodyPr>
            <a:lstStyle>
              <a:lvl1pPr>
                <a:tabLst>
                  <a:tab pos="520700" algn="l"/>
                  <a:tab pos="1257300" algn="l"/>
                </a:tabLst>
                <a:defRPr sz="1600">
                  <a:solidFill>
                    <a:schemeClr val="tx1"/>
                  </a:solidFill>
                  <a:latin typeface="Arial" panose="020B0604020202020204" pitchFamily="34" charset="0"/>
                </a:defRPr>
              </a:lvl1pPr>
              <a:lvl2pPr marL="742950" indent="-285750">
                <a:tabLst>
                  <a:tab pos="520700" algn="l"/>
                  <a:tab pos="1257300" algn="l"/>
                </a:tabLst>
                <a:defRPr sz="1600">
                  <a:solidFill>
                    <a:schemeClr val="tx1"/>
                  </a:solidFill>
                  <a:latin typeface="Arial" panose="020B0604020202020204" pitchFamily="34" charset="0"/>
                </a:defRPr>
              </a:lvl2pPr>
              <a:lvl3pPr marL="1143000" indent="-228600">
                <a:tabLst>
                  <a:tab pos="520700" algn="l"/>
                  <a:tab pos="1257300" algn="l"/>
                </a:tabLst>
                <a:defRPr sz="1600">
                  <a:solidFill>
                    <a:schemeClr val="tx1"/>
                  </a:solidFill>
                  <a:latin typeface="Arial" panose="020B0604020202020204" pitchFamily="34" charset="0"/>
                </a:defRPr>
              </a:lvl3pPr>
              <a:lvl4pPr marL="1600200" indent="-228600">
                <a:tabLst>
                  <a:tab pos="520700" algn="l"/>
                  <a:tab pos="1257300" algn="l"/>
                </a:tabLst>
                <a:defRPr sz="1600">
                  <a:solidFill>
                    <a:schemeClr val="tx1"/>
                  </a:solidFill>
                  <a:latin typeface="Arial" panose="020B0604020202020204" pitchFamily="34" charset="0"/>
                </a:defRPr>
              </a:lvl4pPr>
              <a:lvl5pPr marL="2057400" indent="-228600">
                <a:tabLst>
                  <a:tab pos="520700" algn="l"/>
                  <a:tab pos="1257300" algn="l"/>
                </a:tabLst>
                <a:defRPr sz="1600">
                  <a:solidFill>
                    <a:schemeClr val="tx1"/>
                  </a:solidFill>
                  <a:latin typeface="Arial" panose="020B0604020202020204" pitchFamily="34" charset="0"/>
                </a:defRPr>
              </a:lvl5pPr>
              <a:lvl6pPr marL="2514600" indent="-228600" eaLnBrk="0" fontAlgn="base" hangingPunct="0">
                <a:spcBef>
                  <a:spcPct val="0"/>
                </a:spcBef>
                <a:spcAft>
                  <a:spcPct val="0"/>
                </a:spcAft>
                <a:tabLst>
                  <a:tab pos="520700" algn="l"/>
                  <a:tab pos="1257300" algn="l"/>
                </a:tabLst>
                <a:defRPr sz="1600">
                  <a:solidFill>
                    <a:schemeClr val="tx1"/>
                  </a:solidFill>
                  <a:latin typeface="Arial" panose="020B0604020202020204" pitchFamily="34" charset="0"/>
                </a:defRPr>
              </a:lvl6pPr>
              <a:lvl7pPr marL="2971800" indent="-228600" eaLnBrk="0" fontAlgn="base" hangingPunct="0">
                <a:spcBef>
                  <a:spcPct val="0"/>
                </a:spcBef>
                <a:spcAft>
                  <a:spcPct val="0"/>
                </a:spcAft>
                <a:tabLst>
                  <a:tab pos="520700" algn="l"/>
                  <a:tab pos="1257300" algn="l"/>
                </a:tabLst>
                <a:defRPr sz="1600">
                  <a:solidFill>
                    <a:schemeClr val="tx1"/>
                  </a:solidFill>
                  <a:latin typeface="Arial" panose="020B0604020202020204" pitchFamily="34" charset="0"/>
                </a:defRPr>
              </a:lvl7pPr>
              <a:lvl8pPr marL="3429000" indent="-228600" eaLnBrk="0" fontAlgn="base" hangingPunct="0">
                <a:spcBef>
                  <a:spcPct val="0"/>
                </a:spcBef>
                <a:spcAft>
                  <a:spcPct val="0"/>
                </a:spcAft>
                <a:tabLst>
                  <a:tab pos="520700" algn="l"/>
                  <a:tab pos="1257300" algn="l"/>
                </a:tabLst>
                <a:defRPr sz="1600">
                  <a:solidFill>
                    <a:schemeClr val="tx1"/>
                  </a:solidFill>
                  <a:latin typeface="Arial" panose="020B0604020202020204" pitchFamily="34" charset="0"/>
                </a:defRPr>
              </a:lvl8pPr>
              <a:lvl9pPr marL="3886200" indent="-228600" eaLnBrk="0" fontAlgn="base" hangingPunct="0">
                <a:spcBef>
                  <a:spcPct val="0"/>
                </a:spcBef>
                <a:spcAft>
                  <a:spcPct val="0"/>
                </a:spcAft>
                <a:tabLst>
                  <a:tab pos="520700" algn="l"/>
                  <a:tab pos="1257300" algn="l"/>
                </a:tabLst>
                <a:defRPr sz="1600">
                  <a:solidFill>
                    <a:schemeClr val="tx1"/>
                  </a:solidFill>
                  <a:latin typeface="Arial" panose="020B0604020202020204" pitchFamily="34" charset="0"/>
                </a:defRPr>
              </a:lvl9pPr>
            </a:lstStyle>
            <a:p>
              <a:r>
                <a:rPr lang="en-US" altLang="zh-TW" sz="1800" b="1" dirty="0">
                  <a:ea typeface="PMingLiU" panose="02020500000000000000" pitchFamily="18" charset="-120"/>
                </a:rPr>
                <a:t>I0:		sum  &lt;-- 0</a:t>
              </a:r>
              <a:endParaRPr lang="en-US" altLang="zh-TW" sz="1800" b="1" dirty="0">
                <a:ea typeface="PMingLiU" panose="02020500000000000000" pitchFamily="18" charset="-120"/>
              </a:endParaRPr>
            </a:p>
            <a:p>
              <a:r>
                <a:rPr lang="en-US" altLang="zh-TW" sz="1800" b="1" dirty="0">
                  <a:ea typeface="PMingLiU" panose="02020500000000000000" pitchFamily="18" charset="-120"/>
                </a:rPr>
                <a:t>I1:		</a:t>
              </a:r>
              <a:r>
                <a:rPr lang="en-US" altLang="zh-TW" sz="1800" b="1" dirty="0" err="1">
                  <a:ea typeface="PMingLiU" panose="02020500000000000000" pitchFamily="18" charset="-120"/>
                </a:rPr>
                <a:t>ap</a:t>
              </a:r>
              <a:r>
                <a:rPr lang="en-US" altLang="zh-TW" sz="1800" b="1" dirty="0">
                  <a:ea typeface="PMingLiU" panose="02020500000000000000" pitchFamily="18" charset="-120"/>
                </a:rPr>
                <a:t>  &lt;-- </a:t>
              </a:r>
              <a:r>
                <a:rPr lang="en-US" altLang="zh-CN" sz="1800" b="1" dirty="0">
                  <a:ea typeface="PMingLiU" panose="02020500000000000000" pitchFamily="18" charset="-120"/>
                </a:rPr>
                <a:t>A   </a:t>
              </a:r>
              <a:r>
                <a:rPr lang="en-US" altLang="zh-CN" sz="1800" b="1" dirty="0" err="1">
                  <a:ea typeface="PMingLiU" panose="02020500000000000000" pitchFamily="18" charset="-120"/>
                </a:rPr>
                <a:t>A</a:t>
              </a:r>
              <a:r>
                <a:rPr lang="zh-CN" altLang="en-US" sz="1800" b="1" dirty="0">
                  <a:ea typeface="PMingLiU" panose="02020500000000000000" pitchFamily="18" charset="-120"/>
                </a:rPr>
                <a:t>是数组</a:t>
              </a:r>
              <a:r>
                <a:rPr lang="en-US" altLang="zh-CN" sz="1800" b="1" dirty="0">
                  <a:ea typeface="PMingLiU" panose="02020500000000000000" pitchFamily="18" charset="-120"/>
                </a:rPr>
                <a:t>a</a:t>
              </a:r>
              <a:r>
                <a:rPr lang="zh-CN" altLang="en-US" sz="1800" b="1" dirty="0">
                  <a:ea typeface="PMingLiU" panose="02020500000000000000" pitchFamily="18" charset="-120"/>
                </a:rPr>
                <a:t>的起始地址</a:t>
              </a:r>
              <a:endParaRPr lang="zh-TW" altLang="en-US" sz="1800" b="1" dirty="0">
                <a:ea typeface="PMingLiU" panose="02020500000000000000" pitchFamily="18" charset="-120"/>
              </a:endParaRPr>
            </a:p>
            <a:p>
              <a:r>
                <a:rPr lang="en-US" altLang="zh-TW" sz="1800" b="1" dirty="0">
                  <a:ea typeface="PMingLiU" panose="02020500000000000000" pitchFamily="18" charset="-120"/>
                </a:rPr>
                <a:t>I2:		</a:t>
              </a:r>
              <a:r>
                <a:rPr lang="en-US" altLang="zh-TW" sz="1800" b="1" dirty="0" err="1">
                  <a:ea typeface="PMingLiU" panose="02020500000000000000" pitchFamily="18" charset="-120"/>
                </a:rPr>
                <a:t>i</a:t>
              </a:r>
              <a:r>
                <a:rPr lang="en-US" altLang="zh-TW" sz="1800" b="1" dirty="0">
                  <a:ea typeface="PMingLiU" panose="02020500000000000000" pitchFamily="18" charset="-120"/>
                </a:rPr>
                <a:t>   &lt;-- 0</a:t>
              </a:r>
              <a:endParaRPr lang="en-US" altLang="zh-TW" sz="1800" b="1" dirty="0">
                <a:ea typeface="PMingLiU" panose="02020500000000000000" pitchFamily="18" charset="-120"/>
              </a:endParaRPr>
            </a:p>
            <a:p>
              <a:r>
                <a:rPr lang="en-US" altLang="zh-TW" sz="1800" b="1" dirty="0">
                  <a:ea typeface="PMingLiU" panose="02020500000000000000" pitchFamily="18" charset="-120"/>
                </a:rPr>
                <a:t>I3:		if (</a:t>
              </a:r>
              <a:r>
                <a:rPr lang="en-US" altLang="zh-TW" sz="1800" b="1" dirty="0" err="1">
                  <a:ea typeface="PMingLiU" panose="02020500000000000000" pitchFamily="18" charset="-120"/>
                </a:rPr>
                <a:t>i</a:t>
              </a:r>
              <a:r>
                <a:rPr lang="en-US" altLang="zh-TW" sz="1800" b="1" dirty="0">
                  <a:ea typeface="PMingLiU" panose="02020500000000000000" pitchFamily="18" charset="-120"/>
                </a:rPr>
                <a:t> &gt;= n) </a:t>
              </a:r>
              <a:r>
                <a:rPr lang="en-US" altLang="zh-TW" sz="1800" b="1" dirty="0" err="1">
                  <a:ea typeface="PMingLiU" panose="02020500000000000000" pitchFamily="18" charset="-120"/>
                </a:rPr>
                <a:t>goto</a:t>
              </a:r>
              <a:r>
                <a:rPr lang="en-US" altLang="zh-TW" sz="1800" b="1" dirty="0">
                  <a:ea typeface="PMingLiU" panose="02020500000000000000" pitchFamily="18" charset="-120"/>
                </a:rPr>
                <a:t> done</a:t>
              </a:r>
              <a:endParaRPr lang="en-US" altLang="zh-TW" sz="1800" b="1" dirty="0">
                <a:ea typeface="PMingLiU" panose="02020500000000000000" pitchFamily="18" charset="-120"/>
              </a:endParaRPr>
            </a:p>
            <a:p>
              <a:r>
                <a:rPr lang="en-US" altLang="zh-CN" sz="1800" b="1" dirty="0">
                  <a:ea typeface="PMingLiU" panose="02020500000000000000" pitchFamily="18" charset="-120"/>
                </a:rPr>
                <a:t>I</a:t>
              </a:r>
              <a:r>
                <a:rPr lang="en-US" altLang="zh-TW" sz="1800" b="1" dirty="0">
                  <a:ea typeface="PMingLiU" panose="02020500000000000000" pitchFamily="18" charset="-120"/>
                </a:rPr>
                <a:t>4:	loop:	t   &lt;-- </a:t>
              </a:r>
              <a:r>
                <a:rPr lang="en-US" altLang="zh-CN" sz="1800" b="1" dirty="0">
                  <a:ea typeface="PMingLiU" panose="02020500000000000000" pitchFamily="18" charset="-120"/>
                </a:rPr>
                <a:t>(</a:t>
              </a:r>
              <a:r>
                <a:rPr lang="en-US" altLang="zh-TW" sz="1800" b="1" dirty="0" err="1">
                  <a:ea typeface="PMingLiU" panose="02020500000000000000" pitchFamily="18" charset="-120"/>
                </a:rPr>
                <a:t>ap</a:t>
              </a:r>
              <a:r>
                <a:rPr lang="en-US" altLang="zh-CN" sz="1800" b="1" dirty="0">
                  <a:ea typeface="PMingLiU" panose="02020500000000000000" pitchFamily="18" charset="-120"/>
                </a:rPr>
                <a:t>) </a:t>
              </a:r>
              <a:r>
                <a:rPr lang="zh-CN" altLang="en-US" sz="1800" b="1" dirty="0">
                  <a:ea typeface="PMingLiU" panose="02020500000000000000" pitchFamily="18" charset="-120"/>
                </a:rPr>
                <a:t>数组元素</a:t>
              </a:r>
              <a:r>
                <a:rPr lang="en-US" altLang="zh-CN" sz="1800" b="1" dirty="0">
                  <a:ea typeface="PMingLiU" panose="02020500000000000000" pitchFamily="18" charset="-120"/>
                </a:rPr>
                <a:t>a[</a:t>
              </a:r>
              <a:r>
                <a:rPr lang="en-US" altLang="zh-CN" sz="1800" b="1" dirty="0" err="1">
                  <a:ea typeface="PMingLiU" panose="02020500000000000000" pitchFamily="18" charset="-120"/>
                </a:rPr>
                <a:t>i</a:t>
              </a:r>
              <a:r>
                <a:rPr lang="en-US" altLang="zh-CN" sz="1800" b="1" dirty="0">
                  <a:ea typeface="PMingLiU" panose="02020500000000000000" pitchFamily="18" charset="-120"/>
                </a:rPr>
                <a:t>]</a:t>
              </a:r>
              <a:r>
                <a:rPr lang="zh-CN" altLang="en-US" sz="1800" b="1" dirty="0">
                  <a:ea typeface="PMingLiU" panose="02020500000000000000" pitchFamily="18" charset="-120"/>
                </a:rPr>
                <a:t>的值 </a:t>
              </a:r>
              <a:endParaRPr lang="zh-TW" altLang="en-US" sz="1800" b="1" dirty="0">
                <a:ea typeface="PMingLiU" panose="02020500000000000000" pitchFamily="18" charset="-120"/>
              </a:endParaRPr>
            </a:p>
            <a:p>
              <a:r>
                <a:rPr lang="en-US" altLang="zh-TW" sz="1800" b="1" dirty="0">
                  <a:ea typeface="PMingLiU" panose="02020500000000000000" pitchFamily="18" charset="-120"/>
                </a:rPr>
                <a:t>I5:		sum &lt;-- sum + t</a:t>
              </a:r>
              <a:r>
                <a:rPr lang="en-US" altLang="zh-CN" sz="1800" b="1" dirty="0">
                  <a:ea typeface="PMingLiU" panose="02020500000000000000" pitchFamily="18" charset="-120"/>
                </a:rPr>
                <a:t>   </a:t>
              </a:r>
              <a:r>
                <a:rPr lang="zh-CN" altLang="en-US" sz="1800" b="1" dirty="0">
                  <a:ea typeface="PMingLiU" panose="02020500000000000000" pitchFamily="18" charset="-120"/>
                </a:rPr>
                <a:t>累计在</a:t>
              </a:r>
              <a:r>
                <a:rPr lang="en-US" altLang="zh-CN" sz="1800" b="1" dirty="0">
                  <a:ea typeface="PMingLiU" panose="02020500000000000000" pitchFamily="18" charset="-120"/>
                </a:rPr>
                <a:t>sum</a:t>
              </a:r>
              <a:r>
                <a:rPr lang="zh-CN" altLang="en-US" sz="1800" b="1" dirty="0">
                  <a:ea typeface="PMingLiU" panose="02020500000000000000" pitchFamily="18" charset="-120"/>
                </a:rPr>
                <a:t>中</a:t>
              </a:r>
              <a:endParaRPr lang="zh-CN" altLang="en-US" sz="1800" b="1" dirty="0">
                <a:ea typeface="PMingLiU" panose="02020500000000000000" pitchFamily="18" charset="-120"/>
              </a:endParaRPr>
            </a:p>
            <a:p>
              <a:r>
                <a:rPr lang="en-US" altLang="zh-TW" sz="1800" b="1" dirty="0">
                  <a:ea typeface="PMingLiU" panose="02020500000000000000" pitchFamily="18" charset="-120"/>
                </a:rPr>
                <a:t>I6:		</a:t>
              </a:r>
              <a:r>
                <a:rPr lang="en-US" altLang="zh-TW" sz="1800" b="1" dirty="0" err="1">
                  <a:ea typeface="PMingLiU" panose="02020500000000000000" pitchFamily="18" charset="-120"/>
                </a:rPr>
                <a:t>ap</a:t>
              </a:r>
              <a:r>
                <a:rPr lang="en-US" altLang="zh-TW" sz="1800" b="1" dirty="0">
                  <a:ea typeface="PMingLiU" panose="02020500000000000000" pitchFamily="18" charset="-120"/>
                </a:rPr>
                <a:t>  &lt;-- </a:t>
              </a:r>
              <a:r>
                <a:rPr lang="en-US" altLang="zh-TW" sz="1800" b="1" dirty="0" err="1">
                  <a:ea typeface="PMingLiU" panose="02020500000000000000" pitchFamily="18" charset="-120"/>
                </a:rPr>
                <a:t>ap</a:t>
              </a:r>
              <a:r>
                <a:rPr lang="en-US" altLang="zh-TW" sz="1800" b="1" dirty="0">
                  <a:ea typeface="PMingLiU" panose="02020500000000000000" pitchFamily="18" charset="-120"/>
                </a:rPr>
                <a:t> + 4</a:t>
              </a:r>
              <a:r>
                <a:rPr lang="en-US" altLang="zh-CN" sz="1800" b="1" dirty="0">
                  <a:ea typeface="PMingLiU" panose="02020500000000000000" pitchFamily="18" charset="-120"/>
                </a:rPr>
                <a:t>   </a:t>
              </a:r>
              <a:r>
                <a:rPr lang="zh-CN" altLang="en-US" sz="1800" b="1" dirty="0">
                  <a:ea typeface="PMingLiU" panose="02020500000000000000" pitchFamily="18" charset="-120"/>
                </a:rPr>
                <a:t>计算下个数组元素地址</a:t>
              </a:r>
              <a:endParaRPr lang="zh-TW" altLang="en-US" sz="1800" b="1" dirty="0">
                <a:ea typeface="PMingLiU" panose="02020500000000000000" pitchFamily="18" charset="-120"/>
              </a:endParaRPr>
            </a:p>
            <a:p>
              <a:r>
                <a:rPr lang="en-US" altLang="zh-TW" sz="1800" b="1" dirty="0">
                  <a:ea typeface="PMingLiU" panose="02020500000000000000" pitchFamily="18" charset="-120"/>
                </a:rPr>
                <a:t>I7:		</a:t>
              </a:r>
              <a:r>
                <a:rPr lang="en-US" altLang="zh-TW" sz="1800" b="1" dirty="0" err="1">
                  <a:ea typeface="PMingLiU" panose="02020500000000000000" pitchFamily="18" charset="-120"/>
                </a:rPr>
                <a:t>i</a:t>
              </a:r>
              <a:r>
                <a:rPr lang="en-US" altLang="zh-TW" sz="1800" b="1" dirty="0">
                  <a:ea typeface="PMingLiU" panose="02020500000000000000" pitchFamily="18" charset="-120"/>
                </a:rPr>
                <a:t>   &lt;-- </a:t>
              </a:r>
              <a:r>
                <a:rPr lang="en-US" altLang="zh-TW" sz="1800" b="1" dirty="0" err="1">
                  <a:ea typeface="PMingLiU" panose="02020500000000000000" pitchFamily="18" charset="-120"/>
                </a:rPr>
                <a:t>i</a:t>
              </a:r>
              <a:r>
                <a:rPr lang="en-US" altLang="zh-TW" sz="1800" b="1" dirty="0">
                  <a:ea typeface="PMingLiU" panose="02020500000000000000" pitchFamily="18" charset="-120"/>
                </a:rPr>
                <a:t> + 1</a:t>
              </a:r>
              <a:r>
                <a:rPr lang="en-US" altLang="zh-CN" sz="1800" b="1" dirty="0">
                  <a:ea typeface="PMingLiU" panose="02020500000000000000" pitchFamily="18" charset="-120"/>
                </a:rPr>
                <a:t>  </a:t>
              </a:r>
              <a:endParaRPr lang="en-US" altLang="zh-TW" sz="1800" b="1" dirty="0">
                <a:ea typeface="PMingLiU" panose="02020500000000000000" pitchFamily="18" charset="-120"/>
              </a:endParaRPr>
            </a:p>
            <a:p>
              <a:r>
                <a:rPr lang="en-US" altLang="zh-TW" sz="1800" b="1" dirty="0">
                  <a:ea typeface="PMingLiU" panose="02020500000000000000" pitchFamily="18" charset="-120"/>
                </a:rPr>
                <a:t>I8:		if (</a:t>
              </a:r>
              <a:r>
                <a:rPr lang="en-US" altLang="zh-TW" sz="1800" b="1" dirty="0" err="1">
                  <a:ea typeface="PMingLiU" panose="02020500000000000000" pitchFamily="18" charset="-120"/>
                </a:rPr>
                <a:t>i</a:t>
              </a:r>
              <a:r>
                <a:rPr lang="en-US" altLang="zh-TW" sz="1800" b="1" dirty="0">
                  <a:ea typeface="PMingLiU" panose="02020500000000000000" pitchFamily="18" charset="-120"/>
                </a:rPr>
                <a:t> &lt; n) </a:t>
              </a:r>
              <a:r>
                <a:rPr lang="en-US" altLang="zh-TW" sz="1800" b="1" dirty="0" err="1">
                  <a:ea typeface="PMingLiU" panose="02020500000000000000" pitchFamily="18" charset="-120"/>
                </a:rPr>
                <a:t>goto</a:t>
              </a:r>
              <a:r>
                <a:rPr lang="en-US" altLang="zh-TW" sz="1800" b="1" dirty="0">
                  <a:ea typeface="PMingLiU" panose="02020500000000000000" pitchFamily="18" charset="-120"/>
                </a:rPr>
                <a:t> loop</a:t>
              </a:r>
              <a:endParaRPr lang="en-US" altLang="zh-TW" sz="1800" b="1" dirty="0">
                <a:ea typeface="PMingLiU" panose="02020500000000000000" pitchFamily="18" charset="-120"/>
              </a:endParaRPr>
            </a:p>
            <a:p>
              <a:r>
                <a:rPr lang="en-US" altLang="zh-TW" sz="1800" b="1" dirty="0">
                  <a:ea typeface="PMingLiU" panose="02020500000000000000" pitchFamily="18" charset="-120"/>
                </a:rPr>
                <a:t>I9:	done:	</a:t>
              </a:r>
              <a:r>
                <a:rPr lang="en-US" altLang="zh-CN" sz="1800" b="1" dirty="0">
                  <a:ea typeface="PMingLiU" panose="02020500000000000000" pitchFamily="18" charset="-120"/>
                </a:rPr>
                <a:t>V</a:t>
              </a:r>
              <a:r>
                <a:rPr lang="en-US" altLang="zh-TW" sz="1800" b="1" dirty="0">
                  <a:ea typeface="PMingLiU" panose="02020500000000000000" pitchFamily="18" charset="-120"/>
                </a:rPr>
                <a:t>  &lt;-- sum</a:t>
              </a:r>
              <a:r>
                <a:rPr lang="en-US" altLang="zh-CN" sz="1800" b="1" dirty="0">
                  <a:ea typeface="PMingLiU" panose="02020500000000000000" pitchFamily="18" charset="-120"/>
                </a:rPr>
                <a:t>   </a:t>
              </a:r>
              <a:r>
                <a:rPr lang="zh-CN" altLang="en-US" sz="1800" b="1" dirty="0">
                  <a:ea typeface="PMingLiU" panose="02020500000000000000" pitchFamily="18" charset="-120"/>
                </a:rPr>
                <a:t>累计结果保存至地址</a:t>
              </a:r>
              <a:r>
                <a:rPr lang="en-US" altLang="zh-CN" sz="1800" b="1" dirty="0">
                  <a:ea typeface="PMingLiU" panose="02020500000000000000" pitchFamily="18" charset="-120"/>
                </a:rPr>
                <a:t>v</a:t>
              </a:r>
              <a:endParaRPr lang="en-US" altLang="zh-TW" sz="1800" b="1" dirty="0">
                <a:ea typeface="PMingLiU" panose="02020500000000000000" pitchFamily="18" charset="-120"/>
              </a:endParaRPr>
            </a:p>
          </p:txBody>
        </p:sp>
        <p:sp>
          <p:nvSpPr>
            <p:cNvPr id="60425" name="Line 47"/>
            <p:cNvSpPr>
              <a:spLocks noChangeShapeType="1"/>
            </p:cNvSpPr>
            <p:nvPr/>
          </p:nvSpPr>
          <p:spPr bwMode="auto">
            <a:xfrm>
              <a:off x="3873880" y="1873250"/>
              <a:ext cx="826710" cy="430214"/>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grpSp>
      <p:sp>
        <p:nvSpPr>
          <p:cNvPr id="5" name="矩形 4"/>
          <p:cNvSpPr/>
          <p:nvPr/>
        </p:nvSpPr>
        <p:spPr>
          <a:xfrm>
            <a:off x="1135629" y="1585219"/>
            <a:ext cx="2738250" cy="430887"/>
          </a:xfrm>
          <a:prstGeom prst="rect">
            <a:avLst/>
          </a:prstGeom>
        </p:spPr>
        <p:txBody>
          <a:bodyPr wrap="none">
            <a:spAutoFit/>
          </a:bodyPr>
          <a:lstStyle/>
          <a:p>
            <a:pPr lvl="0" eaLnBrk="1" hangingPunct="1">
              <a:spcBef>
                <a:spcPct val="50000"/>
              </a:spcBef>
            </a:pPr>
            <a:r>
              <a:rPr kumimoji="1" lang="zh-CN" altLang="en-US" sz="2200" b="1" dirty="0">
                <a:solidFill>
                  <a:srgbClr val="CC0000"/>
                </a:solidFill>
                <a:ea typeface="黑体" panose="02010609060101010101" pitchFamily="49" charset="-122"/>
              </a:rPr>
              <a:t>对应的汇编语言程序</a:t>
            </a:r>
            <a:endParaRPr kumimoji="1" lang="zh-CN" altLang="en-US" sz="2200" b="1" dirty="0">
              <a:solidFill>
                <a:srgbClr val="CC0000"/>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3"/>
                                        </p:tgtEl>
                                        <p:attrNameLst>
                                          <p:attrName>style.visibility</p:attrName>
                                        </p:attrNameLst>
                                      </p:cBhvr>
                                      <p:to>
                                        <p:strVal val="visible"/>
                                      </p:to>
                                    </p:set>
                                    <p:animEffect transition="in" filter="blinds(horizontal)">
                                      <p:cBhvr>
                                        <p:cTn id="7" dur="500"/>
                                        <p:tgtEl>
                                          <p:spTgt spid="604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3445">
                                            <p:txEl>
                                              <p:pRg st="0" end="0"/>
                                            </p:txEl>
                                          </p:spTgt>
                                        </p:tgtEl>
                                        <p:attrNameLst>
                                          <p:attrName>style.visibility</p:attrName>
                                        </p:attrNameLst>
                                      </p:cBhvr>
                                      <p:to>
                                        <p:strVal val="visible"/>
                                      </p:to>
                                    </p:set>
                                    <p:animEffect transition="in" filter="blinds(horizontal)">
                                      <p:cBhvr>
                                        <p:cTn id="32" dur="500"/>
                                        <p:tgtEl>
                                          <p:spTgt spid="57344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3445">
                                            <p:txEl>
                                              <p:pRg st="1" end="1"/>
                                            </p:txEl>
                                          </p:spTgt>
                                        </p:tgtEl>
                                        <p:attrNameLst>
                                          <p:attrName>style.visibility</p:attrName>
                                        </p:attrNameLst>
                                      </p:cBhvr>
                                      <p:to>
                                        <p:strVal val="visible"/>
                                      </p:to>
                                    </p:set>
                                    <p:animEffect transition="in" filter="blinds(horizontal)">
                                      <p:cBhvr>
                                        <p:cTn id="37" dur="500"/>
                                        <p:tgtEl>
                                          <p:spTgt spid="57344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3445">
                                            <p:txEl>
                                              <p:pRg st="2" end="2"/>
                                            </p:txEl>
                                          </p:spTgt>
                                        </p:tgtEl>
                                        <p:attrNameLst>
                                          <p:attrName>style.visibility</p:attrName>
                                        </p:attrNameLst>
                                      </p:cBhvr>
                                      <p:to>
                                        <p:strVal val="visible"/>
                                      </p:to>
                                    </p:set>
                                    <p:animEffect transition="in" filter="blinds(horizontal)">
                                      <p:cBhvr>
                                        <p:cTn id="42" dur="500"/>
                                        <p:tgtEl>
                                          <p:spTgt spid="57344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60" name="Rectangle 4"/>
          <p:cNvSpPr>
            <a:spLocks noGrp="1" noChangeArrowheads="1"/>
          </p:cNvSpPr>
          <p:nvPr>
            <p:ph idx="1"/>
          </p:nvPr>
        </p:nvSpPr>
        <p:spPr>
          <a:xfrm>
            <a:off x="421979" y="841444"/>
            <a:ext cx="10922000" cy="4108817"/>
          </a:xfrm>
          <a:noFill/>
        </p:spPr>
        <p:txBody>
          <a:bodyPr vert="horz" wrap="square" lIns="91440" tIns="45720" rIns="91440" bIns="45720" numCol="1" anchor="t" anchorCtr="0" compatLnSpc="1">
            <a:spAutoFit/>
          </a:bodyPr>
          <a:lstStyle/>
          <a:p>
            <a:pPr marL="182880" indent="-182880" eaLnBrk="1" hangingPunct="1">
              <a:lnSpc>
                <a:spcPct val="105000"/>
              </a:lnSpc>
              <a:spcBef>
                <a:spcPct val="15000"/>
              </a:spcBef>
              <a:buNone/>
            </a:pPr>
            <a:r>
              <a:rPr lang="zh-CN" altLang="en-US" sz="2000" dirty="0"/>
              <a:t>问题：</a:t>
            </a:r>
            <a:r>
              <a:rPr lang="zh-CN" altLang="en-US" sz="2000" dirty="0">
                <a:solidFill>
                  <a:srgbClr val="003399"/>
                </a:solidFill>
              </a:rPr>
              <a:t>指令</a:t>
            </a:r>
            <a:r>
              <a:rPr lang="zh-CN" altLang="en-US" sz="2000" dirty="0"/>
              <a:t>和</a:t>
            </a:r>
            <a:r>
              <a:rPr lang="zh-CN" altLang="en-US" sz="2000" dirty="0">
                <a:solidFill>
                  <a:srgbClr val="003399"/>
                </a:solidFill>
              </a:rPr>
              <a:t>数据</a:t>
            </a:r>
            <a:r>
              <a:rPr lang="zh-CN" altLang="en-US" sz="2000" dirty="0"/>
              <a:t>的</a:t>
            </a:r>
            <a:r>
              <a:rPr lang="zh-CN" altLang="en-US" sz="2000" dirty="0">
                <a:solidFill>
                  <a:srgbClr val="003399"/>
                </a:solidFill>
              </a:rPr>
              <a:t>时间局部性</a:t>
            </a:r>
            <a:r>
              <a:rPr lang="zh-CN" altLang="en-US" sz="2000" dirty="0"/>
              <a:t>和</a:t>
            </a:r>
            <a:r>
              <a:rPr lang="zh-CN" altLang="en-US" sz="2000" dirty="0">
                <a:solidFill>
                  <a:srgbClr val="003399"/>
                </a:solidFill>
              </a:rPr>
              <a:t>空间局部性</a:t>
            </a:r>
            <a:r>
              <a:rPr lang="zh-CN" altLang="en-US" sz="2000" dirty="0"/>
              <a:t>各自体现在哪里？</a:t>
            </a:r>
            <a:endParaRPr lang="zh-CN" altLang="en-US" sz="2000" dirty="0"/>
          </a:p>
          <a:p>
            <a:pPr marL="182880" indent="-182880" eaLnBrk="1" hangingPunct="1">
              <a:lnSpc>
                <a:spcPct val="105000"/>
              </a:lnSpc>
              <a:spcBef>
                <a:spcPct val="15000"/>
              </a:spcBef>
              <a:buNone/>
            </a:pPr>
            <a:endParaRPr lang="en-US" altLang="zh-CN" sz="2000" dirty="0">
              <a:solidFill>
                <a:srgbClr val="006600"/>
              </a:solidFill>
              <a:ea typeface="黑体" panose="02010609060101010101" pitchFamily="49" charset="-122"/>
            </a:endParaRPr>
          </a:p>
          <a:p>
            <a:pPr marL="182880" indent="-182880" eaLnBrk="1" hangingPunct="1">
              <a:lnSpc>
                <a:spcPct val="105000"/>
              </a:lnSpc>
              <a:spcBef>
                <a:spcPct val="15000"/>
              </a:spcBef>
              <a:buNone/>
            </a:pPr>
            <a:r>
              <a:rPr lang="zh-CN" altLang="en-US" sz="2000" dirty="0">
                <a:solidFill>
                  <a:srgbClr val="006600"/>
                </a:solidFill>
                <a:ea typeface="黑体" panose="02010609060101010101" pitchFamily="49" charset="-122"/>
              </a:rPr>
              <a:t>指令：    </a:t>
            </a:r>
            <a:r>
              <a:rPr lang="en-US" altLang="zh-CN" sz="2000" dirty="0">
                <a:solidFill>
                  <a:srgbClr val="006600"/>
                </a:solidFill>
                <a:ea typeface="黑体" panose="02010609060101010101" pitchFamily="49" charset="-122"/>
              </a:rPr>
              <a:t>I0</a:t>
            </a:r>
            <a:endParaRPr lang="en-US" altLang="zh-CN" sz="2000" dirty="0">
              <a:solidFill>
                <a:srgbClr val="006600"/>
              </a:solidFill>
              <a:ea typeface="黑体" panose="02010609060101010101" pitchFamily="49" charset="-122"/>
            </a:endParaRPr>
          </a:p>
          <a:p>
            <a:pPr marL="182880" indent="-182880" eaLnBrk="1" hangingPunct="1">
              <a:lnSpc>
                <a:spcPct val="105000"/>
              </a:lnSpc>
              <a:spcBef>
                <a:spcPct val="15000"/>
              </a:spcBef>
              <a:buNone/>
            </a:pPr>
            <a:r>
              <a:rPr lang="en-US" altLang="zh-CN" sz="2000" dirty="0">
                <a:solidFill>
                  <a:srgbClr val="006600"/>
                </a:solidFill>
                <a:ea typeface="黑体" panose="02010609060101010101" pitchFamily="49" charset="-122"/>
              </a:rPr>
              <a:t>               …</a:t>
            </a:r>
            <a:endParaRPr lang="zh-CN" altLang="en-US" sz="2000" dirty="0">
              <a:solidFill>
                <a:srgbClr val="006600"/>
              </a:solidFill>
              <a:ea typeface="黑体" panose="02010609060101010101" pitchFamily="49" charset="-122"/>
            </a:endParaRPr>
          </a:p>
          <a:p>
            <a:pPr marL="182880" indent="-182880" eaLnBrk="1" hangingPunct="1">
              <a:lnSpc>
                <a:spcPct val="105000"/>
              </a:lnSpc>
              <a:spcBef>
                <a:spcPct val="15000"/>
              </a:spcBef>
              <a:buNone/>
            </a:pPr>
            <a:r>
              <a:rPr lang="zh-CN" altLang="en-US" sz="2000" dirty="0">
                <a:solidFill>
                  <a:srgbClr val="006600"/>
                </a:solidFill>
                <a:ea typeface="黑体" panose="02010609060101010101" pitchFamily="49" charset="-122"/>
              </a:rPr>
              <a:t>            →</a:t>
            </a:r>
            <a:r>
              <a:rPr lang="en-US" altLang="zh-CN" sz="2000" dirty="0">
                <a:solidFill>
                  <a:srgbClr val="006600"/>
                </a:solidFill>
                <a:ea typeface="黑体" panose="02010609060101010101" pitchFamily="49" charset="-122"/>
              </a:rPr>
              <a:t>I3</a:t>
            </a:r>
            <a:endParaRPr lang="zh-CN" altLang="en-US" sz="2000" dirty="0">
              <a:solidFill>
                <a:srgbClr val="006600"/>
              </a:solidFill>
              <a:ea typeface="黑体" panose="02010609060101010101" pitchFamily="49" charset="-122"/>
            </a:endParaRPr>
          </a:p>
          <a:p>
            <a:pPr marL="182880" indent="-182880" eaLnBrk="1" hangingPunct="1">
              <a:lnSpc>
                <a:spcPct val="105000"/>
              </a:lnSpc>
              <a:spcBef>
                <a:spcPct val="15000"/>
              </a:spcBef>
              <a:buNone/>
            </a:pPr>
            <a:r>
              <a:rPr lang="zh-CN" altLang="en-US" sz="2000" dirty="0">
                <a:solidFill>
                  <a:srgbClr val="006600"/>
                </a:solidFill>
                <a:ea typeface="黑体" panose="02010609060101010101" pitchFamily="49" charset="-122"/>
              </a:rPr>
              <a:t>            →</a:t>
            </a:r>
            <a:r>
              <a:rPr lang="en-US" altLang="zh-CN" sz="2000" dirty="0">
                <a:solidFill>
                  <a:srgbClr val="006600"/>
                </a:solidFill>
                <a:ea typeface="黑体" panose="02010609060101010101" pitchFamily="49" charset="-122"/>
              </a:rPr>
              <a:t>I4</a:t>
            </a:r>
            <a:endParaRPr lang="zh-CN" altLang="en-US" sz="2000" dirty="0">
              <a:solidFill>
                <a:srgbClr val="006600"/>
              </a:solidFill>
              <a:ea typeface="黑体" panose="02010609060101010101" pitchFamily="49" charset="-122"/>
            </a:endParaRPr>
          </a:p>
          <a:p>
            <a:pPr marL="182880" indent="-182880" eaLnBrk="1" hangingPunct="1">
              <a:lnSpc>
                <a:spcPct val="105000"/>
              </a:lnSpc>
              <a:spcBef>
                <a:spcPct val="15000"/>
              </a:spcBef>
              <a:buNone/>
            </a:pPr>
            <a:r>
              <a:rPr lang="en-US" altLang="zh-CN" sz="2000" dirty="0">
                <a:solidFill>
                  <a:srgbClr val="006600"/>
                </a:solidFill>
                <a:ea typeface="黑体" panose="02010609060101010101" pitchFamily="49" charset="-122"/>
              </a:rPr>
              <a:t>               …</a:t>
            </a:r>
            <a:endParaRPr lang="zh-CN" altLang="en-US" sz="2000" dirty="0">
              <a:solidFill>
                <a:srgbClr val="006600"/>
              </a:solidFill>
              <a:ea typeface="黑体" panose="02010609060101010101" pitchFamily="49" charset="-122"/>
            </a:endParaRPr>
          </a:p>
          <a:p>
            <a:pPr marL="182880" indent="-182880" eaLnBrk="1" hangingPunct="1">
              <a:lnSpc>
                <a:spcPct val="105000"/>
              </a:lnSpc>
              <a:spcBef>
                <a:spcPct val="15000"/>
              </a:spcBef>
              <a:buNone/>
            </a:pPr>
            <a:r>
              <a:rPr lang="zh-CN" altLang="en-US" sz="2000" dirty="0">
                <a:solidFill>
                  <a:srgbClr val="006600"/>
                </a:solidFill>
                <a:ea typeface="黑体" panose="02010609060101010101" pitchFamily="49" charset="-122"/>
              </a:rPr>
              <a:t>            →</a:t>
            </a:r>
            <a:r>
              <a:rPr lang="en-US" altLang="zh-CN" sz="2000" dirty="0">
                <a:solidFill>
                  <a:srgbClr val="006600"/>
                </a:solidFill>
                <a:ea typeface="黑体" panose="02010609060101010101" pitchFamily="49" charset="-122"/>
              </a:rPr>
              <a:t>I8</a:t>
            </a:r>
            <a:endParaRPr lang="zh-CN" altLang="en-US" sz="2000" dirty="0">
              <a:solidFill>
                <a:srgbClr val="006600"/>
              </a:solidFill>
              <a:ea typeface="黑体" panose="02010609060101010101" pitchFamily="49" charset="-122"/>
            </a:endParaRPr>
          </a:p>
          <a:p>
            <a:pPr marL="182880" indent="-182880" eaLnBrk="1" hangingPunct="1">
              <a:lnSpc>
                <a:spcPct val="105000"/>
              </a:lnSpc>
              <a:spcBef>
                <a:spcPct val="15000"/>
              </a:spcBef>
              <a:buNone/>
            </a:pPr>
            <a:r>
              <a:rPr lang="zh-CN" altLang="en-US" sz="2000" dirty="0">
                <a:solidFill>
                  <a:srgbClr val="006600"/>
                </a:solidFill>
                <a:ea typeface="黑体" panose="02010609060101010101" pitchFamily="49" charset="-122"/>
              </a:rPr>
              <a:t>            →</a:t>
            </a:r>
            <a:r>
              <a:rPr lang="en-US" altLang="zh-CN" sz="2000" dirty="0">
                <a:solidFill>
                  <a:srgbClr val="006600"/>
                </a:solidFill>
                <a:ea typeface="黑体" panose="02010609060101010101" pitchFamily="49" charset="-122"/>
              </a:rPr>
              <a:t>I9</a:t>
            </a:r>
            <a:r>
              <a:rPr lang="zh-CN" altLang="en-US" sz="2000" dirty="0">
                <a:solidFill>
                  <a:srgbClr val="006600"/>
                </a:solidFill>
                <a:ea typeface="黑体" panose="02010609060101010101" pitchFamily="49" charset="-122"/>
              </a:rPr>
              <a:t> </a:t>
            </a:r>
            <a:endParaRPr lang="zh-CN" altLang="en-US" sz="2000" dirty="0">
              <a:solidFill>
                <a:srgbClr val="006600"/>
              </a:solidFill>
              <a:ea typeface="黑体" panose="02010609060101010101" pitchFamily="49" charset="-122"/>
            </a:endParaRPr>
          </a:p>
          <a:p>
            <a:pPr marL="182880" indent="-182880" eaLnBrk="1" hangingPunct="1">
              <a:lnSpc>
                <a:spcPct val="105000"/>
              </a:lnSpc>
              <a:spcBef>
                <a:spcPct val="15000"/>
              </a:spcBef>
              <a:buNone/>
            </a:pPr>
            <a:endParaRPr lang="zh-CN" altLang="en-US" sz="2000" dirty="0">
              <a:solidFill>
                <a:srgbClr val="006600"/>
              </a:solidFill>
              <a:ea typeface="黑体" panose="02010609060101010101" pitchFamily="49" charset="-122"/>
            </a:endParaRPr>
          </a:p>
          <a:p>
            <a:pPr marL="182880" indent="-182880" eaLnBrk="1" hangingPunct="1">
              <a:lnSpc>
                <a:spcPct val="105000"/>
              </a:lnSpc>
              <a:spcBef>
                <a:spcPct val="15000"/>
              </a:spcBef>
              <a:buNone/>
            </a:pPr>
            <a:r>
              <a:rPr lang="zh-CN" altLang="en-US" sz="2000" dirty="0">
                <a:solidFill>
                  <a:srgbClr val="006600"/>
                </a:solidFill>
                <a:ea typeface="黑体" panose="02010609060101010101" pitchFamily="49" charset="-122"/>
              </a:rPr>
              <a:t>数据：只有数组在主存中：  </a:t>
            </a:r>
            <a:r>
              <a:rPr lang="en-US" altLang="zh-CN" sz="2000" dirty="0">
                <a:solidFill>
                  <a:srgbClr val="006600"/>
                </a:solidFill>
                <a:ea typeface="黑体" panose="02010609060101010101" pitchFamily="49" charset="-122"/>
              </a:rPr>
              <a:t>                  </a:t>
            </a:r>
            <a:endParaRPr lang="zh-CN" altLang="en-US" sz="2000" dirty="0">
              <a:solidFill>
                <a:srgbClr val="006600"/>
              </a:solidFill>
              <a:ea typeface="黑体" panose="02010609060101010101" pitchFamily="49" charset="-122"/>
            </a:endParaRPr>
          </a:p>
        </p:txBody>
      </p:sp>
      <p:sp>
        <p:nvSpPr>
          <p:cNvPr id="761910" name="Rectangle 54"/>
          <p:cNvSpPr>
            <a:spLocks noChangeArrowheads="1"/>
          </p:cNvSpPr>
          <p:nvPr/>
        </p:nvSpPr>
        <p:spPr bwMode="auto">
          <a:xfrm>
            <a:off x="3419561" y="1465015"/>
            <a:ext cx="312542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zh-CN" altLang="en-US" sz="2000" b="1" dirty="0">
                <a:solidFill>
                  <a:srgbClr val="0000FF"/>
                </a:solidFill>
                <a:latin typeface="微软雅黑" panose="020B0503020204020204" pitchFamily="34" charset="-122"/>
                <a:ea typeface="微软雅黑" panose="020B0503020204020204" pitchFamily="34" charset="-122"/>
              </a:rPr>
              <a:t>若</a:t>
            </a:r>
            <a:r>
              <a:rPr lang="en-US" altLang="zh-CN" sz="2000" b="1" dirty="0">
                <a:solidFill>
                  <a:srgbClr val="0000FF"/>
                </a:solidFill>
                <a:latin typeface="微软雅黑" panose="020B0503020204020204" pitchFamily="34" charset="-122"/>
                <a:ea typeface="微软雅黑" panose="020B0503020204020204" pitchFamily="34" charset="-122"/>
              </a:rPr>
              <a:t>n</a:t>
            </a:r>
            <a:r>
              <a:rPr lang="zh-CN" altLang="en-US" sz="2000" b="1" dirty="0">
                <a:solidFill>
                  <a:srgbClr val="0000FF"/>
                </a:solidFill>
                <a:latin typeface="微软雅黑" panose="020B0503020204020204" pitchFamily="34" charset="-122"/>
                <a:ea typeface="微软雅黑" panose="020B0503020204020204" pitchFamily="34" charset="-122"/>
              </a:rPr>
              <a:t>足够大，则在一段时间内一直在局部区域内执行指令，故循环内指令</a:t>
            </a:r>
            <a:r>
              <a:rPr lang="zh-CN" altLang="en-US" sz="2000" b="1" dirty="0">
                <a:latin typeface="微软雅黑" panose="020B0503020204020204" pitchFamily="34" charset="-122"/>
                <a:ea typeface="微软雅黑" panose="020B0503020204020204" pitchFamily="34" charset="-122"/>
              </a:rPr>
              <a:t>的时间局部性好</a:t>
            </a:r>
            <a:endParaRPr lang="zh-CN" altLang="en-US" sz="2000" b="1" dirty="0">
              <a:latin typeface="微软雅黑" panose="020B0503020204020204" pitchFamily="34" charset="-122"/>
              <a:ea typeface="微软雅黑" panose="020B0503020204020204" pitchFamily="34" charset="-122"/>
            </a:endParaRPr>
          </a:p>
          <a:p>
            <a:pPr>
              <a:lnSpc>
                <a:spcPct val="120000"/>
              </a:lnSpc>
            </a:pPr>
            <a:endParaRPr lang="zh-CN" altLang="en-US" sz="2000" b="1" dirty="0">
              <a:solidFill>
                <a:srgbClr val="0000FF"/>
              </a:solidFill>
              <a:latin typeface="微软雅黑" panose="020B0503020204020204" pitchFamily="34" charset="-122"/>
              <a:ea typeface="微软雅黑" panose="020B0503020204020204" pitchFamily="34" charset="-122"/>
            </a:endParaRPr>
          </a:p>
          <a:p>
            <a:pPr>
              <a:lnSpc>
                <a:spcPct val="120000"/>
              </a:lnSpc>
            </a:pPr>
            <a:r>
              <a:rPr lang="zh-CN" altLang="en-US" sz="2000" b="1" dirty="0">
                <a:solidFill>
                  <a:srgbClr val="0000FF"/>
                </a:solidFill>
                <a:latin typeface="微软雅黑" panose="020B0503020204020204" pitchFamily="34" charset="-122"/>
                <a:ea typeface="微软雅黑" panose="020B0503020204020204" pitchFamily="34" charset="-122"/>
              </a:rPr>
              <a:t>按顺序执行</a:t>
            </a:r>
            <a:r>
              <a:rPr lang="zh-CN" altLang="en-US" sz="2000" b="1" dirty="0">
                <a:latin typeface="微软雅黑" panose="020B0503020204020204" pitchFamily="34" charset="-122"/>
                <a:ea typeface="微软雅黑" panose="020B0503020204020204" pitchFamily="34" charset="-122"/>
              </a:rPr>
              <a:t>，故程序空间局部性好</a:t>
            </a:r>
            <a:endParaRPr lang="en-US" altLang="zh-CN" sz="2000" b="1" dirty="0">
              <a:latin typeface="微软雅黑" panose="020B0503020204020204" pitchFamily="34" charset="-122"/>
              <a:ea typeface="微软雅黑" panose="020B0503020204020204" pitchFamily="34" charset="-122"/>
            </a:endParaRPr>
          </a:p>
        </p:txBody>
      </p:sp>
      <p:sp>
        <p:nvSpPr>
          <p:cNvPr id="761911" name="Rectangle 55"/>
          <p:cNvSpPr>
            <a:spLocks noChangeArrowheads="1"/>
          </p:cNvSpPr>
          <p:nvPr/>
        </p:nvSpPr>
        <p:spPr bwMode="auto">
          <a:xfrm>
            <a:off x="1479487" y="5504037"/>
            <a:ext cx="61642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zh-CN" altLang="en-US" sz="2000" b="1" dirty="0">
                <a:solidFill>
                  <a:srgbClr val="0000FF"/>
                </a:solidFill>
                <a:latin typeface="微软雅黑" panose="020B0503020204020204" pitchFamily="34" charset="-122"/>
                <a:ea typeface="微软雅黑" panose="020B0503020204020204" pitchFamily="34" charset="-122"/>
              </a:rPr>
              <a:t>数组元素按顺序存放，按顺序访问，故</a:t>
            </a:r>
            <a:r>
              <a:rPr lang="zh-CN" altLang="en-US" sz="2000" b="1" dirty="0">
                <a:latin typeface="微软雅黑" panose="020B0503020204020204" pitchFamily="34" charset="-122"/>
                <a:ea typeface="微软雅黑" panose="020B0503020204020204" pitchFamily="34" charset="-122"/>
              </a:rPr>
              <a:t>空间局部性好</a:t>
            </a:r>
            <a:endParaRPr lang="zh-CN" altLang="en-US" sz="2000" b="1" dirty="0">
              <a:latin typeface="微软雅黑" panose="020B0503020204020204" pitchFamily="34" charset="-122"/>
              <a:ea typeface="微软雅黑" panose="020B0503020204020204" pitchFamily="34" charset="-122"/>
            </a:endParaRPr>
          </a:p>
          <a:p>
            <a:pPr>
              <a:lnSpc>
                <a:spcPct val="120000"/>
              </a:lnSpc>
            </a:pPr>
            <a:r>
              <a:rPr lang="zh-CN" altLang="en-US" sz="2000" b="1" dirty="0">
                <a:solidFill>
                  <a:srgbClr val="0000FF"/>
                </a:solidFill>
                <a:latin typeface="微软雅黑" panose="020B0503020204020204" pitchFamily="34" charset="-122"/>
                <a:ea typeface="微软雅黑" panose="020B0503020204020204" pitchFamily="34" charset="-122"/>
              </a:rPr>
              <a:t>每个数组元素都只被访问</a:t>
            </a:r>
            <a:r>
              <a:rPr lang="en-US" altLang="zh-CN" sz="2000" b="1" dirty="0">
                <a:solidFill>
                  <a:srgbClr val="0000FF"/>
                </a:solidFill>
                <a:latin typeface="微软雅黑" panose="020B0503020204020204" pitchFamily="34" charset="-122"/>
                <a:ea typeface="微软雅黑" panose="020B0503020204020204" pitchFamily="34" charset="-122"/>
              </a:rPr>
              <a:t>1</a:t>
            </a:r>
            <a:r>
              <a:rPr lang="zh-CN" altLang="en-US" sz="2000" b="1" dirty="0">
                <a:solidFill>
                  <a:srgbClr val="0000FF"/>
                </a:solidFill>
                <a:latin typeface="微软雅黑" panose="020B0503020204020204" pitchFamily="34" charset="-122"/>
                <a:ea typeface="微软雅黑" panose="020B0503020204020204" pitchFamily="34" charset="-122"/>
              </a:rPr>
              <a:t>次，故</a:t>
            </a:r>
            <a:r>
              <a:rPr lang="zh-CN" altLang="en-US" sz="2000" b="1" dirty="0">
                <a:latin typeface="微软雅黑" panose="020B0503020204020204" pitchFamily="34" charset="-122"/>
                <a:ea typeface="微软雅黑" panose="020B0503020204020204" pitchFamily="34" charset="-122"/>
              </a:rPr>
              <a:t>没有时间局部性</a:t>
            </a:r>
            <a:endParaRPr lang="zh-CN" altLang="en-US" sz="2000" b="1" dirty="0">
              <a:latin typeface="微软雅黑" panose="020B0503020204020204" pitchFamily="34" charset="-122"/>
              <a:ea typeface="微软雅黑" panose="020B0503020204020204" pitchFamily="34" charset="-122"/>
            </a:endParaRPr>
          </a:p>
        </p:txBody>
      </p:sp>
      <p:grpSp>
        <p:nvGrpSpPr>
          <p:cNvPr id="569388" name="Group 44"/>
          <p:cNvGrpSpPr/>
          <p:nvPr/>
        </p:nvGrpSpPr>
        <p:grpSpPr bwMode="auto">
          <a:xfrm>
            <a:off x="2106985" y="2827175"/>
            <a:ext cx="900113" cy="803791"/>
            <a:chOff x="1604" y="1565"/>
            <a:chExt cx="567" cy="453"/>
          </a:xfrm>
        </p:grpSpPr>
        <p:grpSp>
          <p:nvGrpSpPr>
            <p:cNvPr id="61449" name="Group 59"/>
            <p:cNvGrpSpPr/>
            <p:nvPr/>
          </p:nvGrpSpPr>
          <p:grpSpPr bwMode="auto">
            <a:xfrm>
              <a:off x="1604" y="1565"/>
              <a:ext cx="171" cy="453"/>
              <a:chOff x="1633" y="1678"/>
              <a:chExt cx="340" cy="199"/>
            </a:xfrm>
          </p:grpSpPr>
          <p:sp>
            <p:nvSpPr>
              <p:cNvPr id="61451" name="Line 56"/>
              <p:cNvSpPr>
                <a:spLocks noChangeShapeType="1"/>
              </p:cNvSpPr>
              <p:nvPr/>
            </p:nvSpPr>
            <p:spPr bwMode="auto">
              <a:xfrm>
                <a:off x="1633" y="1877"/>
                <a:ext cx="340" cy="0"/>
              </a:xfrm>
              <a:prstGeom prst="line">
                <a:avLst/>
              </a:prstGeom>
              <a:noFill/>
              <a:ln w="28575">
                <a:solidFill>
                  <a:srgbClr val="800000"/>
                </a:solidFill>
                <a:rou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1452" name="Line 57"/>
              <p:cNvSpPr>
                <a:spLocks noChangeShapeType="1"/>
              </p:cNvSpPr>
              <p:nvPr/>
            </p:nvSpPr>
            <p:spPr bwMode="auto">
              <a:xfrm>
                <a:off x="1973" y="1678"/>
                <a:ext cx="0" cy="199"/>
              </a:xfrm>
              <a:prstGeom prst="line">
                <a:avLst/>
              </a:prstGeom>
              <a:noFill/>
              <a:ln w="28575">
                <a:solidFill>
                  <a:srgbClr val="800000"/>
                </a:solidFill>
                <a:rou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1453" name="Line 58"/>
              <p:cNvSpPr>
                <a:spLocks noChangeShapeType="1"/>
              </p:cNvSpPr>
              <p:nvPr/>
            </p:nvSpPr>
            <p:spPr bwMode="auto">
              <a:xfrm flipH="1">
                <a:off x="1633" y="1678"/>
                <a:ext cx="340" cy="0"/>
              </a:xfrm>
              <a:prstGeom prst="line">
                <a:avLst/>
              </a:prstGeom>
              <a:noFill/>
              <a:ln w="28575">
                <a:solidFill>
                  <a:srgbClr val="80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61450" name="Text Box 60"/>
            <p:cNvSpPr txBox="1">
              <a:spLocks noChangeArrowheads="1"/>
            </p:cNvSpPr>
            <p:nvPr/>
          </p:nvSpPr>
          <p:spPr bwMode="auto">
            <a:xfrm>
              <a:off x="1831" y="1638"/>
              <a:ext cx="340"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6600"/>
                  </a:solidFill>
                  <a:ea typeface="黑体" panose="02010609060101010101" pitchFamily="49" charset="-122"/>
                </a:rPr>
                <a:t>循环</a:t>
              </a:r>
              <a:r>
                <a:rPr kumimoji="1" lang="en-US" altLang="zh-CN" sz="2000" b="1" dirty="0">
                  <a:solidFill>
                    <a:srgbClr val="006600"/>
                  </a:solidFill>
                  <a:ea typeface="黑体" panose="02010609060101010101" pitchFamily="49" charset="-122"/>
                </a:rPr>
                <a:t>n</a:t>
              </a:r>
              <a:r>
                <a:rPr kumimoji="1" lang="zh-CN" altLang="en-US" sz="2000" b="1" dirty="0">
                  <a:solidFill>
                    <a:srgbClr val="006600"/>
                  </a:solidFill>
                  <a:ea typeface="黑体" panose="02010609060101010101" pitchFamily="49" charset="-122"/>
                </a:rPr>
                <a:t>次</a:t>
              </a:r>
              <a:endParaRPr kumimoji="1" lang="zh-CN" altLang="en-US" sz="2000" b="1" dirty="0">
                <a:solidFill>
                  <a:srgbClr val="006600"/>
                </a:solidFill>
                <a:ea typeface="黑体" panose="02010609060101010101" pitchFamily="49" charset="-122"/>
              </a:endParaRPr>
            </a:p>
          </p:txBody>
        </p:sp>
      </p:grpSp>
      <p:sp>
        <p:nvSpPr>
          <p:cNvPr id="2" name="标题 1"/>
          <p:cNvSpPr>
            <a:spLocks noGrp="1"/>
          </p:cNvSpPr>
          <p:nvPr>
            <p:ph type="title"/>
          </p:nvPr>
        </p:nvSpPr>
        <p:spPr/>
        <p:txBody>
          <a:bodyPr/>
          <a:lstStyle/>
          <a:p>
            <a:r>
              <a:rPr lang="zh-CN" altLang="en-US" dirty="0"/>
              <a:t>程序访问的局部性</a:t>
            </a:r>
            <a:r>
              <a:rPr lang="en-US" altLang="zh-CN" dirty="0"/>
              <a:t>-</a:t>
            </a:r>
            <a:r>
              <a:rPr lang="zh-CN" altLang="en-US" dirty="0"/>
              <a:t>实例</a:t>
            </a:r>
            <a:r>
              <a:rPr lang="en-US" altLang="zh-CN" dirty="0"/>
              <a:t>1</a:t>
            </a:r>
            <a:endParaRPr lang="zh-CN" altLang="en-US" dirty="0"/>
          </a:p>
        </p:txBody>
      </p:sp>
      <p:sp>
        <p:nvSpPr>
          <p:cNvPr id="50" name="Rectangle 6"/>
          <p:cNvSpPr>
            <a:spLocks noChangeArrowheads="1"/>
          </p:cNvSpPr>
          <p:nvPr/>
        </p:nvSpPr>
        <p:spPr bwMode="auto">
          <a:xfrm>
            <a:off x="6607596" y="1226943"/>
            <a:ext cx="5445125" cy="2860675"/>
          </a:xfrm>
          <a:prstGeom prst="rect">
            <a:avLst/>
          </a:prstGeom>
          <a:noFill/>
          <a:ln w="25400">
            <a:solidFill>
              <a:srgbClr val="339966"/>
            </a:solidFill>
            <a:miter lim="800000"/>
          </a:ln>
          <a:extLst>
            <a:ext uri="{909E8E84-426E-40DD-AFC4-6F175D3DCCD1}">
              <a14:hiddenFill xmlns:a14="http://schemas.microsoft.com/office/drawing/2010/main">
                <a:solidFill>
                  <a:srgbClr val="FFFFFF"/>
                </a:solidFill>
              </a14:hiddenFill>
            </a:ext>
          </a:extLst>
        </p:spPr>
        <p:txBody>
          <a:bodyPr lIns="89140" tIns="43777" rIns="89140" bIns="43777">
            <a:spAutoFit/>
          </a:bodyPr>
          <a:lstStyle>
            <a:lvl1pPr>
              <a:tabLst>
                <a:tab pos="520700" algn="l"/>
                <a:tab pos="1257300" algn="l"/>
              </a:tabLst>
              <a:defRPr sz="1600">
                <a:solidFill>
                  <a:schemeClr val="tx1"/>
                </a:solidFill>
                <a:latin typeface="Arial" panose="020B0604020202020204" pitchFamily="34" charset="0"/>
              </a:defRPr>
            </a:lvl1pPr>
            <a:lvl2pPr marL="742950" indent="-285750">
              <a:tabLst>
                <a:tab pos="520700" algn="l"/>
                <a:tab pos="1257300" algn="l"/>
              </a:tabLst>
              <a:defRPr sz="1600">
                <a:solidFill>
                  <a:schemeClr val="tx1"/>
                </a:solidFill>
                <a:latin typeface="Arial" panose="020B0604020202020204" pitchFamily="34" charset="0"/>
              </a:defRPr>
            </a:lvl2pPr>
            <a:lvl3pPr marL="1143000" indent="-228600">
              <a:tabLst>
                <a:tab pos="520700" algn="l"/>
                <a:tab pos="1257300" algn="l"/>
              </a:tabLst>
              <a:defRPr sz="1600">
                <a:solidFill>
                  <a:schemeClr val="tx1"/>
                </a:solidFill>
                <a:latin typeface="Arial" panose="020B0604020202020204" pitchFamily="34" charset="0"/>
              </a:defRPr>
            </a:lvl3pPr>
            <a:lvl4pPr marL="1600200" indent="-228600">
              <a:tabLst>
                <a:tab pos="520700" algn="l"/>
                <a:tab pos="1257300" algn="l"/>
              </a:tabLst>
              <a:defRPr sz="1600">
                <a:solidFill>
                  <a:schemeClr val="tx1"/>
                </a:solidFill>
                <a:latin typeface="Arial" panose="020B0604020202020204" pitchFamily="34" charset="0"/>
              </a:defRPr>
            </a:lvl4pPr>
            <a:lvl5pPr marL="2057400" indent="-228600">
              <a:tabLst>
                <a:tab pos="520700" algn="l"/>
                <a:tab pos="1257300" algn="l"/>
              </a:tabLst>
              <a:defRPr sz="1600">
                <a:solidFill>
                  <a:schemeClr val="tx1"/>
                </a:solidFill>
                <a:latin typeface="Arial" panose="020B0604020202020204" pitchFamily="34" charset="0"/>
              </a:defRPr>
            </a:lvl5pPr>
            <a:lvl6pPr marL="2514600" indent="-228600" eaLnBrk="0" fontAlgn="base" hangingPunct="0">
              <a:spcBef>
                <a:spcPct val="0"/>
              </a:spcBef>
              <a:spcAft>
                <a:spcPct val="0"/>
              </a:spcAft>
              <a:tabLst>
                <a:tab pos="520700" algn="l"/>
                <a:tab pos="1257300" algn="l"/>
              </a:tabLst>
              <a:defRPr sz="1600">
                <a:solidFill>
                  <a:schemeClr val="tx1"/>
                </a:solidFill>
                <a:latin typeface="Arial" panose="020B0604020202020204" pitchFamily="34" charset="0"/>
              </a:defRPr>
            </a:lvl6pPr>
            <a:lvl7pPr marL="2971800" indent="-228600" eaLnBrk="0" fontAlgn="base" hangingPunct="0">
              <a:spcBef>
                <a:spcPct val="0"/>
              </a:spcBef>
              <a:spcAft>
                <a:spcPct val="0"/>
              </a:spcAft>
              <a:tabLst>
                <a:tab pos="520700" algn="l"/>
                <a:tab pos="1257300" algn="l"/>
              </a:tabLst>
              <a:defRPr sz="1600">
                <a:solidFill>
                  <a:schemeClr val="tx1"/>
                </a:solidFill>
                <a:latin typeface="Arial" panose="020B0604020202020204" pitchFamily="34" charset="0"/>
              </a:defRPr>
            </a:lvl7pPr>
            <a:lvl8pPr marL="3429000" indent="-228600" eaLnBrk="0" fontAlgn="base" hangingPunct="0">
              <a:spcBef>
                <a:spcPct val="0"/>
              </a:spcBef>
              <a:spcAft>
                <a:spcPct val="0"/>
              </a:spcAft>
              <a:tabLst>
                <a:tab pos="520700" algn="l"/>
                <a:tab pos="1257300" algn="l"/>
              </a:tabLst>
              <a:defRPr sz="1600">
                <a:solidFill>
                  <a:schemeClr val="tx1"/>
                </a:solidFill>
                <a:latin typeface="Arial" panose="020B0604020202020204" pitchFamily="34" charset="0"/>
              </a:defRPr>
            </a:lvl8pPr>
            <a:lvl9pPr marL="3886200" indent="-228600" eaLnBrk="0" fontAlgn="base" hangingPunct="0">
              <a:spcBef>
                <a:spcPct val="0"/>
              </a:spcBef>
              <a:spcAft>
                <a:spcPct val="0"/>
              </a:spcAft>
              <a:tabLst>
                <a:tab pos="520700" algn="l"/>
                <a:tab pos="1257300" algn="l"/>
              </a:tabLst>
              <a:defRPr sz="1600">
                <a:solidFill>
                  <a:schemeClr val="tx1"/>
                </a:solidFill>
                <a:latin typeface="Arial" panose="020B0604020202020204" pitchFamily="34" charset="0"/>
              </a:defRPr>
            </a:lvl9pPr>
          </a:lstStyle>
          <a:p>
            <a:r>
              <a:rPr lang="en-US" altLang="zh-TW" sz="1800" b="1" dirty="0">
                <a:ea typeface="PMingLiU" panose="02020500000000000000" pitchFamily="18" charset="-120"/>
              </a:rPr>
              <a:t>I0:		sum  &lt;-- 0</a:t>
            </a:r>
            <a:endParaRPr lang="en-US" altLang="zh-TW" sz="1800" b="1" dirty="0">
              <a:ea typeface="PMingLiU" panose="02020500000000000000" pitchFamily="18" charset="-120"/>
            </a:endParaRPr>
          </a:p>
          <a:p>
            <a:r>
              <a:rPr lang="en-US" altLang="zh-TW" sz="1800" b="1" dirty="0">
                <a:ea typeface="PMingLiU" panose="02020500000000000000" pitchFamily="18" charset="-120"/>
              </a:rPr>
              <a:t>I1:		</a:t>
            </a:r>
            <a:r>
              <a:rPr lang="en-US" altLang="zh-TW" sz="1800" b="1" dirty="0" err="1">
                <a:ea typeface="PMingLiU" panose="02020500000000000000" pitchFamily="18" charset="-120"/>
              </a:rPr>
              <a:t>ap</a:t>
            </a:r>
            <a:r>
              <a:rPr lang="en-US" altLang="zh-TW" sz="1800" b="1" dirty="0">
                <a:ea typeface="PMingLiU" panose="02020500000000000000" pitchFamily="18" charset="-120"/>
              </a:rPr>
              <a:t>  &lt;-- </a:t>
            </a:r>
            <a:r>
              <a:rPr lang="en-US" altLang="zh-CN" sz="1800" b="1" dirty="0">
                <a:ea typeface="PMingLiU" panose="02020500000000000000" pitchFamily="18" charset="-120"/>
              </a:rPr>
              <a:t>A   </a:t>
            </a:r>
            <a:r>
              <a:rPr lang="en-US" altLang="zh-CN" sz="1800" b="1" dirty="0" err="1">
                <a:ea typeface="PMingLiU" panose="02020500000000000000" pitchFamily="18" charset="-120"/>
              </a:rPr>
              <a:t>A</a:t>
            </a:r>
            <a:r>
              <a:rPr lang="zh-CN" altLang="en-US" sz="1800" b="1" dirty="0">
                <a:ea typeface="PMingLiU" panose="02020500000000000000" pitchFamily="18" charset="-120"/>
              </a:rPr>
              <a:t>是数组</a:t>
            </a:r>
            <a:r>
              <a:rPr lang="en-US" altLang="zh-CN" sz="1800" b="1" dirty="0">
                <a:ea typeface="PMingLiU" panose="02020500000000000000" pitchFamily="18" charset="-120"/>
              </a:rPr>
              <a:t>a</a:t>
            </a:r>
            <a:r>
              <a:rPr lang="zh-CN" altLang="en-US" sz="1800" b="1" dirty="0">
                <a:ea typeface="PMingLiU" panose="02020500000000000000" pitchFamily="18" charset="-120"/>
              </a:rPr>
              <a:t>的起始地址</a:t>
            </a:r>
            <a:endParaRPr lang="zh-TW" altLang="en-US" sz="1800" b="1" dirty="0">
              <a:ea typeface="PMingLiU" panose="02020500000000000000" pitchFamily="18" charset="-120"/>
            </a:endParaRPr>
          </a:p>
          <a:p>
            <a:r>
              <a:rPr lang="en-US" altLang="zh-TW" sz="1800" b="1" dirty="0">
                <a:ea typeface="PMingLiU" panose="02020500000000000000" pitchFamily="18" charset="-120"/>
              </a:rPr>
              <a:t>I2:		</a:t>
            </a:r>
            <a:r>
              <a:rPr lang="en-US" altLang="zh-TW" sz="1800" b="1" dirty="0" err="1">
                <a:ea typeface="PMingLiU" panose="02020500000000000000" pitchFamily="18" charset="-120"/>
              </a:rPr>
              <a:t>i</a:t>
            </a:r>
            <a:r>
              <a:rPr lang="en-US" altLang="zh-TW" sz="1800" b="1" dirty="0">
                <a:ea typeface="PMingLiU" panose="02020500000000000000" pitchFamily="18" charset="-120"/>
              </a:rPr>
              <a:t>   &lt;-- 0</a:t>
            </a:r>
            <a:endParaRPr lang="en-US" altLang="zh-TW" sz="1800" b="1" dirty="0">
              <a:ea typeface="PMingLiU" panose="02020500000000000000" pitchFamily="18" charset="-120"/>
            </a:endParaRPr>
          </a:p>
          <a:p>
            <a:r>
              <a:rPr lang="en-US" altLang="zh-TW" sz="1800" b="1" dirty="0">
                <a:ea typeface="PMingLiU" panose="02020500000000000000" pitchFamily="18" charset="-120"/>
              </a:rPr>
              <a:t>I3:		if (</a:t>
            </a:r>
            <a:r>
              <a:rPr lang="en-US" altLang="zh-TW" sz="1800" b="1" dirty="0" err="1">
                <a:ea typeface="PMingLiU" panose="02020500000000000000" pitchFamily="18" charset="-120"/>
              </a:rPr>
              <a:t>i</a:t>
            </a:r>
            <a:r>
              <a:rPr lang="en-US" altLang="zh-TW" sz="1800" b="1" dirty="0">
                <a:ea typeface="PMingLiU" panose="02020500000000000000" pitchFamily="18" charset="-120"/>
              </a:rPr>
              <a:t> &gt;= n) </a:t>
            </a:r>
            <a:r>
              <a:rPr lang="en-US" altLang="zh-TW" sz="1800" b="1" dirty="0" err="1">
                <a:ea typeface="PMingLiU" panose="02020500000000000000" pitchFamily="18" charset="-120"/>
              </a:rPr>
              <a:t>goto</a:t>
            </a:r>
            <a:r>
              <a:rPr lang="en-US" altLang="zh-TW" sz="1800" b="1" dirty="0">
                <a:ea typeface="PMingLiU" panose="02020500000000000000" pitchFamily="18" charset="-120"/>
              </a:rPr>
              <a:t> done</a:t>
            </a:r>
            <a:endParaRPr lang="en-US" altLang="zh-TW" sz="1800" b="1" dirty="0">
              <a:ea typeface="PMingLiU" panose="02020500000000000000" pitchFamily="18" charset="-120"/>
            </a:endParaRPr>
          </a:p>
          <a:p>
            <a:r>
              <a:rPr lang="en-US" altLang="zh-CN" sz="1800" b="1" dirty="0">
                <a:ea typeface="PMingLiU" panose="02020500000000000000" pitchFamily="18" charset="-120"/>
              </a:rPr>
              <a:t>I</a:t>
            </a:r>
            <a:r>
              <a:rPr lang="en-US" altLang="zh-TW" sz="1800" b="1" dirty="0">
                <a:ea typeface="PMingLiU" panose="02020500000000000000" pitchFamily="18" charset="-120"/>
              </a:rPr>
              <a:t>4:	loop:	t   &lt;-- </a:t>
            </a:r>
            <a:r>
              <a:rPr lang="en-US" altLang="zh-CN" sz="1800" b="1" dirty="0">
                <a:ea typeface="PMingLiU" panose="02020500000000000000" pitchFamily="18" charset="-120"/>
              </a:rPr>
              <a:t>(</a:t>
            </a:r>
            <a:r>
              <a:rPr lang="en-US" altLang="zh-TW" sz="1800" b="1" dirty="0" err="1">
                <a:ea typeface="PMingLiU" panose="02020500000000000000" pitchFamily="18" charset="-120"/>
              </a:rPr>
              <a:t>ap</a:t>
            </a:r>
            <a:r>
              <a:rPr lang="en-US" altLang="zh-CN" sz="1800" b="1" dirty="0">
                <a:ea typeface="PMingLiU" panose="02020500000000000000" pitchFamily="18" charset="-120"/>
              </a:rPr>
              <a:t>) </a:t>
            </a:r>
            <a:r>
              <a:rPr lang="zh-CN" altLang="en-US" sz="1800" b="1" dirty="0">
                <a:ea typeface="PMingLiU" panose="02020500000000000000" pitchFamily="18" charset="-120"/>
              </a:rPr>
              <a:t>数组元素</a:t>
            </a:r>
            <a:r>
              <a:rPr lang="en-US" altLang="zh-CN" sz="1800" b="1" dirty="0">
                <a:ea typeface="PMingLiU" panose="02020500000000000000" pitchFamily="18" charset="-120"/>
              </a:rPr>
              <a:t>a[</a:t>
            </a:r>
            <a:r>
              <a:rPr lang="en-US" altLang="zh-CN" sz="1800" b="1" dirty="0" err="1">
                <a:ea typeface="PMingLiU" panose="02020500000000000000" pitchFamily="18" charset="-120"/>
              </a:rPr>
              <a:t>i</a:t>
            </a:r>
            <a:r>
              <a:rPr lang="en-US" altLang="zh-CN" sz="1800" b="1" dirty="0">
                <a:ea typeface="PMingLiU" panose="02020500000000000000" pitchFamily="18" charset="-120"/>
              </a:rPr>
              <a:t>]</a:t>
            </a:r>
            <a:r>
              <a:rPr lang="zh-CN" altLang="en-US" sz="1800" b="1" dirty="0">
                <a:ea typeface="PMingLiU" panose="02020500000000000000" pitchFamily="18" charset="-120"/>
              </a:rPr>
              <a:t>的值 </a:t>
            </a:r>
            <a:endParaRPr lang="zh-TW" altLang="en-US" sz="1800" b="1" dirty="0">
              <a:ea typeface="PMingLiU" panose="02020500000000000000" pitchFamily="18" charset="-120"/>
            </a:endParaRPr>
          </a:p>
          <a:p>
            <a:r>
              <a:rPr lang="en-US" altLang="zh-TW" sz="1800" b="1" dirty="0">
                <a:ea typeface="PMingLiU" panose="02020500000000000000" pitchFamily="18" charset="-120"/>
              </a:rPr>
              <a:t>I5:		sum &lt;-- sum + t</a:t>
            </a:r>
            <a:r>
              <a:rPr lang="en-US" altLang="zh-CN" sz="1800" b="1" dirty="0">
                <a:ea typeface="PMingLiU" panose="02020500000000000000" pitchFamily="18" charset="-120"/>
              </a:rPr>
              <a:t>   </a:t>
            </a:r>
            <a:r>
              <a:rPr lang="zh-CN" altLang="en-US" sz="1800" b="1" dirty="0">
                <a:ea typeface="PMingLiU" panose="02020500000000000000" pitchFamily="18" charset="-120"/>
              </a:rPr>
              <a:t>累计在</a:t>
            </a:r>
            <a:r>
              <a:rPr lang="en-US" altLang="zh-CN" sz="1800" b="1" dirty="0">
                <a:ea typeface="PMingLiU" panose="02020500000000000000" pitchFamily="18" charset="-120"/>
              </a:rPr>
              <a:t>sum</a:t>
            </a:r>
            <a:r>
              <a:rPr lang="zh-CN" altLang="en-US" sz="1800" b="1" dirty="0">
                <a:ea typeface="PMingLiU" panose="02020500000000000000" pitchFamily="18" charset="-120"/>
              </a:rPr>
              <a:t>中</a:t>
            </a:r>
            <a:endParaRPr lang="zh-CN" altLang="en-US" sz="1800" b="1" dirty="0">
              <a:ea typeface="PMingLiU" panose="02020500000000000000" pitchFamily="18" charset="-120"/>
            </a:endParaRPr>
          </a:p>
          <a:p>
            <a:r>
              <a:rPr lang="en-US" altLang="zh-TW" sz="1800" b="1" dirty="0">
                <a:ea typeface="PMingLiU" panose="02020500000000000000" pitchFamily="18" charset="-120"/>
              </a:rPr>
              <a:t>I6:		</a:t>
            </a:r>
            <a:r>
              <a:rPr lang="en-US" altLang="zh-TW" sz="1800" b="1" dirty="0" err="1">
                <a:ea typeface="PMingLiU" panose="02020500000000000000" pitchFamily="18" charset="-120"/>
              </a:rPr>
              <a:t>ap</a:t>
            </a:r>
            <a:r>
              <a:rPr lang="en-US" altLang="zh-TW" sz="1800" b="1" dirty="0">
                <a:ea typeface="PMingLiU" panose="02020500000000000000" pitchFamily="18" charset="-120"/>
              </a:rPr>
              <a:t>  &lt;-- </a:t>
            </a:r>
            <a:r>
              <a:rPr lang="en-US" altLang="zh-TW" sz="1800" b="1" dirty="0" err="1">
                <a:ea typeface="PMingLiU" panose="02020500000000000000" pitchFamily="18" charset="-120"/>
              </a:rPr>
              <a:t>ap</a:t>
            </a:r>
            <a:r>
              <a:rPr lang="en-US" altLang="zh-TW" sz="1800" b="1" dirty="0">
                <a:ea typeface="PMingLiU" panose="02020500000000000000" pitchFamily="18" charset="-120"/>
              </a:rPr>
              <a:t> + 4</a:t>
            </a:r>
            <a:r>
              <a:rPr lang="en-US" altLang="zh-CN" sz="1800" b="1" dirty="0">
                <a:ea typeface="PMingLiU" panose="02020500000000000000" pitchFamily="18" charset="-120"/>
              </a:rPr>
              <a:t>   </a:t>
            </a:r>
            <a:r>
              <a:rPr lang="zh-CN" altLang="en-US" sz="1800" b="1" dirty="0">
                <a:ea typeface="PMingLiU" panose="02020500000000000000" pitchFamily="18" charset="-120"/>
              </a:rPr>
              <a:t>计算下个数组元素地址</a:t>
            </a:r>
            <a:endParaRPr lang="zh-TW" altLang="en-US" sz="1800" b="1" dirty="0">
              <a:ea typeface="PMingLiU" panose="02020500000000000000" pitchFamily="18" charset="-120"/>
            </a:endParaRPr>
          </a:p>
          <a:p>
            <a:r>
              <a:rPr lang="en-US" altLang="zh-TW" sz="1800" b="1" dirty="0">
                <a:ea typeface="PMingLiU" panose="02020500000000000000" pitchFamily="18" charset="-120"/>
              </a:rPr>
              <a:t>I7:		</a:t>
            </a:r>
            <a:r>
              <a:rPr lang="en-US" altLang="zh-TW" sz="1800" b="1" dirty="0" err="1">
                <a:ea typeface="PMingLiU" panose="02020500000000000000" pitchFamily="18" charset="-120"/>
              </a:rPr>
              <a:t>i</a:t>
            </a:r>
            <a:r>
              <a:rPr lang="en-US" altLang="zh-TW" sz="1800" b="1" dirty="0">
                <a:ea typeface="PMingLiU" panose="02020500000000000000" pitchFamily="18" charset="-120"/>
              </a:rPr>
              <a:t>   &lt;-- </a:t>
            </a:r>
            <a:r>
              <a:rPr lang="en-US" altLang="zh-TW" sz="1800" b="1" dirty="0" err="1">
                <a:ea typeface="PMingLiU" panose="02020500000000000000" pitchFamily="18" charset="-120"/>
              </a:rPr>
              <a:t>i</a:t>
            </a:r>
            <a:r>
              <a:rPr lang="en-US" altLang="zh-TW" sz="1800" b="1" dirty="0">
                <a:ea typeface="PMingLiU" panose="02020500000000000000" pitchFamily="18" charset="-120"/>
              </a:rPr>
              <a:t> + 1</a:t>
            </a:r>
            <a:r>
              <a:rPr lang="en-US" altLang="zh-CN" sz="1800" b="1" dirty="0">
                <a:ea typeface="PMingLiU" panose="02020500000000000000" pitchFamily="18" charset="-120"/>
              </a:rPr>
              <a:t>  </a:t>
            </a:r>
            <a:endParaRPr lang="en-US" altLang="zh-TW" sz="1800" b="1" dirty="0">
              <a:ea typeface="PMingLiU" panose="02020500000000000000" pitchFamily="18" charset="-120"/>
            </a:endParaRPr>
          </a:p>
          <a:p>
            <a:r>
              <a:rPr lang="en-US" altLang="zh-TW" sz="1800" b="1" dirty="0">
                <a:ea typeface="PMingLiU" panose="02020500000000000000" pitchFamily="18" charset="-120"/>
              </a:rPr>
              <a:t>I8:		if (</a:t>
            </a:r>
            <a:r>
              <a:rPr lang="en-US" altLang="zh-TW" sz="1800" b="1" dirty="0" err="1">
                <a:ea typeface="PMingLiU" panose="02020500000000000000" pitchFamily="18" charset="-120"/>
              </a:rPr>
              <a:t>i</a:t>
            </a:r>
            <a:r>
              <a:rPr lang="en-US" altLang="zh-TW" sz="1800" b="1" dirty="0">
                <a:ea typeface="PMingLiU" panose="02020500000000000000" pitchFamily="18" charset="-120"/>
              </a:rPr>
              <a:t> &lt; n) </a:t>
            </a:r>
            <a:r>
              <a:rPr lang="en-US" altLang="zh-TW" sz="1800" b="1" dirty="0" err="1">
                <a:ea typeface="PMingLiU" panose="02020500000000000000" pitchFamily="18" charset="-120"/>
              </a:rPr>
              <a:t>goto</a:t>
            </a:r>
            <a:r>
              <a:rPr lang="en-US" altLang="zh-TW" sz="1800" b="1" dirty="0">
                <a:ea typeface="PMingLiU" panose="02020500000000000000" pitchFamily="18" charset="-120"/>
              </a:rPr>
              <a:t> loop</a:t>
            </a:r>
            <a:endParaRPr lang="en-US" altLang="zh-TW" sz="1800" b="1" dirty="0">
              <a:ea typeface="PMingLiU" panose="02020500000000000000" pitchFamily="18" charset="-120"/>
            </a:endParaRPr>
          </a:p>
          <a:p>
            <a:r>
              <a:rPr lang="en-US" altLang="zh-TW" sz="1800" b="1" dirty="0">
                <a:ea typeface="PMingLiU" panose="02020500000000000000" pitchFamily="18" charset="-120"/>
              </a:rPr>
              <a:t>I9:	done:	</a:t>
            </a:r>
            <a:r>
              <a:rPr lang="en-US" altLang="zh-CN" sz="1800" b="1" dirty="0">
                <a:ea typeface="PMingLiU" panose="02020500000000000000" pitchFamily="18" charset="-120"/>
              </a:rPr>
              <a:t>V</a:t>
            </a:r>
            <a:r>
              <a:rPr lang="en-US" altLang="zh-TW" sz="1800" b="1" dirty="0">
                <a:ea typeface="PMingLiU" panose="02020500000000000000" pitchFamily="18" charset="-120"/>
              </a:rPr>
              <a:t>  &lt;-- sum</a:t>
            </a:r>
            <a:r>
              <a:rPr lang="en-US" altLang="zh-CN" sz="1800" b="1" dirty="0">
                <a:ea typeface="PMingLiU" panose="02020500000000000000" pitchFamily="18" charset="-120"/>
              </a:rPr>
              <a:t>   </a:t>
            </a:r>
            <a:r>
              <a:rPr lang="zh-CN" altLang="en-US" sz="1800" b="1" dirty="0">
                <a:ea typeface="PMingLiU" panose="02020500000000000000" pitchFamily="18" charset="-120"/>
              </a:rPr>
              <a:t>累计结果保存至地址</a:t>
            </a:r>
            <a:r>
              <a:rPr lang="en-US" altLang="zh-CN" sz="1800" b="1" dirty="0">
                <a:ea typeface="PMingLiU" panose="02020500000000000000" pitchFamily="18" charset="-120"/>
              </a:rPr>
              <a:t>v</a:t>
            </a:r>
            <a:endParaRPr lang="en-US" altLang="zh-TW" sz="1800" b="1" dirty="0">
              <a:ea typeface="PMingLiU" panose="02020500000000000000" pitchFamily="18" charset="-120"/>
            </a:endParaRPr>
          </a:p>
        </p:txBody>
      </p:sp>
      <p:grpSp>
        <p:nvGrpSpPr>
          <p:cNvPr id="51" name="Group 59"/>
          <p:cNvGrpSpPr/>
          <p:nvPr/>
        </p:nvGrpSpPr>
        <p:grpSpPr bwMode="auto">
          <a:xfrm>
            <a:off x="9610142" y="4171504"/>
            <a:ext cx="2608263" cy="2382838"/>
            <a:chOff x="4080" y="2205"/>
            <a:chExt cx="1643" cy="1501"/>
          </a:xfrm>
        </p:grpSpPr>
        <p:sp>
          <p:nvSpPr>
            <p:cNvPr id="64" name="Rectangle 22"/>
            <p:cNvSpPr>
              <a:spLocks noChangeArrowheads="1"/>
            </p:cNvSpPr>
            <p:nvPr/>
          </p:nvSpPr>
          <p:spPr bwMode="auto">
            <a:xfrm>
              <a:off x="4580" y="2245"/>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dirty="0">
                  <a:latin typeface="Times New Roman" panose="02020603050405020304" pitchFamily="18" charset="0"/>
                  <a:ea typeface="PMingLiU" panose="02020500000000000000" pitchFamily="18" charset="-120"/>
                </a:rPr>
                <a:t>a[0]</a:t>
              </a:r>
              <a:endParaRPr lang="en-US" altLang="zh-TW" b="1" dirty="0">
                <a:latin typeface="Times New Roman" panose="02020603050405020304" pitchFamily="18" charset="0"/>
                <a:ea typeface="PMingLiU" panose="02020500000000000000" pitchFamily="18" charset="-120"/>
              </a:endParaRPr>
            </a:p>
          </p:txBody>
        </p:sp>
        <p:sp>
          <p:nvSpPr>
            <p:cNvPr id="65" name="Rectangle 23"/>
            <p:cNvSpPr>
              <a:spLocks noChangeArrowheads="1"/>
            </p:cNvSpPr>
            <p:nvPr/>
          </p:nvSpPr>
          <p:spPr bwMode="auto">
            <a:xfrm>
              <a:off x="4580" y="2390"/>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dirty="0">
                  <a:latin typeface="Times New Roman" panose="02020603050405020304" pitchFamily="18" charset="0"/>
                  <a:ea typeface="PMingLiU" panose="02020500000000000000" pitchFamily="18" charset="-120"/>
                </a:rPr>
                <a:t>a[1]</a:t>
              </a:r>
              <a:endParaRPr lang="en-US" altLang="zh-TW" b="1" dirty="0">
                <a:latin typeface="Times New Roman" panose="02020603050405020304" pitchFamily="18" charset="0"/>
                <a:ea typeface="PMingLiU" panose="02020500000000000000" pitchFamily="18" charset="-120"/>
              </a:endParaRPr>
            </a:p>
          </p:txBody>
        </p:sp>
        <p:sp>
          <p:nvSpPr>
            <p:cNvPr id="66" name="Rectangle 24"/>
            <p:cNvSpPr>
              <a:spLocks noChangeArrowheads="1"/>
            </p:cNvSpPr>
            <p:nvPr/>
          </p:nvSpPr>
          <p:spPr bwMode="auto">
            <a:xfrm>
              <a:off x="4580" y="2534"/>
              <a:ext cx="890" cy="151"/>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dirty="0">
                  <a:latin typeface="Times New Roman" panose="02020603050405020304" pitchFamily="18" charset="0"/>
                  <a:ea typeface="PMingLiU" panose="02020500000000000000" pitchFamily="18" charset="-120"/>
                </a:rPr>
                <a:t>a[2]</a:t>
              </a:r>
              <a:endParaRPr lang="en-US" altLang="zh-TW" b="1" dirty="0">
                <a:latin typeface="Times New Roman" panose="02020603050405020304" pitchFamily="18" charset="0"/>
                <a:ea typeface="PMingLiU" panose="02020500000000000000" pitchFamily="18" charset="-120"/>
              </a:endParaRPr>
            </a:p>
          </p:txBody>
        </p:sp>
        <p:sp>
          <p:nvSpPr>
            <p:cNvPr id="67" name="Rectangle 25"/>
            <p:cNvSpPr>
              <a:spLocks noChangeArrowheads="1"/>
            </p:cNvSpPr>
            <p:nvPr/>
          </p:nvSpPr>
          <p:spPr bwMode="auto">
            <a:xfrm>
              <a:off x="4580" y="2687"/>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latin typeface="Times New Roman" panose="02020603050405020304" pitchFamily="18" charset="0"/>
                  <a:ea typeface="PMingLiU" panose="02020500000000000000" pitchFamily="18" charset="-120"/>
                </a:rPr>
                <a:t>a[3]</a:t>
              </a:r>
              <a:endParaRPr lang="en-US" altLang="zh-TW" b="1">
                <a:latin typeface="Times New Roman" panose="02020603050405020304" pitchFamily="18" charset="0"/>
                <a:ea typeface="PMingLiU" panose="02020500000000000000" pitchFamily="18" charset="-120"/>
              </a:endParaRPr>
            </a:p>
          </p:txBody>
        </p:sp>
        <p:sp>
          <p:nvSpPr>
            <p:cNvPr id="68" name="Rectangle 26"/>
            <p:cNvSpPr>
              <a:spLocks noChangeArrowheads="1"/>
            </p:cNvSpPr>
            <p:nvPr/>
          </p:nvSpPr>
          <p:spPr bwMode="auto">
            <a:xfrm>
              <a:off x="4580" y="2840"/>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dirty="0">
                  <a:latin typeface="Times New Roman" panose="02020603050405020304" pitchFamily="18" charset="0"/>
                  <a:ea typeface="PMingLiU" panose="02020500000000000000" pitchFamily="18" charset="-120"/>
                </a:rPr>
                <a:t>a[4]</a:t>
              </a:r>
              <a:endParaRPr lang="en-US" altLang="zh-TW" b="1" dirty="0">
                <a:latin typeface="Times New Roman" panose="02020603050405020304" pitchFamily="18" charset="0"/>
                <a:ea typeface="PMingLiU" panose="02020500000000000000" pitchFamily="18" charset="-120"/>
              </a:endParaRPr>
            </a:p>
          </p:txBody>
        </p:sp>
        <p:sp>
          <p:nvSpPr>
            <p:cNvPr id="69" name="Rectangle 27"/>
            <p:cNvSpPr>
              <a:spLocks noChangeArrowheads="1"/>
            </p:cNvSpPr>
            <p:nvPr/>
          </p:nvSpPr>
          <p:spPr bwMode="auto">
            <a:xfrm>
              <a:off x="4580" y="2993"/>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dirty="0">
                  <a:latin typeface="Times New Roman" panose="02020603050405020304" pitchFamily="18" charset="0"/>
                  <a:ea typeface="PMingLiU" panose="02020500000000000000" pitchFamily="18" charset="-120"/>
                </a:rPr>
                <a:t>a[5]</a:t>
              </a:r>
              <a:endParaRPr lang="en-US" altLang="zh-TW" b="1" dirty="0">
                <a:latin typeface="Times New Roman" panose="02020603050405020304" pitchFamily="18" charset="0"/>
                <a:ea typeface="PMingLiU" panose="02020500000000000000" pitchFamily="18" charset="-120"/>
              </a:endParaRPr>
            </a:p>
          </p:txBody>
        </p:sp>
        <p:sp>
          <p:nvSpPr>
            <p:cNvPr id="70" name="Rectangle 28"/>
            <p:cNvSpPr>
              <a:spLocks noChangeArrowheads="1"/>
            </p:cNvSpPr>
            <p:nvPr/>
          </p:nvSpPr>
          <p:spPr bwMode="auto">
            <a:xfrm>
              <a:off x="4080" y="2225"/>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0x400</a:t>
              </a:r>
              <a:endParaRPr lang="en-US" altLang="zh-TW" b="1" dirty="0">
                <a:ea typeface="PMingLiU" panose="02020500000000000000" pitchFamily="18" charset="-120"/>
              </a:endParaRPr>
            </a:p>
          </p:txBody>
        </p:sp>
        <p:sp>
          <p:nvSpPr>
            <p:cNvPr id="71" name="Rectangle 29"/>
            <p:cNvSpPr>
              <a:spLocks noChangeArrowheads="1"/>
            </p:cNvSpPr>
            <p:nvPr/>
          </p:nvSpPr>
          <p:spPr bwMode="auto">
            <a:xfrm>
              <a:off x="4080" y="2370"/>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0x404</a:t>
              </a:r>
              <a:endParaRPr lang="en-US" altLang="zh-TW" b="1" dirty="0">
                <a:ea typeface="PMingLiU" panose="02020500000000000000" pitchFamily="18" charset="-120"/>
              </a:endParaRPr>
            </a:p>
          </p:txBody>
        </p:sp>
        <p:sp>
          <p:nvSpPr>
            <p:cNvPr id="72" name="Rectangle 30"/>
            <p:cNvSpPr>
              <a:spLocks noChangeArrowheads="1"/>
            </p:cNvSpPr>
            <p:nvPr/>
          </p:nvSpPr>
          <p:spPr bwMode="auto">
            <a:xfrm>
              <a:off x="4080" y="2523"/>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0x408</a:t>
              </a:r>
              <a:endParaRPr lang="en-US" altLang="zh-TW" b="1" dirty="0">
                <a:ea typeface="PMingLiU" panose="02020500000000000000" pitchFamily="18" charset="-120"/>
              </a:endParaRPr>
            </a:p>
          </p:txBody>
        </p:sp>
        <p:sp>
          <p:nvSpPr>
            <p:cNvPr id="73" name="Rectangle 31"/>
            <p:cNvSpPr>
              <a:spLocks noChangeArrowheads="1"/>
            </p:cNvSpPr>
            <p:nvPr/>
          </p:nvSpPr>
          <p:spPr bwMode="auto">
            <a:xfrm>
              <a:off x="4080" y="2668"/>
              <a:ext cx="49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0x40C</a:t>
              </a:r>
              <a:endParaRPr lang="en-US" altLang="zh-TW" b="1" dirty="0">
                <a:ea typeface="PMingLiU" panose="02020500000000000000" pitchFamily="18" charset="-120"/>
              </a:endParaRPr>
            </a:p>
          </p:txBody>
        </p:sp>
        <p:sp>
          <p:nvSpPr>
            <p:cNvPr id="74" name="Rectangle 32"/>
            <p:cNvSpPr>
              <a:spLocks noChangeArrowheads="1"/>
            </p:cNvSpPr>
            <p:nvPr/>
          </p:nvSpPr>
          <p:spPr bwMode="auto">
            <a:xfrm>
              <a:off x="4080" y="2829"/>
              <a:ext cx="46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0x410</a:t>
              </a:r>
              <a:endParaRPr lang="en-US" altLang="zh-TW" b="1" dirty="0">
                <a:ea typeface="PMingLiU" panose="02020500000000000000" pitchFamily="18" charset="-120"/>
              </a:endParaRPr>
            </a:p>
          </p:txBody>
        </p:sp>
        <p:sp>
          <p:nvSpPr>
            <p:cNvPr id="75" name="Rectangle 33"/>
            <p:cNvSpPr>
              <a:spLocks noChangeArrowheads="1"/>
            </p:cNvSpPr>
            <p:nvPr/>
          </p:nvSpPr>
          <p:spPr bwMode="auto">
            <a:xfrm>
              <a:off x="4080" y="2966"/>
              <a:ext cx="46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0x414</a:t>
              </a:r>
              <a:endParaRPr lang="en-US" altLang="zh-TW" b="1" dirty="0">
                <a:ea typeface="PMingLiU" panose="02020500000000000000" pitchFamily="18" charset="-120"/>
              </a:endParaRPr>
            </a:p>
          </p:txBody>
        </p:sp>
        <p:sp>
          <p:nvSpPr>
            <p:cNvPr id="77" name="Rectangle 35"/>
            <p:cNvSpPr>
              <a:spLocks noChangeArrowheads="1"/>
            </p:cNvSpPr>
            <p:nvPr/>
          </p:nvSpPr>
          <p:spPr bwMode="auto">
            <a:xfrm>
              <a:off x="4580" y="3516"/>
              <a:ext cx="890" cy="15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b="1">
                <a:latin typeface="Courier New" panose="02070309020205020404" pitchFamily="49" charset="0"/>
                <a:ea typeface="PMingLiU" panose="02020500000000000000" pitchFamily="18" charset="-120"/>
              </a:endParaRPr>
            </a:p>
          </p:txBody>
        </p:sp>
        <p:sp>
          <p:nvSpPr>
            <p:cNvPr id="78" name="Rectangle 36"/>
            <p:cNvSpPr>
              <a:spLocks noChangeArrowheads="1"/>
            </p:cNvSpPr>
            <p:nvPr/>
          </p:nvSpPr>
          <p:spPr bwMode="auto">
            <a:xfrm>
              <a:off x="4080" y="3488"/>
              <a:ext cx="49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0x7A4</a:t>
              </a:r>
              <a:endParaRPr lang="en-US" altLang="zh-TW" b="1" dirty="0">
                <a:ea typeface="PMingLiU" panose="02020500000000000000" pitchFamily="18" charset="-120"/>
              </a:endParaRPr>
            </a:p>
          </p:txBody>
        </p:sp>
        <p:sp>
          <p:nvSpPr>
            <p:cNvPr id="79" name="Rectangle 37"/>
            <p:cNvSpPr>
              <a:spLocks noChangeArrowheads="1"/>
            </p:cNvSpPr>
            <p:nvPr/>
          </p:nvSpPr>
          <p:spPr bwMode="auto">
            <a:xfrm>
              <a:off x="4580" y="3146"/>
              <a:ext cx="890" cy="375"/>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ea typeface="PMingLiU" panose="02020500000000000000" pitchFamily="18" charset="-120"/>
                </a:rPr>
                <a:t>• • •</a:t>
              </a:r>
              <a:endParaRPr lang="en-US" altLang="zh-TW" b="1">
                <a:ea typeface="PMingLiU" panose="02020500000000000000" pitchFamily="18" charset="-120"/>
              </a:endParaRPr>
            </a:p>
          </p:txBody>
        </p:sp>
        <p:sp>
          <p:nvSpPr>
            <p:cNvPr id="84" name="Text Box 42"/>
            <p:cNvSpPr txBox="1">
              <a:spLocks noChangeArrowheads="1"/>
            </p:cNvSpPr>
            <p:nvPr/>
          </p:nvSpPr>
          <p:spPr bwMode="auto">
            <a:xfrm>
              <a:off x="5432" y="2205"/>
              <a:ext cx="29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solidFill>
                    <a:srgbClr val="FF0000"/>
                  </a:solidFill>
                </a:rPr>
                <a:t>A</a:t>
              </a:r>
              <a:endParaRPr kumimoji="1" lang="en-US" altLang="zh-CN" sz="1800" b="1">
                <a:solidFill>
                  <a:srgbClr val="FF0000"/>
                </a:solidFill>
              </a:endParaRPr>
            </a:p>
          </p:txBody>
        </p:sp>
        <p:sp>
          <p:nvSpPr>
            <p:cNvPr id="85" name="Text Box 43"/>
            <p:cNvSpPr txBox="1">
              <a:spLocks noChangeArrowheads="1"/>
            </p:cNvSpPr>
            <p:nvPr/>
          </p:nvSpPr>
          <p:spPr bwMode="auto">
            <a:xfrm>
              <a:off x="5432" y="3474"/>
              <a:ext cx="29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dirty="0">
                  <a:solidFill>
                    <a:srgbClr val="FF0000"/>
                  </a:solidFill>
                </a:rPr>
                <a:t>V</a:t>
              </a:r>
              <a:endParaRPr kumimoji="1" lang="en-US" altLang="zh-CN" sz="1800" b="1" dirty="0">
                <a:solidFill>
                  <a:srgbClr val="FF0000"/>
                </a:solidFill>
              </a:endParaRPr>
            </a:p>
          </p:txBody>
        </p:sp>
      </p:grpSp>
      <p:sp>
        <p:nvSpPr>
          <p:cNvPr id="4" name="矩形 3"/>
          <p:cNvSpPr/>
          <p:nvPr/>
        </p:nvSpPr>
        <p:spPr>
          <a:xfrm>
            <a:off x="6195656" y="5005792"/>
            <a:ext cx="1337226" cy="400110"/>
          </a:xfrm>
          <a:prstGeom prst="rect">
            <a:avLst/>
          </a:prstGeom>
        </p:spPr>
        <p:txBody>
          <a:bodyPr wrap="none">
            <a:spAutoFit/>
          </a:bodyPr>
          <a:lstStyle/>
          <a:p>
            <a:r>
              <a:rPr lang="en-US" altLang="zh-CN" sz="2000" b="1" kern="0" dirty="0">
                <a:solidFill>
                  <a:srgbClr val="006600"/>
                </a:solidFill>
                <a:latin typeface="微软雅黑" panose="020B0503020204020204" pitchFamily="34" charset="-122"/>
                <a:ea typeface="黑体" panose="02010609060101010101" pitchFamily="49" charset="-122"/>
              </a:rPr>
              <a:t>→0x7A4 </a:t>
            </a:r>
            <a:endParaRPr lang="zh-CN" altLang="en-US" dirty="0"/>
          </a:p>
        </p:txBody>
      </p:sp>
      <p:sp>
        <p:nvSpPr>
          <p:cNvPr id="6" name="矩形 5"/>
          <p:cNvSpPr/>
          <p:nvPr/>
        </p:nvSpPr>
        <p:spPr>
          <a:xfrm>
            <a:off x="5373850" y="5010153"/>
            <a:ext cx="825867" cy="395749"/>
          </a:xfrm>
          <a:prstGeom prst="rect">
            <a:avLst/>
          </a:prstGeom>
        </p:spPr>
        <p:txBody>
          <a:bodyPr wrap="none">
            <a:spAutoFit/>
          </a:bodyPr>
          <a:lstStyle/>
          <a:p>
            <a:pPr marL="182880" indent="-182880" eaLnBrk="1" hangingPunct="1">
              <a:lnSpc>
                <a:spcPct val="105000"/>
              </a:lnSpc>
              <a:spcBef>
                <a:spcPct val="15000"/>
              </a:spcBef>
              <a:buSzPct val="100000"/>
            </a:pPr>
            <a:r>
              <a:rPr lang="en-US" altLang="zh-CN" sz="2000" b="1" kern="0" dirty="0">
                <a:latin typeface="微软雅黑" panose="020B0503020204020204" pitchFamily="34" charset="-122"/>
                <a:ea typeface="黑体" panose="02010609060101010101" pitchFamily="49" charset="-122"/>
              </a:rPr>
              <a:t>→ ┅┅</a:t>
            </a:r>
            <a:endParaRPr lang="zh-CN" altLang="en-US" sz="2000" b="1" kern="0" dirty="0">
              <a:latin typeface="微软雅黑" panose="020B0503020204020204" pitchFamily="34" charset="-122"/>
              <a:ea typeface="黑体" panose="02010609060101010101" pitchFamily="49" charset="-122"/>
            </a:endParaRPr>
          </a:p>
        </p:txBody>
      </p:sp>
      <p:sp>
        <p:nvSpPr>
          <p:cNvPr id="8" name="矩形 7"/>
          <p:cNvSpPr/>
          <p:nvPr/>
        </p:nvSpPr>
        <p:spPr>
          <a:xfrm>
            <a:off x="4245869" y="4990404"/>
            <a:ext cx="1241045" cy="415498"/>
          </a:xfrm>
          <a:prstGeom prst="rect">
            <a:avLst/>
          </a:prstGeom>
        </p:spPr>
        <p:txBody>
          <a:bodyPr wrap="none">
            <a:spAutoFit/>
          </a:bodyPr>
          <a:lstStyle/>
          <a:p>
            <a:pPr marL="182880" lvl="0" indent="-182880" eaLnBrk="1" hangingPunct="1">
              <a:lnSpc>
                <a:spcPct val="105000"/>
              </a:lnSpc>
              <a:spcBef>
                <a:spcPct val="15000"/>
              </a:spcBef>
              <a:buSzPct val="100000"/>
            </a:pPr>
            <a:r>
              <a:rPr lang="en-US" altLang="zh-CN" sz="2000" b="1" kern="0" dirty="0">
                <a:solidFill>
                  <a:srgbClr val="006600"/>
                </a:solidFill>
                <a:latin typeface="微软雅黑" panose="020B0503020204020204" pitchFamily="34" charset="-122"/>
                <a:ea typeface="黑体" panose="02010609060101010101" pitchFamily="49" charset="-122"/>
              </a:rPr>
              <a:t>→0x40C</a:t>
            </a:r>
            <a:endParaRPr lang="zh-CN" altLang="en-US" sz="2000" b="1" kern="0" dirty="0">
              <a:solidFill>
                <a:srgbClr val="006600"/>
              </a:solidFill>
              <a:latin typeface="微软雅黑" panose="020B0503020204020204" pitchFamily="34" charset="-122"/>
              <a:ea typeface="黑体" panose="02010609060101010101" pitchFamily="49" charset="-122"/>
            </a:endParaRPr>
          </a:p>
        </p:txBody>
      </p:sp>
      <p:sp>
        <p:nvSpPr>
          <p:cNvPr id="10" name="矩形 9"/>
          <p:cNvSpPr/>
          <p:nvPr/>
        </p:nvSpPr>
        <p:spPr>
          <a:xfrm>
            <a:off x="3159772" y="5005792"/>
            <a:ext cx="1226618" cy="400110"/>
          </a:xfrm>
          <a:prstGeom prst="rect">
            <a:avLst/>
          </a:prstGeom>
        </p:spPr>
        <p:txBody>
          <a:bodyPr wrap="none">
            <a:spAutoFit/>
          </a:bodyPr>
          <a:lstStyle/>
          <a:p>
            <a:r>
              <a:rPr lang="en-US" altLang="zh-CN" sz="2000" b="1" kern="0" dirty="0">
                <a:latin typeface="微软雅黑" panose="020B0503020204020204" pitchFamily="34" charset="-122"/>
                <a:ea typeface="黑体" panose="02010609060101010101" pitchFamily="49" charset="-122"/>
              </a:rPr>
              <a:t>→0x408</a:t>
            </a:r>
            <a:endParaRPr lang="zh-CN" altLang="en-US" dirty="0"/>
          </a:p>
        </p:txBody>
      </p:sp>
      <p:sp>
        <p:nvSpPr>
          <p:cNvPr id="12" name="矩形 11"/>
          <p:cNvSpPr/>
          <p:nvPr/>
        </p:nvSpPr>
        <p:spPr>
          <a:xfrm>
            <a:off x="2073675" y="5005792"/>
            <a:ext cx="1226618" cy="400110"/>
          </a:xfrm>
          <a:prstGeom prst="rect">
            <a:avLst/>
          </a:prstGeom>
        </p:spPr>
        <p:txBody>
          <a:bodyPr wrap="none">
            <a:spAutoFit/>
          </a:bodyPr>
          <a:lstStyle/>
          <a:p>
            <a:r>
              <a:rPr lang="en-US" altLang="zh-CN" sz="2000" b="1" kern="0" dirty="0">
                <a:solidFill>
                  <a:srgbClr val="006600"/>
                </a:solidFill>
                <a:latin typeface="微软雅黑" panose="020B0503020204020204" pitchFamily="34" charset="-122"/>
                <a:ea typeface="黑体" panose="02010609060101010101" pitchFamily="49" charset="-122"/>
              </a:rPr>
              <a:t>→0x404</a:t>
            </a:r>
            <a:endParaRPr lang="zh-CN" altLang="en-US" dirty="0"/>
          </a:p>
        </p:txBody>
      </p:sp>
      <p:sp>
        <p:nvSpPr>
          <p:cNvPr id="14" name="矩形 13"/>
          <p:cNvSpPr/>
          <p:nvPr/>
        </p:nvSpPr>
        <p:spPr>
          <a:xfrm>
            <a:off x="1215345" y="4990404"/>
            <a:ext cx="970137" cy="395749"/>
          </a:xfrm>
          <a:prstGeom prst="rect">
            <a:avLst/>
          </a:prstGeom>
        </p:spPr>
        <p:txBody>
          <a:bodyPr wrap="none">
            <a:spAutoFit/>
          </a:bodyPr>
          <a:lstStyle/>
          <a:p>
            <a:pPr marL="182880" lvl="0" indent="-182880" eaLnBrk="1" hangingPunct="1">
              <a:lnSpc>
                <a:spcPct val="105000"/>
              </a:lnSpc>
              <a:spcBef>
                <a:spcPct val="15000"/>
              </a:spcBef>
              <a:buSzPct val="100000"/>
            </a:pPr>
            <a:r>
              <a:rPr lang="en-US" altLang="zh-CN" sz="2000" b="1" kern="0" dirty="0">
                <a:latin typeface="微软雅黑" panose="020B0503020204020204" pitchFamily="34" charset="-122"/>
                <a:ea typeface="黑体" panose="02010609060101010101" pitchFamily="49" charset="-122"/>
              </a:rPr>
              <a:t>0x400</a:t>
            </a:r>
            <a:endParaRPr lang="en-US" altLang="zh-CN" sz="2000" b="1" kern="0" dirty="0">
              <a:latin typeface="微软雅黑" panose="020B0503020204020204" pitchFamily="34"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1860">
                                            <p:txEl>
                                              <p:pRg st="0" end="0"/>
                                            </p:txEl>
                                          </p:spTgt>
                                        </p:tgtEl>
                                        <p:attrNameLst>
                                          <p:attrName>style.visibility</p:attrName>
                                        </p:attrNameLst>
                                      </p:cBhvr>
                                      <p:to>
                                        <p:strVal val="visible"/>
                                      </p:to>
                                    </p:set>
                                    <p:animEffect transition="in" filter="blinds(horizontal)">
                                      <p:cBhvr>
                                        <p:cTn id="7" dur="500"/>
                                        <p:tgtEl>
                                          <p:spTgt spid="7618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linds(horizontal)">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1860">
                                            <p:txEl>
                                              <p:pRg st="2" end="2"/>
                                            </p:txEl>
                                          </p:spTgt>
                                        </p:tgtEl>
                                        <p:attrNameLst>
                                          <p:attrName>style.visibility</p:attrName>
                                        </p:attrNameLst>
                                      </p:cBhvr>
                                      <p:to>
                                        <p:strVal val="visible"/>
                                      </p:to>
                                    </p:set>
                                    <p:animEffect transition="in" filter="blinds(horizontal)">
                                      <p:cBhvr>
                                        <p:cTn id="17" dur="500"/>
                                        <p:tgtEl>
                                          <p:spTgt spid="7618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1860">
                                            <p:txEl>
                                              <p:pRg st="3" end="3"/>
                                            </p:txEl>
                                          </p:spTgt>
                                        </p:tgtEl>
                                        <p:attrNameLst>
                                          <p:attrName>style.visibility</p:attrName>
                                        </p:attrNameLst>
                                      </p:cBhvr>
                                      <p:to>
                                        <p:strVal val="visible"/>
                                      </p:to>
                                    </p:set>
                                    <p:animEffect transition="in" filter="blinds(horizontal)">
                                      <p:cBhvr>
                                        <p:cTn id="22" dur="500"/>
                                        <p:tgtEl>
                                          <p:spTgt spid="7618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1860">
                                            <p:txEl>
                                              <p:pRg st="4" end="4"/>
                                            </p:txEl>
                                          </p:spTgt>
                                        </p:tgtEl>
                                        <p:attrNameLst>
                                          <p:attrName>style.visibility</p:attrName>
                                        </p:attrNameLst>
                                      </p:cBhvr>
                                      <p:to>
                                        <p:strVal val="visible"/>
                                      </p:to>
                                    </p:set>
                                    <p:animEffect transition="in" filter="blinds(horizontal)">
                                      <p:cBhvr>
                                        <p:cTn id="27" dur="500"/>
                                        <p:tgtEl>
                                          <p:spTgt spid="76186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1860">
                                            <p:txEl>
                                              <p:pRg st="5" end="5"/>
                                            </p:txEl>
                                          </p:spTgt>
                                        </p:tgtEl>
                                        <p:attrNameLst>
                                          <p:attrName>style.visibility</p:attrName>
                                        </p:attrNameLst>
                                      </p:cBhvr>
                                      <p:to>
                                        <p:strVal val="visible"/>
                                      </p:to>
                                    </p:set>
                                    <p:animEffect transition="in" filter="blinds(horizontal)">
                                      <p:cBhvr>
                                        <p:cTn id="32" dur="500"/>
                                        <p:tgtEl>
                                          <p:spTgt spid="76186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1860">
                                            <p:txEl>
                                              <p:pRg st="6" end="6"/>
                                            </p:txEl>
                                          </p:spTgt>
                                        </p:tgtEl>
                                        <p:attrNameLst>
                                          <p:attrName>style.visibility</p:attrName>
                                        </p:attrNameLst>
                                      </p:cBhvr>
                                      <p:to>
                                        <p:strVal val="visible"/>
                                      </p:to>
                                    </p:set>
                                    <p:animEffect transition="in" filter="blinds(horizontal)">
                                      <p:cBhvr>
                                        <p:cTn id="37" dur="500"/>
                                        <p:tgtEl>
                                          <p:spTgt spid="76186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1860">
                                            <p:txEl>
                                              <p:pRg st="7" end="7"/>
                                            </p:txEl>
                                          </p:spTgt>
                                        </p:tgtEl>
                                        <p:attrNameLst>
                                          <p:attrName>style.visibility</p:attrName>
                                        </p:attrNameLst>
                                      </p:cBhvr>
                                      <p:to>
                                        <p:strVal val="visible"/>
                                      </p:to>
                                    </p:set>
                                    <p:animEffect transition="in" filter="blinds(horizontal)">
                                      <p:cBhvr>
                                        <p:cTn id="42" dur="500"/>
                                        <p:tgtEl>
                                          <p:spTgt spid="76186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1860">
                                            <p:txEl>
                                              <p:pRg st="8" end="8"/>
                                            </p:txEl>
                                          </p:spTgt>
                                        </p:tgtEl>
                                        <p:attrNameLst>
                                          <p:attrName>style.visibility</p:attrName>
                                        </p:attrNameLst>
                                      </p:cBhvr>
                                      <p:to>
                                        <p:strVal val="visible"/>
                                      </p:to>
                                    </p:set>
                                    <p:animEffect transition="in" filter="blinds(horizontal)">
                                      <p:cBhvr>
                                        <p:cTn id="47" dur="500"/>
                                        <p:tgtEl>
                                          <p:spTgt spid="76186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9388"/>
                                        </p:tgtEl>
                                        <p:attrNameLst>
                                          <p:attrName>style.visibility</p:attrName>
                                        </p:attrNameLst>
                                      </p:cBhvr>
                                      <p:to>
                                        <p:strVal val="visible"/>
                                      </p:to>
                                    </p:set>
                                    <p:animEffect transition="in" filter="blinds(horizontal)">
                                      <p:cBhvr>
                                        <p:cTn id="52" dur="500"/>
                                        <p:tgtEl>
                                          <p:spTgt spid="56938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61910">
                                            <p:txEl>
                                              <p:pRg st="0" end="0"/>
                                            </p:txEl>
                                          </p:spTgt>
                                        </p:tgtEl>
                                        <p:attrNameLst>
                                          <p:attrName>style.visibility</p:attrName>
                                        </p:attrNameLst>
                                      </p:cBhvr>
                                      <p:to>
                                        <p:strVal val="visible"/>
                                      </p:to>
                                    </p:set>
                                    <p:animEffect transition="in" filter="blinds(horizontal)">
                                      <p:cBhvr>
                                        <p:cTn id="57" dur="500"/>
                                        <p:tgtEl>
                                          <p:spTgt spid="7619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61910">
                                            <p:txEl>
                                              <p:pRg st="2" end="2"/>
                                            </p:txEl>
                                          </p:spTgt>
                                        </p:tgtEl>
                                        <p:attrNameLst>
                                          <p:attrName>style.visibility</p:attrName>
                                        </p:attrNameLst>
                                      </p:cBhvr>
                                      <p:to>
                                        <p:strVal val="visible"/>
                                      </p:to>
                                    </p:set>
                                    <p:animEffect transition="in" filter="blinds(horizontal)">
                                      <p:cBhvr>
                                        <p:cTn id="62" dur="500"/>
                                        <p:tgtEl>
                                          <p:spTgt spid="761910">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61860">
                                            <p:txEl>
                                              <p:pRg st="10" end="10"/>
                                            </p:txEl>
                                          </p:spTgt>
                                        </p:tgtEl>
                                        <p:attrNameLst>
                                          <p:attrName>style.visibility</p:attrName>
                                        </p:attrNameLst>
                                      </p:cBhvr>
                                      <p:to>
                                        <p:strVal val="visible"/>
                                      </p:to>
                                    </p:set>
                                    <p:animEffect transition="in" filter="blinds(horizontal)">
                                      <p:cBhvr>
                                        <p:cTn id="67" dur="500"/>
                                        <p:tgtEl>
                                          <p:spTgt spid="761860">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blinds(horizontal)">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linds(horizontal)">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blinds(horizontal)">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blinds(horizontal)">
                                      <p:cBhvr>
                                        <p:cTn id="87" dur="500"/>
                                        <p:tgtEl>
                                          <p:spTgt spid="1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blinds(horizontal)">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blinds(horizontal)">
                                      <p:cBhvr>
                                        <p:cTn id="97" dur="500"/>
                                        <p:tgtEl>
                                          <p:spTgt spid="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blinds(horizontal)">
                                      <p:cBhvr>
                                        <p:cTn id="102" dur="500"/>
                                        <p:tgtEl>
                                          <p:spTgt spid="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61911"/>
                                        </p:tgtEl>
                                        <p:attrNameLst>
                                          <p:attrName>style.visibility</p:attrName>
                                        </p:attrNameLst>
                                      </p:cBhvr>
                                      <p:to>
                                        <p:strVal val="visible"/>
                                      </p:to>
                                    </p:set>
                                    <p:animEffect transition="in" filter="blinds(horizontal)">
                                      <p:cBhvr>
                                        <p:cTn id="107" dur="500"/>
                                        <p:tgtEl>
                                          <p:spTgt spid="76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911" grpId="0"/>
      <p:bldP spid="50" grpId="0" animBg="1"/>
      <p:bldP spid="4" grpId="0"/>
      <p:bldP spid="6" grpId="0"/>
      <p:bldP spid="8" grpId="0"/>
      <p:bldP spid="10" grpId="0"/>
      <p:bldP spid="1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214714" y="817060"/>
            <a:ext cx="11522583" cy="769441"/>
          </a:xfrm>
        </p:spPr>
        <p:txBody>
          <a:bodyPr vert="horz" wrap="square" lIns="91440" tIns="45720" rIns="91440" bIns="45720" numCol="1" anchor="t" anchorCtr="0" compatLnSpc="1">
            <a:spAutoFit/>
          </a:bodyPr>
          <a:lstStyle/>
          <a:p>
            <a:pPr eaLnBrk="1" hangingPunct="1">
              <a:lnSpc>
                <a:spcPct val="110000"/>
              </a:lnSpc>
              <a:buFontTx/>
              <a:buNone/>
            </a:pPr>
            <a:r>
              <a:rPr lang="zh-CN" altLang="en-US" sz="1000" dirty="0">
                <a:ea typeface="宋体" panose="02010600030101010101" pitchFamily="2" charset="-122"/>
              </a:rPr>
              <a:t>      </a:t>
            </a:r>
            <a:r>
              <a:rPr lang="zh-CN" altLang="en-US" sz="2000" dirty="0"/>
              <a:t>以下哪个程序段对数组</a:t>
            </a:r>
            <a:r>
              <a:rPr lang="en-US" altLang="zh-CN" sz="2000" dirty="0"/>
              <a:t>a</a:t>
            </a:r>
            <a:r>
              <a:rPr lang="zh-CN" altLang="en-US" sz="2000" dirty="0"/>
              <a:t>引用的空间局部性更好？时间局部性呢？变量</a:t>
            </a:r>
            <a:r>
              <a:rPr lang="en-US" altLang="zh-CN" sz="2000" dirty="0"/>
              <a:t>sum</a:t>
            </a:r>
            <a:r>
              <a:rPr lang="zh-CN" altLang="en-US" sz="2000" dirty="0"/>
              <a:t>的空间局部性和时间局部性如何？对于指令来说，</a:t>
            </a:r>
            <a:r>
              <a:rPr lang="en-US" altLang="zh-CN" sz="2000" dirty="0"/>
              <a:t>for</a:t>
            </a:r>
            <a:r>
              <a:rPr lang="zh-CN" altLang="en-US" sz="2000" dirty="0"/>
              <a:t>循环体的空间局部性和时间局部性如何？</a:t>
            </a:r>
            <a:endParaRPr lang="zh-CN" altLang="en-US" sz="2000" dirty="0"/>
          </a:p>
        </p:txBody>
      </p:sp>
      <p:sp>
        <p:nvSpPr>
          <p:cNvPr id="736260" name="Rectangle 4"/>
          <p:cNvSpPr>
            <a:spLocks noChangeArrowheads="1"/>
          </p:cNvSpPr>
          <p:nvPr/>
        </p:nvSpPr>
        <p:spPr bwMode="auto">
          <a:xfrm>
            <a:off x="8000238" y="6136386"/>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kumimoji="1" lang="zh-CN" altLang="en-US" sz="1800" b="1" dirty="0">
                <a:solidFill>
                  <a:srgbClr val="CC3300"/>
                </a:solidFill>
                <a:latin typeface="微软雅黑" panose="020B0503020204020204" pitchFamily="34" charset="-122"/>
                <a:ea typeface="微软雅黑" panose="020B0503020204020204" pitchFamily="34" charset="-122"/>
                <a:cs typeface="Arial" panose="020B0604020202020204" pitchFamily="34" charset="0"/>
              </a:rPr>
              <a:t>数组在存储器中按行优先顺序存放</a:t>
            </a:r>
            <a:endParaRPr kumimoji="1" lang="zh-CN" altLang="en-US" sz="1800" dirty="0">
              <a:solidFill>
                <a:srgbClr val="CC33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2469" name="Text Box 5"/>
          <p:cNvSpPr txBox="1">
            <a:spLocks noChangeArrowheads="1"/>
          </p:cNvSpPr>
          <p:nvPr/>
        </p:nvSpPr>
        <p:spPr bwMode="auto">
          <a:xfrm>
            <a:off x="1828800" y="6170614"/>
            <a:ext cx="7507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736262" name="Rectangle 6"/>
          <p:cNvSpPr>
            <a:spLocks noChangeArrowheads="1"/>
          </p:cNvSpPr>
          <p:nvPr/>
        </p:nvSpPr>
        <p:spPr bwMode="auto">
          <a:xfrm>
            <a:off x="528512" y="3940811"/>
            <a:ext cx="4979987" cy="2549525"/>
          </a:xfrm>
          <a:prstGeom prst="rect">
            <a:avLst/>
          </a:prstGeom>
          <a:solidFill>
            <a:schemeClr val="bg1"/>
          </a:solidFill>
          <a:ln w="9525">
            <a:solidFill>
              <a:schemeClr val="tx1"/>
            </a:solidFill>
            <a:miter lim="800000"/>
          </a:ln>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0000"/>
              </a:lnSpc>
              <a:buClr>
                <a:schemeClr val="accent1"/>
              </a:buClr>
              <a:buSzPct val="80000"/>
              <a:buFont typeface="Wingdings" panose="05000000000000000000" pitchFamily="2" charset="2"/>
              <a:buNone/>
            </a:pPr>
            <a:r>
              <a:rPr kumimoji="1" lang="zh-CN" altLang="en-US" sz="1900" b="1" dirty="0">
                <a:solidFill>
                  <a:srgbClr val="CC0000"/>
                </a:solidFill>
              </a:rPr>
              <a:t>程序段</a:t>
            </a:r>
            <a:r>
              <a:rPr kumimoji="1" lang="en-US" altLang="zh-CN" sz="1900" b="1" dirty="0">
                <a:solidFill>
                  <a:srgbClr val="CC0000"/>
                </a:solidFill>
              </a:rPr>
              <a:t>B:</a:t>
            </a:r>
            <a:endParaRPr kumimoji="1" lang="en-US" altLang="zh-CN" sz="1900" b="1" dirty="0">
              <a:solidFill>
                <a:srgbClr val="CC0000"/>
              </a:solidFill>
            </a:endParaRPr>
          </a:p>
          <a:p>
            <a:pPr eaLnBrk="1" hangingPunct="1">
              <a:lnSpc>
                <a:spcPct val="110000"/>
              </a:lnSpc>
              <a:buClr>
                <a:schemeClr val="accent1"/>
              </a:buClr>
              <a:buSzPct val="80000"/>
              <a:buFont typeface="Wingdings" panose="05000000000000000000" pitchFamily="2" charset="2"/>
              <a:buNone/>
            </a:pPr>
            <a:r>
              <a:rPr kumimoji="1" lang="en-US" altLang="zh-CN" sz="1900" b="1" dirty="0"/>
              <a:t> </a:t>
            </a:r>
            <a:r>
              <a:rPr kumimoji="1" lang="en-US" altLang="zh-CN" sz="1900" b="1" dirty="0" err="1"/>
              <a:t>int</a:t>
            </a:r>
            <a:r>
              <a:rPr kumimoji="1" lang="en-US" altLang="zh-CN" sz="1900" b="1" dirty="0"/>
              <a:t> </a:t>
            </a:r>
            <a:r>
              <a:rPr kumimoji="1" lang="en-US" altLang="zh-CN" sz="1900" b="1" dirty="0" err="1"/>
              <a:t>sumarraycols</a:t>
            </a:r>
            <a:r>
              <a:rPr kumimoji="1" lang="en-US" altLang="zh-CN" sz="1900" b="1" dirty="0"/>
              <a:t>(</a:t>
            </a:r>
            <a:r>
              <a:rPr kumimoji="1" lang="en-US" altLang="zh-CN" sz="1900" b="1" dirty="0" err="1"/>
              <a:t>int</a:t>
            </a:r>
            <a:r>
              <a:rPr kumimoji="1" lang="en-US" altLang="zh-CN" sz="1900" b="1" dirty="0"/>
              <a:t> a[M][N])</a:t>
            </a:r>
            <a:endParaRPr kumimoji="1" lang="en-US" altLang="zh-CN" sz="1900" b="1" dirty="0"/>
          </a:p>
          <a:p>
            <a:pPr eaLnBrk="1" hangingPunct="1">
              <a:lnSpc>
                <a:spcPct val="110000"/>
              </a:lnSpc>
            </a:pPr>
            <a:r>
              <a:rPr kumimoji="1" lang="en-US" altLang="zh-CN" sz="1900" b="1" dirty="0"/>
              <a:t> {</a:t>
            </a:r>
            <a:endParaRPr kumimoji="1" lang="en-US" altLang="zh-CN" sz="1900" b="1" dirty="0"/>
          </a:p>
          <a:p>
            <a:pPr eaLnBrk="1" hangingPunct="1">
              <a:lnSpc>
                <a:spcPct val="110000"/>
              </a:lnSpc>
            </a:pPr>
            <a:r>
              <a:rPr kumimoji="1" lang="en-US" altLang="zh-CN" sz="1900" b="1" dirty="0"/>
              <a:t>     </a:t>
            </a:r>
            <a:r>
              <a:rPr kumimoji="1" lang="en-US" altLang="zh-CN" sz="1900" b="1" dirty="0" err="1"/>
              <a:t>int</a:t>
            </a:r>
            <a:r>
              <a:rPr kumimoji="1" lang="en-US" altLang="zh-CN" sz="1900" b="1" dirty="0"/>
              <a:t> </a:t>
            </a:r>
            <a:r>
              <a:rPr kumimoji="1" lang="en-US" altLang="zh-CN" sz="1900" b="1" dirty="0" err="1"/>
              <a:t>i</a:t>
            </a:r>
            <a:r>
              <a:rPr kumimoji="1" lang="en-US" altLang="zh-CN" sz="1900" b="1" dirty="0"/>
              <a:t>, j, sum=0;</a:t>
            </a:r>
            <a:endParaRPr kumimoji="1" lang="en-US" altLang="zh-CN" sz="1900" b="1" dirty="0"/>
          </a:p>
          <a:p>
            <a:pPr eaLnBrk="1" hangingPunct="1">
              <a:lnSpc>
                <a:spcPct val="110000"/>
              </a:lnSpc>
            </a:pPr>
            <a:r>
              <a:rPr kumimoji="1" lang="en-US" altLang="zh-CN" sz="1900" b="1" dirty="0"/>
              <a:t>          for  </a:t>
            </a:r>
            <a:r>
              <a:rPr kumimoji="1" lang="en-US" altLang="zh-CN" sz="1900" b="1" dirty="0">
                <a:solidFill>
                  <a:srgbClr val="CC0000"/>
                </a:solidFill>
              </a:rPr>
              <a:t>(j=0; j&lt;N, j++)</a:t>
            </a:r>
            <a:endParaRPr kumimoji="1" lang="en-US" altLang="zh-CN" sz="1900" b="1" dirty="0">
              <a:solidFill>
                <a:srgbClr val="CC0000"/>
              </a:solidFill>
            </a:endParaRPr>
          </a:p>
          <a:p>
            <a:pPr eaLnBrk="1" hangingPunct="1">
              <a:lnSpc>
                <a:spcPct val="110000"/>
              </a:lnSpc>
            </a:pPr>
            <a:r>
              <a:rPr kumimoji="1" lang="en-US" altLang="zh-CN" sz="1900" b="1" dirty="0"/>
              <a:t>	  for </a:t>
            </a:r>
            <a:r>
              <a:rPr kumimoji="1" lang="en-US" altLang="zh-CN" sz="1900" b="1" dirty="0">
                <a:solidFill>
                  <a:srgbClr val="0000FF"/>
                </a:solidFill>
              </a:rPr>
              <a:t>(</a:t>
            </a:r>
            <a:r>
              <a:rPr kumimoji="1" lang="en-US" altLang="zh-CN" sz="1900" b="1" dirty="0" err="1">
                <a:solidFill>
                  <a:srgbClr val="0000FF"/>
                </a:solidFill>
              </a:rPr>
              <a:t>i</a:t>
            </a:r>
            <a:r>
              <a:rPr kumimoji="1" lang="en-US" altLang="zh-CN" sz="1900" b="1" dirty="0">
                <a:solidFill>
                  <a:srgbClr val="0000FF"/>
                </a:solidFill>
              </a:rPr>
              <a:t>=0; </a:t>
            </a:r>
            <a:r>
              <a:rPr kumimoji="1" lang="en-US" altLang="zh-CN" sz="1900" b="1" dirty="0" err="1">
                <a:solidFill>
                  <a:srgbClr val="0000FF"/>
                </a:solidFill>
              </a:rPr>
              <a:t>i</a:t>
            </a:r>
            <a:r>
              <a:rPr kumimoji="1" lang="en-US" altLang="zh-CN" sz="1900" b="1" dirty="0">
                <a:solidFill>
                  <a:srgbClr val="0000FF"/>
                </a:solidFill>
              </a:rPr>
              <a:t>&lt;M, </a:t>
            </a:r>
            <a:r>
              <a:rPr kumimoji="1" lang="en-US" altLang="zh-CN" sz="1900" b="1" dirty="0" err="1">
                <a:solidFill>
                  <a:srgbClr val="0000FF"/>
                </a:solidFill>
              </a:rPr>
              <a:t>i</a:t>
            </a:r>
            <a:r>
              <a:rPr kumimoji="1" lang="en-US" altLang="zh-CN" sz="1900" b="1" dirty="0">
                <a:solidFill>
                  <a:srgbClr val="0000FF"/>
                </a:solidFill>
              </a:rPr>
              <a:t>++)</a:t>
            </a:r>
            <a:r>
              <a:rPr kumimoji="1" lang="en-US" altLang="zh-CN" sz="1900" b="1" dirty="0"/>
              <a:t>  sum+=a[</a:t>
            </a:r>
            <a:r>
              <a:rPr kumimoji="1" lang="en-US" altLang="zh-CN" sz="1900" b="1" dirty="0" err="1"/>
              <a:t>i</a:t>
            </a:r>
            <a:r>
              <a:rPr kumimoji="1" lang="en-US" altLang="zh-CN" sz="1900" b="1" dirty="0"/>
              <a:t>][j];</a:t>
            </a:r>
            <a:endParaRPr kumimoji="1" lang="en-US" altLang="zh-CN" sz="1900" b="1" dirty="0"/>
          </a:p>
          <a:p>
            <a:pPr eaLnBrk="1" hangingPunct="1">
              <a:lnSpc>
                <a:spcPct val="110000"/>
              </a:lnSpc>
            </a:pPr>
            <a:r>
              <a:rPr kumimoji="1" lang="en-US" altLang="zh-CN" sz="1900" b="1" dirty="0"/>
              <a:t>           return sum;</a:t>
            </a:r>
            <a:endParaRPr kumimoji="1" lang="en-US" altLang="zh-CN" sz="1900" b="1" dirty="0"/>
          </a:p>
          <a:p>
            <a:pPr eaLnBrk="1" hangingPunct="1">
              <a:lnSpc>
                <a:spcPct val="110000"/>
              </a:lnSpc>
            </a:pPr>
            <a:r>
              <a:rPr kumimoji="1" lang="en-US" altLang="zh-CN" sz="1900" b="1" dirty="0"/>
              <a:t> }</a:t>
            </a:r>
            <a:endParaRPr kumimoji="1" lang="en-US" altLang="zh-CN" sz="1900" b="1" dirty="0"/>
          </a:p>
        </p:txBody>
      </p:sp>
      <p:sp>
        <p:nvSpPr>
          <p:cNvPr id="736263" name="Rectangle 7"/>
          <p:cNvSpPr>
            <a:spLocks noChangeArrowheads="1"/>
          </p:cNvSpPr>
          <p:nvPr/>
        </p:nvSpPr>
        <p:spPr bwMode="auto">
          <a:xfrm>
            <a:off x="528511" y="1618299"/>
            <a:ext cx="4995862" cy="22066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5000"/>
              </a:lnSpc>
            </a:pPr>
            <a:r>
              <a:rPr kumimoji="1" lang="zh-CN" altLang="en-US" sz="1900" b="1" dirty="0">
                <a:solidFill>
                  <a:srgbClr val="CC3300"/>
                </a:solidFill>
              </a:rPr>
              <a:t>程序段</a:t>
            </a:r>
            <a:r>
              <a:rPr kumimoji="1" lang="en-US" altLang="zh-CN" sz="1900" b="1" dirty="0">
                <a:solidFill>
                  <a:srgbClr val="CC3300"/>
                </a:solidFill>
              </a:rPr>
              <a:t>A:</a:t>
            </a:r>
            <a:endParaRPr kumimoji="1" lang="en-US" altLang="zh-CN" sz="1900" b="1" dirty="0">
              <a:solidFill>
                <a:srgbClr val="CC3300"/>
              </a:solidFill>
            </a:endParaRPr>
          </a:p>
          <a:p>
            <a:pPr eaLnBrk="1" hangingPunct="1">
              <a:lnSpc>
                <a:spcPct val="95000"/>
              </a:lnSpc>
            </a:pPr>
            <a:r>
              <a:rPr kumimoji="1" lang="en-US" altLang="zh-CN" sz="1900" b="1" dirty="0"/>
              <a:t> </a:t>
            </a:r>
            <a:r>
              <a:rPr kumimoji="1" lang="en-US" altLang="zh-CN" sz="1900" b="1" dirty="0" err="1"/>
              <a:t>int</a:t>
            </a:r>
            <a:r>
              <a:rPr kumimoji="1" lang="en-US" altLang="zh-CN" sz="1900" b="1" dirty="0"/>
              <a:t> </a:t>
            </a:r>
            <a:r>
              <a:rPr kumimoji="1" lang="en-US" altLang="zh-CN" sz="1900" b="1" dirty="0" err="1"/>
              <a:t>sumarrayrows</a:t>
            </a:r>
            <a:r>
              <a:rPr kumimoji="1" lang="en-US" altLang="zh-CN" sz="1900" b="1" dirty="0"/>
              <a:t>(</a:t>
            </a:r>
            <a:r>
              <a:rPr kumimoji="1" lang="en-US" altLang="zh-CN" sz="1900" b="1" dirty="0" err="1"/>
              <a:t>int</a:t>
            </a:r>
            <a:r>
              <a:rPr kumimoji="1" lang="en-US" altLang="zh-CN" sz="1900" b="1" dirty="0"/>
              <a:t> a[M][N])</a:t>
            </a:r>
            <a:endParaRPr kumimoji="1" lang="en-US" altLang="zh-CN" sz="1900" b="1" dirty="0"/>
          </a:p>
          <a:p>
            <a:pPr eaLnBrk="1" hangingPunct="1">
              <a:lnSpc>
                <a:spcPct val="95000"/>
              </a:lnSpc>
            </a:pPr>
            <a:r>
              <a:rPr kumimoji="1" lang="en-US" altLang="zh-CN" sz="1900" b="1" dirty="0"/>
              <a:t> {</a:t>
            </a:r>
            <a:endParaRPr kumimoji="1" lang="en-US" altLang="zh-CN" sz="1900" b="1" dirty="0"/>
          </a:p>
          <a:p>
            <a:pPr eaLnBrk="1" hangingPunct="1">
              <a:lnSpc>
                <a:spcPct val="95000"/>
              </a:lnSpc>
            </a:pPr>
            <a:r>
              <a:rPr kumimoji="1" lang="en-US" altLang="zh-CN" sz="1900" b="1" dirty="0"/>
              <a:t>    </a:t>
            </a:r>
            <a:r>
              <a:rPr kumimoji="1" lang="en-US" altLang="zh-CN" sz="1900" b="1" dirty="0" err="1"/>
              <a:t>int</a:t>
            </a:r>
            <a:r>
              <a:rPr kumimoji="1" lang="en-US" altLang="zh-CN" sz="1900" b="1" dirty="0"/>
              <a:t> </a:t>
            </a:r>
            <a:r>
              <a:rPr kumimoji="1" lang="en-US" altLang="zh-CN" sz="1900" b="1" dirty="0" err="1"/>
              <a:t>i</a:t>
            </a:r>
            <a:r>
              <a:rPr kumimoji="1" lang="en-US" altLang="zh-CN" sz="1900" b="1" dirty="0"/>
              <a:t>, j, sum=0;</a:t>
            </a:r>
            <a:endParaRPr kumimoji="1" lang="en-US" altLang="zh-CN" sz="1900" b="1" dirty="0"/>
          </a:p>
          <a:p>
            <a:pPr eaLnBrk="1" hangingPunct="1">
              <a:lnSpc>
                <a:spcPct val="95000"/>
              </a:lnSpc>
            </a:pPr>
            <a:r>
              <a:rPr kumimoji="1" lang="en-US" altLang="zh-CN" sz="1900" b="1" dirty="0"/>
              <a:t>        for  (</a:t>
            </a:r>
            <a:r>
              <a:rPr kumimoji="1" lang="en-US" altLang="zh-CN" sz="1900" b="1" dirty="0" err="1">
                <a:solidFill>
                  <a:srgbClr val="CC0000"/>
                </a:solidFill>
              </a:rPr>
              <a:t>i</a:t>
            </a:r>
            <a:r>
              <a:rPr kumimoji="1" lang="en-US" altLang="zh-CN" sz="1900" b="1" dirty="0">
                <a:solidFill>
                  <a:srgbClr val="CC0000"/>
                </a:solidFill>
              </a:rPr>
              <a:t>=0; </a:t>
            </a:r>
            <a:r>
              <a:rPr kumimoji="1" lang="en-US" altLang="zh-CN" sz="1900" b="1" dirty="0" err="1">
                <a:solidFill>
                  <a:srgbClr val="CC0000"/>
                </a:solidFill>
              </a:rPr>
              <a:t>i</a:t>
            </a:r>
            <a:r>
              <a:rPr kumimoji="1" lang="en-US" altLang="zh-CN" sz="1900" b="1" dirty="0">
                <a:solidFill>
                  <a:srgbClr val="CC0000"/>
                </a:solidFill>
              </a:rPr>
              <a:t>&lt;M, </a:t>
            </a:r>
            <a:r>
              <a:rPr kumimoji="1" lang="en-US" altLang="zh-CN" sz="1900" b="1" dirty="0" err="1">
                <a:solidFill>
                  <a:srgbClr val="CC0000"/>
                </a:solidFill>
              </a:rPr>
              <a:t>i</a:t>
            </a:r>
            <a:r>
              <a:rPr kumimoji="1" lang="en-US" altLang="zh-CN" sz="1900" b="1" dirty="0">
                <a:solidFill>
                  <a:srgbClr val="CC0000"/>
                </a:solidFill>
              </a:rPr>
              <a:t>++)</a:t>
            </a:r>
            <a:endParaRPr kumimoji="1" lang="en-US" altLang="zh-CN" sz="1900" b="1" dirty="0">
              <a:solidFill>
                <a:srgbClr val="CC0000"/>
              </a:solidFill>
            </a:endParaRPr>
          </a:p>
          <a:p>
            <a:pPr eaLnBrk="1" hangingPunct="1">
              <a:lnSpc>
                <a:spcPct val="95000"/>
              </a:lnSpc>
            </a:pPr>
            <a:r>
              <a:rPr kumimoji="1" lang="en-US" altLang="zh-CN" sz="1900" b="1" dirty="0"/>
              <a:t>	for </a:t>
            </a:r>
            <a:r>
              <a:rPr kumimoji="1" lang="en-US" altLang="zh-CN" sz="1900" b="1" dirty="0">
                <a:solidFill>
                  <a:srgbClr val="0000FF"/>
                </a:solidFill>
              </a:rPr>
              <a:t>(j=0; j&lt;N, </a:t>
            </a:r>
            <a:r>
              <a:rPr kumimoji="1" lang="en-US" altLang="zh-CN" sz="1900" b="1" dirty="0" err="1">
                <a:solidFill>
                  <a:srgbClr val="0000FF"/>
                </a:solidFill>
              </a:rPr>
              <a:t>j++</a:t>
            </a:r>
            <a:r>
              <a:rPr kumimoji="1" lang="en-US" altLang="zh-CN" sz="1900" b="1" dirty="0">
                <a:solidFill>
                  <a:srgbClr val="0000FF"/>
                </a:solidFill>
              </a:rPr>
              <a:t>)  </a:t>
            </a:r>
            <a:r>
              <a:rPr kumimoji="1" lang="en-US" altLang="zh-CN" sz="1900" b="1" dirty="0"/>
              <a:t>sum+=a[</a:t>
            </a:r>
            <a:r>
              <a:rPr kumimoji="1" lang="en-US" altLang="zh-CN" sz="1900" b="1" dirty="0" err="1"/>
              <a:t>i</a:t>
            </a:r>
            <a:r>
              <a:rPr kumimoji="1" lang="en-US" altLang="zh-CN" sz="1900" b="1" dirty="0"/>
              <a:t>][j];</a:t>
            </a:r>
            <a:endParaRPr kumimoji="1" lang="en-US" altLang="zh-CN" sz="1900" b="1" dirty="0"/>
          </a:p>
          <a:p>
            <a:pPr eaLnBrk="1" hangingPunct="1">
              <a:lnSpc>
                <a:spcPct val="95000"/>
              </a:lnSpc>
            </a:pPr>
            <a:r>
              <a:rPr kumimoji="1" lang="en-US" altLang="zh-CN" sz="1900" b="1" dirty="0"/>
              <a:t>        return sum;</a:t>
            </a:r>
            <a:endParaRPr kumimoji="1" lang="en-US" altLang="zh-CN" sz="1900" b="1" dirty="0"/>
          </a:p>
          <a:p>
            <a:pPr eaLnBrk="1" hangingPunct="1">
              <a:lnSpc>
                <a:spcPct val="95000"/>
              </a:lnSpc>
            </a:pPr>
            <a:r>
              <a:rPr kumimoji="1" lang="en-US" altLang="zh-CN" sz="1900" b="1" dirty="0"/>
              <a:t> }</a:t>
            </a:r>
            <a:endParaRPr kumimoji="1" lang="en-US" altLang="zh-CN" sz="1900" b="1" dirty="0"/>
          </a:p>
        </p:txBody>
      </p:sp>
      <p:sp>
        <p:nvSpPr>
          <p:cNvPr id="736264" name="Rectangle 8"/>
          <p:cNvSpPr>
            <a:spLocks noChangeArrowheads="1"/>
          </p:cNvSpPr>
          <p:nvPr/>
        </p:nvSpPr>
        <p:spPr bwMode="auto">
          <a:xfrm>
            <a:off x="8630476" y="1460500"/>
            <a:ext cx="2792916" cy="365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6600"/>
                </a:solidFill>
                <a:ea typeface="黑体" panose="02010609060101010101" pitchFamily="49" charset="-122"/>
              </a:rPr>
              <a:t>M=N=2048</a:t>
            </a:r>
            <a:r>
              <a:rPr kumimoji="1" lang="zh-CN" altLang="en-US" sz="1800" b="1">
                <a:solidFill>
                  <a:srgbClr val="006600"/>
                </a:solidFill>
                <a:ea typeface="黑体" panose="02010609060101010101" pitchFamily="49" charset="-122"/>
              </a:rPr>
              <a:t>时</a:t>
            </a:r>
            <a:r>
              <a:rPr lang="zh-CN" altLang="en-US" sz="1800" b="1">
                <a:solidFill>
                  <a:srgbClr val="006600"/>
                </a:solidFill>
                <a:ea typeface="黑体" panose="02010609060101010101" pitchFamily="49" charset="-122"/>
              </a:rPr>
              <a:t>主存的布局</a:t>
            </a:r>
            <a:r>
              <a:rPr lang="en-US" altLang="zh-CN" sz="1800" b="1">
                <a:solidFill>
                  <a:srgbClr val="006600"/>
                </a:solidFill>
                <a:ea typeface="黑体" panose="02010609060101010101" pitchFamily="49" charset="-122"/>
              </a:rPr>
              <a:t>:</a:t>
            </a:r>
            <a:endParaRPr lang="en-US" altLang="zh-CN" sz="1800" b="1">
              <a:solidFill>
                <a:srgbClr val="006600"/>
              </a:solidFill>
              <a:ea typeface="黑体" panose="02010609060101010101" pitchFamily="49" charset="-122"/>
            </a:endParaRPr>
          </a:p>
        </p:txBody>
      </p:sp>
      <p:grpSp>
        <p:nvGrpSpPr>
          <p:cNvPr id="2" name="Group 9"/>
          <p:cNvGrpSpPr/>
          <p:nvPr/>
        </p:nvGrpSpPr>
        <p:grpSpPr bwMode="auto">
          <a:xfrm>
            <a:off x="7955788" y="1912947"/>
            <a:ext cx="3556000" cy="4129476"/>
            <a:chOff x="3560" y="1244"/>
            <a:chExt cx="1985" cy="2548"/>
          </a:xfrm>
        </p:grpSpPr>
        <p:sp>
          <p:nvSpPr>
            <p:cNvPr id="62474" name="Rectangle 10"/>
            <p:cNvSpPr>
              <a:spLocks noChangeArrowheads="1"/>
            </p:cNvSpPr>
            <p:nvPr/>
          </p:nvSpPr>
          <p:spPr bwMode="auto">
            <a:xfrm>
              <a:off x="3709" y="1350"/>
              <a:ext cx="41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0x100</a:t>
              </a:r>
              <a:endParaRPr lang="en-US" altLang="zh-TW" b="1">
                <a:ea typeface="PMingLiU" panose="02020500000000000000" pitchFamily="18" charset="-120"/>
              </a:endParaRPr>
            </a:p>
          </p:txBody>
        </p:sp>
        <p:sp>
          <p:nvSpPr>
            <p:cNvPr id="62475" name="Rectangle 11"/>
            <p:cNvSpPr>
              <a:spLocks noChangeArrowheads="1"/>
            </p:cNvSpPr>
            <p:nvPr/>
          </p:nvSpPr>
          <p:spPr bwMode="auto">
            <a:xfrm>
              <a:off x="3702" y="1769"/>
              <a:ext cx="43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0x1</a:t>
              </a:r>
              <a:r>
                <a:rPr lang="en-US" altLang="zh-CN" b="1">
                  <a:ea typeface="PMingLiU" panose="02020500000000000000" pitchFamily="18" charset="-120"/>
                </a:rPr>
                <a:t>7</a:t>
              </a:r>
              <a:r>
                <a:rPr lang="en-US" altLang="zh-TW" b="1">
                  <a:ea typeface="PMingLiU" panose="02020500000000000000" pitchFamily="18" charset="-120"/>
                </a:rPr>
                <a:t>C</a:t>
              </a:r>
              <a:endParaRPr lang="en-US" altLang="zh-TW" b="1">
                <a:ea typeface="PMingLiU" panose="02020500000000000000" pitchFamily="18" charset="-120"/>
              </a:endParaRPr>
            </a:p>
          </p:txBody>
        </p:sp>
        <p:sp>
          <p:nvSpPr>
            <p:cNvPr id="62476" name="Rectangle 12"/>
            <p:cNvSpPr>
              <a:spLocks noChangeArrowheads="1"/>
            </p:cNvSpPr>
            <p:nvPr/>
          </p:nvSpPr>
          <p:spPr bwMode="auto">
            <a:xfrm>
              <a:off x="3702" y="1913"/>
              <a:ext cx="41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0x1</a:t>
              </a:r>
              <a:r>
                <a:rPr lang="en-US" altLang="zh-CN" b="1">
                  <a:ea typeface="PMingLiU" panose="02020500000000000000" pitchFamily="18" charset="-120"/>
                </a:rPr>
                <a:t>8</a:t>
              </a:r>
              <a:r>
                <a:rPr lang="en-US" altLang="zh-TW" b="1">
                  <a:ea typeface="PMingLiU" panose="02020500000000000000" pitchFamily="18" charset="-120"/>
                </a:rPr>
                <a:t>0</a:t>
              </a:r>
              <a:endParaRPr lang="en-US" altLang="zh-TW" b="1">
                <a:ea typeface="PMingLiU" panose="02020500000000000000" pitchFamily="18" charset="-120"/>
              </a:endParaRPr>
            </a:p>
          </p:txBody>
        </p:sp>
        <p:sp>
          <p:nvSpPr>
            <p:cNvPr id="62477" name="Rectangle 13"/>
            <p:cNvSpPr>
              <a:spLocks noChangeArrowheads="1"/>
            </p:cNvSpPr>
            <p:nvPr/>
          </p:nvSpPr>
          <p:spPr bwMode="auto">
            <a:xfrm>
              <a:off x="3702" y="2057"/>
              <a:ext cx="41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0x1</a:t>
              </a:r>
              <a:r>
                <a:rPr lang="en-US" altLang="zh-CN" b="1">
                  <a:ea typeface="PMingLiU" panose="02020500000000000000" pitchFamily="18" charset="-120"/>
                </a:rPr>
                <a:t>8</a:t>
              </a:r>
              <a:r>
                <a:rPr lang="en-US" altLang="zh-TW" b="1">
                  <a:ea typeface="PMingLiU" panose="02020500000000000000" pitchFamily="18" charset="-120"/>
                </a:rPr>
                <a:t>4</a:t>
              </a:r>
              <a:endParaRPr lang="en-US" altLang="zh-TW" b="1">
                <a:ea typeface="PMingLiU" panose="02020500000000000000" pitchFamily="18" charset="-120"/>
              </a:endParaRPr>
            </a:p>
          </p:txBody>
        </p:sp>
        <p:sp>
          <p:nvSpPr>
            <p:cNvPr id="62478" name="Rectangle 14"/>
            <p:cNvSpPr>
              <a:spLocks noChangeArrowheads="1"/>
            </p:cNvSpPr>
            <p:nvPr/>
          </p:nvSpPr>
          <p:spPr bwMode="auto">
            <a:xfrm>
              <a:off x="3702" y="2490"/>
              <a:ext cx="41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0x400</a:t>
              </a:r>
              <a:endParaRPr lang="en-US" altLang="zh-TW" b="1" dirty="0">
                <a:ea typeface="PMingLiU" panose="02020500000000000000" pitchFamily="18" charset="-120"/>
              </a:endParaRPr>
            </a:p>
          </p:txBody>
        </p:sp>
        <p:sp>
          <p:nvSpPr>
            <p:cNvPr id="62479" name="Rectangle 15"/>
            <p:cNvSpPr>
              <a:spLocks noChangeArrowheads="1"/>
            </p:cNvSpPr>
            <p:nvPr/>
          </p:nvSpPr>
          <p:spPr bwMode="auto">
            <a:xfrm>
              <a:off x="3702" y="2634"/>
              <a:ext cx="41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0x404</a:t>
              </a:r>
              <a:endParaRPr lang="en-US" altLang="zh-TW" b="1">
                <a:ea typeface="PMingLiU" panose="02020500000000000000" pitchFamily="18" charset="-120"/>
              </a:endParaRPr>
            </a:p>
          </p:txBody>
        </p:sp>
        <p:sp>
          <p:nvSpPr>
            <p:cNvPr id="62480" name="Rectangle 16"/>
            <p:cNvSpPr>
              <a:spLocks noChangeArrowheads="1"/>
            </p:cNvSpPr>
            <p:nvPr/>
          </p:nvSpPr>
          <p:spPr bwMode="auto">
            <a:xfrm>
              <a:off x="3702" y="3002"/>
              <a:ext cx="41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dirty="0">
                  <a:ea typeface="PMingLiU" panose="02020500000000000000" pitchFamily="18" charset="-120"/>
                </a:rPr>
                <a:t>0x</a:t>
              </a:r>
              <a:r>
                <a:rPr lang="en-US" altLang="zh-CN" b="1" dirty="0">
                  <a:ea typeface="PMingLiU" panose="02020500000000000000" pitchFamily="18" charset="-120"/>
                </a:rPr>
                <a:t>c0</a:t>
              </a:r>
              <a:r>
                <a:rPr lang="en-US" altLang="zh-TW" b="1" dirty="0">
                  <a:ea typeface="PMingLiU" panose="02020500000000000000" pitchFamily="18" charset="-120"/>
                </a:rPr>
                <a:t>0</a:t>
              </a:r>
              <a:endParaRPr lang="en-US" altLang="zh-TW" b="1" dirty="0">
                <a:ea typeface="PMingLiU" panose="02020500000000000000" pitchFamily="18" charset="-120"/>
              </a:endParaRPr>
            </a:p>
          </p:txBody>
        </p:sp>
        <p:sp>
          <p:nvSpPr>
            <p:cNvPr id="62481" name="Rectangle 17"/>
            <p:cNvSpPr>
              <a:spLocks noChangeArrowheads="1"/>
            </p:cNvSpPr>
            <p:nvPr/>
          </p:nvSpPr>
          <p:spPr bwMode="auto">
            <a:xfrm>
              <a:off x="3702" y="3146"/>
              <a:ext cx="41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a:t>
              </a:r>
              <a:r>
                <a:rPr lang="en-US" altLang="zh-CN" b="1">
                  <a:ea typeface="PMingLiU" panose="02020500000000000000" pitchFamily="18" charset="-120"/>
                </a:rPr>
                <a:t>c0</a:t>
              </a:r>
              <a:r>
                <a:rPr lang="en-US" altLang="zh-TW" b="1">
                  <a:ea typeface="PMingLiU" panose="02020500000000000000" pitchFamily="18" charset="-120"/>
                </a:rPr>
                <a:t>4</a:t>
              </a:r>
              <a:endParaRPr lang="en-US" altLang="zh-TW" b="1">
                <a:ea typeface="PMingLiU" panose="02020500000000000000" pitchFamily="18" charset="-120"/>
              </a:endParaRPr>
            </a:p>
          </p:txBody>
        </p:sp>
        <p:sp>
          <p:nvSpPr>
            <p:cNvPr id="62482" name="Rectangle 18"/>
            <p:cNvSpPr>
              <a:spLocks noChangeArrowheads="1"/>
            </p:cNvSpPr>
            <p:nvPr/>
          </p:nvSpPr>
          <p:spPr bwMode="auto">
            <a:xfrm>
              <a:off x="3709" y="1244"/>
              <a:ext cx="43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9140" tIns="43777" rIns="89140" bIns="43777">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b="1">
                  <a:ea typeface="PMingLiU" panose="02020500000000000000" pitchFamily="18" charset="-120"/>
                </a:rPr>
                <a:t>0x0FC</a:t>
              </a:r>
              <a:endParaRPr lang="en-US" altLang="zh-TW" b="1">
                <a:ea typeface="PMingLiU" panose="02020500000000000000" pitchFamily="18" charset="-120"/>
              </a:endParaRPr>
            </a:p>
          </p:txBody>
        </p:sp>
        <p:sp>
          <p:nvSpPr>
            <p:cNvPr id="62483" name="Text Box 19"/>
            <p:cNvSpPr txBox="1">
              <a:spLocks noChangeArrowheads="1"/>
            </p:cNvSpPr>
            <p:nvPr/>
          </p:nvSpPr>
          <p:spPr bwMode="auto">
            <a:xfrm>
              <a:off x="5289" y="1443"/>
              <a:ext cx="256" cy="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006600"/>
                  </a:solidFill>
                  <a:ea typeface="黑体" panose="02010609060101010101" pitchFamily="49" charset="-122"/>
                </a:rPr>
                <a:t>指  令                            数   据</a:t>
              </a:r>
              <a:endParaRPr kumimoji="1" lang="zh-CN" altLang="en-US" sz="1800" b="1">
                <a:solidFill>
                  <a:srgbClr val="006600"/>
                </a:solidFill>
                <a:ea typeface="黑体" panose="02010609060101010101" pitchFamily="49" charset="-122"/>
              </a:endParaRPr>
            </a:p>
          </p:txBody>
        </p:sp>
        <p:sp>
          <p:nvSpPr>
            <p:cNvPr id="62484" name="Text Box 20"/>
            <p:cNvSpPr txBox="1">
              <a:spLocks noChangeArrowheads="1"/>
            </p:cNvSpPr>
            <p:nvPr/>
          </p:nvSpPr>
          <p:spPr bwMode="auto">
            <a:xfrm>
              <a:off x="4978" y="2483"/>
              <a:ext cx="18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700" b="1" dirty="0">
                  <a:solidFill>
                    <a:srgbClr val="0000FF"/>
                  </a:solidFill>
                </a:rPr>
                <a:t>a</a:t>
              </a:r>
              <a:endParaRPr kumimoji="1" lang="en-US" altLang="zh-CN" sz="1700" b="1" dirty="0">
                <a:solidFill>
                  <a:srgbClr val="0000FF"/>
                </a:solidFill>
              </a:endParaRPr>
            </a:p>
          </p:txBody>
        </p:sp>
        <p:sp>
          <p:nvSpPr>
            <p:cNvPr id="62485" name="Text Box 21"/>
            <p:cNvSpPr txBox="1">
              <a:spLocks noChangeArrowheads="1"/>
            </p:cNvSpPr>
            <p:nvPr/>
          </p:nvSpPr>
          <p:spPr bwMode="auto">
            <a:xfrm>
              <a:off x="4978" y="3574"/>
              <a:ext cx="52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700" b="1" dirty="0">
                  <a:solidFill>
                    <a:srgbClr val="0000FF"/>
                  </a:solidFill>
                </a:rPr>
                <a:t>sum</a:t>
              </a:r>
              <a:endParaRPr kumimoji="1" lang="en-US" altLang="zh-CN" sz="1700" b="1" dirty="0">
                <a:solidFill>
                  <a:srgbClr val="0000FF"/>
                </a:solidFill>
              </a:endParaRPr>
            </a:p>
          </p:txBody>
        </p:sp>
        <p:sp>
          <p:nvSpPr>
            <p:cNvPr id="62486" name="Rectangle 22"/>
            <p:cNvSpPr>
              <a:spLocks noChangeArrowheads="1"/>
            </p:cNvSpPr>
            <p:nvPr/>
          </p:nvSpPr>
          <p:spPr bwMode="auto">
            <a:xfrm>
              <a:off x="4160" y="1962"/>
              <a:ext cx="818" cy="128"/>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ea typeface="PMingLiU" panose="02020500000000000000" pitchFamily="18" charset="-120"/>
                </a:rPr>
                <a:t>I</a:t>
              </a:r>
              <a:r>
                <a:rPr lang="en-US" altLang="zh-CN" b="1">
                  <a:ea typeface="PMingLiU" panose="02020500000000000000" pitchFamily="18" charset="-120"/>
                </a:rPr>
                <a:t>34</a:t>
              </a:r>
              <a:endParaRPr lang="en-US" altLang="zh-TW" b="1">
                <a:ea typeface="PMingLiU" panose="02020500000000000000" pitchFamily="18" charset="-120"/>
              </a:endParaRPr>
            </a:p>
          </p:txBody>
        </p:sp>
        <p:sp>
          <p:nvSpPr>
            <p:cNvPr id="62487" name="Rectangle 23"/>
            <p:cNvSpPr>
              <a:spLocks noChangeArrowheads="1"/>
            </p:cNvSpPr>
            <p:nvPr/>
          </p:nvSpPr>
          <p:spPr bwMode="auto">
            <a:xfrm>
              <a:off x="4160" y="2090"/>
              <a:ext cx="818" cy="128"/>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ea typeface="PMingLiU" panose="02020500000000000000" pitchFamily="18" charset="-120"/>
                </a:rPr>
                <a:t>I</a:t>
              </a:r>
              <a:r>
                <a:rPr lang="en-US" altLang="zh-CN" b="1">
                  <a:ea typeface="PMingLiU" panose="02020500000000000000" pitchFamily="18" charset="-120"/>
                </a:rPr>
                <a:t>35</a:t>
              </a:r>
              <a:endParaRPr lang="en-US" altLang="zh-TW" b="1">
                <a:ea typeface="PMingLiU" panose="02020500000000000000" pitchFamily="18" charset="-120"/>
              </a:endParaRPr>
            </a:p>
          </p:txBody>
        </p:sp>
        <p:sp>
          <p:nvSpPr>
            <p:cNvPr id="62488" name="Rectangle 24"/>
            <p:cNvSpPr>
              <a:spLocks noChangeArrowheads="1"/>
            </p:cNvSpPr>
            <p:nvPr/>
          </p:nvSpPr>
          <p:spPr bwMode="auto">
            <a:xfrm>
              <a:off x="4160" y="2539"/>
              <a:ext cx="818" cy="128"/>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ea typeface="PMingLiU" panose="02020500000000000000" pitchFamily="18" charset="-120"/>
                </a:rPr>
                <a:t>a[0]</a:t>
              </a:r>
              <a:r>
                <a:rPr lang="en-US" altLang="zh-CN" b="1">
                  <a:ea typeface="PMingLiU" panose="02020500000000000000" pitchFamily="18" charset="-120"/>
                </a:rPr>
                <a:t>[0]</a:t>
              </a:r>
              <a:endParaRPr lang="en-US" altLang="zh-TW" b="1">
                <a:ea typeface="PMingLiU" panose="02020500000000000000" pitchFamily="18" charset="-120"/>
              </a:endParaRPr>
            </a:p>
          </p:txBody>
        </p:sp>
        <p:sp>
          <p:nvSpPr>
            <p:cNvPr id="62489" name="Rectangle 25"/>
            <p:cNvSpPr>
              <a:spLocks noChangeArrowheads="1"/>
            </p:cNvSpPr>
            <p:nvPr/>
          </p:nvSpPr>
          <p:spPr bwMode="auto">
            <a:xfrm>
              <a:off x="4160" y="2667"/>
              <a:ext cx="818" cy="128"/>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dirty="0">
                  <a:ea typeface="PMingLiU" panose="02020500000000000000" pitchFamily="18" charset="-120"/>
                </a:rPr>
                <a:t>a[0]</a:t>
              </a:r>
              <a:r>
                <a:rPr lang="en-US" altLang="zh-TW" b="1" dirty="0">
                  <a:ea typeface="PMingLiU" panose="02020500000000000000" pitchFamily="18" charset="-120"/>
                </a:rPr>
                <a:t>[1]</a:t>
              </a:r>
              <a:endParaRPr lang="en-US" altLang="zh-TW" b="1" dirty="0">
                <a:ea typeface="PMingLiU" panose="02020500000000000000" pitchFamily="18" charset="-120"/>
              </a:endParaRPr>
            </a:p>
          </p:txBody>
        </p:sp>
        <p:sp>
          <p:nvSpPr>
            <p:cNvPr id="62490" name="Rectangle 26"/>
            <p:cNvSpPr>
              <a:spLocks noChangeArrowheads="1"/>
            </p:cNvSpPr>
            <p:nvPr/>
          </p:nvSpPr>
          <p:spPr bwMode="auto">
            <a:xfrm>
              <a:off x="4160" y="2795"/>
              <a:ext cx="818" cy="128"/>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800" b="1">
                  <a:latin typeface="Times New Roman" panose="02020603050405020304" pitchFamily="18" charset="0"/>
                  <a:ea typeface="华文新魏" panose="02010800040101010101" pitchFamily="2" charset="-122"/>
                </a:rPr>
                <a:t>• • •</a:t>
              </a:r>
              <a:endParaRPr lang="en-US" altLang="zh-TW" sz="1800" b="1">
                <a:ea typeface="华文新魏" panose="02010800040101010101" pitchFamily="2" charset="-122"/>
              </a:endParaRPr>
            </a:p>
          </p:txBody>
        </p:sp>
        <p:sp>
          <p:nvSpPr>
            <p:cNvPr id="62491" name="Rectangle 27"/>
            <p:cNvSpPr>
              <a:spLocks noChangeArrowheads="1"/>
            </p:cNvSpPr>
            <p:nvPr/>
          </p:nvSpPr>
          <p:spPr bwMode="auto">
            <a:xfrm>
              <a:off x="4160" y="2923"/>
              <a:ext cx="818" cy="128"/>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dirty="0">
                  <a:ea typeface="PMingLiU" panose="02020500000000000000" pitchFamily="18" charset="-120"/>
                </a:rPr>
                <a:t>a[0]</a:t>
              </a:r>
              <a:r>
                <a:rPr lang="en-US" altLang="zh-TW" b="1" dirty="0">
                  <a:ea typeface="PMingLiU" panose="02020500000000000000" pitchFamily="18" charset="-120"/>
                </a:rPr>
                <a:t>[</a:t>
              </a:r>
              <a:r>
                <a:rPr lang="en-US" altLang="zh-CN" b="1" dirty="0">
                  <a:ea typeface="PMingLiU" panose="02020500000000000000" pitchFamily="18" charset="-120"/>
                </a:rPr>
                <a:t>2047</a:t>
              </a:r>
              <a:r>
                <a:rPr lang="en-US" altLang="zh-TW" b="1" dirty="0">
                  <a:ea typeface="PMingLiU" panose="02020500000000000000" pitchFamily="18" charset="-120"/>
                </a:rPr>
                <a:t>]</a:t>
              </a:r>
              <a:endParaRPr lang="en-US" altLang="zh-TW" b="1" dirty="0">
                <a:ea typeface="PMingLiU" panose="02020500000000000000" pitchFamily="18" charset="-120"/>
              </a:endParaRPr>
            </a:p>
          </p:txBody>
        </p:sp>
        <p:sp>
          <p:nvSpPr>
            <p:cNvPr id="62492" name="Rectangle 28"/>
            <p:cNvSpPr>
              <a:spLocks noChangeArrowheads="1"/>
            </p:cNvSpPr>
            <p:nvPr/>
          </p:nvSpPr>
          <p:spPr bwMode="auto">
            <a:xfrm>
              <a:off x="4160" y="3051"/>
              <a:ext cx="818" cy="128"/>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ea typeface="PMingLiU" panose="02020500000000000000" pitchFamily="18" charset="-120"/>
                </a:rPr>
                <a:t>a[1]</a:t>
              </a:r>
              <a:r>
                <a:rPr lang="en-US" altLang="zh-TW" b="1">
                  <a:ea typeface="PMingLiU" panose="02020500000000000000" pitchFamily="18" charset="-120"/>
                </a:rPr>
                <a:t>[</a:t>
              </a:r>
              <a:r>
                <a:rPr lang="en-US" altLang="zh-CN" b="1">
                  <a:ea typeface="PMingLiU" panose="02020500000000000000" pitchFamily="18" charset="-120"/>
                </a:rPr>
                <a:t>0</a:t>
              </a:r>
              <a:r>
                <a:rPr lang="en-US" altLang="zh-TW" b="1">
                  <a:ea typeface="PMingLiU" panose="02020500000000000000" pitchFamily="18" charset="-120"/>
                </a:rPr>
                <a:t>]</a:t>
              </a:r>
              <a:endParaRPr lang="en-US" altLang="zh-TW" b="1">
                <a:ea typeface="PMingLiU" panose="02020500000000000000" pitchFamily="18" charset="-120"/>
              </a:endParaRPr>
            </a:p>
          </p:txBody>
        </p:sp>
        <p:sp>
          <p:nvSpPr>
            <p:cNvPr id="62493" name="Rectangle 29"/>
            <p:cNvSpPr>
              <a:spLocks noChangeArrowheads="1"/>
            </p:cNvSpPr>
            <p:nvPr/>
          </p:nvSpPr>
          <p:spPr bwMode="auto">
            <a:xfrm>
              <a:off x="4160" y="3179"/>
              <a:ext cx="818" cy="128"/>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ea typeface="PMingLiU" panose="02020500000000000000" pitchFamily="18" charset="-120"/>
                </a:rPr>
                <a:t>a[1]</a:t>
              </a:r>
              <a:r>
                <a:rPr lang="en-US" altLang="zh-TW" b="1">
                  <a:ea typeface="PMingLiU" panose="02020500000000000000" pitchFamily="18" charset="-120"/>
                </a:rPr>
                <a:t>[</a:t>
              </a:r>
              <a:r>
                <a:rPr lang="en-US" altLang="zh-CN" b="1">
                  <a:ea typeface="PMingLiU" panose="02020500000000000000" pitchFamily="18" charset="-120"/>
                </a:rPr>
                <a:t>1</a:t>
              </a:r>
              <a:r>
                <a:rPr lang="en-US" altLang="zh-TW" b="1">
                  <a:ea typeface="PMingLiU" panose="02020500000000000000" pitchFamily="18" charset="-120"/>
                </a:rPr>
                <a:t>]</a:t>
              </a:r>
              <a:endParaRPr lang="en-US" altLang="zh-TW" b="1">
                <a:ea typeface="PMingLiU" panose="02020500000000000000" pitchFamily="18" charset="-120"/>
              </a:endParaRPr>
            </a:p>
          </p:txBody>
        </p:sp>
        <p:sp>
          <p:nvSpPr>
            <p:cNvPr id="62494" name="Rectangle 30"/>
            <p:cNvSpPr>
              <a:spLocks noChangeArrowheads="1"/>
            </p:cNvSpPr>
            <p:nvPr/>
          </p:nvSpPr>
          <p:spPr bwMode="auto">
            <a:xfrm>
              <a:off x="4160" y="2218"/>
              <a:ext cx="818" cy="321"/>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ea typeface="PMingLiU" panose="02020500000000000000" pitchFamily="18" charset="-120"/>
                </a:rPr>
                <a:t>• • •</a:t>
              </a:r>
              <a:endParaRPr lang="en-US" altLang="zh-TW" sz="1400" b="1">
                <a:ea typeface="PMingLiU" panose="02020500000000000000" pitchFamily="18" charset="-120"/>
              </a:endParaRPr>
            </a:p>
          </p:txBody>
        </p:sp>
        <p:sp>
          <p:nvSpPr>
            <p:cNvPr id="62495" name="Rectangle 31"/>
            <p:cNvSpPr>
              <a:spLocks noChangeArrowheads="1"/>
            </p:cNvSpPr>
            <p:nvPr/>
          </p:nvSpPr>
          <p:spPr bwMode="auto">
            <a:xfrm>
              <a:off x="4160" y="3627"/>
              <a:ext cx="818" cy="128"/>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sz="1400" b="1">
                <a:latin typeface="Courier New" panose="02070309020205020404" pitchFamily="49" charset="0"/>
                <a:ea typeface="PMingLiU" panose="02020500000000000000" pitchFamily="18" charset="-120"/>
              </a:endParaRPr>
            </a:p>
          </p:txBody>
        </p:sp>
        <p:sp>
          <p:nvSpPr>
            <p:cNvPr id="62496" name="Rectangle 32"/>
            <p:cNvSpPr>
              <a:spLocks noChangeArrowheads="1"/>
            </p:cNvSpPr>
            <p:nvPr/>
          </p:nvSpPr>
          <p:spPr bwMode="auto">
            <a:xfrm>
              <a:off x="4160" y="3307"/>
              <a:ext cx="818" cy="320"/>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dirty="0">
                  <a:ea typeface="PMingLiU" panose="02020500000000000000" pitchFamily="18" charset="-120"/>
                </a:rPr>
                <a:t>• • •</a:t>
              </a:r>
              <a:endParaRPr lang="en-US" altLang="zh-TW" sz="1400" b="1" dirty="0">
                <a:ea typeface="PMingLiU" panose="02020500000000000000" pitchFamily="18" charset="-120"/>
              </a:endParaRPr>
            </a:p>
          </p:txBody>
        </p:sp>
        <p:sp>
          <p:nvSpPr>
            <p:cNvPr id="62497" name="Rectangle 33"/>
            <p:cNvSpPr>
              <a:spLocks noChangeArrowheads="1"/>
            </p:cNvSpPr>
            <p:nvPr/>
          </p:nvSpPr>
          <p:spPr bwMode="auto">
            <a:xfrm>
              <a:off x="4163" y="1257"/>
              <a:ext cx="818" cy="128"/>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ea typeface="PMingLiU" panose="02020500000000000000" pitchFamily="18" charset="-120"/>
                </a:rPr>
                <a:t>I</a:t>
              </a:r>
              <a:r>
                <a:rPr lang="en-US" altLang="zh-CN" b="1">
                  <a:ea typeface="PMingLiU" panose="02020500000000000000" pitchFamily="18" charset="-120"/>
                </a:rPr>
                <a:t>1</a:t>
              </a:r>
              <a:endParaRPr lang="en-US" altLang="zh-TW" b="1">
                <a:ea typeface="PMingLiU" panose="02020500000000000000" pitchFamily="18" charset="-120"/>
              </a:endParaRPr>
            </a:p>
          </p:txBody>
        </p:sp>
        <p:sp>
          <p:nvSpPr>
            <p:cNvPr id="62498" name="Rectangle 34"/>
            <p:cNvSpPr>
              <a:spLocks noChangeArrowheads="1"/>
            </p:cNvSpPr>
            <p:nvPr/>
          </p:nvSpPr>
          <p:spPr bwMode="auto">
            <a:xfrm>
              <a:off x="4163" y="1385"/>
              <a:ext cx="818" cy="128"/>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b="1">
                  <a:ea typeface="PMingLiU" panose="02020500000000000000" pitchFamily="18" charset="-120"/>
                </a:rPr>
                <a:t>I</a:t>
              </a:r>
              <a:r>
                <a:rPr lang="en-US" altLang="zh-CN" b="1">
                  <a:ea typeface="PMingLiU" panose="02020500000000000000" pitchFamily="18" charset="-120"/>
                </a:rPr>
                <a:t>2</a:t>
              </a:r>
              <a:endParaRPr lang="en-US" altLang="zh-TW" b="1">
                <a:ea typeface="PMingLiU" panose="02020500000000000000" pitchFamily="18" charset="-120"/>
              </a:endParaRPr>
            </a:p>
          </p:txBody>
        </p:sp>
        <p:sp>
          <p:nvSpPr>
            <p:cNvPr id="62499" name="Rectangle 35"/>
            <p:cNvSpPr>
              <a:spLocks noChangeArrowheads="1"/>
            </p:cNvSpPr>
            <p:nvPr/>
          </p:nvSpPr>
          <p:spPr bwMode="auto">
            <a:xfrm>
              <a:off x="4163" y="1834"/>
              <a:ext cx="818" cy="128"/>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ea typeface="PMingLiU" panose="02020500000000000000" pitchFamily="18" charset="-120"/>
                </a:rPr>
                <a:t>I33</a:t>
              </a:r>
              <a:endParaRPr lang="en-US" altLang="zh-TW" b="1">
                <a:ea typeface="PMingLiU" panose="02020500000000000000" pitchFamily="18" charset="-120"/>
              </a:endParaRPr>
            </a:p>
          </p:txBody>
        </p:sp>
        <p:sp>
          <p:nvSpPr>
            <p:cNvPr id="62500" name="Rectangle 36"/>
            <p:cNvSpPr>
              <a:spLocks noChangeArrowheads="1"/>
            </p:cNvSpPr>
            <p:nvPr/>
          </p:nvSpPr>
          <p:spPr bwMode="auto">
            <a:xfrm>
              <a:off x="4163" y="1513"/>
              <a:ext cx="818" cy="321"/>
            </a:xfrm>
            <a:prstGeom prst="rect">
              <a:avLst/>
            </a:prstGeom>
            <a:solidFill>
              <a:schemeClr val="bg1"/>
            </a:solidFill>
            <a:ln w="25400">
              <a:solidFill>
                <a:schemeClr val="tx1"/>
              </a:solidFill>
              <a:miter lim="800000"/>
            </a:ln>
          </p:spPr>
          <p:txBody>
            <a:bodyPr wrap="none" lIns="89140" tIns="43777" rIns="89140" bIns="43777"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1400" b="1">
                  <a:ea typeface="PMingLiU" panose="02020500000000000000" pitchFamily="18" charset="-120"/>
                </a:rPr>
                <a:t>• • •</a:t>
              </a:r>
              <a:endParaRPr lang="en-US" altLang="zh-TW" sz="1400" b="1">
                <a:ea typeface="PMingLiU" panose="02020500000000000000" pitchFamily="18" charset="-120"/>
              </a:endParaRPr>
            </a:p>
          </p:txBody>
        </p:sp>
        <p:grpSp>
          <p:nvGrpSpPr>
            <p:cNvPr id="62501" name="Group 37"/>
            <p:cNvGrpSpPr/>
            <p:nvPr/>
          </p:nvGrpSpPr>
          <p:grpSpPr bwMode="auto">
            <a:xfrm>
              <a:off x="5023" y="1497"/>
              <a:ext cx="202" cy="416"/>
              <a:chOff x="5023" y="1497"/>
              <a:chExt cx="202" cy="416"/>
            </a:xfrm>
          </p:grpSpPr>
          <p:sp>
            <p:nvSpPr>
              <p:cNvPr id="62503" name="Line 38"/>
              <p:cNvSpPr>
                <a:spLocks noChangeShapeType="1"/>
              </p:cNvSpPr>
              <p:nvPr/>
            </p:nvSpPr>
            <p:spPr bwMode="auto">
              <a:xfrm>
                <a:off x="5023" y="1913"/>
                <a:ext cx="202" cy="0"/>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2504" name="Line 39"/>
              <p:cNvSpPr>
                <a:spLocks noChangeShapeType="1"/>
              </p:cNvSpPr>
              <p:nvPr/>
            </p:nvSpPr>
            <p:spPr bwMode="auto">
              <a:xfrm flipV="1">
                <a:off x="5225" y="1497"/>
                <a:ext cx="0" cy="41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62505" name="Line 40"/>
              <p:cNvSpPr>
                <a:spLocks noChangeShapeType="1"/>
              </p:cNvSpPr>
              <p:nvPr/>
            </p:nvSpPr>
            <p:spPr bwMode="auto">
              <a:xfrm flipH="1">
                <a:off x="5023" y="1497"/>
                <a:ext cx="202" cy="0"/>
              </a:xfrm>
              <a:prstGeom prst="line">
                <a:avLst/>
              </a:prstGeom>
              <a:noFill/>
              <a:ln w="38100">
                <a:solidFill>
                  <a:srgbClr val="CC0000"/>
                </a:solidFill>
                <a:rou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62502" name="Text Box 41"/>
            <p:cNvSpPr txBox="1">
              <a:spLocks noChangeArrowheads="1"/>
            </p:cNvSpPr>
            <p:nvPr/>
          </p:nvSpPr>
          <p:spPr bwMode="auto">
            <a:xfrm>
              <a:off x="3560" y="1597"/>
              <a:ext cx="70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CC0000"/>
                  </a:solidFill>
                  <a:ea typeface="黑体" panose="02010609060101010101" pitchFamily="49" charset="-122"/>
                  <a:cs typeface="Arial" panose="020B0604020202020204" pitchFamily="34" charset="0"/>
                </a:rPr>
                <a:t>fo</a:t>
              </a:r>
              <a:r>
                <a:rPr kumimoji="1" lang="en-US" altLang="zh-CN" sz="1800" b="1">
                  <a:solidFill>
                    <a:srgbClr val="CC0000"/>
                  </a:solidFill>
                  <a:ea typeface="黑体" panose="02010609060101010101" pitchFamily="49" charset="-122"/>
                  <a:cs typeface="Arial" panose="020B0604020202020204" pitchFamily="34" charset="0"/>
                </a:rPr>
                <a:t>r</a:t>
              </a:r>
              <a:r>
                <a:rPr kumimoji="1" lang="zh-CN" altLang="en-US" sz="1800">
                  <a:solidFill>
                    <a:srgbClr val="CC0000"/>
                  </a:solidFill>
                  <a:ea typeface="黑体" panose="02010609060101010101" pitchFamily="49" charset="-122"/>
                  <a:cs typeface="Arial" panose="020B0604020202020204" pitchFamily="34" charset="0"/>
                </a:rPr>
                <a:t>循环体</a:t>
              </a:r>
              <a:endParaRPr kumimoji="1" lang="zh-CN" altLang="en-US" sz="1800">
                <a:solidFill>
                  <a:srgbClr val="CC0000"/>
                </a:solidFill>
                <a:ea typeface="黑体" panose="02010609060101010101" pitchFamily="49" charset="-122"/>
                <a:cs typeface="Arial" panose="020B0604020202020204" pitchFamily="34" charset="0"/>
              </a:endParaRPr>
            </a:p>
          </p:txBody>
        </p:sp>
      </p:grpSp>
      <p:sp>
        <p:nvSpPr>
          <p:cNvPr id="3" name="标题 2"/>
          <p:cNvSpPr>
            <a:spLocks noGrp="1"/>
          </p:cNvSpPr>
          <p:nvPr>
            <p:ph type="title"/>
          </p:nvPr>
        </p:nvSpPr>
        <p:spPr/>
        <p:txBody>
          <a:bodyPr/>
          <a:lstStyle/>
          <a:p>
            <a:r>
              <a:rPr lang="zh-CN" altLang="en-US" dirty="0"/>
              <a:t>程序访问的局部性</a:t>
            </a:r>
            <a:r>
              <a:rPr lang="en-US" altLang="zh-CN" dirty="0"/>
              <a:t>-</a:t>
            </a:r>
            <a:r>
              <a:rPr lang="zh-CN" altLang="en-US" dirty="0"/>
              <a:t>实例</a:t>
            </a:r>
            <a:r>
              <a:rPr lang="en-US" altLang="zh-CN" dirty="0"/>
              <a:t>2</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63"/>
                                        </p:tgtEl>
                                        <p:attrNameLst>
                                          <p:attrName>style.visibility</p:attrName>
                                        </p:attrNameLst>
                                      </p:cBhvr>
                                      <p:to>
                                        <p:strVal val="visible"/>
                                      </p:to>
                                    </p:set>
                                    <p:animEffect transition="in" filter="blinds(horizontal)">
                                      <p:cBhvr>
                                        <p:cTn id="7" dur="500"/>
                                        <p:tgtEl>
                                          <p:spTgt spid="7362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6262"/>
                                        </p:tgtEl>
                                        <p:attrNameLst>
                                          <p:attrName>style.visibility</p:attrName>
                                        </p:attrNameLst>
                                      </p:cBhvr>
                                      <p:to>
                                        <p:strVal val="visible"/>
                                      </p:to>
                                    </p:set>
                                    <p:animEffect transition="in" filter="blinds(horizontal)">
                                      <p:cBhvr>
                                        <p:cTn id="12" dur="500"/>
                                        <p:tgtEl>
                                          <p:spTgt spid="7362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6260"/>
                                        </p:tgtEl>
                                        <p:attrNameLst>
                                          <p:attrName>style.visibility</p:attrName>
                                        </p:attrNameLst>
                                      </p:cBhvr>
                                      <p:to>
                                        <p:strVal val="visible"/>
                                      </p:to>
                                    </p:set>
                                    <p:animEffect transition="in" filter="blinds(horizontal)">
                                      <p:cBhvr>
                                        <p:cTn id="17" dur="500"/>
                                        <p:tgtEl>
                                          <p:spTgt spid="7362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6264"/>
                                        </p:tgtEl>
                                        <p:attrNameLst>
                                          <p:attrName>style.visibility</p:attrName>
                                        </p:attrNameLst>
                                      </p:cBhvr>
                                      <p:to>
                                        <p:strVal val="visible"/>
                                      </p:to>
                                    </p:set>
                                    <p:animEffect transition="in" filter="blinds(horizontal)">
                                      <p:cBhvr>
                                        <p:cTn id="22" dur="500"/>
                                        <p:tgtEl>
                                          <p:spTgt spid="7362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p:bldP spid="736262" grpId="0" animBg="1"/>
      <p:bldP spid="736263" grpId="0" animBg="1"/>
      <p:bldP spid="7362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3" name="Rectangle 3"/>
          <p:cNvSpPr>
            <a:spLocks noGrp="1" noChangeArrowheads="1"/>
          </p:cNvSpPr>
          <p:nvPr>
            <p:ph idx="1"/>
          </p:nvPr>
        </p:nvSpPr>
        <p:spPr>
          <a:xfrm>
            <a:off x="592667" y="987748"/>
            <a:ext cx="7449800" cy="4191917"/>
          </a:xfrm>
        </p:spPr>
        <p:txBody>
          <a:bodyPr vert="horz" wrap="square" lIns="91440" tIns="45720" rIns="91440" bIns="45720" numCol="1" anchor="t" anchorCtr="0" compatLnSpc="1">
            <a:spAutoFit/>
          </a:bodyPr>
          <a:lstStyle/>
          <a:p>
            <a:pPr eaLnBrk="1" hangingPunct="1">
              <a:lnSpc>
                <a:spcPct val="110000"/>
              </a:lnSpc>
              <a:buFontTx/>
              <a:buNone/>
            </a:pPr>
            <a:r>
              <a:rPr lang="zh-CN" altLang="en-US" sz="2400" dirty="0"/>
              <a:t>程序段</a:t>
            </a:r>
            <a:r>
              <a:rPr lang="en-US" altLang="zh-CN" sz="2400" dirty="0"/>
              <a:t>A</a:t>
            </a:r>
            <a:r>
              <a:rPr lang="zh-CN" altLang="en-US" sz="2400" dirty="0"/>
              <a:t>的时间局部性和空间局部性分析</a:t>
            </a:r>
            <a:endParaRPr lang="zh-CN" altLang="en-US" sz="2400" dirty="0"/>
          </a:p>
          <a:p>
            <a:pPr eaLnBrk="1" hangingPunct="1">
              <a:lnSpc>
                <a:spcPct val="120000"/>
              </a:lnSpc>
            </a:pPr>
            <a:r>
              <a:rPr lang="zh-CN" altLang="en-US" sz="2000" dirty="0">
                <a:solidFill>
                  <a:srgbClr val="0000FF"/>
                </a:solidFill>
              </a:rPr>
              <a:t>数组</a:t>
            </a:r>
            <a:r>
              <a:rPr lang="en-US" altLang="zh-CN" sz="2000" dirty="0">
                <a:solidFill>
                  <a:srgbClr val="0000FF"/>
                </a:solidFill>
              </a:rPr>
              <a:t>a</a:t>
            </a:r>
            <a:endParaRPr lang="en-US" altLang="zh-CN" sz="2000" dirty="0">
              <a:solidFill>
                <a:srgbClr val="0000FF"/>
              </a:solidFill>
            </a:endParaRPr>
          </a:p>
          <a:p>
            <a:pPr marL="0" indent="0" eaLnBrk="1" hangingPunct="1">
              <a:lnSpc>
                <a:spcPct val="120000"/>
              </a:lnSpc>
              <a:buNone/>
            </a:pPr>
            <a:r>
              <a:rPr lang="en-US" altLang="zh-CN" sz="2000" dirty="0">
                <a:solidFill>
                  <a:srgbClr val="0000FF"/>
                </a:solidFill>
              </a:rPr>
              <a:t>  </a:t>
            </a:r>
            <a:r>
              <a:rPr lang="zh-CN" altLang="en-US" sz="2000" dirty="0"/>
              <a:t>访问顺序为</a:t>
            </a:r>
            <a:endParaRPr lang="en-US" altLang="zh-CN" sz="2000" dirty="0"/>
          </a:p>
          <a:p>
            <a:pPr eaLnBrk="1" hangingPunct="1">
              <a:lnSpc>
                <a:spcPct val="120000"/>
              </a:lnSpc>
              <a:buFontTx/>
              <a:buNone/>
            </a:pPr>
            <a:r>
              <a:rPr lang="zh-CN" altLang="en-US" sz="2000" dirty="0"/>
              <a:t>  与存放顺序一致</a:t>
            </a:r>
            <a:endParaRPr lang="en-US" altLang="zh-CN" sz="2000" dirty="0"/>
          </a:p>
          <a:p>
            <a:pPr eaLnBrk="1" hangingPunct="1">
              <a:lnSpc>
                <a:spcPct val="120000"/>
              </a:lnSpc>
              <a:buFontTx/>
              <a:buNone/>
            </a:pPr>
            <a:r>
              <a:rPr lang="zh-CN" altLang="en-US" sz="2000" dirty="0"/>
              <a:t>  每个</a:t>
            </a:r>
            <a:r>
              <a:rPr lang="en-US" altLang="zh-CN" sz="2000" dirty="0"/>
              <a:t>a[</a:t>
            </a:r>
            <a:r>
              <a:rPr lang="en-US" altLang="zh-CN" sz="2000" dirty="0" err="1"/>
              <a:t>i</a:t>
            </a:r>
            <a:r>
              <a:rPr lang="en-US" altLang="zh-CN" sz="2000" dirty="0"/>
              <a:t>][j]</a:t>
            </a:r>
            <a:r>
              <a:rPr lang="zh-CN" altLang="en-US" sz="2000" dirty="0"/>
              <a:t>只被访问一次</a:t>
            </a:r>
            <a:endParaRPr lang="zh-CN" altLang="en-US" sz="2000" dirty="0"/>
          </a:p>
          <a:p>
            <a:pPr eaLnBrk="1" hangingPunct="1">
              <a:lnSpc>
                <a:spcPct val="120000"/>
              </a:lnSpc>
            </a:pPr>
            <a:r>
              <a:rPr lang="zh-CN" altLang="en-US" sz="2000" dirty="0">
                <a:solidFill>
                  <a:srgbClr val="0000FF"/>
                </a:solidFill>
              </a:rPr>
              <a:t>变量</a:t>
            </a:r>
            <a:r>
              <a:rPr lang="en-US" altLang="zh-CN" sz="2000" dirty="0">
                <a:solidFill>
                  <a:srgbClr val="0000FF"/>
                </a:solidFill>
              </a:rPr>
              <a:t>sum</a:t>
            </a:r>
            <a:endParaRPr lang="en-US" altLang="zh-CN" sz="2000" dirty="0">
              <a:solidFill>
                <a:srgbClr val="0000FF"/>
              </a:solidFill>
            </a:endParaRPr>
          </a:p>
          <a:p>
            <a:pPr marL="0" indent="0" eaLnBrk="1" hangingPunct="1">
              <a:lnSpc>
                <a:spcPct val="120000"/>
              </a:lnSpc>
              <a:buNone/>
            </a:pPr>
            <a:r>
              <a:rPr lang="en-US" altLang="zh-CN" sz="2000" dirty="0">
                <a:solidFill>
                  <a:srgbClr val="0000FF"/>
                </a:solidFill>
              </a:rPr>
              <a:t>  </a:t>
            </a:r>
            <a:r>
              <a:rPr lang="zh-CN" altLang="en-US" sz="2000" dirty="0"/>
              <a:t>单个变量不考虑空间局部性；</a:t>
            </a:r>
            <a:endParaRPr lang="en-US" altLang="zh-CN" sz="2000" dirty="0"/>
          </a:p>
          <a:p>
            <a:pPr marL="0" indent="0" eaLnBrk="1" hangingPunct="1">
              <a:lnSpc>
                <a:spcPct val="120000"/>
              </a:lnSpc>
              <a:buNone/>
            </a:pPr>
            <a:r>
              <a:rPr lang="en-US" altLang="zh-CN" sz="2000" dirty="0"/>
              <a:t>  </a:t>
            </a:r>
            <a:r>
              <a:rPr lang="zh-CN" altLang="en-US" sz="2000" dirty="0"/>
              <a:t>每次循环都要访问</a:t>
            </a:r>
            <a:r>
              <a:rPr lang="en-US" altLang="zh-CN" sz="2000" dirty="0"/>
              <a:t>sum</a:t>
            </a:r>
            <a:endParaRPr lang="en-US" altLang="zh-CN" sz="2000" dirty="0"/>
          </a:p>
          <a:p>
            <a:pPr eaLnBrk="1" hangingPunct="1">
              <a:lnSpc>
                <a:spcPct val="120000"/>
              </a:lnSpc>
            </a:pPr>
            <a:r>
              <a:rPr lang="en-US" altLang="zh-CN" sz="2000" dirty="0">
                <a:solidFill>
                  <a:srgbClr val="0000FF"/>
                </a:solidFill>
              </a:rPr>
              <a:t>for</a:t>
            </a:r>
            <a:r>
              <a:rPr lang="zh-CN" altLang="en-US" sz="2000" dirty="0">
                <a:solidFill>
                  <a:srgbClr val="0000FF"/>
                </a:solidFill>
              </a:rPr>
              <a:t>循环体</a:t>
            </a:r>
            <a:endParaRPr lang="en-US" altLang="zh-CN" sz="2000" dirty="0">
              <a:solidFill>
                <a:srgbClr val="0000FF"/>
              </a:solidFill>
            </a:endParaRPr>
          </a:p>
          <a:p>
            <a:pPr marL="0" indent="0" eaLnBrk="1" hangingPunct="1">
              <a:lnSpc>
                <a:spcPct val="120000"/>
              </a:lnSpc>
              <a:buNone/>
            </a:pPr>
            <a:r>
              <a:rPr lang="en-US" altLang="zh-CN" sz="2000" dirty="0">
                <a:solidFill>
                  <a:srgbClr val="0000FF"/>
                </a:solidFill>
              </a:rPr>
              <a:t>  </a:t>
            </a:r>
            <a:r>
              <a:rPr lang="zh-CN" altLang="en-US" sz="2000" dirty="0"/>
              <a:t>循环体内指令按序连续存放</a:t>
            </a:r>
            <a:endParaRPr lang="zh-CN" altLang="en-US" sz="2000" dirty="0"/>
          </a:p>
          <a:p>
            <a:pPr eaLnBrk="1" hangingPunct="1">
              <a:lnSpc>
                <a:spcPct val="120000"/>
              </a:lnSpc>
              <a:buFontTx/>
              <a:buNone/>
            </a:pPr>
            <a:r>
              <a:rPr lang="zh-CN" altLang="en-US" sz="2000" dirty="0"/>
              <a:t>  循环体被连续重复执行</a:t>
            </a:r>
            <a:r>
              <a:rPr lang="en-US" altLang="zh-CN" sz="2000" dirty="0"/>
              <a:t>2048x2048</a:t>
            </a:r>
            <a:r>
              <a:rPr lang="zh-CN" altLang="en-US" sz="2000" dirty="0"/>
              <a:t>次</a:t>
            </a:r>
            <a:endParaRPr lang="zh-CN" altLang="en-US" sz="2000" dirty="0"/>
          </a:p>
        </p:txBody>
      </p:sp>
      <p:sp>
        <p:nvSpPr>
          <p:cNvPr id="63492" name="Text Box 4"/>
          <p:cNvSpPr txBox="1">
            <a:spLocks noChangeArrowheads="1"/>
          </p:cNvSpPr>
          <p:nvPr/>
        </p:nvSpPr>
        <p:spPr bwMode="auto">
          <a:xfrm>
            <a:off x="1828800" y="6170614"/>
            <a:ext cx="7507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737319" name="Text Box 39"/>
          <p:cNvSpPr txBox="1">
            <a:spLocks noChangeArrowheads="1"/>
          </p:cNvSpPr>
          <p:nvPr/>
        </p:nvSpPr>
        <p:spPr bwMode="auto">
          <a:xfrm>
            <a:off x="592667" y="5718577"/>
            <a:ext cx="88805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latin typeface="微软雅黑" panose="020B0503020204020204" pitchFamily="34" charset="-122"/>
                <a:ea typeface="微软雅黑" panose="020B0503020204020204" pitchFamily="34" charset="-122"/>
              </a:rPr>
              <a:t>实际上</a:t>
            </a:r>
            <a:r>
              <a:rPr kumimoji="1" lang="en-US" altLang="zh-CN" sz="2000" b="1" dirty="0">
                <a:solidFill>
                  <a:srgbClr val="0000FF"/>
                </a:solidFill>
                <a:latin typeface="微软雅黑" panose="020B0503020204020204" pitchFamily="34" charset="-122"/>
                <a:ea typeface="微软雅黑" panose="020B0503020204020204" pitchFamily="34" charset="-122"/>
              </a:rPr>
              <a:t>,</a:t>
            </a:r>
            <a:r>
              <a:rPr kumimoji="1" lang="zh-CN" altLang="en-US" sz="2000" b="1" dirty="0">
                <a:solidFill>
                  <a:srgbClr val="0000FF"/>
                </a:solidFill>
                <a:latin typeface="微软雅黑" panose="020B0503020204020204" pitchFamily="34" charset="-122"/>
                <a:ea typeface="微软雅黑" panose="020B0503020204020204" pitchFamily="34" charset="-122"/>
              </a:rPr>
              <a:t> 优化的编译器使循环中的</a:t>
            </a:r>
            <a:r>
              <a:rPr kumimoji="1" lang="en-US" altLang="zh-CN" sz="2000" b="1" dirty="0">
                <a:solidFill>
                  <a:srgbClr val="0000FF"/>
                </a:solidFill>
                <a:latin typeface="微软雅黑" panose="020B0503020204020204" pitchFamily="34" charset="-122"/>
                <a:ea typeface="微软雅黑" panose="020B0503020204020204" pitchFamily="34" charset="-122"/>
              </a:rPr>
              <a:t>sum</a:t>
            </a:r>
            <a:r>
              <a:rPr kumimoji="1" lang="zh-CN" altLang="en-US" sz="2000" b="1" dirty="0">
                <a:solidFill>
                  <a:srgbClr val="0000FF"/>
                </a:solidFill>
                <a:latin typeface="微软雅黑" panose="020B0503020204020204" pitchFamily="34" charset="-122"/>
                <a:ea typeface="微软雅黑" panose="020B0503020204020204" pitchFamily="34" charset="-122"/>
              </a:rPr>
              <a:t>分配在寄存器中，最后才写回存储器！</a:t>
            </a:r>
            <a:endParaRPr kumimoji="1"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程序访问的局部性</a:t>
            </a:r>
            <a:r>
              <a:rPr lang="en-US" altLang="zh-CN" dirty="0"/>
              <a:t>-</a:t>
            </a:r>
            <a:r>
              <a:rPr lang="zh-CN" altLang="en-US" dirty="0"/>
              <a:t>实例</a:t>
            </a:r>
            <a:r>
              <a:rPr lang="en-US" altLang="zh-CN" dirty="0"/>
              <a:t>2</a:t>
            </a:r>
            <a:endParaRPr lang="zh-CN" altLang="en-US" dirty="0"/>
          </a:p>
        </p:txBody>
      </p:sp>
      <p:sp>
        <p:nvSpPr>
          <p:cNvPr id="39" name="Rectangle 7"/>
          <p:cNvSpPr>
            <a:spLocks noChangeArrowheads="1"/>
          </p:cNvSpPr>
          <p:nvPr/>
        </p:nvSpPr>
        <p:spPr bwMode="auto">
          <a:xfrm>
            <a:off x="7196138" y="2259912"/>
            <a:ext cx="4571141" cy="22066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5000"/>
              </a:lnSpc>
            </a:pPr>
            <a:r>
              <a:rPr kumimoji="1" lang="zh-CN" altLang="en-US" sz="1900" b="1" dirty="0">
                <a:solidFill>
                  <a:srgbClr val="CC3300"/>
                </a:solidFill>
              </a:rPr>
              <a:t>程序段</a:t>
            </a:r>
            <a:r>
              <a:rPr kumimoji="1" lang="en-US" altLang="zh-CN" sz="1900" b="1" dirty="0">
                <a:solidFill>
                  <a:srgbClr val="CC3300"/>
                </a:solidFill>
              </a:rPr>
              <a:t>A:</a:t>
            </a:r>
            <a:endParaRPr kumimoji="1" lang="en-US" altLang="zh-CN" sz="1900" b="1" dirty="0">
              <a:solidFill>
                <a:srgbClr val="CC3300"/>
              </a:solidFill>
            </a:endParaRPr>
          </a:p>
          <a:p>
            <a:pPr eaLnBrk="1" hangingPunct="1">
              <a:lnSpc>
                <a:spcPct val="95000"/>
              </a:lnSpc>
            </a:pPr>
            <a:r>
              <a:rPr kumimoji="1" lang="en-US" altLang="zh-CN" sz="1900" b="1" dirty="0"/>
              <a:t> </a:t>
            </a:r>
            <a:r>
              <a:rPr kumimoji="1" lang="en-US" altLang="zh-CN" sz="1900" b="1" dirty="0" err="1"/>
              <a:t>int</a:t>
            </a:r>
            <a:r>
              <a:rPr kumimoji="1" lang="en-US" altLang="zh-CN" sz="1900" b="1" dirty="0"/>
              <a:t> </a:t>
            </a:r>
            <a:r>
              <a:rPr kumimoji="1" lang="en-US" altLang="zh-CN" sz="1900" b="1" dirty="0" err="1"/>
              <a:t>sumarrayrows</a:t>
            </a:r>
            <a:r>
              <a:rPr kumimoji="1" lang="en-US" altLang="zh-CN" sz="1900" b="1" dirty="0"/>
              <a:t>(</a:t>
            </a:r>
            <a:r>
              <a:rPr kumimoji="1" lang="en-US" altLang="zh-CN" sz="1900" b="1" dirty="0" err="1"/>
              <a:t>int</a:t>
            </a:r>
            <a:r>
              <a:rPr kumimoji="1" lang="en-US" altLang="zh-CN" sz="1900" b="1" dirty="0"/>
              <a:t> a[M][N])</a:t>
            </a:r>
            <a:endParaRPr kumimoji="1" lang="en-US" altLang="zh-CN" sz="1900" b="1" dirty="0"/>
          </a:p>
          <a:p>
            <a:pPr eaLnBrk="1" hangingPunct="1">
              <a:lnSpc>
                <a:spcPct val="95000"/>
              </a:lnSpc>
            </a:pPr>
            <a:r>
              <a:rPr kumimoji="1" lang="en-US" altLang="zh-CN" sz="1900" b="1" dirty="0"/>
              <a:t> {</a:t>
            </a:r>
            <a:endParaRPr kumimoji="1" lang="en-US" altLang="zh-CN" sz="1900" b="1" dirty="0"/>
          </a:p>
          <a:p>
            <a:pPr eaLnBrk="1" hangingPunct="1">
              <a:lnSpc>
                <a:spcPct val="95000"/>
              </a:lnSpc>
            </a:pPr>
            <a:r>
              <a:rPr kumimoji="1" lang="en-US" altLang="zh-CN" sz="1900" b="1" dirty="0"/>
              <a:t>    </a:t>
            </a:r>
            <a:r>
              <a:rPr kumimoji="1" lang="en-US" altLang="zh-CN" sz="1900" b="1" dirty="0" err="1"/>
              <a:t>int</a:t>
            </a:r>
            <a:r>
              <a:rPr kumimoji="1" lang="en-US" altLang="zh-CN" sz="1900" b="1" dirty="0"/>
              <a:t> </a:t>
            </a:r>
            <a:r>
              <a:rPr kumimoji="1" lang="en-US" altLang="zh-CN" sz="1900" b="1" dirty="0" err="1"/>
              <a:t>i</a:t>
            </a:r>
            <a:r>
              <a:rPr kumimoji="1" lang="en-US" altLang="zh-CN" sz="1900" b="1" dirty="0"/>
              <a:t>, j, sum=0;</a:t>
            </a:r>
            <a:endParaRPr kumimoji="1" lang="en-US" altLang="zh-CN" sz="1900" b="1" dirty="0"/>
          </a:p>
          <a:p>
            <a:pPr eaLnBrk="1" hangingPunct="1">
              <a:lnSpc>
                <a:spcPct val="95000"/>
              </a:lnSpc>
            </a:pPr>
            <a:r>
              <a:rPr kumimoji="1" lang="en-US" altLang="zh-CN" sz="1900" b="1" dirty="0"/>
              <a:t>        for  (</a:t>
            </a:r>
            <a:r>
              <a:rPr kumimoji="1" lang="en-US" altLang="zh-CN" sz="1900" b="1" dirty="0" err="1">
                <a:solidFill>
                  <a:srgbClr val="CC0000"/>
                </a:solidFill>
              </a:rPr>
              <a:t>i</a:t>
            </a:r>
            <a:r>
              <a:rPr kumimoji="1" lang="en-US" altLang="zh-CN" sz="1900" b="1" dirty="0">
                <a:solidFill>
                  <a:srgbClr val="CC0000"/>
                </a:solidFill>
              </a:rPr>
              <a:t>=0; </a:t>
            </a:r>
            <a:r>
              <a:rPr kumimoji="1" lang="en-US" altLang="zh-CN" sz="1900" b="1" dirty="0" err="1">
                <a:solidFill>
                  <a:srgbClr val="CC0000"/>
                </a:solidFill>
              </a:rPr>
              <a:t>i</a:t>
            </a:r>
            <a:r>
              <a:rPr kumimoji="1" lang="en-US" altLang="zh-CN" sz="1900" b="1" dirty="0">
                <a:solidFill>
                  <a:srgbClr val="CC0000"/>
                </a:solidFill>
              </a:rPr>
              <a:t>&lt;M, </a:t>
            </a:r>
            <a:r>
              <a:rPr kumimoji="1" lang="en-US" altLang="zh-CN" sz="1900" b="1" dirty="0" err="1">
                <a:solidFill>
                  <a:srgbClr val="CC0000"/>
                </a:solidFill>
              </a:rPr>
              <a:t>i</a:t>
            </a:r>
            <a:r>
              <a:rPr kumimoji="1" lang="en-US" altLang="zh-CN" sz="1900" b="1" dirty="0">
                <a:solidFill>
                  <a:srgbClr val="CC0000"/>
                </a:solidFill>
              </a:rPr>
              <a:t>++)</a:t>
            </a:r>
            <a:endParaRPr kumimoji="1" lang="en-US" altLang="zh-CN" sz="1900" b="1" dirty="0">
              <a:solidFill>
                <a:srgbClr val="CC0000"/>
              </a:solidFill>
            </a:endParaRPr>
          </a:p>
          <a:p>
            <a:pPr eaLnBrk="1" hangingPunct="1">
              <a:lnSpc>
                <a:spcPct val="95000"/>
              </a:lnSpc>
            </a:pPr>
            <a:r>
              <a:rPr kumimoji="1" lang="en-US" altLang="zh-CN" sz="1900" b="1" dirty="0"/>
              <a:t>	for </a:t>
            </a:r>
            <a:r>
              <a:rPr kumimoji="1" lang="en-US" altLang="zh-CN" sz="1900" b="1" dirty="0">
                <a:solidFill>
                  <a:srgbClr val="0000FF"/>
                </a:solidFill>
              </a:rPr>
              <a:t>(j=0; j&lt;N, </a:t>
            </a:r>
            <a:r>
              <a:rPr kumimoji="1" lang="en-US" altLang="zh-CN" sz="1900" b="1" dirty="0" err="1">
                <a:solidFill>
                  <a:srgbClr val="0000FF"/>
                </a:solidFill>
              </a:rPr>
              <a:t>j++</a:t>
            </a:r>
            <a:r>
              <a:rPr kumimoji="1" lang="en-US" altLang="zh-CN" sz="1900" b="1" dirty="0">
                <a:solidFill>
                  <a:srgbClr val="0000FF"/>
                </a:solidFill>
              </a:rPr>
              <a:t>)  </a:t>
            </a:r>
            <a:r>
              <a:rPr kumimoji="1" lang="en-US" altLang="zh-CN" sz="1900" b="1" dirty="0"/>
              <a:t>sum+=a[</a:t>
            </a:r>
            <a:r>
              <a:rPr kumimoji="1" lang="en-US" altLang="zh-CN" sz="1900" b="1" dirty="0" err="1"/>
              <a:t>i</a:t>
            </a:r>
            <a:r>
              <a:rPr kumimoji="1" lang="en-US" altLang="zh-CN" sz="1900" b="1" dirty="0"/>
              <a:t>][j];</a:t>
            </a:r>
            <a:endParaRPr kumimoji="1" lang="en-US" altLang="zh-CN" sz="1900" b="1" dirty="0"/>
          </a:p>
          <a:p>
            <a:pPr eaLnBrk="1" hangingPunct="1">
              <a:lnSpc>
                <a:spcPct val="95000"/>
              </a:lnSpc>
            </a:pPr>
            <a:r>
              <a:rPr kumimoji="1" lang="en-US" altLang="zh-CN" sz="1900" b="1" dirty="0"/>
              <a:t>        return sum;</a:t>
            </a:r>
            <a:endParaRPr kumimoji="1" lang="en-US" altLang="zh-CN" sz="1900" b="1" dirty="0"/>
          </a:p>
          <a:p>
            <a:pPr eaLnBrk="1" hangingPunct="1">
              <a:lnSpc>
                <a:spcPct val="95000"/>
              </a:lnSpc>
            </a:pPr>
            <a:r>
              <a:rPr kumimoji="1" lang="en-US" altLang="zh-CN" sz="1900" b="1" dirty="0"/>
              <a:t> }</a:t>
            </a:r>
            <a:endParaRPr kumimoji="1" lang="en-US" altLang="zh-CN" sz="1900" b="1" dirty="0"/>
          </a:p>
        </p:txBody>
      </p:sp>
      <p:sp>
        <p:nvSpPr>
          <p:cNvPr id="4" name="矩形 3"/>
          <p:cNvSpPr/>
          <p:nvPr/>
        </p:nvSpPr>
        <p:spPr>
          <a:xfrm>
            <a:off x="2104481" y="1802547"/>
            <a:ext cx="1149246" cy="400110"/>
          </a:xfrm>
          <a:prstGeom prst="rect">
            <a:avLst/>
          </a:prstGeom>
        </p:spPr>
        <p:txBody>
          <a:bodyPr wrap="square">
            <a:spAutoFit/>
          </a:bodyPr>
          <a:lstStyle/>
          <a:p>
            <a:r>
              <a:rPr lang="en-US" altLang="zh-CN" sz="2000" b="1" kern="0" dirty="0">
                <a:solidFill>
                  <a:srgbClr val="0070C0"/>
                </a:solidFill>
                <a:latin typeface="微软雅黑" panose="020B0503020204020204" pitchFamily="34" charset="-122"/>
                <a:ea typeface="微软雅黑" panose="020B0503020204020204" pitchFamily="34" charset="-122"/>
              </a:rPr>
              <a:t>a[0][0]</a:t>
            </a:r>
            <a:endParaRPr lang="zh-CN" altLang="en-US" dirty="0">
              <a:solidFill>
                <a:srgbClr val="0070C0"/>
              </a:solidFill>
            </a:endParaRPr>
          </a:p>
        </p:txBody>
      </p:sp>
      <p:sp>
        <p:nvSpPr>
          <p:cNvPr id="6" name="矩形 5"/>
          <p:cNvSpPr/>
          <p:nvPr/>
        </p:nvSpPr>
        <p:spPr>
          <a:xfrm>
            <a:off x="9572980" y="1802547"/>
            <a:ext cx="1673856" cy="400110"/>
          </a:xfrm>
          <a:prstGeom prst="rect">
            <a:avLst/>
          </a:prstGeom>
        </p:spPr>
        <p:txBody>
          <a:bodyPr wrap="none">
            <a:spAutoFit/>
          </a:bodyPr>
          <a:lstStyle/>
          <a:p>
            <a:pPr lvl="0"/>
            <a:r>
              <a:rPr lang="en-US" altLang="zh-CN" sz="2000" b="1" kern="0" dirty="0">
                <a:latin typeface="微软雅黑" panose="020B0503020204020204" pitchFamily="34" charset="-122"/>
                <a:ea typeface="微软雅黑" panose="020B0503020204020204" pitchFamily="34" charset="-122"/>
              </a:rPr>
              <a:t>, a[1][2047]</a:t>
            </a:r>
            <a:endParaRPr lang="zh-CN" altLang="en-US" dirty="0"/>
          </a:p>
        </p:txBody>
      </p:sp>
      <p:sp>
        <p:nvSpPr>
          <p:cNvPr id="8" name="矩形 7"/>
          <p:cNvSpPr/>
          <p:nvPr/>
        </p:nvSpPr>
        <p:spPr>
          <a:xfrm>
            <a:off x="8820851" y="1802547"/>
            <a:ext cx="829073" cy="400110"/>
          </a:xfrm>
          <a:prstGeom prst="rect">
            <a:avLst/>
          </a:prstGeom>
        </p:spPr>
        <p:txBody>
          <a:bodyPr wrap="none">
            <a:spAutoFit/>
          </a:bodyPr>
          <a:lstStyle/>
          <a:p>
            <a:pPr lvl="0"/>
            <a:r>
              <a:rPr lang="en-US" altLang="zh-CN" sz="2000" b="1" kern="0" dirty="0">
                <a:solidFill>
                  <a:srgbClr val="0070C0"/>
                </a:solidFill>
                <a:latin typeface="微软雅黑" panose="020B0503020204020204" pitchFamily="34" charset="-122"/>
                <a:ea typeface="微软雅黑" panose="020B0503020204020204" pitchFamily="34" charset="-122"/>
              </a:rPr>
              <a:t>, ……</a:t>
            </a:r>
            <a:endParaRPr lang="zh-CN" altLang="en-US" dirty="0">
              <a:solidFill>
                <a:srgbClr val="0070C0"/>
              </a:solidFill>
            </a:endParaRPr>
          </a:p>
        </p:txBody>
      </p:sp>
      <p:sp>
        <p:nvSpPr>
          <p:cNvPr id="10" name="矩形 9"/>
          <p:cNvSpPr/>
          <p:nvPr/>
        </p:nvSpPr>
        <p:spPr>
          <a:xfrm>
            <a:off x="7697693" y="1802547"/>
            <a:ext cx="1197764" cy="400110"/>
          </a:xfrm>
          <a:prstGeom prst="rect">
            <a:avLst/>
          </a:prstGeom>
        </p:spPr>
        <p:txBody>
          <a:bodyPr wrap="none">
            <a:spAutoFit/>
          </a:bodyPr>
          <a:lstStyle/>
          <a:p>
            <a:pPr lvl="0"/>
            <a:r>
              <a:rPr lang="en-US" altLang="zh-CN" sz="2000" b="1" kern="0" dirty="0">
                <a:latin typeface="微软雅黑" panose="020B0503020204020204" pitchFamily="34" charset="-122"/>
                <a:ea typeface="微软雅黑" panose="020B0503020204020204" pitchFamily="34" charset="-122"/>
              </a:rPr>
              <a:t>, a[1][1]</a:t>
            </a:r>
            <a:endParaRPr lang="zh-CN" altLang="en-US" dirty="0"/>
          </a:p>
        </p:txBody>
      </p:sp>
      <p:sp>
        <p:nvSpPr>
          <p:cNvPr id="12" name="矩形 11"/>
          <p:cNvSpPr/>
          <p:nvPr/>
        </p:nvSpPr>
        <p:spPr>
          <a:xfrm>
            <a:off x="6625057" y="1802547"/>
            <a:ext cx="1197764" cy="400110"/>
          </a:xfrm>
          <a:prstGeom prst="rect">
            <a:avLst/>
          </a:prstGeom>
        </p:spPr>
        <p:txBody>
          <a:bodyPr wrap="none">
            <a:spAutoFit/>
          </a:bodyPr>
          <a:lstStyle/>
          <a:p>
            <a:pPr lvl="0"/>
            <a:r>
              <a:rPr lang="en-US" altLang="zh-CN" sz="2000" b="1" kern="0" dirty="0">
                <a:solidFill>
                  <a:srgbClr val="0070C0"/>
                </a:solidFill>
                <a:latin typeface="微软雅黑" panose="020B0503020204020204" pitchFamily="34" charset="-122"/>
                <a:ea typeface="微软雅黑" panose="020B0503020204020204" pitchFamily="34" charset="-122"/>
              </a:rPr>
              <a:t>, a[1][0]</a:t>
            </a:r>
            <a:endParaRPr lang="zh-CN" altLang="en-US" dirty="0">
              <a:solidFill>
                <a:srgbClr val="0070C0"/>
              </a:solidFill>
            </a:endParaRPr>
          </a:p>
        </p:txBody>
      </p:sp>
      <p:sp>
        <p:nvSpPr>
          <p:cNvPr id="14" name="矩形 13"/>
          <p:cNvSpPr/>
          <p:nvPr/>
        </p:nvSpPr>
        <p:spPr>
          <a:xfrm>
            <a:off x="5028145" y="1802547"/>
            <a:ext cx="1673856" cy="400110"/>
          </a:xfrm>
          <a:prstGeom prst="rect">
            <a:avLst/>
          </a:prstGeom>
        </p:spPr>
        <p:txBody>
          <a:bodyPr wrap="none">
            <a:spAutoFit/>
          </a:bodyPr>
          <a:lstStyle/>
          <a:p>
            <a:pPr lvl="0"/>
            <a:r>
              <a:rPr lang="en-US" altLang="zh-CN" sz="2000" b="1" kern="0" dirty="0">
                <a:latin typeface="微软雅黑" panose="020B0503020204020204" pitchFamily="34" charset="-122"/>
                <a:ea typeface="微软雅黑" panose="020B0503020204020204" pitchFamily="34" charset="-122"/>
              </a:rPr>
              <a:t>, a[0][2047]</a:t>
            </a:r>
            <a:endParaRPr lang="zh-CN" altLang="en-US" dirty="0"/>
          </a:p>
        </p:txBody>
      </p:sp>
      <p:sp>
        <p:nvSpPr>
          <p:cNvPr id="16" name="矩形 15"/>
          <p:cNvSpPr/>
          <p:nvPr/>
        </p:nvSpPr>
        <p:spPr>
          <a:xfrm>
            <a:off x="4237544" y="1802547"/>
            <a:ext cx="829073" cy="400110"/>
          </a:xfrm>
          <a:prstGeom prst="rect">
            <a:avLst/>
          </a:prstGeom>
        </p:spPr>
        <p:txBody>
          <a:bodyPr wrap="none">
            <a:spAutoFit/>
          </a:bodyPr>
          <a:lstStyle/>
          <a:p>
            <a:pPr lvl="0"/>
            <a:r>
              <a:rPr lang="en-US" altLang="zh-CN" sz="2000" b="1" kern="0" dirty="0">
                <a:solidFill>
                  <a:srgbClr val="0070C0"/>
                </a:solidFill>
                <a:latin typeface="微软雅黑" panose="020B0503020204020204" pitchFamily="34" charset="-122"/>
                <a:ea typeface="微软雅黑" panose="020B0503020204020204" pitchFamily="34" charset="-122"/>
              </a:rPr>
              <a:t>, ……</a:t>
            </a:r>
            <a:endParaRPr lang="zh-CN" altLang="en-US" dirty="0">
              <a:solidFill>
                <a:srgbClr val="0070C0"/>
              </a:solidFill>
            </a:endParaRPr>
          </a:p>
        </p:txBody>
      </p:sp>
      <p:sp>
        <p:nvSpPr>
          <p:cNvPr id="18" name="矩形 17"/>
          <p:cNvSpPr/>
          <p:nvPr/>
        </p:nvSpPr>
        <p:spPr>
          <a:xfrm>
            <a:off x="3139647" y="1802547"/>
            <a:ext cx="1197764" cy="400110"/>
          </a:xfrm>
          <a:prstGeom prst="rect">
            <a:avLst/>
          </a:prstGeom>
        </p:spPr>
        <p:txBody>
          <a:bodyPr wrap="none">
            <a:spAutoFit/>
          </a:bodyPr>
          <a:lstStyle/>
          <a:p>
            <a:pPr lvl="0"/>
            <a:r>
              <a:rPr lang="en-US" altLang="zh-CN" sz="2000" b="1" kern="0" dirty="0">
                <a:latin typeface="微软雅黑" panose="020B0503020204020204" pitchFamily="34" charset="-122"/>
                <a:ea typeface="微软雅黑" panose="020B0503020204020204" pitchFamily="34" charset="-122"/>
              </a:rPr>
              <a:t>, a[0][1]</a:t>
            </a:r>
            <a:endParaRPr lang="zh-CN" altLang="en-US" dirty="0"/>
          </a:p>
        </p:txBody>
      </p:sp>
      <p:sp>
        <p:nvSpPr>
          <p:cNvPr id="56" name="矩形 55"/>
          <p:cNvSpPr/>
          <p:nvPr/>
        </p:nvSpPr>
        <p:spPr>
          <a:xfrm>
            <a:off x="11106535" y="1756958"/>
            <a:ext cx="829073" cy="400110"/>
          </a:xfrm>
          <a:prstGeom prst="rect">
            <a:avLst/>
          </a:prstGeom>
        </p:spPr>
        <p:txBody>
          <a:bodyPr wrap="none">
            <a:spAutoFit/>
          </a:bodyPr>
          <a:lstStyle/>
          <a:p>
            <a:pPr lvl="0"/>
            <a:r>
              <a:rPr lang="en-US" altLang="zh-CN" sz="2000" b="1" kern="0" dirty="0">
                <a:solidFill>
                  <a:srgbClr val="0070C0"/>
                </a:solidFill>
                <a:latin typeface="微软雅黑" panose="020B0503020204020204" pitchFamily="34" charset="-122"/>
                <a:ea typeface="微软雅黑" panose="020B0503020204020204" pitchFamily="34" charset="-122"/>
              </a:rPr>
              <a:t>, ……</a:t>
            </a:r>
            <a:endParaRPr lang="zh-CN" altLang="en-US" dirty="0">
              <a:solidFill>
                <a:srgbClr val="0070C0"/>
              </a:solidFill>
            </a:endParaRPr>
          </a:p>
        </p:txBody>
      </p:sp>
      <p:sp>
        <p:nvSpPr>
          <p:cNvPr id="20" name="矩形 19"/>
          <p:cNvSpPr/>
          <p:nvPr/>
        </p:nvSpPr>
        <p:spPr>
          <a:xfrm>
            <a:off x="2496380" y="2142078"/>
            <a:ext cx="2492990" cy="430374"/>
          </a:xfrm>
          <a:prstGeom prst="rect">
            <a:avLst/>
          </a:prstGeom>
        </p:spPr>
        <p:txBody>
          <a:bodyPr wrap="none">
            <a:spAutoFit/>
          </a:bodyPr>
          <a:lstStyle/>
          <a:p>
            <a:pPr marL="203200" lvl="0" indent="-203200" eaLnBrk="1" hangingPunct="1">
              <a:lnSpc>
                <a:spcPct val="120000"/>
              </a:lnSpc>
              <a:spcBef>
                <a:spcPts val="0"/>
              </a:spcBef>
              <a:buSzPct val="100000"/>
            </a:pPr>
            <a:r>
              <a:rPr lang="zh-CN" altLang="en-US" sz="2000" b="1" kern="0" dirty="0">
                <a:solidFill>
                  <a:srgbClr val="0000FF"/>
                </a:solidFill>
                <a:latin typeface="微软雅黑" panose="020B0503020204020204" pitchFamily="34" charset="-122"/>
                <a:ea typeface="微软雅黑" panose="020B0503020204020204" pitchFamily="34" charset="-122"/>
              </a:rPr>
              <a:t>，故空间局部性好！</a:t>
            </a:r>
            <a:endParaRPr lang="zh-CN" altLang="en-US" sz="2000" b="1" kern="0" dirty="0">
              <a:solidFill>
                <a:srgbClr val="0000FF"/>
              </a:solidFill>
              <a:latin typeface="微软雅黑" panose="020B0503020204020204" pitchFamily="34" charset="-122"/>
              <a:ea typeface="微软雅黑" panose="020B0503020204020204" pitchFamily="34" charset="-122"/>
            </a:endParaRPr>
          </a:p>
        </p:txBody>
      </p:sp>
      <p:sp>
        <p:nvSpPr>
          <p:cNvPr id="22" name="矩形 21"/>
          <p:cNvSpPr/>
          <p:nvPr/>
        </p:nvSpPr>
        <p:spPr>
          <a:xfrm>
            <a:off x="3449865" y="2519756"/>
            <a:ext cx="2569934" cy="400110"/>
          </a:xfrm>
          <a:prstGeom prst="rect">
            <a:avLst/>
          </a:prstGeom>
        </p:spPr>
        <p:txBody>
          <a:bodyPr wrap="none">
            <a:spAutoFit/>
          </a:bodyPr>
          <a:lstStyle/>
          <a:p>
            <a:r>
              <a:rPr lang="zh-CN" altLang="en-US" sz="2000" b="1" kern="0" dirty="0">
                <a:solidFill>
                  <a:srgbClr val="0000FF"/>
                </a:solidFill>
                <a:latin typeface="微软雅黑" panose="020B0503020204020204" pitchFamily="34" charset="-122"/>
                <a:ea typeface="微软雅黑" panose="020B0503020204020204" pitchFamily="34" charset="-122"/>
              </a:rPr>
              <a:t>，故时间局部性差！ </a:t>
            </a:r>
            <a:endParaRPr lang="zh-CN" altLang="en-US" dirty="0">
              <a:solidFill>
                <a:srgbClr val="0000FF"/>
              </a:solidFill>
            </a:endParaRPr>
          </a:p>
        </p:txBody>
      </p:sp>
      <p:sp>
        <p:nvSpPr>
          <p:cNvPr id="24" name="矩形 23"/>
          <p:cNvSpPr/>
          <p:nvPr/>
        </p:nvSpPr>
        <p:spPr>
          <a:xfrm>
            <a:off x="3337197" y="3588100"/>
            <a:ext cx="3005951" cy="430374"/>
          </a:xfrm>
          <a:prstGeom prst="rect">
            <a:avLst/>
          </a:prstGeom>
        </p:spPr>
        <p:txBody>
          <a:bodyPr wrap="none">
            <a:spAutoFit/>
          </a:bodyPr>
          <a:lstStyle/>
          <a:p>
            <a:pPr lvl="0" eaLnBrk="1" hangingPunct="1">
              <a:lnSpc>
                <a:spcPct val="120000"/>
              </a:lnSpc>
              <a:spcBef>
                <a:spcPts val="0"/>
              </a:spcBef>
              <a:buSzPct val="100000"/>
            </a:pPr>
            <a:r>
              <a:rPr lang="zh-CN" altLang="en-US" sz="2000" b="1" kern="0" dirty="0">
                <a:solidFill>
                  <a:srgbClr val="0000FF"/>
                </a:solidFill>
                <a:latin typeface="微软雅黑" panose="020B0503020204020204" pitchFamily="34" charset="-122"/>
                <a:ea typeface="微软雅黑" panose="020B0503020204020204" pitchFamily="34" charset="-122"/>
              </a:rPr>
              <a:t>，故其时间局部性较好！</a:t>
            </a:r>
            <a:endParaRPr lang="zh-CN" altLang="en-US" sz="2000" b="1" kern="0" dirty="0">
              <a:solidFill>
                <a:srgbClr val="0000FF"/>
              </a:solidFill>
              <a:latin typeface="微软雅黑" panose="020B0503020204020204" pitchFamily="34" charset="-122"/>
              <a:ea typeface="微软雅黑" panose="020B0503020204020204" pitchFamily="34" charset="-122"/>
            </a:endParaRPr>
          </a:p>
        </p:txBody>
      </p:sp>
      <p:sp>
        <p:nvSpPr>
          <p:cNvPr id="26" name="矩形 25"/>
          <p:cNvSpPr/>
          <p:nvPr/>
        </p:nvSpPr>
        <p:spPr>
          <a:xfrm>
            <a:off x="3778042" y="4343652"/>
            <a:ext cx="2569934" cy="400110"/>
          </a:xfrm>
          <a:prstGeom prst="rect">
            <a:avLst/>
          </a:prstGeom>
        </p:spPr>
        <p:txBody>
          <a:bodyPr wrap="none">
            <a:spAutoFit/>
          </a:bodyPr>
          <a:lstStyle/>
          <a:p>
            <a:r>
              <a:rPr lang="zh-CN" altLang="en-US" sz="2000" b="1" kern="0" dirty="0">
                <a:solidFill>
                  <a:srgbClr val="0000FF"/>
                </a:solidFill>
                <a:latin typeface="微软雅黑" panose="020B0503020204020204" pitchFamily="34" charset="-122"/>
                <a:ea typeface="微软雅黑" panose="020B0503020204020204" pitchFamily="34" charset="-122"/>
              </a:rPr>
              <a:t>，故空间局部性好！ </a:t>
            </a:r>
            <a:endParaRPr lang="zh-CN" altLang="en-US" dirty="0">
              <a:solidFill>
                <a:srgbClr val="0000FF"/>
              </a:solidFill>
            </a:endParaRPr>
          </a:p>
        </p:txBody>
      </p:sp>
      <p:sp>
        <p:nvSpPr>
          <p:cNvPr id="28" name="矩形 27"/>
          <p:cNvSpPr/>
          <p:nvPr/>
        </p:nvSpPr>
        <p:spPr>
          <a:xfrm>
            <a:off x="4924612" y="4676010"/>
            <a:ext cx="2492990" cy="430374"/>
          </a:xfrm>
          <a:prstGeom prst="rect">
            <a:avLst/>
          </a:prstGeom>
        </p:spPr>
        <p:txBody>
          <a:bodyPr wrap="none">
            <a:spAutoFit/>
          </a:bodyPr>
          <a:lstStyle/>
          <a:p>
            <a:pPr marL="203200" lvl="0" indent="-203200" eaLnBrk="1" hangingPunct="1">
              <a:lnSpc>
                <a:spcPct val="120000"/>
              </a:lnSpc>
              <a:spcBef>
                <a:spcPts val="0"/>
              </a:spcBef>
              <a:buSzPct val="100000"/>
            </a:pPr>
            <a:r>
              <a:rPr lang="zh-CN" altLang="en-US" sz="2000" b="1" kern="0" dirty="0">
                <a:solidFill>
                  <a:srgbClr val="0000FF"/>
                </a:solidFill>
                <a:latin typeface="微软雅黑" panose="020B0503020204020204" pitchFamily="34" charset="-122"/>
                <a:ea typeface="微软雅黑" panose="020B0503020204020204" pitchFamily="34" charset="-122"/>
              </a:rPr>
              <a:t>，故时间局部性好！</a:t>
            </a:r>
            <a:endParaRPr lang="zh-CN" altLang="en-US" sz="2000" b="1" kern="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283">
                                            <p:txEl>
                                              <p:pRg st="1" end="1"/>
                                            </p:txEl>
                                          </p:spTgt>
                                        </p:tgtEl>
                                        <p:attrNameLst>
                                          <p:attrName>style.visibility</p:attrName>
                                        </p:attrNameLst>
                                      </p:cBhvr>
                                      <p:to>
                                        <p:strVal val="visible"/>
                                      </p:to>
                                    </p:set>
                                    <p:animEffect transition="in" filter="blinds(horizontal)">
                                      <p:cBhvr>
                                        <p:cTn id="12" dur="500"/>
                                        <p:tgtEl>
                                          <p:spTgt spid="737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283">
                                            <p:txEl>
                                              <p:pRg st="2" end="2"/>
                                            </p:txEl>
                                          </p:spTgt>
                                        </p:tgtEl>
                                        <p:attrNameLst>
                                          <p:attrName>style.visibility</p:attrName>
                                        </p:attrNameLst>
                                      </p:cBhvr>
                                      <p:to>
                                        <p:strVal val="visible"/>
                                      </p:to>
                                    </p:set>
                                    <p:animEffect transition="in" filter="blinds(horizontal)">
                                      <p:cBhvr>
                                        <p:cTn id="17" dur="500"/>
                                        <p:tgtEl>
                                          <p:spTgt spid="737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blinds(horizontal)">
                                      <p:cBhvr>
                                        <p:cTn id="62" dur="500"/>
                                        <p:tgtEl>
                                          <p:spTgt spid="5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37283">
                                            <p:txEl>
                                              <p:pRg st="3" end="3"/>
                                            </p:txEl>
                                          </p:spTgt>
                                        </p:tgtEl>
                                        <p:attrNameLst>
                                          <p:attrName>style.visibility</p:attrName>
                                        </p:attrNameLst>
                                      </p:cBhvr>
                                      <p:to>
                                        <p:strVal val="visible"/>
                                      </p:to>
                                    </p:set>
                                    <p:animEffect transition="in" filter="blinds(horizontal)">
                                      <p:cBhvr>
                                        <p:cTn id="67" dur="500"/>
                                        <p:tgtEl>
                                          <p:spTgt spid="737283">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linds(horizontal)">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37283">
                                            <p:txEl>
                                              <p:pRg st="4" end="4"/>
                                            </p:txEl>
                                          </p:spTgt>
                                        </p:tgtEl>
                                        <p:attrNameLst>
                                          <p:attrName>style.visibility</p:attrName>
                                        </p:attrNameLst>
                                      </p:cBhvr>
                                      <p:to>
                                        <p:strVal val="visible"/>
                                      </p:to>
                                    </p:set>
                                    <p:animEffect transition="in" filter="blinds(horizontal)">
                                      <p:cBhvr>
                                        <p:cTn id="77" dur="500"/>
                                        <p:tgtEl>
                                          <p:spTgt spid="737283">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blinds(horizontal)">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37283">
                                            <p:txEl>
                                              <p:pRg st="5" end="5"/>
                                            </p:txEl>
                                          </p:spTgt>
                                        </p:tgtEl>
                                        <p:attrNameLst>
                                          <p:attrName>style.visibility</p:attrName>
                                        </p:attrNameLst>
                                      </p:cBhvr>
                                      <p:to>
                                        <p:strVal val="visible"/>
                                      </p:to>
                                    </p:set>
                                    <p:animEffect transition="in" filter="blinds(horizontal)">
                                      <p:cBhvr>
                                        <p:cTn id="87" dur="500"/>
                                        <p:tgtEl>
                                          <p:spTgt spid="737283">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37283">
                                            <p:txEl>
                                              <p:pRg st="6" end="6"/>
                                            </p:txEl>
                                          </p:spTgt>
                                        </p:tgtEl>
                                        <p:attrNameLst>
                                          <p:attrName>style.visibility</p:attrName>
                                        </p:attrNameLst>
                                      </p:cBhvr>
                                      <p:to>
                                        <p:strVal val="visible"/>
                                      </p:to>
                                    </p:set>
                                    <p:animEffect transition="in" filter="blinds(horizontal)">
                                      <p:cBhvr>
                                        <p:cTn id="92" dur="500"/>
                                        <p:tgtEl>
                                          <p:spTgt spid="737283">
                                            <p:txEl>
                                              <p:pRg st="6" end="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37283">
                                            <p:txEl>
                                              <p:pRg st="7" end="7"/>
                                            </p:txEl>
                                          </p:spTgt>
                                        </p:tgtEl>
                                        <p:attrNameLst>
                                          <p:attrName>style.visibility</p:attrName>
                                        </p:attrNameLst>
                                      </p:cBhvr>
                                      <p:to>
                                        <p:strVal val="visible"/>
                                      </p:to>
                                    </p:set>
                                    <p:animEffect transition="in" filter="blinds(horizontal)">
                                      <p:cBhvr>
                                        <p:cTn id="97" dur="500"/>
                                        <p:tgtEl>
                                          <p:spTgt spid="737283">
                                            <p:txEl>
                                              <p:pRg st="7" end="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blinds(horizontal)">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37283">
                                            <p:txEl>
                                              <p:pRg st="8" end="8"/>
                                            </p:txEl>
                                          </p:spTgt>
                                        </p:tgtEl>
                                        <p:attrNameLst>
                                          <p:attrName>style.visibility</p:attrName>
                                        </p:attrNameLst>
                                      </p:cBhvr>
                                      <p:to>
                                        <p:strVal val="visible"/>
                                      </p:to>
                                    </p:set>
                                    <p:animEffect transition="in" filter="blinds(horizontal)">
                                      <p:cBhvr>
                                        <p:cTn id="107" dur="500"/>
                                        <p:tgtEl>
                                          <p:spTgt spid="737283">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737283">
                                            <p:txEl>
                                              <p:pRg st="9" end="9"/>
                                            </p:txEl>
                                          </p:spTgt>
                                        </p:tgtEl>
                                        <p:attrNameLst>
                                          <p:attrName>style.visibility</p:attrName>
                                        </p:attrNameLst>
                                      </p:cBhvr>
                                      <p:to>
                                        <p:strVal val="visible"/>
                                      </p:to>
                                    </p:set>
                                    <p:animEffect transition="in" filter="blinds(horizontal)">
                                      <p:cBhvr>
                                        <p:cTn id="112" dur="500"/>
                                        <p:tgtEl>
                                          <p:spTgt spid="737283">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blinds(horizontal)">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737283">
                                            <p:txEl>
                                              <p:pRg st="10" end="10"/>
                                            </p:txEl>
                                          </p:spTgt>
                                        </p:tgtEl>
                                        <p:attrNameLst>
                                          <p:attrName>style.visibility</p:attrName>
                                        </p:attrNameLst>
                                      </p:cBhvr>
                                      <p:to>
                                        <p:strVal val="visible"/>
                                      </p:to>
                                    </p:set>
                                    <p:animEffect transition="in" filter="blinds(horizontal)">
                                      <p:cBhvr>
                                        <p:cTn id="122" dur="500"/>
                                        <p:tgtEl>
                                          <p:spTgt spid="737283">
                                            <p:txEl>
                                              <p:pRg st="10" end="1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blinds(horizontal)">
                                      <p:cBhvr>
                                        <p:cTn id="127" dur="500"/>
                                        <p:tgtEl>
                                          <p:spTgt spid="28"/>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737319"/>
                                        </p:tgtEl>
                                        <p:attrNameLst>
                                          <p:attrName>style.visibility</p:attrName>
                                        </p:attrNameLst>
                                      </p:cBhvr>
                                      <p:to>
                                        <p:strVal val="visible"/>
                                      </p:to>
                                    </p:set>
                                    <p:animEffect transition="in" filter="blinds(horizontal)">
                                      <p:cBhvr>
                                        <p:cTn id="132" dur="500"/>
                                        <p:tgtEl>
                                          <p:spTgt spid="737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9" grpId="0"/>
      <p:bldP spid="39" grpId="0" animBg="1"/>
      <p:bldP spid="4" grpId="0"/>
      <p:bldP spid="6" grpId="0"/>
      <p:bldP spid="8" grpId="0"/>
      <p:bldP spid="10" grpId="0"/>
      <p:bldP spid="12" grpId="0"/>
      <p:bldP spid="14" grpId="0"/>
      <p:bldP spid="16" grpId="0"/>
      <p:bldP spid="18" grpId="0"/>
      <p:bldP spid="56" grpId="0"/>
      <p:bldP spid="20" grpId="0"/>
      <p:bldP spid="22" grpId="0"/>
      <p:bldP spid="24" grpId="0"/>
      <p:bldP spid="26"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7" name="Rectangle 3"/>
          <p:cNvSpPr>
            <a:spLocks noGrp="1" noChangeArrowheads="1"/>
          </p:cNvSpPr>
          <p:nvPr>
            <p:ph idx="1"/>
          </p:nvPr>
        </p:nvSpPr>
        <p:spPr>
          <a:xfrm>
            <a:off x="592667" y="987748"/>
            <a:ext cx="10814848" cy="2862322"/>
          </a:xfrm>
        </p:spPr>
        <p:txBody>
          <a:bodyPr vert="horz" wrap="square" lIns="91440" tIns="45720" rIns="91440" bIns="45720" numCol="1" anchor="t" anchorCtr="0" compatLnSpc="1">
            <a:spAutoFit/>
          </a:bodyPr>
          <a:lstStyle/>
          <a:p>
            <a:pPr eaLnBrk="1" hangingPunct="1">
              <a:lnSpc>
                <a:spcPct val="125000"/>
              </a:lnSpc>
              <a:buFontTx/>
              <a:buNone/>
            </a:pPr>
            <a:r>
              <a:rPr lang="zh-CN" altLang="en-US" sz="2400" dirty="0"/>
              <a:t>程序段</a:t>
            </a:r>
            <a:r>
              <a:rPr lang="en-US" altLang="zh-CN" sz="2400" dirty="0"/>
              <a:t>B</a:t>
            </a:r>
            <a:r>
              <a:rPr lang="zh-CN" altLang="en-US" sz="2400" dirty="0"/>
              <a:t>的时间局部性和空间局部性分析</a:t>
            </a:r>
            <a:endParaRPr lang="zh-CN" altLang="en-US" sz="2400" dirty="0"/>
          </a:p>
          <a:p>
            <a:pPr eaLnBrk="1" hangingPunct="1">
              <a:lnSpc>
                <a:spcPct val="125000"/>
              </a:lnSpc>
            </a:pPr>
            <a:r>
              <a:rPr lang="zh-CN" altLang="en-US" sz="2000" dirty="0">
                <a:solidFill>
                  <a:srgbClr val="0000FF"/>
                </a:solidFill>
              </a:rPr>
              <a:t>数组</a:t>
            </a:r>
            <a:r>
              <a:rPr lang="en-US" altLang="zh-CN" sz="2000" dirty="0">
                <a:solidFill>
                  <a:srgbClr val="0000FF"/>
                </a:solidFill>
              </a:rPr>
              <a:t>a</a:t>
            </a:r>
            <a:endParaRPr lang="en-US" altLang="zh-CN" sz="2000" dirty="0">
              <a:solidFill>
                <a:srgbClr val="0000FF"/>
              </a:solidFill>
            </a:endParaRPr>
          </a:p>
          <a:p>
            <a:pPr eaLnBrk="1" hangingPunct="1">
              <a:lnSpc>
                <a:spcPct val="125000"/>
              </a:lnSpc>
              <a:buFontTx/>
              <a:buNone/>
            </a:pPr>
            <a:r>
              <a:rPr lang="zh-CN" altLang="en-US" sz="2000" dirty="0"/>
              <a:t>  访问顺序为</a:t>
            </a:r>
            <a:endParaRPr lang="en-US" altLang="zh-CN" sz="2000" dirty="0"/>
          </a:p>
          <a:p>
            <a:pPr eaLnBrk="1" hangingPunct="1">
              <a:lnSpc>
                <a:spcPct val="125000"/>
              </a:lnSpc>
              <a:buFontTx/>
              <a:buNone/>
            </a:pPr>
            <a:r>
              <a:rPr lang="zh-CN" altLang="en-US" sz="2000" dirty="0"/>
              <a:t>  与存放顺序不一致，每次跳过</a:t>
            </a:r>
            <a:r>
              <a:rPr lang="en-US" altLang="zh-CN" sz="2000" dirty="0"/>
              <a:t>2048</a:t>
            </a:r>
            <a:r>
              <a:rPr lang="zh-CN" altLang="en-US" sz="2000" dirty="0"/>
              <a:t>个单元，若交换单位小于</a:t>
            </a:r>
            <a:r>
              <a:rPr lang="en-US" altLang="zh-CN" sz="2000" dirty="0"/>
              <a:t>2KB</a:t>
            </a:r>
            <a:r>
              <a:rPr lang="zh-CN" altLang="en-US" sz="2000" dirty="0"/>
              <a:t>，则没有空间局部性！</a:t>
            </a:r>
            <a:endParaRPr lang="zh-CN" altLang="en-US" sz="2000" dirty="0"/>
          </a:p>
          <a:p>
            <a:pPr eaLnBrk="1" hangingPunct="1">
              <a:lnSpc>
                <a:spcPct val="125000"/>
              </a:lnSpc>
              <a:buFontTx/>
              <a:buNone/>
            </a:pPr>
            <a:r>
              <a:rPr lang="zh-CN" altLang="en-US" sz="2000" dirty="0"/>
              <a:t>         （时间局部性差，同程序</a:t>
            </a:r>
            <a:r>
              <a:rPr lang="en-US" altLang="zh-CN" sz="2000" dirty="0"/>
              <a:t>A</a:t>
            </a:r>
            <a:r>
              <a:rPr lang="zh-CN" altLang="en-US" sz="2000" dirty="0"/>
              <a:t>） </a:t>
            </a:r>
            <a:endParaRPr lang="zh-CN" altLang="en-US" sz="2000" dirty="0"/>
          </a:p>
          <a:p>
            <a:pPr eaLnBrk="1" hangingPunct="1">
              <a:lnSpc>
                <a:spcPct val="125000"/>
              </a:lnSpc>
            </a:pPr>
            <a:r>
              <a:rPr lang="zh-CN" altLang="en-US" sz="2000" dirty="0">
                <a:solidFill>
                  <a:srgbClr val="0000FF"/>
                </a:solidFill>
              </a:rPr>
              <a:t>变量</a:t>
            </a:r>
            <a:r>
              <a:rPr lang="en-US" altLang="zh-CN" sz="2000" dirty="0">
                <a:solidFill>
                  <a:srgbClr val="0000FF"/>
                </a:solidFill>
              </a:rPr>
              <a:t>sum</a:t>
            </a:r>
            <a:r>
              <a:rPr lang="zh-CN" altLang="en-US" sz="2000" dirty="0">
                <a:solidFill>
                  <a:srgbClr val="0000FF"/>
                </a:solidFill>
              </a:rPr>
              <a:t>：</a:t>
            </a:r>
            <a:r>
              <a:rPr lang="zh-CN" altLang="en-US" sz="2000" dirty="0"/>
              <a:t>（同程序</a:t>
            </a:r>
            <a:r>
              <a:rPr lang="en-US" altLang="zh-CN" sz="2000" dirty="0"/>
              <a:t>A</a:t>
            </a:r>
            <a:r>
              <a:rPr lang="zh-CN" altLang="en-US" sz="2000" dirty="0"/>
              <a:t> ）</a:t>
            </a:r>
            <a:endParaRPr lang="en-US" altLang="zh-CN" sz="2000" dirty="0"/>
          </a:p>
          <a:p>
            <a:pPr eaLnBrk="1" hangingPunct="1">
              <a:lnSpc>
                <a:spcPct val="125000"/>
              </a:lnSpc>
            </a:pPr>
            <a:r>
              <a:rPr lang="en-US" altLang="zh-CN" sz="2000" dirty="0">
                <a:solidFill>
                  <a:srgbClr val="0000FF"/>
                </a:solidFill>
              </a:rPr>
              <a:t>for</a:t>
            </a:r>
            <a:r>
              <a:rPr lang="zh-CN" altLang="en-US" sz="2000" dirty="0">
                <a:solidFill>
                  <a:srgbClr val="0000FF"/>
                </a:solidFill>
              </a:rPr>
              <a:t>循环体：</a:t>
            </a:r>
            <a:r>
              <a:rPr lang="zh-CN" altLang="en-US" sz="2000" dirty="0"/>
              <a:t>（同程序</a:t>
            </a:r>
            <a:r>
              <a:rPr lang="en-US" altLang="zh-CN" sz="2000" dirty="0"/>
              <a:t>A</a:t>
            </a:r>
            <a:r>
              <a:rPr lang="zh-CN" altLang="en-US" sz="2000" dirty="0"/>
              <a:t>）</a:t>
            </a:r>
            <a:endParaRPr lang="zh-CN" altLang="en-US" sz="2000" dirty="0"/>
          </a:p>
        </p:txBody>
      </p:sp>
      <p:sp>
        <p:nvSpPr>
          <p:cNvPr id="738343" name="Text Box 39"/>
          <p:cNvSpPr txBox="1">
            <a:spLocks noChangeArrowheads="1"/>
          </p:cNvSpPr>
          <p:nvPr/>
        </p:nvSpPr>
        <p:spPr bwMode="auto">
          <a:xfrm>
            <a:off x="744539" y="4602347"/>
            <a:ext cx="5130800" cy="15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046" tIns="45046" rIns="45046"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实际运行结果</a:t>
            </a:r>
            <a:r>
              <a:rPr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(2GHz Intel Pentium 4):</a:t>
            </a:r>
            <a:endParaRPr lang="zh-CN" altLang="en-US" sz="2200" b="1" dirty="0">
              <a:latin typeface="微软雅黑" panose="020B0503020204020204" pitchFamily="34" charset="-122"/>
              <a:ea typeface="微软雅黑" panose="020B0503020204020204" pitchFamily="34" charset="-122"/>
              <a:cs typeface="Arial" panose="020B0604020202020204" pitchFamily="34" charset="0"/>
            </a:endParaRPr>
          </a:p>
          <a:p>
            <a:pPr>
              <a:lnSpc>
                <a:spcPct val="110000"/>
              </a:lnSpc>
            </a:pP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程序</a:t>
            </a:r>
            <a:r>
              <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59,393,288 </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时钟周期</a:t>
            </a:r>
            <a:endPar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a:lnSpc>
                <a:spcPct val="110000"/>
              </a:lnSpc>
            </a:pP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程序</a:t>
            </a:r>
            <a:r>
              <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B</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1,277,877,876 </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时钟周期</a:t>
            </a:r>
            <a:endPar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90000"/>
              </a:lnSpc>
            </a:pPr>
            <a:endPar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38344" name="Text Box 40"/>
          <p:cNvSpPr txBox="1">
            <a:spLocks noChangeArrowheads="1"/>
          </p:cNvSpPr>
          <p:nvPr/>
        </p:nvSpPr>
        <p:spPr bwMode="auto">
          <a:xfrm>
            <a:off x="662752" y="5820429"/>
            <a:ext cx="3506912" cy="39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square" lIns="45046" tIns="45046" rIns="45046"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90000"/>
              </a:lnSpc>
            </a:pPr>
            <a:r>
              <a:rPr lang="zh-CN" altLang="en-US" sz="2200" b="1" dirty="0">
                <a:solidFill>
                  <a:srgbClr val="CC0000"/>
                </a:solidFill>
                <a:latin typeface="微软雅黑" panose="020B0503020204020204" pitchFamily="34" charset="-122"/>
                <a:ea typeface="微软雅黑" panose="020B0503020204020204" pitchFamily="34" charset="-122"/>
              </a:rPr>
              <a:t>程序</a:t>
            </a:r>
            <a:r>
              <a:rPr lang="en-US" altLang="zh-CN" sz="2200" b="1" dirty="0">
                <a:solidFill>
                  <a:srgbClr val="CC0000"/>
                </a:solidFill>
                <a:latin typeface="微软雅黑" panose="020B0503020204020204" pitchFamily="34" charset="-122"/>
                <a:ea typeface="微软雅黑" panose="020B0503020204020204" pitchFamily="34" charset="-122"/>
              </a:rPr>
              <a:t>A</a:t>
            </a:r>
            <a:r>
              <a:rPr lang="zh-CN" altLang="en-US" sz="2200" b="1" dirty="0">
                <a:solidFill>
                  <a:srgbClr val="CC0000"/>
                </a:solidFill>
                <a:latin typeface="微软雅黑" panose="020B0503020204020204" pitchFamily="34" charset="-122"/>
                <a:ea typeface="微软雅黑" panose="020B0503020204020204" pitchFamily="34" charset="-122"/>
              </a:rPr>
              <a:t>比程序</a:t>
            </a:r>
            <a:r>
              <a:rPr lang="en-US" altLang="zh-CN" sz="2200" b="1" dirty="0">
                <a:solidFill>
                  <a:srgbClr val="CC0000"/>
                </a:solidFill>
                <a:latin typeface="微软雅黑" panose="020B0503020204020204" pitchFamily="34" charset="-122"/>
                <a:ea typeface="微软雅黑" panose="020B0503020204020204" pitchFamily="34" charset="-122"/>
              </a:rPr>
              <a:t>B</a:t>
            </a:r>
            <a:r>
              <a:rPr lang="zh-CN" altLang="en-US" sz="2200" b="1" dirty="0">
                <a:solidFill>
                  <a:srgbClr val="CC0000"/>
                </a:solidFill>
                <a:latin typeface="微软雅黑" panose="020B0503020204020204" pitchFamily="34" charset="-122"/>
                <a:ea typeface="微软雅黑" panose="020B0503020204020204" pitchFamily="34" charset="-122"/>
              </a:rPr>
              <a:t>快</a:t>
            </a:r>
            <a:r>
              <a:rPr lang="en-US" altLang="zh-CN" sz="2200" b="1" dirty="0">
                <a:solidFill>
                  <a:srgbClr val="CC0000"/>
                </a:solidFill>
                <a:latin typeface="微软雅黑" panose="020B0503020204020204" pitchFamily="34" charset="-122"/>
                <a:ea typeface="微软雅黑" panose="020B0503020204020204" pitchFamily="34" charset="-122"/>
              </a:rPr>
              <a:t>21.5 </a:t>
            </a:r>
            <a:r>
              <a:rPr lang="zh-CN" altLang="en-US" sz="2200" b="1" dirty="0">
                <a:solidFill>
                  <a:srgbClr val="CC0000"/>
                </a:solidFill>
                <a:latin typeface="微软雅黑" panose="020B0503020204020204" pitchFamily="34" charset="-122"/>
                <a:ea typeface="微软雅黑" panose="020B0503020204020204" pitchFamily="34" charset="-122"/>
              </a:rPr>
              <a:t>倍</a:t>
            </a:r>
            <a:r>
              <a:rPr lang="en-US" altLang="zh-CN" sz="2200" b="1" dirty="0">
                <a:solidFill>
                  <a:srgbClr val="CC0000"/>
                </a:solidFill>
                <a:latin typeface="微软雅黑" panose="020B0503020204020204" pitchFamily="34" charset="-122"/>
                <a:ea typeface="微软雅黑" panose="020B0503020204020204" pitchFamily="34" charset="-122"/>
              </a:rPr>
              <a:t>!!</a:t>
            </a:r>
            <a:endParaRPr lang="en-US" altLang="zh-CN" sz="2200" b="1" dirty="0">
              <a:solidFill>
                <a:srgbClr val="CC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程序访问的局部性</a:t>
            </a:r>
            <a:r>
              <a:rPr lang="en-US" altLang="zh-CN" dirty="0"/>
              <a:t>-</a:t>
            </a:r>
            <a:r>
              <a:rPr lang="zh-CN" altLang="en-US" dirty="0"/>
              <a:t>实例</a:t>
            </a:r>
            <a:r>
              <a:rPr lang="en-US" altLang="zh-CN" dirty="0"/>
              <a:t>2</a:t>
            </a:r>
            <a:endParaRPr lang="zh-CN" altLang="en-US" dirty="0"/>
          </a:p>
        </p:txBody>
      </p:sp>
      <p:sp>
        <p:nvSpPr>
          <p:cNvPr id="40" name="矩形 39"/>
          <p:cNvSpPr/>
          <p:nvPr/>
        </p:nvSpPr>
        <p:spPr>
          <a:xfrm>
            <a:off x="2081473" y="1857349"/>
            <a:ext cx="1149246" cy="400110"/>
          </a:xfrm>
          <a:prstGeom prst="rect">
            <a:avLst/>
          </a:prstGeom>
        </p:spPr>
        <p:txBody>
          <a:bodyPr wrap="square">
            <a:spAutoFit/>
          </a:bodyPr>
          <a:lstStyle/>
          <a:p>
            <a:r>
              <a:rPr lang="en-US" altLang="zh-CN" sz="2000" b="1" kern="0" dirty="0">
                <a:solidFill>
                  <a:srgbClr val="0070C0"/>
                </a:solidFill>
                <a:latin typeface="微软雅黑" panose="020B0503020204020204" pitchFamily="34" charset="-122"/>
                <a:ea typeface="微软雅黑" panose="020B0503020204020204" pitchFamily="34" charset="-122"/>
              </a:rPr>
              <a:t>a[0][0]</a:t>
            </a:r>
            <a:endParaRPr lang="zh-CN" altLang="en-US" dirty="0">
              <a:solidFill>
                <a:srgbClr val="0070C0"/>
              </a:solidFill>
            </a:endParaRPr>
          </a:p>
        </p:txBody>
      </p:sp>
      <p:sp>
        <p:nvSpPr>
          <p:cNvPr id="41" name="矩形 40"/>
          <p:cNvSpPr/>
          <p:nvPr/>
        </p:nvSpPr>
        <p:spPr>
          <a:xfrm>
            <a:off x="9737067" y="1857349"/>
            <a:ext cx="1673856" cy="400110"/>
          </a:xfrm>
          <a:prstGeom prst="rect">
            <a:avLst/>
          </a:prstGeom>
        </p:spPr>
        <p:txBody>
          <a:bodyPr wrap="none">
            <a:spAutoFit/>
          </a:bodyPr>
          <a:lstStyle/>
          <a:p>
            <a:pPr lvl="0"/>
            <a:r>
              <a:rPr lang="en-US" altLang="zh-CN" sz="2000" b="1" kern="0" dirty="0">
                <a:latin typeface="微软雅黑" panose="020B0503020204020204" pitchFamily="34" charset="-122"/>
                <a:ea typeface="微软雅黑" panose="020B0503020204020204" pitchFamily="34" charset="-122"/>
              </a:rPr>
              <a:t>, a[2047][1]</a:t>
            </a:r>
            <a:endParaRPr lang="zh-CN" altLang="en-US" dirty="0"/>
          </a:p>
        </p:txBody>
      </p:sp>
      <p:sp>
        <p:nvSpPr>
          <p:cNvPr id="42" name="矩形 41"/>
          <p:cNvSpPr/>
          <p:nvPr/>
        </p:nvSpPr>
        <p:spPr>
          <a:xfrm>
            <a:off x="8984938" y="1857349"/>
            <a:ext cx="829073" cy="400110"/>
          </a:xfrm>
          <a:prstGeom prst="rect">
            <a:avLst/>
          </a:prstGeom>
        </p:spPr>
        <p:txBody>
          <a:bodyPr wrap="none">
            <a:spAutoFit/>
          </a:bodyPr>
          <a:lstStyle/>
          <a:p>
            <a:pPr lvl="0"/>
            <a:r>
              <a:rPr lang="en-US" altLang="zh-CN" sz="2000" b="1" kern="0" dirty="0">
                <a:solidFill>
                  <a:srgbClr val="0070C0"/>
                </a:solidFill>
                <a:latin typeface="微软雅黑" panose="020B0503020204020204" pitchFamily="34" charset="-122"/>
                <a:ea typeface="微软雅黑" panose="020B0503020204020204" pitchFamily="34" charset="-122"/>
              </a:rPr>
              <a:t>, ……</a:t>
            </a:r>
            <a:endParaRPr lang="zh-CN" altLang="en-US" dirty="0">
              <a:solidFill>
                <a:srgbClr val="0070C0"/>
              </a:solidFill>
            </a:endParaRPr>
          </a:p>
        </p:txBody>
      </p:sp>
      <p:sp>
        <p:nvSpPr>
          <p:cNvPr id="43" name="矩形 42"/>
          <p:cNvSpPr/>
          <p:nvPr/>
        </p:nvSpPr>
        <p:spPr>
          <a:xfrm>
            <a:off x="7861780" y="1857349"/>
            <a:ext cx="1197764" cy="400110"/>
          </a:xfrm>
          <a:prstGeom prst="rect">
            <a:avLst/>
          </a:prstGeom>
        </p:spPr>
        <p:txBody>
          <a:bodyPr wrap="none">
            <a:spAutoFit/>
          </a:bodyPr>
          <a:lstStyle/>
          <a:p>
            <a:pPr lvl="0"/>
            <a:r>
              <a:rPr lang="en-US" altLang="zh-CN" sz="2000" b="1" kern="0" dirty="0">
                <a:latin typeface="微软雅黑" panose="020B0503020204020204" pitchFamily="34" charset="-122"/>
                <a:ea typeface="微软雅黑" panose="020B0503020204020204" pitchFamily="34" charset="-122"/>
              </a:rPr>
              <a:t>, a[1][1]</a:t>
            </a:r>
            <a:endParaRPr lang="zh-CN" altLang="en-US" dirty="0"/>
          </a:p>
        </p:txBody>
      </p:sp>
      <p:sp>
        <p:nvSpPr>
          <p:cNvPr id="44" name="矩形 43"/>
          <p:cNvSpPr/>
          <p:nvPr/>
        </p:nvSpPr>
        <p:spPr>
          <a:xfrm>
            <a:off x="6673233" y="1857349"/>
            <a:ext cx="1197764" cy="400110"/>
          </a:xfrm>
          <a:prstGeom prst="rect">
            <a:avLst/>
          </a:prstGeom>
        </p:spPr>
        <p:txBody>
          <a:bodyPr wrap="none">
            <a:spAutoFit/>
          </a:bodyPr>
          <a:lstStyle/>
          <a:p>
            <a:pPr lvl="0"/>
            <a:r>
              <a:rPr lang="en-US" altLang="zh-CN" sz="2000" b="1" kern="0" dirty="0">
                <a:solidFill>
                  <a:srgbClr val="0070C0"/>
                </a:solidFill>
                <a:latin typeface="微软雅黑" panose="020B0503020204020204" pitchFamily="34" charset="-122"/>
                <a:ea typeface="微软雅黑" panose="020B0503020204020204" pitchFamily="34" charset="-122"/>
              </a:rPr>
              <a:t>, a[0][1]</a:t>
            </a:r>
            <a:endParaRPr lang="zh-CN" altLang="en-US" dirty="0">
              <a:solidFill>
                <a:srgbClr val="0070C0"/>
              </a:solidFill>
            </a:endParaRPr>
          </a:p>
        </p:txBody>
      </p:sp>
      <p:sp>
        <p:nvSpPr>
          <p:cNvPr id="45" name="矩形 44"/>
          <p:cNvSpPr/>
          <p:nvPr/>
        </p:nvSpPr>
        <p:spPr>
          <a:xfrm>
            <a:off x="5005137" y="1857349"/>
            <a:ext cx="1673856" cy="400110"/>
          </a:xfrm>
          <a:prstGeom prst="rect">
            <a:avLst/>
          </a:prstGeom>
        </p:spPr>
        <p:txBody>
          <a:bodyPr wrap="none">
            <a:spAutoFit/>
          </a:bodyPr>
          <a:lstStyle/>
          <a:p>
            <a:pPr lvl="0"/>
            <a:r>
              <a:rPr lang="en-US" altLang="zh-CN" sz="2000" b="1" kern="0" dirty="0">
                <a:latin typeface="微软雅黑" panose="020B0503020204020204" pitchFamily="34" charset="-122"/>
                <a:ea typeface="微软雅黑" panose="020B0503020204020204" pitchFamily="34" charset="-122"/>
              </a:rPr>
              <a:t>, a[2047][0]</a:t>
            </a:r>
            <a:endParaRPr lang="zh-CN" altLang="en-US" dirty="0"/>
          </a:p>
        </p:txBody>
      </p:sp>
      <p:sp>
        <p:nvSpPr>
          <p:cNvPr id="46" name="矩形 45"/>
          <p:cNvSpPr/>
          <p:nvPr/>
        </p:nvSpPr>
        <p:spPr>
          <a:xfrm>
            <a:off x="4214536" y="1857349"/>
            <a:ext cx="829073" cy="400110"/>
          </a:xfrm>
          <a:prstGeom prst="rect">
            <a:avLst/>
          </a:prstGeom>
        </p:spPr>
        <p:txBody>
          <a:bodyPr wrap="none">
            <a:spAutoFit/>
          </a:bodyPr>
          <a:lstStyle/>
          <a:p>
            <a:pPr lvl="0"/>
            <a:r>
              <a:rPr lang="en-US" altLang="zh-CN" sz="2000" b="1" kern="0" dirty="0">
                <a:solidFill>
                  <a:srgbClr val="0070C0"/>
                </a:solidFill>
                <a:latin typeface="微软雅黑" panose="020B0503020204020204" pitchFamily="34" charset="-122"/>
                <a:ea typeface="微软雅黑" panose="020B0503020204020204" pitchFamily="34" charset="-122"/>
              </a:rPr>
              <a:t>, ……</a:t>
            </a:r>
            <a:endParaRPr lang="zh-CN" altLang="en-US" dirty="0">
              <a:solidFill>
                <a:srgbClr val="0070C0"/>
              </a:solidFill>
            </a:endParaRPr>
          </a:p>
        </p:txBody>
      </p:sp>
      <p:sp>
        <p:nvSpPr>
          <p:cNvPr id="47" name="矩形 46"/>
          <p:cNvSpPr/>
          <p:nvPr/>
        </p:nvSpPr>
        <p:spPr>
          <a:xfrm>
            <a:off x="3116639" y="1857349"/>
            <a:ext cx="1197764" cy="400110"/>
          </a:xfrm>
          <a:prstGeom prst="rect">
            <a:avLst/>
          </a:prstGeom>
        </p:spPr>
        <p:txBody>
          <a:bodyPr wrap="none">
            <a:spAutoFit/>
          </a:bodyPr>
          <a:lstStyle/>
          <a:p>
            <a:pPr lvl="0"/>
            <a:r>
              <a:rPr lang="en-US" altLang="zh-CN" sz="2000" b="1" kern="0" dirty="0">
                <a:latin typeface="微软雅黑" panose="020B0503020204020204" pitchFamily="34" charset="-122"/>
                <a:ea typeface="微软雅黑" panose="020B0503020204020204" pitchFamily="34" charset="-122"/>
              </a:rPr>
              <a:t>, a[1][0]</a:t>
            </a:r>
            <a:endParaRPr lang="zh-CN" altLang="en-US" dirty="0"/>
          </a:p>
        </p:txBody>
      </p:sp>
      <p:sp>
        <p:nvSpPr>
          <p:cNvPr id="48" name="矩形 47"/>
          <p:cNvSpPr/>
          <p:nvPr/>
        </p:nvSpPr>
        <p:spPr>
          <a:xfrm>
            <a:off x="11269176" y="1857349"/>
            <a:ext cx="829073" cy="400110"/>
          </a:xfrm>
          <a:prstGeom prst="rect">
            <a:avLst/>
          </a:prstGeom>
        </p:spPr>
        <p:txBody>
          <a:bodyPr wrap="none">
            <a:spAutoFit/>
          </a:bodyPr>
          <a:lstStyle/>
          <a:p>
            <a:pPr lvl="0"/>
            <a:r>
              <a:rPr lang="en-US" altLang="zh-CN" sz="2000" b="1" kern="0" dirty="0">
                <a:solidFill>
                  <a:srgbClr val="0070C0"/>
                </a:solidFill>
                <a:latin typeface="微软雅黑" panose="020B0503020204020204" pitchFamily="34" charset="-122"/>
                <a:ea typeface="微软雅黑" panose="020B0503020204020204" pitchFamily="34" charset="-122"/>
              </a:rPr>
              <a:t>, ……</a:t>
            </a:r>
            <a:endParaRPr lang="zh-CN" altLang="en-US" dirty="0">
              <a:solidFill>
                <a:srgbClr val="0070C0"/>
              </a:solidFill>
            </a:endParaRPr>
          </a:p>
        </p:txBody>
      </p:sp>
      <p:sp>
        <p:nvSpPr>
          <p:cNvPr id="49" name="Rectangle 6"/>
          <p:cNvSpPr>
            <a:spLocks noChangeArrowheads="1"/>
          </p:cNvSpPr>
          <p:nvPr/>
        </p:nvSpPr>
        <p:spPr bwMode="auto">
          <a:xfrm>
            <a:off x="6846094" y="3349360"/>
            <a:ext cx="4979987" cy="2549525"/>
          </a:xfrm>
          <a:prstGeom prst="rect">
            <a:avLst/>
          </a:prstGeom>
          <a:solidFill>
            <a:schemeClr val="bg1"/>
          </a:solidFill>
          <a:ln w="9525">
            <a:solidFill>
              <a:schemeClr val="tx1"/>
            </a:solidFill>
            <a:miter lim="800000"/>
          </a:ln>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0000"/>
              </a:lnSpc>
              <a:buClr>
                <a:schemeClr val="accent1"/>
              </a:buClr>
              <a:buSzPct val="80000"/>
              <a:buFont typeface="Wingdings" panose="05000000000000000000" pitchFamily="2" charset="2"/>
              <a:buNone/>
            </a:pPr>
            <a:r>
              <a:rPr kumimoji="1" lang="zh-CN" altLang="en-US" sz="1900" b="1" dirty="0">
                <a:solidFill>
                  <a:srgbClr val="CC0000"/>
                </a:solidFill>
              </a:rPr>
              <a:t>程序段</a:t>
            </a:r>
            <a:r>
              <a:rPr kumimoji="1" lang="en-US" altLang="zh-CN" sz="1900" b="1" dirty="0">
                <a:solidFill>
                  <a:srgbClr val="CC0000"/>
                </a:solidFill>
              </a:rPr>
              <a:t>B:</a:t>
            </a:r>
            <a:endParaRPr kumimoji="1" lang="en-US" altLang="zh-CN" sz="1900" b="1" dirty="0">
              <a:solidFill>
                <a:srgbClr val="CC0000"/>
              </a:solidFill>
            </a:endParaRPr>
          </a:p>
          <a:p>
            <a:pPr eaLnBrk="1" hangingPunct="1">
              <a:lnSpc>
                <a:spcPct val="110000"/>
              </a:lnSpc>
              <a:buClr>
                <a:schemeClr val="accent1"/>
              </a:buClr>
              <a:buSzPct val="80000"/>
              <a:buFont typeface="Wingdings" panose="05000000000000000000" pitchFamily="2" charset="2"/>
              <a:buNone/>
            </a:pPr>
            <a:r>
              <a:rPr kumimoji="1" lang="en-US" altLang="zh-CN" sz="1900" b="1" dirty="0"/>
              <a:t> </a:t>
            </a:r>
            <a:r>
              <a:rPr kumimoji="1" lang="en-US" altLang="zh-CN" sz="1900" b="1" dirty="0" err="1"/>
              <a:t>int</a:t>
            </a:r>
            <a:r>
              <a:rPr kumimoji="1" lang="en-US" altLang="zh-CN" sz="1900" b="1" dirty="0"/>
              <a:t> </a:t>
            </a:r>
            <a:r>
              <a:rPr kumimoji="1" lang="en-US" altLang="zh-CN" sz="1900" b="1" dirty="0" err="1"/>
              <a:t>sumarraycols</a:t>
            </a:r>
            <a:r>
              <a:rPr kumimoji="1" lang="en-US" altLang="zh-CN" sz="1900" b="1" dirty="0"/>
              <a:t>(</a:t>
            </a:r>
            <a:r>
              <a:rPr kumimoji="1" lang="en-US" altLang="zh-CN" sz="1900" b="1" dirty="0" err="1"/>
              <a:t>int</a:t>
            </a:r>
            <a:r>
              <a:rPr kumimoji="1" lang="en-US" altLang="zh-CN" sz="1900" b="1" dirty="0"/>
              <a:t> a[M][N])</a:t>
            </a:r>
            <a:endParaRPr kumimoji="1" lang="en-US" altLang="zh-CN" sz="1900" b="1" dirty="0"/>
          </a:p>
          <a:p>
            <a:pPr eaLnBrk="1" hangingPunct="1">
              <a:lnSpc>
                <a:spcPct val="110000"/>
              </a:lnSpc>
            </a:pPr>
            <a:r>
              <a:rPr kumimoji="1" lang="en-US" altLang="zh-CN" sz="1900" b="1" dirty="0"/>
              <a:t> {</a:t>
            </a:r>
            <a:endParaRPr kumimoji="1" lang="en-US" altLang="zh-CN" sz="1900" b="1" dirty="0"/>
          </a:p>
          <a:p>
            <a:pPr eaLnBrk="1" hangingPunct="1">
              <a:lnSpc>
                <a:spcPct val="110000"/>
              </a:lnSpc>
            </a:pPr>
            <a:r>
              <a:rPr kumimoji="1" lang="en-US" altLang="zh-CN" sz="1900" b="1" dirty="0"/>
              <a:t>     </a:t>
            </a:r>
            <a:r>
              <a:rPr kumimoji="1" lang="en-US" altLang="zh-CN" sz="1900" b="1" dirty="0" err="1"/>
              <a:t>int</a:t>
            </a:r>
            <a:r>
              <a:rPr kumimoji="1" lang="en-US" altLang="zh-CN" sz="1900" b="1" dirty="0"/>
              <a:t> </a:t>
            </a:r>
            <a:r>
              <a:rPr kumimoji="1" lang="en-US" altLang="zh-CN" sz="1900" b="1" dirty="0" err="1"/>
              <a:t>i</a:t>
            </a:r>
            <a:r>
              <a:rPr kumimoji="1" lang="en-US" altLang="zh-CN" sz="1900" b="1" dirty="0"/>
              <a:t>, j, sum=0;</a:t>
            </a:r>
            <a:endParaRPr kumimoji="1" lang="en-US" altLang="zh-CN" sz="1900" b="1" dirty="0"/>
          </a:p>
          <a:p>
            <a:pPr eaLnBrk="1" hangingPunct="1">
              <a:lnSpc>
                <a:spcPct val="110000"/>
              </a:lnSpc>
            </a:pPr>
            <a:r>
              <a:rPr kumimoji="1" lang="en-US" altLang="zh-CN" sz="1900" b="1" dirty="0"/>
              <a:t>          for  </a:t>
            </a:r>
            <a:r>
              <a:rPr kumimoji="1" lang="en-US" altLang="zh-CN" sz="1900" b="1" dirty="0">
                <a:solidFill>
                  <a:srgbClr val="CC0000"/>
                </a:solidFill>
              </a:rPr>
              <a:t>(j=0; j&lt;N, j++)</a:t>
            </a:r>
            <a:endParaRPr kumimoji="1" lang="en-US" altLang="zh-CN" sz="1900" b="1" dirty="0">
              <a:solidFill>
                <a:srgbClr val="CC0000"/>
              </a:solidFill>
            </a:endParaRPr>
          </a:p>
          <a:p>
            <a:pPr eaLnBrk="1" hangingPunct="1">
              <a:lnSpc>
                <a:spcPct val="110000"/>
              </a:lnSpc>
            </a:pPr>
            <a:r>
              <a:rPr kumimoji="1" lang="en-US" altLang="zh-CN" sz="1900" b="1" dirty="0"/>
              <a:t>	  for </a:t>
            </a:r>
            <a:r>
              <a:rPr kumimoji="1" lang="en-US" altLang="zh-CN" sz="1900" b="1" dirty="0">
                <a:solidFill>
                  <a:srgbClr val="0000FF"/>
                </a:solidFill>
              </a:rPr>
              <a:t>(</a:t>
            </a:r>
            <a:r>
              <a:rPr kumimoji="1" lang="en-US" altLang="zh-CN" sz="1900" b="1" dirty="0" err="1">
                <a:solidFill>
                  <a:srgbClr val="0000FF"/>
                </a:solidFill>
              </a:rPr>
              <a:t>i</a:t>
            </a:r>
            <a:r>
              <a:rPr kumimoji="1" lang="en-US" altLang="zh-CN" sz="1900" b="1" dirty="0">
                <a:solidFill>
                  <a:srgbClr val="0000FF"/>
                </a:solidFill>
              </a:rPr>
              <a:t>=0; </a:t>
            </a:r>
            <a:r>
              <a:rPr kumimoji="1" lang="en-US" altLang="zh-CN" sz="1900" b="1" dirty="0" err="1">
                <a:solidFill>
                  <a:srgbClr val="0000FF"/>
                </a:solidFill>
              </a:rPr>
              <a:t>i</a:t>
            </a:r>
            <a:r>
              <a:rPr kumimoji="1" lang="en-US" altLang="zh-CN" sz="1900" b="1" dirty="0">
                <a:solidFill>
                  <a:srgbClr val="0000FF"/>
                </a:solidFill>
              </a:rPr>
              <a:t>&lt;M, </a:t>
            </a:r>
            <a:r>
              <a:rPr kumimoji="1" lang="en-US" altLang="zh-CN" sz="1900" b="1" dirty="0" err="1">
                <a:solidFill>
                  <a:srgbClr val="0000FF"/>
                </a:solidFill>
              </a:rPr>
              <a:t>i</a:t>
            </a:r>
            <a:r>
              <a:rPr kumimoji="1" lang="en-US" altLang="zh-CN" sz="1900" b="1" dirty="0">
                <a:solidFill>
                  <a:srgbClr val="0000FF"/>
                </a:solidFill>
              </a:rPr>
              <a:t>++)</a:t>
            </a:r>
            <a:r>
              <a:rPr kumimoji="1" lang="en-US" altLang="zh-CN" sz="1900" b="1" dirty="0"/>
              <a:t>  sum+=a[</a:t>
            </a:r>
            <a:r>
              <a:rPr kumimoji="1" lang="en-US" altLang="zh-CN" sz="1900" b="1" dirty="0" err="1"/>
              <a:t>i</a:t>
            </a:r>
            <a:r>
              <a:rPr kumimoji="1" lang="en-US" altLang="zh-CN" sz="1900" b="1" dirty="0"/>
              <a:t>][j];</a:t>
            </a:r>
            <a:endParaRPr kumimoji="1" lang="en-US" altLang="zh-CN" sz="1900" b="1" dirty="0"/>
          </a:p>
          <a:p>
            <a:pPr eaLnBrk="1" hangingPunct="1">
              <a:lnSpc>
                <a:spcPct val="110000"/>
              </a:lnSpc>
            </a:pPr>
            <a:r>
              <a:rPr kumimoji="1" lang="en-US" altLang="zh-CN" sz="1900" b="1" dirty="0"/>
              <a:t>           return sum;</a:t>
            </a:r>
            <a:endParaRPr kumimoji="1" lang="en-US" altLang="zh-CN" sz="1900" b="1" dirty="0"/>
          </a:p>
          <a:p>
            <a:pPr eaLnBrk="1" hangingPunct="1">
              <a:lnSpc>
                <a:spcPct val="110000"/>
              </a:lnSpc>
            </a:pPr>
            <a:r>
              <a:rPr kumimoji="1" lang="en-US" altLang="zh-CN" sz="1900" b="1" dirty="0"/>
              <a:t> }</a:t>
            </a:r>
            <a:endParaRPr kumimoji="1" lang="en-US" altLang="zh-CN" sz="19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8307">
                                            <p:txEl>
                                              <p:pRg st="1" end="1"/>
                                            </p:txEl>
                                          </p:spTgt>
                                        </p:tgtEl>
                                        <p:attrNameLst>
                                          <p:attrName>style.visibility</p:attrName>
                                        </p:attrNameLst>
                                      </p:cBhvr>
                                      <p:to>
                                        <p:strVal val="visible"/>
                                      </p:to>
                                    </p:set>
                                    <p:animEffect transition="in" filter="blinds(horizontal)">
                                      <p:cBhvr>
                                        <p:cTn id="12" dur="500"/>
                                        <p:tgtEl>
                                          <p:spTgt spid="738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8307">
                                            <p:txEl>
                                              <p:pRg st="2" end="2"/>
                                            </p:txEl>
                                          </p:spTgt>
                                        </p:tgtEl>
                                        <p:attrNameLst>
                                          <p:attrName>style.visibility</p:attrName>
                                        </p:attrNameLst>
                                      </p:cBhvr>
                                      <p:to>
                                        <p:strVal val="visible"/>
                                      </p:to>
                                    </p:set>
                                    <p:animEffect transition="in" filter="blinds(horizontal)">
                                      <p:cBhvr>
                                        <p:cTn id="17" dur="500"/>
                                        <p:tgtEl>
                                          <p:spTgt spid="738307">
                                            <p:txEl>
                                              <p:pRg st="2" end="2"/>
                                            </p:txEl>
                                          </p:spTgt>
                                        </p:tgtEl>
                                      </p:cBhvr>
                                    </p:animEffect>
                                  </p:childTnLst>
                                  <p:subTnLst>
                                    <p:animClr clrSpc="rgb" dir="cw">
                                      <p:cBhvr override="childStyle">
                                        <p:cTn dur="1" fill="hold" display="0" masterRel="nextClick" afterEffect="1"/>
                                        <p:tgtEl>
                                          <p:spTgt spid="738307">
                                            <p:txEl>
                                              <p:pRg st="2" end="2"/>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blinds(horizontal)">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blinds(horizontal)">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linds(horizontal)">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blinds(horizontal)">
                                      <p:cBhvr>
                                        <p:cTn id="47" dur="500"/>
                                        <p:tgtEl>
                                          <p:spTgt spid="4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blinds(horizontal)">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blinds(horizontal)">
                                      <p:cBhvr>
                                        <p:cTn id="57" dur="500"/>
                                        <p:tgtEl>
                                          <p:spTgt spid="4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blinds(horizontal)">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38307">
                                            <p:txEl>
                                              <p:pRg st="3" end="3"/>
                                            </p:txEl>
                                          </p:spTgt>
                                        </p:tgtEl>
                                        <p:attrNameLst>
                                          <p:attrName>style.visibility</p:attrName>
                                        </p:attrNameLst>
                                      </p:cBhvr>
                                      <p:to>
                                        <p:strVal val="visible"/>
                                      </p:to>
                                    </p:set>
                                    <p:animEffect transition="in" filter="blinds(horizontal)">
                                      <p:cBhvr>
                                        <p:cTn id="67" dur="500"/>
                                        <p:tgtEl>
                                          <p:spTgt spid="738307">
                                            <p:txEl>
                                              <p:pRg st="3" end="3"/>
                                            </p:txEl>
                                          </p:spTgt>
                                        </p:tgtEl>
                                      </p:cBhvr>
                                    </p:animEffect>
                                  </p:childTnLst>
                                  <p:subTnLst>
                                    <p:animClr clrSpc="rgb" dir="cw">
                                      <p:cBhvr override="childStyle">
                                        <p:cTn dur="1" fill="hold" display="0" masterRel="nextClick" afterEffect="1"/>
                                        <p:tgtEl>
                                          <p:spTgt spid="738307">
                                            <p:txEl>
                                              <p:pRg st="3" end="3"/>
                                            </p:txEl>
                                          </p:spTgt>
                                        </p:tgtEl>
                                        <p:attrNameLst>
                                          <p:attrName>ppt_c</p:attrName>
                                        </p:attrNameLst>
                                      </p:cBhvr>
                                      <p:to>
                                        <a:schemeClr val="accent1"/>
                                      </p:to>
                                    </p:animClr>
                                  </p:sub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38307">
                                            <p:txEl>
                                              <p:pRg st="4" end="4"/>
                                            </p:txEl>
                                          </p:spTgt>
                                        </p:tgtEl>
                                        <p:attrNameLst>
                                          <p:attrName>style.visibility</p:attrName>
                                        </p:attrNameLst>
                                      </p:cBhvr>
                                      <p:to>
                                        <p:strVal val="visible"/>
                                      </p:to>
                                    </p:set>
                                    <p:animEffect transition="in" filter="blinds(horizontal)">
                                      <p:cBhvr>
                                        <p:cTn id="72" dur="500"/>
                                        <p:tgtEl>
                                          <p:spTgt spid="738307">
                                            <p:txEl>
                                              <p:pRg st="4" end="4"/>
                                            </p:txEl>
                                          </p:spTgt>
                                        </p:tgtEl>
                                      </p:cBhvr>
                                    </p:animEffect>
                                  </p:childTnLst>
                                  <p:subTnLst>
                                    <p:animClr clrSpc="rgb" dir="cw">
                                      <p:cBhvr override="childStyle">
                                        <p:cTn dur="1" fill="hold" display="0" masterRel="nextClick" afterEffect="1"/>
                                        <p:tgtEl>
                                          <p:spTgt spid="738307">
                                            <p:txEl>
                                              <p:pRg st="4" end="4"/>
                                            </p:txEl>
                                          </p:spTgt>
                                        </p:tgtEl>
                                        <p:attrNameLst>
                                          <p:attrName>ppt_c</p:attrName>
                                        </p:attrNameLst>
                                      </p:cBhvr>
                                      <p:to>
                                        <a:schemeClr val="accent1"/>
                                      </p:to>
                                    </p:animClr>
                                  </p:sub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38307">
                                            <p:txEl>
                                              <p:pRg st="5" end="5"/>
                                            </p:txEl>
                                          </p:spTgt>
                                        </p:tgtEl>
                                        <p:attrNameLst>
                                          <p:attrName>style.visibility</p:attrName>
                                        </p:attrNameLst>
                                      </p:cBhvr>
                                      <p:to>
                                        <p:strVal val="visible"/>
                                      </p:to>
                                    </p:set>
                                    <p:animEffect transition="in" filter="blinds(horizontal)">
                                      <p:cBhvr>
                                        <p:cTn id="77" dur="500"/>
                                        <p:tgtEl>
                                          <p:spTgt spid="738307">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38307">
                                            <p:txEl>
                                              <p:pRg st="6" end="6"/>
                                            </p:txEl>
                                          </p:spTgt>
                                        </p:tgtEl>
                                        <p:attrNameLst>
                                          <p:attrName>style.visibility</p:attrName>
                                        </p:attrNameLst>
                                      </p:cBhvr>
                                      <p:to>
                                        <p:strVal val="visible"/>
                                      </p:to>
                                    </p:set>
                                    <p:animEffect transition="in" filter="blinds(horizontal)">
                                      <p:cBhvr>
                                        <p:cTn id="82" dur="500"/>
                                        <p:tgtEl>
                                          <p:spTgt spid="738307">
                                            <p:txEl>
                                              <p:pRg st="6" end="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38343"/>
                                        </p:tgtEl>
                                        <p:attrNameLst>
                                          <p:attrName>style.visibility</p:attrName>
                                        </p:attrNameLst>
                                      </p:cBhvr>
                                      <p:to>
                                        <p:strVal val="visible"/>
                                      </p:to>
                                    </p:set>
                                    <p:animEffect transition="in" filter="blinds(horizontal)">
                                      <p:cBhvr>
                                        <p:cTn id="87" dur="500"/>
                                        <p:tgtEl>
                                          <p:spTgt spid="738343"/>
                                        </p:tgtEl>
                                      </p:cBhvr>
                                    </p:animEffect>
                                  </p:childTnLst>
                                  <p:subTnLst>
                                    <p:animClr clrSpc="rgb" dir="cw">
                                      <p:cBhvr override="childStyle">
                                        <p:cTn dur="1" fill="hold" display="0" masterRel="nextClick" afterEffect="1"/>
                                        <p:tgtEl>
                                          <p:spTgt spid="738343"/>
                                        </p:tgtEl>
                                        <p:attrNameLst>
                                          <p:attrName>ppt_c</p:attrName>
                                        </p:attrNameLst>
                                      </p:cBhvr>
                                      <p:to>
                                        <a:schemeClr val="accent1"/>
                                      </p:to>
                                    </p:animClr>
                                  </p:sub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38344"/>
                                        </p:tgtEl>
                                        <p:attrNameLst>
                                          <p:attrName>style.visibility</p:attrName>
                                        </p:attrNameLst>
                                      </p:cBhvr>
                                      <p:to>
                                        <p:strVal val="visible"/>
                                      </p:to>
                                    </p:set>
                                    <p:animEffect transition="in" filter="blinds(horizontal)">
                                      <p:cBhvr>
                                        <p:cTn id="92" dur="500"/>
                                        <p:tgtEl>
                                          <p:spTgt spid="738344"/>
                                        </p:tgtEl>
                                      </p:cBhvr>
                                    </p:animEffect>
                                  </p:childTnLst>
                                  <p:subTnLst>
                                    <p:animClr clrSpc="rgb" dir="cw">
                                      <p:cBhvr override="childStyle">
                                        <p:cTn dur="1" fill="hold" display="0" masterRel="nextClick" afterEffect="1"/>
                                        <p:tgtEl>
                                          <p:spTgt spid="738344"/>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43" grpId="0"/>
      <p:bldP spid="738344" grpId="0"/>
      <p:bldP spid="40" grpId="0"/>
      <p:bldP spid="41" grpId="0"/>
      <p:bldP spid="42" grpId="0"/>
      <p:bldP spid="43" grpId="0"/>
      <p:bldP spid="44" grpId="0"/>
      <p:bldP spid="45" grpId="0"/>
      <p:bldP spid="46" grpId="0"/>
      <p:bldP spid="47" grpId="0"/>
      <p:bldP spid="48" grpId="0"/>
      <p:bldP spid="49" grpId="0" animBg="1"/>
    </p:bldLst>
  </p:timing>
</p:sld>
</file>

<file path=ppt/theme/theme1.xml><?xml version="1.0" encoding="utf-8"?>
<a:theme xmlns:a="http://schemas.openxmlformats.org/drawingml/2006/main" name="slides">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lides">
      <a:majorFont>
        <a:latin typeface="Arial"/>
        <a:ea typeface="宋体"/>
        <a:cs typeface="Arial"/>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5778</Words>
  <Application>WPS 演示</Application>
  <PresentationFormat>宽屏</PresentationFormat>
  <Paragraphs>742</Paragraphs>
  <Slides>26</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26</vt:i4>
      </vt:variant>
    </vt:vector>
  </HeadingPairs>
  <TitlesOfParts>
    <vt:vector size="42" baseType="lpstr">
      <vt:lpstr>Arial</vt:lpstr>
      <vt:lpstr>宋体</vt:lpstr>
      <vt:lpstr>Wingdings</vt:lpstr>
      <vt:lpstr>Times New Roman</vt:lpstr>
      <vt:lpstr>微软雅黑</vt:lpstr>
      <vt:lpstr>AngsanaUPC</vt:lpstr>
      <vt:lpstr>Microsoft Sans Serif</vt:lpstr>
      <vt:lpstr>PMingLiU</vt:lpstr>
      <vt:lpstr>PMingLiU-ExtB</vt:lpstr>
      <vt:lpstr>Courier New</vt:lpstr>
      <vt:lpstr>黑体</vt:lpstr>
      <vt:lpstr>华文新魏</vt:lpstr>
      <vt:lpstr>Arial Unicode MS</vt:lpstr>
      <vt:lpstr>Helvetica</vt:lpstr>
      <vt:lpstr>Cambria Math</vt:lpstr>
      <vt:lpstr>slides</vt:lpstr>
      <vt:lpstr>第 18 讲</vt:lpstr>
      <vt:lpstr>学习内容</vt:lpstr>
      <vt:lpstr>程序访问的局部性</vt:lpstr>
      <vt:lpstr>程序访问的局部性</vt:lpstr>
      <vt:lpstr>程序访问的局部性-实例1</vt:lpstr>
      <vt:lpstr>程序访问的局部性-实例1</vt:lpstr>
      <vt:lpstr>程序访问的局部性-实例2</vt:lpstr>
      <vt:lpstr>程序访问的局部性-实例2</vt:lpstr>
      <vt:lpstr>程序访问的局部性-实例2</vt:lpstr>
      <vt:lpstr>回顾与练习</vt:lpstr>
      <vt:lpstr>学习内容</vt:lpstr>
      <vt:lpstr>Cache的基本工作原理</vt:lpstr>
      <vt:lpstr>什么是Cache（高速缓存）？</vt:lpstr>
      <vt:lpstr>Cache的组织结构</vt:lpstr>
      <vt:lpstr>有效位（Valid Bit）</vt:lpstr>
      <vt:lpstr>CPU在Cache中的访问过程</vt:lpstr>
      <vt:lpstr>Cache-主存层次的平均访问时间</vt:lpstr>
      <vt:lpstr>Cache-主存层次的平均访问时间-举例</vt:lpstr>
      <vt:lpstr>Cache-主存层次的平均访问时间-举例</vt:lpstr>
      <vt:lpstr>回顾与练习</vt:lpstr>
      <vt:lpstr>学习内容</vt:lpstr>
      <vt:lpstr>Cache行和主存块之间的映射方式</vt:lpstr>
      <vt:lpstr>直接映射</vt:lpstr>
      <vt:lpstr>直接映射的特点</vt:lpstr>
      <vt:lpstr>直接映射时主存地址的划分</vt:lpstr>
      <vt:lpstr>64 KB Direct Mapped Cache with 16B Blocks</vt:lpstr>
    </vt:vector>
  </TitlesOfParts>
  <LinksUpToDate>false</LinksUpToDate>
  <SharedDoc>false</SharedDoc>
  <HyperlinksChanged>false</HyperlinksChanged>
  <AppVersion>14.0000</AppVersion>
  <Pages>33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cfyuan</dc:creator>
  <dc:subject>Basic Concepts</dc:subject>
  <cp:lastModifiedBy>张光建</cp:lastModifiedBy>
  <cp:revision>1317</cp:revision>
  <cp:lastPrinted>1998-05-11T16:40:00Z</cp:lastPrinted>
  <dcterms:created xsi:type="dcterms:W3CDTF">1996-09-09T11:21:00Z</dcterms:created>
  <dcterms:modified xsi:type="dcterms:W3CDTF">2021-09-03T03:45:09Z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y fmtid="{D5CDD505-2E9C-101B-9397-08002B2CF9AE}" pid="22" name="ICV">
    <vt:lpwstr>2BF19F3C3DF347B09577D0FD9E7252ED</vt:lpwstr>
  </property>
  <property fmtid="{D5CDD505-2E9C-101B-9397-08002B2CF9AE}" pid="23" name="KSOProductBuildVer">
    <vt:lpwstr>2052-11.1.0.10700</vt:lpwstr>
  </property>
</Properties>
</file>