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822" r:id="rId2"/>
    <p:sldId id="823" r:id="rId3"/>
    <p:sldId id="841" r:id="rId4"/>
    <p:sldId id="829" r:id="rId5"/>
    <p:sldId id="830" r:id="rId6"/>
    <p:sldId id="832" r:id="rId7"/>
    <p:sldId id="583" r:id="rId8"/>
    <p:sldId id="833" r:id="rId9"/>
    <p:sldId id="810" r:id="rId10"/>
    <p:sldId id="834" r:id="rId11"/>
    <p:sldId id="812" r:id="rId12"/>
    <p:sldId id="661" r:id="rId13"/>
    <p:sldId id="835" r:id="rId14"/>
    <p:sldId id="708" r:id="rId15"/>
    <p:sldId id="836" r:id="rId16"/>
    <p:sldId id="716" r:id="rId17"/>
    <p:sldId id="717" r:id="rId18"/>
    <p:sldId id="718" r:id="rId19"/>
    <p:sldId id="720" r:id="rId20"/>
    <p:sldId id="729" r:id="rId21"/>
    <p:sldId id="732" r:id="rId22"/>
    <p:sldId id="730" r:id="rId23"/>
    <p:sldId id="842" r:id="rId24"/>
    <p:sldId id="726" r:id="rId25"/>
    <p:sldId id="733" r:id="rId26"/>
    <p:sldId id="843" r:id="rId27"/>
    <p:sldId id="736" r:id="rId28"/>
    <p:sldId id="844" r:id="rId29"/>
    <p:sldId id="737" r:id="rId30"/>
    <p:sldId id="738" r:id="rId31"/>
    <p:sldId id="846" r:id="rId32"/>
    <p:sldId id="847" r:id="rId33"/>
    <p:sldId id="740" r:id="rId34"/>
    <p:sldId id="744" r:id="rId35"/>
    <p:sldId id="745" r:id="rId36"/>
    <p:sldId id="747" r:id="rId37"/>
    <p:sldId id="839" r:id="rId38"/>
    <p:sldId id="840" r:id="rId39"/>
    <p:sldId id="752" r:id="rId40"/>
    <p:sldId id="753" r:id="rId41"/>
    <p:sldId id="837" r:id="rId42"/>
    <p:sldId id="754" r:id="rId43"/>
    <p:sldId id="755" r:id="rId44"/>
    <p:sldId id="756" r:id="rId45"/>
    <p:sldId id="757" r:id="rId46"/>
    <p:sldId id="758" r:id="rId47"/>
    <p:sldId id="760" r:id="rId48"/>
    <p:sldId id="762" r:id="rId49"/>
    <p:sldId id="763" r:id="rId50"/>
    <p:sldId id="764" r:id="rId51"/>
    <p:sldId id="765" r:id="rId52"/>
    <p:sldId id="766" r:id="rId53"/>
    <p:sldId id="767" r:id="rId54"/>
    <p:sldId id="768" r:id="rId55"/>
    <p:sldId id="769" r:id="rId56"/>
    <p:sldId id="770" r:id="rId57"/>
  </p:sldIdLst>
  <p:sldSz cx="12192000" cy="6858000"/>
  <p:notesSz cx="6858000" cy="9190038"/>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E9267"/>
    <a:srgbClr val="146C18"/>
    <a:srgbClr val="990000"/>
    <a:srgbClr val="3399FF"/>
    <a:srgbClr val="00CCFF"/>
    <a:srgbClr val="D1390F"/>
    <a:srgbClr val="0000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177" autoAdjust="0"/>
    <p:restoredTop sz="90649" autoAdjust="0"/>
  </p:normalViewPr>
  <p:slideViewPr>
    <p:cSldViewPr snapToGrid="0">
      <p:cViewPr varScale="1">
        <p:scale>
          <a:sx n="77" d="100"/>
          <a:sy n="77" d="100"/>
        </p:scale>
        <p:origin x="58" y="139"/>
      </p:cViewPr>
      <p:guideLst>
        <p:guide orient="horz" pos="2160"/>
        <p:guide pos="3840"/>
      </p:guideLst>
    </p:cSldViewPr>
  </p:slideViewPr>
  <p:outlineViewPr>
    <p:cViewPr>
      <p:scale>
        <a:sx n="33" d="100"/>
        <a:sy n="33" d="100"/>
      </p:scale>
      <p:origin x="0" y="-45927"/>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62" d="100"/>
          <a:sy n="62" d="100"/>
        </p:scale>
        <p:origin x="2451" y="36"/>
      </p:cViewPr>
      <p:guideLst>
        <p:guide orient="horz" pos="2895"/>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62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361950" y="577850"/>
            <a:ext cx="6148388" cy="345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1" name="Rectangle 3"/>
          <p:cNvSpPr>
            <a:spLocks noGrp="1" noChangeArrowheads="1"/>
          </p:cNvSpPr>
          <p:nvPr>
            <p:ph type="body" sz="quarter" idx="3"/>
          </p:nvPr>
        </p:nvSpPr>
        <p:spPr bwMode="auto">
          <a:xfrm>
            <a:off x="515938" y="4365625"/>
            <a:ext cx="5910262"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lstStyle/>
          <a:p>
            <a:pPr lvl="0"/>
            <a:r>
              <a:rPr lang="en-US" altLang="zh-CN" noProof="0" smtClean="0"/>
              <a:t>We want this to be in font 11 and justify.</a:t>
            </a:r>
          </a:p>
        </p:txBody>
      </p:sp>
      <p:sp>
        <p:nvSpPr>
          <p:cNvPr id="2052" name="Rectangle 4"/>
          <p:cNvSpPr>
            <a:spLocks noChangeArrowheads="1"/>
          </p:cNvSpPr>
          <p:nvPr/>
        </p:nvSpPr>
        <p:spPr bwMode="auto">
          <a:xfrm>
            <a:off x="468313" y="4097338"/>
            <a:ext cx="60515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r>
              <a:rPr lang="zh-CN" altLang="en-US" smtClean="0"/>
              <a:t>--- </a:t>
            </a:r>
            <a:r>
              <a:rPr lang="en-US" altLang="zh-CN" smtClean="0"/>
              <a:t>Slow Down    CWP    Slow Down    CWP    Slow Down    CWP ---</a:t>
            </a:r>
          </a:p>
        </p:txBody>
      </p:sp>
    </p:spTree>
    <p:extLst>
      <p:ext uri="{BB962C8B-B14F-4D97-AF65-F5344CB8AC3E}">
        <p14:creationId xmlns:p14="http://schemas.microsoft.com/office/powerpoint/2010/main" val="173697435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1681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9" name="矩形 8"/>
          <p:cNvSpPr/>
          <p:nvPr/>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p:nvPicPr>
        <p:blipFill>
          <a:blip r:embed="rId2"/>
          <a:stretch>
            <a:fillRect/>
          </a:stretch>
        </p:blipFill>
        <p:spPr>
          <a:xfrm>
            <a:off x="-13176" y="11989"/>
            <a:ext cx="2847619" cy="666667"/>
          </a:xfrm>
          <a:prstGeom prst="rect">
            <a:avLst/>
          </a:prstGeom>
        </p:spPr>
      </p:pic>
      <p:sp>
        <p:nvSpPr>
          <p:cNvPr id="12" name="矩形 11"/>
          <p:cNvSpPr/>
          <p:nvPr/>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p:nvSpPr>
        <p:spPr bwMode="auto">
          <a:xfrm>
            <a:off x="3229931" y="4200341"/>
            <a:ext cx="8586931"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p:nvSpPr>
        <p:spPr bwMode="auto">
          <a:xfrm>
            <a:off x="0" y="6569086"/>
            <a:ext cx="12191999" cy="28891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hasCustomPrompt="1"/>
          </p:nvPr>
        </p:nvSpPr>
        <p:spPr>
          <a:xfrm>
            <a:off x="6223000" y="1295401"/>
            <a:ext cx="5359400" cy="482183"/>
          </a:xfrm>
        </p:spPr>
        <p:txBody>
          <a:bodyPr/>
          <a:lstStyle/>
          <a:p>
            <a:pPr lvl="0"/>
            <a:r>
              <a:rPr lang="zh-CN" altLang="en-US" noProof="0" smtClean="0"/>
              <a:t>单击图标添加联机映像</a:t>
            </a:r>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66801" y="190501"/>
            <a:ext cx="8098367" cy="479747"/>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592667" y="889001"/>
            <a:ext cx="10922000" cy="482183"/>
          </a:xfrm>
        </p:spPr>
        <p:txBody>
          <a:bodyPr/>
          <a:lstStyle/>
          <a:p>
            <a:pPr lvl="0"/>
            <a:r>
              <a:rPr lang="zh-CN" altLang="en-US" noProof="0" smtClean="0"/>
              <a:t>单击图标添加表格</a:t>
            </a:r>
            <a:endParaRPr lang="zh-CN" altLang="en-US" noProof="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92667" y="987748"/>
            <a:ext cx="10922000" cy="2051844"/>
          </a:xfrm>
        </p:spPr>
        <p:txBody>
          <a:bodyPr/>
          <a:lstStyle>
            <a:lvl1pPr>
              <a:lnSpc>
                <a:spcPct val="100000"/>
              </a:lnSpc>
              <a:spcBef>
                <a:spcPts val="600"/>
              </a:spcBef>
              <a:defRPr>
                <a:solidFill>
                  <a:srgbClr val="003399"/>
                </a:solidFill>
              </a:defRPr>
            </a:lvl1pPr>
            <a:lvl2pPr>
              <a:spcBef>
                <a:spcPts val="600"/>
              </a:spcBef>
              <a:defRPr sz="2400">
                <a:solidFill>
                  <a:schemeClr val="tx1"/>
                </a:solidFill>
              </a:defRPr>
            </a:lvl2pPr>
            <a:lvl3pPr>
              <a:spcBef>
                <a:spcPts val="600"/>
              </a:spcBef>
              <a:defRPr sz="2000">
                <a:solidFill>
                  <a:srgbClr val="002060"/>
                </a:solidFill>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5" name="直接连接符 4"/>
          <p:cNvCxnSpPr/>
          <p:nvPr/>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bwMode="auto">
          <a:xfrm>
            <a:off x="326639" y="6581118"/>
            <a:ext cx="11880000" cy="288000"/>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8100000" scaled="1"/>
            <a:tileRect/>
          </a:gra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57934" y="6581120"/>
            <a:ext cx="1234066" cy="288912"/>
          </a:xfrm>
          <a:prstGeom prst="rect">
            <a:avLst/>
          </a:prstGeom>
        </p:spPr>
      </p:pic>
      <p:sp>
        <p:nvSpPr>
          <p:cNvPr id="4" name="文本框 3"/>
          <p:cNvSpPr txBox="1"/>
          <p:nvPr/>
        </p:nvSpPr>
        <p:spPr>
          <a:xfrm>
            <a:off x="-30322" y="6509188"/>
            <a:ext cx="393056" cy="307777"/>
          </a:xfrm>
          <a:prstGeom prst="rect">
            <a:avLst/>
          </a:prstGeom>
          <a:noFill/>
        </p:spPr>
        <p:txBody>
          <a:bodyPr wrap="none" rtlCol="0">
            <a:spAutoFit/>
          </a:bodyPr>
          <a:lstStyle/>
          <a:p>
            <a:fld id="{2D17C884-E345-4F2E-89A9-D6306D51BE03}" type="slidenum">
              <a:rPr lang="zh-CN" altLang="en-US" smtClean="0"/>
              <a:t>‹#›</a:t>
            </a:fld>
            <a:endParaRPr lang="zh-CN" altLang="en-US" dirty="0"/>
          </a:p>
        </p:txBody>
      </p:sp>
      <p:sp>
        <p:nvSpPr>
          <p:cNvPr id="8" name="矩形 7"/>
          <p:cNvSpPr/>
          <p:nvPr/>
        </p:nvSpPr>
        <p:spPr bwMode="auto">
          <a:xfrm>
            <a:off x="0" y="12700"/>
            <a:ext cx="11582400" cy="1524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p>
        </p:txBody>
      </p:sp>
      <p:sp>
        <p:nvSpPr>
          <p:cNvPr id="1028" name="Rectangle 4"/>
          <p:cNvSpPr>
            <a:spLocks noChangeArrowheads="1"/>
          </p:cNvSpPr>
          <p:nvPr/>
        </p:nvSpPr>
        <p:spPr bwMode="auto">
          <a:xfrm>
            <a:off x="10295467" y="6553200"/>
            <a:ext cx="1090042" cy="1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l">
              <a:defRPr/>
            </a:pPr>
            <a:fld id="{4E29729D-9F27-4B1A-87EF-B22519EA6DB4}" type="datetime4">
              <a:rPr lang="zh-CN" altLang="en-US" sz="800" b="1" smtClean="0">
                <a:solidFill>
                  <a:schemeClr val="accent2"/>
                </a:solidFill>
                <a:latin typeface="Arial" panose="020B0604020202020204" pitchFamily="34" charset="0"/>
              </a:rPr>
              <a:t>2021年11月9日星期二</a:t>
            </a:fld>
            <a:endParaRPr lang="en-US" altLang="zh-CN" sz="800" b="1">
              <a:solidFill>
                <a:schemeClr val="accent2"/>
              </a:solidFill>
              <a:latin typeface="Arial" panose="020B0604020202020204" pitchFamily="34" charset="0"/>
            </a:endParaRPr>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p>
          <a:p>
            <a:pPr lvl="2"/>
            <a:r>
              <a:rPr lang="en-US" altLang="zh-CN" dirty="0"/>
              <a:t>This is our 3rd level bullet</a:t>
            </a:r>
          </a:p>
          <a:p>
            <a:pPr lvl="0"/>
            <a:r>
              <a:rPr lang="en-US" altLang="zh-CN" dirty="0"/>
              <a:t>This is our next 1st Level </a:t>
            </a:r>
            <a:r>
              <a:rPr lang="en-US" altLang="zh-CN" dirty="0" err="1"/>
              <a:t>Bullelt</a:t>
            </a:r>
            <a:endParaRPr lang="en-US" altLang="zh-CN" dirty="0"/>
          </a:p>
          <a:p>
            <a:pPr lvl="1"/>
            <a:r>
              <a:rPr lang="en-US" altLang="zh-CN" dirty="0"/>
              <a:t>This is our 2nd level bullet</a:t>
            </a:r>
          </a:p>
          <a:p>
            <a:pPr lvl="2"/>
            <a:r>
              <a:rPr lang="en-US" altLang="zh-CN" dirty="0"/>
              <a:t>This is our 3rd level bullet</a:t>
            </a:r>
          </a:p>
        </p:txBody>
      </p:sp>
      <p:sp>
        <p:nvSpPr>
          <p:cNvPr id="5" name="Line 7"/>
          <p:cNvSpPr>
            <a:spLocks noChangeShapeType="1"/>
          </p:cNvSpPr>
          <p:nvPr userDrawn="1"/>
        </p:nvSpPr>
        <p:spPr bwMode="auto">
          <a:xfrm>
            <a:off x="378884" y="614363"/>
            <a:ext cx="11309349" cy="0"/>
          </a:xfrm>
          <a:prstGeom prst="line">
            <a:avLst/>
          </a:prstGeom>
          <a:noFill/>
          <a:ln w="127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 name="Rectangle 8"/>
          <p:cNvSpPr>
            <a:spLocks noChangeArrowheads="1"/>
          </p:cNvSpPr>
          <p:nvPr userDrawn="1"/>
        </p:nvSpPr>
        <p:spPr bwMode="auto">
          <a:xfrm>
            <a:off x="10295467" y="6553201"/>
            <a:ext cx="1090042" cy="17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defRPr/>
            </a:pPr>
            <a:fld id="{6327989F-9997-4F58-9943-530395A2B4D0}" type="datetime4">
              <a:rPr lang="zh-CN" altLang="en-US" sz="800" smtClean="0">
                <a:solidFill>
                  <a:schemeClr val="accent2"/>
                </a:solidFill>
                <a:latin typeface="Arial" panose="020B0604020202020204" pitchFamily="34" charset="0"/>
                <a:ea typeface="宋体" panose="02010600030101010101" pitchFamily="2" charset="-122"/>
              </a:rPr>
              <a:t>2021年11月9日星期二</a:t>
            </a:fld>
            <a:endParaRPr lang="en-US" altLang="zh-CN" sz="800" smtClean="0">
              <a:solidFill>
                <a:schemeClr val="accent2"/>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l" rtl="0" eaLnBrk="1" fontAlgn="base" hangingPunct="1">
        <a:lnSpc>
          <a:spcPct val="87000"/>
        </a:lnSpc>
        <a:spcBef>
          <a:spcPct val="0"/>
        </a:spcBef>
        <a:spcAft>
          <a:spcPct val="0"/>
        </a:spcAft>
        <a:defRPr sz="3200" b="1">
          <a:solidFill>
            <a:schemeClr val="accent1"/>
          </a:solidFill>
          <a:latin typeface="+mj-lt"/>
          <a:ea typeface="+mj-ea"/>
          <a:cs typeface="+mj-cs"/>
        </a:defRPr>
      </a:lvl1pPr>
      <a:lvl2pPr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1" fontAlgn="base" hangingPunct="1">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1" fontAlgn="base" hangingPunct="1">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1" fontAlgn="base" hangingPunct="1">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1" fontAlgn="base" hangingPunct="1">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1" fontAlgn="base" hangingPunct="1">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028808"/>
          </a:xfrm>
        </p:spPr>
        <p:txBody>
          <a:bodyPr/>
          <a:lstStyle/>
          <a:p>
            <a:r>
              <a:rPr lang="zh-CN" altLang="en-US" dirty="0" smtClean="0"/>
              <a:t>第</a:t>
            </a:r>
            <a:r>
              <a:rPr lang="en-US" altLang="zh-CN" dirty="0" smtClean="0"/>
              <a:t>19-21</a:t>
            </a:r>
            <a:r>
              <a:rPr lang="zh-CN" altLang="en-US" dirty="0" smtClean="0"/>
              <a:t>讲</a:t>
            </a:r>
            <a:endParaRPr lang="zh-CN" altLang="en-US" dirty="0"/>
          </a:p>
        </p:txBody>
      </p:sp>
      <p:sp>
        <p:nvSpPr>
          <p:cNvPr id="5" name="副标题 4"/>
          <p:cNvSpPr>
            <a:spLocks noGrp="1"/>
          </p:cNvSpPr>
          <p:nvPr>
            <p:ph type="subTitle" idx="1"/>
          </p:nvPr>
        </p:nvSpPr>
        <p:spPr>
          <a:xfrm>
            <a:off x="3229931" y="2837379"/>
            <a:ext cx="8171494" cy="789960"/>
          </a:xfrm>
        </p:spPr>
        <p:txBody>
          <a:bodyPr/>
          <a:lstStyle/>
          <a:p>
            <a:r>
              <a:rPr lang="zh-CN" altLang="en-US" dirty="0"/>
              <a:t>互连及输入输出</a:t>
            </a:r>
            <a:r>
              <a:rPr lang="zh-CN" altLang="en-US" dirty="0" smtClean="0"/>
              <a:t>组织</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en-US" altLang="zh-CN" dirty="0"/>
              <a:t>I/O</a:t>
            </a:r>
            <a:r>
              <a:rPr lang="zh-CN" altLang="en-US" dirty="0" smtClean="0"/>
              <a:t>总线</a:t>
            </a:r>
            <a:endParaRPr lang="zh-CN" altLang="en-US" dirty="0"/>
          </a:p>
        </p:txBody>
      </p:sp>
      <p:sp>
        <p:nvSpPr>
          <p:cNvPr id="3" name="内容占位符 2"/>
          <p:cNvSpPr>
            <a:spLocks noGrp="1"/>
          </p:cNvSpPr>
          <p:nvPr>
            <p:ph idx="1"/>
          </p:nvPr>
        </p:nvSpPr>
        <p:spPr>
          <a:xfrm>
            <a:off x="592667" y="987748"/>
            <a:ext cx="10922000" cy="5437386"/>
          </a:xfrm>
        </p:spPr>
        <p:txBody>
          <a:bodyPr/>
          <a:lstStyle/>
          <a:p>
            <a:r>
              <a:rPr lang="en-US" altLang="zh-CN" dirty="0"/>
              <a:t>I/O</a:t>
            </a:r>
            <a:r>
              <a:rPr lang="zh-CN" altLang="en-US" dirty="0"/>
              <a:t>总线用于为系统中的各种</a:t>
            </a:r>
            <a:r>
              <a:rPr lang="en-US" altLang="zh-CN" dirty="0"/>
              <a:t>I/O</a:t>
            </a:r>
            <a:r>
              <a:rPr lang="zh-CN" altLang="en-US" dirty="0"/>
              <a:t>设备提供输入输出通道</a:t>
            </a:r>
          </a:p>
          <a:p>
            <a:r>
              <a:rPr lang="en-US" altLang="zh-CN" dirty="0"/>
              <a:t>I/O</a:t>
            </a:r>
            <a:r>
              <a:rPr lang="zh-CN" altLang="en-US" dirty="0"/>
              <a:t>总线在物理上可以是主板上的</a:t>
            </a:r>
            <a:r>
              <a:rPr lang="en-US" altLang="zh-CN" dirty="0"/>
              <a:t>I/O</a:t>
            </a:r>
            <a:r>
              <a:rPr lang="zh-CN" altLang="en-US" dirty="0"/>
              <a:t>扩展槽，如：</a:t>
            </a:r>
          </a:p>
          <a:p>
            <a:pPr lvl="1"/>
            <a:r>
              <a:rPr lang="zh-CN" altLang="en-US" dirty="0"/>
              <a:t>第一代：</a:t>
            </a:r>
            <a:r>
              <a:rPr lang="en-US" altLang="zh-CN" dirty="0"/>
              <a:t>ISA/EISA</a:t>
            </a:r>
            <a:r>
              <a:rPr lang="zh-CN" altLang="en-US" dirty="0"/>
              <a:t>总线、</a:t>
            </a:r>
            <a:r>
              <a:rPr lang="en-US" altLang="zh-CN" dirty="0"/>
              <a:t>VESA</a:t>
            </a:r>
            <a:r>
              <a:rPr lang="zh-CN" altLang="en-US" dirty="0"/>
              <a:t>总线，早被淘汰</a:t>
            </a:r>
          </a:p>
          <a:p>
            <a:pPr lvl="1"/>
            <a:r>
              <a:rPr lang="zh-CN" altLang="en-US" dirty="0"/>
              <a:t>第二代：</a:t>
            </a:r>
            <a:r>
              <a:rPr lang="en-US" altLang="zh-CN" dirty="0"/>
              <a:t>PCI</a:t>
            </a:r>
            <a:r>
              <a:rPr lang="zh-CN" altLang="en-US" dirty="0"/>
              <a:t>、</a:t>
            </a:r>
            <a:r>
              <a:rPr lang="en-US" altLang="zh-CN" dirty="0"/>
              <a:t>AGP</a:t>
            </a:r>
            <a:r>
              <a:rPr lang="zh-CN" altLang="en-US" dirty="0"/>
              <a:t>、</a:t>
            </a:r>
            <a:r>
              <a:rPr lang="en-US" altLang="zh-CN" dirty="0"/>
              <a:t>PCI-X</a:t>
            </a:r>
            <a:r>
              <a:rPr lang="zh-CN" altLang="en-US" dirty="0"/>
              <a:t>，被逐渐淘汰</a:t>
            </a:r>
          </a:p>
          <a:p>
            <a:pPr lvl="1"/>
            <a:r>
              <a:rPr lang="zh-CN" altLang="en-US" dirty="0"/>
              <a:t>第三代：</a:t>
            </a:r>
            <a:r>
              <a:rPr lang="en-US" altLang="zh-CN" dirty="0"/>
              <a:t>PCI-Express</a:t>
            </a:r>
            <a:r>
              <a:rPr lang="zh-CN" altLang="en-US" dirty="0"/>
              <a:t>（串行总线，主流总线）</a:t>
            </a:r>
          </a:p>
          <a:p>
            <a:r>
              <a:rPr lang="en-US" altLang="zh-CN" dirty="0"/>
              <a:t>PCI-Express</a:t>
            </a:r>
            <a:r>
              <a:rPr lang="zh-CN" altLang="en-US" dirty="0"/>
              <a:t>总线</a:t>
            </a:r>
          </a:p>
          <a:p>
            <a:pPr lvl="1"/>
            <a:r>
              <a:rPr lang="zh-CN" altLang="en-US" dirty="0"/>
              <a:t>两个</a:t>
            </a:r>
            <a:r>
              <a:rPr lang="en-US" altLang="zh-CN" dirty="0"/>
              <a:t>PCI-Express</a:t>
            </a:r>
            <a:r>
              <a:rPr lang="zh-CN" altLang="en-US" dirty="0"/>
              <a:t>设备之间以一个链路（</a:t>
            </a:r>
            <a:r>
              <a:rPr lang="en-US" altLang="zh-CN" dirty="0"/>
              <a:t>link</a:t>
            </a:r>
            <a:r>
              <a:rPr lang="zh-CN" altLang="en-US" dirty="0"/>
              <a:t>）相连</a:t>
            </a:r>
          </a:p>
          <a:p>
            <a:pPr lvl="1"/>
            <a:r>
              <a:rPr lang="zh-CN" altLang="en-US" dirty="0"/>
              <a:t>每个链路包含多条通路（</a:t>
            </a:r>
            <a:r>
              <a:rPr lang="en-US" altLang="zh-CN" dirty="0"/>
              <a:t>lane</a:t>
            </a:r>
            <a:r>
              <a:rPr lang="zh-CN" altLang="en-US" dirty="0"/>
              <a:t>），可以是</a:t>
            </a:r>
            <a:r>
              <a:rPr lang="en-US" altLang="zh-CN" dirty="0"/>
              <a:t>1,2,4,8,16</a:t>
            </a:r>
            <a:r>
              <a:rPr lang="zh-CN" altLang="en-US" dirty="0"/>
              <a:t>或</a:t>
            </a:r>
            <a:r>
              <a:rPr lang="en-US" altLang="zh-CN" dirty="0"/>
              <a:t>32</a:t>
            </a:r>
            <a:r>
              <a:rPr lang="zh-CN" altLang="en-US" dirty="0"/>
              <a:t>条</a:t>
            </a:r>
          </a:p>
          <a:p>
            <a:pPr lvl="1"/>
            <a:r>
              <a:rPr lang="en-US" altLang="zh-CN" dirty="0" err="1"/>
              <a:t>PCI-Express×n</a:t>
            </a:r>
            <a:r>
              <a:rPr lang="zh-CN" altLang="en-US" dirty="0"/>
              <a:t>表示一个具有</a:t>
            </a:r>
            <a:r>
              <a:rPr lang="en-US" altLang="zh-CN" dirty="0"/>
              <a:t>n</a:t>
            </a:r>
            <a:r>
              <a:rPr lang="zh-CN" altLang="en-US" dirty="0"/>
              <a:t>条通路的</a:t>
            </a:r>
            <a:r>
              <a:rPr lang="en-US" altLang="zh-CN" dirty="0"/>
              <a:t>PCI-Express</a:t>
            </a:r>
            <a:r>
              <a:rPr lang="zh-CN" altLang="en-US" dirty="0"/>
              <a:t>链路</a:t>
            </a:r>
          </a:p>
          <a:p>
            <a:pPr lvl="1"/>
            <a:r>
              <a:rPr lang="zh-CN" altLang="en-US" dirty="0"/>
              <a:t>每条通路可同时发送和接受，每个数据字节被转换为</a:t>
            </a:r>
            <a:r>
              <a:rPr lang="en-US" altLang="zh-CN" dirty="0"/>
              <a:t>10</a:t>
            </a:r>
            <a:r>
              <a:rPr lang="zh-CN" altLang="en-US" dirty="0"/>
              <a:t>位信息被传输</a:t>
            </a:r>
          </a:p>
          <a:p>
            <a:pPr lvl="1"/>
            <a:r>
              <a:rPr lang="en-US" altLang="zh-CN" dirty="0"/>
              <a:t>PCI-Express1.0</a:t>
            </a:r>
            <a:r>
              <a:rPr lang="zh-CN" altLang="en-US" dirty="0"/>
              <a:t>下，每条通路的发送和接受速率都是</a:t>
            </a:r>
            <a:r>
              <a:rPr lang="en-US" altLang="zh-CN" dirty="0"/>
              <a:t>2.5Gb/s</a:t>
            </a:r>
            <a:r>
              <a:rPr lang="zh-CN" altLang="en-US" dirty="0"/>
              <a:t>，故</a:t>
            </a:r>
            <a:r>
              <a:rPr lang="en-US" altLang="zh-CN" dirty="0" err="1"/>
              <a:t>PCI-Express×n</a:t>
            </a:r>
            <a:r>
              <a:rPr lang="zh-CN" altLang="en-US" dirty="0"/>
              <a:t>的带宽为：</a:t>
            </a:r>
            <a:r>
              <a:rPr lang="en-US" altLang="zh-CN" dirty="0"/>
              <a:t>2.5Gb/s×2×n/10=0.5GB/</a:t>
            </a:r>
            <a:r>
              <a:rPr lang="en-US" altLang="zh-CN" dirty="0" err="1"/>
              <a:t>s×n</a:t>
            </a:r>
            <a:r>
              <a:rPr lang="zh-CN" altLang="en-US" dirty="0" smtClean="0"/>
              <a:t>。</a:t>
            </a:r>
            <a:endParaRPr lang="zh-CN" alt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1" name="Group 1"/>
          <p:cNvGrpSpPr>
            <a:grpSpLocks noChangeAspect="1"/>
          </p:cNvGrpSpPr>
          <p:nvPr/>
        </p:nvGrpSpPr>
        <p:grpSpPr bwMode="auto">
          <a:xfrm>
            <a:off x="1711325" y="839788"/>
            <a:ext cx="8712200" cy="4691062"/>
            <a:chOff x="1572" y="5874"/>
            <a:chExt cx="7420" cy="4368"/>
          </a:xfrm>
        </p:grpSpPr>
        <p:sp>
          <p:nvSpPr>
            <p:cNvPr id="53254" name="AutoShape 33"/>
            <p:cNvSpPr>
              <a:spLocks noChangeAspect="1" noChangeArrowheads="1" noTextEdit="1"/>
            </p:cNvSpPr>
            <p:nvPr/>
          </p:nvSpPr>
          <p:spPr bwMode="auto">
            <a:xfrm>
              <a:off x="1572" y="5874"/>
              <a:ext cx="7420" cy="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5" name="Text Box 32"/>
            <p:cNvSpPr txBox="1">
              <a:spLocks noChangeArrowheads="1"/>
            </p:cNvSpPr>
            <p:nvPr/>
          </p:nvSpPr>
          <p:spPr bwMode="auto">
            <a:xfrm>
              <a:off x="4378" y="6045"/>
              <a:ext cx="1968" cy="735"/>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Intel Core i7</a:t>
              </a:r>
            </a:p>
            <a:p>
              <a:pPr algn="ctr" fontAlgn="ctr"/>
              <a:r>
                <a:rPr lang="zh-CN" altLang="en-US" sz="1800">
                  <a:latin typeface="微软雅黑" panose="020B0503020204020204" pitchFamily="34" charset="-122"/>
                  <a:ea typeface="微软雅黑" panose="020B0503020204020204" pitchFamily="34" charset="-122"/>
                </a:rPr>
                <a:t>处理器</a:t>
              </a:r>
            </a:p>
          </p:txBody>
        </p:sp>
        <p:sp>
          <p:nvSpPr>
            <p:cNvPr id="53256" name="Line 31"/>
            <p:cNvSpPr>
              <a:spLocks noChangeShapeType="1"/>
            </p:cNvSpPr>
            <p:nvPr/>
          </p:nvSpPr>
          <p:spPr bwMode="auto">
            <a:xfrm>
              <a:off x="5356" y="678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7" name="Text Box 30"/>
            <p:cNvSpPr txBox="1">
              <a:spLocks noChangeArrowheads="1"/>
            </p:cNvSpPr>
            <p:nvPr/>
          </p:nvSpPr>
          <p:spPr bwMode="auto">
            <a:xfrm>
              <a:off x="4812" y="6826"/>
              <a:ext cx="54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QPI</a:t>
              </a:r>
            </a:p>
          </p:txBody>
        </p:sp>
        <p:sp>
          <p:nvSpPr>
            <p:cNvPr id="53258" name="Text Box 29"/>
            <p:cNvSpPr txBox="1">
              <a:spLocks noChangeArrowheads="1"/>
            </p:cNvSpPr>
            <p:nvPr/>
          </p:nvSpPr>
          <p:spPr bwMode="auto">
            <a:xfrm>
              <a:off x="5376" y="6830"/>
              <a:ext cx="11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25.6GB/s</a:t>
              </a:r>
            </a:p>
          </p:txBody>
        </p:sp>
        <p:sp>
          <p:nvSpPr>
            <p:cNvPr id="53259" name="Text Box 28"/>
            <p:cNvSpPr txBox="1">
              <a:spLocks noChangeArrowheads="1"/>
            </p:cNvSpPr>
            <p:nvPr/>
          </p:nvSpPr>
          <p:spPr bwMode="auto">
            <a:xfrm>
              <a:off x="4366" y="7224"/>
              <a:ext cx="2062" cy="1002"/>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endParaRPr lang="en-US" altLang="zh-CN" sz="1800">
                <a:latin typeface="微软雅黑" panose="020B0503020204020204" pitchFamily="34" charset="-122"/>
                <a:ea typeface="微软雅黑" panose="020B0503020204020204" pitchFamily="34" charset="-122"/>
              </a:endParaRPr>
            </a:p>
            <a:p>
              <a:pPr algn="ctr" fontAlgn="ctr"/>
              <a:r>
                <a:rPr lang="en-US" altLang="zh-CN" sz="1800">
                  <a:latin typeface="微软雅黑" panose="020B0503020204020204" pitchFamily="34" charset="-122"/>
                  <a:ea typeface="微软雅黑" panose="020B0503020204020204" pitchFamily="34" charset="-122"/>
                </a:rPr>
                <a:t>X58</a:t>
              </a:r>
            </a:p>
            <a:p>
              <a:pPr algn="ctr" fontAlgn="ctr"/>
              <a:r>
                <a:rPr lang="en-US" altLang="zh-CN" sz="1800">
                  <a:latin typeface="微软雅黑" panose="020B0503020204020204" pitchFamily="34" charset="-122"/>
                  <a:ea typeface="微软雅黑" panose="020B0503020204020204" pitchFamily="34" charset="-122"/>
                </a:rPr>
                <a:t>IOH</a:t>
              </a:r>
            </a:p>
          </p:txBody>
        </p:sp>
        <p:sp>
          <p:nvSpPr>
            <p:cNvPr id="53260" name="Text Box 27"/>
            <p:cNvSpPr txBox="1">
              <a:spLocks noChangeArrowheads="1"/>
            </p:cNvSpPr>
            <p:nvPr/>
          </p:nvSpPr>
          <p:spPr bwMode="auto">
            <a:xfrm>
              <a:off x="1629" y="7296"/>
              <a:ext cx="1815" cy="864"/>
            </a:xfrm>
            <a:prstGeom prst="rect">
              <a:avLst/>
            </a:prstGeom>
            <a:noFill/>
            <a:ln w="9525">
              <a:solidFill>
                <a:srgbClr val="000000"/>
              </a:solidFill>
              <a:miter lim="800000"/>
            </a:ln>
            <a:extLst>
              <a:ext uri="{909E8E84-426E-40DD-AFC4-6F175D3DCCD1}">
                <a14:hiddenFill xmlns:a14="http://schemas.microsoft.com/office/drawing/2010/main">
                  <a:solidFill>
                    <a:srgbClr val="C0C0C0"/>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PCI-Express 2.0</a:t>
              </a:r>
            </a:p>
            <a:p>
              <a:pPr algn="ctr" fontAlgn="ctr"/>
              <a:r>
                <a:rPr lang="en-US" altLang="zh-CN" sz="1800">
                  <a:latin typeface="微软雅黑" panose="020B0503020204020204" pitchFamily="34" charset="-122"/>
                  <a:ea typeface="微软雅黑" panose="020B0503020204020204" pitchFamily="34" charset="-122"/>
                </a:rPr>
                <a:t>1</a:t>
              </a:r>
              <a:r>
                <a:rPr lang="en-US" altLang="zh-CN"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rPr>
                <a:t>16</a:t>
              </a:r>
              <a:r>
                <a:rPr lang="zh-CN" altLang="en-US"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sym typeface="Symbol" panose="05050102010706020507" pitchFamily="18" charset="2"/>
                </a:rPr>
                <a:t>2</a:t>
              </a:r>
              <a:r>
                <a:rPr lang="en-US" altLang="zh-CN" sz="1800">
                  <a:latin typeface="微软雅黑" panose="020B0503020204020204" pitchFamily="34" charset="-122"/>
                  <a:ea typeface="微软雅黑" panose="020B0503020204020204" pitchFamily="34" charset="-122"/>
                </a:rPr>
                <a:t>16</a:t>
              </a:r>
              <a:r>
                <a:rPr lang="zh-CN" altLang="en-US" sz="1800">
                  <a:latin typeface="微软雅黑" panose="020B0503020204020204" pitchFamily="34" charset="-122"/>
                  <a:ea typeface="微软雅黑" panose="020B0503020204020204" pitchFamily="34"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sym typeface="Symbol" panose="05050102010706020507" pitchFamily="18" charset="2"/>
                </a:rPr>
                <a:t>4</a:t>
              </a:r>
              <a:r>
                <a:rPr lang="en-US" altLang="zh-CN" sz="1800">
                  <a:latin typeface="微软雅黑" panose="020B0503020204020204" pitchFamily="34" charset="-122"/>
                  <a:ea typeface="微软雅黑" panose="020B0503020204020204" pitchFamily="34" charset="-122"/>
                </a:rPr>
                <a:t>8</a:t>
              </a:r>
              <a:r>
                <a:rPr lang="zh-CN" altLang="en-US" sz="1800">
                  <a:latin typeface="微软雅黑" panose="020B0503020204020204" pitchFamily="34" charset="-122"/>
                  <a:ea typeface="微软雅黑" panose="020B0503020204020204" pitchFamily="34" charset="-122"/>
                  <a:sym typeface="Symbol" panose="05050102010706020507" pitchFamily="18" charset="2"/>
                </a:rPr>
                <a:t>或其他组合</a:t>
              </a:r>
            </a:p>
          </p:txBody>
        </p:sp>
        <p:sp>
          <p:nvSpPr>
            <p:cNvPr id="53261" name="Line 26"/>
            <p:cNvSpPr>
              <a:spLocks noChangeShapeType="1"/>
            </p:cNvSpPr>
            <p:nvPr/>
          </p:nvSpPr>
          <p:spPr bwMode="auto">
            <a:xfrm flipH="1">
              <a:off x="3444" y="7740"/>
              <a:ext cx="92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2" name="Text Box 25"/>
            <p:cNvSpPr txBox="1">
              <a:spLocks noChangeArrowheads="1"/>
            </p:cNvSpPr>
            <p:nvPr/>
          </p:nvSpPr>
          <p:spPr bwMode="auto">
            <a:xfrm>
              <a:off x="3425" y="7368"/>
              <a:ext cx="100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zh-CN" altLang="en-US" sz="1800">
                  <a:latin typeface="微软雅黑" panose="020B0503020204020204" pitchFamily="34" charset="-122"/>
                  <a:ea typeface="微软雅黑" panose="020B0503020204020204" pitchFamily="34" charset="-122"/>
                </a:rPr>
                <a:t>最多</a:t>
              </a:r>
              <a:r>
                <a:rPr lang="en-US" altLang="zh-CN" sz="1800">
                  <a:latin typeface="微软雅黑" panose="020B0503020204020204" pitchFamily="34" charset="-122"/>
                  <a:ea typeface="微软雅黑" panose="020B0503020204020204" pitchFamily="34" charset="-122"/>
                </a:rPr>
                <a:t>36</a:t>
              </a:r>
              <a:r>
                <a:rPr lang="zh-CN" altLang="en-US" sz="1800">
                  <a:latin typeface="微软雅黑" panose="020B0503020204020204" pitchFamily="34" charset="-122"/>
                  <a:ea typeface="微软雅黑" panose="020B0503020204020204" pitchFamily="34" charset="-122"/>
                </a:rPr>
                <a:t>条</a:t>
              </a:r>
            </a:p>
          </p:txBody>
        </p:sp>
        <p:sp>
          <p:nvSpPr>
            <p:cNvPr id="53263" name="Text Box 24"/>
            <p:cNvSpPr txBox="1">
              <a:spLocks noChangeArrowheads="1"/>
            </p:cNvSpPr>
            <p:nvPr/>
          </p:nvSpPr>
          <p:spPr bwMode="auto">
            <a:xfrm>
              <a:off x="4816" y="8268"/>
              <a:ext cx="65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DMI</a:t>
              </a:r>
            </a:p>
          </p:txBody>
        </p:sp>
        <p:sp>
          <p:nvSpPr>
            <p:cNvPr id="53264" name="Line 22"/>
            <p:cNvSpPr>
              <a:spLocks noChangeShapeType="1"/>
            </p:cNvSpPr>
            <p:nvPr/>
          </p:nvSpPr>
          <p:spPr bwMode="auto">
            <a:xfrm>
              <a:off x="5369" y="822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Text Box 21"/>
            <p:cNvSpPr txBox="1">
              <a:spLocks noChangeArrowheads="1"/>
            </p:cNvSpPr>
            <p:nvPr/>
          </p:nvSpPr>
          <p:spPr bwMode="auto">
            <a:xfrm>
              <a:off x="4354" y="8664"/>
              <a:ext cx="2062" cy="1359"/>
            </a:xfrm>
            <a:prstGeom prst="rect">
              <a:avLst/>
            </a:prstGeom>
            <a:solidFill>
              <a:srgbClr val="C0C0C0"/>
            </a:solidFill>
            <a:ln w="9525">
              <a:solidFill>
                <a:srgbClr val="000000"/>
              </a:solidFill>
              <a:miter lim="800000"/>
            </a:ln>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sz="1800">
                <a:latin typeface="微软雅黑" panose="020B0503020204020204" pitchFamily="34" charset="-122"/>
                <a:ea typeface="微软雅黑" panose="020B0503020204020204" pitchFamily="34" charset="-122"/>
              </a:endParaRPr>
            </a:p>
            <a:p>
              <a:pPr algn="ctr"/>
              <a:r>
                <a:rPr lang="en-US" altLang="zh-CN" sz="1800">
                  <a:latin typeface="微软雅黑" panose="020B0503020204020204" pitchFamily="34" charset="-122"/>
                  <a:ea typeface="微软雅黑" panose="020B0503020204020204" pitchFamily="34" charset="-122"/>
                </a:rPr>
                <a:t>ICH10</a:t>
              </a:r>
            </a:p>
            <a:p>
              <a:pPr algn="ctr"/>
              <a:r>
                <a:rPr lang="en-US" altLang="zh-CN" sz="1800">
                  <a:latin typeface="微软雅黑" panose="020B0503020204020204" pitchFamily="34" charset="-122"/>
                  <a:ea typeface="微软雅黑" panose="020B0503020204020204" pitchFamily="34" charset="-122"/>
                </a:rPr>
                <a:t>ICH10R</a:t>
              </a:r>
            </a:p>
          </p:txBody>
        </p:sp>
        <p:sp>
          <p:nvSpPr>
            <p:cNvPr id="53266" name="Line 20"/>
            <p:cNvSpPr>
              <a:spLocks noChangeShapeType="1"/>
            </p:cNvSpPr>
            <p:nvPr/>
          </p:nvSpPr>
          <p:spPr bwMode="auto">
            <a:xfrm flipH="1">
              <a:off x="6404" y="9245"/>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Line 19"/>
            <p:cNvSpPr>
              <a:spLocks noChangeShapeType="1"/>
            </p:cNvSpPr>
            <p:nvPr/>
          </p:nvSpPr>
          <p:spPr bwMode="auto">
            <a:xfrm>
              <a:off x="6346" y="6141"/>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Text Box 18"/>
            <p:cNvSpPr txBox="1">
              <a:spLocks noChangeArrowheads="1"/>
            </p:cNvSpPr>
            <p:nvPr/>
          </p:nvSpPr>
          <p:spPr bwMode="auto">
            <a:xfrm>
              <a:off x="7795" y="6015"/>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a:t>
              </a:r>
              <a:r>
                <a:rPr lang="en-US" altLang="zh-CN" sz="900">
                  <a:ea typeface="宋体" panose="02010600030101010101" pitchFamily="2" charset="-122"/>
                </a:rPr>
                <a:t> </a:t>
              </a:r>
              <a:r>
                <a:rPr lang="en-US" altLang="zh-CN" sz="1500">
                  <a:latin typeface="微软雅黑" panose="020B0503020204020204" pitchFamily="34" charset="-122"/>
                  <a:ea typeface="微软雅黑" panose="020B0503020204020204" pitchFamily="34" charset="-122"/>
                </a:rPr>
                <a:t>1066</a:t>
              </a:r>
            </a:p>
          </p:txBody>
        </p:sp>
        <p:sp>
          <p:nvSpPr>
            <p:cNvPr id="53269" name="Text Box 17"/>
            <p:cNvSpPr txBox="1">
              <a:spLocks noChangeArrowheads="1"/>
            </p:cNvSpPr>
            <p:nvPr/>
          </p:nvSpPr>
          <p:spPr bwMode="auto">
            <a:xfrm>
              <a:off x="6345" y="5874"/>
              <a:ext cx="17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0" name="Line 16"/>
            <p:cNvSpPr>
              <a:spLocks noChangeShapeType="1"/>
            </p:cNvSpPr>
            <p:nvPr/>
          </p:nvSpPr>
          <p:spPr bwMode="auto">
            <a:xfrm>
              <a:off x="6344" y="641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Text Box 15"/>
            <p:cNvSpPr txBox="1">
              <a:spLocks noChangeArrowheads="1"/>
            </p:cNvSpPr>
            <p:nvPr/>
          </p:nvSpPr>
          <p:spPr bwMode="auto">
            <a:xfrm>
              <a:off x="7793" y="6288"/>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a:t>
              </a:r>
              <a:r>
                <a:rPr lang="en-US" altLang="zh-CN" sz="900">
                  <a:ea typeface="宋体" panose="02010600030101010101" pitchFamily="2" charset="-122"/>
                </a:rPr>
                <a:t> </a:t>
              </a:r>
              <a:r>
                <a:rPr lang="en-US" altLang="zh-CN" sz="1500">
                  <a:latin typeface="微软雅黑" panose="020B0503020204020204" pitchFamily="34" charset="-122"/>
                  <a:ea typeface="微软雅黑" panose="020B0503020204020204" pitchFamily="34" charset="-122"/>
                </a:rPr>
                <a:t>1066</a:t>
              </a:r>
            </a:p>
          </p:txBody>
        </p:sp>
        <p:sp>
          <p:nvSpPr>
            <p:cNvPr id="53272" name="Text Box 14"/>
            <p:cNvSpPr txBox="1">
              <a:spLocks noChangeArrowheads="1"/>
            </p:cNvSpPr>
            <p:nvPr/>
          </p:nvSpPr>
          <p:spPr bwMode="auto">
            <a:xfrm>
              <a:off x="6334" y="6116"/>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3" name="Line 13"/>
            <p:cNvSpPr>
              <a:spLocks noChangeShapeType="1"/>
            </p:cNvSpPr>
            <p:nvPr/>
          </p:nvSpPr>
          <p:spPr bwMode="auto">
            <a:xfrm>
              <a:off x="6348" y="668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4" name="Text Box 12"/>
            <p:cNvSpPr txBox="1">
              <a:spLocks noChangeArrowheads="1"/>
            </p:cNvSpPr>
            <p:nvPr/>
          </p:nvSpPr>
          <p:spPr bwMode="auto">
            <a:xfrm>
              <a:off x="7785" y="6560"/>
              <a:ext cx="1071" cy="20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500">
                  <a:latin typeface="微软雅黑" panose="020B0503020204020204" pitchFamily="34" charset="-122"/>
                  <a:ea typeface="微软雅黑" panose="020B0503020204020204" pitchFamily="34" charset="-122"/>
                </a:rPr>
                <a:t>DDR3 1066</a:t>
              </a:r>
            </a:p>
          </p:txBody>
        </p:sp>
        <p:sp>
          <p:nvSpPr>
            <p:cNvPr id="53275" name="Text Box 11"/>
            <p:cNvSpPr txBox="1">
              <a:spLocks noChangeArrowheads="1"/>
            </p:cNvSpPr>
            <p:nvPr/>
          </p:nvSpPr>
          <p:spPr bwMode="auto">
            <a:xfrm>
              <a:off x="6359" y="6393"/>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64b,8.5GB/s</a:t>
              </a:r>
            </a:p>
          </p:txBody>
        </p:sp>
        <p:sp>
          <p:nvSpPr>
            <p:cNvPr id="53276" name="Line 10"/>
            <p:cNvSpPr>
              <a:spLocks noChangeShapeType="1"/>
            </p:cNvSpPr>
            <p:nvPr/>
          </p:nvSpPr>
          <p:spPr bwMode="auto">
            <a:xfrm>
              <a:off x="3808" y="8940"/>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Text Box 9"/>
            <p:cNvSpPr txBox="1">
              <a:spLocks noChangeArrowheads="1"/>
            </p:cNvSpPr>
            <p:nvPr/>
          </p:nvSpPr>
          <p:spPr bwMode="auto">
            <a:xfrm>
              <a:off x="6951" y="9084"/>
              <a:ext cx="1256" cy="34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rPr>
                <a:t>个</a:t>
              </a:r>
              <a:r>
                <a:rPr lang="en-US" altLang="zh-CN" sz="1800">
                  <a:latin typeface="微软雅黑" panose="020B0503020204020204" pitchFamily="34" charset="-122"/>
                  <a:ea typeface="微软雅黑" panose="020B0503020204020204" pitchFamily="34" charset="-122"/>
                </a:rPr>
                <a:t>SATA</a:t>
              </a:r>
              <a:r>
                <a:rPr lang="zh-CN" altLang="en-US" sz="1800">
                  <a:latin typeface="微软雅黑" panose="020B0503020204020204" pitchFamily="34" charset="-122"/>
                  <a:ea typeface="微软雅黑" panose="020B0503020204020204" pitchFamily="34" charset="-122"/>
                </a:rPr>
                <a:t>口</a:t>
              </a:r>
            </a:p>
          </p:txBody>
        </p:sp>
        <p:sp>
          <p:nvSpPr>
            <p:cNvPr id="53278" name="Text Box 8"/>
            <p:cNvSpPr txBox="1">
              <a:spLocks noChangeArrowheads="1"/>
            </p:cNvSpPr>
            <p:nvPr/>
          </p:nvSpPr>
          <p:spPr bwMode="auto">
            <a:xfrm>
              <a:off x="6968" y="9595"/>
              <a:ext cx="1711" cy="33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12</a:t>
              </a:r>
              <a:r>
                <a:rPr lang="zh-CN" altLang="en-US" sz="1800">
                  <a:latin typeface="微软雅黑" panose="020B0503020204020204" pitchFamily="34" charset="-122"/>
                  <a:ea typeface="微软雅黑" panose="020B0503020204020204" pitchFamily="34" charset="-122"/>
                </a:rPr>
                <a:t>个高速</a:t>
              </a:r>
              <a:r>
                <a:rPr lang="en-US" altLang="zh-CN" sz="1800">
                  <a:latin typeface="微软雅黑" panose="020B0503020204020204" pitchFamily="34" charset="-122"/>
                  <a:ea typeface="微软雅黑" panose="020B0503020204020204" pitchFamily="34" charset="-122"/>
                </a:rPr>
                <a:t>USB</a:t>
              </a:r>
              <a:r>
                <a:rPr lang="zh-CN" altLang="en-US" sz="1800">
                  <a:latin typeface="微软雅黑" panose="020B0503020204020204" pitchFamily="34" charset="-122"/>
                  <a:ea typeface="微软雅黑" panose="020B0503020204020204" pitchFamily="34" charset="-122"/>
                </a:rPr>
                <a:t>口</a:t>
              </a:r>
            </a:p>
          </p:txBody>
        </p:sp>
        <p:sp>
          <p:nvSpPr>
            <p:cNvPr id="53279" name="Line 7"/>
            <p:cNvSpPr>
              <a:spLocks noChangeShapeType="1"/>
            </p:cNvSpPr>
            <p:nvPr/>
          </p:nvSpPr>
          <p:spPr bwMode="auto">
            <a:xfrm flipH="1">
              <a:off x="6396" y="8791"/>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0" name="Text Box 6"/>
            <p:cNvSpPr txBox="1">
              <a:spLocks noChangeArrowheads="1"/>
            </p:cNvSpPr>
            <p:nvPr/>
          </p:nvSpPr>
          <p:spPr bwMode="auto">
            <a:xfrm>
              <a:off x="6962" y="8596"/>
              <a:ext cx="1245" cy="34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微软雅黑" panose="020B0503020204020204" pitchFamily="34" charset="-122"/>
                  <a:ea typeface="微软雅黑" panose="020B0503020204020204" pitchFamily="34" charset="-122"/>
                </a:rPr>
                <a:t>集成声卡</a:t>
              </a:r>
            </a:p>
          </p:txBody>
        </p:sp>
        <p:sp>
          <p:nvSpPr>
            <p:cNvPr id="53281" name="Line 5"/>
            <p:cNvSpPr>
              <a:spLocks noChangeShapeType="1"/>
            </p:cNvSpPr>
            <p:nvPr/>
          </p:nvSpPr>
          <p:spPr bwMode="auto">
            <a:xfrm>
              <a:off x="3796" y="9676"/>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82" name="Text Box 4"/>
            <p:cNvSpPr txBox="1">
              <a:spLocks noChangeArrowheads="1"/>
            </p:cNvSpPr>
            <p:nvPr/>
          </p:nvSpPr>
          <p:spPr bwMode="auto">
            <a:xfrm>
              <a:off x="1980" y="8748"/>
              <a:ext cx="1824" cy="33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fontAlgn="ctr"/>
              <a:r>
                <a:rPr lang="en-US" altLang="zh-CN" sz="1800">
                  <a:latin typeface="微软雅黑" panose="020B0503020204020204" pitchFamily="34" charset="-122"/>
                  <a:ea typeface="微软雅黑" panose="020B0503020204020204" pitchFamily="34" charset="-122"/>
                </a:rPr>
                <a:t>6</a:t>
              </a:r>
              <a:r>
                <a:rPr lang="zh-CN" altLang="en-US" sz="1800">
                  <a:latin typeface="微软雅黑" panose="020B0503020204020204" pitchFamily="34" charset="-122"/>
                  <a:ea typeface="微软雅黑" panose="020B0503020204020204" pitchFamily="34" charset="-122"/>
                </a:rPr>
                <a:t>个</a:t>
              </a:r>
              <a:r>
                <a:rPr lang="en-US" altLang="zh-CN" sz="1800">
                  <a:latin typeface="微软雅黑" panose="020B0503020204020204" pitchFamily="34" charset="-122"/>
                  <a:ea typeface="微软雅黑" panose="020B0503020204020204" pitchFamily="34" charset="-122"/>
                </a:rPr>
                <a:t>PCI-Express</a:t>
              </a:r>
              <a:r>
                <a:rPr lang="en-US" altLang="zh-CN">
                  <a:ea typeface="宋体" panose="02010600030101010101" pitchFamily="2" charset="-122"/>
                  <a:sym typeface="Symbol" panose="05050102010706020507" pitchFamily="18" charset="2"/>
                </a:rPr>
                <a:t></a:t>
              </a:r>
              <a:r>
                <a:rPr lang="en-US" altLang="zh-CN" sz="1800">
                  <a:latin typeface="微软雅黑" panose="020B0503020204020204" pitchFamily="34" charset="-122"/>
                  <a:ea typeface="微软雅黑" panose="020B0503020204020204" pitchFamily="34" charset="-122"/>
                </a:rPr>
                <a:t>1</a:t>
              </a:r>
              <a:endParaRPr lang="en-US" altLang="zh-CN" sz="1800">
                <a:latin typeface="微软雅黑" panose="020B0503020204020204" pitchFamily="34" charset="-122"/>
                <a:ea typeface="微软雅黑" panose="020B0503020204020204" pitchFamily="34" charset="-122"/>
                <a:sym typeface="Symbol" panose="05050102010706020507" pitchFamily="18" charset="2"/>
              </a:endParaRPr>
            </a:p>
          </p:txBody>
        </p:sp>
        <p:sp>
          <p:nvSpPr>
            <p:cNvPr id="53283" name="Text Box 3"/>
            <p:cNvSpPr txBox="1">
              <a:spLocks noChangeArrowheads="1"/>
            </p:cNvSpPr>
            <p:nvPr/>
          </p:nvSpPr>
          <p:spPr bwMode="auto">
            <a:xfrm>
              <a:off x="2024" y="9402"/>
              <a:ext cx="1772" cy="52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微软雅黑" panose="020B0503020204020204" pitchFamily="34" charset="-122"/>
                  <a:ea typeface="微软雅黑" panose="020B0503020204020204" pitchFamily="34" charset="-122"/>
                </a:rPr>
                <a:t>10/100/1000Mbps</a:t>
              </a:r>
            </a:p>
            <a:p>
              <a:pPr algn="ctr"/>
              <a:r>
                <a:rPr lang="zh-CN" altLang="en-US" sz="1400">
                  <a:latin typeface="微软雅黑" panose="020B0503020204020204" pitchFamily="34" charset="-122"/>
                  <a:ea typeface="微软雅黑" panose="020B0503020204020204" pitchFamily="34" charset="-122"/>
                </a:rPr>
                <a:t>网卡接口</a:t>
              </a:r>
            </a:p>
          </p:txBody>
        </p:sp>
        <p:sp>
          <p:nvSpPr>
            <p:cNvPr id="53284" name="Line 2"/>
            <p:cNvSpPr>
              <a:spLocks noChangeShapeType="1"/>
            </p:cNvSpPr>
            <p:nvPr/>
          </p:nvSpPr>
          <p:spPr bwMode="auto">
            <a:xfrm flipH="1">
              <a:off x="6408" y="9762"/>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2" name="Text Box 24"/>
          <p:cNvSpPr txBox="1">
            <a:spLocks noChangeArrowheads="1"/>
          </p:cNvSpPr>
          <p:nvPr/>
        </p:nvSpPr>
        <p:spPr bwMode="auto">
          <a:xfrm>
            <a:off x="6169025" y="3398838"/>
            <a:ext cx="954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800">
                <a:latin typeface="微软雅黑" panose="020B0503020204020204" pitchFamily="34" charset="-122"/>
                <a:ea typeface="微软雅黑" panose="020B0503020204020204" pitchFamily="34" charset="-122"/>
              </a:rPr>
              <a:t>2GB/s</a:t>
            </a:r>
          </a:p>
        </p:txBody>
      </p:sp>
      <p:sp>
        <p:nvSpPr>
          <p:cNvPr id="86" name="Rectangle 2"/>
          <p:cNvSpPr txBox="1">
            <a:spLocks noChangeArrowheads="1"/>
          </p:cNvSpPr>
          <p:nvPr/>
        </p:nvSpPr>
        <p:spPr bwMode="auto">
          <a:xfrm>
            <a:off x="2001839" y="5737226"/>
            <a:ext cx="795813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None/>
            </a:pPr>
            <a:r>
              <a:rPr lang="en-US" altLang="zh-CN" sz="1900">
                <a:solidFill>
                  <a:srgbClr val="FF0000"/>
                </a:solidFill>
                <a:ea typeface="黑体" panose="02010609060101010101" pitchFamily="49" charset="-122"/>
              </a:rPr>
              <a:t>QPI</a:t>
            </a:r>
            <a:r>
              <a:rPr lang="zh-CN" altLang="en-US" sz="1900">
                <a:solidFill>
                  <a:srgbClr val="FF0000"/>
                </a:solidFill>
                <a:ea typeface="黑体" panose="02010609060101010101" pitchFamily="49" charset="-122"/>
              </a:rPr>
              <a:t>总线的带宽为：</a:t>
            </a:r>
            <a:r>
              <a:rPr lang="en-US" altLang="zh-CN" sz="1900">
                <a:solidFill>
                  <a:srgbClr val="FF0000"/>
                </a:solidFill>
                <a:ea typeface="黑体" panose="02010609060101010101" pitchFamily="49" charset="-122"/>
              </a:rPr>
              <a:t>6.4GT/s×2B×2=25.6GB/s</a:t>
            </a:r>
          </a:p>
          <a:p>
            <a:pPr>
              <a:lnSpc>
                <a:spcPct val="105000"/>
              </a:lnSpc>
              <a:spcBef>
                <a:spcPts val="600"/>
              </a:spcBef>
              <a:buNone/>
            </a:pPr>
            <a:r>
              <a:rPr lang="zh-CN" altLang="en-US" sz="1900">
                <a:solidFill>
                  <a:srgbClr val="FF0000"/>
                </a:solidFill>
                <a:ea typeface="黑体" panose="02010609060101010101" pitchFamily="49" charset="-122"/>
              </a:rPr>
              <a:t>每个存储器总线的带宽为：</a:t>
            </a:r>
            <a:r>
              <a:rPr lang="en-US" altLang="zh-CN" sz="1900">
                <a:solidFill>
                  <a:srgbClr val="FF0000"/>
                </a:solidFill>
                <a:ea typeface="黑体" panose="02010609060101010101" pitchFamily="49" charset="-122"/>
              </a:rPr>
              <a:t>64b/8×1066 MT/s = 8.5 GB/s .</a:t>
            </a:r>
          </a:p>
        </p:txBody>
      </p:sp>
      <p:sp>
        <p:nvSpPr>
          <p:cNvPr id="2" name="标题 1"/>
          <p:cNvSpPr>
            <a:spLocks noGrp="1"/>
          </p:cNvSpPr>
          <p:nvPr>
            <p:ph type="title"/>
          </p:nvPr>
        </p:nvSpPr>
        <p:spPr/>
        <p:txBody>
          <a:bodyPr/>
          <a:lstStyle/>
          <a:p>
            <a:r>
              <a:rPr lang="zh-CN" altLang="en-US" dirty="0"/>
              <a:t>基于</a:t>
            </a:r>
            <a:r>
              <a:rPr lang="en-US" altLang="zh-CN" dirty="0"/>
              <a:t>Core i7</a:t>
            </a:r>
            <a:r>
              <a:rPr lang="zh-CN" altLang="en-US" dirty="0"/>
              <a:t>系列处理器的互连结构举例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Rectangle 3"/>
          <p:cNvSpPr>
            <a:spLocks noGrp="1" noChangeArrowheads="1"/>
          </p:cNvSpPr>
          <p:nvPr>
            <p:ph idx="1"/>
          </p:nvPr>
        </p:nvSpPr>
        <p:spPr>
          <a:xfrm>
            <a:off x="1309255" y="5130801"/>
            <a:ext cx="9767454" cy="1220847"/>
          </a:xfrm>
        </p:spPr>
        <p:txBody>
          <a:bodyPr/>
          <a:lstStyle/>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设备</a:t>
            </a:r>
            <a:r>
              <a:rPr lang="zh-CN" altLang="en-US" sz="1900" dirty="0">
                <a:solidFill>
                  <a:srgbClr val="0000FF"/>
                </a:solidFill>
                <a:ea typeface="黑体" panose="02010609060101010101" pitchFamily="49" charset="-122"/>
              </a:rPr>
              <a:t>通常是物理上相互独立的设备，它们一般通过</a:t>
            </a:r>
            <a:r>
              <a:rPr lang="zh-CN" altLang="en-US" sz="1900" dirty="0">
                <a:solidFill>
                  <a:srgbClr val="D1390F"/>
                </a:solidFill>
                <a:ea typeface="黑体" panose="02010609060101010101" pitchFamily="49" charset="-122"/>
              </a:rPr>
              <a:t>通信总线</a:t>
            </a:r>
            <a:r>
              <a:rPr lang="zh-CN" altLang="en-US" sz="1900" dirty="0">
                <a:solidFill>
                  <a:srgbClr val="0000FF"/>
                </a:solidFill>
                <a:ea typeface="黑体" panose="02010609060101010101" pitchFamily="49" charset="-122"/>
              </a:rPr>
              <a:t>与</a:t>
            </a:r>
            <a:r>
              <a:rPr lang="en-US" altLang="zh-CN" sz="1900" dirty="0">
                <a:solidFill>
                  <a:srgbClr val="0000FF"/>
                </a:solidFill>
                <a:ea typeface="黑体" panose="02010609060101010101" pitchFamily="49" charset="-122"/>
              </a:rPr>
              <a:t>I/O</a:t>
            </a:r>
            <a:r>
              <a:rPr lang="zh-CN" altLang="en-US" sz="1900" dirty="0">
                <a:solidFill>
                  <a:srgbClr val="0000FF"/>
                </a:solidFill>
                <a:ea typeface="黑体" panose="02010609060101010101" pitchFamily="49" charset="-122"/>
              </a:rPr>
              <a:t>控制器连接</a:t>
            </a:r>
          </a:p>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控制器（</a:t>
            </a:r>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接口）</a:t>
            </a:r>
            <a:r>
              <a:rPr lang="zh-CN" altLang="en-US" sz="1900" dirty="0">
                <a:solidFill>
                  <a:srgbClr val="0000FF"/>
                </a:solidFill>
                <a:ea typeface="黑体" panose="02010609060101010101" pitchFamily="49" charset="-122"/>
              </a:rPr>
              <a:t>通过扩展卡或者南桥芯片与</a:t>
            </a:r>
            <a:r>
              <a:rPr lang="en-US" altLang="zh-CN" sz="1900" dirty="0">
                <a:solidFill>
                  <a:srgbClr val="0000FF"/>
                </a:solidFill>
                <a:ea typeface="黑体" panose="02010609060101010101" pitchFamily="49" charset="-122"/>
              </a:rPr>
              <a:t>I/O</a:t>
            </a:r>
            <a:r>
              <a:rPr lang="zh-CN" altLang="en-US" sz="1900" dirty="0">
                <a:solidFill>
                  <a:srgbClr val="0000FF"/>
                </a:solidFill>
                <a:ea typeface="黑体" panose="02010609060101010101" pitchFamily="49" charset="-122"/>
              </a:rPr>
              <a:t>总线连接</a:t>
            </a:r>
          </a:p>
          <a:p>
            <a:pPr marL="268605" indent="-268605" defTabSz="717550"/>
            <a:r>
              <a:rPr lang="en-US" altLang="zh-CN" sz="1900" dirty="0">
                <a:solidFill>
                  <a:srgbClr val="D1390F"/>
                </a:solidFill>
                <a:ea typeface="黑体" panose="02010609060101010101" pitchFamily="49" charset="-122"/>
              </a:rPr>
              <a:t>I/O</a:t>
            </a:r>
            <a:r>
              <a:rPr lang="zh-CN" altLang="en-US" sz="1900" dirty="0">
                <a:solidFill>
                  <a:srgbClr val="D1390F"/>
                </a:solidFill>
                <a:ea typeface="黑体" panose="02010609060101010101" pitchFamily="49" charset="-122"/>
              </a:rPr>
              <a:t>总线</a:t>
            </a:r>
            <a:r>
              <a:rPr lang="zh-CN" altLang="en-US" sz="1900" dirty="0">
                <a:solidFill>
                  <a:srgbClr val="0000FF"/>
                </a:solidFill>
                <a:ea typeface="黑体" panose="02010609060101010101" pitchFamily="49" charset="-122"/>
              </a:rPr>
              <a:t>经过北桥芯片与内存、</a:t>
            </a:r>
            <a:r>
              <a:rPr lang="en-US" altLang="zh-CN" sz="1900" dirty="0">
                <a:solidFill>
                  <a:srgbClr val="0000FF"/>
                </a:solidFill>
                <a:ea typeface="黑体" panose="02010609060101010101" pitchFamily="49" charset="-122"/>
              </a:rPr>
              <a:t>CPU</a:t>
            </a:r>
            <a:r>
              <a:rPr lang="zh-CN" altLang="en-US" sz="1900" dirty="0">
                <a:solidFill>
                  <a:srgbClr val="0000FF"/>
                </a:solidFill>
                <a:ea typeface="黑体" panose="02010609060101010101" pitchFamily="49" charset="-122"/>
              </a:rPr>
              <a:t>连接</a:t>
            </a:r>
          </a:p>
        </p:txBody>
      </p:sp>
      <p:grpSp>
        <p:nvGrpSpPr>
          <p:cNvPr id="54276" name="Group 48"/>
          <p:cNvGrpSpPr/>
          <p:nvPr/>
        </p:nvGrpSpPr>
        <p:grpSpPr bwMode="auto">
          <a:xfrm>
            <a:off x="1399306" y="806451"/>
            <a:ext cx="8507413" cy="4341813"/>
            <a:chOff x="481" y="508"/>
            <a:chExt cx="4930" cy="2625"/>
          </a:xfrm>
        </p:grpSpPr>
        <p:sp>
          <p:nvSpPr>
            <p:cNvPr id="54279" name="Text Box 5"/>
            <p:cNvSpPr txBox="1">
              <a:spLocks noChangeArrowheads="1"/>
            </p:cNvSpPr>
            <p:nvPr/>
          </p:nvSpPr>
          <p:spPr bwMode="auto">
            <a:xfrm>
              <a:off x="4703" y="1484"/>
              <a:ext cx="708"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dirty="0">
                  <a:ea typeface="宋体" panose="02010600030101010101" pitchFamily="2" charset="-122"/>
                </a:rPr>
                <a:t>打印机</a:t>
              </a:r>
            </a:p>
            <a:p>
              <a:pPr algn="just" eaLnBrk="1" hangingPunct="1"/>
              <a:r>
                <a:rPr kumimoji="1" lang="zh-CN" altLang="en-US" sz="1500" dirty="0">
                  <a:ea typeface="宋体" panose="02010600030101010101" pitchFamily="2" charset="-122"/>
                </a:rPr>
                <a:t>扫描仪</a:t>
              </a:r>
              <a:endParaRPr kumimoji="1" lang="zh-CN" altLang="en-US" sz="2300" dirty="0">
                <a:latin typeface="Arial" panose="020B0604020202020204" pitchFamily="34" charset="0"/>
                <a:ea typeface="宋体" panose="02010600030101010101" pitchFamily="2" charset="-122"/>
              </a:endParaRPr>
            </a:p>
          </p:txBody>
        </p:sp>
        <p:sp>
          <p:nvSpPr>
            <p:cNvPr id="54280" name="Text Box 6"/>
            <p:cNvSpPr txBox="1">
              <a:spLocks noChangeArrowheads="1"/>
            </p:cNvSpPr>
            <p:nvPr/>
          </p:nvSpPr>
          <p:spPr bwMode="auto">
            <a:xfrm>
              <a:off x="4703" y="1996"/>
              <a:ext cx="695" cy="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显示器</a:t>
              </a:r>
            </a:p>
            <a:p>
              <a:pPr algn="just" eaLnBrk="1" hangingPunct="1"/>
              <a:r>
                <a:rPr kumimoji="1" lang="zh-CN" altLang="en-US" sz="1500">
                  <a:ea typeface="宋体" panose="02010600030101010101" pitchFamily="2" charset="-122"/>
                </a:rPr>
                <a:t>麦克风</a:t>
              </a:r>
            </a:p>
            <a:p>
              <a:pPr algn="just" eaLnBrk="1" hangingPunct="1"/>
              <a:r>
                <a:rPr kumimoji="1" lang="zh-CN" altLang="en-US" sz="1500">
                  <a:ea typeface="宋体" panose="02010600030101010101" pitchFamily="2" charset="-122"/>
                </a:rPr>
                <a:t>网线</a:t>
              </a:r>
              <a:endParaRPr kumimoji="1" lang="zh-CN" altLang="en-US" sz="2300">
                <a:latin typeface="Arial" panose="020B0604020202020204" pitchFamily="34" charset="0"/>
                <a:ea typeface="宋体" panose="02010600030101010101" pitchFamily="2" charset="-122"/>
              </a:endParaRPr>
            </a:p>
          </p:txBody>
        </p:sp>
        <p:sp>
          <p:nvSpPr>
            <p:cNvPr id="54281" name="Text Box 7"/>
            <p:cNvSpPr txBox="1">
              <a:spLocks noChangeArrowheads="1"/>
            </p:cNvSpPr>
            <p:nvPr/>
          </p:nvSpPr>
          <p:spPr bwMode="auto">
            <a:xfrm>
              <a:off x="2173" y="1736"/>
              <a:ext cx="712"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a:ea typeface="宋体" panose="02010600030101010101" pitchFamily="2" charset="-122"/>
                </a:rPr>
                <a:t>I/O</a:t>
              </a:r>
              <a:r>
                <a:rPr kumimoji="1" lang="zh-CN" altLang="en-US" sz="1500">
                  <a:ea typeface="宋体" panose="02010600030101010101" pitchFamily="2" charset="-122"/>
                </a:rPr>
                <a:t>总线</a:t>
              </a:r>
              <a:endParaRPr kumimoji="1" lang="zh-CN" altLang="en-US" sz="2300">
                <a:latin typeface="Arial" panose="020B0604020202020204" pitchFamily="34" charset="0"/>
                <a:ea typeface="宋体" panose="02010600030101010101" pitchFamily="2" charset="-122"/>
              </a:endParaRPr>
            </a:p>
          </p:txBody>
        </p:sp>
        <p:sp>
          <p:nvSpPr>
            <p:cNvPr id="54282" name="Text Box 8"/>
            <p:cNvSpPr txBox="1">
              <a:spLocks noChangeArrowheads="1"/>
            </p:cNvSpPr>
            <p:nvPr/>
          </p:nvSpPr>
          <p:spPr bwMode="auto">
            <a:xfrm>
              <a:off x="3517" y="2558"/>
              <a:ext cx="960"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接口设备侧的通信总线（电缆）</a:t>
              </a:r>
              <a:endParaRPr kumimoji="1" lang="en-US" altLang="zh-CN" sz="2300">
                <a:ea typeface="宋体" panose="02010600030101010101" pitchFamily="2" charset="-122"/>
              </a:endParaRPr>
            </a:p>
          </p:txBody>
        </p:sp>
        <p:sp>
          <p:nvSpPr>
            <p:cNvPr id="54283" name="Text Box 9"/>
            <p:cNvSpPr txBox="1">
              <a:spLocks noChangeArrowheads="1"/>
            </p:cNvSpPr>
            <p:nvPr/>
          </p:nvSpPr>
          <p:spPr bwMode="auto">
            <a:xfrm>
              <a:off x="2538" y="975"/>
              <a:ext cx="497" cy="531"/>
            </a:xfrm>
            <a:prstGeom prst="rect">
              <a:avLst/>
            </a:prstGeom>
            <a:solidFill>
              <a:srgbClr val="FFFFFF"/>
            </a:solidFill>
            <a:ln w="9525">
              <a:solidFill>
                <a:srgbClr val="000000"/>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硬盘</a:t>
              </a:r>
            </a:p>
            <a:p>
              <a:pPr algn="ctr" eaLnBrk="1" hangingPunct="1"/>
              <a:r>
                <a:rPr kumimoji="1" lang="zh-CN" altLang="en-US" sz="1500">
                  <a:ea typeface="宋体" panose="02010600030101010101" pitchFamily="2" charset="-122"/>
                </a:rPr>
                <a:t>光驱</a:t>
              </a:r>
              <a:endParaRPr kumimoji="1" lang="zh-CN" altLang="en-US" sz="2300">
                <a:latin typeface="Arial" panose="020B0604020202020204" pitchFamily="34" charset="0"/>
                <a:ea typeface="宋体" panose="02010600030101010101" pitchFamily="2" charset="-122"/>
              </a:endParaRPr>
            </a:p>
          </p:txBody>
        </p:sp>
        <p:sp>
          <p:nvSpPr>
            <p:cNvPr id="54284" name="Text Box 10"/>
            <p:cNvSpPr txBox="1">
              <a:spLocks noChangeArrowheads="1"/>
            </p:cNvSpPr>
            <p:nvPr/>
          </p:nvSpPr>
          <p:spPr bwMode="auto">
            <a:xfrm>
              <a:off x="3954" y="1584"/>
              <a:ext cx="784" cy="301"/>
            </a:xfrm>
            <a:prstGeom prst="rect">
              <a:avLst/>
            </a:prstGeom>
            <a:solidFill>
              <a:srgbClr val="3366FF">
                <a:alpha val="29019"/>
              </a:srgbClr>
            </a:solidFill>
            <a:ln w="19050" algn="ctr">
              <a:solidFill>
                <a:srgbClr val="0000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p>
          </p:txBody>
        </p:sp>
        <p:sp>
          <p:nvSpPr>
            <p:cNvPr id="54285" name="Text Box 11"/>
            <p:cNvSpPr txBox="1">
              <a:spLocks noChangeArrowheads="1"/>
            </p:cNvSpPr>
            <p:nvPr/>
          </p:nvSpPr>
          <p:spPr bwMode="auto">
            <a:xfrm>
              <a:off x="1213" y="1515"/>
              <a:ext cx="479" cy="419"/>
            </a:xfrm>
            <a:prstGeom prst="rect">
              <a:avLst/>
            </a:prstGeom>
            <a:solidFill>
              <a:schemeClr val="accent2">
                <a:alpha val="27058"/>
              </a:schemeClr>
            </a:solidFill>
            <a:ln w="9525">
              <a:solidFill>
                <a:srgbClr val="000000"/>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CPU</a:t>
              </a:r>
              <a:endParaRPr kumimoji="1" lang="en-US" altLang="zh-CN" sz="2300">
                <a:solidFill>
                  <a:srgbClr val="D1390F"/>
                </a:solidFill>
                <a:latin typeface="Arial" panose="020B0604020202020204" pitchFamily="34" charset="0"/>
                <a:ea typeface="宋体" panose="02010600030101010101" pitchFamily="2" charset="-122"/>
              </a:endParaRPr>
            </a:p>
          </p:txBody>
        </p:sp>
        <p:sp>
          <p:nvSpPr>
            <p:cNvPr id="54286" name="Rectangle 12"/>
            <p:cNvSpPr>
              <a:spLocks noChangeArrowheads="1"/>
            </p:cNvSpPr>
            <p:nvPr/>
          </p:nvSpPr>
          <p:spPr bwMode="auto">
            <a:xfrm>
              <a:off x="604" y="726"/>
              <a:ext cx="1614" cy="1997"/>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87" name="Text Box 13"/>
            <p:cNvSpPr txBox="1">
              <a:spLocks noChangeArrowheads="1"/>
            </p:cNvSpPr>
            <p:nvPr/>
          </p:nvSpPr>
          <p:spPr bwMode="auto">
            <a:xfrm>
              <a:off x="573" y="2367"/>
              <a:ext cx="526"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solidFill>
                    <a:srgbClr val="D1390F"/>
                  </a:solidFill>
                  <a:ea typeface="宋体" panose="02010600030101010101" pitchFamily="2" charset="-122"/>
                </a:rPr>
                <a:t>主板</a:t>
              </a:r>
              <a:endParaRPr kumimoji="1" lang="zh-CN" altLang="en-US" sz="2300">
                <a:solidFill>
                  <a:srgbClr val="D1390F"/>
                </a:solidFill>
                <a:latin typeface="Arial" panose="020B0604020202020204" pitchFamily="34" charset="0"/>
                <a:ea typeface="宋体" panose="02010600030101010101" pitchFamily="2" charset="-122"/>
              </a:endParaRPr>
            </a:p>
          </p:txBody>
        </p:sp>
        <p:sp>
          <p:nvSpPr>
            <p:cNvPr id="54288" name="Text Box 14"/>
            <p:cNvSpPr txBox="1">
              <a:spLocks noChangeArrowheads="1"/>
            </p:cNvSpPr>
            <p:nvPr/>
          </p:nvSpPr>
          <p:spPr bwMode="auto">
            <a:xfrm>
              <a:off x="3954" y="2192"/>
              <a:ext cx="784" cy="282"/>
            </a:xfrm>
            <a:prstGeom prst="rect">
              <a:avLst/>
            </a:prstGeom>
            <a:solidFill>
              <a:srgbClr val="3366FF">
                <a:alpha val="29019"/>
              </a:srgbClr>
            </a:solidFill>
            <a:ln w="19050" algn="ctr">
              <a:solidFill>
                <a:srgbClr val="0000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p>
          </p:txBody>
        </p:sp>
        <p:sp>
          <p:nvSpPr>
            <p:cNvPr id="54289" name="Rectangle 15"/>
            <p:cNvSpPr>
              <a:spLocks noChangeArrowheads="1"/>
            </p:cNvSpPr>
            <p:nvPr/>
          </p:nvSpPr>
          <p:spPr bwMode="auto">
            <a:xfrm>
              <a:off x="481" y="592"/>
              <a:ext cx="3085" cy="2276"/>
            </a:xfrm>
            <a:prstGeom prst="rect">
              <a:avLst/>
            </a:prstGeom>
            <a:noFill/>
            <a:ln w="2857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0" name="Text Box 16"/>
            <p:cNvSpPr txBox="1">
              <a:spLocks noChangeArrowheads="1"/>
            </p:cNvSpPr>
            <p:nvPr/>
          </p:nvSpPr>
          <p:spPr bwMode="auto">
            <a:xfrm>
              <a:off x="2431" y="2099"/>
              <a:ext cx="985" cy="526"/>
            </a:xfrm>
            <a:prstGeom prst="rect">
              <a:avLst/>
            </a:prstGeom>
            <a:solidFill>
              <a:srgbClr val="3366FF">
                <a:alpha val="4196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solidFill>
                    <a:srgbClr val="D1390F"/>
                  </a:solidFill>
                  <a:ea typeface="宋体" panose="02010600030101010101" pitchFamily="2" charset="-122"/>
                </a:rPr>
                <a:t>I/O</a:t>
              </a:r>
              <a:r>
                <a:rPr kumimoji="1" lang="zh-CN" altLang="en-US" sz="1500">
                  <a:solidFill>
                    <a:srgbClr val="D1390F"/>
                  </a:solidFill>
                  <a:ea typeface="宋体" panose="02010600030101010101" pitchFamily="2" charset="-122"/>
                </a:rPr>
                <a:t>控制器</a:t>
              </a:r>
            </a:p>
            <a:p>
              <a:pPr algn="ctr" eaLnBrk="1" hangingPunct="1"/>
              <a:r>
                <a:rPr kumimoji="1" lang="zh-CN" altLang="en-US" sz="1500">
                  <a:ea typeface="宋体" panose="02010600030101010101" pitchFamily="2" charset="-122"/>
                </a:rPr>
                <a:t>（扩充卡）</a:t>
              </a:r>
              <a:endParaRPr kumimoji="1" lang="zh-CN" altLang="en-US" sz="2300">
                <a:latin typeface="Arial" panose="020B0604020202020204" pitchFamily="34" charset="0"/>
                <a:ea typeface="宋体" panose="02010600030101010101" pitchFamily="2" charset="-122"/>
              </a:endParaRPr>
            </a:p>
          </p:txBody>
        </p:sp>
        <p:sp>
          <p:nvSpPr>
            <p:cNvPr id="54291" name="Rectangle 17"/>
            <p:cNvSpPr>
              <a:spLocks noChangeArrowheads="1"/>
            </p:cNvSpPr>
            <p:nvPr/>
          </p:nvSpPr>
          <p:spPr bwMode="auto">
            <a:xfrm>
              <a:off x="2586" y="2119"/>
              <a:ext cx="947" cy="467"/>
            </a:xfrm>
            <a:prstGeom prst="rect">
              <a:avLst/>
            </a:prstGeom>
            <a:noFill/>
            <a:ln w="9525">
              <a:solidFill>
                <a:srgbClr val="000000"/>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54292" name="Group 18"/>
            <p:cNvGrpSpPr/>
            <p:nvPr/>
          </p:nvGrpSpPr>
          <p:grpSpPr bwMode="auto">
            <a:xfrm>
              <a:off x="3154" y="1512"/>
              <a:ext cx="504" cy="525"/>
              <a:chOff x="5462" y="5081"/>
              <a:chExt cx="699" cy="564"/>
            </a:xfrm>
          </p:grpSpPr>
          <p:sp>
            <p:nvSpPr>
              <p:cNvPr id="54320" name="Text Box 19"/>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21" name="Rectangle 20"/>
              <p:cNvSpPr>
                <a:spLocks noChangeArrowheads="1"/>
              </p:cNvSpPr>
              <p:nvPr/>
            </p:nvSpPr>
            <p:spPr bwMode="auto">
              <a:xfrm>
                <a:off x="5558" y="5096"/>
                <a:ext cx="476" cy="5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293" name="Text Box 21"/>
            <p:cNvSpPr txBox="1">
              <a:spLocks noChangeArrowheads="1"/>
            </p:cNvSpPr>
            <p:nvPr/>
          </p:nvSpPr>
          <p:spPr bwMode="auto">
            <a:xfrm>
              <a:off x="3145" y="2085"/>
              <a:ext cx="504"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板卡</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294" name="Text Box 22"/>
            <p:cNvSpPr txBox="1">
              <a:spLocks noChangeArrowheads="1"/>
            </p:cNvSpPr>
            <p:nvPr/>
          </p:nvSpPr>
          <p:spPr bwMode="auto">
            <a:xfrm>
              <a:off x="935" y="804"/>
              <a:ext cx="10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I/O</a:t>
              </a:r>
              <a:r>
                <a:rPr kumimoji="1" lang="zh-CN" altLang="en-US" sz="1500">
                  <a:ea typeface="宋体" panose="02010600030101010101" pitchFamily="2" charset="-122"/>
                </a:rPr>
                <a:t>控制器</a:t>
              </a:r>
              <a:endParaRPr kumimoji="1" lang="zh-CN" altLang="en-US" sz="2300">
                <a:latin typeface="Arial" panose="020B0604020202020204" pitchFamily="34" charset="0"/>
                <a:ea typeface="宋体" panose="02010600030101010101" pitchFamily="2" charset="-122"/>
              </a:endParaRPr>
            </a:p>
          </p:txBody>
        </p:sp>
        <p:sp>
          <p:nvSpPr>
            <p:cNvPr id="54295" name="Rectangle 23"/>
            <p:cNvSpPr>
              <a:spLocks noChangeArrowheads="1"/>
            </p:cNvSpPr>
            <p:nvPr/>
          </p:nvSpPr>
          <p:spPr bwMode="auto">
            <a:xfrm>
              <a:off x="1030" y="838"/>
              <a:ext cx="803" cy="305"/>
            </a:xfrm>
            <a:prstGeom prst="rect">
              <a:avLst/>
            </a:prstGeom>
            <a:noFill/>
            <a:ln w="9525">
              <a:solidFill>
                <a:srgbClr val="000000"/>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6" name="Text Box 24"/>
            <p:cNvSpPr txBox="1">
              <a:spLocks noChangeArrowheads="1"/>
            </p:cNvSpPr>
            <p:nvPr/>
          </p:nvSpPr>
          <p:spPr bwMode="auto">
            <a:xfrm>
              <a:off x="1212" y="2172"/>
              <a:ext cx="98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500">
                  <a:ea typeface="宋体" panose="02010600030101010101" pitchFamily="2" charset="-122"/>
                </a:rPr>
                <a:t>PCI</a:t>
              </a:r>
              <a:r>
                <a:rPr kumimoji="1" lang="zh-CN" altLang="en-US" sz="1500">
                  <a:ea typeface="宋体" panose="02010600030101010101" pitchFamily="2" charset="-122"/>
                </a:rPr>
                <a:t>插槽</a:t>
              </a:r>
              <a:endParaRPr kumimoji="1" lang="zh-CN" altLang="en-US" sz="2300">
                <a:latin typeface="Arial" panose="020B0604020202020204" pitchFamily="34" charset="0"/>
                <a:ea typeface="宋体" panose="02010600030101010101" pitchFamily="2" charset="-122"/>
              </a:endParaRPr>
            </a:p>
          </p:txBody>
        </p:sp>
        <p:sp>
          <p:nvSpPr>
            <p:cNvPr id="54297" name="Rectangle 25"/>
            <p:cNvSpPr>
              <a:spLocks noChangeArrowheads="1"/>
            </p:cNvSpPr>
            <p:nvPr/>
          </p:nvSpPr>
          <p:spPr bwMode="auto">
            <a:xfrm>
              <a:off x="1319" y="2063"/>
              <a:ext cx="794" cy="54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298" name="Text Box 26"/>
            <p:cNvSpPr txBox="1">
              <a:spLocks noChangeArrowheads="1"/>
            </p:cNvSpPr>
            <p:nvPr/>
          </p:nvSpPr>
          <p:spPr bwMode="auto">
            <a:xfrm>
              <a:off x="661" y="1749"/>
              <a:ext cx="479" cy="420"/>
            </a:xfrm>
            <a:prstGeom prst="rect">
              <a:avLst/>
            </a:prstGeom>
            <a:solidFill>
              <a:srgbClr val="0000FF">
                <a:alpha val="4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solidFill>
                    <a:srgbClr val="D1390F"/>
                  </a:solidFill>
                  <a:ea typeface="宋体" panose="02010600030101010101" pitchFamily="2" charset="-122"/>
                </a:rPr>
                <a:t>内存</a:t>
              </a:r>
              <a:endParaRPr kumimoji="1" lang="zh-CN" altLang="en-US" sz="2300">
                <a:solidFill>
                  <a:srgbClr val="D1390F"/>
                </a:solidFill>
                <a:latin typeface="Arial" panose="020B0604020202020204" pitchFamily="34" charset="0"/>
                <a:ea typeface="宋体" panose="02010600030101010101" pitchFamily="2" charset="-122"/>
              </a:endParaRPr>
            </a:p>
          </p:txBody>
        </p:sp>
        <p:grpSp>
          <p:nvGrpSpPr>
            <p:cNvPr id="54299" name="Group 27"/>
            <p:cNvGrpSpPr/>
            <p:nvPr/>
          </p:nvGrpSpPr>
          <p:grpSpPr bwMode="auto">
            <a:xfrm>
              <a:off x="1898" y="793"/>
              <a:ext cx="332" cy="901"/>
              <a:chOff x="3846" y="4397"/>
              <a:chExt cx="461" cy="966"/>
            </a:xfrm>
          </p:grpSpPr>
          <p:sp>
            <p:nvSpPr>
              <p:cNvPr id="54318" name="Text Box 28"/>
              <p:cNvSpPr txBox="1">
                <a:spLocks noChangeArrowheads="1"/>
              </p:cNvSpPr>
              <p:nvPr/>
            </p:nvSpPr>
            <p:spPr bwMode="auto">
              <a:xfrm>
                <a:off x="3846" y="4397"/>
                <a:ext cx="461"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主板插槽</a:t>
                </a:r>
                <a:endParaRPr kumimoji="1" lang="zh-CN" altLang="en-US" sz="2300">
                  <a:latin typeface="Arial" panose="020B0604020202020204" pitchFamily="34" charset="0"/>
                  <a:ea typeface="宋体" panose="02010600030101010101" pitchFamily="2" charset="-122"/>
                </a:endParaRPr>
              </a:p>
            </p:txBody>
          </p:sp>
          <p:sp>
            <p:nvSpPr>
              <p:cNvPr id="54319" name="Rectangle 29"/>
              <p:cNvSpPr>
                <a:spLocks noChangeArrowheads="1"/>
              </p:cNvSpPr>
              <p:nvPr/>
            </p:nvSpPr>
            <p:spPr bwMode="auto">
              <a:xfrm>
                <a:off x="3932" y="4433"/>
                <a:ext cx="262" cy="87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00" name="AutoShape 30"/>
            <p:cNvSpPr>
              <a:spLocks noChangeArrowheads="1"/>
            </p:cNvSpPr>
            <p:nvPr/>
          </p:nvSpPr>
          <p:spPr bwMode="auto">
            <a:xfrm>
              <a:off x="2113" y="2261"/>
              <a:ext cx="465" cy="165"/>
            </a:xfrm>
            <a:prstGeom prst="leftRightArrow">
              <a:avLst>
                <a:gd name="adj1" fmla="val 50000"/>
                <a:gd name="adj2" fmla="val 56364"/>
              </a:avLst>
            </a:prstGeom>
            <a:solidFill>
              <a:srgbClr val="FF99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1" name="Line 31"/>
            <p:cNvSpPr>
              <a:spLocks noChangeShapeType="1"/>
            </p:cNvSpPr>
            <p:nvPr/>
          </p:nvSpPr>
          <p:spPr bwMode="auto">
            <a:xfrm>
              <a:off x="2157" y="1213"/>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2" name="Line 32"/>
            <p:cNvSpPr>
              <a:spLocks noChangeShapeType="1"/>
            </p:cNvSpPr>
            <p:nvPr/>
          </p:nvSpPr>
          <p:spPr bwMode="auto">
            <a:xfrm>
              <a:off x="3566" y="1749"/>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3" name="Line 33"/>
            <p:cNvSpPr>
              <a:spLocks noChangeShapeType="1"/>
            </p:cNvSpPr>
            <p:nvPr/>
          </p:nvSpPr>
          <p:spPr bwMode="auto">
            <a:xfrm>
              <a:off x="3566" y="2334"/>
              <a:ext cx="379"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04" name="Text Box 34"/>
            <p:cNvSpPr txBox="1">
              <a:spLocks noChangeArrowheads="1"/>
            </p:cNvSpPr>
            <p:nvPr/>
          </p:nvSpPr>
          <p:spPr bwMode="auto">
            <a:xfrm>
              <a:off x="2842" y="508"/>
              <a:ext cx="561"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lnSpc>
                  <a:spcPct val="140000"/>
                </a:lnSpc>
              </a:pPr>
              <a:r>
                <a:rPr kumimoji="1" lang="zh-CN" altLang="en-US" sz="1500">
                  <a:ea typeface="宋体" panose="02010600030101010101" pitchFamily="2" charset="-122"/>
                </a:rPr>
                <a:t>机 箱</a:t>
              </a:r>
              <a:endParaRPr kumimoji="1" lang="zh-CN" altLang="en-US" sz="2300">
                <a:latin typeface="Arial" panose="020B0604020202020204" pitchFamily="34" charset="0"/>
                <a:ea typeface="宋体" panose="02010600030101010101" pitchFamily="2" charset="-122"/>
              </a:endParaRPr>
            </a:p>
          </p:txBody>
        </p:sp>
        <p:sp>
          <p:nvSpPr>
            <p:cNvPr id="54305" name="Rectangle 35"/>
            <p:cNvSpPr>
              <a:spLocks noChangeArrowheads="1"/>
            </p:cNvSpPr>
            <p:nvPr/>
          </p:nvSpPr>
          <p:spPr bwMode="auto">
            <a:xfrm>
              <a:off x="931" y="768"/>
              <a:ext cx="957" cy="666"/>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4306" name="Text Box 36"/>
            <p:cNvSpPr txBox="1">
              <a:spLocks noChangeArrowheads="1"/>
            </p:cNvSpPr>
            <p:nvPr/>
          </p:nvSpPr>
          <p:spPr bwMode="auto">
            <a:xfrm>
              <a:off x="886" y="1120"/>
              <a:ext cx="66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芯片组</a:t>
              </a:r>
              <a:endParaRPr kumimoji="1" lang="zh-CN" altLang="en-US" sz="2300">
                <a:latin typeface="Arial" panose="020B0604020202020204" pitchFamily="34" charset="0"/>
                <a:ea typeface="宋体" panose="02010600030101010101" pitchFamily="2" charset="-122"/>
              </a:endParaRPr>
            </a:p>
          </p:txBody>
        </p:sp>
        <p:sp>
          <p:nvSpPr>
            <p:cNvPr id="54307" name="Line 37"/>
            <p:cNvSpPr>
              <a:spLocks noChangeShapeType="1"/>
            </p:cNvSpPr>
            <p:nvPr/>
          </p:nvSpPr>
          <p:spPr bwMode="auto">
            <a:xfrm>
              <a:off x="3233" y="2116"/>
              <a:ext cx="0" cy="472"/>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4308" name="Line 38"/>
            <p:cNvSpPr>
              <a:spLocks noChangeShapeType="1"/>
            </p:cNvSpPr>
            <p:nvPr/>
          </p:nvSpPr>
          <p:spPr bwMode="auto">
            <a:xfrm>
              <a:off x="3735" y="704"/>
              <a:ext cx="12" cy="194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4309" name="Line 39"/>
            <p:cNvSpPr>
              <a:spLocks noChangeShapeType="1"/>
            </p:cNvSpPr>
            <p:nvPr/>
          </p:nvSpPr>
          <p:spPr bwMode="auto">
            <a:xfrm flipV="1">
              <a:off x="2352" y="2096"/>
              <a:ext cx="0" cy="45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4310" name="Text Box 40"/>
            <p:cNvSpPr txBox="1">
              <a:spLocks noChangeArrowheads="1"/>
            </p:cNvSpPr>
            <p:nvPr/>
          </p:nvSpPr>
          <p:spPr bwMode="auto">
            <a:xfrm>
              <a:off x="2163" y="659"/>
              <a:ext cx="737"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en-US" altLang="zh-CN" sz="1500">
                  <a:ea typeface="宋体" panose="02010600030101010101" pitchFamily="2" charset="-122"/>
                </a:rPr>
                <a:t>IDE</a:t>
              </a:r>
              <a:r>
                <a:rPr kumimoji="1" lang="zh-CN" altLang="en-US" sz="1500">
                  <a:ea typeface="宋体" panose="02010600030101010101" pitchFamily="2" charset="-122"/>
                </a:rPr>
                <a:t>接口</a:t>
              </a:r>
              <a:endParaRPr kumimoji="1" lang="zh-CN" altLang="en-US" sz="2300">
                <a:latin typeface="Arial" panose="020B0604020202020204" pitchFamily="34" charset="0"/>
                <a:ea typeface="宋体" panose="02010600030101010101" pitchFamily="2" charset="-122"/>
              </a:endParaRPr>
            </a:p>
          </p:txBody>
        </p:sp>
        <p:sp>
          <p:nvSpPr>
            <p:cNvPr id="54311" name="Line 41"/>
            <p:cNvSpPr>
              <a:spLocks noChangeShapeType="1"/>
            </p:cNvSpPr>
            <p:nvPr/>
          </p:nvSpPr>
          <p:spPr bwMode="auto">
            <a:xfrm flipV="1">
              <a:off x="2378" y="981"/>
              <a:ext cx="0" cy="450"/>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54312" name="Group 42"/>
            <p:cNvGrpSpPr/>
            <p:nvPr/>
          </p:nvGrpSpPr>
          <p:grpSpPr bwMode="auto">
            <a:xfrm>
              <a:off x="3153" y="841"/>
              <a:ext cx="504" cy="525"/>
              <a:chOff x="5462" y="5081"/>
              <a:chExt cx="699" cy="564"/>
            </a:xfrm>
          </p:grpSpPr>
          <p:sp>
            <p:nvSpPr>
              <p:cNvPr id="54316" name="Text Box 43"/>
              <p:cNvSpPr txBox="1">
                <a:spLocks noChangeArrowheads="1"/>
              </p:cNvSpPr>
              <p:nvPr/>
            </p:nvSpPr>
            <p:spPr bwMode="auto">
              <a:xfrm>
                <a:off x="5462" y="5081"/>
                <a:ext cx="69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500">
                    <a:ea typeface="宋体" panose="02010600030101010101" pitchFamily="2" charset="-122"/>
                  </a:rPr>
                  <a:t>机箱</a:t>
                </a:r>
              </a:p>
              <a:p>
                <a:pPr algn="ctr" eaLnBrk="1" hangingPunct="1"/>
                <a:r>
                  <a:rPr kumimoji="1" lang="zh-CN" altLang="en-US" sz="1500">
                    <a:ea typeface="宋体" panose="02010600030101010101" pitchFamily="2" charset="-122"/>
                  </a:rPr>
                  <a:t>插座</a:t>
                </a:r>
                <a:endParaRPr kumimoji="1" lang="zh-CN" altLang="en-US" sz="2300">
                  <a:latin typeface="Arial" panose="020B0604020202020204" pitchFamily="34" charset="0"/>
                  <a:ea typeface="宋体" panose="02010600030101010101" pitchFamily="2" charset="-122"/>
                </a:endParaRPr>
              </a:p>
            </p:txBody>
          </p:sp>
          <p:sp>
            <p:nvSpPr>
              <p:cNvPr id="54317" name="Rectangle 44"/>
              <p:cNvSpPr>
                <a:spLocks noChangeArrowheads="1"/>
              </p:cNvSpPr>
              <p:nvPr/>
            </p:nvSpPr>
            <p:spPr bwMode="auto">
              <a:xfrm>
                <a:off x="5558" y="5096"/>
                <a:ext cx="476" cy="513"/>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54313" name="Text Box 45"/>
            <p:cNvSpPr txBox="1">
              <a:spLocks noChangeArrowheads="1"/>
            </p:cNvSpPr>
            <p:nvPr/>
          </p:nvSpPr>
          <p:spPr bwMode="auto">
            <a:xfrm>
              <a:off x="3967" y="923"/>
              <a:ext cx="784" cy="291"/>
            </a:xfrm>
            <a:prstGeom prst="rect">
              <a:avLst/>
            </a:prstGeom>
            <a:solidFill>
              <a:srgbClr val="3366FF">
                <a:alpha val="29019"/>
              </a:srgbClr>
            </a:solidFill>
            <a:ln w="19050">
              <a:solidFill>
                <a:srgbClr val="0000CC"/>
              </a:solidFill>
              <a:miter lim="800000"/>
            </a:ln>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en-US" altLang="zh-CN" sz="1800">
                  <a:solidFill>
                    <a:srgbClr val="0000CC"/>
                  </a:solidFill>
                  <a:ea typeface="宋体" panose="02010600030101010101" pitchFamily="2" charset="-122"/>
                </a:rPr>
                <a:t>I/O</a:t>
              </a:r>
              <a:r>
                <a:rPr kumimoji="1" lang="zh-CN" altLang="en-US" sz="1800">
                  <a:solidFill>
                    <a:srgbClr val="0000CC"/>
                  </a:solidFill>
                  <a:ea typeface="宋体" panose="02010600030101010101" pitchFamily="2" charset="-122"/>
                </a:rPr>
                <a:t>设备</a:t>
              </a:r>
              <a:endParaRPr kumimoji="1" lang="zh-CN" altLang="en-US" sz="2600">
                <a:solidFill>
                  <a:srgbClr val="0000CC"/>
                </a:solidFill>
                <a:latin typeface="Arial" panose="020B0604020202020204" pitchFamily="34" charset="0"/>
                <a:ea typeface="宋体" panose="02010600030101010101" pitchFamily="2" charset="-122"/>
              </a:endParaRPr>
            </a:p>
          </p:txBody>
        </p:sp>
        <p:sp>
          <p:nvSpPr>
            <p:cNvPr id="54314" name="Line 46"/>
            <p:cNvSpPr>
              <a:spLocks noChangeShapeType="1"/>
            </p:cNvSpPr>
            <p:nvPr/>
          </p:nvSpPr>
          <p:spPr bwMode="auto">
            <a:xfrm>
              <a:off x="3579" y="1078"/>
              <a:ext cx="370" cy="0"/>
            </a:xfrm>
            <a:prstGeom prst="line">
              <a:avLst/>
            </a:prstGeom>
            <a:noFill/>
            <a:ln w="127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315" name="Text Box 47"/>
            <p:cNvSpPr txBox="1">
              <a:spLocks noChangeArrowheads="1"/>
            </p:cNvSpPr>
            <p:nvPr/>
          </p:nvSpPr>
          <p:spPr bwMode="auto">
            <a:xfrm>
              <a:off x="4715" y="807"/>
              <a:ext cx="695"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just" eaLnBrk="1" hangingPunct="1"/>
              <a:r>
                <a:rPr kumimoji="1" lang="zh-CN" altLang="en-US" sz="1500">
                  <a:ea typeface="宋体" panose="02010600030101010101" pitchFamily="2" charset="-122"/>
                </a:rPr>
                <a:t>键盘</a:t>
              </a:r>
            </a:p>
            <a:p>
              <a:pPr algn="just" eaLnBrk="1" hangingPunct="1"/>
              <a:r>
                <a:rPr kumimoji="1" lang="zh-CN" altLang="en-US" sz="1500">
                  <a:ea typeface="宋体" panose="02010600030101010101" pitchFamily="2" charset="-122"/>
                </a:rPr>
                <a:t>鼠标器</a:t>
              </a:r>
              <a:endParaRPr kumimoji="1" lang="zh-CN" altLang="en-US" sz="2300">
                <a:latin typeface="Arial" panose="020B0604020202020204" pitchFamily="34" charset="0"/>
                <a:ea typeface="宋体" panose="02010600030101010101" pitchFamily="2" charset="-122"/>
              </a:endParaRPr>
            </a:p>
          </p:txBody>
        </p:sp>
      </p:grpSp>
      <p:sp>
        <p:nvSpPr>
          <p:cNvPr id="2" name="标题 1"/>
          <p:cNvSpPr>
            <a:spLocks noGrp="1"/>
          </p:cNvSpPr>
          <p:nvPr>
            <p:ph type="title"/>
          </p:nvPr>
        </p:nvSpPr>
        <p:spPr/>
        <p:txBody>
          <a:bodyPr/>
          <a:lstStyle/>
          <a:p>
            <a:r>
              <a:rPr lang="en-US" altLang="zh-CN" dirty="0"/>
              <a:t>I/O</a:t>
            </a:r>
            <a:r>
              <a:rPr lang="zh-CN" altLang="en-US" dirty="0"/>
              <a:t>总线</a:t>
            </a:r>
            <a:r>
              <a:rPr lang="en-US" altLang="zh-CN" dirty="0"/>
              <a:t>,I/O</a:t>
            </a:r>
            <a:r>
              <a:rPr lang="zh-CN" altLang="en-US" dirty="0"/>
              <a:t>控制器与</a:t>
            </a:r>
            <a:r>
              <a:rPr lang="en-US" altLang="zh-CN" dirty="0"/>
              <a:t>I/O</a:t>
            </a:r>
            <a:r>
              <a:rPr lang="zh-CN" altLang="en-US" dirty="0"/>
              <a:t>设备的关系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blinds(horizontal)">
                                      <p:cBhvr>
                                        <p:cTn id="7" dur="500"/>
                                        <p:tgtEl>
                                          <p:spTgt spid="65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2291">
                                            <p:txEl>
                                              <p:pRg st="1" end="1"/>
                                            </p:txEl>
                                          </p:spTgt>
                                        </p:tgtEl>
                                        <p:attrNameLst>
                                          <p:attrName>style.visibility</p:attrName>
                                        </p:attrNameLst>
                                      </p:cBhvr>
                                      <p:to>
                                        <p:strVal val="visible"/>
                                      </p:to>
                                    </p:set>
                                    <p:animEffect transition="in" filter="blinds(horizontal)">
                                      <p:cBhvr>
                                        <p:cTn id="12" dur="500"/>
                                        <p:tgtEl>
                                          <p:spTgt spid="65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2291">
                                            <p:txEl>
                                              <p:pRg st="2" end="2"/>
                                            </p:txEl>
                                          </p:spTgt>
                                        </p:tgtEl>
                                        <p:attrNameLst>
                                          <p:attrName>style.visibility</p:attrName>
                                        </p:attrNameLst>
                                      </p:cBhvr>
                                      <p:to>
                                        <p:strVal val="visible"/>
                                      </p:to>
                                    </p:set>
                                    <p:animEffect transition="in" filter="blinds(horizontal)">
                                      <p:cBhvr>
                                        <p:cTn id="17" dur="500"/>
                                        <p:tgtEl>
                                          <p:spTgt spid="65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a:t>接口</a:t>
            </a:r>
          </a:p>
        </p:txBody>
      </p:sp>
      <p:sp>
        <p:nvSpPr>
          <p:cNvPr id="3" name="内容占位符 2"/>
          <p:cNvSpPr>
            <a:spLocks noGrp="1"/>
          </p:cNvSpPr>
          <p:nvPr>
            <p:ph idx="1"/>
          </p:nvPr>
        </p:nvSpPr>
        <p:spPr>
          <a:xfrm>
            <a:off x="592667" y="987748"/>
            <a:ext cx="10922000" cy="3021340"/>
          </a:xfrm>
        </p:spPr>
        <p:txBody>
          <a:bodyPr/>
          <a:lstStyle/>
          <a:p>
            <a:r>
              <a:rPr lang="en-US" altLang="zh-CN" dirty="0" smtClean="0"/>
              <a:t>I/O</a:t>
            </a:r>
            <a:r>
              <a:rPr lang="zh-CN" altLang="en-US" dirty="0" smtClean="0"/>
              <a:t>接口的</a:t>
            </a:r>
            <a:r>
              <a:rPr lang="zh-CN" altLang="en-US" dirty="0"/>
              <a:t>功能</a:t>
            </a:r>
          </a:p>
          <a:p>
            <a:r>
              <a:rPr lang="en-US" altLang="zh-CN" dirty="0" smtClean="0"/>
              <a:t>I/O</a:t>
            </a:r>
            <a:r>
              <a:rPr lang="zh-CN" altLang="en-US" dirty="0" smtClean="0"/>
              <a:t>接口的</a:t>
            </a:r>
            <a:r>
              <a:rPr lang="zh-CN" altLang="en-US" dirty="0"/>
              <a:t>结构</a:t>
            </a:r>
          </a:p>
          <a:p>
            <a:r>
              <a:rPr lang="en-US" altLang="zh-CN" dirty="0" smtClean="0"/>
              <a:t>I/O</a:t>
            </a:r>
            <a:r>
              <a:rPr lang="zh-CN" altLang="en-US" dirty="0"/>
              <a:t>端口的概念</a:t>
            </a:r>
          </a:p>
          <a:p>
            <a:r>
              <a:rPr lang="en-US" altLang="zh-CN" dirty="0"/>
              <a:t>I/O</a:t>
            </a:r>
            <a:r>
              <a:rPr lang="zh-CN" altLang="en-US" dirty="0"/>
              <a:t>设备的寻址</a:t>
            </a:r>
          </a:p>
          <a:p>
            <a:endParaRPr lang="en-US" altLang="zh-CN" dirty="0" smtClean="0"/>
          </a:p>
          <a:p>
            <a:endParaRPr lang="zh-CN" alt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a:xfrm>
            <a:off x="553244" y="872116"/>
            <a:ext cx="8896350" cy="6169894"/>
          </a:xfrm>
        </p:spPr>
        <p:txBody>
          <a:bodyPr>
            <a:normAutofit/>
          </a:bodyPr>
          <a:lstStyle/>
          <a:p>
            <a:pPr marL="268605" indent="-268605" defTabSz="717550">
              <a:lnSpc>
                <a:spcPct val="110000"/>
              </a:lnSpc>
            </a:pPr>
            <a:r>
              <a:rPr lang="pt-BR" altLang="zh-CN" sz="1900" dirty="0">
                <a:ea typeface="黑体" panose="02010609060101010101" pitchFamily="49" charset="-122"/>
              </a:rPr>
              <a:t>I/O</a:t>
            </a:r>
            <a:r>
              <a:rPr lang="zh-CN" altLang="pt-BR" sz="1900" dirty="0">
                <a:ea typeface="黑体" panose="02010609060101010101" pitchFamily="49" charset="-122"/>
              </a:rPr>
              <a:t>接口：</a:t>
            </a:r>
            <a:r>
              <a:rPr lang="pt-BR" altLang="zh-CN" sz="1900" dirty="0">
                <a:ea typeface="黑体" panose="02010609060101010101" pitchFamily="49" charset="-122"/>
              </a:rPr>
              <a:t>I/O</a:t>
            </a:r>
            <a:r>
              <a:rPr lang="zh-CN" altLang="pt-BR" sz="1900" dirty="0">
                <a:ea typeface="黑体" panose="02010609060101010101" pitchFamily="49" charset="-122"/>
              </a:rPr>
              <a:t>设备控制器及其插座（如网卡、显卡、键盘适配器、磁盘控制器）</a:t>
            </a:r>
          </a:p>
          <a:p>
            <a:pPr marL="582930" lvl="1" indent="-224155" defTabSz="717550">
              <a:lnSpc>
                <a:spcPct val="110000"/>
              </a:lnSpc>
              <a:buNone/>
            </a:pPr>
            <a:r>
              <a:rPr lang="zh-CN" altLang="pt-BR" sz="1900" dirty="0">
                <a:ea typeface="黑体" panose="02010609060101010101" pitchFamily="49" charset="-122"/>
              </a:rPr>
              <a:t>包括：插头 / 插座的形式、通讯规程和电器特性等</a:t>
            </a:r>
          </a:p>
          <a:p>
            <a:pPr marL="268605" indent="-268605" defTabSz="717550">
              <a:lnSpc>
                <a:spcPct val="110000"/>
              </a:lnSpc>
            </a:pPr>
            <a:r>
              <a:rPr lang="zh-CN" altLang="pt-BR" sz="1900" dirty="0">
                <a:ea typeface="黑体" panose="02010609060101010101" pitchFamily="49" charset="-122"/>
              </a:rPr>
              <a:t>分类：</a:t>
            </a:r>
          </a:p>
          <a:p>
            <a:pPr marL="582930" lvl="1" indent="-224155" defTabSz="717550">
              <a:lnSpc>
                <a:spcPct val="110000"/>
              </a:lnSpc>
            </a:pPr>
            <a:r>
              <a:rPr lang="zh-CN" altLang="pt-BR" sz="1900" dirty="0">
                <a:ea typeface="黑体" panose="02010609060101010101" pitchFamily="49" charset="-122"/>
              </a:rPr>
              <a:t>从数据传输方式来分：</a:t>
            </a:r>
          </a:p>
          <a:p>
            <a:pPr marL="895350" lvl="2" indent="-177800" defTabSz="717550">
              <a:lnSpc>
                <a:spcPct val="110000"/>
              </a:lnSpc>
            </a:pPr>
            <a:r>
              <a:rPr lang="zh-CN" altLang="pt-BR" sz="1900" dirty="0">
                <a:ea typeface="黑体" panose="02010609060101010101" pitchFamily="49" charset="-122"/>
              </a:rPr>
              <a:t>串行（一次只传输1位）</a:t>
            </a:r>
          </a:p>
          <a:p>
            <a:pPr marL="895350" lvl="2" indent="-177800" defTabSz="717550">
              <a:lnSpc>
                <a:spcPct val="110000"/>
              </a:lnSpc>
            </a:pPr>
            <a:r>
              <a:rPr lang="zh-CN" altLang="pt-BR" sz="1900" dirty="0">
                <a:ea typeface="黑体" panose="02010609060101010101" pitchFamily="49" charset="-122"/>
              </a:rPr>
              <a:t>并行（多位一起进行传输）</a:t>
            </a:r>
          </a:p>
          <a:p>
            <a:pPr marL="582930" lvl="1" indent="-224155" defTabSz="717550">
              <a:lnSpc>
                <a:spcPct val="110000"/>
              </a:lnSpc>
            </a:pPr>
            <a:r>
              <a:rPr lang="zh-CN" altLang="pt-BR" sz="1900" dirty="0">
                <a:ea typeface="黑体" panose="02010609060101010101" pitchFamily="49" charset="-122"/>
              </a:rPr>
              <a:t>从是否能连接多个设备来分：</a:t>
            </a:r>
          </a:p>
          <a:p>
            <a:pPr marL="895350" lvl="2" indent="-177800" defTabSz="717550">
              <a:lnSpc>
                <a:spcPct val="110000"/>
              </a:lnSpc>
            </a:pPr>
            <a:r>
              <a:rPr lang="zh-CN" altLang="pt-BR" sz="1900" dirty="0">
                <a:ea typeface="黑体" panose="02010609060101010101" pitchFamily="49" charset="-122"/>
              </a:rPr>
              <a:t>总线式（可连接多个设备）</a:t>
            </a:r>
          </a:p>
          <a:p>
            <a:pPr marL="895350" lvl="2" indent="-177800" defTabSz="717550">
              <a:lnSpc>
                <a:spcPct val="110000"/>
              </a:lnSpc>
            </a:pPr>
            <a:r>
              <a:rPr lang="zh-CN" altLang="pt-BR" sz="1900" dirty="0">
                <a:ea typeface="黑体" panose="02010609060101010101" pitchFamily="49" charset="-122"/>
              </a:rPr>
              <a:t>独占式（只能连接1个设备）</a:t>
            </a:r>
          </a:p>
          <a:p>
            <a:pPr marL="582930" lvl="1" indent="-224155" defTabSz="717550">
              <a:lnSpc>
                <a:spcPct val="110000"/>
              </a:lnSpc>
            </a:pPr>
            <a:r>
              <a:rPr lang="zh-CN" altLang="pt-BR" sz="1900" dirty="0">
                <a:ea typeface="黑体" panose="02010609060101010101" pitchFamily="49" charset="-122"/>
              </a:rPr>
              <a:t>从是否符合标准来分：</a:t>
            </a:r>
          </a:p>
          <a:p>
            <a:pPr marL="895350" lvl="2" indent="-177800" defTabSz="717550">
              <a:lnSpc>
                <a:spcPct val="110000"/>
              </a:lnSpc>
            </a:pPr>
            <a:r>
              <a:rPr lang="zh-CN" altLang="pt-BR" sz="1900" dirty="0">
                <a:ea typeface="黑体" panose="02010609060101010101" pitchFamily="49" charset="-122"/>
              </a:rPr>
              <a:t>标准接口 （通用接口）</a:t>
            </a:r>
          </a:p>
          <a:p>
            <a:pPr marL="895350" lvl="2" indent="-177800" defTabSz="717550">
              <a:lnSpc>
                <a:spcPct val="110000"/>
              </a:lnSpc>
            </a:pPr>
            <a:r>
              <a:rPr lang="zh-CN" altLang="pt-BR" sz="1900" dirty="0">
                <a:ea typeface="黑体" panose="02010609060101010101" pitchFamily="49" charset="-122"/>
              </a:rPr>
              <a:t>专用接口 （专用接口）</a:t>
            </a:r>
          </a:p>
          <a:p>
            <a:pPr marL="582930" lvl="1" indent="-224155" algn="just" defTabSz="717550">
              <a:lnSpc>
                <a:spcPct val="110000"/>
              </a:lnSpc>
              <a:spcBef>
                <a:spcPct val="30000"/>
              </a:spcBef>
            </a:pPr>
            <a:r>
              <a:rPr lang="zh-CN" altLang="en-US" sz="1900" dirty="0">
                <a:ea typeface="黑体" panose="02010609060101010101" pitchFamily="49" charset="-122"/>
              </a:rPr>
              <a:t>按功能选择的灵活性来分：</a:t>
            </a:r>
          </a:p>
          <a:p>
            <a:pPr marL="895350" lvl="2" indent="-177800" algn="just" defTabSz="717550">
              <a:lnSpc>
                <a:spcPct val="110000"/>
              </a:lnSpc>
              <a:spcBef>
                <a:spcPct val="30000"/>
              </a:spcBef>
              <a:buFont typeface="宋体" panose="02010600030101010101" pitchFamily="2" charset="-122"/>
              <a:buChar char="–"/>
            </a:pPr>
            <a:r>
              <a:rPr lang="zh-CN" altLang="en-US" sz="1900" dirty="0">
                <a:ea typeface="黑体" panose="02010609060101010101" pitchFamily="49" charset="-122"/>
              </a:rPr>
              <a:t>可编程接口</a:t>
            </a:r>
          </a:p>
          <a:p>
            <a:pPr marL="895350" lvl="2" indent="-177800" algn="just" defTabSz="717550">
              <a:lnSpc>
                <a:spcPct val="110000"/>
              </a:lnSpc>
              <a:spcBef>
                <a:spcPct val="30000"/>
              </a:spcBef>
              <a:buFont typeface="宋体" panose="02010600030101010101" pitchFamily="2" charset="-122"/>
              <a:buChar char="–"/>
            </a:pPr>
            <a:r>
              <a:rPr lang="zh-CN" altLang="en-US" sz="1900" dirty="0">
                <a:ea typeface="黑体" panose="02010609060101010101" pitchFamily="49" charset="-122"/>
              </a:rPr>
              <a:t>不可编程</a:t>
            </a:r>
            <a:r>
              <a:rPr lang="zh-CN" altLang="en-US" sz="1900" dirty="0" smtClean="0">
                <a:ea typeface="黑体" panose="02010609060101010101" pitchFamily="49" charset="-122"/>
              </a:rPr>
              <a:t>接口</a:t>
            </a:r>
            <a:r>
              <a:rPr lang="zh-CN" altLang="en-US" b="0" dirty="0" smtClean="0">
                <a:solidFill>
                  <a:srgbClr val="3333CC"/>
                </a:solidFill>
                <a:latin typeface="宋体" panose="02010600030101010101" pitchFamily="2" charset="-122"/>
                <a:ea typeface="宋体" panose="02010600030101010101" pitchFamily="2" charset="-122"/>
              </a:rPr>
              <a:t>   </a:t>
            </a:r>
            <a:endParaRPr lang="zh-CN" altLang="en-US" dirty="0" smtClean="0">
              <a:ea typeface="宋体" panose="02010600030101010101" pitchFamily="2" charset="-122"/>
            </a:endParaRPr>
          </a:p>
        </p:txBody>
      </p:sp>
      <p:sp>
        <p:nvSpPr>
          <p:cNvPr id="2" name="标题 1"/>
          <p:cNvSpPr>
            <a:spLocks noGrp="1"/>
          </p:cNvSpPr>
          <p:nvPr>
            <p:ph type="title"/>
          </p:nvPr>
        </p:nvSpPr>
        <p:spPr/>
        <p:txBody>
          <a:bodyPr/>
          <a:lstStyle/>
          <a:p>
            <a:r>
              <a:rPr lang="zh-CN" altLang="en-US" dirty="0"/>
              <a:t>关于</a:t>
            </a:r>
            <a:r>
              <a:rPr lang="en-US" altLang="zh-CN" dirty="0"/>
              <a:t>I/O</a:t>
            </a:r>
            <a:r>
              <a:rPr lang="zh-CN" altLang="en-US" dirty="0"/>
              <a:t>接口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blinds(horizontal)">
                                      <p:cBhvr>
                                        <p:cTn id="7" dur="500"/>
                                        <p:tgtEl>
                                          <p:spTgt spid="529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blinds(horizontal)">
                                      <p:cBhvr>
                                        <p:cTn id="12" dur="500"/>
                                        <p:tgtEl>
                                          <p:spTgt spid="529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blinds(horizontal)">
                                      <p:cBhvr>
                                        <p:cTn id="17" dur="500"/>
                                        <p:tgtEl>
                                          <p:spTgt spid="52941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9411">
                                            <p:txEl>
                                              <p:pRg st="3" end="3"/>
                                            </p:txEl>
                                          </p:spTgt>
                                        </p:tgtEl>
                                        <p:attrNameLst>
                                          <p:attrName>style.visibility</p:attrName>
                                        </p:attrNameLst>
                                      </p:cBhvr>
                                      <p:to>
                                        <p:strVal val="visible"/>
                                      </p:to>
                                    </p:set>
                                    <p:animEffect transition="in" filter="blinds(horizontal)">
                                      <p:cBhvr>
                                        <p:cTn id="20" dur="500"/>
                                        <p:tgtEl>
                                          <p:spTgt spid="52941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9411">
                                            <p:txEl>
                                              <p:pRg st="4" end="4"/>
                                            </p:txEl>
                                          </p:spTgt>
                                        </p:tgtEl>
                                        <p:attrNameLst>
                                          <p:attrName>style.visibility</p:attrName>
                                        </p:attrNameLst>
                                      </p:cBhvr>
                                      <p:to>
                                        <p:strVal val="visible"/>
                                      </p:to>
                                    </p:set>
                                    <p:animEffect transition="in" filter="blinds(horizontal)">
                                      <p:cBhvr>
                                        <p:cTn id="23" dur="500"/>
                                        <p:tgtEl>
                                          <p:spTgt spid="52941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9411">
                                            <p:txEl>
                                              <p:pRg st="5" end="5"/>
                                            </p:txEl>
                                          </p:spTgt>
                                        </p:tgtEl>
                                        <p:attrNameLst>
                                          <p:attrName>style.visibility</p:attrName>
                                        </p:attrNameLst>
                                      </p:cBhvr>
                                      <p:to>
                                        <p:strVal val="visible"/>
                                      </p:to>
                                    </p:set>
                                    <p:animEffect transition="in" filter="blinds(horizontal)">
                                      <p:cBhvr>
                                        <p:cTn id="26" dur="500"/>
                                        <p:tgtEl>
                                          <p:spTgt spid="52941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29411">
                                            <p:txEl>
                                              <p:pRg st="6" end="6"/>
                                            </p:txEl>
                                          </p:spTgt>
                                        </p:tgtEl>
                                        <p:attrNameLst>
                                          <p:attrName>style.visibility</p:attrName>
                                        </p:attrNameLst>
                                      </p:cBhvr>
                                      <p:to>
                                        <p:strVal val="visible"/>
                                      </p:to>
                                    </p:set>
                                    <p:animEffect transition="in" filter="blinds(horizontal)">
                                      <p:cBhvr>
                                        <p:cTn id="29" dur="500"/>
                                        <p:tgtEl>
                                          <p:spTgt spid="5294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29411">
                                            <p:txEl>
                                              <p:pRg st="7" end="7"/>
                                            </p:txEl>
                                          </p:spTgt>
                                        </p:tgtEl>
                                        <p:attrNameLst>
                                          <p:attrName>style.visibility</p:attrName>
                                        </p:attrNameLst>
                                      </p:cBhvr>
                                      <p:to>
                                        <p:strVal val="visible"/>
                                      </p:to>
                                    </p:set>
                                    <p:animEffect transition="in" filter="blinds(horizontal)">
                                      <p:cBhvr>
                                        <p:cTn id="32" dur="500"/>
                                        <p:tgtEl>
                                          <p:spTgt spid="52941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29411">
                                            <p:txEl>
                                              <p:pRg st="8" end="8"/>
                                            </p:txEl>
                                          </p:spTgt>
                                        </p:tgtEl>
                                        <p:attrNameLst>
                                          <p:attrName>style.visibility</p:attrName>
                                        </p:attrNameLst>
                                      </p:cBhvr>
                                      <p:to>
                                        <p:strVal val="visible"/>
                                      </p:to>
                                    </p:set>
                                    <p:animEffect transition="in" filter="blinds(horizontal)">
                                      <p:cBhvr>
                                        <p:cTn id="35" dur="500"/>
                                        <p:tgtEl>
                                          <p:spTgt spid="52941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29411">
                                            <p:txEl>
                                              <p:pRg st="9" end="9"/>
                                            </p:txEl>
                                          </p:spTgt>
                                        </p:tgtEl>
                                        <p:attrNameLst>
                                          <p:attrName>style.visibility</p:attrName>
                                        </p:attrNameLst>
                                      </p:cBhvr>
                                      <p:to>
                                        <p:strVal val="visible"/>
                                      </p:to>
                                    </p:set>
                                    <p:animEffect transition="in" filter="blinds(horizontal)">
                                      <p:cBhvr>
                                        <p:cTn id="38" dur="500"/>
                                        <p:tgtEl>
                                          <p:spTgt spid="52941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29411">
                                            <p:txEl>
                                              <p:pRg st="10" end="10"/>
                                            </p:txEl>
                                          </p:spTgt>
                                        </p:tgtEl>
                                        <p:attrNameLst>
                                          <p:attrName>style.visibility</p:attrName>
                                        </p:attrNameLst>
                                      </p:cBhvr>
                                      <p:to>
                                        <p:strVal val="visible"/>
                                      </p:to>
                                    </p:set>
                                    <p:animEffect transition="in" filter="blinds(horizontal)">
                                      <p:cBhvr>
                                        <p:cTn id="41" dur="500"/>
                                        <p:tgtEl>
                                          <p:spTgt spid="52941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29411">
                                            <p:txEl>
                                              <p:pRg st="11" end="11"/>
                                            </p:txEl>
                                          </p:spTgt>
                                        </p:tgtEl>
                                        <p:attrNameLst>
                                          <p:attrName>style.visibility</p:attrName>
                                        </p:attrNameLst>
                                      </p:cBhvr>
                                      <p:to>
                                        <p:strVal val="visible"/>
                                      </p:to>
                                    </p:set>
                                    <p:animEffect transition="in" filter="blinds(horizontal)">
                                      <p:cBhvr>
                                        <p:cTn id="44" dur="500"/>
                                        <p:tgtEl>
                                          <p:spTgt spid="52941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29411">
                                            <p:txEl>
                                              <p:pRg st="12" end="12"/>
                                            </p:txEl>
                                          </p:spTgt>
                                        </p:tgtEl>
                                        <p:attrNameLst>
                                          <p:attrName>style.visibility</p:attrName>
                                        </p:attrNameLst>
                                      </p:cBhvr>
                                      <p:to>
                                        <p:strVal val="visible"/>
                                      </p:to>
                                    </p:set>
                                    <p:animEffect transition="in" filter="blinds(horizontal)">
                                      <p:cBhvr>
                                        <p:cTn id="47" dur="500"/>
                                        <p:tgtEl>
                                          <p:spTgt spid="52941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29411">
                                            <p:txEl>
                                              <p:pRg st="13" end="13"/>
                                            </p:txEl>
                                          </p:spTgt>
                                        </p:tgtEl>
                                        <p:attrNameLst>
                                          <p:attrName>style.visibility</p:attrName>
                                        </p:attrNameLst>
                                      </p:cBhvr>
                                      <p:to>
                                        <p:strVal val="visible"/>
                                      </p:to>
                                    </p:set>
                                    <p:animEffect transition="in" filter="blinds(horizontal)">
                                      <p:cBhvr>
                                        <p:cTn id="50" dur="500"/>
                                        <p:tgtEl>
                                          <p:spTgt spid="529411">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529411">
                                            <p:txEl>
                                              <p:pRg st="14" end="14"/>
                                            </p:txEl>
                                          </p:spTgt>
                                        </p:tgtEl>
                                        <p:attrNameLst>
                                          <p:attrName>style.visibility</p:attrName>
                                        </p:attrNameLst>
                                      </p:cBhvr>
                                      <p:to>
                                        <p:strVal val="visible"/>
                                      </p:to>
                                    </p:set>
                                    <p:animEffect transition="in" filter="blinds(horizontal)">
                                      <p:cBhvr>
                                        <p:cTn id="53" dur="500"/>
                                        <p:tgtEl>
                                          <p:spTgt spid="5294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接口（</a:t>
            </a:r>
            <a:r>
              <a:rPr lang="en-US" altLang="zh-CN" dirty="0"/>
              <a:t>I/O</a:t>
            </a:r>
            <a:r>
              <a:rPr lang="zh-CN" altLang="en-US" dirty="0"/>
              <a:t>控制器）</a:t>
            </a:r>
            <a:r>
              <a:rPr lang="zh-CN" altLang="en-US" dirty="0" smtClean="0"/>
              <a:t>的功能</a:t>
            </a:r>
            <a:endParaRPr lang="zh-CN" altLang="en-US" dirty="0"/>
          </a:p>
        </p:txBody>
      </p:sp>
      <p:sp>
        <p:nvSpPr>
          <p:cNvPr id="3" name="内容占位符 2"/>
          <p:cNvSpPr>
            <a:spLocks noGrp="1"/>
          </p:cNvSpPr>
          <p:nvPr>
            <p:ph idx="1"/>
          </p:nvPr>
        </p:nvSpPr>
        <p:spPr>
          <a:xfrm>
            <a:off x="592667" y="987748"/>
            <a:ext cx="10922000" cy="4160113"/>
          </a:xfrm>
        </p:spPr>
        <p:txBody>
          <a:bodyPr/>
          <a:lstStyle/>
          <a:p>
            <a:r>
              <a:rPr lang="zh-CN" altLang="en-US" dirty="0" smtClean="0"/>
              <a:t>数据</a:t>
            </a:r>
            <a:r>
              <a:rPr lang="zh-CN" altLang="en-US" dirty="0"/>
              <a:t>缓冲</a:t>
            </a:r>
          </a:p>
          <a:p>
            <a:pPr lvl="1"/>
            <a:r>
              <a:rPr lang="zh-CN" altLang="en-US" dirty="0" smtClean="0"/>
              <a:t>提供</a:t>
            </a:r>
            <a:r>
              <a:rPr lang="zh-CN" altLang="en-US" dirty="0"/>
              <a:t>数据缓冲寄存器，以达到主机和外设工作速度的匹配。 </a:t>
            </a:r>
          </a:p>
          <a:p>
            <a:r>
              <a:rPr lang="zh-CN" altLang="en-US" dirty="0"/>
              <a:t>错误或状态检测</a:t>
            </a:r>
          </a:p>
          <a:p>
            <a:pPr lvl="1"/>
            <a:r>
              <a:rPr lang="zh-CN" altLang="en-US" dirty="0" smtClean="0"/>
              <a:t>提供</a:t>
            </a:r>
            <a:r>
              <a:rPr lang="zh-CN" altLang="en-US" dirty="0"/>
              <a:t>状态寄存器，以保存各种错误或状态信息供</a:t>
            </a:r>
            <a:r>
              <a:rPr lang="en-US" altLang="zh-CN" dirty="0"/>
              <a:t>CPU</a:t>
            </a:r>
            <a:r>
              <a:rPr lang="zh-CN" altLang="en-US" dirty="0"/>
              <a:t>查用。 </a:t>
            </a:r>
          </a:p>
          <a:p>
            <a:r>
              <a:rPr lang="zh-CN" altLang="en-US" dirty="0"/>
              <a:t>控制和定时</a:t>
            </a:r>
          </a:p>
          <a:p>
            <a:pPr lvl="1"/>
            <a:r>
              <a:rPr lang="zh-CN" altLang="en-US" dirty="0" smtClean="0"/>
              <a:t>提供</a:t>
            </a:r>
            <a:r>
              <a:rPr lang="zh-CN" altLang="en-US" dirty="0"/>
              <a:t>控制和定时逻辑，以接受从系统总线来的控制定时信号。 </a:t>
            </a:r>
          </a:p>
          <a:p>
            <a:r>
              <a:rPr lang="zh-CN" altLang="en-US" dirty="0"/>
              <a:t>数据格式转换</a:t>
            </a:r>
          </a:p>
          <a:p>
            <a:pPr lvl="1"/>
            <a:r>
              <a:rPr lang="zh-CN" altLang="en-US" dirty="0" smtClean="0"/>
              <a:t>提供</a:t>
            </a:r>
            <a:r>
              <a:rPr lang="zh-CN" altLang="en-US" dirty="0"/>
              <a:t>数据格式转换部件使通过外部接口得到的数据转换为内部接口需要的格式，或在相反的方向进行数据格式转换。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IO接口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51" y="914909"/>
            <a:ext cx="7627938"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3"/>
          <p:cNvSpPr>
            <a:spLocks noGrp="1" noChangeArrowheads="1"/>
          </p:cNvSpPr>
          <p:nvPr>
            <p:ph idx="1"/>
          </p:nvPr>
        </p:nvSpPr>
        <p:spPr>
          <a:xfrm>
            <a:off x="524933" y="1219200"/>
            <a:ext cx="1407776" cy="4833215"/>
          </a:xfrm>
        </p:spPr>
        <p:txBody>
          <a:bodyPr>
            <a:noAutofit/>
          </a:bodyPr>
          <a:lstStyle/>
          <a:p>
            <a:pPr marL="0" indent="0">
              <a:lnSpc>
                <a:spcPct val="110000"/>
              </a:lnSpc>
              <a:buNone/>
            </a:pPr>
            <a:r>
              <a:rPr lang="zh-CN" altLang="en-US" sz="2400" dirty="0" smtClean="0">
                <a:solidFill>
                  <a:srgbClr val="008000"/>
                </a:solidFill>
                <a:ea typeface="黑体" panose="02010609060101010101" pitchFamily="49" charset="-122"/>
                <a:cs typeface="Arial" panose="020B0604020202020204" pitchFamily="34" charset="0"/>
              </a:rPr>
              <a:t>不同</a:t>
            </a:r>
            <a:r>
              <a:rPr lang="en-US" altLang="zh-CN" sz="2400" dirty="0">
                <a:solidFill>
                  <a:srgbClr val="008000"/>
                </a:solidFill>
                <a:ea typeface="黑体" panose="02010609060101010101" pitchFamily="49" charset="-122"/>
                <a:cs typeface="Arial" panose="020B0604020202020204" pitchFamily="34" charset="0"/>
              </a:rPr>
              <a:t>I/O</a:t>
            </a:r>
            <a:r>
              <a:rPr lang="zh-CN" altLang="en-US" sz="2400" dirty="0">
                <a:solidFill>
                  <a:srgbClr val="008000"/>
                </a:solidFill>
                <a:ea typeface="黑体" panose="02010609060101010101" pitchFamily="49" charset="-122"/>
                <a:cs typeface="Arial" panose="020B0604020202020204" pitchFamily="34" charset="0"/>
              </a:rPr>
              <a:t>模块在复杂性和控制外设的数量上相差很大</a:t>
            </a:r>
          </a:p>
        </p:txBody>
      </p:sp>
      <p:sp>
        <p:nvSpPr>
          <p:cNvPr id="222213" name="Rectangle 5"/>
          <p:cNvSpPr>
            <a:spLocks noChangeArrowheads="1"/>
          </p:cNvSpPr>
          <p:nvPr/>
        </p:nvSpPr>
        <p:spPr bwMode="auto">
          <a:xfrm>
            <a:off x="2360613" y="4903353"/>
            <a:ext cx="7651750" cy="102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buSzPct val="100000"/>
            </a:pPr>
            <a:r>
              <a:rPr lang="zh-CN" altLang="en-US" sz="1900" dirty="0">
                <a:solidFill>
                  <a:srgbClr val="D1390F"/>
                </a:solidFill>
                <a:latin typeface="Arial" panose="020B0604020202020204" pitchFamily="34" charset="0"/>
                <a:ea typeface="黑体" panose="02010609060101010101" pitchFamily="49" charset="-122"/>
              </a:rPr>
              <a:t>通过发送命令字到</a:t>
            </a:r>
            <a:r>
              <a:rPr lang="en-US" altLang="zh-CN" sz="1900" dirty="0">
                <a:solidFill>
                  <a:srgbClr val="D1390F"/>
                </a:solidFill>
                <a:latin typeface="Arial" panose="020B0604020202020204" pitchFamily="34" charset="0"/>
                <a:ea typeface="黑体" panose="02010609060101010101" pitchFamily="49" charset="-122"/>
              </a:rPr>
              <a:t>I/O</a:t>
            </a:r>
            <a:r>
              <a:rPr lang="zh-CN" altLang="en-US" sz="1900" dirty="0">
                <a:solidFill>
                  <a:srgbClr val="D1390F"/>
                </a:solidFill>
                <a:latin typeface="Arial" panose="020B0604020202020204" pitchFamily="34" charset="0"/>
                <a:ea typeface="黑体" panose="02010609060101010101" pitchFamily="49" charset="-122"/>
              </a:rPr>
              <a:t>控制寄存器来向设备发送命令</a:t>
            </a:r>
          </a:p>
          <a:p>
            <a:pPr>
              <a:spcBef>
                <a:spcPct val="10000"/>
              </a:spcBef>
              <a:buSzPct val="100000"/>
            </a:pPr>
            <a:r>
              <a:rPr lang="zh-CN" altLang="en-US" sz="1900" dirty="0">
                <a:solidFill>
                  <a:srgbClr val="0000FF"/>
                </a:solidFill>
                <a:latin typeface="Arial" panose="020B0604020202020204" pitchFamily="34" charset="0"/>
                <a:ea typeface="黑体" panose="02010609060101010101" pitchFamily="49" charset="-122"/>
              </a:rPr>
              <a:t>通过从状态寄存器读取状态字来获取外设或</a:t>
            </a:r>
            <a:r>
              <a:rPr lang="en-US" altLang="zh-CN" sz="1900" dirty="0">
                <a:solidFill>
                  <a:srgbClr val="0000FF"/>
                </a:solidFill>
                <a:latin typeface="Arial" panose="020B0604020202020204" pitchFamily="34" charset="0"/>
                <a:ea typeface="黑体" panose="02010609060101010101" pitchFamily="49" charset="-122"/>
              </a:rPr>
              <a:t>I/O</a:t>
            </a:r>
            <a:r>
              <a:rPr lang="zh-CN" altLang="en-US" sz="1900" dirty="0">
                <a:solidFill>
                  <a:srgbClr val="0000FF"/>
                </a:solidFill>
                <a:latin typeface="Arial" panose="020B0604020202020204" pitchFamily="34" charset="0"/>
                <a:ea typeface="黑体" panose="02010609060101010101" pitchFamily="49" charset="-122"/>
              </a:rPr>
              <a:t>控制器的状态信息</a:t>
            </a:r>
          </a:p>
          <a:p>
            <a:pPr>
              <a:spcBef>
                <a:spcPct val="10000"/>
              </a:spcBef>
              <a:buSzPct val="100000"/>
            </a:pPr>
            <a:r>
              <a:rPr lang="zh-CN" altLang="en-US" sz="1900" dirty="0">
                <a:solidFill>
                  <a:srgbClr val="146C18"/>
                </a:solidFill>
                <a:latin typeface="Arial" panose="020B0604020202020204" pitchFamily="34" charset="0"/>
                <a:ea typeface="黑体" panose="02010609060101010101" pitchFamily="49" charset="-122"/>
              </a:rPr>
              <a:t>通过向</a:t>
            </a:r>
            <a:r>
              <a:rPr lang="en-US" altLang="zh-CN" sz="1900" dirty="0">
                <a:solidFill>
                  <a:srgbClr val="146C18"/>
                </a:solidFill>
                <a:latin typeface="Arial" panose="020B0604020202020204" pitchFamily="34" charset="0"/>
                <a:ea typeface="黑体" panose="02010609060101010101" pitchFamily="49" charset="-122"/>
              </a:rPr>
              <a:t>I/O</a:t>
            </a:r>
            <a:r>
              <a:rPr lang="zh-CN" altLang="en-US" sz="1900" dirty="0">
                <a:solidFill>
                  <a:srgbClr val="146C18"/>
                </a:solidFill>
                <a:latin typeface="Arial" panose="020B0604020202020204" pitchFamily="34" charset="0"/>
                <a:ea typeface="黑体" panose="02010609060101010101" pitchFamily="49" charset="-122"/>
              </a:rPr>
              <a:t>控制器发送或读取数据来和外设进行数据交换</a:t>
            </a:r>
          </a:p>
        </p:txBody>
      </p:sp>
      <p:sp>
        <p:nvSpPr>
          <p:cNvPr id="222216" name="Rectangle 8"/>
          <p:cNvSpPr>
            <a:spLocks noChangeArrowheads="1"/>
          </p:cNvSpPr>
          <p:nvPr/>
        </p:nvSpPr>
        <p:spPr bwMode="auto">
          <a:xfrm>
            <a:off x="4502151" y="2995033"/>
            <a:ext cx="1770063" cy="347662"/>
          </a:xfrm>
          <a:prstGeom prst="rect">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5" name="Rectangle 7"/>
          <p:cNvSpPr>
            <a:spLocks noChangeArrowheads="1"/>
          </p:cNvSpPr>
          <p:nvPr/>
        </p:nvSpPr>
        <p:spPr bwMode="auto">
          <a:xfrm>
            <a:off x="4491039" y="3020722"/>
            <a:ext cx="1798637" cy="347662"/>
          </a:xfrm>
          <a:prstGeom prst="rect">
            <a:avLst/>
          </a:prstGeom>
          <a:noFill/>
          <a:ln w="2857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8" name="Rectangle 10"/>
          <p:cNvSpPr>
            <a:spLocks noChangeArrowheads="1"/>
          </p:cNvSpPr>
          <p:nvPr/>
        </p:nvSpPr>
        <p:spPr bwMode="auto">
          <a:xfrm>
            <a:off x="4502150" y="2218024"/>
            <a:ext cx="1697038" cy="347662"/>
          </a:xfrm>
          <a:prstGeom prst="rect">
            <a:avLst/>
          </a:prstGeom>
          <a:noFill/>
          <a:ln w="28575">
            <a:solidFill>
              <a:srgbClr val="146C1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2219" name="Text Box 11"/>
          <p:cNvSpPr txBox="1">
            <a:spLocks noChangeArrowheads="1"/>
          </p:cNvSpPr>
          <p:nvPr/>
        </p:nvSpPr>
        <p:spPr bwMode="auto">
          <a:xfrm>
            <a:off x="2330451" y="5893953"/>
            <a:ext cx="72548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dirty="0">
                <a:solidFill>
                  <a:srgbClr val="990000"/>
                </a:solidFill>
                <a:latin typeface="Arial" panose="020B0604020202020204" pitchFamily="34" charset="0"/>
                <a:ea typeface="黑体" panose="02010609060101010101" pitchFamily="49" charset="-122"/>
              </a:rPr>
              <a:t>将</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控制器中</a:t>
            </a:r>
            <a:r>
              <a:rPr lang="en-US" altLang="zh-CN" sz="1900" dirty="0">
                <a:solidFill>
                  <a:srgbClr val="990000"/>
                </a:solidFill>
                <a:latin typeface="Arial" panose="020B0604020202020204" pitchFamily="34" charset="0"/>
                <a:ea typeface="黑体" panose="02010609060101010101" pitchFamily="49" charset="-122"/>
              </a:rPr>
              <a:t>CPU</a:t>
            </a:r>
            <a:r>
              <a:rPr lang="zh-CN" altLang="en-US" sz="1900" dirty="0">
                <a:solidFill>
                  <a:srgbClr val="990000"/>
                </a:solidFill>
                <a:latin typeface="Arial" panose="020B0604020202020204" pitchFamily="34" charset="0"/>
                <a:ea typeface="黑体" panose="02010609060101010101" pitchFamily="49" charset="-122"/>
              </a:rPr>
              <a:t>能够访问的各类寄存器称为</a:t>
            </a:r>
            <a:r>
              <a:rPr lang="en-US" altLang="zh-CN" sz="1900" dirty="0">
                <a:solidFill>
                  <a:srgbClr val="0000FF"/>
                </a:solidFill>
                <a:latin typeface="Arial" panose="020B0604020202020204" pitchFamily="34" charset="0"/>
                <a:ea typeface="黑体" panose="02010609060101010101" pitchFamily="49" charset="-122"/>
              </a:rPr>
              <a:t>I/O</a:t>
            </a:r>
            <a:r>
              <a:rPr lang="zh-CN" altLang="en-US" sz="1900" dirty="0">
                <a:solidFill>
                  <a:srgbClr val="0000FF"/>
                </a:solidFill>
                <a:latin typeface="Arial" panose="020B0604020202020204" pitchFamily="34" charset="0"/>
                <a:ea typeface="黑体" panose="02010609060101010101" pitchFamily="49" charset="-122"/>
              </a:rPr>
              <a:t>端口</a:t>
            </a:r>
          </a:p>
          <a:p>
            <a:r>
              <a:rPr lang="zh-CN" altLang="en-US" sz="1900" dirty="0">
                <a:solidFill>
                  <a:srgbClr val="990000"/>
                </a:solidFill>
                <a:latin typeface="Arial" panose="020B0604020202020204" pitchFamily="34" charset="0"/>
                <a:ea typeface="黑体" panose="02010609060101010101" pitchFamily="49" charset="-122"/>
              </a:rPr>
              <a:t>对外设的访问通过向</a:t>
            </a:r>
            <a:r>
              <a:rPr lang="en-US" altLang="zh-CN" sz="1900" dirty="0">
                <a:solidFill>
                  <a:srgbClr val="990000"/>
                </a:solidFill>
                <a:latin typeface="Arial" panose="020B0604020202020204" pitchFamily="34" charset="0"/>
                <a:ea typeface="黑体" panose="02010609060101010101" pitchFamily="49" charset="-122"/>
              </a:rPr>
              <a:t>I/O</a:t>
            </a:r>
            <a:r>
              <a:rPr lang="zh-CN" altLang="en-US" sz="1900" dirty="0">
                <a:solidFill>
                  <a:srgbClr val="990000"/>
                </a:solidFill>
                <a:latin typeface="Arial" panose="020B0604020202020204" pitchFamily="34" charset="0"/>
                <a:ea typeface="黑体" panose="02010609060101010101" pitchFamily="49" charset="-122"/>
              </a:rPr>
              <a:t>端口发命令、读状态、读</a:t>
            </a:r>
            <a:r>
              <a:rPr lang="en-US" altLang="zh-CN" sz="1900" dirty="0">
                <a:solidFill>
                  <a:srgbClr val="990000"/>
                </a:solidFill>
                <a:latin typeface="Arial" panose="020B0604020202020204" pitchFamily="34" charset="0"/>
                <a:ea typeface="黑体" panose="02010609060101010101" pitchFamily="49" charset="-122"/>
              </a:rPr>
              <a:t>/</a:t>
            </a:r>
            <a:r>
              <a:rPr lang="zh-CN" altLang="en-US" sz="1900" dirty="0">
                <a:solidFill>
                  <a:srgbClr val="990000"/>
                </a:solidFill>
                <a:latin typeface="Arial" panose="020B0604020202020204" pitchFamily="34" charset="0"/>
                <a:ea typeface="黑体" panose="02010609060101010101" pitchFamily="49" charset="-122"/>
              </a:rPr>
              <a:t>写数据来进行</a:t>
            </a:r>
          </a:p>
        </p:txBody>
      </p:sp>
      <p:sp>
        <p:nvSpPr>
          <p:cNvPr id="3" name="标题 2"/>
          <p:cNvSpPr>
            <a:spLocks noGrp="1"/>
          </p:cNvSpPr>
          <p:nvPr>
            <p:ph type="title"/>
          </p:nvPr>
        </p:nvSpPr>
        <p:spPr/>
        <p:txBody>
          <a:bodyPr/>
          <a:lstStyle/>
          <a:p>
            <a:r>
              <a:rPr lang="en-US" altLang="zh-CN" dirty="0"/>
              <a:t>I/O</a:t>
            </a:r>
            <a:r>
              <a:rPr lang="zh-CN" altLang="en-US" dirty="0"/>
              <a:t>接口（</a:t>
            </a:r>
            <a:r>
              <a:rPr lang="en-US" altLang="zh-CN" dirty="0"/>
              <a:t>I/O</a:t>
            </a:r>
            <a:r>
              <a:rPr lang="zh-CN" altLang="en-US" dirty="0"/>
              <a:t>控制器）的结构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checkerboard(across)">
                                      <p:cBhvr>
                                        <p:cTn id="7" dur="500"/>
                                        <p:tgtEl>
                                          <p:spTgt spid="222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2216"/>
                                        </p:tgtEl>
                                        <p:attrNameLst>
                                          <p:attrName>style.visibility</p:attrName>
                                        </p:attrNameLst>
                                      </p:cBhvr>
                                      <p:to>
                                        <p:strVal val="visible"/>
                                      </p:to>
                                    </p:set>
                                    <p:animEffect transition="in" filter="checkerboard(across)">
                                      <p:cBhvr>
                                        <p:cTn id="12" dur="500"/>
                                        <p:tgtEl>
                                          <p:spTgt spid="2222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2213">
                                            <p:txEl>
                                              <p:pRg st="1" end="1"/>
                                            </p:txEl>
                                          </p:spTgt>
                                        </p:tgtEl>
                                        <p:attrNameLst>
                                          <p:attrName>style.visibility</p:attrName>
                                        </p:attrNameLst>
                                      </p:cBhvr>
                                      <p:to>
                                        <p:strVal val="visible"/>
                                      </p:to>
                                    </p:set>
                                    <p:animEffect transition="in" filter="checkerboard(across)">
                                      <p:cBhvr>
                                        <p:cTn id="17" dur="500"/>
                                        <p:tgtEl>
                                          <p:spTgt spid="2222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2215"/>
                                        </p:tgtEl>
                                        <p:attrNameLst>
                                          <p:attrName>style.visibility</p:attrName>
                                        </p:attrNameLst>
                                      </p:cBhvr>
                                      <p:to>
                                        <p:strVal val="visible"/>
                                      </p:to>
                                    </p:set>
                                    <p:animEffect transition="in" filter="checkerboard(across)">
                                      <p:cBhvr>
                                        <p:cTn id="22" dur="500"/>
                                        <p:tgtEl>
                                          <p:spTgt spid="22221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2213">
                                            <p:txEl>
                                              <p:pRg st="2" end="2"/>
                                            </p:txEl>
                                          </p:spTgt>
                                        </p:tgtEl>
                                        <p:attrNameLst>
                                          <p:attrName>style.visibility</p:attrName>
                                        </p:attrNameLst>
                                      </p:cBhvr>
                                      <p:to>
                                        <p:strVal val="visible"/>
                                      </p:to>
                                    </p:set>
                                    <p:animEffect transition="in" filter="checkerboard(across)">
                                      <p:cBhvr>
                                        <p:cTn id="27" dur="500"/>
                                        <p:tgtEl>
                                          <p:spTgt spid="22221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2218"/>
                                        </p:tgtEl>
                                        <p:attrNameLst>
                                          <p:attrName>style.visibility</p:attrName>
                                        </p:attrNameLst>
                                      </p:cBhvr>
                                      <p:to>
                                        <p:strVal val="visible"/>
                                      </p:to>
                                    </p:set>
                                    <p:animEffect transition="in" filter="checkerboard(across)">
                                      <p:cBhvr>
                                        <p:cTn id="32" dur="500"/>
                                        <p:tgtEl>
                                          <p:spTgt spid="2222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2219"/>
                                        </p:tgtEl>
                                        <p:attrNameLst>
                                          <p:attrName>style.visibility</p:attrName>
                                        </p:attrNameLst>
                                      </p:cBhvr>
                                      <p:to>
                                        <p:strVal val="visible"/>
                                      </p:to>
                                    </p:set>
                                    <p:animEffect transition="in" filter="blinds(horizontal)">
                                      <p:cBhvr>
                                        <p:cTn id="37" dur="500"/>
                                        <p:tgtEl>
                                          <p:spTgt spid="222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6" grpId="0" animBg="1"/>
      <p:bldP spid="222215" grpId="0" animBg="1"/>
      <p:bldP spid="222218" grpId="0" animBg="1"/>
      <p:bldP spid="2222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271464" y="2731364"/>
            <a:ext cx="11243201" cy="3270250"/>
          </a:xfrm>
        </p:spPr>
        <p:txBody>
          <a:bodyPr>
            <a:normAutofit/>
          </a:bodyPr>
          <a:lstStyle/>
          <a:p>
            <a:pPr marL="342900" indent="-342900">
              <a:spcBef>
                <a:spcPct val="25000"/>
              </a:spcBef>
              <a:buNone/>
            </a:pPr>
            <a:r>
              <a:rPr lang="zh-CN" altLang="en-US" sz="1800" b="0" dirty="0">
                <a:solidFill>
                  <a:srgbClr val="3333CC"/>
                </a:solidFill>
                <a:ea typeface="宋体" panose="02010600030101010101" pitchFamily="2" charset="-122"/>
              </a:rPr>
              <a:t>     </a:t>
            </a:r>
            <a:r>
              <a:rPr lang="zh-CN" altLang="en-US" sz="2400" dirty="0" smtClean="0">
                <a:solidFill>
                  <a:srgbClr val="D1390F"/>
                </a:solidFill>
                <a:latin typeface="微软雅黑" panose="020B0503020204020204" pitchFamily="34" charset="-122"/>
                <a:ea typeface="微软雅黑" panose="020B0503020204020204" pitchFamily="34" charset="-122"/>
              </a:rPr>
              <a:t>（</a:t>
            </a:r>
            <a:r>
              <a:rPr lang="en-US" altLang="zh-CN" sz="2400" dirty="0" smtClean="0">
                <a:solidFill>
                  <a:srgbClr val="D1390F"/>
                </a:solidFill>
                <a:latin typeface="微软雅黑" panose="020B0503020204020204" pitchFamily="34" charset="-122"/>
                <a:ea typeface="微软雅黑" panose="020B0503020204020204" pitchFamily="34" charset="-122"/>
              </a:rPr>
              <a:t>1</a:t>
            </a:r>
            <a:r>
              <a:rPr lang="zh-CN" altLang="en-US" sz="2400" dirty="0" smtClean="0">
                <a:solidFill>
                  <a:srgbClr val="D1390F"/>
                </a:solidFill>
                <a:latin typeface="微软雅黑" panose="020B0503020204020204" pitchFamily="34" charset="-122"/>
                <a:ea typeface="微软雅黑" panose="020B0503020204020204" pitchFamily="34" charset="-122"/>
              </a:rPr>
              <a:t>）统一编址方式（内存映射方式）</a:t>
            </a:r>
          </a:p>
          <a:p>
            <a:pPr marL="742950" lvl="1" indent="-285750" algn="just">
              <a:spcBef>
                <a:spcPct val="25000"/>
              </a:spcBef>
              <a:buNone/>
            </a:pP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006600"/>
                </a:solidFill>
                <a:latin typeface="微软雅黑" panose="020B0503020204020204" pitchFamily="34" charset="-122"/>
                <a:ea typeface="微软雅黑" panose="020B0503020204020204" pitchFamily="34" charset="-122"/>
              </a:rPr>
              <a:t>与主存空间统一编址，将主存空间分出一部分地址给</a:t>
            </a:r>
            <a:r>
              <a:rPr lang="en-US" altLang="zh-CN" sz="2000" dirty="0" smtClean="0">
                <a:solidFill>
                  <a:srgbClr val="006600"/>
                </a:solidFill>
                <a:latin typeface="微软雅黑" panose="020B0503020204020204" pitchFamily="34" charset="-122"/>
                <a:ea typeface="微软雅黑" panose="020B0503020204020204" pitchFamily="34" charset="-122"/>
              </a:rPr>
              <a:t>I/O</a:t>
            </a:r>
            <a:r>
              <a:rPr lang="zh-CN" altLang="en-US" sz="2000" dirty="0" smtClean="0">
                <a:solidFill>
                  <a:srgbClr val="006600"/>
                </a:solidFill>
                <a:latin typeface="微软雅黑" panose="020B0503020204020204" pitchFamily="34" charset="-122"/>
                <a:ea typeface="微软雅黑" panose="020B0503020204020204" pitchFamily="34" charset="-122"/>
              </a:rPr>
              <a:t>端口进行编号。</a:t>
            </a:r>
          </a:p>
          <a:p>
            <a:pPr marL="742950" lvl="1" indent="-285750" algn="just">
              <a:spcBef>
                <a:spcPct val="25000"/>
              </a:spcBef>
              <a:buNone/>
            </a:pPr>
            <a:r>
              <a:rPr lang="zh-CN" altLang="en-US" sz="2000" dirty="0" smtClean="0">
                <a:solidFill>
                  <a:srgbClr val="006600"/>
                </a:solidFill>
                <a:latin typeface="微软雅黑" panose="020B0503020204020204" pitchFamily="34" charset="-122"/>
                <a:ea typeface="微软雅黑" panose="020B0503020204020204" pitchFamily="34" charset="-122"/>
              </a:rPr>
              <a:t>     </a:t>
            </a:r>
            <a:r>
              <a:rPr lang="zh-CN" altLang="en-US" sz="2000" dirty="0" smtClean="0">
                <a:solidFill>
                  <a:srgbClr val="990000"/>
                </a:solidFill>
                <a:latin typeface="微软雅黑" panose="020B0503020204020204" pitchFamily="34" charset="-122"/>
                <a:ea typeface="微软雅黑" panose="020B0503020204020204" pitchFamily="34" charset="-122"/>
              </a:rPr>
              <a:t>（该方法是将</a:t>
            </a:r>
            <a:r>
              <a:rPr lang="en-US" altLang="zh-CN" sz="2000" dirty="0" smtClean="0">
                <a:solidFill>
                  <a:srgbClr val="990000"/>
                </a:solidFill>
                <a:latin typeface="微软雅黑" panose="020B0503020204020204" pitchFamily="34" charset="-122"/>
                <a:ea typeface="微软雅黑" panose="020B0503020204020204" pitchFamily="34" charset="-122"/>
              </a:rPr>
              <a:t>I/O</a:t>
            </a:r>
            <a:r>
              <a:rPr lang="zh-CN" altLang="en-US" sz="2000" dirty="0" smtClean="0">
                <a:solidFill>
                  <a:srgbClr val="990000"/>
                </a:solidFill>
                <a:latin typeface="微软雅黑" panose="020B0503020204020204" pitchFamily="34" charset="-122"/>
                <a:ea typeface="微软雅黑" panose="020B0503020204020204" pitchFamily="34" charset="-122"/>
              </a:rPr>
              <a:t>端口映射到某主存区域，故也称为“存储器映射方式”）</a:t>
            </a:r>
          </a:p>
          <a:p>
            <a:pPr marL="742950" lvl="1" indent="-285750" algn="just">
              <a:spcBef>
                <a:spcPct val="25000"/>
              </a:spcBef>
              <a:buNone/>
            </a:pPr>
            <a:r>
              <a:rPr lang="zh-CN" altLang="en-US" sz="2000" dirty="0" smtClean="0">
                <a:solidFill>
                  <a:srgbClr val="006600"/>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例如，</a:t>
            </a:r>
            <a:r>
              <a:rPr lang="en-US" altLang="zh-CN" sz="2000" dirty="0" smtClean="0">
                <a:solidFill>
                  <a:schemeClr val="tx1"/>
                </a:solidFill>
                <a:latin typeface="微软雅黑" panose="020B0503020204020204" pitchFamily="34" charset="-122"/>
                <a:ea typeface="微软雅黑" panose="020B0503020204020204" pitchFamily="34" charset="-122"/>
              </a:rPr>
              <a:t>RISC</a:t>
            </a:r>
            <a:r>
              <a:rPr lang="zh-CN" altLang="en-US" sz="2000" dirty="0" smtClean="0">
                <a:solidFill>
                  <a:schemeClr val="tx1"/>
                </a:solidFill>
                <a:latin typeface="微软雅黑" panose="020B0503020204020204" pitchFamily="34" charset="-122"/>
                <a:ea typeface="微软雅黑" panose="020B0503020204020204" pitchFamily="34" charset="-122"/>
              </a:rPr>
              <a:t>机器、</a:t>
            </a:r>
            <a:r>
              <a:rPr lang="en-US" altLang="zh-CN" sz="2000" dirty="0" smtClean="0">
                <a:solidFill>
                  <a:schemeClr val="tx1"/>
                </a:solidFill>
                <a:latin typeface="微软雅黑" panose="020B0503020204020204" pitchFamily="34" charset="-122"/>
                <a:ea typeface="微软雅黑" panose="020B0503020204020204" pitchFamily="34" charset="-122"/>
              </a:rPr>
              <a:t>Motorola</a:t>
            </a:r>
            <a:r>
              <a:rPr lang="zh-CN" altLang="en-US" sz="2000" dirty="0" smtClean="0">
                <a:solidFill>
                  <a:schemeClr val="tx1"/>
                </a:solidFill>
                <a:latin typeface="微软雅黑" panose="020B0503020204020204" pitchFamily="34" charset="-122"/>
                <a:ea typeface="微软雅黑" panose="020B0503020204020204" pitchFamily="34" charset="-122"/>
              </a:rPr>
              <a:t>公司的处理器等采用该方案</a:t>
            </a:r>
          </a:p>
          <a:p>
            <a:pPr marL="742950" lvl="1" indent="-285750" algn="just">
              <a:spcBef>
                <a:spcPct val="25000"/>
              </a:spcBef>
              <a:buNone/>
            </a:pPr>
            <a:r>
              <a:rPr lang="zh-CN" altLang="en-US" sz="2000" dirty="0" smtClean="0">
                <a:solidFill>
                  <a:srgbClr val="D1390F"/>
                </a:solidFill>
                <a:latin typeface="微软雅黑" panose="020B0503020204020204" pitchFamily="34" charset="-122"/>
                <a:ea typeface="微软雅黑" panose="020B0503020204020204" pitchFamily="34" charset="-122"/>
              </a:rPr>
              <a:t>（</a:t>
            </a:r>
            <a:r>
              <a:rPr lang="en-US" altLang="zh-CN" sz="2000" dirty="0" smtClean="0">
                <a:solidFill>
                  <a:srgbClr val="D1390F"/>
                </a:solidFill>
                <a:latin typeface="微软雅黑" panose="020B0503020204020204" pitchFamily="34" charset="-122"/>
                <a:ea typeface="微软雅黑" panose="020B0503020204020204" pitchFamily="34" charset="-122"/>
              </a:rPr>
              <a:t>2</a:t>
            </a:r>
            <a:r>
              <a:rPr lang="zh-CN" altLang="en-US" sz="2000" dirty="0" smtClean="0">
                <a:solidFill>
                  <a:srgbClr val="D1390F"/>
                </a:solidFill>
                <a:latin typeface="微软雅黑" panose="020B0503020204020204" pitchFamily="34" charset="-122"/>
                <a:ea typeface="微软雅黑" panose="020B0503020204020204" pitchFamily="34" charset="-122"/>
              </a:rPr>
              <a:t>）独立编址方式（特殊</a:t>
            </a:r>
            <a:r>
              <a:rPr lang="en-US" altLang="zh-CN" sz="2000" dirty="0" smtClean="0">
                <a:solidFill>
                  <a:srgbClr val="D1390F"/>
                </a:solidFill>
                <a:latin typeface="微软雅黑" panose="020B0503020204020204" pitchFamily="34" charset="-122"/>
                <a:ea typeface="微软雅黑" panose="020B0503020204020204" pitchFamily="34" charset="-122"/>
              </a:rPr>
              <a:t>I/O</a:t>
            </a:r>
            <a:r>
              <a:rPr lang="zh-CN" altLang="en-US" sz="2000" dirty="0" smtClean="0">
                <a:solidFill>
                  <a:srgbClr val="D1390F"/>
                </a:solidFill>
                <a:latin typeface="微软雅黑" panose="020B0503020204020204" pitchFamily="34" charset="-122"/>
                <a:ea typeface="微软雅黑" panose="020B0503020204020204" pitchFamily="34" charset="-122"/>
              </a:rPr>
              <a:t>指令方式）</a:t>
            </a:r>
          </a:p>
          <a:p>
            <a:pPr marL="742950" lvl="1" indent="-285750" algn="just">
              <a:spcBef>
                <a:spcPct val="25000"/>
              </a:spcBef>
              <a:buNone/>
            </a:pPr>
            <a:r>
              <a:rPr lang="zh-CN" altLang="en-US" sz="2000" dirty="0" smtClean="0">
                <a:solidFill>
                  <a:srgbClr val="56C61E"/>
                </a:solidFill>
                <a:latin typeface="微软雅黑" panose="020B0503020204020204" pitchFamily="34" charset="-122"/>
                <a:ea typeface="微软雅黑" panose="020B0503020204020204" pitchFamily="34" charset="-122"/>
              </a:rPr>
              <a:t>    </a:t>
            </a:r>
            <a:r>
              <a:rPr lang="zh-CN" altLang="en-US" sz="2000" dirty="0" smtClean="0">
                <a:solidFill>
                  <a:srgbClr val="006600"/>
                </a:solidFill>
                <a:latin typeface="微软雅黑" panose="020B0503020204020204" pitchFamily="34" charset="-122"/>
                <a:ea typeface="微软雅黑" panose="020B0503020204020204" pitchFamily="34" charset="-122"/>
              </a:rPr>
              <a:t>不和主存单元一起编号，而是单独编号，使成为一个独立的</a:t>
            </a:r>
            <a:r>
              <a:rPr lang="en-US" altLang="zh-CN" sz="2000" dirty="0" smtClean="0">
                <a:solidFill>
                  <a:srgbClr val="006600"/>
                </a:solidFill>
                <a:latin typeface="微软雅黑" panose="020B0503020204020204" pitchFamily="34" charset="-122"/>
                <a:ea typeface="微软雅黑" panose="020B0503020204020204" pitchFamily="34" charset="-122"/>
              </a:rPr>
              <a:t>I/O</a:t>
            </a:r>
            <a:r>
              <a:rPr lang="zh-CN" altLang="en-US" sz="2000" dirty="0" smtClean="0">
                <a:solidFill>
                  <a:srgbClr val="006600"/>
                </a:solidFill>
                <a:latin typeface="微软雅黑" panose="020B0503020204020204" pitchFamily="34" charset="-122"/>
                <a:ea typeface="微软雅黑" panose="020B0503020204020204" pitchFamily="34" charset="-122"/>
              </a:rPr>
              <a:t>地址空间</a:t>
            </a:r>
          </a:p>
          <a:p>
            <a:pPr marL="742950" lvl="1" indent="-285750" algn="just">
              <a:spcBef>
                <a:spcPct val="25000"/>
              </a:spcBef>
              <a:buNone/>
            </a:pPr>
            <a:r>
              <a:rPr lang="zh-CN" altLang="en-US" sz="2000" dirty="0" smtClean="0">
                <a:solidFill>
                  <a:srgbClr val="006600"/>
                </a:solidFill>
                <a:latin typeface="微软雅黑" panose="020B0503020204020204" pitchFamily="34" charset="-122"/>
                <a:ea typeface="微软雅黑" panose="020B0503020204020204" pitchFamily="34" charset="-122"/>
              </a:rPr>
              <a:t>    </a:t>
            </a:r>
            <a:r>
              <a:rPr lang="zh-CN" altLang="en-US" sz="2000" dirty="0" smtClean="0">
                <a:solidFill>
                  <a:srgbClr val="990000"/>
                </a:solidFill>
                <a:latin typeface="微软雅黑" panose="020B0503020204020204" pitchFamily="34" charset="-122"/>
                <a:ea typeface="微软雅黑" panose="020B0503020204020204" pitchFamily="34" charset="-122"/>
              </a:rPr>
              <a:t>（因需专门</a:t>
            </a:r>
            <a:r>
              <a:rPr lang="en-US" altLang="zh-CN" sz="2000" dirty="0" smtClean="0">
                <a:solidFill>
                  <a:srgbClr val="990000"/>
                </a:solidFill>
                <a:latin typeface="微软雅黑" panose="020B0503020204020204" pitchFamily="34" charset="-122"/>
                <a:ea typeface="微软雅黑" panose="020B0503020204020204" pitchFamily="34" charset="-122"/>
              </a:rPr>
              <a:t>I/O</a:t>
            </a:r>
            <a:r>
              <a:rPr lang="zh-CN" altLang="en-US" sz="2000" dirty="0" smtClean="0">
                <a:solidFill>
                  <a:srgbClr val="990000"/>
                </a:solidFill>
                <a:latin typeface="微软雅黑" panose="020B0503020204020204" pitchFamily="34" charset="-122"/>
                <a:ea typeface="微软雅黑" panose="020B0503020204020204" pitchFamily="34" charset="-122"/>
              </a:rPr>
              <a:t>指令，故也称为“特殊</a:t>
            </a:r>
            <a:r>
              <a:rPr lang="en-US" altLang="zh-CN" sz="2000" dirty="0" smtClean="0">
                <a:solidFill>
                  <a:srgbClr val="990000"/>
                </a:solidFill>
                <a:latin typeface="微软雅黑" panose="020B0503020204020204" pitchFamily="34" charset="-122"/>
                <a:ea typeface="微软雅黑" panose="020B0503020204020204" pitchFamily="34" charset="-122"/>
              </a:rPr>
              <a:t>I/O</a:t>
            </a:r>
            <a:r>
              <a:rPr lang="zh-CN" altLang="en-US" sz="2000" dirty="0" smtClean="0">
                <a:solidFill>
                  <a:srgbClr val="990000"/>
                </a:solidFill>
                <a:latin typeface="微软雅黑" panose="020B0503020204020204" pitchFamily="34" charset="-122"/>
                <a:ea typeface="微软雅黑" panose="020B0503020204020204" pitchFamily="34" charset="-122"/>
              </a:rPr>
              <a:t>指令方式”）</a:t>
            </a:r>
          </a:p>
          <a:p>
            <a:pPr marL="742950" lvl="1" indent="-285750" algn="just">
              <a:spcBef>
                <a:spcPct val="25000"/>
              </a:spcBef>
              <a:buNone/>
            </a:pPr>
            <a:r>
              <a:rPr lang="zh-CN" altLang="en-US" sz="2000" dirty="0" smtClean="0">
                <a:solidFill>
                  <a:srgbClr val="006600"/>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例如，</a:t>
            </a:r>
            <a:r>
              <a:rPr lang="en-US" altLang="zh-CN" sz="2000" dirty="0" smtClean="0">
                <a:solidFill>
                  <a:schemeClr val="tx1"/>
                </a:solidFill>
                <a:latin typeface="微软雅黑" panose="020B0503020204020204" pitchFamily="34" charset="-122"/>
                <a:ea typeface="微软雅黑" panose="020B0503020204020204" pitchFamily="34" charset="-122"/>
              </a:rPr>
              <a:t>Intel</a:t>
            </a:r>
            <a:r>
              <a:rPr lang="zh-CN" altLang="en-US" sz="2000" dirty="0" smtClean="0">
                <a:solidFill>
                  <a:schemeClr val="tx1"/>
                </a:solidFill>
                <a:latin typeface="微软雅黑" panose="020B0503020204020204" pitchFamily="34" charset="-122"/>
                <a:ea typeface="微软雅黑" panose="020B0503020204020204" pitchFamily="34" charset="-122"/>
              </a:rPr>
              <a:t>公司和</a:t>
            </a:r>
            <a:r>
              <a:rPr lang="en-US" altLang="zh-CN" sz="2000" dirty="0" err="1" smtClean="0">
                <a:solidFill>
                  <a:schemeClr val="tx1"/>
                </a:solidFill>
                <a:latin typeface="微软雅黑" panose="020B0503020204020204" pitchFamily="34" charset="-122"/>
                <a:ea typeface="微软雅黑" panose="020B0503020204020204" pitchFamily="34" charset="-122"/>
              </a:rPr>
              <a:t>Zilog</a:t>
            </a:r>
            <a:r>
              <a:rPr lang="zh-CN" altLang="en-US" sz="2000" dirty="0" smtClean="0">
                <a:solidFill>
                  <a:schemeClr val="tx1"/>
                </a:solidFill>
                <a:latin typeface="微软雅黑" panose="020B0503020204020204" pitchFamily="34" charset="-122"/>
                <a:ea typeface="微软雅黑" panose="020B0503020204020204" pitchFamily="34" charset="-122"/>
              </a:rPr>
              <a:t>公司的处理器就是独立编址方式</a:t>
            </a:r>
          </a:p>
        </p:txBody>
      </p:sp>
      <p:sp>
        <p:nvSpPr>
          <p:cNvPr id="227332" name="Rectangle 4"/>
          <p:cNvSpPr>
            <a:spLocks noChangeArrowheads="1"/>
          </p:cNvSpPr>
          <p:nvPr/>
        </p:nvSpPr>
        <p:spPr bwMode="auto">
          <a:xfrm>
            <a:off x="524932" y="859958"/>
            <a:ext cx="10989733" cy="140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105000"/>
              </a:lnSpc>
              <a:spcBef>
                <a:spcPct val="20000"/>
              </a:spcBef>
              <a:buClr>
                <a:schemeClr val="hlink"/>
              </a:buClr>
              <a:buSzPct val="80000"/>
              <a:buFontTx/>
              <a:buChar char="•"/>
            </a:pPr>
            <a:r>
              <a:rPr kumimoji="1" lang="zh-CN" altLang="en-US" sz="2400" dirty="0">
                <a:solidFill>
                  <a:srgbClr val="3333CC"/>
                </a:solidFill>
                <a:latin typeface="Arial" panose="020B0604020202020204" pitchFamily="34" charset="0"/>
                <a:ea typeface="宋体" panose="02010600030101010101" pitchFamily="2" charset="-122"/>
              </a:rPr>
              <a:t>  </a:t>
            </a:r>
            <a:r>
              <a:rPr kumimoji="1" lang="zh-CN" altLang="en-US" sz="2400" dirty="0">
                <a:solidFill>
                  <a:srgbClr val="3333CC"/>
                </a:solidFill>
                <a:latin typeface="Arial" panose="020B0604020202020204" pitchFamily="34" charset="0"/>
                <a:ea typeface="黑体" panose="02010609060101010101" pitchFamily="49" charset="-122"/>
              </a:rPr>
              <a:t>对</a:t>
            </a:r>
            <a:r>
              <a:rPr kumimoji="1" lang="en-US" altLang="zh-CN" sz="2400" dirty="0">
                <a:solidFill>
                  <a:srgbClr val="3333CC"/>
                </a:solidFill>
                <a:latin typeface="Arial" panose="020B0604020202020204" pitchFamily="34" charset="0"/>
                <a:ea typeface="黑体" panose="02010609060101010101" pitchFamily="49" charset="-122"/>
              </a:rPr>
              <a:t>I/O</a:t>
            </a:r>
            <a:r>
              <a:rPr kumimoji="1" lang="zh-CN" altLang="en-US" sz="2400" dirty="0">
                <a:solidFill>
                  <a:srgbClr val="3333CC"/>
                </a:solidFill>
                <a:latin typeface="Arial" panose="020B0604020202020204" pitchFamily="34" charset="0"/>
                <a:ea typeface="黑体" panose="02010609060101010101" pitchFamily="49" charset="-122"/>
              </a:rPr>
              <a:t>端口读写，就是向</a:t>
            </a:r>
            <a:r>
              <a:rPr kumimoji="1" lang="en-US" altLang="zh-CN" sz="2400" dirty="0">
                <a:solidFill>
                  <a:srgbClr val="3333CC"/>
                </a:solidFill>
                <a:latin typeface="Arial" panose="020B0604020202020204" pitchFamily="34" charset="0"/>
                <a:ea typeface="黑体" panose="02010609060101010101" pitchFamily="49" charset="-122"/>
              </a:rPr>
              <a:t>I/O</a:t>
            </a:r>
            <a:r>
              <a:rPr kumimoji="1" lang="zh-CN" altLang="en-US" sz="2400" dirty="0">
                <a:solidFill>
                  <a:srgbClr val="3333CC"/>
                </a:solidFill>
                <a:latin typeface="Arial" panose="020B0604020202020204" pitchFamily="34" charset="0"/>
                <a:ea typeface="黑体" panose="02010609060101010101" pitchFamily="49" charset="-122"/>
              </a:rPr>
              <a:t>设备送出命令或从设备取得状态或读</a:t>
            </a:r>
            <a:r>
              <a:rPr kumimoji="1" lang="en-US" altLang="zh-CN" sz="2400" dirty="0">
                <a:solidFill>
                  <a:srgbClr val="3333CC"/>
                </a:solidFill>
                <a:latin typeface="Arial" panose="020B0604020202020204" pitchFamily="34" charset="0"/>
                <a:ea typeface="黑体" panose="02010609060101010101" pitchFamily="49" charset="-122"/>
              </a:rPr>
              <a:t>/</a:t>
            </a:r>
            <a:r>
              <a:rPr kumimoji="1" lang="zh-CN" altLang="en-US" sz="2400" dirty="0">
                <a:solidFill>
                  <a:srgbClr val="3333CC"/>
                </a:solidFill>
                <a:latin typeface="Arial" panose="020B0604020202020204" pitchFamily="34" charset="0"/>
                <a:ea typeface="黑体" panose="02010609060101010101" pitchFamily="49" charset="-122"/>
              </a:rPr>
              <a:t>写设备数据</a:t>
            </a:r>
          </a:p>
          <a:p>
            <a:pPr eaLnBrk="1" hangingPunct="1">
              <a:lnSpc>
                <a:spcPct val="105000"/>
              </a:lnSpc>
              <a:spcBef>
                <a:spcPct val="20000"/>
              </a:spcBef>
              <a:buClr>
                <a:schemeClr val="hlink"/>
              </a:buClr>
              <a:buSzPct val="80000"/>
              <a:buFontTx/>
              <a:buChar char="•"/>
            </a:pPr>
            <a:r>
              <a:rPr kumimoji="1" lang="zh-CN" altLang="en-US" sz="2400" dirty="0">
                <a:solidFill>
                  <a:srgbClr val="3333CC"/>
                </a:solidFill>
                <a:latin typeface="Arial" panose="020B0604020202020204" pitchFamily="34" charset="0"/>
                <a:ea typeface="黑体" panose="02010609060101010101" pitchFamily="49" charset="-122"/>
              </a:rPr>
              <a:t>  一个</a:t>
            </a:r>
            <a:r>
              <a:rPr kumimoji="1" lang="en-US" altLang="zh-CN" sz="2400" dirty="0">
                <a:solidFill>
                  <a:srgbClr val="3333CC"/>
                </a:solidFill>
                <a:latin typeface="Arial" panose="020B0604020202020204" pitchFamily="34" charset="0"/>
                <a:ea typeface="黑体" panose="02010609060101010101" pitchFamily="49" charset="-122"/>
              </a:rPr>
              <a:t>I/O</a:t>
            </a:r>
            <a:r>
              <a:rPr kumimoji="1" lang="zh-CN" altLang="en-US" sz="2400" dirty="0">
                <a:solidFill>
                  <a:srgbClr val="3333CC"/>
                </a:solidFill>
                <a:latin typeface="Arial" panose="020B0604020202020204" pitchFamily="34" charset="0"/>
                <a:ea typeface="黑体" panose="02010609060101010101" pitchFamily="49" charset="-122"/>
              </a:rPr>
              <a:t>控制器可能会占有多个端口地址</a:t>
            </a:r>
          </a:p>
          <a:p>
            <a:pPr eaLnBrk="1" hangingPunct="1">
              <a:lnSpc>
                <a:spcPct val="105000"/>
              </a:lnSpc>
              <a:spcBef>
                <a:spcPct val="20000"/>
              </a:spcBef>
              <a:buClr>
                <a:schemeClr val="hlink"/>
              </a:buClr>
              <a:buSzPct val="80000"/>
              <a:buFontTx/>
              <a:buChar char="•"/>
            </a:pPr>
            <a:r>
              <a:rPr kumimoji="1" lang="en-US" altLang="zh-CN" sz="2400" dirty="0">
                <a:solidFill>
                  <a:srgbClr val="3333CC"/>
                </a:solidFill>
                <a:latin typeface="Arial" panose="020B0604020202020204" pitchFamily="34" charset="0"/>
                <a:ea typeface="黑体" panose="02010609060101010101" pitchFamily="49" charset="-122"/>
              </a:rPr>
              <a:t>  I/O</a:t>
            </a:r>
            <a:r>
              <a:rPr kumimoji="1" lang="zh-CN" altLang="en-US" sz="2400" dirty="0">
                <a:solidFill>
                  <a:srgbClr val="3333CC"/>
                </a:solidFill>
                <a:latin typeface="Arial" panose="020B0604020202020204" pitchFamily="34" charset="0"/>
                <a:ea typeface="黑体" panose="02010609060101010101" pitchFamily="49" charset="-122"/>
              </a:rPr>
              <a:t>端口必须编号后，</a:t>
            </a:r>
            <a:r>
              <a:rPr kumimoji="1" lang="en-US" altLang="zh-CN" sz="2400" dirty="0">
                <a:solidFill>
                  <a:srgbClr val="3333CC"/>
                </a:solidFill>
                <a:latin typeface="Arial" panose="020B0604020202020204" pitchFamily="34" charset="0"/>
                <a:ea typeface="黑体" panose="02010609060101010101" pitchFamily="49" charset="-122"/>
              </a:rPr>
              <a:t>CPU</a:t>
            </a:r>
            <a:r>
              <a:rPr kumimoji="1" lang="zh-CN" altLang="en-US" sz="2400" dirty="0">
                <a:solidFill>
                  <a:srgbClr val="3333CC"/>
                </a:solidFill>
                <a:latin typeface="Arial" panose="020B0604020202020204" pitchFamily="34" charset="0"/>
                <a:ea typeface="黑体" panose="02010609060101010101" pitchFamily="49" charset="-122"/>
              </a:rPr>
              <a:t>才能访问</a:t>
            </a:r>
            <a:r>
              <a:rPr kumimoji="1" lang="zh-CN" altLang="en-US" sz="2400" dirty="0" smtClean="0">
                <a:solidFill>
                  <a:srgbClr val="3333CC"/>
                </a:solidFill>
                <a:latin typeface="Arial" panose="020B0604020202020204" pitchFamily="34" charset="0"/>
                <a:ea typeface="黑体" panose="02010609060101010101" pitchFamily="49" charset="-122"/>
              </a:rPr>
              <a:t>它</a:t>
            </a:r>
            <a:endParaRPr kumimoji="1" lang="zh-CN" altLang="en-US" sz="2400" dirty="0">
              <a:solidFill>
                <a:srgbClr val="3333CC"/>
              </a:solidFill>
              <a:latin typeface="Arial" panose="020B0604020202020204" pitchFamily="34" charset="0"/>
              <a:ea typeface="黑体" panose="02010609060101010101" pitchFamily="49" charset="-122"/>
            </a:endParaRPr>
          </a:p>
        </p:txBody>
      </p:sp>
      <p:sp>
        <p:nvSpPr>
          <p:cNvPr id="2" name="标题 1"/>
          <p:cNvSpPr>
            <a:spLocks noGrp="1"/>
          </p:cNvSpPr>
          <p:nvPr>
            <p:ph type="title"/>
          </p:nvPr>
        </p:nvSpPr>
        <p:spPr/>
        <p:txBody>
          <a:bodyPr/>
          <a:lstStyle/>
          <a:p>
            <a:r>
              <a:rPr lang="en-US" altLang="zh-CN" dirty="0" smtClean="0"/>
              <a:t>I/O</a:t>
            </a:r>
            <a:r>
              <a:rPr lang="zh-CN" altLang="en-US" dirty="0" smtClean="0"/>
              <a:t>端口及其编址</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animEffect transition="in" filter="blinds(horizontal)">
                                      <p:cBhvr>
                                        <p:cTn id="7" dur="500"/>
                                        <p:tgtEl>
                                          <p:spTgt spid="2273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2">
                                            <p:txEl>
                                              <p:pRg st="1" end="1"/>
                                            </p:txEl>
                                          </p:spTgt>
                                        </p:tgtEl>
                                        <p:attrNameLst>
                                          <p:attrName>style.visibility</p:attrName>
                                        </p:attrNameLst>
                                      </p:cBhvr>
                                      <p:to>
                                        <p:strVal val="visible"/>
                                      </p:to>
                                    </p:set>
                                    <p:animEffect transition="in" filter="blinds(horizontal)">
                                      <p:cBhvr>
                                        <p:cTn id="12" dur="500"/>
                                        <p:tgtEl>
                                          <p:spTgt spid="2273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7332">
                                            <p:txEl>
                                              <p:pRg st="2" end="2"/>
                                            </p:txEl>
                                          </p:spTgt>
                                        </p:tgtEl>
                                        <p:attrNameLst>
                                          <p:attrName>style.visibility</p:attrName>
                                        </p:attrNameLst>
                                      </p:cBhvr>
                                      <p:to>
                                        <p:strVal val="visible"/>
                                      </p:to>
                                    </p:set>
                                    <p:animEffect transition="in" filter="blinds(horizontal)">
                                      <p:cBhvr>
                                        <p:cTn id="17" dur="500"/>
                                        <p:tgtEl>
                                          <p:spTgt spid="2273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22" dur="500"/>
                                        <p:tgtEl>
                                          <p:spTgt spid="2273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7331">
                                            <p:txEl>
                                              <p:pRg st="1" end="1"/>
                                            </p:txEl>
                                          </p:spTgt>
                                        </p:tgtEl>
                                        <p:attrNameLst>
                                          <p:attrName>style.visibility</p:attrName>
                                        </p:attrNameLst>
                                      </p:cBhvr>
                                      <p:to>
                                        <p:strVal val="visible"/>
                                      </p:to>
                                    </p:set>
                                    <p:animEffect transition="in" filter="checkerboard(across)">
                                      <p:cBhvr>
                                        <p:cTn id="27" dur="500"/>
                                        <p:tgtEl>
                                          <p:spTgt spid="22733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32" dur="500"/>
                                        <p:tgtEl>
                                          <p:spTgt spid="22733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37" dur="500"/>
                                        <p:tgtEl>
                                          <p:spTgt spid="22733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42" dur="500"/>
                                        <p:tgtEl>
                                          <p:spTgt spid="22733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27331">
                                            <p:txEl>
                                              <p:pRg st="5" end="5"/>
                                            </p:txEl>
                                          </p:spTgt>
                                        </p:tgtEl>
                                        <p:attrNameLst>
                                          <p:attrName>style.visibility</p:attrName>
                                        </p:attrNameLst>
                                      </p:cBhvr>
                                      <p:to>
                                        <p:strVal val="visible"/>
                                      </p:to>
                                    </p:set>
                                    <p:animEffect transition="in" filter="checkerboard(across)">
                                      <p:cBhvr>
                                        <p:cTn id="47" dur="500"/>
                                        <p:tgtEl>
                                          <p:spTgt spid="227331">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27331">
                                            <p:txEl>
                                              <p:pRg st="6" end="6"/>
                                            </p:txEl>
                                          </p:spTgt>
                                        </p:tgtEl>
                                        <p:attrNameLst>
                                          <p:attrName>style.visibility</p:attrName>
                                        </p:attrNameLst>
                                      </p:cBhvr>
                                      <p:to>
                                        <p:strVal val="visible"/>
                                      </p:to>
                                    </p:set>
                                    <p:animEffect transition="in" filter="checkerboard(across)">
                                      <p:cBhvr>
                                        <p:cTn id="52" dur="500"/>
                                        <p:tgtEl>
                                          <p:spTgt spid="227331">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57" dur="500"/>
                                        <p:tgtEl>
                                          <p:spTgt spid="227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545306" y="940826"/>
            <a:ext cx="5208376" cy="3282950"/>
          </a:xfrm>
        </p:spPr>
        <p:txBody>
          <a:bodyPr/>
          <a:lstStyle/>
          <a:p>
            <a:pPr marL="342900" indent="-342900">
              <a:lnSpc>
                <a:spcPct val="115000"/>
              </a:lnSpc>
              <a:spcBef>
                <a:spcPct val="40000"/>
              </a:spcBef>
            </a:pPr>
            <a:r>
              <a:rPr lang="en-US" altLang="zh-CN" sz="2400" dirty="0" smtClean="0">
                <a:solidFill>
                  <a:srgbClr val="0000FF"/>
                </a:solidFill>
                <a:ea typeface="黑体" panose="02010609060101010101" pitchFamily="49" charset="-122"/>
              </a:rPr>
              <a:t>CPU</a:t>
            </a:r>
            <a:r>
              <a:rPr lang="zh-CN" altLang="en-US" sz="2400" dirty="0">
                <a:solidFill>
                  <a:srgbClr val="0000FF"/>
                </a:solidFill>
                <a:ea typeface="黑体" panose="02010609060101010101" pitchFamily="49" charset="-122"/>
              </a:rPr>
              <a:t>不直接通过读写控制信号</a:t>
            </a:r>
            <a:r>
              <a:rPr lang="en-US" altLang="zh-CN" sz="2400" dirty="0">
                <a:solidFill>
                  <a:srgbClr val="0000FF"/>
                </a:solidFill>
                <a:ea typeface="黑体" panose="02010609060101010101" pitchFamily="49" charset="-122"/>
              </a:rPr>
              <a:t>IOR</a:t>
            </a:r>
            <a:r>
              <a:rPr lang="zh-CN" altLang="en-US" sz="2400" dirty="0">
                <a:solidFill>
                  <a:srgbClr val="0000FF"/>
                </a:solidFill>
                <a:ea typeface="黑体" panose="02010609060101010101" pitchFamily="49" charset="-122"/>
              </a:rPr>
              <a:t>、 </a:t>
            </a:r>
            <a:r>
              <a:rPr lang="en-US" altLang="zh-CN" sz="2400" dirty="0">
                <a:solidFill>
                  <a:srgbClr val="0000FF"/>
                </a:solidFill>
                <a:ea typeface="黑体" panose="02010609060101010101" pitchFamily="49" charset="-122"/>
              </a:rPr>
              <a:t>IOW</a:t>
            </a:r>
            <a:r>
              <a:rPr lang="zh-CN" altLang="en-US" sz="2400" dirty="0">
                <a:solidFill>
                  <a:srgbClr val="0000FF"/>
                </a:solidFill>
                <a:ea typeface="黑体" panose="02010609060101010101" pitchFamily="49" charset="-122"/>
              </a:rPr>
              <a:t>对</a:t>
            </a:r>
            <a:r>
              <a:rPr lang="en-US" altLang="zh-CN" sz="2400" dirty="0">
                <a:solidFill>
                  <a:srgbClr val="0000FF"/>
                </a:solidFill>
                <a:ea typeface="黑体" panose="02010609060101010101" pitchFamily="49" charset="-122"/>
              </a:rPr>
              <a:t>I/O</a:t>
            </a:r>
            <a:r>
              <a:rPr lang="zh-CN" altLang="en-US" sz="2400" dirty="0">
                <a:solidFill>
                  <a:srgbClr val="0000FF"/>
                </a:solidFill>
                <a:ea typeface="黑体" panose="02010609060101010101" pitchFamily="49" charset="-122"/>
              </a:rPr>
              <a:t>端口读写，而是根据</a:t>
            </a:r>
            <a:r>
              <a:rPr lang="en-US" altLang="zh-CN" sz="2400" dirty="0">
                <a:solidFill>
                  <a:srgbClr val="0000FF"/>
                </a:solidFill>
                <a:ea typeface="黑体" panose="02010609060101010101" pitchFamily="49" charset="-122"/>
              </a:rPr>
              <a:t>I/O</a:t>
            </a:r>
            <a:r>
              <a:rPr lang="zh-CN" altLang="en-US" sz="2400" dirty="0">
                <a:solidFill>
                  <a:srgbClr val="0000FF"/>
                </a:solidFill>
                <a:ea typeface="黑体" panose="02010609060101010101" pitchFamily="49" charset="-122"/>
              </a:rPr>
              <a:t>端口在地址空间的位置，通过地址译码来实现。</a:t>
            </a:r>
          </a:p>
          <a:p>
            <a:pPr marL="342900" indent="-342900">
              <a:lnSpc>
                <a:spcPct val="115000"/>
              </a:lnSpc>
              <a:spcBef>
                <a:spcPct val="40000"/>
              </a:spcBef>
            </a:pPr>
            <a:r>
              <a:rPr lang="zh-CN" altLang="en-US" sz="2400" dirty="0">
                <a:solidFill>
                  <a:srgbClr val="0000FF"/>
                </a:solidFill>
                <a:ea typeface="黑体" panose="02010609060101010101" pitchFamily="49" charset="-122"/>
              </a:rPr>
              <a:t>地址线的高位参与片选控制逻辑。</a:t>
            </a:r>
          </a:p>
          <a:p>
            <a:pPr marL="342900" indent="-342900">
              <a:lnSpc>
                <a:spcPct val="115000"/>
              </a:lnSpc>
              <a:spcBef>
                <a:spcPct val="40000"/>
              </a:spcBef>
            </a:pPr>
            <a:r>
              <a:rPr lang="zh-CN" altLang="en-US" sz="2400" dirty="0">
                <a:solidFill>
                  <a:srgbClr val="0000FF"/>
                </a:solidFill>
                <a:ea typeface="黑体" panose="02010609060101010101" pitchFamily="49" charset="-122"/>
              </a:rPr>
              <a:t>无需设置专门</a:t>
            </a:r>
            <a:r>
              <a:rPr lang="en-US" altLang="zh-CN" sz="2400" dirty="0">
                <a:solidFill>
                  <a:srgbClr val="0000FF"/>
                </a:solidFill>
                <a:ea typeface="黑体" panose="02010609060101010101" pitchFamily="49" charset="-122"/>
              </a:rPr>
              <a:t>I/O</a:t>
            </a:r>
            <a:r>
              <a:rPr lang="zh-CN" altLang="en-US" sz="2400" dirty="0">
                <a:solidFill>
                  <a:srgbClr val="0000FF"/>
                </a:solidFill>
                <a:ea typeface="黑体" panose="02010609060101010101" pitchFamily="49" charset="-122"/>
              </a:rPr>
              <a:t>指令，只要用一般访存指令就可存取</a:t>
            </a:r>
            <a:r>
              <a:rPr lang="en-US" altLang="zh-CN" sz="2400" dirty="0">
                <a:solidFill>
                  <a:srgbClr val="0000FF"/>
                </a:solidFill>
                <a:ea typeface="黑体" panose="02010609060101010101" pitchFamily="49" charset="-122"/>
              </a:rPr>
              <a:t>I/O</a:t>
            </a:r>
            <a:r>
              <a:rPr lang="zh-CN" altLang="en-US" sz="2400" dirty="0">
                <a:solidFill>
                  <a:srgbClr val="0000FF"/>
                </a:solidFill>
                <a:ea typeface="黑体" panose="02010609060101010101" pitchFamily="49" charset="-122"/>
              </a:rPr>
              <a:t>端口。</a:t>
            </a:r>
          </a:p>
        </p:txBody>
      </p:sp>
      <p:pic>
        <p:nvPicPr>
          <p:cNvPr id="65540" name="Picture 6" descr="统一编址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97" y="446666"/>
            <a:ext cx="5010150" cy="60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10"/>
          <p:cNvSpPr>
            <a:spLocks noChangeArrowheads="1"/>
          </p:cNvSpPr>
          <p:nvPr/>
        </p:nvSpPr>
        <p:spPr bwMode="auto">
          <a:xfrm>
            <a:off x="7356484" y="3162879"/>
            <a:ext cx="4021138" cy="3248025"/>
          </a:xfrm>
          <a:prstGeom prst="rect">
            <a:avLst/>
          </a:prstGeom>
          <a:noFill/>
          <a:ln w="2857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5542" name="Text Box 11"/>
          <p:cNvSpPr txBox="1">
            <a:spLocks noChangeArrowheads="1"/>
          </p:cNvSpPr>
          <p:nvPr/>
        </p:nvSpPr>
        <p:spPr bwMode="auto">
          <a:xfrm>
            <a:off x="7490844" y="5744153"/>
            <a:ext cx="17573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solidFill>
                  <a:srgbClr val="0000FF"/>
                </a:solidFill>
                <a:ea typeface="宋体" panose="02010600030101010101" pitchFamily="2" charset="-122"/>
              </a:rPr>
              <a:t>I/O</a:t>
            </a:r>
            <a:r>
              <a:rPr lang="zh-CN" altLang="en-US">
                <a:solidFill>
                  <a:srgbClr val="0000FF"/>
                </a:solidFill>
                <a:ea typeface="宋体" panose="02010600030101010101" pitchFamily="2" charset="-122"/>
              </a:rPr>
              <a:t>模块</a:t>
            </a:r>
          </a:p>
        </p:txBody>
      </p:sp>
      <p:grpSp>
        <p:nvGrpSpPr>
          <p:cNvPr id="3" name="组合 2"/>
          <p:cNvGrpSpPr/>
          <p:nvPr/>
        </p:nvGrpSpPr>
        <p:grpSpPr>
          <a:xfrm>
            <a:off x="7269172" y="2231016"/>
            <a:ext cx="2178050" cy="1639887"/>
            <a:chOff x="7186044" y="2231016"/>
            <a:chExt cx="2178050" cy="1639887"/>
          </a:xfrm>
        </p:grpSpPr>
        <p:sp>
          <p:nvSpPr>
            <p:cNvPr id="65543" name="Line 12"/>
            <p:cNvSpPr>
              <a:spLocks noChangeShapeType="1"/>
            </p:cNvSpPr>
            <p:nvPr/>
          </p:nvSpPr>
          <p:spPr bwMode="auto">
            <a:xfrm>
              <a:off x="7186044" y="2231016"/>
              <a:ext cx="2178050" cy="0"/>
            </a:xfrm>
            <a:prstGeom prst="line">
              <a:avLst/>
            </a:prstGeom>
            <a:noFill/>
            <a:ln w="28575">
              <a:solidFill>
                <a:srgbClr val="D139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13"/>
            <p:cNvSpPr>
              <a:spLocks noChangeShapeType="1"/>
            </p:cNvSpPr>
            <p:nvPr/>
          </p:nvSpPr>
          <p:spPr bwMode="auto">
            <a:xfrm>
              <a:off x="7709919" y="2245303"/>
              <a:ext cx="0" cy="1625600"/>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14"/>
            <p:cNvSpPr>
              <a:spLocks noChangeShapeType="1"/>
            </p:cNvSpPr>
            <p:nvPr/>
          </p:nvSpPr>
          <p:spPr bwMode="auto">
            <a:xfrm>
              <a:off x="8535419" y="2258004"/>
              <a:ext cx="0" cy="1103313"/>
            </a:xfrm>
            <a:prstGeom prst="line">
              <a:avLst/>
            </a:prstGeom>
            <a:noFill/>
            <a:ln w="28575">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5546" name="AutoShape 15"/>
          <p:cNvSpPr>
            <a:spLocks noChangeArrowheads="1"/>
          </p:cNvSpPr>
          <p:nvPr/>
        </p:nvSpPr>
        <p:spPr bwMode="auto">
          <a:xfrm>
            <a:off x="2515181" y="4476459"/>
            <a:ext cx="4179888" cy="1220788"/>
          </a:xfrm>
          <a:prstGeom prst="cloudCallout">
            <a:avLst>
              <a:gd name="adj1" fmla="val -44190"/>
              <a:gd name="adj2" fmla="val 31273"/>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900">
                <a:latin typeface="Arial" panose="020B0604020202020204" pitchFamily="34" charset="0"/>
                <a:ea typeface="黑体" panose="02010609060101010101" pitchFamily="49" charset="-122"/>
              </a:rPr>
              <a:t>MEMR</a:t>
            </a:r>
            <a:r>
              <a:rPr lang="zh-CN" altLang="en-US" sz="1900">
                <a:latin typeface="Arial" panose="020B0604020202020204" pitchFamily="34" charset="0"/>
                <a:ea typeface="黑体" panose="02010609060101010101" pitchFamily="49" charset="-122"/>
              </a:rPr>
              <a:t>或</a:t>
            </a:r>
            <a:r>
              <a:rPr lang="en-US" altLang="zh-CN" sz="1900">
                <a:latin typeface="Arial" panose="020B0604020202020204" pitchFamily="34" charset="0"/>
                <a:ea typeface="黑体" panose="02010609060101010101" pitchFamily="49" charset="-122"/>
              </a:rPr>
              <a:t>MEMW</a:t>
            </a:r>
            <a:r>
              <a:rPr lang="zh-CN" altLang="en-US" sz="1900">
                <a:latin typeface="Arial" panose="020B0604020202020204" pitchFamily="34" charset="0"/>
                <a:ea typeface="黑体" panose="02010609060101010101" pitchFamily="49" charset="-122"/>
              </a:rPr>
              <a:t>命令由访存指令发出，</a:t>
            </a:r>
            <a:r>
              <a:rPr lang="en-US" altLang="zh-CN" sz="1900">
                <a:latin typeface="Arial" panose="020B0604020202020204" pitchFamily="34" charset="0"/>
                <a:ea typeface="黑体" panose="02010609060101010101" pitchFamily="49" charset="-122"/>
              </a:rPr>
              <a:t>IOR</a:t>
            </a:r>
            <a:r>
              <a:rPr lang="zh-CN" altLang="en-US" sz="1900">
                <a:latin typeface="Arial" panose="020B0604020202020204" pitchFamily="34" charset="0"/>
                <a:ea typeface="黑体" panose="02010609060101010101" pitchFamily="49" charset="-122"/>
              </a:rPr>
              <a:t>和</a:t>
            </a:r>
            <a:r>
              <a:rPr lang="en-US" altLang="zh-CN" sz="1900">
                <a:latin typeface="Arial" panose="020B0604020202020204" pitchFamily="34" charset="0"/>
                <a:ea typeface="黑体" panose="02010609060101010101" pitchFamily="49" charset="-122"/>
              </a:rPr>
              <a:t>IOW</a:t>
            </a:r>
            <a:r>
              <a:rPr lang="zh-CN" altLang="en-US" sz="1900">
                <a:latin typeface="Arial" panose="020B0604020202020204" pitchFamily="34" charset="0"/>
                <a:ea typeface="黑体" panose="02010609060101010101" pitchFamily="49" charset="-122"/>
              </a:rPr>
              <a:t>命令怎样呢？</a:t>
            </a:r>
          </a:p>
        </p:txBody>
      </p:sp>
      <p:sp>
        <p:nvSpPr>
          <p:cNvPr id="65547" name="Text Box 16"/>
          <p:cNvSpPr txBox="1">
            <a:spLocks noChangeArrowheads="1"/>
          </p:cNvSpPr>
          <p:nvPr/>
        </p:nvSpPr>
        <p:spPr bwMode="auto">
          <a:xfrm>
            <a:off x="2997782" y="5752809"/>
            <a:ext cx="352742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latin typeface="Arial" panose="020B0604020202020204" pitchFamily="34" charset="0"/>
                <a:ea typeface="黑体" panose="02010609060101010101" pitchFamily="49" charset="-122"/>
              </a:rPr>
              <a:t>也由访存指令发出，只是访问的地址范围不同！</a:t>
            </a:r>
          </a:p>
        </p:txBody>
      </p:sp>
      <p:sp>
        <p:nvSpPr>
          <p:cNvPr id="65550" name="Line 19"/>
          <p:cNvSpPr>
            <a:spLocks noChangeShapeType="1"/>
          </p:cNvSpPr>
          <p:nvPr/>
        </p:nvSpPr>
        <p:spPr bwMode="auto">
          <a:xfrm flipV="1">
            <a:off x="3166923" y="4681248"/>
            <a:ext cx="739775"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20"/>
          <p:cNvSpPr>
            <a:spLocks noChangeShapeType="1"/>
          </p:cNvSpPr>
          <p:nvPr/>
        </p:nvSpPr>
        <p:spPr bwMode="auto">
          <a:xfrm flipV="1">
            <a:off x="4224198" y="4693948"/>
            <a:ext cx="739775"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21"/>
          <p:cNvSpPr>
            <a:spLocks noChangeShapeType="1"/>
          </p:cNvSpPr>
          <p:nvPr/>
        </p:nvSpPr>
        <p:spPr bwMode="auto">
          <a:xfrm>
            <a:off x="3411397" y="5274973"/>
            <a:ext cx="609600"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22"/>
          <p:cNvSpPr>
            <a:spLocks noChangeShapeType="1"/>
          </p:cNvSpPr>
          <p:nvPr/>
        </p:nvSpPr>
        <p:spPr bwMode="auto">
          <a:xfrm flipV="1">
            <a:off x="4963972" y="4998747"/>
            <a:ext cx="4778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dirty="0"/>
              <a:t>统一编址方式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600075" y="971262"/>
            <a:ext cx="4204759" cy="4267835"/>
          </a:xfrm>
        </p:spPr>
        <p:txBody>
          <a:bodyPr/>
          <a:lstStyle/>
          <a:p>
            <a:pPr marL="342900" indent="-342900"/>
            <a:r>
              <a:rPr lang="zh-CN" altLang="en-US" sz="2400" dirty="0" smtClean="0">
                <a:solidFill>
                  <a:srgbClr val="0000FF"/>
                </a:solidFill>
                <a:ea typeface="黑体" panose="02010609060101010101" pitchFamily="49" charset="-122"/>
                <a:cs typeface="Arial" panose="020B0604020202020204" pitchFamily="34" charset="0"/>
              </a:rPr>
              <a:t>通过</a:t>
            </a:r>
            <a:r>
              <a:rPr lang="zh-CN" altLang="en-US" sz="2400" dirty="0">
                <a:solidFill>
                  <a:srgbClr val="0000FF"/>
                </a:solidFill>
                <a:ea typeface="黑体" panose="02010609060101010101" pitchFamily="49" charset="-122"/>
                <a:cs typeface="Arial" panose="020B0604020202020204" pitchFamily="34" charset="0"/>
              </a:rPr>
              <a:t>不同的读写控制信号</a:t>
            </a:r>
            <a:r>
              <a:rPr lang="en-US" altLang="zh-CN" sz="2400" dirty="0">
                <a:solidFill>
                  <a:srgbClr val="0000FF"/>
                </a:solidFill>
                <a:ea typeface="黑体" panose="02010609060101010101" pitchFamily="49" charset="-122"/>
                <a:cs typeface="Arial" panose="020B0604020202020204" pitchFamily="34" charset="0"/>
              </a:rPr>
              <a:t>IOR</a:t>
            </a:r>
            <a:r>
              <a:rPr lang="zh-CN" altLang="en-US" sz="2400" dirty="0">
                <a:solidFill>
                  <a:srgbClr val="0000FF"/>
                </a:solidFill>
                <a:ea typeface="黑体" panose="02010609060101010101" pitchFamily="49" charset="-122"/>
                <a:cs typeface="Arial" panose="020B0604020202020204" pitchFamily="34" charset="0"/>
              </a:rPr>
              <a:t>、 </a:t>
            </a:r>
            <a:r>
              <a:rPr lang="en-US" altLang="zh-CN" sz="2400" dirty="0">
                <a:solidFill>
                  <a:srgbClr val="0000FF"/>
                </a:solidFill>
                <a:ea typeface="黑体" panose="02010609060101010101" pitchFamily="49" charset="-122"/>
                <a:cs typeface="Arial" panose="020B0604020202020204" pitchFamily="34" charset="0"/>
              </a:rPr>
              <a:t>IOW</a:t>
            </a:r>
            <a:r>
              <a:rPr lang="zh-CN" altLang="en-US" sz="2400" dirty="0">
                <a:solidFill>
                  <a:srgbClr val="0000FF"/>
                </a:solidFill>
                <a:ea typeface="黑体" panose="02010609060101010101" pitchFamily="49" charset="-122"/>
                <a:cs typeface="Arial" panose="020B0604020202020204" pitchFamily="34" charset="0"/>
              </a:rPr>
              <a:t>和 </a:t>
            </a:r>
            <a:r>
              <a:rPr lang="en-US" altLang="zh-CN" sz="2400" dirty="0">
                <a:solidFill>
                  <a:srgbClr val="0000FF"/>
                </a:solidFill>
                <a:ea typeface="黑体" panose="02010609060101010101" pitchFamily="49" charset="-122"/>
                <a:cs typeface="Arial" panose="020B0604020202020204" pitchFamily="34" charset="0"/>
              </a:rPr>
              <a:t>MEMR</a:t>
            </a:r>
            <a:r>
              <a:rPr lang="zh-CN" altLang="en-US" sz="2400" dirty="0">
                <a:solidFill>
                  <a:srgbClr val="0000FF"/>
                </a:solidFill>
                <a:ea typeface="黑体" panose="02010609060101010101" pitchFamily="49" charset="-122"/>
                <a:cs typeface="Arial" panose="020B0604020202020204" pitchFamily="34" charset="0"/>
              </a:rPr>
              <a:t>、 </a:t>
            </a:r>
            <a:r>
              <a:rPr lang="en-US" altLang="zh-CN" sz="2400" dirty="0">
                <a:solidFill>
                  <a:srgbClr val="0000FF"/>
                </a:solidFill>
                <a:ea typeface="黑体" panose="02010609060101010101" pitchFamily="49" charset="-122"/>
                <a:cs typeface="Arial" panose="020B0604020202020204" pitchFamily="34" charset="0"/>
              </a:rPr>
              <a:t>MEMW</a:t>
            </a:r>
            <a:r>
              <a:rPr lang="zh-CN" altLang="en-US" sz="2400" dirty="0">
                <a:solidFill>
                  <a:srgbClr val="0000FF"/>
                </a:solidFill>
                <a:ea typeface="黑体" panose="02010609060101010101" pitchFamily="49" charset="-122"/>
                <a:cs typeface="Arial" panose="020B0604020202020204" pitchFamily="34" charset="0"/>
              </a:rPr>
              <a:t>来控制对</a:t>
            </a:r>
            <a:r>
              <a:rPr lang="en-US" altLang="zh-CN" sz="2400" dirty="0">
                <a:solidFill>
                  <a:srgbClr val="0000FF"/>
                </a:solidFill>
                <a:ea typeface="黑体" panose="02010609060101010101" pitchFamily="49" charset="-122"/>
                <a:cs typeface="Arial" panose="020B0604020202020204" pitchFamily="34" charset="0"/>
              </a:rPr>
              <a:t>I/O </a:t>
            </a:r>
            <a:r>
              <a:rPr lang="zh-CN" altLang="en-US" sz="2400" dirty="0">
                <a:solidFill>
                  <a:srgbClr val="0000FF"/>
                </a:solidFill>
                <a:ea typeface="黑体" panose="02010609060101010101" pitchFamily="49" charset="-122"/>
                <a:cs typeface="Arial" panose="020B0604020202020204" pitchFamily="34" charset="0"/>
              </a:rPr>
              <a:t>端口和存储器的读写。</a:t>
            </a:r>
          </a:p>
          <a:p>
            <a:pPr marL="342900" indent="-342900"/>
            <a:r>
              <a:rPr lang="zh-CN" altLang="en-US" sz="2400" dirty="0">
                <a:solidFill>
                  <a:srgbClr val="0000FF"/>
                </a:solidFill>
                <a:ea typeface="黑体" panose="02010609060101010101" pitchFamily="49" charset="-122"/>
                <a:cs typeface="Arial" panose="020B0604020202020204" pitchFamily="34" charset="0"/>
              </a:rPr>
              <a:t>一般</a:t>
            </a:r>
            <a:r>
              <a:rPr lang="en-US" altLang="zh-CN" sz="2400" dirty="0">
                <a:solidFill>
                  <a:srgbClr val="0000FF"/>
                </a:solidFill>
                <a:ea typeface="黑体" panose="02010609060101010101" pitchFamily="49" charset="-122"/>
                <a:cs typeface="Arial" panose="020B0604020202020204" pitchFamily="34" charset="0"/>
              </a:rPr>
              <a:t>I/O</a:t>
            </a:r>
            <a:r>
              <a:rPr lang="zh-CN" altLang="en-US" sz="2400" dirty="0">
                <a:solidFill>
                  <a:srgbClr val="0000FF"/>
                </a:solidFill>
                <a:ea typeface="黑体" panose="02010609060101010101" pitchFamily="49" charset="-122"/>
                <a:cs typeface="Arial" panose="020B0604020202020204" pitchFamily="34" charset="0"/>
              </a:rPr>
              <a:t>端口比存储器单元少，所以选择</a:t>
            </a:r>
            <a:r>
              <a:rPr lang="en-US" altLang="zh-CN" sz="2400" dirty="0">
                <a:solidFill>
                  <a:srgbClr val="0000FF"/>
                </a:solidFill>
                <a:ea typeface="黑体" panose="02010609060101010101" pitchFamily="49" charset="-122"/>
                <a:cs typeface="Arial" panose="020B0604020202020204" pitchFamily="34" charset="0"/>
              </a:rPr>
              <a:t>I/O</a:t>
            </a:r>
            <a:r>
              <a:rPr lang="zh-CN" altLang="en-US" sz="2400" dirty="0">
                <a:solidFill>
                  <a:srgbClr val="0000FF"/>
                </a:solidFill>
                <a:ea typeface="黑体" panose="02010609060101010101" pitchFamily="49" charset="-122"/>
                <a:cs typeface="Arial" panose="020B0604020202020204" pitchFamily="34" charset="0"/>
              </a:rPr>
              <a:t>端口时，只需少量地址线。</a:t>
            </a:r>
          </a:p>
          <a:p>
            <a:pPr marL="342900" indent="-342900"/>
            <a:r>
              <a:rPr lang="zh-CN" altLang="en-US" sz="2400" dirty="0">
                <a:solidFill>
                  <a:srgbClr val="0000FF"/>
                </a:solidFill>
                <a:ea typeface="黑体" panose="02010609060101010101" pitchFamily="49" charset="-122"/>
                <a:cs typeface="Arial" panose="020B0604020202020204" pitchFamily="34" charset="0"/>
              </a:rPr>
              <a:t>指令系统必须设计专门的</a:t>
            </a:r>
            <a:r>
              <a:rPr lang="en-US" altLang="zh-CN" sz="2400" dirty="0">
                <a:solidFill>
                  <a:srgbClr val="0000FF"/>
                </a:solidFill>
                <a:ea typeface="黑体" panose="02010609060101010101" pitchFamily="49" charset="-122"/>
                <a:cs typeface="Arial" panose="020B0604020202020204" pitchFamily="34" charset="0"/>
              </a:rPr>
              <a:t>I/O</a:t>
            </a:r>
            <a:r>
              <a:rPr lang="zh-CN" altLang="en-US" sz="2400" dirty="0">
                <a:solidFill>
                  <a:srgbClr val="0000FF"/>
                </a:solidFill>
                <a:ea typeface="黑体" panose="02010609060101010101" pitchFamily="49" charset="-122"/>
                <a:cs typeface="Arial" panose="020B0604020202020204" pitchFamily="34" charset="0"/>
              </a:rPr>
              <a:t>指令。</a:t>
            </a:r>
          </a:p>
        </p:txBody>
      </p:sp>
      <p:pic>
        <p:nvPicPr>
          <p:cNvPr id="66564" name="Picture 4" descr="独立编址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704850"/>
            <a:ext cx="5016500"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9"/>
          <p:cNvSpPr txBox="1">
            <a:spLocks noChangeArrowheads="1"/>
          </p:cNvSpPr>
          <p:nvPr/>
        </p:nvSpPr>
        <p:spPr bwMode="auto">
          <a:xfrm>
            <a:off x="1827213" y="5751513"/>
            <a:ext cx="3935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D1390F"/>
                </a:solidFill>
                <a:latin typeface="Arial" panose="020B0604020202020204" pitchFamily="34" charset="0"/>
                <a:ea typeface="黑体" panose="02010609060101010101" pitchFamily="49" charset="-122"/>
              </a:rPr>
              <a:t>由专门的</a:t>
            </a:r>
            <a:r>
              <a:rPr lang="en-US" altLang="zh-CN" sz="1800" dirty="0">
                <a:solidFill>
                  <a:srgbClr val="D1390F"/>
                </a:solidFill>
                <a:latin typeface="Arial" panose="020B0604020202020204" pitchFamily="34" charset="0"/>
                <a:ea typeface="黑体" panose="02010609060101010101" pitchFamily="49" charset="-122"/>
              </a:rPr>
              <a:t>I/O</a:t>
            </a:r>
            <a:r>
              <a:rPr lang="zh-CN" altLang="en-US" sz="1800" dirty="0">
                <a:solidFill>
                  <a:srgbClr val="D1390F"/>
                </a:solidFill>
                <a:latin typeface="Arial" panose="020B0604020202020204" pitchFamily="34" charset="0"/>
                <a:ea typeface="黑体" panose="02010609060101010101" pitchFamily="49" charset="-122"/>
              </a:rPr>
              <a:t>指令确定，指令中给的地址可能相同，但操作命令不同！</a:t>
            </a:r>
          </a:p>
        </p:txBody>
      </p:sp>
      <p:sp>
        <p:nvSpPr>
          <p:cNvPr id="66566" name="AutoShape 10"/>
          <p:cNvSpPr>
            <a:spLocks noChangeArrowheads="1"/>
          </p:cNvSpPr>
          <p:nvPr/>
        </p:nvSpPr>
        <p:spPr bwMode="auto">
          <a:xfrm>
            <a:off x="1889125" y="4418014"/>
            <a:ext cx="3875088" cy="1222375"/>
          </a:xfrm>
          <a:prstGeom prst="cloudCallout">
            <a:avLst>
              <a:gd name="adj1" fmla="val -43731"/>
              <a:gd name="adj2" fmla="val 31167"/>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800">
                <a:latin typeface="Arial" panose="020B0604020202020204" pitchFamily="34" charset="0"/>
                <a:ea typeface="黑体" panose="02010609060101010101" pitchFamily="49" charset="-122"/>
              </a:rPr>
              <a:t>MEMR</a:t>
            </a:r>
            <a:r>
              <a:rPr lang="zh-CN" altLang="en-US" sz="1800">
                <a:latin typeface="Arial" panose="020B0604020202020204" pitchFamily="34" charset="0"/>
                <a:ea typeface="黑体" panose="02010609060101010101" pitchFamily="49" charset="-122"/>
              </a:rPr>
              <a:t>或</a:t>
            </a:r>
            <a:r>
              <a:rPr lang="en-US" altLang="zh-CN" sz="1800">
                <a:latin typeface="Arial" panose="020B0604020202020204" pitchFamily="34" charset="0"/>
                <a:ea typeface="黑体" panose="02010609060101010101" pitchFamily="49" charset="-122"/>
              </a:rPr>
              <a:t>MEMW</a:t>
            </a:r>
            <a:r>
              <a:rPr lang="zh-CN" altLang="en-US" sz="1800">
                <a:latin typeface="Arial" panose="020B0604020202020204" pitchFamily="34" charset="0"/>
                <a:ea typeface="黑体" panose="02010609060101010101" pitchFamily="49" charset="-122"/>
              </a:rPr>
              <a:t>命令由访存指令发出，</a:t>
            </a:r>
            <a:r>
              <a:rPr lang="en-US" altLang="zh-CN" sz="1800">
                <a:latin typeface="Arial" panose="020B0604020202020204" pitchFamily="34" charset="0"/>
                <a:ea typeface="黑体" panose="02010609060101010101" pitchFamily="49" charset="-122"/>
              </a:rPr>
              <a:t>IOR</a:t>
            </a:r>
            <a:r>
              <a:rPr lang="zh-CN" altLang="en-US" sz="1800">
                <a:latin typeface="Arial" panose="020B0604020202020204" pitchFamily="34" charset="0"/>
                <a:ea typeface="黑体" panose="02010609060101010101" pitchFamily="49" charset="-122"/>
              </a:rPr>
              <a:t>和</a:t>
            </a:r>
            <a:r>
              <a:rPr lang="en-US" altLang="zh-CN" sz="1800">
                <a:latin typeface="Arial" panose="020B0604020202020204" pitchFamily="34" charset="0"/>
                <a:ea typeface="黑体" panose="02010609060101010101" pitchFamily="49" charset="-122"/>
              </a:rPr>
              <a:t>IOW</a:t>
            </a:r>
            <a:r>
              <a:rPr lang="zh-CN" altLang="en-US" sz="1800">
                <a:latin typeface="Arial" panose="020B0604020202020204" pitchFamily="34" charset="0"/>
                <a:ea typeface="黑体" panose="02010609060101010101" pitchFamily="49" charset="-122"/>
              </a:rPr>
              <a:t>命令怎样呢？</a:t>
            </a:r>
          </a:p>
        </p:txBody>
      </p:sp>
      <p:sp>
        <p:nvSpPr>
          <p:cNvPr id="66567" name="Line 11"/>
          <p:cNvSpPr>
            <a:spLocks noChangeShapeType="1"/>
          </p:cNvSpPr>
          <p:nvPr/>
        </p:nvSpPr>
        <p:spPr bwMode="auto">
          <a:xfrm>
            <a:off x="2497139" y="4630738"/>
            <a:ext cx="72548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12"/>
          <p:cNvSpPr>
            <a:spLocks noChangeShapeType="1"/>
          </p:cNvSpPr>
          <p:nvPr/>
        </p:nvSpPr>
        <p:spPr bwMode="auto">
          <a:xfrm>
            <a:off x="3497264" y="4629150"/>
            <a:ext cx="72548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13"/>
          <p:cNvSpPr>
            <a:spLocks noChangeShapeType="1"/>
          </p:cNvSpPr>
          <p:nvPr/>
        </p:nvSpPr>
        <p:spPr bwMode="auto">
          <a:xfrm flipV="1">
            <a:off x="2757489" y="5180014"/>
            <a:ext cx="522287" cy="1428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14"/>
          <p:cNvSpPr>
            <a:spLocks noChangeShapeType="1"/>
          </p:cNvSpPr>
          <p:nvPr/>
        </p:nvSpPr>
        <p:spPr bwMode="auto">
          <a:xfrm>
            <a:off x="4135438" y="4918075"/>
            <a:ext cx="493712" cy="15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16"/>
          <p:cNvSpPr>
            <a:spLocks noChangeShapeType="1"/>
          </p:cNvSpPr>
          <p:nvPr/>
        </p:nvSpPr>
        <p:spPr bwMode="auto">
          <a:xfrm>
            <a:off x="1025312" y="1363663"/>
            <a:ext cx="564497"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17"/>
          <p:cNvSpPr>
            <a:spLocks noChangeShapeType="1"/>
          </p:cNvSpPr>
          <p:nvPr/>
        </p:nvSpPr>
        <p:spPr bwMode="auto">
          <a:xfrm>
            <a:off x="2032002" y="1353561"/>
            <a:ext cx="607289" cy="10102"/>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18"/>
          <p:cNvSpPr>
            <a:spLocks noChangeShapeType="1"/>
          </p:cNvSpPr>
          <p:nvPr/>
        </p:nvSpPr>
        <p:spPr bwMode="auto">
          <a:xfrm flipV="1">
            <a:off x="1025312" y="1735861"/>
            <a:ext cx="1006690" cy="3607"/>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4" name="Line 19"/>
          <p:cNvSpPr>
            <a:spLocks noChangeShapeType="1"/>
          </p:cNvSpPr>
          <p:nvPr/>
        </p:nvSpPr>
        <p:spPr bwMode="auto">
          <a:xfrm>
            <a:off x="3075782" y="1363663"/>
            <a:ext cx="955891"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dirty="0"/>
              <a:t>独立编址方式</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26142"/>
          </a:xfrm>
        </p:spPr>
        <p:txBody>
          <a:bodyPr/>
          <a:lstStyle/>
          <a:p>
            <a:r>
              <a:rPr lang="zh-CN" altLang="en-US" sz="2800" dirty="0"/>
              <a:t>第一讲 </a:t>
            </a:r>
            <a:r>
              <a:rPr lang="zh-CN" altLang="en-US" sz="2800" dirty="0" smtClean="0"/>
              <a:t>外设与</a:t>
            </a:r>
            <a:r>
              <a:rPr lang="en-US" altLang="zh-CN" sz="2800" dirty="0" smtClean="0"/>
              <a:t>CPU</a:t>
            </a:r>
            <a:r>
              <a:rPr lang="zh-CN" altLang="en-US" sz="2800" dirty="0" smtClean="0"/>
              <a:t>、主存的互连，</a:t>
            </a:r>
            <a:r>
              <a:rPr lang="en-US" altLang="zh-CN" sz="2800" dirty="0"/>
              <a:t>I/O</a:t>
            </a:r>
            <a:r>
              <a:rPr lang="zh-CN" altLang="en-US" sz="2800" dirty="0"/>
              <a:t>接口（</a:t>
            </a:r>
            <a:r>
              <a:rPr lang="en-US" altLang="zh-CN" sz="2800" dirty="0" smtClean="0"/>
              <a:t>8.4</a:t>
            </a:r>
            <a:r>
              <a:rPr lang="zh-CN" altLang="en-US" sz="2800" dirty="0" smtClean="0"/>
              <a:t>、</a:t>
            </a:r>
            <a:r>
              <a:rPr lang="en-US" altLang="zh-CN" sz="2800" dirty="0" smtClean="0"/>
              <a:t>8.5</a:t>
            </a:r>
            <a:r>
              <a:rPr lang="zh-CN" altLang="en-US" sz="2800" dirty="0" smtClean="0"/>
              <a:t>、</a:t>
            </a:r>
            <a:r>
              <a:rPr lang="en-US" altLang="zh-CN" sz="2800" dirty="0" smtClean="0"/>
              <a:t>8.6.1</a:t>
            </a:r>
            <a:r>
              <a:rPr lang="zh-CN" altLang="en-US" sz="2800" dirty="0" smtClean="0"/>
              <a:t>）</a:t>
            </a:r>
            <a:endParaRPr lang="zh-CN" altLang="en-US" sz="2800" dirty="0"/>
          </a:p>
        </p:txBody>
      </p:sp>
      <p:sp>
        <p:nvSpPr>
          <p:cNvPr id="3" name="内容占位符 2"/>
          <p:cNvSpPr>
            <a:spLocks noGrp="1"/>
          </p:cNvSpPr>
          <p:nvPr>
            <p:ph idx="1"/>
          </p:nvPr>
        </p:nvSpPr>
        <p:spPr>
          <a:xfrm>
            <a:off x="592667" y="987748"/>
            <a:ext cx="10922000" cy="3021340"/>
          </a:xfrm>
        </p:spPr>
        <p:txBody>
          <a:bodyPr/>
          <a:lstStyle/>
          <a:p>
            <a:r>
              <a:rPr lang="zh-CN" altLang="en-US" dirty="0" smtClean="0"/>
              <a:t>总线</a:t>
            </a:r>
            <a:r>
              <a:rPr lang="zh-CN" altLang="en-US" dirty="0"/>
              <a:t>概述</a:t>
            </a:r>
          </a:p>
          <a:p>
            <a:r>
              <a:rPr lang="zh-CN" altLang="en-US" dirty="0"/>
              <a:t>基于总线的互连</a:t>
            </a:r>
            <a:r>
              <a:rPr lang="zh-CN" altLang="en-US" dirty="0" smtClean="0"/>
              <a:t>结构</a:t>
            </a:r>
            <a:endParaRPr lang="en-US" altLang="zh-CN" dirty="0" smtClean="0"/>
          </a:p>
          <a:p>
            <a:r>
              <a:rPr lang="en-US" altLang="zh-CN" dirty="0"/>
              <a:t>I/O</a:t>
            </a:r>
            <a:r>
              <a:rPr lang="zh-CN" altLang="en-US" dirty="0" smtClean="0"/>
              <a:t>接口的功能</a:t>
            </a:r>
            <a:endParaRPr lang="en-US" altLang="zh-CN" dirty="0" smtClean="0"/>
          </a:p>
          <a:p>
            <a:r>
              <a:rPr lang="en-US" altLang="zh-CN" dirty="0" smtClean="0"/>
              <a:t>I/O</a:t>
            </a:r>
            <a:r>
              <a:rPr lang="zh-CN" altLang="en-US" dirty="0" smtClean="0"/>
              <a:t>接口的通用结构</a:t>
            </a:r>
            <a:endParaRPr lang="en-US" altLang="zh-CN" dirty="0" smtClean="0"/>
          </a:p>
          <a:p>
            <a:r>
              <a:rPr lang="en-US" altLang="zh-CN" dirty="0" smtClean="0"/>
              <a:t>I/O</a:t>
            </a:r>
            <a:r>
              <a:rPr lang="zh-CN" altLang="en-US" dirty="0" smtClean="0"/>
              <a:t>端口及其编址</a:t>
            </a:r>
            <a:endParaRPr lang="en-US" altLang="zh-CN" dirty="0" smtClean="0"/>
          </a:p>
          <a:p>
            <a:r>
              <a:rPr lang="zh-CN" altLang="en-US" dirty="0" smtClean="0"/>
              <a:t>程序直接控制</a:t>
            </a:r>
            <a:r>
              <a:rPr lang="en-US" altLang="zh-CN" dirty="0" smtClean="0"/>
              <a:t>I/O</a:t>
            </a:r>
            <a:r>
              <a:rPr lang="zh-CN" altLang="en-US" dirty="0" smtClean="0"/>
              <a:t>方式</a:t>
            </a:r>
            <a:endParaRPr lang="zh-CN" alt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Rectangle 3"/>
          <p:cNvSpPr>
            <a:spLocks noGrp="1" noChangeArrowheads="1"/>
          </p:cNvSpPr>
          <p:nvPr>
            <p:ph idx="1"/>
          </p:nvPr>
        </p:nvSpPr>
        <p:spPr>
          <a:xfrm>
            <a:off x="602673" y="893618"/>
            <a:ext cx="11170227" cy="5789758"/>
          </a:xfrm>
        </p:spPr>
        <p:txBody>
          <a:bodyPr>
            <a:normAutofit/>
          </a:bodyPr>
          <a:lstStyle/>
          <a:p>
            <a:r>
              <a:rPr lang="zh-CN" altLang="en-US" sz="2000" dirty="0" smtClean="0">
                <a:ea typeface="黑体" panose="02010609060101010101" pitchFamily="49" charset="-122"/>
              </a:rPr>
              <a:t>程序直接控制方式（最简单的</a:t>
            </a:r>
            <a:r>
              <a:rPr lang="en-US" altLang="zh-CN" sz="2000" dirty="0" smtClean="0">
                <a:ea typeface="黑体" panose="02010609060101010101" pitchFamily="49" charset="-122"/>
              </a:rPr>
              <a:t>I/O</a:t>
            </a:r>
            <a:r>
              <a:rPr lang="zh-CN" altLang="en-US" sz="2000" dirty="0" smtClean="0">
                <a:ea typeface="黑体" panose="02010609060101010101" pitchFamily="49" charset="-122"/>
              </a:rPr>
              <a:t>方式）</a:t>
            </a:r>
          </a:p>
          <a:p>
            <a:pPr lvl="1"/>
            <a:r>
              <a:rPr lang="zh-CN" altLang="en-US" sz="1800" dirty="0" smtClean="0">
                <a:ea typeface="黑体" panose="02010609060101010101" pitchFamily="49" charset="-122"/>
              </a:rPr>
              <a:t>无条件传送：对简单外设定时（同步）进行数据传送</a:t>
            </a:r>
          </a:p>
          <a:p>
            <a:pPr lvl="1"/>
            <a:r>
              <a:rPr lang="zh-CN" altLang="en-US" sz="1800" dirty="0" smtClean="0">
                <a:ea typeface="黑体" panose="02010609060101010101" pitchFamily="49" charset="-122"/>
              </a:rPr>
              <a:t>条件传送：</a:t>
            </a:r>
            <a:r>
              <a:rPr lang="en-US" altLang="zh-CN" sz="1800" dirty="0" smtClean="0">
                <a:ea typeface="黑体" panose="02010609060101010101" pitchFamily="49" charset="-122"/>
              </a:rPr>
              <a:t>Polling </a:t>
            </a:r>
            <a:r>
              <a:rPr lang="en-US" altLang="zh-CN" sz="1800" dirty="0" smtClean="0">
                <a:solidFill>
                  <a:srgbClr val="CC0000"/>
                </a:solidFill>
                <a:ea typeface="黑体" panose="02010609060101010101" pitchFamily="49" charset="-122"/>
              </a:rPr>
              <a:t>(</a:t>
            </a:r>
            <a:r>
              <a:rPr lang="zh-CN" altLang="en-US" sz="1800" dirty="0" smtClean="0">
                <a:solidFill>
                  <a:srgbClr val="CC0000"/>
                </a:solidFill>
                <a:ea typeface="黑体" panose="02010609060101010101" pitchFamily="49" charset="-122"/>
              </a:rPr>
              <a:t>轮询，查询</a:t>
            </a:r>
            <a:r>
              <a:rPr lang="en-US" altLang="zh-CN" sz="1800" dirty="0" smtClean="0">
                <a:solidFill>
                  <a:srgbClr val="CC0000"/>
                </a:solidFill>
                <a:ea typeface="黑体" panose="02010609060101010101" pitchFamily="49" charset="-122"/>
              </a:rPr>
              <a:t>):  </a:t>
            </a:r>
            <a:r>
              <a:rPr lang="en-US" altLang="zh-CN" sz="1800" dirty="0" smtClean="0">
                <a:ea typeface="黑体" panose="02010609060101010101" pitchFamily="49" charset="-122"/>
              </a:rPr>
              <a:t>OS</a:t>
            </a:r>
            <a:r>
              <a:rPr lang="zh-CN" altLang="en-US" sz="1800" dirty="0" smtClean="0">
                <a:ea typeface="黑体" panose="02010609060101010101" pitchFamily="49" charset="-122"/>
              </a:rPr>
              <a:t>主动查询，也称为</a:t>
            </a:r>
            <a:r>
              <a:rPr lang="zh-CN" altLang="en-US" sz="1800" dirty="0" smtClean="0">
                <a:solidFill>
                  <a:srgbClr val="2E9267"/>
                </a:solidFill>
                <a:ea typeface="黑体" panose="02010609060101010101" pitchFamily="49" charset="-122"/>
              </a:rPr>
              <a:t>程序查询方式</a:t>
            </a:r>
            <a:endParaRPr lang="en-US" altLang="zh-CN" sz="1800" dirty="0" smtClean="0">
              <a:solidFill>
                <a:srgbClr val="CC0000"/>
              </a:solidFill>
              <a:ea typeface="黑体" panose="02010609060101010101" pitchFamily="49" charset="-122"/>
            </a:endParaRPr>
          </a:p>
          <a:p>
            <a:pPr lvl="2"/>
            <a:r>
              <a:rPr lang="en-US" altLang="zh-CN" sz="1600" dirty="0" smtClean="0">
                <a:ea typeface="黑体" panose="02010609060101010101" pitchFamily="49" charset="-122"/>
              </a:rPr>
              <a:t>I/O</a:t>
            </a:r>
            <a:r>
              <a:rPr lang="zh-CN" altLang="en-US" sz="1600" dirty="0" smtClean="0">
                <a:ea typeface="黑体" panose="02010609060101010101" pitchFamily="49" charset="-122"/>
              </a:rPr>
              <a:t>设备（包括</a:t>
            </a:r>
            <a:r>
              <a:rPr lang="en-US" altLang="zh-CN" sz="1600" dirty="0" smtClean="0">
                <a:ea typeface="黑体" panose="02010609060101010101" pitchFamily="49" charset="-122"/>
              </a:rPr>
              <a:t>I/O</a:t>
            </a:r>
            <a:r>
              <a:rPr lang="zh-CN" altLang="en-US" sz="1600" dirty="0" smtClean="0">
                <a:ea typeface="黑体" panose="02010609060101010101" pitchFamily="49" charset="-122"/>
              </a:rPr>
              <a:t>接口）将自己的状态放到一个状态寄存器中 </a:t>
            </a:r>
          </a:p>
          <a:p>
            <a:pPr lvl="2"/>
            <a:r>
              <a:rPr lang="en-US" altLang="zh-CN" sz="1600" dirty="0" smtClean="0">
                <a:ea typeface="黑体" panose="02010609060101010101" pitchFamily="49" charset="-122"/>
              </a:rPr>
              <a:t>OS</a:t>
            </a:r>
            <a:r>
              <a:rPr lang="zh-CN" altLang="en-US" sz="1600" dirty="0" smtClean="0">
                <a:ea typeface="黑体" panose="02010609060101010101" pitchFamily="49" charset="-122"/>
              </a:rPr>
              <a:t>阶段性地查询状态寄存器中的特定状态，以决定下一步动作</a:t>
            </a:r>
          </a:p>
          <a:p>
            <a:r>
              <a:rPr lang="en-US" altLang="zh-CN" sz="2000" dirty="0" smtClean="0">
                <a:ea typeface="黑体" panose="02010609060101010101" pitchFamily="49" charset="-122"/>
              </a:rPr>
              <a:t>I/O Interrupt </a:t>
            </a:r>
            <a:r>
              <a:rPr lang="en-US" altLang="zh-CN" sz="2000" dirty="0" smtClean="0">
                <a:solidFill>
                  <a:srgbClr val="CC0000"/>
                </a:solidFill>
                <a:ea typeface="黑体" panose="02010609060101010101" pitchFamily="49" charset="-122"/>
              </a:rPr>
              <a:t>(</a:t>
            </a:r>
            <a:r>
              <a:rPr lang="zh-CN" altLang="en-US" sz="2000" dirty="0" smtClean="0">
                <a:solidFill>
                  <a:srgbClr val="CC0000"/>
                </a:solidFill>
                <a:ea typeface="黑体" panose="02010609060101010101" pitchFamily="49" charset="-122"/>
              </a:rPr>
              <a:t>中断</a:t>
            </a:r>
            <a:r>
              <a:rPr lang="en-US" altLang="zh-CN" sz="2000" dirty="0" smtClean="0">
                <a:solidFill>
                  <a:srgbClr val="CC0000"/>
                </a:solidFill>
                <a:ea typeface="黑体" panose="02010609060101010101" pitchFamily="49" charset="-122"/>
              </a:rPr>
              <a:t>I/O</a:t>
            </a:r>
            <a:r>
              <a:rPr lang="zh-CN" altLang="en-US" sz="2000" dirty="0" smtClean="0">
                <a:solidFill>
                  <a:srgbClr val="CC0000"/>
                </a:solidFill>
                <a:ea typeface="黑体" panose="02010609060101010101" pitchFamily="49" charset="-122"/>
              </a:rPr>
              <a:t>方式</a:t>
            </a:r>
            <a:r>
              <a:rPr lang="en-US" altLang="zh-CN" sz="2000" dirty="0" smtClean="0">
                <a:solidFill>
                  <a:srgbClr val="CC0000"/>
                </a:solidFill>
                <a:ea typeface="黑体" panose="02010609060101010101" pitchFamily="49" charset="-122"/>
              </a:rPr>
              <a:t>): </a:t>
            </a:r>
            <a:r>
              <a:rPr lang="zh-CN" altLang="en-US" sz="2000" dirty="0" smtClean="0">
                <a:ea typeface="黑体" panose="02010609060101010101" pitchFamily="49" charset="-122"/>
              </a:rPr>
              <a:t>几乎所有系统都支持的中断</a:t>
            </a:r>
            <a:r>
              <a:rPr lang="en-US" altLang="zh-CN" sz="2000" dirty="0" smtClean="0">
                <a:ea typeface="黑体" panose="02010609060101010101" pitchFamily="49" charset="-122"/>
              </a:rPr>
              <a:t>I/O</a:t>
            </a:r>
            <a:r>
              <a:rPr lang="zh-CN" altLang="en-US" sz="2000" dirty="0" smtClean="0">
                <a:ea typeface="黑体" panose="02010609060101010101" pitchFamily="49" charset="-122"/>
              </a:rPr>
              <a:t>方式</a:t>
            </a:r>
          </a:p>
          <a:p>
            <a:pPr lvl="1"/>
            <a:r>
              <a:rPr lang="zh-CN" altLang="en-US" sz="1800" dirty="0" smtClean="0">
                <a:ea typeface="黑体" panose="02010609060101010101" pitchFamily="49" charset="-122"/>
              </a:rPr>
              <a:t>若一个</a:t>
            </a:r>
            <a:r>
              <a:rPr lang="en-US" altLang="zh-CN" sz="1800" dirty="0" smtClean="0">
                <a:ea typeface="黑体" panose="02010609060101010101" pitchFamily="49" charset="-122"/>
              </a:rPr>
              <a:t>I/O</a:t>
            </a:r>
            <a:r>
              <a:rPr lang="zh-CN" altLang="en-US" sz="1800" dirty="0" smtClean="0">
                <a:ea typeface="黑体" panose="02010609060101010101" pitchFamily="49" charset="-122"/>
              </a:rPr>
              <a:t>设备需要</a:t>
            </a:r>
            <a:r>
              <a:rPr lang="en-US" altLang="zh-CN" sz="1800" dirty="0" smtClean="0">
                <a:ea typeface="黑体" panose="02010609060101010101" pitchFamily="49" charset="-122"/>
              </a:rPr>
              <a:t>CPU</a:t>
            </a:r>
            <a:r>
              <a:rPr lang="zh-CN" altLang="en-US" sz="1800" dirty="0" smtClean="0">
                <a:ea typeface="黑体" panose="02010609060101010101" pitchFamily="49" charset="-122"/>
              </a:rPr>
              <a:t>干预，它就通过中断请求通知</a:t>
            </a:r>
            <a:r>
              <a:rPr lang="en-US" altLang="zh-CN" sz="1800" dirty="0" smtClean="0">
                <a:ea typeface="黑体" panose="02010609060101010101" pitchFamily="49" charset="-122"/>
              </a:rPr>
              <a:t>CPU</a:t>
            </a:r>
          </a:p>
          <a:p>
            <a:pPr lvl="1"/>
            <a:r>
              <a:rPr lang="en-US" altLang="zh-CN" sz="1800" dirty="0" smtClean="0">
                <a:ea typeface="黑体" panose="02010609060101010101" pitchFamily="49" charset="-122"/>
              </a:rPr>
              <a:t>CPU</a:t>
            </a:r>
            <a:r>
              <a:rPr lang="zh-CN" altLang="en-US" sz="1800" dirty="0" smtClean="0">
                <a:ea typeface="黑体" panose="02010609060101010101" pitchFamily="49" charset="-122"/>
              </a:rPr>
              <a:t>中止当前程序的执行，调出</a:t>
            </a:r>
            <a:r>
              <a:rPr lang="en-US" altLang="zh-CN" sz="1800" dirty="0" smtClean="0">
                <a:ea typeface="黑体" panose="02010609060101010101" pitchFamily="49" charset="-122"/>
              </a:rPr>
              <a:t>OS</a:t>
            </a:r>
            <a:r>
              <a:rPr lang="zh-CN" altLang="en-US" sz="1800" dirty="0" smtClean="0">
                <a:ea typeface="黑体" panose="02010609060101010101" pitchFamily="49" charset="-122"/>
              </a:rPr>
              <a:t>（中断处理程序）来执行</a:t>
            </a:r>
          </a:p>
          <a:p>
            <a:pPr lvl="1"/>
            <a:r>
              <a:rPr lang="zh-CN" altLang="en-US" sz="1800" dirty="0" smtClean="0">
                <a:ea typeface="黑体" panose="02010609060101010101" pitchFamily="49" charset="-122"/>
              </a:rPr>
              <a:t>处理结束后，再返回到被中止的程序继续执行</a:t>
            </a:r>
          </a:p>
          <a:p>
            <a:pPr lvl="1"/>
            <a:r>
              <a:rPr lang="en-US" altLang="zh-CN" sz="1800" dirty="0" smtClean="0">
                <a:ea typeface="黑体" panose="02010609060101010101" pitchFamily="49" charset="-122"/>
              </a:rPr>
              <a:t>OS</a:t>
            </a:r>
            <a:r>
              <a:rPr lang="zh-CN" altLang="en-US" sz="1800" dirty="0" smtClean="0">
                <a:ea typeface="黑体" panose="02010609060101010101" pitchFamily="49" charset="-122"/>
              </a:rPr>
              <a:t>是被动调出的，也称为中断驱动</a:t>
            </a:r>
            <a:r>
              <a:rPr lang="en-US" altLang="zh-CN" sz="1800" dirty="0" smtClean="0">
                <a:ea typeface="黑体" panose="02010609060101010101" pitchFamily="49" charset="-122"/>
              </a:rPr>
              <a:t>I/O</a:t>
            </a:r>
            <a:r>
              <a:rPr lang="zh-CN" altLang="en-US" sz="1800" dirty="0" smtClean="0">
                <a:ea typeface="黑体" panose="02010609060101010101" pitchFamily="49" charset="-122"/>
              </a:rPr>
              <a:t>方式</a:t>
            </a:r>
          </a:p>
          <a:p>
            <a:r>
              <a:rPr lang="en-US" altLang="zh-CN" sz="2000" dirty="0" smtClean="0">
                <a:ea typeface="黑体" panose="02010609060101010101" pitchFamily="49" charset="-122"/>
              </a:rPr>
              <a:t>Direct Memory Access </a:t>
            </a:r>
            <a:r>
              <a:rPr lang="en-US" altLang="zh-CN" sz="2000" dirty="0" smtClean="0">
                <a:solidFill>
                  <a:srgbClr val="D1390F"/>
                </a:solidFill>
                <a:ea typeface="黑体" panose="02010609060101010101" pitchFamily="49" charset="-122"/>
              </a:rPr>
              <a:t>(DMA</a:t>
            </a:r>
            <a:r>
              <a:rPr lang="zh-CN" altLang="en-US" sz="2000" dirty="0" smtClean="0">
                <a:solidFill>
                  <a:srgbClr val="D1390F"/>
                </a:solidFill>
                <a:ea typeface="黑体" panose="02010609060101010101" pitchFamily="49" charset="-122"/>
              </a:rPr>
              <a:t>方式</a:t>
            </a:r>
            <a:r>
              <a:rPr lang="en-US" altLang="zh-CN" sz="2000" dirty="0" smtClean="0">
                <a:solidFill>
                  <a:srgbClr val="D1390F"/>
                </a:solidFill>
                <a:ea typeface="黑体" panose="02010609060101010101" pitchFamily="49" charset="-122"/>
              </a:rPr>
              <a:t>): </a:t>
            </a:r>
            <a:r>
              <a:rPr lang="zh-CN" altLang="en-US" sz="2000" dirty="0" smtClean="0">
                <a:ea typeface="黑体" panose="02010609060101010101" pitchFamily="49" charset="-122"/>
              </a:rPr>
              <a:t>磁盘等高速外设特有的</a:t>
            </a:r>
            <a:r>
              <a:rPr lang="en-US" altLang="zh-CN" sz="2000" dirty="0" smtClean="0">
                <a:ea typeface="黑体" panose="02010609060101010101" pitchFamily="49" charset="-122"/>
              </a:rPr>
              <a:t>I/O</a:t>
            </a:r>
            <a:r>
              <a:rPr lang="zh-CN" altLang="en-US" sz="2000" dirty="0" smtClean="0">
                <a:ea typeface="黑体" panose="02010609060101010101" pitchFamily="49" charset="-122"/>
              </a:rPr>
              <a:t>方式</a:t>
            </a:r>
          </a:p>
          <a:p>
            <a:pPr lvl="1"/>
            <a:r>
              <a:rPr lang="zh-CN" altLang="en-US" sz="1800" dirty="0" smtClean="0">
                <a:ea typeface="黑体" panose="02010609060101010101" pitchFamily="49" charset="-122"/>
              </a:rPr>
              <a:t>磁盘等高速外设</a:t>
            </a:r>
            <a:r>
              <a:rPr lang="zh-CN" altLang="en-US" sz="1800" dirty="0" smtClean="0">
                <a:solidFill>
                  <a:schemeClr val="accent1"/>
                </a:solidFill>
                <a:ea typeface="黑体" panose="02010609060101010101" pitchFamily="49" charset="-122"/>
              </a:rPr>
              <a:t>成批地直接和主存进行数据交换</a:t>
            </a:r>
          </a:p>
          <a:p>
            <a:pPr lvl="1"/>
            <a:r>
              <a:rPr lang="zh-CN" altLang="en-US" sz="1800" dirty="0" smtClean="0">
                <a:ea typeface="黑体" panose="02010609060101010101" pitchFamily="49" charset="-122"/>
              </a:rPr>
              <a:t>需要专门的</a:t>
            </a:r>
            <a:r>
              <a:rPr lang="en-US" altLang="zh-CN" sz="1800" dirty="0" smtClean="0">
                <a:ea typeface="黑体" panose="02010609060101010101" pitchFamily="49" charset="-122"/>
              </a:rPr>
              <a:t>DMA</a:t>
            </a:r>
            <a:r>
              <a:rPr lang="zh-CN" altLang="en-US" sz="1800" dirty="0" smtClean="0">
                <a:ea typeface="黑体" panose="02010609060101010101" pitchFamily="49" charset="-122"/>
              </a:rPr>
              <a:t>控制器控制总线，完成数据传送</a:t>
            </a:r>
          </a:p>
          <a:p>
            <a:pPr lvl="1"/>
            <a:r>
              <a:rPr lang="zh-CN" altLang="en-US" sz="1800" dirty="0" smtClean="0">
                <a:ea typeface="黑体" panose="02010609060101010101" pitchFamily="49" charset="-122"/>
              </a:rPr>
              <a:t>当外设准备好数据后，向</a:t>
            </a:r>
            <a:r>
              <a:rPr lang="en-US" altLang="zh-CN" sz="1800" dirty="0" smtClean="0">
                <a:ea typeface="黑体" panose="02010609060101010101" pitchFamily="49" charset="-122"/>
              </a:rPr>
              <a:t>DMA</a:t>
            </a:r>
            <a:r>
              <a:rPr lang="zh-CN" altLang="en-US" sz="1800" dirty="0" smtClean="0">
                <a:ea typeface="黑体" panose="02010609060101010101" pitchFamily="49" charset="-122"/>
              </a:rPr>
              <a:t>控制器发</a:t>
            </a:r>
            <a:r>
              <a:rPr lang="en-US" altLang="zh-CN" sz="1800" dirty="0" smtClean="0">
                <a:ea typeface="黑体" panose="02010609060101010101" pitchFamily="49" charset="-122"/>
              </a:rPr>
              <a:t>DMA</a:t>
            </a:r>
            <a:r>
              <a:rPr lang="zh-CN" altLang="en-US" sz="1800" dirty="0" smtClean="0">
                <a:ea typeface="黑体" panose="02010609060101010101" pitchFamily="49" charset="-122"/>
              </a:rPr>
              <a:t>请求信号，</a:t>
            </a:r>
            <a:r>
              <a:rPr lang="en-US" altLang="zh-CN" sz="1800" dirty="0" smtClean="0">
                <a:ea typeface="黑体" panose="02010609060101010101" pitchFamily="49" charset="-122"/>
              </a:rPr>
              <a:t>DMA</a:t>
            </a:r>
            <a:r>
              <a:rPr lang="zh-CN" altLang="en-US" sz="1800" dirty="0" smtClean="0">
                <a:ea typeface="黑体" panose="02010609060101010101" pitchFamily="49" charset="-122"/>
              </a:rPr>
              <a:t>控制器再向</a:t>
            </a:r>
            <a:r>
              <a:rPr lang="en-US" altLang="zh-CN" sz="1800" dirty="0" smtClean="0">
                <a:ea typeface="黑体" panose="02010609060101010101" pitchFamily="49" charset="-122"/>
              </a:rPr>
              <a:t>CPU</a:t>
            </a:r>
            <a:r>
              <a:rPr lang="zh-CN" altLang="en-US" sz="1800" dirty="0" smtClean="0">
                <a:ea typeface="黑体" panose="02010609060101010101" pitchFamily="49" charset="-122"/>
              </a:rPr>
              <a:t>发总线请求，</a:t>
            </a:r>
            <a:r>
              <a:rPr lang="en-US" altLang="zh-CN" sz="1800" dirty="0" smtClean="0">
                <a:ea typeface="黑体" panose="02010609060101010101" pitchFamily="49" charset="-122"/>
              </a:rPr>
              <a:t>CPU</a:t>
            </a:r>
            <a:r>
              <a:rPr lang="zh-CN" altLang="en-US" sz="1800" dirty="0" smtClean="0">
                <a:ea typeface="黑体" panose="02010609060101010101" pitchFamily="49" charset="-122"/>
              </a:rPr>
              <a:t>让出总线后，由</a:t>
            </a:r>
            <a:r>
              <a:rPr lang="en-US" altLang="zh-CN" sz="1800" dirty="0" smtClean="0">
                <a:ea typeface="黑体" panose="02010609060101010101" pitchFamily="49" charset="-122"/>
              </a:rPr>
              <a:t>DMA</a:t>
            </a:r>
            <a:r>
              <a:rPr lang="zh-CN" altLang="en-US" sz="1800" dirty="0" smtClean="0">
                <a:ea typeface="黑体" panose="02010609060101010101" pitchFamily="49" charset="-122"/>
              </a:rPr>
              <a:t>控制器控制总线进行传输，无需</a:t>
            </a:r>
            <a:r>
              <a:rPr lang="en-US" altLang="zh-CN" sz="1800" dirty="0" smtClean="0">
                <a:ea typeface="黑体" panose="02010609060101010101" pitchFamily="49" charset="-122"/>
              </a:rPr>
              <a:t>CPU</a:t>
            </a:r>
            <a:r>
              <a:rPr lang="zh-CN" altLang="en-US" sz="1800" dirty="0" smtClean="0">
                <a:ea typeface="黑体" panose="02010609060101010101" pitchFamily="49" charset="-122"/>
              </a:rPr>
              <a:t>干涉</a:t>
            </a:r>
          </a:p>
        </p:txBody>
      </p:sp>
      <p:sp>
        <p:nvSpPr>
          <p:cNvPr id="2" name="标题 1"/>
          <p:cNvSpPr>
            <a:spLocks noGrp="1"/>
          </p:cNvSpPr>
          <p:nvPr>
            <p:ph type="title"/>
          </p:nvPr>
        </p:nvSpPr>
        <p:spPr/>
        <p:txBody>
          <a:bodyPr/>
          <a:lstStyle/>
          <a:p>
            <a:r>
              <a:rPr lang="en-US" altLang="zh-CN" dirty="0"/>
              <a:t>I/O</a:t>
            </a:r>
            <a:r>
              <a:rPr lang="zh-CN" altLang="en-US" dirty="0"/>
              <a:t>设备与主机进行数据交换的三种基本方式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7" dur="500"/>
                                        <p:tgtEl>
                                          <p:spTgt spid="5642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2" dur="500"/>
                                        <p:tgtEl>
                                          <p:spTgt spid="564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17" dur="500"/>
                                        <p:tgtEl>
                                          <p:spTgt spid="564227">
                                            <p:txEl>
                                              <p:pRg st="3" end="3"/>
                                            </p:txEl>
                                          </p:spTgt>
                                        </p:tgtEl>
                                      </p:cBhvr>
                                    </p:animEffect>
                                  </p:childTnLst>
                                  <p:subTnLst>
                                    <p:animClr clrSpc="rgb" dir="cw">
                                      <p:cBhvr override="childStyle">
                                        <p:cTn dur="1" fill="hold" display="0" masterRel="nextClick" afterEffect="1"/>
                                        <p:tgtEl>
                                          <p:spTgt spid="564227">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2" dur="500"/>
                                        <p:tgtEl>
                                          <p:spTgt spid="564227">
                                            <p:txEl>
                                              <p:pRg st="4" end="4"/>
                                            </p:txEl>
                                          </p:spTgt>
                                        </p:tgtEl>
                                      </p:cBhvr>
                                    </p:animEffect>
                                  </p:childTnLst>
                                  <p:subTnLst>
                                    <p:animClr clrSpc="rgb" dir="cw">
                                      <p:cBhvr override="childStyle">
                                        <p:cTn dur="1" fill="hold" display="0" masterRel="nextClick" afterEffect="1"/>
                                        <p:tgtEl>
                                          <p:spTgt spid="564227">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27" dur="500"/>
                                        <p:tgtEl>
                                          <p:spTgt spid="564227">
                                            <p:txEl>
                                              <p:pRg st="6" end="6"/>
                                            </p:txEl>
                                          </p:spTgt>
                                        </p:tgtEl>
                                      </p:cBhvr>
                                    </p:animEffect>
                                  </p:childTnLst>
                                  <p:subTnLst>
                                    <p:animClr clrSpc="rgb" dir="cw">
                                      <p:cBhvr override="childStyle">
                                        <p:cTn dur="1" fill="hold" display="0" masterRel="nextClick" afterEffect="1"/>
                                        <p:tgtEl>
                                          <p:spTgt spid="564227">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32" dur="500"/>
                                        <p:tgtEl>
                                          <p:spTgt spid="564227">
                                            <p:txEl>
                                              <p:pRg st="7" end="7"/>
                                            </p:txEl>
                                          </p:spTgt>
                                        </p:tgtEl>
                                      </p:cBhvr>
                                    </p:animEffect>
                                  </p:childTnLst>
                                  <p:subTnLst>
                                    <p:animClr clrSpc="rgb" dir="cw">
                                      <p:cBhvr override="childStyle">
                                        <p:cTn dur="1" fill="hold" display="0" masterRel="nextClick" afterEffect="1"/>
                                        <p:tgtEl>
                                          <p:spTgt spid="564227">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37" dur="500"/>
                                        <p:tgtEl>
                                          <p:spTgt spid="564227">
                                            <p:txEl>
                                              <p:pRg st="8" end="8"/>
                                            </p:txEl>
                                          </p:spTgt>
                                        </p:tgtEl>
                                      </p:cBhvr>
                                    </p:animEffect>
                                  </p:childTnLst>
                                  <p:subTnLst>
                                    <p:animClr clrSpc="rgb" dir="cw">
                                      <p:cBhvr override="childStyle">
                                        <p:cTn dur="1" fill="hold" display="0" masterRel="nextClick" afterEffect="1"/>
                                        <p:tgtEl>
                                          <p:spTgt spid="564227">
                                            <p:txEl>
                                              <p:pRg st="8" end="8"/>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42" dur="500"/>
                                        <p:tgtEl>
                                          <p:spTgt spid="564227">
                                            <p:txEl>
                                              <p:pRg st="9" end="9"/>
                                            </p:txEl>
                                          </p:spTgt>
                                        </p:tgtEl>
                                      </p:cBhvr>
                                    </p:animEffect>
                                  </p:childTnLst>
                                  <p:subTnLst>
                                    <p:animClr clrSpc="rgb" dir="cw">
                                      <p:cBhvr override="childStyle">
                                        <p:cTn dur="1" fill="hold" display="0" masterRel="nextClick" afterEffect="1"/>
                                        <p:tgtEl>
                                          <p:spTgt spid="564227">
                                            <p:txEl>
                                              <p:pRg st="9" end="9"/>
                                            </p:txEl>
                                          </p:spTgt>
                                        </p:tgtEl>
                                        <p:attrNameLst>
                                          <p:attrName>ppt_c</p:attrName>
                                        </p:attrNameLst>
                                      </p:cBhvr>
                                      <p:to>
                                        <a:srgbClr val="3399FF"/>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4227">
                                            <p:txEl>
                                              <p:pRg st="11" end="11"/>
                                            </p:txEl>
                                          </p:spTgt>
                                        </p:tgtEl>
                                        <p:attrNameLst>
                                          <p:attrName>style.visibility</p:attrName>
                                        </p:attrNameLst>
                                      </p:cBhvr>
                                      <p:to>
                                        <p:strVal val="visible"/>
                                      </p:to>
                                    </p:set>
                                    <p:animEffect transition="in" filter="blinds(horizontal)">
                                      <p:cBhvr>
                                        <p:cTn id="47" dur="500"/>
                                        <p:tgtEl>
                                          <p:spTgt spid="564227">
                                            <p:txEl>
                                              <p:pRg st="11" end="11"/>
                                            </p:txEl>
                                          </p:spTgt>
                                        </p:tgtEl>
                                      </p:cBhvr>
                                    </p:animEffect>
                                  </p:childTnLst>
                                  <p:subTnLst>
                                    <p:animClr clrSpc="rgb" dir="cw">
                                      <p:cBhvr override="childStyle">
                                        <p:cTn dur="1" fill="hold" display="0" masterRel="nextClick" afterEffect="1"/>
                                        <p:tgtEl>
                                          <p:spTgt spid="564227">
                                            <p:txEl>
                                              <p:pRg st="11" end="11"/>
                                            </p:txEl>
                                          </p:spTgt>
                                        </p:tgtEl>
                                        <p:attrNameLst>
                                          <p:attrName>ppt_c</p:attrName>
                                        </p:attrNameLst>
                                      </p:cBhvr>
                                      <p:to>
                                        <a:srgbClr val="3399FF"/>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64227">
                                            <p:txEl>
                                              <p:pRg st="12" end="12"/>
                                            </p:txEl>
                                          </p:spTgt>
                                        </p:tgtEl>
                                        <p:attrNameLst>
                                          <p:attrName>style.visibility</p:attrName>
                                        </p:attrNameLst>
                                      </p:cBhvr>
                                      <p:to>
                                        <p:strVal val="visible"/>
                                      </p:to>
                                    </p:set>
                                    <p:animEffect transition="in" filter="blinds(horizontal)">
                                      <p:cBhvr>
                                        <p:cTn id="52" dur="500"/>
                                        <p:tgtEl>
                                          <p:spTgt spid="564227">
                                            <p:txEl>
                                              <p:pRg st="12" end="12"/>
                                            </p:txEl>
                                          </p:spTgt>
                                        </p:tgtEl>
                                      </p:cBhvr>
                                    </p:animEffect>
                                  </p:childTnLst>
                                  <p:subTnLst>
                                    <p:animClr clrSpc="rgb" dir="cw">
                                      <p:cBhvr override="childStyle">
                                        <p:cTn dur="1" fill="hold" display="0" masterRel="nextClick" afterEffect="1"/>
                                        <p:tgtEl>
                                          <p:spTgt spid="564227">
                                            <p:txEl>
                                              <p:pRg st="12" end="12"/>
                                            </p:txEl>
                                          </p:spTgt>
                                        </p:tgtEl>
                                        <p:attrNameLst>
                                          <p:attrName>ppt_c</p:attrName>
                                        </p:attrNameLst>
                                      </p:cBhvr>
                                      <p:to>
                                        <a:srgbClr val="3399FF"/>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4227">
                                            <p:txEl>
                                              <p:pRg st="13" end="13"/>
                                            </p:txEl>
                                          </p:spTgt>
                                        </p:tgtEl>
                                        <p:attrNameLst>
                                          <p:attrName>style.visibility</p:attrName>
                                        </p:attrNameLst>
                                      </p:cBhvr>
                                      <p:to>
                                        <p:strVal val="visible"/>
                                      </p:to>
                                    </p:set>
                                    <p:animEffect transition="in" filter="blinds(horizontal)">
                                      <p:cBhvr>
                                        <p:cTn id="57" dur="500"/>
                                        <p:tgtEl>
                                          <p:spTgt spid="564227">
                                            <p:txEl>
                                              <p:pRg st="13" end="13"/>
                                            </p:txEl>
                                          </p:spTgt>
                                        </p:tgtEl>
                                      </p:cBhvr>
                                    </p:animEffect>
                                  </p:childTnLst>
                                  <p:subTnLst>
                                    <p:animClr clrSpc="rgb" dir="cw">
                                      <p:cBhvr override="childStyle">
                                        <p:cTn dur="1" fill="hold" display="0" masterRel="nextClick" afterEffect="1"/>
                                        <p:tgtEl>
                                          <p:spTgt spid="564227">
                                            <p:txEl>
                                              <p:pRg st="13" end="13"/>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idx="1"/>
          </p:nvPr>
        </p:nvSpPr>
        <p:spPr>
          <a:xfrm>
            <a:off x="1191058" y="4662654"/>
            <a:ext cx="10238944" cy="1805623"/>
          </a:xfrm>
        </p:spPr>
        <p:txBody>
          <a:bodyPr/>
          <a:lstStyle/>
          <a:p>
            <a:pPr marL="342900" indent="-342900">
              <a:lnSpc>
                <a:spcPct val="90000"/>
              </a:lnSpc>
            </a:pPr>
            <a:r>
              <a:rPr lang="zh-CN" altLang="en-US" sz="2000" dirty="0">
                <a:ea typeface="黑体" panose="02010609060101010101" pitchFamily="49" charset="-122"/>
              </a:rPr>
              <a:t>特点：</a:t>
            </a:r>
          </a:p>
          <a:p>
            <a:pPr marL="742950" lvl="1" indent="-285750">
              <a:lnSpc>
                <a:spcPct val="90000"/>
              </a:lnSpc>
            </a:pPr>
            <a:r>
              <a:rPr lang="zh-CN" altLang="en-US" sz="2000" dirty="0">
                <a:ea typeface="黑体" panose="02010609060101010101" pitchFamily="49" charset="-122"/>
              </a:rPr>
              <a:t>简单、易控制、外围接口控制逻辑少；</a:t>
            </a:r>
          </a:p>
          <a:p>
            <a:pPr marL="742950" lvl="1" indent="-285750">
              <a:lnSpc>
                <a:spcPct val="90000"/>
              </a:lnSpc>
            </a:pPr>
            <a:r>
              <a:rPr lang="en-US" altLang="zh-CN" sz="2000" dirty="0">
                <a:ea typeface="黑体" panose="02010609060101010101" pitchFamily="49" charset="-122"/>
              </a:rPr>
              <a:t>CPU</a:t>
            </a:r>
            <a:r>
              <a:rPr lang="zh-CN" altLang="en-US" sz="2000" dirty="0">
                <a:ea typeface="黑体" panose="02010609060101010101" pitchFamily="49" charset="-122"/>
              </a:rPr>
              <a:t>与外设串行工作，效率低、速度慢，适合于慢速设备</a:t>
            </a:r>
          </a:p>
          <a:p>
            <a:pPr marL="742950" lvl="1" indent="-285750">
              <a:lnSpc>
                <a:spcPct val="90000"/>
              </a:lnSpc>
            </a:pPr>
            <a:r>
              <a:rPr lang="zh-CN" altLang="en-US" sz="2000" dirty="0">
                <a:ea typeface="黑体" panose="02010609060101010101" pitchFamily="49" charset="-122"/>
              </a:rPr>
              <a:t>查询开销极大</a:t>
            </a:r>
            <a:r>
              <a:rPr lang="en-US" altLang="zh-CN" sz="2000" dirty="0">
                <a:ea typeface="黑体" panose="02010609060101010101" pitchFamily="49" charset="-122"/>
              </a:rPr>
              <a:t> (CPU</a:t>
            </a:r>
            <a:r>
              <a:rPr lang="zh-CN" altLang="en-US" sz="2000" dirty="0">
                <a:ea typeface="黑体" panose="02010609060101010101" pitchFamily="49" charset="-122"/>
              </a:rPr>
              <a:t>完全在等待“外设完成”）</a:t>
            </a:r>
          </a:p>
          <a:p>
            <a:pPr marL="342900" indent="-342900">
              <a:spcBef>
                <a:spcPct val="30000"/>
              </a:spcBef>
            </a:pPr>
            <a:r>
              <a:rPr lang="zh-CN" altLang="en-US" sz="2000" dirty="0">
                <a:ea typeface="黑体" panose="02010609060101010101" pitchFamily="49" charset="-122"/>
              </a:rPr>
              <a:t>工作方式：</a:t>
            </a:r>
            <a:r>
              <a:rPr lang="zh-CN" altLang="en-US" sz="2000" dirty="0">
                <a:solidFill>
                  <a:srgbClr val="3333CC"/>
                </a:solidFill>
                <a:ea typeface="黑体" panose="02010609060101010101" pitchFamily="49" charset="-122"/>
              </a:rPr>
              <a:t>完全串行工作方式或部分串行，</a:t>
            </a:r>
            <a:r>
              <a:rPr lang="en-US" altLang="zh-CN" sz="2000" dirty="0">
                <a:solidFill>
                  <a:srgbClr val="3333CC"/>
                </a:solidFill>
                <a:ea typeface="黑体" panose="02010609060101010101" pitchFamily="49" charset="-122"/>
              </a:rPr>
              <a:t>CPU</a:t>
            </a:r>
            <a:r>
              <a:rPr lang="zh-CN" altLang="en-US" sz="2000" dirty="0">
                <a:solidFill>
                  <a:srgbClr val="3333CC"/>
                </a:solidFill>
                <a:ea typeface="黑体" panose="02010609060101010101" pitchFamily="49" charset="-122"/>
              </a:rPr>
              <a:t>用</a:t>
            </a:r>
            <a:r>
              <a:rPr lang="en-US" altLang="zh-CN" sz="2000" dirty="0">
                <a:solidFill>
                  <a:srgbClr val="3333CC"/>
                </a:solidFill>
                <a:ea typeface="黑体" panose="02010609060101010101" pitchFamily="49" charset="-122"/>
              </a:rPr>
              <a:t>100%</a:t>
            </a:r>
            <a:r>
              <a:rPr lang="zh-CN" altLang="en-US" sz="2000" dirty="0">
                <a:solidFill>
                  <a:srgbClr val="3333CC"/>
                </a:solidFill>
                <a:ea typeface="黑体" panose="02010609060101010101" pitchFamily="49" charset="-122"/>
              </a:rPr>
              <a:t>的时间为</a:t>
            </a:r>
            <a:r>
              <a:rPr lang="en-US" altLang="zh-CN" sz="2000" dirty="0">
                <a:solidFill>
                  <a:srgbClr val="3333CC"/>
                </a:solidFill>
                <a:ea typeface="黑体" panose="02010609060101010101" pitchFamily="49" charset="-122"/>
              </a:rPr>
              <a:t>I/O</a:t>
            </a:r>
            <a:r>
              <a:rPr lang="zh-CN" altLang="en-US" sz="2000" dirty="0">
                <a:solidFill>
                  <a:srgbClr val="3333CC"/>
                </a:solidFill>
                <a:ea typeface="黑体" panose="02010609060101010101" pitchFamily="49" charset="-122"/>
              </a:rPr>
              <a:t>服务！</a:t>
            </a:r>
          </a:p>
        </p:txBody>
      </p:sp>
      <p:grpSp>
        <p:nvGrpSpPr>
          <p:cNvPr id="77828" name="Group 4"/>
          <p:cNvGrpSpPr/>
          <p:nvPr/>
        </p:nvGrpSpPr>
        <p:grpSpPr bwMode="auto">
          <a:xfrm>
            <a:off x="1825626" y="835026"/>
            <a:ext cx="6450013" cy="2714625"/>
            <a:chOff x="922" y="1889"/>
            <a:chExt cx="3870" cy="2078"/>
          </a:xfrm>
        </p:grpSpPr>
        <p:sp>
          <p:nvSpPr>
            <p:cNvPr id="77832" name="Line 5"/>
            <p:cNvSpPr>
              <a:spLocks noChangeShapeType="1"/>
            </p:cNvSpPr>
            <p:nvPr/>
          </p:nvSpPr>
          <p:spPr bwMode="auto">
            <a:xfrm>
              <a:off x="1431" y="2786"/>
              <a:ext cx="374"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3" name="Line 6"/>
            <p:cNvSpPr>
              <a:spLocks noChangeShapeType="1"/>
            </p:cNvSpPr>
            <p:nvPr/>
          </p:nvSpPr>
          <p:spPr bwMode="auto">
            <a:xfrm>
              <a:off x="1799" y="2168"/>
              <a:ext cx="0" cy="627"/>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4" name="Text Box 7"/>
            <p:cNvSpPr txBox="1">
              <a:spLocks noChangeArrowheads="1"/>
            </p:cNvSpPr>
            <p:nvPr/>
          </p:nvSpPr>
          <p:spPr bwMode="auto">
            <a:xfrm>
              <a:off x="945" y="2028"/>
              <a:ext cx="54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0066FF"/>
                  </a:solidFill>
                  <a:ea typeface="黑体" panose="02010609060101010101" pitchFamily="49" charset="-122"/>
                </a:rPr>
                <a:t>外设</a:t>
              </a:r>
            </a:p>
          </p:txBody>
        </p:sp>
        <p:sp>
          <p:nvSpPr>
            <p:cNvPr id="77835" name="Text Box 8"/>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solidFill>
                    <a:schemeClr val="accent1"/>
                  </a:solidFill>
                  <a:latin typeface="Arial" panose="020B0604020202020204" pitchFamily="34" charset="0"/>
                  <a:ea typeface="宋体" panose="02010600030101010101" pitchFamily="2" charset="-122"/>
                </a:rPr>
                <a:t>CPU</a:t>
              </a:r>
            </a:p>
          </p:txBody>
        </p:sp>
        <p:sp>
          <p:nvSpPr>
            <p:cNvPr id="77836" name="Line 9"/>
            <p:cNvSpPr>
              <a:spLocks noChangeShapeType="1"/>
            </p:cNvSpPr>
            <p:nvPr/>
          </p:nvSpPr>
          <p:spPr bwMode="auto">
            <a:xfrm flipV="1">
              <a:off x="1796" y="2160"/>
              <a:ext cx="889"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7" name="Line 10"/>
            <p:cNvSpPr>
              <a:spLocks noChangeShapeType="1"/>
            </p:cNvSpPr>
            <p:nvPr/>
          </p:nvSpPr>
          <p:spPr bwMode="auto">
            <a:xfrm>
              <a:off x="2689" y="2168"/>
              <a:ext cx="0" cy="635"/>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8" name="Line 11"/>
            <p:cNvSpPr>
              <a:spLocks noChangeShapeType="1"/>
            </p:cNvSpPr>
            <p:nvPr/>
          </p:nvSpPr>
          <p:spPr bwMode="auto">
            <a:xfrm>
              <a:off x="2689" y="2804"/>
              <a:ext cx="787"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9" name="Line 12"/>
            <p:cNvSpPr>
              <a:spLocks noChangeShapeType="1"/>
            </p:cNvSpPr>
            <p:nvPr/>
          </p:nvSpPr>
          <p:spPr bwMode="auto">
            <a:xfrm>
              <a:off x="3464" y="2188"/>
              <a:ext cx="0" cy="627"/>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0" name="Line 13"/>
            <p:cNvSpPr>
              <a:spLocks noChangeShapeType="1"/>
            </p:cNvSpPr>
            <p:nvPr/>
          </p:nvSpPr>
          <p:spPr bwMode="auto">
            <a:xfrm flipV="1">
              <a:off x="3469" y="2180"/>
              <a:ext cx="847"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1" name="Line 14"/>
            <p:cNvSpPr>
              <a:spLocks noChangeShapeType="1"/>
            </p:cNvSpPr>
            <p:nvPr/>
          </p:nvSpPr>
          <p:spPr bwMode="auto">
            <a:xfrm>
              <a:off x="4314" y="2188"/>
              <a:ext cx="0" cy="635"/>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2" name="Line 15"/>
            <p:cNvSpPr>
              <a:spLocks noChangeShapeType="1"/>
            </p:cNvSpPr>
            <p:nvPr/>
          </p:nvSpPr>
          <p:spPr bwMode="auto">
            <a:xfrm>
              <a:off x="4326" y="2810"/>
              <a:ext cx="466"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3" name="Text Box 16"/>
            <p:cNvSpPr txBox="1">
              <a:spLocks noChangeArrowheads="1"/>
            </p:cNvSpPr>
            <p:nvPr/>
          </p:nvSpPr>
          <p:spPr bwMode="auto">
            <a:xfrm>
              <a:off x="1618" y="2851"/>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启动</a:t>
              </a:r>
            </a:p>
          </p:txBody>
        </p:sp>
        <p:sp>
          <p:nvSpPr>
            <p:cNvPr id="77844" name="Freeform 17"/>
            <p:cNvSpPr/>
            <p:nvPr/>
          </p:nvSpPr>
          <p:spPr bwMode="auto">
            <a:xfrm>
              <a:off x="1965" y="2563"/>
              <a:ext cx="539" cy="336"/>
            </a:xfrm>
            <a:custGeom>
              <a:avLst/>
              <a:gdLst>
                <a:gd name="T0" fmla="*/ 0 w 496"/>
                <a:gd name="T1" fmla="*/ 122 h 353"/>
                <a:gd name="T2" fmla="*/ 212 w 496"/>
                <a:gd name="T3" fmla="*/ 31 h 353"/>
                <a:gd name="T4" fmla="*/ 546 w 496"/>
                <a:gd name="T5" fmla="*/ 3 h 353"/>
                <a:gd name="T6" fmla="*/ 789 w 496"/>
                <a:gd name="T7" fmla="*/ 44 h 353"/>
                <a:gd name="T8" fmla="*/ 879 w 496"/>
                <a:gd name="T9" fmla="*/ 140 h 353"/>
                <a:gd name="T10" fmla="*/ 833 w 496"/>
                <a:gd name="T11" fmla="*/ 218 h 353"/>
                <a:gd name="T12" fmla="*/ 562 w 496"/>
                <a:gd name="T13" fmla="*/ 247 h 353"/>
                <a:gd name="T14" fmla="*/ 410 w 496"/>
                <a:gd name="T15" fmla="*/ 2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5" name="Text Box 18"/>
            <p:cNvSpPr txBox="1">
              <a:spLocks noChangeArrowheads="1"/>
            </p:cNvSpPr>
            <p:nvPr/>
          </p:nvSpPr>
          <p:spPr bwMode="auto">
            <a:xfrm>
              <a:off x="1991" y="3024"/>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CC3300"/>
                  </a:solidFill>
                  <a:ea typeface="黑体" panose="02010609060101010101" pitchFamily="49" charset="-122"/>
                </a:rPr>
                <a:t>探询</a:t>
              </a:r>
            </a:p>
          </p:txBody>
        </p:sp>
        <p:sp>
          <p:nvSpPr>
            <p:cNvPr id="77846" name="Text Box 19"/>
            <p:cNvSpPr txBox="1">
              <a:spLocks noChangeArrowheads="1"/>
            </p:cNvSpPr>
            <p:nvPr/>
          </p:nvSpPr>
          <p:spPr bwMode="auto">
            <a:xfrm>
              <a:off x="2541" y="2851"/>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完成</a:t>
              </a:r>
            </a:p>
          </p:txBody>
        </p:sp>
        <p:sp>
          <p:nvSpPr>
            <p:cNvPr id="77847" name="Text Box 20"/>
            <p:cNvSpPr txBox="1">
              <a:spLocks noChangeArrowheads="1"/>
            </p:cNvSpPr>
            <p:nvPr/>
          </p:nvSpPr>
          <p:spPr bwMode="auto">
            <a:xfrm>
              <a:off x="3290" y="2858"/>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启动</a:t>
              </a:r>
            </a:p>
          </p:txBody>
        </p:sp>
        <p:sp>
          <p:nvSpPr>
            <p:cNvPr id="77848" name="Freeform 21"/>
            <p:cNvSpPr/>
            <p:nvPr/>
          </p:nvSpPr>
          <p:spPr bwMode="auto">
            <a:xfrm>
              <a:off x="3637" y="2568"/>
              <a:ext cx="539" cy="336"/>
            </a:xfrm>
            <a:custGeom>
              <a:avLst/>
              <a:gdLst>
                <a:gd name="T0" fmla="*/ 0 w 496"/>
                <a:gd name="T1" fmla="*/ 122 h 353"/>
                <a:gd name="T2" fmla="*/ 212 w 496"/>
                <a:gd name="T3" fmla="*/ 31 h 353"/>
                <a:gd name="T4" fmla="*/ 546 w 496"/>
                <a:gd name="T5" fmla="*/ 3 h 353"/>
                <a:gd name="T6" fmla="*/ 789 w 496"/>
                <a:gd name="T7" fmla="*/ 44 h 353"/>
                <a:gd name="T8" fmla="*/ 879 w 496"/>
                <a:gd name="T9" fmla="*/ 140 h 353"/>
                <a:gd name="T10" fmla="*/ 833 w 496"/>
                <a:gd name="T11" fmla="*/ 218 h 353"/>
                <a:gd name="T12" fmla="*/ 562 w 496"/>
                <a:gd name="T13" fmla="*/ 247 h 353"/>
                <a:gd name="T14" fmla="*/ 410 w 496"/>
                <a:gd name="T15" fmla="*/ 23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9" name="Text Box 22"/>
            <p:cNvSpPr txBox="1">
              <a:spLocks noChangeArrowheads="1"/>
            </p:cNvSpPr>
            <p:nvPr/>
          </p:nvSpPr>
          <p:spPr bwMode="auto">
            <a:xfrm>
              <a:off x="3663" y="3030"/>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CC3300"/>
                  </a:solidFill>
                  <a:ea typeface="黑体" panose="02010609060101010101" pitchFamily="49" charset="-122"/>
                </a:rPr>
                <a:t>探询</a:t>
              </a:r>
            </a:p>
          </p:txBody>
        </p:sp>
        <p:sp>
          <p:nvSpPr>
            <p:cNvPr id="77850" name="Text Box 23"/>
            <p:cNvSpPr txBox="1">
              <a:spLocks noChangeArrowheads="1"/>
            </p:cNvSpPr>
            <p:nvPr/>
          </p:nvSpPr>
          <p:spPr bwMode="auto">
            <a:xfrm>
              <a:off x="4213" y="285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完成</a:t>
              </a:r>
            </a:p>
          </p:txBody>
        </p:sp>
        <p:sp>
          <p:nvSpPr>
            <p:cNvPr id="77851" name="Text Box 24"/>
            <p:cNvSpPr txBox="1">
              <a:spLocks noChangeArrowheads="1"/>
            </p:cNvSpPr>
            <p:nvPr/>
          </p:nvSpPr>
          <p:spPr bwMode="auto">
            <a:xfrm>
              <a:off x="1195" y="3640"/>
              <a:ext cx="11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8000"/>
                  </a:solidFill>
                  <a:latin typeface="Arial" panose="020B0604020202020204" pitchFamily="34" charset="0"/>
                  <a:ea typeface="宋体" panose="02010600030101010101" pitchFamily="2" charset="-122"/>
                </a:rPr>
                <a:t>“</a:t>
              </a:r>
              <a:r>
                <a:rPr kumimoji="1" lang="zh-CN" altLang="en-US" sz="2200">
                  <a:solidFill>
                    <a:srgbClr val="CC3300"/>
                  </a:solidFill>
                  <a:ea typeface="黑体" panose="02010609060101010101" pitchFamily="49" charset="-122"/>
                </a:rPr>
                <a:t>踏步</a:t>
              </a:r>
              <a:r>
                <a:rPr kumimoji="1" lang="zh-CN" altLang="en-US" sz="2200">
                  <a:solidFill>
                    <a:srgbClr val="CC3300"/>
                  </a:solidFill>
                  <a:latin typeface="黑体" panose="02010609060101010101" pitchFamily="49" charset="-122"/>
                  <a:ea typeface="黑体" panose="02010609060101010101" pitchFamily="49" charset="-122"/>
                </a:rPr>
                <a:t>”</a:t>
              </a:r>
              <a:r>
                <a:rPr kumimoji="1" lang="zh-CN" altLang="en-US" sz="2200">
                  <a:solidFill>
                    <a:srgbClr val="CC3300"/>
                  </a:solidFill>
                  <a:ea typeface="黑体" panose="02010609060101010101" pitchFamily="49" charset="-122"/>
                </a:rPr>
                <a:t>现象</a:t>
              </a:r>
            </a:p>
          </p:txBody>
        </p:sp>
        <p:sp>
          <p:nvSpPr>
            <p:cNvPr id="77852" name="Line 25"/>
            <p:cNvSpPr>
              <a:spLocks noChangeShapeType="1"/>
            </p:cNvSpPr>
            <p:nvPr/>
          </p:nvSpPr>
          <p:spPr bwMode="auto">
            <a:xfrm flipV="1">
              <a:off x="1991" y="3388"/>
              <a:ext cx="135" cy="24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3" name="Line 26"/>
            <p:cNvSpPr>
              <a:spLocks noChangeShapeType="1"/>
            </p:cNvSpPr>
            <p:nvPr/>
          </p:nvSpPr>
          <p:spPr bwMode="auto">
            <a:xfrm flipV="1">
              <a:off x="2262" y="3380"/>
              <a:ext cx="1448" cy="43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54" name="Text Box 27"/>
            <p:cNvSpPr txBox="1">
              <a:spLocks noChangeArrowheads="1"/>
            </p:cNvSpPr>
            <p:nvPr/>
          </p:nvSpPr>
          <p:spPr bwMode="auto">
            <a:xfrm>
              <a:off x="1957" y="1889"/>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工作</a:t>
              </a:r>
            </a:p>
          </p:txBody>
        </p:sp>
        <p:sp>
          <p:nvSpPr>
            <p:cNvPr id="77855" name="Text Box 28"/>
            <p:cNvSpPr txBox="1">
              <a:spLocks noChangeArrowheads="1"/>
            </p:cNvSpPr>
            <p:nvPr/>
          </p:nvSpPr>
          <p:spPr bwMode="auto">
            <a:xfrm>
              <a:off x="3678" y="1908"/>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ea typeface="黑体" panose="02010609060101010101" pitchFamily="49" charset="-122"/>
                </a:rPr>
                <a:t>工作</a:t>
              </a:r>
            </a:p>
          </p:txBody>
        </p:sp>
      </p:grpSp>
      <p:sp>
        <p:nvSpPr>
          <p:cNvPr id="238622" name="Text Box 30"/>
          <p:cNvSpPr txBox="1">
            <a:spLocks noChangeArrowheads="1"/>
          </p:cNvSpPr>
          <p:nvPr/>
        </p:nvSpPr>
        <p:spPr bwMode="auto">
          <a:xfrm>
            <a:off x="976746" y="4095751"/>
            <a:ext cx="10537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D1390F"/>
                </a:solidFill>
                <a:latin typeface="Arial" panose="020B0604020202020204" pitchFamily="34" charset="0"/>
                <a:ea typeface="黑体" panose="02010609060101010101" pitchFamily="49" charset="-122"/>
              </a:rPr>
              <a:t>“探询”期间，可一直不断查询（</a:t>
            </a:r>
            <a:r>
              <a:rPr lang="zh-CN" altLang="en-US" sz="2000" dirty="0">
                <a:solidFill>
                  <a:schemeClr val="accent1"/>
                </a:solidFill>
                <a:latin typeface="Arial" panose="020B0604020202020204" pitchFamily="34" charset="0"/>
                <a:ea typeface="黑体" panose="02010609060101010101" pitchFamily="49" charset="-122"/>
              </a:rPr>
              <a:t>独占查询</a:t>
            </a:r>
            <a:r>
              <a:rPr lang="zh-CN" altLang="en-US" sz="2000" dirty="0">
                <a:solidFill>
                  <a:srgbClr val="D1390F"/>
                </a:solidFill>
                <a:latin typeface="Arial" panose="020B0604020202020204" pitchFamily="34" charset="0"/>
                <a:ea typeface="黑体" panose="02010609060101010101" pitchFamily="49" charset="-122"/>
              </a:rPr>
              <a:t>），也可</a:t>
            </a:r>
            <a:r>
              <a:rPr lang="zh-CN" altLang="en-US" sz="2000" dirty="0">
                <a:solidFill>
                  <a:schemeClr val="accent1"/>
                </a:solidFill>
                <a:latin typeface="Arial" panose="020B0604020202020204" pitchFamily="34" charset="0"/>
                <a:ea typeface="黑体" panose="02010609060101010101" pitchFamily="49" charset="-122"/>
              </a:rPr>
              <a:t>定时查询</a:t>
            </a:r>
            <a:r>
              <a:rPr lang="zh-CN" altLang="en-US" sz="2000" dirty="0">
                <a:solidFill>
                  <a:srgbClr val="D1390F"/>
                </a:solidFill>
                <a:latin typeface="Arial" panose="020B0604020202020204" pitchFamily="34" charset="0"/>
                <a:ea typeface="黑体" panose="02010609060101010101" pitchFamily="49" charset="-122"/>
              </a:rPr>
              <a:t>（需保证数据不丢失！）。</a:t>
            </a:r>
          </a:p>
        </p:txBody>
      </p:sp>
      <p:sp>
        <p:nvSpPr>
          <p:cNvPr id="238623" name="Text Box 31"/>
          <p:cNvSpPr txBox="1">
            <a:spLocks noChangeArrowheads="1"/>
          </p:cNvSpPr>
          <p:nvPr/>
        </p:nvSpPr>
        <p:spPr bwMode="auto">
          <a:xfrm>
            <a:off x="6475413" y="2941639"/>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chemeClr val="accent1"/>
                </a:solidFill>
                <a:latin typeface="Arial" panose="020B0604020202020204" pitchFamily="34" charset="0"/>
                <a:ea typeface="黑体" panose="02010609060101010101" pitchFamily="49" charset="-122"/>
              </a:rPr>
              <a:t>此时，</a:t>
            </a:r>
            <a:r>
              <a:rPr lang="en-US" altLang="zh-CN" sz="2000">
                <a:solidFill>
                  <a:schemeClr val="accent1"/>
                </a:solidFill>
                <a:latin typeface="Arial" panose="020B0604020202020204" pitchFamily="34" charset="0"/>
                <a:ea typeface="黑体" panose="02010609060101010101" pitchFamily="49" charset="-122"/>
              </a:rPr>
              <a:t>CPU</a:t>
            </a:r>
            <a:r>
              <a:rPr lang="zh-CN" altLang="en-US" sz="2000">
                <a:solidFill>
                  <a:schemeClr val="accent1"/>
                </a:solidFill>
                <a:latin typeface="Arial" panose="020B0604020202020204" pitchFamily="34" charset="0"/>
                <a:ea typeface="黑体" panose="02010609060101010101" pitchFamily="49" charset="-122"/>
              </a:rPr>
              <a:t>处于停止状态吗？</a:t>
            </a:r>
          </a:p>
        </p:txBody>
      </p:sp>
      <p:sp>
        <p:nvSpPr>
          <p:cNvPr id="238624" name="Text Box 32"/>
          <p:cNvSpPr txBox="1">
            <a:spLocks noChangeArrowheads="1"/>
          </p:cNvSpPr>
          <p:nvPr/>
        </p:nvSpPr>
        <p:spPr bwMode="auto">
          <a:xfrm>
            <a:off x="5663046" y="3463249"/>
            <a:ext cx="57669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不是！只是不断执行 “ </a:t>
            </a:r>
            <a:r>
              <a:rPr lang="en-US" altLang="zh-CN" sz="2000" dirty="0">
                <a:solidFill>
                  <a:schemeClr val="accent2"/>
                </a:solidFill>
                <a:latin typeface="Arial" panose="020B0604020202020204" pitchFamily="34" charset="0"/>
                <a:ea typeface="黑体" panose="02010609060101010101" pitchFamily="49" charset="-122"/>
              </a:rPr>
              <a:t>IN-TEST-JE” 3</a:t>
            </a:r>
            <a:r>
              <a:rPr lang="zh-CN" altLang="en-US" sz="2000" dirty="0">
                <a:solidFill>
                  <a:schemeClr val="accent2"/>
                </a:solidFill>
                <a:latin typeface="Arial" panose="020B0604020202020204" pitchFamily="34" charset="0"/>
                <a:ea typeface="黑体" panose="02010609060101010101" pitchFamily="49" charset="-122"/>
              </a:rPr>
              <a:t>条指令。</a:t>
            </a:r>
          </a:p>
        </p:txBody>
      </p:sp>
      <p:sp>
        <p:nvSpPr>
          <p:cNvPr id="2" name="标题 1"/>
          <p:cNvSpPr>
            <a:spLocks noGrp="1"/>
          </p:cNvSpPr>
          <p:nvPr>
            <p:ph type="title"/>
          </p:nvPr>
        </p:nvSpPr>
        <p:spPr/>
        <p:txBody>
          <a:bodyPr/>
          <a:lstStyle/>
          <a:p>
            <a:r>
              <a:rPr lang="zh-CN" altLang="en-US" dirty="0"/>
              <a:t>程序控制</a:t>
            </a:r>
            <a:r>
              <a:rPr lang="en-US" altLang="zh-CN" dirty="0"/>
              <a:t>I/O </a:t>
            </a:r>
            <a:r>
              <a:rPr lang="zh-CN" altLang="en-US" dirty="0"/>
              <a:t>（ 查询</a:t>
            </a:r>
            <a:r>
              <a:rPr lang="en-US" altLang="zh-CN" dirty="0"/>
              <a:t>I/O</a:t>
            </a:r>
            <a:r>
              <a:rPr lang="zh-CN" altLang="en-US" dirty="0"/>
              <a:t>方式）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22"/>
                                        </p:tgtEl>
                                        <p:attrNameLst>
                                          <p:attrName>style.visibility</p:attrName>
                                        </p:attrNameLst>
                                      </p:cBhvr>
                                      <p:to>
                                        <p:strVal val="visible"/>
                                      </p:to>
                                    </p:set>
                                    <p:animEffect transition="in" filter="blinds(horizontal)">
                                      <p:cBhvr>
                                        <p:cTn id="7" dur="500"/>
                                        <p:tgtEl>
                                          <p:spTgt spid="2386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7" dur="500"/>
                                        <p:tgtEl>
                                          <p:spTgt spid="238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22" dur="500"/>
                                        <p:tgtEl>
                                          <p:spTgt spid="238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27" dur="500"/>
                                        <p:tgtEl>
                                          <p:spTgt spid="238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8623">
                                            <p:txEl>
                                              <p:pRg st="0" end="0"/>
                                            </p:txEl>
                                          </p:spTgt>
                                        </p:tgtEl>
                                        <p:attrNameLst>
                                          <p:attrName>style.visibility</p:attrName>
                                        </p:attrNameLst>
                                      </p:cBhvr>
                                      <p:to>
                                        <p:strVal val="visible"/>
                                      </p:to>
                                    </p:set>
                                    <p:animEffect transition="in" filter="blinds(horizontal)">
                                      <p:cBhvr>
                                        <p:cTn id="32" dur="500"/>
                                        <p:tgtEl>
                                          <p:spTgt spid="23862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8624">
                                            <p:txEl>
                                              <p:pRg st="0" end="0"/>
                                            </p:txEl>
                                          </p:spTgt>
                                        </p:tgtEl>
                                        <p:attrNameLst>
                                          <p:attrName>style.visibility</p:attrName>
                                        </p:attrNameLst>
                                      </p:cBhvr>
                                      <p:to>
                                        <p:strVal val="visible"/>
                                      </p:to>
                                    </p:set>
                                    <p:animEffect transition="in" filter="blinds(horizontal)">
                                      <p:cBhvr>
                                        <p:cTn id="37" dur="500"/>
                                        <p:tgtEl>
                                          <p:spTgt spid="2386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972175" y="2016126"/>
            <a:ext cx="3309938" cy="1015663"/>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80" name="Rectangle 4"/>
          <p:cNvSpPr>
            <a:spLocks noGrp="1" noChangeArrowheads="1"/>
          </p:cNvSpPr>
          <p:nvPr>
            <p:ph idx="1"/>
          </p:nvPr>
        </p:nvSpPr>
        <p:spPr>
          <a:xfrm>
            <a:off x="1598613" y="792163"/>
            <a:ext cx="8191500" cy="420628"/>
          </a:xfrm>
        </p:spPr>
        <p:txBody>
          <a:bodyPr/>
          <a:lstStyle/>
          <a:p>
            <a:pPr marL="342900" indent="-342900"/>
            <a:r>
              <a:rPr lang="zh-CN" altLang="en-US" sz="2000">
                <a:ea typeface="黑体" panose="02010609060101010101" pitchFamily="49" charset="-122"/>
              </a:rPr>
              <a:t>举例：用程序直接控制方式控制打印输出</a:t>
            </a:r>
          </a:p>
        </p:txBody>
      </p:sp>
      <p:sp>
        <p:nvSpPr>
          <p:cNvPr id="75781" name="Text Box 5"/>
          <p:cNvSpPr txBox="1">
            <a:spLocks noChangeArrowheads="1"/>
          </p:cNvSpPr>
          <p:nvPr/>
        </p:nvSpPr>
        <p:spPr bwMode="auto">
          <a:xfrm>
            <a:off x="1770063" y="4332288"/>
            <a:ext cx="3600450" cy="2123658"/>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a:p>
            <a:pPr eaLnBrk="1" hangingPunct="1">
              <a:spcBef>
                <a:spcPct val="50000"/>
              </a:spcBef>
            </a:pPr>
            <a:endParaRPr kumimoji="1" lang="zh-CN" altLang="en-US" sz="2400" b="0">
              <a:ea typeface="宋体" panose="02010600030101010101" pitchFamily="2" charset="-122"/>
            </a:endParaRPr>
          </a:p>
        </p:txBody>
      </p:sp>
      <p:sp>
        <p:nvSpPr>
          <p:cNvPr id="75782" name="Oval 7"/>
          <p:cNvSpPr>
            <a:spLocks noChangeArrowheads="1"/>
          </p:cNvSpPr>
          <p:nvPr/>
        </p:nvSpPr>
        <p:spPr bwMode="auto">
          <a:xfrm>
            <a:off x="2989263" y="1630363"/>
            <a:ext cx="1276350" cy="404812"/>
          </a:xfrm>
          <a:prstGeom prst="ellipse">
            <a:avLst/>
          </a:prstGeom>
          <a:solidFill>
            <a:srgbClr val="CC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endParaRPr kumimoji="1" lang="zh-CN" altLang="en-US" sz="2400" b="0">
              <a:solidFill>
                <a:srgbClr val="CCCC00"/>
              </a:solidFill>
              <a:ea typeface="宋体" panose="02010600030101010101" pitchFamily="2" charset="-122"/>
            </a:endParaRPr>
          </a:p>
        </p:txBody>
      </p:sp>
      <p:sp>
        <p:nvSpPr>
          <p:cNvPr id="75783" name="Text Box 8"/>
          <p:cNvSpPr txBox="1">
            <a:spLocks noChangeArrowheads="1"/>
          </p:cNvSpPr>
          <p:nvPr/>
        </p:nvSpPr>
        <p:spPr bwMode="auto">
          <a:xfrm>
            <a:off x="3221038" y="1585913"/>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开始</a:t>
            </a:r>
          </a:p>
        </p:txBody>
      </p:sp>
      <p:sp>
        <p:nvSpPr>
          <p:cNvPr id="75784" name="Line 9"/>
          <p:cNvSpPr>
            <a:spLocks noChangeShapeType="1"/>
          </p:cNvSpPr>
          <p:nvPr/>
        </p:nvSpPr>
        <p:spPr bwMode="auto">
          <a:xfrm flipH="1">
            <a:off x="3594100" y="2427288"/>
            <a:ext cx="0" cy="361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5" name="Text Box 10"/>
          <p:cNvSpPr txBox="1">
            <a:spLocks noChangeArrowheads="1"/>
          </p:cNvSpPr>
          <p:nvPr/>
        </p:nvSpPr>
        <p:spPr bwMode="auto">
          <a:xfrm>
            <a:off x="2695576" y="2792413"/>
            <a:ext cx="1801813"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读接口状态</a:t>
            </a:r>
          </a:p>
        </p:txBody>
      </p:sp>
      <p:sp>
        <p:nvSpPr>
          <p:cNvPr id="75786" name="Line 11"/>
          <p:cNvSpPr>
            <a:spLocks noChangeShapeType="1"/>
          </p:cNvSpPr>
          <p:nvPr/>
        </p:nvSpPr>
        <p:spPr bwMode="auto">
          <a:xfrm>
            <a:off x="3575050" y="3254375"/>
            <a:ext cx="12700" cy="3635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7" name="Text Box 12"/>
          <p:cNvSpPr txBox="1">
            <a:spLocks noChangeArrowheads="1"/>
          </p:cNvSpPr>
          <p:nvPr/>
        </p:nvSpPr>
        <p:spPr bwMode="auto">
          <a:xfrm>
            <a:off x="2513014" y="4387850"/>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输出一个字符</a:t>
            </a:r>
          </a:p>
        </p:txBody>
      </p:sp>
      <p:sp>
        <p:nvSpPr>
          <p:cNvPr id="75788" name="AutoShape 13"/>
          <p:cNvSpPr>
            <a:spLocks noChangeArrowheads="1"/>
          </p:cNvSpPr>
          <p:nvPr/>
        </p:nvSpPr>
        <p:spPr bwMode="auto">
          <a:xfrm>
            <a:off x="2814638" y="3590926"/>
            <a:ext cx="1643062" cy="442913"/>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89" name="Text Box 14"/>
          <p:cNvSpPr txBox="1">
            <a:spLocks noChangeArrowheads="1"/>
          </p:cNvSpPr>
          <p:nvPr/>
        </p:nvSpPr>
        <p:spPr bwMode="auto">
          <a:xfrm>
            <a:off x="3151188" y="3605214"/>
            <a:ext cx="1116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就绪否</a:t>
            </a:r>
          </a:p>
        </p:txBody>
      </p:sp>
      <p:sp>
        <p:nvSpPr>
          <p:cNvPr id="75790" name="Line 15"/>
          <p:cNvSpPr>
            <a:spLocks noChangeShapeType="1"/>
          </p:cNvSpPr>
          <p:nvPr/>
        </p:nvSpPr>
        <p:spPr bwMode="auto">
          <a:xfrm flipH="1">
            <a:off x="3565525" y="4041776"/>
            <a:ext cx="0" cy="3476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1" name="Text Box 16"/>
          <p:cNvSpPr txBox="1">
            <a:spLocks noChangeArrowheads="1"/>
          </p:cNvSpPr>
          <p:nvPr/>
        </p:nvSpPr>
        <p:spPr bwMode="auto">
          <a:xfrm>
            <a:off x="2503489" y="5180013"/>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p>
        </p:txBody>
      </p:sp>
      <p:sp>
        <p:nvSpPr>
          <p:cNvPr id="75792" name="Line 17"/>
          <p:cNvSpPr>
            <a:spLocks noChangeShapeType="1"/>
          </p:cNvSpPr>
          <p:nvPr/>
        </p:nvSpPr>
        <p:spPr bwMode="auto">
          <a:xfrm flipH="1">
            <a:off x="3556000" y="4860926"/>
            <a:ext cx="0" cy="3333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3" name="Line 18"/>
          <p:cNvSpPr>
            <a:spLocks noChangeShapeType="1"/>
          </p:cNvSpPr>
          <p:nvPr/>
        </p:nvSpPr>
        <p:spPr bwMode="auto">
          <a:xfrm>
            <a:off x="5221288" y="1851025"/>
            <a:ext cx="21653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4" name="Line 19"/>
          <p:cNvSpPr>
            <a:spLocks noChangeShapeType="1"/>
          </p:cNvSpPr>
          <p:nvPr/>
        </p:nvSpPr>
        <p:spPr bwMode="auto">
          <a:xfrm>
            <a:off x="3554414" y="5656264"/>
            <a:ext cx="1587" cy="2825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5" name="AutoShape 20"/>
          <p:cNvSpPr>
            <a:spLocks noChangeArrowheads="1"/>
          </p:cNvSpPr>
          <p:nvPr/>
        </p:nvSpPr>
        <p:spPr bwMode="auto">
          <a:xfrm>
            <a:off x="2671763" y="5932488"/>
            <a:ext cx="1643062" cy="442912"/>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796" name="Text Box 21"/>
          <p:cNvSpPr txBox="1">
            <a:spLocks noChangeArrowheads="1"/>
          </p:cNvSpPr>
          <p:nvPr/>
        </p:nvSpPr>
        <p:spPr bwMode="auto">
          <a:xfrm>
            <a:off x="3008313" y="5975351"/>
            <a:ext cx="1116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800">
                <a:ea typeface="宋体" panose="02010600030101010101" pitchFamily="2" charset="-122"/>
              </a:rPr>
              <a:t>忙否</a:t>
            </a:r>
          </a:p>
        </p:txBody>
      </p:sp>
      <p:sp>
        <p:nvSpPr>
          <p:cNvPr id="75797" name="Text Box 22"/>
          <p:cNvSpPr txBox="1">
            <a:spLocks noChangeArrowheads="1"/>
          </p:cNvSpPr>
          <p:nvPr/>
        </p:nvSpPr>
        <p:spPr bwMode="auto">
          <a:xfrm>
            <a:off x="6324601" y="2292350"/>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启动打印</a:t>
            </a:r>
          </a:p>
        </p:txBody>
      </p:sp>
      <p:sp>
        <p:nvSpPr>
          <p:cNvPr id="75798" name="Line 23"/>
          <p:cNvSpPr>
            <a:spLocks noChangeShapeType="1"/>
          </p:cNvSpPr>
          <p:nvPr/>
        </p:nvSpPr>
        <p:spPr bwMode="auto">
          <a:xfrm flipH="1">
            <a:off x="7377113" y="1851026"/>
            <a:ext cx="0" cy="4429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9" name="Text Box 24"/>
          <p:cNvSpPr txBox="1">
            <a:spLocks noChangeArrowheads="1"/>
          </p:cNvSpPr>
          <p:nvPr/>
        </p:nvSpPr>
        <p:spPr bwMode="auto">
          <a:xfrm>
            <a:off x="6302376" y="3197225"/>
            <a:ext cx="2111375" cy="4064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读打印机状态</a:t>
            </a:r>
          </a:p>
        </p:txBody>
      </p:sp>
      <p:sp>
        <p:nvSpPr>
          <p:cNvPr id="75800" name="Line 25"/>
          <p:cNvSpPr>
            <a:spLocks noChangeShapeType="1"/>
          </p:cNvSpPr>
          <p:nvPr/>
        </p:nvSpPr>
        <p:spPr bwMode="auto">
          <a:xfrm flipH="1">
            <a:off x="7354888" y="2755901"/>
            <a:ext cx="0" cy="4429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1" name="Line 26"/>
          <p:cNvSpPr>
            <a:spLocks noChangeShapeType="1"/>
          </p:cNvSpPr>
          <p:nvPr/>
        </p:nvSpPr>
        <p:spPr bwMode="auto">
          <a:xfrm>
            <a:off x="7389814" y="3676651"/>
            <a:ext cx="1587" cy="2825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2" name="AutoShape 27"/>
          <p:cNvSpPr>
            <a:spLocks noChangeArrowheads="1"/>
          </p:cNvSpPr>
          <p:nvPr/>
        </p:nvSpPr>
        <p:spPr bwMode="auto">
          <a:xfrm>
            <a:off x="6564313" y="3954463"/>
            <a:ext cx="1643062" cy="442912"/>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3" name="Line 28"/>
          <p:cNvSpPr>
            <a:spLocks noChangeShapeType="1"/>
          </p:cNvSpPr>
          <p:nvPr/>
        </p:nvSpPr>
        <p:spPr bwMode="auto">
          <a:xfrm flipH="1">
            <a:off x="7359650" y="4405314"/>
            <a:ext cx="0" cy="415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4" name="AutoShape 29"/>
          <p:cNvSpPr>
            <a:spLocks noChangeArrowheads="1"/>
          </p:cNvSpPr>
          <p:nvPr/>
        </p:nvSpPr>
        <p:spPr bwMode="auto">
          <a:xfrm>
            <a:off x="6586538" y="4806951"/>
            <a:ext cx="1643062" cy="442913"/>
          </a:xfrm>
          <a:prstGeom prst="flowChartPreparation">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5" name="Text Box 30"/>
          <p:cNvSpPr txBox="1">
            <a:spLocks noChangeArrowheads="1"/>
          </p:cNvSpPr>
          <p:nvPr/>
        </p:nvSpPr>
        <p:spPr bwMode="auto">
          <a:xfrm>
            <a:off x="6880226" y="4821239"/>
            <a:ext cx="111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dirty="0">
                <a:ea typeface="宋体" panose="02010600030101010101" pitchFamily="2" charset="-122"/>
              </a:rPr>
              <a:t>完成否</a:t>
            </a:r>
          </a:p>
        </p:txBody>
      </p:sp>
      <p:sp>
        <p:nvSpPr>
          <p:cNvPr id="75806" name="Oval 31"/>
          <p:cNvSpPr>
            <a:spLocks noChangeArrowheads="1"/>
          </p:cNvSpPr>
          <p:nvPr/>
        </p:nvSpPr>
        <p:spPr bwMode="auto">
          <a:xfrm>
            <a:off x="6710364" y="5627689"/>
            <a:ext cx="1290637" cy="415925"/>
          </a:xfrm>
          <a:prstGeom prst="ellipse">
            <a:avLst/>
          </a:prstGeom>
          <a:solidFill>
            <a:srgbClr val="CC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5807" name="Text Box 32"/>
          <p:cNvSpPr txBox="1">
            <a:spLocks noChangeArrowheads="1"/>
          </p:cNvSpPr>
          <p:nvPr/>
        </p:nvSpPr>
        <p:spPr bwMode="auto">
          <a:xfrm>
            <a:off x="6954838" y="5607050"/>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结束</a:t>
            </a:r>
          </a:p>
        </p:txBody>
      </p:sp>
      <p:sp>
        <p:nvSpPr>
          <p:cNvPr id="75808" name="Line 33"/>
          <p:cNvSpPr>
            <a:spLocks noChangeShapeType="1"/>
          </p:cNvSpPr>
          <p:nvPr/>
        </p:nvSpPr>
        <p:spPr bwMode="auto">
          <a:xfrm>
            <a:off x="8193089" y="4181475"/>
            <a:ext cx="604837" cy="15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Text Box 34"/>
          <p:cNvSpPr txBox="1">
            <a:spLocks noChangeArrowheads="1"/>
          </p:cNvSpPr>
          <p:nvPr/>
        </p:nvSpPr>
        <p:spPr bwMode="auto">
          <a:xfrm>
            <a:off x="8812213" y="3913189"/>
            <a:ext cx="1452562" cy="466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宋体" panose="02010600030101010101" pitchFamily="2" charset="-122"/>
              </a:rPr>
              <a:t>出错处理</a:t>
            </a:r>
          </a:p>
        </p:txBody>
      </p:sp>
      <p:sp>
        <p:nvSpPr>
          <p:cNvPr id="75810" name="Line 35"/>
          <p:cNvSpPr>
            <a:spLocks noChangeShapeType="1"/>
          </p:cNvSpPr>
          <p:nvPr/>
        </p:nvSpPr>
        <p:spPr bwMode="auto">
          <a:xfrm flipH="1">
            <a:off x="2128838" y="3805238"/>
            <a:ext cx="6731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1" name="Line 36"/>
          <p:cNvSpPr>
            <a:spLocks noChangeShapeType="1"/>
          </p:cNvSpPr>
          <p:nvPr/>
        </p:nvSpPr>
        <p:spPr bwMode="auto">
          <a:xfrm>
            <a:off x="2124075" y="2509838"/>
            <a:ext cx="0" cy="13192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2" name="Line 37"/>
          <p:cNvSpPr>
            <a:spLocks noChangeShapeType="1"/>
          </p:cNvSpPr>
          <p:nvPr/>
        </p:nvSpPr>
        <p:spPr bwMode="auto">
          <a:xfrm>
            <a:off x="2128838" y="2506663"/>
            <a:ext cx="14652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3" name="Text Box 38"/>
          <p:cNvSpPr txBox="1">
            <a:spLocks noChangeArrowheads="1"/>
          </p:cNvSpPr>
          <p:nvPr/>
        </p:nvSpPr>
        <p:spPr bwMode="auto">
          <a:xfrm>
            <a:off x="2339976" y="34290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14" name="Text Box 39"/>
          <p:cNvSpPr txBox="1">
            <a:spLocks noChangeArrowheads="1"/>
          </p:cNvSpPr>
          <p:nvPr/>
        </p:nvSpPr>
        <p:spPr bwMode="auto">
          <a:xfrm>
            <a:off x="3608388" y="3998913"/>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15" name="Text Box 40"/>
          <p:cNvSpPr txBox="1">
            <a:spLocks noChangeArrowheads="1"/>
          </p:cNvSpPr>
          <p:nvPr/>
        </p:nvSpPr>
        <p:spPr bwMode="auto">
          <a:xfrm>
            <a:off x="4346576" y="5773738"/>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16" name="Line 41"/>
          <p:cNvSpPr>
            <a:spLocks noChangeShapeType="1"/>
          </p:cNvSpPr>
          <p:nvPr/>
        </p:nvSpPr>
        <p:spPr bwMode="auto">
          <a:xfrm>
            <a:off x="2098675" y="6149975"/>
            <a:ext cx="5651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7" name="Text Box 42"/>
          <p:cNvSpPr txBox="1">
            <a:spLocks noChangeArrowheads="1"/>
          </p:cNvSpPr>
          <p:nvPr/>
        </p:nvSpPr>
        <p:spPr bwMode="auto">
          <a:xfrm>
            <a:off x="2146301" y="57785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18" name="Line 43"/>
          <p:cNvSpPr>
            <a:spLocks noChangeShapeType="1"/>
          </p:cNvSpPr>
          <p:nvPr/>
        </p:nvSpPr>
        <p:spPr bwMode="auto">
          <a:xfrm flipH="1">
            <a:off x="2082800" y="4986338"/>
            <a:ext cx="12700" cy="11731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9" name="Line 44"/>
          <p:cNvSpPr>
            <a:spLocks noChangeShapeType="1"/>
          </p:cNvSpPr>
          <p:nvPr/>
        </p:nvSpPr>
        <p:spPr bwMode="auto">
          <a:xfrm>
            <a:off x="2100263" y="4989513"/>
            <a:ext cx="14652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0" name="Line 45"/>
          <p:cNvSpPr>
            <a:spLocks noChangeShapeType="1"/>
          </p:cNvSpPr>
          <p:nvPr/>
        </p:nvSpPr>
        <p:spPr bwMode="auto">
          <a:xfrm flipV="1">
            <a:off x="4321175" y="6149975"/>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1" name="Line 46"/>
          <p:cNvSpPr>
            <a:spLocks noChangeShapeType="1"/>
          </p:cNvSpPr>
          <p:nvPr/>
        </p:nvSpPr>
        <p:spPr bwMode="auto">
          <a:xfrm>
            <a:off x="5238750" y="1854200"/>
            <a:ext cx="0" cy="4313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2" name="Line 47"/>
          <p:cNvSpPr>
            <a:spLocks noChangeShapeType="1"/>
          </p:cNvSpPr>
          <p:nvPr/>
        </p:nvSpPr>
        <p:spPr bwMode="auto">
          <a:xfrm>
            <a:off x="7346950" y="5256214"/>
            <a:ext cx="0" cy="3762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3" name="Text Box 48"/>
          <p:cNvSpPr txBox="1">
            <a:spLocks noChangeArrowheads="1"/>
          </p:cNvSpPr>
          <p:nvPr/>
        </p:nvSpPr>
        <p:spPr bwMode="auto">
          <a:xfrm>
            <a:off x="6804026" y="3983039"/>
            <a:ext cx="1198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000">
                <a:ea typeface="宋体" panose="02010600030101010101" pitchFamily="2" charset="-122"/>
              </a:rPr>
              <a:t>出错否</a:t>
            </a:r>
          </a:p>
        </p:txBody>
      </p:sp>
      <p:sp>
        <p:nvSpPr>
          <p:cNvPr id="75824" name="Text Box 49"/>
          <p:cNvSpPr txBox="1">
            <a:spLocks noChangeArrowheads="1"/>
          </p:cNvSpPr>
          <p:nvPr/>
        </p:nvSpPr>
        <p:spPr bwMode="auto">
          <a:xfrm>
            <a:off x="7377113" y="5218113"/>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25" name="Text Box 50"/>
          <p:cNvSpPr txBox="1">
            <a:spLocks noChangeArrowheads="1"/>
          </p:cNvSpPr>
          <p:nvPr/>
        </p:nvSpPr>
        <p:spPr bwMode="auto">
          <a:xfrm>
            <a:off x="6207126" y="46386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26" name="Line 51"/>
          <p:cNvSpPr>
            <a:spLocks noChangeShapeType="1"/>
          </p:cNvSpPr>
          <p:nvPr/>
        </p:nvSpPr>
        <p:spPr bwMode="auto">
          <a:xfrm flipH="1">
            <a:off x="5827714" y="5027613"/>
            <a:ext cx="7524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7" name="Line 52"/>
          <p:cNvSpPr>
            <a:spLocks noChangeShapeType="1"/>
          </p:cNvSpPr>
          <p:nvPr/>
        </p:nvSpPr>
        <p:spPr bwMode="auto">
          <a:xfrm>
            <a:off x="5843588" y="2506663"/>
            <a:ext cx="0" cy="2527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8" name="Line 53"/>
          <p:cNvSpPr>
            <a:spLocks noChangeShapeType="1"/>
          </p:cNvSpPr>
          <p:nvPr/>
        </p:nvSpPr>
        <p:spPr bwMode="auto">
          <a:xfrm flipH="1">
            <a:off x="3594101" y="2506663"/>
            <a:ext cx="22463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9" name="Text Box 54"/>
          <p:cNvSpPr txBox="1">
            <a:spLocks noChangeArrowheads="1"/>
          </p:cNvSpPr>
          <p:nvPr/>
        </p:nvSpPr>
        <p:spPr bwMode="auto">
          <a:xfrm>
            <a:off x="7343776" y="4346575"/>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N</a:t>
            </a:r>
          </a:p>
        </p:txBody>
      </p:sp>
      <p:sp>
        <p:nvSpPr>
          <p:cNvPr id="75830" name="Text Box 55"/>
          <p:cNvSpPr txBox="1">
            <a:spLocks noChangeArrowheads="1"/>
          </p:cNvSpPr>
          <p:nvPr/>
        </p:nvSpPr>
        <p:spPr bwMode="auto">
          <a:xfrm>
            <a:off x="8215313" y="3798888"/>
            <a:ext cx="538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Y</a:t>
            </a:r>
          </a:p>
        </p:txBody>
      </p:sp>
      <p:sp>
        <p:nvSpPr>
          <p:cNvPr id="75831" name="Text Box 56"/>
          <p:cNvSpPr txBox="1">
            <a:spLocks noChangeArrowheads="1"/>
          </p:cNvSpPr>
          <p:nvPr/>
        </p:nvSpPr>
        <p:spPr bwMode="auto">
          <a:xfrm>
            <a:off x="3232150" y="2063750"/>
            <a:ext cx="108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宋体" panose="02010600030101010101" pitchFamily="2" charset="-122"/>
              </a:rPr>
              <a:t>……</a:t>
            </a:r>
          </a:p>
        </p:txBody>
      </p:sp>
      <p:sp>
        <p:nvSpPr>
          <p:cNvPr id="75832" name="Line 57"/>
          <p:cNvSpPr>
            <a:spLocks noChangeShapeType="1"/>
          </p:cNvSpPr>
          <p:nvPr/>
        </p:nvSpPr>
        <p:spPr bwMode="auto">
          <a:xfrm>
            <a:off x="3581400" y="2055814"/>
            <a:ext cx="0" cy="2428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5450" name="Text Box 58"/>
          <p:cNvSpPr txBox="1">
            <a:spLocks noChangeArrowheads="1"/>
          </p:cNvSpPr>
          <p:nvPr/>
        </p:nvSpPr>
        <p:spPr bwMode="auto">
          <a:xfrm>
            <a:off x="8435976" y="851625"/>
            <a:ext cx="3600448"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这里“就绪”的含义是什么？</a:t>
            </a:r>
          </a:p>
        </p:txBody>
      </p:sp>
      <p:sp>
        <p:nvSpPr>
          <p:cNvPr id="315451" name="Text Box 59"/>
          <p:cNvSpPr txBox="1">
            <a:spLocks noChangeArrowheads="1"/>
          </p:cNvSpPr>
          <p:nvPr/>
        </p:nvSpPr>
        <p:spPr bwMode="auto">
          <a:xfrm>
            <a:off x="7881939" y="1270725"/>
            <a:ext cx="42211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800" dirty="0">
                <a:solidFill>
                  <a:srgbClr val="146C18"/>
                </a:solidFill>
                <a:latin typeface="Arial" panose="020B0604020202020204" pitchFamily="34" charset="0"/>
                <a:ea typeface="黑体" panose="02010609060101010101" pitchFamily="49" charset="-122"/>
              </a:rPr>
              <a:t>打印控制器的数据缓冲中内容已被取走，现为“空”，可接受新的打印字符</a:t>
            </a:r>
          </a:p>
        </p:txBody>
      </p:sp>
      <p:sp>
        <p:nvSpPr>
          <p:cNvPr id="2" name="标题 1"/>
          <p:cNvSpPr>
            <a:spLocks noGrp="1"/>
          </p:cNvSpPr>
          <p:nvPr>
            <p:ph type="title"/>
          </p:nvPr>
        </p:nvSpPr>
        <p:spPr/>
        <p:txBody>
          <a:bodyPr/>
          <a:lstStyle/>
          <a:p>
            <a:r>
              <a:rPr lang="zh-CN" altLang="en-US" dirty="0"/>
              <a:t> 程序直接控制（程序查询</a:t>
            </a:r>
            <a:r>
              <a:rPr lang="zh-CN" altLang="en-US" dirty="0" smtClean="0"/>
              <a:t>）</a:t>
            </a:r>
            <a:r>
              <a:rPr lang="en-US" altLang="zh-CN" dirty="0" smtClean="0"/>
              <a:t>I/O</a:t>
            </a:r>
            <a:r>
              <a:rPr lang="zh-CN" altLang="en-US" dirty="0" smtClean="0"/>
              <a:t>方式</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450"/>
                                        </p:tgtEl>
                                        <p:attrNameLst>
                                          <p:attrName>style.visibility</p:attrName>
                                        </p:attrNameLst>
                                      </p:cBhvr>
                                      <p:to>
                                        <p:strVal val="visible"/>
                                      </p:to>
                                    </p:set>
                                    <p:animEffect transition="in" filter="blinds(horizontal)">
                                      <p:cBhvr>
                                        <p:cTn id="7" dur="500"/>
                                        <p:tgtEl>
                                          <p:spTgt spid="315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451"/>
                                        </p:tgtEl>
                                        <p:attrNameLst>
                                          <p:attrName>style.visibility</p:attrName>
                                        </p:attrNameLst>
                                      </p:cBhvr>
                                      <p:to>
                                        <p:strVal val="visible"/>
                                      </p:to>
                                    </p:set>
                                    <p:animEffect transition="in" filter="blinds(horizontal)">
                                      <p:cBhvr>
                                        <p:cTn id="12" dur="500"/>
                                        <p:tgtEl>
                                          <p:spTgt spid="315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50" grpId="0"/>
      <p:bldP spid="3154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程序直接控制（程序查询）</a:t>
            </a:r>
            <a:r>
              <a:rPr lang="en-US" altLang="zh-CN" dirty="0"/>
              <a:t>I/O</a:t>
            </a:r>
            <a:r>
              <a:rPr lang="zh-CN" altLang="en-US" dirty="0"/>
              <a:t>方式</a:t>
            </a:r>
          </a:p>
        </p:txBody>
      </p:sp>
      <p:grpSp>
        <p:nvGrpSpPr>
          <p:cNvPr id="4" name="Group 2"/>
          <p:cNvGrpSpPr>
            <a:grpSpLocks/>
          </p:cNvGrpSpPr>
          <p:nvPr/>
        </p:nvGrpSpPr>
        <p:grpSpPr bwMode="auto">
          <a:xfrm>
            <a:off x="1309256" y="1395841"/>
            <a:ext cx="9126538" cy="4813300"/>
            <a:chOff x="0" y="1200"/>
            <a:chExt cx="5749" cy="3032"/>
          </a:xfrm>
        </p:grpSpPr>
        <p:grpSp>
          <p:nvGrpSpPr>
            <p:cNvPr id="5" name="Group 3"/>
            <p:cNvGrpSpPr>
              <a:grpSpLocks/>
            </p:cNvGrpSpPr>
            <p:nvPr/>
          </p:nvGrpSpPr>
          <p:grpSpPr bwMode="auto">
            <a:xfrm>
              <a:off x="0" y="1200"/>
              <a:ext cx="5749" cy="3032"/>
              <a:chOff x="0" y="1200"/>
              <a:chExt cx="5749" cy="3032"/>
            </a:xfrm>
          </p:grpSpPr>
          <p:sp>
            <p:nvSpPr>
              <p:cNvPr id="8" name="Text Box 4"/>
              <p:cNvSpPr txBox="1">
                <a:spLocks noChangeArrowheads="1"/>
              </p:cNvSpPr>
              <p:nvPr/>
            </p:nvSpPr>
            <p:spPr bwMode="auto">
              <a:xfrm>
                <a:off x="4752" y="177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②</a:t>
                </a:r>
              </a:p>
            </p:txBody>
          </p:sp>
          <p:sp>
            <p:nvSpPr>
              <p:cNvPr id="9" name="Rectangle 5"/>
              <p:cNvSpPr>
                <a:spLocks noChangeArrowheads="1"/>
              </p:cNvSpPr>
              <p:nvPr/>
            </p:nvSpPr>
            <p:spPr bwMode="auto">
              <a:xfrm>
                <a:off x="2208" y="3264"/>
                <a:ext cx="201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r>
                  <a:rPr lang="zh-CN" altLang="en-US" sz="2400">
                    <a:latin typeface="Times New Roman" panose="02020603050405020304" pitchFamily="18" charset="0"/>
                  </a:rPr>
                  <a:t>设备选择电路</a:t>
                </a:r>
              </a:p>
            </p:txBody>
          </p:sp>
          <p:sp>
            <p:nvSpPr>
              <p:cNvPr id="10" name="Rectangle 6"/>
              <p:cNvSpPr>
                <a:spLocks noChangeArrowheads="1"/>
              </p:cNvSpPr>
              <p:nvPr/>
            </p:nvSpPr>
            <p:spPr bwMode="auto">
              <a:xfrm>
                <a:off x="2208" y="1584"/>
                <a:ext cx="201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r>
                  <a:rPr lang="en-US" altLang="zh-CN" sz="2800">
                    <a:latin typeface="Times New Roman" panose="02020603050405020304" pitchFamily="18" charset="0"/>
                  </a:rPr>
                  <a:t>DBR</a:t>
                </a:r>
              </a:p>
            </p:txBody>
          </p:sp>
          <p:sp>
            <p:nvSpPr>
              <p:cNvPr id="11" name="Rectangle 7"/>
              <p:cNvSpPr>
                <a:spLocks noChangeArrowheads="1"/>
              </p:cNvSpPr>
              <p:nvPr/>
            </p:nvSpPr>
            <p:spPr bwMode="auto">
              <a:xfrm>
                <a:off x="220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2" name="Text Box 8"/>
              <p:cNvSpPr txBox="1">
                <a:spLocks noChangeArrowheads="1"/>
              </p:cNvSpPr>
              <p:nvPr/>
            </p:nvSpPr>
            <p:spPr bwMode="auto">
              <a:xfrm>
                <a:off x="2362" y="234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endParaRPr lang="en-US" altLang="zh-CN" sz="2800">
                  <a:latin typeface="Times New Roman" panose="02020603050405020304" pitchFamily="18" charset="0"/>
                </a:endParaRPr>
              </a:p>
            </p:txBody>
          </p:sp>
          <p:sp>
            <p:nvSpPr>
              <p:cNvPr id="13" name="Text Box 9"/>
              <p:cNvSpPr txBox="1">
                <a:spLocks noChangeArrowheads="1"/>
              </p:cNvSpPr>
              <p:nvPr/>
            </p:nvSpPr>
            <p:spPr bwMode="auto">
              <a:xfrm>
                <a:off x="2208" y="225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1600">
                    <a:latin typeface="Times New Roman" panose="02020603050405020304" pitchFamily="18" charset="0"/>
                  </a:rPr>
                  <a:t>Q</a:t>
                </a:r>
              </a:p>
            </p:txBody>
          </p:sp>
          <p:sp>
            <p:nvSpPr>
              <p:cNvPr id="14" name="Oval 10"/>
              <p:cNvSpPr>
                <a:spLocks noChangeArrowheads="1"/>
              </p:cNvSpPr>
              <p:nvPr/>
            </p:nvSpPr>
            <p:spPr bwMode="auto">
              <a:xfrm>
                <a:off x="2784"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15" name="Rectangle 11"/>
              <p:cNvSpPr>
                <a:spLocks noChangeArrowheads="1"/>
              </p:cNvSpPr>
              <p:nvPr/>
            </p:nvSpPr>
            <p:spPr bwMode="auto">
              <a:xfrm>
                <a:off x="364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6" name="Text Box 12"/>
              <p:cNvSpPr txBox="1">
                <a:spLocks noChangeArrowheads="1"/>
              </p:cNvSpPr>
              <p:nvPr/>
            </p:nvSpPr>
            <p:spPr bwMode="auto">
              <a:xfrm>
                <a:off x="3802" y="234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endParaRPr lang="en-US" altLang="zh-CN" sz="2800">
                  <a:latin typeface="Times New Roman" panose="02020603050405020304" pitchFamily="18" charset="0"/>
                </a:endParaRPr>
              </a:p>
            </p:txBody>
          </p:sp>
          <p:sp>
            <p:nvSpPr>
              <p:cNvPr id="17" name="Text Box 13"/>
              <p:cNvSpPr txBox="1">
                <a:spLocks noChangeArrowheads="1"/>
              </p:cNvSpPr>
              <p:nvPr/>
            </p:nvSpPr>
            <p:spPr bwMode="auto">
              <a:xfrm>
                <a:off x="3648" y="225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1600">
                    <a:latin typeface="Times New Roman" panose="02020603050405020304" pitchFamily="18" charset="0"/>
                  </a:rPr>
                  <a:t>Q</a:t>
                </a:r>
              </a:p>
            </p:txBody>
          </p:sp>
          <p:sp>
            <p:nvSpPr>
              <p:cNvPr id="18" name="Oval 14"/>
              <p:cNvSpPr>
                <a:spLocks noChangeArrowheads="1"/>
              </p:cNvSpPr>
              <p:nvPr/>
            </p:nvSpPr>
            <p:spPr bwMode="auto">
              <a:xfrm>
                <a:off x="3589"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19" name="Freeform 15"/>
              <p:cNvSpPr>
                <a:spLocks/>
              </p:cNvSpPr>
              <p:nvPr/>
            </p:nvSpPr>
            <p:spPr bwMode="auto">
              <a:xfrm>
                <a:off x="2829" y="2475"/>
                <a:ext cx="759" cy="1"/>
              </a:xfrm>
              <a:custGeom>
                <a:avLst/>
                <a:gdLst>
                  <a:gd name="T0" fmla="*/ 0 w 759"/>
                  <a:gd name="T1" fmla="*/ 0 h 1"/>
                  <a:gd name="T2" fmla="*/ 759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0" name="Freeform 16"/>
              <p:cNvSpPr>
                <a:spLocks/>
              </p:cNvSpPr>
              <p:nvPr/>
            </p:nvSpPr>
            <p:spPr bwMode="auto">
              <a:xfrm>
                <a:off x="1728" y="2475"/>
                <a:ext cx="1488" cy="357"/>
              </a:xfrm>
              <a:custGeom>
                <a:avLst/>
                <a:gdLst>
                  <a:gd name="T0" fmla="*/ 1488 w 1488"/>
                  <a:gd name="T1" fmla="*/ 0 h 357"/>
                  <a:gd name="T2" fmla="*/ 1488 w 1488"/>
                  <a:gd name="T3" fmla="*/ 357 h 357"/>
                  <a:gd name="T4" fmla="*/ 0 w 1488"/>
                  <a:gd name="T5" fmla="*/ 35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28575">
                <a:solidFill>
                  <a:schemeClr val="tx1"/>
                </a:solidFill>
                <a:round/>
                <a:headEnd type="oval" w="sm" len="sm"/>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1" name="Rectangle 17"/>
              <p:cNvSpPr>
                <a:spLocks noChangeArrowheads="1"/>
              </p:cNvSpPr>
              <p:nvPr/>
            </p:nvSpPr>
            <p:spPr bwMode="auto">
              <a:xfrm>
                <a:off x="1431" y="2640"/>
                <a:ext cx="240"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2" name="Text Box 18"/>
              <p:cNvSpPr txBox="1">
                <a:spLocks noChangeArrowheads="1"/>
              </p:cNvSpPr>
              <p:nvPr/>
            </p:nvSpPr>
            <p:spPr bwMode="auto">
              <a:xfrm>
                <a:off x="1431" y="270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&amp;</a:t>
                </a:r>
              </a:p>
            </p:txBody>
          </p:sp>
          <p:sp>
            <p:nvSpPr>
              <p:cNvPr id="23" name="Oval 19"/>
              <p:cNvSpPr>
                <a:spLocks noChangeArrowheads="1"/>
              </p:cNvSpPr>
              <p:nvPr/>
            </p:nvSpPr>
            <p:spPr bwMode="auto">
              <a:xfrm>
                <a:off x="2147"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24" name="Freeform 20"/>
              <p:cNvSpPr>
                <a:spLocks/>
              </p:cNvSpPr>
              <p:nvPr/>
            </p:nvSpPr>
            <p:spPr bwMode="auto">
              <a:xfrm>
                <a:off x="1971" y="2475"/>
                <a:ext cx="3117" cy="453"/>
              </a:xfrm>
              <a:custGeom>
                <a:avLst/>
                <a:gdLst>
                  <a:gd name="T0" fmla="*/ 189 w 3117"/>
                  <a:gd name="T1" fmla="*/ 0 h 453"/>
                  <a:gd name="T2" fmla="*/ 0 w 3117"/>
                  <a:gd name="T3" fmla="*/ 3 h 453"/>
                  <a:gd name="T4" fmla="*/ 0 w 3117"/>
                  <a:gd name="T5" fmla="*/ 450 h 453"/>
                  <a:gd name="T6" fmla="*/ 3117 w 3117"/>
                  <a:gd name="T7" fmla="*/ 453 h 453"/>
                  <a:gd name="T8" fmla="*/ 0 60000 65536"/>
                  <a:gd name="T9" fmla="*/ 0 60000 65536"/>
                  <a:gd name="T10" fmla="*/ 0 60000 65536"/>
                  <a:gd name="T11" fmla="*/ 0 60000 65536"/>
                  <a:gd name="T12" fmla="*/ 0 w 3117"/>
                  <a:gd name="T13" fmla="*/ 0 h 453"/>
                  <a:gd name="T14" fmla="*/ 3117 w 3117"/>
                  <a:gd name="T15" fmla="*/ 453 h 453"/>
                </a:gdLst>
                <a:ahLst/>
                <a:cxnLst>
                  <a:cxn ang="T8">
                    <a:pos x="T0" y="T1"/>
                  </a:cxn>
                  <a:cxn ang="T9">
                    <a:pos x="T2" y="T3"/>
                  </a:cxn>
                  <a:cxn ang="T10">
                    <a:pos x="T4" y="T5"/>
                  </a:cxn>
                  <a:cxn ang="T11">
                    <a:pos x="T6" y="T7"/>
                  </a:cxn>
                </a:cxnLst>
                <a:rect l="T12" t="T13" r="T14" b="T15"/>
                <a:pathLst>
                  <a:path w="3117" h="453">
                    <a:moveTo>
                      <a:pt x="189" y="0"/>
                    </a:moveTo>
                    <a:lnTo>
                      <a:pt x="0" y="3"/>
                    </a:lnTo>
                    <a:lnTo>
                      <a:pt x="0" y="450"/>
                    </a:lnTo>
                    <a:lnTo>
                      <a:pt x="3117" y="45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5" name="Oval 21"/>
              <p:cNvSpPr>
                <a:spLocks noChangeArrowheads="1"/>
              </p:cNvSpPr>
              <p:nvPr/>
            </p:nvSpPr>
            <p:spPr bwMode="auto">
              <a:xfrm>
                <a:off x="4224"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26" name="Freeform 22"/>
              <p:cNvSpPr>
                <a:spLocks/>
              </p:cNvSpPr>
              <p:nvPr/>
            </p:nvSpPr>
            <p:spPr bwMode="auto">
              <a:xfrm>
                <a:off x="4278" y="2475"/>
                <a:ext cx="282" cy="453"/>
              </a:xfrm>
              <a:custGeom>
                <a:avLst/>
                <a:gdLst>
                  <a:gd name="T0" fmla="*/ 282 w 282"/>
                  <a:gd name="T1" fmla="*/ 453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28575">
                <a:solidFill>
                  <a:schemeClr val="tx1"/>
                </a:solidFill>
                <a:round/>
                <a:headEnd type="oval" w="sm" len="sm"/>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7" name="Oval 23"/>
              <p:cNvSpPr>
                <a:spLocks noChangeArrowheads="1"/>
              </p:cNvSpPr>
              <p:nvPr/>
            </p:nvSpPr>
            <p:spPr bwMode="auto">
              <a:xfrm>
                <a:off x="1680" y="280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28" name="Freeform 24"/>
              <p:cNvSpPr>
                <a:spLocks/>
              </p:cNvSpPr>
              <p:nvPr/>
            </p:nvSpPr>
            <p:spPr bwMode="auto">
              <a:xfrm>
                <a:off x="1200" y="2928"/>
                <a:ext cx="1392" cy="336"/>
              </a:xfrm>
              <a:custGeom>
                <a:avLst/>
                <a:gdLst>
                  <a:gd name="T0" fmla="*/ 240 w 1392"/>
                  <a:gd name="T1" fmla="*/ 0 h 336"/>
                  <a:gd name="T2" fmla="*/ 0 w 1392"/>
                  <a:gd name="T3" fmla="*/ 0 h 336"/>
                  <a:gd name="T4" fmla="*/ 0 w 1392"/>
                  <a:gd name="T5" fmla="*/ 240 h 336"/>
                  <a:gd name="T6" fmla="*/ 1392 w 1392"/>
                  <a:gd name="T7" fmla="*/ 240 h 336"/>
                  <a:gd name="T8" fmla="*/ 1392 w 1392"/>
                  <a:gd name="T9" fmla="*/ 336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9" name="Line 25"/>
              <p:cNvSpPr>
                <a:spLocks noChangeShapeType="1"/>
              </p:cNvSpPr>
              <p:nvPr/>
            </p:nvSpPr>
            <p:spPr bwMode="auto">
              <a:xfrm>
                <a:off x="768" y="2736"/>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Freeform 26"/>
              <p:cNvSpPr>
                <a:spLocks/>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1" name="Freeform 27"/>
              <p:cNvSpPr>
                <a:spLocks/>
              </p:cNvSpPr>
              <p:nvPr/>
            </p:nvSpPr>
            <p:spPr bwMode="auto">
              <a:xfrm>
                <a:off x="3743" y="2064"/>
                <a:ext cx="1489" cy="234"/>
              </a:xfrm>
              <a:custGeom>
                <a:avLst/>
                <a:gdLst>
                  <a:gd name="T0" fmla="*/ 1 w 1489"/>
                  <a:gd name="T1" fmla="*/ 234 h 234"/>
                  <a:gd name="T2" fmla="*/ 0 w 1489"/>
                  <a:gd name="T3" fmla="*/ 0 h 234"/>
                  <a:gd name="T4" fmla="*/ 1489 w 1489"/>
                  <a:gd name="T5" fmla="*/ 0 h 234"/>
                  <a:gd name="T6" fmla="*/ 0 60000 65536"/>
                  <a:gd name="T7" fmla="*/ 0 60000 65536"/>
                  <a:gd name="T8" fmla="*/ 0 60000 65536"/>
                  <a:gd name="T9" fmla="*/ 0 w 1489"/>
                  <a:gd name="T10" fmla="*/ 0 h 234"/>
                  <a:gd name="T11" fmla="*/ 1489 w 1489"/>
                  <a:gd name="T12" fmla="*/ 234 h 234"/>
                </a:gdLst>
                <a:ahLst/>
                <a:cxnLst>
                  <a:cxn ang="T6">
                    <a:pos x="T0" y="T1"/>
                  </a:cxn>
                  <a:cxn ang="T7">
                    <a:pos x="T2" y="T3"/>
                  </a:cxn>
                  <a:cxn ang="T8">
                    <a:pos x="T4" y="T5"/>
                  </a:cxn>
                </a:cxnLst>
                <a:rect l="T9" t="T10" r="T11" b="T12"/>
                <a:pathLst>
                  <a:path w="1489" h="234">
                    <a:moveTo>
                      <a:pt x="1" y="234"/>
                    </a:moveTo>
                    <a:lnTo>
                      <a:pt x="0" y="0"/>
                    </a:lnTo>
                    <a:lnTo>
                      <a:pt x="1489" y="0"/>
                    </a:ln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2" name="Rectangle 28"/>
              <p:cNvSpPr>
                <a:spLocks noChangeArrowheads="1"/>
              </p:cNvSpPr>
              <p:nvPr/>
            </p:nvSpPr>
            <p:spPr bwMode="auto">
              <a:xfrm>
                <a:off x="1008" y="1200"/>
                <a:ext cx="3744" cy="2640"/>
              </a:xfrm>
              <a:prstGeom prst="rect">
                <a:avLst/>
              </a:prstGeom>
              <a:noFill/>
              <a:ln w="28575">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3" name="Line 29"/>
              <p:cNvSpPr>
                <a:spLocks noChangeShapeType="1"/>
              </p:cNvSpPr>
              <p:nvPr/>
            </p:nvSpPr>
            <p:spPr bwMode="auto">
              <a:xfrm>
                <a:off x="576" y="2736"/>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AutoShape 30"/>
              <p:cNvSpPr>
                <a:spLocks noChangeArrowheads="1"/>
              </p:cNvSpPr>
              <p:nvPr/>
            </p:nvSpPr>
            <p:spPr bwMode="auto">
              <a:xfrm>
                <a:off x="552" y="3360"/>
                <a:ext cx="1632" cy="144"/>
              </a:xfrm>
              <a:prstGeom prst="rightArrow">
                <a:avLst>
                  <a:gd name="adj1" fmla="val 50000"/>
                  <a:gd name="adj2" fmla="val 132642"/>
                </a:avLst>
              </a:prstGeom>
              <a:solidFill>
                <a:schemeClr val="tx1"/>
              </a:solidFill>
              <a:ln w="28575">
                <a:solidFill>
                  <a:schemeClr val="tx1"/>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5" name="AutoShape 31"/>
              <p:cNvSpPr>
                <a:spLocks noChangeArrowheads="1"/>
              </p:cNvSpPr>
              <p:nvPr/>
            </p:nvSpPr>
            <p:spPr bwMode="auto">
              <a:xfrm>
                <a:off x="552" y="1632"/>
                <a:ext cx="1632" cy="144"/>
              </a:xfrm>
              <a:prstGeom prst="leftRightArrow">
                <a:avLst>
                  <a:gd name="adj1" fmla="val 50000"/>
                  <a:gd name="adj2" fmla="val 121519"/>
                </a:avLst>
              </a:prstGeom>
              <a:solidFill>
                <a:schemeClr val="tx1"/>
              </a:solidFill>
              <a:ln w="28575">
                <a:solidFill>
                  <a:schemeClr val="tx1"/>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6" name="AutoShape 32"/>
              <p:cNvSpPr>
                <a:spLocks noChangeArrowheads="1"/>
              </p:cNvSpPr>
              <p:nvPr/>
            </p:nvSpPr>
            <p:spPr bwMode="auto">
              <a:xfrm>
                <a:off x="4248" y="1632"/>
                <a:ext cx="1008" cy="144"/>
              </a:xfrm>
              <a:prstGeom prst="leftArrow">
                <a:avLst>
                  <a:gd name="adj1" fmla="val 50000"/>
                  <a:gd name="adj2" fmla="val 127782"/>
                </a:avLst>
              </a:prstGeom>
              <a:solidFill>
                <a:schemeClr val="tx1"/>
              </a:solidFill>
              <a:ln w="28575">
                <a:solidFill>
                  <a:schemeClr val="tx1"/>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37" name="Text Box 33"/>
              <p:cNvSpPr txBox="1">
                <a:spLocks noChangeArrowheads="1"/>
              </p:cNvSpPr>
              <p:nvPr/>
            </p:nvSpPr>
            <p:spPr bwMode="auto">
              <a:xfrm>
                <a:off x="0" y="144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数据线</a:t>
                </a:r>
              </a:p>
            </p:txBody>
          </p:sp>
          <p:sp>
            <p:nvSpPr>
              <p:cNvPr id="38" name="Text Box 34"/>
              <p:cNvSpPr txBox="1">
                <a:spLocks noChangeArrowheads="1"/>
              </p:cNvSpPr>
              <p:nvPr/>
            </p:nvSpPr>
            <p:spPr bwMode="auto">
              <a:xfrm>
                <a:off x="0" y="191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准备就绪</a:t>
                </a:r>
              </a:p>
            </p:txBody>
          </p:sp>
          <p:sp>
            <p:nvSpPr>
              <p:cNvPr id="39" name="Text Box 35"/>
              <p:cNvSpPr txBox="1">
                <a:spLocks noChangeArrowheads="1"/>
              </p:cNvSpPr>
              <p:nvPr/>
            </p:nvSpPr>
            <p:spPr bwMode="auto">
              <a:xfrm>
                <a:off x="0" y="2494"/>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启动命令</a:t>
                </a:r>
              </a:p>
            </p:txBody>
          </p:sp>
          <p:sp>
            <p:nvSpPr>
              <p:cNvPr id="40" name="Text Box 36"/>
              <p:cNvSpPr txBox="1">
                <a:spLocks noChangeArrowheads="1"/>
              </p:cNvSpPr>
              <p:nvPr/>
            </p:nvSpPr>
            <p:spPr bwMode="auto">
              <a:xfrm>
                <a:off x="0" y="3118"/>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地址线</a:t>
                </a:r>
              </a:p>
            </p:txBody>
          </p:sp>
          <p:sp>
            <p:nvSpPr>
              <p:cNvPr id="41" name="Text Box 37"/>
              <p:cNvSpPr txBox="1">
                <a:spLocks noChangeArrowheads="1"/>
              </p:cNvSpPr>
              <p:nvPr/>
            </p:nvSpPr>
            <p:spPr bwMode="auto">
              <a:xfrm>
                <a:off x="2726" y="3033"/>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000">
                    <a:latin typeface="Times New Roman" panose="02020603050405020304" pitchFamily="18" charset="0"/>
                  </a:rPr>
                  <a:t>SEL</a:t>
                </a:r>
              </a:p>
            </p:txBody>
          </p:sp>
          <p:sp>
            <p:nvSpPr>
              <p:cNvPr id="42" name="Line 38"/>
              <p:cNvSpPr>
                <a:spLocks noChangeShapeType="1"/>
              </p:cNvSpPr>
              <p:nvPr/>
            </p:nvSpPr>
            <p:spPr bwMode="auto">
              <a:xfrm flipH="1">
                <a:off x="5040" y="2928"/>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Text Box 39"/>
              <p:cNvSpPr txBox="1">
                <a:spLocks noChangeArrowheads="1"/>
              </p:cNvSpPr>
              <p:nvPr/>
            </p:nvSpPr>
            <p:spPr bwMode="auto">
              <a:xfrm>
                <a:off x="4992" y="1382"/>
                <a:ext cx="7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输入数据</a:t>
                </a:r>
              </a:p>
            </p:txBody>
          </p:sp>
          <p:sp>
            <p:nvSpPr>
              <p:cNvPr id="44" name="Text Box 40"/>
              <p:cNvSpPr txBox="1">
                <a:spLocks noChangeArrowheads="1"/>
              </p:cNvSpPr>
              <p:nvPr/>
            </p:nvSpPr>
            <p:spPr bwMode="auto">
              <a:xfrm>
                <a:off x="4992" y="2112"/>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启动设备</a:t>
                </a:r>
              </a:p>
            </p:txBody>
          </p:sp>
          <p:sp>
            <p:nvSpPr>
              <p:cNvPr id="45" name="Text Box 41"/>
              <p:cNvSpPr txBox="1">
                <a:spLocks noChangeArrowheads="1"/>
              </p:cNvSpPr>
              <p:nvPr/>
            </p:nvSpPr>
            <p:spPr bwMode="auto">
              <a:xfrm>
                <a:off x="4992" y="2976"/>
                <a:ext cx="7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000">
                    <a:latin typeface="Times New Roman" panose="02020603050405020304" pitchFamily="18" charset="0"/>
                  </a:rPr>
                  <a:t>设备工作</a:t>
                </a:r>
              </a:p>
              <a:p>
                <a:pPr eaLnBrk="1" hangingPunct="1">
                  <a:spcBef>
                    <a:spcPct val="0"/>
                  </a:spcBef>
                </a:pPr>
                <a:r>
                  <a:rPr lang="zh-CN" altLang="en-US" sz="2000">
                    <a:latin typeface="Times New Roman" panose="02020603050405020304" pitchFamily="18" charset="0"/>
                  </a:rPr>
                  <a:t>   结束</a:t>
                </a:r>
              </a:p>
            </p:txBody>
          </p:sp>
          <p:sp>
            <p:nvSpPr>
              <p:cNvPr id="46" name="Text Box 42"/>
              <p:cNvSpPr txBox="1">
                <a:spLocks noChangeArrowheads="1"/>
              </p:cNvSpPr>
              <p:nvPr/>
            </p:nvSpPr>
            <p:spPr bwMode="auto">
              <a:xfrm>
                <a:off x="2150" y="398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endParaRPr lang="zh-CN" altLang="en-US" sz="2000">
                  <a:latin typeface="Times New Roman" panose="02020603050405020304" pitchFamily="18" charset="0"/>
                </a:endParaRPr>
              </a:p>
            </p:txBody>
          </p:sp>
          <p:sp>
            <p:nvSpPr>
              <p:cNvPr id="47" name="Text Box 43"/>
              <p:cNvSpPr txBox="1">
                <a:spLocks noChangeArrowheads="1"/>
              </p:cNvSpPr>
              <p:nvPr/>
            </p:nvSpPr>
            <p:spPr bwMode="auto">
              <a:xfrm>
                <a:off x="699"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①</a:t>
                </a:r>
              </a:p>
            </p:txBody>
          </p:sp>
          <p:sp>
            <p:nvSpPr>
              <p:cNvPr id="48" name="Text Box 44"/>
              <p:cNvSpPr txBox="1">
                <a:spLocks noChangeArrowheads="1"/>
              </p:cNvSpPr>
              <p:nvPr/>
            </p:nvSpPr>
            <p:spPr bwMode="auto">
              <a:xfrm>
                <a:off x="4752"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③</a:t>
                </a:r>
              </a:p>
            </p:txBody>
          </p:sp>
          <p:sp>
            <p:nvSpPr>
              <p:cNvPr id="49" name="Text Box 45"/>
              <p:cNvSpPr txBox="1">
                <a:spLocks noChangeArrowheads="1"/>
              </p:cNvSpPr>
              <p:nvPr/>
            </p:nvSpPr>
            <p:spPr bwMode="auto">
              <a:xfrm>
                <a:off x="4752" y="264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④</a:t>
                </a:r>
              </a:p>
            </p:txBody>
          </p:sp>
          <p:sp>
            <p:nvSpPr>
              <p:cNvPr id="50" name="Text Box 46"/>
              <p:cNvSpPr txBox="1">
                <a:spLocks noChangeArrowheads="1"/>
              </p:cNvSpPr>
              <p:nvPr/>
            </p:nvSpPr>
            <p:spPr bwMode="auto">
              <a:xfrm>
                <a:off x="699" y="18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⑤</a:t>
                </a:r>
              </a:p>
            </p:txBody>
          </p:sp>
          <p:sp>
            <p:nvSpPr>
              <p:cNvPr id="51" name="Text Box 47"/>
              <p:cNvSpPr txBox="1">
                <a:spLocks noChangeArrowheads="1"/>
              </p:cNvSpPr>
              <p:nvPr/>
            </p:nvSpPr>
            <p:spPr bwMode="auto">
              <a:xfrm>
                <a:off x="699"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latin typeface="Times New Roman" panose="02020603050405020304" pitchFamily="18" charset="0"/>
                  </a:rPr>
                  <a:t>⑥</a:t>
                </a:r>
              </a:p>
            </p:txBody>
          </p:sp>
        </p:grpSp>
        <p:sp>
          <p:nvSpPr>
            <p:cNvPr id="6" name="Text Box 48"/>
            <p:cNvSpPr txBox="1">
              <a:spLocks noChangeArrowheads="1"/>
            </p:cNvSpPr>
            <p:nvPr/>
          </p:nvSpPr>
          <p:spPr bwMode="auto">
            <a:xfrm>
              <a:off x="2390" y="20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400">
                  <a:latin typeface="Times New Roman" panose="02020603050405020304" pitchFamily="18" charset="0"/>
                </a:rPr>
                <a:t>D</a:t>
              </a:r>
            </a:p>
          </p:txBody>
        </p:sp>
        <p:sp>
          <p:nvSpPr>
            <p:cNvPr id="7" name="Text Box 49"/>
            <p:cNvSpPr txBox="1">
              <a:spLocks noChangeArrowheads="1"/>
            </p:cNvSpPr>
            <p:nvPr/>
          </p:nvSpPr>
          <p:spPr bwMode="auto">
            <a:xfrm>
              <a:off x="3830" y="2042"/>
              <a:ext cx="244"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en-US" altLang="zh-CN" sz="2400">
                  <a:latin typeface="Times New Roman" panose="02020603050405020304" pitchFamily="18" charset="0"/>
                </a:rPr>
                <a:t>B</a:t>
              </a:r>
            </a:p>
            <a:p>
              <a:pPr eaLnBrk="1" hangingPunct="1">
                <a:spcBef>
                  <a:spcPct val="0"/>
                </a:spcBef>
              </a:pPr>
              <a:endParaRPr lang="en-US" altLang="zh-CN" sz="2800">
                <a:latin typeface="Times New Roman" panose="02020603050405020304" pitchFamily="18" charset="0"/>
              </a:endParaRPr>
            </a:p>
          </p:txBody>
        </p:sp>
      </p:grpSp>
      <p:grpSp>
        <p:nvGrpSpPr>
          <p:cNvPr id="52" name="Group 51"/>
          <p:cNvGrpSpPr>
            <a:grpSpLocks/>
          </p:cNvGrpSpPr>
          <p:nvPr/>
        </p:nvGrpSpPr>
        <p:grpSpPr bwMode="auto">
          <a:xfrm>
            <a:off x="2223656" y="3377041"/>
            <a:ext cx="1371600" cy="457200"/>
            <a:chOff x="576" y="2448"/>
            <a:chExt cx="864" cy="288"/>
          </a:xfrm>
        </p:grpSpPr>
        <p:sp>
          <p:nvSpPr>
            <p:cNvPr id="53" name="Line 52"/>
            <p:cNvSpPr>
              <a:spLocks noChangeShapeType="1"/>
            </p:cNvSpPr>
            <p:nvPr/>
          </p:nvSpPr>
          <p:spPr bwMode="auto">
            <a:xfrm>
              <a:off x="768" y="2736"/>
              <a:ext cx="672"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53"/>
            <p:cNvSpPr>
              <a:spLocks noChangeShapeType="1"/>
            </p:cNvSpPr>
            <p:nvPr/>
          </p:nvSpPr>
          <p:spPr bwMode="auto">
            <a:xfrm>
              <a:off x="576" y="2736"/>
              <a:ext cx="240" cy="0"/>
            </a:xfrm>
            <a:prstGeom prst="line">
              <a:avLst/>
            </a:prstGeom>
            <a:noFill/>
            <a:ln w="762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Text Box 54"/>
            <p:cNvSpPr txBox="1">
              <a:spLocks noChangeArrowheads="1"/>
            </p:cNvSpPr>
            <p:nvPr/>
          </p:nvSpPr>
          <p:spPr bwMode="auto">
            <a:xfrm>
              <a:off x="699"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①</a:t>
              </a:r>
            </a:p>
          </p:txBody>
        </p:sp>
      </p:grpSp>
      <p:grpSp>
        <p:nvGrpSpPr>
          <p:cNvPr id="56" name="Group 55"/>
          <p:cNvGrpSpPr>
            <a:grpSpLocks/>
          </p:cNvGrpSpPr>
          <p:nvPr/>
        </p:nvGrpSpPr>
        <p:grpSpPr bwMode="auto">
          <a:xfrm>
            <a:off x="3580969" y="3681841"/>
            <a:ext cx="471487" cy="609600"/>
            <a:chOff x="1431" y="2640"/>
            <a:chExt cx="297" cy="384"/>
          </a:xfrm>
        </p:grpSpPr>
        <p:sp>
          <p:nvSpPr>
            <p:cNvPr id="57" name="Rectangle 56"/>
            <p:cNvSpPr>
              <a:spLocks noChangeArrowheads="1"/>
            </p:cNvSpPr>
            <p:nvPr/>
          </p:nvSpPr>
          <p:spPr bwMode="auto">
            <a:xfrm>
              <a:off x="1431" y="2640"/>
              <a:ext cx="240" cy="38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58" name="Oval 57"/>
            <p:cNvSpPr>
              <a:spLocks noChangeArrowheads="1"/>
            </p:cNvSpPr>
            <p:nvPr/>
          </p:nvSpPr>
          <p:spPr bwMode="auto">
            <a:xfrm>
              <a:off x="1680" y="2806"/>
              <a:ext cx="48" cy="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grpSp>
      <p:sp>
        <p:nvSpPr>
          <p:cNvPr id="59" name="Freeform 58"/>
          <p:cNvSpPr>
            <a:spLocks/>
          </p:cNvSpPr>
          <p:nvPr/>
        </p:nvSpPr>
        <p:spPr bwMode="auto">
          <a:xfrm>
            <a:off x="4052456" y="3419904"/>
            <a:ext cx="2362200" cy="566737"/>
          </a:xfrm>
          <a:custGeom>
            <a:avLst/>
            <a:gdLst>
              <a:gd name="T0" fmla="*/ 2362200 w 1488"/>
              <a:gd name="T1" fmla="*/ 0 h 357"/>
              <a:gd name="T2" fmla="*/ 2362200 w 1488"/>
              <a:gd name="T3" fmla="*/ 566737 h 357"/>
              <a:gd name="T4" fmla="*/ 0 w 1488"/>
              <a:gd name="T5" fmla="*/ 56673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57150">
            <a:solidFill>
              <a:schemeClr val="folHlink"/>
            </a:solidFill>
            <a:round/>
            <a:headEnd type="oval" w="sm" len="sm"/>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nvGrpSpPr>
          <p:cNvPr id="60" name="Group 59"/>
          <p:cNvGrpSpPr>
            <a:grpSpLocks/>
          </p:cNvGrpSpPr>
          <p:nvPr/>
        </p:nvGrpSpPr>
        <p:grpSpPr bwMode="auto">
          <a:xfrm>
            <a:off x="7248094" y="2308654"/>
            <a:ext cx="2366962" cy="830262"/>
            <a:chOff x="3741" y="1775"/>
            <a:chExt cx="1491" cy="523"/>
          </a:xfrm>
        </p:grpSpPr>
        <p:sp>
          <p:nvSpPr>
            <p:cNvPr id="61" name="Text Box 60"/>
            <p:cNvSpPr txBox="1">
              <a:spLocks noChangeArrowheads="1"/>
            </p:cNvSpPr>
            <p:nvPr/>
          </p:nvSpPr>
          <p:spPr bwMode="auto">
            <a:xfrm>
              <a:off x="4752" y="1775"/>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②</a:t>
              </a:r>
            </a:p>
          </p:txBody>
        </p:sp>
        <p:sp>
          <p:nvSpPr>
            <p:cNvPr id="62" name="Freeform 61"/>
            <p:cNvSpPr>
              <a:spLocks/>
            </p:cNvSpPr>
            <p:nvPr/>
          </p:nvSpPr>
          <p:spPr bwMode="auto">
            <a:xfrm>
              <a:off x="3741" y="2064"/>
              <a:ext cx="1491" cy="234"/>
            </a:xfrm>
            <a:custGeom>
              <a:avLst/>
              <a:gdLst>
                <a:gd name="T0" fmla="*/ 0 w 1730"/>
                <a:gd name="T1" fmla="*/ 234 h 139"/>
                <a:gd name="T2" fmla="*/ 2 w 1730"/>
                <a:gd name="T3" fmla="*/ 0 h 139"/>
                <a:gd name="T4" fmla="*/ 1491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noFill/>
            <a:ln w="5715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nvGrpSpPr>
          <p:cNvPr id="63" name="Group 62"/>
          <p:cNvGrpSpPr>
            <a:grpSpLocks/>
          </p:cNvGrpSpPr>
          <p:nvPr/>
        </p:nvGrpSpPr>
        <p:grpSpPr bwMode="auto">
          <a:xfrm>
            <a:off x="8052956" y="1700641"/>
            <a:ext cx="1600200" cy="609600"/>
            <a:chOff x="4248" y="1392"/>
            <a:chExt cx="1008" cy="384"/>
          </a:xfrm>
        </p:grpSpPr>
        <p:sp>
          <p:nvSpPr>
            <p:cNvPr id="64" name="AutoShape 63"/>
            <p:cNvSpPr>
              <a:spLocks noChangeArrowheads="1"/>
            </p:cNvSpPr>
            <p:nvPr/>
          </p:nvSpPr>
          <p:spPr bwMode="auto">
            <a:xfrm>
              <a:off x="4248" y="1632"/>
              <a:ext cx="1008" cy="144"/>
            </a:xfrm>
            <a:prstGeom prst="leftArrow">
              <a:avLst>
                <a:gd name="adj1" fmla="val 50000"/>
                <a:gd name="adj2" fmla="val 127782"/>
              </a:avLst>
            </a:prstGeom>
            <a:solidFill>
              <a:schemeClr val="folHlink"/>
            </a:solidFill>
            <a:ln w="28575">
              <a:solidFill>
                <a:schemeClr val="folHlink"/>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5" name="Text Box 64"/>
            <p:cNvSpPr txBox="1">
              <a:spLocks noChangeArrowheads="1"/>
            </p:cNvSpPr>
            <p:nvPr/>
          </p:nvSpPr>
          <p:spPr bwMode="auto">
            <a:xfrm>
              <a:off x="4752"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③</a:t>
              </a:r>
            </a:p>
          </p:txBody>
        </p:sp>
      </p:grpSp>
      <p:sp>
        <p:nvSpPr>
          <p:cNvPr id="66" name="Rectangle 65"/>
          <p:cNvSpPr>
            <a:spLocks noChangeArrowheads="1"/>
          </p:cNvSpPr>
          <p:nvPr/>
        </p:nvSpPr>
        <p:spPr bwMode="auto">
          <a:xfrm>
            <a:off x="4814456" y="2005441"/>
            <a:ext cx="3200400" cy="6096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en-US" altLang="zh-CN" sz="2400">
              <a:latin typeface="Times New Roman" panose="02020603050405020304" pitchFamily="18" charset="0"/>
            </a:endParaRPr>
          </a:p>
        </p:txBody>
      </p:sp>
      <p:grpSp>
        <p:nvGrpSpPr>
          <p:cNvPr id="67" name="Group 66"/>
          <p:cNvGrpSpPr>
            <a:grpSpLocks/>
          </p:cNvGrpSpPr>
          <p:nvPr/>
        </p:nvGrpSpPr>
        <p:grpSpPr bwMode="auto">
          <a:xfrm>
            <a:off x="2223656" y="2462641"/>
            <a:ext cx="2743200" cy="685800"/>
            <a:chOff x="576" y="1872"/>
            <a:chExt cx="1728" cy="432"/>
          </a:xfrm>
        </p:grpSpPr>
        <p:sp>
          <p:nvSpPr>
            <p:cNvPr id="68" name="Freeform 67"/>
            <p:cNvSpPr>
              <a:spLocks/>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noFill/>
            <a:ln w="5715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69" name="Text Box 68"/>
            <p:cNvSpPr txBox="1">
              <a:spLocks noChangeArrowheads="1"/>
            </p:cNvSpPr>
            <p:nvPr/>
          </p:nvSpPr>
          <p:spPr bwMode="auto">
            <a:xfrm>
              <a:off x="699" y="18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⑤</a:t>
              </a:r>
            </a:p>
          </p:txBody>
        </p:sp>
      </p:grpSp>
      <p:sp>
        <p:nvSpPr>
          <p:cNvPr id="70" name="Freeform 69"/>
          <p:cNvSpPr>
            <a:spLocks/>
          </p:cNvSpPr>
          <p:nvPr/>
        </p:nvSpPr>
        <p:spPr bwMode="auto">
          <a:xfrm>
            <a:off x="5800294" y="3419904"/>
            <a:ext cx="1204912" cy="1587"/>
          </a:xfrm>
          <a:custGeom>
            <a:avLst/>
            <a:gdLst>
              <a:gd name="T0" fmla="*/ 0 w 759"/>
              <a:gd name="T1" fmla="*/ 0 h 1"/>
              <a:gd name="T2" fmla="*/ 1204912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nvGrpSpPr>
          <p:cNvPr id="71" name="Group 71"/>
          <p:cNvGrpSpPr>
            <a:grpSpLocks/>
          </p:cNvGrpSpPr>
          <p:nvPr/>
        </p:nvGrpSpPr>
        <p:grpSpPr bwMode="auto">
          <a:xfrm>
            <a:off x="4814456" y="3148441"/>
            <a:ext cx="3200400" cy="609600"/>
            <a:chOff x="2208" y="2304"/>
            <a:chExt cx="2016" cy="384"/>
          </a:xfrm>
        </p:grpSpPr>
        <p:sp>
          <p:nvSpPr>
            <p:cNvPr id="72" name="Rectangle 72"/>
            <p:cNvSpPr>
              <a:spLocks noChangeArrowheads="1"/>
            </p:cNvSpPr>
            <p:nvPr/>
          </p:nvSpPr>
          <p:spPr bwMode="auto">
            <a:xfrm>
              <a:off x="2208" y="2304"/>
              <a:ext cx="576" cy="38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3" name="Oval 73"/>
            <p:cNvSpPr>
              <a:spLocks noChangeArrowheads="1"/>
            </p:cNvSpPr>
            <p:nvPr/>
          </p:nvSpPr>
          <p:spPr bwMode="auto">
            <a:xfrm>
              <a:off x="2784" y="2448"/>
              <a:ext cx="48" cy="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74" name="Rectangle 74"/>
            <p:cNvSpPr>
              <a:spLocks noChangeArrowheads="1"/>
            </p:cNvSpPr>
            <p:nvPr/>
          </p:nvSpPr>
          <p:spPr bwMode="auto">
            <a:xfrm>
              <a:off x="3648" y="2304"/>
              <a:ext cx="576" cy="384"/>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75" name="Oval 75"/>
            <p:cNvSpPr>
              <a:spLocks noChangeArrowheads="1"/>
            </p:cNvSpPr>
            <p:nvPr/>
          </p:nvSpPr>
          <p:spPr bwMode="auto">
            <a:xfrm>
              <a:off x="3589" y="2448"/>
              <a:ext cx="48" cy="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nvGrpSpPr>
          <p:cNvPr id="76" name="Group 81"/>
          <p:cNvGrpSpPr>
            <a:grpSpLocks/>
          </p:cNvGrpSpPr>
          <p:nvPr/>
        </p:nvGrpSpPr>
        <p:grpSpPr bwMode="auto">
          <a:xfrm>
            <a:off x="4433456" y="3377041"/>
            <a:ext cx="5410200" cy="762000"/>
            <a:chOff x="1968" y="2448"/>
            <a:chExt cx="3408" cy="480"/>
          </a:xfrm>
        </p:grpSpPr>
        <p:grpSp>
          <p:nvGrpSpPr>
            <p:cNvPr id="77" name="Group 82"/>
            <p:cNvGrpSpPr>
              <a:grpSpLocks/>
            </p:cNvGrpSpPr>
            <p:nvPr/>
          </p:nvGrpSpPr>
          <p:grpSpPr bwMode="auto">
            <a:xfrm>
              <a:off x="1968" y="2474"/>
              <a:ext cx="3408" cy="454"/>
              <a:chOff x="1968" y="2474"/>
              <a:chExt cx="3408" cy="454"/>
            </a:xfrm>
          </p:grpSpPr>
          <p:sp>
            <p:nvSpPr>
              <p:cNvPr id="82" name="Text Box 83"/>
              <p:cNvSpPr txBox="1">
                <a:spLocks noChangeArrowheads="1"/>
              </p:cNvSpPr>
              <p:nvPr/>
            </p:nvSpPr>
            <p:spPr bwMode="auto">
              <a:xfrm>
                <a:off x="4752" y="264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④</a:t>
                </a:r>
              </a:p>
            </p:txBody>
          </p:sp>
          <p:sp>
            <p:nvSpPr>
              <p:cNvPr id="83" name="Freeform 84"/>
              <p:cNvSpPr>
                <a:spLocks/>
              </p:cNvSpPr>
              <p:nvPr/>
            </p:nvSpPr>
            <p:spPr bwMode="auto">
              <a:xfrm>
                <a:off x="4278" y="2475"/>
                <a:ext cx="282" cy="453"/>
              </a:xfrm>
              <a:custGeom>
                <a:avLst/>
                <a:gdLst>
                  <a:gd name="T0" fmla="*/ 282 w 282"/>
                  <a:gd name="T1" fmla="*/ 453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57150">
                <a:solidFill>
                  <a:schemeClr val="folHlink"/>
                </a:solidFill>
                <a:round/>
                <a:headEnd type="oval" w="sm" len="sm"/>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84" name="Line 85"/>
              <p:cNvSpPr>
                <a:spLocks noChangeShapeType="1"/>
              </p:cNvSpPr>
              <p:nvPr/>
            </p:nvSpPr>
            <p:spPr bwMode="auto">
              <a:xfrm flipH="1">
                <a:off x="5040" y="2928"/>
                <a:ext cx="336" cy="0"/>
              </a:xfrm>
              <a:prstGeom prst="line">
                <a:avLst/>
              </a:prstGeom>
              <a:noFill/>
              <a:ln w="762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 name="Freeform 86"/>
              <p:cNvSpPr>
                <a:spLocks/>
              </p:cNvSpPr>
              <p:nvPr/>
            </p:nvSpPr>
            <p:spPr bwMode="auto">
              <a:xfrm>
                <a:off x="1968" y="2474"/>
                <a:ext cx="3120" cy="454"/>
              </a:xfrm>
              <a:custGeom>
                <a:avLst/>
                <a:gdLst>
                  <a:gd name="T0" fmla="*/ 192 w 3120"/>
                  <a:gd name="T1" fmla="*/ 1 h 454"/>
                  <a:gd name="T2" fmla="*/ 0 w 3120"/>
                  <a:gd name="T3" fmla="*/ 0 h 454"/>
                  <a:gd name="T4" fmla="*/ 0 w 3120"/>
                  <a:gd name="T5" fmla="*/ 454 h 454"/>
                  <a:gd name="T6" fmla="*/ 3120 w 3120"/>
                  <a:gd name="T7" fmla="*/ 454 h 454"/>
                  <a:gd name="T8" fmla="*/ 0 60000 65536"/>
                  <a:gd name="T9" fmla="*/ 0 60000 65536"/>
                  <a:gd name="T10" fmla="*/ 0 60000 65536"/>
                  <a:gd name="T11" fmla="*/ 0 60000 65536"/>
                  <a:gd name="T12" fmla="*/ 0 w 3120"/>
                  <a:gd name="T13" fmla="*/ 0 h 454"/>
                  <a:gd name="T14" fmla="*/ 3120 w 3120"/>
                  <a:gd name="T15" fmla="*/ 454 h 454"/>
                </a:gdLst>
                <a:ahLst/>
                <a:cxnLst>
                  <a:cxn ang="T8">
                    <a:pos x="T0" y="T1"/>
                  </a:cxn>
                  <a:cxn ang="T9">
                    <a:pos x="T2" y="T3"/>
                  </a:cxn>
                  <a:cxn ang="T10">
                    <a:pos x="T4" y="T5"/>
                  </a:cxn>
                  <a:cxn ang="T11">
                    <a:pos x="T6" y="T7"/>
                  </a:cxn>
                </a:cxnLst>
                <a:rect l="T12" t="T13" r="T14" b="T15"/>
                <a:pathLst>
                  <a:path w="3120" h="454">
                    <a:moveTo>
                      <a:pt x="192" y="1"/>
                    </a:moveTo>
                    <a:lnTo>
                      <a:pt x="0" y="0"/>
                    </a:lnTo>
                    <a:lnTo>
                      <a:pt x="0" y="454"/>
                    </a:lnTo>
                    <a:lnTo>
                      <a:pt x="3120" y="454"/>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sp>
          <p:nvSpPr>
            <p:cNvPr id="78" name="Oval 87"/>
            <p:cNvSpPr>
              <a:spLocks noChangeArrowheads="1"/>
            </p:cNvSpPr>
            <p:nvPr/>
          </p:nvSpPr>
          <p:spPr bwMode="auto">
            <a:xfrm>
              <a:off x="2147"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79" name="Oval 88"/>
            <p:cNvSpPr>
              <a:spLocks noChangeArrowheads="1"/>
            </p:cNvSpPr>
            <p:nvPr/>
          </p:nvSpPr>
          <p:spPr bwMode="auto">
            <a:xfrm>
              <a:off x="4224" y="244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80" name="Oval 89"/>
            <p:cNvSpPr>
              <a:spLocks noChangeArrowheads="1"/>
            </p:cNvSpPr>
            <p:nvPr/>
          </p:nvSpPr>
          <p:spPr bwMode="auto">
            <a:xfrm>
              <a:off x="2147" y="2448"/>
              <a:ext cx="48" cy="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sp>
          <p:nvSpPr>
            <p:cNvPr id="81" name="Oval 90"/>
            <p:cNvSpPr>
              <a:spLocks noChangeArrowheads="1"/>
            </p:cNvSpPr>
            <p:nvPr/>
          </p:nvSpPr>
          <p:spPr bwMode="auto">
            <a:xfrm>
              <a:off x="4224" y="2448"/>
              <a:ext cx="48" cy="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000">
                <a:solidFill>
                  <a:schemeClr val="folHlink"/>
                </a:solidFill>
                <a:latin typeface="Times New Roman" panose="02020603050405020304" pitchFamily="18" charset="0"/>
              </a:endParaRPr>
            </a:p>
          </p:txBody>
        </p:sp>
      </p:grpSp>
      <p:sp>
        <p:nvSpPr>
          <p:cNvPr id="86" name="Rectangle 91"/>
          <p:cNvSpPr>
            <a:spLocks noChangeArrowheads="1"/>
          </p:cNvSpPr>
          <p:nvPr/>
        </p:nvSpPr>
        <p:spPr bwMode="auto">
          <a:xfrm>
            <a:off x="4814456" y="4672441"/>
            <a:ext cx="3200400" cy="609600"/>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pPr>
            <a:endParaRPr lang="zh-CN" altLang="en-US" sz="2800">
              <a:latin typeface="Times New Roman" panose="02020603050405020304" pitchFamily="18" charset="0"/>
            </a:endParaRPr>
          </a:p>
        </p:txBody>
      </p:sp>
      <p:sp>
        <p:nvSpPr>
          <p:cNvPr id="87" name="AutoShape 92"/>
          <p:cNvSpPr>
            <a:spLocks noChangeArrowheads="1"/>
          </p:cNvSpPr>
          <p:nvPr/>
        </p:nvSpPr>
        <p:spPr bwMode="auto">
          <a:xfrm>
            <a:off x="2177619" y="4824841"/>
            <a:ext cx="2590800" cy="228600"/>
          </a:xfrm>
          <a:prstGeom prst="rightArrow">
            <a:avLst>
              <a:gd name="adj1" fmla="val 50000"/>
              <a:gd name="adj2" fmla="val 132642"/>
            </a:avLst>
          </a:prstGeom>
          <a:solidFill>
            <a:schemeClr val="folHlink"/>
          </a:solidFill>
          <a:ln w="28575">
            <a:solidFill>
              <a:schemeClr val="folHlink"/>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88" name="Freeform 93"/>
          <p:cNvSpPr>
            <a:spLocks/>
          </p:cNvSpPr>
          <p:nvPr/>
        </p:nvSpPr>
        <p:spPr bwMode="auto">
          <a:xfrm>
            <a:off x="3214256" y="4139041"/>
            <a:ext cx="2209800" cy="533400"/>
          </a:xfrm>
          <a:custGeom>
            <a:avLst/>
            <a:gdLst>
              <a:gd name="T0" fmla="*/ 381000 w 1392"/>
              <a:gd name="T1" fmla="*/ 0 h 336"/>
              <a:gd name="T2" fmla="*/ 0 w 1392"/>
              <a:gd name="T3" fmla="*/ 0 h 336"/>
              <a:gd name="T4" fmla="*/ 0 w 1392"/>
              <a:gd name="T5" fmla="*/ 381000 h 336"/>
              <a:gd name="T6" fmla="*/ 2209800 w 1392"/>
              <a:gd name="T7" fmla="*/ 381000 h 336"/>
              <a:gd name="T8" fmla="*/ 2209800 w 1392"/>
              <a:gd name="T9" fmla="*/ 533400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nvGrpSpPr>
          <p:cNvPr id="89" name="Group 96"/>
          <p:cNvGrpSpPr>
            <a:grpSpLocks/>
          </p:cNvGrpSpPr>
          <p:nvPr/>
        </p:nvGrpSpPr>
        <p:grpSpPr bwMode="auto">
          <a:xfrm>
            <a:off x="2176031" y="1700641"/>
            <a:ext cx="2624138" cy="633413"/>
            <a:chOff x="546" y="1392"/>
            <a:chExt cx="1653" cy="399"/>
          </a:xfrm>
        </p:grpSpPr>
        <p:sp>
          <p:nvSpPr>
            <p:cNvPr id="90" name="AutoShape 97"/>
            <p:cNvSpPr>
              <a:spLocks noChangeArrowheads="1"/>
            </p:cNvSpPr>
            <p:nvPr/>
          </p:nvSpPr>
          <p:spPr bwMode="auto">
            <a:xfrm>
              <a:off x="546" y="1632"/>
              <a:ext cx="1632" cy="144"/>
            </a:xfrm>
            <a:prstGeom prst="leftRightArrow">
              <a:avLst>
                <a:gd name="adj1" fmla="val 50000"/>
                <a:gd name="adj2" fmla="val 121519"/>
              </a:avLst>
            </a:prstGeom>
            <a:solidFill>
              <a:schemeClr val="folHlink"/>
            </a:solidFill>
            <a:ln w="28575">
              <a:solidFill>
                <a:schemeClr val="folHlink"/>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1" name="Text Box 98"/>
            <p:cNvSpPr txBox="1">
              <a:spLocks noChangeArrowheads="1"/>
            </p:cNvSpPr>
            <p:nvPr/>
          </p:nvSpPr>
          <p:spPr bwMode="auto">
            <a:xfrm>
              <a:off x="693"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0"/>
                </a:spcBef>
              </a:pPr>
              <a:r>
                <a:rPr lang="zh-CN" altLang="en-US" sz="2400">
                  <a:solidFill>
                    <a:schemeClr val="folHlink"/>
                  </a:solidFill>
                  <a:latin typeface="Times New Roman" panose="02020603050405020304" pitchFamily="18" charset="0"/>
                </a:rPr>
                <a:t>⑥</a:t>
              </a:r>
            </a:p>
          </p:txBody>
        </p:sp>
        <p:sp>
          <p:nvSpPr>
            <p:cNvPr id="92" name="Rectangle 99"/>
            <p:cNvSpPr>
              <a:spLocks noChangeArrowheads="1"/>
            </p:cNvSpPr>
            <p:nvPr/>
          </p:nvSpPr>
          <p:spPr bwMode="auto">
            <a:xfrm>
              <a:off x="1916" y="1618"/>
              <a:ext cx="272" cy="39"/>
            </a:xfrm>
            <a:prstGeom prst="rect">
              <a:avLst/>
            </a:prstGeom>
            <a:solidFill>
              <a:srgbClr val="1B1ED3"/>
            </a:solidFill>
            <a:ln w="9525">
              <a:solidFill>
                <a:srgbClr val="1B1ECB"/>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3" name="Rectangle 100"/>
            <p:cNvSpPr>
              <a:spLocks noChangeArrowheads="1"/>
            </p:cNvSpPr>
            <p:nvPr/>
          </p:nvSpPr>
          <p:spPr bwMode="auto">
            <a:xfrm>
              <a:off x="1896" y="1752"/>
              <a:ext cx="272" cy="39"/>
            </a:xfrm>
            <a:prstGeom prst="rect">
              <a:avLst/>
            </a:prstGeom>
            <a:solidFill>
              <a:srgbClr val="1B1ED3"/>
            </a:solidFill>
            <a:ln w="9525">
              <a:solidFill>
                <a:srgbClr val="1B1ECB"/>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94" name="Rectangle 101"/>
            <p:cNvSpPr>
              <a:spLocks noChangeArrowheads="1"/>
            </p:cNvSpPr>
            <p:nvPr/>
          </p:nvSpPr>
          <p:spPr bwMode="auto">
            <a:xfrm>
              <a:off x="2097" y="1662"/>
              <a:ext cx="102" cy="86"/>
            </a:xfrm>
            <a:prstGeom prst="rect">
              <a:avLst/>
            </a:prstGeom>
            <a:solidFill>
              <a:schemeClr val="folHlink"/>
            </a:solidFill>
            <a:ln w="9525">
              <a:solidFill>
                <a:schemeClr val="folHlink"/>
              </a:solidFill>
              <a:miter lim="800000"/>
              <a:headEnd/>
              <a:tailEnd/>
            </a:ln>
          </p:spPr>
          <p:txBody>
            <a:bodyPr wrap="none" anchor="ct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1195700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strips(downRight)">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strips(downRight)">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strips(upLeft)">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strips(downRight)">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strips(downRigh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strips(upRight)">
                                      <p:cBhvr>
                                        <p:cTn id="37" dur="500"/>
                                        <p:tgtEl>
                                          <p:spTgt spid="59"/>
                                        </p:tgtEl>
                                      </p:cBhvr>
                                    </p:animEffect>
                                  </p:childTnLst>
                                </p:cTn>
                              </p:par>
                            </p:childTnLst>
                          </p:cTn>
                        </p:par>
                        <p:par>
                          <p:cTn id="38" fill="hold">
                            <p:stCondLst>
                              <p:cond delay="500"/>
                            </p:stCondLst>
                            <p:childTnLst>
                              <p:par>
                                <p:cTn id="39" presetID="16" presetClass="entr" presetSubtype="37"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barn(outVertical)">
                                      <p:cBhvr>
                                        <p:cTn id="41" dur="500"/>
                                        <p:tgtEl>
                                          <p:spTgt spid="7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strips(downRight)">
                                      <p:cBhvr>
                                        <p:cTn id="46" dur="500"/>
                                        <p:tgtEl>
                                          <p:spTgt spid="60"/>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strips(downLeft)">
                                      <p:cBhvr>
                                        <p:cTn id="51" dur="500"/>
                                        <p:tgtEl>
                                          <p:spTgt spid="63"/>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strips(downLeft)">
                                      <p:cBhvr>
                                        <p:cTn id="56" dur="500"/>
                                        <p:tgtEl>
                                          <p:spTgt spid="66"/>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strips(upLeft)">
                                      <p:cBhvr>
                                        <p:cTn id="61" dur="500"/>
                                        <p:tgtEl>
                                          <p:spTgt spid="76"/>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9" fill="hold" nodeType="click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strips(upLeft)">
                                      <p:cBhvr>
                                        <p:cTn id="66" dur="500"/>
                                        <p:tgtEl>
                                          <p:spTgt spid="67"/>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nodeType="click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strips(downLeft)">
                                      <p:cBhvr>
                                        <p:cTn id="7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autoUpdateAnimBg="0"/>
      <p:bldP spid="70" grpId="0" animBg="1"/>
      <p:bldP spid="86" grpId="0" animBg="1" autoUpdateAnimBg="0"/>
      <p:bldP spid="87" grpId="0" animBg="1"/>
      <p:bldP spid="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20</a:t>
            </a:r>
            <a:r>
              <a:rPr lang="zh-CN" altLang="en-US" dirty="0" smtClean="0"/>
              <a:t>讲 程序</a:t>
            </a:r>
            <a:r>
              <a:rPr lang="zh-CN" altLang="en-US" dirty="0"/>
              <a:t>中断方式（中断驱动方式）</a:t>
            </a:r>
          </a:p>
        </p:txBody>
      </p:sp>
      <p:sp>
        <p:nvSpPr>
          <p:cNvPr id="3" name="内容占位符 2"/>
          <p:cNvSpPr>
            <a:spLocks noGrp="1"/>
          </p:cNvSpPr>
          <p:nvPr>
            <p:ph idx="1"/>
          </p:nvPr>
        </p:nvSpPr>
        <p:spPr>
          <a:xfrm>
            <a:off x="592667" y="987748"/>
            <a:ext cx="10922000" cy="2005677"/>
          </a:xfrm>
        </p:spPr>
        <p:txBody>
          <a:bodyPr/>
          <a:lstStyle/>
          <a:p>
            <a:r>
              <a:rPr lang="zh-CN" altLang="en-US" dirty="0" smtClean="0"/>
              <a:t>中断</a:t>
            </a:r>
            <a:r>
              <a:rPr lang="zh-CN" altLang="en-US" dirty="0"/>
              <a:t>响应的条件和中断响应过程</a:t>
            </a:r>
          </a:p>
          <a:p>
            <a:r>
              <a:rPr lang="zh-CN" altLang="en-US" dirty="0"/>
              <a:t>中断处理过程</a:t>
            </a:r>
          </a:p>
          <a:p>
            <a:r>
              <a:rPr lang="zh-CN" altLang="en-US" dirty="0"/>
              <a:t>中断控制器</a:t>
            </a:r>
          </a:p>
          <a:p>
            <a:r>
              <a:rPr lang="zh-CN" altLang="en-US" dirty="0"/>
              <a:t>多重中断和</a:t>
            </a:r>
            <a:r>
              <a:rPr lang="zh-CN" altLang="en-US" dirty="0" smtClean="0"/>
              <a:t>中断屏蔽</a:t>
            </a:r>
            <a:endParaRPr lang="zh-CN" alt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Line 4"/>
          <p:cNvSpPr>
            <a:spLocks noChangeShapeType="1"/>
          </p:cNvSpPr>
          <p:nvPr/>
        </p:nvSpPr>
        <p:spPr bwMode="auto">
          <a:xfrm flipV="1">
            <a:off x="3013076" y="4729881"/>
            <a:ext cx="2005013" cy="14288"/>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3" name="Line 5"/>
          <p:cNvSpPr>
            <a:spLocks noChangeShapeType="1"/>
          </p:cNvSpPr>
          <p:nvPr/>
        </p:nvSpPr>
        <p:spPr bwMode="auto">
          <a:xfrm>
            <a:off x="3343275" y="3763094"/>
            <a:ext cx="0" cy="9953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4" name="Text Box 6"/>
          <p:cNvSpPr txBox="1">
            <a:spLocks noChangeArrowheads="1"/>
          </p:cNvSpPr>
          <p:nvPr/>
        </p:nvSpPr>
        <p:spPr bwMode="auto">
          <a:xfrm>
            <a:off x="2243139" y="3494806"/>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外设</a:t>
            </a:r>
          </a:p>
        </p:txBody>
      </p:sp>
      <p:sp>
        <p:nvSpPr>
          <p:cNvPr id="78855" name="Text Box 7"/>
          <p:cNvSpPr txBox="1">
            <a:spLocks noChangeArrowheads="1"/>
          </p:cNvSpPr>
          <p:nvPr/>
        </p:nvSpPr>
        <p:spPr bwMode="auto">
          <a:xfrm>
            <a:off x="2259014" y="4493344"/>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黑体" panose="02010609060101010101" pitchFamily="49" charset="-122"/>
              </a:rPr>
              <a:t>CPU</a:t>
            </a:r>
          </a:p>
        </p:txBody>
      </p:sp>
      <p:sp>
        <p:nvSpPr>
          <p:cNvPr id="78856" name="Line 8"/>
          <p:cNvSpPr>
            <a:spLocks noChangeShapeType="1"/>
          </p:cNvSpPr>
          <p:nvPr/>
        </p:nvSpPr>
        <p:spPr bwMode="auto">
          <a:xfrm flipV="1">
            <a:off x="3324225" y="3736106"/>
            <a:ext cx="1316038" cy="14288"/>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7" name="Line 9"/>
          <p:cNvSpPr>
            <a:spLocks noChangeShapeType="1"/>
          </p:cNvSpPr>
          <p:nvPr/>
        </p:nvSpPr>
        <p:spPr bwMode="auto">
          <a:xfrm flipV="1">
            <a:off x="6229350" y="4721944"/>
            <a:ext cx="1422400" cy="1270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8" name="Line 10"/>
          <p:cNvSpPr>
            <a:spLocks noChangeShapeType="1"/>
          </p:cNvSpPr>
          <p:nvPr/>
        </p:nvSpPr>
        <p:spPr bwMode="auto">
          <a:xfrm>
            <a:off x="7215188" y="3715469"/>
            <a:ext cx="0" cy="9953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9" name="Line 11"/>
          <p:cNvSpPr>
            <a:spLocks noChangeShapeType="1"/>
          </p:cNvSpPr>
          <p:nvPr/>
        </p:nvSpPr>
        <p:spPr bwMode="auto">
          <a:xfrm flipV="1">
            <a:off x="5892801" y="3728169"/>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0" name="Line 12"/>
          <p:cNvSpPr>
            <a:spLocks noChangeShapeType="1"/>
          </p:cNvSpPr>
          <p:nvPr/>
        </p:nvSpPr>
        <p:spPr bwMode="auto">
          <a:xfrm>
            <a:off x="8861425" y="4782269"/>
            <a:ext cx="1263650"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Text Box 13"/>
          <p:cNvSpPr txBox="1">
            <a:spLocks noChangeArrowheads="1"/>
          </p:cNvSpPr>
          <p:nvPr/>
        </p:nvSpPr>
        <p:spPr bwMode="auto">
          <a:xfrm>
            <a:off x="3094039" y="4704482"/>
            <a:ext cx="496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p>
        </p:txBody>
      </p:sp>
      <p:sp>
        <p:nvSpPr>
          <p:cNvPr id="78862" name="Text Box 14"/>
          <p:cNvSpPr txBox="1">
            <a:spLocks noChangeArrowheads="1"/>
          </p:cNvSpPr>
          <p:nvPr/>
        </p:nvSpPr>
        <p:spPr bwMode="auto">
          <a:xfrm>
            <a:off x="4568825" y="3205882"/>
            <a:ext cx="45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完成</a:t>
            </a:r>
          </a:p>
        </p:txBody>
      </p:sp>
      <p:sp>
        <p:nvSpPr>
          <p:cNvPr id="78863" name="Text Box 15"/>
          <p:cNvSpPr txBox="1">
            <a:spLocks noChangeArrowheads="1"/>
          </p:cNvSpPr>
          <p:nvPr/>
        </p:nvSpPr>
        <p:spPr bwMode="auto">
          <a:xfrm>
            <a:off x="8286750" y="4159970"/>
            <a:ext cx="496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p>
        </p:txBody>
      </p:sp>
      <p:sp>
        <p:nvSpPr>
          <p:cNvPr id="78864" name="Text Box 16"/>
          <p:cNvSpPr txBox="1">
            <a:spLocks noChangeArrowheads="1"/>
          </p:cNvSpPr>
          <p:nvPr/>
        </p:nvSpPr>
        <p:spPr bwMode="auto">
          <a:xfrm>
            <a:off x="7145338" y="3218582"/>
            <a:ext cx="45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完成</a:t>
            </a:r>
          </a:p>
        </p:txBody>
      </p:sp>
      <p:sp>
        <p:nvSpPr>
          <p:cNvPr id="78865" name="Text Box 17"/>
          <p:cNvSpPr txBox="1">
            <a:spLocks noChangeArrowheads="1"/>
          </p:cNvSpPr>
          <p:nvPr/>
        </p:nvSpPr>
        <p:spPr bwMode="auto">
          <a:xfrm>
            <a:off x="3716339" y="3340819"/>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p>
        </p:txBody>
      </p:sp>
      <p:sp>
        <p:nvSpPr>
          <p:cNvPr id="78866" name="Text Box 18"/>
          <p:cNvSpPr txBox="1">
            <a:spLocks noChangeArrowheads="1"/>
          </p:cNvSpPr>
          <p:nvPr/>
        </p:nvSpPr>
        <p:spPr bwMode="auto">
          <a:xfrm>
            <a:off x="6094414" y="3301131"/>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p>
        </p:txBody>
      </p:sp>
      <p:sp>
        <p:nvSpPr>
          <p:cNvPr id="78867" name="Line 19"/>
          <p:cNvSpPr>
            <a:spLocks noChangeShapeType="1"/>
          </p:cNvSpPr>
          <p:nvPr/>
        </p:nvSpPr>
        <p:spPr bwMode="auto">
          <a:xfrm>
            <a:off x="4629150" y="3745631"/>
            <a:ext cx="1588" cy="9969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Line 20"/>
          <p:cNvSpPr>
            <a:spLocks noChangeShapeType="1"/>
          </p:cNvSpPr>
          <p:nvPr/>
        </p:nvSpPr>
        <p:spPr bwMode="auto">
          <a:xfrm>
            <a:off x="5024438" y="4172669"/>
            <a:ext cx="0" cy="5508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9" name="Line 21"/>
          <p:cNvSpPr>
            <a:spLocks noChangeShapeType="1"/>
          </p:cNvSpPr>
          <p:nvPr/>
        </p:nvSpPr>
        <p:spPr bwMode="auto">
          <a:xfrm flipV="1">
            <a:off x="5037139" y="4171081"/>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Line 22"/>
          <p:cNvSpPr>
            <a:spLocks noChangeShapeType="1"/>
          </p:cNvSpPr>
          <p:nvPr/>
        </p:nvSpPr>
        <p:spPr bwMode="auto">
          <a:xfrm flipH="1">
            <a:off x="6226176" y="4220294"/>
            <a:ext cx="3175" cy="5381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1" name="Line 23"/>
          <p:cNvSpPr>
            <a:spLocks noChangeShapeType="1"/>
          </p:cNvSpPr>
          <p:nvPr/>
        </p:nvSpPr>
        <p:spPr bwMode="auto">
          <a:xfrm flipV="1">
            <a:off x="5899150" y="3718645"/>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2" name="Line 24"/>
          <p:cNvSpPr>
            <a:spLocks noChangeShapeType="1"/>
          </p:cNvSpPr>
          <p:nvPr/>
        </p:nvSpPr>
        <p:spPr bwMode="auto">
          <a:xfrm>
            <a:off x="9840913" y="3732931"/>
            <a:ext cx="0" cy="10477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3" name="Line 25"/>
          <p:cNvSpPr>
            <a:spLocks noChangeShapeType="1"/>
          </p:cNvSpPr>
          <p:nvPr/>
        </p:nvSpPr>
        <p:spPr bwMode="auto">
          <a:xfrm flipV="1">
            <a:off x="8505826" y="3745631"/>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4" name="Text Box 26"/>
          <p:cNvSpPr txBox="1">
            <a:spLocks noChangeArrowheads="1"/>
          </p:cNvSpPr>
          <p:nvPr/>
        </p:nvSpPr>
        <p:spPr bwMode="auto">
          <a:xfrm>
            <a:off x="8766175" y="3290019"/>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p>
        </p:txBody>
      </p:sp>
      <p:sp>
        <p:nvSpPr>
          <p:cNvPr id="78875" name="Line 27"/>
          <p:cNvSpPr>
            <a:spLocks noChangeShapeType="1"/>
          </p:cNvSpPr>
          <p:nvPr/>
        </p:nvSpPr>
        <p:spPr bwMode="auto">
          <a:xfrm>
            <a:off x="7637463" y="4190132"/>
            <a:ext cx="0" cy="550863"/>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6" name="Line 28"/>
          <p:cNvSpPr>
            <a:spLocks noChangeShapeType="1"/>
          </p:cNvSpPr>
          <p:nvPr/>
        </p:nvSpPr>
        <p:spPr bwMode="auto">
          <a:xfrm flipV="1">
            <a:off x="7650164" y="4202831"/>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7" name="Line 29"/>
          <p:cNvSpPr>
            <a:spLocks noChangeShapeType="1"/>
          </p:cNvSpPr>
          <p:nvPr/>
        </p:nvSpPr>
        <p:spPr bwMode="auto">
          <a:xfrm>
            <a:off x="8842376" y="4237757"/>
            <a:ext cx="11113" cy="523875"/>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8" name="Line 30"/>
          <p:cNvSpPr>
            <a:spLocks noChangeShapeType="1"/>
          </p:cNvSpPr>
          <p:nvPr/>
        </p:nvSpPr>
        <p:spPr bwMode="auto">
          <a:xfrm flipV="1">
            <a:off x="8512175" y="3736107"/>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9" name="Text Box 31"/>
          <p:cNvSpPr txBox="1">
            <a:spLocks noChangeArrowheads="1"/>
          </p:cNvSpPr>
          <p:nvPr/>
        </p:nvSpPr>
        <p:spPr bwMode="auto">
          <a:xfrm>
            <a:off x="4294189" y="4707657"/>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请求</a:t>
            </a:r>
          </a:p>
        </p:txBody>
      </p:sp>
      <p:sp>
        <p:nvSpPr>
          <p:cNvPr id="78880" name="Text Box 32"/>
          <p:cNvSpPr txBox="1">
            <a:spLocks noChangeArrowheads="1"/>
          </p:cNvSpPr>
          <p:nvPr/>
        </p:nvSpPr>
        <p:spPr bwMode="auto">
          <a:xfrm>
            <a:off x="4767264" y="4690195"/>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响应</a:t>
            </a:r>
          </a:p>
        </p:txBody>
      </p:sp>
      <p:sp>
        <p:nvSpPr>
          <p:cNvPr id="78881" name="Text Box 33"/>
          <p:cNvSpPr txBox="1">
            <a:spLocks noChangeArrowheads="1"/>
          </p:cNvSpPr>
          <p:nvPr/>
        </p:nvSpPr>
        <p:spPr bwMode="auto">
          <a:xfrm>
            <a:off x="5611814" y="4159970"/>
            <a:ext cx="496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p>
        </p:txBody>
      </p:sp>
      <p:sp>
        <p:nvSpPr>
          <p:cNvPr id="78882" name="Text Box 34"/>
          <p:cNvSpPr txBox="1">
            <a:spLocks noChangeArrowheads="1"/>
          </p:cNvSpPr>
          <p:nvPr/>
        </p:nvSpPr>
        <p:spPr bwMode="auto">
          <a:xfrm>
            <a:off x="6937376" y="4694957"/>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请求</a:t>
            </a:r>
          </a:p>
        </p:txBody>
      </p:sp>
      <p:sp>
        <p:nvSpPr>
          <p:cNvPr id="78883" name="Text Box 35"/>
          <p:cNvSpPr txBox="1">
            <a:spLocks noChangeArrowheads="1"/>
          </p:cNvSpPr>
          <p:nvPr/>
        </p:nvSpPr>
        <p:spPr bwMode="auto">
          <a:xfrm>
            <a:off x="7410451" y="4677495"/>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响应</a:t>
            </a:r>
          </a:p>
        </p:txBody>
      </p:sp>
      <p:sp>
        <p:nvSpPr>
          <p:cNvPr id="78884" name="Text Box 36"/>
          <p:cNvSpPr txBox="1">
            <a:spLocks noChangeArrowheads="1"/>
          </p:cNvSpPr>
          <p:nvPr/>
        </p:nvSpPr>
        <p:spPr bwMode="auto">
          <a:xfrm>
            <a:off x="6094414" y="2746331"/>
            <a:ext cx="2541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solidFill>
                  <a:srgbClr val="008000"/>
                </a:solidFill>
                <a:ea typeface="黑体" panose="02010609060101010101" pitchFamily="49" charset="-122"/>
              </a:rPr>
              <a:t>中断服务程序</a:t>
            </a:r>
          </a:p>
        </p:txBody>
      </p:sp>
      <p:sp>
        <p:nvSpPr>
          <p:cNvPr id="78885" name="Text Box 37"/>
          <p:cNvSpPr txBox="1">
            <a:spLocks noChangeArrowheads="1"/>
          </p:cNvSpPr>
          <p:nvPr/>
        </p:nvSpPr>
        <p:spPr bwMode="auto">
          <a:xfrm>
            <a:off x="6076951" y="4747345"/>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返回</a:t>
            </a:r>
          </a:p>
        </p:txBody>
      </p:sp>
      <p:sp>
        <p:nvSpPr>
          <p:cNvPr id="78886" name="Line 38"/>
          <p:cNvSpPr>
            <a:spLocks noChangeShapeType="1"/>
          </p:cNvSpPr>
          <p:nvPr/>
        </p:nvSpPr>
        <p:spPr bwMode="auto">
          <a:xfrm flipH="1">
            <a:off x="5476875" y="3021496"/>
            <a:ext cx="731838" cy="110354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87" name="Line 39"/>
          <p:cNvSpPr>
            <a:spLocks noChangeShapeType="1"/>
          </p:cNvSpPr>
          <p:nvPr/>
        </p:nvSpPr>
        <p:spPr bwMode="auto">
          <a:xfrm>
            <a:off x="7672389" y="3101009"/>
            <a:ext cx="574676" cy="10780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6" name="Text Box 40"/>
          <p:cNvSpPr txBox="1">
            <a:spLocks noChangeArrowheads="1"/>
          </p:cNvSpPr>
          <p:nvPr/>
        </p:nvSpPr>
        <p:spPr bwMode="auto">
          <a:xfrm>
            <a:off x="2120899" y="5655395"/>
            <a:ext cx="8727209"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chemeClr val="accent1"/>
                </a:solidFill>
                <a:latin typeface="Arial" panose="020B0604020202020204" pitchFamily="34" charset="0"/>
                <a:ea typeface="黑体" panose="02010609060101010101" pitchFamily="49" charset="-122"/>
              </a:rPr>
              <a:t>上述哪段时间</a:t>
            </a:r>
            <a:r>
              <a:rPr lang="en-US" altLang="zh-CN" sz="2000" dirty="0">
                <a:solidFill>
                  <a:schemeClr val="accent1"/>
                </a:solidFill>
                <a:latin typeface="Arial" panose="020B0604020202020204" pitchFamily="34" charset="0"/>
                <a:ea typeface="黑体" panose="02010609060101010101" pitchFamily="49" charset="-122"/>
              </a:rPr>
              <a:t>CPU</a:t>
            </a:r>
            <a:r>
              <a:rPr lang="zh-CN" altLang="en-US" sz="2000" dirty="0">
                <a:solidFill>
                  <a:schemeClr val="accent1"/>
                </a:solidFill>
                <a:latin typeface="Arial" panose="020B0604020202020204" pitchFamily="34" charset="0"/>
                <a:ea typeface="黑体" panose="02010609060101010101" pitchFamily="49" charset="-122"/>
              </a:rPr>
              <a:t>和外设并行工作？</a:t>
            </a:r>
          </a:p>
          <a:p>
            <a:r>
              <a:rPr lang="zh-CN" altLang="en-US" sz="2000" dirty="0">
                <a:solidFill>
                  <a:schemeClr val="accent1"/>
                </a:solidFill>
                <a:latin typeface="Arial" panose="020B0604020202020204" pitchFamily="34" charset="0"/>
                <a:ea typeface="黑体" panose="02010609060101010101" pitchFamily="49" charset="-122"/>
              </a:rPr>
              <a:t>程序切换（响应中断过程）由硬件完成，即执行“中断隐指令”，时间为</a:t>
            </a:r>
            <a:endParaRPr lang="en-US" altLang="zh-CN" dirty="0">
              <a:ea typeface="宋体" panose="02010600030101010101" pitchFamily="2" charset="-122"/>
            </a:endParaRPr>
          </a:p>
        </p:txBody>
      </p:sp>
      <p:sp>
        <p:nvSpPr>
          <p:cNvPr id="239657" name="Line 41"/>
          <p:cNvSpPr>
            <a:spLocks noChangeShapeType="1"/>
          </p:cNvSpPr>
          <p:nvPr/>
        </p:nvSpPr>
        <p:spPr bwMode="auto">
          <a:xfrm flipV="1">
            <a:off x="4687888" y="4726706"/>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8" name="Line 42"/>
          <p:cNvSpPr>
            <a:spLocks noChangeShapeType="1"/>
          </p:cNvSpPr>
          <p:nvPr/>
        </p:nvSpPr>
        <p:spPr bwMode="auto">
          <a:xfrm flipV="1">
            <a:off x="7275513" y="4726706"/>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59" name="Line 43"/>
          <p:cNvSpPr>
            <a:spLocks noChangeShapeType="1"/>
          </p:cNvSpPr>
          <p:nvPr/>
        </p:nvSpPr>
        <p:spPr bwMode="auto">
          <a:xfrm flipV="1">
            <a:off x="9823450" y="4782269"/>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0" name="Line 44"/>
          <p:cNvSpPr>
            <a:spLocks noChangeShapeType="1"/>
          </p:cNvSpPr>
          <p:nvPr/>
        </p:nvSpPr>
        <p:spPr bwMode="auto">
          <a:xfrm flipV="1">
            <a:off x="3308351" y="4783857"/>
            <a:ext cx="828675" cy="987425"/>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6" name="Line 50"/>
          <p:cNvSpPr>
            <a:spLocks noChangeShapeType="1"/>
          </p:cNvSpPr>
          <p:nvPr/>
        </p:nvSpPr>
        <p:spPr bwMode="auto">
          <a:xfrm flipV="1">
            <a:off x="3406775" y="4753695"/>
            <a:ext cx="3094038" cy="985837"/>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7" name="Line 51"/>
          <p:cNvSpPr>
            <a:spLocks noChangeShapeType="1"/>
          </p:cNvSpPr>
          <p:nvPr/>
        </p:nvSpPr>
        <p:spPr bwMode="auto">
          <a:xfrm flipV="1">
            <a:off x="3465514" y="4810844"/>
            <a:ext cx="5705475" cy="914400"/>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8" name="Line 52"/>
          <p:cNvSpPr>
            <a:spLocks noChangeShapeType="1"/>
          </p:cNvSpPr>
          <p:nvPr/>
        </p:nvSpPr>
        <p:spPr bwMode="auto">
          <a:xfrm flipV="1">
            <a:off x="9885364" y="4842594"/>
            <a:ext cx="73025" cy="1117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69" name="Line 53"/>
          <p:cNvSpPr>
            <a:spLocks noChangeShapeType="1"/>
          </p:cNvSpPr>
          <p:nvPr/>
        </p:nvSpPr>
        <p:spPr bwMode="auto">
          <a:xfrm flipH="1" flipV="1">
            <a:off x="4940301" y="4818782"/>
            <a:ext cx="4949825" cy="10890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70" name="Line 54"/>
          <p:cNvSpPr>
            <a:spLocks noChangeShapeType="1"/>
          </p:cNvSpPr>
          <p:nvPr/>
        </p:nvSpPr>
        <p:spPr bwMode="auto">
          <a:xfrm flipH="1" flipV="1">
            <a:off x="7443788" y="4823544"/>
            <a:ext cx="2424112" cy="11033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dirty="0" smtClean="0"/>
              <a:t>中断</a:t>
            </a:r>
            <a:r>
              <a:rPr lang="zh-CN" altLang="en-US" dirty="0" smtClean="0"/>
              <a:t>的概念</a:t>
            </a:r>
            <a:endParaRPr lang="zh-CN" altLang="en-US" dirty="0"/>
          </a:p>
        </p:txBody>
      </p:sp>
      <p:sp>
        <p:nvSpPr>
          <p:cNvPr id="3" name="内容占位符 2"/>
          <p:cNvSpPr>
            <a:spLocks noGrp="1"/>
          </p:cNvSpPr>
          <p:nvPr>
            <p:ph idx="1"/>
          </p:nvPr>
        </p:nvSpPr>
        <p:spPr>
          <a:xfrm>
            <a:off x="592667" y="987748"/>
            <a:ext cx="10922000" cy="1528624"/>
          </a:xfrm>
        </p:spPr>
        <p:txBody>
          <a:bodyPr/>
          <a:lstStyle/>
          <a:p>
            <a:r>
              <a:rPr lang="zh-CN" altLang="en-US" sz="2400" dirty="0" smtClean="0"/>
              <a:t>当</a:t>
            </a:r>
            <a:r>
              <a:rPr lang="zh-CN" altLang="en-US" sz="2400" dirty="0"/>
              <a:t>外设准备好时，便向</a:t>
            </a:r>
            <a:r>
              <a:rPr lang="en-US" altLang="zh-CN" sz="2400" dirty="0"/>
              <a:t>CPU</a:t>
            </a:r>
            <a:r>
              <a:rPr lang="zh-CN" altLang="en-US" sz="2400" dirty="0"/>
              <a:t>发中断请求，</a:t>
            </a:r>
            <a:r>
              <a:rPr lang="en-US" altLang="zh-CN" sz="2400" dirty="0"/>
              <a:t>CPU</a:t>
            </a:r>
            <a:r>
              <a:rPr lang="zh-CN" altLang="en-US" sz="2400" dirty="0"/>
              <a:t>响应后，中止现行程序的执行，转入一个“中断服务程序”进行输入</a:t>
            </a:r>
            <a:r>
              <a:rPr lang="en-US" altLang="zh-CN" sz="2400" dirty="0"/>
              <a:t>/</a:t>
            </a:r>
            <a:r>
              <a:rPr lang="zh-CN" altLang="en-US" sz="2400" dirty="0"/>
              <a:t>出操作，实现主机和外设接口之间的数据传送，并启动外设工作。 “中断服务程序”执行完后，返回原被中止的程序断点处继续执行。此时，外设和</a:t>
            </a:r>
            <a:r>
              <a:rPr lang="en-US" altLang="zh-CN" sz="2400" dirty="0"/>
              <a:t>CPU</a:t>
            </a:r>
            <a:r>
              <a:rPr lang="zh-CN" altLang="en-US" sz="2400" dirty="0"/>
              <a:t>并行工作</a:t>
            </a:r>
            <a:r>
              <a:rPr lang="zh-CN" altLang="en-US" sz="2400" dirty="0" smtClean="0"/>
              <a:t>。</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656">
                                            <p:txEl>
                                              <p:pRg st="0" end="0"/>
                                            </p:txEl>
                                          </p:spTgt>
                                        </p:tgtEl>
                                        <p:attrNameLst>
                                          <p:attrName>style.visibility</p:attrName>
                                        </p:attrNameLst>
                                      </p:cBhvr>
                                      <p:to>
                                        <p:strVal val="visible"/>
                                      </p:to>
                                    </p:set>
                                    <p:animEffect transition="in" filter="blinds(horizontal)">
                                      <p:cBhvr>
                                        <p:cTn id="7" dur="500"/>
                                        <p:tgtEl>
                                          <p:spTgt spid="2396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60"/>
                                        </p:tgtEl>
                                        <p:attrNameLst>
                                          <p:attrName>style.visibility</p:attrName>
                                        </p:attrNameLst>
                                      </p:cBhvr>
                                      <p:to>
                                        <p:strVal val="visible"/>
                                      </p:to>
                                    </p:set>
                                    <p:animEffect transition="in" filter="blinds(horizontal)">
                                      <p:cBhvr>
                                        <p:cTn id="12" dur="500"/>
                                        <p:tgtEl>
                                          <p:spTgt spid="2396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666"/>
                                        </p:tgtEl>
                                        <p:attrNameLst>
                                          <p:attrName>style.visibility</p:attrName>
                                        </p:attrNameLst>
                                      </p:cBhvr>
                                      <p:to>
                                        <p:strVal val="visible"/>
                                      </p:to>
                                    </p:set>
                                    <p:animEffect transition="in" filter="blinds(horizontal)">
                                      <p:cBhvr>
                                        <p:cTn id="17" dur="500"/>
                                        <p:tgtEl>
                                          <p:spTgt spid="2396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9667"/>
                                        </p:tgtEl>
                                        <p:attrNameLst>
                                          <p:attrName>style.visibility</p:attrName>
                                        </p:attrNameLst>
                                      </p:cBhvr>
                                      <p:to>
                                        <p:strVal val="visible"/>
                                      </p:to>
                                    </p:set>
                                    <p:animEffect transition="in" filter="blinds(horizontal)">
                                      <p:cBhvr>
                                        <p:cTn id="22" dur="500"/>
                                        <p:tgtEl>
                                          <p:spTgt spid="2396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9656">
                                            <p:txEl>
                                              <p:pRg st="1" end="1"/>
                                            </p:txEl>
                                          </p:spTgt>
                                        </p:tgtEl>
                                        <p:attrNameLst>
                                          <p:attrName>style.visibility</p:attrName>
                                        </p:attrNameLst>
                                      </p:cBhvr>
                                      <p:to>
                                        <p:strVal val="visible"/>
                                      </p:to>
                                    </p:set>
                                    <p:animEffect transition="in" filter="blinds(horizontal)">
                                      <p:cBhvr>
                                        <p:cTn id="27" dur="500"/>
                                        <p:tgtEl>
                                          <p:spTgt spid="2396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9657"/>
                                        </p:tgtEl>
                                        <p:attrNameLst>
                                          <p:attrName>style.visibility</p:attrName>
                                        </p:attrNameLst>
                                      </p:cBhvr>
                                      <p:to>
                                        <p:strVal val="visible"/>
                                      </p:to>
                                    </p:set>
                                    <p:animEffect transition="in" filter="blinds(horizontal)">
                                      <p:cBhvr>
                                        <p:cTn id="32" dur="500"/>
                                        <p:tgtEl>
                                          <p:spTgt spid="23965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39658"/>
                                        </p:tgtEl>
                                        <p:attrNameLst>
                                          <p:attrName>style.visibility</p:attrName>
                                        </p:attrNameLst>
                                      </p:cBhvr>
                                      <p:to>
                                        <p:strVal val="visible"/>
                                      </p:to>
                                    </p:set>
                                    <p:animEffect transition="in" filter="blinds(horizontal)">
                                      <p:cBhvr>
                                        <p:cTn id="35" dur="500"/>
                                        <p:tgtEl>
                                          <p:spTgt spid="2396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39659"/>
                                        </p:tgtEl>
                                        <p:attrNameLst>
                                          <p:attrName>style.visibility</p:attrName>
                                        </p:attrNameLst>
                                      </p:cBhvr>
                                      <p:to>
                                        <p:strVal val="visible"/>
                                      </p:to>
                                    </p:set>
                                    <p:animEffect transition="in" filter="blinds(horizontal)">
                                      <p:cBhvr>
                                        <p:cTn id="38" dur="500"/>
                                        <p:tgtEl>
                                          <p:spTgt spid="23965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9668"/>
                                        </p:tgtEl>
                                        <p:attrNameLst>
                                          <p:attrName>style.visibility</p:attrName>
                                        </p:attrNameLst>
                                      </p:cBhvr>
                                      <p:to>
                                        <p:strVal val="visible"/>
                                      </p:to>
                                    </p:set>
                                    <p:animEffect transition="in" filter="blinds(horizontal)">
                                      <p:cBhvr>
                                        <p:cTn id="43" dur="500"/>
                                        <p:tgtEl>
                                          <p:spTgt spid="23966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9669"/>
                                        </p:tgtEl>
                                        <p:attrNameLst>
                                          <p:attrName>style.visibility</p:attrName>
                                        </p:attrNameLst>
                                      </p:cBhvr>
                                      <p:to>
                                        <p:strVal val="visible"/>
                                      </p:to>
                                    </p:set>
                                    <p:animEffect transition="in" filter="blinds(horizontal)">
                                      <p:cBhvr>
                                        <p:cTn id="48" dur="500"/>
                                        <p:tgtEl>
                                          <p:spTgt spid="23966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39670"/>
                                        </p:tgtEl>
                                        <p:attrNameLst>
                                          <p:attrName>style.visibility</p:attrName>
                                        </p:attrNameLst>
                                      </p:cBhvr>
                                      <p:to>
                                        <p:strVal val="visible"/>
                                      </p:to>
                                    </p:set>
                                    <p:animEffect transition="in" filter="blinds(horizontal)">
                                      <p:cBhvr>
                                        <p:cTn id="53" dur="500"/>
                                        <p:tgtEl>
                                          <p:spTgt spid="23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57" grpId="0" animBg="1"/>
      <p:bldP spid="239658" grpId="0" animBg="1"/>
      <p:bldP spid="239659" grpId="0" animBg="1"/>
      <p:bldP spid="239660" grpId="0" animBg="1"/>
      <p:bldP spid="239666" grpId="0" animBg="1"/>
      <p:bldP spid="239667" grpId="0" animBg="1"/>
      <p:bldP spid="239668" grpId="0" animBg="1"/>
      <p:bldP spid="239669" grpId="0" animBg="1"/>
      <p:bldP spid="2396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中断系统的基本功能</a:t>
            </a:r>
            <a:endParaRPr lang="zh-CN" altLang="en-US" dirty="0"/>
          </a:p>
        </p:txBody>
      </p:sp>
      <p:sp>
        <p:nvSpPr>
          <p:cNvPr id="3" name="内容占位符 2"/>
          <p:cNvSpPr>
            <a:spLocks noGrp="1"/>
          </p:cNvSpPr>
          <p:nvPr>
            <p:ph idx="1"/>
          </p:nvPr>
        </p:nvSpPr>
        <p:spPr>
          <a:xfrm>
            <a:off x="592667" y="987748"/>
            <a:ext cx="10922000" cy="2513509"/>
          </a:xfrm>
        </p:spPr>
        <p:txBody>
          <a:bodyPr/>
          <a:lstStyle/>
          <a:p>
            <a:r>
              <a:rPr lang="zh-CN" altLang="en-US" dirty="0" smtClean="0"/>
              <a:t>及时记录各种中断请求信号</a:t>
            </a:r>
            <a:endParaRPr lang="en-US" altLang="zh-CN" dirty="0" smtClean="0"/>
          </a:p>
          <a:p>
            <a:r>
              <a:rPr lang="zh-CN" altLang="en-US" dirty="0" smtClean="0"/>
              <a:t>自动响应中断请求</a:t>
            </a:r>
            <a:endParaRPr lang="en-US" altLang="zh-CN" dirty="0" smtClean="0"/>
          </a:p>
          <a:p>
            <a:r>
              <a:rPr lang="zh-CN" altLang="en-US" dirty="0" smtClean="0"/>
              <a:t>自动判优</a:t>
            </a:r>
            <a:endParaRPr lang="en-US" altLang="zh-CN" dirty="0" smtClean="0"/>
          </a:p>
          <a:p>
            <a:r>
              <a:rPr lang="zh-CN" altLang="en-US" dirty="0" smtClean="0"/>
              <a:t>保护被中断程序的断点与现场</a:t>
            </a:r>
            <a:endParaRPr lang="en-US" altLang="zh-CN" dirty="0" smtClean="0"/>
          </a:p>
          <a:p>
            <a:r>
              <a:rPr lang="zh-CN" altLang="en-US" dirty="0" smtClean="0"/>
              <a:t>中断屏蔽</a:t>
            </a:r>
            <a:endParaRPr lang="zh-CN" altLang="en-US" dirty="0"/>
          </a:p>
        </p:txBody>
      </p:sp>
    </p:spTree>
    <p:extLst>
      <p:ext uri="{BB962C8B-B14F-4D97-AF65-F5344CB8AC3E}">
        <p14:creationId xmlns:p14="http://schemas.microsoft.com/office/powerpoint/2010/main" val="99481806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4"/>
          <p:cNvSpPr txBox="1">
            <a:spLocks noChangeArrowheads="1"/>
          </p:cNvSpPr>
          <p:nvPr/>
        </p:nvSpPr>
        <p:spPr bwMode="auto">
          <a:xfrm>
            <a:off x="3017838" y="4599131"/>
            <a:ext cx="2259012"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a:ea typeface="黑体" panose="02010609060101010101" pitchFamily="49" charset="-122"/>
              </a:rPr>
              <a:t>屏蔽寄存器</a:t>
            </a:r>
          </a:p>
        </p:txBody>
      </p:sp>
      <p:sp>
        <p:nvSpPr>
          <p:cNvPr id="81924" name="Text Box 5"/>
          <p:cNvSpPr txBox="1">
            <a:spLocks noChangeArrowheads="1"/>
          </p:cNvSpPr>
          <p:nvPr/>
        </p:nvSpPr>
        <p:spPr bwMode="auto">
          <a:xfrm>
            <a:off x="6154738" y="4643581"/>
            <a:ext cx="2432050"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a:ea typeface="黑体" panose="02010609060101010101" pitchFamily="49" charset="-122"/>
              </a:rPr>
              <a:t>中断请求寄存器</a:t>
            </a:r>
          </a:p>
        </p:txBody>
      </p:sp>
      <p:sp>
        <p:nvSpPr>
          <p:cNvPr id="81925" name="Line 6"/>
          <p:cNvSpPr>
            <a:spLocks noChangeShapeType="1"/>
          </p:cNvSpPr>
          <p:nvPr/>
        </p:nvSpPr>
        <p:spPr bwMode="auto">
          <a:xfrm>
            <a:off x="3136900" y="3884757"/>
            <a:ext cx="0" cy="7270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6" name="AutoShape 7"/>
          <p:cNvSpPr>
            <a:spLocks noChangeArrowheads="1"/>
          </p:cNvSpPr>
          <p:nvPr/>
        </p:nvSpPr>
        <p:spPr bwMode="auto">
          <a:xfrm rot="-5400000">
            <a:off x="3027363" y="3462481"/>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927" name="Line 8"/>
          <p:cNvSpPr>
            <a:spLocks noChangeShapeType="1"/>
          </p:cNvSpPr>
          <p:nvPr/>
        </p:nvSpPr>
        <p:spPr bwMode="auto">
          <a:xfrm flipV="1">
            <a:off x="3376613" y="3884757"/>
            <a:ext cx="0" cy="4714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8" name="Line 9"/>
          <p:cNvSpPr>
            <a:spLocks noChangeShapeType="1"/>
          </p:cNvSpPr>
          <p:nvPr/>
        </p:nvSpPr>
        <p:spPr bwMode="auto">
          <a:xfrm>
            <a:off x="3392488" y="4356243"/>
            <a:ext cx="28368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9" name="Line 10"/>
          <p:cNvSpPr>
            <a:spLocks noChangeShapeType="1"/>
          </p:cNvSpPr>
          <p:nvPr/>
        </p:nvSpPr>
        <p:spPr bwMode="auto">
          <a:xfrm>
            <a:off x="6229350" y="4356244"/>
            <a:ext cx="0" cy="282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0" name="AutoShape 11"/>
          <p:cNvSpPr>
            <a:spLocks noChangeArrowheads="1"/>
          </p:cNvSpPr>
          <p:nvPr/>
        </p:nvSpPr>
        <p:spPr bwMode="auto">
          <a:xfrm rot="-5400000">
            <a:off x="5041107" y="3442638"/>
            <a:ext cx="415925"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931" name="Line 12"/>
          <p:cNvSpPr>
            <a:spLocks noChangeShapeType="1"/>
          </p:cNvSpPr>
          <p:nvPr/>
        </p:nvSpPr>
        <p:spPr bwMode="auto">
          <a:xfrm flipH="1">
            <a:off x="5122863" y="3870469"/>
            <a:ext cx="0" cy="7397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2" name="Line 13"/>
          <p:cNvSpPr>
            <a:spLocks noChangeShapeType="1"/>
          </p:cNvSpPr>
          <p:nvPr/>
        </p:nvSpPr>
        <p:spPr bwMode="auto">
          <a:xfrm flipV="1">
            <a:off x="5381625" y="3870469"/>
            <a:ext cx="0" cy="2841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14"/>
          <p:cNvSpPr>
            <a:spLocks noChangeShapeType="1"/>
          </p:cNvSpPr>
          <p:nvPr/>
        </p:nvSpPr>
        <p:spPr bwMode="auto">
          <a:xfrm>
            <a:off x="5381625" y="4153043"/>
            <a:ext cx="30114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4" name="Line 15"/>
          <p:cNvSpPr>
            <a:spLocks noChangeShapeType="1"/>
          </p:cNvSpPr>
          <p:nvPr/>
        </p:nvSpPr>
        <p:spPr bwMode="auto">
          <a:xfrm>
            <a:off x="8393113" y="4154632"/>
            <a:ext cx="0" cy="4841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935" name="Group 66"/>
          <p:cNvGrpSpPr/>
          <p:nvPr/>
        </p:nvGrpSpPr>
        <p:grpSpPr bwMode="auto">
          <a:xfrm>
            <a:off x="3257550" y="3176732"/>
            <a:ext cx="2006600" cy="249237"/>
            <a:chOff x="1092" y="2239"/>
            <a:chExt cx="1264" cy="221"/>
          </a:xfrm>
        </p:grpSpPr>
        <p:sp>
          <p:nvSpPr>
            <p:cNvPr id="81976" name="Line 16"/>
            <p:cNvSpPr>
              <a:spLocks noChangeShapeType="1"/>
            </p:cNvSpPr>
            <p:nvPr/>
          </p:nvSpPr>
          <p:spPr bwMode="auto">
            <a:xfrm flipH="1" flipV="1">
              <a:off x="1092" y="2240"/>
              <a:ext cx="1" cy="22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7" name="Line 17"/>
            <p:cNvSpPr>
              <a:spLocks noChangeShapeType="1"/>
            </p:cNvSpPr>
            <p:nvPr/>
          </p:nvSpPr>
          <p:spPr bwMode="auto">
            <a:xfrm flipV="1">
              <a:off x="2355" y="2239"/>
              <a:ext cx="1" cy="2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36" name="Text Box 18"/>
          <p:cNvSpPr txBox="1">
            <a:spLocks noChangeArrowheads="1"/>
          </p:cNvSpPr>
          <p:nvPr/>
        </p:nvSpPr>
        <p:spPr bwMode="auto">
          <a:xfrm>
            <a:off x="3833813" y="3437081"/>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a:t>
            </a:r>
          </a:p>
        </p:txBody>
      </p:sp>
      <p:sp>
        <p:nvSpPr>
          <p:cNvPr id="81937" name="Text Box 19"/>
          <p:cNvSpPr txBox="1">
            <a:spLocks noChangeArrowheads="1"/>
          </p:cNvSpPr>
          <p:nvPr/>
        </p:nvSpPr>
        <p:spPr bwMode="auto">
          <a:xfrm>
            <a:off x="3068639" y="2735406"/>
            <a:ext cx="2447925"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a:latin typeface="黑体" panose="02010609060101010101" pitchFamily="49" charset="-122"/>
                <a:ea typeface="黑体" panose="02010609060101010101" pitchFamily="49" charset="-122"/>
              </a:rPr>
              <a:t>判 优 线 路</a:t>
            </a:r>
          </a:p>
        </p:txBody>
      </p:sp>
      <p:sp>
        <p:nvSpPr>
          <p:cNvPr id="81938" name="Line 20"/>
          <p:cNvSpPr>
            <a:spLocks noChangeShapeType="1"/>
          </p:cNvSpPr>
          <p:nvPr/>
        </p:nvSpPr>
        <p:spPr bwMode="auto">
          <a:xfrm flipV="1">
            <a:off x="4267200" y="2330594"/>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9" name="Text Box 21"/>
          <p:cNvSpPr txBox="1">
            <a:spLocks noChangeArrowheads="1"/>
          </p:cNvSpPr>
          <p:nvPr/>
        </p:nvSpPr>
        <p:spPr bwMode="auto">
          <a:xfrm>
            <a:off x="2879725" y="1873394"/>
            <a:ext cx="2770188" cy="4365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ea typeface="黑体" panose="02010609060101010101" pitchFamily="49" charset="-122"/>
              </a:rPr>
              <a:t>中断类型号形成线路</a:t>
            </a:r>
          </a:p>
        </p:txBody>
      </p:sp>
      <p:sp>
        <p:nvSpPr>
          <p:cNvPr id="81940" name="Line 22"/>
          <p:cNvSpPr>
            <a:spLocks noChangeShapeType="1"/>
          </p:cNvSpPr>
          <p:nvPr/>
        </p:nvSpPr>
        <p:spPr bwMode="auto">
          <a:xfrm>
            <a:off x="5518150" y="2979881"/>
            <a:ext cx="18415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1" name="Line 23"/>
          <p:cNvSpPr>
            <a:spLocks noChangeShapeType="1"/>
          </p:cNvSpPr>
          <p:nvPr/>
        </p:nvSpPr>
        <p:spPr bwMode="auto">
          <a:xfrm>
            <a:off x="7361238" y="2473468"/>
            <a:ext cx="0" cy="5270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2" name="AutoShape 24"/>
          <p:cNvSpPr>
            <a:spLocks noChangeArrowheads="1"/>
          </p:cNvSpPr>
          <p:nvPr/>
        </p:nvSpPr>
        <p:spPr bwMode="auto">
          <a:xfrm>
            <a:off x="4191000" y="1327294"/>
            <a:ext cx="292100" cy="544513"/>
          </a:xfrm>
          <a:prstGeom prst="upArrow">
            <a:avLst>
              <a:gd name="adj1" fmla="val 50000"/>
              <a:gd name="adj2" fmla="val 4660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943" name="Text Box 25"/>
          <p:cNvSpPr txBox="1">
            <a:spLocks noChangeArrowheads="1"/>
          </p:cNvSpPr>
          <p:nvPr/>
        </p:nvSpPr>
        <p:spPr bwMode="auto">
          <a:xfrm>
            <a:off x="3030539" y="1351106"/>
            <a:ext cx="19764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solidFill>
                  <a:srgbClr val="0000FF"/>
                </a:solidFill>
                <a:ea typeface="黑体" panose="02010609060101010101" pitchFamily="49" charset="-122"/>
              </a:rPr>
              <a:t>中断类型</a:t>
            </a:r>
            <a:endParaRPr kumimoji="1" lang="en-US" altLang="zh-CN" sz="1900">
              <a:solidFill>
                <a:srgbClr val="0000FF"/>
              </a:solidFill>
              <a:ea typeface="黑体" panose="02010609060101010101" pitchFamily="49" charset="-122"/>
            </a:endParaRPr>
          </a:p>
        </p:txBody>
      </p:sp>
      <p:sp>
        <p:nvSpPr>
          <p:cNvPr id="81944" name="Text Box 26"/>
          <p:cNvSpPr txBox="1">
            <a:spLocks noChangeArrowheads="1"/>
          </p:cNvSpPr>
          <p:nvPr/>
        </p:nvSpPr>
        <p:spPr bwMode="auto">
          <a:xfrm>
            <a:off x="7118351" y="1470168"/>
            <a:ext cx="2449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900">
                <a:solidFill>
                  <a:srgbClr val="0000FF"/>
                </a:solidFill>
                <a:latin typeface="Arial" panose="020B0604020202020204" pitchFamily="34" charset="0"/>
                <a:ea typeface="黑体" panose="02010609060101010101" pitchFamily="49" charset="-122"/>
              </a:rPr>
              <a:t>中断请求信号</a:t>
            </a:r>
            <a:r>
              <a:rPr kumimoji="1" lang="en-US" altLang="zh-CN" sz="1900">
                <a:solidFill>
                  <a:srgbClr val="0000FF"/>
                </a:solidFill>
                <a:latin typeface="Arial" panose="020B0604020202020204" pitchFamily="34" charset="0"/>
                <a:ea typeface="黑体" panose="02010609060101010101" pitchFamily="49" charset="-122"/>
              </a:rPr>
              <a:t>INT</a:t>
            </a:r>
          </a:p>
        </p:txBody>
      </p:sp>
      <p:sp>
        <p:nvSpPr>
          <p:cNvPr id="81945" name="Text Box 27"/>
          <p:cNvSpPr txBox="1">
            <a:spLocks noChangeArrowheads="1"/>
          </p:cNvSpPr>
          <p:nvPr/>
        </p:nvSpPr>
        <p:spPr bwMode="auto">
          <a:xfrm>
            <a:off x="6772275" y="2028969"/>
            <a:ext cx="1149350" cy="466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en-US" altLang="zh-CN" sz="2400">
                <a:ea typeface="宋体" panose="02010600030101010101" pitchFamily="2" charset="-122"/>
              </a:rPr>
              <a:t>INTR</a:t>
            </a:r>
          </a:p>
        </p:txBody>
      </p:sp>
      <p:sp>
        <p:nvSpPr>
          <p:cNvPr id="81946" name="Line 28"/>
          <p:cNvSpPr>
            <a:spLocks noChangeShapeType="1"/>
          </p:cNvSpPr>
          <p:nvPr/>
        </p:nvSpPr>
        <p:spPr bwMode="auto">
          <a:xfrm flipV="1">
            <a:off x="7359650" y="1327294"/>
            <a:ext cx="0" cy="6905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7" name="Line 29"/>
          <p:cNvSpPr>
            <a:spLocks noChangeShapeType="1"/>
          </p:cNvSpPr>
          <p:nvPr/>
        </p:nvSpPr>
        <p:spPr bwMode="auto">
          <a:xfrm>
            <a:off x="2716214" y="4168918"/>
            <a:ext cx="2543175" cy="1588"/>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8" name="Line 30"/>
          <p:cNvSpPr>
            <a:spLocks noChangeShapeType="1"/>
          </p:cNvSpPr>
          <p:nvPr/>
        </p:nvSpPr>
        <p:spPr bwMode="auto">
          <a:xfrm flipV="1">
            <a:off x="3243263" y="3899044"/>
            <a:ext cx="0" cy="28257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9" name="Line 31"/>
          <p:cNvSpPr>
            <a:spLocks noChangeShapeType="1"/>
          </p:cNvSpPr>
          <p:nvPr/>
        </p:nvSpPr>
        <p:spPr bwMode="auto">
          <a:xfrm flipV="1">
            <a:off x="5264150" y="3875231"/>
            <a:ext cx="0" cy="296862"/>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0" name="Oval 32"/>
          <p:cNvSpPr>
            <a:spLocks noChangeArrowheads="1"/>
          </p:cNvSpPr>
          <p:nvPr/>
        </p:nvSpPr>
        <p:spPr bwMode="auto">
          <a:xfrm>
            <a:off x="3216276" y="4127644"/>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951" name="Text Box 33"/>
          <p:cNvSpPr txBox="1">
            <a:spLocks noChangeArrowheads="1"/>
          </p:cNvSpPr>
          <p:nvPr/>
        </p:nvSpPr>
        <p:spPr bwMode="auto">
          <a:xfrm>
            <a:off x="1582739" y="3778393"/>
            <a:ext cx="12271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en-US" altLang="zh-CN" sz="1900">
                <a:solidFill>
                  <a:srgbClr val="D1390F"/>
                </a:solidFill>
                <a:latin typeface="Arial" panose="020B0604020202020204" pitchFamily="34" charset="0"/>
                <a:ea typeface="黑体" panose="02010609060101010101" pitchFamily="49" charset="-122"/>
              </a:rPr>
              <a:t>CPU</a:t>
            </a:r>
            <a:r>
              <a:rPr lang="zh-CN" altLang="en-US" sz="1900">
                <a:solidFill>
                  <a:srgbClr val="D1390F"/>
                </a:solidFill>
                <a:latin typeface="Arial" panose="020B0604020202020204" pitchFamily="34" charset="0"/>
                <a:ea typeface="黑体" panose="02010609060101010101" pitchFamily="49" charset="-122"/>
              </a:rPr>
              <a:t>发出中</a:t>
            </a:r>
            <a:r>
              <a:rPr kumimoji="1" lang="zh-CN" altLang="en-US" sz="1900">
                <a:solidFill>
                  <a:srgbClr val="D1390F"/>
                </a:solidFill>
                <a:latin typeface="Arial" panose="020B0604020202020204" pitchFamily="34" charset="0"/>
                <a:ea typeface="黑体" panose="02010609060101010101" pitchFamily="49" charset="-122"/>
              </a:rPr>
              <a:t>断查询请求信号</a:t>
            </a:r>
          </a:p>
        </p:txBody>
      </p:sp>
      <p:sp>
        <p:nvSpPr>
          <p:cNvPr id="81952" name="AutoShape 34"/>
          <p:cNvSpPr>
            <a:spLocks noChangeArrowheads="1"/>
          </p:cNvSpPr>
          <p:nvPr/>
        </p:nvSpPr>
        <p:spPr bwMode="auto">
          <a:xfrm>
            <a:off x="3876675" y="5069031"/>
            <a:ext cx="425450" cy="336550"/>
          </a:xfrm>
          <a:prstGeom prst="upArrow">
            <a:avLst>
              <a:gd name="adj1" fmla="val 50000"/>
              <a:gd name="adj2" fmla="val 25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953" name="Line 35"/>
          <p:cNvSpPr>
            <a:spLocks noChangeShapeType="1"/>
          </p:cNvSpPr>
          <p:nvPr/>
        </p:nvSpPr>
        <p:spPr bwMode="auto">
          <a:xfrm flipV="1">
            <a:off x="6308725" y="5110306"/>
            <a:ext cx="0" cy="5318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4" name="Line 36"/>
          <p:cNvSpPr>
            <a:spLocks noChangeShapeType="1"/>
          </p:cNvSpPr>
          <p:nvPr/>
        </p:nvSpPr>
        <p:spPr bwMode="auto">
          <a:xfrm flipV="1">
            <a:off x="6581775" y="5092844"/>
            <a:ext cx="0" cy="415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5" name="Line 37"/>
          <p:cNvSpPr>
            <a:spLocks noChangeShapeType="1"/>
          </p:cNvSpPr>
          <p:nvPr/>
        </p:nvSpPr>
        <p:spPr bwMode="auto">
          <a:xfrm flipV="1">
            <a:off x="7729538" y="5118243"/>
            <a:ext cx="0" cy="3571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6" name="Line 38"/>
          <p:cNvSpPr>
            <a:spLocks noChangeShapeType="1"/>
          </p:cNvSpPr>
          <p:nvPr/>
        </p:nvSpPr>
        <p:spPr bwMode="auto">
          <a:xfrm flipH="1" flipV="1">
            <a:off x="8043863" y="5096019"/>
            <a:ext cx="0" cy="3714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7" name="Line 39"/>
          <p:cNvSpPr>
            <a:spLocks noChangeShapeType="1"/>
          </p:cNvSpPr>
          <p:nvPr/>
        </p:nvSpPr>
        <p:spPr bwMode="auto">
          <a:xfrm flipV="1">
            <a:off x="8329614" y="5070618"/>
            <a:ext cx="14287" cy="3571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8" name="Text Box 40"/>
          <p:cNvSpPr txBox="1">
            <a:spLocks noChangeArrowheads="1"/>
          </p:cNvSpPr>
          <p:nvPr/>
        </p:nvSpPr>
        <p:spPr bwMode="auto">
          <a:xfrm>
            <a:off x="6784975" y="4908693"/>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ea typeface="宋体" panose="02010600030101010101" pitchFamily="2" charset="-122"/>
              </a:rPr>
              <a:t>……</a:t>
            </a:r>
          </a:p>
        </p:txBody>
      </p:sp>
      <p:sp>
        <p:nvSpPr>
          <p:cNvPr id="251945" name="AutoShape 41"/>
          <p:cNvSpPr>
            <a:spLocks noChangeArrowheads="1"/>
          </p:cNvSpPr>
          <p:nvPr/>
        </p:nvSpPr>
        <p:spPr bwMode="auto">
          <a:xfrm>
            <a:off x="6054726" y="5529406"/>
            <a:ext cx="3046413" cy="950912"/>
          </a:xfrm>
          <a:prstGeom prst="cloudCallout">
            <a:avLst>
              <a:gd name="adj1" fmla="val -29884"/>
              <a:gd name="adj2" fmla="val -505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FF"/>
                </a:solidFill>
                <a:latin typeface="Arial" panose="020B0604020202020204" pitchFamily="34" charset="0"/>
                <a:ea typeface="黑体" panose="02010609060101010101" pitchFamily="49" charset="-122"/>
              </a:rPr>
              <a:t>来自不同外设，由外设硬件直接设置</a:t>
            </a:r>
          </a:p>
        </p:txBody>
      </p:sp>
      <p:sp>
        <p:nvSpPr>
          <p:cNvPr id="251946" name="AutoShape 42"/>
          <p:cNvSpPr>
            <a:spLocks noChangeArrowheads="1"/>
          </p:cNvSpPr>
          <p:nvPr/>
        </p:nvSpPr>
        <p:spPr bwMode="auto">
          <a:xfrm>
            <a:off x="2262188" y="5537344"/>
            <a:ext cx="2963862" cy="760413"/>
          </a:xfrm>
          <a:prstGeom prst="cloudCallout">
            <a:avLst>
              <a:gd name="adj1" fmla="val 3509"/>
              <a:gd name="adj2" fmla="val -48537"/>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D1390F"/>
                </a:solidFill>
                <a:latin typeface="Arial" panose="020B0604020202020204" pitchFamily="34" charset="0"/>
                <a:ea typeface="黑体" panose="02010609060101010101" pitchFamily="49" charset="-122"/>
              </a:rPr>
              <a:t>来自</a:t>
            </a:r>
            <a:r>
              <a:rPr lang="en-US" altLang="zh-CN" sz="1800">
                <a:solidFill>
                  <a:srgbClr val="D1390F"/>
                </a:solidFill>
                <a:latin typeface="Arial" panose="020B0604020202020204" pitchFamily="34" charset="0"/>
                <a:ea typeface="黑体" panose="02010609060101010101" pitchFamily="49" charset="-122"/>
              </a:rPr>
              <a:t>CPU</a:t>
            </a:r>
            <a:r>
              <a:rPr lang="zh-CN" altLang="en-US" sz="1800">
                <a:solidFill>
                  <a:srgbClr val="D1390F"/>
                </a:solidFill>
                <a:latin typeface="Arial" panose="020B0604020202020204" pitchFamily="34" charset="0"/>
                <a:ea typeface="黑体" panose="02010609060101010101" pitchFamily="49" charset="-122"/>
              </a:rPr>
              <a:t>，通过</a:t>
            </a:r>
            <a:r>
              <a:rPr lang="en-US" altLang="zh-CN" sz="1800">
                <a:solidFill>
                  <a:srgbClr val="D1390F"/>
                </a:solidFill>
                <a:latin typeface="Arial" panose="020B0604020202020204" pitchFamily="34" charset="0"/>
                <a:ea typeface="黑体" panose="02010609060101010101" pitchFamily="49" charset="-122"/>
              </a:rPr>
              <a:t>I/O</a:t>
            </a:r>
            <a:r>
              <a:rPr lang="zh-CN" altLang="en-US" sz="1800">
                <a:solidFill>
                  <a:srgbClr val="D1390F"/>
                </a:solidFill>
                <a:latin typeface="Arial" panose="020B0604020202020204" pitchFamily="34" charset="0"/>
                <a:ea typeface="黑体" panose="02010609060101010101" pitchFamily="49" charset="-122"/>
              </a:rPr>
              <a:t>指令为其赋值</a:t>
            </a:r>
          </a:p>
        </p:txBody>
      </p:sp>
      <p:sp>
        <p:nvSpPr>
          <p:cNvPr id="81961" name="Text Box 44"/>
          <p:cNvSpPr txBox="1">
            <a:spLocks noChangeArrowheads="1"/>
          </p:cNvSpPr>
          <p:nvPr/>
        </p:nvSpPr>
        <p:spPr bwMode="auto">
          <a:xfrm>
            <a:off x="3962401" y="943119"/>
            <a:ext cx="3933825" cy="3794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a:ea typeface="宋体" panose="02010600030101010101" pitchFamily="2" charset="-122"/>
              </a:rPr>
              <a:t>                                  </a:t>
            </a:r>
            <a:r>
              <a:rPr lang="en-US" altLang="zh-CN" sz="1800">
                <a:solidFill>
                  <a:srgbClr val="D1390F"/>
                </a:solidFill>
                <a:latin typeface="Arial" panose="020B0604020202020204" pitchFamily="34" charset="0"/>
                <a:ea typeface="宋体" panose="02010600030101010101" pitchFamily="2" charset="-122"/>
                <a:cs typeface="Arial" panose="020B0604020202020204" pitchFamily="34" charset="0"/>
              </a:rPr>
              <a:t>CPU</a:t>
            </a:r>
          </a:p>
        </p:txBody>
      </p:sp>
      <p:sp>
        <p:nvSpPr>
          <p:cNvPr id="251952" name="Text Box 48"/>
          <p:cNvSpPr txBox="1">
            <a:spLocks noChangeArrowheads="1"/>
          </p:cNvSpPr>
          <p:nvPr/>
        </p:nvSpPr>
        <p:spPr bwMode="auto">
          <a:xfrm>
            <a:off x="6038851" y="3192606"/>
            <a:ext cx="35988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latin typeface="Arial" panose="020B0604020202020204" pitchFamily="34" charset="0"/>
                <a:ea typeface="黑体" panose="02010609060101010101" pitchFamily="49" charset="-122"/>
              </a:rPr>
              <a:t>中断查询信号何时发出？</a:t>
            </a:r>
          </a:p>
        </p:txBody>
      </p:sp>
      <p:sp>
        <p:nvSpPr>
          <p:cNvPr id="251953" name="Text Box 49"/>
          <p:cNvSpPr txBox="1">
            <a:spLocks noChangeArrowheads="1"/>
          </p:cNvSpPr>
          <p:nvPr/>
        </p:nvSpPr>
        <p:spPr bwMode="auto">
          <a:xfrm>
            <a:off x="6038850" y="3476768"/>
            <a:ext cx="41529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chemeClr val="accent2"/>
                </a:solidFill>
                <a:latin typeface="Arial" panose="020B0604020202020204" pitchFamily="34" charset="0"/>
                <a:ea typeface="黑体" panose="02010609060101010101" pitchFamily="49" charset="-122"/>
              </a:rPr>
              <a:t>每条指令执行的最后一个操作控制信号（还记得“</a:t>
            </a:r>
            <a:r>
              <a:rPr lang="en-US" altLang="zh-CN" sz="1900">
                <a:solidFill>
                  <a:schemeClr val="accent2"/>
                </a:solidFill>
                <a:latin typeface="Arial" panose="020B0604020202020204" pitchFamily="34" charset="0"/>
                <a:ea typeface="黑体" panose="02010609060101010101" pitchFamily="49" charset="-122"/>
              </a:rPr>
              <a:t>end”</a:t>
            </a:r>
            <a:r>
              <a:rPr lang="zh-CN" altLang="en-US" sz="1900">
                <a:solidFill>
                  <a:schemeClr val="accent2"/>
                </a:solidFill>
                <a:latin typeface="Arial" panose="020B0604020202020204" pitchFamily="34" charset="0"/>
                <a:ea typeface="黑体" panose="02010609060101010101" pitchFamily="49" charset="-122"/>
              </a:rPr>
              <a:t>控制信号吗）！</a:t>
            </a:r>
          </a:p>
        </p:txBody>
      </p:sp>
      <p:sp>
        <p:nvSpPr>
          <p:cNvPr id="251957" name="Text Box 53"/>
          <p:cNvSpPr txBox="1">
            <a:spLocks noChangeArrowheads="1"/>
          </p:cNvSpPr>
          <p:nvPr/>
        </p:nvSpPr>
        <p:spPr bwMode="auto">
          <a:xfrm>
            <a:off x="9364662" y="1147906"/>
            <a:ext cx="20478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1800" dirty="0">
                <a:solidFill>
                  <a:srgbClr val="2E9267"/>
                </a:solidFill>
                <a:latin typeface="Arial" panose="020B0604020202020204" pitchFamily="34" charset="0"/>
                <a:ea typeface="黑体" panose="02010609060101010101" pitchFamily="49" charset="-122"/>
              </a:rPr>
              <a:t>CPU</a:t>
            </a:r>
            <a:r>
              <a:rPr lang="zh-CN" altLang="en-US" sz="1800" dirty="0">
                <a:solidFill>
                  <a:srgbClr val="2E9267"/>
                </a:solidFill>
                <a:latin typeface="Arial" panose="020B0604020202020204" pitchFamily="34" charset="0"/>
                <a:ea typeface="黑体" panose="02010609060101010101" pitchFamily="49" charset="-122"/>
              </a:rPr>
              <a:t>采样到</a:t>
            </a:r>
            <a:r>
              <a:rPr lang="en-US" altLang="zh-CN" sz="1800" dirty="0">
                <a:solidFill>
                  <a:srgbClr val="2E9267"/>
                </a:solidFill>
                <a:latin typeface="Arial" panose="020B0604020202020204" pitchFamily="34" charset="0"/>
                <a:ea typeface="黑体" panose="02010609060101010101" pitchFamily="49" charset="-122"/>
              </a:rPr>
              <a:t>INT</a:t>
            </a:r>
            <a:r>
              <a:rPr lang="zh-CN" altLang="en-US" sz="1800" dirty="0">
                <a:solidFill>
                  <a:srgbClr val="2E9267"/>
                </a:solidFill>
                <a:latin typeface="Arial" panose="020B0604020202020204" pitchFamily="34" charset="0"/>
                <a:ea typeface="黑体" panose="02010609060101010101" pitchFamily="49" charset="-122"/>
              </a:rPr>
              <a:t>信号有效，则进入</a:t>
            </a:r>
            <a:r>
              <a:rPr lang="zh-CN" altLang="en-US" sz="1800" dirty="0">
                <a:solidFill>
                  <a:schemeClr val="accent1"/>
                </a:solidFill>
                <a:latin typeface="Arial" panose="020B0604020202020204" pitchFamily="34" charset="0"/>
                <a:ea typeface="黑体" panose="02010609060101010101" pitchFamily="49" charset="-122"/>
              </a:rPr>
              <a:t>“中断响应周期”</a:t>
            </a:r>
            <a:r>
              <a:rPr lang="zh-CN" altLang="en-US" sz="1800" dirty="0">
                <a:solidFill>
                  <a:srgbClr val="2E9267"/>
                </a:solidFill>
                <a:latin typeface="Arial" panose="020B0604020202020204" pitchFamily="34" charset="0"/>
                <a:ea typeface="黑体" panose="02010609060101010101" pitchFamily="49" charset="-122"/>
              </a:rPr>
              <a:t>！</a:t>
            </a:r>
          </a:p>
        </p:txBody>
      </p:sp>
      <p:sp>
        <p:nvSpPr>
          <p:cNvPr id="251959" name="Rectangle 55"/>
          <p:cNvSpPr>
            <a:spLocks noChangeArrowheads="1"/>
          </p:cNvSpPr>
          <p:nvPr/>
        </p:nvSpPr>
        <p:spPr bwMode="auto">
          <a:xfrm>
            <a:off x="1714500" y="3173556"/>
            <a:ext cx="1335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800">
                <a:solidFill>
                  <a:schemeClr val="accent1"/>
                </a:solidFill>
                <a:ea typeface="黑体" panose="02010609060101010101" pitchFamily="49" charset="-122"/>
              </a:rPr>
              <a:t>总线裁决！</a:t>
            </a:r>
          </a:p>
        </p:txBody>
      </p:sp>
      <p:grpSp>
        <p:nvGrpSpPr>
          <p:cNvPr id="251969" name="Group 65"/>
          <p:cNvGrpSpPr/>
          <p:nvPr/>
        </p:nvGrpSpPr>
        <p:grpSpPr bwMode="auto">
          <a:xfrm>
            <a:off x="2733675" y="1641619"/>
            <a:ext cx="7634288" cy="3884613"/>
            <a:chOff x="685" y="1265"/>
            <a:chExt cx="4846" cy="2492"/>
          </a:xfrm>
        </p:grpSpPr>
        <p:sp>
          <p:nvSpPr>
            <p:cNvPr id="81972" name="Freeform 61"/>
            <p:cNvSpPr/>
            <p:nvPr/>
          </p:nvSpPr>
          <p:spPr bwMode="auto">
            <a:xfrm>
              <a:off x="685" y="1265"/>
              <a:ext cx="4244" cy="2384"/>
            </a:xfrm>
            <a:custGeom>
              <a:avLst/>
              <a:gdLst>
                <a:gd name="T0" fmla="*/ 0 w 4563"/>
                <a:gd name="T1" fmla="*/ 88 h 2374"/>
                <a:gd name="T2" fmla="*/ 181 w 4563"/>
                <a:gd name="T3" fmla="*/ 61 h 2374"/>
                <a:gd name="T4" fmla="*/ 693 w 4563"/>
                <a:gd name="T5" fmla="*/ 33 h 2374"/>
                <a:gd name="T6" fmla="*/ 910 w 4563"/>
                <a:gd name="T7" fmla="*/ 6 h 2374"/>
                <a:gd name="T8" fmla="*/ 2009 w 4563"/>
                <a:gd name="T9" fmla="*/ 33 h 2374"/>
                <a:gd name="T10" fmla="*/ 2103 w 4563"/>
                <a:gd name="T11" fmla="*/ 61 h 2374"/>
                <a:gd name="T12" fmla="*/ 2135 w 4563"/>
                <a:gd name="T13" fmla="*/ 79 h 2374"/>
                <a:gd name="T14" fmla="*/ 2229 w 4563"/>
                <a:gd name="T15" fmla="*/ 168 h 2374"/>
                <a:gd name="T16" fmla="*/ 2279 w 4563"/>
                <a:gd name="T17" fmla="*/ 196 h 2374"/>
                <a:gd name="T18" fmla="*/ 2295 w 4563"/>
                <a:gd name="T19" fmla="*/ 205 h 2374"/>
                <a:gd name="T20" fmla="*/ 2345 w 4563"/>
                <a:gd name="T21" fmla="*/ 260 h 2374"/>
                <a:gd name="T22" fmla="*/ 2406 w 4563"/>
                <a:gd name="T23" fmla="*/ 351 h 2374"/>
                <a:gd name="T24" fmla="*/ 2444 w 4563"/>
                <a:gd name="T25" fmla="*/ 431 h 2374"/>
                <a:gd name="T26" fmla="*/ 2468 w 4563"/>
                <a:gd name="T27" fmla="*/ 486 h 2374"/>
                <a:gd name="T28" fmla="*/ 2478 w 4563"/>
                <a:gd name="T29" fmla="*/ 550 h 2374"/>
                <a:gd name="T30" fmla="*/ 2510 w 4563"/>
                <a:gd name="T31" fmla="*/ 703 h 2374"/>
                <a:gd name="T32" fmla="*/ 2533 w 4563"/>
                <a:gd name="T33" fmla="*/ 777 h 2374"/>
                <a:gd name="T34" fmla="*/ 2549 w 4563"/>
                <a:gd name="T35" fmla="*/ 866 h 2374"/>
                <a:gd name="T36" fmla="*/ 2576 w 4563"/>
                <a:gd name="T37" fmla="*/ 930 h 2374"/>
                <a:gd name="T38" fmla="*/ 2593 w 4563"/>
                <a:gd name="T39" fmla="*/ 976 h 2374"/>
                <a:gd name="T40" fmla="*/ 2626 w 4563"/>
                <a:gd name="T41" fmla="*/ 1089 h 2374"/>
                <a:gd name="T42" fmla="*/ 2630 w 4563"/>
                <a:gd name="T43" fmla="*/ 1120 h 2374"/>
                <a:gd name="T44" fmla="*/ 2642 w 4563"/>
                <a:gd name="T45" fmla="*/ 1138 h 2374"/>
                <a:gd name="T46" fmla="*/ 2670 w 4563"/>
                <a:gd name="T47" fmla="*/ 1257 h 2374"/>
                <a:gd name="T48" fmla="*/ 2703 w 4563"/>
                <a:gd name="T49" fmla="*/ 1456 h 2374"/>
                <a:gd name="T50" fmla="*/ 2720 w 4563"/>
                <a:gd name="T51" fmla="*/ 1618 h 2374"/>
                <a:gd name="T52" fmla="*/ 2698 w 4563"/>
                <a:gd name="T53" fmla="*/ 2079 h 2374"/>
                <a:gd name="T54" fmla="*/ 2620 w 4563"/>
                <a:gd name="T55" fmla="*/ 2208 h 2374"/>
                <a:gd name="T56" fmla="*/ 2571 w 4563"/>
                <a:gd name="T57" fmla="*/ 2245 h 2374"/>
                <a:gd name="T58" fmla="*/ 2478 w 4563"/>
                <a:gd name="T59" fmla="*/ 2314 h 2374"/>
                <a:gd name="T60" fmla="*/ 2394 w 4563"/>
                <a:gd name="T61" fmla="*/ 2371 h 2374"/>
                <a:gd name="T62" fmla="*/ 2322 w 4563"/>
                <a:gd name="T63" fmla="*/ 2398 h 2374"/>
                <a:gd name="T64" fmla="*/ 2191 w 4563"/>
                <a:gd name="T65" fmla="*/ 2444 h 2374"/>
                <a:gd name="T66" fmla="*/ 1635 w 4563"/>
                <a:gd name="T67" fmla="*/ 2407 h 2374"/>
                <a:gd name="T68" fmla="*/ 1469 w 4563"/>
                <a:gd name="T69" fmla="*/ 2362 h 2374"/>
                <a:gd name="T70" fmla="*/ 951 w 4563"/>
                <a:gd name="T71" fmla="*/ 2389 h 2374"/>
                <a:gd name="T72" fmla="*/ 452 w 4563"/>
                <a:gd name="T73" fmla="*/ 2343 h 2374"/>
                <a:gd name="T74" fmla="*/ 236 w 4563"/>
                <a:gd name="T75" fmla="*/ 2324 h 2374"/>
                <a:gd name="T76" fmla="*/ 126 w 4563"/>
                <a:gd name="T77" fmla="*/ 2283 h 2374"/>
                <a:gd name="T78" fmla="*/ 77 w 4563"/>
                <a:gd name="T79" fmla="*/ 2254 h 2374"/>
                <a:gd name="T80" fmla="*/ 60 w 4563"/>
                <a:gd name="T81" fmla="*/ 2245 h 2374"/>
                <a:gd name="T82" fmla="*/ 44 w 4563"/>
                <a:gd name="T83" fmla="*/ 2172 h 2374"/>
                <a:gd name="T84" fmla="*/ 66 w 4563"/>
                <a:gd name="T85" fmla="*/ 1909 h 2374"/>
                <a:gd name="T86" fmla="*/ 82 w 4563"/>
                <a:gd name="T87" fmla="*/ 1824 h 2374"/>
                <a:gd name="T88" fmla="*/ 87 w 4563"/>
                <a:gd name="T89" fmla="*/ 1793 h 2374"/>
                <a:gd name="T90" fmla="*/ 56 w 4563"/>
                <a:gd name="T91" fmla="*/ 1383 h 2374"/>
                <a:gd name="T92" fmla="*/ 7 w 4563"/>
                <a:gd name="T93" fmla="*/ 324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3" name="AutoShape 64"/>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D1390F"/>
                  </a:solidFill>
                  <a:ea typeface="黑体" panose="02010609060101010101" pitchFamily="49" charset="-122"/>
                </a:rPr>
                <a:t>中断控制器</a:t>
              </a:r>
            </a:p>
          </p:txBody>
        </p:sp>
      </p:grpSp>
      <p:sp>
        <p:nvSpPr>
          <p:cNvPr id="2" name="标题 1"/>
          <p:cNvSpPr>
            <a:spLocks noGrp="1"/>
          </p:cNvSpPr>
          <p:nvPr>
            <p:ph type="title"/>
          </p:nvPr>
        </p:nvSpPr>
        <p:spPr/>
        <p:txBody>
          <a:bodyPr/>
          <a:lstStyle/>
          <a:p>
            <a:r>
              <a:rPr lang="zh-CN" altLang="en-US" dirty="0"/>
              <a:t>中断控制器的基本</a:t>
            </a:r>
            <a:r>
              <a:rPr lang="zh-CN" altLang="en-US" dirty="0" smtClean="0"/>
              <a:t>结构</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969"/>
                                        </p:tgtEl>
                                        <p:attrNameLst>
                                          <p:attrName>style.visibility</p:attrName>
                                        </p:attrNameLst>
                                      </p:cBhvr>
                                      <p:to>
                                        <p:strVal val="visible"/>
                                      </p:to>
                                    </p:set>
                                    <p:animEffect transition="in" filter="blinds(horizontal)">
                                      <p:cBhvr>
                                        <p:cTn id="7" dur="500"/>
                                        <p:tgtEl>
                                          <p:spTgt spid="251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1952"/>
                                        </p:tgtEl>
                                        <p:attrNameLst>
                                          <p:attrName>style.visibility</p:attrName>
                                        </p:attrNameLst>
                                      </p:cBhvr>
                                      <p:to>
                                        <p:strVal val="visible"/>
                                      </p:to>
                                    </p:set>
                                    <p:animEffect transition="in" filter="blinds(horizontal)">
                                      <p:cBhvr>
                                        <p:cTn id="12" dur="500"/>
                                        <p:tgtEl>
                                          <p:spTgt spid="2519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1953"/>
                                        </p:tgtEl>
                                        <p:attrNameLst>
                                          <p:attrName>style.visibility</p:attrName>
                                        </p:attrNameLst>
                                      </p:cBhvr>
                                      <p:to>
                                        <p:strVal val="visible"/>
                                      </p:to>
                                    </p:set>
                                    <p:animEffect transition="in" filter="blinds(horizontal)">
                                      <p:cBhvr>
                                        <p:cTn id="17" dur="500"/>
                                        <p:tgtEl>
                                          <p:spTgt spid="251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1946"/>
                                        </p:tgtEl>
                                        <p:attrNameLst>
                                          <p:attrName>style.visibility</p:attrName>
                                        </p:attrNameLst>
                                      </p:cBhvr>
                                      <p:to>
                                        <p:strVal val="visible"/>
                                      </p:to>
                                    </p:set>
                                    <p:animEffect transition="in" filter="blinds(horizontal)">
                                      <p:cBhvr>
                                        <p:cTn id="22" dur="500"/>
                                        <p:tgtEl>
                                          <p:spTgt spid="2519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1945"/>
                                        </p:tgtEl>
                                        <p:attrNameLst>
                                          <p:attrName>style.visibility</p:attrName>
                                        </p:attrNameLst>
                                      </p:cBhvr>
                                      <p:to>
                                        <p:strVal val="visible"/>
                                      </p:to>
                                    </p:set>
                                    <p:animEffect transition="in" filter="blinds(horizontal)">
                                      <p:cBhvr>
                                        <p:cTn id="27" dur="500"/>
                                        <p:tgtEl>
                                          <p:spTgt spid="2519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1959"/>
                                        </p:tgtEl>
                                        <p:attrNameLst>
                                          <p:attrName>style.visibility</p:attrName>
                                        </p:attrNameLst>
                                      </p:cBhvr>
                                      <p:to>
                                        <p:strVal val="visible"/>
                                      </p:to>
                                    </p:set>
                                    <p:animEffect transition="in" filter="blinds(horizontal)">
                                      <p:cBhvr>
                                        <p:cTn id="32" dur="500"/>
                                        <p:tgtEl>
                                          <p:spTgt spid="2519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1957"/>
                                        </p:tgtEl>
                                        <p:attrNameLst>
                                          <p:attrName>style.visibility</p:attrName>
                                        </p:attrNameLst>
                                      </p:cBhvr>
                                      <p:to>
                                        <p:strVal val="visible"/>
                                      </p:to>
                                    </p:set>
                                    <p:animEffect transition="in" filter="blinds(horizontal)">
                                      <p:cBhvr>
                                        <p:cTn id="37" dur="500"/>
                                        <p:tgtEl>
                                          <p:spTgt spid="25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45" grpId="0" animBg="1"/>
      <p:bldP spid="251946" grpId="0" animBg="1"/>
      <p:bldP spid="251952" grpId="0"/>
      <p:bldP spid="251953" grpId="0"/>
      <p:bldP spid="251957" grpId="0"/>
      <p:bldP spid="2519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中断过程</a:t>
            </a:r>
            <a:endParaRPr lang="zh-CN" altLang="en-US" dirty="0"/>
          </a:p>
        </p:txBody>
      </p:sp>
      <p:sp>
        <p:nvSpPr>
          <p:cNvPr id="3" name="内容占位符 2"/>
          <p:cNvSpPr>
            <a:spLocks noGrp="1"/>
          </p:cNvSpPr>
          <p:nvPr>
            <p:ph idx="1"/>
          </p:nvPr>
        </p:nvSpPr>
        <p:spPr>
          <a:xfrm>
            <a:off x="592667" y="987748"/>
            <a:ext cx="10922000" cy="1497846"/>
          </a:xfrm>
        </p:spPr>
        <p:txBody>
          <a:bodyPr/>
          <a:lstStyle/>
          <a:p>
            <a:r>
              <a:rPr lang="zh-CN" altLang="en-US" dirty="0"/>
              <a:t>中断响应（硬件实现）</a:t>
            </a:r>
          </a:p>
          <a:p>
            <a:r>
              <a:rPr lang="zh-CN" altLang="en-US" dirty="0"/>
              <a:t>中断处理（软件实现）</a:t>
            </a:r>
          </a:p>
          <a:p>
            <a:endParaRPr lang="zh-CN" altLang="en-US" dirty="0"/>
          </a:p>
        </p:txBody>
      </p:sp>
      <p:sp>
        <p:nvSpPr>
          <p:cNvPr id="4" name="Line 4"/>
          <p:cNvSpPr>
            <a:spLocks noChangeShapeType="1"/>
          </p:cNvSpPr>
          <p:nvPr/>
        </p:nvSpPr>
        <p:spPr bwMode="auto">
          <a:xfrm>
            <a:off x="5645840" y="3192946"/>
            <a:ext cx="0" cy="7000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5"/>
          <p:cNvSpPr>
            <a:spLocks noChangeShapeType="1"/>
          </p:cNvSpPr>
          <p:nvPr/>
        </p:nvSpPr>
        <p:spPr bwMode="auto">
          <a:xfrm flipV="1">
            <a:off x="5699815" y="3340585"/>
            <a:ext cx="928688" cy="6318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6"/>
          <p:cNvSpPr>
            <a:spLocks noChangeShapeType="1"/>
          </p:cNvSpPr>
          <p:nvPr/>
        </p:nvSpPr>
        <p:spPr bwMode="auto">
          <a:xfrm>
            <a:off x="6617390" y="3448535"/>
            <a:ext cx="0" cy="10890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flipH="1" flipV="1">
            <a:off x="5687116" y="4013684"/>
            <a:ext cx="900113" cy="550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5645840" y="4148621"/>
            <a:ext cx="0" cy="711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p:cNvSpPr txBox="1">
            <a:spLocks noChangeArrowheads="1"/>
          </p:cNvSpPr>
          <p:nvPr/>
        </p:nvSpPr>
        <p:spPr bwMode="auto">
          <a:xfrm>
            <a:off x="6641204" y="3581885"/>
            <a:ext cx="750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dirty="0">
                <a:ea typeface="宋体" panose="02010600030101010101" pitchFamily="2" charset="-122"/>
              </a:rPr>
              <a:t>中断处理</a:t>
            </a:r>
          </a:p>
        </p:txBody>
      </p:sp>
      <p:sp>
        <p:nvSpPr>
          <p:cNvPr id="10" name="Text Box 10"/>
          <p:cNvSpPr txBox="1">
            <a:spLocks noChangeArrowheads="1"/>
          </p:cNvSpPr>
          <p:nvPr/>
        </p:nvSpPr>
        <p:spPr bwMode="auto">
          <a:xfrm>
            <a:off x="4910829" y="3724760"/>
            <a:ext cx="898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ea typeface="宋体" panose="02010600030101010101" pitchFamily="2" charset="-122"/>
              </a:rPr>
              <a:t>中断响应</a:t>
            </a:r>
          </a:p>
        </p:txBody>
      </p:sp>
    </p:spTree>
    <p:extLst>
      <p:ext uri="{BB962C8B-B14F-4D97-AF65-F5344CB8AC3E}">
        <p14:creationId xmlns:p14="http://schemas.microsoft.com/office/powerpoint/2010/main" val="134626539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idx="1"/>
          </p:nvPr>
        </p:nvSpPr>
        <p:spPr>
          <a:xfrm>
            <a:off x="501797" y="857250"/>
            <a:ext cx="11094458" cy="2526974"/>
          </a:xfrm>
        </p:spPr>
        <p:txBody>
          <a:bodyPr/>
          <a:lstStyle/>
          <a:p>
            <a:pPr marL="469900" indent="-495300">
              <a:lnSpc>
                <a:spcPct val="110000"/>
              </a:lnSpc>
              <a:spcBef>
                <a:spcPct val="10000"/>
              </a:spcBef>
            </a:pPr>
            <a:r>
              <a:rPr lang="zh-CN" altLang="en-US" sz="2600" dirty="0" smtClean="0">
                <a:solidFill>
                  <a:srgbClr val="D1390F"/>
                </a:solidFill>
                <a:ea typeface="黑体" panose="02010609060101010101" pitchFamily="49" charset="-122"/>
              </a:rPr>
              <a:t>中断</a:t>
            </a:r>
            <a:r>
              <a:rPr lang="zh-CN" altLang="en-US" sz="2600" dirty="0">
                <a:solidFill>
                  <a:srgbClr val="D1390F"/>
                </a:solidFill>
                <a:ea typeface="黑体" panose="02010609060101010101" pitchFamily="49" charset="-122"/>
              </a:rPr>
              <a:t>响应是指主机发现外部中断请求，中止现行程序的执行，到调出中断服务程序这一过程。</a:t>
            </a:r>
          </a:p>
          <a:p>
            <a:pPr marL="952500" lvl="1" indent="-495300">
              <a:lnSpc>
                <a:spcPct val="110000"/>
              </a:lnSpc>
              <a:spcBef>
                <a:spcPct val="10000"/>
              </a:spcBef>
              <a:buFontTx/>
              <a:buAutoNum type="arabicParenBoth"/>
            </a:pPr>
            <a:r>
              <a:rPr lang="zh-CN" altLang="en-US" sz="2200" dirty="0">
                <a:solidFill>
                  <a:schemeClr val="tx1"/>
                </a:solidFill>
                <a:ea typeface="黑体" panose="02010609060101010101" pitchFamily="49" charset="-122"/>
              </a:rPr>
              <a:t>中断响应的条件</a:t>
            </a:r>
          </a:p>
          <a:p>
            <a:pPr marL="1371600" lvl="2" indent="-457200">
              <a:lnSpc>
                <a:spcPct val="110000"/>
              </a:lnSpc>
              <a:spcBef>
                <a:spcPct val="10000"/>
              </a:spcBef>
              <a:buNone/>
            </a:pPr>
            <a:r>
              <a:rPr lang="en-US" altLang="zh-CN" sz="2200" dirty="0">
                <a:solidFill>
                  <a:schemeClr val="accent2"/>
                </a:solidFill>
                <a:ea typeface="黑体" panose="02010609060101010101" pitchFamily="49" charset="-122"/>
              </a:rPr>
              <a:t>①  CPU</a:t>
            </a:r>
            <a:r>
              <a:rPr lang="zh-CN" altLang="en-US" sz="2200" dirty="0">
                <a:solidFill>
                  <a:schemeClr val="accent2"/>
                </a:solidFill>
                <a:ea typeface="黑体" panose="02010609060101010101" pitchFamily="49" charset="-122"/>
              </a:rPr>
              <a:t>处于开中断状态</a:t>
            </a:r>
          </a:p>
          <a:p>
            <a:pPr marL="1371600" lvl="2" indent="-457200">
              <a:lnSpc>
                <a:spcPct val="110000"/>
              </a:lnSpc>
              <a:spcBef>
                <a:spcPct val="10000"/>
              </a:spcBef>
              <a:buNone/>
            </a:pPr>
            <a:r>
              <a:rPr lang="en-US" altLang="zh-CN" sz="2200" dirty="0">
                <a:solidFill>
                  <a:schemeClr val="accent2"/>
                </a:solidFill>
                <a:ea typeface="黑体" panose="02010609060101010101" pitchFamily="49" charset="-122"/>
              </a:rPr>
              <a:t>②  </a:t>
            </a:r>
            <a:r>
              <a:rPr lang="zh-CN" altLang="en-US" sz="2200" dirty="0">
                <a:solidFill>
                  <a:schemeClr val="accent2"/>
                </a:solidFill>
                <a:ea typeface="黑体" panose="02010609060101010101" pitchFamily="49" charset="-122"/>
              </a:rPr>
              <a:t>在一条指令执行完</a:t>
            </a:r>
          </a:p>
          <a:p>
            <a:pPr marL="1371600" lvl="2" indent="-457200">
              <a:lnSpc>
                <a:spcPct val="110000"/>
              </a:lnSpc>
              <a:spcBef>
                <a:spcPct val="10000"/>
              </a:spcBef>
              <a:buFontTx/>
              <a:buAutoNum type="circleNumDbPlain" startAt="3"/>
            </a:pPr>
            <a:r>
              <a:rPr lang="zh-CN" altLang="en-US" sz="2200" dirty="0">
                <a:solidFill>
                  <a:schemeClr val="accent2"/>
                </a:solidFill>
                <a:ea typeface="黑体" panose="02010609060101010101" pitchFamily="49" charset="-122"/>
              </a:rPr>
              <a:t>至少要有一个未被屏蔽的中断请求</a:t>
            </a:r>
          </a:p>
        </p:txBody>
      </p:sp>
      <p:sp>
        <p:nvSpPr>
          <p:cNvPr id="252939" name="Rectangle 11"/>
          <p:cNvSpPr>
            <a:spLocks noChangeArrowheads="1"/>
          </p:cNvSpPr>
          <p:nvPr/>
        </p:nvSpPr>
        <p:spPr bwMode="auto">
          <a:xfrm>
            <a:off x="524933" y="3850216"/>
            <a:ext cx="11139053" cy="119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spcBef>
                <a:spcPct val="10000"/>
              </a:spcBef>
            </a:pPr>
            <a:r>
              <a:rPr lang="zh-CN" altLang="en-US" sz="2000" dirty="0">
                <a:solidFill>
                  <a:srgbClr val="D1390F"/>
                </a:solidFill>
                <a:latin typeface="Arial" panose="020B0604020202020204" pitchFamily="34" charset="0"/>
                <a:ea typeface="黑体" panose="02010609060101010101" pitchFamily="49" charset="-122"/>
              </a:rPr>
              <a:t>问题：中断响应的时点与异常处理的时点是否相同？为什么？</a:t>
            </a:r>
          </a:p>
          <a:p>
            <a:pPr>
              <a:lnSpc>
                <a:spcPct val="120000"/>
              </a:lnSpc>
              <a:spcBef>
                <a:spcPct val="10000"/>
              </a:spcBef>
            </a:pPr>
            <a:r>
              <a:rPr lang="zh-CN" altLang="en-US" sz="2000" dirty="0">
                <a:solidFill>
                  <a:srgbClr val="146C18"/>
                </a:solidFill>
                <a:latin typeface="Arial" panose="020B0604020202020204" pitchFamily="34" charset="0"/>
                <a:ea typeface="黑体" panose="02010609060101010101" pitchFamily="49" charset="-122"/>
              </a:rPr>
              <a:t>通常在一条指令执行结束后开始查询有无中断请求，有的话立即响应，所以，一般在指令执行完时响应中断；而“异常”发生在指令执行过程中，所以，不能等到指令执行完才进行异常处理。</a:t>
            </a:r>
          </a:p>
        </p:txBody>
      </p:sp>
      <p:sp>
        <p:nvSpPr>
          <p:cNvPr id="2" name="标题 1"/>
          <p:cNvSpPr>
            <a:spLocks noGrp="1"/>
          </p:cNvSpPr>
          <p:nvPr>
            <p:ph type="title"/>
          </p:nvPr>
        </p:nvSpPr>
        <p:spPr/>
        <p:txBody>
          <a:bodyPr/>
          <a:lstStyle/>
          <a:p>
            <a:r>
              <a:rPr lang="zh-CN" altLang="en-US" dirty="0" smtClean="0"/>
              <a:t>中断响应</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blinds(horizontal)">
                                      <p:cBhvr>
                                        <p:cTn id="7" dur="500"/>
                                        <p:tgtEl>
                                          <p:spTgt spid="25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1" end="1"/>
                                            </p:txEl>
                                          </p:spTgt>
                                        </p:tgtEl>
                                        <p:attrNameLst>
                                          <p:attrName>style.visibility</p:attrName>
                                        </p:attrNameLst>
                                      </p:cBhvr>
                                      <p:to>
                                        <p:strVal val="visible"/>
                                      </p:to>
                                    </p:set>
                                    <p:animEffect transition="in" filter="blinds(horizontal)">
                                      <p:cBhvr>
                                        <p:cTn id="12" dur="500"/>
                                        <p:tgtEl>
                                          <p:spTgt spid="252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animEffect transition="in" filter="blinds(horizontal)">
                                      <p:cBhvr>
                                        <p:cTn id="17" dur="500"/>
                                        <p:tgtEl>
                                          <p:spTgt spid="2529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22" dur="500"/>
                                        <p:tgtEl>
                                          <p:spTgt spid="2529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27" dur="500"/>
                                        <p:tgtEl>
                                          <p:spTgt spid="2529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2939">
                                            <p:txEl>
                                              <p:pRg st="0" end="0"/>
                                            </p:txEl>
                                          </p:spTgt>
                                        </p:tgtEl>
                                        <p:attrNameLst>
                                          <p:attrName>style.visibility</p:attrName>
                                        </p:attrNameLst>
                                      </p:cBhvr>
                                      <p:to>
                                        <p:strVal val="visible"/>
                                      </p:to>
                                    </p:set>
                                    <p:animEffect transition="in" filter="blinds(horizontal)">
                                      <p:cBhvr>
                                        <p:cTn id="32" dur="500"/>
                                        <p:tgtEl>
                                          <p:spTgt spid="2529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2939">
                                            <p:txEl>
                                              <p:pRg st="1" end="1"/>
                                            </p:txEl>
                                          </p:spTgt>
                                        </p:tgtEl>
                                        <p:attrNameLst>
                                          <p:attrName>style.visibility</p:attrName>
                                        </p:attrNameLst>
                                      </p:cBhvr>
                                      <p:to>
                                        <p:strVal val="visible"/>
                                      </p:to>
                                    </p:set>
                                    <p:animEffect transition="in" filter="blinds(horizontal)">
                                      <p:cBhvr>
                                        <p:cTn id="37" dur="500"/>
                                        <p:tgtEl>
                                          <p:spTgt spid="252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总线定义</a:t>
            </a:r>
            <a:endParaRPr lang="zh-CN" altLang="en-US" dirty="0"/>
          </a:p>
        </p:txBody>
      </p:sp>
      <p:sp>
        <p:nvSpPr>
          <p:cNvPr id="3" name="内容占位符 2"/>
          <p:cNvSpPr>
            <a:spLocks noGrp="1"/>
          </p:cNvSpPr>
          <p:nvPr>
            <p:ph idx="1"/>
          </p:nvPr>
        </p:nvSpPr>
        <p:spPr>
          <a:xfrm>
            <a:off x="592667" y="987748"/>
            <a:ext cx="10922000" cy="990015"/>
          </a:xfrm>
        </p:spPr>
        <p:txBody>
          <a:bodyPr/>
          <a:lstStyle/>
          <a:p>
            <a:r>
              <a:rPr lang="zh-CN" altLang="en-US" dirty="0" smtClean="0"/>
              <a:t>计算机内部数据传输的公共路径</a:t>
            </a:r>
            <a:endParaRPr lang="en-US" altLang="zh-CN" dirty="0" smtClean="0"/>
          </a:p>
          <a:p>
            <a:r>
              <a:rPr lang="zh-CN" altLang="en-US" dirty="0" smtClean="0"/>
              <a:t>用于实现两个或两个以上部件之间的信息交换</a:t>
            </a:r>
            <a:endParaRPr lang="zh-CN" altLang="en-US" dirty="0"/>
          </a:p>
        </p:txBody>
      </p:sp>
    </p:spTree>
    <p:extLst>
      <p:ext uri="{BB962C8B-B14F-4D97-AF65-F5344CB8AC3E}">
        <p14:creationId xmlns:p14="http://schemas.microsoft.com/office/powerpoint/2010/main" val="210658858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0" y="643917"/>
            <a:ext cx="5953126" cy="5221942"/>
          </a:xfrm>
        </p:spPr>
        <p:txBody>
          <a:bodyPr/>
          <a:lstStyle/>
          <a:p>
            <a:pPr marL="533400" indent="-533400">
              <a:buNone/>
            </a:pPr>
            <a:endParaRPr lang="zh-CN" altLang="en-US" sz="2000" dirty="0">
              <a:ea typeface="宋体" panose="02010600030101010101" pitchFamily="2" charset="-122"/>
            </a:endParaRPr>
          </a:p>
          <a:p>
            <a:pPr marL="952500" lvl="1" indent="-495300">
              <a:buNone/>
            </a:pPr>
            <a:r>
              <a:rPr lang="en-US" altLang="zh-CN" sz="2000" dirty="0">
                <a:ea typeface="黑体" panose="02010609060101010101" pitchFamily="49" charset="-122"/>
              </a:rPr>
              <a:t>(2) </a:t>
            </a:r>
            <a:r>
              <a:rPr lang="zh-CN" altLang="en-US" sz="2000" dirty="0">
                <a:ea typeface="黑体" panose="02010609060101010101" pitchFamily="49" charset="-122"/>
              </a:rPr>
              <a:t>中断响应过程</a:t>
            </a:r>
            <a:endParaRPr lang="en-US" altLang="zh-CN" sz="2000" dirty="0">
              <a:ea typeface="黑体" panose="02010609060101010101" pitchFamily="49" charset="-122"/>
            </a:endParaRPr>
          </a:p>
          <a:p>
            <a:pPr marL="533400" indent="-533400">
              <a:lnSpc>
                <a:spcPct val="100000"/>
              </a:lnSpc>
              <a:spcBef>
                <a:spcPct val="5000"/>
              </a:spcBef>
              <a:buNone/>
            </a:pPr>
            <a:r>
              <a:rPr lang="zh-CN" altLang="en-US" sz="2000" dirty="0">
                <a:solidFill>
                  <a:srgbClr val="CC3300"/>
                </a:solidFill>
                <a:ea typeface="黑体" panose="02010609060101010101" pitchFamily="49" charset="-122"/>
              </a:rPr>
              <a:t>       执行一条隐指令，需完成一次总线操作，从总线上取中断类型号</a:t>
            </a:r>
            <a:endParaRPr lang="en-US" altLang="zh-CN" sz="2000" dirty="0">
              <a:ea typeface="黑体" panose="02010609060101010101" pitchFamily="49" charset="-122"/>
            </a:endParaRPr>
          </a:p>
          <a:p>
            <a:pPr marL="533400" indent="-533400">
              <a:spcBef>
                <a:spcPct val="5000"/>
              </a:spcBef>
              <a:buNone/>
            </a:pPr>
            <a:r>
              <a:rPr lang="en-US" altLang="zh-CN" sz="2000" dirty="0">
                <a:ea typeface="黑体" panose="02010609060101010101" pitchFamily="49" charset="-122"/>
              </a:rPr>
              <a:t>       </a:t>
            </a:r>
            <a:r>
              <a:rPr lang="zh-CN" altLang="en-US" sz="2000" dirty="0">
                <a:ea typeface="黑体" panose="02010609060101010101" pitchFamily="49" charset="-122"/>
              </a:rPr>
              <a:t>具体来说，处理器做三件事：</a:t>
            </a:r>
            <a:endParaRPr lang="en-US" altLang="zh-CN" sz="2000" dirty="0">
              <a:solidFill>
                <a:schemeClr val="accent2"/>
              </a:solidFill>
              <a:ea typeface="黑体" panose="02010609060101010101" pitchFamily="49" charset="-122"/>
            </a:endParaRPr>
          </a:p>
          <a:p>
            <a:pPr marL="952500" lvl="1" indent="-495300">
              <a:buNone/>
            </a:pPr>
            <a:r>
              <a:rPr lang="en-US" altLang="zh-CN" sz="2000" dirty="0">
                <a:solidFill>
                  <a:schemeClr val="accent2"/>
                </a:solidFill>
                <a:ea typeface="黑体" panose="02010609060101010101" pitchFamily="49" charset="-122"/>
              </a:rPr>
              <a:t>① </a:t>
            </a:r>
            <a:r>
              <a:rPr lang="zh-CN" altLang="en-US" sz="2000" dirty="0">
                <a:solidFill>
                  <a:schemeClr val="accent2"/>
                </a:solidFill>
                <a:ea typeface="黑体" panose="02010609060101010101" pitchFamily="49" charset="-122"/>
              </a:rPr>
              <a:t>关中断</a:t>
            </a:r>
          </a:p>
          <a:p>
            <a:pPr marL="952500" lvl="1" indent="-495300">
              <a:buNone/>
            </a:pPr>
            <a:r>
              <a:rPr lang="zh-CN" altLang="en-US" sz="2000" dirty="0">
                <a:solidFill>
                  <a:schemeClr val="accent2"/>
                </a:solidFill>
                <a:ea typeface="黑体" panose="02010609060101010101" pitchFamily="49" charset="-122"/>
              </a:rPr>
              <a:t>     </a:t>
            </a:r>
            <a:r>
              <a:rPr lang="en-US" altLang="zh-CN" sz="2000" dirty="0">
                <a:solidFill>
                  <a:srgbClr val="146C18"/>
                </a:solidFill>
                <a:ea typeface="黑体" panose="02010609060101010101" pitchFamily="49" charset="-122"/>
              </a:rPr>
              <a:t>0 =&gt; </a:t>
            </a:r>
            <a:r>
              <a:rPr lang="zh-CN" altLang="en-US" sz="2000" dirty="0">
                <a:solidFill>
                  <a:srgbClr val="146C18"/>
                </a:solidFill>
                <a:ea typeface="黑体" panose="02010609060101010101" pitchFamily="49" charset="-122"/>
              </a:rPr>
              <a:t>中断允许触发器</a:t>
            </a:r>
            <a:r>
              <a:rPr lang="en-US" altLang="zh-CN" sz="2000" dirty="0">
                <a:solidFill>
                  <a:srgbClr val="146C18"/>
                </a:solidFill>
                <a:ea typeface="黑体" panose="02010609060101010101" pitchFamily="49" charset="-122"/>
              </a:rPr>
              <a:t>C</a:t>
            </a:r>
            <a:r>
              <a:rPr lang="en-US" altLang="zh-CN" sz="2000" baseline="-18000" dirty="0">
                <a:solidFill>
                  <a:srgbClr val="146C18"/>
                </a:solidFill>
                <a:ea typeface="黑体" panose="02010609060101010101" pitchFamily="49" charset="-122"/>
              </a:rPr>
              <a:t>IEN</a:t>
            </a:r>
            <a:endParaRPr lang="zh-CN" altLang="en-US" sz="2000" baseline="-18000" dirty="0">
              <a:solidFill>
                <a:srgbClr val="146C18"/>
              </a:solidFill>
              <a:ea typeface="黑体" panose="02010609060101010101" pitchFamily="49" charset="-122"/>
            </a:endParaRPr>
          </a:p>
          <a:p>
            <a:pPr marL="952500" lvl="1" indent="-495300">
              <a:buNone/>
            </a:pPr>
            <a:r>
              <a:rPr lang="en-US" altLang="zh-CN" sz="2000" dirty="0">
                <a:solidFill>
                  <a:schemeClr val="accent2"/>
                </a:solidFill>
                <a:ea typeface="黑体" panose="02010609060101010101" pitchFamily="49" charset="-122"/>
              </a:rPr>
              <a:t>② </a:t>
            </a:r>
            <a:r>
              <a:rPr lang="zh-CN" altLang="en-US" sz="2000" dirty="0">
                <a:solidFill>
                  <a:schemeClr val="accent2"/>
                </a:solidFill>
                <a:ea typeface="黑体" panose="02010609060101010101" pitchFamily="49" charset="-122"/>
              </a:rPr>
              <a:t>保护断点和程序状态</a:t>
            </a:r>
            <a:endParaRPr lang="en-US" altLang="zh-CN" sz="2000" dirty="0">
              <a:solidFill>
                <a:schemeClr val="accent2"/>
              </a:solidFill>
              <a:ea typeface="黑体" panose="02010609060101010101" pitchFamily="49" charset="-122"/>
            </a:endParaRPr>
          </a:p>
          <a:p>
            <a:pPr marL="952500" lvl="1" indent="-495300">
              <a:buNone/>
            </a:pPr>
            <a:r>
              <a:rPr lang="zh-CN" altLang="en-US" sz="2000" dirty="0">
                <a:solidFill>
                  <a:schemeClr val="accent2"/>
                </a:solidFill>
                <a:ea typeface="黑体" panose="02010609060101010101" pitchFamily="49" charset="-122"/>
              </a:rPr>
              <a:t>    </a:t>
            </a:r>
            <a:r>
              <a:rPr lang="en-US" altLang="zh-CN" sz="2000" dirty="0">
                <a:solidFill>
                  <a:srgbClr val="146C18"/>
                </a:solidFill>
                <a:ea typeface="黑体" panose="02010609060101010101" pitchFamily="49" charset="-122"/>
              </a:rPr>
              <a:t>PC =&gt; </a:t>
            </a:r>
            <a:r>
              <a:rPr lang="zh-CN" altLang="en-US" sz="2000" dirty="0">
                <a:solidFill>
                  <a:srgbClr val="146C18"/>
                </a:solidFill>
                <a:ea typeface="黑体" panose="02010609060101010101" pitchFamily="49" charset="-122"/>
              </a:rPr>
              <a:t>堆栈（或特殊寄存器</a:t>
            </a:r>
            <a:r>
              <a:rPr lang="en-US" altLang="zh-CN" sz="2000" dirty="0">
                <a:solidFill>
                  <a:srgbClr val="146C18"/>
                </a:solidFill>
                <a:ea typeface="黑体" panose="02010609060101010101" pitchFamily="49" charset="-122"/>
              </a:rPr>
              <a:t>EPC</a:t>
            </a:r>
            <a:r>
              <a:rPr lang="zh-CN" altLang="en-US" sz="2000" dirty="0">
                <a:solidFill>
                  <a:srgbClr val="146C18"/>
                </a:solidFill>
                <a:ea typeface="黑体" panose="02010609060101010101" pitchFamily="49" charset="-122"/>
              </a:rPr>
              <a:t>）</a:t>
            </a:r>
          </a:p>
          <a:p>
            <a:pPr marL="952500" lvl="1" indent="-495300">
              <a:buNone/>
            </a:pPr>
            <a:r>
              <a:rPr lang="zh-CN" altLang="en-US" sz="2000" dirty="0">
                <a:solidFill>
                  <a:srgbClr val="146C18"/>
                </a:solidFill>
                <a:ea typeface="黑体" panose="02010609060101010101" pitchFamily="49" charset="-122"/>
              </a:rPr>
              <a:t>    </a:t>
            </a:r>
            <a:r>
              <a:rPr lang="en-US" altLang="zh-CN" sz="2000" dirty="0">
                <a:solidFill>
                  <a:srgbClr val="146C18"/>
                </a:solidFill>
                <a:ea typeface="黑体" panose="02010609060101010101" pitchFamily="49" charset="-122"/>
              </a:rPr>
              <a:t>PSW =&gt; </a:t>
            </a:r>
            <a:r>
              <a:rPr lang="zh-CN" altLang="en-US" sz="2000" dirty="0">
                <a:solidFill>
                  <a:srgbClr val="146C18"/>
                </a:solidFill>
                <a:ea typeface="黑体" panose="02010609060101010101" pitchFamily="49" charset="-122"/>
              </a:rPr>
              <a:t>堆栈</a:t>
            </a:r>
          </a:p>
          <a:p>
            <a:pPr marL="952500" lvl="1" indent="-495300">
              <a:buNone/>
            </a:pPr>
            <a:r>
              <a:rPr lang="en-US" altLang="zh-CN" sz="2000" dirty="0">
                <a:solidFill>
                  <a:schemeClr val="accent2"/>
                </a:solidFill>
                <a:ea typeface="黑体" panose="02010609060101010101" pitchFamily="49" charset="-122"/>
              </a:rPr>
              <a:t>③ </a:t>
            </a:r>
            <a:r>
              <a:rPr lang="zh-CN" altLang="en-US" sz="2000" dirty="0">
                <a:solidFill>
                  <a:schemeClr val="accent2"/>
                </a:solidFill>
                <a:ea typeface="黑体" panose="02010609060101010101" pitchFamily="49" charset="-122"/>
              </a:rPr>
              <a:t>识别中断源</a:t>
            </a:r>
          </a:p>
          <a:p>
            <a:pPr marL="533400" indent="-533400">
              <a:lnSpc>
                <a:spcPct val="110000"/>
              </a:lnSpc>
              <a:spcBef>
                <a:spcPct val="30000"/>
              </a:spcBef>
              <a:buNone/>
            </a:pPr>
            <a:r>
              <a:rPr lang="zh-CN" altLang="en-US" sz="2000" dirty="0">
                <a:solidFill>
                  <a:schemeClr val="accent2"/>
                </a:solidFill>
                <a:ea typeface="黑体" panose="02010609060101010101" pitchFamily="49" charset="-122"/>
              </a:rPr>
              <a:t>        </a:t>
            </a:r>
            <a:r>
              <a:rPr lang="zh-CN" altLang="en-US" sz="2000" dirty="0">
                <a:solidFill>
                  <a:srgbClr val="146C18"/>
                </a:solidFill>
                <a:ea typeface="黑体" panose="02010609060101010101" pitchFamily="49" charset="-122"/>
              </a:rPr>
              <a:t>取得中断服务程序首地址和初始   </a:t>
            </a:r>
            <a:r>
              <a:rPr lang="en-US" altLang="zh-CN" sz="2000" dirty="0">
                <a:solidFill>
                  <a:srgbClr val="146C18"/>
                </a:solidFill>
                <a:ea typeface="黑体" panose="02010609060101010101" pitchFamily="49" charset="-122"/>
              </a:rPr>
              <a:t>PSW</a:t>
            </a:r>
            <a:r>
              <a:rPr lang="zh-CN" altLang="en-US" sz="2000" dirty="0">
                <a:solidFill>
                  <a:srgbClr val="146C18"/>
                </a:solidFill>
                <a:ea typeface="黑体" panose="02010609060101010101" pitchFamily="49" charset="-122"/>
              </a:rPr>
              <a:t>分别送</a:t>
            </a:r>
            <a:r>
              <a:rPr lang="en-US" altLang="zh-CN" sz="2000" dirty="0">
                <a:solidFill>
                  <a:srgbClr val="146C18"/>
                </a:solidFill>
                <a:ea typeface="黑体" panose="02010609060101010101" pitchFamily="49" charset="-122"/>
              </a:rPr>
              <a:t>PC</a:t>
            </a:r>
            <a:r>
              <a:rPr lang="zh-CN" altLang="en-US" sz="2000" dirty="0">
                <a:solidFill>
                  <a:srgbClr val="146C18"/>
                </a:solidFill>
                <a:ea typeface="黑体" panose="02010609060101010101" pitchFamily="49" charset="-122"/>
              </a:rPr>
              <a:t>和</a:t>
            </a:r>
            <a:r>
              <a:rPr lang="en-US" altLang="zh-CN" sz="2000" dirty="0">
                <a:solidFill>
                  <a:srgbClr val="146C18"/>
                </a:solidFill>
                <a:ea typeface="黑体" panose="02010609060101010101" pitchFamily="49" charset="-122"/>
              </a:rPr>
              <a:t>PSWR</a:t>
            </a:r>
          </a:p>
        </p:txBody>
      </p:sp>
      <p:pic>
        <p:nvPicPr>
          <p:cNvPr id="83972" name="Picture 4" descr="中断响应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6" y="854218"/>
            <a:ext cx="43719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7" name="Text Box 5"/>
          <p:cNvSpPr txBox="1">
            <a:spLocks noChangeArrowheads="1"/>
          </p:cNvSpPr>
          <p:nvPr/>
        </p:nvSpPr>
        <p:spPr bwMode="auto">
          <a:xfrm>
            <a:off x="7823200" y="4354513"/>
            <a:ext cx="1189038" cy="971550"/>
          </a:xfrm>
          <a:prstGeom prst="rect">
            <a:avLst/>
          </a:prstGeom>
          <a:noFill/>
          <a:ln w="1270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latin typeface="Arial" panose="020B0604020202020204" pitchFamily="34" charset="0"/>
                <a:ea typeface="黑体" panose="02010609060101010101" pitchFamily="49" charset="-122"/>
              </a:rPr>
              <a:t>由处理器硬件完成三个操作</a:t>
            </a:r>
          </a:p>
        </p:txBody>
      </p:sp>
      <p:sp>
        <p:nvSpPr>
          <p:cNvPr id="253958" name="Text Box 6"/>
          <p:cNvSpPr txBox="1">
            <a:spLocks noChangeArrowheads="1"/>
          </p:cNvSpPr>
          <p:nvPr/>
        </p:nvSpPr>
        <p:spPr bwMode="auto">
          <a:xfrm>
            <a:off x="7908925" y="2805114"/>
            <a:ext cx="2292350" cy="682625"/>
          </a:xfrm>
          <a:prstGeom prst="rect">
            <a:avLst/>
          </a:prstGeom>
          <a:noFill/>
          <a:ln w="1270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latin typeface="黑体" panose="02010609060101010101" pitchFamily="49" charset="-122"/>
                <a:ea typeface="黑体" panose="02010609060101010101" pitchFamily="49" charset="-122"/>
              </a:rPr>
              <a:t>执行指令的最后一步：启动中断查询</a:t>
            </a:r>
          </a:p>
        </p:txBody>
      </p:sp>
      <p:grpSp>
        <p:nvGrpSpPr>
          <p:cNvPr id="253961" name="Group 9"/>
          <p:cNvGrpSpPr/>
          <p:nvPr/>
        </p:nvGrpSpPr>
        <p:grpSpPr bwMode="auto">
          <a:xfrm>
            <a:off x="1860551" y="5578618"/>
            <a:ext cx="4467225" cy="971550"/>
            <a:chOff x="212" y="3645"/>
            <a:chExt cx="2814" cy="612"/>
          </a:xfrm>
        </p:grpSpPr>
        <p:sp>
          <p:nvSpPr>
            <p:cNvPr id="83976" name="Text Box 7"/>
            <p:cNvSpPr txBox="1">
              <a:spLocks noChangeArrowheads="1"/>
            </p:cNvSpPr>
            <p:nvPr/>
          </p:nvSpPr>
          <p:spPr bwMode="auto">
            <a:xfrm>
              <a:off x="212" y="3645"/>
              <a:ext cx="2578" cy="612"/>
            </a:xfrm>
            <a:prstGeom prst="rect">
              <a:avLst/>
            </a:prstGeom>
            <a:solidFill>
              <a:schemeClr val="bg1"/>
            </a:solidFill>
            <a:ln w="12700">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solidFill>
                    <a:srgbClr val="D1390F"/>
                  </a:solidFill>
                  <a:latin typeface="Arial" panose="020B0604020202020204" pitchFamily="34" charset="0"/>
                  <a:ea typeface="黑体" panose="02010609060101010101" pitchFamily="49" charset="-122"/>
                </a:rPr>
                <a:t>从总线的数据线上取得中断类型号后得到中断服务程序首址</a:t>
              </a:r>
              <a:r>
                <a:rPr lang="zh-CN" altLang="en-US" sz="1900">
                  <a:solidFill>
                    <a:srgbClr val="2E9267"/>
                  </a:solidFill>
                  <a:latin typeface="Arial" panose="020B0604020202020204" pitchFamily="34" charset="0"/>
                  <a:ea typeface="黑体" panose="02010609060101010101" pitchFamily="49" charset="-122"/>
                </a:rPr>
                <a:t>（向量中断）</a:t>
              </a:r>
              <a:r>
                <a:rPr lang="zh-CN" altLang="en-US" sz="1900">
                  <a:solidFill>
                    <a:srgbClr val="D1390F"/>
                  </a:solidFill>
                  <a:latin typeface="Arial" panose="020B0604020202020204" pitchFamily="34" charset="0"/>
                  <a:ea typeface="黑体" panose="02010609060101010101" pitchFamily="49" charset="-122"/>
                </a:rPr>
                <a:t>或直接转中断查询程序</a:t>
              </a:r>
              <a:r>
                <a:rPr lang="zh-CN" altLang="en-US" sz="1900">
                  <a:solidFill>
                    <a:srgbClr val="2E9267"/>
                  </a:solidFill>
                  <a:latin typeface="Arial" panose="020B0604020202020204" pitchFamily="34" charset="0"/>
                  <a:ea typeface="黑体" panose="02010609060101010101" pitchFamily="49" charset="-122"/>
                </a:rPr>
                <a:t>（软件查询）</a:t>
              </a:r>
            </a:p>
          </p:txBody>
        </p:sp>
        <p:sp>
          <p:nvSpPr>
            <p:cNvPr id="83977" name="Line 8"/>
            <p:cNvSpPr>
              <a:spLocks noChangeShapeType="1"/>
            </p:cNvSpPr>
            <p:nvPr/>
          </p:nvSpPr>
          <p:spPr bwMode="auto">
            <a:xfrm flipV="1">
              <a:off x="2724" y="3803"/>
              <a:ext cx="302" cy="156"/>
            </a:xfrm>
            <a:prstGeom prst="line">
              <a:avLst/>
            </a:prstGeom>
            <a:noFill/>
            <a:ln w="3810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t>中断响应</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3955">
                                            <p:txEl>
                                              <p:pRg st="2" end="2"/>
                                            </p:txEl>
                                          </p:spTgt>
                                        </p:tgtEl>
                                        <p:attrNameLst>
                                          <p:attrName>style.visibility</p:attrName>
                                        </p:attrNameLst>
                                      </p:cBhvr>
                                      <p:to>
                                        <p:strVal val="visible"/>
                                      </p:to>
                                    </p:set>
                                    <p:animEffect transition="in" filter="blinds(horizontal)">
                                      <p:cBhvr>
                                        <p:cTn id="7" dur="500"/>
                                        <p:tgtEl>
                                          <p:spTgt spid="2539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3955">
                                            <p:txEl>
                                              <p:pRg st="3" end="3"/>
                                            </p:txEl>
                                          </p:spTgt>
                                        </p:tgtEl>
                                        <p:attrNameLst>
                                          <p:attrName>style.visibility</p:attrName>
                                        </p:attrNameLst>
                                      </p:cBhvr>
                                      <p:to>
                                        <p:strVal val="visible"/>
                                      </p:to>
                                    </p:set>
                                    <p:animEffect transition="in" filter="blinds(horizontal)">
                                      <p:cBhvr>
                                        <p:cTn id="12" dur="500"/>
                                        <p:tgtEl>
                                          <p:spTgt spid="25395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animEffect transition="in" filter="blinds(horizontal)">
                                      <p:cBhvr>
                                        <p:cTn id="17" dur="500"/>
                                        <p:tgtEl>
                                          <p:spTgt spid="25395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53955">
                                            <p:txEl>
                                              <p:pRg st="5" end="5"/>
                                            </p:txEl>
                                          </p:spTgt>
                                        </p:tgtEl>
                                        <p:attrNameLst>
                                          <p:attrName>style.visibility</p:attrName>
                                        </p:attrNameLst>
                                      </p:cBhvr>
                                      <p:to>
                                        <p:strVal val="visible"/>
                                      </p:to>
                                    </p:set>
                                    <p:animEffect transition="in" filter="blinds(horizontal)">
                                      <p:cBhvr>
                                        <p:cTn id="20" dur="500"/>
                                        <p:tgtEl>
                                          <p:spTgt spid="25395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53955">
                                            <p:txEl>
                                              <p:pRg st="6" end="6"/>
                                            </p:txEl>
                                          </p:spTgt>
                                        </p:tgtEl>
                                        <p:attrNameLst>
                                          <p:attrName>style.visibility</p:attrName>
                                        </p:attrNameLst>
                                      </p:cBhvr>
                                      <p:to>
                                        <p:strVal val="visible"/>
                                      </p:to>
                                    </p:set>
                                    <p:animEffect transition="in" filter="blinds(horizontal)">
                                      <p:cBhvr>
                                        <p:cTn id="23" dur="500"/>
                                        <p:tgtEl>
                                          <p:spTgt spid="25395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53955">
                                            <p:txEl>
                                              <p:pRg st="7" end="7"/>
                                            </p:txEl>
                                          </p:spTgt>
                                        </p:tgtEl>
                                        <p:attrNameLst>
                                          <p:attrName>style.visibility</p:attrName>
                                        </p:attrNameLst>
                                      </p:cBhvr>
                                      <p:to>
                                        <p:strVal val="visible"/>
                                      </p:to>
                                    </p:set>
                                    <p:animEffect transition="in" filter="blinds(horizontal)">
                                      <p:cBhvr>
                                        <p:cTn id="26" dur="500"/>
                                        <p:tgtEl>
                                          <p:spTgt spid="253955">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53955">
                                            <p:txEl>
                                              <p:pRg st="8" end="8"/>
                                            </p:txEl>
                                          </p:spTgt>
                                        </p:tgtEl>
                                        <p:attrNameLst>
                                          <p:attrName>style.visibility</p:attrName>
                                        </p:attrNameLst>
                                      </p:cBhvr>
                                      <p:to>
                                        <p:strVal val="visible"/>
                                      </p:to>
                                    </p:set>
                                    <p:animEffect transition="in" filter="blinds(horizontal)">
                                      <p:cBhvr>
                                        <p:cTn id="29" dur="500"/>
                                        <p:tgtEl>
                                          <p:spTgt spid="253955">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53955">
                                            <p:txEl>
                                              <p:pRg st="9" end="9"/>
                                            </p:txEl>
                                          </p:spTgt>
                                        </p:tgtEl>
                                        <p:attrNameLst>
                                          <p:attrName>style.visibility</p:attrName>
                                        </p:attrNameLst>
                                      </p:cBhvr>
                                      <p:to>
                                        <p:strVal val="visible"/>
                                      </p:to>
                                    </p:set>
                                    <p:animEffect transition="in" filter="blinds(horizontal)">
                                      <p:cBhvr>
                                        <p:cTn id="32" dur="500"/>
                                        <p:tgtEl>
                                          <p:spTgt spid="253955">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3955">
                                            <p:txEl>
                                              <p:pRg st="10" end="10"/>
                                            </p:txEl>
                                          </p:spTgt>
                                        </p:tgtEl>
                                        <p:attrNameLst>
                                          <p:attrName>style.visibility</p:attrName>
                                        </p:attrNameLst>
                                      </p:cBhvr>
                                      <p:to>
                                        <p:strVal val="visible"/>
                                      </p:to>
                                    </p:set>
                                    <p:animEffect transition="in" filter="blinds(horizontal)">
                                      <p:cBhvr>
                                        <p:cTn id="35" dur="500"/>
                                        <p:tgtEl>
                                          <p:spTgt spid="253955">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3958"/>
                                        </p:tgtEl>
                                        <p:attrNameLst>
                                          <p:attrName>style.visibility</p:attrName>
                                        </p:attrNameLst>
                                      </p:cBhvr>
                                      <p:to>
                                        <p:strVal val="visible"/>
                                      </p:to>
                                    </p:set>
                                    <p:animEffect transition="in" filter="blinds(horizontal)">
                                      <p:cBhvr>
                                        <p:cTn id="40" dur="500"/>
                                        <p:tgtEl>
                                          <p:spTgt spid="25395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53957"/>
                                        </p:tgtEl>
                                        <p:attrNameLst>
                                          <p:attrName>style.visibility</p:attrName>
                                        </p:attrNameLst>
                                      </p:cBhvr>
                                      <p:to>
                                        <p:strVal val="visible"/>
                                      </p:to>
                                    </p:set>
                                    <p:animEffect transition="in" filter="blinds(horizontal)">
                                      <p:cBhvr>
                                        <p:cTn id="45" dur="500"/>
                                        <p:tgtEl>
                                          <p:spTgt spid="25395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53961"/>
                                        </p:tgtEl>
                                        <p:attrNameLst>
                                          <p:attrName>style.visibility</p:attrName>
                                        </p:attrNameLst>
                                      </p:cBhvr>
                                      <p:to>
                                        <p:strVal val="visible"/>
                                      </p:to>
                                    </p:set>
                                    <p:animEffect transition="in" filter="blinds(horizontal)">
                                      <p:cBhvr>
                                        <p:cTn id="50" dur="500"/>
                                        <p:tgtEl>
                                          <p:spTgt spid="253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P spid="2539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中断源的识别方法</a:t>
            </a:r>
          </a:p>
        </p:txBody>
      </p:sp>
      <p:sp>
        <p:nvSpPr>
          <p:cNvPr id="3" name="内容占位符 2"/>
          <p:cNvSpPr>
            <a:spLocks noGrp="1"/>
          </p:cNvSpPr>
          <p:nvPr>
            <p:ph idx="1"/>
          </p:nvPr>
        </p:nvSpPr>
        <p:spPr>
          <a:xfrm>
            <a:off x="592667" y="987748"/>
            <a:ext cx="5261481" cy="1882567"/>
          </a:xfrm>
        </p:spPr>
        <p:txBody>
          <a:bodyPr/>
          <a:lstStyle/>
          <a:p>
            <a:r>
              <a:rPr lang="zh-CN" altLang="en-US" dirty="0"/>
              <a:t>软件方法（轮询）</a:t>
            </a:r>
          </a:p>
          <a:p>
            <a:pPr lvl="1"/>
            <a:r>
              <a:rPr lang="zh-CN" altLang="en-US" dirty="0"/>
              <a:t>中断查询程序根据</a:t>
            </a:r>
            <a:r>
              <a:rPr lang="zh-CN" altLang="en-US" dirty="0" smtClean="0"/>
              <a:t>中断请求</a:t>
            </a:r>
            <a:r>
              <a:rPr lang="zh-CN" altLang="en-US" dirty="0"/>
              <a:t>状态，按优先级</a:t>
            </a:r>
            <a:r>
              <a:rPr lang="zh-CN" altLang="en-US" dirty="0" smtClean="0"/>
              <a:t>顺序来</a:t>
            </a:r>
            <a:r>
              <a:rPr lang="zh-CN" altLang="en-US" dirty="0"/>
              <a:t>识别</a:t>
            </a:r>
          </a:p>
          <a:p>
            <a:pPr lvl="1"/>
            <a:r>
              <a:rPr lang="zh-CN" altLang="en-US" dirty="0" smtClean="0"/>
              <a:t>如</a:t>
            </a:r>
            <a:r>
              <a:rPr lang="en-US" altLang="zh-CN" dirty="0" smtClean="0"/>
              <a:t>MIPS</a:t>
            </a:r>
            <a:r>
              <a:rPr lang="zh-CN" altLang="en-US" dirty="0"/>
              <a:t>的异常</a:t>
            </a:r>
            <a:r>
              <a:rPr lang="en-US" altLang="zh-CN" dirty="0"/>
              <a:t>/</a:t>
            </a:r>
            <a:r>
              <a:rPr lang="zh-CN" altLang="en-US" dirty="0" smtClean="0"/>
              <a:t>中断查询</a:t>
            </a:r>
            <a:r>
              <a:rPr lang="zh-CN" altLang="en-US" dirty="0"/>
              <a:t>程序入口</a:t>
            </a:r>
            <a:r>
              <a:rPr lang="zh-CN" altLang="en-US" dirty="0" smtClean="0"/>
              <a:t>为</a:t>
            </a:r>
            <a:r>
              <a:rPr lang="en-US" altLang="zh-CN" dirty="0" smtClean="0"/>
              <a:t>0x8000 </a:t>
            </a:r>
            <a:r>
              <a:rPr lang="en-US" altLang="zh-CN" dirty="0"/>
              <a:t>0180</a:t>
            </a:r>
          </a:p>
          <a:p>
            <a:endParaRPr lang="zh-CN" altLang="en-US" dirty="0"/>
          </a:p>
        </p:txBody>
      </p:sp>
      <p:pic>
        <p:nvPicPr>
          <p:cNvPr id="4" name="Picture 6" descr="中断查询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75916" y="347870"/>
            <a:ext cx="5238750" cy="58442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12416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中断源的识别方法</a:t>
            </a:r>
          </a:p>
        </p:txBody>
      </p:sp>
      <p:sp>
        <p:nvSpPr>
          <p:cNvPr id="3" name="内容占位符 2"/>
          <p:cNvSpPr>
            <a:spLocks noGrp="1"/>
          </p:cNvSpPr>
          <p:nvPr>
            <p:ph idx="1"/>
          </p:nvPr>
        </p:nvSpPr>
        <p:spPr>
          <a:xfrm>
            <a:off x="592667" y="987748"/>
            <a:ext cx="10922000" cy="2821285"/>
          </a:xfrm>
        </p:spPr>
        <p:txBody>
          <a:bodyPr/>
          <a:lstStyle/>
          <a:p>
            <a:r>
              <a:rPr lang="zh-CN" altLang="en-US" dirty="0"/>
              <a:t>硬件方法（向量中断）</a:t>
            </a:r>
          </a:p>
          <a:p>
            <a:r>
              <a:rPr lang="zh-CN" altLang="en-US" dirty="0"/>
              <a:t>将所有中断请求状态</a:t>
            </a:r>
            <a:r>
              <a:rPr lang="zh-CN" altLang="en-US" dirty="0" smtClean="0"/>
              <a:t>送到</a:t>
            </a:r>
            <a:r>
              <a:rPr lang="zh-CN" altLang="en-US" dirty="0"/>
              <a:t>一个排队电路中，</a:t>
            </a:r>
            <a:r>
              <a:rPr lang="zh-CN" altLang="en-US" dirty="0" smtClean="0"/>
              <a:t>根据</a:t>
            </a:r>
            <a:r>
              <a:rPr lang="zh-CN" altLang="en-US" dirty="0"/>
              <a:t>中断优先级识别出</a:t>
            </a:r>
            <a:r>
              <a:rPr lang="zh-CN" altLang="en-US" dirty="0" smtClean="0"/>
              <a:t>最高</a:t>
            </a:r>
            <a:r>
              <a:rPr lang="zh-CN" altLang="en-US" dirty="0"/>
              <a:t>优先级的中断请求</a:t>
            </a:r>
          </a:p>
          <a:p>
            <a:pPr lvl="1"/>
            <a:r>
              <a:rPr lang="zh-CN" altLang="en-US" dirty="0"/>
              <a:t>链式查询（菊花链）</a:t>
            </a:r>
          </a:p>
          <a:p>
            <a:pPr lvl="1"/>
            <a:r>
              <a:rPr lang="zh-CN" altLang="en-US" dirty="0"/>
              <a:t>独立请求（并行判优）</a:t>
            </a:r>
          </a:p>
          <a:p>
            <a:endParaRPr lang="zh-CN" altLang="en-US" dirty="0"/>
          </a:p>
        </p:txBody>
      </p:sp>
    </p:spTree>
    <p:extLst>
      <p:ext uri="{BB962C8B-B14F-4D97-AF65-F5344CB8AC3E}">
        <p14:creationId xmlns:p14="http://schemas.microsoft.com/office/powerpoint/2010/main" val="128569704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352800" y="149542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aphicFrame>
        <p:nvGraphicFramePr>
          <p:cNvPr id="86019" name="Object 3"/>
          <p:cNvGraphicFramePr>
            <a:graphicFrameLocks noChangeAspect="1"/>
          </p:cNvGraphicFramePr>
          <p:nvPr/>
        </p:nvGraphicFramePr>
        <p:xfrm>
          <a:off x="1524001" y="958850"/>
          <a:ext cx="8824913" cy="5607050"/>
        </p:xfrm>
        <a:graphic>
          <a:graphicData uri="http://schemas.openxmlformats.org/presentationml/2006/ole">
            <mc:AlternateContent xmlns:mc="http://schemas.openxmlformats.org/markup-compatibility/2006">
              <mc:Choice xmlns:v="urn:schemas-microsoft-com:vml" Requires="v">
                <p:oleObj spid="_x0000_s86081" name="芞" r:id="rId3" imgW="5914390" imgH="4276090" progId="Word.Picture.8">
                  <p:embed/>
                </p:oleObj>
              </mc:Choice>
              <mc:Fallback>
                <p:oleObj name="芞" r:id="rId3" imgW="5914390" imgH="427609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958850"/>
                        <a:ext cx="88249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1" name="Text Box 5"/>
          <p:cNvSpPr txBox="1">
            <a:spLocks noChangeArrowheads="1"/>
          </p:cNvSpPr>
          <p:nvPr/>
        </p:nvSpPr>
        <p:spPr bwMode="auto">
          <a:xfrm>
            <a:off x="6711951" y="622301"/>
            <a:ext cx="2728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latin typeface="Arial" panose="020B0604020202020204" pitchFamily="34" charset="0"/>
                <a:ea typeface="黑体" panose="02010609060101010101" pitchFamily="49" charset="-122"/>
              </a:rPr>
              <a:t>中     断     类    型    号</a:t>
            </a:r>
          </a:p>
        </p:txBody>
      </p:sp>
      <p:sp>
        <p:nvSpPr>
          <p:cNvPr id="86022" name="Text Box 6"/>
          <p:cNvSpPr txBox="1">
            <a:spLocks noChangeArrowheads="1"/>
          </p:cNvSpPr>
          <p:nvPr/>
        </p:nvSpPr>
        <p:spPr bwMode="auto">
          <a:xfrm>
            <a:off x="2046289" y="1133475"/>
            <a:ext cx="536575" cy="110799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编码器</a:t>
            </a:r>
          </a:p>
        </p:txBody>
      </p:sp>
      <p:sp>
        <p:nvSpPr>
          <p:cNvPr id="86023" name="Text Box 7"/>
          <p:cNvSpPr txBox="1">
            <a:spLocks noChangeArrowheads="1"/>
          </p:cNvSpPr>
          <p:nvPr/>
        </p:nvSpPr>
        <p:spPr bwMode="auto">
          <a:xfrm>
            <a:off x="2022476" y="2546350"/>
            <a:ext cx="536575" cy="21236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并行判优线路</a:t>
            </a:r>
          </a:p>
        </p:txBody>
      </p:sp>
      <p:sp>
        <p:nvSpPr>
          <p:cNvPr id="86024" name="Text Box 8"/>
          <p:cNvSpPr txBox="1">
            <a:spLocks noChangeArrowheads="1"/>
          </p:cNvSpPr>
          <p:nvPr/>
        </p:nvSpPr>
        <p:spPr bwMode="auto">
          <a:xfrm>
            <a:off x="1671639" y="5219700"/>
            <a:ext cx="854075"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rIns="0">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200">
                <a:latin typeface="黑体" panose="02010609060101010101" pitchFamily="49" charset="-122"/>
                <a:ea typeface="黑体" panose="02010609060101010101" pitchFamily="49" charset="-122"/>
              </a:rPr>
              <a:t> 中断 </a:t>
            </a:r>
          </a:p>
          <a:p>
            <a:r>
              <a:rPr lang="zh-CN" altLang="en-US" sz="2200">
                <a:latin typeface="黑体" panose="02010609060101010101" pitchFamily="49" charset="-122"/>
                <a:ea typeface="黑体" panose="02010609060101010101" pitchFamily="49" charset="-122"/>
              </a:rPr>
              <a:t> 查询</a:t>
            </a:r>
          </a:p>
        </p:txBody>
      </p:sp>
      <p:sp>
        <p:nvSpPr>
          <p:cNvPr id="86025" name="Text Box 9"/>
          <p:cNvSpPr txBox="1">
            <a:spLocks noChangeArrowheads="1"/>
          </p:cNvSpPr>
          <p:nvPr/>
        </p:nvSpPr>
        <p:spPr bwMode="auto">
          <a:xfrm>
            <a:off x="3051176" y="1749425"/>
            <a:ext cx="1624013"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spcBef>
                <a:spcPct val="50000"/>
              </a:spcBef>
            </a:pPr>
            <a:r>
              <a:rPr lang="zh-CN" altLang="en-US" sz="2200">
                <a:latin typeface="黑体" panose="02010609060101010101" pitchFamily="49" charset="-122"/>
                <a:ea typeface="黑体" panose="02010609060101010101" pitchFamily="49" charset="-122"/>
              </a:rPr>
              <a:t>中断类型号形成线路</a:t>
            </a:r>
          </a:p>
        </p:txBody>
      </p:sp>
      <p:sp>
        <p:nvSpPr>
          <p:cNvPr id="2" name="标题 1"/>
          <p:cNvSpPr>
            <a:spLocks noGrp="1"/>
          </p:cNvSpPr>
          <p:nvPr>
            <p:ph type="title"/>
          </p:nvPr>
        </p:nvSpPr>
        <p:spPr/>
        <p:txBody>
          <a:bodyPr/>
          <a:lstStyle/>
          <a:p>
            <a:r>
              <a:rPr lang="zh-CN" altLang="en-US" dirty="0"/>
              <a:t>中断优先权编码器</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a:xfrm>
            <a:off x="533256" y="841994"/>
            <a:ext cx="9642764" cy="6016006"/>
          </a:xfrm>
        </p:spPr>
        <p:txBody>
          <a:bodyPr/>
          <a:lstStyle/>
          <a:p>
            <a:pPr marL="342900" indent="-342900">
              <a:lnSpc>
                <a:spcPct val="100000"/>
              </a:lnSpc>
              <a:spcBef>
                <a:spcPct val="15000"/>
              </a:spcBef>
              <a:buNone/>
            </a:pPr>
            <a:r>
              <a:rPr lang="zh-CN" altLang="en-US" sz="1900" dirty="0">
                <a:solidFill>
                  <a:srgbClr val="996633"/>
                </a:solidFill>
                <a:ea typeface="黑体" panose="02010609060101010101" pitchFamily="49" charset="-122"/>
              </a:rPr>
              <a:t>中断过程：中断响应 </a:t>
            </a:r>
            <a:r>
              <a:rPr lang="en-US" altLang="zh-CN" sz="1900" dirty="0">
                <a:solidFill>
                  <a:srgbClr val="996633"/>
                </a:solidFill>
                <a:ea typeface="黑体" panose="02010609060101010101" pitchFamily="49" charset="-122"/>
              </a:rPr>
              <a:t>+ </a:t>
            </a:r>
            <a:r>
              <a:rPr lang="zh-CN" altLang="en-US" sz="1900" dirty="0">
                <a:solidFill>
                  <a:srgbClr val="996633"/>
                </a:solidFill>
                <a:ea typeface="黑体" panose="02010609060101010101" pitchFamily="49" charset="-122"/>
              </a:rPr>
              <a:t>中断处理</a:t>
            </a:r>
          </a:p>
          <a:p>
            <a:pPr marL="342900" indent="-342900">
              <a:lnSpc>
                <a:spcPct val="100000"/>
              </a:lnSpc>
              <a:spcBef>
                <a:spcPct val="15000"/>
              </a:spcBef>
              <a:buNone/>
            </a:pPr>
            <a:r>
              <a:rPr lang="zh-CN" altLang="en-US" sz="1900" dirty="0">
                <a:solidFill>
                  <a:srgbClr val="D1390F"/>
                </a:solidFill>
                <a:ea typeface="黑体" panose="02010609060101010101" pitchFamily="49" charset="-122"/>
              </a:rPr>
              <a:t>中断响应</a:t>
            </a:r>
            <a:r>
              <a:rPr lang="zh-CN" altLang="en-US" sz="1900" dirty="0">
                <a:ea typeface="黑体" panose="02010609060101010101" pitchFamily="49" charset="-122"/>
              </a:rPr>
              <a:t>的结果就是</a:t>
            </a:r>
            <a:r>
              <a:rPr lang="zh-CN" altLang="en-US" sz="1900" dirty="0">
                <a:solidFill>
                  <a:srgbClr val="D1390F"/>
                </a:solidFill>
                <a:ea typeface="黑体" panose="02010609060101010101" pitchFamily="49" charset="-122"/>
              </a:rPr>
              <a:t>调出</a:t>
            </a:r>
            <a:r>
              <a:rPr lang="zh-CN" altLang="en-US" sz="1900" dirty="0">
                <a:ea typeface="黑体" panose="02010609060101010101" pitchFamily="49" charset="-122"/>
              </a:rPr>
              <a:t>相应的中断服务程序 </a:t>
            </a:r>
            <a:r>
              <a:rPr lang="zh-CN" altLang="en-US" sz="1900" dirty="0">
                <a:solidFill>
                  <a:srgbClr val="146C18"/>
                </a:solidFill>
                <a:ea typeface="黑体" panose="02010609060101010101" pitchFamily="49" charset="-122"/>
              </a:rPr>
              <a:t>（处在“禁止中断”状态）</a:t>
            </a:r>
          </a:p>
          <a:p>
            <a:pPr marL="342900" indent="-342900">
              <a:lnSpc>
                <a:spcPct val="100000"/>
              </a:lnSpc>
              <a:spcBef>
                <a:spcPct val="15000"/>
              </a:spcBef>
              <a:buNone/>
            </a:pPr>
            <a:r>
              <a:rPr lang="zh-CN" altLang="en-US" sz="1900" dirty="0">
                <a:solidFill>
                  <a:srgbClr val="D1390F"/>
                </a:solidFill>
                <a:ea typeface="黑体" panose="02010609060101010101" pitchFamily="49" charset="-122"/>
              </a:rPr>
              <a:t>中断处理</a:t>
            </a:r>
            <a:r>
              <a:rPr lang="zh-CN" altLang="en-US" sz="1900" dirty="0">
                <a:ea typeface="黑体" panose="02010609060101010101" pitchFamily="49" charset="-122"/>
              </a:rPr>
              <a:t>是指</a:t>
            </a:r>
            <a:r>
              <a:rPr lang="zh-CN" altLang="en-US" sz="1900" dirty="0">
                <a:solidFill>
                  <a:srgbClr val="D1390F"/>
                </a:solidFill>
                <a:ea typeface="黑体" panose="02010609060101010101" pitchFamily="49" charset="-122"/>
              </a:rPr>
              <a:t>执行</a:t>
            </a:r>
            <a:r>
              <a:rPr lang="zh-CN" altLang="en-US" sz="1900" dirty="0">
                <a:ea typeface="黑体" panose="02010609060101010101" pitchFamily="49" charset="-122"/>
              </a:rPr>
              <a:t>相应中断服务程序的过程</a:t>
            </a:r>
          </a:p>
          <a:p>
            <a:pPr marL="742950" lvl="1" indent="-285750">
              <a:lnSpc>
                <a:spcPct val="100000"/>
              </a:lnSpc>
              <a:spcBef>
                <a:spcPct val="15000"/>
              </a:spcBef>
            </a:pPr>
            <a:r>
              <a:rPr lang="zh-CN" altLang="en-US" sz="1900" dirty="0">
                <a:ea typeface="黑体" panose="02010609060101010101" pitchFamily="49" charset="-122"/>
              </a:rPr>
              <a:t>不同的中断源其对应的中断服务程序不同。</a:t>
            </a:r>
          </a:p>
          <a:p>
            <a:pPr marL="742950" lvl="1" indent="-285750">
              <a:lnSpc>
                <a:spcPct val="100000"/>
              </a:lnSpc>
              <a:spcBef>
                <a:spcPct val="15000"/>
              </a:spcBef>
            </a:pPr>
            <a:r>
              <a:rPr lang="zh-CN" altLang="en-US" sz="1900" dirty="0">
                <a:ea typeface="黑体" panose="02010609060101010101" pitchFamily="49" charset="-122"/>
              </a:rPr>
              <a:t>典型的</a:t>
            </a:r>
            <a:r>
              <a:rPr lang="zh-CN" altLang="en-US" sz="1900" dirty="0">
                <a:solidFill>
                  <a:schemeClr val="accent1"/>
                </a:solidFill>
                <a:ea typeface="黑体" panose="02010609060101010101" pitchFamily="49" charset="-122"/>
              </a:rPr>
              <a:t>多重中断</a:t>
            </a:r>
            <a:r>
              <a:rPr lang="zh-CN" altLang="en-US" sz="1900" dirty="0">
                <a:ea typeface="黑体" panose="02010609060101010101" pitchFamily="49" charset="-122"/>
              </a:rPr>
              <a:t>处理（中断服务程序）分为三个阶段：</a:t>
            </a:r>
          </a:p>
          <a:p>
            <a:pPr marL="1143000" lvl="2" indent="-228600">
              <a:lnSpc>
                <a:spcPct val="100000"/>
              </a:lnSpc>
              <a:spcBef>
                <a:spcPct val="15000"/>
              </a:spcBef>
            </a:pPr>
            <a:r>
              <a:rPr lang="zh-CN" altLang="en-US" sz="1900" dirty="0">
                <a:ea typeface="黑体" panose="02010609060101010101" pitchFamily="49" charset="-122"/>
              </a:rPr>
              <a:t>先行段（准备阶段）</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保护现场及旧屏蔽字</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查明原因（软件识别中断时）</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设置新屏蔽字</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开中断</a:t>
            </a:r>
          </a:p>
          <a:p>
            <a:pPr marL="1143000" lvl="2" indent="-228600">
              <a:lnSpc>
                <a:spcPct val="100000"/>
              </a:lnSpc>
              <a:spcBef>
                <a:spcPct val="15000"/>
              </a:spcBef>
            </a:pPr>
            <a:r>
              <a:rPr lang="zh-CN" altLang="en-US" sz="1900" dirty="0">
                <a:ea typeface="黑体" panose="02010609060101010101" pitchFamily="49" charset="-122"/>
              </a:rPr>
              <a:t>本体段</a:t>
            </a:r>
            <a:r>
              <a:rPr lang="zh-CN" altLang="en-US" sz="1900" dirty="0">
                <a:solidFill>
                  <a:srgbClr val="D1390F"/>
                </a:solidFill>
                <a:ea typeface="黑体" panose="02010609060101010101" pitchFamily="49" charset="-122"/>
              </a:rPr>
              <a:t>（具体的中断处理阶段）</a:t>
            </a:r>
          </a:p>
          <a:p>
            <a:pPr marL="1143000" lvl="2" indent="-228600">
              <a:lnSpc>
                <a:spcPct val="100000"/>
              </a:lnSpc>
              <a:spcBef>
                <a:spcPct val="15000"/>
              </a:spcBef>
            </a:pPr>
            <a:r>
              <a:rPr lang="zh-CN" altLang="en-US" sz="1900" dirty="0">
                <a:ea typeface="黑体" panose="02010609060101010101" pitchFamily="49" charset="-122"/>
              </a:rPr>
              <a:t>结束段（恢复阶段）</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关中断</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恢复现场及旧屏蔽字</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清“中断请求”</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开中断</a:t>
            </a:r>
          </a:p>
          <a:p>
            <a:pPr marL="1600200" lvl="3" indent="-228600">
              <a:spcBef>
                <a:spcPct val="15000"/>
              </a:spcBef>
              <a:buNone/>
            </a:pPr>
            <a:r>
              <a:rPr lang="zh-CN" altLang="en-US" sz="1900" b="1" dirty="0">
                <a:solidFill>
                  <a:srgbClr val="D1390F"/>
                </a:solidFill>
                <a:latin typeface="Arial" panose="020B0604020202020204" pitchFamily="34" charset="0"/>
                <a:ea typeface="黑体" panose="02010609060101010101" pitchFamily="49" charset="-122"/>
              </a:rPr>
              <a:t>中断返回</a:t>
            </a:r>
            <a:endParaRPr lang="zh-CN" altLang="en-US" sz="1900" dirty="0">
              <a:solidFill>
                <a:srgbClr val="D1390F"/>
              </a:solidFill>
              <a:latin typeface="Arial" panose="020B0604020202020204" pitchFamily="34" charset="0"/>
              <a:ea typeface="黑体" panose="02010609060101010101" pitchFamily="49" charset="-122"/>
            </a:endParaRPr>
          </a:p>
        </p:txBody>
      </p:sp>
      <p:grpSp>
        <p:nvGrpSpPr>
          <p:cNvPr id="274444" name="Group 12"/>
          <p:cNvGrpSpPr/>
          <p:nvPr/>
        </p:nvGrpSpPr>
        <p:grpSpPr bwMode="auto">
          <a:xfrm>
            <a:off x="5177704" y="2864410"/>
            <a:ext cx="3365500" cy="884238"/>
            <a:chOff x="3136" y="1646"/>
            <a:chExt cx="2120" cy="557"/>
          </a:xfrm>
        </p:grpSpPr>
        <p:sp>
          <p:nvSpPr>
            <p:cNvPr id="90122" name="AutoShape 4"/>
            <p:cNvSpPr/>
            <p:nvPr/>
          </p:nvSpPr>
          <p:spPr bwMode="auto">
            <a:xfrm>
              <a:off x="3136" y="1646"/>
              <a:ext cx="238" cy="557"/>
            </a:xfrm>
            <a:prstGeom prst="rightBrace">
              <a:avLst>
                <a:gd name="adj1" fmla="val 19503"/>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0123" name="Text Box 6"/>
            <p:cNvSpPr txBox="1">
              <a:spLocks noChangeArrowheads="1"/>
            </p:cNvSpPr>
            <p:nvPr/>
          </p:nvSpPr>
          <p:spPr bwMode="auto">
            <a:xfrm>
              <a:off x="3382" y="1703"/>
              <a:ext cx="1874"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900">
                  <a:solidFill>
                    <a:srgbClr val="146C18"/>
                  </a:solidFill>
                  <a:latin typeface="Arial" panose="020B0604020202020204" pitchFamily="34" charset="0"/>
                  <a:ea typeface="黑体" panose="02010609060101010101" pitchFamily="49" charset="-122"/>
                </a:rPr>
                <a:t>处在“禁止中断”状态，</a:t>
              </a:r>
            </a:p>
            <a:p>
              <a:r>
                <a:rPr lang="zh-CN" altLang="en-US" sz="1900">
                  <a:solidFill>
                    <a:srgbClr val="146C18"/>
                  </a:solidFill>
                  <a:latin typeface="Arial" panose="020B0604020202020204" pitchFamily="34" charset="0"/>
                  <a:ea typeface="黑体" panose="02010609060101010101" pitchFamily="49" charset="-122"/>
                </a:rPr>
                <a:t>不允许被打断</a:t>
              </a:r>
            </a:p>
          </p:txBody>
        </p:sp>
      </p:grpSp>
      <p:grpSp>
        <p:nvGrpSpPr>
          <p:cNvPr id="274443" name="Group 11"/>
          <p:cNvGrpSpPr/>
          <p:nvPr/>
        </p:nvGrpSpPr>
        <p:grpSpPr bwMode="auto">
          <a:xfrm>
            <a:off x="5177704" y="4904243"/>
            <a:ext cx="4524375" cy="782637"/>
            <a:chOff x="2565" y="3103"/>
            <a:chExt cx="2530" cy="493"/>
          </a:xfrm>
        </p:grpSpPr>
        <p:sp>
          <p:nvSpPr>
            <p:cNvPr id="90120" name="AutoShape 5"/>
            <p:cNvSpPr/>
            <p:nvPr/>
          </p:nvSpPr>
          <p:spPr bwMode="auto">
            <a:xfrm>
              <a:off x="2565" y="3103"/>
              <a:ext cx="183" cy="393"/>
            </a:xfrm>
            <a:prstGeom prst="rightBrace">
              <a:avLst>
                <a:gd name="adj1" fmla="val 1789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0121" name="Text Box 7"/>
            <p:cNvSpPr txBox="1">
              <a:spLocks noChangeArrowheads="1"/>
            </p:cNvSpPr>
            <p:nvPr/>
          </p:nvSpPr>
          <p:spPr bwMode="auto">
            <a:xfrm>
              <a:off x="2756" y="3169"/>
              <a:ext cx="2339"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146C18"/>
                  </a:solidFill>
                  <a:latin typeface="Arial" panose="020B0604020202020204" pitchFamily="34" charset="0"/>
                  <a:ea typeface="黑体" panose="02010609060101010101" pitchFamily="49" charset="-122"/>
                </a:rPr>
                <a:t>处在“禁止中断”状态，不允许被打断</a:t>
              </a:r>
            </a:p>
          </p:txBody>
        </p:sp>
      </p:grpSp>
      <p:sp>
        <p:nvSpPr>
          <p:cNvPr id="274440" name="Text Box 8"/>
          <p:cNvSpPr txBox="1">
            <a:spLocks noChangeArrowheads="1"/>
          </p:cNvSpPr>
          <p:nvPr/>
        </p:nvSpPr>
        <p:spPr bwMode="auto">
          <a:xfrm>
            <a:off x="5595939" y="4028246"/>
            <a:ext cx="521219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rgbClr val="146C18"/>
                </a:solidFill>
                <a:latin typeface="Arial" panose="020B0604020202020204" pitchFamily="34" charset="0"/>
                <a:ea typeface="黑体" panose="02010609060101010101" pitchFamily="49" charset="-122"/>
              </a:rPr>
              <a:t>处在“允许中断”状态，可被新的</a:t>
            </a:r>
            <a:r>
              <a:rPr lang="zh-CN" altLang="en-US" sz="1900" dirty="0">
                <a:solidFill>
                  <a:schemeClr val="accent1"/>
                </a:solidFill>
                <a:latin typeface="Arial" panose="020B0604020202020204" pitchFamily="34" charset="0"/>
                <a:ea typeface="黑体" panose="02010609060101010101" pitchFamily="49" charset="-122"/>
              </a:rPr>
              <a:t>处理优先级</a:t>
            </a:r>
            <a:r>
              <a:rPr lang="zh-CN" altLang="en-US" sz="1900" dirty="0">
                <a:solidFill>
                  <a:srgbClr val="146C18"/>
                </a:solidFill>
                <a:latin typeface="Arial" panose="020B0604020202020204" pitchFamily="34" charset="0"/>
                <a:ea typeface="黑体" panose="02010609060101010101" pitchFamily="49" charset="-122"/>
              </a:rPr>
              <a:t>更高的中断打断</a:t>
            </a:r>
          </a:p>
        </p:txBody>
      </p:sp>
      <p:sp>
        <p:nvSpPr>
          <p:cNvPr id="274441" name="Text Box 9"/>
          <p:cNvSpPr txBox="1">
            <a:spLocks noChangeArrowheads="1"/>
          </p:cNvSpPr>
          <p:nvPr/>
        </p:nvSpPr>
        <p:spPr bwMode="auto">
          <a:xfrm>
            <a:off x="5456615" y="5635757"/>
            <a:ext cx="634745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1"/>
                </a:solidFill>
                <a:latin typeface="黑体" panose="02010609060101010101" pitchFamily="49" charset="-122"/>
                <a:ea typeface="黑体" panose="02010609060101010101" pitchFamily="49" charset="-122"/>
              </a:rPr>
              <a:t>单重中断</a:t>
            </a:r>
            <a:r>
              <a:rPr lang="zh-CN" altLang="en-US" sz="2000" dirty="0">
                <a:latin typeface="黑体" panose="02010609060101010101" pitchFamily="49" charset="-122"/>
                <a:ea typeface="黑体" panose="02010609060101010101" pitchFamily="49" charset="-122"/>
              </a:rPr>
              <a:t>不允许在中断处理时被新的中断打断，因而直到中断返回前才会开中断。单重中断系统无需设置中断屏蔽字。</a:t>
            </a:r>
          </a:p>
        </p:txBody>
      </p:sp>
      <p:sp>
        <p:nvSpPr>
          <p:cNvPr id="2" name="标题 1"/>
          <p:cNvSpPr>
            <a:spLocks noGrp="1"/>
          </p:cNvSpPr>
          <p:nvPr>
            <p:ph type="title"/>
          </p:nvPr>
        </p:nvSpPr>
        <p:spPr/>
        <p:txBody>
          <a:bodyPr/>
          <a:lstStyle/>
          <a:p>
            <a:r>
              <a:rPr lang="zh-CN" altLang="en-US" dirty="0" smtClean="0"/>
              <a:t>中断处理</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4435">
                                            <p:txEl>
                                              <p:pRg st="3" end="3"/>
                                            </p:txEl>
                                          </p:spTgt>
                                        </p:tgtEl>
                                        <p:attrNameLst>
                                          <p:attrName>style.visibility</p:attrName>
                                        </p:attrNameLst>
                                      </p:cBhvr>
                                      <p:to>
                                        <p:strVal val="visible"/>
                                      </p:to>
                                    </p:set>
                                    <p:animEffect transition="in" filter="checkerboard(across)">
                                      <p:cBhvr>
                                        <p:cTn id="7" dur="500"/>
                                        <p:tgtEl>
                                          <p:spTgt spid="2744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4435">
                                            <p:txEl>
                                              <p:pRg st="4" end="4"/>
                                            </p:txEl>
                                          </p:spTgt>
                                        </p:tgtEl>
                                        <p:attrNameLst>
                                          <p:attrName>style.visibility</p:attrName>
                                        </p:attrNameLst>
                                      </p:cBhvr>
                                      <p:to>
                                        <p:strVal val="visible"/>
                                      </p:to>
                                    </p:set>
                                    <p:animEffect transition="in" filter="checkerboard(across)">
                                      <p:cBhvr>
                                        <p:cTn id="12" dur="500"/>
                                        <p:tgtEl>
                                          <p:spTgt spid="2744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4435">
                                            <p:txEl>
                                              <p:pRg st="5" end="5"/>
                                            </p:txEl>
                                          </p:spTgt>
                                        </p:tgtEl>
                                        <p:attrNameLst>
                                          <p:attrName>style.visibility</p:attrName>
                                        </p:attrNameLst>
                                      </p:cBhvr>
                                      <p:to>
                                        <p:strVal val="visible"/>
                                      </p:to>
                                    </p:set>
                                    <p:animEffect transition="in" filter="checkerboard(across)">
                                      <p:cBhvr>
                                        <p:cTn id="17" dur="500"/>
                                        <p:tgtEl>
                                          <p:spTgt spid="274435">
                                            <p:txEl>
                                              <p:pRg st="5" end="5"/>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74435">
                                            <p:txEl>
                                              <p:pRg st="6" end="6"/>
                                            </p:txEl>
                                          </p:spTgt>
                                        </p:tgtEl>
                                        <p:attrNameLst>
                                          <p:attrName>style.visibility</p:attrName>
                                        </p:attrNameLst>
                                      </p:cBhvr>
                                      <p:to>
                                        <p:strVal val="visible"/>
                                      </p:to>
                                    </p:set>
                                    <p:animEffect transition="in" filter="checkerboard(across)">
                                      <p:cBhvr>
                                        <p:cTn id="20" dur="500"/>
                                        <p:tgtEl>
                                          <p:spTgt spid="274435">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74435">
                                            <p:txEl>
                                              <p:pRg st="7" end="7"/>
                                            </p:txEl>
                                          </p:spTgt>
                                        </p:tgtEl>
                                        <p:attrNameLst>
                                          <p:attrName>style.visibility</p:attrName>
                                        </p:attrNameLst>
                                      </p:cBhvr>
                                      <p:to>
                                        <p:strVal val="visible"/>
                                      </p:to>
                                    </p:set>
                                    <p:animEffect transition="in" filter="checkerboard(across)">
                                      <p:cBhvr>
                                        <p:cTn id="23" dur="500"/>
                                        <p:tgtEl>
                                          <p:spTgt spid="274435">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74435">
                                            <p:txEl>
                                              <p:pRg st="8" end="8"/>
                                            </p:txEl>
                                          </p:spTgt>
                                        </p:tgtEl>
                                        <p:attrNameLst>
                                          <p:attrName>style.visibility</p:attrName>
                                        </p:attrNameLst>
                                      </p:cBhvr>
                                      <p:to>
                                        <p:strVal val="visible"/>
                                      </p:to>
                                    </p:set>
                                    <p:animEffect transition="in" filter="checkerboard(across)">
                                      <p:cBhvr>
                                        <p:cTn id="26" dur="500"/>
                                        <p:tgtEl>
                                          <p:spTgt spid="274435">
                                            <p:txEl>
                                              <p:pRg st="8" end="8"/>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74435">
                                            <p:txEl>
                                              <p:pRg st="9" end="9"/>
                                            </p:txEl>
                                          </p:spTgt>
                                        </p:tgtEl>
                                        <p:attrNameLst>
                                          <p:attrName>style.visibility</p:attrName>
                                        </p:attrNameLst>
                                      </p:cBhvr>
                                      <p:to>
                                        <p:strVal val="visible"/>
                                      </p:to>
                                    </p:set>
                                    <p:animEffect transition="in" filter="checkerboard(across)">
                                      <p:cBhvr>
                                        <p:cTn id="29" dur="500"/>
                                        <p:tgtEl>
                                          <p:spTgt spid="274435">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74435">
                                            <p:txEl>
                                              <p:pRg st="10" end="10"/>
                                            </p:txEl>
                                          </p:spTgt>
                                        </p:tgtEl>
                                        <p:attrNameLst>
                                          <p:attrName>style.visibility</p:attrName>
                                        </p:attrNameLst>
                                      </p:cBhvr>
                                      <p:to>
                                        <p:strVal val="visible"/>
                                      </p:to>
                                    </p:set>
                                    <p:animEffect transition="in" filter="checkerboard(across)">
                                      <p:cBhvr>
                                        <p:cTn id="34" dur="500"/>
                                        <p:tgtEl>
                                          <p:spTgt spid="27443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74435">
                                            <p:txEl>
                                              <p:pRg st="11" end="11"/>
                                            </p:txEl>
                                          </p:spTgt>
                                        </p:tgtEl>
                                        <p:attrNameLst>
                                          <p:attrName>style.visibility</p:attrName>
                                        </p:attrNameLst>
                                      </p:cBhvr>
                                      <p:to>
                                        <p:strVal val="visible"/>
                                      </p:to>
                                    </p:set>
                                    <p:animEffect transition="in" filter="checkerboard(across)">
                                      <p:cBhvr>
                                        <p:cTn id="39" dur="500"/>
                                        <p:tgtEl>
                                          <p:spTgt spid="274435">
                                            <p:txEl>
                                              <p:pRg st="11" end="11"/>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274435">
                                            <p:txEl>
                                              <p:pRg st="12" end="12"/>
                                            </p:txEl>
                                          </p:spTgt>
                                        </p:tgtEl>
                                        <p:attrNameLst>
                                          <p:attrName>style.visibility</p:attrName>
                                        </p:attrNameLst>
                                      </p:cBhvr>
                                      <p:to>
                                        <p:strVal val="visible"/>
                                      </p:to>
                                    </p:set>
                                    <p:animEffect transition="in" filter="checkerboard(across)">
                                      <p:cBhvr>
                                        <p:cTn id="42" dur="500"/>
                                        <p:tgtEl>
                                          <p:spTgt spid="274435">
                                            <p:txEl>
                                              <p:pRg st="12" end="12"/>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274435">
                                            <p:txEl>
                                              <p:pRg st="13" end="13"/>
                                            </p:txEl>
                                          </p:spTgt>
                                        </p:tgtEl>
                                        <p:attrNameLst>
                                          <p:attrName>style.visibility</p:attrName>
                                        </p:attrNameLst>
                                      </p:cBhvr>
                                      <p:to>
                                        <p:strVal val="visible"/>
                                      </p:to>
                                    </p:set>
                                    <p:animEffect transition="in" filter="checkerboard(across)">
                                      <p:cBhvr>
                                        <p:cTn id="45" dur="500"/>
                                        <p:tgtEl>
                                          <p:spTgt spid="274435">
                                            <p:txEl>
                                              <p:pRg st="13" end="13"/>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74435">
                                            <p:txEl>
                                              <p:pRg st="14" end="14"/>
                                            </p:txEl>
                                          </p:spTgt>
                                        </p:tgtEl>
                                        <p:attrNameLst>
                                          <p:attrName>style.visibility</p:attrName>
                                        </p:attrNameLst>
                                      </p:cBhvr>
                                      <p:to>
                                        <p:strVal val="visible"/>
                                      </p:to>
                                    </p:set>
                                    <p:animEffect transition="in" filter="checkerboard(across)">
                                      <p:cBhvr>
                                        <p:cTn id="48" dur="500"/>
                                        <p:tgtEl>
                                          <p:spTgt spid="274435">
                                            <p:txEl>
                                              <p:pRg st="14" end="14"/>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274435">
                                            <p:txEl>
                                              <p:pRg st="15" end="15"/>
                                            </p:txEl>
                                          </p:spTgt>
                                        </p:tgtEl>
                                        <p:attrNameLst>
                                          <p:attrName>style.visibility</p:attrName>
                                        </p:attrNameLst>
                                      </p:cBhvr>
                                      <p:to>
                                        <p:strVal val="visible"/>
                                      </p:to>
                                    </p:set>
                                    <p:animEffect transition="in" filter="checkerboard(across)">
                                      <p:cBhvr>
                                        <p:cTn id="51" dur="500"/>
                                        <p:tgtEl>
                                          <p:spTgt spid="274435">
                                            <p:txEl>
                                              <p:pRg st="15" end="15"/>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274435">
                                            <p:txEl>
                                              <p:pRg st="16" end="16"/>
                                            </p:txEl>
                                          </p:spTgt>
                                        </p:tgtEl>
                                        <p:attrNameLst>
                                          <p:attrName>style.visibility</p:attrName>
                                        </p:attrNameLst>
                                      </p:cBhvr>
                                      <p:to>
                                        <p:strVal val="visible"/>
                                      </p:to>
                                    </p:set>
                                    <p:animEffect transition="in" filter="checkerboard(across)">
                                      <p:cBhvr>
                                        <p:cTn id="54" dur="500"/>
                                        <p:tgtEl>
                                          <p:spTgt spid="274435">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74444"/>
                                        </p:tgtEl>
                                        <p:attrNameLst>
                                          <p:attrName>style.visibility</p:attrName>
                                        </p:attrNameLst>
                                      </p:cBhvr>
                                      <p:to>
                                        <p:strVal val="visible"/>
                                      </p:to>
                                    </p:set>
                                    <p:animEffect transition="in" filter="blinds(horizontal)">
                                      <p:cBhvr>
                                        <p:cTn id="59" dur="500"/>
                                        <p:tgtEl>
                                          <p:spTgt spid="27444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4440"/>
                                        </p:tgtEl>
                                        <p:attrNameLst>
                                          <p:attrName>style.visibility</p:attrName>
                                        </p:attrNameLst>
                                      </p:cBhvr>
                                      <p:to>
                                        <p:strVal val="visible"/>
                                      </p:to>
                                    </p:set>
                                    <p:animEffect transition="in" filter="blinds(horizontal)">
                                      <p:cBhvr>
                                        <p:cTn id="64" dur="500"/>
                                        <p:tgtEl>
                                          <p:spTgt spid="27444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74443"/>
                                        </p:tgtEl>
                                        <p:attrNameLst>
                                          <p:attrName>style.visibility</p:attrName>
                                        </p:attrNameLst>
                                      </p:cBhvr>
                                      <p:to>
                                        <p:strVal val="visible"/>
                                      </p:to>
                                    </p:set>
                                    <p:animEffect transition="in" filter="blinds(horizontal)">
                                      <p:cBhvr>
                                        <p:cTn id="69" dur="500"/>
                                        <p:tgtEl>
                                          <p:spTgt spid="27444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4441"/>
                                        </p:tgtEl>
                                        <p:attrNameLst>
                                          <p:attrName>style.visibility</p:attrName>
                                        </p:attrNameLst>
                                      </p:cBhvr>
                                      <p:to>
                                        <p:strVal val="visible"/>
                                      </p:to>
                                    </p:set>
                                    <p:animEffect transition="in" filter="blinds(horizontal)">
                                      <p:cBhvr>
                                        <p:cTn id="74" dur="500"/>
                                        <p:tgtEl>
                                          <p:spTgt spid="27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0" grpId="0"/>
      <p:bldP spid="2744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idx="1"/>
          </p:nvPr>
        </p:nvSpPr>
        <p:spPr>
          <a:xfrm>
            <a:off x="524932" y="898196"/>
            <a:ext cx="11092103" cy="3483005"/>
          </a:xfrm>
        </p:spPr>
        <p:txBody>
          <a:bodyPr/>
          <a:lstStyle/>
          <a:p>
            <a:pPr marL="342900" indent="-342900"/>
            <a:r>
              <a:rPr lang="zh-CN" altLang="en-US" sz="2200" dirty="0">
                <a:ea typeface="黑体" panose="02010609060101010101" pitchFamily="49" charset="-122"/>
              </a:rPr>
              <a:t>多重中断和中断处理优先权的动态分配</a:t>
            </a:r>
          </a:p>
          <a:p>
            <a:pPr marL="742950" lvl="1" indent="-285750"/>
            <a:r>
              <a:rPr lang="zh-CN" altLang="en-US" sz="2200" dirty="0">
                <a:solidFill>
                  <a:schemeClr val="accent2"/>
                </a:solidFill>
                <a:ea typeface="黑体" panose="02010609060101010101" pitchFamily="49" charset="-122"/>
              </a:rPr>
              <a:t>多重中断的概念</a:t>
            </a:r>
            <a:r>
              <a:rPr lang="zh-CN" altLang="en-US" sz="2200" dirty="0">
                <a:ea typeface="黑体" panose="02010609060101010101" pitchFamily="49" charset="-122"/>
              </a:rPr>
              <a:t>：</a:t>
            </a:r>
          </a:p>
          <a:p>
            <a:pPr marL="742950" lvl="1" indent="-285750">
              <a:buNone/>
            </a:pPr>
            <a:r>
              <a:rPr lang="zh-CN" altLang="en-US" sz="2200" dirty="0">
                <a:ea typeface="黑体" panose="02010609060101010101" pitchFamily="49" charset="-122"/>
              </a:rPr>
              <a:t>  </a:t>
            </a:r>
            <a:r>
              <a:rPr lang="zh-CN" altLang="en-US" sz="2200" dirty="0">
                <a:solidFill>
                  <a:srgbClr val="008000"/>
                </a:solidFill>
                <a:ea typeface="黑体" panose="02010609060101010101" pitchFamily="49"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r>
              <a:rPr lang="zh-CN" altLang="en-US" sz="2200" dirty="0">
                <a:solidFill>
                  <a:srgbClr val="3333CC"/>
                </a:solidFill>
                <a:ea typeface="黑体" panose="02010609060101010101" pitchFamily="49" charset="-122"/>
              </a:rPr>
              <a:t>中断优先级的概念：</a:t>
            </a:r>
          </a:p>
          <a:p>
            <a:pPr marL="742950" lvl="1" indent="-285750">
              <a:buNone/>
            </a:pPr>
            <a:r>
              <a:rPr lang="zh-CN" altLang="en-US" sz="2200" dirty="0">
                <a:solidFill>
                  <a:srgbClr val="CC3399"/>
                </a:solidFill>
                <a:ea typeface="黑体" panose="02010609060101010101" pitchFamily="49" charset="-122"/>
              </a:rPr>
              <a:t>  </a:t>
            </a:r>
            <a:r>
              <a:rPr lang="zh-CN" altLang="en-US" sz="2200" dirty="0">
                <a:solidFill>
                  <a:srgbClr val="D1390F"/>
                </a:solidFill>
                <a:ea typeface="黑体" panose="02010609060101010101" pitchFamily="49" charset="-122"/>
              </a:rPr>
              <a:t>中断响应优先级</a:t>
            </a:r>
            <a:r>
              <a:rPr lang="en-US" altLang="zh-CN" sz="2200" dirty="0">
                <a:solidFill>
                  <a:srgbClr val="008000"/>
                </a:solidFill>
                <a:ea typeface="黑体" panose="02010609060101010101" pitchFamily="49" charset="-122"/>
              </a:rPr>
              <a:t>----</a:t>
            </a:r>
            <a:r>
              <a:rPr lang="zh-CN" altLang="en-US" sz="2200" dirty="0">
                <a:solidFill>
                  <a:srgbClr val="008000"/>
                </a:solidFill>
                <a:ea typeface="黑体" panose="02010609060101010101" pitchFamily="49" charset="-122"/>
              </a:rPr>
              <a:t>由</a:t>
            </a:r>
            <a:r>
              <a:rPr lang="zh-CN" altLang="en-US" sz="2200" dirty="0">
                <a:solidFill>
                  <a:schemeClr val="accent1"/>
                </a:solidFill>
                <a:ea typeface="黑体" panose="02010609060101010101" pitchFamily="49" charset="-122"/>
              </a:rPr>
              <a:t>查询程序或硬联排队线路决定</a:t>
            </a:r>
            <a:r>
              <a:rPr lang="zh-CN" altLang="en-US" sz="2200" dirty="0">
                <a:solidFill>
                  <a:srgbClr val="008000"/>
                </a:solidFill>
                <a:ea typeface="黑体" panose="02010609060101010101" pitchFamily="49" charset="-122"/>
              </a:rPr>
              <a:t>的优先权，反映多个中断同时请求时选择哪个响应。</a:t>
            </a:r>
          </a:p>
          <a:p>
            <a:pPr marL="742950" lvl="1" indent="-285750">
              <a:buNone/>
            </a:pPr>
            <a:r>
              <a:rPr lang="zh-CN" altLang="en-US" sz="2200" dirty="0">
                <a:solidFill>
                  <a:srgbClr val="008000"/>
                </a:solidFill>
                <a:ea typeface="黑体" panose="02010609060101010101" pitchFamily="49" charset="-122"/>
              </a:rPr>
              <a:t>  </a:t>
            </a:r>
            <a:r>
              <a:rPr lang="zh-CN" altLang="en-US" sz="2200" dirty="0">
                <a:solidFill>
                  <a:srgbClr val="D1390F"/>
                </a:solidFill>
                <a:ea typeface="黑体" panose="02010609060101010101" pitchFamily="49" charset="-122"/>
              </a:rPr>
              <a:t>中断处理优先级</a:t>
            </a:r>
            <a:r>
              <a:rPr lang="en-US" altLang="zh-CN" sz="2200" dirty="0">
                <a:solidFill>
                  <a:srgbClr val="008000"/>
                </a:solidFill>
                <a:ea typeface="黑体" panose="02010609060101010101" pitchFamily="49" charset="-122"/>
              </a:rPr>
              <a:t>----</a:t>
            </a:r>
            <a:r>
              <a:rPr lang="zh-CN" altLang="en-US" sz="2200" dirty="0">
                <a:solidFill>
                  <a:srgbClr val="008000"/>
                </a:solidFill>
                <a:ea typeface="黑体" panose="02010609060101010101" pitchFamily="49" charset="-122"/>
              </a:rPr>
              <a:t>由</a:t>
            </a:r>
            <a:r>
              <a:rPr lang="zh-CN" altLang="en-US" sz="2200" dirty="0" smtClean="0">
                <a:solidFill>
                  <a:srgbClr val="008000"/>
                </a:solidFill>
                <a:ea typeface="黑体" panose="02010609060101010101" pitchFamily="49" charset="-122"/>
              </a:rPr>
              <a:t>各自</a:t>
            </a:r>
            <a:r>
              <a:rPr lang="zh-CN" altLang="en-US" sz="2200" dirty="0" smtClean="0">
                <a:solidFill>
                  <a:schemeClr val="accent1"/>
                </a:solidFill>
                <a:ea typeface="黑体" panose="02010609060101010101" pitchFamily="49" charset="-122"/>
              </a:rPr>
              <a:t>中断屏蔽</a:t>
            </a:r>
            <a:r>
              <a:rPr lang="zh-CN" altLang="en-US" sz="2200" dirty="0">
                <a:solidFill>
                  <a:schemeClr val="accent1"/>
                </a:solidFill>
                <a:ea typeface="黑体" panose="02010609060101010101" pitchFamily="49" charset="-122"/>
              </a:rPr>
              <a:t>字来动态设定</a:t>
            </a:r>
            <a:r>
              <a:rPr lang="zh-CN" altLang="en-US" sz="2200" dirty="0">
                <a:solidFill>
                  <a:srgbClr val="008000"/>
                </a:solidFill>
                <a:ea typeface="黑体" panose="02010609060101010101" pitchFamily="49" charset="-122"/>
              </a:rPr>
              <a:t>，反映本中断与其它中断间的关系</a:t>
            </a:r>
            <a:r>
              <a:rPr lang="zh-CN" altLang="en-US" sz="2200" dirty="0" smtClean="0">
                <a:solidFill>
                  <a:srgbClr val="008000"/>
                </a:solidFill>
                <a:ea typeface="黑体" panose="02010609060101010101" pitchFamily="49" charset="-122"/>
              </a:rPr>
              <a:t>。</a:t>
            </a:r>
            <a:endParaRPr lang="zh-CN" altLang="en-US" sz="2200" dirty="0">
              <a:solidFill>
                <a:srgbClr val="008000"/>
              </a:solidFill>
              <a:ea typeface="黑体" panose="02010609060101010101" pitchFamily="49" charset="-122"/>
            </a:endParaRPr>
          </a:p>
        </p:txBody>
      </p:sp>
      <p:sp>
        <p:nvSpPr>
          <p:cNvPr id="2" name="标题 1"/>
          <p:cNvSpPr>
            <a:spLocks noGrp="1"/>
          </p:cNvSpPr>
          <p:nvPr>
            <p:ph type="title"/>
          </p:nvPr>
        </p:nvSpPr>
        <p:spPr/>
        <p:txBody>
          <a:bodyPr/>
          <a:lstStyle/>
          <a:p>
            <a:r>
              <a:rPr lang="zh-CN" altLang="en-US" dirty="0"/>
              <a:t>多重中断的概念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checkerboard(across)">
                                      <p:cBhvr>
                                        <p:cTn id="7" dur="500"/>
                                        <p:tgtEl>
                                          <p:spTgt spid="27750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checkerboard(across)">
                                      <p:cBhvr>
                                        <p:cTn id="10" dur="500"/>
                                        <p:tgtEl>
                                          <p:spTgt spid="277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animEffect transition="in" filter="checkerboard(across)">
                                      <p:cBhvr>
                                        <p:cTn id="15" dur="500"/>
                                        <p:tgtEl>
                                          <p:spTgt spid="27750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77507">
                                            <p:txEl>
                                              <p:pRg st="4" end="4"/>
                                            </p:txEl>
                                          </p:spTgt>
                                        </p:tgtEl>
                                        <p:attrNameLst>
                                          <p:attrName>style.visibility</p:attrName>
                                        </p:attrNameLst>
                                      </p:cBhvr>
                                      <p:to>
                                        <p:strVal val="visible"/>
                                      </p:to>
                                    </p:set>
                                    <p:animEffect transition="in" filter="checkerboard(across)">
                                      <p:cBhvr>
                                        <p:cTn id="18" dur="500"/>
                                        <p:tgtEl>
                                          <p:spTgt spid="277507">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77507">
                                            <p:txEl>
                                              <p:pRg st="5" end="5"/>
                                            </p:txEl>
                                          </p:spTgt>
                                        </p:tgtEl>
                                        <p:attrNameLst>
                                          <p:attrName>style.visibility</p:attrName>
                                        </p:attrNameLst>
                                      </p:cBhvr>
                                      <p:to>
                                        <p:strVal val="visible"/>
                                      </p:to>
                                    </p:set>
                                    <p:animEffect transition="in" filter="checkerboard(across)">
                                      <p:cBhvr>
                                        <p:cTn id="21" dur="500"/>
                                        <p:tgtEl>
                                          <p:spTgt spid="27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7" name="Picture 3" descr="中断嵌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844550"/>
            <a:ext cx="843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4" name="Text Box 6"/>
          <p:cNvSpPr txBox="1">
            <a:spLocks noChangeArrowheads="1"/>
          </p:cNvSpPr>
          <p:nvPr/>
        </p:nvSpPr>
        <p:spPr bwMode="auto">
          <a:xfrm>
            <a:off x="2338388" y="5851525"/>
            <a:ext cx="35988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pPr>
            <a:r>
              <a:rPr lang="zh-CN" altLang="en-US" sz="2000">
                <a:solidFill>
                  <a:srgbClr val="D1390F"/>
                </a:solidFill>
                <a:latin typeface="Arial" panose="020B0604020202020204" pitchFamily="34" charset="0"/>
                <a:ea typeface="黑体" panose="02010609060101010101" pitchFamily="49" charset="-122"/>
              </a:rPr>
              <a:t>中断优先级的顺序是：</a:t>
            </a:r>
          </a:p>
          <a:p>
            <a:pPr>
              <a:spcBef>
                <a:spcPct val="10000"/>
              </a:spcBef>
            </a:pPr>
            <a:r>
              <a:rPr lang="en-US" altLang="zh-CN" sz="2000">
                <a:solidFill>
                  <a:srgbClr val="D1390F"/>
                </a:solidFill>
                <a:latin typeface="Arial" panose="020B0604020202020204" pitchFamily="34" charset="0"/>
                <a:ea typeface="黑体" panose="02010609060101010101" pitchFamily="49" charset="-122"/>
              </a:rPr>
              <a:t>                  3# </a:t>
            </a:r>
            <a:r>
              <a:rPr lang="en-US" altLang="zh-CN" sz="2000">
                <a:solidFill>
                  <a:srgbClr val="D1390F"/>
                </a:solidFill>
                <a:latin typeface="Arial" panose="020B0604020202020204" pitchFamily="34" charset="0"/>
                <a:ea typeface="黑体" panose="02010609060101010101" pitchFamily="49" charset="-122"/>
                <a:cs typeface="Times New Roman" panose="02020603050405020304" pitchFamily="18" charset="0"/>
              </a:rPr>
              <a:t>&gt; 2# </a:t>
            </a:r>
            <a:r>
              <a:rPr lang="en-US" altLang="zh-CN" sz="2000">
                <a:solidFill>
                  <a:srgbClr val="D1390F"/>
                </a:solidFill>
                <a:latin typeface="Arial" panose="020B0604020202020204" pitchFamily="34" charset="0"/>
                <a:ea typeface="黑体" panose="02010609060101010101" pitchFamily="49" charset="-122"/>
              </a:rPr>
              <a:t>&gt; 1#</a:t>
            </a:r>
          </a:p>
        </p:txBody>
      </p:sp>
      <p:sp>
        <p:nvSpPr>
          <p:cNvPr id="278537" name="Text Box 9"/>
          <p:cNvSpPr txBox="1">
            <a:spLocks noChangeArrowheads="1"/>
          </p:cNvSpPr>
          <p:nvPr/>
        </p:nvSpPr>
        <p:spPr bwMode="auto">
          <a:xfrm>
            <a:off x="5565776" y="5856289"/>
            <a:ext cx="3598863" cy="70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0000"/>
              </a:spcBef>
            </a:pPr>
            <a:r>
              <a:rPr lang="en-US" altLang="zh-CN" sz="1900">
                <a:solidFill>
                  <a:srgbClr val="D1390F"/>
                </a:solidFill>
                <a:latin typeface="Arial" panose="020B0604020202020204" pitchFamily="34" charset="0"/>
                <a:ea typeface="黑体" panose="02010609060101010101" pitchFamily="49" charset="-122"/>
              </a:rPr>
              <a:t>1#</a:t>
            </a:r>
            <a:r>
              <a:rPr lang="zh-CN" altLang="en-US" sz="1900">
                <a:solidFill>
                  <a:srgbClr val="D1390F"/>
                </a:solidFill>
                <a:latin typeface="Arial" panose="020B0604020202020204" pitchFamily="34" charset="0"/>
                <a:ea typeface="黑体" panose="02010609060101010101" pitchFamily="49" charset="-122"/>
              </a:rPr>
              <a:t>对</a:t>
            </a:r>
            <a:r>
              <a:rPr lang="en-US" altLang="zh-CN" sz="1900">
                <a:solidFill>
                  <a:srgbClr val="D1390F"/>
                </a:solidFill>
                <a:latin typeface="Arial" panose="020B0604020202020204" pitchFamily="34" charset="0"/>
                <a:ea typeface="黑体" panose="02010609060101010101" pitchFamily="49" charset="-122"/>
              </a:rPr>
              <a:t>2#</a:t>
            </a:r>
            <a:r>
              <a:rPr lang="zh-CN" altLang="en-US" sz="1900">
                <a:solidFill>
                  <a:srgbClr val="D1390F"/>
                </a:solidFill>
                <a:latin typeface="Arial" panose="020B0604020202020204" pitchFamily="34" charset="0"/>
                <a:ea typeface="黑体" panose="02010609060101010101" pitchFamily="49" charset="-122"/>
              </a:rPr>
              <a:t>开放（不屏蔽）</a:t>
            </a:r>
          </a:p>
          <a:p>
            <a:pPr>
              <a:spcBef>
                <a:spcPct val="10000"/>
              </a:spcBef>
            </a:pPr>
            <a:r>
              <a:rPr lang="en-US" altLang="zh-CN" sz="1900">
                <a:solidFill>
                  <a:srgbClr val="D1390F"/>
                </a:solidFill>
                <a:latin typeface="Arial" panose="020B0604020202020204" pitchFamily="34" charset="0"/>
                <a:ea typeface="黑体" panose="02010609060101010101" pitchFamily="49" charset="-122"/>
              </a:rPr>
              <a:t>2#</a:t>
            </a:r>
            <a:r>
              <a:rPr lang="zh-CN" altLang="en-US" sz="1900">
                <a:solidFill>
                  <a:srgbClr val="D1390F"/>
                </a:solidFill>
                <a:latin typeface="Arial" panose="020B0604020202020204" pitchFamily="34" charset="0"/>
                <a:ea typeface="黑体" panose="02010609060101010101" pitchFamily="49" charset="-122"/>
              </a:rPr>
              <a:t>对</a:t>
            </a:r>
            <a:r>
              <a:rPr lang="en-US" altLang="zh-CN" sz="1900">
                <a:solidFill>
                  <a:srgbClr val="D1390F"/>
                </a:solidFill>
                <a:latin typeface="Arial" panose="020B0604020202020204" pitchFamily="34" charset="0"/>
                <a:ea typeface="黑体" panose="02010609060101010101" pitchFamily="49" charset="-122"/>
              </a:rPr>
              <a:t>3#</a:t>
            </a:r>
            <a:r>
              <a:rPr lang="zh-CN" altLang="en-US" sz="1900">
                <a:solidFill>
                  <a:srgbClr val="D1390F"/>
                </a:solidFill>
                <a:latin typeface="Arial" panose="020B0604020202020204" pitchFamily="34" charset="0"/>
                <a:ea typeface="黑体" panose="02010609060101010101" pitchFamily="49" charset="-122"/>
              </a:rPr>
              <a:t>开放（不屏蔽）</a:t>
            </a:r>
            <a:endParaRPr lang="en-US" altLang="zh-CN" sz="1900">
              <a:solidFill>
                <a:srgbClr val="D1390F"/>
              </a:solidFill>
              <a:latin typeface="Arial" panose="020B0604020202020204" pitchFamily="34" charset="0"/>
              <a:ea typeface="黑体" panose="02010609060101010101" pitchFamily="49" charset="-122"/>
            </a:endParaRPr>
          </a:p>
        </p:txBody>
      </p:sp>
      <p:sp>
        <p:nvSpPr>
          <p:cNvPr id="2" name="标题 1"/>
          <p:cNvSpPr>
            <a:spLocks noGrp="1"/>
          </p:cNvSpPr>
          <p:nvPr>
            <p:ph type="title"/>
          </p:nvPr>
        </p:nvSpPr>
        <p:spPr/>
        <p:txBody>
          <a:bodyPr/>
          <a:lstStyle/>
          <a:p>
            <a:r>
              <a:rPr lang="zh-CN" altLang="en-US" dirty="0"/>
              <a:t>多重中断嵌套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8534">
                                            <p:txEl>
                                              <p:pRg st="0" end="0"/>
                                            </p:txEl>
                                          </p:spTgt>
                                        </p:tgtEl>
                                        <p:attrNameLst>
                                          <p:attrName>style.visibility</p:attrName>
                                        </p:attrNameLst>
                                      </p:cBhvr>
                                      <p:to>
                                        <p:strVal val="visible"/>
                                      </p:to>
                                    </p:set>
                                    <p:animEffect transition="in" filter="checkerboard(across)">
                                      <p:cBhvr>
                                        <p:cTn id="7" dur="500"/>
                                        <p:tgtEl>
                                          <p:spTgt spid="278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8534">
                                            <p:txEl>
                                              <p:pRg st="1" end="1"/>
                                            </p:txEl>
                                          </p:spTgt>
                                        </p:tgtEl>
                                        <p:attrNameLst>
                                          <p:attrName>style.visibility</p:attrName>
                                        </p:attrNameLst>
                                      </p:cBhvr>
                                      <p:to>
                                        <p:strVal val="visible"/>
                                      </p:to>
                                    </p:set>
                                    <p:animEffect transition="in" filter="checkerboard(across)">
                                      <p:cBhvr>
                                        <p:cTn id="12" dur="500"/>
                                        <p:tgtEl>
                                          <p:spTgt spid="2785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8537">
                                            <p:txEl>
                                              <p:pRg st="0" end="0"/>
                                            </p:txEl>
                                          </p:spTgt>
                                        </p:tgtEl>
                                        <p:attrNameLst>
                                          <p:attrName>style.visibility</p:attrName>
                                        </p:attrNameLst>
                                      </p:cBhvr>
                                      <p:to>
                                        <p:strVal val="visible"/>
                                      </p:to>
                                    </p:set>
                                    <p:animEffect transition="in" filter="checkerboard(across)">
                                      <p:cBhvr>
                                        <p:cTn id="17" dur="500"/>
                                        <p:tgtEl>
                                          <p:spTgt spid="2785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78537">
                                            <p:txEl>
                                              <p:pRg st="1" end="1"/>
                                            </p:txEl>
                                          </p:spTgt>
                                        </p:tgtEl>
                                        <p:attrNameLst>
                                          <p:attrName>style.visibility</p:attrName>
                                        </p:attrNameLst>
                                      </p:cBhvr>
                                      <p:to>
                                        <p:strVal val="visible"/>
                                      </p:to>
                                    </p:set>
                                    <p:animEffect transition="in" filter="checkerboard(across)">
                                      <p:cBhvr>
                                        <p:cTn id="22" dur="500"/>
                                        <p:tgtEl>
                                          <p:spTgt spid="278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中断优先权的动态分配</a:t>
            </a:r>
          </a:p>
        </p:txBody>
      </p:sp>
      <p:sp>
        <p:nvSpPr>
          <p:cNvPr id="3" name="内容占位符 2"/>
          <p:cNvSpPr>
            <a:spLocks noGrp="1"/>
          </p:cNvSpPr>
          <p:nvPr>
            <p:ph idx="1"/>
          </p:nvPr>
        </p:nvSpPr>
        <p:spPr>
          <a:xfrm>
            <a:off x="592667" y="987748"/>
            <a:ext cx="10922000" cy="2399631"/>
          </a:xfrm>
        </p:spPr>
        <p:txBody>
          <a:bodyPr/>
          <a:lstStyle/>
          <a:p>
            <a:pPr marL="0" indent="0">
              <a:spcBef>
                <a:spcPct val="15000"/>
              </a:spcBef>
              <a:buNone/>
            </a:pPr>
            <a:r>
              <a:rPr lang="zh-CN" altLang="en-US" sz="2400" dirty="0">
                <a:ea typeface="黑体" panose="02010609060101010101" pitchFamily="49" charset="-122"/>
                <a:cs typeface="Arial" panose="020B0604020202020204" pitchFamily="34" charset="0"/>
              </a:rPr>
              <a:t>举例：假定某中断系统有四个中断源，其响应优先级为</a:t>
            </a:r>
            <a:r>
              <a:rPr lang="en-US" altLang="zh-CN" sz="2400" dirty="0">
                <a:ea typeface="黑体" panose="02010609060101010101" pitchFamily="49" charset="-122"/>
                <a:cs typeface="Arial" panose="020B0604020202020204" pitchFamily="34" charset="0"/>
              </a:rPr>
              <a:t>1&gt;2&gt;3&gt;4</a:t>
            </a:r>
            <a:r>
              <a:rPr lang="zh-CN" altLang="en-US" sz="2400" dirty="0">
                <a:ea typeface="黑体" panose="02010609060101010101" pitchFamily="49" charset="-122"/>
                <a:cs typeface="Arial" panose="020B0604020202020204" pitchFamily="34" charset="0"/>
              </a:rPr>
              <a:t>。假定在用户程序时同时发生</a:t>
            </a:r>
            <a:r>
              <a:rPr lang="en-US" altLang="zh-CN" sz="2400" dirty="0">
                <a:ea typeface="黑体" panose="02010609060101010101" pitchFamily="49" charset="-122"/>
                <a:cs typeface="Arial" panose="020B0604020202020204" pitchFamily="34" charset="0"/>
              </a:rPr>
              <a:t>1</a:t>
            </a:r>
            <a:r>
              <a:rPr lang="zh-CN" altLang="en-US" sz="2400" dirty="0">
                <a:ea typeface="黑体" panose="02010609060101010101" pitchFamily="49" charset="-122"/>
                <a:cs typeface="Arial" panose="020B0604020202020204" pitchFamily="34" charset="0"/>
              </a:rPr>
              <a:t>、</a:t>
            </a:r>
            <a:r>
              <a:rPr lang="en-US" altLang="zh-CN" sz="2400" dirty="0">
                <a:ea typeface="黑体" panose="02010609060101010101" pitchFamily="49" charset="-122"/>
                <a:cs typeface="Arial" panose="020B0604020202020204" pitchFamily="34" charset="0"/>
              </a:rPr>
              <a:t>3</a:t>
            </a:r>
            <a:r>
              <a:rPr lang="zh-CN" altLang="en-US" sz="2400" dirty="0">
                <a:ea typeface="黑体" panose="02010609060101010101" pitchFamily="49" charset="-122"/>
                <a:cs typeface="Arial" panose="020B0604020202020204" pitchFamily="34" charset="0"/>
              </a:rPr>
              <a:t>、和</a:t>
            </a:r>
            <a:r>
              <a:rPr lang="en-US" altLang="zh-CN" sz="2400" dirty="0">
                <a:ea typeface="黑体" panose="02010609060101010101" pitchFamily="49" charset="-122"/>
                <a:cs typeface="Arial" panose="020B0604020202020204" pitchFamily="34" charset="0"/>
              </a:rPr>
              <a:t>4</a:t>
            </a:r>
            <a:r>
              <a:rPr lang="zh-CN" altLang="en-US" sz="2400" dirty="0">
                <a:ea typeface="黑体" panose="02010609060101010101" pitchFamily="49" charset="-122"/>
                <a:cs typeface="Arial" panose="020B0604020202020204" pitchFamily="34" charset="0"/>
              </a:rPr>
              <a:t>级中断请求，执行</a:t>
            </a:r>
            <a:r>
              <a:rPr lang="en-US" altLang="zh-CN" sz="2400" dirty="0">
                <a:ea typeface="黑体" panose="02010609060101010101" pitchFamily="49" charset="-122"/>
                <a:cs typeface="Arial" panose="020B0604020202020204" pitchFamily="34" charset="0"/>
              </a:rPr>
              <a:t>3</a:t>
            </a:r>
            <a:r>
              <a:rPr lang="zh-CN" altLang="en-US" sz="2400" dirty="0">
                <a:ea typeface="黑体" panose="02010609060101010101" pitchFamily="49" charset="-122"/>
                <a:cs typeface="Arial" panose="020B0604020202020204" pitchFamily="34" charset="0"/>
              </a:rPr>
              <a:t>级中断服务程序时发生</a:t>
            </a:r>
            <a:r>
              <a:rPr lang="en-US" altLang="zh-CN" sz="2400" dirty="0">
                <a:ea typeface="黑体" panose="02010609060101010101" pitchFamily="49" charset="-122"/>
                <a:cs typeface="Arial" panose="020B0604020202020204" pitchFamily="34" charset="0"/>
              </a:rPr>
              <a:t>2</a:t>
            </a:r>
            <a:r>
              <a:rPr lang="zh-CN" altLang="en-US" sz="2400" dirty="0">
                <a:ea typeface="黑体" panose="02010609060101010101" pitchFamily="49" charset="-122"/>
                <a:cs typeface="Arial" panose="020B0604020202020204" pitchFamily="34" charset="0"/>
              </a:rPr>
              <a:t>级中断请求。分别写出处理优先级为</a:t>
            </a:r>
            <a:r>
              <a:rPr lang="en-US" altLang="zh-CN" sz="2400" dirty="0">
                <a:ea typeface="黑体" panose="02010609060101010101" pitchFamily="49" charset="-122"/>
                <a:cs typeface="Arial" panose="020B0604020202020204" pitchFamily="34" charset="0"/>
              </a:rPr>
              <a:t>1&gt;2&gt;3&gt;4</a:t>
            </a:r>
            <a:r>
              <a:rPr lang="zh-CN" altLang="en-US" sz="2400" dirty="0">
                <a:ea typeface="黑体" panose="02010609060101010101" pitchFamily="49" charset="-122"/>
                <a:cs typeface="Arial" panose="020B0604020202020204" pitchFamily="34" charset="0"/>
              </a:rPr>
              <a:t>和</a:t>
            </a:r>
            <a:r>
              <a:rPr lang="en-US" altLang="zh-CN" sz="2400" dirty="0">
                <a:ea typeface="黑体" panose="02010609060101010101" pitchFamily="49" charset="-122"/>
                <a:cs typeface="Arial" panose="020B0604020202020204" pitchFamily="34" charset="0"/>
              </a:rPr>
              <a:t>1&gt;4&gt;3&gt;2</a:t>
            </a:r>
            <a:r>
              <a:rPr lang="zh-CN" altLang="en-US" sz="2400" dirty="0">
                <a:ea typeface="黑体" panose="02010609060101010101" pitchFamily="49" charset="-122"/>
                <a:cs typeface="Arial" panose="020B0604020202020204" pitchFamily="34" charset="0"/>
              </a:rPr>
              <a:t>时各中断的屏蔽字及</a:t>
            </a:r>
            <a:r>
              <a:rPr lang="en-US" altLang="zh-CN" sz="2400" dirty="0">
                <a:ea typeface="黑体" panose="02010609060101010101" pitchFamily="49" charset="-122"/>
                <a:cs typeface="Arial" panose="020B0604020202020204" pitchFamily="34" charset="0"/>
              </a:rPr>
              <a:t>CPU</a:t>
            </a:r>
            <a:r>
              <a:rPr lang="zh-CN" altLang="en-US" sz="2400" dirty="0">
                <a:ea typeface="黑体" panose="02010609060101010101" pitchFamily="49" charset="-122"/>
                <a:cs typeface="Arial" panose="020B0604020202020204" pitchFamily="34" charset="0"/>
              </a:rPr>
              <a:t>完成中断处理的过程。</a:t>
            </a:r>
          </a:p>
          <a:p>
            <a:pPr marL="342900" indent="-342900">
              <a:spcBef>
                <a:spcPct val="15000"/>
              </a:spcBef>
              <a:buNone/>
            </a:pPr>
            <a:r>
              <a:rPr lang="en-US" altLang="zh-CN" sz="2400" dirty="0">
                <a:solidFill>
                  <a:srgbClr val="3333CC"/>
                </a:solidFill>
                <a:ea typeface="黑体" panose="02010609060101010101" pitchFamily="49" charset="-122"/>
                <a:cs typeface="Arial" panose="020B0604020202020204" pitchFamily="34" charset="0"/>
              </a:rPr>
              <a:t> (1) </a:t>
            </a:r>
            <a:r>
              <a:rPr lang="zh-CN" altLang="en-US" sz="2400" dirty="0">
                <a:solidFill>
                  <a:srgbClr val="3333CC"/>
                </a:solidFill>
                <a:ea typeface="黑体" panose="02010609060101010101" pitchFamily="49" charset="-122"/>
                <a:cs typeface="Arial" panose="020B0604020202020204" pitchFamily="34" charset="0"/>
              </a:rPr>
              <a:t>中断处理优先级为</a:t>
            </a:r>
            <a:r>
              <a:rPr lang="en-US" altLang="zh-CN" sz="2400" dirty="0">
                <a:solidFill>
                  <a:srgbClr val="3333CC"/>
                </a:solidFill>
                <a:ea typeface="黑体" panose="02010609060101010101" pitchFamily="49" charset="-122"/>
                <a:cs typeface="Arial" panose="020B0604020202020204" pitchFamily="34" charset="0"/>
              </a:rPr>
              <a:t>1&gt;2&gt;3&gt;4</a:t>
            </a:r>
            <a:r>
              <a:rPr lang="zh-CN" altLang="en-US" sz="2400" dirty="0">
                <a:solidFill>
                  <a:srgbClr val="3333CC"/>
                </a:solidFill>
                <a:ea typeface="黑体" panose="02010609060101010101" pitchFamily="49" charset="-122"/>
                <a:cs typeface="Arial" panose="020B0604020202020204" pitchFamily="34" charset="0"/>
              </a:rPr>
              <a:t>时：</a:t>
            </a:r>
          </a:p>
          <a:p>
            <a:endParaRPr lang="zh-CN" altLang="en-US" sz="2400" dirty="0"/>
          </a:p>
        </p:txBody>
      </p:sp>
      <p:pic>
        <p:nvPicPr>
          <p:cNvPr id="4" name="Picture 4" descr="中断屏蔽字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5" y="3169227"/>
            <a:ext cx="5493883" cy="252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PU运动轨迹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48364" y="2791977"/>
            <a:ext cx="5974251" cy="29749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中断优先权的动态分配</a:t>
            </a:r>
          </a:p>
        </p:txBody>
      </p:sp>
      <p:sp>
        <p:nvSpPr>
          <p:cNvPr id="3" name="内容占位符 2"/>
          <p:cNvSpPr>
            <a:spLocks noGrp="1"/>
          </p:cNvSpPr>
          <p:nvPr>
            <p:ph idx="1"/>
          </p:nvPr>
        </p:nvSpPr>
        <p:spPr>
          <a:xfrm>
            <a:off x="592667" y="987748"/>
            <a:ext cx="10922000" cy="2421176"/>
          </a:xfrm>
        </p:spPr>
        <p:txBody>
          <a:bodyPr/>
          <a:lstStyle/>
          <a:p>
            <a:pPr marL="0" indent="0">
              <a:buNone/>
            </a:pPr>
            <a:r>
              <a:rPr lang="zh-CN" altLang="en-US" sz="2400" dirty="0"/>
              <a:t>举例：假定某中断系统有四个中断源，其响应优先级为</a:t>
            </a:r>
            <a:r>
              <a:rPr lang="en-US" altLang="zh-CN" sz="2400" dirty="0"/>
              <a:t>1&gt;2&gt;3&gt;4</a:t>
            </a:r>
            <a:r>
              <a:rPr lang="zh-CN" altLang="en-US" sz="2400" dirty="0"/>
              <a:t>。假定在用户程序时同时发生</a:t>
            </a:r>
            <a:r>
              <a:rPr lang="en-US" altLang="zh-CN" sz="2400" dirty="0"/>
              <a:t>1</a:t>
            </a:r>
            <a:r>
              <a:rPr lang="zh-CN" altLang="en-US" sz="2400" dirty="0"/>
              <a:t>、</a:t>
            </a:r>
            <a:r>
              <a:rPr lang="en-US" altLang="zh-CN" sz="2400" dirty="0"/>
              <a:t>3</a:t>
            </a:r>
            <a:r>
              <a:rPr lang="zh-CN" altLang="en-US" sz="2400" dirty="0"/>
              <a:t>、和</a:t>
            </a:r>
            <a:r>
              <a:rPr lang="en-US" altLang="zh-CN" sz="2400" dirty="0"/>
              <a:t>4</a:t>
            </a:r>
            <a:r>
              <a:rPr lang="zh-CN" altLang="en-US" sz="2400" dirty="0"/>
              <a:t>级中断请求，执行</a:t>
            </a:r>
            <a:r>
              <a:rPr lang="en-US" altLang="zh-CN" sz="2400" dirty="0"/>
              <a:t>3</a:t>
            </a:r>
            <a:r>
              <a:rPr lang="zh-CN" altLang="en-US" sz="2400" dirty="0"/>
              <a:t>级中断服务程序时发生</a:t>
            </a:r>
            <a:r>
              <a:rPr lang="en-US" altLang="zh-CN" sz="2400" dirty="0"/>
              <a:t>2</a:t>
            </a:r>
            <a:r>
              <a:rPr lang="zh-CN" altLang="en-US" sz="2400" dirty="0"/>
              <a:t>级中断请求。分别写出处理优先级为</a:t>
            </a:r>
            <a:r>
              <a:rPr lang="en-US" altLang="zh-CN" sz="2400" dirty="0"/>
              <a:t>1&gt;2&gt;3&gt;4</a:t>
            </a:r>
            <a:r>
              <a:rPr lang="zh-CN" altLang="en-US" sz="2400" dirty="0"/>
              <a:t>和</a:t>
            </a:r>
            <a:r>
              <a:rPr lang="en-US" altLang="zh-CN" sz="2400" dirty="0"/>
              <a:t>1&gt;4&gt;3&gt;2</a:t>
            </a:r>
            <a:r>
              <a:rPr lang="zh-CN" altLang="en-US" sz="2400" dirty="0"/>
              <a:t>时各中断的屏蔽字及</a:t>
            </a:r>
            <a:r>
              <a:rPr lang="en-US" altLang="zh-CN" sz="2400" dirty="0"/>
              <a:t>CPU</a:t>
            </a:r>
            <a:r>
              <a:rPr lang="zh-CN" altLang="en-US" sz="2400" dirty="0"/>
              <a:t>完成中断处理的过程。</a:t>
            </a:r>
          </a:p>
          <a:p>
            <a:pPr marL="0" indent="0">
              <a:buNone/>
            </a:pPr>
            <a:r>
              <a:rPr lang="en-US" altLang="zh-CN" sz="2400" dirty="0" smtClean="0"/>
              <a:t>(</a:t>
            </a:r>
            <a:r>
              <a:rPr lang="en-US" altLang="zh-CN" sz="2400" dirty="0"/>
              <a:t>2) </a:t>
            </a:r>
            <a:r>
              <a:rPr lang="zh-CN" altLang="en-US" sz="2400" dirty="0"/>
              <a:t>中断处理优先级为</a:t>
            </a:r>
            <a:r>
              <a:rPr lang="en-US" altLang="zh-CN" sz="2400" dirty="0"/>
              <a:t>1&gt;4&gt;3&gt;2</a:t>
            </a:r>
            <a:r>
              <a:rPr lang="zh-CN" altLang="en-US" sz="2400" dirty="0"/>
              <a:t>时：</a:t>
            </a:r>
          </a:p>
          <a:p>
            <a:pPr marL="0" indent="0">
              <a:buNone/>
            </a:pPr>
            <a:endParaRPr lang="zh-CN" altLang="en-US" sz="2400" dirty="0"/>
          </a:p>
        </p:txBody>
      </p:sp>
      <p:pic>
        <p:nvPicPr>
          <p:cNvPr id="4" name="Picture 8" descr="中断屏蔽字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82441" y="3207118"/>
            <a:ext cx="4198599" cy="2902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5" descr="CPU运动轨迹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35097" y="2853827"/>
            <a:ext cx="4506568" cy="342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524933" y="803276"/>
            <a:ext cx="11081711" cy="1574800"/>
          </a:xfrm>
        </p:spPr>
        <p:txBody>
          <a:bodyPr>
            <a:normAutofit/>
          </a:bodyPr>
          <a:lstStyle/>
          <a:p>
            <a:pPr marL="0" indent="0">
              <a:lnSpc>
                <a:spcPct val="125000"/>
              </a:lnSpc>
              <a:buNone/>
            </a:pPr>
            <a:r>
              <a:rPr lang="zh-CN" altLang="en-US" sz="2000" dirty="0">
                <a:ea typeface="黑体" panose="02010609060101010101" pitchFamily="49" charset="-122"/>
              </a:rPr>
              <a:t>举例：假定某机控制一台设备输出一批数据。数据由主机输出到接口的数据缓冲器</a:t>
            </a:r>
            <a:r>
              <a:rPr lang="en-US" altLang="zh-CN" sz="2000" dirty="0">
                <a:ea typeface="黑体" panose="02010609060101010101" pitchFamily="49" charset="-122"/>
              </a:rPr>
              <a:t>OBR</a:t>
            </a:r>
            <a:r>
              <a:rPr lang="zh-CN" altLang="en-US" sz="2000" dirty="0">
                <a:ea typeface="黑体" panose="02010609060101010101" pitchFamily="49" charset="-122"/>
              </a:rPr>
              <a:t>，需要</a:t>
            </a:r>
            <a:r>
              <a:rPr lang="en-US" altLang="zh-CN" sz="2000" dirty="0">
                <a:ea typeface="黑体" panose="02010609060101010101" pitchFamily="49" charset="-122"/>
              </a:rPr>
              <a:t>1μs</a:t>
            </a:r>
            <a:r>
              <a:rPr lang="zh-CN" altLang="en-US" sz="2000" dirty="0">
                <a:ea typeface="黑体" panose="02010609060101010101" pitchFamily="49" charset="-122"/>
              </a:rPr>
              <a:t>。再由</a:t>
            </a:r>
            <a:r>
              <a:rPr lang="en-US" altLang="zh-CN" sz="2000" dirty="0">
                <a:ea typeface="黑体" panose="02010609060101010101" pitchFamily="49" charset="-122"/>
              </a:rPr>
              <a:t>OBR</a:t>
            </a:r>
            <a:r>
              <a:rPr lang="zh-CN" altLang="en-US" sz="2000" dirty="0">
                <a:ea typeface="黑体" panose="02010609060101010101" pitchFamily="49" charset="-122"/>
              </a:rPr>
              <a:t>输出到设备，需要</a:t>
            </a:r>
            <a:r>
              <a:rPr lang="en-US" altLang="zh-CN" sz="2000" dirty="0">
                <a:ea typeface="黑体" panose="02010609060101010101" pitchFamily="49" charset="-122"/>
              </a:rPr>
              <a:t>1ms</a:t>
            </a:r>
            <a:r>
              <a:rPr lang="zh-CN" altLang="en-US" sz="2000" dirty="0">
                <a:ea typeface="黑体" panose="02010609060101010101" pitchFamily="49" charset="-122"/>
              </a:rPr>
              <a:t>。设一条指令的执行时间为</a:t>
            </a:r>
            <a:r>
              <a:rPr lang="en-US" altLang="zh-CN" sz="2000" dirty="0">
                <a:ea typeface="黑体" panose="02010609060101010101" pitchFamily="49" charset="-122"/>
              </a:rPr>
              <a:t>1μs(</a:t>
            </a:r>
            <a:r>
              <a:rPr lang="zh-CN" altLang="en-US" sz="2000" dirty="0">
                <a:ea typeface="黑体" panose="02010609060101010101" pitchFamily="49" charset="-122"/>
              </a:rPr>
              <a:t>包括隐指令</a:t>
            </a:r>
            <a:r>
              <a:rPr lang="en-US" altLang="zh-CN" sz="2000" dirty="0">
                <a:ea typeface="黑体" panose="02010609060101010101" pitchFamily="49" charset="-122"/>
              </a:rPr>
              <a:t>)</a:t>
            </a:r>
            <a:r>
              <a:rPr lang="zh-CN" altLang="en-US" sz="2000" dirty="0">
                <a:ea typeface="黑体" panose="02010609060101010101" pitchFamily="49" charset="-122"/>
              </a:rPr>
              <a:t>。试计算采用程序传送方式和中断传送方式的数据传输速度和对主机的占用率。</a:t>
            </a:r>
          </a:p>
        </p:txBody>
      </p:sp>
      <p:pic>
        <p:nvPicPr>
          <p:cNvPr id="98308" name="Picture 4" descr="举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723" y="2458015"/>
            <a:ext cx="5399088"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461" name="Text Box 5"/>
          <p:cNvSpPr txBox="1">
            <a:spLocks noChangeArrowheads="1"/>
          </p:cNvSpPr>
          <p:nvPr/>
        </p:nvSpPr>
        <p:spPr bwMode="auto">
          <a:xfrm>
            <a:off x="644236" y="4748213"/>
            <a:ext cx="902205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30000"/>
              </a:spcBef>
            </a:pPr>
            <a:r>
              <a:rPr lang="zh-CN" altLang="en-US" sz="2000" dirty="0">
                <a:solidFill>
                  <a:srgbClr val="D1390F"/>
                </a:solidFill>
                <a:latin typeface="Arial" panose="020B0604020202020204" pitchFamily="34" charset="0"/>
                <a:ea typeface="黑体" panose="02010609060101010101" pitchFamily="49" charset="-122"/>
              </a:rPr>
              <a:t>对主机占用率：</a:t>
            </a:r>
          </a:p>
          <a:p>
            <a:pPr>
              <a:spcBef>
                <a:spcPct val="30000"/>
              </a:spcBef>
            </a:pPr>
            <a:r>
              <a:rPr lang="zh-CN" altLang="en-US" sz="2000" dirty="0">
                <a:latin typeface="Arial" panose="020B0604020202020204" pitchFamily="34" charset="0"/>
                <a:ea typeface="黑体" panose="02010609060101010101" pitchFamily="49" charset="-122"/>
              </a:rPr>
              <a:t>在进行</a:t>
            </a:r>
            <a:r>
              <a:rPr lang="en-US" altLang="zh-CN" sz="2000" dirty="0">
                <a:latin typeface="Arial" panose="020B0604020202020204" pitchFamily="34" charset="0"/>
                <a:ea typeface="黑体" panose="02010609060101010101" pitchFamily="49" charset="-122"/>
              </a:rPr>
              <a:t>I/O</a:t>
            </a:r>
            <a:r>
              <a:rPr lang="zh-CN" altLang="en-US" sz="2000" dirty="0">
                <a:latin typeface="Arial" panose="020B0604020202020204" pitchFamily="34" charset="0"/>
                <a:ea typeface="黑体" panose="02010609060101010101" pitchFamily="49" charset="-122"/>
              </a:rPr>
              <a:t>操作过程中，处理器有多少时间花费在输入</a:t>
            </a:r>
            <a:r>
              <a:rPr lang="en-US" altLang="zh-CN" sz="2000" dirty="0" smtClean="0">
                <a:latin typeface="Arial" panose="020B0604020202020204" pitchFamily="34" charset="0"/>
                <a:ea typeface="黑体" panose="02010609060101010101" pitchFamily="49" charset="-122"/>
              </a:rPr>
              <a:t>/</a:t>
            </a:r>
            <a:r>
              <a:rPr lang="zh-CN" altLang="en-US" sz="2000" dirty="0" smtClean="0">
                <a:latin typeface="Arial" panose="020B0604020202020204" pitchFamily="34" charset="0"/>
                <a:ea typeface="黑体" panose="02010609060101010101" pitchFamily="49" charset="-122"/>
              </a:rPr>
              <a:t>输出操作</a:t>
            </a:r>
            <a:r>
              <a:rPr lang="zh-CN" altLang="en-US" sz="2000" dirty="0">
                <a:latin typeface="Arial" panose="020B0604020202020204" pitchFamily="34" charset="0"/>
                <a:ea typeface="黑体" panose="02010609060101010101" pitchFamily="49" charset="-122"/>
              </a:rPr>
              <a:t>上。</a:t>
            </a:r>
          </a:p>
          <a:p>
            <a:pPr>
              <a:spcBef>
                <a:spcPct val="30000"/>
              </a:spcBef>
            </a:pPr>
            <a:r>
              <a:rPr lang="zh-CN" altLang="en-US" sz="2000" dirty="0">
                <a:solidFill>
                  <a:srgbClr val="D1390F"/>
                </a:solidFill>
                <a:latin typeface="Arial" panose="020B0604020202020204" pitchFamily="34" charset="0"/>
                <a:ea typeface="黑体" panose="02010609060101010101" pitchFamily="49" charset="-122"/>
              </a:rPr>
              <a:t>数据传送速度（吞吐量、</a:t>
            </a:r>
            <a:r>
              <a:rPr lang="en-US" altLang="zh-CN" sz="2000" dirty="0">
                <a:solidFill>
                  <a:srgbClr val="D1390F"/>
                </a:solidFill>
                <a:latin typeface="Arial" panose="020B0604020202020204" pitchFamily="34" charset="0"/>
                <a:ea typeface="黑体" panose="02010609060101010101" pitchFamily="49" charset="-122"/>
              </a:rPr>
              <a:t>I/O</a:t>
            </a:r>
            <a:r>
              <a:rPr lang="zh-CN" altLang="en-US" sz="2000" dirty="0">
                <a:solidFill>
                  <a:srgbClr val="D1390F"/>
                </a:solidFill>
                <a:latin typeface="Arial" panose="020B0604020202020204" pitchFamily="34" charset="0"/>
                <a:ea typeface="黑体" panose="02010609060101010101" pitchFamily="49" charset="-122"/>
              </a:rPr>
              <a:t>带宽）：</a:t>
            </a:r>
          </a:p>
          <a:p>
            <a:pPr>
              <a:spcBef>
                <a:spcPct val="30000"/>
              </a:spcBef>
            </a:pPr>
            <a:r>
              <a:rPr lang="zh-CN" altLang="en-US" sz="2000" dirty="0">
                <a:latin typeface="Arial" panose="020B0604020202020204" pitchFamily="34" charset="0"/>
                <a:ea typeface="黑体" panose="02010609060101010101" pitchFamily="49" charset="-122"/>
              </a:rPr>
              <a:t>单位时间内传送的数据量。</a:t>
            </a:r>
          </a:p>
        </p:txBody>
      </p:sp>
      <p:sp>
        <p:nvSpPr>
          <p:cNvPr id="275462" name="Text Box 6"/>
          <p:cNvSpPr txBox="1">
            <a:spLocks noChangeArrowheads="1"/>
          </p:cNvSpPr>
          <p:nvPr/>
        </p:nvSpPr>
        <p:spPr bwMode="auto">
          <a:xfrm>
            <a:off x="6472239" y="5781676"/>
            <a:ext cx="3716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a:solidFill>
                  <a:schemeClr val="accent2"/>
                </a:solidFill>
                <a:latin typeface="Arial" panose="020B0604020202020204" pitchFamily="34" charset="0"/>
                <a:ea typeface="黑体" panose="02010609060101010101" pitchFamily="49" charset="-122"/>
              </a:rPr>
              <a:t>假定每个数据的传送都要重新启动！即是字符型设备</a:t>
            </a:r>
          </a:p>
        </p:txBody>
      </p:sp>
      <p:sp>
        <p:nvSpPr>
          <p:cNvPr id="275464" name="Text Box 8"/>
          <p:cNvSpPr txBox="1">
            <a:spLocks noChangeArrowheads="1"/>
          </p:cNvSpPr>
          <p:nvPr/>
        </p:nvSpPr>
        <p:spPr bwMode="auto">
          <a:xfrm>
            <a:off x="644236" y="2446338"/>
            <a:ext cx="433416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dirty="0">
                <a:solidFill>
                  <a:schemeClr val="accent1"/>
                </a:solidFill>
                <a:latin typeface="Arial" panose="020B0604020202020204" pitchFamily="34" charset="0"/>
                <a:ea typeface="黑体" panose="02010609060101010101" pitchFamily="49" charset="-122"/>
              </a:rPr>
              <a:t>问题：</a:t>
            </a:r>
            <a:r>
              <a:rPr lang="en-US" altLang="zh-CN" sz="1900" dirty="0">
                <a:solidFill>
                  <a:schemeClr val="accent1"/>
                </a:solidFill>
                <a:latin typeface="Arial" panose="020B0604020202020204" pitchFamily="34" charset="0"/>
                <a:ea typeface="黑体" panose="02010609060101010101" pitchFamily="49" charset="-122"/>
              </a:rPr>
              <a:t>CPU</a:t>
            </a:r>
            <a:r>
              <a:rPr lang="zh-CN" altLang="en-US" sz="1900" dirty="0">
                <a:solidFill>
                  <a:schemeClr val="accent1"/>
                </a:solidFill>
                <a:latin typeface="Arial" panose="020B0604020202020204" pitchFamily="34" charset="0"/>
                <a:ea typeface="黑体" panose="02010609060101010101" pitchFamily="49" charset="-122"/>
              </a:rPr>
              <a:t>如何把数据送到</a:t>
            </a:r>
            <a:r>
              <a:rPr lang="en-US" altLang="zh-CN" sz="1900" dirty="0">
                <a:solidFill>
                  <a:schemeClr val="accent1"/>
                </a:solidFill>
                <a:latin typeface="Arial" panose="020B0604020202020204" pitchFamily="34" charset="0"/>
                <a:ea typeface="黑体" panose="02010609060101010101" pitchFamily="49" charset="-122"/>
              </a:rPr>
              <a:t>OBR</a:t>
            </a:r>
            <a:r>
              <a:rPr lang="zh-CN" altLang="en-US" sz="1900" dirty="0">
                <a:solidFill>
                  <a:schemeClr val="accent1"/>
                </a:solidFill>
                <a:latin typeface="Arial" panose="020B0604020202020204" pitchFamily="34" charset="0"/>
                <a:ea typeface="黑体" panose="02010609060101010101" pitchFamily="49" charset="-122"/>
              </a:rPr>
              <a:t>，</a:t>
            </a:r>
            <a:r>
              <a:rPr lang="en-US" altLang="zh-CN" sz="1900" dirty="0">
                <a:solidFill>
                  <a:schemeClr val="accent1"/>
                </a:solidFill>
                <a:latin typeface="Arial" panose="020B0604020202020204" pitchFamily="34" charset="0"/>
                <a:ea typeface="黑体" panose="02010609060101010101" pitchFamily="49" charset="-122"/>
              </a:rPr>
              <a:t>I/O</a:t>
            </a:r>
            <a:r>
              <a:rPr lang="zh-CN" altLang="en-US" sz="1900" dirty="0">
                <a:solidFill>
                  <a:schemeClr val="accent1"/>
                </a:solidFill>
                <a:latin typeface="Arial" panose="020B0604020202020204" pitchFamily="34" charset="0"/>
                <a:ea typeface="黑体" panose="02010609060101010101" pitchFamily="49" charset="-122"/>
              </a:rPr>
              <a:t>接口如何把</a:t>
            </a:r>
            <a:r>
              <a:rPr lang="en-US" altLang="zh-CN" sz="1900" dirty="0">
                <a:solidFill>
                  <a:schemeClr val="accent1"/>
                </a:solidFill>
                <a:latin typeface="Arial" panose="020B0604020202020204" pitchFamily="34" charset="0"/>
                <a:ea typeface="黑体" panose="02010609060101010101" pitchFamily="49" charset="-122"/>
              </a:rPr>
              <a:t>OBR</a:t>
            </a:r>
            <a:r>
              <a:rPr lang="zh-CN" altLang="en-US" sz="1900" dirty="0">
                <a:solidFill>
                  <a:schemeClr val="accent1"/>
                </a:solidFill>
                <a:latin typeface="Arial" panose="020B0604020202020204" pitchFamily="34" charset="0"/>
                <a:ea typeface="黑体" panose="02010609060101010101" pitchFamily="49" charset="-122"/>
              </a:rPr>
              <a:t>中的数据送到设备？</a:t>
            </a:r>
          </a:p>
        </p:txBody>
      </p:sp>
      <p:sp>
        <p:nvSpPr>
          <p:cNvPr id="275465" name="Text Box 9"/>
          <p:cNvSpPr txBox="1">
            <a:spLocks noChangeArrowheads="1"/>
          </p:cNvSpPr>
          <p:nvPr/>
        </p:nvSpPr>
        <p:spPr bwMode="auto">
          <a:xfrm>
            <a:off x="644236" y="3551239"/>
            <a:ext cx="44577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sz="2000" dirty="0">
                <a:solidFill>
                  <a:schemeClr val="accent2"/>
                </a:solidFill>
                <a:latin typeface="Arial" panose="020B0604020202020204" pitchFamily="34" charset="0"/>
                <a:ea typeface="黑体" panose="02010609060101010101" pitchFamily="49" charset="-122"/>
              </a:rPr>
              <a:t>CPU</a:t>
            </a:r>
            <a:r>
              <a:rPr lang="zh-CN" altLang="en-US" sz="2000" dirty="0">
                <a:solidFill>
                  <a:schemeClr val="accent2"/>
                </a:solidFill>
                <a:latin typeface="Arial" panose="020B0604020202020204" pitchFamily="34" charset="0"/>
                <a:ea typeface="黑体" panose="02010609060101010101" pitchFamily="49" charset="-122"/>
              </a:rPr>
              <a:t>执行</a:t>
            </a:r>
            <a:r>
              <a:rPr lang="en-US" altLang="zh-CN" sz="2000" dirty="0">
                <a:solidFill>
                  <a:schemeClr val="accent2"/>
                </a:solidFill>
                <a:latin typeface="Arial" panose="020B0604020202020204" pitchFamily="34" charset="0"/>
                <a:ea typeface="黑体" panose="02010609060101010101" pitchFamily="49" charset="-122"/>
              </a:rPr>
              <a:t>I/O</a:t>
            </a:r>
            <a:r>
              <a:rPr lang="zh-CN" altLang="en-US" sz="2000" dirty="0">
                <a:solidFill>
                  <a:schemeClr val="accent2"/>
                </a:solidFill>
                <a:latin typeface="Arial" panose="020B0604020202020204" pitchFamily="34" charset="0"/>
                <a:ea typeface="黑体" panose="02010609060101010101" pitchFamily="49" charset="-122"/>
              </a:rPr>
              <a:t>指令来将数据送</a:t>
            </a:r>
            <a:r>
              <a:rPr lang="en-US" altLang="zh-CN" sz="2000" dirty="0">
                <a:solidFill>
                  <a:schemeClr val="accent2"/>
                </a:solidFill>
                <a:latin typeface="Arial" panose="020B0604020202020204" pitchFamily="34" charset="0"/>
                <a:ea typeface="黑体" panose="02010609060101010101" pitchFamily="49" charset="-122"/>
              </a:rPr>
              <a:t>OBR</a:t>
            </a:r>
            <a:r>
              <a:rPr lang="zh-CN" altLang="en-US" sz="2000" dirty="0">
                <a:solidFill>
                  <a:schemeClr val="accent2"/>
                </a:solidFill>
                <a:latin typeface="Arial" panose="020B0604020202020204" pitchFamily="34" charset="0"/>
                <a:ea typeface="黑体" panose="02010609060101010101" pitchFamily="49" charset="-122"/>
              </a:rPr>
              <a:t>；而</a:t>
            </a:r>
            <a:r>
              <a:rPr lang="en-US" altLang="zh-CN" sz="2000" dirty="0">
                <a:solidFill>
                  <a:schemeClr val="accent2"/>
                </a:solidFill>
                <a:latin typeface="Arial" panose="020B0604020202020204" pitchFamily="34" charset="0"/>
                <a:ea typeface="黑体" panose="02010609060101010101" pitchFamily="49" charset="-122"/>
              </a:rPr>
              <a:t>I/O</a:t>
            </a:r>
            <a:r>
              <a:rPr lang="zh-CN" altLang="en-US" sz="2000" dirty="0">
                <a:solidFill>
                  <a:schemeClr val="accent2"/>
                </a:solidFill>
                <a:latin typeface="Arial" panose="020B0604020202020204" pitchFamily="34" charset="0"/>
                <a:ea typeface="黑体" panose="02010609060101010101" pitchFamily="49" charset="-122"/>
              </a:rPr>
              <a:t>接口则是自动把数据送到设备。</a:t>
            </a:r>
          </a:p>
        </p:txBody>
      </p:sp>
      <p:sp>
        <p:nvSpPr>
          <p:cNvPr id="2" name="标题 1"/>
          <p:cNvSpPr>
            <a:spLocks noGrp="1"/>
          </p:cNvSpPr>
          <p:nvPr>
            <p:ph type="title"/>
          </p:nvPr>
        </p:nvSpPr>
        <p:spPr/>
        <p:txBody>
          <a:bodyPr/>
          <a:lstStyle/>
          <a:p>
            <a:r>
              <a:rPr lang="zh-CN" altLang="en-US" dirty="0"/>
              <a:t>轮询方式和中断方式的比较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61">
                                            <p:txEl>
                                              <p:pRg st="0" end="0"/>
                                            </p:txEl>
                                          </p:spTgt>
                                        </p:tgtEl>
                                        <p:attrNameLst>
                                          <p:attrName>style.visibility</p:attrName>
                                        </p:attrNameLst>
                                      </p:cBhvr>
                                      <p:to>
                                        <p:strVal val="visible"/>
                                      </p:to>
                                    </p:set>
                                    <p:animEffect transition="in" filter="blinds(horizontal)">
                                      <p:cBhvr>
                                        <p:cTn id="7" dur="500"/>
                                        <p:tgtEl>
                                          <p:spTgt spid="27546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61">
                                            <p:txEl>
                                              <p:pRg st="1" end="1"/>
                                            </p:txEl>
                                          </p:spTgt>
                                        </p:tgtEl>
                                        <p:attrNameLst>
                                          <p:attrName>style.visibility</p:attrName>
                                        </p:attrNameLst>
                                      </p:cBhvr>
                                      <p:to>
                                        <p:strVal val="visible"/>
                                      </p:to>
                                    </p:set>
                                    <p:animEffect transition="in" filter="blinds(horizontal)">
                                      <p:cBhvr>
                                        <p:cTn id="10" dur="500"/>
                                        <p:tgtEl>
                                          <p:spTgt spid="2754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5461">
                                            <p:txEl>
                                              <p:pRg st="2" end="2"/>
                                            </p:txEl>
                                          </p:spTgt>
                                        </p:tgtEl>
                                        <p:attrNameLst>
                                          <p:attrName>style.visibility</p:attrName>
                                        </p:attrNameLst>
                                      </p:cBhvr>
                                      <p:to>
                                        <p:strVal val="visible"/>
                                      </p:to>
                                    </p:set>
                                    <p:animEffect transition="in" filter="blinds(horizontal)">
                                      <p:cBhvr>
                                        <p:cTn id="15" dur="500"/>
                                        <p:tgtEl>
                                          <p:spTgt spid="27546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5461">
                                            <p:txEl>
                                              <p:pRg st="3" end="3"/>
                                            </p:txEl>
                                          </p:spTgt>
                                        </p:tgtEl>
                                        <p:attrNameLst>
                                          <p:attrName>style.visibility</p:attrName>
                                        </p:attrNameLst>
                                      </p:cBhvr>
                                      <p:to>
                                        <p:strVal val="visible"/>
                                      </p:to>
                                    </p:set>
                                    <p:animEffect transition="in" filter="blinds(horizontal)">
                                      <p:cBhvr>
                                        <p:cTn id="18" dur="500"/>
                                        <p:tgtEl>
                                          <p:spTgt spid="2754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5462"/>
                                        </p:tgtEl>
                                        <p:attrNameLst>
                                          <p:attrName>style.visibility</p:attrName>
                                        </p:attrNameLst>
                                      </p:cBhvr>
                                      <p:to>
                                        <p:strVal val="visible"/>
                                      </p:to>
                                    </p:set>
                                    <p:animEffect transition="in" filter="blinds(horizontal)">
                                      <p:cBhvr>
                                        <p:cTn id="23" dur="500"/>
                                        <p:tgtEl>
                                          <p:spTgt spid="2754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5464"/>
                                        </p:tgtEl>
                                        <p:attrNameLst>
                                          <p:attrName>style.visibility</p:attrName>
                                        </p:attrNameLst>
                                      </p:cBhvr>
                                      <p:to>
                                        <p:strVal val="visible"/>
                                      </p:to>
                                    </p:set>
                                    <p:animEffect transition="in" filter="blinds(horizontal)">
                                      <p:cBhvr>
                                        <p:cTn id="28" dur="500"/>
                                        <p:tgtEl>
                                          <p:spTgt spid="2754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5465"/>
                                        </p:tgtEl>
                                        <p:attrNameLst>
                                          <p:attrName>style.visibility</p:attrName>
                                        </p:attrNameLst>
                                      </p:cBhvr>
                                      <p:to>
                                        <p:strVal val="visible"/>
                                      </p:to>
                                    </p:set>
                                    <p:animEffect transition="in" filter="blinds(horizontal)">
                                      <p:cBhvr>
                                        <p:cTn id="33" dur="500"/>
                                        <p:tgtEl>
                                          <p:spTgt spid="275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2" grpId="0"/>
      <p:bldP spid="275464" grpId="0"/>
      <p:bldP spid="2754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总线的分类</a:t>
            </a:r>
          </a:p>
        </p:txBody>
      </p:sp>
      <p:sp>
        <p:nvSpPr>
          <p:cNvPr id="3" name="内容占位符 2"/>
          <p:cNvSpPr>
            <a:spLocks noGrp="1"/>
          </p:cNvSpPr>
          <p:nvPr>
            <p:ph idx="1"/>
          </p:nvPr>
        </p:nvSpPr>
        <p:spPr>
          <a:xfrm>
            <a:off x="592667" y="987748"/>
            <a:ext cx="10922000" cy="5206554"/>
          </a:xfrm>
        </p:spPr>
        <p:txBody>
          <a:bodyPr/>
          <a:lstStyle/>
          <a:p>
            <a:r>
              <a:rPr lang="zh-CN" altLang="en-US" sz="2400" dirty="0" smtClean="0"/>
              <a:t>芯片</a:t>
            </a:r>
            <a:r>
              <a:rPr lang="zh-CN" altLang="en-US" sz="2400" dirty="0"/>
              <a:t>内总线：在芯片内部各元件之间提供连接</a:t>
            </a:r>
          </a:p>
          <a:p>
            <a:pPr lvl="1"/>
            <a:r>
              <a:rPr lang="zh-CN" altLang="en-US" sz="2000" dirty="0"/>
              <a:t>例如，</a:t>
            </a:r>
            <a:r>
              <a:rPr lang="en-US" altLang="zh-CN" sz="2000" dirty="0"/>
              <a:t>CPU</a:t>
            </a:r>
            <a:r>
              <a:rPr lang="zh-CN" altLang="en-US" sz="2000" dirty="0"/>
              <a:t>芯片内部，各寄存器、</a:t>
            </a:r>
            <a:r>
              <a:rPr lang="en-US" altLang="zh-CN" sz="2000" dirty="0"/>
              <a:t>ALU</a:t>
            </a:r>
            <a:r>
              <a:rPr lang="zh-CN" altLang="en-US" sz="2000" dirty="0"/>
              <a:t>、指令部件等之间有总线相连</a:t>
            </a:r>
          </a:p>
          <a:p>
            <a:r>
              <a:rPr lang="zh-CN" altLang="en-US" sz="2400" dirty="0"/>
              <a:t>系统总线：在系统主要功能部件（</a:t>
            </a:r>
            <a:r>
              <a:rPr lang="en-US" altLang="zh-CN" sz="2400" dirty="0"/>
              <a:t>CPU </a:t>
            </a:r>
            <a:r>
              <a:rPr lang="zh-CN" altLang="en-US" sz="2400" dirty="0"/>
              <a:t>、</a:t>
            </a:r>
            <a:r>
              <a:rPr lang="en-US" altLang="zh-CN" sz="2400" dirty="0"/>
              <a:t>MM</a:t>
            </a:r>
            <a:r>
              <a:rPr lang="zh-CN" altLang="en-US" sz="2400" dirty="0"/>
              <a:t>和各种</a:t>
            </a:r>
            <a:r>
              <a:rPr lang="en-US" altLang="zh-CN" sz="2400" dirty="0"/>
              <a:t>I/O</a:t>
            </a:r>
            <a:r>
              <a:rPr lang="zh-CN" altLang="en-US" sz="2400" dirty="0"/>
              <a:t>控制器）间提供连接</a:t>
            </a:r>
          </a:p>
          <a:p>
            <a:pPr lvl="1"/>
            <a:r>
              <a:rPr lang="zh-CN" altLang="en-US" sz="2000" dirty="0"/>
              <a:t>单总线结构</a:t>
            </a:r>
          </a:p>
          <a:p>
            <a:pPr lvl="2"/>
            <a:r>
              <a:rPr lang="zh-CN" altLang="en-US" dirty="0"/>
              <a:t>将</a:t>
            </a:r>
            <a:r>
              <a:rPr lang="en-US" altLang="zh-CN" dirty="0"/>
              <a:t>CPU</a:t>
            </a:r>
            <a:r>
              <a:rPr lang="zh-CN" altLang="en-US" dirty="0"/>
              <a:t>、</a:t>
            </a:r>
            <a:r>
              <a:rPr lang="en-US" altLang="zh-CN" dirty="0"/>
              <a:t>MM</a:t>
            </a:r>
            <a:r>
              <a:rPr lang="zh-CN" altLang="en-US" dirty="0"/>
              <a:t>和各种</a:t>
            </a:r>
            <a:r>
              <a:rPr lang="en-US" altLang="zh-CN" dirty="0"/>
              <a:t>I/O</a:t>
            </a:r>
            <a:r>
              <a:rPr lang="zh-CN" altLang="en-US" dirty="0"/>
              <a:t>适配卡通过底板总线</a:t>
            </a:r>
            <a:r>
              <a:rPr lang="en-US" altLang="zh-CN" dirty="0"/>
              <a:t>(Backplane Bus)</a:t>
            </a:r>
            <a:r>
              <a:rPr lang="zh-CN" altLang="en-US" dirty="0"/>
              <a:t>互连，底板总线为标准总线</a:t>
            </a:r>
            <a:r>
              <a:rPr lang="en-US" altLang="zh-CN" dirty="0"/>
              <a:t>(Industry standard)</a:t>
            </a:r>
          </a:p>
          <a:p>
            <a:pPr lvl="1"/>
            <a:r>
              <a:rPr lang="zh-CN" altLang="en-US" sz="2000" dirty="0"/>
              <a:t>多总线结构</a:t>
            </a:r>
          </a:p>
          <a:p>
            <a:pPr lvl="2"/>
            <a:r>
              <a:rPr lang="zh-CN" altLang="en-US" dirty="0"/>
              <a:t>将</a:t>
            </a:r>
            <a:r>
              <a:rPr lang="en-US" altLang="zh-CN" dirty="0"/>
              <a:t>CPU</a:t>
            </a:r>
            <a:r>
              <a:rPr lang="zh-CN" altLang="en-US" dirty="0"/>
              <a:t>、</a:t>
            </a:r>
            <a:r>
              <a:rPr lang="en-US" altLang="zh-CN" dirty="0"/>
              <a:t>Cache</a:t>
            </a:r>
            <a:r>
              <a:rPr lang="zh-CN" altLang="en-US" dirty="0"/>
              <a:t>、</a:t>
            </a:r>
            <a:r>
              <a:rPr lang="en-US" altLang="zh-CN" dirty="0"/>
              <a:t>MM</a:t>
            </a:r>
            <a:r>
              <a:rPr lang="zh-CN" altLang="en-US" dirty="0"/>
              <a:t>和各种</a:t>
            </a:r>
            <a:r>
              <a:rPr lang="en-US" altLang="zh-CN" dirty="0"/>
              <a:t>I/O</a:t>
            </a:r>
            <a:r>
              <a:rPr lang="zh-CN" altLang="en-US" dirty="0"/>
              <a:t>适配卡用局部总线、处理器</a:t>
            </a:r>
            <a:r>
              <a:rPr lang="en-US" altLang="zh-CN" dirty="0"/>
              <a:t>-</a:t>
            </a:r>
            <a:r>
              <a:rPr lang="zh-CN" altLang="en-US" dirty="0"/>
              <a:t>主存总线、高速</a:t>
            </a:r>
            <a:r>
              <a:rPr lang="en-US" altLang="zh-CN" dirty="0"/>
              <a:t>I/O</a:t>
            </a:r>
            <a:r>
              <a:rPr lang="zh-CN" altLang="en-US" dirty="0"/>
              <a:t>总线、扩充</a:t>
            </a:r>
            <a:r>
              <a:rPr lang="en-US" altLang="zh-CN" dirty="0"/>
              <a:t>I/O</a:t>
            </a:r>
            <a:r>
              <a:rPr lang="zh-CN" altLang="en-US" dirty="0"/>
              <a:t>总线等互连。主要有两大类：</a:t>
            </a:r>
          </a:p>
          <a:p>
            <a:pPr lvl="3"/>
            <a:r>
              <a:rPr lang="en-US" altLang="zh-CN" dirty="0" smtClean="0"/>
              <a:t>Processor- </a:t>
            </a:r>
            <a:r>
              <a:rPr lang="en-US" altLang="zh-CN" dirty="0"/>
              <a:t>Memory Bus (Design specific or proprietary)</a:t>
            </a:r>
          </a:p>
          <a:p>
            <a:pPr lvl="3"/>
            <a:r>
              <a:rPr lang="zh-CN" altLang="en-US" dirty="0"/>
              <a:t>短而快，仅需与内存匹配，使</a:t>
            </a:r>
            <a:r>
              <a:rPr lang="en-US" altLang="zh-CN" dirty="0"/>
              <a:t>CPU-MM</a:t>
            </a:r>
            <a:r>
              <a:rPr lang="zh-CN" altLang="en-US" dirty="0"/>
              <a:t>之间达最大带宽</a:t>
            </a:r>
          </a:p>
          <a:p>
            <a:pPr lvl="2"/>
            <a:r>
              <a:rPr lang="en-US" altLang="zh-CN" dirty="0"/>
              <a:t>I/O Bus (Industry standard)</a:t>
            </a:r>
          </a:p>
          <a:p>
            <a:pPr lvl="3"/>
            <a:r>
              <a:rPr lang="zh-CN" altLang="en-US" dirty="0"/>
              <a:t>长而慢，需适应多种设备，一侧</a:t>
            </a:r>
            <a:r>
              <a:rPr lang="zh-CN" altLang="en-US" dirty="0" smtClean="0"/>
              <a:t>连到</a:t>
            </a:r>
            <a:r>
              <a:rPr lang="en-US" altLang="zh-CN" dirty="0"/>
              <a:t>Processor- Memory Bus  </a:t>
            </a:r>
            <a:r>
              <a:rPr lang="zh-CN" altLang="en-US" dirty="0"/>
              <a:t>或 </a:t>
            </a:r>
            <a:r>
              <a:rPr lang="en-US" altLang="zh-CN" dirty="0"/>
              <a:t>Backplane Bus</a:t>
            </a:r>
            <a:r>
              <a:rPr lang="zh-CN" altLang="en-US" dirty="0"/>
              <a:t>，另一侧连到</a:t>
            </a:r>
            <a:r>
              <a:rPr lang="en-US" altLang="zh-CN" dirty="0"/>
              <a:t>I/O</a:t>
            </a:r>
            <a:r>
              <a:rPr lang="zh-CN" altLang="en-US" dirty="0" smtClean="0"/>
              <a:t>控制器</a:t>
            </a:r>
            <a:endParaRPr lang="zh-CN" altLang="en-US" dirty="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idx="1"/>
          </p:nvPr>
        </p:nvSpPr>
        <p:spPr>
          <a:xfrm>
            <a:off x="524933" y="794507"/>
            <a:ext cx="9853104" cy="1598133"/>
          </a:xfrm>
        </p:spPr>
        <p:txBody>
          <a:bodyPr/>
          <a:lstStyle/>
          <a:p>
            <a:pPr marL="342900" indent="-342900">
              <a:spcBef>
                <a:spcPct val="0"/>
              </a:spcBef>
              <a:buNone/>
            </a:pPr>
            <a:r>
              <a:rPr lang="zh-CN" altLang="en-US" sz="2200" b="0" dirty="0">
                <a:solidFill>
                  <a:srgbClr val="3333CC"/>
                </a:solidFill>
                <a:ea typeface="黑体" panose="02010609060101010101" pitchFamily="49" charset="-122"/>
              </a:rPr>
              <a:t>（</a:t>
            </a:r>
            <a:r>
              <a:rPr lang="en-US" altLang="zh-CN" sz="2200" dirty="0">
                <a:solidFill>
                  <a:srgbClr val="3333CC"/>
                </a:solidFill>
                <a:ea typeface="黑体" panose="02010609060101010101" pitchFamily="49" charset="-122"/>
              </a:rPr>
              <a:t>1</a:t>
            </a:r>
            <a:r>
              <a:rPr lang="zh-CN" altLang="en-US" sz="2200" dirty="0">
                <a:solidFill>
                  <a:srgbClr val="3333CC"/>
                </a:solidFill>
                <a:ea typeface="黑体" panose="02010609060101010101" pitchFamily="49" charset="-122"/>
              </a:rPr>
              <a:t>）程序直接控制传送方式</a:t>
            </a:r>
          </a:p>
          <a:p>
            <a:pPr marL="342900" indent="-342900">
              <a:spcBef>
                <a:spcPct val="0"/>
              </a:spcBef>
              <a:buNone/>
            </a:pPr>
            <a:r>
              <a:rPr lang="zh-CN" altLang="en-US" sz="2200" dirty="0">
                <a:solidFill>
                  <a:srgbClr val="3333CC"/>
                </a:solidFill>
                <a:ea typeface="黑体" panose="02010609060101010101" pitchFamily="49" charset="-122"/>
              </a:rPr>
              <a:t>  若查询程序有</a:t>
            </a:r>
            <a:r>
              <a:rPr lang="en-US" altLang="zh-CN" sz="2200" dirty="0">
                <a:solidFill>
                  <a:srgbClr val="3333CC"/>
                </a:solidFill>
                <a:ea typeface="黑体" panose="02010609060101010101" pitchFamily="49" charset="-122"/>
              </a:rPr>
              <a:t>10</a:t>
            </a:r>
            <a:r>
              <a:rPr lang="zh-CN" altLang="en-US" sz="2200" dirty="0">
                <a:solidFill>
                  <a:srgbClr val="3333CC"/>
                </a:solidFill>
                <a:ea typeface="黑体" panose="02010609060101010101" pitchFamily="49" charset="-122"/>
              </a:rPr>
              <a:t>条，第</a:t>
            </a:r>
            <a:r>
              <a:rPr lang="en-US" altLang="zh-CN" sz="2200" dirty="0">
                <a:solidFill>
                  <a:srgbClr val="3333CC"/>
                </a:solidFill>
                <a:ea typeface="黑体" panose="02010609060101010101" pitchFamily="49" charset="-122"/>
              </a:rPr>
              <a:t>5</a:t>
            </a:r>
            <a:r>
              <a:rPr lang="zh-CN" altLang="en-US" sz="2200" dirty="0">
                <a:solidFill>
                  <a:srgbClr val="3333CC"/>
                </a:solidFill>
                <a:ea typeface="黑体" panose="02010609060101010101" pitchFamily="49" charset="-122"/>
              </a:rPr>
              <a:t>条为启动设备的指令，则：</a:t>
            </a:r>
          </a:p>
          <a:p>
            <a:pPr marL="342900" indent="-342900">
              <a:spcBef>
                <a:spcPct val="0"/>
              </a:spcBef>
              <a:buNone/>
            </a:pPr>
            <a:r>
              <a:rPr lang="zh-CN" altLang="en-US" sz="2200" dirty="0">
                <a:solidFill>
                  <a:srgbClr val="56C61E"/>
                </a:solidFill>
                <a:ea typeface="黑体" panose="02010609060101010101" pitchFamily="49" charset="-122"/>
              </a:rPr>
              <a:t>    </a:t>
            </a:r>
            <a:r>
              <a:rPr lang="zh-CN" altLang="en-US" sz="2200" dirty="0">
                <a:solidFill>
                  <a:srgbClr val="146C18"/>
                </a:solidFill>
                <a:ea typeface="黑体" panose="02010609060101010101" pitchFamily="49" charset="-122"/>
              </a:rPr>
              <a:t>数据传输率为：</a:t>
            </a:r>
            <a:r>
              <a:rPr lang="en-US" altLang="zh-CN" sz="2200" dirty="0">
                <a:solidFill>
                  <a:srgbClr val="146C18"/>
                </a:solidFill>
                <a:ea typeface="黑体" panose="02010609060101010101" pitchFamily="49" charset="-122"/>
              </a:rPr>
              <a:t>1/(1000+5) </a:t>
            </a:r>
            <a:r>
              <a:rPr lang="en-US" altLang="zh-CN" sz="2200" dirty="0" err="1">
                <a:solidFill>
                  <a:srgbClr val="146C18"/>
                </a:solidFill>
                <a:ea typeface="黑体" panose="02010609060101010101" pitchFamily="49" charset="-122"/>
              </a:rPr>
              <a:t>μs</a:t>
            </a:r>
            <a:r>
              <a:rPr lang="zh-CN" altLang="en-US" sz="2200" dirty="0">
                <a:solidFill>
                  <a:srgbClr val="146C18"/>
                </a:solidFill>
                <a:ea typeface="黑体" panose="02010609060101010101" pitchFamily="49" charset="-122"/>
              </a:rPr>
              <a:t>，约为每秒</a:t>
            </a:r>
            <a:r>
              <a:rPr lang="en-US" altLang="zh-CN" sz="2200" dirty="0">
                <a:solidFill>
                  <a:srgbClr val="146C18"/>
                </a:solidFill>
                <a:ea typeface="黑体" panose="02010609060101010101" pitchFamily="49" charset="-122"/>
              </a:rPr>
              <a:t>995</a:t>
            </a:r>
            <a:r>
              <a:rPr lang="zh-CN" altLang="en-US" sz="2200" dirty="0">
                <a:solidFill>
                  <a:srgbClr val="146C18"/>
                </a:solidFill>
                <a:ea typeface="黑体" panose="02010609060101010101" pitchFamily="49" charset="-122"/>
              </a:rPr>
              <a:t>个数据。</a:t>
            </a:r>
          </a:p>
          <a:p>
            <a:pPr marL="342900" indent="-342900">
              <a:spcBef>
                <a:spcPct val="0"/>
              </a:spcBef>
              <a:buNone/>
            </a:pPr>
            <a:r>
              <a:rPr lang="zh-CN" altLang="en-US" sz="2200" dirty="0">
                <a:solidFill>
                  <a:srgbClr val="146C18"/>
                </a:solidFill>
                <a:ea typeface="黑体" panose="02010609060101010101" pitchFamily="49" charset="-122"/>
              </a:rPr>
              <a:t>    主机占用率</a:t>
            </a:r>
            <a:r>
              <a:rPr lang="en-US" altLang="zh-CN" sz="2200" dirty="0">
                <a:solidFill>
                  <a:srgbClr val="146C18"/>
                </a:solidFill>
                <a:ea typeface="黑体" panose="02010609060101010101" pitchFamily="49" charset="-122"/>
              </a:rPr>
              <a:t>=100%</a:t>
            </a:r>
          </a:p>
          <a:p>
            <a:pPr marL="342900" indent="-342900">
              <a:spcBef>
                <a:spcPct val="0"/>
              </a:spcBef>
            </a:pPr>
            <a:endParaRPr lang="zh-CN" altLang="en-US" sz="2200" dirty="0">
              <a:solidFill>
                <a:srgbClr val="146C18"/>
              </a:solidFill>
              <a:ea typeface="黑体" panose="02010609060101010101" pitchFamily="49" charset="-122"/>
            </a:endParaRPr>
          </a:p>
        </p:txBody>
      </p:sp>
      <p:sp>
        <p:nvSpPr>
          <p:cNvPr id="276503" name="Rectangle 23"/>
          <p:cNvSpPr>
            <a:spLocks noChangeArrowheads="1"/>
          </p:cNvSpPr>
          <p:nvPr/>
        </p:nvSpPr>
        <p:spPr bwMode="auto">
          <a:xfrm>
            <a:off x="544386" y="2558307"/>
            <a:ext cx="4328264" cy="276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30000"/>
              </a:spcBef>
              <a:buClr>
                <a:schemeClr val="accent1"/>
              </a:buClr>
              <a:buSzPct val="80000"/>
              <a:buFont typeface="Wingdings" panose="05000000000000000000" pitchFamily="2" charset="2"/>
              <a:buNone/>
            </a:pPr>
            <a:r>
              <a:rPr kumimoji="1" lang="zh-CN" altLang="en-US" sz="2200" dirty="0">
                <a:solidFill>
                  <a:srgbClr val="3333CC"/>
                </a:solidFill>
                <a:latin typeface="Arial" panose="020B0604020202020204" pitchFamily="34" charset="0"/>
                <a:ea typeface="黑体" panose="02010609060101010101" pitchFamily="49" charset="-122"/>
              </a:rPr>
              <a:t>（</a:t>
            </a:r>
            <a:r>
              <a:rPr kumimoji="1" lang="en-US" altLang="zh-CN" sz="2200" dirty="0">
                <a:solidFill>
                  <a:srgbClr val="3333CC"/>
                </a:solidFill>
                <a:latin typeface="Arial" panose="020B0604020202020204" pitchFamily="34" charset="0"/>
                <a:ea typeface="黑体" panose="02010609060101010101" pitchFamily="49" charset="-122"/>
              </a:rPr>
              <a:t>2</a:t>
            </a:r>
            <a:r>
              <a:rPr kumimoji="1" lang="zh-CN" altLang="en-US" sz="2200" dirty="0">
                <a:solidFill>
                  <a:srgbClr val="3333CC"/>
                </a:solidFill>
                <a:latin typeface="Arial" panose="020B0604020202020204" pitchFamily="34" charset="0"/>
                <a:ea typeface="黑体" panose="02010609060101010101" pitchFamily="49" charset="-122"/>
              </a:rPr>
              <a:t>）中断传送方式</a:t>
            </a:r>
          </a:p>
          <a:p>
            <a:pPr eaLnBrk="1" hangingPunct="1">
              <a:spcBef>
                <a:spcPct val="30000"/>
              </a:spcBef>
              <a:buClr>
                <a:schemeClr val="accent1"/>
              </a:buClr>
              <a:buSzPct val="80000"/>
              <a:buFont typeface="Wingdings" panose="05000000000000000000" pitchFamily="2" charset="2"/>
              <a:buNone/>
            </a:pPr>
            <a:r>
              <a:rPr kumimoji="1" lang="zh-CN" altLang="en-US" sz="2200" dirty="0">
                <a:solidFill>
                  <a:srgbClr val="3333CC"/>
                </a:solidFill>
                <a:latin typeface="Arial" panose="020B0604020202020204" pitchFamily="34" charset="0"/>
                <a:ea typeface="黑体" panose="02010609060101010101" pitchFamily="49" charset="-122"/>
              </a:rPr>
              <a:t>若中断服务程序有</a:t>
            </a:r>
            <a:r>
              <a:rPr kumimoji="1" lang="en-US" altLang="zh-CN" sz="2200" dirty="0">
                <a:solidFill>
                  <a:srgbClr val="3333CC"/>
                </a:solidFill>
                <a:latin typeface="Arial" panose="020B0604020202020204" pitchFamily="34" charset="0"/>
                <a:ea typeface="黑体" panose="02010609060101010101" pitchFamily="49" charset="-122"/>
              </a:rPr>
              <a:t>30</a:t>
            </a:r>
            <a:r>
              <a:rPr kumimoji="1" lang="zh-CN" altLang="en-US" sz="2200" dirty="0">
                <a:solidFill>
                  <a:srgbClr val="3333CC"/>
                </a:solidFill>
                <a:latin typeface="Arial" panose="020B0604020202020204" pitchFamily="34" charset="0"/>
                <a:ea typeface="黑体" panose="02010609060101010101" pitchFamily="49" charset="-122"/>
              </a:rPr>
              <a:t>条，在第</a:t>
            </a:r>
            <a:r>
              <a:rPr kumimoji="1" lang="en-US" altLang="zh-CN" sz="2200" dirty="0">
                <a:solidFill>
                  <a:srgbClr val="3333CC"/>
                </a:solidFill>
                <a:latin typeface="Arial" panose="020B0604020202020204" pitchFamily="34" charset="0"/>
                <a:ea typeface="黑体" panose="02010609060101010101" pitchFamily="49" charset="-122"/>
              </a:rPr>
              <a:t>20</a:t>
            </a:r>
            <a:r>
              <a:rPr kumimoji="1" lang="zh-CN" altLang="en-US" sz="2200" dirty="0">
                <a:solidFill>
                  <a:srgbClr val="3333CC"/>
                </a:solidFill>
                <a:latin typeface="Arial" panose="020B0604020202020204" pitchFamily="34" charset="0"/>
                <a:ea typeface="黑体" panose="02010609060101010101" pitchFamily="49" charset="-122"/>
              </a:rPr>
              <a:t>条启动设备，则：</a:t>
            </a:r>
          </a:p>
          <a:p>
            <a:pPr eaLnBrk="1" hangingPunct="1">
              <a:spcBef>
                <a:spcPct val="30000"/>
              </a:spcBef>
              <a:buClr>
                <a:schemeClr val="accent1"/>
              </a:buClr>
              <a:buSzPct val="80000"/>
              <a:buFont typeface="Wingdings" panose="05000000000000000000" pitchFamily="2" charset="2"/>
              <a:buNone/>
            </a:pPr>
            <a:r>
              <a:rPr kumimoji="1" lang="zh-CN" altLang="en-US" sz="2200" dirty="0">
                <a:solidFill>
                  <a:srgbClr val="146C18"/>
                </a:solidFill>
                <a:latin typeface="Arial" panose="020B0604020202020204" pitchFamily="34" charset="0"/>
                <a:ea typeface="黑体" panose="02010609060101010101" pitchFamily="49" charset="-122"/>
              </a:rPr>
              <a:t>数据传输率为：</a:t>
            </a:r>
            <a:r>
              <a:rPr kumimoji="1" lang="en-US" altLang="zh-CN" sz="2200" dirty="0">
                <a:solidFill>
                  <a:srgbClr val="146C18"/>
                </a:solidFill>
                <a:latin typeface="Arial" panose="020B0604020202020204" pitchFamily="34" charset="0"/>
                <a:ea typeface="黑体" panose="02010609060101010101" pitchFamily="49" charset="-122"/>
              </a:rPr>
              <a:t>1/(1000+1+20)</a:t>
            </a:r>
            <a:r>
              <a:rPr kumimoji="1" lang="en-US" altLang="zh-CN" sz="2200" dirty="0" err="1">
                <a:solidFill>
                  <a:srgbClr val="146C18"/>
                </a:solidFill>
                <a:latin typeface="Arial" panose="020B0604020202020204" pitchFamily="34" charset="0"/>
                <a:ea typeface="黑体" panose="02010609060101010101" pitchFamily="49" charset="-122"/>
              </a:rPr>
              <a:t>μs</a:t>
            </a:r>
            <a:r>
              <a:rPr kumimoji="1" lang="zh-CN" altLang="en-US" sz="2200" dirty="0">
                <a:solidFill>
                  <a:srgbClr val="146C18"/>
                </a:solidFill>
                <a:latin typeface="Arial" panose="020B0604020202020204" pitchFamily="34" charset="0"/>
                <a:ea typeface="黑体" panose="02010609060101010101" pitchFamily="49" charset="-122"/>
              </a:rPr>
              <a:t>，约为每秒</a:t>
            </a:r>
            <a:r>
              <a:rPr kumimoji="1" lang="en-US" altLang="zh-CN" sz="2200" dirty="0">
                <a:solidFill>
                  <a:srgbClr val="146C18"/>
                </a:solidFill>
                <a:latin typeface="Arial" panose="020B0604020202020204" pitchFamily="34" charset="0"/>
                <a:ea typeface="黑体" panose="02010609060101010101" pitchFamily="49" charset="-122"/>
              </a:rPr>
              <a:t>979</a:t>
            </a:r>
            <a:r>
              <a:rPr kumimoji="1" lang="zh-CN" altLang="en-US" sz="2200" dirty="0">
                <a:solidFill>
                  <a:srgbClr val="146C18"/>
                </a:solidFill>
                <a:latin typeface="Arial" panose="020B0604020202020204" pitchFamily="34" charset="0"/>
                <a:ea typeface="黑体" panose="02010609060101010101" pitchFamily="49" charset="-122"/>
              </a:rPr>
              <a:t>个数据。</a:t>
            </a:r>
          </a:p>
          <a:p>
            <a:pPr eaLnBrk="1" hangingPunct="1">
              <a:spcBef>
                <a:spcPct val="30000"/>
              </a:spcBef>
              <a:buClr>
                <a:schemeClr val="accent1"/>
              </a:buClr>
              <a:buSzPct val="80000"/>
              <a:buFont typeface="Wingdings" panose="05000000000000000000" pitchFamily="2" charset="2"/>
              <a:buNone/>
            </a:pPr>
            <a:r>
              <a:rPr kumimoji="1" lang="zh-CN" altLang="en-US" sz="2200" dirty="0">
                <a:solidFill>
                  <a:srgbClr val="146C18"/>
                </a:solidFill>
                <a:latin typeface="Arial" panose="020B0604020202020204" pitchFamily="34" charset="0"/>
                <a:ea typeface="黑体" panose="02010609060101010101" pitchFamily="49" charset="-122"/>
              </a:rPr>
              <a:t>主机占用率为：</a:t>
            </a:r>
            <a:r>
              <a:rPr kumimoji="1" lang="en-US" altLang="zh-CN" sz="2200" dirty="0">
                <a:solidFill>
                  <a:srgbClr val="146C18"/>
                </a:solidFill>
                <a:latin typeface="Arial" panose="020B0604020202020204" pitchFamily="34" charset="0"/>
                <a:ea typeface="黑体" panose="02010609060101010101" pitchFamily="49" charset="-122"/>
              </a:rPr>
              <a:t>(1+30)/(1000+1+20)=3%</a:t>
            </a:r>
          </a:p>
        </p:txBody>
      </p:sp>
      <p:grpSp>
        <p:nvGrpSpPr>
          <p:cNvPr id="276533" name="Group 53"/>
          <p:cNvGrpSpPr/>
          <p:nvPr/>
        </p:nvGrpSpPr>
        <p:grpSpPr bwMode="auto">
          <a:xfrm>
            <a:off x="5386388" y="2017713"/>
            <a:ext cx="5048250" cy="1947990"/>
            <a:chOff x="2433" y="1411"/>
            <a:chExt cx="3143" cy="1195"/>
          </a:xfrm>
        </p:grpSpPr>
        <p:grpSp>
          <p:nvGrpSpPr>
            <p:cNvPr id="99363" name="Group 52"/>
            <p:cNvGrpSpPr/>
            <p:nvPr/>
          </p:nvGrpSpPr>
          <p:grpSpPr bwMode="auto">
            <a:xfrm>
              <a:off x="2433" y="1411"/>
              <a:ext cx="3143" cy="886"/>
              <a:chOff x="2433" y="1411"/>
              <a:chExt cx="3143" cy="886"/>
            </a:xfrm>
          </p:grpSpPr>
          <p:sp>
            <p:nvSpPr>
              <p:cNvPr id="99365" name="Line 4"/>
              <p:cNvSpPr>
                <a:spLocks noChangeShapeType="1"/>
              </p:cNvSpPr>
              <p:nvPr/>
            </p:nvSpPr>
            <p:spPr bwMode="auto">
              <a:xfrm flipV="1">
                <a:off x="2859" y="2030"/>
                <a:ext cx="639" cy="13"/>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6" name="Line 5"/>
              <p:cNvSpPr>
                <a:spLocks noChangeShapeType="1"/>
              </p:cNvSpPr>
              <p:nvPr/>
            </p:nvSpPr>
            <p:spPr bwMode="auto">
              <a:xfrm>
                <a:off x="3165" y="1643"/>
                <a:ext cx="0" cy="40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7" name="Text Box 6"/>
              <p:cNvSpPr txBox="1">
                <a:spLocks noChangeArrowheads="1"/>
              </p:cNvSpPr>
              <p:nvPr/>
            </p:nvSpPr>
            <p:spPr bwMode="auto">
              <a:xfrm>
                <a:off x="2698" y="1411"/>
                <a:ext cx="67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66FF"/>
                    </a:solidFill>
                    <a:ea typeface="宋体" panose="02010600030101010101" pitchFamily="2" charset="-122"/>
                  </a:rPr>
                  <a:t>外设</a:t>
                </a:r>
              </a:p>
            </p:txBody>
          </p:sp>
          <p:sp>
            <p:nvSpPr>
              <p:cNvPr id="99368" name="Text Box 7"/>
              <p:cNvSpPr txBox="1">
                <a:spLocks noChangeArrowheads="1"/>
              </p:cNvSpPr>
              <p:nvPr/>
            </p:nvSpPr>
            <p:spPr bwMode="auto">
              <a:xfrm>
                <a:off x="2433" y="1850"/>
                <a:ext cx="74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a:solidFill>
                      <a:schemeClr val="accent1"/>
                    </a:solidFill>
                    <a:latin typeface="Arial" panose="020B0604020202020204" pitchFamily="34" charset="0"/>
                    <a:ea typeface="宋体" panose="02010600030101010101" pitchFamily="2" charset="-122"/>
                  </a:rPr>
                  <a:t>CPU</a:t>
                </a:r>
              </a:p>
            </p:txBody>
          </p:sp>
          <p:sp>
            <p:nvSpPr>
              <p:cNvPr id="99369" name="Line 8"/>
              <p:cNvSpPr>
                <a:spLocks noChangeShapeType="1"/>
              </p:cNvSpPr>
              <p:nvPr/>
            </p:nvSpPr>
            <p:spPr bwMode="auto">
              <a:xfrm flipV="1">
                <a:off x="3163" y="1637"/>
                <a:ext cx="738"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0" name="Line 9"/>
              <p:cNvSpPr>
                <a:spLocks noChangeShapeType="1"/>
              </p:cNvSpPr>
              <p:nvPr/>
            </p:nvSpPr>
            <p:spPr bwMode="auto">
              <a:xfrm>
                <a:off x="3905" y="1643"/>
                <a:ext cx="0" cy="411"/>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1" name="Line 10"/>
              <p:cNvSpPr>
                <a:spLocks noChangeShapeType="1"/>
              </p:cNvSpPr>
              <p:nvPr/>
            </p:nvSpPr>
            <p:spPr bwMode="auto">
              <a:xfrm>
                <a:off x="3905" y="2054"/>
                <a:ext cx="65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2" name="Line 11"/>
              <p:cNvSpPr>
                <a:spLocks noChangeShapeType="1"/>
              </p:cNvSpPr>
              <p:nvPr/>
            </p:nvSpPr>
            <p:spPr bwMode="auto">
              <a:xfrm>
                <a:off x="4327" y="1655"/>
                <a:ext cx="0" cy="408"/>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3" name="Line 12"/>
              <p:cNvSpPr>
                <a:spLocks noChangeShapeType="1"/>
              </p:cNvSpPr>
              <p:nvPr/>
            </p:nvSpPr>
            <p:spPr bwMode="auto">
              <a:xfrm flipV="1">
                <a:off x="4331" y="1650"/>
                <a:ext cx="723" cy="11"/>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4" name="Line 13"/>
              <p:cNvSpPr>
                <a:spLocks noChangeShapeType="1"/>
              </p:cNvSpPr>
              <p:nvPr/>
            </p:nvSpPr>
            <p:spPr bwMode="auto">
              <a:xfrm>
                <a:off x="5052" y="1655"/>
                <a:ext cx="0" cy="41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5" name="Line 14"/>
              <p:cNvSpPr>
                <a:spLocks noChangeShapeType="1"/>
              </p:cNvSpPr>
              <p:nvPr/>
            </p:nvSpPr>
            <p:spPr bwMode="auto">
              <a:xfrm>
                <a:off x="5062" y="2058"/>
                <a:ext cx="387"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6" name="Text Box 15"/>
              <p:cNvSpPr txBox="1">
                <a:spLocks noChangeArrowheads="1"/>
              </p:cNvSpPr>
              <p:nvPr/>
            </p:nvSpPr>
            <p:spPr bwMode="auto">
              <a:xfrm>
                <a:off x="3898" y="1773"/>
                <a:ext cx="62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5</a:t>
                </a:r>
                <a:r>
                  <a:rPr kumimoji="1" lang="en-US" altLang="zh-CN" sz="2400" b="0">
                    <a:ea typeface="华文行楷" panose="02010800040101010101" pitchFamily="2" charset="-122"/>
                  </a:rPr>
                  <a:t>μ</a:t>
                </a:r>
                <a:r>
                  <a:rPr kumimoji="1" lang="en-US" altLang="zh-CN" sz="2000" b="0">
                    <a:ea typeface="宋体" panose="02010600030101010101" pitchFamily="2" charset="-122"/>
                  </a:rPr>
                  <a:t>s</a:t>
                </a:r>
              </a:p>
            </p:txBody>
          </p:sp>
          <p:sp>
            <p:nvSpPr>
              <p:cNvPr id="99377" name="Line 16"/>
              <p:cNvSpPr>
                <a:spLocks noChangeShapeType="1"/>
              </p:cNvSpPr>
              <p:nvPr/>
            </p:nvSpPr>
            <p:spPr bwMode="auto">
              <a:xfrm>
                <a:off x="3164" y="2112"/>
                <a:ext cx="0" cy="17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8" name="Line 17"/>
              <p:cNvSpPr>
                <a:spLocks noChangeShapeType="1"/>
              </p:cNvSpPr>
              <p:nvPr/>
            </p:nvSpPr>
            <p:spPr bwMode="auto">
              <a:xfrm>
                <a:off x="4335" y="2117"/>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79" name="Line 18"/>
              <p:cNvSpPr>
                <a:spLocks noChangeShapeType="1"/>
              </p:cNvSpPr>
              <p:nvPr/>
            </p:nvSpPr>
            <p:spPr bwMode="auto">
              <a:xfrm>
                <a:off x="5383" y="2092"/>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0" name="Line 19"/>
              <p:cNvSpPr>
                <a:spLocks noChangeShapeType="1"/>
              </p:cNvSpPr>
              <p:nvPr/>
            </p:nvSpPr>
            <p:spPr bwMode="auto">
              <a:xfrm>
                <a:off x="5384" y="1647"/>
                <a:ext cx="0" cy="406"/>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1" name="Line 20"/>
              <p:cNvSpPr>
                <a:spLocks noChangeShapeType="1"/>
              </p:cNvSpPr>
              <p:nvPr/>
            </p:nvSpPr>
            <p:spPr bwMode="auto">
              <a:xfrm>
                <a:off x="5371" y="1654"/>
                <a:ext cx="205"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2" name="Line 21"/>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3" name="Line 22"/>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84" name="Text Box 42"/>
              <p:cNvSpPr txBox="1">
                <a:spLocks noChangeArrowheads="1"/>
              </p:cNvSpPr>
              <p:nvPr/>
            </p:nvSpPr>
            <p:spPr bwMode="auto">
              <a:xfrm>
                <a:off x="3255" y="1414"/>
                <a:ext cx="62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1ms</a:t>
                </a:r>
              </a:p>
            </p:txBody>
          </p:sp>
        </p:grpSp>
        <p:sp>
          <p:nvSpPr>
            <p:cNvPr id="99364" name="Rectangle 50"/>
            <p:cNvSpPr>
              <a:spLocks noChangeArrowheads="1"/>
            </p:cNvSpPr>
            <p:nvPr/>
          </p:nvSpPr>
          <p:spPr bwMode="auto">
            <a:xfrm>
              <a:off x="3699" y="2323"/>
              <a:ext cx="126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400">
                  <a:solidFill>
                    <a:srgbClr val="CC3300"/>
                  </a:solidFill>
                  <a:ea typeface="黑体" panose="02010609060101010101" pitchFamily="49" charset="-122"/>
                </a:rPr>
                <a:t>程序传送方式</a:t>
              </a:r>
            </a:p>
          </p:txBody>
        </p:sp>
      </p:grpSp>
      <p:grpSp>
        <p:nvGrpSpPr>
          <p:cNvPr id="276534" name="Group 54"/>
          <p:cNvGrpSpPr/>
          <p:nvPr/>
        </p:nvGrpSpPr>
        <p:grpSpPr bwMode="auto">
          <a:xfrm>
            <a:off x="5316539" y="3930650"/>
            <a:ext cx="5208587" cy="1885950"/>
            <a:chOff x="2444" y="2674"/>
            <a:chExt cx="3281" cy="1188"/>
          </a:xfrm>
        </p:grpSpPr>
        <p:sp>
          <p:nvSpPr>
            <p:cNvPr id="99337" name="Line 24"/>
            <p:cNvSpPr>
              <a:spLocks noChangeShapeType="1"/>
            </p:cNvSpPr>
            <p:nvPr/>
          </p:nvSpPr>
          <p:spPr bwMode="auto">
            <a:xfrm flipV="1">
              <a:off x="2870" y="3316"/>
              <a:ext cx="1054" cy="13"/>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8" name="Line 25"/>
            <p:cNvSpPr>
              <a:spLocks noChangeShapeType="1"/>
            </p:cNvSpPr>
            <p:nvPr/>
          </p:nvSpPr>
          <p:spPr bwMode="auto">
            <a:xfrm>
              <a:off x="3176" y="2913"/>
              <a:ext cx="0" cy="40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9" name="Text Box 26"/>
            <p:cNvSpPr txBox="1">
              <a:spLocks noChangeArrowheads="1"/>
            </p:cNvSpPr>
            <p:nvPr/>
          </p:nvSpPr>
          <p:spPr bwMode="auto">
            <a:xfrm>
              <a:off x="2709" y="2681"/>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000">
                  <a:solidFill>
                    <a:srgbClr val="0066FF"/>
                  </a:solidFill>
                  <a:ea typeface="宋体" panose="02010600030101010101" pitchFamily="2" charset="-122"/>
                </a:rPr>
                <a:t>外设</a:t>
              </a:r>
            </a:p>
          </p:txBody>
        </p:sp>
        <p:sp>
          <p:nvSpPr>
            <p:cNvPr id="99340" name="Text Box 27"/>
            <p:cNvSpPr txBox="1">
              <a:spLocks noChangeArrowheads="1"/>
            </p:cNvSpPr>
            <p:nvPr/>
          </p:nvSpPr>
          <p:spPr bwMode="auto">
            <a:xfrm>
              <a:off x="2444" y="3120"/>
              <a:ext cx="7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a:solidFill>
                    <a:schemeClr val="accent1"/>
                  </a:solidFill>
                  <a:latin typeface="Arial" panose="020B0604020202020204" pitchFamily="34" charset="0"/>
                  <a:ea typeface="宋体" panose="02010600030101010101" pitchFamily="2" charset="-122"/>
                </a:rPr>
                <a:t>CPU</a:t>
              </a:r>
            </a:p>
          </p:txBody>
        </p:sp>
        <p:sp>
          <p:nvSpPr>
            <p:cNvPr id="99341" name="Line 28"/>
            <p:cNvSpPr>
              <a:spLocks noChangeShapeType="1"/>
            </p:cNvSpPr>
            <p:nvPr/>
          </p:nvSpPr>
          <p:spPr bwMode="auto">
            <a:xfrm flipV="1">
              <a:off x="3174" y="2907"/>
              <a:ext cx="738" cy="0"/>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2" name="Line 29"/>
            <p:cNvSpPr>
              <a:spLocks noChangeShapeType="1"/>
            </p:cNvSpPr>
            <p:nvPr/>
          </p:nvSpPr>
          <p:spPr bwMode="auto">
            <a:xfrm>
              <a:off x="3916" y="2913"/>
              <a:ext cx="0" cy="411"/>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3" name="Line 30"/>
            <p:cNvSpPr>
              <a:spLocks noChangeShapeType="1"/>
            </p:cNvSpPr>
            <p:nvPr/>
          </p:nvSpPr>
          <p:spPr bwMode="auto">
            <a:xfrm>
              <a:off x="3916" y="3316"/>
              <a:ext cx="152" cy="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4" name="Line 31"/>
            <p:cNvSpPr>
              <a:spLocks noChangeShapeType="1"/>
            </p:cNvSpPr>
            <p:nvPr/>
          </p:nvSpPr>
          <p:spPr bwMode="auto">
            <a:xfrm flipH="1">
              <a:off x="4050" y="3072"/>
              <a:ext cx="1" cy="25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5" name="Line 32"/>
            <p:cNvSpPr>
              <a:spLocks noChangeShapeType="1"/>
            </p:cNvSpPr>
            <p:nvPr/>
          </p:nvSpPr>
          <p:spPr bwMode="auto">
            <a:xfrm flipV="1">
              <a:off x="4342" y="2920"/>
              <a:ext cx="723" cy="11"/>
            </a:xfrm>
            <a:prstGeom prst="line">
              <a:avLst/>
            </a:prstGeom>
            <a:noFill/>
            <a:ln w="28575">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6" name="Line 33"/>
            <p:cNvSpPr>
              <a:spLocks noChangeShapeType="1"/>
            </p:cNvSpPr>
            <p:nvPr/>
          </p:nvSpPr>
          <p:spPr bwMode="auto">
            <a:xfrm>
              <a:off x="5063" y="2925"/>
              <a:ext cx="0" cy="412"/>
            </a:xfrm>
            <a:prstGeom prst="line">
              <a:avLst/>
            </a:prstGeom>
            <a:noFill/>
            <a:ln w="2857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7" name="Line 34"/>
            <p:cNvSpPr>
              <a:spLocks noChangeShapeType="1"/>
            </p:cNvSpPr>
            <p:nvPr/>
          </p:nvSpPr>
          <p:spPr bwMode="auto">
            <a:xfrm>
              <a:off x="5073" y="3328"/>
              <a:ext cx="150"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8" name="Line 35"/>
            <p:cNvSpPr>
              <a:spLocks noChangeShapeType="1"/>
            </p:cNvSpPr>
            <p:nvPr/>
          </p:nvSpPr>
          <p:spPr bwMode="auto">
            <a:xfrm>
              <a:off x="3175" y="3382"/>
              <a:ext cx="0" cy="17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9" name="Line 36"/>
            <p:cNvSpPr>
              <a:spLocks noChangeShapeType="1"/>
            </p:cNvSpPr>
            <p:nvPr/>
          </p:nvSpPr>
          <p:spPr bwMode="auto">
            <a:xfrm>
              <a:off x="4346" y="3268"/>
              <a:ext cx="0" cy="29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0" name="Line 37"/>
            <p:cNvSpPr>
              <a:spLocks noChangeShapeType="1"/>
            </p:cNvSpPr>
            <p:nvPr/>
          </p:nvSpPr>
          <p:spPr bwMode="auto">
            <a:xfrm>
              <a:off x="5496" y="3385"/>
              <a:ext cx="0" cy="18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1" name="Line 38"/>
            <p:cNvSpPr>
              <a:spLocks noChangeShapeType="1"/>
            </p:cNvSpPr>
            <p:nvPr/>
          </p:nvSpPr>
          <p:spPr bwMode="auto">
            <a:xfrm>
              <a:off x="5227" y="3053"/>
              <a:ext cx="0" cy="27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2" name="Line 39"/>
            <p:cNvSpPr>
              <a:spLocks noChangeShapeType="1"/>
            </p:cNvSpPr>
            <p:nvPr/>
          </p:nvSpPr>
          <p:spPr bwMode="auto">
            <a:xfrm>
              <a:off x="5520" y="2891"/>
              <a:ext cx="205"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3" name="Line 40"/>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4" name="Line 41"/>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5" name="Text Box 43"/>
            <p:cNvSpPr txBox="1">
              <a:spLocks noChangeArrowheads="1"/>
            </p:cNvSpPr>
            <p:nvPr/>
          </p:nvSpPr>
          <p:spPr bwMode="auto">
            <a:xfrm>
              <a:off x="3342" y="2674"/>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000" b="0">
                  <a:ea typeface="宋体" panose="02010600030101010101" pitchFamily="2" charset="-122"/>
                </a:rPr>
                <a:t>1ms</a:t>
              </a:r>
            </a:p>
          </p:txBody>
        </p:sp>
        <p:sp>
          <p:nvSpPr>
            <p:cNvPr id="99356" name="Line 44"/>
            <p:cNvSpPr>
              <a:spLocks noChangeShapeType="1"/>
            </p:cNvSpPr>
            <p:nvPr/>
          </p:nvSpPr>
          <p:spPr bwMode="auto">
            <a:xfrm>
              <a:off x="4049" y="3080"/>
              <a:ext cx="416" cy="0"/>
            </a:xfrm>
            <a:prstGeom prst="line">
              <a:avLst/>
            </a:prstGeom>
            <a:noFill/>
            <a:ln w="28575">
              <a:solidFill>
                <a:srgbClr val="56C61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7" name="Line 45"/>
            <p:cNvSpPr>
              <a:spLocks noChangeShapeType="1"/>
            </p:cNvSpPr>
            <p:nvPr/>
          </p:nvSpPr>
          <p:spPr bwMode="auto">
            <a:xfrm>
              <a:off x="4346" y="2928"/>
              <a:ext cx="0" cy="144"/>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8" name="Line 46"/>
            <p:cNvSpPr>
              <a:spLocks noChangeShapeType="1"/>
            </p:cNvSpPr>
            <p:nvPr/>
          </p:nvSpPr>
          <p:spPr bwMode="auto">
            <a:xfrm>
              <a:off x="4452" y="3074"/>
              <a:ext cx="8" cy="25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59" name="Line 47"/>
            <p:cNvSpPr>
              <a:spLocks noChangeShapeType="1"/>
            </p:cNvSpPr>
            <p:nvPr/>
          </p:nvSpPr>
          <p:spPr bwMode="auto">
            <a:xfrm flipV="1">
              <a:off x="4458" y="3319"/>
              <a:ext cx="758" cy="4"/>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0" name="Line 48"/>
            <p:cNvSpPr>
              <a:spLocks noChangeShapeType="1"/>
            </p:cNvSpPr>
            <p:nvPr/>
          </p:nvSpPr>
          <p:spPr bwMode="auto">
            <a:xfrm>
              <a:off x="5229" y="3057"/>
              <a:ext cx="416" cy="0"/>
            </a:xfrm>
            <a:prstGeom prst="line">
              <a:avLst/>
            </a:prstGeom>
            <a:noFill/>
            <a:ln w="28575">
              <a:solidFill>
                <a:srgbClr val="56C61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1" name="Line 49"/>
            <p:cNvSpPr>
              <a:spLocks noChangeShapeType="1"/>
            </p:cNvSpPr>
            <p:nvPr/>
          </p:nvSpPr>
          <p:spPr bwMode="auto">
            <a:xfrm>
              <a:off x="5526" y="2897"/>
              <a:ext cx="0" cy="144"/>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62" name="Rectangle 51"/>
            <p:cNvSpPr>
              <a:spLocks noChangeArrowheads="1"/>
            </p:cNvSpPr>
            <p:nvPr/>
          </p:nvSpPr>
          <p:spPr bwMode="auto">
            <a:xfrm>
              <a:off x="3706" y="3593"/>
              <a:ext cx="117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kumimoji="1" lang="zh-CN" altLang="en-US" sz="2200">
                  <a:solidFill>
                    <a:srgbClr val="CC3300"/>
                  </a:solidFill>
                  <a:ea typeface="黑体" panose="02010609060101010101" pitchFamily="49" charset="-122"/>
                </a:rPr>
                <a:t>中断传送方式</a:t>
              </a:r>
            </a:p>
          </p:txBody>
        </p:sp>
      </p:grpSp>
      <p:sp>
        <p:nvSpPr>
          <p:cNvPr id="276535" name="Text Box 55"/>
          <p:cNvSpPr txBox="1">
            <a:spLocks noChangeArrowheads="1"/>
          </p:cNvSpPr>
          <p:nvPr/>
        </p:nvSpPr>
        <p:spPr bwMode="auto">
          <a:xfrm>
            <a:off x="566531" y="5668117"/>
            <a:ext cx="4378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chemeClr val="accent1"/>
                </a:solidFill>
                <a:latin typeface="Arial" panose="020B0604020202020204" pitchFamily="34" charset="0"/>
                <a:ea typeface="黑体" panose="02010609060101010101" pitchFamily="49" charset="-122"/>
              </a:rPr>
              <a:t>为什么中断服务程序比查询程序长？</a:t>
            </a:r>
          </a:p>
        </p:txBody>
      </p:sp>
      <p:sp>
        <p:nvSpPr>
          <p:cNvPr id="276536" name="Text Box 56"/>
          <p:cNvSpPr txBox="1">
            <a:spLocks noChangeArrowheads="1"/>
          </p:cNvSpPr>
          <p:nvPr/>
        </p:nvSpPr>
        <p:spPr bwMode="auto">
          <a:xfrm>
            <a:off x="566531" y="6159500"/>
            <a:ext cx="10718717" cy="40011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latin typeface="Arial" panose="020B0604020202020204" pitchFamily="34" charset="0"/>
                <a:ea typeface="黑体" panose="02010609060101010101" pitchFamily="49" charset="-122"/>
              </a:rPr>
              <a:t>因为中断服务程序有额外开销，如：保存现场、保存旧屏蔽字、开中断、（查询中断源）等</a:t>
            </a:r>
          </a:p>
        </p:txBody>
      </p:sp>
      <p:sp>
        <p:nvSpPr>
          <p:cNvPr id="2" name="标题 1"/>
          <p:cNvSpPr>
            <a:spLocks noGrp="1"/>
          </p:cNvSpPr>
          <p:nvPr>
            <p:ph type="title"/>
          </p:nvPr>
        </p:nvSpPr>
        <p:spPr/>
        <p:txBody>
          <a:bodyPr/>
          <a:lstStyle/>
          <a:p>
            <a:r>
              <a:rPr lang="zh-CN" altLang="en-US" dirty="0"/>
              <a:t>轮询方式和中断方式的比较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animEffect transition="in" filter="blinds(horizontal)">
                                      <p:cBhvr>
                                        <p:cTn id="7" dur="500"/>
                                        <p:tgtEl>
                                          <p:spTgt spid="276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33"/>
                                        </p:tgtEl>
                                        <p:attrNameLst>
                                          <p:attrName>style.visibility</p:attrName>
                                        </p:attrNameLst>
                                      </p:cBhvr>
                                      <p:to>
                                        <p:strVal val="visible"/>
                                      </p:to>
                                    </p:set>
                                    <p:animEffect transition="in" filter="blinds(horizontal)">
                                      <p:cBhvr>
                                        <p:cTn id="12" dur="500"/>
                                        <p:tgtEl>
                                          <p:spTgt spid="2765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7" dur="500"/>
                                        <p:tgtEl>
                                          <p:spTgt spid="276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22" dur="500"/>
                                        <p:tgtEl>
                                          <p:spTgt spid="276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503">
                                            <p:txEl>
                                              <p:pRg st="1" end="1"/>
                                            </p:txEl>
                                          </p:spTgt>
                                        </p:tgtEl>
                                        <p:attrNameLst>
                                          <p:attrName>style.visibility</p:attrName>
                                        </p:attrNameLst>
                                      </p:cBhvr>
                                      <p:to>
                                        <p:strVal val="visible"/>
                                      </p:to>
                                    </p:set>
                                    <p:animEffect transition="in" filter="blinds(horizontal)">
                                      <p:cBhvr>
                                        <p:cTn id="27" dur="500"/>
                                        <p:tgtEl>
                                          <p:spTgt spid="27650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534"/>
                                        </p:tgtEl>
                                        <p:attrNameLst>
                                          <p:attrName>style.visibility</p:attrName>
                                        </p:attrNameLst>
                                      </p:cBhvr>
                                      <p:to>
                                        <p:strVal val="visible"/>
                                      </p:to>
                                    </p:set>
                                    <p:animEffect transition="in" filter="blinds(horizontal)">
                                      <p:cBhvr>
                                        <p:cTn id="32" dur="500"/>
                                        <p:tgtEl>
                                          <p:spTgt spid="2765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6503">
                                            <p:txEl>
                                              <p:pRg st="2" end="2"/>
                                            </p:txEl>
                                          </p:spTgt>
                                        </p:tgtEl>
                                        <p:attrNameLst>
                                          <p:attrName>style.visibility</p:attrName>
                                        </p:attrNameLst>
                                      </p:cBhvr>
                                      <p:to>
                                        <p:strVal val="visible"/>
                                      </p:to>
                                    </p:set>
                                    <p:animEffect transition="in" filter="blinds(horizontal)">
                                      <p:cBhvr>
                                        <p:cTn id="37" dur="500"/>
                                        <p:tgtEl>
                                          <p:spTgt spid="2765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6503">
                                            <p:txEl>
                                              <p:pRg st="3" end="3"/>
                                            </p:txEl>
                                          </p:spTgt>
                                        </p:tgtEl>
                                        <p:attrNameLst>
                                          <p:attrName>style.visibility</p:attrName>
                                        </p:attrNameLst>
                                      </p:cBhvr>
                                      <p:to>
                                        <p:strVal val="visible"/>
                                      </p:to>
                                    </p:set>
                                    <p:animEffect transition="in" filter="blinds(horizontal)">
                                      <p:cBhvr>
                                        <p:cTn id="42" dur="500"/>
                                        <p:tgtEl>
                                          <p:spTgt spid="27650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35"/>
                                        </p:tgtEl>
                                        <p:attrNameLst>
                                          <p:attrName>style.visibility</p:attrName>
                                        </p:attrNameLst>
                                      </p:cBhvr>
                                      <p:to>
                                        <p:strVal val="visible"/>
                                      </p:to>
                                    </p:set>
                                    <p:animEffect transition="in" filter="blinds(horizontal)">
                                      <p:cBhvr>
                                        <p:cTn id="47" dur="500"/>
                                        <p:tgtEl>
                                          <p:spTgt spid="27653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6536"/>
                                        </p:tgtEl>
                                        <p:attrNameLst>
                                          <p:attrName>style.visibility</p:attrName>
                                        </p:attrNameLst>
                                      </p:cBhvr>
                                      <p:to>
                                        <p:strVal val="visible"/>
                                      </p:to>
                                    </p:set>
                                    <p:animEffect transition="in" filter="blinds(horizontal)">
                                      <p:cBhvr>
                                        <p:cTn id="52" dur="500"/>
                                        <p:tgtEl>
                                          <p:spTgt spid="27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5" grpId="0"/>
      <p:bldP spid="2765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21</a:t>
            </a:r>
            <a:r>
              <a:rPr lang="zh-CN" altLang="en-US" dirty="0" smtClean="0"/>
              <a:t>讲 </a:t>
            </a:r>
            <a:r>
              <a:rPr lang="en-US" altLang="zh-CN" dirty="0" smtClean="0"/>
              <a:t>DMA</a:t>
            </a:r>
            <a:r>
              <a:rPr lang="zh-CN" altLang="en-US" dirty="0" smtClean="0"/>
              <a:t>方式</a:t>
            </a:r>
            <a:endParaRPr lang="zh-CN" altLang="en-US" dirty="0"/>
          </a:p>
        </p:txBody>
      </p:sp>
      <p:sp>
        <p:nvSpPr>
          <p:cNvPr id="3" name="内容占位符 2"/>
          <p:cNvSpPr>
            <a:spLocks noGrp="1"/>
          </p:cNvSpPr>
          <p:nvPr>
            <p:ph idx="1"/>
          </p:nvPr>
        </p:nvSpPr>
        <p:spPr>
          <a:xfrm>
            <a:off x="592667" y="987748"/>
            <a:ext cx="10922000" cy="2513509"/>
          </a:xfrm>
        </p:spPr>
        <p:txBody>
          <a:bodyPr/>
          <a:lstStyle/>
          <a:p>
            <a:r>
              <a:rPr lang="en-US" altLang="zh-CN" dirty="0" smtClean="0"/>
              <a:t>DMA</a:t>
            </a:r>
            <a:r>
              <a:rPr lang="zh-CN" altLang="en-US" dirty="0"/>
              <a:t>方式的要点</a:t>
            </a:r>
          </a:p>
          <a:p>
            <a:r>
              <a:rPr lang="en-US" altLang="zh-CN" dirty="0"/>
              <a:t>DMA</a:t>
            </a:r>
            <a:r>
              <a:rPr lang="zh-CN" altLang="en-US" dirty="0"/>
              <a:t>控制器的结构</a:t>
            </a:r>
          </a:p>
          <a:p>
            <a:r>
              <a:rPr lang="en-US" altLang="zh-CN" dirty="0"/>
              <a:t>DMA</a:t>
            </a:r>
            <a:r>
              <a:rPr lang="zh-CN" altLang="en-US" dirty="0"/>
              <a:t>的三种控制方式</a:t>
            </a:r>
          </a:p>
          <a:p>
            <a:r>
              <a:rPr lang="en-US" altLang="zh-CN" dirty="0"/>
              <a:t>DMA</a:t>
            </a:r>
            <a:r>
              <a:rPr lang="zh-CN" altLang="en-US" dirty="0"/>
              <a:t>传输过程</a:t>
            </a:r>
          </a:p>
          <a:p>
            <a:endParaRPr lang="zh-CN" altLang="en-US" dirty="0"/>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idx="1"/>
          </p:nvPr>
        </p:nvSpPr>
        <p:spPr>
          <a:xfrm>
            <a:off x="524933" y="883227"/>
            <a:ext cx="10989733" cy="5527294"/>
          </a:xfrm>
        </p:spPr>
        <p:txBody>
          <a:bodyPr/>
          <a:lstStyle/>
          <a:p>
            <a:pPr marL="342900" indent="-342900" algn="just"/>
            <a:r>
              <a:rPr lang="en-US" altLang="zh-CN" sz="2200" dirty="0">
                <a:ea typeface="黑体" panose="02010609060101010101" pitchFamily="49" charset="-122"/>
              </a:rPr>
              <a:t>DMA</a:t>
            </a:r>
            <a:r>
              <a:rPr lang="zh-CN" altLang="en-US" sz="2200" dirty="0">
                <a:ea typeface="黑体" panose="02010609060101010101" pitchFamily="49" charset="-122"/>
              </a:rPr>
              <a:t>的全称</a:t>
            </a:r>
          </a:p>
          <a:p>
            <a:pPr marL="742950" lvl="1" indent="-285750" algn="just"/>
            <a:r>
              <a:rPr lang="zh-CN" altLang="en-US" sz="2200" dirty="0">
                <a:ea typeface="黑体" panose="02010609060101010101" pitchFamily="49" charset="-122"/>
              </a:rPr>
              <a:t>直接存储器存取（</a:t>
            </a:r>
            <a:r>
              <a:rPr lang="en-US" altLang="zh-CN" sz="2200" dirty="0">
                <a:ea typeface="黑体" panose="02010609060101010101" pitchFamily="49" charset="-122"/>
              </a:rPr>
              <a:t>Direct Memory Access</a:t>
            </a:r>
            <a:r>
              <a:rPr lang="zh-CN" altLang="en-US" sz="2200" dirty="0">
                <a:ea typeface="黑体" panose="02010609060101010101" pitchFamily="49" charset="-122"/>
              </a:rPr>
              <a:t>）</a:t>
            </a:r>
          </a:p>
          <a:p>
            <a:pPr marL="342900" indent="-342900" algn="just"/>
            <a:r>
              <a:rPr lang="zh-CN" altLang="en-US" sz="2200" dirty="0">
                <a:ea typeface="黑体" panose="02010609060101010101" pitchFamily="49" charset="-122"/>
              </a:rPr>
              <a:t>为什么要引入</a:t>
            </a:r>
            <a:r>
              <a:rPr lang="en-US" altLang="zh-CN" sz="2200" dirty="0">
                <a:ea typeface="黑体" panose="02010609060101010101" pitchFamily="49" charset="-122"/>
              </a:rPr>
              <a:t>DMA</a:t>
            </a:r>
            <a:r>
              <a:rPr lang="zh-CN" altLang="en-US" sz="2200" dirty="0">
                <a:ea typeface="黑体" panose="02010609060101010101" pitchFamily="49" charset="-122"/>
              </a:rPr>
              <a:t>方式？</a:t>
            </a:r>
          </a:p>
          <a:p>
            <a:pPr marL="742950" lvl="1" indent="-285750" algn="just"/>
            <a:r>
              <a:rPr lang="zh-CN" altLang="en-US" sz="2200" dirty="0">
                <a:solidFill>
                  <a:srgbClr val="3333CC"/>
                </a:solidFill>
                <a:ea typeface="黑体" panose="02010609060101010101" pitchFamily="49" charset="-122"/>
              </a:rPr>
              <a:t>程序直接控制方式受“踏步”现象的限制，效率低下，不适合高速设备和主机间的数据传送。</a:t>
            </a:r>
          </a:p>
          <a:p>
            <a:pPr marL="742950" lvl="1" indent="-285750" algn="just"/>
            <a:r>
              <a:rPr lang="zh-CN" altLang="en-US" sz="2200" dirty="0">
                <a:solidFill>
                  <a:srgbClr val="3333CC"/>
                </a:solidFill>
                <a:ea typeface="黑体" panose="02010609060101010101" pitchFamily="49" charset="-122"/>
              </a:rPr>
              <a:t>中断控制方式虽比程序直接控制方式有效，</a:t>
            </a:r>
            <a:r>
              <a:rPr lang="en-US" altLang="zh-CN" sz="2200" dirty="0">
                <a:solidFill>
                  <a:srgbClr val="3333CC"/>
                </a:solidFill>
                <a:ea typeface="黑体" panose="02010609060101010101" pitchFamily="49" charset="-122"/>
              </a:rPr>
              <a:t>CPU</a:t>
            </a:r>
            <a:r>
              <a:rPr lang="zh-CN" altLang="en-US" sz="2200" dirty="0">
                <a:solidFill>
                  <a:srgbClr val="3333CC"/>
                </a:solidFill>
                <a:ea typeface="黑体" panose="02010609060101010101" pitchFamily="49" charset="-122"/>
              </a:rPr>
              <a:t>和外设有一定的并行度，但由于下列原因也不适合高速设备和主机间的数据传送。</a:t>
            </a:r>
          </a:p>
          <a:p>
            <a:pPr marL="1143000" lvl="2" indent="-228600" algn="just"/>
            <a:r>
              <a:rPr lang="zh-CN" altLang="en-US" sz="2200" dirty="0">
                <a:solidFill>
                  <a:srgbClr val="CC3399"/>
                </a:solidFill>
                <a:ea typeface="黑体" panose="02010609060101010101" pitchFamily="49" charset="-122"/>
              </a:rPr>
              <a:t>对</a:t>
            </a:r>
            <a:r>
              <a:rPr lang="en-US" altLang="zh-CN" sz="2200" dirty="0">
                <a:solidFill>
                  <a:srgbClr val="CC3399"/>
                </a:solidFill>
                <a:ea typeface="黑体" panose="02010609060101010101" pitchFamily="49" charset="-122"/>
              </a:rPr>
              <a:t>I/O</a:t>
            </a:r>
            <a:r>
              <a:rPr lang="zh-CN" altLang="en-US" sz="2200" dirty="0">
                <a:solidFill>
                  <a:srgbClr val="CC3399"/>
                </a:solidFill>
                <a:ea typeface="黑体" panose="02010609060101010101" pitchFamily="49" charset="-122"/>
              </a:rPr>
              <a:t>请求响应慢。</a:t>
            </a:r>
            <a:r>
              <a:rPr lang="zh-CN" altLang="en-US" sz="2200" dirty="0">
                <a:ea typeface="黑体" panose="02010609060101010101" pitchFamily="49" charset="-122"/>
              </a:rPr>
              <a:t>每传送一个数据都要等待外设的中断请求，并增加许多中断响应和中断处理前、后的附加开销（保护断点、现场等），不能及时响应</a:t>
            </a:r>
            <a:r>
              <a:rPr lang="en-US" altLang="zh-CN" sz="2200" dirty="0">
                <a:ea typeface="黑体" panose="02010609060101010101" pitchFamily="49" charset="-122"/>
              </a:rPr>
              <a:t>I/O</a:t>
            </a:r>
            <a:r>
              <a:rPr lang="zh-CN" altLang="en-US" sz="2200" dirty="0">
                <a:ea typeface="黑体" panose="02010609060101010101" pitchFamily="49" charset="-122"/>
              </a:rPr>
              <a:t>请求。</a:t>
            </a:r>
          </a:p>
          <a:p>
            <a:pPr marL="1143000" lvl="2" indent="-228600" algn="just"/>
            <a:r>
              <a:rPr lang="zh-CN" altLang="en-US" sz="2200" dirty="0">
                <a:solidFill>
                  <a:srgbClr val="CC3399"/>
                </a:solidFill>
                <a:ea typeface="黑体" panose="02010609060101010101" pitchFamily="49" charset="-122"/>
              </a:rPr>
              <a:t>数据传送速度慢。</a:t>
            </a:r>
            <a:r>
              <a:rPr lang="zh-CN" altLang="en-US" sz="2200" dirty="0">
                <a:ea typeface="黑体" panose="02010609060101010101" pitchFamily="49" charset="-122"/>
              </a:rPr>
              <a:t>数据传送由软件完成</a:t>
            </a:r>
            <a:r>
              <a:rPr lang="zh-CN" altLang="en-US" sz="2200" dirty="0">
                <a:solidFill>
                  <a:schemeClr val="accent1"/>
                </a:solidFill>
                <a:ea typeface="黑体" panose="02010609060101010101" pitchFamily="49" charset="-122"/>
              </a:rPr>
              <a:t>（由</a:t>
            </a:r>
            <a:r>
              <a:rPr lang="en-US" altLang="zh-CN" sz="2200" dirty="0">
                <a:solidFill>
                  <a:schemeClr val="accent1"/>
                </a:solidFill>
                <a:ea typeface="黑体" panose="02010609060101010101" pitchFamily="49" charset="-122"/>
              </a:rPr>
              <a:t>CPU</a:t>
            </a:r>
            <a:r>
              <a:rPr lang="zh-CN" altLang="en-US" sz="2200" dirty="0">
                <a:solidFill>
                  <a:schemeClr val="accent1"/>
                </a:solidFill>
                <a:ea typeface="黑体" panose="02010609060101010101" pitchFamily="49" charset="-122"/>
              </a:rPr>
              <a:t>执行相应的中断服务程序来完成</a:t>
            </a:r>
            <a:r>
              <a:rPr lang="en-US" altLang="zh-CN" sz="2200" dirty="0">
                <a:solidFill>
                  <a:schemeClr val="accent1"/>
                </a:solidFill>
                <a:ea typeface="黑体" panose="02010609060101010101" pitchFamily="49" charset="-122"/>
              </a:rPr>
              <a:t>)</a:t>
            </a:r>
            <a:r>
              <a:rPr lang="zh-CN" altLang="en-US" sz="2200" dirty="0">
                <a:ea typeface="黑体" panose="02010609060101010101" pitchFamily="49" charset="-122"/>
              </a:rPr>
              <a:t>，速度慢 。</a:t>
            </a:r>
          </a:p>
        </p:txBody>
      </p:sp>
      <p:sp>
        <p:nvSpPr>
          <p:cNvPr id="2" name="标题 1"/>
          <p:cNvSpPr>
            <a:spLocks noGrp="1"/>
          </p:cNvSpPr>
          <p:nvPr>
            <p:ph type="title"/>
          </p:nvPr>
        </p:nvSpPr>
        <p:spPr/>
        <p:txBody>
          <a:bodyPr/>
          <a:lstStyle/>
          <a:p>
            <a:r>
              <a:rPr lang="en-US" altLang="zh-CN" dirty="0"/>
              <a:t>DMA</a:t>
            </a:r>
            <a:r>
              <a:rPr lang="zh-CN" altLang="en-US" dirty="0"/>
              <a:t>输入</a:t>
            </a:r>
            <a:r>
              <a:rPr lang="en-US" altLang="zh-CN" dirty="0"/>
              <a:t>/</a:t>
            </a:r>
            <a:r>
              <a:rPr lang="zh-CN" altLang="en-US" dirty="0"/>
              <a:t>出方式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3651">
                                            <p:txEl>
                                              <p:pRg st="2" end="2"/>
                                            </p:txEl>
                                          </p:spTgt>
                                        </p:tgtEl>
                                        <p:attrNameLst>
                                          <p:attrName>style.visibility</p:attrName>
                                        </p:attrNameLst>
                                      </p:cBhvr>
                                      <p:to>
                                        <p:strVal val="visible"/>
                                      </p:to>
                                    </p:set>
                                    <p:animEffect transition="in" filter="checkerboard(across)">
                                      <p:cBhvr>
                                        <p:cTn id="7" dur="500"/>
                                        <p:tgtEl>
                                          <p:spTgt spid="283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3651">
                                            <p:txEl>
                                              <p:pRg st="3" end="3"/>
                                            </p:txEl>
                                          </p:spTgt>
                                        </p:tgtEl>
                                        <p:attrNameLst>
                                          <p:attrName>style.visibility</p:attrName>
                                        </p:attrNameLst>
                                      </p:cBhvr>
                                      <p:to>
                                        <p:strVal val="visible"/>
                                      </p:to>
                                    </p:set>
                                    <p:animEffect transition="in" filter="checkerboard(across)">
                                      <p:cBhvr>
                                        <p:cTn id="12" dur="500"/>
                                        <p:tgtEl>
                                          <p:spTgt spid="2836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3651">
                                            <p:txEl>
                                              <p:pRg st="4" end="4"/>
                                            </p:txEl>
                                          </p:spTgt>
                                        </p:tgtEl>
                                        <p:attrNameLst>
                                          <p:attrName>style.visibility</p:attrName>
                                        </p:attrNameLst>
                                      </p:cBhvr>
                                      <p:to>
                                        <p:strVal val="visible"/>
                                      </p:to>
                                    </p:set>
                                    <p:animEffect transition="in" filter="checkerboard(across)">
                                      <p:cBhvr>
                                        <p:cTn id="17" dur="500"/>
                                        <p:tgtEl>
                                          <p:spTgt spid="2836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3651">
                                            <p:txEl>
                                              <p:pRg st="5" end="5"/>
                                            </p:txEl>
                                          </p:spTgt>
                                        </p:tgtEl>
                                        <p:attrNameLst>
                                          <p:attrName>style.visibility</p:attrName>
                                        </p:attrNameLst>
                                      </p:cBhvr>
                                      <p:to>
                                        <p:strVal val="visible"/>
                                      </p:to>
                                    </p:set>
                                    <p:animEffect transition="in" filter="checkerboard(across)">
                                      <p:cBhvr>
                                        <p:cTn id="22" dur="500"/>
                                        <p:tgtEl>
                                          <p:spTgt spid="28365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3651">
                                            <p:txEl>
                                              <p:pRg st="6" end="6"/>
                                            </p:txEl>
                                          </p:spTgt>
                                        </p:tgtEl>
                                        <p:attrNameLst>
                                          <p:attrName>style.visibility</p:attrName>
                                        </p:attrNameLst>
                                      </p:cBhvr>
                                      <p:to>
                                        <p:strVal val="visible"/>
                                      </p:to>
                                    </p:set>
                                    <p:animEffect transition="in" filter="checkerboard(across)">
                                      <p:cBhvr>
                                        <p:cTn id="27" dur="500"/>
                                        <p:tgtEl>
                                          <p:spTgt spid="283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idx="1"/>
          </p:nvPr>
        </p:nvSpPr>
        <p:spPr>
          <a:xfrm>
            <a:off x="524933" y="862445"/>
            <a:ext cx="10989733" cy="5382492"/>
          </a:xfrm>
        </p:spPr>
        <p:txBody>
          <a:bodyPr/>
          <a:lstStyle/>
          <a:p>
            <a:pPr marL="342900" indent="-34290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方式的基本思想</a:t>
            </a:r>
          </a:p>
          <a:p>
            <a:pPr marL="742950" lvl="1" indent="-285750" algn="just">
              <a:spcBef>
                <a:spcPct val="10000"/>
              </a:spcBef>
            </a:pPr>
            <a:r>
              <a:rPr lang="zh-CN" altLang="en-US" sz="2000" dirty="0">
                <a:solidFill>
                  <a:schemeClr val="accent2"/>
                </a:solidFill>
                <a:ea typeface="黑体" panose="02010609060101010101" pitchFamily="49" charset="-122"/>
              </a:rPr>
              <a:t>在高速外设和主存间直接传送数据</a:t>
            </a:r>
          </a:p>
          <a:p>
            <a:pPr marL="742950" lvl="1" indent="-285750" algn="just">
              <a:spcBef>
                <a:spcPct val="10000"/>
              </a:spcBef>
            </a:pPr>
            <a:r>
              <a:rPr lang="zh-CN" altLang="en-US" sz="2000" dirty="0">
                <a:solidFill>
                  <a:schemeClr val="accent2"/>
                </a:solidFill>
                <a:ea typeface="黑体" panose="02010609060101010101" pitchFamily="49" charset="-122"/>
              </a:rPr>
              <a:t>由专门硬件</a:t>
            </a:r>
            <a:r>
              <a:rPr lang="zh-CN" altLang="en-US" sz="2000" dirty="0">
                <a:solidFill>
                  <a:srgbClr val="D1390F"/>
                </a:solidFill>
                <a:ea typeface="黑体" panose="02010609060101010101" pitchFamily="49" charset="-122"/>
              </a:rPr>
              <a:t>（即：</a:t>
            </a: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接口）</a:t>
            </a:r>
            <a:r>
              <a:rPr lang="zh-CN" altLang="en-US" sz="2000" dirty="0">
                <a:solidFill>
                  <a:schemeClr val="accent2"/>
                </a:solidFill>
                <a:ea typeface="黑体" panose="02010609060101010101" pitchFamily="49" charset="-122"/>
              </a:rPr>
              <a:t>控制总线进行传输</a:t>
            </a:r>
            <a:endParaRPr lang="en-US" altLang="zh-CN" sz="2000" dirty="0">
              <a:solidFill>
                <a:schemeClr val="accent2"/>
              </a:solidFill>
              <a:ea typeface="黑体" panose="02010609060101010101" pitchFamily="49" charset="-122"/>
            </a:endParaRPr>
          </a:p>
          <a:p>
            <a:pPr marL="342900" indent="-34290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方式适用场合</a:t>
            </a:r>
          </a:p>
          <a:p>
            <a:pPr marL="742950" lvl="1" indent="-285750" algn="just">
              <a:spcBef>
                <a:spcPct val="10000"/>
              </a:spcBef>
            </a:pPr>
            <a:r>
              <a:rPr lang="zh-CN" altLang="en-US" sz="2000" dirty="0">
                <a:solidFill>
                  <a:schemeClr val="accent2"/>
                </a:solidFill>
                <a:ea typeface="黑体" panose="02010609060101010101" pitchFamily="49" charset="-122"/>
              </a:rPr>
              <a:t>高速设备（如：磁盘、光盘等）</a:t>
            </a:r>
          </a:p>
          <a:p>
            <a:pPr marL="742950" lvl="1" indent="-285750" algn="just">
              <a:spcBef>
                <a:spcPct val="10000"/>
              </a:spcBef>
            </a:pPr>
            <a:r>
              <a:rPr lang="zh-CN" altLang="en-US" sz="2000" dirty="0">
                <a:solidFill>
                  <a:schemeClr val="accent2"/>
                </a:solidFill>
                <a:ea typeface="黑体" panose="02010609060101010101" pitchFamily="49" charset="-122"/>
              </a:rPr>
              <a:t>成批数据交换，且数据间间隔时间短，一旦启动，数据连续读写</a:t>
            </a:r>
          </a:p>
          <a:p>
            <a:pPr marL="342900" indent="-342900" algn="just">
              <a:spcBef>
                <a:spcPct val="10000"/>
              </a:spcBef>
            </a:pPr>
            <a:r>
              <a:rPr lang="zh-CN" altLang="en-US" sz="2000" dirty="0">
                <a:ea typeface="黑体" panose="02010609060101010101" pitchFamily="49" charset="-122"/>
              </a:rPr>
              <a:t>采用“请求</a:t>
            </a:r>
            <a:r>
              <a:rPr lang="en-US" altLang="zh-CN" sz="2000" dirty="0">
                <a:ea typeface="黑体" panose="02010609060101010101" pitchFamily="49" charset="-122"/>
              </a:rPr>
              <a:t>-</a:t>
            </a:r>
            <a:r>
              <a:rPr lang="zh-CN" altLang="en-US" sz="2000" dirty="0">
                <a:ea typeface="黑体" panose="02010609060101010101" pitchFamily="49" charset="-122"/>
              </a:rPr>
              <a:t>响应”方式</a:t>
            </a:r>
          </a:p>
          <a:p>
            <a:pPr marL="742950" lvl="1" indent="-285750" algn="just">
              <a:spcBef>
                <a:spcPct val="10000"/>
              </a:spcBef>
            </a:pPr>
            <a:r>
              <a:rPr lang="zh-CN" altLang="en-US" sz="2000" dirty="0">
                <a:ea typeface="黑体" panose="02010609060101010101" pitchFamily="49" charset="-122"/>
              </a:rPr>
              <a:t>每当高速设备准备好数据，就进行一次“</a:t>
            </a:r>
            <a:r>
              <a:rPr lang="en-US" altLang="zh-CN" sz="2000" dirty="0">
                <a:ea typeface="黑体" panose="02010609060101010101" pitchFamily="49" charset="-122"/>
              </a:rPr>
              <a:t>DMA</a:t>
            </a:r>
            <a:r>
              <a:rPr lang="zh-CN" altLang="en-US" sz="2000" dirty="0">
                <a:ea typeface="黑体" panose="02010609060101010101" pitchFamily="49" charset="-122"/>
              </a:rPr>
              <a:t>请求”，</a:t>
            </a:r>
            <a:r>
              <a:rPr lang="en-US" altLang="zh-CN" sz="2000" dirty="0">
                <a:ea typeface="黑体" panose="02010609060101010101" pitchFamily="49" charset="-122"/>
              </a:rPr>
              <a:t>DMA</a:t>
            </a:r>
            <a:r>
              <a:rPr lang="zh-CN" altLang="en-US" sz="2000" dirty="0">
                <a:ea typeface="黑体" panose="02010609060101010101" pitchFamily="49" charset="-122"/>
              </a:rPr>
              <a:t>控制器接受到</a:t>
            </a:r>
            <a:r>
              <a:rPr lang="en-US" altLang="zh-CN" sz="2000" dirty="0">
                <a:ea typeface="黑体" panose="02010609060101010101" pitchFamily="49" charset="-122"/>
              </a:rPr>
              <a:t>DMA</a:t>
            </a:r>
            <a:r>
              <a:rPr lang="zh-CN" altLang="en-US" sz="2000" dirty="0">
                <a:ea typeface="黑体" panose="02010609060101010101" pitchFamily="49" charset="-122"/>
              </a:rPr>
              <a:t>请求后，申请总线使用权</a:t>
            </a: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控制器的总线使用优先级比</a:t>
            </a:r>
            <a:r>
              <a:rPr lang="en-US" altLang="zh-CN" sz="2000" dirty="0">
                <a:ea typeface="黑体" panose="02010609060101010101" pitchFamily="49" charset="-122"/>
              </a:rPr>
              <a:t>CPU</a:t>
            </a:r>
            <a:r>
              <a:rPr lang="zh-CN" altLang="en-US" sz="2000" dirty="0">
                <a:ea typeface="黑体" panose="02010609060101010101" pitchFamily="49" charset="-122"/>
              </a:rPr>
              <a:t>高，为什么？</a:t>
            </a:r>
          </a:p>
          <a:p>
            <a:pPr marL="342900" indent="-342900" algn="just">
              <a:spcBef>
                <a:spcPct val="10000"/>
              </a:spcBef>
            </a:pPr>
            <a:r>
              <a:rPr lang="zh-CN" altLang="en-US" sz="2000" dirty="0">
                <a:ea typeface="黑体" panose="02010609060101010101" pitchFamily="49" charset="-122"/>
              </a:rPr>
              <a:t>与中断控制方式结合使用</a:t>
            </a: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传送前，“寻道”“旋转”等操作结束时，通过“中断”告知</a:t>
            </a:r>
            <a:r>
              <a:rPr lang="en-US" altLang="zh-CN" sz="2000" dirty="0">
                <a:ea typeface="黑体" panose="02010609060101010101" pitchFamily="49" charset="-122"/>
              </a:rPr>
              <a:t>CPU</a:t>
            </a:r>
            <a:endParaRPr lang="zh-CN" altLang="en-US" sz="2000" dirty="0">
              <a:ea typeface="黑体" panose="02010609060101010101" pitchFamily="49" charset="-122"/>
            </a:endParaRPr>
          </a:p>
          <a:p>
            <a:pPr marL="742950" lvl="1" indent="-285750" algn="just">
              <a:spcBef>
                <a:spcPct val="10000"/>
              </a:spcBef>
            </a:pPr>
            <a:r>
              <a:rPr lang="zh-CN" altLang="en-US" sz="2000" dirty="0">
                <a:ea typeface="黑体" panose="02010609060101010101" pitchFamily="49" charset="-122"/>
              </a:rPr>
              <a:t>在</a:t>
            </a:r>
            <a:r>
              <a:rPr lang="en-US" altLang="zh-CN" sz="2000" dirty="0">
                <a:ea typeface="黑体" panose="02010609060101010101" pitchFamily="49" charset="-122"/>
              </a:rPr>
              <a:t>DMA</a:t>
            </a:r>
            <a:r>
              <a:rPr lang="zh-CN" altLang="en-US" sz="2000" dirty="0">
                <a:ea typeface="黑体" panose="02010609060101010101" pitchFamily="49" charset="-122"/>
              </a:rPr>
              <a:t>控制器控制总线进行数据传送时，</a:t>
            </a:r>
            <a:r>
              <a:rPr lang="en-US" altLang="zh-CN" sz="2000" dirty="0">
                <a:ea typeface="黑体" panose="02010609060101010101" pitchFamily="49" charset="-122"/>
              </a:rPr>
              <a:t>CPU</a:t>
            </a:r>
            <a:r>
              <a:rPr lang="zh-CN" altLang="en-US" sz="2000" dirty="0">
                <a:ea typeface="黑体" panose="02010609060101010101" pitchFamily="49" charset="-122"/>
              </a:rPr>
              <a:t>执行其他程序</a:t>
            </a:r>
          </a:p>
          <a:p>
            <a:pPr marL="742950" lvl="1" indent="-285750" algn="just">
              <a:spcBef>
                <a:spcPct val="10000"/>
              </a:spcBef>
            </a:pPr>
            <a:r>
              <a:rPr lang="en-US" altLang="zh-CN" sz="2000" dirty="0">
                <a:ea typeface="黑体" panose="02010609060101010101" pitchFamily="49" charset="-122"/>
              </a:rPr>
              <a:t>DMA</a:t>
            </a:r>
            <a:r>
              <a:rPr lang="zh-CN" altLang="en-US" sz="2000" dirty="0">
                <a:ea typeface="黑体" panose="02010609060101010101" pitchFamily="49" charset="-122"/>
              </a:rPr>
              <a:t>传送结束时，要通过“</a:t>
            </a: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结束中断</a:t>
            </a:r>
            <a:r>
              <a:rPr lang="zh-CN" altLang="en-US" sz="2000" dirty="0">
                <a:ea typeface="黑体" panose="02010609060101010101" pitchFamily="49" charset="-122"/>
              </a:rPr>
              <a:t>”告知</a:t>
            </a:r>
            <a:r>
              <a:rPr lang="en-US" altLang="zh-CN" sz="2000" dirty="0">
                <a:ea typeface="黑体" panose="02010609060101010101" pitchFamily="49" charset="-122"/>
              </a:rPr>
              <a:t>CPU</a:t>
            </a:r>
            <a:endParaRPr lang="zh-CN" altLang="en-US" sz="2000" dirty="0">
              <a:ea typeface="黑体" panose="02010609060101010101" pitchFamily="49" charset="-122"/>
            </a:endParaRPr>
          </a:p>
        </p:txBody>
      </p:sp>
      <p:sp>
        <p:nvSpPr>
          <p:cNvPr id="2" name="标题 1"/>
          <p:cNvSpPr>
            <a:spLocks noGrp="1"/>
          </p:cNvSpPr>
          <p:nvPr>
            <p:ph type="title"/>
          </p:nvPr>
        </p:nvSpPr>
        <p:spPr/>
        <p:txBody>
          <a:bodyPr/>
          <a:lstStyle/>
          <a:p>
            <a:r>
              <a:rPr lang="en-US" altLang="zh-CN" dirty="0"/>
              <a:t>DMA</a:t>
            </a:r>
            <a:r>
              <a:rPr lang="zh-CN" altLang="en-US" dirty="0"/>
              <a:t>方式的基本要点</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7" dur="500"/>
                                        <p:tgtEl>
                                          <p:spTgt spid="284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2" dur="500"/>
                                        <p:tgtEl>
                                          <p:spTgt spid="2846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17" dur="500"/>
                                        <p:tgtEl>
                                          <p:spTgt spid="28467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4675">
                                            <p:txEl>
                                              <p:pRg st="5" end="5"/>
                                            </p:txEl>
                                          </p:spTgt>
                                        </p:tgtEl>
                                        <p:attrNameLst>
                                          <p:attrName>style.visibility</p:attrName>
                                        </p:attrNameLst>
                                      </p:cBhvr>
                                      <p:to>
                                        <p:strVal val="visible"/>
                                      </p:to>
                                    </p:set>
                                    <p:animEffect transition="in" filter="checkerboard(across)">
                                      <p:cBhvr>
                                        <p:cTn id="22" dur="500"/>
                                        <p:tgtEl>
                                          <p:spTgt spid="28467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84675">
                                            <p:txEl>
                                              <p:pRg st="7" end="7"/>
                                            </p:txEl>
                                          </p:spTgt>
                                        </p:tgtEl>
                                        <p:attrNameLst>
                                          <p:attrName>style.visibility</p:attrName>
                                        </p:attrNameLst>
                                      </p:cBhvr>
                                      <p:to>
                                        <p:strVal val="visible"/>
                                      </p:to>
                                    </p:set>
                                    <p:animEffect transition="in" filter="checkerboard(across)">
                                      <p:cBhvr>
                                        <p:cTn id="27" dur="500"/>
                                        <p:tgtEl>
                                          <p:spTgt spid="28467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84675">
                                            <p:txEl>
                                              <p:pRg st="8" end="8"/>
                                            </p:txEl>
                                          </p:spTgt>
                                        </p:tgtEl>
                                        <p:attrNameLst>
                                          <p:attrName>style.visibility</p:attrName>
                                        </p:attrNameLst>
                                      </p:cBhvr>
                                      <p:to>
                                        <p:strVal val="visible"/>
                                      </p:to>
                                    </p:set>
                                    <p:animEffect transition="in" filter="checkerboard(across)">
                                      <p:cBhvr>
                                        <p:cTn id="32" dur="500"/>
                                        <p:tgtEl>
                                          <p:spTgt spid="28467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84675">
                                            <p:txEl>
                                              <p:pRg st="10" end="10"/>
                                            </p:txEl>
                                          </p:spTgt>
                                        </p:tgtEl>
                                        <p:attrNameLst>
                                          <p:attrName>style.visibility</p:attrName>
                                        </p:attrNameLst>
                                      </p:cBhvr>
                                      <p:to>
                                        <p:strVal val="visible"/>
                                      </p:to>
                                    </p:set>
                                    <p:animEffect transition="in" filter="checkerboard(across)">
                                      <p:cBhvr>
                                        <p:cTn id="37" dur="500"/>
                                        <p:tgtEl>
                                          <p:spTgt spid="28467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84675">
                                            <p:txEl>
                                              <p:pRg st="11" end="11"/>
                                            </p:txEl>
                                          </p:spTgt>
                                        </p:tgtEl>
                                        <p:attrNameLst>
                                          <p:attrName>style.visibility</p:attrName>
                                        </p:attrNameLst>
                                      </p:cBhvr>
                                      <p:to>
                                        <p:strVal val="visible"/>
                                      </p:to>
                                    </p:set>
                                    <p:animEffect transition="in" filter="checkerboard(across)">
                                      <p:cBhvr>
                                        <p:cTn id="42" dur="500"/>
                                        <p:tgtEl>
                                          <p:spTgt spid="284675">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84675">
                                            <p:txEl>
                                              <p:pRg st="12" end="12"/>
                                            </p:txEl>
                                          </p:spTgt>
                                        </p:tgtEl>
                                        <p:attrNameLst>
                                          <p:attrName>style.visibility</p:attrName>
                                        </p:attrNameLst>
                                      </p:cBhvr>
                                      <p:to>
                                        <p:strVal val="visible"/>
                                      </p:to>
                                    </p:set>
                                    <p:animEffect transition="in" filter="checkerboard(across)">
                                      <p:cBhvr>
                                        <p:cTn id="47" dur="500"/>
                                        <p:tgtEl>
                                          <p:spTgt spid="284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3172691" y="1125627"/>
            <a:ext cx="6542809" cy="420628"/>
          </a:xfrm>
        </p:spPr>
        <p:txBody>
          <a:bodyPr/>
          <a:lstStyle/>
          <a:p>
            <a:pPr marL="0" indent="0">
              <a:buNone/>
            </a:pPr>
            <a:r>
              <a:rPr lang="zh-CN" altLang="en-US" sz="2400" dirty="0">
                <a:ea typeface="宋体" panose="02010600030101010101" pitchFamily="2" charset="-122"/>
              </a:rPr>
              <a:t>举例：用于磁盘和主存间数据交换时</a:t>
            </a:r>
          </a:p>
        </p:txBody>
      </p:sp>
      <p:sp>
        <p:nvSpPr>
          <p:cNvPr id="102404" name="Text Box 4"/>
          <p:cNvSpPr txBox="1">
            <a:spLocks noChangeArrowheads="1"/>
          </p:cNvSpPr>
          <p:nvPr/>
        </p:nvSpPr>
        <p:spPr bwMode="auto">
          <a:xfrm>
            <a:off x="3876676" y="216217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D1390F"/>
                </a:solidFill>
                <a:ea typeface="宋体" panose="02010600030101010101" pitchFamily="2" charset="-122"/>
              </a:rPr>
              <a:t>寻道</a:t>
            </a:r>
          </a:p>
        </p:txBody>
      </p:sp>
      <p:sp>
        <p:nvSpPr>
          <p:cNvPr id="102405" name="Line 5"/>
          <p:cNvSpPr>
            <a:spLocks noChangeShapeType="1"/>
          </p:cNvSpPr>
          <p:nvPr/>
        </p:nvSpPr>
        <p:spPr bwMode="auto">
          <a:xfrm>
            <a:off x="4267200" y="2619376"/>
            <a:ext cx="0" cy="4032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6" name="Text Box 6"/>
          <p:cNvSpPr txBox="1">
            <a:spLocks noChangeArrowheads="1"/>
          </p:cNvSpPr>
          <p:nvPr/>
        </p:nvSpPr>
        <p:spPr bwMode="auto">
          <a:xfrm>
            <a:off x="3868739" y="297338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D1390F"/>
                </a:solidFill>
                <a:ea typeface="宋体" panose="02010600030101010101" pitchFamily="2" charset="-122"/>
              </a:rPr>
              <a:t>旋转</a:t>
            </a:r>
          </a:p>
        </p:txBody>
      </p:sp>
      <p:sp>
        <p:nvSpPr>
          <p:cNvPr id="102407" name="Line 7"/>
          <p:cNvSpPr>
            <a:spLocks noChangeShapeType="1"/>
          </p:cNvSpPr>
          <p:nvPr/>
        </p:nvSpPr>
        <p:spPr bwMode="auto">
          <a:xfrm>
            <a:off x="4267200" y="3438526"/>
            <a:ext cx="0" cy="525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8" name="Text Box 8"/>
          <p:cNvSpPr txBox="1">
            <a:spLocks noChangeArrowheads="1"/>
          </p:cNvSpPr>
          <p:nvPr/>
        </p:nvSpPr>
        <p:spPr bwMode="auto">
          <a:xfrm>
            <a:off x="3544889" y="397510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D1390F"/>
                </a:solidFill>
                <a:ea typeface="宋体" panose="02010600030101010101" pitchFamily="2" charset="-122"/>
              </a:rPr>
              <a:t>连续读写</a:t>
            </a:r>
          </a:p>
        </p:txBody>
      </p:sp>
      <p:sp>
        <p:nvSpPr>
          <p:cNvPr id="102409" name="Line 9"/>
          <p:cNvSpPr>
            <a:spLocks noChangeShapeType="1"/>
          </p:cNvSpPr>
          <p:nvPr/>
        </p:nvSpPr>
        <p:spPr bwMode="auto">
          <a:xfrm>
            <a:off x="4273550" y="4445001"/>
            <a:ext cx="0" cy="525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0" name="Text Box 10"/>
          <p:cNvSpPr txBox="1">
            <a:spLocks noChangeArrowheads="1"/>
          </p:cNvSpPr>
          <p:nvPr/>
        </p:nvSpPr>
        <p:spPr bwMode="auto">
          <a:xfrm>
            <a:off x="3429001" y="4981575"/>
            <a:ext cx="176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solidFill>
                  <a:srgbClr val="D1390F"/>
                </a:solidFill>
                <a:ea typeface="宋体" panose="02010600030101010101" pitchFamily="2" charset="-122"/>
              </a:rPr>
              <a:t>结束、校验</a:t>
            </a:r>
          </a:p>
        </p:txBody>
      </p:sp>
      <p:sp>
        <p:nvSpPr>
          <p:cNvPr id="102411" name="Line 11"/>
          <p:cNvSpPr>
            <a:spLocks noChangeShapeType="1"/>
          </p:cNvSpPr>
          <p:nvPr/>
        </p:nvSpPr>
        <p:spPr bwMode="auto">
          <a:xfrm>
            <a:off x="4886326" y="2390775"/>
            <a:ext cx="1330325" cy="0"/>
          </a:xfrm>
          <a:prstGeom prst="line">
            <a:avLst/>
          </a:prstGeom>
          <a:noFill/>
          <a:ln w="952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2" name="Text Box 12"/>
          <p:cNvSpPr txBox="1">
            <a:spLocks noChangeArrowheads="1"/>
          </p:cNvSpPr>
          <p:nvPr/>
        </p:nvSpPr>
        <p:spPr bwMode="auto">
          <a:xfrm>
            <a:off x="6248401" y="2154238"/>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宋体" panose="02010600030101010101" pitchFamily="2" charset="-122"/>
              </a:rPr>
              <a:t>中断方式</a:t>
            </a:r>
          </a:p>
        </p:txBody>
      </p:sp>
      <p:sp>
        <p:nvSpPr>
          <p:cNvPr id="102413" name="Line 13"/>
          <p:cNvSpPr>
            <a:spLocks noChangeShapeType="1"/>
          </p:cNvSpPr>
          <p:nvPr/>
        </p:nvSpPr>
        <p:spPr bwMode="auto">
          <a:xfrm>
            <a:off x="4875214" y="3217863"/>
            <a:ext cx="1330325" cy="0"/>
          </a:xfrm>
          <a:prstGeom prst="line">
            <a:avLst/>
          </a:prstGeom>
          <a:noFill/>
          <a:ln w="952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4" name="Text Box 14"/>
          <p:cNvSpPr txBox="1">
            <a:spLocks noChangeArrowheads="1"/>
          </p:cNvSpPr>
          <p:nvPr/>
        </p:nvSpPr>
        <p:spPr bwMode="auto">
          <a:xfrm>
            <a:off x="6211889" y="2981325"/>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宋体" panose="02010600030101010101" pitchFamily="2" charset="-122"/>
              </a:rPr>
              <a:t>中断方式</a:t>
            </a:r>
          </a:p>
        </p:txBody>
      </p:sp>
      <p:sp>
        <p:nvSpPr>
          <p:cNvPr id="102415" name="Line 15"/>
          <p:cNvSpPr>
            <a:spLocks noChangeShapeType="1"/>
          </p:cNvSpPr>
          <p:nvPr/>
        </p:nvSpPr>
        <p:spPr bwMode="auto">
          <a:xfrm>
            <a:off x="4975225" y="4205288"/>
            <a:ext cx="1276350" cy="0"/>
          </a:xfrm>
          <a:prstGeom prst="line">
            <a:avLst/>
          </a:prstGeom>
          <a:noFill/>
          <a:ln w="952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6" name="Text Box 16"/>
          <p:cNvSpPr txBox="1">
            <a:spLocks noChangeArrowheads="1"/>
          </p:cNvSpPr>
          <p:nvPr/>
        </p:nvSpPr>
        <p:spPr bwMode="auto">
          <a:xfrm>
            <a:off x="6245226" y="3968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a:ea typeface="宋体" panose="02010600030101010101" pitchFamily="2" charset="-122"/>
              </a:rPr>
              <a:t>DMA</a:t>
            </a:r>
            <a:r>
              <a:rPr kumimoji="1" lang="zh-CN" altLang="en-US" sz="2400">
                <a:ea typeface="宋体" panose="02010600030101010101" pitchFamily="2" charset="-122"/>
              </a:rPr>
              <a:t>方式</a:t>
            </a:r>
          </a:p>
        </p:txBody>
      </p:sp>
      <p:sp>
        <p:nvSpPr>
          <p:cNvPr id="102417" name="Line 17"/>
          <p:cNvSpPr>
            <a:spLocks noChangeShapeType="1"/>
          </p:cNvSpPr>
          <p:nvPr/>
        </p:nvSpPr>
        <p:spPr bwMode="auto">
          <a:xfrm>
            <a:off x="5154613" y="5221288"/>
            <a:ext cx="1168400" cy="12700"/>
          </a:xfrm>
          <a:prstGeom prst="line">
            <a:avLst/>
          </a:prstGeom>
          <a:noFill/>
          <a:ln w="952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8" name="Text Box 18"/>
          <p:cNvSpPr txBox="1">
            <a:spLocks noChangeArrowheads="1"/>
          </p:cNvSpPr>
          <p:nvPr/>
        </p:nvSpPr>
        <p:spPr bwMode="auto">
          <a:xfrm>
            <a:off x="6288089" y="4984750"/>
            <a:ext cx="164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b="0">
                <a:ea typeface="宋体" panose="02010600030101010101" pitchFamily="2" charset="-122"/>
              </a:rPr>
              <a:t>中断方式</a:t>
            </a:r>
          </a:p>
        </p:txBody>
      </p:sp>
      <p:sp>
        <p:nvSpPr>
          <p:cNvPr id="2" name="标题 1"/>
          <p:cNvSpPr>
            <a:spLocks noGrp="1"/>
          </p:cNvSpPr>
          <p:nvPr>
            <p:ph type="title"/>
          </p:nvPr>
        </p:nvSpPr>
        <p:spPr/>
        <p:txBody>
          <a:bodyPr/>
          <a:lstStyle/>
          <a:p>
            <a:r>
              <a:rPr lang="zh-CN" altLang="en-US" dirty="0"/>
              <a:t>与中断控制方式结合使用</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idx="1"/>
          </p:nvPr>
        </p:nvSpPr>
        <p:spPr>
          <a:xfrm>
            <a:off x="109297" y="991322"/>
            <a:ext cx="11092103" cy="5080000"/>
          </a:xfrm>
        </p:spPr>
        <p:txBody>
          <a:bodyPr>
            <a:normAutofit/>
          </a:bodyPr>
          <a:lstStyle/>
          <a:p>
            <a:pPr marL="342900" indent="-342900">
              <a:lnSpc>
                <a:spcPct val="115000"/>
              </a:lnSpc>
              <a:buNone/>
            </a:pPr>
            <a:r>
              <a:rPr lang="zh-CN" altLang="en-US" sz="2200" dirty="0" smtClean="0">
                <a:solidFill>
                  <a:srgbClr val="006600"/>
                </a:solidFill>
                <a:ea typeface="宋体" panose="02010600030101010101" pitchFamily="2" charset="-122"/>
              </a:rPr>
              <a:t>    </a:t>
            </a:r>
            <a:r>
              <a:rPr lang="zh-CN" altLang="en-US" sz="2200" dirty="0" smtClean="0">
                <a:solidFill>
                  <a:srgbClr val="006600"/>
                </a:solidFill>
                <a:ea typeface="黑体" panose="02010609060101010101" pitchFamily="49" charset="-122"/>
              </a:rPr>
              <a:t>由于</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接口和</a:t>
            </a:r>
            <a:r>
              <a:rPr lang="en-US" altLang="zh-CN" sz="2200" dirty="0">
                <a:solidFill>
                  <a:srgbClr val="006600"/>
                </a:solidFill>
                <a:ea typeface="黑体" panose="02010609060101010101" pitchFamily="49" charset="-122"/>
              </a:rPr>
              <a:t>CPU</a:t>
            </a:r>
            <a:r>
              <a:rPr lang="zh-CN" altLang="en-US" sz="2200" dirty="0">
                <a:solidFill>
                  <a:srgbClr val="006600"/>
                </a:solidFill>
                <a:ea typeface="黑体" panose="02010609060101010101" pitchFamily="49" charset="-122"/>
              </a:rPr>
              <a:t>共享主存，所以可能出现两者争用主存的现象，为使两者协调使用主存，</a:t>
            </a:r>
            <a:r>
              <a:rPr lang="en-US" altLang="zh-CN" sz="2200" dirty="0">
                <a:solidFill>
                  <a:srgbClr val="006600"/>
                </a:solidFill>
                <a:ea typeface="黑体" panose="02010609060101010101" pitchFamily="49" charset="-122"/>
              </a:rPr>
              <a:t>DMA</a:t>
            </a:r>
            <a:r>
              <a:rPr lang="zh-CN" altLang="en-US" sz="2200" dirty="0">
                <a:solidFill>
                  <a:srgbClr val="006600"/>
                </a:solidFill>
                <a:ea typeface="黑体" panose="02010609060101010101" pitchFamily="49" charset="-122"/>
              </a:rPr>
              <a:t>通常采用以下三种方式进行数据传送。</a:t>
            </a:r>
          </a:p>
          <a:p>
            <a:pPr marL="742950" lvl="1" indent="-285750">
              <a:lnSpc>
                <a:spcPct val="115000"/>
              </a:lnSpc>
              <a:buNone/>
            </a:pPr>
            <a:r>
              <a:rPr lang="en-US" altLang="zh-CN" sz="2200" dirty="0">
                <a:solidFill>
                  <a:srgbClr val="3333CC"/>
                </a:solidFill>
                <a:ea typeface="黑体" panose="02010609060101010101" pitchFamily="49" charset="-122"/>
              </a:rPr>
              <a:t>(1) CPU</a:t>
            </a:r>
            <a:r>
              <a:rPr lang="zh-CN" altLang="en-US" sz="2200" dirty="0">
                <a:solidFill>
                  <a:srgbClr val="3333CC"/>
                </a:solidFill>
                <a:ea typeface="黑体" panose="02010609060101010101" pitchFamily="49" charset="-122"/>
              </a:rPr>
              <a:t>停止法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成组传送</a:t>
            </a:r>
            <a:r>
              <a:rPr lang="en-US" altLang="zh-CN" sz="2200" dirty="0">
                <a:solidFill>
                  <a:srgbClr val="CC3399"/>
                </a:solidFill>
                <a:ea typeface="黑体" panose="02010609060101010101" pitchFamily="49" charset="-122"/>
              </a:rPr>
              <a:t>)</a:t>
            </a:r>
          </a:p>
          <a:p>
            <a:pPr marL="742950" lvl="1" indent="-285750">
              <a:lnSpc>
                <a:spcPct val="115000"/>
              </a:lnSpc>
              <a:buNone/>
            </a:pPr>
            <a:r>
              <a:rPr lang="en-US" altLang="zh-CN" sz="2200" dirty="0">
                <a:solidFill>
                  <a:srgbClr val="3333CC"/>
                </a:solidFill>
                <a:ea typeface="黑体" panose="02010609060101010101" pitchFamily="49" charset="-122"/>
              </a:rPr>
              <a:t>    </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脱离总线，停止访问主存，直到</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传送一块数据结束。</a:t>
            </a:r>
          </a:p>
          <a:p>
            <a:pPr marL="742950" lvl="1" indent="-285750">
              <a:lnSpc>
                <a:spcPct val="115000"/>
              </a:lnSpc>
              <a:buNone/>
            </a:pPr>
            <a:r>
              <a:rPr lang="en-US" altLang="zh-CN" sz="2200" dirty="0">
                <a:solidFill>
                  <a:srgbClr val="3333CC"/>
                </a:solidFill>
                <a:ea typeface="黑体" panose="02010609060101010101" pitchFamily="49" charset="-122"/>
              </a:rPr>
              <a:t>(2) </a:t>
            </a:r>
            <a:r>
              <a:rPr lang="zh-CN" altLang="en-US" sz="2200" dirty="0">
                <a:solidFill>
                  <a:srgbClr val="3333CC"/>
                </a:solidFill>
                <a:ea typeface="黑体" panose="02010609060101010101" pitchFamily="49" charset="-122"/>
              </a:rPr>
              <a:t>周期挪用</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窃取</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法</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单字传送</a:t>
            </a:r>
            <a:r>
              <a:rPr lang="en-US" altLang="zh-CN" sz="2200" dirty="0">
                <a:solidFill>
                  <a:srgbClr val="CC3399"/>
                </a:solidFill>
                <a:ea typeface="黑体" panose="02010609060101010101" pitchFamily="49" charset="-122"/>
              </a:rPr>
              <a:t>)</a:t>
            </a:r>
          </a:p>
          <a:p>
            <a:pPr marL="742950" lvl="1" indent="-285750">
              <a:lnSpc>
                <a:spcPct val="115000"/>
              </a:lnSpc>
              <a:buNone/>
            </a:pPr>
            <a:r>
              <a:rPr lang="en-US" altLang="zh-CN" sz="2200" dirty="0">
                <a:solidFill>
                  <a:srgbClr val="3333CC"/>
                </a:solidFill>
                <a:ea typeface="黑体" panose="02010609060101010101" pitchFamily="49" charset="-122"/>
              </a:rPr>
              <a:t>    </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传输时，</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让出一个总线事务周期，由</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控制总线来访问主存，传送完一个数据后立即释放总线。</a:t>
            </a:r>
          </a:p>
          <a:p>
            <a:pPr marL="742950" lvl="1" indent="-285750">
              <a:lnSpc>
                <a:spcPct val="115000"/>
              </a:lnSpc>
              <a:buNone/>
            </a:pPr>
            <a:r>
              <a:rPr lang="en-US" altLang="zh-CN" sz="2200" dirty="0">
                <a:solidFill>
                  <a:srgbClr val="3333CC"/>
                </a:solidFill>
                <a:ea typeface="黑体" panose="02010609060101010101" pitchFamily="49" charset="-122"/>
              </a:rPr>
              <a:t>(3)</a:t>
            </a:r>
            <a:r>
              <a:rPr lang="zh-CN" altLang="en-US" sz="2200" dirty="0">
                <a:solidFill>
                  <a:srgbClr val="3333CC"/>
                </a:solidFill>
                <a:ea typeface="黑体" panose="02010609060101010101" pitchFamily="49" charset="-122"/>
              </a:rPr>
              <a:t>交替分时访问法</a:t>
            </a:r>
            <a:endParaRPr lang="zh-CN" altLang="en-US" sz="2200" dirty="0">
              <a:solidFill>
                <a:srgbClr val="CC3399"/>
              </a:solidFill>
              <a:ea typeface="黑体" panose="02010609060101010101" pitchFamily="49" charset="-122"/>
            </a:endParaRPr>
          </a:p>
          <a:p>
            <a:pPr marL="742950" lvl="1" indent="-285750">
              <a:lnSpc>
                <a:spcPct val="115000"/>
              </a:lnSpc>
              <a:buNone/>
            </a:pPr>
            <a:r>
              <a:rPr lang="zh-CN" altLang="en-US" sz="2200" dirty="0">
                <a:solidFill>
                  <a:srgbClr val="3333CC"/>
                </a:solidFill>
                <a:ea typeface="黑体" panose="02010609060101010101" pitchFamily="49" charset="-122"/>
              </a:rPr>
              <a:t>    </a:t>
            </a:r>
            <a:r>
              <a:rPr lang="zh-CN" altLang="en-US" sz="2200" dirty="0">
                <a:solidFill>
                  <a:srgbClr val="008000"/>
                </a:solidFill>
                <a:ea typeface="黑体" panose="02010609060101010101" pitchFamily="49" charset="-122"/>
              </a:rPr>
              <a:t>每个存储周期分成两个时间片，一个给</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，一个给</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，这样在每个存储周期内，</a:t>
            </a:r>
            <a:r>
              <a:rPr lang="en-US" altLang="zh-CN" sz="2200" dirty="0">
                <a:solidFill>
                  <a:srgbClr val="008000"/>
                </a:solidFill>
                <a:ea typeface="黑体" panose="02010609060101010101" pitchFamily="49" charset="-122"/>
              </a:rPr>
              <a:t>CPU</a:t>
            </a:r>
            <a:r>
              <a:rPr lang="zh-CN" altLang="en-US" sz="2200" dirty="0">
                <a:solidFill>
                  <a:srgbClr val="008000"/>
                </a:solidFill>
                <a:ea typeface="黑体" panose="02010609060101010101" pitchFamily="49" charset="-122"/>
              </a:rPr>
              <a:t>和</a:t>
            </a:r>
            <a:r>
              <a:rPr lang="en-US" altLang="zh-CN" sz="2200" dirty="0">
                <a:solidFill>
                  <a:srgbClr val="008000"/>
                </a:solidFill>
                <a:ea typeface="黑体" panose="02010609060101010101" pitchFamily="49" charset="-122"/>
              </a:rPr>
              <a:t>DMA</a:t>
            </a:r>
            <a:r>
              <a:rPr lang="zh-CN" altLang="en-US" sz="2200" dirty="0">
                <a:solidFill>
                  <a:srgbClr val="008000"/>
                </a:solidFill>
                <a:ea typeface="黑体" panose="02010609060101010101" pitchFamily="49" charset="-122"/>
              </a:rPr>
              <a:t>都可访问存储器。</a:t>
            </a:r>
            <a:endParaRPr lang="zh-CN" altLang="en-US" sz="2200" dirty="0">
              <a:solidFill>
                <a:srgbClr val="3333CC"/>
              </a:solidFill>
              <a:ea typeface="黑体" panose="02010609060101010101" pitchFamily="49" charset="-122"/>
            </a:endParaRPr>
          </a:p>
        </p:txBody>
      </p:sp>
      <p:sp>
        <p:nvSpPr>
          <p:cNvPr id="2" name="标题 1"/>
          <p:cNvSpPr>
            <a:spLocks noGrp="1"/>
          </p:cNvSpPr>
          <p:nvPr>
            <p:ph type="title"/>
          </p:nvPr>
        </p:nvSpPr>
        <p:spPr/>
        <p:txBody>
          <a:bodyPr/>
          <a:lstStyle/>
          <a:p>
            <a:r>
              <a:rPr lang="zh-CN" altLang="en-US" dirty="0" smtClean="0"/>
              <a:t>三种</a:t>
            </a:r>
            <a:r>
              <a:rPr lang="en-US" altLang="zh-CN" dirty="0" smtClean="0"/>
              <a:t>DMA</a:t>
            </a:r>
            <a:r>
              <a:rPr lang="zh-CN" altLang="en-US" dirty="0" smtClean="0"/>
              <a:t>方式</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23">
                                            <p:txEl>
                                              <p:pRg st="2" end="2"/>
                                            </p:txEl>
                                          </p:spTgt>
                                        </p:tgtEl>
                                        <p:attrNameLst>
                                          <p:attrName>style.visibility</p:attrName>
                                        </p:attrNameLst>
                                      </p:cBhvr>
                                      <p:to>
                                        <p:strVal val="visible"/>
                                      </p:to>
                                    </p:set>
                                    <p:animEffect transition="in" filter="checkerboard(across)">
                                      <p:cBhvr>
                                        <p:cTn id="7" dur="500"/>
                                        <p:tgtEl>
                                          <p:spTgt spid="286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6723">
                                            <p:txEl>
                                              <p:pRg st="4" end="4"/>
                                            </p:txEl>
                                          </p:spTgt>
                                        </p:tgtEl>
                                        <p:attrNameLst>
                                          <p:attrName>style.visibility</p:attrName>
                                        </p:attrNameLst>
                                      </p:cBhvr>
                                      <p:to>
                                        <p:strVal val="visible"/>
                                      </p:to>
                                    </p:set>
                                    <p:animEffect transition="in" filter="checkerboard(across)">
                                      <p:cBhvr>
                                        <p:cTn id="12" dur="500"/>
                                        <p:tgtEl>
                                          <p:spTgt spid="28672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6723">
                                            <p:txEl>
                                              <p:pRg st="6" end="6"/>
                                            </p:txEl>
                                          </p:spTgt>
                                        </p:tgtEl>
                                        <p:attrNameLst>
                                          <p:attrName>style.visibility</p:attrName>
                                        </p:attrNameLst>
                                      </p:cBhvr>
                                      <p:to>
                                        <p:strVal val="visible"/>
                                      </p:to>
                                    </p:set>
                                    <p:animEffect transition="in" filter="checkerboard(across)">
                                      <p:cBhvr>
                                        <p:cTn id="17" dur="500"/>
                                        <p:tgtEl>
                                          <p:spTgt spid="286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Text Box 4"/>
          <p:cNvSpPr txBox="1">
            <a:spLocks noChangeArrowheads="1"/>
          </p:cNvSpPr>
          <p:nvPr/>
        </p:nvSpPr>
        <p:spPr bwMode="auto">
          <a:xfrm>
            <a:off x="1719261" y="4578126"/>
            <a:ext cx="9795405" cy="205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eaLnBrk="1" hangingPunct="1">
              <a:lnSpc>
                <a:spcPct val="110000"/>
              </a:lnSpc>
              <a:spcBef>
                <a:spcPct val="50000"/>
              </a:spcBef>
              <a:buFont typeface="Wingdings" panose="05000000000000000000" pitchFamily="2" charset="2"/>
              <a:buChar char="n"/>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控制简单、适用于传输率很高的外设实现成组数据传送。</a:t>
            </a:r>
          </a:p>
          <a:p>
            <a:pPr marL="342900" indent="-342900" eaLnBrk="1" hangingPunct="1">
              <a:lnSpc>
                <a:spcPct val="110000"/>
              </a:lnSpc>
              <a:spcBef>
                <a:spcPct val="10000"/>
              </a:spcBef>
              <a:buFont typeface="Wingdings" panose="05000000000000000000" pitchFamily="2" charset="2"/>
              <a:buChar char="n"/>
            </a:pPr>
            <a:r>
              <a:rPr kumimoji="1" lang="zh-CN" altLang="en-US" sz="2200" dirty="0">
                <a:latin typeface="Arial" panose="020B0604020202020204" pitchFamily="34" charset="0"/>
                <a:ea typeface="黑体" panose="02010609060101010101" pitchFamily="49" charset="-122"/>
              </a:rPr>
              <a:t>缺点</a:t>
            </a:r>
            <a:r>
              <a:rPr kumimoji="1" lang="zh-CN" altLang="en-US" sz="2200" dirty="0" smtClean="0">
                <a:latin typeface="Arial" panose="020B0604020202020204" pitchFamily="34" charset="0"/>
                <a:ea typeface="黑体" panose="02010609060101010101" pitchFamily="49" charset="-122"/>
              </a:rPr>
              <a:t>：</a:t>
            </a:r>
            <a:endParaRPr kumimoji="1" lang="en-US" altLang="zh-CN" sz="2200" dirty="0" smtClean="0">
              <a:latin typeface="Arial" panose="020B0604020202020204" pitchFamily="34" charset="0"/>
              <a:ea typeface="黑体" panose="02010609060101010101" pitchFamily="49" charset="-122"/>
            </a:endParaRPr>
          </a:p>
          <a:p>
            <a:pPr marL="1085850" lvl="1" indent="-342900" eaLnBrk="1" hangingPunct="1">
              <a:lnSpc>
                <a:spcPct val="110000"/>
              </a:lnSpc>
              <a:spcBef>
                <a:spcPct val="10000"/>
              </a:spcBef>
              <a:buFont typeface="Wingdings" panose="05000000000000000000" pitchFamily="2" charset="2"/>
              <a:buChar char="l"/>
            </a:pPr>
            <a:r>
              <a:rPr kumimoji="1" lang="en-US" altLang="zh-CN" sz="2200" dirty="0" smtClean="0">
                <a:solidFill>
                  <a:srgbClr val="CC3399"/>
                </a:solidFill>
                <a:latin typeface="Arial" panose="020B0604020202020204" pitchFamily="34" charset="0"/>
                <a:ea typeface="黑体" panose="02010609060101010101" pitchFamily="49" charset="-122"/>
              </a:rPr>
              <a:t>CPU</a:t>
            </a:r>
            <a:r>
              <a:rPr kumimoji="1" lang="zh-CN" altLang="en-US" sz="2200" dirty="0">
                <a:solidFill>
                  <a:srgbClr val="CC3399"/>
                </a:solidFill>
                <a:latin typeface="Arial" panose="020B0604020202020204" pitchFamily="34" charset="0"/>
                <a:ea typeface="黑体" panose="02010609060101010101" pitchFamily="49" charset="-122"/>
              </a:rPr>
              <a:t>工作受影响。</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访存时</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基本上处于停止状态</a:t>
            </a:r>
            <a:r>
              <a:rPr kumimoji="1" lang="zh-CN" altLang="en-US" sz="2200" dirty="0" smtClean="0">
                <a:solidFill>
                  <a:srgbClr val="3333CC"/>
                </a:solidFill>
                <a:latin typeface="Arial" panose="020B0604020202020204" pitchFamily="34" charset="0"/>
                <a:ea typeface="黑体" panose="02010609060101010101" pitchFamily="49" charset="-122"/>
              </a:rPr>
              <a:t>。</a:t>
            </a:r>
            <a:endParaRPr kumimoji="1" lang="en-US" altLang="zh-CN" sz="2200" dirty="0" smtClean="0">
              <a:solidFill>
                <a:srgbClr val="3333CC"/>
              </a:solidFill>
              <a:latin typeface="Arial" panose="020B0604020202020204" pitchFamily="34" charset="0"/>
              <a:ea typeface="黑体" panose="02010609060101010101" pitchFamily="49" charset="-122"/>
            </a:endParaRPr>
          </a:p>
          <a:p>
            <a:pPr marL="1085850" lvl="1" indent="-342900" eaLnBrk="1" hangingPunct="1">
              <a:lnSpc>
                <a:spcPct val="110000"/>
              </a:lnSpc>
              <a:spcBef>
                <a:spcPct val="10000"/>
              </a:spcBef>
              <a:buFont typeface="Wingdings" panose="05000000000000000000" pitchFamily="2" charset="2"/>
              <a:buChar char="l"/>
            </a:pPr>
            <a:r>
              <a:rPr kumimoji="1" lang="zh-CN" altLang="en-US" sz="2200" dirty="0" smtClean="0">
                <a:solidFill>
                  <a:srgbClr val="CC3399"/>
                </a:solidFill>
                <a:latin typeface="Arial" panose="020B0604020202020204" pitchFamily="34" charset="0"/>
                <a:ea typeface="黑体" panose="02010609060101010101" pitchFamily="49" charset="-122"/>
              </a:rPr>
              <a:t>主存</a:t>
            </a:r>
            <a:r>
              <a:rPr kumimoji="1" lang="zh-CN" altLang="en-US" sz="2200" dirty="0">
                <a:solidFill>
                  <a:srgbClr val="CC3399"/>
                </a:solidFill>
                <a:latin typeface="Arial" panose="020B0604020202020204" pitchFamily="34" charset="0"/>
                <a:ea typeface="黑体" panose="02010609060101010101" pitchFamily="49" charset="-122"/>
              </a:rPr>
              <a:t>周期没有被充分利用。</a:t>
            </a:r>
            <a:r>
              <a:rPr kumimoji="1" lang="zh-CN" altLang="en-US" sz="2200" dirty="0">
                <a:solidFill>
                  <a:srgbClr val="3333CC"/>
                </a:solidFill>
                <a:latin typeface="Arial" panose="020B0604020202020204" pitchFamily="34" charset="0"/>
                <a:ea typeface="黑体" panose="02010609060101010101" pitchFamily="49" charset="-122"/>
              </a:rPr>
              <a:t>即使</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设备高速运行，但两</a:t>
            </a:r>
            <a:r>
              <a:rPr kumimoji="1" lang="zh-CN" altLang="en-US" sz="2200" dirty="0" smtClean="0">
                <a:solidFill>
                  <a:srgbClr val="3333CC"/>
                </a:solidFill>
                <a:latin typeface="Arial" panose="020B0604020202020204" pitchFamily="34" charset="0"/>
                <a:ea typeface="黑体" panose="02010609060101010101" pitchFamily="49" charset="-122"/>
              </a:rPr>
              <a:t>个数据</a:t>
            </a:r>
            <a:r>
              <a:rPr kumimoji="1" lang="zh-CN" altLang="en-US" sz="2200" dirty="0">
                <a:solidFill>
                  <a:srgbClr val="3333CC"/>
                </a:solidFill>
                <a:latin typeface="Arial" panose="020B0604020202020204" pitchFamily="34" charset="0"/>
                <a:ea typeface="黑体" panose="02010609060101010101" pitchFamily="49" charset="-122"/>
              </a:rPr>
              <a:t>之间的准备间隔时间也总大于一个存储周期，所以</a:t>
            </a:r>
            <a:r>
              <a:rPr kumimoji="1" lang="zh-CN" altLang="en-US" sz="2200" dirty="0" smtClean="0">
                <a:solidFill>
                  <a:srgbClr val="3333CC"/>
                </a:solidFill>
                <a:latin typeface="Arial" panose="020B0604020202020204" pitchFamily="34" charset="0"/>
                <a:ea typeface="黑体" panose="02010609060101010101" pitchFamily="49" charset="-122"/>
              </a:rPr>
              <a:t>主存</a:t>
            </a:r>
            <a:r>
              <a:rPr kumimoji="1" lang="zh-CN" altLang="en-US" sz="2200" dirty="0">
                <a:solidFill>
                  <a:srgbClr val="3333CC"/>
                </a:solidFill>
                <a:latin typeface="Arial" panose="020B0604020202020204" pitchFamily="34" charset="0"/>
                <a:ea typeface="黑体" panose="02010609060101010101" pitchFamily="49" charset="-122"/>
              </a:rPr>
              <a:t>周期没有被充分利用。</a:t>
            </a:r>
          </a:p>
        </p:txBody>
      </p:sp>
      <p:grpSp>
        <p:nvGrpSpPr>
          <p:cNvPr id="104452" name="Group 6"/>
          <p:cNvGrpSpPr/>
          <p:nvPr/>
        </p:nvGrpSpPr>
        <p:grpSpPr bwMode="auto">
          <a:xfrm>
            <a:off x="1834429" y="890306"/>
            <a:ext cx="8602662" cy="3649663"/>
            <a:chOff x="189" y="514"/>
            <a:chExt cx="5419" cy="2125"/>
          </a:xfrm>
        </p:grpSpPr>
        <p:pic>
          <p:nvPicPr>
            <p:cNvPr id="104453" name="Picture 3" descr="CPU停止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 y="621"/>
              <a:ext cx="5225" cy="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Rectangle 5"/>
            <p:cNvSpPr>
              <a:spLocks noChangeArrowheads="1"/>
            </p:cNvSpPr>
            <p:nvPr/>
          </p:nvSpPr>
          <p:spPr bwMode="auto">
            <a:xfrm>
              <a:off x="195" y="514"/>
              <a:ext cx="5413" cy="2050"/>
            </a:xfrm>
            <a:prstGeom prst="rect">
              <a:avLst/>
            </a:prstGeom>
            <a:noFill/>
            <a:ln w="28575">
              <a:solidFill>
                <a:srgbClr val="3399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sp>
        <p:nvSpPr>
          <p:cNvPr id="2" name="标题 1"/>
          <p:cNvSpPr>
            <a:spLocks noGrp="1"/>
          </p:cNvSpPr>
          <p:nvPr>
            <p:ph type="title"/>
          </p:nvPr>
        </p:nvSpPr>
        <p:spPr/>
        <p:txBody>
          <a:bodyPr/>
          <a:lstStyle/>
          <a:p>
            <a:r>
              <a:rPr lang="en-US" altLang="zh-CN" dirty="0"/>
              <a:t>CPU</a:t>
            </a:r>
            <a:r>
              <a:rPr lang="zh-CN" altLang="en-US" dirty="0"/>
              <a:t>停止法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7748">
                                            <p:txEl>
                                              <p:pRg st="0" end="0"/>
                                            </p:txEl>
                                          </p:spTgt>
                                        </p:tgtEl>
                                        <p:attrNameLst>
                                          <p:attrName>style.visibility</p:attrName>
                                        </p:attrNameLst>
                                      </p:cBhvr>
                                      <p:to>
                                        <p:strVal val="visible"/>
                                      </p:to>
                                    </p:set>
                                    <p:animEffect transition="in" filter="checkerboard(across)">
                                      <p:cBhvr>
                                        <p:cTn id="7" dur="500"/>
                                        <p:tgtEl>
                                          <p:spTgt spid="287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87748">
                                            <p:txEl>
                                              <p:pRg st="1" end="1"/>
                                            </p:txEl>
                                          </p:spTgt>
                                        </p:tgtEl>
                                        <p:attrNameLst>
                                          <p:attrName>style.visibility</p:attrName>
                                        </p:attrNameLst>
                                      </p:cBhvr>
                                      <p:to>
                                        <p:strVal val="visible"/>
                                      </p:to>
                                    </p:set>
                                    <p:animEffect transition="in" filter="checkerboard(across)">
                                      <p:cBhvr>
                                        <p:cTn id="12" dur="500"/>
                                        <p:tgtEl>
                                          <p:spTgt spid="287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7748">
                                            <p:txEl>
                                              <p:pRg st="2" end="2"/>
                                            </p:txEl>
                                          </p:spTgt>
                                        </p:tgtEl>
                                        <p:attrNameLst>
                                          <p:attrName>style.visibility</p:attrName>
                                        </p:attrNameLst>
                                      </p:cBhvr>
                                      <p:to>
                                        <p:strVal val="visible"/>
                                      </p:to>
                                    </p:set>
                                    <p:animEffect transition="in" filter="checkerboard(across)">
                                      <p:cBhvr>
                                        <p:cTn id="17" dur="500"/>
                                        <p:tgtEl>
                                          <p:spTgt spid="2877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7748">
                                            <p:txEl>
                                              <p:pRg st="3" end="3"/>
                                            </p:txEl>
                                          </p:spTgt>
                                        </p:tgtEl>
                                        <p:attrNameLst>
                                          <p:attrName>style.visibility</p:attrName>
                                        </p:attrNameLst>
                                      </p:cBhvr>
                                      <p:to>
                                        <p:strVal val="visible"/>
                                      </p:to>
                                    </p:set>
                                    <p:animEffect transition="in" filter="checkerboard(across)">
                                      <p:cBhvr>
                                        <p:cTn id="22" dur="500"/>
                                        <p:tgtEl>
                                          <p:spTgt spid="2877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descr="周期挪用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930276"/>
            <a:ext cx="857250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6" name="Text Box 4"/>
          <p:cNvSpPr txBox="1">
            <a:spLocks noChangeArrowheads="1"/>
          </p:cNvSpPr>
          <p:nvPr/>
        </p:nvSpPr>
        <p:spPr bwMode="auto">
          <a:xfrm>
            <a:off x="633845" y="4821239"/>
            <a:ext cx="11180619"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342900" indent="-342900" eaLnBrk="1" hangingPunct="1">
              <a:spcBef>
                <a:spcPct val="50000"/>
              </a:spcBef>
              <a:buFont typeface="Wingdings" panose="05000000000000000000" pitchFamily="2" charset="2"/>
              <a:buChar char="n"/>
            </a:pPr>
            <a:r>
              <a:rPr kumimoji="1" lang="zh-CN" altLang="en-US" sz="2200" dirty="0">
                <a:latin typeface="Arial" panose="020B0604020202020204" pitchFamily="34" charset="0"/>
                <a:ea typeface="黑体" panose="02010609060101010101" pitchFamily="49" charset="-122"/>
              </a:rPr>
              <a:t>优点：</a:t>
            </a:r>
            <a:r>
              <a:rPr kumimoji="1" lang="zh-CN" altLang="en-US" sz="2200" dirty="0">
                <a:solidFill>
                  <a:srgbClr val="3333CC"/>
                </a:solidFill>
                <a:latin typeface="Arial" panose="020B0604020202020204" pitchFamily="34" charset="0"/>
                <a:ea typeface="黑体" panose="02010609060101010101" pitchFamily="49" charset="-122"/>
              </a:rPr>
              <a:t>既能及时响应</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请求，又能较好地发挥</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和主存的效率。</a:t>
            </a:r>
          </a:p>
          <a:p>
            <a:pPr marL="1200150" lvl="1" indent="-457200" eaLnBrk="1" hangingPunct="1">
              <a:spcBef>
                <a:spcPct val="10000"/>
              </a:spcBef>
              <a:buFont typeface="Wingdings" panose="05000000000000000000" pitchFamily="2" charset="2"/>
              <a:buChar char="l"/>
            </a:pPr>
            <a:r>
              <a:rPr kumimoji="1" lang="zh-CN" altLang="en-US" sz="2200" dirty="0">
                <a:solidFill>
                  <a:srgbClr val="3333CC"/>
                </a:solidFill>
                <a:latin typeface="Arial" panose="020B0604020202020204" pitchFamily="34" charset="0"/>
                <a:ea typeface="黑体" panose="02010609060101010101" pitchFamily="49" charset="-122"/>
              </a:rPr>
              <a:t>这种方式下，在下一数据的准备阶段，主存周期被</a:t>
            </a:r>
            <a:r>
              <a:rPr kumimoji="1" lang="en-US" altLang="zh-CN" sz="2200" dirty="0">
                <a:solidFill>
                  <a:srgbClr val="3333CC"/>
                </a:solidFill>
                <a:latin typeface="Arial" panose="020B0604020202020204" pitchFamily="34" charset="0"/>
                <a:ea typeface="黑体" panose="02010609060101010101" pitchFamily="49" charset="-122"/>
              </a:rPr>
              <a:t>CPU</a:t>
            </a:r>
            <a:r>
              <a:rPr kumimoji="1" lang="zh-CN" altLang="en-US" sz="2200" dirty="0">
                <a:solidFill>
                  <a:srgbClr val="3333CC"/>
                </a:solidFill>
                <a:latin typeface="Arial" panose="020B0604020202020204" pitchFamily="34" charset="0"/>
                <a:ea typeface="黑体" panose="02010609060101010101" pitchFamily="49" charset="-122"/>
              </a:rPr>
              <a:t>充分利用。因此适合于</a:t>
            </a:r>
            <a:r>
              <a:rPr kumimoji="1" lang="en-US" altLang="zh-CN" sz="2200" dirty="0">
                <a:solidFill>
                  <a:srgbClr val="3333CC"/>
                </a:solidFill>
                <a:latin typeface="Arial" panose="020B0604020202020204" pitchFamily="34" charset="0"/>
                <a:ea typeface="黑体" panose="02010609060101010101" pitchFamily="49" charset="-122"/>
              </a:rPr>
              <a:t>I/O</a:t>
            </a:r>
            <a:r>
              <a:rPr kumimoji="1" lang="zh-CN" altLang="en-US" sz="2200" dirty="0">
                <a:solidFill>
                  <a:srgbClr val="3333CC"/>
                </a:solidFill>
                <a:latin typeface="Arial" panose="020B0604020202020204" pitchFamily="34" charset="0"/>
                <a:ea typeface="黑体" panose="02010609060101010101" pitchFamily="49" charset="-122"/>
              </a:rPr>
              <a:t>设备的读写周期大于主存周期的情况。</a:t>
            </a:r>
          </a:p>
          <a:p>
            <a:pPr marL="342900" indent="-342900" eaLnBrk="1" hangingPunct="1">
              <a:spcBef>
                <a:spcPct val="10000"/>
              </a:spcBef>
              <a:buFont typeface="Wingdings" panose="05000000000000000000" pitchFamily="2" charset="2"/>
              <a:buChar char="n"/>
            </a:pPr>
            <a:r>
              <a:rPr kumimoji="1" lang="zh-CN" altLang="en-US" sz="2200" dirty="0">
                <a:latin typeface="Arial" panose="020B0604020202020204" pitchFamily="34" charset="0"/>
                <a:ea typeface="黑体" panose="02010609060101010101" pitchFamily="49" charset="-122"/>
              </a:rPr>
              <a:t>缺点：</a:t>
            </a:r>
            <a:r>
              <a:rPr kumimoji="1" lang="zh-CN" altLang="en-US" sz="2200" dirty="0">
                <a:solidFill>
                  <a:srgbClr val="3333CC"/>
                </a:solidFill>
                <a:latin typeface="Arial" panose="020B0604020202020204" pitchFamily="34" charset="0"/>
                <a:ea typeface="黑体" panose="02010609060101010101" pitchFamily="49" charset="-122"/>
              </a:rPr>
              <a:t>每次</a:t>
            </a:r>
            <a:r>
              <a:rPr kumimoji="1" lang="en-US" altLang="zh-CN" sz="2200" dirty="0">
                <a:solidFill>
                  <a:srgbClr val="3333CC"/>
                </a:solidFill>
                <a:latin typeface="Arial" panose="020B0604020202020204" pitchFamily="34" charset="0"/>
                <a:ea typeface="黑体" panose="02010609060101010101" pitchFamily="49" charset="-122"/>
              </a:rPr>
              <a:t>DMA</a:t>
            </a:r>
            <a:r>
              <a:rPr kumimoji="1" lang="zh-CN" altLang="en-US" sz="2200" dirty="0">
                <a:solidFill>
                  <a:srgbClr val="3333CC"/>
                </a:solidFill>
                <a:latin typeface="Arial" panose="020B0604020202020204" pitchFamily="34" charset="0"/>
                <a:ea typeface="黑体" panose="02010609060101010101" pitchFamily="49" charset="-122"/>
              </a:rPr>
              <a:t>访存都要申请总线控制权、占用总线进行传送、释放总线，因此，会增加传输开销。</a:t>
            </a:r>
          </a:p>
        </p:txBody>
      </p:sp>
      <p:sp>
        <p:nvSpPr>
          <p:cNvPr id="106501" name="Rectangle 5"/>
          <p:cNvSpPr>
            <a:spLocks noChangeArrowheads="1"/>
          </p:cNvSpPr>
          <p:nvPr/>
        </p:nvSpPr>
        <p:spPr bwMode="auto">
          <a:xfrm>
            <a:off x="1765301" y="827089"/>
            <a:ext cx="8607425" cy="3730625"/>
          </a:xfrm>
          <a:prstGeom prst="rect">
            <a:avLst/>
          </a:prstGeom>
          <a:noFill/>
          <a:ln w="28575">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zh-CN" altLang="en-US" dirty="0"/>
              <a:t>周期挪用法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9796">
                                            <p:txEl>
                                              <p:pRg st="0" end="0"/>
                                            </p:txEl>
                                          </p:spTgt>
                                        </p:tgtEl>
                                        <p:attrNameLst>
                                          <p:attrName>style.visibility</p:attrName>
                                        </p:attrNameLst>
                                      </p:cBhvr>
                                      <p:to>
                                        <p:strVal val="visible"/>
                                      </p:to>
                                    </p:set>
                                    <p:animEffect transition="in" filter="checkerboard(across)">
                                      <p:cBhvr>
                                        <p:cTn id="7" dur="500"/>
                                        <p:tgtEl>
                                          <p:spTgt spid="28979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9796">
                                            <p:txEl>
                                              <p:pRg st="1" end="1"/>
                                            </p:txEl>
                                          </p:spTgt>
                                        </p:tgtEl>
                                        <p:attrNameLst>
                                          <p:attrName>style.visibility</p:attrName>
                                        </p:attrNameLst>
                                      </p:cBhvr>
                                      <p:to>
                                        <p:strVal val="visible"/>
                                      </p:to>
                                    </p:set>
                                    <p:animEffect transition="in" filter="checkerboard(across)">
                                      <p:cBhvr>
                                        <p:cTn id="10" dur="500"/>
                                        <p:tgtEl>
                                          <p:spTgt spid="28979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89796">
                                            <p:txEl>
                                              <p:pRg st="2" end="2"/>
                                            </p:txEl>
                                          </p:spTgt>
                                        </p:tgtEl>
                                        <p:attrNameLst>
                                          <p:attrName>style.visibility</p:attrName>
                                        </p:attrNameLst>
                                      </p:cBhvr>
                                      <p:to>
                                        <p:strVal val="visible"/>
                                      </p:to>
                                    </p:set>
                                    <p:animEffect transition="in" filter="checkerboard(across)">
                                      <p:cBhvr>
                                        <p:cTn id="15" dur="500"/>
                                        <p:tgtEl>
                                          <p:spTgt spid="289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descr="DMA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49" y="828820"/>
            <a:ext cx="86487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6"/>
          <p:cNvSpPr>
            <a:spLocks noChangeArrowheads="1"/>
          </p:cNvSpPr>
          <p:nvPr/>
        </p:nvSpPr>
        <p:spPr bwMode="auto">
          <a:xfrm>
            <a:off x="5874906" y="2277197"/>
            <a:ext cx="1668463" cy="3992562"/>
          </a:xfrm>
          <a:prstGeom prst="rect">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en-US" altLang="zh-CN" dirty="0"/>
              <a:t>DMA</a:t>
            </a:r>
            <a:r>
              <a:rPr lang="zh-CN" altLang="en-US" dirty="0"/>
              <a:t>方式的系统逻辑结构</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83416" y="940811"/>
            <a:ext cx="11533620" cy="4050468"/>
          </a:xfrm>
        </p:spPr>
        <p:txBody>
          <a:bodyPr/>
          <a:lstStyle/>
          <a:p>
            <a:pPr marL="342900" indent="-342900">
              <a:lnSpc>
                <a:spcPct val="150000"/>
              </a:lnSpc>
              <a:spcBef>
                <a:spcPct val="0"/>
              </a:spcBef>
              <a:buNone/>
            </a:pPr>
            <a:r>
              <a:rPr lang="en-US" altLang="zh-CN" sz="2200" b="0" dirty="0">
                <a:ea typeface="宋体" panose="02010600030101010101" pitchFamily="2" charset="-122"/>
              </a:rPr>
              <a:t>     </a:t>
            </a:r>
            <a:r>
              <a:rPr lang="en-US" altLang="zh-CN" sz="2200" dirty="0">
                <a:ea typeface="黑体" panose="02010609060101010101" pitchFamily="49" charset="-122"/>
              </a:rPr>
              <a:t>DMA</a:t>
            </a:r>
            <a:r>
              <a:rPr lang="zh-CN" altLang="en-US" sz="2200" dirty="0">
                <a:ea typeface="黑体" panose="02010609060101010101" pitchFamily="49" charset="-122"/>
              </a:rPr>
              <a:t>数据传送过程由</a:t>
            </a:r>
            <a:r>
              <a:rPr lang="en-US" altLang="zh-CN" sz="2200" dirty="0">
                <a:ea typeface="黑体" panose="02010609060101010101" pitchFamily="49" charset="-122"/>
              </a:rPr>
              <a:t>DMA</a:t>
            </a:r>
            <a:r>
              <a:rPr lang="zh-CN" altLang="en-US" sz="2200" dirty="0">
                <a:ea typeface="黑体" panose="02010609060101010101" pitchFamily="49" charset="-122"/>
              </a:rPr>
              <a:t>接口的控制逻辑完成，所以</a:t>
            </a:r>
            <a:r>
              <a:rPr lang="en-US" altLang="zh-CN" sz="2200" dirty="0">
                <a:ea typeface="黑体" panose="02010609060101010101" pitchFamily="49" charset="-122"/>
              </a:rPr>
              <a:t>DMA </a:t>
            </a:r>
            <a:r>
              <a:rPr lang="zh-CN" altLang="en-US" sz="2200" dirty="0">
                <a:ea typeface="黑体" panose="02010609060101010101" pitchFamily="49" charset="-122"/>
              </a:rPr>
              <a:t>接口也称</a:t>
            </a:r>
            <a:r>
              <a:rPr lang="en-US" altLang="zh-CN" sz="2200" dirty="0">
                <a:ea typeface="黑体" panose="02010609060101010101" pitchFamily="49" charset="-122"/>
              </a:rPr>
              <a:t>DMA</a:t>
            </a:r>
            <a:r>
              <a:rPr lang="zh-CN" altLang="en-US" sz="2200" dirty="0">
                <a:ea typeface="黑体" panose="02010609060101010101" pitchFamily="49" charset="-122"/>
              </a:rPr>
              <a:t>控制器。其功能为：</a:t>
            </a:r>
          </a:p>
          <a:p>
            <a:pPr marL="742950" lvl="1" indent="-285750">
              <a:lnSpc>
                <a:spcPct val="150000"/>
              </a:lnSpc>
              <a:spcBef>
                <a:spcPct val="0"/>
              </a:spcBef>
              <a:buNone/>
            </a:pPr>
            <a:r>
              <a:rPr lang="en-US" altLang="zh-CN" sz="2200" dirty="0">
                <a:ea typeface="黑体" panose="02010609060101010101" pitchFamily="49" charset="-122"/>
              </a:rPr>
              <a:t>(1) </a:t>
            </a:r>
            <a:r>
              <a:rPr lang="zh-CN" altLang="en-US" sz="2200" dirty="0">
                <a:solidFill>
                  <a:srgbClr val="CC3399"/>
                </a:solidFill>
                <a:ea typeface="黑体" panose="02010609060101010101" pitchFamily="49" charset="-122"/>
              </a:rPr>
              <a:t>请求。</a:t>
            </a:r>
            <a:r>
              <a:rPr lang="zh-CN" altLang="en-US" sz="2200" dirty="0">
                <a:solidFill>
                  <a:schemeClr val="accent2"/>
                </a:solidFill>
                <a:ea typeface="黑体" panose="02010609060101010101" pitchFamily="49" charset="-122"/>
              </a:rPr>
              <a:t>能接收外设发来的“</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请求”信号，并能向</a:t>
            </a:r>
            <a:r>
              <a:rPr lang="en-US" altLang="zh-CN" sz="2200" dirty="0">
                <a:solidFill>
                  <a:schemeClr val="accent2"/>
                </a:solidFill>
                <a:ea typeface="黑体" panose="02010609060101010101" pitchFamily="49" charset="-122"/>
              </a:rPr>
              <a:t>CPU</a:t>
            </a:r>
            <a:r>
              <a:rPr lang="zh-CN" altLang="en-US" sz="2200" dirty="0">
                <a:solidFill>
                  <a:schemeClr val="accent2"/>
                </a:solidFill>
                <a:ea typeface="黑体" panose="02010609060101010101" pitchFamily="49" charset="-122"/>
              </a:rPr>
              <a:t>发“总线请求”信号。</a:t>
            </a:r>
          </a:p>
          <a:p>
            <a:pPr marL="742950" lvl="1" indent="-285750">
              <a:lnSpc>
                <a:spcPct val="150000"/>
              </a:lnSpc>
              <a:spcBef>
                <a:spcPct val="0"/>
              </a:spcBef>
              <a:buNone/>
            </a:pPr>
            <a:r>
              <a:rPr lang="en-US" altLang="zh-CN" sz="2200" dirty="0">
                <a:ea typeface="黑体" panose="02010609060101010101" pitchFamily="49" charset="-122"/>
              </a:rPr>
              <a:t>(2) </a:t>
            </a:r>
            <a:r>
              <a:rPr lang="zh-CN" altLang="en-US" sz="2200" dirty="0">
                <a:solidFill>
                  <a:srgbClr val="CC3399"/>
                </a:solidFill>
                <a:ea typeface="黑体" panose="02010609060101010101" pitchFamily="49" charset="-122"/>
              </a:rPr>
              <a:t>响应。</a:t>
            </a:r>
            <a:r>
              <a:rPr lang="zh-CN" altLang="en-US" sz="2200" dirty="0">
                <a:solidFill>
                  <a:srgbClr val="3333CC"/>
                </a:solidFill>
                <a:ea typeface="黑体" panose="02010609060101010101" pitchFamily="49" charset="-122"/>
              </a:rPr>
              <a:t>当</a:t>
            </a:r>
            <a:r>
              <a:rPr lang="en-US" altLang="zh-CN" sz="2200" dirty="0">
                <a:solidFill>
                  <a:srgbClr val="3333CC"/>
                </a:solidFill>
                <a:ea typeface="黑体" panose="02010609060101010101" pitchFamily="49" charset="-122"/>
              </a:rPr>
              <a:t>CPU</a:t>
            </a:r>
            <a:r>
              <a:rPr lang="zh-CN" altLang="en-US" sz="2200" dirty="0">
                <a:solidFill>
                  <a:srgbClr val="3333CC"/>
                </a:solidFill>
                <a:ea typeface="黑体" panose="02010609060101010101" pitchFamily="49" charset="-122"/>
              </a:rPr>
              <a:t>发出“总线响应”信号响应请求后，能接管对总线的控制。</a:t>
            </a:r>
          </a:p>
          <a:p>
            <a:pPr marL="742950" lvl="1" indent="-285750">
              <a:lnSpc>
                <a:spcPct val="150000"/>
              </a:lnSpc>
              <a:spcBef>
                <a:spcPct val="0"/>
              </a:spcBef>
              <a:buNone/>
            </a:pPr>
            <a:r>
              <a:rPr lang="en-US" altLang="zh-CN" sz="2200" dirty="0">
                <a:solidFill>
                  <a:srgbClr val="3333CC"/>
                </a:solidFill>
                <a:ea typeface="黑体" panose="02010609060101010101" pitchFamily="49" charset="-122"/>
              </a:rPr>
              <a:t>(3)</a:t>
            </a:r>
            <a:r>
              <a:rPr lang="en-US" altLang="zh-CN" sz="2200" dirty="0">
                <a:solidFill>
                  <a:srgbClr val="CC3399"/>
                </a:solidFill>
                <a:ea typeface="黑体" panose="02010609060101010101" pitchFamily="49" charset="-122"/>
              </a:rPr>
              <a:t> </a:t>
            </a:r>
            <a:r>
              <a:rPr lang="zh-CN" altLang="en-US" sz="2200" dirty="0">
                <a:solidFill>
                  <a:srgbClr val="CC3399"/>
                </a:solidFill>
                <a:ea typeface="黑体" panose="02010609060101010101" pitchFamily="49" charset="-122"/>
              </a:rPr>
              <a:t>修改主存地址。</a:t>
            </a:r>
            <a:r>
              <a:rPr lang="zh-CN" altLang="en-US" sz="2200" dirty="0">
                <a:solidFill>
                  <a:srgbClr val="3333CC"/>
                </a:solidFill>
                <a:ea typeface="黑体" panose="02010609060101010101" pitchFamily="49" charset="-122"/>
              </a:rPr>
              <a:t>能在地址线上给出主存地址，并自动修改主存地址。</a:t>
            </a:r>
          </a:p>
          <a:p>
            <a:pPr marL="742950" lvl="1" indent="-285750">
              <a:lnSpc>
                <a:spcPct val="150000"/>
              </a:lnSpc>
              <a:spcBef>
                <a:spcPct val="0"/>
              </a:spcBef>
              <a:buNone/>
            </a:pPr>
            <a:r>
              <a:rPr lang="en-US" altLang="zh-CN" sz="2200" dirty="0">
                <a:solidFill>
                  <a:srgbClr val="3333CC"/>
                </a:solidFill>
                <a:ea typeface="黑体" panose="02010609060101010101" pitchFamily="49" charset="-122"/>
              </a:rPr>
              <a:t>(4)</a:t>
            </a:r>
            <a:r>
              <a:rPr lang="en-US" altLang="zh-CN" sz="2200" dirty="0">
                <a:solidFill>
                  <a:srgbClr val="CC3399"/>
                </a:solidFill>
                <a:ea typeface="黑体" panose="02010609060101010101" pitchFamily="49" charset="-122"/>
              </a:rPr>
              <a:t> </a:t>
            </a:r>
            <a:r>
              <a:rPr lang="zh-CN" altLang="en-US" sz="2200" dirty="0">
                <a:solidFill>
                  <a:srgbClr val="CC3399"/>
                </a:solidFill>
                <a:ea typeface="黑体" panose="02010609060101010101" pitchFamily="49" charset="-122"/>
              </a:rPr>
              <a:t>识别传送方向。</a:t>
            </a:r>
            <a:r>
              <a:rPr lang="zh-CN" altLang="en-US" sz="2200" dirty="0">
                <a:solidFill>
                  <a:srgbClr val="3333CC"/>
                </a:solidFill>
                <a:ea typeface="黑体" panose="02010609060101010101" pitchFamily="49" charset="-122"/>
              </a:rPr>
              <a:t>能识别传送方向以在控制线上给出正确的读写控制信息。</a:t>
            </a:r>
          </a:p>
          <a:p>
            <a:pPr marL="742950" lvl="1" indent="-285750">
              <a:lnSpc>
                <a:spcPct val="150000"/>
              </a:lnSpc>
              <a:spcBef>
                <a:spcPct val="0"/>
              </a:spcBef>
              <a:buNone/>
            </a:pPr>
            <a:r>
              <a:rPr lang="en-US" altLang="zh-CN" sz="2200" dirty="0">
                <a:solidFill>
                  <a:srgbClr val="3333CC"/>
                </a:solidFill>
                <a:ea typeface="黑体" panose="02010609060101010101" pitchFamily="49" charset="-122"/>
              </a:rPr>
              <a:t>(5) </a:t>
            </a:r>
            <a:r>
              <a:rPr lang="zh-CN" altLang="en-US" sz="2200" dirty="0">
                <a:solidFill>
                  <a:srgbClr val="CC3399"/>
                </a:solidFill>
                <a:ea typeface="黑体" panose="02010609060101010101" pitchFamily="49" charset="-122"/>
              </a:rPr>
              <a:t>确定传送数据个数。</a:t>
            </a:r>
          </a:p>
          <a:p>
            <a:pPr marL="742950" lvl="1" indent="-285750">
              <a:lnSpc>
                <a:spcPct val="150000"/>
              </a:lnSpc>
              <a:spcBef>
                <a:spcPct val="0"/>
              </a:spcBef>
              <a:buNone/>
            </a:pPr>
            <a:r>
              <a:rPr lang="en-US" altLang="zh-CN" sz="2200" dirty="0">
                <a:solidFill>
                  <a:srgbClr val="3333CC"/>
                </a:solidFill>
                <a:ea typeface="黑体" panose="02010609060101010101" pitchFamily="49" charset="-122"/>
              </a:rPr>
              <a:t>(6) </a:t>
            </a:r>
            <a:r>
              <a:rPr lang="zh-CN" altLang="en-US" sz="2200" dirty="0">
                <a:solidFill>
                  <a:srgbClr val="CC3399"/>
                </a:solidFill>
                <a:ea typeface="黑体" panose="02010609060101010101" pitchFamily="49" charset="-122"/>
              </a:rPr>
              <a:t>能发出</a:t>
            </a:r>
            <a:r>
              <a:rPr lang="en-US" altLang="zh-CN" sz="2200" dirty="0">
                <a:solidFill>
                  <a:srgbClr val="CC3399"/>
                </a:solidFill>
                <a:ea typeface="黑体" panose="02010609060101010101" pitchFamily="49" charset="-122"/>
              </a:rPr>
              <a:t>DMA</a:t>
            </a:r>
            <a:r>
              <a:rPr lang="zh-CN" altLang="en-US" sz="2200" dirty="0">
                <a:solidFill>
                  <a:srgbClr val="CC3399"/>
                </a:solidFill>
                <a:ea typeface="黑体" panose="02010609060101010101" pitchFamily="49" charset="-122"/>
              </a:rPr>
              <a:t>结束信号。</a:t>
            </a:r>
            <a:r>
              <a:rPr lang="zh-CN" altLang="en-US" sz="2200" dirty="0">
                <a:solidFill>
                  <a:srgbClr val="3333CC"/>
                </a:solidFill>
                <a:ea typeface="黑体" panose="02010609060101010101" pitchFamily="49" charset="-122"/>
              </a:rPr>
              <a:t>引起一次</a:t>
            </a:r>
            <a:r>
              <a:rPr lang="en-US" altLang="zh-CN" sz="2200" dirty="0">
                <a:solidFill>
                  <a:srgbClr val="3333CC"/>
                </a:solidFill>
                <a:ea typeface="黑体" panose="02010609060101010101" pitchFamily="49" charset="-122"/>
              </a:rPr>
              <a:t>DMA</a:t>
            </a:r>
            <a:r>
              <a:rPr lang="zh-CN" altLang="en-US" sz="2200" dirty="0">
                <a:solidFill>
                  <a:srgbClr val="3333CC"/>
                </a:solidFill>
                <a:ea typeface="黑体" panose="02010609060101010101" pitchFamily="49" charset="-122"/>
              </a:rPr>
              <a:t>中断，进行数据校验等一些后处理。</a:t>
            </a:r>
          </a:p>
        </p:txBody>
      </p:sp>
      <p:sp>
        <p:nvSpPr>
          <p:cNvPr id="2" name="标题 1"/>
          <p:cNvSpPr>
            <a:spLocks noGrp="1"/>
          </p:cNvSpPr>
          <p:nvPr>
            <p:ph type="title"/>
          </p:nvPr>
        </p:nvSpPr>
        <p:spPr/>
        <p:txBody>
          <a:bodyPr/>
          <a:lstStyle/>
          <a:p>
            <a:r>
              <a:rPr lang="en-US" altLang="zh-CN" dirty="0"/>
              <a:t>DMA</a:t>
            </a:r>
            <a:r>
              <a:rPr lang="zh-CN" altLang="en-US" dirty="0"/>
              <a:t>控制器的功能</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3891">
                                            <p:txEl>
                                              <p:pRg st="1" end="1"/>
                                            </p:txEl>
                                          </p:spTgt>
                                        </p:tgtEl>
                                        <p:attrNameLst>
                                          <p:attrName>style.visibility</p:attrName>
                                        </p:attrNameLst>
                                      </p:cBhvr>
                                      <p:to>
                                        <p:strVal val="visible"/>
                                      </p:to>
                                    </p:set>
                                    <p:animEffect transition="in" filter="checkerboard(across)">
                                      <p:cBhvr>
                                        <p:cTn id="7" dur="500"/>
                                        <p:tgtEl>
                                          <p:spTgt spid="293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2" dur="500"/>
                                        <p:tgtEl>
                                          <p:spTgt spid="293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17" dur="500"/>
                                        <p:tgtEl>
                                          <p:spTgt spid="293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2" dur="500"/>
                                        <p:tgtEl>
                                          <p:spTgt spid="2938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27" dur="500"/>
                                        <p:tgtEl>
                                          <p:spTgt spid="2938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2" dur="500"/>
                                        <p:tgtEl>
                                          <p:spTgt spid="293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系统总线的</a:t>
            </a:r>
            <a:r>
              <a:rPr lang="zh-CN" altLang="en-US" dirty="0" smtClean="0"/>
              <a:t>组成</a:t>
            </a:r>
            <a:endParaRPr lang="zh-CN" altLang="en-US" dirty="0"/>
          </a:p>
        </p:txBody>
      </p:sp>
      <p:sp>
        <p:nvSpPr>
          <p:cNvPr id="3" name="内容占位符 2"/>
          <p:cNvSpPr>
            <a:spLocks noGrp="1"/>
          </p:cNvSpPr>
          <p:nvPr>
            <p:ph idx="1"/>
          </p:nvPr>
        </p:nvSpPr>
        <p:spPr>
          <a:xfrm>
            <a:off x="592667" y="987748"/>
            <a:ext cx="10922000" cy="5637441"/>
          </a:xfrm>
        </p:spPr>
        <p:txBody>
          <a:bodyPr/>
          <a:lstStyle/>
          <a:p>
            <a:r>
              <a:rPr lang="zh-CN" altLang="en-US" sz="2000" dirty="0" smtClean="0">
                <a:solidFill>
                  <a:srgbClr val="FF0000"/>
                </a:solidFill>
              </a:rPr>
              <a:t>数据</a:t>
            </a:r>
            <a:r>
              <a:rPr lang="zh-CN" altLang="en-US" sz="2000" dirty="0">
                <a:solidFill>
                  <a:srgbClr val="FF0000"/>
                </a:solidFill>
              </a:rPr>
              <a:t>线（</a:t>
            </a:r>
            <a:r>
              <a:rPr lang="en-US" altLang="zh-CN" sz="2000" dirty="0">
                <a:solidFill>
                  <a:srgbClr val="FF0000"/>
                </a:solidFill>
              </a:rPr>
              <a:t>Data Bus</a:t>
            </a:r>
            <a:r>
              <a:rPr lang="zh-CN" altLang="en-US" sz="2000" dirty="0">
                <a:solidFill>
                  <a:srgbClr val="FF0000"/>
                </a:solidFill>
              </a:rPr>
              <a:t>）</a:t>
            </a:r>
            <a:r>
              <a:rPr lang="zh-CN" altLang="en-US" sz="2000" dirty="0" smtClean="0">
                <a:solidFill>
                  <a:srgbClr val="FF0000"/>
                </a:solidFill>
              </a:rPr>
              <a:t>：</a:t>
            </a:r>
            <a:r>
              <a:rPr lang="zh-CN" altLang="en-US" sz="2000" dirty="0" smtClean="0"/>
              <a:t>在</a:t>
            </a:r>
            <a:r>
              <a:rPr lang="zh-CN" altLang="en-US" sz="2000" dirty="0"/>
              <a:t>源和</a:t>
            </a:r>
            <a:r>
              <a:rPr lang="zh-CN" altLang="en-US" sz="2000" dirty="0" smtClean="0"/>
              <a:t>目的部件</a:t>
            </a:r>
            <a:r>
              <a:rPr lang="zh-CN" altLang="en-US" sz="2000" dirty="0"/>
              <a:t>之间传输的信息</a:t>
            </a:r>
            <a:r>
              <a:rPr lang="zh-CN" altLang="en-US" sz="2000" dirty="0" smtClean="0"/>
              <a:t>。其宽度</a:t>
            </a:r>
            <a:r>
              <a:rPr lang="zh-CN" altLang="en-US" sz="2000" dirty="0"/>
              <a:t>反映一次能传送的数据的位数。</a:t>
            </a:r>
          </a:p>
          <a:p>
            <a:r>
              <a:rPr lang="zh-CN" altLang="en-US" sz="2000" dirty="0">
                <a:solidFill>
                  <a:srgbClr val="FF0000"/>
                </a:solidFill>
              </a:rPr>
              <a:t>地址线（</a:t>
            </a:r>
            <a:r>
              <a:rPr lang="en-US" altLang="zh-CN" sz="2000" dirty="0">
                <a:solidFill>
                  <a:srgbClr val="FF0000"/>
                </a:solidFill>
              </a:rPr>
              <a:t>Address Bus</a:t>
            </a:r>
            <a:r>
              <a:rPr lang="zh-CN" altLang="en-US" sz="2000" dirty="0">
                <a:solidFill>
                  <a:srgbClr val="FF0000"/>
                </a:solidFill>
              </a:rPr>
              <a:t>） ：</a:t>
            </a:r>
            <a:r>
              <a:rPr lang="zh-CN" altLang="en-US" sz="2000" dirty="0"/>
              <a:t>给出源数据或目的数据所在的主存单元或</a:t>
            </a:r>
            <a:r>
              <a:rPr lang="en-US" altLang="zh-CN" sz="2000" dirty="0"/>
              <a:t>I/O</a:t>
            </a:r>
            <a:r>
              <a:rPr lang="zh-CN" altLang="en-US" sz="2000" dirty="0"/>
              <a:t>端口的地址</a:t>
            </a:r>
            <a:r>
              <a:rPr lang="zh-CN" altLang="en-US" sz="2000" dirty="0" smtClean="0"/>
              <a:t>。其宽度</a:t>
            </a:r>
            <a:r>
              <a:rPr lang="zh-CN" altLang="en-US" sz="2000" dirty="0"/>
              <a:t>反映最大的寻址空间。</a:t>
            </a:r>
          </a:p>
          <a:p>
            <a:r>
              <a:rPr lang="zh-CN" altLang="en-US" sz="2000" dirty="0">
                <a:solidFill>
                  <a:srgbClr val="FF0000"/>
                </a:solidFill>
              </a:rPr>
              <a:t>控制线（</a:t>
            </a:r>
            <a:r>
              <a:rPr lang="en-US" altLang="zh-CN" sz="2000" dirty="0">
                <a:solidFill>
                  <a:srgbClr val="FF0000"/>
                </a:solidFill>
              </a:rPr>
              <a:t>Control Bus</a:t>
            </a:r>
            <a:r>
              <a:rPr lang="zh-CN" altLang="en-US" sz="2000" dirty="0">
                <a:solidFill>
                  <a:srgbClr val="FF0000"/>
                </a:solidFill>
              </a:rPr>
              <a:t>） ：</a:t>
            </a:r>
            <a:r>
              <a:rPr lang="zh-CN" altLang="en-US" sz="2000" dirty="0"/>
              <a:t>控制对数据线和地址线的访问和使用。用来传输定时信号和命令信息。典型的控制信号包括：</a:t>
            </a:r>
          </a:p>
          <a:p>
            <a:pPr lvl="1"/>
            <a:r>
              <a:rPr lang="zh-CN" altLang="en-US" sz="1800" dirty="0"/>
              <a:t>时钟（</a:t>
            </a:r>
            <a:r>
              <a:rPr lang="en-US" altLang="zh-CN" sz="1800" dirty="0"/>
              <a:t>Clock</a:t>
            </a:r>
            <a:r>
              <a:rPr lang="zh-CN" altLang="en-US" sz="1800" dirty="0"/>
              <a:t>）：用于总线同步。</a:t>
            </a:r>
          </a:p>
          <a:p>
            <a:pPr lvl="1"/>
            <a:r>
              <a:rPr lang="zh-CN" altLang="en-US" sz="1800" dirty="0"/>
              <a:t>复位（</a:t>
            </a:r>
            <a:r>
              <a:rPr lang="en-US" altLang="zh-CN" sz="1800" dirty="0"/>
              <a:t>Reset</a:t>
            </a:r>
            <a:r>
              <a:rPr lang="zh-CN" altLang="en-US" sz="1800" dirty="0"/>
              <a:t>）：初始化所有设备。</a:t>
            </a:r>
          </a:p>
          <a:p>
            <a:pPr lvl="1"/>
            <a:r>
              <a:rPr lang="zh-CN" altLang="en-US" sz="1800" dirty="0"/>
              <a:t>总线请求（</a:t>
            </a:r>
            <a:r>
              <a:rPr lang="en-US" altLang="zh-CN" sz="1800" dirty="0"/>
              <a:t>Bus Request</a:t>
            </a:r>
            <a:r>
              <a:rPr lang="zh-CN" altLang="en-US" sz="1800" dirty="0"/>
              <a:t>）：表明发出该请求信号的设备要使用总线。</a:t>
            </a:r>
          </a:p>
          <a:p>
            <a:pPr lvl="1"/>
            <a:r>
              <a:rPr lang="zh-CN" altLang="en-US" sz="1800" dirty="0"/>
              <a:t>总线允许（</a:t>
            </a:r>
            <a:r>
              <a:rPr lang="en-US" altLang="zh-CN" sz="1800" dirty="0"/>
              <a:t>Bus Grant</a:t>
            </a:r>
            <a:r>
              <a:rPr lang="zh-CN" altLang="en-US" sz="1800" dirty="0"/>
              <a:t>）：表明接收到该允许信号的设备可以使用总线。</a:t>
            </a:r>
          </a:p>
          <a:p>
            <a:pPr lvl="1"/>
            <a:r>
              <a:rPr lang="zh-CN" altLang="en-US" sz="1800" dirty="0"/>
              <a:t>中断请求（</a:t>
            </a:r>
            <a:r>
              <a:rPr lang="en-US" altLang="zh-CN" sz="1800" dirty="0"/>
              <a:t>Interrupt Request</a:t>
            </a:r>
            <a:r>
              <a:rPr lang="zh-CN" altLang="en-US" sz="1800" dirty="0"/>
              <a:t>）：表明某个中断正在请求。</a:t>
            </a:r>
          </a:p>
          <a:p>
            <a:pPr lvl="1"/>
            <a:r>
              <a:rPr lang="zh-CN" altLang="en-US" sz="1800" dirty="0"/>
              <a:t>中断回答（</a:t>
            </a:r>
            <a:r>
              <a:rPr lang="en-US" altLang="zh-CN" sz="1800" dirty="0"/>
              <a:t>Interrupt Acknowledge</a:t>
            </a:r>
            <a:r>
              <a:rPr lang="zh-CN" altLang="en-US" sz="1800" dirty="0"/>
              <a:t>） ：表明某个中断请求已被接受。</a:t>
            </a:r>
          </a:p>
          <a:p>
            <a:pPr lvl="1"/>
            <a:r>
              <a:rPr lang="zh-CN" altLang="en-US" sz="1800" dirty="0"/>
              <a:t>存储器读（</a:t>
            </a:r>
            <a:r>
              <a:rPr lang="en-US" altLang="zh-CN" sz="1800" dirty="0"/>
              <a:t>memory read</a:t>
            </a:r>
            <a:r>
              <a:rPr lang="zh-CN" altLang="en-US" sz="1800" dirty="0"/>
              <a:t>）：从指定的主存单元中读数据到数据总线上。</a:t>
            </a:r>
          </a:p>
          <a:p>
            <a:pPr lvl="1"/>
            <a:r>
              <a:rPr lang="zh-CN" altLang="en-US" sz="1800" dirty="0"/>
              <a:t>存储器写（</a:t>
            </a:r>
            <a:r>
              <a:rPr lang="en-US" altLang="zh-CN" sz="1800" dirty="0"/>
              <a:t>memory read</a:t>
            </a:r>
            <a:r>
              <a:rPr lang="zh-CN" altLang="en-US" sz="1800" dirty="0"/>
              <a:t>）：将数据总线上的数据写到指定的主存单元中。</a:t>
            </a:r>
          </a:p>
          <a:p>
            <a:pPr lvl="1"/>
            <a:r>
              <a:rPr lang="en-US" altLang="zh-CN" sz="1800" dirty="0"/>
              <a:t>I/O</a:t>
            </a:r>
            <a:r>
              <a:rPr lang="zh-CN" altLang="en-US" sz="1800" dirty="0"/>
              <a:t>读（</a:t>
            </a:r>
            <a:r>
              <a:rPr lang="en-US" altLang="zh-CN" sz="1800" dirty="0"/>
              <a:t>I/O read</a:t>
            </a:r>
            <a:r>
              <a:rPr lang="zh-CN" altLang="en-US" sz="1800" dirty="0"/>
              <a:t>）：从指定的</a:t>
            </a:r>
            <a:r>
              <a:rPr lang="en-US" altLang="zh-CN" sz="1800" dirty="0"/>
              <a:t>I/O</a:t>
            </a:r>
            <a:r>
              <a:rPr lang="zh-CN" altLang="en-US" sz="1800" dirty="0"/>
              <a:t>端口中读数据到数据总线上。</a:t>
            </a:r>
          </a:p>
          <a:p>
            <a:pPr lvl="1"/>
            <a:r>
              <a:rPr lang="en-US" altLang="zh-CN" sz="1800" dirty="0"/>
              <a:t>I/O</a:t>
            </a:r>
            <a:r>
              <a:rPr lang="zh-CN" altLang="en-US" sz="1800" dirty="0"/>
              <a:t>写（</a:t>
            </a:r>
            <a:r>
              <a:rPr lang="en-US" altLang="zh-CN" sz="1800" dirty="0"/>
              <a:t>I/O Write</a:t>
            </a:r>
            <a:r>
              <a:rPr lang="zh-CN" altLang="en-US" sz="1800" dirty="0"/>
              <a:t>） ：将数据总线上的数据写到指定的</a:t>
            </a:r>
            <a:r>
              <a:rPr lang="en-US" altLang="zh-CN" sz="1800" dirty="0"/>
              <a:t>I/O</a:t>
            </a:r>
            <a:r>
              <a:rPr lang="zh-CN" altLang="en-US" sz="1800" dirty="0"/>
              <a:t>端口中。</a:t>
            </a:r>
          </a:p>
          <a:p>
            <a:pPr lvl="1"/>
            <a:r>
              <a:rPr lang="zh-CN" altLang="en-US" sz="1800" dirty="0"/>
              <a:t>传输确认（</a:t>
            </a:r>
            <a:r>
              <a:rPr lang="en-US" altLang="zh-CN" sz="1800" dirty="0"/>
              <a:t>transmission Acknowledge</a:t>
            </a:r>
            <a:r>
              <a:rPr lang="zh-CN" altLang="en-US" sz="1800" dirty="0"/>
              <a:t>） ：表示数据已被接收或已送</a:t>
            </a:r>
            <a:r>
              <a:rPr lang="zh-CN" altLang="en-US" sz="1800" dirty="0" smtClean="0"/>
              <a:t>总线</a:t>
            </a:r>
            <a:endParaRPr lang="zh-CN" altLang="en-US" sz="1800" dirty="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1"/>
          </p:nvPr>
        </p:nvSpPr>
        <p:spPr>
          <a:xfrm>
            <a:off x="524933" y="850901"/>
            <a:ext cx="10989733" cy="5086521"/>
          </a:xfrm>
        </p:spPr>
        <p:txBody>
          <a:bodyPr/>
          <a:lstStyle/>
          <a:p>
            <a:pPr marL="342900" indent="-342900">
              <a:lnSpc>
                <a:spcPct val="105000"/>
              </a:lnSpc>
            </a:pPr>
            <a:r>
              <a:rPr lang="en-US" altLang="zh-CN" sz="2200" dirty="0">
                <a:ea typeface="黑体" panose="02010609060101010101" pitchFamily="49" charset="-122"/>
              </a:rPr>
              <a:t>DMA</a:t>
            </a:r>
            <a:r>
              <a:rPr lang="zh-CN" altLang="en-US" sz="2200" dirty="0">
                <a:ea typeface="黑体" panose="02010609060101010101" pitchFamily="49" charset="-122"/>
              </a:rPr>
              <a:t>操作步骤</a:t>
            </a:r>
          </a:p>
          <a:p>
            <a:pPr marL="742950" lvl="1" indent="-285750">
              <a:lnSpc>
                <a:spcPct val="105000"/>
              </a:lnSpc>
              <a:buNone/>
            </a:pPr>
            <a:r>
              <a:rPr lang="en-US" altLang="zh-CN" sz="2200" dirty="0">
                <a:ea typeface="黑体" panose="02010609060101010101" pitchFamily="49" charset="-122"/>
              </a:rPr>
              <a:t>(1) </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控制器的</a:t>
            </a:r>
            <a:r>
              <a:rPr lang="zh-CN" altLang="en-US" sz="2200" dirty="0">
                <a:solidFill>
                  <a:schemeClr val="accent2"/>
                </a:solidFill>
                <a:ea typeface="黑体" panose="02010609060101010101" pitchFamily="49" charset="-122"/>
                <a:hlinkClick r:id="" action="ppaction://hlinkshowjump?jump=nextslide"/>
              </a:rPr>
              <a:t>预置</a:t>
            </a:r>
            <a:r>
              <a:rPr lang="en-US" altLang="zh-CN" sz="2200" dirty="0">
                <a:solidFill>
                  <a:schemeClr val="accent2"/>
                </a:solidFill>
                <a:ea typeface="黑体" panose="02010609060101010101" pitchFamily="49" charset="-122"/>
                <a:hlinkClick r:id="" action="ppaction://hlinkshowjump?jump=nextslide"/>
              </a:rPr>
              <a:t>(</a:t>
            </a:r>
            <a:r>
              <a:rPr lang="zh-CN" altLang="en-US" sz="2200" dirty="0">
                <a:solidFill>
                  <a:schemeClr val="accent2"/>
                </a:solidFill>
                <a:ea typeface="黑体" panose="02010609060101010101" pitchFamily="49" charset="-122"/>
                <a:hlinkClick r:id="" action="ppaction://hlinkshowjump?jump=nextslide"/>
              </a:rPr>
              <a:t>初始化</a:t>
            </a:r>
            <a:r>
              <a:rPr lang="en-US" altLang="zh-CN" sz="2200" dirty="0">
                <a:solidFill>
                  <a:schemeClr val="accent2"/>
                </a:solidFill>
                <a:ea typeface="黑体" panose="02010609060101010101" pitchFamily="49" charset="-122"/>
                <a:hlinkClick r:id="" action="ppaction://hlinkshowjump?jump=nextslide"/>
              </a:rPr>
              <a:t>)</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软件实现</a:t>
            </a:r>
          </a:p>
          <a:p>
            <a:pPr marL="1143000" lvl="2" indent="-228600">
              <a:lnSpc>
                <a:spcPct val="105000"/>
              </a:lnSpc>
            </a:pPr>
            <a:r>
              <a:rPr lang="zh-CN" altLang="en-US" sz="2200" dirty="0">
                <a:solidFill>
                  <a:srgbClr val="146C18"/>
                </a:solidFill>
                <a:ea typeface="黑体" panose="02010609060101010101" pitchFamily="49" charset="-122"/>
              </a:rPr>
              <a:t>准备内存</a:t>
            </a:r>
          </a:p>
          <a:p>
            <a:pPr marL="1143000" lvl="2" indent="-228600">
              <a:lnSpc>
                <a:spcPct val="105000"/>
              </a:lnSpc>
            </a:pPr>
            <a:r>
              <a:rPr lang="zh-CN" altLang="en-US" sz="2200" dirty="0">
                <a:solidFill>
                  <a:srgbClr val="146C18"/>
                </a:solidFill>
                <a:ea typeface="黑体" panose="02010609060101010101" pitchFamily="49" charset="-122"/>
              </a:rPr>
              <a:t>设置参数</a:t>
            </a:r>
          </a:p>
          <a:p>
            <a:pPr marL="1143000" lvl="2" indent="-228600">
              <a:lnSpc>
                <a:spcPct val="105000"/>
              </a:lnSpc>
            </a:pPr>
            <a:r>
              <a:rPr lang="zh-CN" altLang="en-US" sz="2200" dirty="0">
                <a:solidFill>
                  <a:srgbClr val="146C18"/>
                </a:solidFill>
                <a:ea typeface="黑体" panose="02010609060101010101" pitchFamily="49" charset="-122"/>
              </a:rPr>
              <a:t>启动外设  </a:t>
            </a:r>
          </a:p>
          <a:p>
            <a:pPr marL="742950" lvl="1" indent="-285750">
              <a:lnSpc>
                <a:spcPct val="105000"/>
              </a:lnSpc>
              <a:buNone/>
            </a:pPr>
            <a:r>
              <a:rPr lang="en-US" altLang="zh-CN" sz="2200" dirty="0">
                <a:ea typeface="黑体" panose="02010609060101010101" pitchFamily="49" charset="-122"/>
              </a:rPr>
              <a:t>(2) </a:t>
            </a:r>
            <a:r>
              <a:rPr lang="en-US" altLang="zh-CN" sz="2200" dirty="0">
                <a:solidFill>
                  <a:schemeClr val="accent2"/>
                </a:solidFill>
                <a:ea typeface="黑体" panose="02010609060101010101" pitchFamily="49" charset="-122"/>
                <a:hlinkClick r:id="rId2" action="ppaction://hlinksldjump"/>
              </a:rPr>
              <a:t>DMA</a:t>
            </a:r>
            <a:r>
              <a:rPr lang="zh-CN" altLang="en-US" sz="2200" dirty="0">
                <a:solidFill>
                  <a:schemeClr val="accent2"/>
                </a:solidFill>
                <a:ea typeface="黑体" panose="02010609060101010101" pitchFamily="49" charset="-122"/>
                <a:hlinkClick r:id="rId2" action="ppaction://hlinksldjump"/>
              </a:rPr>
              <a:t>数据传送</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硬件实现</a:t>
            </a:r>
          </a:p>
          <a:p>
            <a:pPr marL="1143000" lvl="2" indent="-228600">
              <a:lnSpc>
                <a:spcPct val="105000"/>
              </a:lnSpc>
            </a:pP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请求：</a:t>
            </a:r>
            <a:r>
              <a:rPr lang="zh-CN" altLang="en-US" sz="2200" dirty="0">
                <a:solidFill>
                  <a:srgbClr val="CC3399"/>
                </a:solidFill>
                <a:ea typeface="黑体" panose="02010609060101010101" pitchFamily="49" charset="-122"/>
              </a:rPr>
              <a:t>选通</a:t>
            </a:r>
            <a:r>
              <a:rPr lang="en-US" altLang="zh-CN" sz="2200" dirty="0">
                <a:solidFill>
                  <a:srgbClr val="CC3399"/>
                </a:solidFill>
                <a:ea typeface="黑体" panose="02010609060101010101" pitchFamily="49" charset="-122"/>
              </a:rPr>
              <a:t>-〉DMA</a:t>
            </a:r>
            <a:r>
              <a:rPr lang="zh-CN" altLang="en-US" sz="2200" dirty="0">
                <a:solidFill>
                  <a:srgbClr val="CC3399"/>
                </a:solidFill>
                <a:ea typeface="黑体" panose="02010609060101010101" pitchFamily="49" charset="-122"/>
              </a:rPr>
              <a:t>请求</a:t>
            </a:r>
            <a:r>
              <a:rPr lang="en-US" altLang="zh-CN" sz="2200" dirty="0">
                <a:solidFill>
                  <a:srgbClr val="CC3399"/>
                </a:solidFill>
                <a:ea typeface="黑体" panose="02010609060101010101" pitchFamily="49" charset="-122"/>
              </a:rPr>
              <a:t>-〉</a:t>
            </a:r>
            <a:r>
              <a:rPr lang="zh-CN" altLang="en-US" sz="2200" dirty="0">
                <a:solidFill>
                  <a:srgbClr val="CC3399"/>
                </a:solidFill>
                <a:ea typeface="黑体" panose="02010609060101010101" pitchFamily="49" charset="-122"/>
              </a:rPr>
              <a:t>总线请求</a:t>
            </a:r>
          </a:p>
          <a:p>
            <a:pPr marL="1143000" lvl="2" indent="-228600">
              <a:lnSpc>
                <a:spcPct val="105000"/>
              </a:lnSpc>
            </a:pP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响应：</a:t>
            </a:r>
            <a:r>
              <a:rPr lang="zh-CN" altLang="en-US" sz="2200" dirty="0">
                <a:solidFill>
                  <a:srgbClr val="CC3399"/>
                </a:solidFill>
                <a:ea typeface="黑体" panose="02010609060101010101" pitchFamily="49" charset="-122"/>
              </a:rPr>
              <a:t>总线响应</a:t>
            </a:r>
            <a:r>
              <a:rPr lang="en-US" altLang="zh-CN" sz="2200" dirty="0">
                <a:solidFill>
                  <a:srgbClr val="CC3399"/>
                </a:solidFill>
                <a:ea typeface="黑体" panose="02010609060101010101" pitchFamily="49" charset="-122"/>
              </a:rPr>
              <a:t>(CPU</a:t>
            </a:r>
            <a:r>
              <a:rPr lang="zh-CN" altLang="en-US" sz="2200" dirty="0">
                <a:solidFill>
                  <a:srgbClr val="CC3399"/>
                </a:solidFill>
                <a:ea typeface="黑体" panose="02010609060101010101" pitchFamily="49" charset="-122"/>
              </a:rPr>
              <a:t>让出总线</a:t>
            </a:r>
            <a:r>
              <a:rPr lang="en-US" altLang="zh-CN" sz="2200" dirty="0">
                <a:solidFill>
                  <a:srgbClr val="CC3399"/>
                </a:solidFill>
                <a:ea typeface="黑体" panose="02010609060101010101" pitchFamily="49" charset="-122"/>
              </a:rPr>
              <a:t>)-〉DMA</a:t>
            </a:r>
            <a:r>
              <a:rPr lang="zh-CN" altLang="en-US" sz="2200" dirty="0">
                <a:solidFill>
                  <a:srgbClr val="CC3399"/>
                </a:solidFill>
                <a:ea typeface="黑体" panose="02010609060101010101" pitchFamily="49" charset="-122"/>
              </a:rPr>
              <a:t>响应</a:t>
            </a:r>
          </a:p>
          <a:p>
            <a:pPr marL="1143000" lvl="2" indent="-228600">
              <a:lnSpc>
                <a:spcPct val="105000"/>
              </a:lnSpc>
            </a:pP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传送：</a:t>
            </a:r>
            <a:r>
              <a:rPr lang="en-US" altLang="zh-CN" sz="2200" dirty="0">
                <a:solidFill>
                  <a:srgbClr val="CC3399"/>
                </a:solidFill>
                <a:ea typeface="黑体" panose="02010609060101010101" pitchFamily="49" charset="-122"/>
              </a:rPr>
              <a:t>DMA</a:t>
            </a:r>
            <a:r>
              <a:rPr lang="zh-CN" altLang="en-US" sz="2200" dirty="0">
                <a:solidFill>
                  <a:srgbClr val="CC3399"/>
                </a:solidFill>
                <a:ea typeface="黑体" panose="02010609060101010101" pitchFamily="49" charset="-122"/>
              </a:rPr>
              <a:t>控制总线进行数据传送</a:t>
            </a:r>
          </a:p>
          <a:p>
            <a:pPr marL="742950" lvl="1" indent="-285750">
              <a:lnSpc>
                <a:spcPct val="105000"/>
              </a:lnSpc>
              <a:buNone/>
            </a:pPr>
            <a:r>
              <a:rPr lang="en-US" altLang="zh-CN" sz="2200" dirty="0">
                <a:ea typeface="黑体" panose="02010609060101010101" pitchFamily="49" charset="-122"/>
              </a:rPr>
              <a:t>(3) </a:t>
            </a:r>
            <a:r>
              <a:rPr lang="en-US" altLang="zh-CN" sz="2200" dirty="0">
                <a:solidFill>
                  <a:schemeClr val="accent2"/>
                </a:solidFill>
                <a:ea typeface="黑体" panose="02010609060101010101" pitchFamily="49" charset="-122"/>
              </a:rPr>
              <a:t>DMA</a:t>
            </a:r>
            <a:r>
              <a:rPr lang="zh-CN" altLang="en-US" sz="2200" dirty="0">
                <a:solidFill>
                  <a:schemeClr val="accent2"/>
                </a:solidFill>
                <a:ea typeface="黑体" panose="02010609060101010101" pitchFamily="49" charset="-122"/>
              </a:rPr>
              <a:t>结束处理</a:t>
            </a:r>
            <a:r>
              <a:rPr lang="en-US" altLang="zh-CN" sz="2200" dirty="0">
                <a:solidFill>
                  <a:schemeClr val="accent2"/>
                </a:solidFill>
                <a:ea typeface="黑体" panose="02010609060101010101" pitchFamily="49" charset="-122"/>
              </a:rPr>
              <a:t>----</a:t>
            </a:r>
            <a:r>
              <a:rPr lang="zh-CN" altLang="en-US" sz="2200" dirty="0">
                <a:solidFill>
                  <a:schemeClr val="accent2"/>
                </a:solidFill>
                <a:ea typeface="黑体" panose="02010609060101010101" pitchFamily="49" charset="-122"/>
              </a:rPr>
              <a:t>软件实现</a:t>
            </a:r>
          </a:p>
          <a:p>
            <a:pPr marL="1143000" lvl="2" indent="0">
              <a:lnSpc>
                <a:spcPct val="105000"/>
              </a:lnSpc>
              <a:buNone/>
            </a:pPr>
            <a:r>
              <a:rPr lang="zh-CN" altLang="en-US" sz="2200" dirty="0">
                <a:solidFill>
                  <a:srgbClr val="146C18"/>
                </a:solidFill>
                <a:ea typeface="黑体" panose="02010609060101010101" pitchFamily="49" charset="-122"/>
              </a:rPr>
              <a:t>根据计数值为“</a:t>
            </a:r>
            <a:r>
              <a:rPr lang="en-US" altLang="zh-CN" sz="2200" dirty="0">
                <a:solidFill>
                  <a:srgbClr val="146C18"/>
                </a:solidFill>
                <a:ea typeface="黑体" panose="02010609060101010101" pitchFamily="49" charset="-122"/>
              </a:rPr>
              <a:t>0”</a:t>
            </a:r>
            <a:r>
              <a:rPr lang="zh-CN" altLang="en-US" sz="2200" dirty="0">
                <a:solidFill>
                  <a:srgbClr val="146C18"/>
                </a:solidFill>
                <a:ea typeface="黑体" panose="02010609060101010101" pitchFamily="49" charset="-122"/>
              </a:rPr>
              <a:t>，发出</a:t>
            </a:r>
            <a:r>
              <a:rPr lang="en-US" altLang="zh-CN" sz="2200" dirty="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结束信号去接口控制</a:t>
            </a:r>
            <a:r>
              <a:rPr lang="zh-CN" altLang="en-US" sz="2200" dirty="0" smtClean="0">
                <a:solidFill>
                  <a:srgbClr val="146C18"/>
                </a:solidFill>
                <a:ea typeface="黑体" panose="02010609060101010101" pitchFamily="49" charset="-122"/>
              </a:rPr>
              <a:t>产生</a:t>
            </a:r>
            <a:r>
              <a:rPr lang="en-US" altLang="zh-CN" sz="2200" dirty="0" smtClean="0">
                <a:solidFill>
                  <a:srgbClr val="146C18"/>
                </a:solidFill>
                <a:ea typeface="黑体" panose="02010609060101010101" pitchFamily="49" charset="-122"/>
              </a:rPr>
              <a:t>DMA</a:t>
            </a:r>
            <a:r>
              <a:rPr lang="zh-CN" altLang="en-US" sz="2200" dirty="0">
                <a:solidFill>
                  <a:srgbClr val="146C18"/>
                </a:solidFill>
                <a:ea typeface="黑体" panose="02010609060101010101" pitchFamily="49" charset="-122"/>
              </a:rPr>
              <a:t>中断请求信号，转入中断服务程序，做一些数据</a:t>
            </a:r>
            <a:r>
              <a:rPr lang="zh-CN" altLang="en-US" sz="2200" dirty="0" smtClean="0">
                <a:solidFill>
                  <a:srgbClr val="146C18"/>
                </a:solidFill>
                <a:ea typeface="黑体" panose="02010609060101010101" pitchFamily="49" charset="-122"/>
              </a:rPr>
              <a:t>校验</a:t>
            </a:r>
            <a:r>
              <a:rPr lang="zh-CN" altLang="en-US" sz="2200" dirty="0">
                <a:solidFill>
                  <a:srgbClr val="146C18"/>
                </a:solidFill>
                <a:ea typeface="黑体" panose="02010609060101010101" pitchFamily="49" charset="-122"/>
              </a:rPr>
              <a:t>等后处理工作。</a:t>
            </a:r>
          </a:p>
        </p:txBody>
      </p:sp>
      <p:sp>
        <p:nvSpPr>
          <p:cNvPr id="2" name="标题 1"/>
          <p:cNvSpPr>
            <a:spLocks noGrp="1"/>
          </p:cNvSpPr>
          <p:nvPr>
            <p:ph type="title"/>
          </p:nvPr>
        </p:nvSpPr>
        <p:spPr/>
        <p:txBody>
          <a:bodyPr/>
          <a:lstStyle/>
          <a:p>
            <a:r>
              <a:rPr lang="en-US" altLang="zh-CN" dirty="0"/>
              <a:t>DMA</a:t>
            </a:r>
            <a:r>
              <a:rPr lang="zh-CN" altLang="en-US" dirty="0"/>
              <a:t>控制器的操作步骤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checkerboard(across)">
                                      <p:cBhvr>
                                        <p:cTn id="7" dur="500"/>
                                        <p:tgtEl>
                                          <p:spTgt spid="29491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checkerboard(across)">
                                      <p:cBhvr>
                                        <p:cTn id="10" dur="500"/>
                                        <p:tgtEl>
                                          <p:spTgt spid="29491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94915">
                                            <p:txEl>
                                              <p:pRg st="4" end="4"/>
                                            </p:txEl>
                                          </p:spTgt>
                                        </p:tgtEl>
                                        <p:attrNameLst>
                                          <p:attrName>style.visibility</p:attrName>
                                        </p:attrNameLst>
                                      </p:cBhvr>
                                      <p:to>
                                        <p:strVal val="visible"/>
                                      </p:to>
                                    </p:set>
                                    <p:animEffect transition="in" filter="checkerboard(across)">
                                      <p:cBhvr>
                                        <p:cTn id="13" dur="500"/>
                                        <p:tgtEl>
                                          <p:spTgt spid="29491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94915">
                                            <p:txEl>
                                              <p:pRg st="6" end="6"/>
                                            </p:txEl>
                                          </p:spTgt>
                                        </p:tgtEl>
                                        <p:attrNameLst>
                                          <p:attrName>style.visibility</p:attrName>
                                        </p:attrNameLst>
                                      </p:cBhvr>
                                      <p:to>
                                        <p:strVal val="visible"/>
                                      </p:to>
                                    </p:set>
                                    <p:animEffect transition="in" filter="checkerboard(across)">
                                      <p:cBhvr>
                                        <p:cTn id="18" dur="500"/>
                                        <p:tgtEl>
                                          <p:spTgt spid="294915">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94915">
                                            <p:txEl>
                                              <p:pRg st="7" end="7"/>
                                            </p:txEl>
                                          </p:spTgt>
                                        </p:tgtEl>
                                        <p:attrNameLst>
                                          <p:attrName>style.visibility</p:attrName>
                                        </p:attrNameLst>
                                      </p:cBhvr>
                                      <p:to>
                                        <p:strVal val="visible"/>
                                      </p:to>
                                    </p:set>
                                    <p:animEffect transition="in" filter="checkerboard(across)">
                                      <p:cBhvr>
                                        <p:cTn id="21" dur="500"/>
                                        <p:tgtEl>
                                          <p:spTgt spid="294915">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94915">
                                            <p:txEl>
                                              <p:pRg st="8" end="8"/>
                                            </p:txEl>
                                          </p:spTgt>
                                        </p:tgtEl>
                                        <p:attrNameLst>
                                          <p:attrName>style.visibility</p:attrName>
                                        </p:attrNameLst>
                                      </p:cBhvr>
                                      <p:to>
                                        <p:strVal val="visible"/>
                                      </p:to>
                                    </p:set>
                                    <p:animEffect transition="in" filter="checkerboard(across)">
                                      <p:cBhvr>
                                        <p:cTn id="24" dur="500"/>
                                        <p:tgtEl>
                                          <p:spTgt spid="29491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94915">
                                            <p:txEl>
                                              <p:pRg st="10" end="10"/>
                                            </p:txEl>
                                          </p:spTgt>
                                        </p:tgtEl>
                                        <p:attrNameLst>
                                          <p:attrName>style.visibility</p:attrName>
                                        </p:attrNameLst>
                                      </p:cBhvr>
                                      <p:to>
                                        <p:strVal val="visible"/>
                                      </p:to>
                                    </p:set>
                                    <p:animEffect transition="in" filter="checkerboard(across)">
                                      <p:cBhvr>
                                        <p:cTn id="29" dur="500"/>
                                        <p:tgtEl>
                                          <p:spTgt spid="2949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idx="1"/>
          </p:nvPr>
        </p:nvSpPr>
        <p:spPr>
          <a:xfrm>
            <a:off x="524932" y="970568"/>
            <a:ext cx="10989733" cy="4960332"/>
          </a:xfrm>
        </p:spPr>
        <p:txBody>
          <a:bodyPr/>
          <a:lstStyle/>
          <a:p>
            <a:pPr marL="342900" indent="-342900">
              <a:lnSpc>
                <a:spcPct val="110000"/>
              </a:lnSpc>
              <a:spcBef>
                <a:spcPct val="10000"/>
              </a:spcBef>
            </a:pPr>
            <a:r>
              <a:rPr lang="en-US" altLang="zh-CN" sz="2200" dirty="0">
                <a:ea typeface="黑体" panose="02010609060101010101" pitchFamily="49" charset="-122"/>
              </a:rPr>
              <a:t>DMA</a:t>
            </a:r>
            <a:r>
              <a:rPr lang="zh-CN" altLang="en-US" sz="2200" dirty="0">
                <a:ea typeface="黑体" panose="02010609060101010101" pitchFamily="49" charset="-122"/>
              </a:rPr>
              <a:t>控制器的预置</a:t>
            </a:r>
            <a:r>
              <a:rPr lang="en-US" altLang="zh-CN" sz="2200" dirty="0">
                <a:ea typeface="黑体" panose="02010609060101010101" pitchFamily="49" charset="-122"/>
              </a:rPr>
              <a:t>(</a:t>
            </a:r>
            <a:r>
              <a:rPr lang="zh-CN" altLang="en-US" sz="2200" dirty="0">
                <a:ea typeface="黑体" panose="02010609060101010101" pitchFamily="49" charset="-122"/>
              </a:rPr>
              <a:t>初始化</a:t>
            </a:r>
            <a:r>
              <a:rPr lang="en-US" altLang="zh-CN" sz="2200" dirty="0">
                <a:ea typeface="黑体" panose="02010609060101010101" pitchFamily="49" charset="-122"/>
              </a:rPr>
              <a:t>)</a:t>
            </a:r>
          </a:p>
          <a:p>
            <a:pPr marL="742950" lvl="1" indent="-285750">
              <a:lnSpc>
                <a:spcPct val="110000"/>
              </a:lnSpc>
              <a:spcBef>
                <a:spcPct val="10000"/>
              </a:spcBef>
            </a:pPr>
            <a:r>
              <a:rPr lang="zh-CN" altLang="en-US" sz="2200" dirty="0">
                <a:solidFill>
                  <a:schemeClr val="accent2"/>
                </a:solidFill>
                <a:ea typeface="黑体" panose="02010609060101010101" pitchFamily="49" charset="-122"/>
              </a:rPr>
              <a:t>准备内存区</a:t>
            </a:r>
          </a:p>
          <a:p>
            <a:pPr marL="1143000" lvl="2" indent="-228600">
              <a:lnSpc>
                <a:spcPct val="110000"/>
              </a:lnSpc>
              <a:spcBef>
                <a:spcPct val="10000"/>
              </a:spcBef>
              <a:buNone/>
            </a:pPr>
            <a:r>
              <a:rPr lang="zh-CN" altLang="en-US" sz="2200" dirty="0">
                <a:ea typeface="黑体" panose="02010609060101010101" pitchFamily="49" charset="-122"/>
              </a:rPr>
              <a:t>   * </a:t>
            </a:r>
            <a:r>
              <a:rPr lang="zh-CN" altLang="en-US" sz="2200" dirty="0">
                <a:solidFill>
                  <a:srgbClr val="990000"/>
                </a:solidFill>
                <a:ea typeface="黑体" panose="02010609060101010101" pitchFamily="49" charset="-122"/>
              </a:rPr>
              <a:t>输入：在内存设置好缓冲区</a:t>
            </a:r>
          </a:p>
          <a:p>
            <a:pPr marL="1143000" lvl="2" indent="-228600">
              <a:lnSpc>
                <a:spcPct val="110000"/>
              </a:lnSpc>
              <a:spcBef>
                <a:spcPct val="10000"/>
              </a:spcBef>
              <a:buNone/>
            </a:pPr>
            <a:r>
              <a:rPr lang="zh-CN" altLang="en-US" sz="2200" dirty="0">
                <a:solidFill>
                  <a:srgbClr val="990000"/>
                </a:solidFill>
                <a:ea typeface="黑体" panose="02010609060101010101" pitchFamily="49" charset="-122"/>
              </a:rPr>
              <a:t>   * 输出：先在内存准备好数据</a:t>
            </a:r>
            <a:r>
              <a:rPr lang="zh-CN" altLang="en-US" sz="2200" dirty="0">
                <a:ea typeface="黑体" panose="02010609060101010101" pitchFamily="49" charset="-122"/>
              </a:rPr>
              <a:t> </a:t>
            </a:r>
          </a:p>
          <a:p>
            <a:pPr marL="742950" lvl="1" indent="-285750">
              <a:lnSpc>
                <a:spcPct val="110000"/>
              </a:lnSpc>
              <a:spcBef>
                <a:spcPct val="10000"/>
              </a:spcBef>
            </a:pPr>
            <a:r>
              <a:rPr lang="zh-CN" altLang="en-US" sz="2200" dirty="0">
                <a:solidFill>
                  <a:schemeClr val="accent2"/>
                </a:solidFill>
                <a:ea typeface="黑体" panose="02010609060101010101" pitchFamily="49" charset="-122"/>
              </a:rPr>
              <a:t>设置传送参数</a:t>
            </a:r>
          </a:p>
          <a:p>
            <a:pPr marL="1143000" lvl="2" indent="-228600">
              <a:lnSpc>
                <a:spcPct val="110000"/>
              </a:lnSpc>
              <a:spcBef>
                <a:spcPct val="10000"/>
              </a:spcBef>
              <a:buNone/>
            </a:pPr>
            <a:r>
              <a:rPr lang="zh-CN" altLang="en-US" sz="2200" dirty="0">
                <a:ea typeface="黑体" panose="02010609060101010101" pitchFamily="49" charset="-122"/>
              </a:rPr>
              <a:t>   </a:t>
            </a:r>
            <a:r>
              <a:rPr lang="zh-CN" altLang="en-US" sz="2200" dirty="0">
                <a:solidFill>
                  <a:srgbClr val="990000"/>
                </a:solidFill>
                <a:ea typeface="黑体" panose="02010609060101010101" pitchFamily="49" charset="-122"/>
              </a:rPr>
              <a:t>执行</a:t>
            </a:r>
            <a:r>
              <a:rPr lang="en-US" altLang="zh-CN" sz="2200" dirty="0">
                <a:solidFill>
                  <a:srgbClr val="990000"/>
                </a:solidFill>
                <a:ea typeface="黑体" panose="02010609060101010101" pitchFamily="49" charset="-122"/>
              </a:rPr>
              <a:t>I/O</a:t>
            </a:r>
            <a:r>
              <a:rPr lang="zh-CN" altLang="en-US" sz="2200" dirty="0">
                <a:solidFill>
                  <a:srgbClr val="990000"/>
                </a:solidFill>
                <a:ea typeface="黑体" panose="02010609060101010101" pitchFamily="49" charset="-122"/>
              </a:rPr>
              <a:t>指令，测试外设状态，对</a:t>
            </a:r>
            <a:r>
              <a:rPr lang="en-US" altLang="zh-CN" sz="2200" dirty="0">
                <a:solidFill>
                  <a:srgbClr val="990000"/>
                </a:solidFill>
                <a:ea typeface="黑体" panose="02010609060101010101" pitchFamily="49" charset="-122"/>
              </a:rPr>
              <a:t>DMA</a:t>
            </a:r>
            <a:r>
              <a:rPr lang="zh-CN" altLang="en-US" sz="2200" dirty="0">
                <a:solidFill>
                  <a:srgbClr val="990000"/>
                </a:solidFill>
                <a:ea typeface="黑体" panose="02010609060101010101" pitchFamily="49" charset="-122"/>
              </a:rPr>
              <a:t>控制器设置各种参数：</a:t>
            </a:r>
          </a:p>
          <a:p>
            <a:pPr marL="1143000" lvl="2" indent="-228600">
              <a:lnSpc>
                <a:spcPct val="110000"/>
              </a:lnSpc>
              <a:spcBef>
                <a:spcPct val="10000"/>
              </a:spcBef>
              <a:buNone/>
            </a:pPr>
            <a:r>
              <a:rPr lang="zh-CN" altLang="en-US" sz="2200" dirty="0">
                <a:solidFill>
                  <a:srgbClr val="990000"/>
                </a:solidFill>
                <a:ea typeface="黑体" panose="02010609060101010101" pitchFamily="49" charset="-122"/>
              </a:rPr>
              <a:t>   * 内存首址</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地址寄存器</a:t>
            </a:r>
          </a:p>
          <a:p>
            <a:pPr marL="1143000" lvl="2" indent="-228600">
              <a:lnSpc>
                <a:spcPct val="110000"/>
              </a:lnSpc>
              <a:spcBef>
                <a:spcPct val="10000"/>
              </a:spcBef>
              <a:buNone/>
            </a:pPr>
            <a:r>
              <a:rPr lang="zh-CN" altLang="en-US" sz="2200" dirty="0">
                <a:solidFill>
                  <a:srgbClr val="990000"/>
                </a:solidFill>
                <a:ea typeface="黑体" panose="02010609060101010101" pitchFamily="49" charset="-122"/>
              </a:rPr>
              <a:t>   * 字计数值</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字计数器</a:t>
            </a:r>
          </a:p>
          <a:p>
            <a:pPr marL="1143000" lvl="2" indent="-228600">
              <a:lnSpc>
                <a:spcPct val="110000"/>
              </a:lnSpc>
              <a:spcBef>
                <a:spcPct val="10000"/>
              </a:spcBef>
              <a:buNone/>
            </a:pPr>
            <a:r>
              <a:rPr lang="zh-CN" altLang="en-US" sz="2200" dirty="0">
                <a:solidFill>
                  <a:srgbClr val="990000"/>
                </a:solidFill>
                <a:ea typeface="黑体" panose="02010609060101010101" pitchFamily="49" charset="-122"/>
              </a:rPr>
              <a:t>   * 传送方向</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控制寄存器</a:t>
            </a:r>
          </a:p>
          <a:p>
            <a:pPr marL="1143000" lvl="2" indent="-228600">
              <a:lnSpc>
                <a:spcPct val="110000"/>
              </a:lnSpc>
              <a:spcBef>
                <a:spcPct val="10000"/>
              </a:spcBef>
              <a:buNone/>
            </a:pPr>
            <a:r>
              <a:rPr lang="zh-CN" altLang="en-US" sz="2200" dirty="0">
                <a:solidFill>
                  <a:srgbClr val="990000"/>
                </a:solidFill>
                <a:ea typeface="黑体" panose="02010609060101010101" pitchFamily="49" charset="-122"/>
              </a:rPr>
              <a:t>   * 设备地址</a:t>
            </a:r>
            <a:r>
              <a:rPr lang="en-US" altLang="zh-CN" sz="2200" dirty="0">
                <a:solidFill>
                  <a:srgbClr val="990000"/>
                </a:solidFill>
                <a:ea typeface="黑体" panose="02010609060101010101" pitchFamily="49" charset="-122"/>
              </a:rPr>
              <a:t>=〉</a:t>
            </a:r>
            <a:r>
              <a:rPr lang="zh-CN" altLang="en-US" sz="2200" dirty="0">
                <a:solidFill>
                  <a:srgbClr val="990000"/>
                </a:solidFill>
                <a:ea typeface="黑体" panose="02010609060101010101" pitchFamily="49" charset="-122"/>
              </a:rPr>
              <a:t>设备地址寄存器</a:t>
            </a:r>
          </a:p>
          <a:p>
            <a:pPr marL="742950" lvl="1" indent="-285750">
              <a:lnSpc>
                <a:spcPct val="110000"/>
              </a:lnSpc>
              <a:spcBef>
                <a:spcPct val="10000"/>
              </a:spcBef>
            </a:pPr>
            <a:r>
              <a:rPr lang="zh-CN" altLang="en-US" sz="2200" dirty="0">
                <a:solidFill>
                  <a:schemeClr val="accent2"/>
                </a:solidFill>
                <a:ea typeface="黑体" panose="02010609060101010101" pitchFamily="49" charset="-122"/>
              </a:rPr>
              <a:t>启动外设，然后执行其他程序</a:t>
            </a:r>
          </a:p>
          <a:p>
            <a:pPr marL="342900" indent="-342900"/>
            <a:endParaRPr lang="zh-CN" altLang="en-US" sz="2200" dirty="0">
              <a:ea typeface="黑体" panose="02010609060101010101" pitchFamily="49" charset="-122"/>
            </a:endParaRPr>
          </a:p>
        </p:txBody>
      </p:sp>
      <p:sp>
        <p:nvSpPr>
          <p:cNvPr id="295940" name="Text Box 4"/>
          <p:cNvSpPr txBox="1">
            <a:spLocks noChangeArrowheads="1"/>
          </p:cNvSpPr>
          <p:nvPr/>
        </p:nvSpPr>
        <p:spPr bwMode="auto">
          <a:xfrm>
            <a:off x="6443663" y="5762625"/>
            <a:ext cx="2076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en-US" altLang="zh-CN">
                <a:ea typeface="宋体" panose="02010600030101010101" pitchFamily="2" charset="-122"/>
                <a:hlinkClick r:id="" action="ppaction://hlinkshowjump?jump=previousslide"/>
              </a:rPr>
              <a:t>BACK</a:t>
            </a:r>
            <a:endParaRPr lang="en-US" altLang="zh-CN">
              <a:ea typeface="宋体" panose="02010600030101010101" pitchFamily="2" charset="-122"/>
            </a:endParaRPr>
          </a:p>
        </p:txBody>
      </p:sp>
      <p:sp>
        <p:nvSpPr>
          <p:cNvPr id="2" name="标题 1"/>
          <p:cNvSpPr>
            <a:spLocks noGrp="1"/>
          </p:cNvSpPr>
          <p:nvPr>
            <p:ph type="title"/>
          </p:nvPr>
        </p:nvSpPr>
        <p:spPr/>
        <p:txBody>
          <a:bodyPr/>
          <a:lstStyle/>
          <a:p>
            <a:r>
              <a:rPr lang="en-US" altLang="zh-CN" dirty="0"/>
              <a:t>DMA</a:t>
            </a:r>
            <a:r>
              <a:rPr lang="zh-CN" altLang="en-US" dirty="0"/>
              <a:t>控制器的初始化</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5939">
                                            <p:txEl>
                                              <p:pRg st="2" end="2"/>
                                            </p:txEl>
                                          </p:spTgt>
                                        </p:tgtEl>
                                        <p:attrNameLst>
                                          <p:attrName>style.visibility</p:attrName>
                                        </p:attrNameLst>
                                      </p:cBhvr>
                                      <p:to>
                                        <p:strVal val="visible"/>
                                      </p:to>
                                    </p:set>
                                    <p:animEffect transition="in" filter="checkerboard(across)">
                                      <p:cBhvr>
                                        <p:cTn id="7" dur="500"/>
                                        <p:tgtEl>
                                          <p:spTgt spid="2959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5939">
                                            <p:txEl>
                                              <p:pRg st="3" end="3"/>
                                            </p:txEl>
                                          </p:spTgt>
                                        </p:tgtEl>
                                        <p:attrNameLst>
                                          <p:attrName>style.visibility</p:attrName>
                                        </p:attrNameLst>
                                      </p:cBhvr>
                                      <p:to>
                                        <p:strVal val="visible"/>
                                      </p:to>
                                    </p:set>
                                    <p:animEffect transition="in" filter="checkerboard(across)">
                                      <p:cBhvr>
                                        <p:cTn id="12" dur="500"/>
                                        <p:tgtEl>
                                          <p:spTgt spid="2959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5939">
                                            <p:txEl>
                                              <p:pRg st="5" end="5"/>
                                            </p:txEl>
                                          </p:spTgt>
                                        </p:tgtEl>
                                        <p:attrNameLst>
                                          <p:attrName>style.visibility</p:attrName>
                                        </p:attrNameLst>
                                      </p:cBhvr>
                                      <p:to>
                                        <p:strVal val="visible"/>
                                      </p:to>
                                    </p:set>
                                    <p:animEffect transition="in" filter="checkerboard(across)">
                                      <p:cBhvr>
                                        <p:cTn id="17" dur="500"/>
                                        <p:tgtEl>
                                          <p:spTgt spid="2959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5939">
                                            <p:txEl>
                                              <p:pRg st="6" end="6"/>
                                            </p:txEl>
                                          </p:spTgt>
                                        </p:tgtEl>
                                        <p:attrNameLst>
                                          <p:attrName>style.visibility</p:attrName>
                                        </p:attrNameLst>
                                      </p:cBhvr>
                                      <p:to>
                                        <p:strVal val="visible"/>
                                      </p:to>
                                    </p:set>
                                    <p:animEffect transition="in" filter="checkerboard(across)">
                                      <p:cBhvr>
                                        <p:cTn id="22" dur="500"/>
                                        <p:tgtEl>
                                          <p:spTgt spid="2959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5939">
                                            <p:txEl>
                                              <p:pRg st="7" end="7"/>
                                            </p:txEl>
                                          </p:spTgt>
                                        </p:tgtEl>
                                        <p:attrNameLst>
                                          <p:attrName>style.visibility</p:attrName>
                                        </p:attrNameLst>
                                      </p:cBhvr>
                                      <p:to>
                                        <p:strVal val="visible"/>
                                      </p:to>
                                    </p:set>
                                    <p:animEffect transition="in" filter="checkerboard(across)">
                                      <p:cBhvr>
                                        <p:cTn id="27" dur="500"/>
                                        <p:tgtEl>
                                          <p:spTgt spid="29593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5939">
                                            <p:txEl>
                                              <p:pRg st="8" end="8"/>
                                            </p:txEl>
                                          </p:spTgt>
                                        </p:tgtEl>
                                        <p:attrNameLst>
                                          <p:attrName>style.visibility</p:attrName>
                                        </p:attrNameLst>
                                      </p:cBhvr>
                                      <p:to>
                                        <p:strVal val="visible"/>
                                      </p:to>
                                    </p:set>
                                    <p:animEffect transition="in" filter="checkerboard(across)">
                                      <p:cBhvr>
                                        <p:cTn id="32" dur="500"/>
                                        <p:tgtEl>
                                          <p:spTgt spid="29593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5939">
                                            <p:txEl>
                                              <p:pRg st="9" end="9"/>
                                            </p:txEl>
                                          </p:spTgt>
                                        </p:tgtEl>
                                        <p:attrNameLst>
                                          <p:attrName>style.visibility</p:attrName>
                                        </p:attrNameLst>
                                      </p:cBhvr>
                                      <p:to>
                                        <p:strVal val="visible"/>
                                      </p:to>
                                    </p:set>
                                    <p:animEffect transition="in" filter="checkerboard(across)">
                                      <p:cBhvr>
                                        <p:cTn id="37" dur="500"/>
                                        <p:tgtEl>
                                          <p:spTgt spid="29593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5940">
                                            <p:txEl>
                                              <p:pRg st="0" end="0"/>
                                            </p:txEl>
                                          </p:spTgt>
                                        </p:tgtEl>
                                        <p:attrNameLst>
                                          <p:attrName>style.visibility</p:attrName>
                                        </p:attrNameLst>
                                      </p:cBhvr>
                                      <p:to>
                                        <p:strVal val="visible"/>
                                      </p:to>
                                    </p:set>
                                    <p:animEffect transition="in" filter="blinds(horizontal)">
                                      <p:cBhvr>
                                        <p:cTn id="42" dur="500"/>
                                        <p:tgtEl>
                                          <p:spTgt spid="2959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6" descr="DMA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6" y="819967"/>
            <a:ext cx="8405379" cy="529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7" name="Line 7"/>
          <p:cNvSpPr>
            <a:spLocks noChangeShapeType="1"/>
          </p:cNvSpPr>
          <p:nvPr/>
        </p:nvSpPr>
        <p:spPr bwMode="auto">
          <a:xfrm flipV="1">
            <a:off x="4729661" y="4207655"/>
            <a:ext cx="0" cy="861841"/>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28" name="AutoShape 8"/>
          <p:cNvSpPr>
            <a:spLocks noChangeArrowheads="1"/>
          </p:cNvSpPr>
          <p:nvPr/>
        </p:nvSpPr>
        <p:spPr bwMode="auto">
          <a:xfrm>
            <a:off x="3304167" y="4207655"/>
            <a:ext cx="202788" cy="936280"/>
          </a:xfrm>
          <a:prstGeom prst="upDownArrow">
            <a:avLst>
              <a:gd name="adj1" fmla="val 50000"/>
              <a:gd name="adj2" fmla="val 95932"/>
            </a:avLst>
          </a:prstGeom>
          <a:noFill/>
          <a:ln w="38100">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363531" name="Group 11"/>
          <p:cNvGrpSpPr/>
          <p:nvPr/>
        </p:nvGrpSpPr>
        <p:grpSpPr bwMode="auto">
          <a:xfrm>
            <a:off x="4729661" y="2867362"/>
            <a:ext cx="1560434" cy="729503"/>
            <a:chOff x="1962" y="1861"/>
            <a:chExt cx="908" cy="441"/>
          </a:xfrm>
        </p:grpSpPr>
        <p:sp>
          <p:nvSpPr>
            <p:cNvPr id="112655" name="Line 9"/>
            <p:cNvSpPr>
              <a:spLocks noChangeShapeType="1"/>
            </p:cNvSpPr>
            <p:nvPr/>
          </p:nvSpPr>
          <p:spPr bwMode="auto">
            <a:xfrm flipV="1">
              <a:off x="2285" y="2293"/>
              <a:ext cx="585" cy="9"/>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56" name="Line 10"/>
            <p:cNvSpPr>
              <a:spLocks noChangeShapeType="1"/>
            </p:cNvSpPr>
            <p:nvPr/>
          </p:nvSpPr>
          <p:spPr bwMode="auto">
            <a:xfrm flipH="1" flipV="1">
              <a:off x="1962" y="1861"/>
              <a:ext cx="9" cy="283"/>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3532" name="Line 12"/>
          <p:cNvSpPr>
            <a:spLocks noChangeShapeType="1"/>
          </p:cNvSpPr>
          <p:nvPr/>
        </p:nvSpPr>
        <p:spPr bwMode="auto">
          <a:xfrm>
            <a:off x="8013878" y="3835111"/>
            <a:ext cx="738972" cy="0"/>
          </a:xfrm>
          <a:prstGeom prst="line">
            <a:avLst/>
          </a:prstGeom>
          <a:noFill/>
          <a:ln w="38100">
            <a:solidFill>
              <a:srgbClr val="D1390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3" name="Line 13"/>
          <p:cNvSpPr>
            <a:spLocks noChangeShapeType="1"/>
          </p:cNvSpPr>
          <p:nvPr/>
        </p:nvSpPr>
        <p:spPr bwMode="auto">
          <a:xfrm>
            <a:off x="8013878" y="4372697"/>
            <a:ext cx="738972" cy="0"/>
          </a:xfrm>
          <a:prstGeom prst="line">
            <a:avLst/>
          </a:prstGeom>
          <a:noFill/>
          <a:ln w="38100">
            <a:solidFill>
              <a:srgbClr val="D1390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4" name="Line 14"/>
          <p:cNvSpPr>
            <a:spLocks noChangeShapeType="1"/>
          </p:cNvSpPr>
          <p:nvPr/>
        </p:nvSpPr>
        <p:spPr bwMode="auto">
          <a:xfrm>
            <a:off x="5279739" y="3935122"/>
            <a:ext cx="996371" cy="3031"/>
          </a:xfrm>
          <a:prstGeom prst="line">
            <a:avLst/>
          </a:prstGeom>
          <a:noFill/>
          <a:ln w="38100">
            <a:solidFill>
              <a:srgbClr val="D1390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3535" name="AutoShape 15"/>
          <p:cNvSpPr>
            <a:spLocks noChangeArrowheads="1"/>
          </p:cNvSpPr>
          <p:nvPr/>
        </p:nvSpPr>
        <p:spPr bwMode="auto">
          <a:xfrm>
            <a:off x="7112664" y="1670457"/>
            <a:ext cx="190758" cy="497915"/>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6" name="AutoShape 16"/>
          <p:cNvSpPr>
            <a:spLocks noChangeArrowheads="1"/>
          </p:cNvSpPr>
          <p:nvPr/>
        </p:nvSpPr>
        <p:spPr bwMode="auto">
          <a:xfrm>
            <a:off x="10073554" y="1666133"/>
            <a:ext cx="190757" cy="497915"/>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7" name="AutoShape 17"/>
          <p:cNvSpPr>
            <a:spLocks noChangeArrowheads="1"/>
          </p:cNvSpPr>
          <p:nvPr/>
        </p:nvSpPr>
        <p:spPr bwMode="auto">
          <a:xfrm>
            <a:off x="3775797" y="1666133"/>
            <a:ext cx="190757" cy="497916"/>
          </a:xfrm>
          <a:prstGeom prst="upDownArrow">
            <a:avLst>
              <a:gd name="adj1" fmla="val 50000"/>
              <a:gd name="adj2" fmla="val 54234"/>
            </a:avLst>
          </a:prstGeom>
          <a:noFill/>
          <a:ln w="28575">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3538" name="AutoShape 18"/>
          <p:cNvSpPr>
            <a:spLocks noChangeArrowheads="1"/>
          </p:cNvSpPr>
          <p:nvPr/>
        </p:nvSpPr>
        <p:spPr bwMode="auto">
          <a:xfrm>
            <a:off x="3316867" y="2869590"/>
            <a:ext cx="154669" cy="559122"/>
          </a:xfrm>
          <a:prstGeom prst="upDownArrow">
            <a:avLst>
              <a:gd name="adj1" fmla="val 50000"/>
              <a:gd name="adj2" fmla="val 75111"/>
            </a:avLst>
          </a:prstGeom>
          <a:noFill/>
          <a:ln w="38100">
            <a:solidFill>
              <a:srgbClr val="D1390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en-US" altLang="zh-CN" dirty="0"/>
              <a:t>DMA</a:t>
            </a:r>
            <a:r>
              <a:rPr lang="zh-CN" altLang="en-US" dirty="0"/>
              <a:t>传输过程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slide(fromBottom)">
                                      <p:cBhvr>
                                        <p:cTn id="7" dur="500"/>
                                        <p:tgtEl>
                                          <p:spTgt spid="363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63538"/>
                                        </p:tgtEl>
                                        <p:attrNameLst>
                                          <p:attrName>style.visibility</p:attrName>
                                        </p:attrNameLst>
                                      </p:cBhvr>
                                      <p:to>
                                        <p:strVal val="visible"/>
                                      </p:to>
                                    </p:set>
                                    <p:animEffect transition="in" filter="slide(fromBottom)">
                                      <p:cBhvr>
                                        <p:cTn id="12" dur="500"/>
                                        <p:tgtEl>
                                          <p:spTgt spid="36353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63527"/>
                                        </p:tgtEl>
                                        <p:attrNameLst>
                                          <p:attrName>style.visibility</p:attrName>
                                        </p:attrNameLst>
                                      </p:cBhvr>
                                      <p:to>
                                        <p:strVal val="visible"/>
                                      </p:to>
                                    </p:set>
                                    <p:animEffect transition="in" filter="slide(fromBottom)">
                                      <p:cBhvr>
                                        <p:cTn id="17" dur="500"/>
                                        <p:tgtEl>
                                          <p:spTgt spid="36352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63531"/>
                                        </p:tgtEl>
                                        <p:attrNameLst>
                                          <p:attrName>style.visibility</p:attrName>
                                        </p:attrNameLst>
                                      </p:cBhvr>
                                      <p:to>
                                        <p:strVal val="visible"/>
                                      </p:to>
                                    </p:set>
                                    <p:animEffect transition="in" filter="slide(fromBottom)">
                                      <p:cBhvr>
                                        <p:cTn id="22" dur="500"/>
                                        <p:tgtEl>
                                          <p:spTgt spid="36353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3532"/>
                                        </p:tgtEl>
                                        <p:attrNameLst>
                                          <p:attrName>style.visibility</p:attrName>
                                        </p:attrNameLst>
                                      </p:cBhvr>
                                      <p:to>
                                        <p:strVal val="visible"/>
                                      </p:to>
                                    </p:set>
                                    <p:animEffect transition="in" filter="slide(fromLeft)">
                                      <p:cBhvr>
                                        <p:cTn id="27" dur="500"/>
                                        <p:tgtEl>
                                          <p:spTgt spid="36353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363533"/>
                                        </p:tgtEl>
                                        <p:attrNameLst>
                                          <p:attrName>style.visibility</p:attrName>
                                        </p:attrNameLst>
                                      </p:cBhvr>
                                      <p:to>
                                        <p:strVal val="visible"/>
                                      </p:to>
                                    </p:set>
                                    <p:animEffect transition="in" filter="slide(fromRight)">
                                      <p:cBhvr>
                                        <p:cTn id="32" dur="500"/>
                                        <p:tgtEl>
                                          <p:spTgt spid="36353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3534"/>
                                        </p:tgtEl>
                                        <p:attrNameLst>
                                          <p:attrName>style.visibility</p:attrName>
                                        </p:attrNameLst>
                                      </p:cBhvr>
                                      <p:to>
                                        <p:strVal val="visible"/>
                                      </p:to>
                                    </p:set>
                                    <p:animEffect transition="in" filter="slide(fromRight)">
                                      <p:cBhvr>
                                        <p:cTn id="37" dur="500"/>
                                        <p:tgtEl>
                                          <p:spTgt spid="36353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3535"/>
                                        </p:tgtEl>
                                        <p:attrNameLst>
                                          <p:attrName>style.visibility</p:attrName>
                                        </p:attrNameLst>
                                      </p:cBhvr>
                                      <p:to>
                                        <p:strVal val="visible"/>
                                      </p:to>
                                    </p:set>
                                    <p:animEffect transition="in" filter="slide(fromBottom)">
                                      <p:cBhvr>
                                        <p:cTn id="42" dur="500"/>
                                        <p:tgtEl>
                                          <p:spTgt spid="36353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63536"/>
                                        </p:tgtEl>
                                        <p:attrNameLst>
                                          <p:attrName>style.visibility</p:attrName>
                                        </p:attrNameLst>
                                      </p:cBhvr>
                                      <p:to>
                                        <p:strVal val="visible"/>
                                      </p:to>
                                    </p:set>
                                    <p:animEffect transition="in" filter="slide(fromBottom)">
                                      <p:cBhvr>
                                        <p:cTn id="47" dur="500"/>
                                        <p:tgtEl>
                                          <p:spTgt spid="36353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63537"/>
                                        </p:tgtEl>
                                        <p:attrNameLst>
                                          <p:attrName>style.visibility</p:attrName>
                                        </p:attrNameLst>
                                      </p:cBhvr>
                                      <p:to>
                                        <p:strVal val="visible"/>
                                      </p:to>
                                    </p:set>
                                    <p:animEffect transition="in" filter="slide(fromBottom)">
                                      <p:cBhvr>
                                        <p:cTn id="52" dur="500"/>
                                        <p:tgtEl>
                                          <p:spTgt spid="363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animBg="1"/>
      <p:bldP spid="363528" grpId="0" animBg="1"/>
      <p:bldP spid="363532" grpId="0" animBg="1"/>
      <p:bldP spid="363533" grpId="0" animBg="1"/>
      <p:bldP spid="363534" grpId="0" animBg="1"/>
      <p:bldP spid="363535" grpId="0" animBg="1"/>
      <p:bldP spid="363536" grpId="0" animBg="1"/>
      <p:bldP spid="363537" grpId="0" animBg="1"/>
      <p:bldP spid="3635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1"/>
          </p:nvPr>
        </p:nvSpPr>
        <p:spPr>
          <a:xfrm>
            <a:off x="0" y="446089"/>
            <a:ext cx="11658599" cy="5938837"/>
          </a:xfrm>
        </p:spPr>
        <p:txBody>
          <a:bodyPr>
            <a:normAutofit/>
          </a:bodyPr>
          <a:lstStyle/>
          <a:p>
            <a:pPr marL="533400" indent="-533400">
              <a:lnSpc>
                <a:spcPct val="90000"/>
              </a:lnSpc>
              <a:buNone/>
            </a:pPr>
            <a:endParaRPr lang="zh-CN" altLang="en-US" sz="2000" dirty="0">
              <a:ea typeface="宋体" panose="02010600030101010101" pitchFamily="2" charset="-122"/>
            </a:endParaRPr>
          </a:p>
          <a:p>
            <a:pPr marL="952500" lvl="1" indent="-495300">
              <a:lnSpc>
                <a:spcPct val="105000"/>
              </a:lnSpc>
              <a:buFontTx/>
              <a:buAutoNum type="arabicParenBoth"/>
            </a:pPr>
            <a:r>
              <a:rPr lang="zh-CN" altLang="en-US" sz="2000" dirty="0">
                <a:ea typeface="黑体" panose="02010609060101010101" pitchFamily="49" charset="-122"/>
              </a:rPr>
              <a:t>当外设准备好数据，或准备好接收数据时，发“选通”信号，使数据送数据缓冲寄存器，同时</a:t>
            </a:r>
            <a:r>
              <a:rPr lang="en-US" altLang="zh-CN" sz="2000" dirty="0">
                <a:ea typeface="黑体" panose="02010609060101010101" pitchFamily="49" charset="-122"/>
              </a:rPr>
              <a:t>DMA</a:t>
            </a:r>
            <a:r>
              <a:rPr lang="zh-CN" altLang="en-US" sz="2000" dirty="0">
                <a:ea typeface="黑体" panose="02010609060101010101" pitchFamily="49" charset="-122"/>
              </a:rPr>
              <a:t>请求触发器置“</a:t>
            </a:r>
            <a:r>
              <a:rPr lang="en-US" altLang="zh-CN" sz="2000" dirty="0">
                <a:ea typeface="黑体" panose="02010609060101010101" pitchFamily="49" charset="-122"/>
              </a:rPr>
              <a:t>1”</a:t>
            </a:r>
            <a:r>
              <a:rPr lang="zh-CN" altLang="en-US" sz="2000" dirty="0">
                <a:ea typeface="黑体" panose="02010609060101010101" pitchFamily="49" charset="-122"/>
              </a:rPr>
              <a:t>。</a:t>
            </a: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请求触发器向控制</a:t>
            </a:r>
            <a:r>
              <a:rPr lang="en-US" altLang="zh-CN" sz="2000" dirty="0">
                <a:ea typeface="黑体" panose="02010609060101010101" pitchFamily="49" charset="-122"/>
              </a:rPr>
              <a:t>/</a:t>
            </a:r>
            <a:r>
              <a:rPr lang="zh-CN" altLang="en-US" sz="2000" dirty="0">
                <a:ea typeface="黑体" panose="02010609060101010101" pitchFamily="49" charset="-122"/>
              </a:rPr>
              <a:t>状态端口发“</a:t>
            </a:r>
            <a:r>
              <a:rPr lang="en-US" altLang="zh-CN" sz="2000" dirty="0">
                <a:ea typeface="黑体" panose="02010609060101010101" pitchFamily="49" charset="-122"/>
              </a:rPr>
              <a:t>Ready”</a:t>
            </a:r>
            <a:r>
              <a:rPr lang="zh-CN" altLang="en-US" sz="2000" dirty="0">
                <a:ea typeface="黑体" panose="02010609060101010101" pitchFamily="49" charset="-122"/>
              </a:rPr>
              <a:t>信号，同时向</a:t>
            </a:r>
            <a:r>
              <a:rPr lang="en-US" altLang="zh-CN" sz="2000" dirty="0">
                <a:ea typeface="黑体" panose="02010609060101010101" pitchFamily="49" charset="-122"/>
              </a:rPr>
              <a:t>DMA</a:t>
            </a:r>
            <a:r>
              <a:rPr lang="zh-CN" altLang="en-US" sz="2000" dirty="0">
                <a:ea typeface="黑体" panose="02010609060101010101" pitchFamily="49" charset="-122"/>
              </a:rPr>
              <a:t>控制器发“</a:t>
            </a:r>
            <a:r>
              <a:rPr lang="en-US" altLang="zh-CN" sz="2000" dirty="0">
                <a:ea typeface="黑体" panose="02010609060101010101" pitchFamily="49" charset="-122"/>
              </a:rPr>
              <a:t>DMA</a:t>
            </a:r>
            <a:r>
              <a:rPr lang="zh-CN" altLang="en-US" sz="2000" dirty="0">
                <a:ea typeface="黑体" panose="02010609060101010101" pitchFamily="49" charset="-122"/>
              </a:rPr>
              <a:t>请求”信号。</a:t>
            </a: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控制器向</a:t>
            </a:r>
            <a:r>
              <a:rPr lang="en-US" altLang="zh-CN" sz="2000" dirty="0">
                <a:ea typeface="黑体" panose="02010609060101010101" pitchFamily="49" charset="-122"/>
              </a:rPr>
              <a:t>CPU</a:t>
            </a:r>
            <a:r>
              <a:rPr lang="zh-CN" altLang="en-US" sz="2000" dirty="0">
                <a:ea typeface="黑体" panose="02010609060101010101" pitchFamily="49" charset="-122"/>
              </a:rPr>
              <a:t>发“总线请求”信号。</a:t>
            </a:r>
          </a:p>
          <a:p>
            <a:pPr marL="952500" lvl="1" indent="-495300">
              <a:lnSpc>
                <a:spcPct val="105000"/>
              </a:lnSpc>
              <a:buFontTx/>
              <a:buAutoNum type="arabicParenBoth"/>
            </a:pPr>
            <a:r>
              <a:rPr lang="en-US" altLang="zh-CN" sz="2000" dirty="0">
                <a:ea typeface="黑体" panose="02010609060101010101" pitchFamily="49" charset="-122"/>
              </a:rPr>
              <a:t>CPU</a:t>
            </a:r>
            <a:r>
              <a:rPr lang="zh-CN" altLang="en-US" sz="2000" dirty="0">
                <a:ea typeface="黑体" panose="02010609060101010101" pitchFamily="49" charset="-122"/>
              </a:rPr>
              <a:t>完成现行机器周期后，响应</a:t>
            </a:r>
            <a:r>
              <a:rPr lang="en-US" altLang="zh-CN" sz="2000" dirty="0">
                <a:ea typeface="黑体" panose="02010609060101010101" pitchFamily="49" charset="-122"/>
              </a:rPr>
              <a:t>DMA</a:t>
            </a:r>
            <a:r>
              <a:rPr lang="zh-CN" altLang="en-US" sz="2000" dirty="0">
                <a:ea typeface="黑体" panose="02010609060101010101" pitchFamily="49" charset="-122"/>
              </a:rPr>
              <a:t>请求，发出“总线响应”信号。</a:t>
            </a:r>
            <a:r>
              <a:rPr lang="en-US" altLang="zh-CN" sz="2000" dirty="0">
                <a:ea typeface="黑体" panose="02010609060101010101" pitchFamily="49" charset="-122"/>
              </a:rPr>
              <a:t>DMA</a:t>
            </a:r>
            <a:r>
              <a:rPr lang="zh-CN" altLang="en-US" sz="2000" dirty="0">
                <a:ea typeface="黑体" panose="02010609060101010101" pitchFamily="49" charset="-122"/>
              </a:rPr>
              <a:t>控制器接受到该信号后，发出“</a:t>
            </a:r>
            <a:r>
              <a:rPr lang="en-US" altLang="zh-CN" sz="2000" dirty="0">
                <a:ea typeface="黑体" panose="02010609060101010101" pitchFamily="49" charset="-122"/>
              </a:rPr>
              <a:t>DMA</a:t>
            </a:r>
            <a:r>
              <a:rPr lang="zh-CN" altLang="en-US" sz="2000" dirty="0">
                <a:ea typeface="黑体" panose="02010609060101010101" pitchFamily="49" charset="-122"/>
              </a:rPr>
              <a:t>响应”信号，使</a:t>
            </a:r>
            <a:r>
              <a:rPr lang="en-US" altLang="zh-CN" sz="2000" dirty="0">
                <a:ea typeface="黑体" panose="02010609060101010101" pitchFamily="49" charset="-122"/>
              </a:rPr>
              <a:t>DMA</a:t>
            </a:r>
            <a:r>
              <a:rPr lang="zh-CN" altLang="en-US" sz="2000" dirty="0">
                <a:ea typeface="黑体" panose="02010609060101010101" pitchFamily="49" charset="-122"/>
              </a:rPr>
              <a:t>请求触发器复位。此时，</a:t>
            </a:r>
            <a:r>
              <a:rPr lang="en-US" altLang="zh-CN" sz="2000" dirty="0">
                <a:ea typeface="黑体" panose="02010609060101010101" pitchFamily="49" charset="-122"/>
              </a:rPr>
              <a:t>CPU</a:t>
            </a:r>
            <a:r>
              <a:rPr lang="zh-CN" altLang="en-US" sz="2000" dirty="0">
                <a:ea typeface="黑体" panose="02010609060101010101" pitchFamily="49" charset="-122"/>
              </a:rPr>
              <a:t>浮动它的总线，让出总线控制权，由</a:t>
            </a:r>
            <a:r>
              <a:rPr lang="en-US" altLang="zh-CN" sz="2000" dirty="0">
                <a:ea typeface="黑体" panose="02010609060101010101" pitchFamily="49" charset="-122"/>
              </a:rPr>
              <a:t>DMA</a:t>
            </a:r>
            <a:r>
              <a:rPr lang="zh-CN" altLang="en-US" sz="2000" dirty="0">
                <a:ea typeface="黑体" panose="02010609060101010101" pitchFamily="49" charset="-122"/>
              </a:rPr>
              <a:t>控制器控制总线。</a:t>
            </a:r>
          </a:p>
          <a:p>
            <a:pPr marL="952500" lvl="1" indent="-495300">
              <a:lnSpc>
                <a:spcPct val="105000"/>
              </a:lnSpc>
              <a:buFontTx/>
              <a:buAutoNum type="arabicParenBoth"/>
            </a:pPr>
            <a:r>
              <a:rPr lang="en-US" altLang="zh-CN" sz="2000" dirty="0">
                <a:ea typeface="黑体" panose="02010609060101010101" pitchFamily="49" charset="-122"/>
              </a:rPr>
              <a:t>DMA</a:t>
            </a:r>
            <a:r>
              <a:rPr lang="zh-CN" altLang="en-US" sz="2000" dirty="0">
                <a:ea typeface="黑体" panose="02010609060101010101" pitchFamily="49" charset="-122"/>
              </a:rPr>
              <a:t>控制器给出内存地址，并在其读</a:t>
            </a:r>
            <a:r>
              <a:rPr lang="en-US" altLang="zh-CN" sz="2000" dirty="0">
                <a:ea typeface="黑体" panose="02010609060101010101" pitchFamily="49" charset="-122"/>
              </a:rPr>
              <a:t>/</a:t>
            </a:r>
            <a:r>
              <a:rPr lang="zh-CN" altLang="en-US" sz="2000" dirty="0">
                <a:ea typeface="黑体" panose="02010609060101010101" pitchFamily="49" charset="-122"/>
              </a:rPr>
              <a:t>写线上发出“读”或“写”命令，随后在数据总线上给出数据。</a:t>
            </a:r>
          </a:p>
          <a:p>
            <a:pPr marL="952500" lvl="1" indent="-495300">
              <a:lnSpc>
                <a:spcPct val="105000"/>
              </a:lnSpc>
              <a:buFontTx/>
              <a:buAutoNum type="arabicParenBoth"/>
            </a:pPr>
            <a:r>
              <a:rPr lang="zh-CN" altLang="en-US" sz="2000" dirty="0">
                <a:ea typeface="黑体" panose="02010609060101010101" pitchFamily="49" charset="-122"/>
              </a:rPr>
              <a:t>根据读写命令，将数据总线上的数据写入存储器中，或写入数据端口，并进行主存地址增量，计数值减</a:t>
            </a:r>
            <a:r>
              <a:rPr lang="en-US" altLang="zh-CN" sz="2000" dirty="0">
                <a:ea typeface="黑体" panose="02010609060101010101" pitchFamily="49" charset="-122"/>
              </a:rPr>
              <a:t>1</a:t>
            </a:r>
            <a:r>
              <a:rPr lang="zh-CN" altLang="en-US" sz="2000" dirty="0">
                <a:ea typeface="黑体" panose="02010609060101010101" pitchFamily="49" charset="-122"/>
              </a:rPr>
              <a:t>，</a:t>
            </a:r>
          </a:p>
          <a:p>
            <a:pPr marL="952500" lvl="1" indent="-495300">
              <a:lnSpc>
                <a:spcPct val="105000"/>
              </a:lnSpc>
              <a:buNone/>
            </a:pPr>
            <a:r>
              <a:rPr lang="zh-CN" altLang="en-US" sz="2000" dirty="0">
                <a:ea typeface="黑体" panose="02010609060101010101" pitchFamily="49" charset="-122"/>
              </a:rPr>
              <a:t>        若采用“</a:t>
            </a:r>
            <a:r>
              <a:rPr lang="en-US" altLang="zh-CN" sz="2000" dirty="0">
                <a:ea typeface="黑体" panose="02010609060101010101" pitchFamily="49" charset="-122"/>
              </a:rPr>
              <a:t>CPU</a:t>
            </a:r>
            <a:r>
              <a:rPr lang="zh-CN" altLang="en-US" sz="2000" dirty="0">
                <a:ea typeface="黑体" panose="02010609060101010101" pitchFamily="49" charset="-122"/>
              </a:rPr>
              <a:t>停止法”，则循环第</a:t>
            </a:r>
            <a:r>
              <a:rPr lang="en-US" altLang="zh-CN" sz="2000" dirty="0">
                <a:ea typeface="黑体" panose="02010609060101010101" pitchFamily="49" charset="-122"/>
              </a:rPr>
              <a:t>6</a:t>
            </a:r>
            <a:r>
              <a:rPr lang="zh-CN" altLang="en-US" sz="2000" dirty="0">
                <a:ea typeface="黑体" panose="02010609060101010101" pitchFamily="49" charset="-122"/>
              </a:rPr>
              <a:t>步，直到计数值为“</a:t>
            </a:r>
            <a:r>
              <a:rPr lang="en-US" altLang="zh-CN" sz="2000" dirty="0">
                <a:ea typeface="黑体" panose="02010609060101010101" pitchFamily="49" charset="-122"/>
              </a:rPr>
              <a:t>0”</a:t>
            </a:r>
            <a:r>
              <a:rPr lang="zh-CN" altLang="en-US" sz="2000" dirty="0">
                <a:ea typeface="黑体" panose="02010609060101010101" pitchFamily="49" charset="-122"/>
              </a:rPr>
              <a:t>。</a:t>
            </a:r>
          </a:p>
          <a:p>
            <a:pPr marL="952500" lvl="1" indent="-495300">
              <a:lnSpc>
                <a:spcPct val="105000"/>
              </a:lnSpc>
              <a:buNone/>
            </a:pPr>
            <a:r>
              <a:rPr lang="zh-CN" altLang="en-US" sz="2000" dirty="0">
                <a:ea typeface="黑体" panose="02010609060101010101" pitchFamily="49" charset="-122"/>
              </a:rPr>
              <a:t>        若采用“周期挪用法”，则释放总线（下次数据传送时再按过程</a:t>
            </a:r>
            <a:r>
              <a:rPr lang="en-US" altLang="zh-CN" sz="2000" dirty="0">
                <a:ea typeface="黑体" panose="02010609060101010101" pitchFamily="49" charset="-122"/>
              </a:rPr>
              <a:t>(1)</a:t>
            </a:r>
            <a:r>
              <a:rPr lang="zh-CN" altLang="en-US" sz="2000" dirty="0">
                <a:ea typeface="黑体" panose="02010609060101010101" pitchFamily="49" charset="-122"/>
              </a:rPr>
              <a:t>到</a:t>
            </a:r>
            <a:r>
              <a:rPr lang="en-US" altLang="zh-CN" sz="2000" dirty="0">
                <a:ea typeface="黑体" panose="02010609060101010101" pitchFamily="49" charset="-122"/>
              </a:rPr>
              <a:t>(6)</a:t>
            </a:r>
            <a:r>
              <a:rPr lang="zh-CN" altLang="en-US" sz="2000" dirty="0">
                <a:ea typeface="黑体" panose="02010609060101010101" pitchFamily="49" charset="-122"/>
              </a:rPr>
              <a:t>进行）。</a:t>
            </a:r>
          </a:p>
        </p:txBody>
      </p:sp>
      <p:sp>
        <p:nvSpPr>
          <p:cNvPr id="2" name="标题 1"/>
          <p:cNvSpPr>
            <a:spLocks noGrp="1"/>
          </p:cNvSpPr>
          <p:nvPr>
            <p:ph type="title"/>
          </p:nvPr>
        </p:nvSpPr>
        <p:spPr/>
        <p:txBody>
          <a:bodyPr/>
          <a:lstStyle/>
          <a:p>
            <a:r>
              <a:rPr lang="en-US" altLang="zh-CN" dirty="0"/>
              <a:t>DMA</a:t>
            </a:r>
            <a:r>
              <a:rPr lang="zh-CN" altLang="en-US" dirty="0"/>
              <a:t>传输过程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63">
                                            <p:txEl>
                                              <p:pRg st="1" end="1"/>
                                            </p:txEl>
                                          </p:spTgt>
                                        </p:tgtEl>
                                        <p:attrNameLst>
                                          <p:attrName>style.visibility</p:attrName>
                                        </p:attrNameLst>
                                      </p:cBhvr>
                                      <p:to>
                                        <p:strVal val="visible"/>
                                      </p:to>
                                    </p:set>
                                    <p:animEffect transition="in" filter="blinds(horizontal)">
                                      <p:cBhvr>
                                        <p:cTn id="7" dur="500"/>
                                        <p:tgtEl>
                                          <p:spTgt spid="296963">
                                            <p:txEl>
                                              <p:pRg st="1" end="1"/>
                                            </p:txEl>
                                          </p:spTgt>
                                        </p:tgtEl>
                                      </p:cBhvr>
                                    </p:animEffect>
                                  </p:childTnLst>
                                  <p:subTnLst>
                                    <p:animClr clrSpc="rgb" dir="cw">
                                      <p:cBhvr override="childStyle">
                                        <p:cTn dur="1" fill="hold" display="0" masterRel="nextClick" afterEffect="1"/>
                                        <p:tgtEl>
                                          <p:spTgt spid="296963">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63">
                                            <p:txEl>
                                              <p:pRg st="2" end="2"/>
                                            </p:txEl>
                                          </p:spTgt>
                                        </p:tgtEl>
                                        <p:attrNameLst>
                                          <p:attrName>style.visibility</p:attrName>
                                        </p:attrNameLst>
                                      </p:cBhvr>
                                      <p:to>
                                        <p:strVal val="visible"/>
                                      </p:to>
                                    </p:set>
                                    <p:animEffect transition="in" filter="blinds(horizontal)">
                                      <p:cBhvr>
                                        <p:cTn id="12" dur="500"/>
                                        <p:tgtEl>
                                          <p:spTgt spid="296963">
                                            <p:txEl>
                                              <p:pRg st="2" end="2"/>
                                            </p:txEl>
                                          </p:spTgt>
                                        </p:tgtEl>
                                      </p:cBhvr>
                                    </p:animEffect>
                                  </p:childTnLst>
                                  <p:subTnLst>
                                    <p:animClr clrSpc="rgb" dir="cw">
                                      <p:cBhvr override="childStyle">
                                        <p:cTn dur="1" fill="hold" display="0" masterRel="nextClick" afterEffect="1"/>
                                        <p:tgtEl>
                                          <p:spTgt spid="296963">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963">
                                            <p:txEl>
                                              <p:pRg st="3" end="3"/>
                                            </p:txEl>
                                          </p:spTgt>
                                        </p:tgtEl>
                                        <p:attrNameLst>
                                          <p:attrName>style.visibility</p:attrName>
                                        </p:attrNameLst>
                                      </p:cBhvr>
                                      <p:to>
                                        <p:strVal val="visible"/>
                                      </p:to>
                                    </p:set>
                                    <p:animEffect transition="in" filter="blinds(horizontal)">
                                      <p:cBhvr>
                                        <p:cTn id="17" dur="500"/>
                                        <p:tgtEl>
                                          <p:spTgt spid="296963">
                                            <p:txEl>
                                              <p:pRg st="3" end="3"/>
                                            </p:txEl>
                                          </p:spTgt>
                                        </p:tgtEl>
                                      </p:cBhvr>
                                    </p:animEffect>
                                  </p:childTnLst>
                                  <p:subTnLst>
                                    <p:animClr clrSpc="rgb" dir="cw">
                                      <p:cBhvr override="childStyle">
                                        <p:cTn dur="1" fill="hold" display="0" masterRel="nextClick" afterEffect="1"/>
                                        <p:tgtEl>
                                          <p:spTgt spid="296963">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6963">
                                            <p:txEl>
                                              <p:pRg st="4" end="4"/>
                                            </p:txEl>
                                          </p:spTgt>
                                        </p:tgtEl>
                                        <p:attrNameLst>
                                          <p:attrName>style.visibility</p:attrName>
                                        </p:attrNameLst>
                                      </p:cBhvr>
                                      <p:to>
                                        <p:strVal val="visible"/>
                                      </p:to>
                                    </p:set>
                                    <p:animEffect transition="in" filter="blinds(horizontal)">
                                      <p:cBhvr>
                                        <p:cTn id="22" dur="500"/>
                                        <p:tgtEl>
                                          <p:spTgt spid="296963">
                                            <p:txEl>
                                              <p:pRg st="4" end="4"/>
                                            </p:txEl>
                                          </p:spTgt>
                                        </p:tgtEl>
                                      </p:cBhvr>
                                    </p:animEffect>
                                  </p:childTnLst>
                                  <p:subTnLst>
                                    <p:animClr clrSpc="rgb" dir="cw">
                                      <p:cBhvr override="childStyle">
                                        <p:cTn dur="1" fill="hold" display="0" masterRel="nextClick" afterEffect="1"/>
                                        <p:tgtEl>
                                          <p:spTgt spid="296963">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6963">
                                            <p:txEl>
                                              <p:pRg st="5" end="5"/>
                                            </p:txEl>
                                          </p:spTgt>
                                        </p:tgtEl>
                                        <p:attrNameLst>
                                          <p:attrName>style.visibility</p:attrName>
                                        </p:attrNameLst>
                                      </p:cBhvr>
                                      <p:to>
                                        <p:strVal val="visible"/>
                                      </p:to>
                                    </p:set>
                                    <p:animEffect transition="in" filter="blinds(horizontal)">
                                      <p:cBhvr>
                                        <p:cTn id="27" dur="500"/>
                                        <p:tgtEl>
                                          <p:spTgt spid="296963">
                                            <p:txEl>
                                              <p:pRg st="5" end="5"/>
                                            </p:txEl>
                                          </p:spTgt>
                                        </p:tgtEl>
                                      </p:cBhvr>
                                    </p:animEffect>
                                  </p:childTnLst>
                                  <p:subTnLst>
                                    <p:animClr clrSpc="rgb" dir="cw">
                                      <p:cBhvr override="childStyle">
                                        <p:cTn dur="1" fill="hold" display="0" masterRel="nextClick" afterEffect="1"/>
                                        <p:tgtEl>
                                          <p:spTgt spid="296963">
                                            <p:txEl>
                                              <p:pRg st="5" end="5"/>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6963">
                                            <p:txEl>
                                              <p:pRg st="6" end="6"/>
                                            </p:txEl>
                                          </p:spTgt>
                                        </p:tgtEl>
                                        <p:attrNameLst>
                                          <p:attrName>style.visibility</p:attrName>
                                        </p:attrNameLst>
                                      </p:cBhvr>
                                      <p:to>
                                        <p:strVal val="visible"/>
                                      </p:to>
                                    </p:set>
                                    <p:animEffect transition="in" filter="blinds(horizontal)">
                                      <p:cBhvr>
                                        <p:cTn id="32" dur="500"/>
                                        <p:tgtEl>
                                          <p:spTgt spid="296963">
                                            <p:txEl>
                                              <p:pRg st="6" end="6"/>
                                            </p:txEl>
                                          </p:spTgt>
                                        </p:tgtEl>
                                      </p:cBhvr>
                                    </p:animEffect>
                                  </p:childTnLst>
                                  <p:subTnLst>
                                    <p:animClr clrSpc="rgb" dir="cw">
                                      <p:cBhvr override="childStyle">
                                        <p:cTn dur="1" fill="hold" display="0" masterRel="nextClick" afterEffect="1"/>
                                        <p:tgtEl>
                                          <p:spTgt spid="296963">
                                            <p:txEl>
                                              <p:pRg st="6" end="6"/>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6963">
                                            <p:txEl>
                                              <p:pRg st="7" end="7"/>
                                            </p:txEl>
                                          </p:spTgt>
                                        </p:tgtEl>
                                        <p:attrNameLst>
                                          <p:attrName>style.visibility</p:attrName>
                                        </p:attrNameLst>
                                      </p:cBhvr>
                                      <p:to>
                                        <p:strVal val="visible"/>
                                      </p:to>
                                    </p:set>
                                    <p:animEffect transition="in" filter="blinds(horizontal)">
                                      <p:cBhvr>
                                        <p:cTn id="37" dur="500"/>
                                        <p:tgtEl>
                                          <p:spTgt spid="296963">
                                            <p:txEl>
                                              <p:pRg st="7" end="7"/>
                                            </p:txEl>
                                          </p:spTgt>
                                        </p:tgtEl>
                                      </p:cBhvr>
                                    </p:animEffect>
                                  </p:childTnLst>
                                  <p:subTnLst>
                                    <p:animClr clrSpc="rgb" dir="cw">
                                      <p:cBhvr override="childStyle">
                                        <p:cTn dur="1" fill="hold" display="0" masterRel="nextClick" afterEffect="1"/>
                                        <p:tgtEl>
                                          <p:spTgt spid="296963">
                                            <p:txEl>
                                              <p:pRg st="7" end="7"/>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6963">
                                            <p:txEl>
                                              <p:pRg st="8" end="8"/>
                                            </p:txEl>
                                          </p:spTgt>
                                        </p:tgtEl>
                                        <p:attrNameLst>
                                          <p:attrName>style.visibility</p:attrName>
                                        </p:attrNameLst>
                                      </p:cBhvr>
                                      <p:to>
                                        <p:strVal val="visible"/>
                                      </p:to>
                                    </p:set>
                                    <p:animEffect transition="in" filter="blinds(horizontal)">
                                      <p:cBhvr>
                                        <p:cTn id="42" dur="500"/>
                                        <p:tgtEl>
                                          <p:spTgt spid="296963">
                                            <p:txEl>
                                              <p:pRg st="8" end="8"/>
                                            </p:txEl>
                                          </p:spTgt>
                                        </p:tgtEl>
                                      </p:cBhvr>
                                    </p:animEffect>
                                  </p:childTnLst>
                                  <p:subTnLst>
                                    <p:animClr clrSpc="rgb" dir="cw">
                                      <p:cBhvr override="childStyle">
                                        <p:cTn dur="1" fill="hold" display="0" masterRel="nextClick" afterEffect="1"/>
                                        <p:tgtEl>
                                          <p:spTgt spid="296963">
                                            <p:txEl>
                                              <p:pRg st="8" end="8"/>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idx="1"/>
          </p:nvPr>
        </p:nvSpPr>
        <p:spPr>
          <a:xfrm>
            <a:off x="524933" y="831849"/>
            <a:ext cx="11081712" cy="5631295"/>
          </a:xfrm>
        </p:spPr>
        <p:txBody>
          <a:bodyPr>
            <a:noAutofit/>
          </a:bodyPr>
          <a:lstStyle/>
          <a:p>
            <a:pPr marL="533400" indent="-533400">
              <a:lnSpc>
                <a:spcPct val="130000"/>
              </a:lnSpc>
              <a:buFontTx/>
              <a:buAutoNum type="arabicParenBoth"/>
            </a:pP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方式下数据传送由硬件</a:t>
            </a: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控制器</a:t>
            </a:r>
            <a:r>
              <a:rPr lang="en-US" altLang="zh-CN" sz="2400" dirty="0">
                <a:solidFill>
                  <a:srgbClr val="0000FF"/>
                </a:solidFill>
                <a:ea typeface="黑体" panose="02010609060101010101" pitchFamily="49" charset="-122"/>
              </a:rPr>
              <a:t>)</a:t>
            </a:r>
            <a:r>
              <a:rPr lang="zh-CN" altLang="en-US" sz="2400" dirty="0">
                <a:solidFill>
                  <a:srgbClr val="0000FF"/>
                </a:solidFill>
                <a:ea typeface="黑体" panose="02010609060101010101" pitchFamily="49" charset="-122"/>
              </a:rPr>
              <a:t>完成；中断方式下，数据传送由软件（</a:t>
            </a:r>
            <a:r>
              <a:rPr lang="en-US" altLang="zh-CN" sz="2400" dirty="0">
                <a:solidFill>
                  <a:srgbClr val="0000FF"/>
                </a:solidFill>
                <a:ea typeface="黑体" panose="02010609060101010101" pitchFamily="49" charset="-122"/>
              </a:rPr>
              <a:t>CPU</a:t>
            </a:r>
            <a:r>
              <a:rPr lang="zh-CN" altLang="en-US" sz="2400" dirty="0">
                <a:solidFill>
                  <a:srgbClr val="0000FF"/>
                </a:solidFill>
                <a:ea typeface="黑体" panose="02010609060101010101" pitchFamily="49" charset="-122"/>
              </a:rPr>
              <a:t>执行中断服务程序）完成。</a:t>
            </a:r>
          </a:p>
          <a:p>
            <a:pPr marL="533400" indent="-533400">
              <a:lnSpc>
                <a:spcPct val="130000"/>
              </a:lnSpc>
              <a:buFontTx/>
              <a:buAutoNum type="arabicParenBoth"/>
            </a:pP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请求的是对存储器访问，也即对总线控制权的请求，没有中止现行程序的必要；而中断请求要处理器转去执行中断服务程序，因此要中止现行程序，保存断点、现场等。</a:t>
            </a:r>
          </a:p>
          <a:p>
            <a:pPr marL="533400" indent="-533400">
              <a:lnSpc>
                <a:spcPct val="130000"/>
              </a:lnSpc>
              <a:buFontTx/>
              <a:buAutoNum type="arabicParenBoth"/>
            </a:pPr>
            <a:r>
              <a:rPr lang="zh-CN" altLang="en-US" sz="2400" dirty="0">
                <a:solidFill>
                  <a:srgbClr val="0000FF"/>
                </a:solidFill>
                <a:ea typeface="黑体" panose="02010609060101010101" pitchFamily="49" charset="-122"/>
              </a:rPr>
              <a:t>中断除了能完成外设和主机的数据交换，还能处理异常事件；而</a:t>
            </a: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方式下不能处理异常事件。</a:t>
            </a:r>
          </a:p>
          <a:p>
            <a:pPr marL="533400" indent="-533400">
              <a:lnSpc>
                <a:spcPct val="130000"/>
              </a:lnSpc>
              <a:buFontTx/>
              <a:buAutoNum type="arabicParenBoth"/>
            </a:pPr>
            <a:r>
              <a:rPr lang="zh-CN" altLang="en-US" sz="2400" dirty="0">
                <a:solidFill>
                  <a:srgbClr val="0000FF"/>
                </a:solidFill>
                <a:ea typeface="黑体" panose="02010609060101010101" pitchFamily="49" charset="-122"/>
              </a:rPr>
              <a:t>中断响应在一个指令周期结束后；而</a:t>
            </a: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响应是在一个总线周期后。</a:t>
            </a:r>
          </a:p>
          <a:p>
            <a:pPr marL="533400" indent="-533400">
              <a:lnSpc>
                <a:spcPct val="130000"/>
              </a:lnSpc>
              <a:buFontTx/>
              <a:buAutoNum type="arabicParenBoth"/>
            </a:pP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方式用于高速设备；而中断方式用于低、慢速设备。</a:t>
            </a:r>
          </a:p>
          <a:p>
            <a:pPr marL="533400" indent="-533400">
              <a:lnSpc>
                <a:spcPct val="130000"/>
              </a:lnSpc>
              <a:buFontTx/>
              <a:buAutoNum type="arabicParenBoth"/>
            </a:pPr>
            <a:r>
              <a:rPr lang="zh-CN" altLang="en-US" sz="2400" dirty="0">
                <a:solidFill>
                  <a:srgbClr val="0000FF"/>
                </a:solidFill>
                <a:ea typeface="黑体" panose="02010609060101010101" pitchFamily="49" charset="-122"/>
              </a:rPr>
              <a:t> </a:t>
            </a:r>
            <a:r>
              <a:rPr lang="en-US" altLang="zh-CN" sz="2400" dirty="0">
                <a:solidFill>
                  <a:srgbClr val="0000FF"/>
                </a:solidFill>
                <a:ea typeface="黑体" panose="02010609060101010101" pitchFamily="49" charset="-122"/>
              </a:rPr>
              <a:t>DMA</a:t>
            </a:r>
            <a:r>
              <a:rPr lang="zh-CN" altLang="en-US" sz="2400" dirty="0">
                <a:solidFill>
                  <a:srgbClr val="0000FF"/>
                </a:solidFill>
                <a:ea typeface="黑体" panose="02010609060101010101" pitchFamily="49" charset="-122"/>
              </a:rPr>
              <a:t>方式下，外设与</a:t>
            </a:r>
            <a:r>
              <a:rPr lang="en-US" altLang="zh-CN" sz="2400" dirty="0">
                <a:solidFill>
                  <a:srgbClr val="0000FF"/>
                </a:solidFill>
                <a:ea typeface="黑体" panose="02010609060101010101" pitchFamily="49" charset="-122"/>
              </a:rPr>
              <a:t>CPU</a:t>
            </a:r>
            <a:r>
              <a:rPr lang="zh-CN" altLang="en-US" sz="2400" dirty="0">
                <a:solidFill>
                  <a:srgbClr val="0000FF"/>
                </a:solidFill>
                <a:ea typeface="黑体" panose="02010609060101010101" pitchFamily="49" charset="-122"/>
              </a:rPr>
              <a:t>并行度高；而中断方式下，外设与</a:t>
            </a:r>
            <a:r>
              <a:rPr lang="en-US" altLang="zh-CN" sz="2400" dirty="0">
                <a:solidFill>
                  <a:srgbClr val="0000FF"/>
                </a:solidFill>
                <a:ea typeface="黑体" panose="02010609060101010101" pitchFamily="49" charset="-122"/>
              </a:rPr>
              <a:t>CPU</a:t>
            </a:r>
            <a:r>
              <a:rPr lang="zh-CN" altLang="en-US" sz="2400" dirty="0">
                <a:solidFill>
                  <a:srgbClr val="0000FF"/>
                </a:solidFill>
                <a:ea typeface="黑体" panose="02010609060101010101" pitchFamily="49" charset="-122"/>
              </a:rPr>
              <a:t>并行度低。</a:t>
            </a:r>
            <a:r>
              <a:rPr lang="zh-CN" altLang="en-US" sz="2400" dirty="0">
                <a:solidFill>
                  <a:schemeClr val="accent1"/>
                </a:solidFill>
                <a:ea typeface="黑体" panose="02010609060101010101" pitchFamily="49" charset="-122"/>
              </a:rPr>
              <a:t>（体现在数据传送时的并行性）</a:t>
            </a:r>
          </a:p>
        </p:txBody>
      </p:sp>
      <p:sp>
        <p:nvSpPr>
          <p:cNvPr id="2" name="标题 1"/>
          <p:cNvSpPr>
            <a:spLocks noGrp="1"/>
          </p:cNvSpPr>
          <p:nvPr>
            <p:ph type="title"/>
          </p:nvPr>
        </p:nvSpPr>
        <p:spPr/>
        <p:txBody>
          <a:bodyPr/>
          <a:lstStyle/>
          <a:p>
            <a:r>
              <a:rPr lang="en-US" altLang="zh-CN" dirty="0"/>
              <a:t>DMA</a:t>
            </a:r>
            <a:r>
              <a:rPr lang="zh-CN" altLang="en-US" dirty="0"/>
              <a:t>方式和中断方式的区别</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subTnLst>
                                    <p:animClr clrSpc="rgb" dir="cw">
                                      <p:cBhvr override="childStyle">
                                        <p:cTn dur="1" fill="hold" display="0" masterRel="nextClick" afterEffect="1"/>
                                        <p:tgtEl>
                                          <p:spTgt spid="297987">
                                            <p:txEl>
                                              <p:pRg st="0" end="0"/>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2" dur="500"/>
                                        <p:tgtEl>
                                          <p:spTgt spid="297987">
                                            <p:txEl>
                                              <p:pRg st="1" end="1"/>
                                            </p:txEl>
                                          </p:spTgt>
                                        </p:tgtEl>
                                      </p:cBhvr>
                                    </p:animEffect>
                                  </p:childTnLst>
                                  <p:subTnLst>
                                    <p:animClr clrSpc="rgb" dir="cw">
                                      <p:cBhvr override="childStyle">
                                        <p:cTn dur="1" fill="hold" display="0" masterRel="nextClick" afterEffect="1"/>
                                        <p:tgtEl>
                                          <p:spTgt spid="297987">
                                            <p:txEl>
                                              <p:pRg st="1" end="1"/>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7" dur="500"/>
                                        <p:tgtEl>
                                          <p:spTgt spid="297987">
                                            <p:txEl>
                                              <p:pRg st="2" end="2"/>
                                            </p:txEl>
                                          </p:spTgt>
                                        </p:tgtEl>
                                      </p:cBhvr>
                                    </p:animEffect>
                                  </p:childTnLst>
                                  <p:subTnLst>
                                    <p:animClr clrSpc="rgb" dir="cw">
                                      <p:cBhvr override="childStyle">
                                        <p:cTn dur="1" fill="hold" display="0" masterRel="nextClick" afterEffect="1"/>
                                        <p:tgtEl>
                                          <p:spTgt spid="297987">
                                            <p:txEl>
                                              <p:pRg st="2" end="2"/>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2" dur="500"/>
                                        <p:tgtEl>
                                          <p:spTgt spid="297987">
                                            <p:txEl>
                                              <p:pRg st="3" end="3"/>
                                            </p:txEl>
                                          </p:spTgt>
                                        </p:tgtEl>
                                      </p:cBhvr>
                                    </p:animEffect>
                                  </p:childTnLst>
                                  <p:subTnLst>
                                    <p:animClr clrSpc="rgb" dir="cw">
                                      <p:cBhvr override="childStyle">
                                        <p:cTn dur="1" fill="hold" display="0" masterRel="nextClick" afterEffect="1"/>
                                        <p:tgtEl>
                                          <p:spTgt spid="297987">
                                            <p:txEl>
                                              <p:pRg st="3" end="3"/>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7" dur="500"/>
                                        <p:tgtEl>
                                          <p:spTgt spid="297987">
                                            <p:txEl>
                                              <p:pRg st="4" end="4"/>
                                            </p:txEl>
                                          </p:spTgt>
                                        </p:tgtEl>
                                      </p:cBhvr>
                                    </p:animEffect>
                                  </p:childTnLst>
                                  <p:subTnLst>
                                    <p:animClr clrSpc="rgb" dir="cw">
                                      <p:cBhvr override="childStyle">
                                        <p:cTn dur="1" fill="hold" display="0" masterRel="nextClick" afterEffect="1"/>
                                        <p:tgtEl>
                                          <p:spTgt spid="297987">
                                            <p:txEl>
                                              <p:pRg st="4" end="4"/>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32" dur="500"/>
                                        <p:tgtEl>
                                          <p:spTgt spid="297987">
                                            <p:txEl>
                                              <p:pRg st="5" end="5"/>
                                            </p:txEl>
                                          </p:spTgt>
                                        </p:tgtEl>
                                      </p:cBhvr>
                                    </p:animEffect>
                                  </p:childTnLst>
                                  <p:subTnLst>
                                    <p:animClr clrSpc="rgb" dir="cw">
                                      <p:cBhvr override="childStyle">
                                        <p:cTn dur="1" fill="hold" display="0" masterRel="nextClick" afterEffect="1"/>
                                        <p:tgtEl>
                                          <p:spTgt spid="297987">
                                            <p:txEl>
                                              <p:pRg st="5" end="5"/>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1"/>
          </p:nvPr>
        </p:nvSpPr>
        <p:spPr>
          <a:xfrm>
            <a:off x="387926" y="950914"/>
            <a:ext cx="11263746" cy="5387541"/>
          </a:xfrm>
        </p:spPr>
        <p:txBody>
          <a:bodyPr>
            <a:normAutofit fontScale="70000" lnSpcReduction="20000"/>
          </a:bodyPr>
          <a:lstStyle/>
          <a:p>
            <a:pPr marL="342900" indent="-342900" algn="just">
              <a:lnSpc>
                <a:spcPct val="115000"/>
              </a:lnSpc>
              <a:spcBef>
                <a:spcPct val="40000"/>
              </a:spcBef>
              <a:buNone/>
            </a:pPr>
            <a:r>
              <a:rPr lang="zh-CN" altLang="en-US" sz="1200" dirty="0">
                <a:ea typeface="宋体" panose="02010600030101010101" pitchFamily="2" charset="-122"/>
              </a:rPr>
              <a:t>       </a:t>
            </a:r>
            <a:r>
              <a:rPr lang="zh-CN" altLang="en-US" dirty="0" smtClean="0">
                <a:ea typeface="黑体" panose="02010609060101010101" pitchFamily="49" charset="-122"/>
                <a:cs typeface="Arial" panose="020B0604020202020204" pitchFamily="34" charset="0"/>
              </a:rPr>
              <a:t>设处理器按</a:t>
            </a:r>
            <a:r>
              <a:rPr lang="en-US" altLang="zh-CN" dirty="0" smtClean="0">
                <a:ea typeface="黑体" panose="02010609060101010101" pitchFamily="49" charset="-122"/>
                <a:cs typeface="Arial" panose="020B0604020202020204" pitchFamily="34" charset="0"/>
              </a:rPr>
              <a:t>500MHz</a:t>
            </a:r>
            <a:r>
              <a:rPr lang="zh-CN" altLang="en-US" dirty="0" smtClean="0">
                <a:ea typeface="黑体" panose="02010609060101010101" pitchFamily="49" charset="-122"/>
                <a:cs typeface="Arial" panose="020B0604020202020204" pitchFamily="34" charset="0"/>
              </a:rPr>
              <a:t>的速度执行，硬盘控制器中有一个</a:t>
            </a:r>
            <a:r>
              <a:rPr lang="en-US" altLang="zh-CN" dirty="0" smtClean="0">
                <a:ea typeface="黑体" panose="02010609060101010101" pitchFamily="49" charset="-122"/>
                <a:cs typeface="Arial" panose="020B0604020202020204" pitchFamily="34" charset="0"/>
              </a:rPr>
              <a:t>16B</a:t>
            </a:r>
            <a:r>
              <a:rPr lang="zh-CN" altLang="en-US" dirty="0" smtClean="0">
                <a:ea typeface="黑体" panose="02010609060101010101" pitchFamily="49" charset="-122"/>
                <a:cs typeface="Arial" panose="020B0604020202020204" pitchFamily="34" charset="0"/>
              </a:rPr>
              <a:t>的数据缓存器，磁盘传输速率为</a:t>
            </a:r>
            <a:r>
              <a:rPr lang="en-US" altLang="zh-CN" dirty="0" smtClean="0">
                <a:ea typeface="黑体" panose="02010609060101010101" pitchFamily="49" charset="-122"/>
                <a:cs typeface="Arial" panose="020B0604020202020204" pitchFamily="34" charset="0"/>
              </a:rPr>
              <a:t>4MB/Sec</a:t>
            </a:r>
            <a:r>
              <a:rPr lang="zh-CN" altLang="en-US" dirty="0" smtClean="0">
                <a:ea typeface="黑体" panose="02010609060101010101" pitchFamily="49" charset="-122"/>
                <a:cs typeface="Arial" panose="020B0604020202020204" pitchFamily="34" charset="0"/>
              </a:rPr>
              <a:t>，在磁盘传输数据过程中，要求没有任何数据被错过，并假定</a:t>
            </a:r>
            <a:r>
              <a:rPr lang="en-US" altLang="zh-CN" dirty="0" smtClean="0">
                <a:ea typeface="黑体" panose="02010609060101010101" pitchFamily="49" charset="-122"/>
                <a:cs typeface="Arial" panose="020B0604020202020204" pitchFamily="34" charset="0"/>
              </a:rPr>
              <a:t>CPU</a:t>
            </a:r>
            <a:r>
              <a:rPr lang="zh-CN" altLang="en-US" dirty="0" smtClean="0">
                <a:ea typeface="黑体" panose="02010609060101010101" pitchFamily="49" charset="-122"/>
                <a:cs typeface="Arial" panose="020B0604020202020204" pitchFamily="34" charset="0"/>
              </a:rPr>
              <a:t>访存和</a:t>
            </a:r>
            <a:r>
              <a:rPr lang="en-US" altLang="zh-CN" dirty="0" smtClean="0">
                <a:ea typeface="黑体" panose="02010609060101010101" pitchFamily="49" charset="-122"/>
                <a:cs typeface="Arial" panose="020B0604020202020204" pitchFamily="34" charset="0"/>
              </a:rPr>
              <a:t>DMA</a:t>
            </a:r>
            <a:r>
              <a:rPr lang="zh-CN" altLang="en-US" dirty="0" smtClean="0">
                <a:ea typeface="黑体" panose="02010609060101010101" pitchFamily="49" charset="-122"/>
                <a:cs typeface="Arial" panose="020B0604020202020204" pitchFamily="34" charset="0"/>
              </a:rPr>
              <a:t>访存没有冲突</a:t>
            </a:r>
          </a:p>
          <a:p>
            <a:pPr marL="342900" indent="-342900" algn="just">
              <a:lnSpc>
                <a:spcPct val="115000"/>
              </a:lnSpc>
              <a:spcBef>
                <a:spcPct val="40000"/>
              </a:spcBef>
              <a:buNone/>
            </a:pPr>
            <a:r>
              <a:rPr lang="zh-CN" altLang="en-US" dirty="0" smtClean="0">
                <a:ea typeface="黑体" panose="02010609060101010101" pitchFamily="49" charset="-122"/>
                <a:cs typeface="Arial" panose="020B0604020202020204" pitchFamily="34" charset="0"/>
              </a:rPr>
              <a:t>（</a:t>
            </a:r>
            <a:r>
              <a:rPr lang="en-US" altLang="zh-CN" dirty="0" smtClean="0">
                <a:ea typeface="黑体" panose="02010609060101010101" pitchFamily="49" charset="-122"/>
                <a:cs typeface="Arial" panose="020B0604020202020204" pitchFamily="34" charset="0"/>
              </a:rPr>
              <a:t>1</a:t>
            </a:r>
            <a:r>
              <a:rPr lang="zh-CN" altLang="en-US" dirty="0" smtClean="0">
                <a:ea typeface="黑体" panose="02010609060101010101" pitchFamily="49" charset="-122"/>
                <a:cs typeface="Arial" panose="020B0604020202020204" pitchFamily="34" charset="0"/>
              </a:rPr>
              <a:t>）若用中断驱动</a:t>
            </a:r>
            <a:r>
              <a:rPr lang="en-US" altLang="zh-CN" dirty="0" smtClean="0">
                <a:ea typeface="黑体" panose="02010609060101010101" pitchFamily="49" charset="-122"/>
                <a:cs typeface="Arial" panose="020B0604020202020204" pitchFamily="34" charset="0"/>
              </a:rPr>
              <a:t>I/O</a:t>
            </a:r>
            <a:r>
              <a:rPr lang="zh-CN" altLang="en-US" dirty="0" smtClean="0">
                <a:ea typeface="黑体" panose="02010609060101010101" pitchFamily="49" charset="-122"/>
                <a:cs typeface="Arial" panose="020B0604020202020204" pitchFamily="34" charset="0"/>
              </a:rPr>
              <a:t>，每次传送的开销（包括用于中断响应和处理的时间）是</a:t>
            </a:r>
            <a:r>
              <a:rPr lang="en-US" altLang="zh-CN" dirty="0" smtClean="0">
                <a:ea typeface="黑体" panose="02010609060101010101" pitchFamily="49" charset="-122"/>
                <a:cs typeface="Arial" panose="020B0604020202020204" pitchFamily="34" charset="0"/>
              </a:rPr>
              <a:t>500</a:t>
            </a:r>
            <a:r>
              <a:rPr lang="zh-CN" altLang="en-US" dirty="0" smtClean="0">
                <a:ea typeface="黑体" panose="02010609060101010101" pitchFamily="49" charset="-122"/>
                <a:cs typeface="Arial" panose="020B0604020202020204" pitchFamily="34" charset="0"/>
              </a:rPr>
              <a:t>个时钟周期。如果硬盘仅用</a:t>
            </a:r>
            <a:r>
              <a:rPr lang="en-US" altLang="zh-CN" dirty="0" smtClean="0">
                <a:ea typeface="黑体" panose="02010609060101010101" pitchFamily="49" charset="-122"/>
                <a:cs typeface="Arial" panose="020B0604020202020204" pitchFamily="34" charset="0"/>
              </a:rPr>
              <a:t>5%</a:t>
            </a:r>
            <a:r>
              <a:rPr lang="zh-CN" altLang="en-US" dirty="0" smtClean="0">
                <a:ea typeface="黑体" panose="02010609060101010101" pitchFamily="49" charset="-122"/>
                <a:cs typeface="Arial" panose="020B0604020202020204" pitchFamily="34" charset="0"/>
              </a:rPr>
              <a:t>的时间进行传送，那么处理器用在硬盘</a:t>
            </a:r>
            <a:r>
              <a:rPr lang="en-US" altLang="zh-CN" dirty="0" smtClean="0">
                <a:ea typeface="黑体" panose="02010609060101010101" pitchFamily="49" charset="-122"/>
                <a:cs typeface="Arial" panose="020B0604020202020204" pitchFamily="34" charset="0"/>
              </a:rPr>
              <a:t>I/O</a:t>
            </a:r>
            <a:r>
              <a:rPr lang="zh-CN" altLang="en-US" dirty="0" smtClean="0">
                <a:ea typeface="黑体" panose="02010609060101010101" pitchFamily="49" charset="-122"/>
                <a:cs typeface="Arial" panose="020B0604020202020204" pitchFamily="34" charset="0"/>
              </a:rPr>
              <a:t>操作上所花的时间百分比（主机占用率）为多少？</a:t>
            </a:r>
          </a:p>
          <a:p>
            <a:pPr marL="342900" indent="-342900" algn="just">
              <a:lnSpc>
                <a:spcPct val="115000"/>
              </a:lnSpc>
              <a:spcBef>
                <a:spcPct val="40000"/>
              </a:spcBef>
              <a:buNone/>
            </a:pPr>
            <a:r>
              <a:rPr lang="zh-CN" altLang="en-US" dirty="0" smtClean="0">
                <a:ea typeface="黑体" panose="02010609060101010101" pitchFamily="49" charset="-122"/>
                <a:cs typeface="Arial" panose="020B0604020202020204" pitchFamily="34" charset="0"/>
              </a:rPr>
              <a:t>（</a:t>
            </a:r>
            <a:r>
              <a:rPr lang="en-US" altLang="zh-CN" dirty="0" smtClean="0">
                <a:ea typeface="黑体" panose="02010609060101010101" pitchFamily="49" charset="-122"/>
                <a:cs typeface="Arial" panose="020B0604020202020204" pitchFamily="34" charset="0"/>
              </a:rPr>
              <a:t>2</a:t>
            </a:r>
            <a:r>
              <a:rPr lang="zh-CN" altLang="en-US" dirty="0" smtClean="0">
                <a:ea typeface="黑体" panose="02010609060101010101" pitchFamily="49" charset="-122"/>
                <a:cs typeface="Arial" panose="020B0604020202020204" pitchFamily="34" charset="0"/>
              </a:rPr>
              <a:t>）若用</a:t>
            </a:r>
            <a:r>
              <a:rPr lang="en-US" altLang="zh-CN" dirty="0" smtClean="0">
                <a:ea typeface="黑体" panose="02010609060101010101" pitchFamily="49" charset="-122"/>
                <a:cs typeface="Arial" panose="020B0604020202020204" pitchFamily="34" charset="0"/>
              </a:rPr>
              <a:t>DMA</a:t>
            </a:r>
            <a:r>
              <a:rPr lang="zh-CN" altLang="en-US" dirty="0" smtClean="0">
                <a:ea typeface="黑体" panose="02010609060101010101" pitchFamily="49" charset="-122"/>
                <a:cs typeface="Arial" panose="020B0604020202020204" pitchFamily="34" charset="0"/>
              </a:rPr>
              <a:t>方式，处理器花</a:t>
            </a:r>
            <a:r>
              <a:rPr lang="en-US" altLang="zh-CN" dirty="0" smtClean="0">
                <a:ea typeface="黑体" panose="02010609060101010101" pitchFamily="49" charset="-122"/>
                <a:cs typeface="Arial" panose="020B0604020202020204" pitchFamily="34" charset="0"/>
              </a:rPr>
              <a:t>1000</a:t>
            </a:r>
            <a:r>
              <a:rPr lang="zh-CN" altLang="en-US" dirty="0" smtClean="0">
                <a:ea typeface="黑体" panose="02010609060101010101" pitchFamily="49" charset="-122"/>
                <a:cs typeface="Arial" panose="020B0604020202020204" pitchFamily="34" charset="0"/>
              </a:rPr>
              <a:t>个时钟进行</a:t>
            </a:r>
            <a:r>
              <a:rPr lang="en-US" altLang="zh-CN" dirty="0" smtClean="0">
                <a:ea typeface="黑体" panose="02010609060101010101" pitchFamily="49" charset="-122"/>
                <a:cs typeface="Arial" panose="020B0604020202020204" pitchFamily="34" charset="0"/>
              </a:rPr>
              <a:t>DMA</a:t>
            </a:r>
            <a:r>
              <a:rPr lang="zh-CN" altLang="en-US" dirty="0" smtClean="0">
                <a:ea typeface="黑体" panose="02010609060101010101" pitchFamily="49" charset="-122"/>
                <a:cs typeface="Arial" panose="020B0604020202020204" pitchFamily="34" charset="0"/>
              </a:rPr>
              <a:t>传送的初始化设置，并且在</a:t>
            </a:r>
            <a:r>
              <a:rPr lang="en-US" altLang="zh-CN" dirty="0" smtClean="0">
                <a:ea typeface="黑体" panose="02010609060101010101" pitchFamily="49" charset="-122"/>
                <a:cs typeface="Arial" panose="020B0604020202020204" pitchFamily="34" charset="0"/>
              </a:rPr>
              <a:t>DMA</a:t>
            </a:r>
            <a:r>
              <a:rPr lang="zh-CN" altLang="en-US" dirty="0" smtClean="0">
                <a:ea typeface="黑体" panose="02010609060101010101" pitchFamily="49" charset="-122"/>
                <a:cs typeface="Arial" panose="020B0604020202020204" pitchFamily="34" charset="0"/>
              </a:rPr>
              <a:t>完成后的中断处理需要</a:t>
            </a:r>
            <a:r>
              <a:rPr lang="en-US" altLang="zh-CN" dirty="0" smtClean="0">
                <a:ea typeface="黑体" panose="02010609060101010101" pitchFamily="49" charset="-122"/>
                <a:cs typeface="Arial" panose="020B0604020202020204" pitchFamily="34" charset="0"/>
              </a:rPr>
              <a:t>500</a:t>
            </a:r>
            <a:r>
              <a:rPr lang="zh-CN" altLang="en-US" dirty="0" smtClean="0">
                <a:ea typeface="黑体" panose="02010609060101010101" pitchFamily="49" charset="-122"/>
                <a:cs typeface="Arial" panose="020B0604020202020204" pitchFamily="34" charset="0"/>
              </a:rPr>
              <a:t>个时钟。如果每次</a:t>
            </a:r>
            <a:r>
              <a:rPr lang="en-US" altLang="zh-CN" dirty="0" smtClean="0">
                <a:ea typeface="黑体" panose="02010609060101010101" pitchFamily="49" charset="-122"/>
                <a:cs typeface="Arial" panose="020B0604020202020204" pitchFamily="34" charset="0"/>
              </a:rPr>
              <a:t>DMA</a:t>
            </a:r>
            <a:r>
              <a:rPr lang="zh-CN" altLang="en-US" dirty="0" smtClean="0">
                <a:ea typeface="黑体" panose="02010609060101010101" pitchFamily="49" charset="-122"/>
                <a:cs typeface="Arial" panose="020B0604020202020204" pitchFamily="34" charset="0"/>
              </a:rPr>
              <a:t>传送</a:t>
            </a:r>
            <a:r>
              <a:rPr lang="en-US" altLang="zh-CN" dirty="0" smtClean="0">
                <a:ea typeface="黑体" panose="02010609060101010101" pitchFamily="49" charset="-122"/>
                <a:cs typeface="Arial" panose="020B0604020202020204" pitchFamily="34" charset="0"/>
              </a:rPr>
              <a:t>8000B</a:t>
            </a:r>
            <a:r>
              <a:rPr lang="zh-CN" altLang="en-US" dirty="0" smtClean="0">
                <a:ea typeface="黑体" panose="02010609060101010101" pitchFamily="49" charset="-122"/>
                <a:cs typeface="Arial" panose="020B0604020202020204" pitchFamily="34" charset="0"/>
              </a:rPr>
              <a:t>的数据块，那么当硬盘进行传送的时间占</a:t>
            </a:r>
            <a:r>
              <a:rPr lang="en-US" altLang="zh-CN" dirty="0" smtClean="0">
                <a:ea typeface="黑体" panose="02010609060101010101" pitchFamily="49" charset="-122"/>
                <a:cs typeface="Arial" panose="020B0604020202020204" pitchFamily="34" charset="0"/>
              </a:rPr>
              <a:t>100%</a:t>
            </a:r>
            <a:r>
              <a:rPr lang="zh-CN" altLang="en-US" dirty="0" smtClean="0">
                <a:ea typeface="黑体" panose="02010609060101010101" pitchFamily="49" charset="-122"/>
                <a:cs typeface="Arial" panose="020B0604020202020204" pitchFamily="34" charset="0"/>
              </a:rPr>
              <a:t>（即：硬盘一直进行读写，并传输数据）时，处理器用在硬盘</a:t>
            </a:r>
            <a:r>
              <a:rPr lang="en-US" altLang="zh-CN" dirty="0" smtClean="0">
                <a:ea typeface="黑体" panose="02010609060101010101" pitchFamily="49" charset="-122"/>
                <a:cs typeface="Arial" panose="020B0604020202020204" pitchFamily="34" charset="0"/>
              </a:rPr>
              <a:t>I/O</a:t>
            </a:r>
            <a:r>
              <a:rPr lang="zh-CN" altLang="en-US" dirty="0" smtClean="0">
                <a:ea typeface="黑体" panose="02010609060101010101" pitchFamily="49" charset="-122"/>
                <a:cs typeface="Arial" panose="020B0604020202020204" pitchFamily="34" charset="0"/>
              </a:rPr>
              <a:t>操作上的时间百分比（主机占用率）为多少？</a:t>
            </a:r>
          </a:p>
          <a:p>
            <a:pPr marL="342900" indent="-342900" algn="just">
              <a:lnSpc>
                <a:spcPct val="105000"/>
              </a:lnSpc>
              <a:spcBef>
                <a:spcPct val="40000"/>
              </a:spcBef>
              <a:buNone/>
            </a:pPr>
            <a:r>
              <a:rPr lang="zh-CN" altLang="en-US" dirty="0" smtClean="0">
                <a:solidFill>
                  <a:schemeClr val="accent1"/>
                </a:solidFill>
                <a:ea typeface="黑体" panose="02010609060101010101" pitchFamily="49" charset="-122"/>
                <a:cs typeface="Arial" panose="020B0604020202020204" pitchFamily="34" charset="0"/>
              </a:rPr>
              <a:t>      想象一下：假定大仓库门口有一个箱子，可放</a:t>
            </a:r>
            <a:r>
              <a:rPr lang="en-US" altLang="zh-CN" dirty="0" smtClean="0">
                <a:solidFill>
                  <a:schemeClr val="accent1"/>
                </a:solidFill>
                <a:ea typeface="黑体" panose="02010609060101010101" pitchFamily="49" charset="-122"/>
                <a:cs typeface="Arial" panose="020B0604020202020204" pitchFamily="34" charset="0"/>
              </a:rPr>
              <a:t>16</a:t>
            </a:r>
            <a:r>
              <a:rPr lang="zh-CN" altLang="en-US" dirty="0" smtClean="0">
                <a:solidFill>
                  <a:schemeClr val="accent1"/>
                </a:solidFill>
                <a:ea typeface="黑体" panose="02010609060101010101" pitchFamily="49" charset="-122"/>
                <a:cs typeface="Arial" panose="020B0604020202020204" pitchFamily="34" charset="0"/>
              </a:rPr>
              <a:t>个零件。要将大仓库中的一批零件运到小仓库中，可以有几种方法？</a:t>
            </a:r>
          </a:p>
          <a:p>
            <a:pPr marL="342900" indent="-342900" algn="just">
              <a:lnSpc>
                <a:spcPct val="105000"/>
              </a:lnSpc>
              <a:buNone/>
            </a:pPr>
            <a:r>
              <a:rPr lang="zh-CN" altLang="en-US" dirty="0" smtClean="0">
                <a:solidFill>
                  <a:srgbClr val="146C18"/>
                </a:solidFill>
                <a:ea typeface="黑体" panose="02010609060101010101" pitchFamily="49" charset="-122"/>
                <a:cs typeface="Arial" panose="020B0604020202020204" pitchFamily="34" charset="0"/>
              </a:rPr>
              <a:t>      中断方式：</a:t>
            </a:r>
            <a:r>
              <a:rPr lang="zh-CN" altLang="en-US" dirty="0" smtClean="0">
                <a:solidFill>
                  <a:schemeClr val="accent2"/>
                </a:solidFill>
                <a:ea typeface="黑体" panose="02010609060101010101" pitchFamily="49" charset="-122"/>
                <a:cs typeface="Arial" panose="020B0604020202020204" pitchFamily="34" charset="0"/>
              </a:rPr>
              <a:t>每装满一个箱子就喊车床上的技工来运到车间，再从车间运到小仓库</a:t>
            </a:r>
          </a:p>
          <a:p>
            <a:pPr marL="342900" indent="-342900" algn="just">
              <a:lnSpc>
                <a:spcPct val="105000"/>
              </a:lnSpc>
              <a:buNone/>
            </a:pPr>
            <a:r>
              <a:rPr lang="en-US" altLang="zh-CN" dirty="0" smtClean="0">
                <a:solidFill>
                  <a:schemeClr val="accent2"/>
                </a:solidFill>
                <a:ea typeface="黑体" panose="02010609060101010101" pitchFamily="49" charset="-122"/>
                <a:cs typeface="Arial" panose="020B0604020202020204" pitchFamily="34" charset="0"/>
              </a:rPr>
              <a:t>      </a:t>
            </a:r>
            <a:r>
              <a:rPr lang="en-US" altLang="zh-CN" dirty="0" smtClean="0">
                <a:solidFill>
                  <a:srgbClr val="146C18"/>
                </a:solidFill>
                <a:ea typeface="黑体" panose="02010609060101010101" pitchFamily="49" charset="-122"/>
                <a:cs typeface="Arial" panose="020B0604020202020204" pitchFamily="34" charset="0"/>
              </a:rPr>
              <a:t>DMA</a:t>
            </a:r>
            <a:r>
              <a:rPr lang="zh-CN" altLang="en-US" dirty="0" smtClean="0">
                <a:solidFill>
                  <a:srgbClr val="146C18"/>
                </a:solidFill>
                <a:ea typeface="黑体" panose="02010609060101010101" pitchFamily="49" charset="-122"/>
                <a:cs typeface="Arial" panose="020B0604020202020204" pitchFamily="34" charset="0"/>
              </a:rPr>
              <a:t>方式：</a:t>
            </a:r>
            <a:r>
              <a:rPr lang="zh-CN" altLang="en-US" dirty="0" smtClean="0">
                <a:solidFill>
                  <a:schemeClr val="accent2"/>
                </a:solidFill>
                <a:ea typeface="黑体" panose="02010609060101010101" pitchFamily="49" charset="-122"/>
                <a:cs typeface="Arial" panose="020B0604020202020204" pitchFamily="34" charset="0"/>
              </a:rPr>
              <a:t>车床技工停下来告诉搬运工说，一次要</a:t>
            </a:r>
            <a:r>
              <a:rPr lang="en-US" altLang="zh-CN" dirty="0" smtClean="0">
                <a:solidFill>
                  <a:schemeClr val="accent2"/>
                </a:solidFill>
                <a:ea typeface="黑体" panose="02010609060101010101" pitchFamily="49" charset="-122"/>
                <a:cs typeface="Arial" panose="020B0604020202020204" pitchFamily="34" charset="0"/>
              </a:rPr>
              <a:t>8000</a:t>
            </a:r>
            <a:r>
              <a:rPr lang="zh-CN" altLang="en-US" dirty="0" smtClean="0">
                <a:solidFill>
                  <a:schemeClr val="accent2"/>
                </a:solidFill>
                <a:ea typeface="黑体" panose="02010609060101010101" pitchFamily="49" charset="-122"/>
                <a:cs typeface="Arial" panose="020B0604020202020204" pitchFamily="34" charset="0"/>
              </a:rPr>
              <a:t>个零件放到小仓库固定的地方，然后回到车床工作；搬运工开始分两组工作，一组从大仓库搬货到箱子中，另一组将箱子直接运到小仓库指定地方，</a:t>
            </a:r>
            <a:r>
              <a:rPr lang="en-US" altLang="zh-CN" dirty="0" smtClean="0">
                <a:solidFill>
                  <a:schemeClr val="accent2"/>
                </a:solidFill>
                <a:ea typeface="黑体" panose="02010609060101010101" pitchFamily="49" charset="-122"/>
                <a:cs typeface="Arial" panose="020B0604020202020204" pitchFamily="34" charset="0"/>
              </a:rPr>
              <a:t>8000</a:t>
            </a:r>
            <a:r>
              <a:rPr lang="zh-CN" altLang="en-US" dirty="0" smtClean="0">
                <a:solidFill>
                  <a:schemeClr val="accent2"/>
                </a:solidFill>
                <a:ea typeface="黑体" panose="02010609060101010101" pitchFamily="49" charset="-122"/>
                <a:cs typeface="Arial" panose="020B0604020202020204" pitchFamily="34" charset="0"/>
              </a:rPr>
              <a:t>个运完后，技工再停下来检查；然后继续下一次</a:t>
            </a:r>
            <a:r>
              <a:rPr lang="en-US" altLang="zh-CN" dirty="0" smtClean="0">
                <a:solidFill>
                  <a:schemeClr val="accent2"/>
                </a:solidFill>
                <a:ea typeface="黑体" panose="02010609060101010101" pitchFamily="49" charset="-122"/>
                <a:cs typeface="Arial" panose="020B0604020202020204" pitchFamily="34" charset="0"/>
              </a:rPr>
              <a:t>8000</a:t>
            </a:r>
            <a:r>
              <a:rPr lang="zh-CN" altLang="en-US" dirty="0" smtClean="0">
                <a:solidFill>
                  <a:schemeClr val="accent2"/>
                </a:solidFill>
                <a:ea typeface="黑体" panose="02010609060101010101" pitchFamily="49" charset="-122"/>
                <a:cs typeface="Arial" panose="020B0604020202020204" pitchFamily="34" charset="0"/>
              </a:rPr>
              <a:t>个零件的搬运，</a:t>
            </a:r>
            <a:r>
              <a:rPr lang="en-US" altLang="zh-CN" dirty="0" smtClean="0">
                <a:solidFill>
                  <a:schemeClr val="accent2"/>
                </a:solidFill>
                <a:ea typeface="黑体" panose="02010609060101010101" pitchFamily="49" charset="-122"/>
                <a:cs typeface="Arial" panose="020B0604020202020204" pitchFamily="34" charset="0"/>
              </a:rPr>
              <a:t>……</a:t>
            </a:r>
          </a:p>
          <a:p>
            <a:pPr marL="342900" indent="-342900" algn="just">
              <a:lnSpc>
                <a:spcPct val="105000"/>
              </a:lnSpc>
              <a:buNone/>
            </a:pPr>
            <a:r>
              <a:rPr lang="zh-CN" altLang="en-US" dirty="0" smtClean="0">
                <a:solidFill>
                  <a:srgbClr val="D1390F"/>
                </a:solidFill>
                <a:ea typeface="黑体" panose="02010609060101010101" pitchFamily="49" charset="-122"/>
                <a:cs typeface="Arial" panose="020B0604020202020204" pitchFamily="34" charset="0"/>
              </a:rPr>
              <a:t>                            上述两种方式中，哪种方式的生产效率更高呢？</a:t>
            </a:r>
          </a:p>
        </p:txBody>
      </p:sp>
      <p:sp>
        <p:nvSpPr>
          <p:cNvPr id="2" name="标题 1"/>
          <p:cNvSpPr>
            <a:spLocks noGrp="1"/>
          </p:cNvSpPr>
          <p:nvPr>
            <p:ph type="title"/>
          </p:nvPr>
        </p:nvSpPr>
        <p:spPr/>
        <p:txBody>
          <a:bodyPr/>
          <a:lstStyle/>
          <a:p>
            <a:r>
              <a:rPr lang="zh-CN" altLang="en-US" dirty="0"/>
              <a:t>例：中断、</a:t>
            </a:r>
            <a:r>
              <a:rPr lang="en-US" altLang="zh-CN" dirty="0"/>
              <a:t>DMA</a:t>
            </a:r>
            <a:r>
              <a:rPr lang="zh-CN" altLang="en-US" dirty="0"/>
              <a:t>方式下</a:t>
            </a:r>
            <a:r>
              <a:rPr lang="en-US" altLang="zh-CN" dirty="0"/>
              <a:t>CPU</a:t>
            </a:r>
            <a:r>
              <a:rPr lang="zh-CN" altLang="en-US" dirty="0"/>
              <a:t>的开销</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9011">
                                            <p:txEl>
                                              <p:pRg st="3" end="3"/>
                                            </p:txEl>
                                          </p:spTgt>
                                        </p:tgtEl>
                                        <p:attrNameLst>
                                          <p:attrName>style.visibility</p:attrName>
                                        </p:attrNameLst>
                                      </p:cBhvr>
                                      <p:to>
                                        <p:strVal val="visible"/>
                                      </p:to>
                                    </p:set>
                                    <p:animEffect transition="in" filter="blinds(horizontal)">
                                      <p:cBhvr>
                                        <p:cTn id="7" dur="500"/>
                                        <p:tgtEl>
                                          <p:spTgt spid="2990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11">
                                            <p:txEl>
                                              <p:pRg st="4" end="4"/>
                                            </p:txEl>
                                          </p:spTgt>
                                        </p:tgtEl>
                                        <p:attrNameLst>
                                          <p:attrName>style.visibility</p:attrName>
                                        </p:attrNameLst>
                                      </p:cBhvr>
                                      <p:to>
                                        <p:strVal val="visible"/>
                                      </p:to>
                                    </p:set>
                                    <p:animEffect transition="in" filter="blinds(horizontal)">
                                      <p:cBhvr>
                                        <p:cTn id="12" dur="500"/>
                                        <p:tgtEl>
                                          <p:spTgt spid="2990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9011">
                                            <p:txEl>
                                              <p:pRg st="5" end="5"/>
                                            </p:txEl>
                                          </p:spTgt>
                                        </p:tgtEl>
                                        <p:attrNameLst>
                                          <p:attrName>style.visibility</p:attrName>
                                        </p:attrNameLst>
                                      </p:cBhvr>
                                      <p:to>
                                        <p:strVal val="visible"/>
                                      </p:to>
                                    </p:set>
                                    <p:animEffect transition="in" filter="blinds(horizontal)">
                                      <p:cBhvr>
                                        <p:cTn id="17" dur="500"/>
                                        <p:tgtEl>
                                          <p:spTgt spid="2990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9011">
                                            <p:txEl>
                                              <p:pRg st="6" end="6"/>
                                            </p:txEl>
                                          </p:spTgt>
                                        </p:tgtEl>
                                        <p:attrNameLst>
                                          <p:attrName>style.visibility</p:attrName>
                                        </p:attrNameLst>
                                      </p:cBhvr>
                                      <p:to>
                                        <p:strVal val="visible"/>
                                      </p:to>
                                    </p:set>
                                    <p:animEffect transition="in" filter="blinds(horizontal)">
                                      <p:cBhvr>
                                        <p:cTn id="22" dur="500"/>
                                        <p:tgtEl>
                                          <p:spTgt spid="299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idx="1"/>
          </p:nvPr>
        </p:nvSpPr>
        <p:spPr>
          <a:xfrm>
            <a:off x="524933" y="1154114"/>
            <a:ext cx="10989733" cy="5348287"/>
          </a:xfrm>
        </p:spPr>
        <p:txBody>
          <a:bodyPr>
            <a:normAutofit/>
          </a:bodyPr>
          <a:lstStyle/>
          <a:p>
            <a:pPr marL="342900" indent="-342900" algn="just">
              <a:lnSpc>
                <a:spcPct val="115000"/>
              </a:lnSpc>
              <a:spcBef>
                <a:spcPct val="0"/>
              </a:spcBef>
            </a:pPr>
            <a:r>
              <a:rPr lang="zh-CN" altLang="en-US" sz="2000" dirty="0">
                <a:solidFill>
                  <a:srgbClr val="D1390F"/>
                </a:solidFill>
                <a:ea typeface="黑体" panose="02010609060101010101" pitchFamily="49" charset="-122"/>
              </a:rPr>
              <a:t>中断传送：</a:t>
            </a:r>
          </a:p>
          <a:p>
            <a:pPr marL="742950" lvl="1" indent="-285750" algn="just">
              <a:lnSpc>
                <a:spcPct val="115000"/>
              </a:lnSpc>
              <a:spcBef>
                <a:spcPct val="0"/>
              </a:spcBef>
            </a:pPr>
            <a:r>
              <a:rPr lang="zh-CN" altLang="en-US" sz="2000" dirty="0">
                <a:ea typeface="黑体" panose="02010609060101010101" pitchFamily="49" charset="-122"/>
              </a:rPr>
              <a:t>硬盘每次中断，可以以</a:t>
            </a:r>
            <a:r>
              <a:rPr lang="en-US" altLang="zh-CN" sz="2000" dirty="0">
                <a:ea typeface="黑体" panose="02010609060101010101" pitchFamily="49" charset="-122"/>
              </a:rPr>
              <a:t>16</a:t>
            </a:r>
            <a:r>
              <a:rPr lang="zh-CN" altLang="en-US" sz="2000" dirty="0">
                <a:ea typeface="黑体" panose="02010609060101010101" pitchFamily="49" charset="-122"/>
              </a:rPr>
              <a:t>字节为单位进行传送，为保证没有任何数据被错过，应达到每秒</a:t>
            </a:r>
            <a:r>
              <a:rPr lang="en-US" altLang="zh-CN" sz="2000" dirty="0">
                <a:ea typeface="黑体" panose="02010609060101010101" pitchFamily="49" charset="-122"/>
              </a:rPr>
              <a:t>4MB /16B=250k</a:t>
            </a:r>
            <a:r>
              <a:rPr lang="zh-CN" altLang="en-US" sz="2000" dirty="0">
                <a:ea typeface="黑体" panose="02010609060101010101" pitchFamily="49" charset="-122"/>
              </a:rPr>
              <a:t>次中断的速度；</a:t>
            </a:r>
          </a:p>
          <a:p>
            <a:pPr marL="742950" lvl="1" indent="-285750" algn="just">
              <a:lnSpc>
                <a:spcPct val="115000"/>
              </a:lnSpc>
              <a:spcBef>
                <a:spcPct val="0"/>
              </a:spcBef>
            </a:pPr>
            <a:r>
              <a:rPr lang="zh-CN" altLang="en-US" sz="2000" dirty="0">
                <a:ea typeface="黑体" panose="02010609060101010101" pitchFamily="49" charset="-122"/>
              </a:rPr>
              <a:t>每秒钟用于中断的时钟周期数为</a:t>
            </a:r>
            <a:r>
              <a:rPr lang="en-US" altLang="zh-CN" sz="2000" dirty="0">
                <a:ea typeface="黑体" panose="02010609060101010101" pitchFamily="49" charset="-122"/>
              </a:rPr>
              <a:t>250kx500=125x10</a:t>
            </a:r>
            <a:r>
              <a:rPr lang="en-US" altLang="zh-CN" sz="2000" baseline="30000" dirty="0">
                <a:ea typeface="黑体" panose="02010609060101010101" pitchFamily="49" charset="-122"/>
              </a:rPr>
              <a:t>6</a:t>
            </a:r>
            <a:r>
              <a:rPr lang="zh-CN" altLang="en-US" sz="2000" dirty="0">
                <a:ea typeface="黑体" panose="02010609060101010101" pitchFamily="49" charset="-122"/>
              </a:rPr>
              <a:t>；</a:t>
            </a:r>
          </a:p>
          <a:p>
            <a:pPr marL="742950" lvl="1" indent="-285750" algn="just">
              <a:lnSpc>
                <a:spcPct val="115000"/>
              </a:lnSpc>
              <a:spcBef>
                <a:spcPct val="0"/>
              </a:spcBef>
            </a:pPr>
            <a:r>
              <a:rPr lang="zh-CN" altLang="en-US" sz="2000" dirty="0">
                <a:ea typeface="黑体" panose="02010609060101010101" pitchFamily="49" charset="-122"/>
              </a:rPr>
              <a:t>在一次数据传输中，处理器花费在</a:t>
            </a:r>
            <a:r>
              <a:rPr lang="en-US" altLang="zh-CN" sz="2000" dirty="0">
                <a:ea typeface="黑体" panose="02010609060101010101" pitchFamily="49" charset="-122"/>
              </a:rPr>
              <a:t>I/O</a:t>
            </a:r>
            <a:r>
              <a:rPr lang="zh-CN" altLang="en-US" sz="2000" dirty="0">
                <a:ea typeface="黑体" panose="02010609060101010101" pitchFamily="49" charset="-122"/>
              </a:rPr>
              <a:t>上的时间的百分比为：</a:t>
            </a:r>
            <a:r>
              <a:rPr lang="en-US" altLang="zh-CN" sz="2000" dirty="0">
                <a:ea typeface="黑体" panose="02010609060101010101" pitchFamily="49" charset="-122"/>
              </a:rPr>
              <a:t>125x10</a:t>
            </a:r>
            <a:r>
              <a:rPr lang="en-US" altLang="zh-CN" sz="2000" baseline="30000" dirty="0">
                <a:ea typeface="黑体" panose="02010609060101010101" pitchFamily="49" charset="-122"/>
              </a:rPr>
              <a:t>6</a:t>
            </a:r>
            <a:r>
              <a:rPr lang="en-US" altLang="zh-CN" sz="2000" dirty="0">
                <a:ea typeface="黑体" panose="02010609060101010101" pitchFamily="49" charset="-122"/>
              </a:rPr>
              <a:t>/(500x10</a:t>
            </a:r>
            <a:r>
              <a:rPr lang="en-US" altLang="zh-CN" sz="2000" baseline="30000" dirty="0">
                <a:ea typeface="黑体" panose="02010609060101010101" pitchFamily="49" charset="-122"/>
              </a:rPr>
              <a:t>6</a:t>
            </a:r>
            <a:r>
              <a:rPr lang="en-US" altLang="zh-CN" sz="2000" dirty="0">
                <a:ea typeface="黑体" panose="02010609060101010101" pitchFamily="49" charset="-122"/>
              </a:rPr>
              <a:t>)=25%</a:t>
            </a:r>
            <a:r>
              <a:rPr lang="zh-CN" altLang="en-US" sz="2000" dirty="0">
                <a:ea typeface="黑体" panose="02010609060101010101" pitchFamily="49" charset="-122"/>
              </a:rPr>
              <a:t>；</a:t>
            </a:r>
          </a:p>
          <a:p>
            <a:pPr marL="742950" lvl="1" indent="-285750" algn="just">
              <a:lnSpc>
                <a:spcPct val="115000"/>
              </a:lnSpc>
              <a:spcBef>
                <a:spcPct val="0"/>
              </a:spcBef>
            </a:pPr>
            <a:r>
              <a:rPr lang="zh-CN" altLang="en-US" sz="2000" dirty="0">
                <a:ea typeface="黑体" panose="02010609060101010101" pitchFamily="49" charset="-122"/>
              </a:rPr>
              <a:t>假定硬盘仅用其中</a:t>
            </a:r>
            <a:r>
              <a:rPr lang="en-US" altLang="zh-CN" sz="2000" dirty="0">
                <a:ea typeface="黑体" panose="02010609060101010101" pitchFamily="49" charset="-122"/>
              </a:rPr>
              <a:t>5%</a:t>
            </a:r>
            <a:r>
              <a:rPr lang="zh-CN" altLang="en-US" sz="2000" dirty="0">
                <a:ea typeface="黑体" panose="02010609060101010101" pitchFamily="49" charset="-122"/>
              </a:rPr>
              <a:t>的时间来传送数据，则处理器花费在</a:t>
            </a:r>
            <a:r>
              <a:rPr lang="en-US" altLang="zh-CN" sz="2000" dirty="0">
                <a:ea typeface="黑体" panose="02010609060101010101" pitchFamily="49" charset="-122"/>
              </a:rPr>
              <a:t>I/O</a:t>
            </a:r>
            <a:r>
              <a:rPr lang="zh-CN" altLang="en-US" sz="2000" dirty="0">
                <a:ea typeface="黑体" panose="02010609060101010101" pitchFamily="49" charset="-122"/>
              </a:rPr>
              <a:t>方面的百分比为</a:t>
            </a:r>
            <a:r>
              <a:rPr lang="en-US" altLang="zh-CN" sz="2000" dirty="0">
                <a:ea typeface="黑体" panose="02010609060101010101" pitchFamily="49" charset="-122"/>
              </a:rPr>
              <a:t>25%x5%=1.25% </a:t>
            </a:r>
            <a:r>
              <a:rPr lang="zh-CN" altLang="en-US" sz="2000" dirty="0">
                <a:ea typeface="黑体" panose="02010609060101010101" pitchFamily="49" charset="-122"/>
              </a:rPr>
              <a:t>。</a:t>
            </a:r>
          </a:p>
          <a:p>
            <a:pPr marL="342900" indent="-342900" algn="just">
              <a:lnSpc>
                <a:spcPct val="115000"/>
              </a:lnSpc>
              <a:spcBef>
                <a:spcPct val="0"/>
              </a:spcBef>
            </a:pPr>
            <a:r>
              <a:rPr lang="en-US" altLang="zh-CN" sz="2000" dirty="0">
                <a:solidFill>
                  <a:srgbClr val="D1390F"/>
                </a:solidFill>
                <a:ea typeface="黑体" panose="02010609060101010101" pitchFamily="49" charset="-122"/>
              </a:rPr>
              <a:t>DMA</a:t>
            </a:r>
            <a:r>
              <a:rPr lang="zh-CN" altLang="en-US" sz="2000" dirty="0">
                <a:solidFill>
                  <a:srgbClr val="D1390F"/>
                </a:solidFill>
                <a:ea typeface="黑体" panose="02010609060101010101" pitchFamily="49" charset="-122"/>
              </a:rPr>
              <a:t>传送：</a:t>
            </a:r>
          </a:p>
          <a:p>
            <a:pPr marL="742950" lvl="1" indent="-285750">
              <a:lnSpc>
                <a:spcPct val="115000"/>
              </a:lnSpc>
              <a:spcBef>
                <a:spcPct val="0"/>
              </a:spcBef>
            </a:pPr>
            <a:r>
              <a:rPr lang="zh-CN" altLang="en-US" sz="2000" dirty="0">
                <a:ea typeface="黑体" panose="02010609060101010101" pitchFamily="49" charset="-122"/>
              </a:rPr>
              <a:t>每次</a:t>
            </a:r>
            <a:r>
              <a:rPr lang="en-US" altLang="zh-CN" sz="2000" dirty="0">
                <a:ea typeface="黑体" panose="02010609060101010101" pitchFamily="49" charset="-122"/>
              </a:rPr>
              <a:t>DMA</a:t>
            </a:r>
            <a:r>
              <a:rPr lang="zh-CN" altLang="en-US" sz="2000" dirty="0">
                <a:ea typeface="黑体" panose="02010609060101010101" pitchFamily="49" charset="-122"/>
              </a:rPr>
              <a:t>传送将花费</a:t>
            </a:r>
            <a:r>
              <a:rPr lang="en-US" altLang="zh-CN" sz="2000" dirty="0">
                <a:ea typeface="黑体" panose="02010609060101010101" pitchFamily="49" charset="-122"/>
              </a:rPr>
              <a:t>8000B/(4MB/Sec)≈2x10</a:t>
            </a:r>
            <a:r>
              <a:rPr lang="en-US" altLang="zh-CN" sz="2000" baseline="30000" dirty="0">
                <a:ea typeface="黑体" panose="02010609060101010101" pitchFamily="49" charset="-122"/>
              </a:rPr>
              <a:t>-3</a:t>
            </a:r>
            <a:r>
              <a:rPr lang="zh-CN" altLang="en-US" sz="2000" dirty="0">
                <a:ea typeface="黑体" panose="02010609060101010101" pitchFamily="49" charset="-122"/>
              </a:rPr>
              <a:t>秒；</a:t>
            </a:r>
          </a:p>
          <a:p>
            <a:pPr marL="742950" lvl="1" indent="-285750">
              <a:lnSpc>
                <a:spcPct val="115000"/>
              </a:lnSpc>
              <a:spcBef>
                <a:spcPct val="0"/>
              </a:spcBef>
            </a:pPr>
            <a:r>
              <a:rPr lang="zh-CN" altLang="en-US" sz="2000" dirty="0">
                <a:ea typeface="黑体" panose="02010609060101010101" pitchFamily="49" charset="-122"/>
              </a:rPr>
              <a:t>一秒钟内有</a:t>
            </a:r>
            <a:r>
              <a:rPr lang="en-US" altLang="zh-CN" sz="2000" dirty="0">
                <a:ea typeface="黑体" panose="02010609060101010101" pitchFamily="49" charset="-122"/>
              </a:rPr>
              <a:t>1/(2x10</a:t>
            </a:r>
            <a:r>
              <a:rPr lang="en-US" altLang="zh-CN" sz="2000" baseline="30000" dirty="0">
                <a:ea typeface="黑体" panose="02010609060101010101" pitchFamily="49" charset="-122"/>
              </a:rPr>
              <a:t>-3 </a:t>
            </a:r>
            <a:r>
              <a:rPr lang="en-US" altLang="zh-CN" sz="2000" dirty="0">
                <a:ea typeface="黑体" panose="02010609060101010101" pitchFamily="49" charset="-122"/>
              </a:rPr>
              <a:t>)=500</a:t>
            </a:r>
            <a:r>
              <a:rPr lang="zh-CN" altLang="en-US" sz="2000" dirty="0">
                <a:ea typeface="黑体" panose="02010609060101010101" pitchFamily="49" charset="-122"/>
              </a:rPr>
              <a:t>次</a:t>
            </a:r>
            <a:r>
              <a:rPr lang="en-US" altLang="zh-CN" sz="2000" dirty="0">
                <a:ea typeface="黑体" panose="02010609060101010101" pitchFamily="49" charset="-122"/>
              </a:rPr>
              <a:t>DMA</a:t>
            </a:r>
            <a:r>
              <a:rPr lang="zh-CN" altLang="en-US" sz="2000" dirty="0">
                <a:ea typeface="黑体" panose="02010609060101010101" pitchFamily="49" charset="-122"/>
              </a:rPr>
              <a:t>传送；</a:t>
            </a:r>
          </a:p>
          <a:p>
            <a:pPr marL="742950" lvl="1" indent="-285750">
              <a:lnSpc>
                <a:spcPct val="115000"/>
              </a:lnSpc>
              <a:spcBef>
                <a:spcPct val="0"/>
              </a:spcBef>
            </a:pPr>
            <a:r>
              <a:rPr lang="zh-CN" altLang="en-US" sz="2000" dirty="0">
                <a:ea typeface="黑体" panose="02010609060101010101" pitchFamily="49" charset="-122"/>
              </a:rPr>
              <a:t>如果硬盘一直在传送数据的话，处理器必须每秒钟花 </a:t>
            </a:r>
            <a:r>
              <a:rPr lang="en-US" altLang="zh-CN" sz="2000" dirty="0">
                <a:ea typeface="黑体" panose="02010609060101010101" pitchFamily="49" charset="-122"/>
              </a:rPr>
              <a:t>(1000+500)x500=750x10</a:t>
            </a:r>
            <a:r>
              <a:rPr lang="en-US" altLang="zh-CN" sz="2000" baseline="30000" dirty="0">
                <a:ea typeface="黑体" panose="02010609060101010101" pitchFamily="49" charset="-122"/>
              </a:rPr>
              <a:t>3</a:t>
            </a:r>
            <a:r>
              <a:rPr lang="zh-CN" altLang="en-US" sz="2000" dirty="0">
                <a:ea typeface="黑体" panose="02010609060101010101" pitchFamily="49" charset="-122"/>
              </a:rPr>
              <a:t>个时钟周期来为硬盘</a:t>
            </a:r>
            <a:r>
              <a:rPr lang="en-US" altLang="zh-CN" sz="2000" dirty="0">
                <a:ea typeface="黑体" panose="02010609060101010101" pitchFamily="49" charset="-122"/>
              </a:rPr>
              <a:t>I/O</a:t>
            </a:r>
            <a:r>
              <a:rPr lang="zh-CN" altLang="en-US" sz="2000" dirty="0">
                <a:ea typeface="黑体" panose="02010609060101010101" pitchFamily="49" charset="-122"/>
              </a:rPr>
              <a:t>操作服务；</a:t>
            </a:r>
          </a:p>
          <a:p>
            <a:pPr marL="742950" lvl="1" indent="-285750">
              <a:lnSpc>
                <a:spcPct val="115000"/>
              </a:lnSpc>
              <a:spcBef>
                <a:spcPct val="0"/>
              </a:spcBef>
            </a:pPr>
            <a:r>
              <a:rPr lang="zh-CN" altLang="en-US" sz="2000" dirty="0">
                <a:ea typeface="黑体" panose="02010609060101010101" pitchFamily="49" charset="-122"/>
              </a:rPr>
              <a:t>在硬盘</a:t>
            </a:r>
            <a:r>
              <a:rPr lang="en-US" altLang="zh-CN" sz="2000" dirty="0">
                <a:ea typeface="黑体" panose="02010609060101010101" pitchFamily="49" charset="-122"/>
              </a:rPr>
              <a:t>I/O</a:t>
            </a:r>
            <a:r>
              <a:rPr lang="zh-CN" altLang="en-US" sz="2000" dirty="0">
                <a:ea typeface="黑体" panose="02010609060101010101" pitchFamily="49" charset="-122"/>
              </a:rPr>
              <a:t>操作上处理器花费的时间占：</a:t>
            </a:r>
          </a:p>
          <a:p>
            <a:pPr marL="342900" indent="-342900">
              <a:lnSpc>
                <a:spcPct val="115000"/>
              </a:lnSpc>
              <a:spcBef>
                <a:spcPct val="0"/>
              </a:spcBef>
              <a:buNone/>
            </a:pPr>
            <a:r>
              <a:rPr lang="zh-CN" altLang="en-US" sz="2000" dirty="0">
                <a:ea typeface="黑体" panose="02010609060101010101" pitchFamily="49" charset="-122"/>
              </a:rPr>
              <a:t>                                </a:t>
            </a:r>
            <a:r>
              <a:rPr lang="en-US" altLang="zh-CN" sz="2000" dirty="0">
                <a:ea typeface="黑体" panose="02010609060101010101" pitchFamily="49" charset="-122"/>
              </a:rPr>
              <a:t>750x10</a:t>
            </a:r>
            <a:r>
              <a:rPr lang="en-US" altLang="zh-CN" sz="2000" baseline="30000" dirty="0">
                <a:ea typeface="黑体" panose="02010609060101010101" pitchFamily="49" charset="-122"/>
              </a:rPr>
              <a:t>3</a:t>
            </a:r>
            <a:r>
              <a:rPr lang="en-US" altLang="zh-CN" sz="2000" dirty="0">
                <a:ea typeface="黑体" panose="02010609060101010101" pitchFamily="49" charset="-122"/>
              </a:rPr>
              <a:t>/(500x10</a:t>
            </a:r>
            <a:r>
              <a:rPr lang="en-US" altLang="zh-CN" sz="2000" baseline="30000" dirty="0">
                <a:ea typeface="黑体" panose="02010609060101010101" pitchFamily="49" charset="-122"/>
              </a:rPr>
              <a:t>6</a:t>
            </a:r>
            <a:r>
              <a:rPr lang="en-US" altLang="zh-CN" sz="2000" dirty="0">
                <a:ea typeface="黑体" panose="02010609060101010101" pitchFamily="49" charset="-122"/>
              </a:rPr>
              <a:t>)=1.5x10</a:t>
            </a:r>
            <a:r>
              <a:rPr lang="en-US" altLang="zh-CN" sz="2000" baseline="30000" dirty="0">
                <a:ea typeface="黑体" panose="02010609060101010101" pitchFamily="49" charset="-122"/>
              </a:rPr>
              <a:t>-3</a:t>
            </a:r>
            <a:r>
              <a:rPr lang="en-US" altLang="zh-CN" sz="2000" dirty="0">
                <a:ea typeface="黑体" panose="02010609060101010101" pitchFamily="49" charset="-122"/>
              </a:rPr>
              <a:t>=0.15%</a:t>
            </a:r>
            <a:r>
              <a:rPr lang="en-US" altLang="zh-CN" sz="2200" b="0" dirty="0">
                <a:ea typeface="黑体" panose="02010609060101010101" pitchFamily="49" charset="-122"/>
              </a:rPr>
              <a:t> </a:t>
            </a:r>
            <a:r>
              <a:rPr lang="zh-CN" altLang="en-US" sz="2200" b="0" dirty="0">
                <a:ea typeface="黑体" panose="02010609060101010101" pitchFamily="49" charset="-122"/>
              </a:rPr>
              <a:t>。</a:t>
            </a:r>
          </a:p>
        </p:txBody>
      </p:sp>
      <p:sp>
        <p:nvSpPr>
          <p:cNvPr id="116740" name="Text Box 4"/>
          <p:cNvSpPr txBox="1">
            <a:spLocks noChangeArrowheads="1"/>
          </p:cNvSpPr>
          <p:nvPr/>
        </p:nvSpPr>
        <p:spPr bwMode="auto">
          <a:xfrm>
            <a:off x="1901826" y="739775"/>
            <a:ext cx="85629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1900">
                <a:latin typeface="黑体" panose="02010609060101010101" pitchFamily="49" charset="-122"/>
                <a:ea typeface="黑体" panose="02010609060101010101" pitchFamily="49" charset="-122"/>
              </a:rPr>
              <a:t>一旦磁盘被启动传送，就以</a:t>
            </a:r>
            <a:r>
              <a:rPr lang="en-US" altLang="zh-CN" sz="1900">
                <a:latin typeface="黑体" panose="02010609060101010101" pitchFamily="49" charset="-122"/>
                <a:ea typeface="黑体" panose="02010609060101010101" pitchFamily="49" charset="-122"/>
              </a:rPr>
              <a:t>4MB/s</a:t>
            </a:r>
            <a:r>
              <a:rPr lang="zh-CN" altLang="en-US" sz="1900">
                <a:latin typeface="黑体" panose="02010609060101010101" pitchFamily="49" charset="-122"/>
                <a:ea typeface="黑体" panose="02010609060101010101" pitchFamily="49" charset="-122"/>
              </a:rPr>
              <a:t>的速度进行，主机要保证没有数据丢失！</a:t>
            </a:r>
          </a:p>
        </p:txBody>
      </p:sp>
      <p:sp>
        <p:nvSpPr>
          <p:cNvPr id="2" name="标题 1"/>
          <p:cNvSpPr>
            <a:spLocks noGrp="1"/>
          </p:cNvSpPr>
          <p:nvPr>
            <p:ph type="title"/>
          </p:nvPr>
        </p:nvSpPr>
        <p:spPr/>
        <p:txBody>
          <a:bodyPr/>
          <a:lstStyle/>
          <a:p>
            <a:r>
              <a:rPr lang="zh-CN" altLang="en-US" dirty="0"/>
              <a:t>例：中断、</a:t>
            </a:r>
            <a:r>
              <a:rPr lang="en-US" altLang="zh-CN" dirty="0"/>
              <a:t>DMA</a:t>
            </a:r>
            <a:r>
              <a:rPr lang="zh-CN" altLang="en-US" dirty="0"/>
              <a:t>方式下</a:t>
            </a:r>
            <a:r>
              <a:rPr lang="en-US" altLang="zh-CN" dirty="0"/>
              <a:t>CPU</a:t>
            </a:r>
            <a:r>
              <a:rPr lang="zh-CN" altLang="en-US" dirty="0"/>
              <a:t>的开销</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animEffect transition="in" filter="blinds(horizontal)">
                                      <p:cBhvr>
                                        <p:cTn id="7" dur="500"/>
                                        <p:tgtEl>
                                          <p:spTgt spid="300035">
                                            <p:txEl>
                                              <p:pRg st="1" end="1"/>
                                            </p:txEl>
                                          </p:spTgt>
                                        </p:tgtEl>
                                      </p:cBhvr>
                                    </p:animEffect>
                                  </p:childTnLst>
                                  <p:subTnLst>
                                    <p:animClr clrSpc="rgb" dir="cw">
                                      <p:cBhvr override="childStyle">
                                        <p:cTn dur="1" fill="hold" display="0" masterRel="nextClick" afterEffect="1"/>
                                        <p:tgtEl>
                                          <p:spTgt spid="300035">
                                            <p:txEl>
                                              <p:pRg st="1" end="1"/>
                                            </p:txEl>
                                          </p:spTgt>
                                        </p:tgtEl>
                                        <p:attrNameLst>
                                          <p:attrName>ppt_c</p:attrName>
                                        </p:attrNameLst>
                                      </p:cBhvr>
                                      <p:to>
                                        <a:srgbClr val="3399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5">
                                            <p:txEl>
                                              <p:pRg st="2" end="2"/>
                                            </p:txEl>
                                          </p:spTgt>
                                        </p:tgtEl>
                                        <p:attrNameLst>
                                          <p:attrName>style.visibility</p:attrName>
                                        </p:attrNameLst>
                                      </p:cBhvr>
                                      <p:to>
                                        <p:strVal val="visible"/>
                                      </p:to>
                                    </p:set>
                                    <p:animEffect transition="in" filter="blinds(horizontal)">
                                      <p:cBhvr>
                                        <p:cTn id="12" dur="500"/>
                                        <p:tgtEl>
                                          <p:spTgt spid="300035">
                                            <p:txEl>
                                              <p:pRg st="2" end="2"/>
                                            </p:txEl>
                                          </p:spTgt>
                                        </p:tgtEl>
                                      </p:cBhvr>
                                    </p:animEffect>
                                  </p:childTnLst>
                                  <p:subTnLst>
                                    <p:animClr clrSpc="rgb" dir="cw">
                                      <p:cBhvr override="childStyle">
                                        <p:cTn dur="1" fill="hold" display="0" masterRel="nextClick" afterEffect="1"/>
                                        <p:tgtEl>
                                          <p:spTgt spid="300035">
                                            <p:txEl>
                                              <p:pRg st="2" end="2"/>
                                            </p:txEl>
                                          </p:spTgt>
                                        </p:tgtEl>
                                        <p:attrNameLst>
                                          <p:attrName>ppt_c</p:attrName>
                                        </p:attrNameLst>
                                      </p:cBhvr>
                                      <p:to>
                                        <a:srgbClr val="3399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5">
                                            <p:txEl>
                                              <p:pRg st="3" end="3"/>
                                            </p:txEl>
                                          </p:spTgt>
                                        </p:tgtEl>
                                        <p:attrNameLst>
                                          <p:attrName>style.visibility</p:attrName>
                                        </p:attrNameLst>
                                      </p:cBhvr>
                                      <p:to>
                                        <p:strVal val="visible"/>
                                      </p:to>
                                    </p:set>
                                    <p:animEffect transition="in" filter="blinds(horizontal)">
                                      <p:cBhvr>
                                        <p:cTn id="17" dur="500"/>
                                        <p:tgtEl>
                                          <p:spTgt spid="300035">
                                            <p:txEl>
                                              <p:pRg st="3" end="3"/>
                                            </p:txEl>
                                          </p:spTgt>
                                        </p:tgtEl>
                                      </p:cBhvr>
                                    </p:animEffect>
                                  </p:childTnLst>
                                  <p:subTnLst>
                                    <p:animClr clrSpc="rgb" dir="cw">
                                      <p:cBhvr override="childStyle">
                                        <p:cTn dur="1" fill="hold" display="0" masterRel="nextClick" afterEffect="1"/>
                                        <p:tgtEl>
                                          <p:spTgt spid="300035">
                                            <p:txEl>
                                              <p:pRg st="3" end="3"/>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5">
                                            <p:txEl>
                                              <p:pRg st="4" end="4"/>
                                            </p:txEl>
                                          </p:spTgt>
                                        </p:tgtEl>
                                        <p:attrNameLst>
                                          <p:attrName>style.visibility</p:attrName>
                                        </p:attrNameLst>
                                      </p:cBhvr>
                                      <p:to>
                                        <p:strVal val="visible"/>
                                      </p:to>
                                    </p:set>
                                    <p:animEffect transition="in" filter="blinds(horizontal)">
                                      <p:cBhvr>
                                        <p:cTn id="22" dur="500"/>
                                        <p:tgtEl>
                                          <p:spTgt spid="300035">
                                            <p:txEl>
                                              <p:pRg st="4" end="4"/>
                                            </p:txEl>
                                          </p:spTgt>
                                        </p:tgtEl>
                                      </p:cBhvr>
                                    </p:animEffect>
                                  </p:childTnLst>
                                  <p:subTnLst>
                                    <p:animClr clrSpc="rgb" dir="cw">
                                      <p:cBhvr override="childStyle">
                                        <p:cTn dur="1" fill="hold" display="0" masterRel="nextClick" afterEffect="1"/>
                                        <p:tgtEl>
                                          <p:spTgt spid="300035">
                                            <p:txEl>
                                              <p:pRg st="4" end="4"/>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0035">
                                            <p:txEl>
                                              <p:pRg st="6" end="6"/>
                                            </p:txEl>
                                          </p:spTgt>
                                        </p:tgtEl>
                                        <p:attrNameLst>
                                          <p:attrName>style.visibility</p:attrName>
                                        </p:attrNameLst>
                                      </p:cBhvr>
                                      <p:to>
                                        <p:strVal val="visible"/>
                                      </p:to>
                                    </p:set>
                                    <p:animEffect transition="in" filter="blinds(horizontal)">
                                      <p:cBhvr>
                                        <p:cTn id="27" dur="500"/>
                                        <p:tgtEl>
                                          <p:spTgt spid="300035">
                                            <p:txEl>
                                              <p:pRg st="6" end="6"/>
                                            </p:txEl>
                                          </p:spTgt>
                                        </p:tgtEl>
                                      </p:cBhvr>
                                    </p:animEffect>
                                  </p:childTnLst>
                                  <p:subTnLst>
                                    <p:animClr clrSpc="rgb" dir="cw">
                                      <p:cBhvr override="childStyle">
                                        <p:cTn dur="1" fill="hold" display="0" masterRel="nextClick" afterEffect="1"/>
                                        <p:tgtEl>
                                          <p:spTgt spid="300035">
                                            <p:txEl>
                                              <p:pRg st="6" end="6"/>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0035">
                                            <p:txEl>
                                              <p:pRg st="7" end="7"/>
                                            </p:txEl>
                                          </p:spTgt>
                                        </p:tgtEl>
                                        <p:attrNameLst>
                                          <p:attrName>style.visibility</p:attrName>
                                        </p:attrNameLst>
                                      </p:cBhvr>
                                      <p:to>
                                        <p:strVal val="visible"/>
                                      </p:to>
                                    </p:set>
                                    <p:animEffect transition="in" filter="blinds(horizontal)">
                                      <p:cBhvr>
                                        <p:cTn id="32" dur="500"/>
                                        <p:tgtEl>
                                          <p:spTgt spid="300035">
                                            <p:txEl>
                                              <p:pRg st="7" end="7"/>
                                            </p:txEl>
                                          </p:spTgt>
                                        </p:tgtEl>
                                      </p:cBhvr>
                                    </p:animEffect>
                                  </p:childTnLst>
                                  <p:subTnLst>
                                    <p:animClr clrSpc="rgb" dir="cw">
                                      <p:cBhvr override="childStyle">
                                        <p:cTn dur="1" fill="hold" display="0" masterRel="nextClick" afterEffect="1"/>
                                        <p:tgtEl>
                                          <p:spTgt spid="300035">
                                            <p:txEl>
                                              <p:pRg st="7" end="7"/>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35">
                                            <p:txEl>
                                              <p:pRg st="8" end="8"/>
                                            </p:txEl>
                                          </p:spTgt>
                                        </p:tgtEl>
                                        <p:attrNameLst>
                                          <p:attrName>style.visibility</p:attrName>
                                        </p:attrNameLst>
                                      </p:cBhvr>
                                      <p:to>
                                        <p:strVal val="visible"/>
                                      </p:to>
                                    </p:set>
                                    <p:animEffect transition="in" filter="blinds(horizontal)">
                                      <p:cBhvr>
                                        <p:cTn id="37" dur="500"/>
                                        <p:tgtEl>
                                          <p:spTgt spid="300035">
                                            <p:txEl>
                                              <p:pRg st="8" end="8"/>
                                            </p:txEl>
                                          </p:spTgt>
                                        </p:tgtEl>
                                      </p:cBhvr>
                                    </p:animEffect>
                                  </p:childTnLst>
                                  <p:subTnLst>
                                    <p:animClr clrSpc="rgb" dir="cw">
                                      <p:cBhvr override="childStyle">
                                        <p:cTn dur="1" fill="hold" display="0" masterRel="nextClick" afterEffect="1"/>
                                        <p:tgtEl>
                                          <p:spTgt spid="300035">
                                            <p:txEl>
                                              <p:pRg st="8" end="8"/>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0035">
                                            <p:txEl>
                                              <p:pRg st="9" end="9"/>
                                            </p:txEl>
                                          </p:spTgt>
                                        </p:tgtEl>
                                        <p:attrNameLst>
                                          <p:attrName>style.visibility</p:attrName>
                                        </p:attrNameLst>
                                      </p:cBhvr>
                                      <p:to>
                                        <p:strVal val="visible"/>
                                      </p:to>
                                    </p:set>
                                    <p:animEffect transition="in" filter="blinds(horizontal)">
                                      <p:cBhvr>
                                        <p:cTn id="42" dur="500"/>
                                        <p:tgtEl>
                                          <p:spTgt spid="300035">
                                            <p:txEl>
                                              <p:pRg st="9" end="9"/>
                                            </p:txEl>
                                          </p:spTgt>
                                        </p:tgtEl>
                                      </p:cBhvr>
                                    </p:animEffect>
                                  </p:childTnLst>
                                  <p:subTnLst>
                                    <p:animClr clrSpc="rgb" dir="cw">
                                      <p:cBhvr override="childStyle">
                                        <p:cTn dur="1" fill="hold" display="0" masterRel="nextClick" afterEffect="1"/>
                                        <p:tgtEl>
                                          <p:spTgt spid="300035">
                                            <p:txEl>
                                              <p:pRg st="9" end="9"/>
                                            </p:txEl>
                                          </p:spTgt>
                                        </p:tgtEl>
                                        <p:attrNameLst>
                                          <p:attrName>ppt_c</p:attrName>
                                        </p:attrNameLst>
                                      </p:cBhvr>
                                      <p:to>
                                        <a:srgbClr val="3399FF"/>
                                      </p:to>
                                    </p:animClr>
                                  </p:subTnLst>
                                </p:cTn>
                              </p:par>
                              <p:par>
                                <p:cTn id="43" presetID="3" presetClass="entr" presetSubtype="10" fill="hold" nodeType="withEffect">
                                  <p:stCondLst>
                                    <p:cond delay="0"/>
                                  </p:stCondLst>
                                  <p:childTnLst>
                                    <p:set>
                                      <p:cBhvr>
                                        <p:cTn id="44" dur="1" fill="hold">
                                          <p:stCondLst>
                                            <p:cond delay="0"/>
                                          </p:stCondLst>
                                        </p:cTn>
                                        <p:tgtEl>
                                          <p:spTgt spid="300035">
                                            <p:txEl>
                                              <p:pRg st="10" end="10"/>
                                            </p:txEl>
                                          </p:spTgt>
                                        </p:tgtEl>
                                        <p:attrNameLst>
                                          <p:attrName>style.visibility</p:attrName>
                                        </p:attrNameLst>
                                      </p:cBhvr>
                                      <p:to>
                                        <p:strVal val="visible"/>
                                      </p:to>
                                    </p:set>
                                    <p:animEffect transition="in" filter="blinds(horizontal)">
                                      <p:cBhvr>
                                        <p:cTn id="45" dur="500"/>
                                        <p:tgtEl>
                                          <p:spTgt spid="300035">
                                            <p:txEl>
                                              <p:pRg st="10" end="10"/>
                                            </p:txEl>
                                          </p:spTgt>
                                        </p:tgtEl>
                                      </p:cBhvr>
                                    </p:animEffect>
                                  </p:childTnLst>
                                  <p:subTnLst>
                                    <p:animClr clrSpc="rgb" dir="cw">
                                      <p:cBhvr override="childStyle">
                                        <p:cTn dur="1" fill="hold" display="0" masterRel="nextClick" afterEffect="1"/>
                                        <p:tgtEl>
                                          <p:spTgt spid="300035">
                                            <p:txEl>
                                              <p:pRg st="10" end="10"/>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总线的</a:t>
            </a:r>
            <a:r>
              <a:rPr lang="zh-CN" altLang="en-US" dirty="0" smtClean="0"/>
              <a:t>性能指标</a:t>
            </a:r>
            <a:endParaRPr lang="zh-CN" altLang="en-US" dirty="0"/>
          </a:p>
        </p:txBody>
      </p:sp>
      <p:sp>
        <p:nvSpPr>
          <p:cNvPr id="3" name="内容占位符 2"/>
          <p:cNvSpPr>
            <a:spLocks noGrp="1"/>
          </p:cNvSpPr>
          <p:nvPr>
            <p:ph idx="1"/>
          </p:nvPr>
        </p:nvSpPr>
        <p:spPr>
          <a:xfrm>
            <a:off x="592667" y="987748"/>
            <a:ext cx="10922000" cy="5698996"/>
          </a:xfrm>
        </p:spPr>
        <p:txBody>
          <a:bodyPr/>
          <a:lstStyle/>
          <a:p>
            <a:r>
              <a:rPr lang="zh-CN" altLang="en-US" sz="2400" dirty="0"/>
              <a:t>总线宽度</a:t>
            </a:r>
          </a:p>
          <a:p>
            <a:pPr lvl="1"/>
            <a:r>
              <a:rPr lang="zh-CN" altLang="en-US" sz="2000" dirty="0"/>
              <a:t>总线中数据线的条数，决定了每次能同时传输的信息位数。</a:t>
            </a:r>
          </a:p>
          <a:p>
            <a:r>
              <a:rPr lang="zh-CN" altLang="en-US" sz="2400" dirty="0"/>
              <a:t>总线工作频率</a:t>
            </a:r>
          </a:p>
          <a:p>
            <a:pPr lvl="1"/>
            <a:r>
              <a:rPr lang="zh-CN" altLang="en-US" sz="2000" dirty="0"/>
              <a:t>早期的总线通常一个时钟周期传送一次数据，此时，工作频率等于总线时钟频率；现在有些总线一个时钟周期可以传送</a:t>
            </a:r>
            <a:r>
              <a:rPr lang="en-US" altLang="zh-CN" sz="2000" dirty="0"/>
              <a:t>2</a:t>
            </a:r>
            <a:r>
              <a:rPr lang="zh-CN" altLang="en-US" sz="2000" dirty="0"/>
              <a:t>次或</a:t>
            </a:r>
            <a:r>
              <a:rPr lang="en-US" altLang="zh-CN" sz="2000" dirty="0"/>
              <a:t>4</a:t>
            </a:r>
            <a:r>
              <a:rPr lang="zh-CN" altLang="en-US" sz="2000" dirty="0"/>
              <a:t>次数据，因此，工作频率是时钟频率的</a:t>
            </a:r>
            <a:r>
              <a:rPr lang="en-US" altLang="zh-CN" sz="2000" dirty="0"/>
              <a:t>2</a:t>
            </a:r>
            <a:r>
              <a:rPr lang="zh-CN" altLang="en-US" sz="2000" dirty="0"/>
              <a:t>倍或</a:t>
            </a:r>
            <a:r>
              <a:rPr lang="en-US" altLang="zh-CN" sz="2000" dirty="0"/>
              <a:t>4</a:t>
            </a:r>
            <a:r>
              <a:rPr lang="zh-CN" altLang="en-US" sz="2000" dirty="0"/>
              <a:t>倍。</a:t>
            </a:r>
          </a:p>
          <a:p>
            <a:r>
              <a:rPr lang="zh-CN" altLang="en-US" sz="2400" dirty="0"/>
              <a:t>总线带宽</a:t>
            </a:r>
          </a:p>
          <a:p>
            <a:pPr lvl="1"/>
            <a:r>
              <a:rPr lang="zh-CN" altLang="en-US" sz="2000" dirty="0"/>
              <a:t>总线的最大数据传输率</a:t>
            </a:r>
          </a:p>
          <a:p>
            <a:r>
              <a:rPr lang="zh-CN" altLang="en-US" sz="2400" dirty="0"/>
              <a:t>对于同步总线，总线带宽计算公式： </a:t>
            </a:r>
            <a:r>
              <a:rPr lang="en-US" altLang="zh-CN" sz="2400" dirty="0"/>
              <a:t>B=W×F/N</a:t>
            </a:r>
          </a:p>
          <a:p>
            <a:pPr lvl="1"/>
            <a:r>
              <a:rPr lang="en-US" altLang="zh-CN" sz="2000" dirty="0" smtClean="0"/>
              <a:t>W-</a:t>
            </a:r>
            <a:r>
              <a:rPr lang="zh-CN" altLang="en-US" sz="2000" dirty="0"/>
              <a:t>总线宽度；</a:t>
            </a:r>
            <a:r>
              <a:rPr lang="en-US" altLang="zh-CN" sz="2000" dirty="0"/>
              <a:t>F-</a:t>
            </a:r>
            <a:r>
              <a:rPr lang="zh-CN" altLang="en-US" sz="2000" dirty="0"/>
              <a:t>总线时钟频率；</a:t>
            </a:r>
            <a:r>
              <a:rPr lang="en-US" altLang="zh-CN" sz="2000" dirty="0"/>
              <a:t>N-</a:t>
            </a:r>
            <a:r>
              <a:rPr lang="zh-CN" altLang="en-US" sz="2000" dirty="0"/>
              <a:t>完成一次数据传送所用时钟周期数。</a:t>
            </a:r>
          </a:p>
          <a:p>
            <a:pPr lvl="1"/>
            <a:r>
              <a:rPr lang="en-US" altLang="zh-CN" sz="2000" dirty="0" smtClean="0"/>
              <a:t>F/N</a:t>
            </a:r>
            <a:r>
              <a:rPr lang="zh-CN" altLang="en-US" sz="2000" dirty="0"/>
              <a:t>实际上就是总线工作频率</a:t>
            </a:r>
          </a:p>
          <a:p>
            <a:r>
              <a:rPr lang="zh-CN" altLang="en-US" sz="2400" dirty="0"/>
              <a:t>总线传送方式</a:t>
            </a:r>
          </a:p>
          <a:p>
            <a:pPr lvl="1"/>
            <a:r>
              <a:rPr lang="zh-CN" altLang="en-US" sz="2000" dirty="0"/>
              <a:t>非突发传送：每个总线事务都传送地址，一个地址对应一次数据传送。</a:t>
            </a:r>
          </a:p>
          <a:p>
            <a:pPr lvl="1"/>
            <a:r>
              <a:rPr lang="zh-CN" altLang="en-US" sz="2000" dirty="0"/>
              <a:t>突发传送：即为成块数据传送。突发传送总线事务中，先传送一个地址，后传送多次数据，后续数据的地址默认为前面地址自动增量</a:t>
            </a:r>
            <a:r>
              <a:rPr lang="zh-CN" altLang="en-US" sz="2000" dirty="0" smtClean="0"/>
              <a:t>。</a:t>
            </a:r>
            <a:endParaRPr lang="zh-CN" altLang="en-US" sz="20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3"/>
          <p:cNvGrpSpPr/>
          <p:nvPr/>
        </p:nvGrpSpPr>
        <p:grpSpPr bwMode="auto">
          <a:xfrm>
            <a:off x="1865314" y="964672"/>
            <a:ext cx="4357687" cy="2324629"/>
            <a:chOff x="551" y="717"/>
            <a:chExt cx="1798" cy="1098"/>
          </a:xfrm>
        </p:grpSpPr>
        <p:sp>
          <p:nvSpPr>
            <p:cNvPr id="49207"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8" name="Rectangle 5"/>
            <p:cNvSpPr>
              <a:spLocks noChangeArrowheads="1"/>
            </p:cNvSpPr>
            <p:nvPr/>
          </p:nvSpPr>
          <p:spPr bwMode="auto">
            <a:xfrm>
              <a:off x="1003" y="874"/>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9" name="Rectangle 6"/>
            <p:cNvSpPr>
              <a:spLocks noChangeArrowheads="1"/>
            </p:cNvSpPr>
            <p:nvPr/>
          </p:nvSpPr>
          <p:spPr bwMode="auto">
            <a:xfrm>
              <a:off x="1003" y="949"/>
              <a:ext cx="338" cy="76"/>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0" name="Rectangle 7"/>
            <p:cNvSpPr>
              <a:spLocks noChangeArrowheads="1"/>
            </p:cNvSpPr>
            <p:nvPr/>
          </p:nvSpPr>
          <p:spPr bwMode="auto">
            <a:xfrm>
              <a:off x="1003" y="1025"/>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1" name="Rectangle 8"/>
            <p:cNvSpPr>
              <a:spLocks noChangeArrowheads="1"/>
            </p:cNvSpPr>
            <p:nvPr/>
          </p:nvSpPr>
          <p:spPr bwMode="auto">
            <a:xfrm>
              <a:off x="1003" y="1100"/>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90000"/>
                </a:lnSpc>
              </a:pP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212" name="Rectangle 9"/>
            <p:cNvSpPr>
              <a:spLocks noChangeArrowheads="1"/>
            </p:cNvSpPr>
            <p:nvPr/>
          </p:nvSpPr>
          <p:spPr bwMode="auto">
            <a:xfrm>
              <a:off x="1003" y="1175"/>
              <a:ext cx="338" cy="75"/>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3" name="AutoShape 10"/>
            <p:cNvSpPr>
              <a:spLocks noChangeArrowheads="1"/>
            </p:cNvSpPr>
            <p:nvPr/>
          </p:nvSpPr>
          <p:spPr bwMode="auto">
            <a:xfrm>
              <a:off x="1385" y="874"/>
              <a:ext cx="220" cy="188"/>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4"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5" name="Rectangle 12"/>
            <p:cNvSpPr>
              <a:spLocks noChangeArrowheads="1"/>
            </p:cNvSpPr>
            <p:nvPr/>
          </p:nvSpPr>
          <p:spPr bwMode="auto">
            <a:xfrm>
              <a:off x="1605" y="799"/>
              <a:ext cx="263" cy="52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ALU</a:t>
              </a:r>
            </a:p>
          </p:txBody>
        </p:sp>
        <p:sp>
          <p:nvSpPr>
            <p:cNvPr id="49216" name="Text Box 13"/>
            <p:cNvSpPr txBox="1">
              <a:spLocks noChangeArrowheads="1"/>
            </p:cNvSpPr>
            <p:nvPr/>
          </p:nvSpPr>
          <p:spPr bwMode="auto">
            <a:xfrm>
              <a:off x="962" y="717"/>
              <a:ext cx="438" cy="1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寄存器组</a:t>
              </a:r>
            </a:p>
          </p:txBody>
        </p:sp>
        <p:sp>
          <p:nvSpPr>
            <p:cNvPr id="49217" name="AutoShape 14"/>
            <p:cNvSpPr>
              <a:spLocks noChangeArrowheads="1"/>
            </p:cNvSpPr>
            <p:nvPr/>
          </p:nvSpPr>
          <p:spPr bwMode="auto">
            <a:xfrm>
              <a:off x="1040" y="1281"/>
              <a:ext cx="301" cy="226"/>
            </a:xfrm>
            <a:prstGeom prst="upDownArrow">
              <a:avLst>
                <a:gd name="adj1" fmla="val 50000"/>
                <a:gd name="adj2" fmla="val 20000"/>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18" name="Rectangle 15"/>
            <p:cNvSpPr>
              <a:spLocks noChangeArrowheads="1"/>
            </p:cNvSpPr>
            <p:nvPr/>
          </p:nvSpPr>
          <p:spPr bwMode="auto">
            <a:xfrm>
              <a:off x="551" y="1530"/>
              <a:ext cx="925" cy="28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CPU</a:t>
              </a:r>
              <a:r>
                <a:rPr lang="zh-CN" altLang="en-US" sz="1700">
                  <a:latin typeface="Helvetica" panose="020B0604020202020204" pitchFamily="34" charset="0"/>
                  <a:ea typeface="宋体" panose="02010600030101010101" pitchFamily="2" charset="-122"/>
                </a:rPr>
                <a:t>总线接口</a:t>
              </a:r>
            </a:p>
          </p:txBody>
        </p:sp>
        <p:sp>
          <p:nvSpPr>
            <p:cNvPr id="49219" name="Text Box 16"/>
            <p:cNvSpPr txBox="1">
              <a:spLocks noChangeArrowheads="1"/>
            </p:cNvSpPr>
            <p:nvPr/>
          </p:nvSpPr>
          <p:spPr bwMode="auto">
            <a:xfrm>
              <a:off x="800" y="1068"/>
              <a:ext cx="249" cy="1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sz="1700">
                  <a:latin typeface="Courier New" panose="02070309020205020404" pitchFamily="49" charset="0"/>
                  <a:ea typeface="宋体" panose="02010600030101010101" pitchFamily="2" charset="-122"/>
                </a:rPr>
                <a:t>R6</a:t>
              </a:r>
              <a:endParaRPr lang="zh-CN" altLang="en-US" sz="1700">
                <a:latin typeface="Helvetica" panose="020B0604020202020204" pitchFamily="34" charset="0"/>
                <a:ea typeface="宋体" panose="02010600030101010101" pitchFamily="2" charset="-122"/>
              </a:endParaRPr>
            </a:p>
          </p:txBody>
        </p:sp>
        <p:sp>
          <p:nvSpPr>
            <p:cNvPr id="49220" name="Text Box 17"/>
            <p:cNvSpPr txBox="1">
              <a:spLocks noChangeArrowheads="1"/>
            </p:cNvSpPr>
            <p:nvPr/>
          </p:nvSpPr>
          <p:spPr bwMode="auto">
            <a:xfrm>
              <a:off x="1512" y="1566"/>
              <a:ext cx="837"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1400">
                  <a:latin typeface="Arial" panose="020B0604020202020204" pitchFamily="34" charset="0"/>
                  <a:ea typeface="宋体" panose="02010600030101010101" pitchFamily="2" charset="-122"/>
                </a:rPr>
                <a:t>CPU(</a:t>
              </a:r>
              <a:r>
                <a:rPr kumimoji="1" lang="zh-CN" altLang="en-US" sz="1400">
                  <a:latin typeface="Arial" panose="020B0604020202020204" pitchFamily="34" charset="0"/>
                  <a:ea typeface="宋体" panose="02010600030101010101" pitchFamily="2" charset="-122"/>
                </a:rPr>
                <a:t>前端</a:t>
              </a:r>
              <a:r>
                <a:rPr kumimoji="1" lang="en-US" altLang="zh-CN" sz="1400">
                  <a:latin typeface="Arial" panose="020B0604020202020204" pitchFamily="34" charset="0"/>
                  <a:ea typeface="宋体" panose="02010600030101010101" pitchFamily="2" charset="-122"/>
                </a:rPr>
                <a:t>)</a:t>
              </a:r>
              <a:r>
                <a:rPr kumimoji="1" lang="zh-CN" altLang="en-US" sz="1400">
                  <a:latin typeface="Arial" panose="020B0604020202020204" pitchFamily="34" charset="0"/>
                  <a:ea typeface="宋体" panose="02010600030101010101" pitchFamily="2" charset="-122"/>
                </a:rPr>
                <a:t>总线</a:t>
              </a:r>
            </a:p>
          </p:txBody>
        </p:sp>
      </p:grpSp>
      <p:grpSp>
        <p:nvGrpSpPr>
          <p:cNvPr id="558098" name="Group 18"/>
          <p:cNvGrpSpPr/>
          <p:nvPr/>
        </p:nvGrpSpPr>
        <p:grpSpPr bwMode="auto">
          <a:xfrm>
            <a:off x="1968500" y="3228975"/>
            <a:ext cx="7975600" cy="1616590"/>
            <a:chOff x="423" y="1835"/>
            <a:chExt cx="3594" cy="769"/>
          </a:xfrm>
        </p:grpSpPr>
        <p:sp>
          <p:nvSpPr>
            <p:cNvPr id="49190"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1"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2"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3"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4"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5"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6"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7"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98" name="Text Box 27"/>
            <p:cNvSpPr txBox="1">
              <a:spLocks noChangeArrowheads="1"/>
            </p:cNvSpPr>
            <p:nvPr/>
          </p:nvSpPr>
          <p:spPr bwMode="auto">
            <a:xfrm>
              <a:off x="1401" y="2115"/>
              <a:ext cx="439"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p>
          </p:txBody>
        </p:sp>
        <p:sp>
          <p:nvSpPr>
            <p:cNvPr id="49199"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0" name="Rectangle 29"/>
            <p:cNvSpPr>
              <a:spLocks noChangeArrowheads="1"/>
            </p:cNvSpPr>
            <p:nvPr/>
          </p:nvSpPr>
          <p:spPr bwMode="auto">
            <a:xfrm>
              <a:off x="332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1" name="Rectangle 30"/>
            <p:cNvSpPr>
              <a:spLocks noChangeArrowheads="1"/>
            </p:cNvSpPr>
            <p:nvPr/>
          </p:nvSpPr>
          <p:spPr bwMode="auto">
            <a:xfrm>
              <a:off x="3471"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2" name="Rectangle 31"/>
            <p:cNvSpPr>
              <a:spLocks noChangeArrowheads="1"/>
            </p:cNvSpPr>
            <p:nvPr/>
          </p:nvSpPr>
          <p:spPr bwMode="auto">
            <a:xfrm>
              <a:off x="3622" y="2098"/>
              <a:ext cx="63" cy="201"/>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203" name="Text Box 32"/>
            <p:cNvSpPr txBox="1">
              <a:spLocks noChangeArrowheads="1"/>
            </p:cNvSpPr>
            <p:nvPr/>
          </p:nvSpPr>
          <p:spPr bwMode="auto">
            <a:xfrm>
              <a:off x="3324" y="2312"/>
              <a:ext cx="577" cy="2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主板扩展槽</a:t>
              </a:r>
            </a:p>
            <a:p>
              <a:pPr algn="ctr"/>
              <a:r>
                <a:rPr lang="en-US" altLang="zh-CN" sz="1700">
                  <a:latin typeface="Helvetica" panose="020B0604020202020204" pitchFamily="34" charset="0"/>
                  <a:ea typeface="宋体" panose="02010600030101010101" pitchFamily="2" charset="-122"/>
                </a:rPr>
                <a:t>PCI</a:t>
              </a:r>
              <a:r>
                <a:rPr lang="zh-CN" altLang="en-US" sz="1700">
                  <a:latin typeface="Helvetica" panose="020B0604020202020204" pitchFamily="34" charset="0"/>
                  <a:ea typeface="宋体" panose="02010600030101010101" pitchFamily="2" charset="-122"/>
                </a:rPr>
                <a:t>接口</a:t>
              </a:r>
            </a:p>
          </p:txBody>
        </p:sp>
        <p:sp>
          <p:nvSpPr>
            <p:cNvPr id="49204" name="Rectangle 33"/>
            <p:cNvSpPr>
              <a:spLocks noChangeArrowheads="1"/>
            </p:cNvSpPr>
            <p:nvPr/>
          </p:nvSpPr>
          <p:spPr bwMode="auto">
            <a:xfrm>
              <a:off x="2205" y="2050"/>
              <a:ext cx="449" cy="28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205" name="Text Box 34"/>
            <p:cNvSpPr txBox="1">
              <a:spLocks noChangeArrowheads="1"/>
            </p:cNvSpPr>
            <p:nvPr/>
          </p:nvSpPr>
          <p:spPr bwMode="auto">
            <a:xfrm>
              <a:off x="2193" y="2089"/>
              <a:ext cx="478"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南桥芯片</a:t>
              </a:r>
            </a:p>
          </p:txBody>
        </p:sp>
        <p:sp>
          <p:nvSpPr>
            <p:cNvPr id="49206" name="Text Box 35"/>
            <p:cNvSpPr txBox="1">
              <a:spLocks noChangeArrowheads="1"/>
            </p:cNvSpPr>
            <p:nvPr/>
          </p:nvSpPr>
          <p:spPr bwMode="auto">
            <a:xfrm>
              <a:off x="2824" y="2115"/>
              <a:ext cx="439" cy="1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I/O </a:t>
              </a:r>
              <a:r>
                <a:rPr lang="zh-CN" altLang="en-US" sz="1700">
                  <a:latin typeface="Helvetica" panose="020B0604020202020204" pitchFamily="34" charset="0"/>
                  <a:ea typeface="宋体" panose="02010600030101010101" pitchFamily="2" charset="-122"/>
                </a:rPr>
                <a:t>总线</a:t>
              </a:r>
            </a:p>
          </p:txBody>
        </p:sp>
      </p:grpSp>
      <p:grpSp>
        <p:nvGrpSpPr>
          <p:cNvPr id="558116" name="Group 36"/>
          <p:cNvGrpSpPr/>
          <p:nvPr/>
        </p:nvGrpSpPr>
        <p:grpSpPr bwMode="auto">
          <a:xfrm>
            <a:off x="2591114" y="4714875"/>
            <a:ext cx="7563810" cy="1081088"/>
            <a:chOff x="617" y="2547"/>
            <a:chExt cx="3400" cy="534"/>
          </a:xfrm>
        </p:grpSpPr>
        <p:sp>
          <p:nvSpPr>
            <p:cNvPr id="49171" name="Rectangle 37"/>
            <p:cNvSpPr>
              <a:spLocks noChangeArrowheads="1"/>
            </p:cNvSpPr>
            <p:nvPr/>
          </p:nvSpPr>
          <p:spPr bwMode="auto">
            <a:xfrm>
              <a:off x="2684" y="2547"/>
              <a:ext cx="557"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磁盘控制器</a:t>
              </a:r>
            </a:p>
          </p:txBody>
        </p:sp>
        <p:sp>
          <p:nvSpPr>
            <p:cNvPr id="49172" name="Rectangle 38"/>
            <p:cNvSpPr>
              <a:spLocks noChangeArrowheads="1"/>
            </p:cNvSpPr>
            <p:nvPr/>
          </p:nvSpPr>
          <p:spPr bwMode="auto">
            <a:xfrm>
              <a:off x="1492" y="2547"/>
              <a:ext cx="640" cy="25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latin typeface="Helvetica" panose="020B0604020202020204" pitchFamily="34" charset="0"/>
                  <a:ea typeface="宋体" panose="02010600030101010101" pitchFamily="2" charset="-122"/>
                </a:rPr>
                <a:t>以太网卡</a:t>
              </a:r>
            </a:p>
          </p:txBody>
        </p:sp>
        <p:sp>
          <p:nvSpPr>
            <p:cNvPr id="49173" name="Rectangle 39"/>
            <p:cNvSpPr>
              <a:spLocks noChangeArrowheads="1"/>
            </p:cNvSpPr>
            <p:nvPr/>
          </p:nvSpPr>
          <p:spPr bwMode="auto">
            <a:xfrm>
              <a:off x="658" y="2547"/>
              <a:ext cx="652" cy="262"/>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USB</a:t>
              </a:r>
            </a:p>
            <a:p>
              <a:pPr algn="ctr"/>
              <a:r>
                <a:rPr lang="zh-CN" altLang="en-US" sz="1700">
                  <a:latin typeface="Helvetica" panose="020B0604020202020204" pitchFamily="34" charset="0"/>
                  <a:ea typeface="宋体" panose="02010600030101010101" pitchFamily="2" charset="-122"/>
                </a:rPr>
                <a:t>控制器和接口</a:t>
              </a:r>
            </a:p>
          </p:txBody>
        </p:sp>
        <p:grpSp>
          <p:nvGrpSpPr>
            <p:cNvPr id="49174" name="Group 40"/>
            <p:cNvGrpSpPr/>
            <p:nvPr/>
          </p:nvGrpSpPr>
          <p:grpSpPr bwMode="auto">
            <a:xfrm>
              <a:off x="814" y="2813"/>
              <a:ext cx="377" cy="89"/>
              <a:chOff x="1039" y="3588"/>
              <a:chExt cx="480" cy="192"/>
            </a:xfrm>
          </p:grpSpPr>
          <p:sp>
            <p:nvSpPr>
              <p:cNvPr id="49188" name="Line 41"/>
              <p:cNvSpPr>
                <a:spLocks noChangeShapeType="1"/>
              </p:cNvSpPr>
              <p:nvPr/>
            </p:nvSpPr>
            <p:spPr bwMode="auto">
              <a:xfrm>
                <a:off x="103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9" name="Line 42"/>
              <p:cNvSpPr>
                <a:spLocks noChangeShapeType="1"/>
              </p:cNvSpPr>
              <p:nvPr/>
            </p:nvSpPr>
            <p:spPr bwMode="auto">
              <a:xfrm>
                <a:off x="1519" y="3588"/>
                <a:ext cx="0" cy="192"/>
              </a:xfrm>
              <a:prstGeom prst="line">
                <a:avLst/>
              </a:prstGeom>
              <a:noFill/>
              <a:ln w="127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75" name="Text Box 43"/>
            <p:cNvSpPr txBox="1">
              <a:spLocks noChangeArrowheads="1"/>
            </p:cNvSpPr>
            <p:nvPr/>
          </p:nvSpPr>
          <p:spPr bwMode="auto">
            <a:xfrm>
              <a:off x="617" y="2876"/>
              <a:ext cx="378"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鼠标器</a:t>
              </a:r>
            </a:p>
          </p:txBody>
        </p:sp>
        <p:sp>
          <p:nvSpPr>
            <p:cNvPr id="49176" name="Text Box 44"/>
            <p:cNvSpPr txBox="1">
              <a:spLocks noChangeArrowheads="1"/>
            </p:cNvSpPr>
            <p:nvPr/>
          </p:nvSpPr>
          <p:spPr bwMode="auto">
            <a:xfrm>
              <a:off x="1063" y="2881"/>
              <a:ext cx="279"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键盘</a:t>
              </a:r>
            </a:p>
          </p:txBody>
        </p:sp>
        <p:sp>
          <p:nvSpPr>
            <p:cNvPr id="49177" name="Line 45"/>
            <p:cNvSpPr>
              <a:spLocks noChangeShapeType="1"/>
            </p:cNvSpPr>
            <p:nvPr/>
          </p:nvSpPr>
          <p:spPr bwMode="auto">
            <a:xfrm>
              <a:off x="1830" y="2813"/>
              <a:ext cx="1" cy="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Text Box 46"/>
            <p:cNvSpPr txBox="1">
              <a:spLocks noChangeArrowheads="1"/>
            </p:cNvSpPr>
            <p:nvPr/>
          </p:nvSpPr>
          <p:spPr bwMode="auto">
            <a:xfrm>
              <a:off x="1677" y="2845"/>
              <a:ext cx="30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网线</a:t>
              </a:r>
            </a:p>
          </p:txBody>
        </p:sp>
        <p:sp>
          <p:nvSpPr>
            <p:cNvPr id="49179" name="Line 47"/>
            <p:cNvSpPr>
              <a:spLocks noChangeShapeType="1"/>
            </p:cNvSpPr>
            <p:nvPr/>
          </p:nvSpPr>
          <p:spPr bwMode="auto">
            <a:xfrm rot="10800000">
              <a:off x="3130"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0" name="AutoShape 48"/>
            <p:cNvSpPr>
              <a:spLocks noChangeArrowheads="1"/>
            </p:cNvSpPr>
            <p:nvPr/>
          </p:nvSpPr>
          <p:spPr bwMode="auto">
            <a:xfrm>
              <a:off x="2988"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solidFill>
                    <a:srgbClr val="D1390F"/>
                  </a:solidFill>
                  <a:latin typeface="Helvetica" panose="020B0604020202020204" pitchFamily="34" charset="0"/>
                  <a:ea typeface="宋体" panose="02010600030101010101" pitchFamily="2" charset="-122"/>
                </a:rPr>
                <a:t>disk</a:t>
              </a:r>
            </a:p>
          </p:txBody>
        </p:sp>
        <p:sp>
          <p:nvSpPr>
            <p:cNvPr id="49181" name="Text Box 49"/>
            <p:cNvSpPr txBox="1">
              <a:spLocks noChangeArrowheads="1"/>
            </p:cNvSpPr>
            <p:nvPr/>
          </p:nvSpPr>
          <p:spPr bwMode="auto">
            <a:xfrm>
              <a:off x="3324" y="2662"/>
              <a:ext cx="293"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1700">
                  <a:solidFill>
                    <a:srgbClr val="D1390F"/>
                  </a:solidFill>
                  <a:latin typeface="Helvetica" panose="020B0604020202020204" pitchFamily="34" charset="0"/>
                  <a:ea typeface="宋体" panose="02010600030101010101" pitchFamily="2" charset="-122"/>
                </a:rPr>
                <a:t>声卡</a:t>
              </a:r>
            </a:p>
          </p:txBody>
        </p:sp>
        <p:sp>
          <p:nvSpPr>
            <p:cNvPr id="49182" name="Text Box 50"/>
            <p:cNvSpPr txBox="1">
              <a:spLocks noChangeArrowheads="1"/>
            </p:cNvSpPr>
            <p:nvPr/>
          </p:nvSpPr>
          <p:spPr bwMode="auto">
            <a:xfrm>
              <a:off x="3639" y="2662"/>
              <a:ext cx="378"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视频卡</a:t>
              </a:r>
            </a:p>
          </p:txBody>
        </p:sp>
        <p:grpSp>
          <p:nvGrpSpPr>
            <p:cNvPr id="49183" name="Group 51"/>
            <p:cNvGrpSpPr/>
            <p:nvPr/>
          </p:nvGrpSpPr>
          <p:grpSpPr bwMode="auto">
            <a:xfrm>
              <a:off x="3510" y="2582"/>
              <a:ext cx="259" cy="106"/>
              <a:chOff x="1039" y="3588"/>
              <a:chExt cx="480" cy="192"/>
            </a:xfrm>
          </p:grpSpPr>
          <p:sp>
            <p:nvSpPr>
              <p:cNvPr id="49186" name="Line 52"/>
              <p:cNvSpPr>
                <a:spLocks noChangeShapeType="1"/>
              </p:cNvSpPr>
              <p:nvPr/>
            </p:nvSpPr>
            <p:spPr bwMode="auto">
              <a:xfrm>
                <a:off x="103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Line 53"/>
              <p:cNvSpPr>
                <a:spLocks noChangeShapeType="1"/>
              </p:cNvSpPr>
              <p:nvPr/>
            </p:nvSpPr>
            <p:spPr bwMode="auto">
              <a:xfrm>
                <a:off x="1519" y="358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84" name="Line 54"/>
            <p:cNvSpPr>
              <a:spLocks noChangeShapeType="1"/>
            </p:cNvSpPr>
            <p:nvPr/>
          </p:nvSpPr>
          <p:spPr bwMode="auto">
            <a:xfrm rot="10800000">
              <a:off x="2792" y="2796"/>
              <a:ext cx="0" cy="10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AutoShape 55"/>
            <p:cNvSpPr>
              <a:spLocks noChangeArrowheads="1"/>
            </p:cNvSpPr>
            <p:nvPr/>
          </p:nvSpPr>
          <p:spPr bwMode="auto">
            <a:xfrm>
              <a:off x="2650" y="2885"/>
              <a:ext cx="301" cy="196"/>
            </a:xfrm>
            <a:prstGeom prst="can">
              <a:avLst>
                <a:gd name="adj" fmla="val 25000"/>
              </a:avLst>
            </a:prstGeom>
            <a:noFill/>
            <a:ln w="12700">
              <a:solidFill>
                <a:schemeClr val="tx1"/>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光驱</a:t>
              </a:r>
            </a:p>
          </p:txBody>
        </p:sp>
      </p:grpSp>
      <p:grpSp>
        <p:nvGrpSpPr>
          <p:cNvPr id="558136" name="Group 56"/>
          <p:cNvGrpSpPr/>
          <p:nvPr/>
        </p:nvGrpSpPr>
        <p:grpSpPr bwMode="auto">
          <a:xfrm>
            <a:off x="5822950" y="1792288"/>
            <a:ext cx="4299724" cy="1592262"/>
            <a:chOff x="2187" y="1104"/>
            <a:chExt cx="1821" cy="786"/>
          </a:xfrm>
        </p:grpSpPr>
        <p:sp>
          <p:nvSpPr>
            <p:cNvPr id="49159"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0" name="Rectangle 58"/>
            <p:cNvSpPr>
              <a:spLocks noChangeArrowheads="1"/>
            </p:cNvSpPr>
            <p:nvPr/>
          </p:nvSpPr>
          <p:spPr bwMode="auto">
            <a:xfrm>
              <a:off x="2209" y="1529"/>
              <a:ext cx="449" cy="286"/>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1" name="Rectangle 59"/>
            <p:cNvSpPr>
              <a:spLocks noChangeArrowheads="1"/>
            </p:cNvSpPr>
            <p:nvPr/>
          </p:nvSpPr>
          <p:spPr bwMode="auto">
            <a:xfrm>
              <a:off x="3414" y="1438"/>
              <a:ext cx="449" cy="452"/>
            </a:xfrm>
            <a:prstGeom prst="rect">
              <a:avLst/>
            </a:pr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2" name="Text Box 60"/>
            <p:cNvSpPr txBox="1">
              <a:spLocks noChangeArrowheads="1"/>
            </p:cNvSpPr>
            <p:nvPr/>
          </p:nvSpPr>
          <p:spPr bwMode="auto">
            <a:xfrm>
              <a:off x="3325" y="1274"/>
              <a:ext cx="677"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solidFill>
                    <a:srgbClr val="D1390F"/>
                  </a:solidFill>
                  <a:latin typeface="Helvetica" panose="020B0604020202020204" pitchFamily="34" charset="0"/>
                  <a:ea typeface="宋体" panose="02010600030101010101" pitchFamily="2" charset="-122"/>
                </a:rPr>
                <a:t>主存储器</a:t>
              </a:r>
            </a:p>
          </p:txBody>
        </p:sp>
        <p:sp>
          <p:nvSpPr>
            <p:cNvPr id="49163" name="Text Box 61"/>
            <p:cNvSpPr txBox="1">
              <a:spLocks noChangeArrowheads="1"/>
            </p:cNvSpPr>
            <p:nvPr/>
          </p:nvSpPr>
          <p:spPr bwMode="auto">
            <a:xfrm>
              <a:off x="3871" y="1367"/>
              <a:ext cx="129"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0</a:t>
              </a:r>
            </a:p>
          </p:txBody>
        </p:sp>
        <p:sp>
          <p:nvSpPr>
            <p:cNvPr id="49164" name="Text Box 62"/>
            <p:cNvSpPr txBox="1">
              <a:spLocks noChangeArrowheads="1"/>
            </p:cNvSpPr>
            <p:nvPr/>
          </p:nvSpPr>
          <p:spPr bwMode="auto">
            <a:xfrm>
              <a:off x="3864" y="1616"/>
              <a:ext cx="144"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700">
                  <a:latin typeface="Helvetica" panose="020B0604020202020204" pitchFamily="34" charset="0"/>
                  <a:ea typeface="宋体" panose="02010600030101010101" pitchFamily="2" charset="-122"/>
                </a:rPr>
                <a:t>A</a:t>
              </a:r>
            </a:p>
          </p:txBody>
        </p:sp>
        <p:sp>
          <p:nvSpPr>
            <p:cNvPr id="49165" name="Text Box 63"/>
            <p:cNvSpPr txBox="1">
              <a:spLocks noChangeArrowheads="1"/>
            </p:cNvSpPr>
            <p:nvPr/>
          </p:nvSpPr>
          <p:spPr bwMode="auto">
            <a:xfrm>
              <a:off x="2187" y="1566"/>
              <a:ext cx="499" cy="1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700">
                  <a:latin typeface="Helvetica" panose="020B0604020202020204" pitchFamily="34" charset="0"/>
                  <a:ea typeface="宋体" panose="02010600030101010101" pitchFamily="2" charset="-122"/>
                </a:rPr>
                <a:t>北桥芯片</a:t>
              </a:r>
            </a:p>
          </p:txBody>
        </p:sp>
        <p:sp>
          <p:nvSpPr>
            <p:cNvPr id="49166" name="Rectangle 64"/>
            <p:cNvSpPr>
              <a:spLocks noChangeArrowheads="1"/>
            </p:cNvSpPr>
            <p:nvPr/>
          </p:nvSpPr>
          <p:spPr bwMode="auto">
            <a:xfrm>
              <a:off x="3414" y="1636"/>
              <a:ext cx="449" cy="107"/>
            </a:xfrm>
            <a:prstGeom prst="rect">
              <a:avLst/>
            </a:prstGeom>
            <a:noFill/>
            <a:ln w="12700">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zh-CN" altLang="en-US" sz="1700">
                <a:latin typeface="Helvetica" panose="020B0604020202020204" pitchFamily="34" charset="0"/>
                <a:ea typeface="宋体" panose="02010600030101010101" pitchFamily="2" charset="-122"/>
              </a:endParaRPr>
            </a:p>
          </p:txBody>
        </p:sp>
        <p:sp>
          <p:nvSpPr>
            <p:cNvPr id="49167"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sz="1400">
                  <a:latin typeface="Helvetica" panose="020B0604020202020204" pitchFamily="34" charset="0"/>
                  <a:ea typeface="宋体" panose="02010600030101010101" pitchFamily="2" charset="-122"/>
                </a:rPr>
                <a:t>y</a:t>
              </a:r>
              <a:endParaRPr lang="en-US" altLang="zh-CN" sz="1000">
                <a:latin typeface="Helvetica" panose="020B0604020202020204" pitchFamily="34" charset="0"/>
                <a:ea typeface="宋体" panose="02010600030101010101" pitchFamily="2" charset="-122"/>
              </a:endParaRPr>
            </a:p>
          </p:txBody>
        </p:sp>
        <p:sp>
          <p:nvSpPr>
            <p:cNvPr id="49168" name="Text Box 66"/>
            <p:cNvSpPr txBox="1">
              <a:spLocks noChangeArrowheads="1"/>
            </p:cNvSpPr>
            <p:nvPr/>
          </p:nvSpPr>
          <p:spPr bwMode="auto">
            <a:xfrm>
              <a:off x="2720" y="1547"/>
              <a:ext cx="62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700">
                  <a:latin typeface="Arial" panose="020B0604020202020204" pitchFamily="34" charset="0"/>
                  <a:ea typeface="宋体" panose="02010600030101010101" pitchFamily="2" charset="-122"/>
                </a:rPr>
                <a:t>存储器总线</a:t>
              </a:r>
            </a:p>
          </p:txBody>
        </p:sp>
        <p:sp>
          <p:nvSpPr>
            <p:cNvPr id="49169"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9170" name="Rectangle 68"/>
            <p:cNvSpPr>
              <a:spLocks noChangeArrowheads="1"/>
            </p:cNvSpPr>
            <p:nvPr/>
          </p:nvSpPr>
          <p:spPr bwMode="auto">
            <a:xfrm>
              <a:off x="2235" y="1104"/>
              <a:ext cx="386" cy="182"/>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kumimoji="1" lang="zh-CN" altLang="en-US" sz="1800">
                  <a:latin typeface="Arial" panose="020B0604020202020204" pitchFamily="34" charset="0"/>
                  <a:ea typeface="宋体" panose="02010600030101010101" pitchFamily="2" charset="-122"/>
                </a:rPr>
                <a:t>显卡</a:t>
              </a:r>
            </a:p>
          </p:txBody>
        </p:sp>
      </p:grpSp>
      <p:sp>
        <p:nvSpPr>
          <p:cNvPr id="2" name="标题 1"/>
          <p:cNvSpPr>
            <a:spLocks noGrp="1"/>
          </p:cNvSpPr>
          <p:nvPr>
            <p:ph type="title"/>
          </p:nvPr>
        </p:nvSpPr>
        <p:spPr/>
        <p:txBody>
          <a:bodyPr/>
          <a:lstStyle/>
          <a:p>
            <a:r>
              <a:rPr lang="zh-CN" altLang="en-US" dirty="0" smtClean="0"/>
              <a:t>传统的基于总线互连的计算机系统结构</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136"/>
                                        </p:tgtEl>
                                        <p:attrNameLst>
                                          <p:attrName>style.visibility</p:attrName>
                                        </p:attrNameLst>
                                      </p:cBhvr>
                                      <p:to>
                                        <p:strVal val="visible"/>
                                      </p:to>
                                    </p:set>
                                    <p:animEffect transition="in" filter="blinds(horizontal)">
                                      <p:cBhvr>
                                        <p:cTn id="7" dur="500"/>
                                        <p:tgtEl>
                                          <p:spTgt spid="5581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116"/>
                                        </p:tgtEl>
                                        <p:attrNameLst>
                                          <p:attrName>style.visibility</p:attrName>
                                        </p:attrNameLst>
                                      </p:cBhvr>
                                      <p:to>
                                        <p:strVal val="visible"/>
                                      </p:to>
                                    </p:set>
                                    <p:animEffect transition="in" filter="blinds(horizontal)">
                                      <p:cBhvr>
                                        <p:cTn id="12" dur="500"/>
                                        <p:tgtEl>
                                          <p:spTgt spid="5581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8098"/>
                                        </p:tgtEl>
                                        <p:attrNameLst>
                                          <p:attrName>style.visibility</p:attrName>
                                        </p:attrNameLst>
                                      </p:cBhvr>
                                      <p:to>
                                        <p:strVal val="visible"/>
                                      </p:to>
                                    </p:set>
                                    <p:animEffect transition="in" filter="blinds(horizontal)">
                                      <p:cBhvr>
                                        <p:cTn id="17" dur="500"/>
                                        <p:tgtEl>
                                          <p:spTgt spid="558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0989733" cy="479747"/>
          </a:xfrm>
        </p:spPr>
        <p:txBody>
          <a:bodyPr/>
          <a:lstStyle/>
          <a:p>
            <a:r>
              <a:rPr lang="zh-CN" altLang="en-US" dirty="0"/>
              <a:t>处理器</a:t>
            </a:r>
            <a:r>
              <a:rPr lang="zh-CN" altLang="en-US" dirty="0" smtClean="0"/>
              <a:t>总线</a:t>
            </a:r>
            <a:endParaRPr lang="zh-CN" altLang="en-US" dirty="0"/>
          </a:p>
        </p:txBody>
      </p:sp>
      <p:sp>
        <p:nvSpPr>
          <p:cNvPr id="3" name="内容占位符 2"/>
          <p:cNvSpPr>
            <a:spLocks noGrp="1"/>
          </p:cNvSpPr>
          <p:nvPr>
            <p:ph idx="1"/>
          </p:nvPr>
        </p:nvSpPr>
        <p:spPr>
          <a:xfrm>
            <a:off x="592667" y="987748"/>
            <a:ext cx="10922000" cy="5529719"/>
          </a:xfrm>
        </p:spPr>
        <p:txBody>
          <a:bodyPr/>
          <a:lstStyle/>
          <a:p>
            <a:r>
              <a:rPr lang="zh-CN" altLang="en-US" sz="2400" dirty="0"/>
              <a:t>前端总线（</a:t>
            </a:r>
            <a:r>
              <a:rPr lang="en-US" altLang="zh-CN" sz="2400" dirty="0"/>
              <a:t>Front Side Bus</a:t>
            </a:r>
            <a:r>
              <a:rPr lang="zh-CN" altLang="en-US" sz="2400" dirty="0"/>
              <a:t>，</a:t>
            </a:r>
            <a:r>
              <a:rPr lang="en-US" altLang="zh-CN" sz="2400" dirty="0"/>
              <a:t>FSB</a:t>
            </a:r>
            <a:r>
              <a:rPr lang="zh-CN" altLang="en-US" sz="2400" dirty="0"/>
              <a:t>）</a:t>
            </a:r>
          </a:p>
          <a:p>
            <a:pPr lvl="1"/>
            <a:r>
              <a:rPr lang="zh-CN" altLang="en-US" sz="2000" dirty="0"/>
              <a:t>并行传输、同步定时方式</a:t>
            </a:r>
          </a:p>
          <a:p>
            <a:pPr lvl="1"/>
            <a:r>
              <a:rPr lang="zh-CN" altLang="en-US" sz="2000" dirty="0"/>
              <a:t>早期</a:t>
            </a:r>
            <a:r>
              <a:rPr lang="en-US" altLang="zh-CN" sz="2000" dirty="0"/>
              <a:t>Intel</a:t>
            </a:r>
            <a:r>
              <a:rPr lang="zh-CN" altLang="en-US" sz="2000" dirty="0"/>
              <a:t>架构使用，位于</a:t>
            </a:r>
            <a:r>
              <a:rPr lang="en-US" altLang="zh-CN" sz="2000" dirty="0"/>
              <a:t>CPU</a:t>
            </a:r>
            <a:r>
              <a:rPr lang="zh-CN" altLang="en-US" sz="2000" dirty="0"/>
              <a:t>芯片与北桥芯片之间互连</a:t>
            </a:r>
          </a:p>
          <a:p>
            <a:pPr lvl="1"/>
            <a:r>
              <a:rPr lang="zh-CN" altLang="en-US" sz="2000" dirty="0"/>
              <a:t>从</a:t>
            </a:r>
            <a:r>
              <a:rPr lang="en-US" altLang="zh-CN" sz="2000" dirty="0"/>
              <a:t>Pentium Pro</a:t>
            </a:r>
            <a:r>
              <a:rPr lang="zh-CN" altLang="en-US" sz="2000" dirty="0"/>
              <a:t>开始，</a:t>
            </a:r>
            <a:r>
              <a:rPr lang="en-US" altLang="zh-CN" sz="2000" dirty="0"/>
              <a:t>FSB</a:t>
            </a:r>
            <a:r>
              <a:rPr lang="zh-CN" altLang="en-US" sz="2000" dirty="0"/>
              <a:t>采用</a:t>
            </a:r>
            <a:r>
              <a:rPr lang="en-US" altLang="zh-CN" sz="2000" dirty="0"/>
              <a:t>quad pumped</a:t>
            </a:r>
            <a:r>
              <a:rPr lang="zh-CN" altLang="en-US" sz="2000" dirty="0"/>
              <a:t>技术：每个总线时钟周期传送</a:t>
            </a:r>
            <a:r>
              <a:rPr lang="en-US" altLang="zh-CN" sz="2000" dirty="0"/>
              <a:t>4</a:t>
            </a:r>
            <a:r>
              <a:rPr lang="zh-CN" altLang="en-US" sz="2000" dirty="0"/>
              <a:t>次数据。</a:t>
            </a:r>
          </a:p>
          <a:p>
            <a:pPr lvl="1"/>
            <a:r>
              <a:rPr lang="zh-CN" altLang="en-US" sz="2000" dirty="0"/>
              <a:t>若工作频率为</a:t>
            </a:r>
            <a:r>
              <a:rPr lang="en-US" altLang="zh-CN" sz="2000" dirty="0"/>
              <a:t>1333MHz</a:t>
            </a:r>
            <a:r>
              <a:rPr lang="zh-CN" altLang="en-US" sz="2000" dirty="0"/>
              <a:t>（实际单位应是</a:t>
            </a:r>
            <a:r>
              <a:rPr lang="en-US" altLang="zh-CN" sz="2000" dirty="0"/>
              <a:t>MT/s</a:t>
            </a:r>
            <a:r>
              <a:rPr lang="zh-CN" altLang="en-US" sz="2000" dirty="0"/>
              <a:t>，表示每秒传送</a:t>
            </a:r>
            <a:r>
              <a:rPr lang="en-US" altLang="zh-CN" sz="2000" dirty="0"/>
              <a:t>1333M</a:t>
            </a:r>
            <a:r>
              <a:rPr lang="zh-CN" altLang="en-US" sz="2000" dirty="0"/>
              <a:t>次数据，实际时钟频率为</a:t>
            </a:r>
            <a:r>
              <a:rPr lang="en-US" altLang="zh-CN" sz="2000" dirty="0"/>
              <a:t>333MHz</a:t>
            </a:r>
            <a:r>
              <a:rPr lang="zh-CN" altLang="en-US" sz="2000" dirty="0"/>
              <a:t>），总线宽度为</a:t>
            </a:r>
            <a:r>
              <a:rPr lang="en-US" altLang="zh-CN" sz="2000" dirty="0"/>
              <a:t>64</a:t>
            </a:r>
            <a:r>
              <a:rPr lang="zh-CN" altLang="en-US" sz="2000" dirty="0"/>
              <a:t>位，则总线带宽为</a:t>
            </a:r>
            <a:r>
              <a:rPr lang="en-US" altLang="zh-CN" sz="2000" dirty="0"/>
              <a:t>1333MT/s×8B=10.5GB/s</a:t>
            </a:r>
            <a:r>
              <a:rPr lang="zh-CN" altLang="en-US" sz="2000" dirty="0"/>
              <a:t>。</a:t>
            </a:r>
          </a:p>
          <a:p>
            <a:r>
              <a:rPr lang="en-US" altLang="zh-CN" sz="2400" dirty="0"/>
              <a:t>QPI</a:t>
            </a:r>
            <a:r>
              <a:rPr lang="zh-CN" altLang="en-US" sz="2400" dirty="0"/>
              <a:t>（</a:t>
            </a:r>
            <a:r>
              <a:rPr lang="en-US" altLang="zh-CN" sz="2400" dirty="0"/>
              <a:t>Quick Path Interconnect</a:t>
            </a:r>
            <a:r>
              <a:rPr lang="zh-CN" altLang="en-US" sz="2400" dirty="0"/>
              <a:t>）总线</a:t>
            </a:r>
          </a:p>
          <a:p>
            <a:pPr lvl="1"/>
            <a:r>
              <a:rPr lang="zh-CN" altLang="en-US" sz="2000" dirty="0"/>
              <a:t>目前在</a:t>
            </a:r>
            <a:r>
              <a:rPr lang="en-US" altLang="zh-CN" sz="2000" dirty="0"/>
              <a:t>Intel</a:t>
            </a:r>
            <a:r>
              <a:rPr lang="zh-CN" altLang="en-US" sz="2000" dirty="0"/>
              <a:t>架构中</a:t>
            </a:r>
            <a:r>
              <a:rPr lang="en-US" altLang="zh-CN" sz="2000" dirty="0"/>
              <a:t>CPU</a:t>
            </a:r>
            <a:r>
              <a:rPr lang="zh-CN" altLang="en-US" sz="2000" dirty="0"/>
              <a:t>芯片内部核之间、</a:t>
            </a:r>
            <a:r>
              <a:rPr lang="en-US" altLang="zh-CN" sz="2000" dirty="0"/>
              <a:t>CPU</a:t>
            </a:r>
            <a:r>
              <a:rPr lang="zh-CN" altLang="en-US" sz="2000" dirty="0"/>
              <a:t>芯片之间、</a:t>
            </a:r>
            <a:r>
              <a:rPr lang="en-US" altLang="zh-CN" sz="2000" dirty="0"/>
              <a:t>CPU</a:t>
            </a:r>
            <a:r>
              <a:rPr lang="zh-CN" altLang="en-US" sz="2000" dirty="0"/>
              <a:t>芯片与</a:t>
            </a:r>
            <a:r>
              <a:rPr lang="en-US" altLang="zh-CN" sz="2000" dirty="0"/>
              <a:t>IOH</a:t>
            </a:r>
            <a:r>
              <a:rPr lang="zh-CN" altLang="en-US" sz="2000" dirty="0"/>
              <a:t>（</a:t>
            </a:r>
            <a:r>
              <a:rPr lang="en-US" altLang="zh-CN" sz="2000" dirty="0"/>
              <a:t>I/O Hub</a:t>
            </a:r>
            <a:r>
              <a:rPr lang="zh-CN" altLang="en-US" sz="2000" dirty="0"/>
              <a:t>）芯片之间，都通过</a:t>
            </a:r>
            <a:r>
              <a:rPr lang="en-US" altLang="zh-CN" sz="2000" dirty="0"/>
              <a:t>QPI</a:t>
            </a:r>
            <a:r>
              <a:rPr lang="zh-CN" altLang="en-US" sz="2000" dirty="0"/>
              <a:t>总线互连</a:t>
            </a:r>
          </a:p>
          <a:p>
            <a:pPr lvl="1"/>
            <a:r>
              <a:rPr lang="en-US" altLang="zh-CN" sz="2000" dirty="0"/>
              <a:t>QPI</a:t>
            </a:r>
            <a:r>
              <a:rPr lang="zh-CN" altLang="en-US" sz="2000" dirty="0"/>
              <a:t>是基于包交换的串行、高速点对点连接：发送方和接收方各有时钟信号，双方同时传输数据（各有</a:t>
            </a:r>
            <a:r>
              <a:rPr lang="en-US" altLang="zh-CN" sz="2000" dirty="0"/>
              <a:t>20</a:t>
            </a:r>
            <a:r>
              <a:rPr lang="zh-CN" altLang="en-US" sz="2000" dirty="0"/>
              <a:t>条数据线），每个</a:t>
            </a:r>
            <a:r>
              <a:rPr lang="en-US" altLang="zh-CN" sz="2000" dirty="0"/>
              <a:t>QPI</a:t>
            </a:r>
            <a:r>
              <a:rPr lang="zh-CN" altLang="en-US" sz="2000" dirty="0"/>
              <a:t>数据包含</a:t>
            </a:r>
            <a:r>
              <a:rPr lang="en-US" altLang="zh-CN" sz="2000" dirty="0"/>
              <a:t>80</a:t>
            </a:r>
            <a:r>
              <a:rPr lang="zh-CN" altLang="en-US" sz="2000" dirty="0"/>
              <a:t>位，分两个时钟周期传送，每个时钟周期传两次，故每次传</a:t>
            </a:r>
            <a:r>
              <a:rPr lang="en-US" altLang="zh-CN" sz="2000" dirty="0"/>
              <a:t>20</a:t>
            </a:r>
            <a:r>
              <a:rPr lang="zh-CN" altLang="en-US" sz="2000" dirty="0"/>
              <a:t>位（</a:t>
            </a:r>
            <a:r>
              <a:rPr lang="en-US" altLang="zh-CN" sz="2000" dirty="0"/>
              <a:t>16</a:t>
            </a:r>
            <a:r>
              <a:rPr lang="zh-CN" altLang="en-US" sz="2000" dirty="0"/>
              <a:t>位数据</a:t>
            </a:r>
            <a:r>
              <a:rPr lang="en-US" altLang="zh-CN" sz="2000" dirty="0"/>
              <a:t>+4</a:t>
            </a:r>
            <a:r>
              <a:rPr lang="zh-CN" altLang="en-US" sz="2000" dirty="0"/>
              <a:t>位校验位），</a:t>
            </a:r>
            <a:r>
              <a:rPr lang="en-US" altLang="zh-CN" sz="2000" dirty="0"/>
              <a:t>QPI</a:t>
            </a:r>
            <a:r>
              <a:rPr lang="zh-CN" altLang="en-US" sz="2000" dirty="0"/>
              <a:t>总线带宽为：每秒传送次数</a:t>
            </a:r>
            <a:r>
              <a:rPr lang="en-US" altLang="zh-CN" sz="2000" dirty="0"/>
              <a:t>×2B×2</a:t>
            </a:r>
            <a:r>
              <a:rPr lang="zh-CN" altLang="en-US" sz="2000" dirty="0"/>
              <a:t>。</a:t>
            </a:r>
          </a:p>
          <a:p>
            <a:pPr lvl="1"/>
            <a:r>
              <a:rPr lang="en-US" altLang="zh-CN" sz="2000" dirty="0"/>
              <a:t>QPI</a:t>
            </a:r>
            <a:r>
              <a:rPr lang="zh-CN" altLang="en-US" sz="2000" dirty="0"/>
              <a:t>总线的速度单位（工作频率）为</a:t>
            </a:r>
            <a:r>
              <a:rPr lang="en-US" altLang="zh-CN" sz="2000" dirty="0"/>
              <a:t>GT/s</a:t>
            </a:r>
            <a:r>
              <a:rPr lang="zh-CN" altLang="en-US" sz="2000" dirty="0"/>
              <a:t>，表示每秒传送多少</a:t>
            </a:r>
            <a:r>
              <a:rPr lang="en-US" altLang="zh-CN" sz="2000" dirty="0"/>
              <a:t>G</a:t>
            </a:r>
            <a:r>
              <a:rPr lang="zh-CN" altLang="en-US" sz="2000" dirty="0"/>
              <a:t>次。若</a:t>
            </a:r>
            <a:r>
              <a:rPr lang="en-US" altLang="zh-CN" sz="2000" dirty="0"/>
              <a:t>QPI</a:t>
            </a:r>
            <a:r>
              <a:rPr lang="zh-CN" altLang="en-US" sz="2000" dirty="0"/>
              <a:t>时钟频率为</a:t>
            </a:r>
            <a:r>
              <a:rPr lang="en-US" altLang="zh-CN" sz="2000" dirty="0"/>
              <a:t>2.4GHz</a:t>
            </a:r>
            <a:r>
              <a:rPr lang="zh-CN" altLang="en-US" sz="2000" dirty="0"/>
              <a:t>，则速度为</a:t>
            </a:r>
            <a:r>
              <a:rPr lang="en-US" altLang="zh-CN" sz="2000" dirty="0"/>
              <a:t>4.8GT/s</a:t>
            </a:r>
            <a:r>
              <a:rPr lang="zh-CN" altLang="en-US" sz="2000" dirty="0"/>
              <a:t>，带宽为</a:t>
            </a:r>
            <a:r>
              <a:rPr lang="en-US" altLang="zh-CN" sz="2000" dirty="0"/>
              <a:t>4.8G×2B×2=19.2GB/s</a:t>
            </a:r>
            <a:r>
              <a:rPr lang="en-US" altLang="zh-CN" sz="2000" dirty="0" smtClean="0"/>
              <a:t>.</a:t>
            </a:r>
            <a:endParaRPr lang="zh-CN" altLang="en-US" sz="2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6930" name="Rectangle 2"/>
          <p:cNvSpPr>
            <a:spLocks noGrp="1" noChangeArrowheads="1"/>
          </p:cNvSpPr>
          <p:nvPr>
            <p:ph idx="1"/>
          </p:nvPr>
        </p:nvSpPr>
        <p:spPr>
          <a:xfrm>
            <a:off x="1838325" y="6046788"/>
            <a:ext cx="8377238" cy="665310"/>
          </a:xfrm>
        </p:spPr>
        <p:txBody>
          <a:bodyPr>
            <a:normAutofit/>
          </a:bodyPr>
          <a:lstStyle/>
          <a:p>
            <a:pPr marL="0" indent="0">
              <a:lnSpc>
                <a:spcPct val="105000"/>
              </a:lnSpc>
              <a:spcBef>
                <a:spcPts val="600"/>
              </a:spcBef>
              <a:buNone/>
            </a:pPr>
            <a:r>
              <a:rPr lang="zh-CN" altLang="en-US" sz="1900">
                <a:solidFill>
                  <a:srgbClr val="0000CC"/>
                </a:solidFill>
                <a:ea typeface="黑体" panose="02010609060101010101" pitchFamily="49" charset="-122"/>
              </a:rPr>
              <a:t>从</a:t>
            </a:r>
            <a:r>
              <a:rPr lang="en-US" altLang="zh-CN" sz="1900">
                <a:solidFill>
                  <a:srgbClr val="0000CC"/>
                </a:solidFill>
                <a:ea typeface="黑体" panose="02010609060101010101" pitchFamily="49" charset="-122"/>
              </a:rPr>
              <a:t>Core i7</a:t>
            </a:r>
            <a:r>
              <a:rPr lang="zh-CN" altLang="en-US" sz="1900">
                <a:solidFill>
                  <a:srgbClr val="0000CC"/>
                </a:solidFill>
                <a:ea typeface="黑体" panose="02010609060101010101" pitchFamily="49" charset="-122"/>
              </a:rPr>
              <a:t>开始，北桥在</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芯片内，</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通过存储器总线（即内存条插槽，图中为三通道插槽）直接和内存条相连。</a:t>
            </a:r>
            <a:r>
              <a:rPr lang="en-US" altLang="zh-CN" sz="1900">
                <a:solidFill>
                  <a:srgbClr val="0000CC"/>
                </a:solidFill>
                <a:ea typeface="黑体" panose="02010609060101010101" pitchFamily="49" charset="-122"/>
              </a:rPr>
              <a:t>3</a:t>
            </a:r>
            <a:r>
              <a:rPr lang="zh-CN" altLang="en-US" sz="1900">
                <a:solidFill>
                  <a:srgbClr val="0000CC"/>
                </a:solidFill>
                <a:ea typeface="黑体" panose="02010609060101010101" pitchFamily="49" charset="-122"/>
              </a:rPr>
              <a:t>个存控包含在</a:t>
            </a:r>
            <a:r>
              <a:rPr lang="en-US" altLang="zh-CN" sz="1900">
                <a:solidFill>
                  <a:srgbClr val="0000CC"/>
                </a:solidFill>
                <a:ea typeface="黑体" panose="02010609060101010101" pitchFamily="49" charset="-122"/>
              </a:rPr>
              <a:t>CPU</a:t>
            </a:r>
            <a:r>
              <a:rPr lang="zh-CN" altLang="en-US" sz="1900">
                <a:solidFill>
                  <a:srgbClr val="0000CC"/>
                </a:solidFill>
                <a:ea typeface="黑体" panose="02010609060101010101" pitchFamily="49" charset="-122"/>
              </a:rPr>
              <a:t>芯片内。</a:t>
            </a:r>
            <a:endParaRPr lang="en-US" altLang="zh-CN" sz="1900">
              <a:solidFill>
                <a:srgbClr val="0000CC"/>
              </a:solidFill>
              <a:ea typeface="黑体" panose="02010609060101010101" pitchFamily="49" charset="-122"/>
            </a:endParaRPr>
          </a:p>
        </p:txBody>
      </p:sp>
      <p:sp>
        <p:nvSpPr>
          <p:cNvPr id="51203" name="Rectangle 3"/>
          <p:cNvSpPr>
            <a:spLocks noChangeArrowheads="1"/>
          </p:cNvSpPr>
          <p:nvPr/>
        </p:nvSpPr>
        <p:spPr bwMode="auto">
          <a:xfrm>
            <a:off x="558056" y="56073"/>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zh-CN" altLang="en-US" sz="3200" dirty="0">
                <a:solidFill>
                  <a:srgbClr val="FF0000"/>
                </a:solidFill>
                <a:latin typeface="微软雅黑" panose="020B0503020204020204" pitchFamily="34" charset="-122"/>
                <a:ea typeface="微软雅黑" panose="020B0503020204020204" pitchFamily="34" charset="-122"/>
              </a:rPr>
              <a:t>存储器总线</a:t>
            </a:r>
          </a:p>
        </p:txBody>
      </p:sp>
      <p:sp>
        <p:nvSpPr>
          <p:cNvPr id="51204" name="Rectangle 41"/>
          <p:cNvSpPr>
            <a:spLocks noChangeArrowheads="1"/>
          </p:cNvSpPr>
          <p:nvPr/>
        </p:nvSpPr>
        <p:spPr bwMode="auto">
          <a:xfrm>
            <a:off x="2508251" y="1688098"/>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grpSp>
        <p:nvGrpSpPr>
          <p:cNvPr id="51205" name="Group 1"/>
          <p:cNvGrpSpPr>
            <a:grpSpLocks noChangeAspect="1"/>
          </p:cNvGrpSpPr>
          <p:nvPr/>
        </p:nvGrpSpPr>
        <p:grpSpPr bwMode="auto">
          <a:xfrm>
            <a:off x="790576" y="673100"/>
            <a:ext cx="9656763" cy="5264150"/>
            <a:chOff x="500" y="510"/>
            <a:chExt cx="10477" cy="6019"/>
          </a:xfrm>
        </p:grpSpPr>
        <p:sp>
          <p:nvSpPr>
            <p:cNvPr id="51207" name="AutoShape 40"/>
            <p:cNvSpPr>
              <a:spLocks noChangeAspect="1" noChangeArrowheads="1" noTextEdit="1"/>
            </p:cNvSpPr>
            <p:nvPr/>
          </p:nvSpPr>
          <p:spPr bwMode="auto">
            <a:xfrm>
              <a:off x="500" y="510"/>
              <a:ext cx="9698" cy="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endParaRPr lang="zh-CN" altLang="en-US"/>
            </a:p>
          </p:txBody>
        </p:sp>
        <p:sp>
          <p:nvSpPr>
            <p:cNvPr id="51208" name="Rectangle 452"/>
            <p:cNvSpPr>
              <a:spLocks noChangeArrowheads="1"/>
            </p:cNvSpPr>
            <p:nvPr/>
          </p:nvSpPr>
          <p:spPr bwMode="auto">
            <a:xfrm>
              <a:off x="1544" y="856"/>
              <a:ext cx="8376" cy="3432"/>
            </a:xfrm>
            <a:prstGeom prst="rect">
              <a:avLst/>
            </a:prstGeom>
            <a:noFill/>
            <a:ln w="12700">
              <a:solidFill>
                <a:srgbClr val="FC0128"/>
              </a:solidFill>
              <a:miter lim="800000"/>
            </a:ln>
            <a:extLst>
              <a:ext uri="{909E8E84-426E-40DD-AFC4-6F175D3DCCD1}">
                <a14:hiddenFill xmlns:a14="http://schemas.microsoft.com/office/drawing/2010/main">
                  <a:solidFill>
                    <a:srgbClr val="FFFFFF"/>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09" name="Rectangle 460"/>
            <p:cNvSpPr>
              <a:spLocks noChangeArrowheads="1"/>
            </p:cNvSpPr>
            <p:nvPr/>
          </p:nvSpPr>
          <p:spPr bwMode="auto">
            <a:xfrm>
              <a:off x="1358" y="535"/>
              <a:ext cx="8698" cy="5008"/>
            </a:xfrm>
            <a:prstGeom prst="rect">
              <a:avLst/>
            </a:prstGeom>
            <a:solidFill>
              <a:schemeClr val="accent2">
                <a:alpha val="9019"/>
              </a:schemeClr>
            </a:solidFill>
            <a:ln w="12700">
              <a:solidFill>
                <a:srgbClr val="000000"/>
              </a:solidFill>
              <a:prstDash val="dash"/>
              <a:miter lim="800000"/>
            </a:ln>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1210" name="Rectangle 406"/>
            <p:cNvSpPr>
              <a:spLocks noChangeArrowheads="1"/>
            </p:cNvSpPr>
            <p:nvPr/>
          </p:nvSpPr>
          <p:spPr bwMode="auto">
            <a:xfrm>
              <a:off x="1703" y="1766"/>
              <a:ext cx="1631" cy="54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d-cache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11" name="Rectangle 408"/>
            <p:cNvSpPr>
              <a:spLocks noChangeArrowheads="1"/>
            </p:cNvSpPr>
            <p:nvPr/>
          </p:nvSpPr>
          <p:spPr bwMode="auto">
            <a:xfrm>
              <a:off x="2029" y="2608"/>
              <a:ext cx="2839" cy="55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256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12" name="Line 409"/>
            <p:cNvSpPr>
              <a:spLocks noChangeShapeType="1"/>
            </p:cNvSpPr>
            <p:nvPr/>
          </p:nvSpPr>
          <p:spPr bwMode="auto">
            <a:xfrm>
              <a:off x="2522" y="1450"/>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3" name="Line 410"/>
            <p:cNvSpPr>
              <a:spLocks noChangeShapeType="1"/>
            </p:cNvSpPr>
            <p:nvPr/>
          </p:nvSpPr>
          <p:spPr bwMode="auto">
            <a:xfrm>
              <a:off x="2508"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4" name="Line 411"/>
            <p:cNvSpPr>
              <a:spLocks noChangeShapeType="1"/>
            </p:cNvSpPr>
            <p:nvPr/>
          </p:nvSpPr>
          <p:spPr bwMode="auto">
            <a:xfrm>
              <a:off x="4374"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5" name="Rectangle 426"/>
            <p:cNvSpPr>
              <a:spLocks noChangeArrowheads="1"/>
            </p:cNvSpPr>
            <p:nvPr/>
          </p:nvSpPr>
          <p:spPr bwMode="auto">
            <a:xfrm>
              <a:off x="2248" y="4485"/>
              <a:ext cx="2386" cy="866"/>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L3</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8 MB, 16-</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 </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（所有核共享）</a:t>
              </a:r>
            </a:p>
          </p:txBody>
        </p:sp>
        <p:sp>
          <p:nvSpPr>
            <p:cNvPr id="51216" name="Line 432"/>
            <p:cNvSpPr>
              <a:spLocks noChangeShapeType="1"/>
            </p:cNvSpPr>
            <p:nvPr/>
          </p:nvSpPr>
          <p:spPr bwMode="auto">
            <a:xfrm>
              <a:off x="4374" y="1467"/>
              <a:ext cx="0" cy="311"/>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17" name="Rectangle 434"/>
            <p:cNvSpPr>
              <a:spLocks noChangeArrowheads="1"/>
            </p:cNvSpPr>
            <p:nvPr/>
          </p:nvSpPr>
          <p:spPr bwMode="auto">
            <a:xfrm>
              <a:off x="1842" y="1028"/>
              <a:ext cx="1368" cy="420"/>
            </a:xfrm>
            <a:prstGeom prst="rect">
              <a:avLst/>
            </a:prstGeom>
            <a:noFill/>
            <a:ln w="12700">
              <a:solidFill>
                <a:srgbClr val="000000"/>
              </a:solidFill>
              <a:miter lim="800000"/>
            </a:ln>
            <a:effectLst>
              <a:outerShdw dist="38100" dir="2700000" rotWithShape="0">
                <a:srgbClr val="FFFFFF"/>
              </a:outerShdw>
            </a:effectLst>
            <a:extLst>
              <a:ext uri="{909E8E84-426E-40DD-AFC4-6F175D3DCCD1}">
                <a14:hiddenFill xmlns:a14="http://schemas.microsoft.com/office/drawing/2010/main">
                  <a:solidFill>
                    <a:srgbClr val="DBF2DA"/>
                  </a:solidFill>
                </a14:hiddenFill>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pitchFamily="34" charset="-122"/>
                  <a:ea typeface="微软雅黑" panose="020B0503020204020204" pitchFamily="34" charset="-122"/>
                  <a:cs typeface="Arial" panose="020B0604020202020204" pitchFamily="34" charset="0"/>
                </a:rPr>
                <a:t>寄存器组</a:t>
              </a:r>
              <a:endParaRPr lang="zh-CN" altLang="en-US" sz="1800">
                <a:latin typeface="微软雅黑" panose="020B0503020204020204" pitchFamily="34" charset="-122"/>
                <a:ea typeface="微软雅黑" panose="020B0503020204020204" pitchFamily="34" charset="-122"/>
                <a:cs typeface="Arial" panose="020B0604020202020204" pitchFamily="34" charset="0"/>
              </a:endParaRPr>
            </a:p>
          </p:txBody>
        </p:sp>
        <p:sp>
          <p:nvSpPr>
            <p:cNvPr id="51218" name="Rectangle 435"/>
            <p:cNvSpPr>
              <a:spLocks noChangeArrowheads="1"/>
            </p:cNvSpPr>
            <p:nvPr/>
          </p:nvSpPr>
          <p:spPr bwMode="auto">
            <a:xfrm>
              <a:off x="5748" y="1778"/>
              <a:ext cx="1775" cy="549"/>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64L1 d-TLB</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19" name="Rectangle 436"/>
            <p:cNvSpPr>
              <a:spLocks noChangeArrowheads="1"/>
            </p:cNvSpPr>
            <p:nvPr/>
          </p:nvSpPr>
          <p:spPr bwMode="auto">
            <a:xfrm>
              <a:off x="7730" y="1787"/>
              <a:ext cx="1960" cy="534"/>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i-TLB</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128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20" name="Rectangle 438"/>
            <p:cNvSpPr>
              <a:spLocks noChangeArrowheads="1"/>
            </p:cNvSpPr>
            <p:nvPr/>
          </p:nvSpPr>
          <p:spPr bwMode="auto">
            <a:xfrm>
              <a:off x="5977" y="2618"/>
              <a:ext cx="3477" cy="570"/>
            </a:xfrm>
            <a:prstGeom prst="rect">
              <a:avLst/>
            </a:prstGeom>
            <a:noFill/>
            <a:ln w="12700">
              <a:solidFill>
                <a:srgbClr val="000000"/>
              </a:solidFill>
              <a:miter lim="800000"/>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联合</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TLB</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512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个页表项</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a:p>
              <a:endParaRPr lang="zh-CN" altLang="en-US">
                <a:ea typeface="微软雅黑" panose="020B0503020204020204" pitchFamily="34" charset="-122"/>
                <a:cs typeface="Arial" panose="020B0604020202020204" pitchFamily="34" charset="0"/>
              </a:endParaRPr>
            </a:p>
          </p:txBody>
        </p:sp>
        <p:sp>
          <p:nvSpPr>
            <p:cNvPr id="51221" name="Line 439"/>
            <p:cNvSpPr>
              <a:spLocks noChangeShapeType="1"/>
            </p:cNvSpPr>
            <p:nvPr/>
          </p:nvSpPr>
          <p:spPr bwMode="auto">
            <a:xfrm>
              <a:off x="6626" y="2303"/>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2" name="Line 440"/>
            <p:cNvSpPr>
              <a:spLocks noChangeShapeType="1"/>
            </p:cNvSpPr>
            <p:nvPr/>
          </p:nvSpPr>
          <p:spPr bwMode="auto">
            <a:xfrm>
              <a:off x="8807" y="2308"/>
              <a:ext cx="0" cy="31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3" name="Rectangle 441"/>
            <p:cNvSpPr>
              <a:spLocks noChangeArrowheads="1"/>
            </p:cNvSpPr>
            <p:nvPr/>
          </p:nvSpPr>
          <p:spPr bwMode="auto">
            <a:xfrm>
              <a:off x="3563" y="1769"/>
              <a:ext cx="1630" cy="540"/>
            </a:xfrm>
            <a:prstGeom prst="rect">
              <a:avLst/>
            </a:prstGeom>
            <a:noFill/>
            <a:ln w="12700">
              <a:solidFill>
                <a:srgbClr val="000000"/>
              </a:solidFill>
              <a:miter lim="800000"/>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L1 i-cache</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KB, 8</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路</a:t>
              </a:r>
            </a:p>
          </p:txBody>
        </p:sp>
        <p:sp>
          <p:nvSpPr>
            <p:cNvPr id="51224" name="Line 442"/>
            <p:cNvSpPr>
              <a:spLocks noChangeShapeType="1"/>
            </p:cNvSpPr>
            <p:nvPr/>
          </p:nvSpPr>
          <p:spPr bwMode="auto">
            <a:xfrm>
              <a:off x="6639" y="1465"/>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5" name="Line 444"/>
            <p:cNvSpPr>
              <a:spLocks noChangeShapeType="1"/>
            </p:cNvSpPr>
            <p:nvPr/>
          </p:nvSpPr>
          <p:spPr bwMode="auto">
            <a:xfrm>
              <a:off x="8807" y="1467"/>
              <a:ext cx="0" cy="311"/>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26" name="Rectangle 445"/>
            <p:cNvSpPr>
              <a:spLocks noChangeArrowheads="1"/>
            </p:cNvSpPr>
            <p:nvPr/>
          </p:nvSpPr>
          <p:spPr bwMode="auto">
            <a:xfrm>
              <a:off x="6438" y="1016"/>
              <a:ext cx="2573" cy="435"/>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MMU</a:t>
              </a:r>
              <a:r>
                <a:rPr lang="en-US" altLang="zh-CN" sz="900">
                  <a:solidFill>
                    <a:srgbClr val="000000"/>
                  </a:solidFill>
                  <a:ea typeface="宋体" panose="02010600030101010101" pitchFamily="2" charset="-122"/>
                  <a:cs typeface="Arial Black" panose="020B0A04020102020204" pitchFamily="34" charset="0"/>
                </a:rPr>
                <a:t> </a:t>
              </a:r>
              <a:endParaRPr lang="en-US" altLang="zh-CN">
                <a:ea typeface="宋体" panose="02010600030101010101" pitchFamily="2" charset="-122"/>
              </a:endParaRPr>
            </a:p>
          </p:txBody>
        </p:sp>
        <p:sp>
          <p:nvSpPr>
            <p:cNvPr id="51227" name="Rectangle 450"/>
            <p:cNvSpPr>
              <a:spLocks noChangeArrowheads="1"/>
            </p:cNvSpPr>
            <p:nvPr/>
          </p:nvSpPr>
          <p:spPr bwMode="auto">
            <a:xfrm>
              <a:off x="3620" y="1049"/>
              <a:ext cx="1527" cy="417"/>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00"/>
                  </a:solidFill>
                  <a:latin typeface="微软雅黑" panose="020B0503020204020204" pitchFamily="34" charset="-122"/>
                  <a:ea typeface="微软雅黑" panose="020B0503020204020204" pitchFamily="34" charset="-122"/>
                  <a:cs typeface="Arial" panose="020B0604020202020204" pitchFamily="34" charset="0"/>
                </a:rPr>
                <a:t>指令预取</a:t>
              </a:r>
            </a:p>
          </p:txBody>
        </p:sp>
        <p:sp>
          <p:nvSpPr>
            <p:cNvPr id="51228" name="Text Box 458"/>
            <p:cNvSpPr txBox="1">
              <a:spLocks noChangeArrowheads="1"/>
            </p:cNvSpPr>
            <p:nvPr/>
          </p:nvSpPr>
          <p:spPr bwMode="auto">
            <a:xfrm>
              <a:off x="1392" y="523"/>
              <a:ext cx="309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pitchFamily="34" charset="-122"/>
                  <a:ea typeface="微软雅黑" panose="020B0503020204020204" pitchFamily="34" charset="-122"/>
                </a:rPr>
                <a:t>CPU</a:t>
              </a:r>
              <a:r>
                <a:rPr lang="zh-CN" altLang="en-US">
                  <a:solidFill>
                    <a:srgbClr val="000000"/>
                  </a:solidFill>
                  <a:latin typeface="微软雅黑" panose="020B0503020204020204" pitchFamily="34" charset="-122"/>
                  <a:ea typeface="微软雅黑" panose="020B0503020204020204" pitchFamily="34" charset="-122"/>
                </a:rPr>
                <a:t>芯片内含的核，共</a:t>
              </a:r>
              <a:r>
                <a:rPr lang="en-US" altLang="zh-CN">
                  <a:solidFill>
                    <a:srgbClr val="000000"/>
                  </a:solidFill>
                  <a:latin typeface="微软雅黑" panose="020B0503020204020204" pitchFamily="34" charset="-122"/>
                  <a:ea typeface="微软雅黑" panose="020B0503020204020204" pitchFamily="34" charset="-122"/>
                </a:rPr>
                <a:t>4</a:t>
              </a:r>
              <a:r>
                <a:rPr lang="zh-CN" altLang="en-US">
                  <a:solidFill>
                    <a:srgbClr val="000000"/>
                  </a:solidFill>
                  <a:latin typeface="微软雅黑" panose="020B0503020204020204" pitchFamily="34" charset="-122"/>
                  <a:ea typeface="微软雅黑" panose="020B0503020204020204" pitchFamily="34" charset="-122"/>
                </a:rPr>
                <a:t>个</a:t>
              </a:r>
              <a:endParaRPr lang="zh-CN" altLang="en-US">
                <a:latin typeface="微软雅黑" panose="020B0503020204020204" pitchFamily="34" charset="-122"/>
                <a:ea typeface="微软雅黑" panose="020B0503020204020204" pitchFamily="34" charset="-122"/>
              </a:endParaRPr>
            </a:p>
          </p:txBody>
        </p:sp>
        <p:sp>
          <p:nvSpPr>
            <p:cNvPr id="51229" name="Rectangle 459"/>
            <p:cNvSpPr>
              <a:spLocks noChangeArrowheads="1"/>
            </p:cNvSpPr>
            <p:nvPr/>
          </p:nvSpPr>
          <p:spPr bwMode="auto">
            <a:xfrm>
              <a:off x="5780" y="4485"/>
              <a:ext cx="3790" cy="833"/>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DDR3</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存储器控制器</a:t>
              </a:r>
            </a:p>
            <a:p>
              <a:pPr algn="ct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 x 64 bit @ 10.66 GB/s</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总带宽 </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32 GB/s</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（所有核共享） </a:t>
              </a:r>
            </a:p>
          </p:txBody>
        </p:sp>
        <p:sp>
          <p:nvSpPr>
            <p:cNvPr id="51230" name="Rectangle 462"/>
            <p:cNvSpPr>
              <a:spLocks noChangeArrowheads="1"/>
            </p:cNvSpPr>
            <p:nvPr/>
          </p:nvSpPr>
          <p:spPr bwMode="auto">
            <a:xfrm>
              <a:off x="7029" y="3406"/>
              <a:ext cx="2645" cy="713"/>
            </a:xfrm>
            <a:prstGeom prst="rect">
              <a:avLst/>
            </a:prstGeom>
            <a:noFill/>
            <a:ln w="12700">
              <a:solidFill>
                <a:srgbClr val="000000"/>
              </a:solidFill>
              <a:miter lim="800000"/>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QPI</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点对点连接总线</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条每个带宽为</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25.6 GB/s </a:t>
              </a:r>
            </a:p>
          </p:txBody>
        </p:sp>
        <p:sp>
          <p:nvSpPr>
            <p:cNvPr id="51231" name="Line 464"/>
            <p:cNvSpPr>
              <a:spLocks noChangeShapeType="1"/>
            </p:cNvSpPr>
            <p:nvPr/>
          </p:nvSpPr>
          <p:spPr bwMode="auto">
            <a:xfrm>
              <a:off x="3422" y="3149"/>
              <a:ext cx="1" cy="132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2" name="Line 474"/>
            <p:cNvSpPr>
              <a:spLocks noChangeShapeType="1"/>
            </p:cNvSpPr>
            <p:nvPr/>
          </p:nvSpPr>
          <p:spPr bwMode="auto">
            <a:xfrm flipH="1">
              <a:off x="7530" y="5318"/>
              <a:ext cx="9"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3" name="Line 475"/>
            <p:cNvSpPr>
              <a:spLocks noChangeShapeType="1"/>
            </p:cNvSpPr>
            <p:nvPr/>
          </p:nvSpPr>
          <p:spPr bwMode="auto">
            <a:xfrm>
              <a:off x="7707" y="5318"/>
              <a:ext cx="0"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4" name="Line 476"/>
            <p:cNvSpPr>
              <a:spLocks noChangeShapeType="1"/>
            </p:cNvSpPr>
            <p:nvPr/>
          </p:nvSpPr>
          <p:spPr bwMode="auto">
            <a:xfrm>
              <a:off x="7875" y="5309"/>
              <a:ext cx="0" cy="486"/>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5" name="Line 479"/>
            <p:cNvSpPr>
              <a:spLocks noChangeShapeType="1"/>
            </p:cNvSpPr>
            <p:nvPr/>
          </p:nvSpPr>
          <p:spPr bwMode="auto">
            <a:xfrm>
              <a:off x="6598" y="3194"/>
              <a:ext cx="1" cy="1278"/>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36" name="Text Box 497"/>
            <p:cNvSpPr txBox="1">
              <a:spLocks noChangeArrowheads="1"/>
            </p:cNvSpPr>
            <p:nvPr/>
          </p:nvSpPr>
          <p:spPr bwMode="auto">
            <a:xfrm>
              <a:off x="10265" y="3176"/>
              <a:ext cx="7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连接</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其他核</a:t>
              </a:r>
            </a:p>
          </p:txBody>
        </p:sp>
        <p:grpSp>
          <p:nvGrpSpPr>
            <p:cNvPr id="51237" name="Group 501"/>
            <p:cNvGrpSpPr/>
            <p:nvPr/>
          </p:nvGrpSpPr>
          <p:grpSpPr bwMode="auto">
            <a:xfrm>
              <a:off x="9656" y="3470"/>
              <a:ext cx="655" cy="552"/>
              <a:chOff x="4785" y="2300"/>
              <a:chExt cx="343" cy="384"/>
            </a:xfrm>
          </p:grpSpPr>
          <p:sp>
            <p:nvSpPr>
              <p:cNvPr id="51242"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3"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4"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5"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grpSp>
        <p:sp>
          <p:nvSpPr>
            <p:cNvPr id="51238" name="Text Box 499"/>
            <p:cNvSpPr txBox="1">
              <a:spLocks noChangeArrowheads="1"/>
            </p:cNvSpPr>
            <p:nvPr/>
          </p:nvSpPr>
          <p:spPr bwMode="auto">
            <a:xfrm>
              <a:off x="10287" y="3844"/>
              <a:ext cx="613"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a:latin typeface="微软雅黑" panose="020B0503020204020204" pitchFamily="34" charset="-122"/>
                  <a:ea typeface="微软雅黑" panose="020B0503020204020204" pitchFamily="34" charset="-122"/>
                </a:rPr>
                <a:t>连接</a:t>
              </a:r>
              <a:r>
                <a:rPr lang="en-US" altLang="zh-CN">
                  <a:latin typeface="微软雅黑" panose="020B0503020204020204" pitchFamily="34" charset="-122"/>
                  <a:ea typeface="微软雅黑" panose="020B0503020204020204" pitchFamily="34" charset="-122"/>
                </a:rPr>
                <a:t>IOH</a:t>
              </a:r>
            </a:p>
          </p:txBody>
        </p:sp>
        <p:sp>
          <p:nvSpPr>
            <p:cNvPr id="51239" name="Line 500"/>
            <p:cNvSpPr>
              <a:spLocks noChangeShapeType="1"/>
            </p:cNvSpPr>
            <p:nvPr/>
          </p:nvSpPr>
          <p:spPr bwMode="auto">
            <a:xfrm>
              <a:off x="8368" y="4079"/>
              <a:ext cx="0" cy="39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0" name="Line 502"/>
            <p:cNvSpPr>
              <a:spLocks noChangeShapeType="1"/>
            </p:cNvSpPr>
            <p:nvPr/>
          </p:nvSpPr>
          <p:spPr bwMode="auto">
            <a:xfrm flipV="1">
              <a:off x="4634" y="4840"/>
              <a:ext cx="114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endParaRPr lang="zh-CN" altLang="en-US"/>
            </a:p>
          </p:txBody>
        </p:sp>
        <p:sp>
          <p:nvSpPr>
            <p:cNvPr id="51241" name="Rectangle 427"/>
            <p:cNvSpPr>
              <a:spLocks noChangeArrowheads="1"/>
            </p:cNvSpPr>
            <p:nvPr/>
          </p:nvSpPr>
          <p:spPr bwMode="auto">
            <a:xfrm>
              <a:off x="6130" y="5819"/>
              <a:ext cx="3560" cy="579"/>
            </a:xfrm>
            <a:prstGeom prst="rect">
              <a:avLst/>
            </a:prstGeom>
            <a:noFill/>
            <a:ln w="12700">
              <a:solidFill>
                <a:srgbClr val="000000"/>
              </a:solidFill>
              <a:miter lim="800000"/>
            </a:ln>
            <a:effectLst/>
            <a:extLst>
              <a:ext uri="{909E8E84-426E-40DD-AFC4-6F175D3DCCD1}">
                <a14:hiddenFill xmlns:a14="http://schemas.microsoft.com/office/drawing/2010/main">
                  <a:solidFill>
                    <a:srgbClr val="E5E6F6"/>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主存储器</a:t>
              </a:r>
            </a:p>
            <a:p>
              <a:pPr algn="ct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三通道 </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DDR3-1333 SDRAM</a:t>
              </a:r>
            </a:p>
            <a:p>
              <a:pPr algn="ctr"/>
              <a:endPar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5" name="Rectangle 2"/>
          <p:cNvSpPr txBox="1">
            <a:spLocks noChangeArrowheads="1"/>
          </p:cNvSpPr>
          <p:nvPr/>
        </p:nvSpPr>
        <p:spPr bwMode="auto">
          <a:xfrm>
            <a:off x="1584325" y="5207000"/>
            <a:ext cx="442753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120000"/>
              </a:lnSpc>
              <a:spcBef>
                <a:spcPct val="20000"/>
              </a:spcBef>
              <a:buSzPct val="100000"/>
              <a:buChar char="°"/>
              <a:defRPr b="1">
                <a:solidFill>
                  <a:schemeClr val="tx1"/>
                </a:solidFill>
                <a:latin typeface="Arial" panose="020B0604020202020204" pitchFamily="34" charset="0"/>
              </a:defRPr>
            </a:lvl1pPr>
            <a:lvl2pPr marL="685800" indent="-190500">
              <a:lnSpc>
                <a:spcPct val="120000"/>
              </a:lnSpc>
              <a:spcBef>
                <a:spcPct val="20000"/>
              </a:spcBef>
              <a:buSzPct val="100000"/>
              <a:buChar char="•"/>
              <a:defRPr b="1">
                <a:solidFill>
                  <a:srgbClr val="0000FF"/>
                </a:solidFill>
                <a:latin typeface="Arial" panose="020B0604020202020204" pitchFamily="34" charset="0"/>
              </a:defRPr>
            </a:lvl2pPr>
            <a:lvl3pPr marL="1257300" indent="-342900">
              <a:lnSpc>
                <a:spcPct val="120000"/>
              </a:lnSpc>
              <a:spcBef>
                <a:spcPct val="20000"/>
              </a:spcBef>
              <a:buSzPct val="100000"/>
              <a:buChar char="-"/>
              <a:defRPr b="1">
                <a:solidFill>
                  <a:srgbClr val="2E9267"/>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5000"/>
              </a:lnSpc>
              <a:spcBef>
                <a:spcPts val="600"/>
              </a:spcBef>
              <a:buNone/>
            </a:pPr>
            <a:r>
              <a:rPr lang="zh-CN" altLang="en-US" sz="1900">
                <a:solidFill>
                  <a:srgbClr val="FF0000"/>
                </a:solidFill>
                <a:ea typeface="黑体" panose="02010609060101010101" pitchFamily="49" charset="-122"/>
              </a:rPr>
              <a:t>存储器总线</a:t>
            </a:r>
            <a:r>
              <a:rPr lang="en-US" altLang="zh-CN" sz="1900">
                <a:solidFill>
                  <a:srgbClr val="FF0000"/>
                </a:solidFill>
                <a:ea typeface="黑体" panose="02010609060101010101" pitchFamily="49" charset="-122"/>
              </a:rPr>
              <a:t>64</a:t>
            </a:r>
            <a:r>
              <a:rPr lang="zh-CN" altLang="en-US" sz="1900">
                <a:solidFill>
                  <a:srgbClr val="FF0000"/>
                </a:solidFill>
                <a:ea typeface="黑体" panose="02010609060101010101" pitchFamily="49" charset="-122"/>
              </a:rPr>
              <a:t>位宽，速度为</a:t>
            </a:r>
            <a:r>
              <a:rPr lang="en-US" altLang="zh-CN" sz="1900">
                <a:solidFill>
                  <a:srgbClr val="FF0000"/>
                </a:solidFill>
                <a:ea typeface="黑体" panose="02010609060101010101" pitchFamily="49" charset="-122"/>
              </a:rPr>
              <a:t>1333MT/s</a:t>
            </a:r>
            <a:r>
              <a:rPr lang="zh-CN" altLang="en-US" sz="1900">
                <a:solidFill>
                  <a:srgbClr val="FF0000"/>
                </a:solidFill>
                <a:ea typeface="黑体" panose="02010609060101010101" pitchFamily="49" charset="-122"/>
              </a:rPr>
              <a:t>，</a:t>
            </a:r>
            <a:endParaRPr lang="en-US" altLang="zh-CN" sz="1900">
              <a:solidFill>
                <a:srgbClr val="FF0000"/>
              </a:solidFill>
              <a:ea typeface="黑体" panose="02010609060101010101" pitchFamily="49" charset="-122"/>
            </a:endParaRPr>
          </a:p>
          <a:p>
            <a:pPr>
              <a:lnSpc>
                <a:spcPct val="105000"/>
              </a:lnSpc>
              <a:spcBef>
                <a:spcPts val="600"/>
              </a:spcBef>
              <a:buNone/>
            </a:pPr>
            <a:r>
              <a:rPr lang="zh-CN" altLang="en-US" sz="1900">
                <a:solidFill>
                  <a:srgbClr val="FF0000"/>
                </a:solidFill>
                <a:ea typeface="黑体" panose="02010609060101010101" pitchFamily="49" charset="-122"/>
              </a:rPr>
              <a:t>总带宽为：</a:t>
            </a:r>
            <a:r>
              <a:rPr lang="en-US" altLang="zh-CN" sz="1900">
                <a:solidFill>
                  <a:srgbClr val="FF0000"/>
                </a:solidFill>
                <a:ea typeface="黑体" panose="02010609060101010101" pitchFamily="49" charset="-122"/>
              </a:rPr>
              <a:t>3 x 8B x 1333M = 32GB/s.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0"/>
                                        </p:tgtEl>
                                        <p:attrNameLst>
                                          <p:attrName>style.visibility</p:attrName>
                                        </p:attrNameLst>
                                      </p:cBhvr>
                                      <p:to>
                                        <p:strVal val="visible"/>
                                      </p:to>
                                    </p:set>
                                    <p:animEffect transition="in" filter="blinds(horizontal)">
                                      <p:cBhvr>
                                        <p:cTn id="7" dur="500"/>
                                        <p:tgtEl>
                                          <p:spTgt spid="6369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autoUpdateAnimBg="0"/>
      <p:bldP spid="45" grpId="0" autoUpdateAnimBg="0"/>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 5 讲、第 6 讲  实数的表示、数据的宽度与存储-宽屏-3.0</Template>
  <TotalTime>382</TotalTime>
  <Pages>42</Pages>
  <Words>6100</Words>
  <Application>Microsoft Office PowerPoint</Application>
  <PresentationFormat>宽屏</PresentationFormat>
  <Paragraphs>647</Paragraphs>
  <Slides>56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AngsanaUPC</vt:lpstr>
      <vt:lpstr>黑体</vt:lpstr>
      <vt:lpstr>华文行楷</vt:lpstr>
      <vt:lpstr>宋体</vt:lpstr>
      <vt:lpstr>微软雅黑</vt:lpstr>
      <vt:lpstr>Arial</vt:lpstr>
      <vt:lpstr>Arial Black</vt:lpstr>
      <vt:lpstr>Courier New</vt:lpstr>
      <vt:lpstr>Helvetica</vt:lpstr>
      <vt:lpstr>Symbol</vt:lpstr>
      <vt:lpstr>Times New Roman</vt:lpstr>
      <vt:lpstr>Wingdings</vt:lpstr>
      <vt:lpstr>slides</vt:lpstr>
      <vt:lpstr>芞</vt:lpstr>
      <vt:lpstr>第19-21讲</vt:lpstr>
      <vt:lpstr>第一讲 外设与CPU、主存的互连，I/O接口（8.4、8.5、8.6.1）</vt:lpstr>
      <vt:lpstr>总线定义</vt:lpstr>
      <vt:lpstr>总线的分类</vt:lpstr>
      <vt:lpstr>系统总线的组成</vt:lpstr>
      <vt:lpstr>总线的性能指标</vt:lpstr>
      <vt:lpstr>传统的基于总线互连的计算机系统结构</vt:lpstr>
      <vt:lpstr>处理器总线</vt:lpstr>
      <vt:lpstr>PowerPoint 演示文稿</vt:lpstr>
      <vt:lpstr>I/O总线</vt:lpstr>
      <vt:lpstr>基于Core i7系列处理器的互连结构举例</vt:lpstr>
      <vt:lpstr>I/O总线,I/O控制器与I/O设备的关系</vt:lpstr>
      <vt:lpstr>I/O接口</vt:lpstr>
      <vt:lpstr>关于I/O接口</vt:lpstr>
      <vt:lpstr>I/O接口（I/O控制器）的功能</vt:lpstr>
      <vt:lpstr>I/O接口（I/O控制器）的结构</vt:lpstr>
      <vt:lpstr>I/O端口及其编址</vt:lpstr>
      <vt:lpstr>统一编址方式</vt:lpstr>
      <vt:lpstr>独立编址方式</vt:lpstr>
      <vt:lpstr>I/O设备与主机进行数据交换的三种基本方式</vt:lpstr>
      <vt:lpstr>程序控制I/O （ 查询I/O方式）</vt:lpstr>
      <vt:lpstr> 程序直接控制（程序查询）I/O方式</vt:lpstr>
      <vt:lpstr> 程序直接控制（程序查询）I/O方式</vt:lpstr>
      <vt:lpstr>第20讲 程序中断方式（中断驱动方式）</vt:lpstr>
      <vt:lpstr>中断的概念</vt:lpstr>
      <vt:lpstr>中断系统的基本功能</vt:lpstr>
      <vt:lpstr>中断控制器的基本结构</vt:lpstr>
      <vt:lpstr>中断过程</vt:lpstr>
      <vt:lpstr>中断响应</vt:lpstr>
      <vt:lpstr>中断响应</vt:lpstr>
      <vt:lpstr>中断源的识别方法</vt:lpstr>
      <vt:lpstr>中断源的识别方法</vt:lpstr>
      <vt:lpstr>中断优先权编码器</vt:lpstr>
      <vt:lpstr>中断处理</vt:lpstr>
      <vt:lpstr>多重中断的概念</vt:lpstr>
      <vt:lpstr>多重中断嵌套</vt:lpstr>
      <vt:lpstr>中断优先权的动态分配</vt:lpstr>
      <vt:lpstr>中断优先权的动态分配</vt:lpstr>
      <vt:lpstr>轮询方式和中断方式的比较</vt:lpstr>
      <vt:lpstr>轮询方式和中断方式的比较</vt:lpstr>
      <vt:lpstr>第21讲 DMA方式</vt:lpstr>
      <vt:lpstr>DMA输入/出方式</vt:lpstr>
      <vt:lpstr>DMA方式的基本要点</vt:lpstr>
      <vt:lpstr>与中断控制方式结合使用</vt:lpstr>
      <vt:lpstr>三种DMA方式</vt:lpstr>
      <vt:lpstr>CPU停止法</vt:lpstr>
      <vt:lpstr>周期挪用法</vt:lpstr>
      <vt:lpstr>DMA方式的系统逻辑结构</vt:lpstr>
      <vt:lpstr>DMA控制器的功能</vt:lpstr>
      <vt:lpstr>DMA控制器的操作步骤</vt:lpstr>
      <vt:lpstr>DMA控制器的初始化</vt:lpstr>
      <vt:lpstr>DMA传输过程</vt:lpstr>
      <vt:lpstr>DMA传输过程</vt:lpstr>
      <vt:lpstr>DMA方式和中断方式的区别</vt:lpstr>
      <vt:lpstr>例：中断、DMA方式下CPU的开销</vt:lpstr>
      <vt:lpstr>例：中断、DMA方式下CPU的开销</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8: Interconnecting and I/O     互连及输入输出组织</dc:title>
  <dc:subject>I/O Systems</dc:subject>
  <dc:creator>CFYUAN</dc:creator>
  <cp:lastModifiedBy>ZGJ</cp:lastModifiedBy>
  <cp:revision>481</cp:revision>
  <cp:lastPrinted>1998-03-31T15:17:00Z</cp:lastPrinted>
  <dcterms:created xsi:type="dcterms:W3CDTF">1996-09-09T11:51:00Z</dcterms:created>
  <dcterms:modified xsi:type="dcterms:W3CDTF">2021-11-09T14:54:15Z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F69CDA9C0DB343DA821AB04DF57775DC</vt:lpwstr>
  </property>
  <property fmtid="{D5CDD505-2E9C-101B-9397-08002B2CF9AE}" pid="23" name="KSOProductBuildVer">
    <vt:lpwstr>2052-11.1.0.10700</vt:lpwstr>
  </property>
</Properties>
</file>