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9"/>
  </p:handoutMasterIdLst>
  <p:sldIdLst>
    <p:sldId id="593" r:id="rId3"/>
    <p:sldId id="577" r:id="rId4"/>
    <p:sldId id="567" r:id="rId5"/>
    <p:sldId id="557" r:id="rId6"/>
    <p:sldId id="559" r:id="rId7"/>
    <p:sldId id="573" r:id="rId9"/>
    <p:sldId id="574" r:id="rId10"/>
    <p:sldId id="500" r:id="rId11"/>
    <p:sldId id="499" r:id="rId12"/>
    <p:sldId id="562" r:id="rId13"/>
    <p:sldId id="563" r:id="rId14"/>
    <p:sldId id="592" r:id="rId15"/>
    <p:sldId id="596" r:id="rId16"/>
    <p:sldId id="583" r:id="rId17"/>
    <p:sldId id="597" r:id="rId18"/>
    <p:sldId id="595" r:id="rId19"/>
    <p:sldId id="579" r:id="rId20"/>
    <p:sldId id="584" r:id="rId21"/>
    <p:sldId id="599" r:id="rId22"/>
    <p:sldId id="585" r:id="rId23"/>
    <p:sldId id="586" r:id="rId24"/>
    <p:sldId id="587" r:id="rId25"/>
    <p:sldId id="588" r:id="rId26"/>
    <p:sldId id="589" r:id="rId27"/>
    <p:sldId id="590" r:id="rId28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3399"/>
    <a:srgbClr val="FFCC99"/>
    <a:srgbClr val="3366CC"/>
    <a:srgbClr val="ED1611"/>
    <a:srgbClr val="BDBDFF"/>
    <a:srgbClr val="FFD1D1"/>
    <a:srgbClr val="040607"/>
    <a:srgbClr val="D4EAD4"/>
    <a:srgbClr val="B31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9" autoAdjust="0"/>
    <p:restoredTop sz="87059" autoAdjust="0"/>
  </p:normalViewPr>
  <p:slideViewPr>
    <p:cSldViewPr snapToGrid="0">
      <p:cViewPr varScale="1">
        <p:scale>
          <a:sx n="77" d="100"/>
          <a:sy n="77" d="100"/>
        </p:scale>
        <p:origin x="74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42" d="100"/>
          <a:sy n="42" d="100"/>
        </p:scale>
        <p:origin x="-144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8" y="644525"/>
            <a:ext cx="6843712" cy="385127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09550" indent="-209550"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Hello</a:t>
            </a: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</a:rPr>
              <a:t>程序被启动后，计算机的动作过程如下：</a:t>
            </a:r>
            <a:endParaRPr lang="zh-CN" altLang="en-US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09550" indent="-209550"/>
            <a:r>
              <a:rPr lang="en-US" altLang="zh-CN" b="1">
                <a:latin typeface="Arial" panose="020B0604020202020204" pitchFamily="34" charset="0"/>
              </a:rPr>
              <a:t>Shell</a:t>
            </a:r>
            <a:r>
              <a:rPr lang="zh-CN" altLang="en-US" b="1">
                <a:latin typeface="Arial" panose="020B0604020202020204" pitchFamily="34" charset="0"/>
              </a:rPr>
              <a:t>程序读取字符串“</a:t>
            </a:r>
            <a:r>
              <a:rPr lang="en-US" altLang="zh-CN" b="1">
                <a:latin typeface="Arial" panose="020B0604020202020204" pitchFamily="34" charset="0"/>
              </a:rPr>
              <a:t>./hello</a:t>
            </a:r>
            <a:r>
              <a:rPr lang="zh-CN" altLang="en-US" b="1">
                <a:latin typeface="Arial" panose="020B0604020202020204" pitchFamily="34" charset="0"/>
              </a:rPr>
              <a:t>”中各字符到寄存器，然后存放到主存；</a:t>
            </a:r>
            <a:endParaRPr lang="en-US" altLang="zh-CN" b="1">
              <a:latin typeface="Arial" panose="020B0604020202020204" pitchFamily="34" charset="0"/>
            </a:endParaRPr>
          </a:p>
          <a:p>
            <a:pPr marL="209550" indent="-209550"/>
            <a:r>
              <a:rPr lang="en-US" altLang="zh-CN" b="1">
                <a:latin typeface="Arial" panose="020B0604020202020204" pitchFamily="34" charset="0"/>
              </a:rPr>
              <a:t>“Enter</a:t>
            </a:r>
            <a:r>
              <a:rPr lang="zh-CN" altLang="en-US" b="1">
                <a:latin typeface="Arial" panose="020B0604020202020204" pitchFamily="34" charset="0"/>
              </a:rPr>
              <a:t>”键输入后，操作系统内核（载入程序）根据主存中的字符串“</a:t>
            </a:r>
            <a:r>
              <a:rPr lang="en-US" altLang="zh-CN" b="1">
                <a:latin typeface="Arial" panose="020B0604020202020204" pitchFamily="34" charset="0"/>
              </a:rPr>
              <a:t>hello”</a:t>
            </a:r>
            <a:r>
              <a:rPr lang="zh-CN" altLang="en-US" b="1">
                <a:latin typeface="Arial" panose="020B0604020202020204" pitchFamily="34" charset="0"/>
              </a:rPr>
              <a:t>到磁盘上找到特定的</a:t>
            </a:r>
            <a:r>
              <a:rPr lang="en-US" altLang="zh-CN" b="1">
                <a:latin typeface="Arial" panose="020B0604020202020204" pitchFamily="34" charset="0"/>
              </a:rPr>
              <a:t>hello</a:t>
            </a:r>
            <a:r>
              <a:rPr lang="zh-CN" altLang="en-US" b="1">
                <a:latin typeface="Arial" panose="020B0604020202020204" pitchFamily="34" charset="0"/>
              </a:rPr>
              <a:t>目标文件，将其包含的指令代码和数据（“</a:t>
            </a:r>
            <a:r>
              <a:rPr lang="en-US" altLang="zh-CN" b="1">
                <a:latin typeface="Arial" panose="020B0604020202020204" pitchFamily="34" charset="0"/>
              </a:rPr>
              <a:t>hello, world\n</a:t>
            </a:r>
            <a:r>
              <a:rPr lang="zh-CN" altLang="en-US" b="1">
                <a:latin typeface="Arial" panose="020B0604020202020204" pitchFamily="34" charset="0"/>
              </a:rPr>
              <a:t>”）从磁盘读到主存，并将控制权转交给</a:t>
            </a:r>
            <a:r>
              <a:rPr lang="en-US" altLang="zh-CN" b="1">
                <a:latin typeface="Arial" panose="020B0604020202020204" pitchFamily="34" charset="0"/>
              </a:rPr>
              <a:t>hello</a:t>
            </a:r>
            <a:r>
              <a:rPr lang="zh-CN" altLang="en-US" b="1">
                <a:latin typeface="Arial" panose="020B0604020202020204" pitchFamily="34" charset="0"/>
              </a:rPr>
              <a:t>程序，即将</a:t>
            </a:r>
            <a:r>
              <a:rPr lang="en-US" altLang="zh-CN" b="1">
                <a:latin typeface="Arial" panose="020B0604020202020204" pitchFamily="34" charset="0"/>
              </a:rPr>
              <a:t>hello</a:t>
            </a:r>
            <a:r>
              <a:rPr lang="zh-CN" altLang="en-US" b="1">
                <a:latin typeface="Arial" panose="020B0604020202020204" pitchFamily="34" charset="0"/>
              </a:rPr>
              <a:t>程序的第一条指令的地址送到</a:t>
            </a:r>
            <a:r>
              <a:rPr lang="en-US" altLang="zh-CN" b="1">
                <a:latin typeface="Arial" panose="020B0604020202020204" pitchFamily="34" charset="0"/>
              </a:rPr>
              <a:t>PC</a:t>
            </a:r>
            <a:r>
              <a:rPr lang="zh-CN" altLang="en-US" b="1">
                <a:latin typeface="Arial" panose="020B0604020202020204" pitchFamily="34" charset="0"/>
              </a:rPr>
              <a:t>中；处理器从</a:t>
            </a:r>
            <a:r>
              <a:rPr lang="en-US" altLang="zh-CN" b="1">
                <a:latin typeface="Arial" panose="020B0604020202020204" pitchFamily="34" charset="0"/>
              </a:rPr>
              <a:t>hello</a:t>
            </a:r>
            <a:r>
              <a:rPr lang="zh-CN" altLang="en-US" b="1">
                <a:latin typeface="Arial" panose="020B0604020202020204" pitchFamily="34" charset="0"/>
              </a:rPr>
              <a:t>主程序的指令代码开始执行；</a:t>
            </a:r>
            <a:r>
              <a:rPr lang="en-US" altLang="zh-CN" b="1">
                <a:latin typeface="Arial" panose="020B0604020202020204" pitchFamily="34" charset="0"/>
              </a:rPr>
              <a:t>Hello</a:t>
            </a:r>
            <a:r>
              <a:rPr lang="zh-CN" altLang="en-US" b="1">
                <a:latin typeface="Arial" panose="020B0604020202020204" pitchFamily="34" charset="0"/>
              </a:rPr>
              <a:t>程序将“</a:t>
            </a:r>
            <a:r>
              <a:rPr lang="en-US" altLang="zh-CN" b="1">
                <a:latin typeface="Arial" panose="020B0604020202020204" pitchFamily="34" charset="0"/>
              </a:rPr>
              <a:t>hello, world\n</a:t>
            </a:r>
            <a:r>
              <a:rPr lang="zh-CN" altLang="en-US" b="1">
                <a:latin typeface="Arial" panose="020B0604020202020204" pitchFamily="34" charset="0"/>
              </a:rPr>
              <a:t>”串中的字节从主存读到寄存器，再从寄存器输出到显示器上。</a:t>
            </a:r>
            <a:endParaRPr lang="en-US" altLang="zh-CN" b="1">
              <a:latin typeface="Arial" panose="020B0604020202020204" pitchFamily="34" charset="0"/>
            </a:endParaRPr>
          </a:p>
          <a:p>
            <a:pPr marL="209550" indent="-209550" algn="l">
              <a:lnSpc>
                <a:spcPct val="100000"/>
              </a:lnSpc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副标题 4"/>
          <p:cNvSpPr txBox="1"/>
          <p:nvPr userDrawn="1"/>
        </p:nvSpPr>
        <p:spPr bwMode="auto">
          <a:xfrm>
            <a:off x="3229931" y="4200341"/>
            <a:ext cx="8604515" cy="13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重庆理工大学两江人工智能学院    张光建</a:t>
            </a:r>
            <a:endParaRPr lang="en-US" altLang="zh-CN" sz="2400" kern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课程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QQ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群：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703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357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591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 2021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-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计算机组成原理</a:t>
            </a:r>
            <a:endParaRPr lang="zh-CN" altLang="en-US" sz="2400" kern="0" dirty="0" smtClean="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Tel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19942224636</a:t>
            </a:r>
            <a:endParaRPr lang="zh-CN" altLang="en-US" sz="2400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051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2400">
                <a:solidFill>
                  <a:srgbClr val="002060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 bwMode="auto">
          <a:xfrm>
            <a:off x="326639" y="6581118"/>
            <a:ext cx="11880000" cy="288000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7934" y="6581120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-30322" y="65091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12700"/>
            <a:ext cx="11582400" cy="1524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8842" y="2459688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8842" y="3957453"/>
            <a:ext cx="7612083" cy="482183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28600"/>
            <a:ext cx="7505700" cy="479747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051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rgbClr val="003399"/>
                </a:solidFill>
              </a:defRPr>
            </a:lvl1pPr>
            <a:lvl2pPr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rgbClr val="00206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77184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  <a:endParaRPr lang="en-US" altLang="zh-CN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1601" y="6608764"/>
            <a:ext cx="843180" cy="17440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" b="1">
                <a:solidFill>
                  <a:schemeClr val="accent2"/>
                </a:solidFill>
                <a:latin typeface="Arial" panose="020B0604020202020204" pitchFamily="34" charset="0"/>
              </a:rPr>
              <a:t>  Chapter 1 .</a:t>
            </a:r>
            <a:fld id="{57AA5E29-8740-4EE8-ABF1-829046FA400E}" type="slidenum">
              <a:rPr lang="en-US" altLang="zh-CN" sz="800" b="1" smtClean="0">
                <a:solidFill>
                  <a:schemeClr val="accent2"/>
                </a:solidFill>
                <a:latin typeface="Arial" panose="020B0604020202020204" pitchFamily="34" charset="0"/>
              </a:rPr>
            </a:fld>
            <a:endParaRPr lang="en-US" altLang="zh-CN" sz="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295467" y="6553200"/>
            <a:ext cx="1090042" cy="1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fld id="{4E29729D-9F27-4B1A-87EF-B22519EA6DB4}" type="datetime4">
              <a:rPr lang="zh-CN" altLang="en-US" sz="800" b="1" smtClean="0">
                <a:solidFill>
                  <a:schemeClr val="accent2"/>
                </a:solidFill>
                <a:latin typeface="Arial" panose="020B0604020202020204" pitchFamily="34" charset="0"/>
              </a:rPr>
            </a:fld>
            <a:endParaRPr lang="en-US" altLang="zh-CN" sz="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29779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sz="54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684978" cy="1405513"/>
          </a:xfrm>
        </p:spPr>
        <p:txBody>
          <a:bodyPr/>
          <a:lstStyle/>
          <a:p>
            <a:r>
              <a:rPr lang="zh-CN" altLang="en-US" sz="4400" dirty="0"/>
              <a:t>程序开发与执行过程</a:t>
            </a:r>
            <a:r>
              <a:rPr lang="zh-CN" altLang="en-US" sz="4400" dirty="0" smtClean="0"/>
              <a:t>、信息的二进制编码、进位计数制</a:t>
            </a:r>
            <a:endParaRPr lang="zh-CN" altLang="en-US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指令的执行过程：</a:t>
            </a:r>
            <a:r>
              <a:rPr lang="zh-CN" altLang="en-US" sz="3600" dirty="0">
                <a:solidFill>
                  <a:srgbClr val="0070C0"/>
                </a:solidFill>
              </a:rPr>
              <a:t>做菜与执行指令对比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457199" y="807113"/>
            <a:ext cx="11064240" cy="60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Tx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做菜前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原材料（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）和菜谱（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）都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按序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放在厨房外的架子（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）上， 每个架子（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）有编号（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存储单元地址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菜谱上信息：做法、原料位置、做好的菜放在哪里</a:t>
            </a:r>
            <a:endParaRPr lang="en-US" altLang="zh-CN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指令信息：操作、操作数位置、结果位置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例如，把</a:t>
            </a:r>
            <a:r>
              <a:rPr lang="en-US" altLang="zh-CN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号架上的原料一起炒，并装入</a:t>
            </a:r>
            <a:r>
              <a:rPr lang="en-US" altLang="zh-CN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号盘</a:t>
            </a:r>
            <a:endParaRPr lang="zh-CN" altLang="en-US" sz="2200" dirty="0">
              <a:solidFill>
                <a:srgbClr val="0050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然后，假设规定从第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个架（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PC=5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）指定菜谱开始做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开始做菜</a:t>
            </a:r>
            <a:endParaRPr lang="zh-CN" altLang="en-US" sz="2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第一步：从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号架上取菜谱（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取指令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第二步：看菜谱（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指令译码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第三步：从架上或盘中取原材料（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取操作数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第四步：洗、切、炒等具体操作（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第五步：装盘或直接送桌（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回写结果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第六步：算出下一菜谱所在架子号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6=5+1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继续做下一道菜（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执行下一条指令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541" y="1890794"/>
            <a:ext cx="4035476" cy="25439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指令的执行过程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497712" y="881988"/>
            <a:ext cx="835555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Tx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指令执行前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指令按序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指定从起始地址（比如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PC=5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）开始执行指令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开始执行指令</a:t>
            </a:r>
            <a:endParaRPr lang="zh-CN" altLang="en-US" sz="2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第一步：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取指令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第二步：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指令译码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第三步：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取操作数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第四步：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第五步：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回写结果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第六步：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执行下一条指令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4587240" y="2255521"/>
            <a:ext cx="6781800" cy="4286204"/>
            <a:chOff x="73" y="1253"/>
            <a:chExt cx="5585" cy="2863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7" y="1644"/>
              <a:ext cx="935" cy="317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8" y="1361"/>
              <a:ext cx="3118" cy="2665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0" y="1361"/>
              <a:ext cx="7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632" y="1701"/>
              <a:ext cx="652" cy="24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PC</a:t>
              </a:r>
              <a:endPara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20" y="1928"/>
              <a:ext cx="438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endPara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4961" y="2155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220" y="2807"/>
              <a:ext cx="438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933" y="2977"/>
              <a:ext cx="255" cy="142"/>
            </a:xfrm>
            <a:prstGeom prst="leftRightArrow">
              <a:avLst>
                <a:gd name="adj1" fmla="val 50000"/>
                <a:gd name="adj2" fmla="val 35915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54" y="1701"/>
              <a:ext cx="680" cy="24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MAR</a:t>
              </a:r>
              <a:endParaRPr lang="en-US" altLang="zh-CN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483" y="3600"/>
              <a:ext cx="680" cy="24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MDR</a:t>
              </a:r>
              <a:endPara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292" y="1814"/>
              <a:ext cx="3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284" y="1814"/>
              <a:ext cx="171" cy="0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710" y="3288"/>
              <a:ext cx="0" cy="31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9"/>
            <p:cNvGrpSpPr/>
            <p:nvPr/>
          </p:nvGrpSpPr>
          <p:grpSpPr bwMode="auto">
            <a:xfrm>
              <a:off x="1689" y="2183"/>
              <a:ext cx="482" cy="935"/>
              <a:chOff x="3135" y="2472"/>
              <a:chExt cx="454" cy="935"/>
            </a:xfrm>
          </p:grpSpPr>
          <p:grpSp>
            <p:nvGrpSpPr>
              <p:cNvPr id="86" name="Group 20"/>
              <p:cNvGrpSpPr/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8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39" y="2775"/>
                <a:ext cx="590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dirty="0">
                    <a:cs typeface="Arial" panose="020B0604020202020204" pitchFamily="34" charset="0"/>
                  </a:rPr>
                  <a:t>ALU</a:t>
                </a:r>
                <a:endParaRPr lang="en-US" altLang="zh-CN" sz="18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30"/>
            <p:cNvGrpSpPr/>
            <p:nvPr/>
          </p:nvGrpSpPr>
          <p:grpSpPr bwMode="auto">
            <a:xfrm>
              <a:off x="2143" y="2438"/>
              <a:ext cx="255" cy="510"/>
              <a:chOff x="2030" y="2415"/>
              <a:chExt cx="341" cy="510"/>
            </a:xfrm>
          </p:grpSpPr>
          <p:sp>
            <p:nvSpPr>
              <p:cNvPr id="84" name="Line 31"/>
              <p:cNvSpPr>
                <a:spLocks noChangeShapeType="1"/>
              </p:cNvSpPr>
              <p:nvPr/>
            </p:nvSpPr>
            <p:spPr bwMode="auto">
              <a:xfrm flipH="1">
                <a:off x="2031" y="241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2"/>
              <p:cNvSpPr>
                <a:spLocks noChangeShapeType="1"/>
              </p:cNvSpPr>
              <p:nvPr/>
            </p:nvSpPr>
            <p:spPr bwMode="auto">
              <a:xfrm flipH="1">
                <a:off x="2030" y="292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1065" y="2126"/>
              <a:ext cx="284" cy="1170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志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1349" y="249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35"/>
            <p:cNvGrpSpPr/>
            <p:nvPr/>
          </p:nvGrpSpPr>
          <p:grpSpPr bwMode="auto">
            <a:xfrm>
              <a:off x="895" y="1928"/>
              <a:ext cx="143" cy="539"/>
              <a:chOff x="895" y="1905"/>
              <a:chExt cx="143" cy="539"/>
            </a:xfrm>
          </p:grpSpPr>
          <p:sp>
            <p:nvSpPr>
              <p:cNvPr id="82" name="Line 36"/>
              <p:cNvSpPr>
                <a:spLocks noChangeShapeType="1"/>
              </p:cNvSpPr>
              <p:nvPr/>
            </p:nvSpPr>
            <p:spPr bwMode="auto">
              <a:xfrm flipH="1">
                <a:off x="896" y="2443"/>
                <a:ext cx="142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37"/>
              <p:cNvSpPr>
                <a:spLocks noChangeShapeType="1"/>
              </p:cNvSpPr>
              <p:nvPr/>
            </p:nvSpPr>
            <p:spPr bwMode="auto">
              <a:xfrm flipV="1">
                <a:off x="895" y="1905"/>
                <a:ext cx="0" cy="53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V="1">
              <a:off x="2795" y="1956"/>
              <a:ext cx="0" cy="3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39"/>
            <p:cNvGrpSpPr/>
            <p:nvPr/>
          </p:nvGrpSpPr>
          <p:grpSpPr bwMode="auto">
            <a:xfrm>
              <a:off x="1519" y="2720"/>
              <a:ext cx="964" cy="937"/>
              <a:chOff x="1576" y="2924"/>
              <a:chExt cx="964" cy="937"/>
            </a:xfrm>
          </p:grpSpPr>
          <p:sp>
            <p:nvSpPr>
              <p:cNvPr id="79" name="Line 40"/>
              <p:cNvSpPr>
                <a:spLocks noChangeShapeType="1"/>
              </p:cNvSpPr>
              <p:nvPr/>
            </p:nvSpPr>
            <p:spPr bwMode="auto">
              <a:xfrm>
                <a:off x="1576" y="2924"/>
                <a:ext cx="0" cy="9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41"/>
              <p:cNvSpPr>
                <a:spLocks noChangeShapeType="1"/>
              </p:cNvSpPr>
              <p:nvPr/>
            </p:nvSpPr>
            <p:spPr bwMode="auto">
              <a:xfrm>
                <a:off x="1576" y="3861"/>
                <a:ext cx="96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42"/>
              <p:cNvSpPr>
                <a:spLocks noChangeShapeType="1"/>
              </p:cNvSpPr>
              <p:nvPr/>
            </p:nvSpPr>
            <p:spPr bwMode="auto">
              <a:xfrm flipH="1">
                <a:off x="1576" y="2924"/>
                <a:ext cx="171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43"/>
            <p:cNvGrpSpPr/>
            <p:nvPr/>
          </p:nvGrpSpPr>
          <p:grpSpPr bwMode="auto">
            <a:xfrm>
              <a:off x="2058" y="3203"/>
              <a:ext cx="311" cy="453"/>
              <a:chOff x="2115" y="3405"/>
              <a:chExt cx="311" cy="453"/>
            </a:xfrm>
          </p:grpSpPr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 flipV="1">
                <a:off x="2115" y="3405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45"/>
              <p:cNvSpPr>
                <a:spLocks noChangeShapeType="1"/>
              </p:cNvSpPr>
              <p:nvPr/>
            </p:nvSpPr>
            <p:spPr bwMode="auto">
              <a:xfrm>
                <a:off x="2115" y="3407"/>
                <a:ext cx="31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46"/>
            <p:cNvGrpSpPr/>
            <p:nvPr/>
          </p:nvGrpSpPr>
          <p:grpSpPr bwMode="auto">
            <a:xfrm>
              <a:off x="668" y="1954"/>
              <a:ext cx="2977" cy="1448"/>
              <a:chOff x="725" y="2158"/>
              <a:chExt cx="2977" cy="1448"/>
            </a:xfrm>
          </p:grpSpPr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 flipV="1">
                <a:off x="725" y="3606"/>
                <a:ext cx="297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754" y="2158"/>
                <a:ext cx="0" cy="138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 flipV="1">
                <a:off x="1916" y="3209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357" y="3629"/>
              <a:ext cx="652" cy="24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endParaRPr lang="en-US" altLang="zh-CN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 flipH="1">
              <a:off x="1009" y="3770"/>
              <a:ext cx="147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 flipV="1">
              <a:off x="470" y="1928"/>
              <a:ext cx="0" cy="170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53"/>
            <p:cNvGrpSpPr/>
            <p:nvPr/>
          </p:nvGrpSpPr>
          <p:grpSpPr bwMode="auto">
            <a:xfrm>
              <a:off x="3277" y="1446"/>
              <a:ext cx="795" cy="2438"/>
              <a:chOff x="3333" y="1650"/>
              <a:chExt cx="795" cy="2438"/>
            </a:xfrm>
          </p:grpSpPr>
          <p:sp>
            <p:nvSpPr>
              <p:cNvPr id="67" name="Text Box 54"/>
              <p:cNvSpPr txBox="1">
                <a:spLocks noChangeArrowheads="1"/>
              </p:cNvSpPr>
              <p:nvPr/>
            </p:nvSpPr>
            <p:spPr bwMode="auto">
              <a:xfrm>
                <a:off x="3398" y="1650"/>
                <a:ext cx="57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endParaRPr lang="zh-CN" altLang="en-US" sz="18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AutoShape 55"/>
              <p:cNvSpPr>
                <a:spLocks noChangeArrowheads="1"/>
              </p:cNvSpPr>
              <p:nvPr/>
            </p:nvSpPr>
            <p:spPr bwMode="auto">
              <a:xfrm>
                <a:off x="3362" y="2756"/>
                <a:ext cx="765" cy="284"/>
              </a:xfrm>
              <a:prstGeom prst="leftRightArrow">
                <a:avLst>
                  <a:gd name="adj1" fmla="val 50000"/>
                  <a:gd name="adj2" fmla="val 53873"/>
                </a:avLst>
              </a:prstGeom>
              <a:solidFill>
                <a:schemeClr val="bg1"/>
              </a:solidFill>
              <a:ln w="28575" algn="ctr">
                <a:solidFill>
                  <a:srgbClr val="FF33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9" name="Text Box 56"/>
              <p:cNvSpPr txBox="1">
                <a:spLocks noChangeArrowheads="1"/>
              </p:cNvSpPr>
              <p:nvPr/>
            </p:nvSpPr>
            <p:spPr bwMode="auto">
              <a:xfrm>
                <a:off x="3460" y="3601"/>
                <a:ext cx="58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33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AutoShape 57"/>
              <p:cNvSpPr>
                <a:spLocks noChangeArrowheads="1"/>
              </p:cNvSpPr>
              <p:nvPr/>
            </p:nvSpPr>
            <p:spPr bwMode="auto">
              <a:xfrm>
                <a:off x="3334" y="3804"/>
                <a:ext cx="794" cy="284"/>
              </a:xfrm>
              <a:prstGeom prst="leftRightArrow">
                <a:avLst>
                  <a:gd name="adj1" fmla="val 50000"/>
                  <a:gd name="adj2" fmla="val 55915"/>
                </a:avLst>
              </a:prstGeom>
              <a:solidFill>
                <a:schemeClr val="bg1"/>
              </a:solidFill>
              <a:ln w="28575" algn="ctr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" name="Text Box 58"/>
              <p:cNvSpPr txBox="1">
                <a:spLocks noChangeArrowheads="1"/>
              </p:cNvSpPr>
              <p:nvPr/>
            </p:nvSpPr>
            <p:spPr bwMode="auto">
              <a:xfrm>
                <a:off x="3460" y="2534"/>
                <a:ext cx="58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  <a:endParaRPr lang="zh-CN" altLang="en-US" sz="18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AutoShape 59"/>
              <p:cNvSpPr>
                <a:spLocks noChangeArrowheads="1"/>
              </p:cNvSpPr>
              <p:nvPr/>
            </p:nvSpPr>
            <p:spPr bwMode="auto">
              <a:xfrm>
                <a:off x="3333" y="1843"/>
                <a:ext cx="794" cy="341"/>
              </a:xfrm>
              <a:prstGeom prst="rightArrow">
                <a:avLst>
                  <a:gd name="adj1" fmla="val 50000"/>
                  <a:gd name="adj2" fmla="val 58211"/>
                </a:avLst>
              </a:prstGeom>
              <a:solidFill>
                <a:schemeClr val="bg1"/>
              </a:solidFill>
              <a:ln w="28575" algn="ctr">
                <a:solidFill>
                  <a:srgbClr val="008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 flipV="1">
                <a:off x="3731" y="298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61"/>
            <p:cNvGrpSpPr/>
            <p:nvPr/>
          </p:nvGrpSpPr>
          <p:grpSpPr bwMode="auto">
            <a:xfrm>
              <a:off x="2166" y="2047"/>
              <a:ext cx="1082" cy="1287"/>
              <a:chOff x="2223" y="2251"/>
              <a:chExt cx="1082" cy="1287"/>
            </a:xfrm>
          </p:grpSpPr>
          <p:sp>
            <p:nvSpPr>
              <p:cNvPr id="55" name="Text Box 62"/>
              <p:cNvSpPr txBox="1">
                <a:spLocks noChangeArrowheads="1"/>
              </p:cNvSpPr>
              <p:nvPr/>
            </p:nvSpPr>
            <p:spPr bwMode="auto">
              <a:xfrm>
                <a:off x="2223" y="2251"/>
                <a:ext cx="73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2588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GPRs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63"/>
              <p:cNvGrpSpPr/>
              <p:nvPr/>
            </p:nvGrpSpPr>
            <p:grpSpPr bwMode="auto">
              <a:xfrm>
                <a:off x="2452" y="2500"/>
                <a:ext cx="853" cy="1038"/>
                <a:chOff x="2398" y="2273"/>
                <a:chExt cx="853" cy="1038"/>
              </a:xfrm>
            </p:grpSpPr>
            <p:grpSp>
              <p:nvGrpSpPr>
                <p:cNvPr id="58" name="Group 64"/>
                <p:cNvGrpSpPr/>
                <p:nvPr/>
              </p:nvGrpSpPr>
              <p:grpSpPr bwMode="auto">
                <a:xfrm>
                  <a:off x="2398" y="2273"/>
                  <a:ext cx="652" cy="992"/>
                  <a:chOff x="2228" y="1678"/>
                  <a:chExt cx="737" cy="992"/>
                </a:xfrm>
              </p:grpSpPr>
              <p:sp>
                <p:nvSpPr>
                  <p:cNvPr id="6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228" y="1678"/>
                    <a:ext cx="737" cy="9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1933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188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415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51" y="2282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052" y="2525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052" y="2784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051" y="3067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7" name="Rectangle 73"/>
              <p:cNvSpPr>
                <a:spLocks noChangeArrowheads="1"/>
              </p:cNvSpPr>
              <p:nvPr/>
            </p:nvSpPr>
            <p:spPr bwMode="auto">
              <a:xfrm>
                <a:off x="2455" y="2500"/>
                <a:ext cx="652" cy="992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3" name="Group 74"/>
            <p:cNvGrpSpPr/>
            <p:nvPr/>
          </p:nvGrpSpPr>
          <p:grpSpPr bwMode="auto">
            <a:xfrm>
              <a:off x="4070" y="1361"/>
              <a:ext cx="880" cy="2564"/>
              <a:chOff x="4127" y="1565"/>
              <a:chExt cx="880" cy="2564"/>
            </a:xfrm>
          </p:grpSpPr>
          <p:grpSp>
            <p:nvGrpSpPr>
              <p:cNvPr id="35" name="Group 75"/>
              <p:cNvGrpSpPr/>
              <p:nvPr/>
            </p:nvGrpSpPr>
            <p:grpSpPr bwMode="auto">
              <a:xfrm>
                <a:off x="4127" y="1565"/>
                <a:ext cx="880" cy="2564"/>
                <a:chOff x="4156" y="1565"/>
                <a:chExt cx="908" cy="2564"/>
              </a:xfrm>
            </p:grpSpPr>
            <p:sp>
              <p:nvSpPr>
                <p:cNvPr id="3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156" y="1565"/>
                  <a:ext cx="737" cy="658"/>
                </a:xfrm>
                <a:prstGeom prst="rect">
                  <a:avLst/>
                </a:prstGeom>
                <a:solidFill>
                  <a:srgbClr val="0000FF">
                    <a:alpha val="2588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存储器</a:t>
                  </a:r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8" name="Group 77"/>
                <p:cNvGrpSpPr/>
                <p:nvPr/>
              </p:nvGrpSpPr>
              <p:grpSpPr bwMode="auto">
                <a:xfrm>
                  <a:off x="4156" y="1877"/>
                  <a:ext cx="737" cy="2211"/>
                  <a:chOff x="3447" y="1423"/>
                  <a:chExt cx="879" cy="2211"/>
                </a:xfrm>
              </p:grpSpPr>
              <p:sp>
                <p:nvSpPr>
                  <p:cNvPr id="47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447" y="1423"/>
                    <a:ext cx="879" cy="22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678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96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245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52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81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096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37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864" y="1941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65" y="2160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865" y="2472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864" y="2755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865" y="2982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865" y="3322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64" y="3578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 dirty="0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en-US" altLang="zh-CN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864" y="3885"/>
                  <a:ext cx="199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6" name="Rectangle 94"/>
              <p:cNvSpPr>
                <a:spLocks noChangeArrowheads="1"/>
              </p:cNvSpPr>
              <p:nvPr/>
            </p:nvSpPr>
            <p:spPr bwMode="auto">
              <a:xfrm>
                <a:off x="4127" y="1877"/>
                <a:ext cx="708" cy="2211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4" name="Rectangle 95"/>
            <p:cNvSpPr>
              <a:spLocks noChangeArrowheads="1"/>
            </p:cNvSpPr>
            <p:nvPr/>
          </p:nvSpPr>
          <p:spPr bwMode="auto">
            <a:xfrm>
              <a:off x="73" y="1253"/>
              <a:ext cx="4876" cy="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710486"/>
          </a:xfrm>
        </p:spPr>
        <p:txBody>
          <a:bodyPr/>
          <a:lstStyle/>
          <a:p>
            <a:pPr lvl="1"/>
            <a:r>
              <a:rPr lang="zh-CN" altLang="en-US" dirty="0"/>
              <a:t>说出高级语言源程序转换成可执行目标程序的</a:t>
            </a:r>
            <a:r>
              <a:rPr lang="en-US" altLang="zh-CN" dirty="0"/>
              <a:t>4</a:t>
            </a:r>
            <a:r>
              <a:rPr lang="zh-CN" altLang="en-US" dirty="0"/>
              <a:t>个阶段</a:t>
            </a:r>
            <a:endParaRPr lang="en-US" altLang="zh-CN" dirty="0"/>
          </a:p>
          <a:p>
            <a:pPr lvl="1"/>
            <a:r>
              <a:rPr lang="zh-CN" altLang="en-US" dirty="0"/>
              <a:t>根据图</a:t>
            </a:r>
            <a:r>
              <a:rPr lang="en-US" altLang="zh-CN" dirty="0"/>
              <a:t>1.11</a:t>
            </a:r>
            <a:r>
              <a:rPr lang="zh-CN" altLang="en-US" dirty="0"/>
              <a:t>阐述可执行文件的启动和执行过程</a:t>
            </a:r>
            <a:endParaRPr lang="en-US" altLang="zh-CN" dirty="0"/>
          </a:p>
          <a:p>
            <a:pPr lvl="1"/>
            <a:r>
              <a:rPr lang="zh-CN" altLang="en-US" dirty="0"/>
              <a:t>说出操作系统在可执行文件启动过程所起的作用</a:t>
            </a:r>
            <a:endParaRPr lang="en-US" altLang="zh-CN" dirty="0"/>
          </a:p>
          <a:p>
            <a:pPr lvl="1"/>
            <a:r>
              <a:rPr lang="zh-CN" altLang="en-US" dirty="0"/>
              <a:t>说出程序与指令的关系</a:t>
            </a:r>
            <a:endParaRPr lang="en-US" altLang="zh-CN" dirty="0"/>
          </a:p>
          <a:p>
            <a:pPr lvl="1"/>
            <a:r>
              <a:rPr lang="zh-CN" altLang="en-US" dirty="0"/>
              <a:t>说出什么是指令及指令组成</a:t>
            </a:r>
            <a:endParaRPr lang="en-US" altLang="zh-CN" dirty="0"/>
          </a:p>
          <a:p>
            <a:pPr lvl="1"/>
            <a:r>
              <a:rPr lang="zh-CN" altLang="en-US" dirty="0"/>
              <a:t>根据图</a:t>
            </a:r>
            <a:r>
              <a:rPr lang="en-US" altLang="zh-CN" dirty="0"/>
              <a:t>1.13</a:t>
            </a:r>
            <a:r>
              <a:rPr lang="zh-CN" altLang="en-US" dirty="0"/>
              <a:t>阐述指令的执行过程（理解指令执行过程的</a:t>
            </a:r>
            <a:r>
              <a:rPr lang="en-US" altLang="zh-CN" dirty="0"/>
              <a:t>5</a:t>
            </a:r>
            <a:r>
              <a:rPr lang="zh-CN" altLang="en-US" dirty="0"/>
              <a:t>个步骤）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895425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/>
              <a:t>程序开发与执行过程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源程序转换成可执行程序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可执行程序的启动和执行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程序与指令的关系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指令的执行过程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信息的二进制编码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进位记数制</a:t>
            </a:r>
            <a:endParaRPr lang="en-US" altLang="zh-CN" dirty="0"/>
          </a:p>
          <a:p>
            <a:pPr>
              <a:spcBef>
                <a:spcPct val="45000"/>
              </a:spcBef>
              <a:defRPr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信息的二进制编码</a:t>
            </a:r>
            <a:endParaRPr lang="zh-CN" alt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592667" y="987748"/>
            <a:ext cx="10922000" cy="2328843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dirty="0"/>
              <a:t>计算机内部所有信息都用二进制（即：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）进行编码</a:t>
            </a:r>
            <a:endParaRPr lang="zh-CN" altLang="en-US" dirty="0"/>
          </a:p>
          <a:p>
            <a:pPr>
              <a:spcBef>
                <a:spcPct val="20000"/>
              </a:spcBef>
              <a:defRPr/>
            </a:pPr>
            <a:r>
              <a:rPr lang="zh-CN" altLang="en-US" dirty="0"/>
              <a:t>用二进制编码的原因：</a:t>
            </a:r>
            <a:endParaRPr lang="zh-CN" altLang="en-US" dirty="0"/>
          </a:p>
          <a:p>
            <a:pPr lvl="1">
              <a:spcBef>
                <a:spcPct val="20000"/>
              </a:spcBef>
              <a:defRPr/>
            </a:pPr>
            <a:r>
              <a:rPr lang="zh-CN" altLang="en-US" dirty="0"/>
              <a:t>制造二个稳定态的物理器件容易</a:t>
            </a:r>
            <a:endParaRPr lang="zh-CN" altLang="en-US" dirty="0"/>
          </a:p>
          <a:p>
            <a:pPr lvl="1">
              <a:spcBef>
                <a:spcPct val="20000"/>
              </a:spcBef>
              <a:defRPr/>
            </a:pPr>
            <a:r>
              <a:rPr lang="zh-CN" altLang="en-US" dirty="0"/>
              <a:t>二进制编码、计数、运算规则简单</a:t>
            </a:r>
            <a:endParaRPr lang="zh-CN" altLang="en-US" dirty="0"/>
          </a:p>
          <a:p>
            <a:pPr lvl="1">
              <a:spcBef>
                <a:spcPct val="20000"/>
              </a:spcBef>
              <a:defRPr/>
            </a:pPr>
            <a:r>
              <a:rPr lang="zh-CN" altLang="en-US" dirty="0"/>
              <a:t>正好与逻辑命题对应，便于逻辑运算，并可方便地用逻辑电路实现算术运算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560223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/>
              <a:t>程序开发与执行过程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源程序转换成可执行程序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可执行程序的启动和执行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程序与指令的关系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指令的执行过程</a:t>
            </a:r>
            <a:endParaRPr lang="en-US" altLang="zh-CN" dirty="0"/>
          </a:p>
          <a:p>
            <a:r>
              <a:rPr lang="zh-CN" altLang="en-US" dirty="0"/>
              <a:t>信息的二进制编码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进位记数制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45000"/>
              </a:spcBef>
              <a:defRPr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进位记数制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374735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能熟练进行二进制、八进制、十进制和十六进制之间的转换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074819" y="3309202"/>
            <a:ext cx="438187" cy="293367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11649" y="3261642"/>
            <a:ext cx="3469419" cy="354925"/>
            <a:chOff x="7311649" y="3215148"/>
            <a:chExt cx="3469419" cy="354925"/>
          </a:xfrm>
        </p:grpSpPr>
        <p:sp>
          <p:nvSpPr>
            <p:cNvPr id="18" name="矩形 17"/>
            <p:cNvSpPr/>
            <p:nvPr/>
          </p:nvSpPr>
          <p:spPr bwMode="auto">
            <a:xfrm>
              <a:off x="7311649" y="3215148"/>
              <a:ext cx="550896" cy="354925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699446" y="3215148"/>
              <a:ext cx="550896" cy="354925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0230172" y="3215148"/>
              <a:ext cx="550896" cy="354925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</a:t>
            </a:r>
            <a:r>
              <a:rPr lang="zh-CN" altLang="en-US" dirty="0" smtClean="0"/>
              <a:t>数制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5200398"/>
          </a:xfrm>
        </p:spPr>
        <p:txBody>
          <a:bodyPr/>
          <a:lstStyle/>
          <a:p>
            <a:r>
              <a:rPr lang="zh-CN" altLang="en-US" dirty="0"/>
              <a:t>日常生活中使用十进制来记数</a:t>
            </a:r>
            <a:endParaRPr lang="en-US" altLang="zh-CN" dirty="0"/>
          </a:p>
          <a:p>
            <a:pPr lvl="1"/>
            <a:r>
              <a:rPr lang="zh-CN" altLang="en-US" dirty="0"/>
              <a:t>每个数位可用</a:t>
            </a:r>
            <a:r>
              <a:rPr lang="en-US" altLang="zh-CN" dirty="0"/>
              <a:t>10</a:t>
            </a:r>
            <a:r>
              <a:rPr lang="zh-CN" altLang="en-US" dirty="0"/>
              <a:t>个不同的符号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来 表示</a:t>
            </a:r>
            <a:endParaRPr lang="en-US" altLang="zh-CN" dirty="0"/>
          </a:p>
          <a:p>
            <a:pPr lvl="1"/>
            <a:r>
              <a:rPr lang="zh-CN" altLang="en-US" dirty="0"/>
              <a:t>每个符号处在</a:t>
            </a:r>
            <a:r>
              <a:rPr lang="en-US" altLang="zh-CN" dirty="0"/>
              <a:t>10</a:t>
            </a:r>
            <a:r>
              <a:rPr lang="zh-CN" altLang="en-US" dirty="0"/>
              <a:t>进制数中不同的位置时，所代表的数值不一样</a:t>
            </a:r>
            <a:endParaRPr lang="en-US" altLang="zh-CN" dirty="0"/>
          </a:p>
          <a:p>
            <a:pPr marL="495300" lvl="1" indent="0">
              <a:spcBef>
                <a:spcPct val="5000"/>
              </a:spcBef>
              <a:buNone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(5836.47)</a:t>
            </a:r>
            <a:r>
              <a:rPr kumimoji="1"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zh-CN" altLang="en-US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+ 8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zh-CN" altLang="en-US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+ 3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zh-CN" altLang="en-US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+ 6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zh-CN" altLang="en-US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+ 4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zh-CN" altLang="en-US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-1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+ 7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zh-CN" altLang="en-US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r>
              <a: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D=d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n-1</a:t>
            </a:r>
            <a:r>
              <a:rPr lang="en-US" altLang="zh-CN" sz="2400" dirty="0">
                <a:solidFill>
                  <a:schemeClr val="tx1"/>
                </a:solidFill>
              </a:rPr>
              <a:t> … 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-1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-2</a:t>
            </a:r>
            <a:r>
              <a:rPr lang="en-US" altLang="zh-CN" sz="2400" dirty="0">
                <a:solidFill>
                  <a:schemeClr val="tx1"/>
                </a:solidFill>
              </a:rPr>
              <a:t> … 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-m</a:t>
            </a:r>
            <a:endParaRPr lang="en-US" altLang="zh-CN" sz="240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V(D)</a:t>
            </a:r>
            <a:r>
              <a:rPr lang="en-US" altLang="zh-CN" sz="2400" dirty="0">
                <a:solidFill>
                  <a:schemeClr val="tx1"/>
                </a:solidFill>
              </a:rPr>
              <a:t>=d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n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+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n-1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n-1</a:t>
            </a:r>
            <a:r>
              <a:rPr lang="en-US" altLang="zh-CN" sz="2400" dirty="0"/>
              <a:t>+</a:t>
            </a:r>
            <a:r>
              <a:rPr lang="en-US" altLang="zh-CN" sz="2400" dirty="0">
                <a:solidFill>
                  <a:schemeClr val="tx1"/>
                </a:solidFill>
              </a:rPr>
              <a:t> … 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+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0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+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-1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+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-2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-2</a:t>
            </a:r>
            <a:r>
              <a:rPr lang="en-US" altLang="zh-CN" sz="2400" dirty="0"/>
              <a:t>+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… 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-m</a:t>
            </a:r>
            <a:r>
              <a:rPr lang="en-US" altLang="zh-CN" sz="2400" dirty="0"/>
              <a:t>X10</a:t>
            </a:r>
            <a:r>
              <a:rPr lang="en-US" altLang="zh-CN" sz="2400" baseline="30000" dirty="0"/>
              <a:t>-m</a:t>
            </a:r>
            <a:endParaRPr lang="en-US" altLang="zh-CN" sz="2400" baseline="-25000" dirty="0">
              <a:solidFill>
                <a:schemeClr val="tx1"/>
              </a:solidFill>
            </a:endParaRPr>
          </a:p>
          <a:p>
            <a:r>
              <a:rPr lang="zh-CN" altLang="en-US" dirty="0"/>
              <a:t>对于一个二进制数：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B=b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… 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 … b</a:t>
            </a:r>
            <a:r>
              <a:rPr lang="en-US" altLang="zh-CN" baseline="-25000" dirty="0">
                <a:solidFill>
                  <a:schemeClr val="tx1"/>
                </a:solidFill>
              </a:rPr>
              <a:t>-m</a:t>
            </a:r>
            <a:endParaRPr lang="en-US" altLang="zh-CN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V(B)</a:t>
            </a:r>
            <a:r>
              <a:rPr lang="en-US" altLang="zh-CN" dirty="0">
                <a:solidFill>
                  <a:schemeClr val="tx1"/>
                </a:solidFill>
              </a:rPr>
              <a:t>=b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/>
              <a:t>X2</a:t>
            </a:r>
            <a:r>
              <a:rPr lang="en-US" altLang="zh-CN" baseline="30000" dirty="0"/>
              <a:t>n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n-1</a:t>
            </a:r>
            <a:r>
              <a:rPr lang="en-US" altLang="zh-CN" dirty="0"/>
              <a:t>X2</a:t>
            </a:r>
            <a:r>
              <a:rPr lang="en-US" altLang="zh-CN" baseline="30000" dirty="0"/>
              <a:t>n-1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 … 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X2</a:t>
            </a:r>
            <a:r>
              <a:rPr lang="en-US" altLang="zh-CN" baseline="30000" dirty="0"/>
              <a:t>1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/>
              <a:t>X2</a:t>
            </a:r>
            <a:r>
              <a:rPr lang="en-US" altLang="zh-CN" baseline="30000" dirty="0"/>
              <a:t>0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/>
              <a:t>X2</a:t>
            </a:r>
            <a:r>
              <a:rPr lang="en-US" altLang="zh-CN" baseline="30000" dirty="0"/>
              <a:t>-1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X2</a:t>
            </a:r>
            <a:r>
              <a:rPr lang="en-US" altLang="zh-CN" baseline="30000" dirty="0"/>
              <a:t>-2</a:t>
            </a:r>
            <a:r>
              <a:rPr lang="en-US" altLang="zh-CN" dirty="0"/>
              <a:t>+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… b</a:t>
            </a:r>
            <a:r>
              <a:rPr lang="en-US" altLang="zh-CN" baseline="-25000" dirty="0">
                <a:solidFill>
                  <a:schemeClr val="tx1"/>
                </a:solidFill>
              </a:rPr>
              <a:t>-m</a:t>
            </a:r>
            <a:r>
              <a:rPr lang="en-US" altLang="zh-CN" dirty="0"/>
              <a:t>X2</a:t>
            </a:r>
            <a:r>
              <a:rPr lang="en-US" altLang="zh-CN" baseline="30000" dirty="0"/>
              <a:t>-m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42004" y="1026681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称为第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位的权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621365" y="1580897"/>
            <a:ext cx="2908983" cy="1665247"/>
            <a:chOff x="7621365" y="1549901"/>
            <a:chExt cx="2908983" cy="1665247"/>
          </a:xfrm>
        </p:grpSpPr>
        <p:cxnSp>
          <p:nvCxnSpPr>
            <p:cNvPr id="6" name="直接箭头连接符 5"/>
            <p:cNvCxnSpPr>
              <a:stCxn id="4" idx="2"/>
            </p:cNvCxnSpPr>
            <p:nvPr/>
          </p:nvCxnSpPr>
          <p:spPr bwMode="auto">
            <a:xfrm flipH="1">
              <a:off x="7621365" y="1549901"/>
              <a:ext cx="2306971" cy="162812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2"/>
            </p:cNvCxnSpPr>
            <p:nvPr/>
          </p:nvCxnSpPr>
          <p:spPr bwMode="auto">
            <a:xfrm flipH="1">
              <a:off x="9000339" y="1549901"/>
              <a:ext cx="927997" cy="166524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9984658" y="1549901"/>
              <a:ext cx="545690" cy="166524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7188518" y="3882961"/>
            <a:ext cx="3609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称为基数（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 flipV="1">
            <a:off x="4513006" y="3570073"/>
            <a:ext cx="2675512" cy="5744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uiExpand="1" build="p"/>
      <p:bldP spid="4" grpId="0" uiExpand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对应关系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76302" y="243590"/>
          <a:ext cx="5238364" cy="618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98"/>
                <a:gridCol w="1288473"/>
                <a:gridCol w="1205345"/>
                <a:gridCol w="1400848"/>
              </a:tblGrid>
              <a:tr h="333600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二进制数</a:t>
                      </a:r>
                      <a:endParaRPr lang="zh-CN" altLang="en-US" sz="1400" b="1" dirty="0"/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八进制数</a:t>
                      </a:r>
                      <a:endParaRPr lang="zh-CN" altLang="en-US" sz="1400" b="1" dirty="0"/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十进制数</a:t>
                      </a:r>
                      <a:endParaRPr lang="zh-CN" altLang="en-US" sz="1400" b="1" dirty="0"/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十六进制数</a:t>
                      </a:r>
                      <a:endParaRPr lang="zh-CN" altLang="en-US" sz="1400" b="1" dirty="0"/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  <a:tr h="3336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03991" marR="203991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19111" y="1004283"/>
            <a:ext cx="60380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Char char="°"/>
            </a:pP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个八进制值位对应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个二进制位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Char char="°"/>
            </a:pP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个十六进制位对应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个二进制位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Char char="°"/>
            </a:pP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书写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855688"/>
          </a:xfrm>
        </p:spPr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书写时用后缀字母表示进位制</a:t>
            </a:r>
            <a:endParaRPr lang="en-US" altLang="zh-CN" dirty="0">
              <a:solidFill>
                <a:srgbClr val="003399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/>
              <a:t>B</a:t>
            </a:r>
            <a:r>
              <a:rPr lang="zh-CN" altLang="en-US" dirty="0"/>
              <a:t>表示二进制</a:t>
            </a:r>
            <a:endParaRPr lang="en-US" altLang="zh-CN" dirty="0"/>
          </a:p>
          <a:p>
            <a:pPr marL="1143000" lvl="2" indent="-190500">
              <a:buChar char="•"/>
            </a:pPr>
            <a:r>
              <a:rPr lang="en-US" altLang="zh-CN" sz="2400" dirty="0"/>
              <a:t>10011B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O</a:t>
            </a:r>
            <a:r>
              <a:rPr lang="zh-CN" altLang="en-US" dirty="0"/>
              <a:t>表示八进制</a:t>
            </a:r>
            <a:endParaRPr lang="en-US" altLang="zh-CN" dirty="0"/>
          </a:p>
          <a:p>
            <a:pPr marL="1143000" lvl="2" indent="-190500">
              <a:buChar char="•"/>
            </a:pPr>
            <a:r>
              <a:rPr lang="en-US" altLang="zh-CN" sz="2400" dirty="0"/>
              <a:t>46O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D</a:t>
            </a:r>
            <a:r>
              <a:rPr lang="zh-CN" altLang="en-US" dirty="0"/>
              <a:t>表示十进制</a:t>
            </a:r>
            <a:endParaRPr lang="en-US" altLang="zh-CN" dirty="0"/>
          </a:p>
          <a:p>
            <a:pPr marL="1143000" lvl="2" indent="-190500">
              <a:buFontTx/>
              <a:buChar char="•"/>
            </a:pPr>
            <a:r>
              <a:rPr lang="en-US" altLang="zh-CN" sz="2400" dirty="0"/>
              <a:t>56D</a:t>
            </a:r>
            <a:r>
              <a:rPr lang="zh-CN" altLang="en-US" sz="2400" dirty="0"/>
              <a:t>或</a:t>
            </a:r>
            <a:r>
              <a:rPr lang="en-US" altLang="zh-CN" sz="2400" dirty="0"/>
              <a:t>56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表示十六进制</a:t>
            </a:r>
            <a:endParaRPr lang="en-US" altLang="zh-CN" dirty="0"/>
          </a:p>
          <a:p>
            <a:pPr marL="1143000" lvl="2" indent="-190500">
              <a:buChar char="•"/>
            </a:pPr>
            <a:r>
              <a:rPr lang="en-US" altLang="zh-CN" sz="2400" dirty="0"/>
              <a:t>308FH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895425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程序开发与执行过程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</a:rPr>
              <a:t>源程序转换成可执行程序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</a:rPr>
              <a:t>可执行程序的启动和执行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程序与指令的关系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</a:rPr>
              <a:t>指令的执行过程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信息的二进制编码</a:t>
            </a:r>
            <a:endParaRPr lang="en-US" altLang="zh-CN" dirty="0"/>
          </a:p>
          <a:p>
            <a:r>
              <a:rPr lang="zh-CN" altLang="en-US" dirty="0"/>
              <a:t>进位记数制</a:t>
            </a:r>
            <a:endParaRPr lang="en-US" altLang="zh-CN" dirty="0"/>
          </a:p>
          <a:p>
            <a:pPr>
              <a:spcBef>
                <a:spcPct val="45000"/>
              </a:spcBef>
              <a:defRPr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二、八、十六进制数与十进制数的相互转换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二、八、十六进制数→十进制数：按权展开</a:t>
            </a:r>
            <a:endParaRPr lang="en-US" altLang="zh-CN" dirty="0"/>
          </a:p>
          <a:p>
            <a:pPr marL="742950" lvl="1" indent="-285750"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2.</a:t>
            </a:r>
            <a:r>
              <a:rPr lang="zh-CN" altLang="en-US" dirty="0">
                <a:solidFill>
                  <a:srgbClr val="006600"/>
                </a:solidFill>
              </a:rPr>
              <a:t>1: </a:t>
            </a:r>
            <a:r>
              <a:rPr lang="zh-CN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(10101.01)</a:t>
            </a:r>
            <a:r>
              <a:rPr lang="zh-CN" altLang="en-US" baseline="-25000" dirty="0">
                <a:solidFill>
                  <a:srgbClr val="006600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=1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x2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4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+1x 2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+1x2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0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+1x2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-2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=(21.25)</a:t>
            </a:r>
            <a:r>
              <a:rPr lang="zh-CN" altLang="en-US" baseline="-25000" dirty="0">
                <a:solidFill>
                  <a:srgbClr val="006600"/>
                </a:solidFill>
                <a:sym typeface="Wingdings" panose="05000000000000000000" pitchFamily="2" charset="2"/>
              </a:rPr>
              <a:t>10</a:t>
            </a:r>
            <a:endParaRPr lang="zh-CN" altLang="en-US" baseline="-25000" dirty="0">
              <a:solidFill>
                <a:srgbClr val="006600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dirty="0">
                <a:solidFill>
                  <a:srgbClr val="006600"/>
                </a:solidFill>
              </a:rPr>
              <a:t>例2</a:t>
            </a:r>
            <a:r>
              <a:rPr lang="en-US" altLang="zh-CN" dirty="0">
                <a:solidFill>
                  <a:srgbClr val="006600"/>
                </a:solidFill>
              </a:rPr>
              <a:t>.2</a:t>
            </a:r>
            <a:r>
              <a:rPr lang="zh-CN" altLang="en-US" dirty="0">
                <a:solidFill>
                  <a:srgbClr val="006600"/>
                </a:solidFill>
              </a:rPr>
              <a:t>: </a:t>
            </a:r>
            <a:r>
              <a:rPr lang="zh-CN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(307.6)</a:t>
            </a:r>
            <a:r>
              <a:rPr lang="zh-CN" altLang="en-US" baseline="-25000" dirty="0">
                <a:solidFill>
                  <a:srgbClr val="006600"/>
                </a:solidFill>
                <a:sym typeface="Wingdings" panose="05000000000000000000" pitchFamily="2" charset="2"/>
              </a:rPr>
              <a:t>8</a:t>
            </a:r>
            <a:r>
              <a:rPr lang="zh-CN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=3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x8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+7x8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0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+6x8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-1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=(199.75)</a:t>
            </a:r>
            <a:r>
              <a:rPr lang="zh-CN" altLang="en-US" baseline="-25000" dirty="0">
                <a:solidFill>
                  <a:srgbClr val="006600"/>
                </a:solidFill>
                <a:sym typeface="Wingdings" panose="05000000000000000000" pitchFamily="2" charset="2"/>
              </a:rPr>
              <a:t>10</a:t>
            </a:r>
            <a:endParaRPr lang="zh-CN" altLang="en-US" baseline="-25000" dirty="0">
              <a:solidFill>
                <a:srgbClr val="006600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dirty="0">
                <a:solidFill>
                  <a:srgbClr val="006600"/>
                </a:solidFill>
              </a:rPr>
              <a:t>例</a:t>
            </a:r>
            <a:r>
              <a:rPr lang="en-US" altLang="zh-CN" dirty="0">
                <a:solidFill>
                  <a:srgbClr val="006600"/>
                </a:solidFill>
              </a:rPr>
              <a:t>2.3</a:t>
            </a:r>
            <a:r>
              <a:rPr lang="zh-CN" altLang="en-US" dirty="0">
                <a:solidFill>
                  <a:srgbClr val="006600"/>
                </a:solidFill>
              </a:rPr>
              <a:t>: </a:t>
            </a:r>
            <a:r>
              <a:rPr lang="zh-CN" altLang="en-US" dirty="0">
                <a:solidFill>
                  <a:srgbClr val="006600"/>
                </a:solidFill>
                <a:sym typeface="Wingdings" panose="05000000000000000000" pitchFamily="2" charset="2"/>
              </a:rPr>
              <a:t>(3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A. C)</a:t>
            </a:r>
            <a:r>
              <a:rPr lang="en-US" altLang="zh-CN" baseline="-25000" dirty="0">
                <a:solidFill>
                  <a:srgbClr val="006600"/>
                </a:solidFill>
                <a:sym typeface="Wingdings" panose="05000000000000000000" pitchFamily="2" charset="2"/>
              </a:rPr>
              <a:t>16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=3x16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+10x16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0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+12x16</a:t>
            </a:r>
            <a:r>
              <a:rPr lang="en-US" altLang="zh-CN" baseline="30000" dirty="0">
                <a:solidFill>
                  <a:srgbClr val="006600"/>
                </a:solidFill>
                <a:sym typeface="Wingdings" panose="05000000000000000000" pitchFamily="2" charset="2"/>
              </a:rPr>
              <a:t>-1</a:t>
            </a:r>
            <a:r>
              <a:rPr lang="en-US" altLang="zh-CN" dirty="0">
                <a:solidFill>
                  <a:srgbClr val="006600"/>
                </a:solidFill>
                <a:sym typeface="Wingdings" panose="05000000000000000000" pitchFamily="2" charset="2"/>
              </a:rPr>
              <a:t>=(58.75)</a:t>
            </a:r>
            <a:r>
              <a:rPr lang="zh-CN" altLang="en-US" baseline="-25000" dirty="0">
                <a:solidFill>
                  <a:srgbClr val="006600"/>
                </a:solidFill>
                <a:sym typeface="Wingdings" panose="05000000000000000000" pitchFamily="2" charset="2"/>
              </a:rPr>
              <a:t>10</a:t>
            </a:r>
            <a:endParaRPr lang="zh-CN" altLang="en-US" baseline="-25000" dirty="0">
              <a:solidFill>
                <a:srgbClr val="006600"/>
              </a:solidFill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dirty="0"/>
              <a:t>十进制数→二、八、十六进制数：整数和小数部分分别转换</a:t>
            </a:r>
            <a:endParaRPr lang="en-US" altLang="zh-CN" dirty="0"/>
          </a:p>
          <a:p>
            <a:pPr lvl="1"/>
            <a:r>
              <a:rPr lang="zh-CN" altLang="en-US" dirty="0"/>
              <a:t>整数部分</a:t>
            </a:r>
            <a:r>
              <a:rPr lang="en-US" altLang="zh-CN" dirty="0"/>
              <a:t>(integral part)</a:t>
            </a:r>
            <a:r>
              <a:rPr lang="zh-CN" altLang="en-US" dirty="0"/>
              <a:t>：除基取余，上右下左</a:t>
            </a:r>
            <a:endParaRPr lang="en-US" altLang="zh-CN" dirty="0"/>
          </a:p>
          <a:p>
            <a:pPr lvl="1">
              <a:buFontTx/>
              <a:buChar char="•"/>
            </a:pPr>
            <a:r>
              <a:rPr lang="zh-CN" altLang="en-US" dirty="0"/>
              <a:t>小数(</a:t>
            </a:r>
            <a:r>
              <a:rPr lang="en-US" altLang="zh-CN" dirty="0"/>
              <a:t>fractional part)</a:t>
            </a:r>
            <a:r>
              <a:rPr lang="zh-CN" altLang="en-US" dirty="0"/>
              <a:t>：乘基取整，上左下右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二、八、十六进制数与十进制数的相互转换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8218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2.4</a:t>
            </a:r>
            <a:r>
              <a:rPr lang="zh-CN" altLang="en-US" dirty="0"/>
              <a:t>：将十进制数</a:t>
            </a:r>
            <a:r>
              <a:rPr lang="en-US" altLang="zh-CN" dirty="0"/>
              <a:t>135</a:t>
            </a:r>
            <a:r>
              <a:rPr lang="zh-CN" altLang="en-US" dirty="0"/>
              <a:t>分别</a:t>
            </a:r>
            <a:r>
              <a:rPr lang="zh-CN" altLang="en-US" dirty="0" smtClean="0"/>
              <a:t>转换成八进制数</a:t>
            </a:r>
            <a:r>
              <a:rPr lang="zh-CN" altLang="en-US" dirty="0"/>
              <a:t>和二进制数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39211" y="187088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135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867452" y="23152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944384" y="2715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931572" y="30684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1228793" y="1806712"/>
            <a:ext cx="1358230" cy="540127"/>
            <a:chOff x="1229892" y="2649535"/>
            <a:chExt cx="1358230" cy="540127"/>
          </a:xfrm>
        </p:grpSpPr>
        <p:sp>
          <p:nvSpPr>
            <p:cNvPr id="11" name="文本框 10"/>
            <p:cNvSpPr txBox="1"/>
            <p:nvPr/>
          </p:nvSpPr>
          <p:spPr>
            <a:xfrm>
              <a:off x="1229892" y="27279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1601786" y="2649535"/>
              <a:ext cx="0" cy="49134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1613512" y="3130342"/>
              <a:ext cx="974610" cy="69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444235" y="2270990"/>
            <a:ext cx="993951" cy="461665"/>
            <a:chOff x="1445334" y="3113813"/>
            <a:chExt cx="993951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1445334" y="311381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1740310" y="3122174"/>
              <a:ext cx="0" cy="4001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1740310" y="3511181"/>
              <a:ext cx="698975" cy="1110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1657782" y="2700597"/>
            <a:ext cx="780404" cy="467667"/>
            <a:chOff x="1658881" y="3543420"/>
            <a:chExt cx="780404" cy="467667"/>
          </a:xfrm>
        </p:grpSpPr>
        <p:sp>
          <p:nvSpPr>
            <p:cNvPr id="13" name="文本框 12"/>
            <p:cNvSpPr txBox="1"/>
            <p:nvPr/>
          </p:nvSpPr>
          <p:spPr>
            <a:xfrm>
              <a:off x="1658881" y="354942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32671" y="3543420"/>
              <a:ext cx="0" cy="4001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1932671" y="3943530"/>
              <a:ext cx="50661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502306" y="1843206"/>
            <a:ext cx="843820" cy="497700"/>
            <a:chOff x="2503405" y="2686029"/>
            <a:chExt cx="843820" cy="497700"/>
          </a:xfrm>
        </p:grpSpPr>
        <p:sp>
          <p:nvSpPr>
            <p:cNvPr id="10" name="文本框 9"/>
            <p:cNvSpPr txBox="1"/>
            <p:nvPr/>
          </p:nvSpPr>
          <p:spPr>
            <a:xfrm>
              <a:off x="3008671" y="27220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3405" y="268602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505489" y="2300487"/>
            <a:ext cx="840637" cy="476413"/>
            <a:chOff x="2506588" y="3143310"/>
            <a:chExt cx="840637" cy="476413"/>
          </a:xfrm>
        </p:grpSpPr>
        <p:sp>
          <p:nvSpPr>
            <p:cNvPr id="9" name="文本框 8"/>
            <p:cNvSpPr txBox="1"/>
            <p:nvPr/>
          </p:nvSpPr>
          <p:spPr>
            <a:xfrm>
              <a:off x="3008671" y="315805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506588" y="31433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505489" y="2647607"/>
            <a:ext cx="840637" cy="482416"/>
            <a:chOff x="2506588" y="3490430"/>
            <a:chExt cx="840637" cy="482416"/>
          </a:xfrm>
        </p:grpSpPr>
        <p:sp>
          <p:nvSpPr>
            <p:cNvPr id="8" name="文本框 7"/>
            <p:cNvSpPr txBox="1"/>
            <p:nvPr/>
          </p:nvSpPr>
          <p:spPr>
            <a:xfrm>
              <a:off x="3008671" y="351118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506588" y="349043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071093" y="181525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135</a:t>
            </a:r>
            <a:endParaRPr lang="zh-CN" altLang="en-US" sz="2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6160861" y="23367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67</a:t>
            </a:r>
            <a:endParaRPr lang="zh-CN" altLang="en-US" sz="2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6160861" y="28652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33</a:t>
            </a:r>
            <a:endParaRPr lang="zh-CN" altLang="en-US" sz="24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6160861" y="33797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250629" y="39012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8</a:t>
            </a:r>
            <a:endParaRPr lang="zh-CN" altLang="en-US" sz="24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250629" y="44227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250629" y="49442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6250629" y="54657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250629" y="58428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grpSp>
        <p:nvGrpSpPr>
          <p:cNvPr id="126" name="组合 125"/>
          <p:cNvGrpSpPr/>
          <p:nvPr/>
        </p:nvGrpSpPr>
        <p:grpSpPr>
          <a:xfrm>
            <a:off x="5161328" y="1810027"/>
            <a:ext cx="1479152" cy="461665"/>
            <a:chOff x="5798170" y="1913884"/>
            <a:chExt cx="1479152" cy="461665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6080011" y="1919113"/>
              <a:ext cx="0" cy="4001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0011" y="2319223"/>
              <a:ext cx="11973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0" name="文本框 99"/>
            <p:cNvSpPr txBox="1"/>
            <p:nvPr/>
          </p:nvSpPr>
          <p:spPr>
            <a:xfrm>
              <a:off x="5798170" y="19138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5252862" y="2215366"/>
            <a:ext cx="1387618" cy="583051"/>
            <a:chOff x="5889704" y="2319223"/>
            <a:chExt cx="1387618" cy="583051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6202761" y="2319223"/>
              <a:ext cx="0" cy="4491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202761" y="2768405"/>
              <a:ext cx="10745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1" name="文本框 100"/>
            <p:cNvSpPr txBox="1"/>
            <p:nvPr/>
          </p:nvSpPr>
          <p:spPr>
            <a:xfrm>
              <a:off x="5889704" y="244060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387480" y="2664548"/>
            <a:ext cx="1252999" cy="648869"/>
            <a:chOff x="6024322" y="2768405"/>
            <a:chExt cx="1252999" cy="648869"/>
          </a:xfrm>
        </p:grpSpPr>
        <p:cxnSp>
          <p:nvCxnSpPr>
            <p:cNvPr id="71" name="直接连接符 70"/>
            <p:cNvCxnSpPr/>
            <p:nvPr/>
          </p:nvCxnSpPr>
          <p:spPr bwMode="auto">
            <a:xfrm flipV="1">
              <a:off x="6340411" y="3313868"/>
              <a:ext cx="936910" cy="83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340411" y="2768405"/>
              <a:ext cx="0" cy="5699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2" name="文本框 101"/>
            <p:cNvSpPr txBox="1"/>
            <p:nvPr/>
          </p:nvSpPr>
          <p:spPr>
            <a:xfrm>
              <a:off x="6024322" y="295560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569443" y="3239508"/>
            <a:ext cx="1071036" cy="601901"/>
            <a:chOff x="6206285" y="3343365"/>
            <a:chExt cx="1071036" cy="601901"/>
          </a:xfrm>
        </p:grpSpPr>
        <p:cxnSp>
          <p:nvCxnSpPr>
            <p:cNvPr id="70" name="直接连接符 69"/>
            <p:cNvCxnSpPr/>
            <p:nvPr/>
          </p:nvCxnSpPr>
          <p:spPr bwMode="auto">
            <a:xfrm flipV="1">
              <a:off x="6478213" y="3883712"/>
              <a:ext cx="799108" cy="68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478213" y="3343365"/>
              <a:ext cx="0" cy="5471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3" name="文本框 102"/>
            <p:cNvSpPr txBox="1"/>
            <p:nvPr/>
          </p:nvSpPr>
          <p:spPr>
            <a:xfrm>
              <a:off x="6206285" y="348360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652199" y="3807434"/>
            <a:ext cx="988280" cy="578475"/>
            <a:chOff x="6289041" y="3911291"/>
            <a:chExt cx="988280" cy="578475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6574621" y="4405207"/>
              <a:ext cx="7027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574621" y="3911291"/>
              <a:ext cx="0" cy="4961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4" name="文本框 103"/>
            <p:cNvSpPr txBox="1"/>
            <p:nvPr/>
          </p:nvSpPr>
          <p:spPr>
            <a:xfrm>
              <a:off x="6289041" y="402810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781326" y="4301350"/>
            <a:ext cx="910449" cy="576222"/>
            <a:chOff x="6418168" y="4405207"/>
            <a:chExt cx="910449" cy="576222"/>
          </a:xfrm>
        </p:grpSpPr>
        <p:cxnSp>
          <p:nvCxnSpPr>
            <p:cNvPr id="68" name="直接连接符 67"/>
            <p:cNvCxnSpPr/>
            <p:nvPr/>
          </p:nvCxnSpPr>
          <p:spPr bwMode="auto">
            <a:xfrm>
              <a:off x="6707934" y="4926703"/>
              <a:ext cx="6206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H="1">
              <a:off x="6690033" y="4405207"/>
              <a:ext cx="17901" cy="521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5" name="文本框 104"/>
            <p:cNvSpPr txBox="1"/>
            <p:nvPr/>
          </p:nvSpPr>
          <p:spPr>
            <a:xfrm>
              <a:off x="6418168" y="45197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874575" y="4822846"/>
            <a:ext cx="765904" cy="583049"/>
            <a:chOff x="6511417" y="4926703"/>
            <a:chExt cx="765904" cy="583049"/>
          </a:xfrm>
        </p:grpSpPr>
        <p:cxnSp>
          <p:nvCxnSpPr>
            <p:cNvPr id="67" name="直接连接符 66"/>
            <p:cNvCxnSpPr/>
            <p:nvPr/>
          </p:nvCxnSpPr>
          <p:spPr bwMode="auto">
            <a:xfrm flipV="1">
              <a:off x="6797703" y="5448197"/>
              <a:ext cx="479618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8866" y="4926703"/>
              <a:ext cx="1" cy="5146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6" name="文本框 105"/>
            <p:cNvSpPr txBox="1"/>
            <p:nvPr/>
          </p:nvSpPr>
          <p:spPr>
            <a:xfrm>
              <a:off x="6511417" y="50480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976223" y="5344342"/>
            <a:ext cx="664257" cy="569393"/>
            <a:chOff x="6613065" y="5448199"/>
            <a:chExt cx="664257" cy="569393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6884889" y="5969695"/>
              <a:ext cx="39243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884889" y="5448199"/>
              <a:ext cx="18960" cy="521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7" name="文本框 106"/>
            <p:cNvSpPr txBox="1"/>
            <p:nvPr/>
          </p:nvSpPr>
          <p:spPr>
            <a:xfrm>
              <a:off x="6613065" y="55559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821868" y="1749332"/>
            <a:ext cx="910478" cy="527589"/>
            <a:chOff x="7458710" y="1853189"/>
            <a:chExt cx="910478" cy="527589"/>
          </a:xfrm>
        </p:grpSpPr>
        <p:sp>
          <p:nvSpPr>
            <p:cNvPr id="42" name="文本框 41"/>
            <p:cNvSpPr txBox="1"/>
            <p:nvPr/>
          </p:nvSpPr>
          <p:spPr>
            <a:xfrm>
              <a:off x="8030634" y="191911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458710" y="185318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821868" y="2233545"/>
            <a:ext cx="910478" cy="564872"/>
            <a:chOff x="7458710" y="2337402"/>
            <a:chExt cx="910478" cy="564872"/>
          </a:xfrm>
        </p:grpSpPr>
        <p:sp>
          <p:nvSpPr>
            <p:cNvPr id="43" name="文本框 42"/>
            <p:cNvSpPr txBox="1"/>
            <p:nvPr/>
          </p:nvSpPr>
          <p:spPr>
            <a:xfrm>
              <a:off x="8030634" y="244060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458710" y="233740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821868" y="2749206"/>
            <a:ext cx="910478" cy="577726"/>
            <a:chOff x="7458710" y="2853063"/>
            <a:chExt cx="910478" cy="577726"/>
          </a:xfrm>
        </p:grpSpPr>
        <p:sp>
          <p:nvSpPr>
            <p:cNvPr id="44" name="文本框 43"/>
            <p:cNvSpPr txBox="1"/>
            <p:nvPr/>
          </p:nvSpPr>
          <p:spPr>
            <a:xfrm>
              <a:off x="8030634" y="296912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7458710" y="285306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813835" y="3346629"/>
            <a:ext cx="918511" cy="494780"/>
            <a:chOff x="7450677" y="3450486"/>
            <a:chExt cx="918511" cy="494780"/>
          </a:xfrm>
        </p:grpSpPr>
        <p:sp>
          <p:nvSpPr>
            <p:cNvPr id="45" name="文本框 44"/>
            <p:cNvSpPr txBox="1"/>
            <p:nvPr/>
          </p:nvSpPr>
          <p:spPr>
            <a:xfrm>
              <a:off x="8030634" y="348360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450677" y="345048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13835" y="3869831"/>
            <a:ext cx="918511" cy="493074"/>
            <a:chOff x="7450677" y="3973688"/>
            <a:chExt cx="918511" cy="493074"/>
          </a:xfrm>
        </p:grpSpPr>
        <p:sp>
          <p:nvSpPr>
            <p:cNvPr id="46" name="文本框 45"/>
            <p:cNvSpPr txBox="1"/>
            <p:nvPr/>
          </p:nvSpPr>
          <p:spPr>
            <a:xfrm>
              <a:off x="8030634" y="40050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7450677" y="397368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813835" y="4346503"/>
            <a:ext cx="918511" cy="537898"/>
            <a:chOff x="7450677" y="4450360"/>
            <a:chExt cx="918511" cy="537898"/>
          </a:xfrm>
        </p:grpSpPr>
        <p:sp>
          <p:nvSpPr>
            <p:cNvPr id="47" name="文本框 46"/>
            <p:cNvSpPr txBox="1"/>
            <p:nvPr/>
          </p:nvSpPr>
          <p:spPr>
            <a:xfrm>
              <a:off x="8030634" y="45265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450677" y="44503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813835" y="4883535"/>
            <a:ext cx="918511" cy="522362"/>
            <a:chOff x="7450677" y="4987392"/>
            <a:chExt cx="918511" cy="522362"/>
          </a:xfrm>
        </p:grpSpPr>
        <p:sp>
          <p:nvSpPr>
            <p:cNvPr id="48" name="文本框 47"/>
            <p:cNvSpPr txBox="1"/>
            <p:nvPr/>
          </p:nvSpPr>
          <p:spPr>
            <a:xfrm>
              <a:off x="8030634" y="50480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450677" y="498739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821868" y="5344340"/>
            <a:ext cx="910478" cy="583053"/>
            <a:chOff x="7458710" y="5448197"/>
            <a:chExt cx="910478" cy="583053"/>
          </a:xfrm>
        </p:grpSpPr>
        <p:sp>
          <p:nvSpPr>
            <p:cNvPr id="49" name="文本框 48"/>
            <p:cNvSpPr txBox="1"/>
            <p:nvPr/>
          </p:nvSpPr>
          <p:spPr>
            <a:xfrm>
              <a:off x="8030634" y="556958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7458710" y="544819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382928" y="1870880"/>
            <a:ext cx="803425" cy="1269536"/>
            <a:chOff x="3382928" y="1870880"/>
            <a:chExt cx="803425" cy="1269536"/>
          </a:xfrm>
        </p:grpSpPr>
        <p:cxnSp>
          <p:nvCxnSpPr>
            <p:cNvPr id="143" name="直接箭头连接符 142"/>
            <p:cNvCxnSpPr>
              <a:endCxn id="144" idx="2"/>
            </p:cNvCxnSpPr>
            <p:nvPr/>
          </p:nvCxnSpPr>
          <p:spPr bwMode="auto">
            <a:xfrm flipV="1">
              <a:off x="3776980" y="2332545"/>
              <a:ext cx="6058" cy="382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44" name="文本框 143"/>
            <p:cNvSpPr txBox="1"/>
            <p:nvPr/>
          </p:nvSpPr>
          <p:spPr>
            <a:xfrm>
              <a:off x="3382928" y="18708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低位</a:t>
              </a:r>
              <a:endParaRPr lang="zh-CN" altLang="en-US" sz="2400" b="1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382928" y="267875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高位</a:t>
              </a:r>
              <a:endParaRPr lang="zh-CN" altLang="en-US" sz="2400" b="1" dirty="0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1360559" y="5478114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(135)</a:t>
            </a:r>
            <a:r>
              <a:rPr lang="en-US" altLang="zh-CN" sz="2400" b="1" baseline="-25000" dirty="0"/>
              <a:t>10 </a:t>
            </a:r>
            <a:r>
              <a:rPr lang="en-US" altLang="zh-CN" sz="2400" b="1" dirty="0"/>
              <a:t>= (207)</a:t>
            </a:r>
            <a:r>
              <a:rPr lang="en-US" altLang="zh-CN" sz="2400" b="1" baseline="-25000" dirty="0"/>
              <a:t>8</a:t>
            </a:r>
            <a:endParaRPr lang="zh-CN" altLang="en-US" sz="2400" b="1" baseline="-25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5224574" y="6357186"/>
            <a:ext cx="286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(135)</a:t>
            </a:r>
            <a:r>
              <a:rPr lang="en-US" altLang="zh-CN" sz="2400" b="1" baseline="-25000" dirty="0"/>
              <a:t>10 </a:t>
            </a:r>
            <a:r>
              <a:rPr lang="en-US" altLang="zh-CN" sz="2400" b="1" dirty="0"/>
              <a:t>= (10000111)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8544763" y="1784478"/>
            <a:ext cx="803425" cy="4138285"/>
            <a:chOff x="8544763" y="1784478"/>
            <a:chExt cx="803425" cy="4138285"/>
          </a:xfrm>
        </p:grpSpPr>
        <p:cxnSp>
          <p:nvCxnSpPr>
            <p:cNvPr id="150" name="直接箭头连接符 149"/>
            <p:cNvCxnSpPr>
              <a:stCxn id="152" idx="0"/>
            </p:cNvCxnSpPr>
            <p:nvPr/>
          </p:nvCxnSpPr>
          <p:spPr bwMode="auto">
            <a:xfrm flipH="1" flipV="1">
              <a:off x="8944872" y="2248908"/>
              <a:ext cx="1604" cy="3212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1" name="文本框 150"/>
            <p:cNvSpPr txBox="1"/>
            <p:nvPr/>
          </p:nvSpPr>
          <p:spPr>
            <a:xfrm>
              <a:off x="8544763" y="178447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低位</a:t>
              </a:r>
              <a:endParaRPr lang="zh-CN" altLang="en-US" sz="2400" b="1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8544763" y="5461098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高位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147" grpId="0"/>
      <p:bldP spid="1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二、八、十六进制数与十进制数的相互转换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571746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2.5</a:t>
            </a:r>
            <a:r>
              <a:rPr lang="zh-CN" altLang="en-US" dirty="0"/>
              <a:t>：将十进制小数</a:t>
            </a:r>
            <a:r>
              <a:rPr lang="en-US" altLang="zh-CN" dirty="0"/>
              <a:t>0.6875</a:t>
            </a:r>
            <a:r>
              <a:rPr lang="zh-CN" altLang="en-US" dirty="0"/>
              <a:t>分别转换成八进制数和二进制数 </a:t>
            </a:r>
            <a:endParaRPr lang="en-US" altLang="zh-CN" dirty="0"/>
          </a:p>
          <a:p>
            <a:pPr marL="482600" lvl="1" indent="0">
              <a:buNone/>
            </a:pP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/>
              <a:t>0.6875 X 8 = 5.5 </a:t>
            </a:r>
            <a:r>
              <a:rPr lang="zh-CN" altLang="en-US" dirty="0"/>
              <a:t>整数部分 </a:t>
            </a:r>
            <a:r>
              <a:rPr lang="en-US" altLang="zh-CN" dirty="0"/>
              <a:t>= 5</a:t>
            </a: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/>
              <a:t>0.5 X 8 = 4.0 </a:t>
            </a:r>
            <a:r>
              <a:rPr lang="zh-CN" altLang="en-US" dirty="0"/>
              <a:t>整数部分 </a:t>
            </a:r>
            <a:r>
              <a:rPr lang="en-US" altLang="zh-CN" dirty="0"/>
              <a:t>= 4</a:t>
            </a: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(0.6875)</a:t>
            </a:r>
            <a:r>
              <a:rPr lang="en-US" altLang="zh-CN" baseline="-25000" dirty="0">
                <a:solidFill>
                  <a:srgbClr val="C00000"/>
                </a:solidFill>
              </a:rPr>
              <a:t>10</a:t>
            </a:r>
            <a:r>
              <a:rPr lang="en-US" altLang="zh-CN" dirty="0">
                <a:solidFill>
                  <a:srgbClr val="C00000"/>
                </a:solidFill>
              </a:rPr>
              <a:t> =  (0.54)</a:t>
            </a:r>
            <a:r>
              <a:rPr lang="en-US" altLang="zh-CN" baseline="-25000" dirty="0">
                <a:solidFill>
                  <a:srgbClr val="C00000"/>
                </a:solidFill>
              </a:rPr>
              <a:t>8</a:t>
            </a:r>
            <a:endParaRPr lang="en-US" altLang="zh-CN" baseline="-250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 marL="482600" lvl="1" indent="0">
              <a:buNone/>
            </a:pPr>
            <a:r>
              <a:rPr lang="en-US" altLang="zh-CN" dirty="0"/>
              <a:t>0.6875 X 2 = 1.375  </a:t>
            </a:r>
            <a:r>
              <a:rPr lang="zh-CN" altLang="en-US" dirty="0"/>
              <a:t>整数部分 </a:t>
            </a:r>
            <a:r>
              <a:rPr lang="en-US" altLang="zh-CN" dirty="0"/>
              <a:t>= 1</a:t>
            </a: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/>
              <a:t>0.375 X 2 = 0.75 </a:t>
            </a:r>
            <a:r>
              <a:rPr lang="zh-CN" altLang="en-US" dirty="0"/>
              <a:t>整数部分 </a:t>
            </a:r>
            <a:r>
              <a:rPr lang="en-US" altLang="zh-CN" dirty="0"/>
              <a:t>= 0</a:t>
            </a: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/>
              <a:t>0.75 X 2 =1.5 </a:t>
            </a:r>
            <a:r>
              <a:rPr lang="zh-CN" altLang="en-US" dirty="0"/>
              <a:t>整数部分 </a:t>
            </a:r>
            <a:r>
              <a:rPr lang="en-US" altLang="zh-CN" dirty="0"/>
              <a:t>= 1</a:t>
            </a: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/>
              <a:t>0.5 X 2 = 1.0 </a:t>
            </a:r>
            <a:r>
              <a:rPr lang="zh-CN" altLang="en-US" dirty="0"/>
              <a:t>整数部分 </a:t>
            </a:r>
            <a:r>
              <a:rPr lang="en-US" altLang="zh-CN" dirty="0"/>
              <a:t>= 1</a:t>
            </a:r>
            <a:endParaRPr lang="en-US" altLang="zh-CN" dirty="0"/>
          </a:p>
          <a:p>
            <a:pPr marL="482600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(0.6875)</a:t>
            </a:r>
            <a:r>
              <a:rPr lang="en-US" altLang="zh-CN" baseline="-25000" dirty="0">
                <a:solidFill>
                  <a:srgbClr val="C00000"/>
                </a:solidFill>
              </a:rPr>
              <a:t>10</a:t>
            </a:r>
            <a:r>
              <a:rPr lang="en-US" altLang="zh-CN" dirty="0">
                <a:solidFill>
                  <a:srgbClr val="C00000"/>
                </a:solidFill>
              </a:rPr>
              <a:t> = (0.1011)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en-US" altLang="zh-CN" baseline="-25000" dirty="0">
              <a:solidFill>
                <a:srgbClr val="C00000"/>
              </a:solidFill>
            </a:endParaRPr>
          </a:p>
          <a:p>
            <a:pPr marL="482600" lvl="1" indent="0">
              <a:buNone/>
            </a:pPr>
            <a:endParaRPr lang="en-US" altLang="zh-CN" baseline="-25000" dirty="0"/>
          </a:p>
          <a:p>
            <a:pPr marL="482600" lvl="1" indent="0">
              <a:buNone/>
            </a:pPr>
            <a:r>
              <a:rPr lang="zh-CN" altLang="en-US" dirty="0" smtClean="0"/>
              <a:t>综合上一例题：（</a:t>
            </a:r>
            <a:r>
              <a:rPr lang="en-US" altLang="zh-CN" dirty="0"/>
              <a:t>135.6875</a:t>
            </a:r>
            <a:r>
              <a:rPr lang="zh-CN" altLang="en-US" dirty="0"/>
              <a:t>）</a:t>
            </a:r>
            <a:r>
              <a:rPr lang="en-US" altLang="zh-CN" baseline="-25000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（</a:t>
            </a:r>
            <a:r>
              <a:rPr lang="en-US" altLang="zh-CN" dirty="0"/>
              <a:t>207.54</a:t>
            </a:r>
            <a:r>
              <a:rPr lang="zh-CN" altLang="en-US" dirty="0"/>
              <a:t>）</a:t>
            </a:r>
            <a:r>
              <a:rPr lang="en-US" altLang="zh-CN" baseline="-25000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（</a:t>
            </a:r>
            <a:r>
              <a:rPr lang="en-US" altLang="zh-CN" dirty="0"/>
              <a:t>10000111.1011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549599" y="3668623"/>
            <a:ext cx="803425" cy="2171665"/>
            <a:chOff x="6806272" y="1989469"/>
            <a:chExt cx="803425" cy="2171665"/>
          </a:xfrm>
        </p:grpSpPr>
        <p:sp>
          <p:nvSpPr>
            <p:cNvPr id="6" name="文本框 5"/>
            <p:cNvSpPr txBox="1"/>
            <p:nvPr/>
          </p:nvSpPr>
          <p:spPr>
            <a:xfrm>
              <a:off x="6806272" y="36994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低位</a:t>
              </a:r>
              <a:endParaRPr lang="zh-CN" altLang="en-US" sz="24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06272" y="1989469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高位</a:t>
              </a:r>
              <a:endParaRPr lang="zh-CN" altLang="en-US" sz="2400" b="1" dirty="0"/>
            </a:p>
          </p:txBody>
        </p:sp>
        <p:cxnSp>
          <p:nvCxnSpPr>
            <p:cNvPr id="9" name="直接箭头连接符 8"/>
            <p:cNvCxnSpPr>
              <a:stCxn id="7" idx="2"/>
              <a:endCxn id="6" idx="0"/>
            </p:cNvCxnSpPr>
            <p:nvPr/>
          </p:nvCxnSpPr>
          <p:spPr bwMode="auto">
            <a:xfrm flipH="1">
              <a:off x="7206382" y="2451134"/>
              <a:ext cx="1603" cy="12483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6549599" y="1823149"/>
            <a:ext cx="803425" cy="1119997"/>
            <a:chOff x="6806272" y="4486139"/>
            <a:chExt cx="803425" cy="1119997"/>
          </a:xfrm>
        </p:grpSpPr>
        <p:sp>
          <p:nvSpPr>
            <p:cNvPr id="10" name="文本框 9"/>
            <p:cNvSpPr txBox="1"/>
            <p:nvPr/>
          </p:nvSpPr>
          <p:spPr>
            <a:xfrm>
              <a:off x="6806272" y="51444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低位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806272" y="4486139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高位</a:t>
              </a:r>
              <a:endParaRPr lang="zh-CN" altLang="en-US" sz="2400" b="1" dirty="0"/>
            </a:p>
          </p:txBody>
        </p:sp>
        <p:cxnSp>
          <p:nvCxnSpPr>
            <p:cNvPr id="12" name="直接箭头连接符 11"/>
            <p:cNvCxnSpPr>
              <a:stCxn id="11" idx="2"/>
              <a:endCxn id="10" idx="0"/>
            </p:cNvCxnSpPr>
            <p:nvPr/>
          </p:nvCxnSpPr>
          <p:spPr bwMode="auto">
            <a:xfrm flipH="1">
              <a:off x="7206382" y="4947804"/>
              <a:ext cx="1603" cy="196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二、八、十六进制数的相互转换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根据表</a:t>
            </a:r>
            <a:r>
              <a:rPr lang="en-US" altLang="zh-CN" dirty="0"/>
              <a:t>2.1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/>
              <a:t>位八进制数对应 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/>
              <a:t>位二进制数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/>
              <a:t>位十六进制数对应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/>
              <a:t>位二进制数</a:t>
            </a:r>
            <a:endParaRPr lang="en-US" altLang="zh-CN" dirty="0"/>
          </a:p>
          <a:p>
            <a:r>
              <a:rPr lang="zh-CN" altLang="en-US" dirty="0"/>
              <a:t>八→二：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个八进制位→等值的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个二进制位，且高低位次序不变</a:t>
            </a:r>
            <a:endParaRPr lang="en-US" altLang="zh-CN" dirty="0"/>
          </a:p>
          <a:p>
            <a:pPr lvl="1"/>
            <a:r>
              <a:rPr lang="en-US" altLang="zh-CN" dirty="0"/>
              <a:t>(1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en-US" altLang="zh-CN" dirty="0"/>
              <a:t>.7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en-US" altLang="zh-CN" dirty="0"/>
              <a:t>4)</a:t>
            </a:r>
            <a:r>
              <a:rPr lang="en-US" altLang="zh-CN" baseline="-25000" dirty="0"/>
              <a:t>8</a:t>
            </a:r>
            <a:r>
              <a:rPr lang="en-US" altLang="zh-CN" dirty="0"/>
              <a:t> =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十六→二：</a:t>
            </a:r>
            <a:r>
              <a:rPr lang="en-US" altLang="zh-CN" dirty="0">
                <a:solidFill>
                  <a:srgbClr val="FF0000"/>
                </a:solidFill>
              </a:rPr>
              <a:t> 1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进制位→等值的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个二进制位，且高低位次序不变</a:t>
            </a:r>
            <a:endParaRPr lang="en-US" altLang="zh-CN" dirty="0"/>
          </a:p>
          <a:p>
            <a:pPr lvl="1"/>
            <a:r>
              <a:rPr lang="en-US" altLang="zh-CN" dirty="0"/>
              <a:t>(2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en-US" altLang="zh-CN" dirty="0"/>
              <a:t>.5</a:t>
            </a:r>
            <a:r>
              <a:rPr lang="en-US" altLang="zh-CN" dirty="0">
                <a:solidFill>
                  <a:srgbClr val="008000"/>
                </a:solidFill>
              </a:rPr>
              <a:t>E</a:t>
            </a:r>
            <a:r>
              <a:rPr lang="en-US" altLang="zh-CN" dirty="0"/>
              <a:t>)</a:t>
            </a:r>
            <a:r>
              <a:rPr lang="en-US" altLang="zh-CN" baseline="-25000" dirty="0"/>
              <a:t>16</a:t>
            </a:r>
            <a:r>
              <a:rPr lang="en-US" altLang="zh-CN" dirty="0"/>
              <a:t> =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16614" y="2891795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(001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6856" y="289179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011.</a:t>
            </a:r>
            <a:endParaRPr lang="zh-CN" altLang="en-US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7672" y="289179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9213" y="289179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</a:t>
            </a:r>
            <a:endParaRPr lang="zh-CN" altLang="en-US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9017" y="2891795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1548" y="4661047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(0010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1349" y="4661047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1011.</a:t>
            </a:r>
            <a:endParaRPr lang="zh-CN" altLang="en-US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5838" y="4661047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9862" y="466104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1110)</a:t>
            </a:r>
            <a:r>
              <a:rPr lang="en-US" altLang="zh-CN" sz="2400" b="1" baseline="-25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进位记数制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3399"/>
                </a:solidFill>
              </a:rPr>
              <a:t>二、八、十六进制数的相互转换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二进制数→八进制数</a:t>
            </a:r>
            <a:endParaRPr lang="en-US" altLang="zh-CN" dirty="0"/>
          </a:p>
          <a:p>
            <a:pPr lvl="1"/>
            <a:r>
              <a:rPr lang="zh-CN" altLang="en-US" dirty="0"/>
              <a:t>整数部分：由</a:t>
            </a:r>
            <a:r>
              <a:rPr lang="zh-CN" altLang="en-US" dirty="0">
                <a:solidFill>
                  <a:srgbClr val="FF0000"/>
                </a:solidFill>
              </a:rPr>
              <a:t>低位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高位</a:t>
            </a:r>
            <a:r>
              <a:rPr lang="zh-CN" altLang="en-US" dirty="0"/>
              <a:t>按每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位分成一组，不足</a:t>
            </a:r>
            <a:r>
              <a:rPr lang="en-US" altLang="zh-CN" dirty="0"/>
              <a:t>3</a:t>
            </a:r>
            <a:r>
              <a:rPr lang="zh-CN" altLang="en-US" dirty="0"/>
              <a:t>位添</a:t>
            </a:r>
            <a:r>
              <a:rPr lang="en-US" altLang="zh-CN" dirty="0"/>
              <a:t>0</a:t>
            </a:r>
            <a:r>
              <a:rPr lang="zh-CN" altLang="en-US" dirty="0"/>
              <a:t>；一组→</a:t>
            </a:r>
            <a:r>
              <a:rPr lang="en-US" altLang="zh-CN" dirty="0"/>
              <a:t>1</a:t>
            </a:r>
            <a:r>
              <a:rPr lang="zh-CN" altLang="en-US" dirty="0"/>
              <a:t>个八</a:t>
            </a:r>
            <a:endParaRPr lang="en-US" altLang="zh-CN" dirty="0"/>
          </a:p>
          <a:p>
            <a:pPr lvl="1"/>
            <a:r>
              <a:rPr lang="zh-CN" altLang="en-US" dirty="0"/>
              <a:t>小数部分：由</a:t>
            </a:r>
            <a:r>
              <a:rPr lang="zh-CN" altLang="en-US" dirty="0">
                <a:solidFill>
                  <a:srgbClr val="FF0000"/>
                </a:solidFill>
              </a:rPr>
              <a:t>高位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低位</a:t>
            </a:r>
            <a:r>
              <a:rPr lang="zh-CN" altLang="en-US" dirty="0"/>
              <a:t>按每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位分成一组，不足</a:t>
            </a:r>
            <a:r>
              <a:rPr lang="en-US" altLang="zh-CN" dirty="0"/>
              <a:t>3</a:t>
            </a:r>
            <a:r>
              <a:rPr lang="zh-CN" altLang="en-US" dirty="0"/>
              <a:t>位添</a:t>
            </a:r>
            <a:r>
              <a:rPr lang="en-US" altLang="zh-CN" dirty="0"/>
              <a:t>0</a:t>
            </a:r>
            <a:r>
              <a:rPr lang="zh-CN" altLang="en-US" dirty="0"/>
              <a:t>；一组→</a:t>
            </a:r>
            <a:r>
              <a:rPr lang="en-US" altLang="zh-CN" dirty="0"/>
              <a:t> 1</a:t>
            </a:r>
            <a:r>
              <a:rPr lang="zh-CN" altLang="en-US" dirty="0"/>
              <a:t>个八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二数→十六进制数</a:t>
            </a:r>
            <a:endParaRPr lang="en-US" altLang="zh-CN" dirty="0"/>
          </a:p>
          <a:p>
            <a:pPr lvl="1"/>
            <a:r>
              <a:rPr lang="zh-CN" altLang="en-US" dirty="0"/>
              <a:t>整数部分：由</a:t>
            </a:r>
            <a:r>
              <a:rPr lang="zh-CN" altLang="en-US" dirty="0">
                <a:solidFill>
                  <a:srgbClr val="FF0000"/>
                </a:solidFill>
              </a:rPr>
              <a:t>低位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高位</a:t>
            </a:r>
            <a:r>
              <a:rPr lang="zh-CN" altLang="en-US" dirty="0"/>
              <a:t>按每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位分成一组，</a:t>
            </a:r>
            <a:r>
              <a:rPr lang="zh-CN" altLang="en-US" dirty="0">
                <a:solidFill>
                  <a:srgbClr val="FF0000"/>
                </a:solidFill>
              </a:rPr>
              <a:t>不足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位添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；一组→</a:t>
            </a:r>
            <a:r>
              <a:rPr lang="en-US" altLang="zh-CN" dirty="0"/>
              <a:t>1</a:t>
            </a:r>
            <a:r>
              <a:rPr lang="zh-CN" altLang="en-US" dirty="0"/>
              <a:t>个八</a:t>
            </a:r>
            <a:endParaRPr lang="en-US" altLang="zh-CN" dirty="0"/>
          </a:p>
          <a:p>
            <a:pPr lvl="1"/>
            <a:r>
              <a:rPr lang="zh-CN" altLang="en-US" dirty="0"/>
              <a:t>小数部分：由</a:t>
            </a:r>
            <a:r>
              <a:rPr lang="zh-CN" altLang="en-US" dirty="0">
                <a:solidFill>
                  <a:srgbClr val="FF0000"/>
                </a:solidFill>
              </a:rPr>
              <a:t>高位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FF0000"/>
                </a:solidFill>
              </a:rPr>
              <a:t>低位</a:t>
            </a:r>
            <a:r>
              <a:rPr lang="zh-CN" altLang="en-US" dirty="0"/>
              <a:t>按每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位分成一组，</a:t>
            </a:r>
            <a:r>
              <a:rPr lang="zh-CN" altLang="en-US" dirty="0">
                <a:solidFill>
                  <a:srgbClr val="FF0000"/>
                </a:solidFill>
              </a:rPr>
              <a:t>不足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位添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；一组→</a:t>
            </a:r>
            <a:r>
              <a:rPr lang="en-US" altLang="zh-CN" dirty="0"/>
              <a:t> 1</a:t>
            </a:r>
            <a:r>
              <a:rPr lang="zh-CN" altLang="en-US" dirty="0"/>
              <a:t>个八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6982" y="5268989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(11001.11)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3312" y="5268989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1 1001.11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5187" y="5268989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(19.C)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982" y="247850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(10011.01)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93312" y="2478505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10 011.01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1267" y="247850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(23.2)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30316" y="5609526"/>
            <a:ext cx="1843776" cy="872720"/>
            <a:chOff x="3930316" y="5609526"/>
            <a:chExt cx="1843776" cy="872720"/>
          </a:xfrm>
        </p:grpSpPr>
        <p:sp>
          <p:nvSpPr>
            <p:cNvPr id="12" name="文本框 11"/>
            <p:cNvSpPr txBox="1"/>
            <p:nvPr/>
          </p:nvSpPr>
          <p:spPr>
            <a:xfrm>
              <a:off x="4136944" y="602058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>
              <a:stCxn id="12" idx="0"/>
            </p:cNvCxnSpPr>
            <p:nvPr/>
          </p:nvCxnSpPr>
          <p:spPr bwMode="auto">
            <a:xfrm flipH="1" flipV="1">
              <a:off x="3930316" y="5609526"/>
              <a:ext cx="547427" cy="4110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2" idx="0"/>
            </p:cNvCxnSpPr>
            <p:nvPr/>
          </p:nvCxnSpPr>
          <p:spPr bwMode="auto">
            <a:xfrm flipV="1">
              <a:off x="4477743" y="5670090"/>
              <a:ext cx="1296349" cy="3504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3764390" y="2837085"/>
            <a:ext cx="1564705" cy="840711"/>
            <a:chOff x="3764390" y="2837085"/>
            <a:chExt cx="1564705" cy="840711"/>
          </a:xfrm>
        </p:grpSpPr>
        <p:sp>
          <p:nvSpPr>
            <p:cNvPr id="11" name="文本框 10"/>
            <p:cNvSpPr txBox="1"/>
            <p:nvPr/>
          </p:nvSpPr>
          <p:spPr>
            <a:xfrm>
              <a:off x="4136945" y="321613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H="1" flipV="1">
              <a:off x="3764390" y="2870617"/>
              <a:ext cx="713352" cy="3272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1" idx="0"/>
            </p:cNvCxnSpPr>
            <p:nvPr/>
          </p:nvCxnSpPr>
          <p:spPr bwMode="auto">
            <a:xfrm flipV="1">
              <a:off x="4477744" y="2837085"/>
              <a:ext cx="851351" cy="3790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将</a:t>
            </a:r>
            <a:r>
              <a:rPr lang="en-US" altLang="zh-CN" dirty="0"/>
              <a:t>238.625</a:t>
            </a:r>
            <a:r>
              <a:rPr lang="zh-CN" altLang="en-US" dirty="0"/>
              <a:t>转换成二进制数、八进制数和十六进制数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(9C2.31)</a:t>
            </a:r>
            <a:r>
              <a:rPr lang="en-US" altLang="zh-CN" baseline="-25000" dirty="0"/>
              <a:t>16</a:t>
            </a:r>
            <a:r>
              <a:rPr lang="zh-CN" altLang="en-US" dirty="0"/>
              <a:t>转换成二进制数、八进制数和十制数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/>
              <a:t>程序开发与执行过程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584571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能说出高级语言源程序转换成可执行目标程序的</a:t>
            </a:r>
            <a:r>
              <a:rPr lang="en-US" altLang="zh-CN" dirty="0"/>
              <a:t>4</a:t>
            </a:r>
            <a:r>
              <a:rPr lang="zh-CN" altLang="en-US" dirty="0"/>
              <a:t>个阶段</a:t>
            </a:r>
            <a:endParaRPr lang="en-US" altLang="zh-CN" dirty="0"/>
          </a:p>
          <a:p>
            <a:pPr lvl="1"/>
            <a:r>
              <a:rPr lang="zh-CN" altLang="en-US" dirty="0"/>
              <a:t>能根据图</a:t>
            </a:r>
            <a:r>
              <a:rPr lang="en-US" altLang="zh-CN" dirty="0"/>
              <a:t>1.11</a:t>
            </a:r>
            <a:r>
              <a:rPr lang="zh-CN" altLang="en-US" dirty="0"/>
              <a:t>阐述可执行文件的启动和执行过程</a:t>
            </a:r>
            <a:endParaRPr lang="en-US" altLang="zh-CN" dirty="0"/>
          </a:p>
          <a:p>
            <a:pPr lvl="1"/>
            <a:r>
              <a:rPr lang="zh-CN" altLang="en-US" dirty="0"/>
              <a:t>能说出操作系统在可执行文件启动过程所起的作用</a:t>
            </a:r>
            <a:endParaRPr lang="en-US" altLang="zh-CN" dirty="0"/>
          </a:p>
          <a:p>
            <a:pPr lvl="1"/>
            <a:r>
              <a:rPr lang="zh-CN" altLang="en-US" dirty="0"/>
              <a:t>能说出程序与指令的关系</a:t>
            </a:r>
            <a:endParaRPr lang="en-US" altLang="zh-CN" dirty="0"/>
          </a:p>
          <a:p>
            <a:pPr lvl="1"/>
            <a:r>
              <a:rPr lang="zh-CN" altLang="en-US" dirty="0"/>
              <a:t>能说出什么是指令及指令组成</a:t>
            </a:r>
            <a:endParaRPr lang="en-US" altLang="zh-CN" dirty="0"/>
          </a:p>
          <a:p>
            <a:pPr lvl="1"/>
            <a:r>
              <a:rPr lang="zh-CN" altLang="en-US" dirty="0"/>
              <a:t>能根据图</a:t>
            </a:r>
            <a:r>
              <a:rPr lang="en-US" altLang="zh-CN" dirty="0"/>
              <a:t>1.13</a:t>
            </a:r>
            <a:r>
              <a:rPr lang="zh-CN" altLang="en-US" dirty="0"/>
              <a:t>阐述指令的执行过程（理解指令执行过程的</a:t>
            </a:r>
            <a:r>
              <a:rPr lang="en-US" altLang="zh-CN" dirty="0"/>
              <a:t>5</a:t>
            </a:r>
            <a:r>
              <a:rPr lang="zh-CN" altLang="en-US" dirty="0"/>
              <a:t>个步骤）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源程序转换成可执行程序的四个阶段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715" y="989848"/>
            <a:ext cx="8397257" cy="2867452"/>
          </a:xfrm>
        </p:spPr>
        <p:txBody>
          <a:bodyPr/>
          <a:lstStyle/>
          <a:p>
            <a:r>
              <a:rPr lang="zh-CN" altLang="en-US" sz="2400" dirty="0"/>
              <a:t>预处理：对源程序中</a:t>
            </a:r>
            <a:r>
              <a:rPr lang="zh-CN" altLang="en-US" sz="2400" dirty="0">
                <a:solidFill>
                  <a:srgbClr val="C00000"/>
                </a:solidFill>
              </a:rPr>
              <a:t>以字符</a:t>
            </a:r>
            <a:r>
              <a:rPr lang="en-US" altLang="zh-CN" sz="2400" dirty="0">
                <a:solidFill>
                  <a:srgbClr val="C00000"/>
                </a:solidFill>
              </a:rPr>
              <a:t>#</a:t>
            </a:r>
            <a:r>
              <a:rPr lang="zh-CN" altLang="en-US" sz="2400" dirty="0">
                <a:solidFill>
                  <a:srgbClr val="C00000"/>
                </a:solidFill>
              </a:rPr>
              <a:t>开头的命令</a:t>
            </a:r>
            <a:r>
              <a:rPr lang="zh-CN" altLang="en-US" sz="2400" dirty="0"/>
              <a:t>进行处理</a:t>
            </a:r>
            <a:endParaRPr lang="en-US" altLang="zh-CN" sz="2400" dirty="0"/>
          </a:p>
          <a:p>
            <a:r>
              <a:rPr lang="zh-CN" altLang="en-US" sz="2400" dirty="0"/>
              <a:t>编译：对</a:t>
            </a:r>
            <a:r>
              <a:rPr lang="zh-CN" altLang="en-US" sz="2400" dirty="0">
                <a:solidFill>
                  <a:srgbClr val="C00000"/>
                </a:solidFill>
              </a:rPr>
              <a:t>预处理后的源程序</a:t>
            </a:r>
            <a:r>
              <a:rPr lang="zh-CN" altLang="en-US" sz="2400" dirty="0"/>
              <a:t>进行编译，生成汇编语言源文件</a:t>
            </a:r>
            <a:endParaRPr lang="en-US" altLang="zh-CN" sz="2400" dirty="0"/>
          </a:p>
          <a:p>
            <a:r>
              <a:rPr lang="zh-CN" altLang="en-US" sz="2400" dirty="0"/>
              <a:t>汇编：对</a:t>
            </a:r>
            <a:r>
              <a:rPr lang="zh-CN" altLang="en-US" sz="2400" dirty="0">
                <a:solidFill>
                  <a:srgbClr val="C00000"/>
                </a:solidFill>
              </a:rPr>
              <a:t>汇编语言源文件</a:t>
            </a:r>
            <a:r>
              <a:rPr lang="zh-CN" altLang="en-US" sz="2400" dirty="0"/>
              <a:t>进行汇编，生成一个可重定位的目标文件</a:t>
            </a:r>
            <a:endParaRPr lang="en-US" altLang="zh-CN" sz="2400" dirty="0"/>
          </a:p>
          <a:p>
            <a:r>
              <a:rPr lang="zh-CN" altLang="en-US" sz="2400" dirty="0"/>
              <a:t>链接：将</a:t>
            </a:r>
            <a:r>
              <a:rPr lang="zh-CN" altLang="en-US" sz="2400" dirty="0">
                <a:solidFill>
                  <a:srgbClr val="C00000"/>
                </a:solidFill>
              </a:rPr>
              <a:t>可重定位目标文件和标准库函数</a:t>
            </a:r>
            <a:r>
              <a:rPr lang="zh-CN" altLang="en-US" sz="2400" dirty="0"/>
              <a:t>合并成为一个可执行的目标文件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1769419" y="4186935"/>
            <a:ext cx="1408427" cy="11536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75381" y="4186935"/>
            <a:ext cx="1191774" cy="11536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cccl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85192" y="4186935"/>
            <a:ext cx="1088015" cy="11536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868819" y="4186935"/>
            <a:ext cx="1146078" cy="11536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573" y="429535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hello.c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956" y="47614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</a:t>
            </a:r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源程序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（文本文件）</a:t>
            </a:r>
            <a:endParaRPr lang="zh-CN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9695" y="4333987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hello.i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078" y="477437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预处理过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的源程序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（文本文件）</a:t>
            </a:r>
            <a:endParaRPr lang="zh-CN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63578" y="428247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hello.s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4369" y="476149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汇编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源程序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（文本文件）</a:t>
            </a:r>
            <a:endParaRPr lang="zh-CN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10959" y="428247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hello.o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48383" y="4787254"/>
            <a:ext cx="1210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可重定位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目标程序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（二进制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文件）</a:t>
            </a:r>
            <a:endParaRPr lang="zh-CN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75136" y="428247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73923" y="4803568"/>
            <a:ext cx="1210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可执行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目标程序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（二进制</a:t>
            </a:r>
            <a:endParaRPr lang="en-US" altLang="zh-CN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文件）</a:t>
            </a:r>
            <a:endParaRPr lang="zh-CN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541542" y="4722858"/>
            <a:ext cx="1227877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177846" y="4722858"/>
            <a:ext cx="1297535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680805" y="4722858"/>
            <a:ext cx="1004387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7793675" y="4722858"/>
            <a:ext cx="1075144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10037456" y="4722858"/>
            <a:ext cx="1040992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31247" y="947471"/>
            <a:ext cx="38049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#include &lt;</a:t>
            </a:r>
            <a:r>
              <a:rPr lang="en-US" altLang="zh-CN" sz="2000" b="1" dirty="0" err="1">
                <a:solidFill>
                  <a:srgbClr val="002060"/>
                </a:solidFill>
              </a:rPr>
              <a:t>stdio.h</a:t>
            </a:r>
            <a:r>
              <a:rPr lang="en-US" altLang="zh-CN" sz="2000" b="1" dirty="0">
                <a:solidFill>
                  <a:srgbClr val="002060"/>
                </a:solidFill>
              </a:rPr>
              <a:t>&gt;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82600" lvl="1" indent="0">
              <a:buNone/>
            </a:pPr>
            <a:r>
              <a:rPr lang="en-US" altLang="zh-CN" sz="2000" b="1" dirty="0" err="1">
                <a:solidFill>
                  <a:srgbClr val="002060"/>
                </a:solidFill>
              </a:rPr>
              <a:t>int</a:t>
            </a:r>
            <a:r>
              <a:rPr lang="en-US" altLang="zh-CN" sz="2000" b="1" dirty="0">
                <a:solidFill>
                  <a:srgbClr val="002060"/>
                </a:solidFill>
              </a:rPr>
              <a:t> main()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8260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{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8260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	print(“hello, world!\n”);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82600" lvl="1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}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 uiExpand="1"/>
      <p:bldP spid="5" grpId="0" animBg="1" uiExpand="1"/>
      <p:bldP spid="6" grpId="0" animBg="1" uiExpand="1"/>
      <p:bldP spid="7" grpId="0" animBg="1"/>
      <p:bldP spid="8" grpId="0"/>
      <p:bldP spid="9" grpId="0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可执行文件的启动和执行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C00000"/>
                </a:solidFill>
              </a:rPr>
              <a:t>以</a:t>
            </a:r>
            <a:r>
              <a:rPr lang="en-US" altLang="zh-CN" dirty="0">
                <a:solidFill>
                  <a:srgbClr val="C00000"/>
                </a:solidFill>
              </a:rPr>
              <a:t>hello</a:t>
            </a:r>
            <a:r>
              <a:rPr lang="zh-CN" altLang="en-US" dirty="0">
                <a:solidFill>
                  <a:srgbClr val="C00000"/>
                </a:solidFill>
              </a:rPr>
              <a:t>为例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499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75" y="1070554"/>
            <a:ext cx="7330740" cy="4824415"/>
          </a:xfrm>
          <a:noFill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H="1" flipV="1">
            <a:off x="3258501" y="3891595"/>
            <a:ext cx="1" cy="696279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 flipV="1">
            <a:off x="3241044" y="3875088"/>
            <a:ext cx="2573806" cy="825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H="1" flipV="1">
            <a:off x="5797551" y="3199129"/>
            <a:ext cx="951" cy="6588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 flipV="1">
            <a:off x="3529010" y="3178173"/>
            <a:ext cx="2281557" cy="12704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 flipV="1">
            <a:off x="3529013" y="2427289"/>
            <a:ext cx="0" cy="7397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035301" y="4559301"/>
            <a:ext cx="1190625" cy="1268413"/>
            <a:chOff x="1051" y="2980"/>
            <a:chExt cx="750" cy="799"/>
          </a:xfrm>
        </p:grpSpPr>
        <p:sp>
          <p:nvSpPr>
            <p:cNvPr id="85025" name="Line 7"/>
            <p:cNvSpPr>
              <a:spLocks noChangeShapeType="1"/>
            </p:cNvSpPr>
            <p:nvPr/>
          </p:nvSpPr>
          <p:spPr bwMode="auto">
            <a:xfrm flipH="1" flipV="1">
              <a:off x="1206" y="2980"/>
              <a:ext cx="256" cy="33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6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“hello”</a:t>
              </a:r>
              <a:endParaRPr lang="en-US" altLang="zh-CN"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3760788" y="2279650"/>
            <a:ext cx="0" cy="5969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H="1" flipV="1">
            <a:off x="3730626" y="2860675"/>
            <a:ext cx="3681412" cy="407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6760210" y="3844609"/>
            <a:ext cx="0" cy="6254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>
            <a:off x="5870260" y="3858894"/>
            <a:ext cx="886150" cy="1529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V="1">
            <a:off x="5886133" y="3223896"/>
            <a:ext cx="0" cy="625475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 flipH="1">
            <a:off x="5870260" y="3207963"/>
            <a:ext cx="1541789" cy="15296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7681914" y="5446713"/>
            <a:ext cx="1944687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可执行文件</a:t>
            </a:r>
            <a:endParaRPr lang="zh-CN" altLang="en-US" sz="18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endParaRPr lang="zh-CN" altLang="en-US" sz="18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7740080" y="975518"/>
            <a:ext cx="2927920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Blue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命令行处理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Red</a:t>
            </a:r>
            <a:r>
              <a:rPr lang="zh-CN" altLang="en-US" sz="18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：可执行文件加载</a:t>
            </a: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Cyan</a:t>
            </a:r>
            <a:r>
              <a:rPr lang="zh-CN" altLang="en-US" sz="1800" b="1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hello</a:t>
            </a:r>
            <a:r>
              <a:rPr lang="zh-CN" altLang="en-US" sz="1800" b="1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程序执行过程</a:t>
            </a:r>
            <a:endParaRPr lang="zh-CN" altLang="en-US" sz="1800" b="1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9056689" y="2600325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“hello”</a:t>
            </a:r>
            <a:endParaRPr lang="en-US" altLang="zh-CN" sz="1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9013826" y="3019425"/>
            <a:ext cx="1654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hello,world</a:t>
            </a:r>
            <a:r>
              <a:rPr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/n”</a:t>
            </a:r>
            <a:endParaRPr lang="en-US" altLang="zh-CN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4381500" y="5445126"/>
            <a:ext cx="2090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“hello,world/n”</a:t>
            </a:r>
            <a:endParaRPr lang="en-US" altLang="zh-CN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H="1" flipV="1">
            <a:off x="3673475" y="3062288"/>
            <a:ext cx="3738573" cy="475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3644900" y="2300289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3297238" y="2295525"/>
            <a:ext cx="11118" cy="1063624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6" name="Line 32"/>
          <p:cNvSpPr>
            <a:spLocks noChangeShapeType="1"/>
          </p:cNvSpPr>
          <p:nvPr/>
        </p:nvSpPr>
        <p:spPr bwMode="auto">
          <a:xfrm flipH="1">
            <a:off x="3297238" y="3351213"/>
            <a:ext cx="2427288" cy="4761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H="1" flipV="1">
            <a:off x="5699442" y="3338513"/>
            <a:ext cx="10477" cy="474978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Line 35"/>
          <p:cNvSpPr>
            <a:spLocks noChangeShapeType="1"/>
          </p:cNvSpPr>
          <p:nvPr/>
        </p:nvSpPr>
        <p:spPr bwMode="auto">
          <a:xfrm>
            <a:off x="4716463" y="3784917"/>
            <a:ext cx="982980" cy="825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 flipV="1">
            <a:off x="47021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2122488" y="6229351"/>
            <a:ext cx="7199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ED16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所有过程都是在</a:t>
            </a:r>
            <a:r>
              <a:rPr lang="en-US" altLang="zh-CN" sz="1800" b="1">
                <a:solidFill>
                  <a:srgbClr val="ED161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CPU</a:t>
            </a:r>
            <a:r>
              <a:rPr lang="zh-CN" altLang="en-US" sz="1800" b="1">
                <a:solidFill>
                  <a:srgbClr val="ED161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执行指令所产生的控制信号的作用下进行的。</a:t>
            </a:r>
            <a:endParaRPr lang="zh-CN" altLang="en-US" sz="1800" b="1">
              <a:solidFill>
                <a:srgbClr val="ED161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2141538" y="5919788"/>
            <a:ext cx="770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黑体" panose="02010609060101010101" pitchFamily="49" charset="-122"/>
              </a:rPr>
              <a:t>数据经常在各存储部件间传送。故现代计算机大多采用“缓存”技术！</a:t>
            </a:r>
            <a:endParaRPr lang="zh-CN" altLang="en-US" sz="18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grpSp>
        <p:nvGrpSpPr>
          <p:cNvPr id="3" name="Group 40"/>
          <p:cNvGrpSpPr/>
          <p:nvPr/>
        </p:nvGrpSpPr>
        <p:grpSpPr bwMode="auto">
          <a:xfrm>
            <a:off x="5222876" y="989014"/>
            <a:ext cx="2466975" cy="1006475"/>
            <a:chOff x="-970" y="1448"/>
            <a:chExt cx="1554" cy="634"/>
          </a:xfrm>
        </p:grpSpPr>
        <p:sp>
          <p:nvSpPr>
            <p:cNvPr id="85023" name="Rectangle 41"/>
            <p:cNvSpPr>
              <a:spLocks noChangeArrowheads="1"/>
            </p:cNvSpPr>
            <p:nvPr/>
          </p:nvSpPr>
          <p:spPr bwMode="auto">
            <a:xfrm>
              <a:off x="-970" y="1448"/>
              <a:ext cx="1216" cy="634"/>
            </a:xfrm>
            <a:prstGeom prst="rect">
              <a:avLst/>
            </a:prstGeom>
            <a:solidFill>
              <a:schemeClr val="bg1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ED161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Unix&gt;./hello</a:t>
              </a:r>
              <a:endParaRPr lang="en-US" altLang="zh-CN" sz="2000" b="1" dirty="0">
                <a:solidFill>
                  <a:srgbClr val="ED161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hello, world</a:t>
              </a:r>
              <a:endPara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unix</a:t>
              </a: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024" name="Text Box 42"/>
            <p:cNvSpPr txBox="1">
              <a:spLocks noChangeArrowheads="1"/>
            </p:cNvSpPr>
            <p:nvPr/>
          </p:nvSpPr>
          <p:spPr bwMode="auto">
            <a:xfrm>
              <a:off x="-93" y="1655"/>
              <a:ext cx="6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[Enter]</a:t>
              </a:r>
              <a:endPara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9" grpId="0" animBg="1"/>
      <p:bldP spid="364560" grpId="0" animBg="1"/>
      <p:bldP spid="364561" grpId="0" animBg="1"/>
      <p:bldP spid="364562" grpId="0" animBg="1"/>
      <p:bldP spid="364563" grpId="0" animBg="1"/>
      <p:bldP spid="364564" grpId="0" animBg="1"/>
      <p:bldP spid="364565" grpId="0" animBg="1"/>
      <p:bldP spid="364569" grpId="0"/>
      <p:bldP spid="364570" grpId="0"/>
      <p:bldP spid="364571" grpId="0"/>
      <p:bldP spid="364573" grpId="0" animBg="1"/>
      <p:bldP spid="364574" grpId="0" animBg="1"/>
      <p:bldP spid="364575" grpId="0" animBg="1"/>
      <p:bldP spid="364576" grpId="0" animBg="1"/>
      <p:bldP spid="364578" grpId="0" animBg="1"/>
      <p:bldP spid="364579" grpId="0" animBg="1"/>
      <p:bldP spid="3645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可执行文件的启动和执行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C00000"/>
                </a:solidFill>
              </a:rPr>
              <a:t>操作系统的作用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一个用户程序被启动执行，必须依靠操作系统的支持</a:t>
            </a:r>
            <a:endParaRPr lang="en-US" altLang="zh-CN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内核服务例程</a:t>
            </a:r>
            <a:endParaRPr lang="en-US" altLang="zh-CN" dirty="0"/>
          </a:p>
          <a:p>
            <a:pPr lvl="1"/>
            <a:r>
              <a:rPr lang="zh-CN" altLang="en-US" dirty="0"/>
              <a:t>外设驱动程序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程序与指令的关系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程序（可执行目标文件）包含机器代码段</a:t>
            </a:r>
            <a:endParaRPr lang="en-US" altLang="zh-CN" sz="2400" dirty="0"/>
          </a:p>
          <a:p>
            <a:r>
              <a:rPr lang="zh-CN" altLang="en-US" sz="2400" dirty="0"/>
              <a:t>机器代码段由一条一条的机器指令（简称指令）构成</a:t>
            </a:r>
            <a:endParaRPr lang="en-US" altLang="zh-CN" sz="2400" dirty="0"/>
          </a:p>
          <a:p>
            <a:r>
              <a:rPr lang="zh-CN" altLang="en-US" sz="2400" dirty="0"/>
              <a:t>指令是用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来表示的</a:t>
            </a:r>
            <a:r>
              <a:rPr lang="en-US" altLang="zh-CN" sz="2400" dirty="0"/>
              <a:t>0/1</a:t>
            </a:r>
            <a:r>
              <a:rPr lang="zh-CN" altLang="en-US" sz="2400" dirty="0"/>
              <a:t>序列，用来指示</a:t>
            </a:r>
            <a:r>
              <a:rPr lang="en-US" altLang="zh-CN" sz="2400" dirty="0"/>
              <a:t>CPU</a:t>
            </a:r>
            <a:r>
              <a:rPr lang="zh-CN" altLang="en-US" sz="2400" dirty="0"/>
              <a:t>完成一个特定的原子操作（取数、存数、传送等）</a:t>
            </a:r>
            <a:endParaRPr lang="en-US" altLang="zh-CN" sz="2400" dirty="0"/>
          </a:p>
          <a:p>
            <a:r>
              <a:rPr lang="zh-CN" altLang="en-US" sz="2400" dirty="0"/>
              <a:t>指令通常被划分成若干的字段：操作码字段、地址码字段</a:t>
            </a:r>
            <a:endParaRPr lang="zh-CN" altLang="en-US" sz="2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701" y="3178091"/>
            <a:ext cx="7617944" cy="3637847"/>
          </a:xfrm>
          <a:prstGeom prst="rect">
            <a:avLst/>
          </a:prstGeom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593658" y="5678337"/>
            <a:ext cx="798512" cy="1147763"/>
          </a:xfrm>
          <a:prstGeom prst="rect">
            <a:avLst/>
          </a:prstGeom>
          <a:solidFill>
            <a:schemeClr val="accent2">
              <a:alpha val="3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425508" y="5683099"/>
            <a:ext cx="654050" cy="1147762"/>
          </a:xfrm>
          <a:prstGeom prst="rect">
            <a:avLst/>
          </a:prstGeom>
          <a:solidFill>
            <a:srgbClr val="800080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7093845" y="5668812"/>
            <a:ext cx="654050" cy="1147763"/>
          </a:xfrm>
          <a:prstGeom prst="rect">
            <a:avLst/>
          </a:prstGeom>
          <a:solidFill>
            <a:srgbClr val="339966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746309" y="5668812"/>
            <a:ext cx="2060575" cy="1147763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5550796" y="5968849"/>
            <a:ext cx="42529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5558733" y="6233961"/>
            <a:ext cx="4252912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5544446" y="6533999"/>
            <a:ext cx="425291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5544446" y="6819749"/>
            <a:ext cx="4252913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566795" y="4575024"/>
            <a:ext cx="1379538" cy="55245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6528695" y="3483719"/>
            <a:ext cx="1379538" cy="30480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547745" y="3170802"/>
            <a:ext cx="1379538" cy="304800"/>
          </a:xfrm>
          <a:prstGeom prst="rect">
            <a:avLst/>
          </a:prstGeom>
          <a:solidFill>
            <a:schemeClr val="accent2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535045" y="3781990"/>
            <a:ext cx="1379538" cy="304800"/>
          </a:xfrm>
          <a:prstGeom prst="rect">
            <a:avLst/>
          </a:prstGeom>
          <a:solidFill>
            <a:srgbClr val="00FF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6584259" y="5143349"/>
            <a:ext cx="1379537" cy="304800"/>
          </a:xfrm>
          <a:prstGeom prst="rect">
            <a:avLst/>
          </a:prstGeom>
          <a:solidFill>
            <a:srgbClr val="00FF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568384" y="4270224"/>
            <a:ext cx="1379537" cy="304800"/>
          </a:xfrm>
          <a:prstGeom prst="rect">
            <a:avLst/>
          </a:prstGeom>
          <a:solidFill>
            <a:schemeClr val="accent2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0" name="Group 18"/>
          <p:cNvGrpSpPr/>
          <p:nvPr/>
        </p:nvGrpSpPr>
        <p:grpSpPr bwMode="auto">
          <a:xfrm>
            <a:off x="5942909" y="5359250"/>
            <a:ext cx="2308225" cy="333375"/>
            <a:chOff x="2743" y="2249"/>
            <a:chExt cx="1454" cy="210"/>
          </a:xfrm>
        </p:grpSpPr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H="1">
              <a:off x="2743" y="2277"/>
              <a:ext cx="484" cy="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>
              <a:off x="3310" y="2267"/>
              <a:ext cx="548" cy="1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520" y="2249"/>
              <a:ext cx="192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3676" y="2258"/>
              <a:ext cx="52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8322570" y="4490887"/>
            <a:ext cx="193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ea typeface="微软雅黑" panose="020B0503020204020204" pitchFamily="34" charset="-122"/>
              </a:rPr>
              <a:t>每条指令由操作码和若干地址码组成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指令的执行过程：</a:t>
            </a:r>
            <a:r>
              <a:rPr lang="zh-CN" altLang="en-US" sz="3600" dirty="0">
                <a:solidFill>
                  <a:srgbClr val="0070C0"/>
                </a:solidFill>
              </a:rPr>
              <a:t>先想象一下怎样做菜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466346" y="1001713"/>
            <a:ext cx="11048320" cy="530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Tx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做菜前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原材料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按序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放在厨房外的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架子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 每个架子有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菜谱上信息：做法、原料位置、做好的菜放在哪里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例如，把</a:t>
            </a:r>
            <a:r>
              <a:rPr lang="en-US" altLang="zh-CN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号架上的原料一起炒，并装入</a:t>
            </a:r>
            <a:r>
              <a:rPr lang="en-US" altLang="zh-CN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5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号盘</a:t>
            </a:r>
            <a:endParaRPr lang="zh-CN" altLang="en-US" sz="2200" dirty="0">
              <a:solidFill>
                <a:srgbClr val="0050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然后，假设规定从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架上指定菜谱开始做菜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开始做菜</a:t>
            </a:r>
            <a:endParaRPr lang="zh-CN" altLang="en-US" sz="2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第一步：从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架上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取菜谱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第二步：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看菜谱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第三步：从架上或盘中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取原材料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第四步：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洗、切、炒等具体操作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第五步：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装盘或直接送桌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第六步：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算出下一菜谱所在架子号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6=5+1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继续做下一道菜</a:t>
            </a:r>
            <a:endParaRPr lang="zh-CN" altLang="en-US" sz="2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4340225" y="773113"/>
            <a:ext cx="535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类似“存储程序”工作方式</a:t>
            </a:r>
            <a:endParaRPr lang="zh-CN" altLang="en-US" sz="24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4933" y="243590"/>
            <a:ext cx="10989733" cy="533288"/>
          </a:xfrm>
        </p:spPr>
        <p:txBody>
          <a:bodyPr/>
          <a:lstStyle/>
          <a:p>
            <a:r>
              <a:rPr lang="zh-CN" altLang="en-US" sz="3600" dirty="0"/>
              <a:t>指令的执行过程：</a:t>
            </a:r>
            <a:r>
              <a:rPr lang="zh-CN" altLang="en-US" sz="3600" dirty="0">
                <a:solidFill>
                  <a:srgbClr val="0070C0"/>
                </a:solidFill>
              </a:rPr>
              <a:t>计算机的组成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1820529" y="850901"/>
            <a:ext cx="6838369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buSzTx/>
              <a:buFontTx/>
              <a:buNone/>
            </a:pPr>
            <a:r>
              <a:rPr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指令执行的物理基础</a:t>
            </a:r>
            <a:endParaRPr lang="zh-CN" altLang="en-US" sz="28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1839241" y="1567526"/>
            <a:ext cx="826025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spcBef>
                <a:spcPct val="40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GPRs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锅灶等，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架子</a:t>
            </a:r>
            <a:endParaRPr lang="zh-CN" altLang="en-US" sz="22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685" name="Group 5"/>
          <p:cNvGrpSpPr/>
          <p:nvPr/>
        </p:nvGrpSpPr>
        <p:grpSpPr bwMode="auto">
          <a:xfrm>
            <a:off x="1619536" y="2179051"/>
            <a:ext cx="8866188" cy="4545013"/>
            <a:chOff x="73" y="1253"/>
            <a:chExt cx="5585" cy="2863"/>
          </a:xfrm>
        </p:grpSpPr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357" y="1644"/>
              <a:ext cx="935" cy="29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控制器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58" y="1361"/>
              <a:ext cx="3118" cy="2665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00" y="1361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1632" y="1701"/>
              <a:ext cx="652" cy="19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PC</a:t>
              </a:r>
              <a:endParaRPr lang="en-US" altLang="zh-CN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5220" y="1928"/>
              <a:ext cx="438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endPara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1" name="AutoShape 11"/>
            <p:cNvSpPr>
              <a:spLocks noChangeArrowheads="1"/>
            </p:cNvSpPr>
            <p:nvPr/>
          </p:nvSpPr>
          <p:spPr bwMode="auto">
            <a:xfrm>
              <a:off x="4961" y="2155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5220" y="2807"/>
              <a:ext cx="438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3" name="AutoShape 13"/>
            <p:cNvSpPr>
              <a:spLocks noChangeArrowheads="1"/>
            </p:cNvSpPr>
            <p:nvPr/>
          </p:nvSpPr>
          <p:spPr bwMode="auto">
            <a:xfrm>
              <a:off x="4933" y="2977"/>
              <a:ext cx="255" cy="142"/>
            </a:xfrm>
            <a:prstGeom prst="leftRightArrow">
              <a:avLst>
                <a:gd name="adj1" fmla="val 50000"/>
                <a:gd name="adj2" fmla="val 35915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2454" y="1701"/>
              <a:ext cx="680" cy="19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MAR</a:t>
              </a:r>
              <a:endParaRPr lang="en-US" altLang="zh-CN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2483" y="3600"/>
              <a:ext cx="680" cy="19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MDR</a:t>
              </a:r>
              <a:endPara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1292" y="1814"/>
              <a:ext cx="3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Line 17"/>
            <p:cNvSpPr>
              <a:spLocks noChangeShapeType="1"/>
            </p:cNvSpPr>
            <p:nvPr/>
          </p:nvSpPr>
          <p:spPr bwMode="auto">
            <a:xfrm>
              <a:off x="2284" y="1814"/>
              <a:ext cx="171" cy="0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>
              <a:off x="2710" y="3288"/>
              <a:ext cx="0" cy="31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699" name="Group 19"/>
            <p:cNvGrpSpPr/>
            <p:nvPr/>
          </p:nvGrpSpPr>
          <p:grpSpPr bwMode="auto">
            <a:xfrm>
              <a:off x="1689" y="2183"/>
              <a:ext cx="482" cy="935"/>
              <a:chOff x="3135" y="2472"/>
              <a:chExt cx="454" cy="935"/>
            </a:xfrm>
          </p:grpSpPr>
          <p:grpSp>
            <p:nvGrpSpPr>
              <p:cNvPr id="71766" name="Group 20"/>
              <p:cNvGrpSpPr/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7176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69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0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1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767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33" y="2829"/>
                <a:ext cx="5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cs typeface="Arial" panose="020B0604020202020204" pitchFamily="34" charset="0"/>
                  </a:rPr>
                  <a:t>ALU</a:t>
                </a:r>
                <a:endParaRPr lang="en-US" altLang="zh-CN" sz="2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00" name="Group 30"/>
            <p:cNvGrpSpPr/>
            <p:nvPr/>
          </p:nvGrpSpPr>
          <p:grpSpPr bwMode="auto">
            <a:xfrm>
              <a:off x="2143" y="2438"/>
              <a:ext cx="255" cy="510"/>
              <a:chOff x="2030" y="2415"/>
              <a:chExt cx="341" cy="510"/>
            </a:xfrm>
          </p:grpSpPr>
          <p:sp>
            <p:nvSpPr>
              <p:cNvPr id="71764" name="Line 31"/>
              <p:cNvSpPr>
                <a:spLocks noChangeShapeType="1"/>
              </p:cNvSpPr>
              <p:nvPr/>
            </p:nvSpPr>
            <p:spPr bwMode="auto">
              <a:xfrm flipH="1">
                <a:off x="2031" y="241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5" name="Line 32"/>
              <p:cNvSpPr>
                <a:spLocks noChangeShapeType="1"/>
              </p:cNvSpPr>
              <p:nvPr/>
            </p:nvSpPr>
            <p:spPr bwMode="auto">
              <a:xfrm flipH="1">
                <a:off x="2030" y="292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01" name="Text Box 33"/>
            <p:cNvSpPr txBox="1">
              <a:spLocks noChangeArrowheads="1"/>
            </p:cNvSpPr>
            <p:nvPr/>
          </p:nvSpPr>
          <p:spPr bwMode="auto">
            <a:xfrm>
              <a:off x="1065" y="2126"/>
              <a:ext cx="284" cy="102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志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02" name="Line 34"/>
            <p:cNvSpPr>
              <a:spLocks noChangeShapeType="1"/>
            </p:cNvSpPr>
            <p:nvPr/>
          </p:nvSpPr>
          <p:spPr bwMode="auto">
            <a:xfrm flipH="1">
              <a:off x="1349" y="249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03" name="Group 35"/>
            <p:cNvGrpSpPr/>
            <p:nvPr/>
          </p:nvGrpSpPr>
          <p:grpSpPr bwMode="auto">
            <a:xfrm>
              <a:off x="895" y="1928"/>
              <a:ext cx="143" cy="539"/>
              <a:chOff x="895" y="1905"/>
              <a:chExt cx="143" cy="539"/>
            </a:xfrm>
          </p:grpSpPr>
          <p:sp>
            <p:nvSpPr>
              <p:cNvPr id="71762" name="Line 36"/>
              <p:cNvSpPr>
                <a:spLocks noChangeShapeType="1"/>
              </p:cNvSpPr>
              <p:nvPr/>
            </p:nvSpPr>
            <p:spPr bwMode="auto">
              <a:xfrm flipH="1">
                <a:off x="896" y="2443"/>
                <a:ext cx="142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3" name="Line 37"/>
              <p:cNvSpPr>
                <a:spLocks noChangeShapeType="1"/>
              </p:cNvSpPr>
              <p:nvPr/>
            </p:nvSpPr>
            <p:spPr bwMode="auto">
              <a:xfrm flipV="1">
                <a:off x="895" y="1905"/>
                <a:ext cx="0" cy="53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04" name="Line 38"/>
            <p:cNvSpPr>
              <a:spLocks noChangeShapeType="1"/>
            </p:cNvSpPr>
            <p:nvPr/>
          </p:nvSpPr>
          <p:spPr bwMode="auto">
            <a:xfrm flipV="1">
              <a:off x="2795" y="1956"/>
              <a:ext cx="0" cy="3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05" name="Group 39"/>
            <p:cNvGrpSpPr/>
            <p:nvPr/>
          </p:nvGrpSpPr>
          <p:grpSpPr bwMode="auto">
            <a:xfrm>
              <a:off x="1519" y="2720"/>
              <a:ext cx="964" cy="937"/>
              <a:chOff x="1576" y="2924"/>
              <a:chExt cx="964" cy="937"/>
            </a:xfrm>
          </p:grpSpPr>
          <p:sp>
            <p:nvSpPr>
              <p:cNvPr id="71759" name="Line 40"/>
              <p:cNvSpPr>
                <a:spLocks noChangeShapeType="1"/>
              </p:cNvSpPr>
              <p:nvPr/>
            </p:nvSpPr>
            <p:spPr bwMode="auto">
              <a:xfrm>
                <a:off x="1576" y="2924"/>
                <a:ext cx="0" cy="9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0" name="Line 41"/>
              <p:cNvSpPr>
                <a:spLocks noChangeShapeType="1"/>
              </p:cNvSpPr>
              <p:nvPr/>
            </p:nvSpPr>
            <p:spPr bwMode="auto">
              <a:xfrm>
                <a:off x="1576" y="3861"/>
                <a:ext cx="96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1" name="Line 42"/>
              <p:cNvSpPr>
                <a:spLocks noChangeShapeType="1"/>
              </p:cNvSpPr>
              <p:nvPr/>
            </p:nvSpPr>
            <p:spPr bwMode="auto">
              <a:xfrm flipH="1">
                <a:off x="1576" y="2924"/>
                <a:ext cx="171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06" name="Group 43"/>
            <p:cNvGrpSpPr/>
            <p:nvPr/>
          </p:nvGrpSpPr>
          <p:grpSpPr bwMode="auto">
            <a:xfrm>
              <a:off x="2058" y="3203"/>
              <a:ext cx="311" cy="453"/>
              <a:chOff x="2115" y="3405"/>
              <a:chExt cx="311" cy="453"/>
            </a:xfrm>
          </p:grpSpPr>
          <p:sp>
            <p:nvSpPr>
              <p:cNvPr id="71757" name="Line 44"/>
              <p:cNvSpPr>
                <a:spLocks noChangeShapeType="1"/>
              </p:cNvSpPr>
              <p:nvPr/>
            </p:nvSpPr>
            <p:spPr bwMode="auto">
              <a:xfrm flipV="1">
                <a:off x="2115" y="3405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8" name="Line 45"/>
              <p:cNvSpPr>
                <a:spLocks noChangeShapeType="1"/>
              </p:cNvSpPr>
              <p:nvPr/>
            </p:nvSpPr>
            <p:spPr bwMode="auto">
              <a:xfrm>
                <a:off x="2115" y="3407"/>
                <a:ext cx="31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07" name="Group 46"/>
            <p:cNvGrpSpPr/>
            <p:nvPr/>
          </p:nvGrpSpPr>
          <p:grpSpPr bwMode="auto">
            <a:xfrm>
              <a:off x="668" y="1954"/>
              <a:ext cx="2977" cy="1448"/>
              <a:chOff x="725" y="2158"/>
              <a:chExt cx="2977" cy="1448"/>
            </a:xfrm>
          </p:grpSpPr>
          <p:sp>
            <p:nvSpPr>
              <p:cNvPr id="71754" name="Line 47"/>
              <p:cNvSpPr>
                <a:spLocks noChangeShapeType="1"/>
              </p:cNvSpPr>
              <p:nvPr/>
            </p:nvSpPr>
            <p:spPr bwMode="auto">
              <a:xfrm flipV="1">
                <a:off x="725" y="3606"/>
                <a:ext cx="297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5" name="Line 48"/>
              <p:cNvSpPr>
                <a:spLocks noChangeShapeType="1"/>
              </p:cNvSpPr>
              <p:nvPr/>
            </p:nvSpPr>
            <p:spPr bwMode="auto">
              <a:xfrm>
                <a:off x="754" y="2158"/>
                <a:ext cx="0" cy="138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6" name="Line 49"/>
              <p:cNvSpPr>
                <a:spLocks noChangeShapeType="1"/>
              </p:cNvSpPr>
              <p:nvPr/>
            </p:nvSpPr>
            <p:spPr bwMode="auto">
              <a:xfrm flipV="1">
                <a:off x="1916" y="3209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08" name="Text Box 50"/>
            <p:cNvSpPr txBox="1">
              <a:spLocks noChangeArrowheads="1"/>
            </p:cNvSpPr>
            <p:nvPr/>
          </p:nvSpPr>
          <p:spPr bwMode="auto">
            <a:xfrm>
              <a:off x="357" y="3629"/>
              <a:ext cx="652" cy="194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190500"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endParaRPr lang="en-US" altLang="zh-CN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09" name="Line 51"/>
            <p:cNvSpPr>
              <a:spLocks noChangeShapeType="1"/>
            </p:cNvSpPr>
            <p:nvPr/>
          </p:nvSpPr>
          <p:spPr bwMode="auto">
            <a:xfrm flipH="1">
              <a:off x="1009" y="3770"/>
              <a:ext cx="147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Line 52"/>
            <p:cNvSpPr>
              <a:spLocks noChangeShapeType="1"/>
            </p:cNvSpPr>
            <p:nvPr/>
          </p:nvSpPr>
          <p:spPr bwMode="auto">
            <a:xfrm flipV="1">
              <a:off x="470" y="1928"/>
              <a:ext cx="0" cy="170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11" name="Group 53"/>
            <p:cNvGrpSpPr/>
            <p:nvPr/>
          </p:nvGrpSpPr>
          <p:grpSpPr bwMode="auto">
            <a:xfrm>
              <a:off x="3277" y="1446"/>
              <a:ext cx="795" cy="2438"/>
              <a:chOff x="3333" y="1650"/>
              <a:chExt cx="795" cy="2438"/>
            </a:xfrm>
          </p:grpSpPr>
          <p:sp>
            <p:nvSpPr>
              <p:cNvPr id="71747" name="Text Box 54"/>
              <p:cNvSpPr txBox="1">
                <a:spLocks noChangeArrowheads="1"/>
              </p:cNvSpPr>
              <p:nvPr/>
            </p:nvSpPr>
            <p:spPr bwMode="auto">
              <a:xfrm>
                <a:off x="3447" y="1650"/>
                <a:ext cx="5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endParaRPr lang="zh-CN" altLang="en-US" sz="200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748" name="AutoShape 55"/>
              <p:cNvSpPr>
                <a:spLocks noChangeArrowheads="1"/>
              </p:cNvSpPr>
              <p:nvPr/>
            </p:nvSpPr>
            <p:spPr bwMode="auto">
              <a:xfrm>
                <a:off x="3362" y="2756"/>
                <a:ext cx="765" cy="284"/>
              </a:xfrm>
              <a:prstGeom prst="leftRightArrow">
                <a:avLst>
                  <a:gd name="adj1" fmla="val 50000"/>
                  <a:gd name="adj2" fmla="val 53873"/>
                </a:avLst>
              </a:prstGeom>
              <a:solidFill>
                <a:schemeClr val="bg1"/>
              </a:solidFill>
              <a:ln w="28575" algn="ctr">
                <a:solidFill>
                  <a:srgbClr val="FF33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749" name="Text Box 56"/>
              <p:cNvSpPr txBox="1">
                <a:spLocks noChangeArrowheads="1"/>
              </p:cNvSpPr>
              <p:nvPr/>
            </p:nvSpPr>
            <p:spPr bwMode="auto">
              <a:xfrm>
                <a:off x="3532" y="3634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33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20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750" name="AutoShape 57"/>
              <p:cNvSpPr>
                <a:spLocks noChangeArrowheads="1"/>
              </p:cNvSpPr>
              <p:nvPr/>
            </p:nvSpPr>
            <p:spPr bwMode="auto">
              <a:xfrm>
                <a:off x="3334" y="3804"/>
                <a:ext cx="794" cy="284"/>
              </a:xfrm>
              <a:prstGeom prst="leftRightArrow">
                <a:avLst>
                  <a:gd name="adj1" fmla="val 50000"/>
                  <a:gd name="adj2" fmla="val 55915"/>
                </a:avLst>
              </a:prstGeom>
              <a:solidFill>
                <a:schemeClr val="bg1"/>
              </a:solidFill>
              <a:ln w="28575" algn="ctr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751" name="Text Box 58"/>
              <p:cNvSpPr txBox="1">
                <a:spLocks noChangeArrowheads="1"/>
              </p:cNvSpPr>
              <p:nvPr/>
            </p:nvSpPr>
            <p:spPr bwMode="auto">
              <a:xfrm>
                <a:off x="3504" y="2534"/>
                <a:ext cx="5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  <a:endParaRPr lang="zh-CN" altLang="en-US" sz="20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752" name="AutoShape 59"/>
              <p:cNvSpPr>
                <a:spLocks noChangeArrowheads="1"/>
              </p:cNvSpPr>
              <p:nvPr/>
            </p:nvSpPr>
            <p:spPr bwMode="auto">
              <a:xfrm>
                <a:off x="3333" y="1843"/>
                <a:ext cx="794" cy="341"/>
              </a:xfrm>
              <a:prstGeom prst="rightArrow">
                <a:avLst>
                  <a:gd name="adj1" fmla="val 50000"/>
                  <a:gd name="adj2" fmla="val 58211"/>
                </a:avLst>
              </a:prstGeom>
              <a:solidFill>
                <a:schemeClr val="bg1"/>
              </a:solidFill>
              <a:ln w="28575" algn="ctr">
                <a:solidFill>
                  <a:srgbClr val="008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753" name="Line 60"/>
              <p:cNvSpPr>
                <a:spLocks noChangeShapeType="1"/>
              </p:cNvSpPr>
              <p:nvPr/>
            </p:nvSpPr>
            <p:spPr bwMode="auto">
              <a:xfrm flipV="1">
                <a:off x="3731" y="298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12" name="Group 61"/>
            <p:cNvGrpSpPr/>
            <p:nvPr/>
          </p:nvGrpSpPr>
          <p:grpSpPr bwMode="auto">
            <a:xfrm>
              <a:off x="2142" y="1981"/>
              <a:ext cx="1106" cy="1307"/>
              <a:chOff x="2199" y="2185"/>
              <a:chExt cx="1106" cy="1307"/>
            </a:xfrm>
          </p:grpSpPr>
          <p:sp>
            <p:nvSpPr>
              <p:cNvPr id="71735" name="Text Box 62"/>
              <p:cNvSpPr txBox="1">
                <a:spLocks noChangeArrowheads="1"/>
              </p:cNvSpPr>
              <p:nvPr/>
            </p:nvSpPr>
            <p:spPr bwMode="auto">
              <a:xfrm>
                <a:off x="2199" y="2185"/>
                <a:ext cx="7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2588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100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85800" indent="-190500">
                  <a:spcBef>
                    <a:spcPct val="40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4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28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861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33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05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GPRs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736" name="Group 63"/>
              <p:cNvGrpSpPr/>
              <p:nvPr/>
            </p:nvGrpSpPr>
            <p:grpSpPr bwMode="auto">
              <a:xfrm>
                <a:off x="2452" y="2500"/>
                <a:ext cx="853" cy="992"/>
                <a:chOff x="2398" y="2273"/>
                <a:chExt cx="853" cy="992"/>
              </a:xfrm>
            </p:grpSpPr>
            <p:grpSp>
              <p:nvGrpSpPr>
                <p:cNvPr id="71738" name="Group 64"/>
                <p:cNvGrpSpPr/>
                <p:nvPr/>
              </p:nvGrpSpPr>
              <p:grpSpPr bwMode="auto">
                <a:xfrm>
                  <a:off x="2398" y="2273"/>
                  <a:ext cx="652" cy="992"/>
                  <a:chOff x="2228" y="1678"/>
                  <a:chExt cx="737" cy="992"/>
                </a:xfrm>
              </p:grpSpPr>
              <p:sp>
                <p:nvSpPr>
                  <p:cNvPr id="7174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228" y="1678"/>
                    <a:ext cx="737" cy="99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74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1933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188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4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415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3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51" y="2282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4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052" y="2525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4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052" y="2784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4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051" y="3067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1737" name="Rectangle 73"/>
              <p:cNvSpPr>
                <a:spLocks noChangeArrowheads="1"/>
              </p:cNvSpPr>
              <p:nvPr/>
            </p:nvSpPr>
            <p:spPr bwMode="auto">
              <a:xfrm>
                <a:off x="2455" y="2500"/>
                <a:ext cx="652" cy="992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71713" name="Group 74"/>
            <p:cNvGrpSpPr/>
            <p:nvPr/>
          </p:nvGrpSpPr>
          <p:grpSpPr bwMode="auto">
            <a:xfrm>
              <a:off x="4070" y="1361"/>
              <a:ext cx="880" cy="2523"/>
              <a:chOff x="4127" y="1565"/>
              <a:chExt cx="880" cy="2523"/>
            </a:xfrm>
          </p:grpSpPr>
          <p:grpSp>
            <p:nvGrpSpPr>
              <p:cNvPr id="71715" name="Group 75"/>
              <p:cNvGrpSpPr/>
              <p:nvPr/>
            </p:nvGrpSpPr>
            <p:grpSpPr bwMode="auto">
              <a:xfrm>
                <a:off x="4127" y="1565"/>
                <a:ext cx="880" cy="2523"/>
                <a:chOff x="4156" y="1565"/>
                <a:chExt cx="908" cy="2523"/>
              </a:xfrm>
            </p:grpSpPr>
            <p:sp>
              <p:nvSpPr>
                <p:cNvPr id="7171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156" y="1565"/>
                  <a:ext cx="737" cy="288"/>
                </a:xfrm>
                <a:prstGeom prst="rect">
                  <a:avLst/>
                </a:prstGeom>
                <a:solidFill>
                  <a:srgbClr val="0000FF">
                    <a:alpha val="2588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存储器</a:t>
                  </a:r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1718" name="Group 77"/>
                <p:cNvGrpSpPr/>
                <p:nvPr/>
              </p:nvGrpSpPr>
              <p:grpSpPr bwMode="auto">
                <a:xfrm>
                  <a:off x="4156" y="1877"/>
                  <a:ext cx="737" cy="2211"/>
                  <a:chOff x="3447" y="1423"/>
                  <a:chExt cx="879" cy="2211"/>
                </a:xfrm>
              </p:grpSpPr>
              <p:sp>
                <p:nvSpPr>
                  <p:cNvPr id="71727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447" y="1423"/>
                    <a:ext cx="879" cy="22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728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678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9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96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0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245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1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52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2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81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3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096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37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864" y="1941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65" y="2160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865" y="2472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864" y="2755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3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865" y="2982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865" y="3322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64" y="3578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 dirty="0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en-US" altLang="zh-CN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72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864" y="3885"/>
                  <a:ext cx="19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spcBef>
                      <a:spcPct val="100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685800" indent="-190500">
                    <a:spcBef>
                      <a:spcPct val="40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257300" indent="-342900">
                    <a:spcBef>
                      <a:spcPct val="4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indent="-3429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171700" indent="-3429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6289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0861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5433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000500" indent="-3429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en-US" altLang="zh-CN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1716" name="Rectangle 94"/>
              <p:cNvSpPr>
                <a:spLocks noChangeArrowheads="1"/>
              </p:cNvSpPr>
              <p:nvPr/>
            </p:nvSpPr>
            <p:spPr bwMode="auto">
              <a:xfrm>
                <a:off x="4127" y="1877"/>
                <a:ext cx="708" cy="2211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71714" name="Rectangle 95"/>
            <p:cNvSpPr>
              <a:spLocks noChangeArrowheads="1"/>
            </p:cNvSpPr>
            <p:nvPr/>
          </p:nvSpPr>
          <p:spPr bwMode="auto">
            <a:xfrm>
              <a:off x="73" y="1253"/>
              <a:ext cx="4876" cy="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/>
      <p:bldP spid="551940" grpId="0"/>
    </p:bldLst>
  </p:timing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4195</Words>
  <Application>WPS 演示</Application>
  <PresentationFormat>宽屏</PresentationFormat>
  <Paragraphs>725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AngsanaUPC</vt:lpstr>
      <vt:lpstr>Microsoft Sans Serif</vt:lpstr>
      <vt:lpstr>黑体</vt:lpstr>
      <vt:lpstr>Arial Unicode MS</vt:lpstr>
      <vt:lpstr>Symbol</vt:lpstr>
      <vt:lpstr>slides</vt:lpstr>
      <vt:lpstr>第 2 讲</vt:lpstr>
      <vt:lpstr>学习内容</vt:lpstr>
      <vt:lpstr>程序开发与执行过程</vt:lpstr>
      <vt:lpstr>源程序转换成可执行程序的四个阶段</vt:lpstr>
      <vt:lpstr>可执行文件的启动和执行-以hello为例</vt:lpstr>
      <vt:lpstr>可执行文件的启动和执行-操作系统的作用</vt:lpstr>
      <vt:lpstr>程序与指令的关系</vt:lpstr>
      <vt:lpstr>指令的执行过程：先想象一下怎样做菜</vt:lpstr>
      <vt:lpstr>指令的执行过程：计算机的组成</vt:lpstr>
      <vt:lpstr>指令的执行过程：做菜与执行指令对比</vt:lpstr>
      <vt:lpstr>指令的执行过程</vt:lpstr>
      <vt:lpstr>回顾与练习</vt:lpstr>
      <vt:lpstr>学习内容</vt:lpstr>
      <vt:lpstr>信息的二进制编码</vt:lpstr>
      <vt:lpstr>学习内容</vt:lpstr>
      <vt:lpstr>进位记数制</vt:lpstr>
      <vt:lpstr>进位记数制</vt:lpstr>
      <vt:lpstr>进位记数制-对应关系</vt:lpstr>
      <vt:lpstr>进位记数制-书写</vt:lpstr>
      <vt:lpstr>进位记数制-二、八、十六进制数与十进制数的相互转换</vt:lpstr>
      <vt:lpstr>进位记数制-二、八、十六进制数与十进制数的相互转换</vt:lpstr>
      <vt:lpstr>进位记数制-二、八、十六进制数与十进制数的相互转换</vt:lpstr>
      <vt:lpstr>进位记数制-二、八、十六进制数的相互转换</vt:lpstr>
      <vt:lpstr>进位记数制-二、八、十六进制数的相互转换</vt:lpstr>
      <vt:lpstr>回顾与练习</vt:lpstr>
    </vt:vector>
  </TitlesOfParts>
  <LinksUpToDate>false</LinksUpToDate>
  <SharedDoc>false</SharedDoc>
  <HyperlinksChanged>false</HyperlinksChanged>
  <AppVersion>14.0000</AppVersion>
  <Pages>33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cfyuan</dc:creator>
  <dc:subject>Basic Concepts</dc:subject>
  <cp:lastModifiedBy>张光建</cp:lastModifiedBy>
  <cp:revision>737</cp:revision>
  <cp:lastPrinted>1998-05-11T16:40:00Z</cp:lastPrinted>
  <dcterms:created xsi:type="dcterms:W3CDTF">1996-09-09T11:21:00Z</dcterms:created>
  <dcterms:modified xsi:type="dcterms:W3CDTF">2021-09-03T03:08:05Z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FF765DD771664E478531246990F8ECD8</vt:lpwstr>
  </property>
  <property fmtid="{D5CDD505-2E9C-101B-9397-08002B2CF9AE}" pid="23" name="KSOProductBuildVer">
    <vt:lpwstr>2052-11.1.0.10700</vt:lpwstr>
  </property>
</Properties>
</file>