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6"/>
  </p:handoutMasterIdLst>
  <p:sldIdLst>
    <p:sldId id="619" r:id="rId3"/>
    <p:sldId id="577" r:id="rId4"/>
    <p:sldId id="567" r:id="rId5"/>
    <p:sldId id="593" r:id="rId6"/>
    <p:sldId id="594" r:id="rId7"/>
    <p:sldId id="595" r:id="rId9"/>
    <p:sldId id="596" r:id="rId10"/>
    <p:sldId id="597" r:id="rId11"/>
    <p:sldId id="600" r:id="rId12"/>
    <p:sldId id="601" r:id="rId13"/>
    <p:sldId id="602" r:id="rId14"/>
    <p:sldId id="604" r:id="rId15"/>
    <p:sldId id="603" r:id="rId16"/>
    <p:sldId id="605" r:id="rId17"/>
    <p:sldId id="606" r:id="rId18"/>
    <p:sldId id="607" r:id="rId19"/>
    <p:sldId id="609" r:id="rId20"/>
    <p:sldId id="610" r:id="rId21"/>
    <p:sldId id="613" r:id="rId22"/>
    <p:sldId id="611" r:id="rId23"/>
    <p:sldId id="614" r:id="rId24"/>
    <p:sldId id="616" r:id="rId25"/>
    <p:sldId id="620" r:id="rId26"/>
    <p:sldId id="621" r:id="rId27"/>
    <p:sldId id="622" r:id="rId28"/>
    <p:sldId id="623" r:id="rId29"/>
    <p:sldId id="624" r:id="rId30"/>
    <p:sldId id="625" r:id="rId31"/>
    <p:sldId id="626" r:id="rId32"/>
    <p:sldId id="627" r:id="rId33"/>
    <p:sldId id="628" r:id="rId34"/>
    <p:sldId id="629" r:id="rId35"/>
  </p:sldIdLst>
  <p:sldSz cx="12192000" cy="6858000"/>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CDE0E8"/>
    <a:srgbClr val="ED1611"/>
    <a:srgbClr val="008000"/>
    <a:srgbClr val="FFCC99"/>
    <a:srgbClr val="3366CC"/>
    <a:srgbClr val="BDBDFF"/>
    <a:srgbClr val="FFD1D1"/>
    <a:srgbClr val="040607"/>
    <a:srgbClr val="D4E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9076" autoAdjust="0"/>
  </p:normalViewPr>
  <p:slideViewPr>
    <p:cSldViewPr snapToGrid="0">
      <p:cViewPr varScale="1">
        <p:scale>
          <a:sx n="79" d="100"/>
          <a:sy n="79" d="100"/>
        </p:scale>
        <p:origin x="662" y="72"/>
      </p:cViewPr>
      <p:guideLst>
        <p:guide orient="horz" pos="2160"/>
        <p:guide pos="3840"/>
      </p:guideLst>
    </p:cSldViewPr>
  </p:slideViewPr>
  <p:outlineViewPr>
    <p:cViewPr>
      <p:scale>
        <a:sx n="33" d="100"/>
        <a:sy n="33" d="100"/>
      </p:scale>
      <p:origin x="0" y="-13260"/>
    </p:cViewPr>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42" d="100"/>
          <a:sy n="42" d="100"/>
        </p:scale>
        <p:origin x="-144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134938" y="644525"/>
            <a:ext cx="68437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ln>
          <a:effectLst/>
        </p:spPr>
        <p:txBody>
          <a:bodyPr vert="horz" wrap="square" lIns="97546" tIns="47917" rIns="97546" bIns="47917"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39700" y="768350"/>
            <a:ext cx="6819900" cy="3836988"/>
          </a:xfrm>
        </p:spPr>
      </p:sp>
      <p:sp>
        <p:nvSpPr>
          <p:cNvPr id="25603"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Exponent is usually represented with excess notation. </a:t>
            </a:r>
            <a:endParaRPr lang="en-US" altLang="zh-CN"/>
          </a:p>
          <a:p>
            <a:r>
              <a:rPr lang="en-US" altLang="zh-CN"/>
              <a:t> Anyone knows why? </a:t>
            </a:r>
            <a:endParaRPr lang="en-US" altLang="zh-CN"/>
          </a:p>
          <a:p>
            <a:r>
              <a:rPr lang="en-US" altLang="zh-CN"/>
              <a:t>Considering the addition operation for two scientific notation numbers, 3.12x10</a:t>
            </a:r>
            <a:r>
              <a:rPr lang="en-US" altLang="zh-CN" baseline="30000"/>
              <a:t>3 </a:t>
            </a:r>
            <a:r>
              <a:rPr lang="en-US" altLang="zh-CN"/>
              <a:t>,</a:t>
            </a:r>
            <a:r>
              <a:rPr lang="en-US" altLang="zh-CN" baseline="30000"/>
              <a:t> </a:t>
            </a:r>
            <a:r>
              <a:rPr lang="en-US" altLang="zh-CN"/>
              <a:t>4.28x10</a:t>
            </a:r>
            <a:r>
              <a:rPr lang="en-US" altLang="zh-CN" baseline="30000"/>
              <a:t>-2</a:t>
            </a:r>
            <a:r>
              <a:rPr lang="en-US" altLang="zh-CN"/>
              <a:t>, before adding the fractions, we must adjust the exponents to make them the same. We always convert the smaller one. Here 4.28x10</a:t>
            </a:r>
            <a:r>
              <a:rPr lang="en-US" altLang="zh-CN" baseline="30000"/>
              <a:t>-2 </a:t>
            </a:r>
            <a:r>
              <a:rPr lang="en-US" altLang="zh-CN"/>
              <a:t>should be convert to 0.0000428x10</a:t>
            </a:r>
            <a:r>
              <a:rPr lang="en-US" altLang="zh-CN" baseline="30000"/>
              <a:t>3 </a:t>
            </a:r>
            <a:r>
              <a:rPr lang="en-US" altLang="zh-CN"/>
              <a:t>. So we want to know which is larger and which is smaller. Inside the computer, we compare two numbers by seeing the digits from left to right. If we express the exponent using two’s complement form, the negative numbers will seem to be larger than positive numbers. For example(suppose N=4): –2=&gt;1110</a:t>
            </a:r>
            <a:r>
              <a:rPr lang="en-US" altLang="zh-CN" baseline="-25000"/>
              <a:t>2</a:t>
            </a:r>
            <a:r>
              <a:rPr lang="en-US" altLang="zh-CN"/>
              <a:t>, +3=&gt;0011</a:t>
            </a:r>
            <a:r>
              <a:rPr lang="en-US" altLang="zh-CN" baseline="-25000"/>
              <a:t>2</a:t>
            </a:r>
            <a:r>
              <a:rPr lang="en-US" altLang="zh-CN"/>
              <a:t>. If we use biased exponent which add certain excess(here say 8=1000</a:t>
            </a:r>
            <a:r>
              <a:rPr lang="en-US" altLang="zh-CN" baseline="-25000"/>
              <a:t>2</a:t>
            </a:r>
            <a:r>
              <a:rPr lang="en-US" altLang="zh-CN"/>
              <a:t>), we will have:  –2=&gt;0110</a:t>
            </a:r>
            <a:r>
              <a:rPr lang="en-US" altLang="zh-CN" baseline="-25000"/>
              <a:t>2</a:t>
            </a:r>
            <a:r>
              <a:rPr lang="en-US" altLang="zh-CN"/>
              <a:t>, +3=&gt;1011</a:t>
            </a:r>
            <a:r>
              <a:rPr lang="en-US" altLang="zh-CN" baseline="-25000"/>
              <a:t>2</a:t>
            </a:r>
            <a:r>
              <a:rPr lang="en-US" altLang="zh-CN"/>
              <a:t> It is obvious that 1011 is larger than 0110.</a:t>
            </a:r>
            <a:endParaRPr lang="en-US" altLang="zh-CN"/>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
        <p:nvSpPr>
          <p:cNvPr id="9" name="矩形 8"/>
          <p:cNvSpPr/>
          <p:nvPr userDrawn="1"/>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userDrawn="1"/>
        </p:nvPicPr>
        <p:blipFill>
          <a:blip r:embed="rId2"/>
          <a:stretch>
            <a:fillRect/>
          </a:stretch>
        </p:blipFill>
        <p:spPr>
          <a:xfrm>
            <a:off x="-13176" y="11989"/>
            <a:ext cx="2847619" cy="666667"/>
          </a:xfrm>
          <a:prstGeom prst="rect">
            <a:avLst/>
          </a:prstGeom>
        </p:spPr>
      </p:pic>
      <p:sp>
        <p:nvSpPr>
          <p:cNvPr id="12" name="矩形 11"/>
          <p:cNvSpPr/>
          <p:nvPr userDrawn="1"/>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13" name="副标题 4"/>
          <p:cNvSpPr txBox="1"/>
          <p:nvPr userDrawn="1"/>
        </p:nvSpPr>
        <p:spPr bwMode="auto">
          <a:xfrm>
            <a:off x="3229930" y="4200341"/>
            <a:ext cx="8595723"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spcBef>
                <a:spcPts val="600"/>
              </a:spcBef>
              <a:buNone/>
            </a:pPr>
            <a:r>
              <a:rPr lang="zh-CN" altLang="en-US" sz="2400" kern="0" dirty="0" smtClean="0">
                <a:solidFill>
                  <a:schemeClr val="accent4">
                    <a:lumMod val="50000"/>
                  </a:schemeClr>
                </a:solidFill>
                <a:sym typeface="+mn-ea"/>
              </a:rPr>
              <a:t>重庆理工大学两江人工智能学院    张光建</a:t>
            </a:r>
            <a:endParaRPr lang="en-US" altLang="zh-CN" sz="2400" kern="0" dirty="0" smtClean="0">
              <a:solidFill>
                <a:schemeClr val="accent4">
                  <a:lumMod val="50000"/>
                </a:schemeClr>
              </a:solidFill>
            </a:endParaRPr>
          </a:p>
          <a:p>
            <a:pPr marL="0" indent="0">
              <a:spcBef>
                <a:spcPts val="600"/>
              </a:spcBef>
              <a:buNone/>
            </a:pPr>
            <a:r>
              <a:rPr lang="zh-CN" altLang="en-US" sz="2400" kern="0" dirty="0" smtClean="0">
                <a:solidFill>
                  <a:schemeClr val="accent4">
                    <a:lumMod val="50000"/>
                  </a:schemeClr>
                </a:solidFill>
                <a:sym typeface="+mn-ea"/>
              </a:rPr>
              <a:t>课程</a:t>
            </a:r>
            <a:r>
              <a:rPr lang="en-US" altLang="zh-CN" sz="2400" kern="0" dirty="0" smtClean="0">
                <a:solidFill>
                  <a:schemeClr val="accent4">
                    <a:lumMod val="50000"/>
                  </a:schemeClr>
                </a:solidFill>
                <a:sym typeface="+mn-ea"/>
              </a:rPr>
              <a:t>QQ</a:t>
            </a:r>
            <a:r>
              <a:rPr lang="zh-CN" altLang="en-US" sz="2400" kern="0" dirty="0" smtClean="0">
                <a:solidFill>
                  <a:schemeClr val="accent4">
                    <a:lumMod val="50000"/>
                  </a:schemeClr>
                </a:solidFill>
                <a:sym typeface="+mn-ea"/>
              </a:rPr>
              <a:t>群：</a:t>
            </a:r>
            <a:r>
              <a:rPr lang="en-US" altLang="zh-CN" sz="2400" u="sng" kern="0" dirty="0" smtClean="0">
                <a:solidFill>
                  <a:srgbClr val="FF0000"/>
                </a:solidFill>
                <a:sym typeface="+mn-ea"/>
              </a:rPr>
              <a:t>703</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357</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591</a:t>
            </a:r>
            <a:r>
              <a:rPr lang="en-US" altLang="zh-CN" sz="2400" kern="0" dirty="0" smtClean="0">
                <a:solidFill>
                  <a:schemeClr val="accent4">
                    <a:lumMod val="50000"/>
                  </a:schemeClr>
                </a:solidFill>
                <a:sym typeface="+mn-ea"/>
              </a:rPr>
              <a:t>  2021</a:t>
            </a:r>
            <a:r>
              <a:rPr lang="zh-CN" altLang="en-US" sz="2400" kern="0" dirty="0" smtClean="0">
                <a:solidFill>
                  <a:schemeClr val="accent4">
                    <a:lumMod val="50000"/>
                  </a:schemeClr>
                </a:solidFill>
                <a:sym typeface="+mn-ea"/>
              </a:rPr>
              <a:t>秋</a:t>
            </a:r>
            <a:r>
              <a:rPr lang="en-US" altLang="zh-CN" sz="2400" kern="0" dirty="0" smtClean="0">
                <a:solidFill>
                  <a:schemeClr val="accent4">
                    <a:lumMod val="50000"/>
                  </a:schemeClr>
                </a:solidFill>
                <a:sym typeface="+mn-ea"/>
              </a:rPr>
              <a:t>-</a:t>
            </a:r>
            <a:r>
              <a:rPr lang="zh-CN" altLang="en-US" sz="2400" kern="0" dirty="0" smtClean="0">
                <a:solidFill>
                  <a:schemeClr val="accent4">
                    <a:lumMod val="50000"/>
                  </a:schemeClr>
                </a:solidFill>
                <a:sym typeface="+mn-ea"/>
              </a:rPr>
              <a:t>计算机组成原理</a:t>
            </a:r>
            <a:endParaRPr lang="zh-CN" altLang="en-US" sz="2400" kern="0" dirty="0" smtClean="0">
              <a:solidFill>
                <a:schemeClr val="accent4">
                  <a:lumMod val="50000"/>
                </a:schemeClr>
              </a:solidFill>
              <a:sym typeface="+mn-ea"/>
            </a:endParaRPr>
          </a:p>
          <a:p>
            <a:pPr marL="0" indent="0">
              <a:spcBef>
                <a:spcPts val="600"/>
              </a:spcBef>
              <a:buNone/>
            </a:pPr>
            <a:r>
              <a:rPr lang="en-US" altLang="zh-CN" sz="2400" kern="0" dirty="0" smtClean="0">
                <a:solidFill>
                  <a:schemeClr val="accent4">
                    <a:lumMod val="50000"/>
                  </a:schemeClr>
                </a:solidFill>
                <a:sym typeface="+mn-ea"/>
              </a:rPr>
              <a:t>Tel</a:t>
            </a:r>
            <a:r>
              <a:rPr lang="zh-CN" altLang="en-US" sz="2400" kern="0" dirty="0" smtClean="0">
                <a:solidFill>
                  <a:schemeClr val="accent4">
                    <a:lumMod val="50000"/>
                  </a:schemeClr>
                </a:solidFill>
                <a:sym typeface="+mn-ea"/>
              </a:rPr>
              <a:t>：</a:t>
            </a:r>
            <a:r>
              <a:rPr lang="en-US" altLang="zh-CN" sz="2400" kern="0" dirty="0" smtClean="0">
                <a:solidFill>
                  <a:schemeClr val="accent4">
                    <a:lumMod val="50000"/>
                  </a:schemeClr>
                </a:solidFill>
                <a:sym typeface="+mn-ea"/>
              </a:rPr>
              <a:t>19942224636</a:t>
            </a:r>
            <a:endParaRPr lang="zh-CN" altLang="en-US" sz="2400" kern="0" dirty="0">
              <a:solidFill>
                <a:schemeClr val="accent4">
                  <a:lumMod val="50000"/>
                </a:schemeClr>
              </a:solidFill>
            </a:endParaRPr>
          </a:p>
        </p:txBody>
      </p:sp>
      <p:sp>
        <p:nvSpPr>
          <p:cNvPr id="8" name="矩形 7"/>
          <p:cNvSpPr/>
          <p:nvPr userDrawn="1"/>
        </p:nvSpPr>
        <p:spPr bwMode="auto">
          <a:xfrm>
            <a:off x="0" y="6569086"/>
            <a:ext cx="12191999" cy="28891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8100000" scaled="1"/>
            <a:tileRect/>
          </a:gra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6223000" y="1295401"/>
            <a:ext cx="5359400" cy="482183"/>
          </a:xfrm>
        </p:spPr>
        <p:txBody>
          <a:bodyPr/>
          <a:lstStyle/>
          <a:p>
            <a:pPr lvl="0"/>
            <a:endParaRPr lang="zh-CN" altLang="en-US" noProof="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92667" y="987748"/>
            <a:ext cx="10922000" cy="2051844"/>
          </a:xfrm>
        </p:spPr>
        <p:txBody>
          <a:bodyPr/>
          <a:lstStyle>
            <a:lvl1pPr>
              <a:lnSpc>
                <a:spcPct val="100000"/>
              </a:lnSpc>
              <a:spcBef>
                <a:spcPts val="600"/>
              </a:spcBef>
              <a:defRPr>
                <a:solidFill>
                  <a:schemeClr val="tx1"/>
                </a:solidFill>
              </a:defRPr>
            </a:lvl1pPr>
            <a:lvl2pPr>
              <a:spcBef>
                <a:spcPts val="600"/>
              </a:spcBef>
              <a:defRPr sz="2400">
                <a:solidFill>
                  <a:srgbClr val="003399"/>
                </a:solidFill>
              </a:defRPr>
            </a:lvl2pPr>
            <a:lvl3pPr>
              <a:spcBef>
                <a:spcPts val="600"/>
              </a:spcBef>
              <a:defRPr sz="2000">
                <a:solidFill>
                  <a:schemeClr val="tx1"/>
                </a:solidFill>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5" name="直接连接符 4"/>
          <p:cNvCxnSpPr/>
          <p:nvPr userDrawn="1"/>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bwMode="auto">
          <a:xfrm>
            <a:off x="326639" y="6581118"/>
            <a:ext cx="11880000" cy="288000"/>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8100000" scaled="1"/>
            <a:tileRect/>
          </a:gra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userDrawn="1"/>
        </p:nvPicPr>
        <p:blipFill>
          <a:blip r:embed="rId2"/>
          <a:stretch>
            <a:fillRect/>
          </a:stretch>
        </p:blipFill>
        <p:spPr>
          <a:xfrm>
            <a:off x="10957934" y="6581120"/>
            <a:ext cx="1234066" cy="288912"/>
          </a:xfrm>
          <a:prstGeom prst="rect">
            <a:avLst/>
          </a:prstGeom>
        </p:spPr>
      </p:pic>
      <p:sp>
        <p:nvSpPr>
          <p:cNvPr id="4" name="文本框 3"/>
          <p:cNvSpPr txBox="1"/>
          <p:nvPr userDrawn="1"/>
        </p:nvSpPr>
        <p:spPr>
          <a:xfrm>
            <a:off x="-30322" y="6509188"/>
            <a:ext cx="393056" cy="307777"/>
          </a:xfrm>
          <a:prstGeom prst="rect">
            <a:avLst/>
          </a:prstGeom>
          <a:noFill/>
        </p:spPr>
        <p:txBody>
          <a:bodyPr wrap="none" rtlCol="0">
            <a:spAutoFit/>
          </a:bodyPr>
          <a:lstStyle/>
          <a:p>
            <a:fld id="{2D17C884-E345-4F2E-89A9-D6306D51BE03}" type="slidenum">
              <a:rPr lang="zh-CN" altLang="en-US" smtClean="0"/>
            </a:fld>
            <a:endParaRPr lang="zh-CN" altLang="en-US" dirty="0"/>
          </a:p>
        </p:txBody>
      </p:sp>
      <p:sp>
        <p:nvSpPr>
          <p:cNvPr id="8" name="矩形 7"/>
          <p:cNvSpPr/>
          <p:nvPr userDrawn="1"/>
        </p:nvSpPr>
        <p:spPr bwMode="auto">
          <a:xfrm>
            <a:off x="0" y="12700"/>
            <a:ext cx="11582400" cy="1524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348842" y="2459688"/>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348842" y="3957453"/>
            <a:ext cx="7612083" cy="482183"/>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4" y="228600"/>
            <a:ext cx="7505700" cy="479747"/>
          </a:xfrm>
        </p:spPr>
        <p:txBody>
          <a:bodyPr/>
          <a:lstStyle>
            <a:lvl1pPr>
              <a:defRPr sz="320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92667" y="987748"/>
            <a:ext cx="10922000" cy="2051844"/>
          </a:xfrm>
        </p:spPr>
        <p:txBody>
          <a:bodyPr/>
          <a:lstStyle>
            <a:lvl1pPr>
              <a:lnSpc>
                <a:spcPct val="100000"/>
              </a:lnSpc>
              <a:spcBef>
                <a:spcPts val="600"/>
              </a:spcBef>
              <a:defRPr>
                <a:solidFill>
                  <a:srgbClr val="003399"/>
                </a:solidFill>
              </a:defRPr>
            </a:lvl1pPr>
            <a:lvl2pPr>
              <a:spcBef>
                <a:spcPts val="600"/>
              </a:spcBef>
              <a:defRPr sz="2400">
                <a:solidFill>
                  <a:schemeClr val="tx1"/>
                </a:solidFill>
              </a:defRPr>
            </a:lvl2pPr>
            <a:lvl3pPr>
              <a:spcBef>
                <a:spcPts val="600"/>
              </a:spcBef>
              <a:defRPr sz="2000">
                <a:solidFill>
                  <a:srgbClr val="002060"/>
                </a:solidFill>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5" name="直接连接符 4"/>
          <p:cNvCxnSpPr/>
          <p:nvPr userDrawn="1"/>
        </p:nvCxnSpPr>
        <p:spPr bwMode="auto">
          <a:xfrm>
            <a:off x="524933" y="77184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endParaRPr lang="en-US" altLang="zh-CN" dirty="0"/>
          </a:p>
        </p:txBody>
      </p:sp>
      <p:sp>
        <p:nvSpPr>
          <p:cNvPr id="1027" name="Rectangle 3"/>
          <p:cNvSpPr>
            <a:spLocks noChangeArrowheads="1"/>
          </p:cNvSpPr>
          <p:nvPr/>
        </p:nvSpPr>
        <p:spPr bwMode="auto">
          <a:xfrm>
            <a:off x="101601" y="6608764"/>
            <a:ext cx="843180" cy="174407"/>
          </a:xfrm>
          <a:prstGeom prst="rect">
            <a:avLst/>
          </a:prstGeom>
          <a:noFill/>
          <a:ln w="12700">
            <a:noFill/>
            <a:miter lim="800000"/>
          </a:ln>
          <a:effec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defRPr/>
            </a:pPr>
            <a:r>
              <a:rPr lang="en-US" altLang="zh-CN" sz="800" b="1">
                <a:solidFill>
                  <a:schemeClr val="accent2"/>
                </a:solidFill>
                <a:latin typeface="Arial" panose="020B0604020202020204" pitchFamily="34" charset="0"/>
              </a:rPr>
              <a:t>  Chapter 1 .</a:t>
            </a:r>
            <a:fld id="{57AA5E29-8740-4EE8-ABF1-829046FA400E}" type="slidenum">
              <a:rPr lang="en-US" altLang="zh-CN" sz="800" b="1" smtClean="0">
                <a:solidFill>
                  <a:schemeClr val="accent2"/>
                </a:solidFill>
                <a:latin typeface="Arial" panose="020B0604020202020204" pitchFamily="34" charset="0"/>
              </a:rPr>
            </a:fld>
            <a:endParaRPr lang="en-US" altLang="zh-CN" sz="800" b="1">
              <a:solidFill>
                <a:schemeClr val="accent2"/>
              </a:solidFill>
              <a:latin typeface="Arial" panose="020B0604020202020204" pitchFamily="34" charset="0"/>
            </a:endParaRPr>
          </a:p>
        </p:txBody>
      </p:sp>
      <p:sp>
        <p:nvSpPr>
          <p:cNvPr id="1028" name="Rectangle 4"/>
          <p:cNvSpPr>
            <a:spLocks noChangeArrowheads="1"/>
          </p:cNvSpPr>
          <p:nvPr/>
        </p:nvSpPr>
        <p:spPr bwMode="auto">
          <a:xfrm>
            <a:off x="10295467" y="6553200"/>
            <a:ext cx="1090042" cy="1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l">
              <a:defRPr/>
            </a:pPr>
            <a:fld id="{4E29729D-9F27-4B1A-87EF-B22519EA6DB4}" type="datetime4">
              <a:rPr lang="zh-CN" altLang="en-US" sz="800" b="1" smtClean="0">
                <a:solidFill>
                  <a:schemeClr val="accent2"/>
                </a:solidFill>
                <a:latin typeface="Arial" panose="020B0604020202020204" pitchFamily="34" charset="0"/>
              </a:rPr>
            </a:fld>
            <a:endParaRPr lang="en-US" altLang="zh-CN" sz="800" b="1">
              <a:solidFill>
                <a:schemeClr val="accent2"/>
              </a:solidFill>
              <a:latin typeface="Arial" panose="020B0604020202020204" pitchFamily="34" charset="0"/>
            </a:endParaRPr>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algn="l" rtl="0" eaLnBrk="0" fontAlgn="base" hangingPunct="0">
        <a:lnSpc>
          <a:spcPct val="87000"/>
        </a:lnSpc>
        <a:spcBef>
          <a:spcPct val="0"/>
        </a:spcBef>
        <a:spcAft>
          <a:spcPct val="0"/>
        </a:spcAft>
        <a:defRPr sz="32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297791"/>
          </a:xfrm>
        </p:spPr>
        <p:txBody>
          <a:bodyPr/>
          <a:lstStyle/>
          <a:p>
            <a:r>
              <a:rPr lang="zh-CN" altLang="en-US" dirty="0"/>
              <a:t>第 </a:t>
            </a:r>
            <a:r>
              <a:rPr lang="en-US" altLang="zh-CN" sz="5400" dirty="0"/>
              <a:t>3</a:t>
            </a:r>
            <a:r>
              <a:rPr lang="en-US" altLang="zh-CN" dirty="0"/>
              <a:t> </a:t>
            </a:r>
            <a:r>
              <a:rPr lang="zh-CN" altLang="en-US" dirty="0"/>
              <a:t>讲</a:t>
            </a:r>
            <a:endParaRPr lang="zh-CN" altLang="en-US" dirty="0"/>
          </a:p>
        </p:txBody>
      </p:sp>
      <p:sp>
        <p:nvSpPr>
          <p:cNvPr id="5" name="副标题 4"/>
          <p:cNvSpPr>
            <a:spLocks noGrp="1"/>
          </p:cNvSpPr>
          <p:nvPr>
            <p:ph type="subTitle" idx="1"/>
          </p:nvPr>
        </p:nvSpPr>
        <p:spPr>
          <a:xfrm>
            <a:off x="3240740" y="2837379"/>
            <a:ext cx="8511989" cy="728405"/>
          </a:xfrm>
        </p:spPr>
        <p:txBody>
          <a:bodyPr/>
          <a:lstStyle/>
          <a:p>
            <a:r>
              <a:rPr lang="zh-CN" altLang="en-US" sz="4400" dirty="0" smtClean="0"/>
              <a:t>定点数</a:t>
            </a:r>
            <a:r>
              <a:rPr lang="zh-CN" altLang="en-US" sz="4400" dirty="0"/>
              <a:t>的</a:t>
            </a:r>
            <a:r>
              <a:rPr lang="zh-CN" altLang="en-US" sz="4400" dirty="0" smtClean="0"/>
              <a:t>编码、整数的表示</a:t>
            </a:r>
            <a:endParaRPr lang="zh-CN" altLang="en-US" sz="44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13106" y="987748"/>
            <a:ext cx="2809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补码</a:t>
            </a:r>
            <a:endParaRPr lang="zh-CN" altLang="en-US" dirty="0"/>
          </a:p>
        </p:txBody>
      </p:sp>
      <p:sp>
        <p:nvSpPr>
          <p:cNvPr id="3" name="内容占位符 2"/>
          <p:cNvSpPr>
            <a:spLocks noGrp="1"/>
          </p:cNvSpPr>
          <p:nvPr>
            <p:ph idx="1"/>
          </p:nvPr>
        </p:nvSpPr>
        <p:spPr>
          <a:xfrm>
            <a:off x="592667" y="987748"/>
            <a:ext cx="10922000" cy="5052665"/>
          </a:xfrm>
        </p:spPr>
        <p:txBody>
          <a:bodyPr/>
          <a:lstStyle/>
          <a:p>
            <a:pPr algn="just">
              <a:buFontTx/>
              <a:buNone/>
            </a:pPr>
            <a:r>
              <a:rPr lang="zh-CN" altLang="en-US" dirty="0">
                <a:solidFill>
                  <a:srgbClr val="CC0000"/>
                </a:solidFill>
                <a:ea typeface="黑体" panose="02010609060101010101" pitchFamily="49" charset="-122"/>
              </a:rPr>
              <a:t>例1：</a:t>
            </a:r>
            <a:r>
              <a:rPr lang="zh-CN" altLang="en-US" dirty="0">
                <a:solidFill>
                  <a:srgbClr val="3333FF"/>
                </a:solidFill>
                <a:ea typeface="黑体" panose="02010609060101010101" pitchFamily="49" charset="-122"/>
              </a:rPr>
              <a:t>假定时针只能顺拨，从</a:t>
            </a:r>
            <a:r>
              <a:rPr lang="en-US" altLang="zh-CN" dirty="0">
                <a:solidFill>
                  <a:srgbClr val="3333FF"/>
                </a:solidFill>
                <a:ea typeface="黑体" panose="02010609060101010101" pitchFamily="49" charset="-122"/>
              </a:rPr>
              <a:t>10</a:t>
            </a:r>
            <a:r>
              <a:rPr lang="zh-CN" altLang="en-US" dirty="0">
                <a:solidFill>
                  <a:srgbClr val="3333FF"/>
                </a:solidFill>
                <a:ea typeface="黑体" panose="02010609060101010101" pitchFamily="49" charset="-122"/>
              </a:rPr>
              <a:t>点倒拨</a:t>
            </a:r>
            <a:r>
              <a:rPr lang="en-US" altLang="zh-CN" dirty="0">
                <a:solidFill>
                  <a:srgbClr val="3333FF"/>
                </a:solidFill>
                <a:ea typeface="黑体" panose="02010609060101010101" pitchFamily="49" charset="-122"/>
              </a:rPr>
              <a:t>4</a:t>
            </a:r>
            <a:r>
              <a:rPr lang="zh-CN" altLang="en-US" dirty="0">
                <a:solidFill>
                  <a:srgbClr val="3333FF"/>
                </a:solidFill>
                <a:ea typeface="黑体" panose="02010609060101010101" pitchFamily="49" charset="-122"/>
              </a:rPr>
              <a:t>格后是几点？</a:t>
            </a:r>
            <a:endParaRPr lang="zh-CN" altLang="en-US" dirty="0">
              <a:solidFill>
                <a:srgbClr val="3333FF"/>
              </a:solidFill>
              <a:ea typeface="黑体" panose="02010609060101010101" pitchFamily="49" charset="-122"/>
            </a:endParaRPr>
          </a:p>
          <a:p>
            <a:pPr algn="just">
              <a:buFontTx/>
              <a:buNone/>
            </a:pPr>
            <a:r>
              <a:rPr lang="zh-CN" altLang="en-US" dirty="0">
                <a:ea typeface="黑体" panose="02010609060101010101" pitchFamily="49" charset="-122"/>
              </a:rPr>
              <a:t>10- 4 = 10+(12- 4) = 10+8 = 6   （</a:t>
            </a:r>
            <a:r>
              <a:rPr lang="en-US" altLang="zh-CN" dirty="0">
                <a:ea typeface="黑体" panose="02010609060101010101" pitchFamily="49" charset="-122"/>
              </a:rPr>
              <a:t>mod 12）</a:t>
            </a:r>
            <a:endParaRPr lang="en-US" altLang="zh-CN" dirty="0">
              <a:ea typeface="黑体" panose="02010609060101010101" pitchFamily="49" charset="-122"/>
            </a:endParaRPr>
          </a:p>
          <a:p>
            <a:pPr algn="just">
              <a:buFontTx/>
              <a:buNone/>
            </a:pPr>
            <a:endParaRPr lang="en-US" altLang="zh-CN" dirty="0">
              <a:ea typeface="黑体" panose="02010609060101010101" pitchFamily="49" charset="-122"/>
            </a:endParaRPr>
          </a:p>
          <a:p>
            <a:pPr algn="just">
              <a:buFontTx/>
              <a:buNone/>
            </a:pPr>
            <a:r>
              <a:rPr lang="zh-CN" altLang="en-US" dirty="0">
                <a:solidFill>
                  <a:srgbClr val="CC0000"/>
                </a:solidFill>
                <a:ea typeface="黑体" panose="02010609060101010101" pitchFamily="49" charset="-122"/>
              </a:rPr>
              <a:t>例2：</a:t>
            </a:r>
            <a:r>
              <a:rPr lang="zh-CN" altLang="en-US" dirty="0">
                <a:solidFill>
                  <a:srgbClr val="3333FF"/>
                </a:solidFill>
                <a:ea typeface="黑体" panose="02010609060101010101" pitchFamily="49" charset="-122"/>
              </a:rPr>
              <a:t>假定算盘只有四档，且只能做加法，则在算盘上计算</a:t>
            </a:r>
            <a:endParaRPr lang="zh-CN" altLang="en-US" dirty="0">
              <a:solidFill>
                <a:srgbClr val="3333FF"/>
              </a:solidFill>
              <a:ea typeface="黑体" panose="02010609060101010101" pitchFamily="49" charset="-122"/>
            </a:endParaRPr>
          </a:p>
          <a:p>
            <a:pPr algn="just">
              <a:buFontTx/>
              <a:buNone/>
            </a:pPr>
            <a:r>
              <a:rPr lang="en-US" altLang="zh-CN" dirty="0">
                <a:solidFill>
                  <a:srgbClr val="3333FF"/>
                </a:solidFill>
                <a:ea typeface="黑体" panose="02010609060101010101" pitchFamily="49" charset="-122"/>
              </a:rPr>
              <a:t>    9828-1928</a:t>
            </a:r>
            <a:r>
              <a:rPr lang="zh-CN" altLang="en-US" dirty="0">
                <a:solidFill>
                  <a:srgbClr val="3333FF"/>
                </a:solidFill>
                <a:ea typeface="黑体" panose="02010609060101010101" pitchFamily="49" charset="-122"/>
              </a:rPr>
              <a:t>等于多少？</a:t>
            </a:r>
            <a:endParaRPr lang="zh-CN" altLang="en-US" dirty="0">
              <a:solidFill>
                <a:srgbClr val="3333FF"/>
              </a:solidFill>
              <a:ea typeface="黑体" panose="02010609060101010101" pitchFamily="49" charset="-122"/>
            </a:endParaRPr>
          </a:p>
          <a:p>
            <a:pPr algn="just">
              <a:buFontTx/>
              <a:buNone/>
            </a:pPr>
            <a:r>
              <a:rPr lang="zh-CN" altLang="en-US" dirty="0">
                <a:ea typeface="黑体" panose="02010609060101010101" pitchFamily="49" charset="-122"/>
              </a:rPr>
              <a:t>    9828-1928=9828 + (10</a:t>
            </a:r>
            <a:r>
              <a:rPr lang="zh-CN" altLang="en-US" baseline="30000" dirty="0">
                <a:ea typeface="黑体" panose="02010609060101010101" pitchFamily="49" charset="-122"/>
              </a:rPr>
              <a:t>4 </a:t>
            </a:r>
            <a:r>
              <a:rPr lang="zh-CN" altLang="en-US" dirty="0">
                <a:ea typeface="黑体" panose="02010609060101010101" pitchFamily="49" charset="-122"/>
              </a:rPr>
              <a:t>- 1928)</a:t>
            </a:r>
            <a:endParaRPr lang="zh-CN" altLang="en-US" dirty="0">
              <a:ea typeface="黑体" panose="02010609060101010101" pitchFamily="49" charset="-122"/>
            </a:endParaRPr>
          </a:p>
          <a:p>
            <a:pPr algn="just">
              <a:buFontTx/>
              <a:buNone/>
            </a:pPr>
            <a:r>
              <a:rPr lang="zh-CN" altLang="en-US" dirty="0">
                <a:ea typeface="黑体" panose="02010609060101010101" pitchFamily="49" charset="-122"/>
              </a:rPr>
              <a:t>                   =9828 + 8072</a:t>
            </a:r>
            <a:endParaRPr lang="zh-CN" altLang="en-US" dirty="0">
              <a:ea typeface="黑体" panose="02010609060101010101" pitchFamily="49" charset="-122"/>
            </a:endParaRPr>
          </a:p>
          <a:p>
            <a:pPr algn="just">
              <a:buFontTx/>
              <a:buNone/>
            </a:pPr>
            <a:r>
              <a:rPr lang="zh-CN" altLang="en-US" dirty="0">
                <a:ea typeface="黑体" panose="02010609060101010101" pitchFamily="49" charset="-122"/>
              </a:rPr>
              <a:t>                   = 1 7900  </a:t>
            </a:r>
            <a:endParaRPr lang="zh-CN" altLang="en-US" dirty="0">
              <a:ea typeface="黑体" panose="02010609060101010101" pitchFamily="49" charset="-122"/>
            </a:endParaRPr>
          </a:p>
          <a:p>
            <a:pPr algn="just">
              <a:buFontTx/>
              <a:buNone/>
            </a:pPr>
            <a:r>
              <a:rPr lang="zh-CN" altLang="en-US" dirty="0">
                <a:ea typeface="黑体" panose="02010609060101010101" pitchFamily="49" charset="-122"/>
              </a:rPr>
              <a:t>        	       =7900</a:t>
            </a:r>
            <a:r>
              <a:rPr lang="zh-CN" altLang="en-US" dirty="0">
                <a:solidFill>
                  <a:srgbClr val="FF0000"/>
                </a:solidFill>
                <a:ea typeface="黑体" panose="02010609060101010101" pitchFamily="49" charset="-122"/>
              </a:rPr>
              <a:t>（</a:t>
            </a:r>
            <a:r>
              <a:rPr lang="en-US" altLang="zh-CN" dirty="0">
                <a:solidFill>
                  <a:srgbClr val="FF0000"/>
                </a:solidFill>
                <a:ea typeface="黑体" panose="02010609060101010101" pitchFamily="49" charset="-122"/>
              </a:rPr>
              <a:t>mod 10</a:t>
            </a:r>
            <a:r>
              <a:rPr lang="en-US" altLang="zh-CN" baseline="30000" dirty="0">
                <a:solidFill>
                  <a:srgbClr val="FF0000"/>
                </a:solidFill>
                <a:ea typeface="黑体" panose="02010609060101010101" pitchFamily="49" charset="-122"/>
              </a:rPr>
              <a:t>4</a:t>
            </a:r>
            <a:r>
              <a:rPr lang="en-US" altLang="zh-CN" dirty="0">
                <a:solidFill>
                  <a:srgbClr val="FF0000"/>
                </a:solidFill>
                <a:ea typeface="黑体" panose="02010609060101010101" pitchFamily="49" charset="-122"/>
              </a:rPr>
              <a:t>）</a:t>
            </a:r>
            <a:endParaRPr lang="en-US" altLang="zh-CN" dirty="0">
              <a:solidFill>
                <a:srgbClr val="FF0000"/>
              </a:solidFill>
              <a:ea typeface="黑体" panose="02010609060101010101" pitchFamily="49" charset="-122"/>
            </a:endParaRPr>
          </a:p>
          <a:p>
            <a:endParaRPr lang="zh-CN" altLang="en-US" dirty="0"/>
          </a:p>
        </p:txBody>
      </p:sp>
      <p:sp>
        <p:nvSpPr>
          <p:cNvPr id="4" name="矩形 3"/>
          <p:cNvSpPr/>
          <p:nvPr/>
        </p:nvSpPr>
        <p:spPr>
          <a:xfrm>
            <a:off x="8041505" y="3514080"/>
            <a:ext cx="4150495" cy="461665"/>
          </a:xfrm>
          <a:prstGeom prst="rect">
            <a:avLst/>
          </a:prstGeom>
        </p:spPr>
        <p:txBody>
          <a:bodyPr wrap="none">
            <a:spAutoFit/>
          </a:bodyPr>
          <a:lstStyle/>
          <a:p>
            <a:pPr algn="just">
              <a:buFontTx/>
              <a:buNone/>
            </a:pPr>
            <a:r>
              <a:rPr lang="zh-CN" altLang="en-US" sz="2400" dirty="0">
                <a:solidFill>
                  <a:srgbClr val="CC0000"/>
                </a:solidFill>
                <a:latin typeface="微软雅黑" panose="020B0503020204020204" pitchFamily="34" charset="-122"/>
                <a:ea typeface="微软雅黑" panose="020B0503020204020204" pitchFamily="34" charset="-122"/>
              </a:rPr>
              <a:t>“4位十进制数” 模运算系统</a:t>
            </a:r>
            <a:endParaRPr lang="zh-CN" altLang="en-US" sz="2400" dirty="0">
              <a:solidFill>
                <a:srgbClr val="CC0000"/>
              </a:solidFill>
              <a:latin typeface="微软雅黑" panose="020B0503020204020204" pitchFamily="34" charset="-122"/>
              <a:ea typeface="微软雅黑" panose="020B0503020204020204" pitchFamily="34" charset="-122"/>
            </a:endParaRPr>
          </a:p>
        </p:txBody>
      </p:sp>
      <p:grpSp>
        <p:nvGrpSpPr>
          <p:cNvPr id="6" name="Group 10"/>
          <p:cNvGrpSpPr/>
          <p:nvPr/>
        </p:nvGrpSpPr>
        <p:grpSpPr bwMode="auto">
          <a:xfrm>
            <a:off x="3050503" y="4231091"/>
            <a:ext cx="6527800" cy="701675"/>
            <a:chOff x="1479" y="3118"/>
            <a:chExt cx="4112" cy="442"/>
          </a:xfrm>
        </p:grpSpPr>
        <p:sp>
          <p:nvSpPr>
            <p:cNvPr id="7" name="Rectangle 4"/>
            <p:cNvSpPr>
              <a:spLocks noChangeArrowheads="1"/>
            </p:cNvSpPr>
            <p:nvPr/>
          </p:nvSpPr>
          <p:spPr bwMode="auto">
            <a:xfrm>
              <a:off x="1479" y="3344"/>
              <a:ext cx="149" cy="192"/>
            </a:xfrm>
            <a:prstGeom prst="rect">
              <a:avLst/>
            </a:prstGeom>
            <a:noFill/>
            <a:ln w="28575">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 name="Text Box 7"/>
            <p:cNvSpPr txBox="1">
              <a:spLocks noChangeArrowheads="1"/>
            </p:cNvSpPr>
            <p:nvPr/>
          </p:nvSpPr>
          <p:spPr bwMode="auto">
            <a:xfrm>
              <a:off x="2791" y="3118"/>
              <a:ext cx="2800" cy="442"/>
            </a:xfrm>
            <a:prstGeom prst="rect">
              <a:avLst/>
            </a:prstGeom>
            <a:noFill/>
            <a:ln w="28575">
              <a:noFill/>
              <a:miter lim="800000"/>
            </a:ln>
            <a:effectLst/>
          </p:spPr>
          <p:txBody>
            <a:bodyPr>
              <a:spAutoFit/>
            </a:bodyPr>
            <a:lstStyle/>
            <a:p>
              <a:pPr>
                <a:spcBef>
                  <a:spcPct val="50000"/>
                </a:spcBef>
                <a:defRPr/>
              </a:pPr>
              <a:r>
                <a:rPr lang="zh-CN" altLang="en-US" sz="2000" b="1" dirty="0">
                  <a:solidFill>
                    <a:srgbClr val="CC0000"/>
                  </a:solidFill>
                  <a:latin typeface="微软雅黑" panose="020B0503020204020204" pitchFamily="34" charset="-122"/>
                  <a:ea typeface="微软雅黑" panose="020B0503020204020204" pitchFamily="34" charset="-122"/>
                </a:rPr>
                <a:t>取模即只留余数，高位“</a:t>
              </a:r>
              <a:r>
                <a:rPr lang="en-US" altLang="zh-CN" sz="2000" b="1" dirty="0">
                  <a:solidFill>
                    <a:srgbClr val="CC0000"/>
                  </a:solidFill>
                  <a:latin typeface="微软雅黑" panose="020B0503020204020204" pitchFamily="34" charset="-122"/>
                  <a:ea typeface="微软雅黑" panose="020B0503020204020204" pitchFamily="34" charset="-122"/>
                </a:rPr>
                <a:t>1”</a:t>
              </a:r>
              <a:r>
                <a:rPr lang="zh-CN" altLang="en-US" sz="2000" b="1" dirty="0">
                  <a:solidFill>
                    <a:srgbClr val="CC0000"/>
                  </a:solidFill>
                  <a:latin typeface="微软雅黑" panose="020B0503020204020204" pitchFamily="34" charset="-122"/>
                  <a:ea typeface="微软雅黑" panose="020B0503020204020204" pitchFamily="34" charset="-122"/>
                </a:rPr>
                <a:t>被丢弃！相当于只有低</a:t>
              </a:r>
              <a:r>
                <a:rPr lang="en-US" altLang="zh-CN" sz="2000" b="1" dirty="0">
                  <a:solidFill>
                    <a:srgbClr val="CC0000"/>
                  </a:solidFill>
                  <a:latin typeface="微软雅黑" panose="020B0503020204020204" pitchFamily="34" charset="-122"/>
                  <a:ea typeface="微软雅黑" panose="020B0503020204020204" pitchFamily="34" charset="-122"/>
                </a:rPr>
                <a:t>4</a:t>
              </a:r>
              <a:r>
                <a:rPr lang="zh-CN" altLang="en-US" sz="2000" b="1" dirty="0">
                  <a:solidFill>
                    <a:srgbClr val="CC0000"/>
                  </a:solidFill>
                  <a:latin typeface="微软雅黑" panose="020B0503020204020204" pitchFamily="34" charset="-122"/>
                  <a:ea typeface="微软雅黑" panose="020B0503020204020204" pitchFamily="34" charset="-122"/>
                </a:rPr>
                <a:t>位留在算盘上。</a:t>
              </a:r>
              <a:endParaRPr lang="en-US" altLang="zh-CN" sz="2000" b="1" dirty="0">
                <a:solidFill>
                  <a:srgbClr val="CC0000"/>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flipH="1">
              <a:off x="1706" y="3263"/>
              <a:ext cx="1134" cy="110"/>
            </a:xfrm>
            <a:prstGeom prst="line">
              <a:avLst/>
            </a:prstGeom>
            <a:noFill/>
            <a:ln w="28575">
              <a:solidFill>
                <a:srgbClr val="CC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bwMode="auto">
          <a:xfrm>
            <a:off x="2402233" y="2464232"/>
            <a:ext cx="6850250" cy="418454"/>
          </a:xfrm>
          <a:prstGeom prst="rect">
            <a:avLst/>
          </a:prstGeom>
          <a:solidFill>
            <a:schemeClr val="bg1"/>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补码</a:t>
            </a:r>
            <a:endParaRPr lang="zh-CN" altLang="en-US" dirty="0"/>
          </a:p>
        </p:txBody>
      </p:sp>
      <p:sp>
        <p:nvSpPr>
          <p:cNvPr id="3" name="内容占位符 2"/>
          <p:cNvSpPr>
            <a:spLocks noGrp="1"/>
          </p:cNvSpPr>
          <p:nvPr>
            <p:ph idx="1"/>
          </p:nvPr>
        </p:nvSpPr>
        <p:spPr>
          <a:xfrm>
            <a:off x="592667" y="987748"/>
            <a:ext cx="10922000" cy="4190891"/>
          </a:xfrm>
        </p:spPr>
        <p:txBody>
          <a:bodyPr/>
          <a:lstStyle/>
          <a:p>
            <a:r>
              <a:rPr lang="zh-CN" altLang="en-US" dirty="0"/>
              <a:t>运算器是一个模运算系统，适合用补码表示和运算</a:t>
            </a:r>
            <a:endParaRPr lang="en-US" altLang="zh-CN" dirty="0"/>
          </a:p>
          <a:p>
            <a:pPr lvl="1"/>
            <a:r>
              <a:rPr lang="zh-CN" altLang="en-US" dirty="0"/>
              <a:t>计算机中</a:t>
            </a:r>
            <a:r>
              <a:rPr lang="zh-CN" altLang="en-US" dirty="0">
                <a:solidFill>
                  <a:srgbClr val="FF0000"/>
                </a:solidFill>
              </a:rPr>
              <a:t>存储、运算和传送部件</a:t>
            </a:r>
            <a:r>
              <a:rPr lang="zh-CN" altLang="en-US" dirty="0"/>
              <a:t>都只有</a:t>
            </a:r>
            <a:r>
              <a:rPr lang="zh-CN" altLang="en-US" dirty="0">
                <a:solidFill>
                  <a:srgbClr val="FF0000"/>
                </a:solidFill>
              </a:rPr>
              <a:t>有限位</a:t>
            </a:r>
            <a:r>
              <a:rPr lang="zh-CN" altLang="en-US" dirty="0"/>
              <a:t>，</a:t>
            </a:r>
            <a:r>
              <a:rPr lang="zh-CN" altLang="en-US" dirty="0">
                <a:solidFill>
                  <a:srgbClr val="FF0000"/>
                </a:solidFill>
              </a:rPr>
              <a:t>机器数</a:t>
            </a:r>
            <a:r>
              <a:rPr lang="zh-CN" altLang="en-US" dirty="0"/>
              <a:t>就只能有</a:t>
            </a:r>
            <a:r>
              <a:rPr lang="zh-CN" altLang="en-US" dirty="0">
                <a:solidFill>
                  <a:srgbClr val="FF0000"/>
                </a:solidFill>
              </a:rPr>
              <a:t>有限位</a:t>
            </a:r>
            <a:endParaRPr lang="en-US" altLang="zh-CN" dirty="0">
              <a:solidFill>
                <a:srgbClr val="FF0000"/>
              </a:solidFill>
            </a:endParaRPr>
          </a:p>
          <a:p>
            <a:pPr lvl="1"/>
            <a:r>
              <a:rPr lang="zh-CN" altLang="en-US" dirty="0"/>
              <a:t>假定为</a:t>
            </a:r>
            <a:r>
              <a:rPr lang="en-US" altLang="zh-CN" dirty="0"/>
              <a:t>n</a:t>
            </a:r>
            <a:r>
              <a:rPr lang="zh-CN" altLang="en-US" dirty="0"/>
              <a:t>位，则运算结果只能保留低</a:t>
            </a:r>
            <a:r>
              <a:rPr lang="en-US" altLang="zh-CN" dirty="0"/>
              <a:t>n</a:t>
            </a:r>
            <a:r>
              <a:rPr lang="zh-CN" altLang="en-US" dirty="0"/>
              <a:t>位，所以，其模为</a:t>
            </a:r>
            <a:r>
              <a:rPr lang="en-US" altLang="zh-CN" dirty="0">
                <a:solidFill>
                  <a:srgbClr val="FF0000"/>
                </a:solidFill>
              </a:rPr>
              <a:t>2</a:t>
            </a:r>
            <a:r>
              <a:rPr lang="en-US" altLang="zh-CN" baseline="30000" dirty="0">
                <a:solidFill>
                  <a:srgbClr val="FF0000"/>
                </a:solidFill>
              </a:rPr>
              <a:t>n</a:t>
            </a:r>
            <a:r>
              <a:rPr lang="en-US" altLang="zh-CN" baseline="30000" dirty="0"/>
              <a:t> </a:t>
            </a:r>
            <a:endParaRPr lang="en-US" altLang="zh-CN" dirty="0"/>
          </a:p>
          <a:p>
            <a:pPr marL="495300" lvl="1" indent="0">
              <a:spcBef>
                <a:spcPct val="50000"/>
              </a:spcBef>
              <a:buNone/>
            </a:pPr>
            <a:r>
              <a:rPr lang="en-US" altLang="zh-CN" dirty="0">
                <a:solidFill>
                  <a:srgbClr val="FF0000"/>
                </a:solidFill>
              </a:rPr>
              <a:t>		</a:t>
            </a:r>
            <a:r>
              <a:rPr lang="zh-CN" altLang="en-US" dirty="0"/>
              <a:t>模的确定：</a:t>
            </a:r>
            <a:r>
              <a:rPr lang="zh-CN" altLang="en-US" dirty="0">
                <a:solidFill>
                  <a:srgbClr val="FF0000"/>
                </a:solidFill>
              </a:rPr>
              <a:t>规定位数</a:t>
            </a:r>
            <a:r>
              <a:rPr lang="zh-CN" altLang="en-US" dirty="0"/>
              <a:t>的</a:t>
            </a:r>
            <a:r>
              <a:rPr lang="zh-CN" altLang="en-US" dirty="0">
                <a:solidFill>
                  <a:srgbClr val="FF0000"/>
                </a:solidFill>
              </a:rPr>
              <a:t>最大编码</a:t>
            </a:r>
            <a:r>
              <a:rPr lang="zh-CN" altLang="en-US" dirty="0"/>
              <a:t>的</a:t>
            </a:r>
            <a:r>
              <a:rPr lang="zh-CN" altLang="en-US" dirty="0">
                <a:solidFill>
                  <a:srgbClr val="FF0000"/>
                </a:solidFill>
              </a:rPr>
              <a:t>下一个编码的值</a:t>
            </a:r>
            <a:endParaRPr lang="en-US" altLang="zh-CN" dirty="0">
              <a:solidFill>
                <a:srgbClr val="FF0000"/>
              </a:solidFill>
            </a:endParaRPr>
          </a:p>
          <a:p>
            <a:pPr>
              <a:spcBef>
                <a:spcPct val="50000"/>
              </a:spcBef>
            </a:pPr>
            <a:endParaRPr lang="en-US" altLang="zh-CN" dirty="0" smtClean="0"/>
          </a:p>
          <a:p>
            <a:pPr>
              <a:spcBef>
                <a:spcPct val="50000"/>
              </a:spcBef>
            </a:pPr>
            <a:r>
              <a:rPr lang="zh-CN" altLang="en-US" dirty="0" smtClean="0"/>
              <a:t>补码</a:t>
            </a:r>
            <a:r>
              <a:rPr lang="zh-CN" altLang="en-US" dirty="0"/>
              <a:t>的定义    假定补码有</a:t>
            </a:r>
            <a:r>
              <a:rPr lang="en-US" altLang="zh-CN" dirty="0"/>
              <a:t>n</a:t>
            </a:r>
            <a:r>
              <a:rPr lang="zh-CN" altLang="en-US" dirty="0"/>
              <a:t>位，则：</a:t>
            </a:r>
            <a:endParaRPr lang="zh-CN" altLang="en-US" dirty="0"/>
          </a:p>
          <a:p>
            <a:pPr lvl="1">
              <a:spcBef>
                <a:spcPct val="25000"/>
              </a:spcBef>
            </a:pPr>
            <a:r>
              <a:rPr lang="zh-CN" altLang="en-US" dirty="0">
                <a:solidFill>
                  <a:srgbClr val="CC0000"/>
                </a:solidFill>
              </a:rPr>
              <a:t>定点整数：</a:t>
            </a:r>
            <a:r>
              <a:rPr lang="en-US" altLang="zh-CN" dirty="0">
                <a:solidFill>
                  <a:srgbClr val="CC0000"/>
                </a:solidFill>
              </a:rPr>
              <a:t>[X]</a:t>
            </a:r>
            <a:r>
              <a:rPr lang="zh-CN" altLang="en-US" baseline="-25000" dirty="0">
                <a:solidFill>
                  <a:srgbClr val="CC0000"/>
                </a:solidFill>
              </a:rPr>
              <a:t>补</a:t>
            </a:r>
            <a:r>
              <a:rPr lang="en-US" altLang="zh-CN" dirty="0">
                <a:solidFill>
                  <a:srgbClr val="CC0000"/>
                </a:solidFill>
              </a:rPr>
              <a:t>= 2</a:t>
            </a:r>
            <a:r>
              <a:rPr lang="en-US" altLang="zh-CN" baseline="30000" dirty="0">
                <a:solidFill>
                  <a:srgbClr val="CC0000"/>
                </a:solidFill>
              </a:rPr>
              <a:t>n </a:t>
            </a:r>
            <a:r>
              <a:rPr lang="en-US" altLang="zh-CN" dirty="0">
                <a:solidFill>
                  <a:srgbClr val="CC0000"/>
                </a:solidFill>
              </a:rPr>
              <a:t>+ X   </a:t>
            </a:r>
            <a:r>
              <a:rPr lang="zh-CN" altLang="en-US" dirty="0">
                <a:solidFill>
                  <a:srgbClr val="CC0000"/>
                </a:solidFill>
              </a:rPr>
              <a:t>（</a:t>
            </a:r>
            <a:r>
              <a:rPr lang="en-US" altLang="zh-CN" dirty="0">
                <a:solidFill>
                  <a:srgbClr val="CC0000"/>
                </a:solidFill>
                <a:latin typeface="宋体" panose="02010600030101010101" pitchFamily="2" charset="-122"/>
              </a:rPr>
              <a:t>-</a:t>
            </a:r>
            <a:r>
              <a:rPr lang="en-US" altLang="zh-CN" dirty="0">
                <a:solidFill>
                  <a:srgbClr val="CC0000"/>
                </a:solidFill>
              </a:rPr>
              <a:t>2</a:t>
            </a:r>
            <a:r>
              <a:rPr lang="en-US" altLang="zh-CN" baseline="30000" dirty="0">
                <a:solidFill>
                  <a:srgbClr val="CC0000"/>
                </a:solidFill>
              </a:rPr>
              <a:t>n</a:t>
            </a:r>
            <a:r>
              <a:rPr lang="en-US" altLang="zh-CN" dirty="0">
                <a:solidFill>
                  <a:srgbClr val="CC0000"/>
                </a:solidFill>
                <a:cs typeface="Times New Roman" panose="02020603050405020304" pitchFamily="18" charset="0"/>
              </a:rPr>
              <a:t>≤</a:t>
            </a:r>
            <a:r>
              <a:rPr lang="en-US" altLang="zh-CN" dirty="0">
                <a:solidFill>
                  <a:srgbClr val="CC0000"/>
                </a:solidFill>
              </a:rPr>
              <a:t>X</a:t>
            </a:r>
            <a:r>
              <a:rPr lang="zh-CN" altLang="en-US" dirty="0">
                <a:solidFill>
                  <a:srgbClr val="CC0000"/>
                </a:solidFill>
              </a:rPr>
              <a:t>＜ </a:t>
            </a:r>
            <a:r>
              <a:rPr lang="en-US" altLang="zh-CN" dirty="0">
                <a:solidFill>
                  <a:srgbClr val="CC0000"/>
                </a:solidFill>
              </a:rPr>
              <a:t>2</a:t>
            </a:r>
            <a:r>
              <a:rPr lang="en-US" altLang="zh-CN" baseline="30000" dirty="0">
                <a:solidFill>
                  <a:srgbClr val="CC0000"/>
                </a:solidFill>
              </a:rPr>
              <a:t>n</a:t>
            </a:r>
            <a:r>
              <a:rPr lang="en-US" altLang="zh-CN" dirty="0">
                <a:solidFill>
                  <a:srgbClr val="CC0000"/>
                </a:solidFill>
              </a:rPr>
              <a:t> </a:t>
            </a:r>
            <a:r>
              <a:rPr lang="zh-CN" altLang="en-US" dirty="0">
                <a:solidFill>
                  <a:srgbClr val="CC0000"/>
                </a:solidFill>
              </a:rPr>
              <a:t>，</a:t>
            </a:r>
            <a:r>
              <a:rPr lang="en-US" altLang="zh-CN" dirty="0">
                <a:solidFill>
                  <a:srgbClr val="CC0000"/>
                </a:solidFill>
              </a:rPr>
              <a:t>mod 2</a:t>
            </a:r>
            <a:r>
              <a:rPr lang="en-US" altLang="zh-CN" baseline="30000" dirty="0">
                <a:solidFill>
                  <a:srgbClr val="CC0000"/>
                </a:solidFill>
              </a:rPr>
              <a:t>n</a:t>
            </a:r>
            <a:r>
              <a:rPr lang="zh-CN" altLang="en-US" dirty="0">
                <a:solidFill>
                  <a:srgbClr val="CC0000"/>
                </a:solidFill>
              </a:rPr>
              <a:t>）</a:t>
            </a:r>
            <a:endParaRPr lang="zh-CN" altLang="en-US" dirty="0">
              <a:solidFill>
                <a:srgbClr val="CC0000"/>
              </a:solidFill>
            </a:endParaRPr>
          </a:p>
          <a:p>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特殊数的补码</a:t>
            </a:r>
            <a:endParaRPr lang="zh-CN" altLang="en-US" dirty="0">
              <a:solidFill>
                <a:srgbClr val="003399"/>
              </a:solidFill>
            </a:endParaRPr>
          </a:p>
        </p:txBody>
      </p:sp>
      <p:sp>
        <p:nvSpPr>
          <p:cNvPr id="3" name="内容占位符 2"/>
          <p:cNvSpPr>
            <a:spLocks noGrp="1"/>
          </p:cNvSpPr>
          <p:nvPr>
            <p:ph idx="1"/>
          </p:nvPr>
        </p:nvSpPr>
        <p:spPr/>
        <p:txBody>
          <a:bodyPr/>
          <a:lstStyle/>
          <a:p>
            <a:r>
              <a:rPr lang="zh-CN" altLang="en-US" dirty="0"/>
              <a:t>例</a:t>
            </a:r>
            <a:r>
              <a:rPr lang="en-US" altLang="zh-CN" dirty="0"/>
              <a:t>2.12</a:t>
            </a:r>
            <a:r>
              <a:rPr lang="zh-CN" altLang="en-US" dirty="0"/>
              <a:t>：求补码的位数为</a:t>
            </a:r>
            <a:r>
              <a:rPr lang="en-US" altLang="zh-CN" dirty="0"/>
              <a:t>n</a:t>
            </a:r>
            <a:r>
              <a:rPr lang="zh-CN" altLang="en-US" dirty="0"/>
              <a:t>和</a:t>
            </a:r>
            <a:r>
              <a:rPr lang="en-US" altLang="zh-CN" dirty="0"/>
              <a:t>n+1</a:t>
            </a:r>
            <a:r>
              <a:rPr lang="zh-CN" altLang="en-US" dirty="0"/>
              <a:t>时</a:t>
            </a:r>
            <a:r>
              <a:rPr lang="en-US" altLang="zh-CN" dirty="0">
                <a:solidFill>
                  <a:srgbClr val="009900"/>
                </a:solidFill>
              </a:rPr>
              <a:t>-2</a:t>
            </a:r>
            <a:r>
              <a:rPr lang="en-US" altLang="zh-CN" baseline="30000" dirty="0">
                <a:solidFill>
                  <a:srgbClr val="009900"/>
                </a:solidFill>
              </a:rPr>
              <a:t>n-1</a:t>
            </a:r>
            <a:r>
              <a:rPr lang="zh-CN" altLang="en-US" dirty="0"/>
              <a:t>的补码</a:t>
            </a:r>
            <a:endParaRPr lang="en-US" altLang="zh-CN" dirty="0"/>
          </a:p>
          <a:p>
            <a:endParaRPr lang="en-US" altLang="zh-CN" dirty="0"/>
          </a:p>
          <a:p>
            <a:r>
              <a:rPr lang="zh-CN" altLang="en-US" dirty="0"/>
              <a:t>位数为</a:t>
            </a:r>
            <a:r>
              <a:rPr lang="en-US" altLang="zh-CN" dirty="0"/>
              <a:t>n</a:t>
            </a:r>
            <a:r>
              <a:rPr lang="zh-CN" altLang="en-US" dirty="0"/>
              <a:t>位时，模为</a:t>
            </a:r>
            <a:r>
              <a:rPr lang="en-US" altLang="zh-CN" dirty="0">
                <a:solidFill>
                  <a:srgbClr val="009900"/>
                </a:solidFill>
              </a:rPr>
              <a:t>2</a:t>
            </a:r>
            <a:r>
              <a:rPr lang="en-US" altLang="zh-CN" baseline="30000" dirty="0">
                <a:solidFill>
                  <a:srgbClr val="009900"/>
                </a:solidFill>
              </a:rPr>
              <a:t>n</a:t>
            </a:r>
            <a:endParaRPr lang="en-US" altLang="zh-CN" baseline="30000" dirty="0">
              <a:solidFill>
                <a:srgbClr val="009900"/>
              </a:solidFill>
            </a:endParaRPr>
          </a:p>
          <a:p>
            <a:endParaRPr lang="en-US" altLang="zh-CN" baseline="30000" dirty="0">
              <a:solidFill>
                <a:srgbClr val="009900"/>
              </a:solidFill>
            </a:endParaRPr>
          </a:p>
          <a:p>
            <a:endParaRPr lang="en-US" altLang="zh-CN" dirty="0"/>
          </a:p>
          <a:p>
            <a:r>
              <a:rPr lang="zh-CN" altLang="en-US" dirty="0"/>
              <a:t>位数为</a:t>
            </a:r>
            <a:r>
              <a:rPr lang="en-US" altLang="zh-CN" dirty="0"/>
              <a:t>n+1</a:t>
            </a:r>
            <a:r>
              <a:rPr lang="zh-CN" altLang="en-US" dirty="0"/>
              <a:t>位时，模为</a:t>
            </a:r>
            <a:r>
              <a:rPr lang="en-US" altLang="zh-CN" dirty="0">
                <a:solidFill>
                  <a:srgbClr val="009900"/>
                </a:solidFill>
              </a:rPr>
              <a:t>2</a:t>
            </a:r>
            <a:r>
              <a:rPr lang="en-US" altLang="zh-CN" baseline="30000" dirty="0">
                <a:solidFill>
                  <a:srgbClr val="009900"/>
                </a:solidFill>
              </a:rPr>
              <a:t>n+1</a:t>
            </a:r>
            <a:endParaRPr lang="en-US" altLang="zh-CN" baseline="30000" dirty="0">
              <a:solidFill>
                <a:srgbClr val="009900"/>
              </a:solidFill>
            </a:endParaRPr>
          </a:p>
          <a:p>
            <a:endParaRPr lang="en-US" altLang="zh-CN" baseline="30000" dirty="0">
              <a:solidFill>
                <a:srgbClr val="009900"/>
              </a:solidFill>
            </a:endParaRPr>
          </a:p>
          <a:p>
            <a:endParaRPr lang="en-US" altLang="zh-CN" baseline="30000" dirty="0">
              <a:solidFill>
                <a:srgbClr val="009900"/>
              </a:solidFill>
            </a:endParaRPr>
          </a:p>
          <a:p>
            <a:endParaRPr lang="en-US" altLang="zh-CN" baseline="30000" dirty="0">
              <a:solidFill>
                <a:srgbClr val="009900"/>
              </a:solidFill>
            </a:endParaRPr>
          </a:p>
          <a:p>
            <a:endParaRPr lang="en-US" altLang="zh-CN" baseline="30000" dirty="0">
              <a:solidFill>
                <a:srgbClr val="009900"/>
              </a:solidFill>
            </a:endParaRPr>
          </a:p>
          <a:p>
            <a:r>
              <a:rPr lang="zh-CN" altLang="en-US" dirty="0">
                <a:solidFill>
                  <a:srgbClr val="3333FF"/>
                </a:solidFill>
              </a:rPr>
              <a:t>结论：</a:t>
            </a:r>
            <a:r>
              <a:rPr lang="zh-CN" altLang="en-US" dirty="0">
                <a:solidFill>
                  <a:srgbClr val="FF0000"/>
                </a:solidFill>
              </a:rPr>
              <a:t>同一个真值</a:t>
            </a:r>
            <a:r>
              <a:rPr lang="zh-CN" altLang="en-US" dirty="0">
                <a:solidFill>
                  <a:srgbClr val="3333FF"/>
                </a:solidFill>
              </a:rPr>
              <a:t>在</a:t>
            </a:r>
            <a:r>
              <a:rPr lang="zh-CN" altLang="en-US" dirty="0">
                <a:solidFill>
                  <a:srgbClr val="FF0000"/>
                </a:solidFill>
              </a:rPr>
              <a:t>不同位数的机器</a:t>
            </a:r>
            <a:r>
              <a:rPr lang="zh-CN" altLang="en-US" dirty="0">
                <a:solidFill>
                  <a:srgbClr val="3333FF"/>
                </a:solidFill>
              </a:rPr>
              <a:t>中可能有</a:t>
            </a:r>
            <a:r>
              <a:rPr lang="zh-CN" altLang="en-US" dirty="0">
                <a:solidFill>
                  <a:srgbClr val="FF0000"/>
                </a:solidFill>
              </a:rPr>
              <a:t>不同的机器数</a:t>
            </a:r>
            <a:endParaRPr lang="zh-CN" altLang="en-US" dirty="0">
              <a:solidFill>
                <a:srgbClr val="FF0000"/>
              </a:solidFill>
            </a:endParaRPr>
          </a:p>
        </p:txBody>
      </p:sp>
      <p:sp>
        <p:nvSpPr>
          <p:cNvPr id="4" name="Text Box 5"/>
          <p:cNvSpPr txBox="1">
            <a:spLocks noChangeArrowheads="1"/>
          </p:cNvSpPr>
          <p:nvPr/>
        </p:nvSpPr>
        <p:spPr bwMode="auto">
          <a:xfrm>
            <a:off x="757406" y="3868693"/>
            <a:ext cx="26318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zh-CN" altLang="en-US" sz="2800" dirty="0">
                <a:solidFill>
                  <a:srgbClr val="009900"/>
                </a:solidFill>
              </a:rPr>
              <a:t>② </a:t>
            </a:r>
            <a:r>
              <a:rPr lang="en-US" altLang="zh-CN" sz="2800" dirty="0">
                <a:solidFill>
                  <a:srgbClr val="009900"/>
                </a:solidFill>
              </a:rPr>
              <a:t>[-2</a:t>
            </a:r>
            <a:r>
              <a:rPr lang="en-US" altLang="zh-CN" sz="2800" baseline="30000" dirty="0">
                <a:solidFill>
                  <a:srgbClr val="009900"/>
                </a:solidFill>
              </a:rPr>
              <a:t>n-1 </a:t>
            </a:r>
            <a:r>
              <a:rPr lang="en-US" altLang="zh-CN" sz="2800" dirty="0">
                <a:solidFill>
                  <a:srgbClr val="009900"/>
                </a:solidFill>
              </a:rPr>
              <a:t>]</a:t>
            </a:r>
            <a:r>
              <a:rPr lang="zh-CN" altLang="en-US" sz="2800" baseline="-25000" dirty="0">
                <a:solidFill>
                  <a:srgbClr val="009900"/>
                </a:solidFill>
              </a:rPr>
              <a:t>补</a:t>
            </a:r>
            <a:r>
              <a:rPr lang="en-US" altLang="zh-CN" sz="2800" dirty="0">
                <a:solidFill>
                  <a:srgbClr val="009900"/>
                </a:solidFill>
              </a:rPr>
              <a:t>=</a:t>
            </a:r>
            <a:endParaRPr lang="zh-CN" altLang="en-US" sz="2800" dirty="0">
              <a:solidFill>
                <a:srgbClr val="009900"/>
              </a:solidFill>
            </a:endParaRPr>
          </a:p>
        </p:txBody>
      </p:sp>
      <p:sp>
        <p:nvSpPr>
          <p:cNvPr id="5" name="Text Box 7"/>
          <p:cNvSpPr txBox="1">
            <a:spLocks noChangeArrowheads="1"/>
          </p:cNvSpPr>
          <p:nvPr/>
        </p:nvSpPr>
        <p:spPr bwMode="auto">
          <a:xfrm>
            <a:off x="757406" y="2452222"/>
            <a:ext cx="20167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zh-CN" altLang="en-US" sz="2800" dirty="0">
                <a:solidFill>
                  <a:srgbClr val="009900"/>
                </a:solidFill>
              </a:rPr>
              <a:t>① </a:t>
            </a:r>
            <a:r>
              <a:rPr lang="en-US" altLang="zh-CN" sz="2800" dirty="0">
                <a:solidFill>
                  <a:srgbClr val="009900"/>
                </a:solidFill>
              </a:rPr>
              <a:t>[-2</a:t>
            </a:r>
            <a:r>
              <a:rPr lang="en-US" altLang="zh-CN" sz="2800" baseline="30000" dirty="0">
                <a:solidFill>
                  <a:srgbClr val="009900"/>
                </a:solidFill>
              </a:rPr>
              <a:t>n-1</a:t>
            </a:r>
            <a:r>
              <a:rPr lang="en-US" altLang="zh-CN" sz="2800" dirty="0">
                <a:solidFill>
                  <a:srgbClr val="009900"/>
                </a:solidFill>
              </a:rPr>
              <a:t>]</a:t>
            </a:r>
            <a:r>
              <a:rPr lang="zh-CN" altLang="en-US" sz="2800" baseline="-25000" dirty="0">
                <a:solidFill>
                  <a:srgbClr val="009900"/>
                </a:solidFill>
              </a:rPr>
              <a:t>补</a:t>
            </a:r>
            <a:r>
              <a:rPr lang="en-US" altLang="zh-CN" sz="2800" dirty="0">
                <a:solidFill>
                  <a:srgbClr val="009900"/>
                </a:solidFill>
              </a:rPr>
              <a:t>=</a:t>
            </a:r>
            <a:endParaRPr lang="zh-CN" altLang="en-US" sz="2800" dirty="0">
              <a:solidFill>
                <a:srgbClr val="009900"/>
              </a:solidFill>
            </a:endParaRPr>
          </a:p>
        </p:txBody>
      </p:sp>
      <p:sp>
        <p:nvSpPr>
          <p:cNvPr id="9" name="矩形 8"/>
          <p:cNvSpPr/>
          <p:nvPr/>
        </p:nvSpPr>
        <p:spPr>
          <a:xfrm>
            <a:off x="2591682" y="2507734"/>
            <a:ext cx="1393330" cy="461665"/>
          </a:xfrm>
          <a:prstGeom prst="rect">
            <a:avLst/>
          </a:prstGeom>
        </p:spPr>
        <p:txBody>
          <a:bodyPr wrap="none">
            <a:spAutoFit/>
          </a:bodyPr>
          <a:lstStyle/>
          <a:p>
            <a:r>
              <a:rPr lang="en-US" altLang="zh-CN" sz="2400" b="1" dirty="0">
                <a:solidFill>
                  <a:srgbClr val="009900"/>
                </a:solidFill>
                <a:latin typeface="微软雅黑" panose="020B0503020204020204" pitchFamily="34" charset="-122"/>
                <a:ea typeface="微软雅黑" panose="020B0503020204020204" pitchFamily="34" charset="-122"/>
              </a:rPr>
              <a:t>2</a:t>
            </a:r>
            <a:r>
              <a:rPr lang="en-US" altLang="zh-CN" sz="2400" b="1" baseline="30000" dirty="0">
                <a:solidFill>
                  <a:srgbClr val="009900"/>
                </a:solidFill>
                <a:latin typeface="微软雅黑" panose="020B0503020204020204" pitchFamily="34" charset="-122"/>
                <a:ea typeface="微软雅黑" panose="020B0503020204020204" pitchFamily="34" charset="-122"/>
              </a:rPr>
              <a:t>n </a:t>
            </a:r>
            <a:r>
              <a:rPr lang="en-US" altLang="zh-CN" sz="2400" b="1" dirty="0">
                <a:solidFill>
                  <a:srgbClr val="009900"/>
                </a:solidFill>
                <a:latin typeface="微软雅黑" panose="020B0503020204020204" pitchFamily="34" charset="-122"/>
                <a:ea typeface="微软雅黑" panose="020B0503020204020204" pitchFamily="34" charset="-122"/>
              </a:rPr>
              <a:t>- 2</a:t>
            </a:r>
            <a:r>
              <a:rPr lang="en-US" altLang="zh-CN" sz="2400" b="1" baseline="30000" dirty="0">
                <a:solidFill>
                  <a:srgbClr val="009900"/>
                </a:solidFill>
                <a:latin typeface="微软雅黑" panose="020B0503020204020204" pitchFamily="34" charset="-122"/>
                <a:ea typeface="微软雅黑" panose="020B0503020204020204" pitchFamily="34" charset="-122"/>
              </a:rPr>
              <a:t>n-1 </a:t>
            </a:r>
            <a:endParaRPr lang="zh-CN" altLang="en-US"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3822343" y="2507734"/>
            <a:ext cx="4839786" cy="461665"/>
          </a:xfrm>
          <a:prstGeom prst="rect">
            <a:avLst/>
          </a:prstGeom>
        </p:spPr>
        <p:txBody>
          <a:bodyPr wrap="none">
            <a:spAutoFit/>
          </a:bodyPr>
          <a:lstStyle/>
          <a:p>
            <a:pPr>
              <a:spcBef>
                <a:spcPct val="25000"/>
              </a:spcBef>
            </a:pPr>
            <a:r>
              <a:rPr lang="en-US" altLang="zh-CN" sz="2400" b="1" dirty="0">
                <a:solidFill>
                  <a:srgbClr val="009900"/>
                </a:solidFill>
                <a:latin typeface="微软雅黑" panose="020B0503020204020204" pitchFamily="34" charset="-122"/>
                <a:ea typeface="微软雅黑" panose="020B0503020204020204" pitchFamily="34" charset="-122"/>
              </a:rPr>
              <a:t>= 10…0</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n-1</a:t>
            </a:r>
            <a:r>
              <a:rPr lang="zh-CN" altLang="en-US" sz="2400" b="1" dirty="0">
                <a:solidFill>
                  <a:srgbClr val="009900"/>
                </a:solidFill>
                <a:latin typeface="微软雅黑" panose="020B0503020204020204" pitchFamily="34" charset="-122"/>
                <a:ea typeface="微软雅黑" panose="020B0503020204020204" pitchFamily="34" charset="-122"/>
              </a:rPr>
              <a:t>个</a:t>
            </a:r>
            <a:r>
              <a:rPr lang="en-US" altLang="zh-CN" sz="2400" b="1" dirty="0">
                <a:solidFill>
                  <a:srgbClr val="009900"/>
                </a:solidFill>
                <a:latin typeface="微软雅黑" panose="020B0503020204020204" pitchFamily="34" charset="-122"/>
                <a:ea typeface="微软雅黑" panose="020B0503020204020204" pitchFamily="34" charset="-122"/>
              </a:rPr>
              <a:t>0</a:t>
            </a:r>
            <a:r>
              <a:rPr lang="zh-CN" altLang="en-US" sz="2400" b="1" dirty="0">
                <a:solidFill>
                  <a:srgbClr val="009900"/>
                </a:solidFill>
                <a:latin typeface="微软雅黑" panose="020B0503020204020204" pitchFamily="34" charset="-122"/>
                <a:ea typeface="微软雅黑" panose="020B0503020204020204" pitchFamily="34" charset="-122"/>
              </a:rPr>
              <a:t>） （</a:t>
            </a:r>
            <a:r>
              <a:rPr lang="en-US" altLang="zh-CN" sz="2400" b="1" dirty="0">
                <a:solidFill>
                  <a:srgbClr val="009900"/>
                </a:solidFill>
                <a:latin typeface="微软雅黑" panose="020B0503020204020204" pitchFamily="34" charset="-122"/>
                <a:ea typeface="微软雅黑" panose="020B0503020204020204" pitchFamily="34" charset="-122"/>
              </a:rPr>
              <a:t>mod 2</a:t>
            </a:r>
            <a:r>
              <a:rPr lang="en-US" altLang="zh-CN" sz="2400" b="1" baseline="30000" dirty="0">
                <a:solidFill>
                  <a:srgbClr val="009900"/>
                </a:solidFill>
                <a:latin typeface="微软雅黑" panose="020B0503020204020204" pitchFamily="34" charset="-122"/>
                <a:ea typeface="微软雅黑" panose="020B0503020204020204" pitchFamily="34" charset="-122"/>
              </a:rPr>
              <a:t>n</a:t>
            </a:r>
            <a:r>
              <a:rPr lang="zh-CN" altLang="en-US" sz="2400" b="1" dirty="0">
                <a:solidFill>
                  <a:srgbClr val="009900"/>
                </a:solidFill>
                <a:latin typeface="微软雅黑" panose="020B0503020204020204" pitchFamily="34" charset="-122"/>
                <a:ea typeface="微软雅黑" panose="020B0503020204020204" pitchFamily="34" charset="-122"/>
              </a:rPr>
              <a:t>）</a:t>
            </a:r>
            <a:endParaRPr lang="zh-CN" altLang="en-US" sz="2400" b="1" dirty="0">
              <a:solidFill>
                <a:srgbClr val="009900"/>
              </a:solidFill>
              <a:latin typeface="微软雅黑" panose="020B0503020204020204" pitchFamily="34" charset="-122"/>
              <a:ea typeface="微软雅黑" panose="020B0503020204020204" pitchFamily="34" charset="-122"/>
            </a:endParaRPr>
          </a:p>
        </p:txBody>
      </p:sp>
      <p:sp>
        <p:nvSpPr>
          <p:cNvPr id="17" name="矩形 16"/>
          <p:cNvSpPr/>
          <p:nvPr/>
        </p:nvSpPr>
        <p:spPr>
          <a:xfrm>
            <a:off x="2692558" y="3915989"/>
            <a:ext cx="1675459" cy="461665"/>
          </a:xfrm>
          <a:prstGeom prst="rect">
            <a:avLst/>
          </a:prstGeom>
        </p:spPr>
        <p:txBody>
          <a:bodyPr wrap="none">
            <a:spAutoFit/>
          </a:bodyPr>
          <a:lstStyle/>
          <a:p>
            <a:r>
              <a:rPr lang="en-US" altLang="zh-CN" sz="2400" b="1" dirty="0">
                <a:solidFill>
                  <a:srgbClr val="009900"/>
                </a:solidFill>
                <a:latin typeface="微软雅黑" panose="020B0503020204020204" pitchFamily="34" charset="-122"/>
                <a:ea typeface="微软雅黑" panose="020B0503020204020204" pitchFamily="34" charset="-122"/>
              </a:rPr>
              <a:t>2</a:t>
            </a:r>
            <a:r>
              <a:rPr lang="en-US" altLang="zh-CN" sz="2400" b="1" baseline="30000" dirty="0">
                <a:solidFill>
                  <a:srgbClr val="009900"/>
                </a:solidFill>
                <a:latin typeface="微软雅黑" panose="020B0503020204020204" pitchFamily="34" charset="-122"/>
                <a:ea typeface="微软雅黑" panose="020B0503020204020204" pitchFamily="34" charset="-122"/>
              </a:rPr>
              <a:t>n+1 </a:t>
            </a:r>
            <a:r>
              <a:rPr lang="en-US" altLang="zh-CN" sz="2400" b="1" dirty="0">
                <a:solidFill>
                  <a:srgbClr val="009900"/>
                </a:solidFill>
                <a:latin typeface="微软雅黑" panose="020B0503020204020204" pitchFamily="34" charset="-122"/>
                <a:ea typeface="微软雅黑" panose="020B0503020204020204" pitchFamily="34" charset="-122"/>
              </a:rPr>
              <a:t>- 2</a:t>
            </a:r>
            <a:r>
              <a:rPr lang="en-US" altLang="zh-CN" sz="2400" b="1" baseline="30000" dirty="0">
                <a:solidFill>
                  <a:srgbClr val="009900"/>
                </a:solidFill>
                <a:latin typeface="微软雅黑" panose="020B0503020204020204" pitchFamily="34" charset="-122"/>
                <a:ea typeface="微软雅黑" panose="020B0503020204020204" pitchFamily="34" charset="-122"/>
              </a:rPr>
              <a:t>n-1 </a:t>
            </a:r>
            <a:endParaRPr lang="zh-CN" altLang="en-US" sz="2400" b="1" dirty="0">
              <a:latin typeface="微软雅黑" panose="020B0503020204020204" pitchFamily="34" charset="-122"/>
              <a:ea typeface="微软雅黑" panose="020B0503020204020204" pitchFamily="34" charset="-122"/>
            </a:endParaRPr>
          </a:p>
        </p:txBody>
      </p:sp>
      <p:sp>
        <p:nvSpPr>
          <p:cNvPr id="18" name="矩形 17"/>
          <p:cNvSpPr/>
          <p:nvPr/>
        </p:nvSpPr>
        <p:spPr>
          <a:xfrm>
            <a:off x="4211224" y="3861154"/>
            <a:ext cx="5311069" cy="461665"/>
          </a:xfrm>
          <a:prstGeom prst="rect">
            <a:avLst/>
          </a:prstGeom>
        </p:spPr>
        <p:txBody>
          <a:bodyPr wrap="none">
            <a:spAutoFit/>
          </a:bodyPr>
          <a:lstStyle/>
          <a:p>
            <a:pPr>
              <a:spcBef>
                <a:spcPct val="25000"/>
              </a:spcBef>
            </a:pPr>
            <a:r>
              <a:rPr lang="en-US" altLang="zh-CN" sz="2400" b="1" dirty="0">
                <a:solidFill>
                  <a:srgbClr val="009900"/>
                </a:solidFill>
                <a:latin typeface="微软雅黑" panose="020B0503020204020204" pitchFamily="34" charset="-122"/>
                <a:ea typeface="微软雅黑" panose="020B0503020204020204" pitchFamily="34" charset="-122"/>
              </a:rPr>
              <a:t>= 110…0</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n-1</a:t>
            </a:r>
            <a:r>
              <a:rPr lang="zh-CN" altLang="en-US" sz="2400" b="1" dirty="0">
                <a:solidFill>
                  <a:srgbClr val="009900"/>
                </a:solidFill>
                <a:latin typeface="微软雅黑" panose="020B0503020204020204" pitchFamily="34" charset="-122"/>
                <a:ea typeface="微软雅黑" panose="020B0503020204020204" pitchFamily="34" charset="-122"/>
              </a:rPr>
              <a:t>个</a:t>
            </a:r>
            <a:r>
              <a:rPr lang="en-US" altLang="zh-CN" sz="2400" b="1" dirty="0">
                <a:solidFill>
                  <a:srgbClr val="009900"/>
                </a:solidFill>
                <a:latin typeface="微软雅黑" panose="020B0503020204020204" pitchFamily="34" charset="-122"/>
                <a:ea typeface="微软雅黑" panose="020B0503020204020204" pitchFamily="34" charset="-122"/>
              </a:rPr>
              <a:t>0</a:t>
            </a:r>
            <a:r>
              <a:rPr lang="zh-CN" altLang="en-US" sz="2400" b="1" dirty="0">
                <a:solidFill>
                  <a:srgbClr val="009900"/>
                </a:solidFill>
                <a:latin typeface="微软雅黑" panose="020B0503020204020204" pitchFamily="34" charset="-122"/>
                <a:ea typeface="微软雅黑" panose="020B0503020204020204" pitchFamily="34" charset="-122"/>
              </a:rPr>
              <a:t>） （</a:t>
            </a:r>
            <a:r>
              <a:rPr lang="en-US" altLang="zh-CN" sz="2400" b="1" dirty="0">
                <a:solidFill>
                  <a:srgbClr val="009900"/>
                </a:solidFill>
                <a:latin typeface="微软雅黑" panose="020B0503020204020204" pitchFamily="34" charset="-122"/>
                <a:ea typeface="微软雅黑" panose="020B0503020204020204" pitchFamily="34" charset="-122"/>
              </a:rPr>
              <a:t>mod 2</a:t>
            </a:r>
            <a:r>
              <a:rPr lang="en-US" altLang="zh-CN" sz="2400" b="1" baseline="30000" dirty="0">
                <a:solidFill>
                  <a:srgbClr val="009900"/>
                </a:solidFill>
                <a:latin typeface="微软雅黑" panose="020B0503020204020204" pitchFamily="34" charset="-122"/>
                <a:ea typeface="微软雅黑" panose="020B0503020204020204" pitchFamily="34" charset="-122"/>
              </a:rPr>
              <a:t>n+1</a:t>
            </a:r>
            <a:r>
              <a:rPr lang="zh-CN" altLang="en-US" sz="2400" b="1" dirty="0">
                <a:solidFill>
                  <a:srgbClr val="009900"/>
                </a:solidFill>
                <a:latin typeface="微软雅黑" panose="020B0503020204020204" pitchFamily="34" charset="-122"/>
                <a:ea typeface="微软雅黑" panose="020B0503020204020204" pitchFamily="34" charset="-122"/>
              </a:rPr>
              <a:t>）</a:t>
            </a:r>
            <a:endParaRPr lang="zh-CN" altLang="en-US" sz="2400" b="1" dirty="0">
              <a:solidFill>
                <a:srgbClr val="0099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特殊数的补码</a:t>
            </a:r>
            <a:endParaRPr lang="zh-CN" altLang="en-US" dirty="0">
              <a:solidFill>
                <a:srgbClr val="003399"/>
              </a:solidFill>
            </a:endParaRPr>
          </a:p>
        </p:txBody>
      </p:sp>
      <p:sp>
        <p:nvSpPr>
          <p:cNvPr id="3" name="内容占位符 2"/>
          <p:cNvSpPr>
            <a:spLocks noGrp="1"/>
          </p:cNvSpPr>
          <p:nvPr>
            <p:ph idx="1"/>
          </p:nvPr>
        </p:nvSpPr>
        <p:spPr/>
        <p:txBody>
          <a:bodyPr/>
          <a:lstStyle/>
          <a:p>
            <a:r>
              <a:rPr lang="zh-CN" altLang="en-US" dirty="0"/>
              <a:t>例</a:t>
            </a:r>
            <a:r>
              <a:rPr lang="en-US" altLang="zh-CN" dirty="0"/>
              <a:t>2.13</a:t>
            </a:r>
            <a:r>
              <a:rPr lang="zh-CN" altLang="en-US" dirty="0"/>
              <a:t>、</a:t>
            </a:r>
            <a:r>
              <a:rPr lang="en-US" altLang="zh-CN" dirty="0"/>
              <a:t>2.14</a:t>
            </a:r>
            <a:r>
              <a:rPr lang="zh-CN" altLang="en-US" dirty="0"/>
              <a:t>：设补码的位数为</a:t>
            </a:r>
            <a:r>
              <a:rPr lang="en-US" altLang="zh-CN" dirty="0"/>
              <a:t>n</a:t>
            </a:r>
            <a:r>
              <a:rPr lang="zh-CN" altLang="en-US" dirty="0"/>
              <a:t>位，求</a:t>
            </a:r>
            <a:r>
              <a:rPr lang="en-US" altLang="zh-CN" dirty="0"/>
              <a:t>-1</a:t>
            </a:r>
            <a:r>
              <a:rPr lang="zh-CN" altLang="en-US" dirty="0"/>
              <a:t>、</a:t>
            </a:r>
            <a:r>
              <a:rPr lang="en-US" altLang="zh-CN" dirty="0"/>
              <a:t>+0</a:t>
            </a:r>
            <a:r>
              <a:rPr lang="zh-CN" altLang="en-US" dirty="0"/>
              <a:t>和</a:t>
            </a:r>
            <a:r>
              <a:rPr lang="en-US" altLang="zh-CN" dirty="0"/>
              <a:t>-0</a:t>
            </a:r>
            <a:r>
              <a:rPr lang="zh-CN" altLang="en-US" dirty="0"/>
              <a:t>的补码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结论：</a:t>
            </a:r>
            <a:r>
              <a:rPr lang="en-US" altLang="zh-CN" dirty="0"/>
              <a:t>+0</a:t>
            </a:r>
            <a:r>
              <a:rPr lang="zh-CN" altLang="en-US" dirty="0"/>
              <a:t>和</a:t>
            </a:r>
            <a:r>
              <a:rPr lang="en-US" altLang="zh-CN" dirty="0"/>
              <a:t>-0</a:t>
            </a:r>
            <a:r>
              <a:rPr lang="zh-CN" altLang="en-US" dirty="0"/>
              <a:t>有相同的补码表示，即</a:t>
            </a:r>
            <a:r>
              <a:rPr lang="en-US" altLang="zh-CN" dirty="0"/>
              <a:t>0</a:t>
            </a:r>
            <a:r>
              <a:rPr lang="zh-CN" altLang="en-US" dirty="0"/>
              <a:t>的补码表示是唯一的</a:t>
            </a:r>
            <a:endParaRPr lang="en-US" altLang="zh-CN" dirty="0"/>
          </a:p>
          <a:p>
            <a:pPr lvl="1"/>
            <a:r>
              <a:rPr lang="zh-CN" altLang="en-US" dirty="0"/>
              <a:t>少占用一个编码，使</a:t>
            </a:r>
            <a:r>
              <a:rPr lang="en-US" altLang="zh-CN" dirty="0"/>
              <a:t>n</a:t>
            </a:r>
            <a:r>
              <a:rPr lang="zh-CN" altLang="en-US" dirty="0"/>
              <a:t>位补码比</a:t>
            </a:r>
            <a:r>
              <a:rPr lang="en-US" altLang="zh-CN" dirty="0"/>
              <a:t>n</a:t>
            </a:r>
            <a:r>
              <a:rPr lang="zh-CN" altLang="en-US" dirty="0"/>
              <a:t>位原码能够多表示一个最小负数</a:t>
            </a:r>
            <a:r>
              <a:rPr lang="en-US" altLang="zh-CN" dirty="0">
                <a:solidFill>
                  <a:srgbClr val="009900"/>
                </a:solidFill>
              </a:rPr>
              <a:t>-2</a:t>
            </a:r>
            <a:r>
              <a:rPr lang="en-US" altLang="zh-CN" baseline="30000" dirty="0">
                <a:solidFill>
                  <a:srgbClr val="009900"/>
                </a:solidFill>
              </a:rPr>
              <a:t>n-1 </a:t>
            </a:r>
            <a:endParaRPr lang="en-US" altLang="zh-CN" dirty="0"/>
          </a:p>
          <a:p>
            <a:endParaRPr lang="zh-CN" altLang="en-US" dirty="0"/>
          </a:p>
        </p:txBody>
      </p:sp>
      <p:sp>
        <p:nvSpPr>
          <p:cNvPr id="4" name="Text Box 5"/>
          <p:cNvSpPr txBox="1">
            <a:spLocks noChangeArrowheads="1"/>
          </p:cNvSpPr>
          <p:nvPr/>
        </p:nvSpPr>
        <p:spPr bwMode="auto">
          <a:xfrm>
            <a:off x="757406" y="1683438"/>
            <a:ext cx="162933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zh-CN" altLang="en-US" sz="2800" dirty="0">
                <a:solidFill>
                  <a:srgbClr val="009900"/>
                </a:solidFill>
              </a:rPr>
              <a:t> </a:t>
            </a:r>
            <a:r>
              <a:rPr lang="en-US" altLang="zh-CN" sz="2800" dirty="0">
                <a:solidFill>
                  <a:srgbClr val="009900"/>
                </a:solidFill>
              </a:rPr>
              <a:t>[-1]</a:t>
            </a:r>
            <a:r>
              <a:rPr lang="zh-CN" altLang="en-US" sz="2800" baseline="-25000" dirty="0">
                <a:solidFill>
                  <a:srgbClr val="009900"/>
                </a:solidFill>
              </a:rPr>
              <a:t>补</a:t>
            </a:r>
            <a:r>
              <a:rPr lang="en-US" altLang="zh-CN" sz="2800" dirty="0">
                <a:solidFill>
                  <a:srgbClr val="009900"/>
                </a:solidFill>
              </a:rPr>
              <a:t>=</a:t>
            </a:r>
            <a:endParaRPr lang="zh-CN" altLang="en-US" sz="2800" dirty="0">
              <a:solidFill>
                <a:srgbClr val="009900"/>
              </a:solidFill>
            </a:endParaRPr>
          </a:p>
        </p:txBody>
      </p:sp>
      <p:sp>
        <p:nvSpPr>
          <p:cNvPr id="6" name="Text Box 9"/>
          <p:cNvSpPr txBox="1">
            <a:spLocks noChangeArrowheads="1"/>
          </p:cNvSpPr>
          <p:nvPr/>
        </p:nvSpPr>
        <p:spPr bwMode="auto">
          <a:xfrm>
            <a:off x="757406" y="2754835"/>
            <a:ext cx="183427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zh-CN" altLang="en-US" sz="2800" dirty="0">
                <a:solidFill>
                  <a:srgbClr val="009900"/>
                </a:solidFill>
              </a:rPr>
              <a:t> </a:t>
            </a:r>
            <a:r>
              <a:rPr lang="en-US" altLang="zh-CN" sz="2800" dirty="0">
                <a:solidFill>
                  <a:srgbClr val="009900"/>
                </a:solidFill>
              </a:rPr>
              <a:t>[+0]</a:t>
            </a:r>
            <a:r>
              <a:rPr lang="zh-CN" altLang="en-US" sz="2800" baseline="-25000" dirty="0">
                <a:solidFill>
                  <a:srgbClr val="009900"/>
                </a:solidFill>
              </a:rPr>
              <a:t>补</a:t>
            </a:r>
            <a:r>
              <a:rPr lang="en-US" altLang="zh-CN" sz="2800" dirty="0">
                <a:solidFill>
                  <a:srgbClr val="009900"/>
                </a:solidFill>
              </a:rPr>
              <a:t>=</a:t>
            </a:r>
            <a:endParaRPr lang="zh-CN" altLang="en-US" dirty="0">
              <a:solidFill>
                <a:srgbClr val="009900"/>
              </a:solidFill>
            </a:endParaRPr>
          </a:p>
        </p:txBody>
      </p:sp>
      <p:sp>
        <p:nvSpPr>
          <p:cNvPr id="8" name="Text Box 9"/>
          <p:cNvSpPr txBox="1">
            <a:spLocks noChangeArrowheads="1"/>
          </p:cNvSpPr>
          <p:nvPr/>
        </p:nvSpPr>
        <p:spPr bwMode="auto">
          <a:xfrm>
            <a:off x="757406" y="3826231"/>
            <a:ext cx="6840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en-US" altLang="zh-CN" sz="2800" dirty="0">
                <a:solidFill>
                  <a:srgbClr val="009900"/>
                </a:solidFill>
              </a:rPr>
              <a:t>[+0]</a:t>
            </a:r>
            <a:r>
              <a:rPr lang="zh-CN" altLang="en-US" sz="2800" baseline="-25000" dirty="0">
                <a:solidFill>
                  <a:srgbClr val="009900"/>
                </a:solidFill>
              </a:rPr>
              <a:t>补</a:t>
            </a:r>
            <a:r>
              <a:rPr lang="en-US" altLang="zh-CN" sz="2800" dirty="0">
                <a:solidFill>
                  <a:srgbClr val="009900"/>
                </a:solidFill>
              </a:rPr>
              <a:t>=</a:t>
            </a:r>
            <a:endParaRPr lang="zh-CN" altLang="en-US" dirty="0">
              <a:solidFill>
                <a:srgbClr val="009900"/>
              </a:solidFill>
            </a:endParaRPr>
          </a:p>
        </p:txBody>
      </p:sp>
      <p:sp>
        <p:nvSpPr>
          <p:cNvPr id="11" name="矩形 10"/>
          <p:cNvSpPr/>
          <p:nvPr/>
        </p:nvSpPr>
        <p:spPr>
          <a:xfrm>
            <a:off x="2032230" y="1740885"/>
            <a:ext cx="1749197" cy="461665"/>
          </a:xfrm>
          <a:prstGeom prst="rect">
            <a:avLst/>
          </a:prstGeom>
        </p:spPr>
        <p:txBody>
          <a:bodyPr wrap="none">
            <a:spAutoFit/>
          </a:bodyPr>
          <a:lstStyle/>
          <a:p>
            <a:r>
              <a:rPr lang="en-US" altLang="zh-CN" sz="2400" b="1" dirty="0">
                <a:solidFill>
                  <a:srgbClr val="009900"/>
                </a:solidFill>
                <a:latin typeface="微软雅黑" panose="020B0503020204020204" pitchFamily="34" charset="-122"/>
                <a:ea typeface="微软雅黑" panose="020B0503020204020204" pitchFamily="34" charset="-122"/>
              </a:rPr>
              <a:t>2</a:t>
            </a:r>
            <a:r>
              <a:rPr lang="en-US" altLang="zh-CN" sz="2400" b="1" baseline="30000" dirty="0">
                <a:solidFill>
                  <a:srgbClr val="009900"/>
                </a:solidFill>
                <a:latin typeface="微软雅黑" panose="020B0503020204020204" pitchFamily="34" charset="-122"/>
                <a:ea typeface="微软雅黑" panose="020B0503020204020204" pitchFamily="34" charset="-122"/>
              </a:rPr>
              <a:t>n </a:t>
            </a:r>
            <a:r>
              <a:rPr lang="en-US" altLang="zh-CN" sz="2400" b="1" dirty="0">
                <a:solidFill>
                  <a:srgbClr val="009900"/>
                </a:solidFill>
                <a:latin typeface="微软雅黑" panose="020B0503020204020204" pitchFamily="34" charset="-122"/>
                <a:ea typeface="微软雅黑" panose="020B0503020204020204" pitchFamily="34" charset="-122"/>
              </a:rPr>
              <a:t>- 0…01 </a:t>
            </a:r>
            <a:endParaRPr lang="zh-CN" altLang="en-US"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3553926" y="1740885"/>
            <a:ext cx="4790094" cy="461665"/>
          </a:xfrm>
          <a:prstGeom prst="rect">
            <a:avLst/>
          </a:prstGeom>
        </p:spPr>
        <p:txBody>
          <a:bodyPr wrap="none">
            <a:spAutoFit/>
          </a:bodyPr>
          <a:lstStyle/>
          <a:p>
            <a:pPr>
              <a:spcBef>
                <a:spcPct val="25000"/>
              </a:spcBef>
            </a:pPr>
            <a:r>
              <a:rPr lang="en-US" altLang="zh-CN" sz="2400" b="1" dirty="0">
                <a:solidFill>
                  <a:srgbClr val="009900"/>
                </a:solidFill>
                <a:latin typeface="微软雅黑" panose="020B0503020204020204" pitchFamily="34" charset="-122"/>
                <a:ea typeface="微软雅黑" panose="020B0503020204020204" pitchFamily="34" charset="-122"/>
              </a:rPr>
              <a:t>= </a:t>
            </a:r>
            <a:r>
              <a:rPr lang="en-US" altLang="zh-CN" sz="2400" b="1" dirty="0">
                <a:solidFill>
                  <a:srgbClr val="3333FF"/>
                </a:solidFill>
                <a:latin typeface="微软雅黑" panose="020B0503020204020204" pitchFamily="34" charset="-122"/>
                <a:ea typeface="微软雅黑" panose="020B0503020204020204" pitchFamily="34" charset="-122"/>
              </a:rPr>
              <a:t>11…1</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n</a:t>
            </a:r>
            <a:r>
              <a:rPr lang="zh-CN" altLang="en-US" sz="2400" b="1" dirty="0">
                <a:solidFill>
                  <a:srgbClr val="009900"/>
                </a:solidFill>
                <a:latin typeface="微软雅黑" panose="020B0503020204020204" pitchFamily="34" charset="-122"/>
                <a:ea typeface="微软雅黑" panose="020B0503020204020204" pitchFamily="34" charset="-122"/>
              </a:rPr>
              <a:t>个</a:t>
            </a:r>
            <a:r>
              <a:rPr lang="en-US" altLang="zh-CN" sz="2400" b="1" dirty="0">
                <a:solidFill>
                  <a:srgbClr val="009900"/>
                </a:solidFill>
                <a:latin typeface="微软雅黑" panose="020B0503020204020204" pitchFamily="34" charset="-122"/>
                <a:ea typeface="微软雅黑" panose="020B0503020204020204" pitchFamily="34" charset="-122"/>
              </a:rPr>
              <a:t>1</a:t>
            </a:r>
            <a:r>
              <a:rPr lang="zh-CN" altLang="en-US" sz="2400" b="1" dirty="0">
                <a:solidFill>
                  <a:srgbClr val="009900"/>
                </a:solidFill>
                <a:latin typeface="微软雅黑" panose="020B0503020204020204" pitchFamily="34" charset="-122"/>
                <a:ea typeface="微软雅黑" panose="020B0503020204020204" pitchFamily="34" charset="-122"/>
              </a:rPr>
              <a:t>）    （</a:t>
            </a:r>
            <a:r>
              <a:rPr lang="en-US" altLang="zh-CN" sz="2400" b="1" dirty="0">
                <a:solidFill>
                  <a:srgbClr val="009900"/>
                </a:solidFill>
                <a:latin typeface="微软雅黑" panose="020B0503020204020204" pitchFamily="34" charset="-122"/>
                <a:ea typeface="微软雅黑" panose="020B0503020204020204" pitchFamily="34" charset="-122"/>
              </a:rPr>
              <a:t>mod 2</a:t>
            </a:r>
            <a:r>
              <a:rPr lang="en-US" altLang="zh-CN" sz="2400" b="1" baseline="30000" dirty="0">
                <a:solidFill>
                  <a:srgbClr val="009900"/>
                </a:solidFill>
                <a:latin typeface="微软雅黑" panose="020B0503020204020204" pitchFamily="34" charset="-122"/>
                <a:ea typeface="微软雅黑" panose="020B0503020204020204" pitchFamily="34" charset="-122"/>
              </a:rPr>
              <a:t>n</a:t>
            </a:r>
            <a:r>
              <a:rPr lang="zh-CN" altLang="en-US" sz="2400" b="1" dirty="0">
                <a:solidFill>
                  <a:srgbClr val="009900"/>
                </a:solidFill>
                <a:latin typeface="微软雅黑" panose="020B0503020204020204" pitchFamily="34" charset="-122"/>
                <a:ea typeface="微软雅黑" panose="020B0503020204020204" pitchFamily="34" charset="-122"/>
              </a:rPr>
              <a:t>）</a:t>
            </a:r>
            <a:endParaRPr lang="zh-CN" altLang="en-US" sz="2400" b="1" dirty="0">
              <a:solidFill>
                <a:srgbClr val="009900"/>
              </a:solidFill>
              <a:latin typeface="微软雅黑" panose="020B0503020204020204" pitchFamily="34" charset="-122"/>
              <a:ea typeface="微软雅黑" panose="020B0503020204020204" pitchFamily="34" charset="-122"/>
            </a:endParaRPr>
          </a:p>
        </p:txBody>
      </p:sp>
      <p:sp>
        <p:nvSpPr>
          <p:cNvPr id="13" name="矩形 12"/>
          <p:cNvSpPr/>
          <p:nvPr/>
        </p:nvSpPr>
        <p:spPr>
          <a:xfrm>
            <a:off x="2061278" y="2812282"/>
            <a:ext cx="1173719" cy="461665"/>
          </a:xfrm>
          <a:prstGeom prst="rect">
            <a:avLst/>
          </a:prstGeom>
        </p:spPr>
        <p:txBody>
          <a:bodyPr wrap="none">
            <a:spAutoFit/>
          </a:bodyPr>
          <a:lstStyle/>
          <a:p>
            <a:r>
              <a:rPr lang="en-US" altLang="zh-CN" sz="2400" b="1" dirty="0">
                <a:solidFill>
                  <a:srgbClr val="009900"/>
                </a:solidFill>
                <a:latin typeface="微软雅黑" panose="020B0503020204020204" pitchFamily="34" charset="-122"/>
                <a:ea typeface="微软雅黑" panose="020B0503020204020204" pitchFamily="34" charset="-122"/>
              </a:rPr>
              <a:t>2</a:t>
            </a:r>
            <a:r>
              <a:rPr lang="en-US" altLang="zh-CN" sz="2400" b="1" baseline="30000" dirty="0">
                <a:solidFill>
                  <a:srgbClr val="009900"/>
                </a:solidFill>
                <a:latin typeface="微软雅黑" panose="020B0503020204020204" pitchFamily="34" charset="-122"/>
                <a:ea typeface="微软雅黑" panose="020B0503020204020204" pitchFamily="34" charset="-122"/>
              </a:rPr>
              <a:t>n </a:t>
            </a:r>
            <a:r>
              <a:rPr lang="en-US" altLang="zh-CN" sz="2400" b="1" dirty="0">
                <a:solidFill>
                  <a:srgbClr val="009900"/>
                </a:solidFill>
                <a:latin typeface="微软雅黑" panose="020B0503020204020204" pitchFamily="34" charset="-122"/>
                <a:ea typeface="微软雅黑" panose="020B0503020204020204" pitchFamily="34" charset="-122"/>
              </a:rPr>
              <a:t>+ 0 </a:t>
            </a:r>
            <a:endParaRPr lang="zh-CN" altLang="en-US" sz="2400" b="1" dirty="0">
              <a:latin typeface="微软雅黑" panose="020B0503020204020204" pitchFamily="34" charset="-122"/>
              <a:ea typeface="微软雅黑" panose="020B0503020204020204" pitchFamily="34" charset="-122"/>
            </a:endParaRPr>
          </a:p>
        </p:txBody>
      </p:sp>
      <p:sp>
        <p:nvSpPr>
          <p:cNvPr id="14" name="矩形 13"/>
          <p:cNvSpPr/>
          <p:nvPr/>
        </p:nvSpPr>
        <p:spPr>
          <a:xfrm>
            <a:off x="3063762" y="2812282"/>
            <a:ext cx="5661787" cy="461665"/>
          </a:xfrm>
          <a:prstGeom prst="rect">
            <a:avLst/>
          </a:prstGeom>
        </p:spPr>
        <p:txBody>
          <a:bodyPr wrap="square">
            <a:spAutoFit/>
          </a:bodyPr>
          <a:lstStyle/>
          <a:p>
            <a:r>
              <a:rPr lang="en-US" altLang="zh-CN" sz="2400" b="1" dirty="0">
                <a:solidFill>
                  <a:srgbClr val="009900"/>
                </a:solidFill>
                <a:latin typeface="微软雅黑" panose="020B0503020204020204" pitchFamily="34" charset="-122"/>
                <a:ea typeface="微软雅黑" panose="020B0503020204020204" pitchFamily="34" charset="-122"/>
              </a:rPr>
              <a:t>= 00…0</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n</a:t>
            </a:r>
            <a:r>
              <a:rPr lang="zh-CN" altLang="en-US" sz="2400" b="1" dirty="0">
                <a:solidFill>
                  <a:srgbClr val="009900"/>
                </a:solidFill>
                <a:latin typeface="微软雅黑" panose="020B0503020204020204" pitchFamily="34" charset="-122"/>
                <a:ea typeface="微软雅黑" panose="020B0503020204020204" pitchFamily="34" charset="-122"/>
              </a:rPr>
              <a:t>个</a:t>
            </a:r>
            <a:r>
              <a:rPr lang="en-US" altLang="zh-CN" sz="2400" b="1" dirty="0">
                <a:solidFill>
                  <a:srgbClr val="009900"/>
                </a:solidFill>
                <a:latin typeface="微软雅黑" panose="020B0503020204020204" pitchFamily="34" charset="-122"/>
                <a:ea typeface="微软雅黑" panose="020B0503020204020204" pitchFamily="34" charset="-122"/>
              </a:rPr>
              <a:t>0</a:t>
            </a:r>
            <a:r>
              <a:rPr lang="zh-CN" altLang="en-US" sz="2400" b="1" dirty="0">
                <a:solidFill>
                  <a:srgbClr val="009900"/>
                </a:solidFill>
                <a:latin typeface="微软雅黑" panose="020B0503020204020204" pitchFamily="34" charset="-122"/>
                <a:ea typeface="微软雅黑" panose="020B0503020204020204" pitchFamily="34" charset="-122"/>
              </a:rPr>
              <a:t>）         （</a:t>
            </a:r>
            <a:r>
              <a:rPr lang="en-US" altLang="zh-CN" sz="2400" b="1" dirty="0">
                <a:solidFill>
                  <a:srgbClr val="009900"/>
                </a:solidFill>
                <a:latin typeface="微软雅黑" panose="020B0503020204020204" pitchFamily="34" charset="-122"/>
                <a:ea typeface="微软雅黑" panose="020B0503020204020204" pitchFamily="34" charset="-122"/>
              </a:rPr>
              <a:t>mod 2</a:t>
            </a:r>
            <a:r>
              <a:rPr lang="en-US" altLang="zh-CN" sz="2400" b="1" baseline="30000" dirty="0">
                <a:solidFill>
                  <a:srgbClr val="009900"/>
                </a:solidFill>
                <a:latin typeface="微软雅黑" panose="020B0503020204020204" pitchFamily="34" charset="-122"/>
                <a:ea typeface="微软雅黑" panose="020B0503020204020204" pitchFamily="34" charset="-122"/>
              </a:rPr>
              <a:t>n</a:t>
            </a:r>
            <a:r>
              <a:rPr lang="zh-CN" altLang="en-US" sz="2400" b="1" dirty="0">
                <a:solidFill>
                  <a:srgbClr val="009900"/>
                </a:solidFill>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15" name="矩形 14"/>
          <p:cNvSpPr/>
          <p:nvPr/>
        </p:nvSpPr>
        <p:spPr>
          <a:xfrm>
            <a:off x="2092273" y="3922394"/>
            <a:ext cx="1074333" cy="461665"/>
          </a:xfrm>
          <a:prstGeom prst="rect">
            <a:avLst/>
          </a:prstGeom>
        </p:spPr>
        <p:txBody>
          <a:bodyPr wrap="none">
            <a:spAutoFit/>
          </a:bodyPr>
          <a:lstStyle/>
          <a:p>
            <a:r>
              <a:rPr lang="en-US" altLang="zh-CN" sz="2400" b="1" dirty="0">
                <a:solidFill>
                  <a:srgbClr val="009900"/>
                </a:solidFill>
                <a:latin typeface="微软雅黑" panose="020B0503020204020204" pitchFamily="34" charset="-122"/>
                <a:ea typeface="微软雅黑" panose="020B0503020204020204" pitchFamily="34" charset="-122"/>
              </a:rPr>
              <a:t>2</a:t>
            </a:r>
            <a:r>
              <a:rPr lang="en-US" altLang="zh-CN" sz="2400" b="1" baseline="30000" dirty="0">
                <a:solidFill>
                  <a:srgbClr val="009900"/>
                </a:solidFill>
                <a:latin typeface="微软雅黑" panose="020B0503020204020204" pitchFamily="34" charset="-122"/>
                <a:ea typeface="微软雅黑" panose="020B0503020204020204" pitchFamily="34" charset="-122"/>
              </a:rPr>
              <a:t>n </a:t>
            </a:r>
            <a:r>
              <a:rPr lang="en-US" altLang="zh-CN" sz="2400" b="1" dirty="0">
                <a:solidFill>
                  <a:srgbClr val="009900"/>
                </a:solidFill>
                <a:latin typeface="微软雅黑" panose="020B0503020204020204" pitchFamily="34" charset="-122"/>
                <a:ea typeface="微软雅黑" panose="020B0503020204020204" pitchFamily="34" charset="-122"/>
              </a:rPr>
              <a:t>- 0 </a:t>
            </a:r>
            <a:endParaRPr lang="zh-CN" altLang="en-US" sz="2400" b="1" dirty="0">
              <a:latin typeface="微软雅黑" panose="020B0503020204020204" pitchFamily="34" charset="-122"/>
              <a:ea typeface="微软雅黑" panose="020B0503020204020204" pitchFamily="34" charset="-122"/>
            </a:endParaRPr>
          </a:p>
        </p:txBody>
      </p:sp>
      <p:sp>
        <p:nvSpPr>
          <p:cNvPr id="16" name="矩形 15"/>
          <p:cNvSpPr/>
          <p:nvPr/>
        </p:nvSpPr>
        <p:spPr>
          <a:xfrm>
            <a:off x="3094757" y="3922394"/>
            <a:ext cx="5338321" cy="461665"/>
          </a:xfrm>
          <a:prstGeom prst="rect">
            <a:avLst/>
          </a:prstGeom>
        </p:spPr>
        <p:txBody>
          <a:bodyPr wrap="none">
            <a:spAutoFit/>
          </a:bodyPr>
          <a:lstStyle/>
          <a:p>
            <a:r>
              <a:rPr lang="en-US" altLang="zh-CN" sz="2400" b="1" dirty="0">
                <a:solidFill>
                  <a:srgbClr val="009900"/>
                </a:solidFill>
                <a:latin typeface="微软雅黑" panose="020B0503020204020204" pitchFamily="34" charset="-122"/>
                <a:ea typeface="微软雅黑" panose="020B0503020204020204" pitchFamily="34" charset="-122"/>
              </a:rPr>
              <a:t>= 00…0</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n</a:t>
            </a:r>
            <a:r>
              <a:rPr lang="zh-CN" altLang="en-US" sz="2400" b="1" dirty="0">
                <a:solidFill>
                  <a:srgbClr val="009900"/>
                </a:solidFill>
                <a:latin typeface="微软雅黑" panose="020B0503020204020204" pitchFamily="34" charset="-122"/>
                <a:ea typeface="微软雅黑" panose="020B0503020204020204" pitchFamily="34" charset="-122"/>
              </a:rPr>
              <a:t>个</a:t>
            </a:r>
            <a:r>
              <a:rPr lang="en-US" altLang="zh-CN" sz="2400" b="1" dirty="0">
                <a:solidFill>
                  <a:srgbClr val="009900"/>
                </a:solidFill>
                <a:latin typeface="微软雅黑" panose="020B0503020204020204" pitchFamily="34" charset="-122"/>
                <a:ea typeface="微软雅黑" panose="020B0503020204020204" pitchFamily="34" charset="-122"/>
              </a:rPr>
              <a:t>0</a:t>
            </a:r>
            <a:r>
              <a:rPr lang="zh-CN" altLang="en-US" sz="2400" b="1" dirty="0">
                <a:solidFill>
                  <a:srgbClr val="009900"/>
                </a:solidFill>
                <a:latin typeface="微软雅黑" panose="020B0503020204020204" pitchFamily="34" charset="-122"/>
                <a:ea typeface="微软雅黑" panose="020B0503020204020204" pitchFamily="34" charset="-122"/>
              </a:rPr>
              <a:t>）         （</a:t>
            </a:r>
            <a:r>
              <a:rPr lang="en-US" altLang="zh-CN" sz="2400" b="1" dirty="0">
                <a:solidFill>
                  <a:srgbClr val="009900"/>
                </a:solidFill>
                <a:latin typeface="微软雅黑" panose="020B0503020204020204" pitchFamily="34" charset="-122"/>
                <a:ea typeface="微软雅黑" panose="020B0503020204020204" pitchFamily="34" charset="-122"/>
              </a:rPr>
              <a:t>mod 2</a:t>
            </a:r>
            <a:r>
              <a:rPr lang="en-US" altLang="zh-CN" sz="2400" b="1" baseline="30000" dirty="0">
                <a:solidFill>
                  <a:srgbClr val="009900"/>
                </a:solidFill>
                <a:latin typeface="微软雅黑" panose="020B0503020204020204" pitchFamily="34" charset="-122"/>
                <a:ea typeface="微软雅黑" panose="020B0503020204020204" pitchFamily="34" charset="-122"/>
              </a:rPr>
              <a:t>n</a:t>
            </a:r>
            <a:r>
              <a:rPr lang="zh-CN" altLang="en-US" sz="2400" b="1" dirty="0">
                <a:solidFill>
                  <a:srgbClr val="009900"/>
                </a:solidFill>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特殊数的补码</a:t>
            </a:r>
            <a:endParaRPr lang="zh-CN" altLang="en-US" dirty="0"/>
          </a:p>
        </p:txBody>
      </p:sp>
      <p:sp>
        <p:nvSpPr>
          <p:cNvPr id="3" name="内容占位符 2"/>
          <p:cNvSpPr>
            <a:spLocks noGrp="1"/>
          </p:cNvSpPr>
          <p:nvPr>
            <p:ph idx="1"/>
          </p:nvPr>
        </p:nvSpPr>
        <p:spPr/>
        <p:txBody>
          <a:bodyPr/>
          <a:lstStyle/>
          <a:p>
            <a:r>
              <a:rPr lang="zh-CN" altLang="en-US" dirty="0"/>
              <a:t>求</a:t>
            </a:r>
            <a:r>
              <a:rPr lang="en-US" altLang="zh-CN" dirty="0"/>
              <a:t>n</a:t>
            </a:r>
            <a:r>
              <a:rPr lang="zh-CN" altLang="en-US" dirty="0"/>
              <a:t>位正整数</a:t>
            </a:r>
            <a:r>
              <a:rPr lang="en-US" altLang="zh-CN" dirty="0">
                <a:solidFill>
                  <a:srgbClr val="009900"/>
                </a:solidFill>
              </a:rPr>
              <a:t>2</a:t>
            </a:r>
            <a:r>
              <a:rPr lang="en-US" altLang="zh-CN" baseline="30000" dirty="0">
                <a:solidFill>
                  <a:srgbClr val="009900"/>
                </a:solidFill>
              </a:rPr>
              <a:t>n-1</a:t>
            </a:r>
            <a:r>
              <a:rPr lang="zh-CN" altLang="en-US" dirty="0"/>
              <a:t>的补码</a:t>
            </a:r>
            <a:endParaRPr lang="en-US" altLang="zh-CN" dirty="0"/>
          </a:p>
          <a:p>
            <a:endParaRPr lang="en-US" altLang="zh-CN" dirty="0"/>
          </a:p>
          <a:p>
            <a:r>
              <a:rPr lang="en-US" altLang="zh-CN" dirty="0"/>
              <a:t>[</a:t>
            </a:r>
            <a:r>
              <a:rPr lang="en-US" altLang="zh-CN" dirty="0">
                <a:solidFill>
                  <a:srgbClr val="009900"/>
                </a:solidFill>
              </a:rPr>
              <a:t>2</a:t>
            </a:r>
            <a:r>
              <a:rPr lang="en-US" altLang="zh-CN" baseline="30000" dirty="0">
                <a:solidFill>
                  <a:srgbClr val="009900"/>
                </a:solidFill>
              </a:rPr>
              <a:t>n-1</a:t>
            </a:r>
            <a:r>
              <a:rPr lang="en-US" altLang="zh-CN" dirty="0"/>
              <a:t>]</a:t>
            </a:r>
            <a:r>
              <a:rPr lang="zh-CN" altLang="en-US" baseline="-25000" dirty="0"/>
              <a:t>补 </a:t>
            </a:r>
            <a:r>
              <a:rPr lang="en-US" altLang="zh-CN" dirty="0"/>
              <a:t>=  </a:t>
            </a:r>
            <a:endParaRPr lang="en-US" altLang="zh-CN" dirty="0"/>
          </a:p>
          <a:p>
            <a:endParaRPr lang="en-US" altLang="zh-CN" dirty="0"/>
          </a:p>
          <a:p>
            <a:r>
              <a:rPr lang="zh-CN" altLang="en-US" dirty="0"/>
              <a:t>结果的符号位为</a:t>
            </a:r>
            <a:r>
              <a:rPr lang="en-US" altLang="zh-CN" dirty="0">
                <a:solidFill>
                  <a:srgbClr val="FF0000"/>
                </a:solidFill>
              </a:rPr>
              <a:t>1</a:t>
            </a:r>
            <a:r>
              <a:rPr lang="zh-CN" altLang="en-US" dirty="0"/>
              <a:t>，为负数，与实际情况不符</a:t>
            </a:r>
            <a:endParaRPr lang="en-US" altLang="zh-CN" dirty="0"/>
          </a:p>
          <a:p>
            <a:endParaRPr lang="en-US" altLang="zh-CN" dirty="0"/>
          </a:p>
          <a:p>
            <a:r>
              <a:rPr lang="zh-CN" altLang="en-US" dirty="0"/>
              <a:t>结论：</a:t>
            </a:r>
            <a:r>
              <a:rPr lang="en-US" altLang="zh-CN" dirty="0">
                <a:solidFill>
                  <a:srgbClr val="FF0000"/>
                </a:solidFill>
              </a:rPr>
              <a:t>n</a:t>
            </a:r>
            <a:r>
              <a:rPr lang="zh-CN" altLang="en-US" dirty="0">
                <a:solidFill>
                  <a:srgbClr val="FF0000"/>
                </a:solidFill>
              </a:rPr>
              <a:t>位补码不能表示</a:t>
            </a:r>
            <a:r>
              <a:rPr lang="en-US" altLang="zh-CN" dirty="0">
                <a:solidFill>
                  <a:srgbClr val="FF0000"/>
                </a:solidFill>
              </a:rPr>
              <a:t>2</a:t>
            </a:r>
            <a:r>
              <a:rPr lang="en-US" altLang="zh-CN" baseline="30000" dirty="0">
                <a:solidFill>
                  <a:srgbClr val="FF0000"/>
                </a:solidFill>
              </a:rPr>
              <a:t>n-1</a:t>
            </a:r>
            <a:endParaRPr lang="en-US" altLang="zh-CN" dirty="0">
              <a:solidFill>
                <a:srgbClr val="FF0000"/>
              </a:solidFill>
            </a:endParaRPr>
          </a:p>
          <a:p>
            <a:endParaRPr lang="en-US" altLang="zh-CN" dirty="0"/>
          </a:p>
          <a:p>
            <a:endParaRPr lang="en-US" altLang="zh-CN" dirty="0"/>
          </a:p>
          <a:p>
            <a:endParaRPr lang="en-US" altLang="zh-CN" dirty="0"/>
          </a:p>
          <a:p>
            <a:endParaRPr lang="zh-CN" altLang="en-US" dirty="0"/>
          </a:p>
        </p:txBody>
      </p:sp>
      <p:sp>
        <p:nvSpPr>
          <p:cNvPr id="6" name="矩形 5"/>
          <p:cNvSpPr/>
          <p:nvPr/>
        </p:nvSpPr>
        <p:spPr>
          <a:xfrm>
            <a:off x="2343709" y="2011788"/>
            <a:ext cx="2997937" cy="461665"/>
          </a:xfrm>
          <a:prstGeom prst="rect">
            <a:avLst/>
          </a:prstGeom>
        </p:spPr>
        <p:txBody>
          <a:bodyPr wrap="none">
            <a:spAutoFit/>
          </a:bodyPr>
          <a:lstStyle/>
          <a:p>
            <a:r>
              <a:rPr lang="en-US" altLang="zh-CN" sz="2400" b="1" dirty="0">
                <a:solidFill>
                  <a:srgbClr val="009900"/>
                </a:solidFill>
                <a:latin typeface="微软雅黑" panose="020B0503020204020204" pitchFamily="34" charset="-122"/>
                <a:ea typeface="微软雅黑" panose="020B0503020204020204" pitchFamily="34" charset="-122"/>
              </a:rPr>
              <a:t>2</a:t>
            </a:r>
            <a:r>
              <a:rPr lang="en-US" altLang="zh-CN" sz="2400" b="1" baseline="30000" dirty="0">
                <a:solidFill>
                  <a:srgbClr val="009900"/>
                </a:solidFill>
                <a:latin typeface="微软雅黑" panose="020B0503020204020204" pitchFamily="34" charset="-122"/>
                <a:ea typeface="微软雅黑" panose="020B0503020204020204" pitchFamily="34" charset="-122"/>
              </a:rPr>
              <a:t>n </a:t>
            </a:r>
            <a:r>
              <a:rPr lang="en-US" altLang="zh-CN" sz="2400" b="1" dirty="0">
                <a:solidFill>
                  <a:srgbClr val="009900"/>
                </a:solidFill>
                <a:latin typeface="微软雅黑" panose="020B0503020204020204" pitchFamily="34" charset="-122"/>
                <a:ea typeface="微软雅黑" panose="020B0503020204020204" pitchFamily="34" charset="-122"/>
              </a:rPr>
              <a:t>+ 2</a:t>
            </a:r>
            <a:r>
              <a:rPr lang="en-US" altLang="zh-CN" sz="2400" b="1" baseline="30000" dirty="0">
                <a:solidFill>
                  <a:srgbClr val="009900"/>
                </a:solidFill>
                <a:latin typeface="微软雅黑" panose="020B0503020204020204" pitchFamily="34" charset="-122"/>
                <a:ea typeface="微软雅黑" panose="020B0503020204020204" pitchFamily="34" charset="-122"/>
              </a:rPr>
              <a:t>n-1 </a:t>
            </a:r>
            <a:r>
              <a:rPr lang="en-US" altLang="zh-CN" sz="2400" b="1" dirty="0">
                <a:solidFill>
                  <a:srgbClr val="009900"/>
                </a:solidFill>
                <a:latin typeface="微软雅黑" panose="020B0503020204020204" pitchFamily="34" charset="-122"/>
                <a:ea typeface="微软雅黑" panose="020B0503020204020204" pitchFamily="34" charset="-122"/>
              </a:rPr>
              <a:t>(mod 2</a:t>
            </a:r>
            <a:r>
              <a:rPr lang="en-US" altLang="zh-CN" sz="2400" b="1" baseline="30000" dirty="0">
                <a:solidFill>
                  <a:srgbClr val="009900"/>
                </a:solidFill>
                <a:latin typeface="微软雅黑" panose="020B0503020204020204" pitchFamily="34" charset="-122"/>
                <a:ea typeface="微软雅黑" panose="020B0503020204020204" pitchFamily="34" charset="-122"/>
              </a:rPr>
              <a:t>n</a:t>
            </a:r>
            <a:r>
              <a:rPr lang="en-US" altLang="zh-CN" sz="2400" b="1" dirty="0">
                <a:solidFill>
                  <a:srgbClr val="009900"/>
                </a:solidFill>
                <a:latin typeface="微软雅黑" panose="020B0503020204020204" pitchFamily="34" charset="-122"/>
                <a:ea typeface="微软雅黑" panose="020B0503020204020204" pitchFamily="34" charset="-122"/>
              </a:rPr>
              <a:t>)</a:t>
            </a:r>
            <a:r>
              <a:rPr lang="en-US" altLang="zh-CN" sz="2400" b="1" baseline="30000" dirty="0">
                <a:solidFill>
                  <a:srgbClr val="009900"/>
                </a:solidFill>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7" name="矩形 6"/>
          <p:cNvSpPr/>
          <p:nvPr/>
        </p:nvSpPr>
        <p:spPr>
          <a:xfrm>
            <a:off x="5083804" y="2011788"/>
            <a:ext cx="4839786" cy="461665"/>
          </a:xfrm>
          <a:prstGeom prst="rect">
            <a:avLst/>
          </a:prstGeom>
        </p:spPr>
        <p:txBody>
          <a:bodyPr wrap="none">
            <a:spAutoFit/>
          </a:bodyPr>
          <a:lstStyle/>
          <a:p>
            <a:pPr>
              <a:spcBef>
                <a:spcPct val="25000"/>
              </a:spcBef>
            </a:pPr>
            <a:r>
              <a:rPr lang="en-US" altLang="zh-CN" sz="2400" b="1" dirty="0">
                <a:solidFill>
                  <a:srgbClr val="009900"/>
                </a:solidFill>
                <a:latin typeface="微软雅黑" panose="020B0503020204020204" pitchFamily="34" charset="-122"/>
                <a:ea typeface="微软雅黑" panose="020B0503020204020204" pitchFamily="34" charset="-122"/>
              </a:rPr>
              <a:t>= 10…0</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n-1</a:t>
            </a:r>
            <a:r>
              <a:rPr lang="zh-CN" altLang="en-US" sz="2400" b="1" dirty="0">
                <a:solidFill>
                  <a:srgbClr val="009900"/>
                </a:solidFill>
                <a:latin typeface="微软雅黑" panose="020B0503020204020204" pitchFamily="34" charset="-122"/>
                <a:ea typeface="微软雅黑" panose="020B0503020204020204" pitchFamily="34" charset="-122"/>
              </a:rPr>
              <a:t>个</a:t>
            </a:r>
            <a:r>
              <a:rPr lang="en-US" altLang="zh-CN" sz="2400" b="1" dirty="0">
                <a:solidFill>
                  <a:srgbClr val="009900"/>
                </a:solidFill>
                <a:latin typeface="微软雅黑" panose="020B0503020204020204" pitchFamily="34" charset="-122"/>
                <a:ea typeface="微软雅黑" panose="020B0503020204020204" pitchFamily="34" charset="-122"/>
              </a:rPr>
              <a:t>0</a:t>
            </a:r>
            <a:r>
              <a:rPr lang="zh-CN" altLang="en-US" sz="2400" b="1" dirty="0">
                <a:solidFill>
                  <a:srgbClr val="009900"/>
                </a:solidFill>
                <a:latin typeface="微软雅黑" panose="020B0503020204020204" pitchFamily="34" charset="-122"/>
                <a:ea typeface="微软雅黑" panose="020B0503020204020204" pitchFamily="34" charset="-122"/>
              </a:rPr>
              <a:t>） （</a:t>
            </a:r>
            <a:r>
              <a:rPr lang="en-US" altLang="zh-CN" sz="2400" b="1" dirty="0">
                <a:solidFill>
                  <a:srgbClr val="009900"/>
                </a:solidFill>
                <a:latin typeface="微软雅黑" panose="020B0503020204020204" pitchFamily="34" charset="-122"/>
                <a:ea typeface="微软雅黑" panose="020B0503020204020204" pitchFamily="34" charset="-122"/>
              </a:rPr>
              <a:t>mod 2</a:t>
            </a:r>
            <a:r>
              <a:rPr lang="en-US" altLang="zh-CN" sz="2400" b="1" baseline="30000" dirty="0">
                <a:solidFill>
                  <a:srgbClr val="009900"/>
                </a:solidFill>
                <a:latin typeface="微软雅黑" panose="020B0503020204020204" pitchFamily="34" charset="-122"/>
                <a:ea typeface="微软雅黑" panose="020B0503020204020204" pitchFamily="34" charset="-122"/>
              </a:rPr>
              <a:t>n</a:t>
            </a:r>
            <a:r>
              <a:rPr lang="zh-CN" altLang="en-US" sz="2400" b="1" dirty="0">
                <a:solidFill>
                  <a:srgbClr val="009900"/>
                </a:solidFill>
                <a:latin typeface="微软雅黑" panose="020B0503020204020204" pitchFamily="34" charset="-122"/>
                <a:ea typeface="微软雅黑" panose="020B0503020204020204" pitchFamily="34" charset="-122"/>
              </a:rPr>
              <a:t>）</a:t>
            </a:r>
            <a:endParaRPr lang="zh-CN" altLang="en-US" sz="2400" b="1" dirty="0">
              <a:solidFill>
                <a:srgbClr val="009900"/>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bwMode="auto">
          <a:xfrm flipH="1">
            <a:off x="3518115" y="2473453"/>
            <a:ext cx="2061275" cy="54871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a:t>定点数的编码表示</a:t>
            </a:r>
            <a:r>
              <a:rPr lang="en-US" altLang="zh-CN" dirty="0"/>
              <a:t>-</a:t>
            </a:r>
            <a:r>
              <a:rPr lang="zh-CN" altLang="en-US" dirty="0">
                <a:solidFill>
                  <a:srgbClr val="003399"/>
                </a:solidFill>
              </a:rPr>
              <a:t>补码与真值之间的简便转换</a:t>
            </a:r>
            <a:endParaRPr lang="zh-CN" altLang="en-US" dirty="0">
              <a:solidFill>
                <a:srgbClr val="003399"/>
              </a:solidFill>
            </a:endParaRPr>
          </a:p>
        </p:txBody>
      </p:sp>
      <p:sp>
        <p:nvSpPr>
          <p:cNvPr id="19459" name="Rectangle 3"/>
          <p:cNvSpPr>
            <a:spLocks noGrp="1" noChangeArrowheads="1"/>
          </p:cNvSpPr>
          <p:nvPr>
            <p:ph idx="1"/>
          </p:nvPr>
        </p:nvSpPr>
        <p:spPr/>
        <p:txBody>
          <a:bodyPr/>
          <a:lstStyle/>
          <a:p>
            <a:pPr>
              <a:buFont typeface="Wingdings" panose="05000000000000000000" pitchFamily="2" charset="2"/>
              <a:buNone/>
            </a:pPr>
            <a:r>
              <a:rPr lang="zh-CN" altLang="en-US" sz="2400">
                <a:ea typeface="黑体" panose="02010609060101010101" pitchFamily="49" charset="-122"/>
              </a:rPr>
              <a:t>例</a:t>
            </a:r>
            <a:r>
              <a:rPr lang="en-US" altLang="zh-CN" sz="2400">
                <a:ea typeface="黑体" panose="02010609060101010101" pitchFamily="49" charset="-122"/>
              </a:rPr>
              <a:t>: </a:t>
            </a:r>
            <a:r>
              <a:rPr lang="zh-CN" altLang="en-US" sz="2400">
                <a:ea typeface="黑体" panose="02010609060101010101" pitchFamily="49" charset="-122"/>
              </a:rPr>
              <a:t>设机器数有</a:t>
            </a:r>
            <a:r>
              <a:rPr lang="en-US" altLang="zh-CN" sz="2400">
                <a:ea typeface="黑体" panose="02010609060101010101" pitchFamily="49" charset="-122"/>
              </a:rPr>
              <a:t>8</a:t>
            </a:r>
            <a:r>
              <a:rPr lang="zh-CN" altLang="en-US" sz="2400">
                <a:ea typeface="黑体" panose="02010609060101010101" pitchFamily="49" charset="-122"/>
              </a:rPr>
              <a:t>位，求</a:t>
            </a:r>
            <a:r>
              <a:rPr lang="en-US" altLang="zh-CN" sz="2400">
                <a:ea typeface="黑体" panose="02010609060101010101" pitchFamily="49" charset="-122"/>
              </a:rPr>
              <a:t>123</a:t>
            </a:r>
            <a:r>
              <a:rPr lang="zh-CN" altLang="en-US" sz="2400">
                <a:ea typeface="黑体" panose="02010609060101010101" pitchFamily="49" charset="-122"/>
              </a:rPr>
              <a:t>和</a:t>
            </a:r>
            <a:r>
              <a:rPr lang="en-US" altLang="zh-CN" sz="2400"/>
              <a:t>-</a:t>
            </a:r>
            <a:r>
              <a:rPr lang="en-US" altLang="zh-CN" sz="2400">
                <a:ea typeface="黑体" panose="02010609060101010101" pitchFamily="49" charset="-122"/>
              </a:rPr>
              <a:t>123</a:t>
            </a:r>
            <a:r>
              <a:rPr lang="zh-CN" altLang="en-US" sz="2400">
                <a:ea typeface="黑体" panose="02010609060101010101" pitchFamily="49" charset="-122"/>
              </a:rPr>
              <a:t>的补码表示。</a:t>
            </a:r>
            <a:endParaRPr lang="zh-CN" altLang="en-US" sz="2400">
              <a:ea typeface="黑体" panose="02010609060101010101" pitchFamily="49" charset="-122"/>
            </a:endParaRPr>
          </a:p>
        </p:txBody>
      </p:sp>
      <p:sp>
        <p:nvSpPr>
          <p:cNvPr id="467972" name="Rectangle 4"/>
          <p:cNvSpPr>
            <a:spLocks noChangeArrowheads="1"/>
          </p:cNvSpPr>
          <p:nvPr/>
        </p:nvSpPr>
        <p:spPr bwMode="auto">
          <a:xfrm>
            <a:off x="548722" y="2039938"/>
            <a:ext cx="8435975" cy="401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10000"/>
              </a:spcBef>
              <a:buClr>
                <a:schemeClr val="tx1"/>
              </a:buClr>
              <a:buSzPct val="60000"/>
              <a:buFont typeface="Wingdings" panose="05000000000000000000" pitchFamily="2" charset="2"/>
              <a:buNone/>
            </a:pPr>
            <a:r>
              <a:rPr lang="zh-CN" altLang="en-US" sz="2400" dirty="0">
                <a:latin typeface="Arial" panose="020B0604020202020204" pitchFamily="34" charset="0"/>
              </a:rPr>
              <a:t>解</a:t>
            </a:r>
            <a:r>
              <a:rPr lang="en-US" altLang="zh-CN" sz="2400" dirty="0">
                <a:latin typeface="Arial" panose="020B0604020202020204" pitchFamily="34" charset="0"/>
              </a:rPr>
              <a:t>: 123 = 127- 4 = 01111111B - 100B = 01111011B</a:t>
            </a:r>
            <a:endParaRPr lang="en-US" altLang="zh-CN" sz="2400" dirty="0">
              <a:latin typeface="Arial" panose="020B0604020202020204" pitchFamily="34" charset="0"/>
            </a:endParaRPr>
          </a:p>
          <a:p>
            <a:pPr>
              <a:lnSpc>
                <a:spcPct val="120000"/>
              </a:lnSpc>
              <a:spcBef>
                <a:spcPct val="10000"/>
              </a:spcBef>
              <a:buClr>
                <a:schemeClr val="tx1"/>
              </a:buClr>
              <a:buSzPct val="60000"/>
              <a:buFont typeface="Wingdings" panose="05000000000000000000" pitchFamily="2" charset="2"/>
              <a:buNone/>
            </a:pPr>
            <a:r>
              <a:rPr lang="en-US" altLang="zh-CN" sz="2400" dirty="0">
                <a:latin typeface="Arial" panose="020B0604020202020204" pitchFamily="34" charset="0"/>
              </a:rPr>
              <a:t>      -123= - 01111011B</a:t>
            </a:r>
            <a:endParaRPr lang="en-US" altLang="zh-CN" sz="2400" dirty="0">
              <a:latin typeface="Arial" panose="020B0604020202020204" pitchFamily="34" charset="0"/>
            </a:endParaRPr>
          </a:p>
          <a:p>
            <a:pPr>
              <a:lnSpc>
                <a:spcPct val="120000"/>
              </a:lnSpc>
              <a:spcBef>
                <a:spcPct val="10000"/>
              </a:spcBef>
              <a:buClr>
                <a:schemeClr val="tx1"/>
              </a:buClr>
              <a:buSzPct val="60000"/>
              <a:buFont typeface="Wingdings" panose="05000000000000000000" pitchFamily="2" charset="2"/>
              <a:buNone/>
            </a:pPr>
            <a:r>
              <a:rPr lang="en-US" altLang="zh-CN" sz="2400" dirty="0">
                <a:latin typeface="Arial" panose="020B0604020202020204" pitchFamily="34" charset="0"/>
              </a:rPr>
              <a:t>    [01111011]</a:t>
            </a:r>
            <a:r>
              <a:rPr lang="zh-CN" altLang="en-US" sz="2400" baseline="-25000" dirty="0">
                <a:latin typeface="Arial" panose="020B0604020202020204" pitchFamily="34" charset="0"/>
              </a:rPr>
              <a:t>补</a:t>
            </a:r>
            <a:r>
              <a:rPr lang="en-US" altLang="zh-CN" sz="2400" dirty="0">
                <a:latin typeface="Arial" panose="020B0604020202020204" pitchFamily="34" charset="0"/>
              </a:rPr>
              <a:t>= 2</a:t>
            </a:r>
            <a:r>
              <a:rPr lang="en-US" altLang="zh-CN" sz="2400" baseline="30000" dirty="0">
                <a:latin typeface="Arial" panose="020B0604020202020204" pitchFamily="34" charset="0"/>
              </a:rPr>
              <a:t>8</a:t>
            </a:r>
            <a:r>
              <a:rPr lang="en-US" altLang="zh-CN" sz="2400" dirty="0">
                <a:latin typeface="Arial" panose="020B0604020202020204" pitchFamily="34" charset="0"/>
              </a:rPr>
              <a:t> + 01111011 = 100000000 + 01111011                    </a:t>
            </a:r>
            <a:endParaRPr lang="en-US" altLang="zh-CN" sz="2400" dirty="0">
              <a:latin typeface="Arial" panose="020B0604020202020204" pitchFamily="34" charset="0"/>
            </a:endParaRPr>
          </a:p>
          <a:p>
            <a:pPr>
              <a:lnSpc>
                <a:spcPct val="120000"/>
              </a:lnSpc>
              <a:spcBef>
                <a:spcPct val="10000"/>
              </a:spcBef>
              <a:buClr>
                <a:schemeClr val="tx1"/>
              </a:buClr>
              <a:buSzPct val="60000"/>
              <a:buFont typeface="Wingdings" panose="05000000000000000000" pitchFamily="2" charset="2"/>
              <a:buNone/>
            </a:pPr>
            <a:r>
              <a:rPr lang="zh-CN" altLang="en-US" sz="2400" dirty="0">
                <a:latin typeface="Arial" panose="020B0604020202020204" pitchFamily="34" charset="0"/>
              </a:rPr>
              <a:t>                         </a:t>
            </a:r>
            <a:r>
              <a:rPr lang="en-US" altLang="zh-CN" sz="2400" dirty="0">
                <a:latin typeface="Arial" panose="020B0604020202020204" pitchFamily="34" charset="0"/>
              </a:rPr>
              <a:t>= 01111011 (mod 2</a:t>
            </a:r>
            <a:r>
              <a:rPr lang="en-US" altLang="zh-CN" sz="2400" baseline="30000" dirty="0">
                <a:latin typeface="Arial" panose="020B0604020202020204" pitchFamily="34" charset="0"/>
              </a:rPr>
              <a:t>8</a:t>
            </a:r>
            <a:r>
              <a:rPr lang="en-US" altLang="zh-CN" sz="2400" dirty="0">
                <a:latin typeface="Arial" panose="020B0604020202020204" pitchFamily="34" charset="0"/>
              </a:rPr>
              <a:t>)</a:t>
            </a:r>
            <a:r>
              <a:rPr lang="zh-CN" altLang="en-US" sz="2400" dirty="0">
                <a:latin typeface="Arial" panose="020B0604020202020204" pitchFamily="34" charset="0"/>
              </a:rPr>
              <a:t>，即 </a:t>
            </a:r>
            <a:r>
              <a:rPr lang="en-US" altLang="zh-CN" sz="2400" dirty="0">
                <a:latin typeface="Arial" panose="020B0604020202020204" pitchFamily="34" charset="0"/>
              </a:rPr>
              <a:t>7BH</a:t>
            </a:r>
            <a:r>
              <a:rPr lang="zh-CN" altLang="en-US" sz="2400" dirty="0">
                <a:latin typeface="Arial" panose="020B0604020202020204" pitchFamily="34" charset="0"/>
              </a:rPr>
              <a:t>。</a:t>
            </a:r>
            <a:endParaRPr lang="zh-CN" altLang="en-US" sz="2400" dirty="0">
              <a:latin typeface="Arial" panose="020B0604020202020204" pitchFamily="34" charset="0"/>
            </a:endParaRPr>
          </a:p>
          <a:p>
            <a:pPr>
              <a:lnSpc>
                <a:spcPct val="120000"/>
              </a:lnSpc>
              <a:spcBef>
                <a:spcPct val="10000"/>
              </a:spcBef>
              <a:buClr>
                <a:schemeClr val="tx1"/>
              </a:buClr>
              <a:buSzPct val="60000"/>
              <a:buFont typeface="Wingdings" panose="05000000000000000000" pitchFamily="2" charset="2"/>
              <a:buNone/>
            </a:pPr>
            <a:endParaRPr lang="zh-CN" altLang="en-US" sz="1200" baseline="-25000" dirty="0">
              <a:latin typeface="Arial" panose="020B0604020202020204" pitchFamily="34" charset="0"/>
            </a:endParaRPr>
          </a:p>
          <a:p>
            <a:pPr>
              <a:lnSpc>
                <a:spcPct val="120000"/>
              </a:lnSpc>
              <a:spcBef>
                <a:spcPct val="10000"/>
              </a:spcBef>
              <a:buClr>
                <a:schemeClr val="tx1"/>
              </a:buClr>
              <a:buSzPct val="60000"/>
              <a:buFont typeface="Wingdings" panose="05000000000000000000" pitchFamily="2" charset="2"/>
              <a:buNone/>
            </a:pPr>
            <a:r>
              <a:rPr lang="zh-CN" altLang="en-US" sz="2400" dirty="0">
                <a:latin typeface="Arial" panose="020B0604020202020204" pitchFamily="34" charset="0"/>
              </a:rPr>
              <a:t> </a:t>
            </a:r>
            <a:r>
              <a:rPr lang="zh-CN" altLang="en-US" sz="1000" dirty="0">
                <a:latin typeface="Arial" panose="020B0604020202020204" pitchFamily="34" charset="0"/>
              </a:rPr>
              <a:t>  </a:t>
            </a:r>
            <a:r>
              <a:rPr lang="en-US" altLang="zh-CN" sz="2400" dirty="0">
                <a:latin typeface="Arial" panose="020B0604020202020204" pitchFamily="34" charset="0"/>
              </a:rPr>
              <a:t>  [-01111011]</a:t>
            </a:r>
            <a:r>
              <a:rPr lang="zh-CN" altLang="en-US" sz="2400" baseline="-25000" dirty="0">
                <a:latin typeface="Arial" panose="020B0604020202020204" pitchFamily="34" charset="0"/>
              </a:rPr>
              <a:t>补</a:t>
            </a:r>
            <a:r>
              <a:rPr lang="en-US" altLang="zh-CN" sz="2400" dirty="0">
                <a:latin typeface="Arial" panose="020B0604020202020204" pitchFamily="34" charset="0"/>
              </a:rPr>
              <a:t>= 2</a:t>
            </a:r>
            <a:r>
              <a:rPr lang="en-US" altLang="zh-CN" sz="2400" baseline="30000" dirty="0">
                <a:latin typeface="Arial" panose="020B0604020202020204" pitchFamily="34" charset="0"/>
              </a:rPr>
              <a:t>8</a:t>
            </a:r>
            <a:r>
              <a:rPr lang="en-US" altLang="zh-CN" sz="2400" dirty="0">
                <a:latin typeface="Arial" panose="020B0604020202020204" pitchFamily="34" charset="0"/>
              </a:rPr>
              <a:t> – 01111011 = 10000 0000 - 01111011 </a:t>
            </a:r>
            <a:endParaRPr lang="en-US" altLang="zh-CN" sz="2400" dirty="0">
              <a:latin typeface="Arial" panose="020B0604020202020204" pitchFamily="34" charset="0"/>
            </a:endParaRPr>
          </a:p>
          <a:p>
            <a:pPr>
              <a:lnSpc>
                <a:spcPct val="120000"/>
              </a:lnSpc>
              <a:spcBef>
                <a:spcPct val="10000"/>
              </a:spcBef>
              <a:buClr>
                <a:schemeClr val="tx1"/>
              </a:buClr>
              <a:buSzPct val="60000"/>
              <a:buFont typeface="Wingdings" panose="05000000000000000000" pitchFamily="2" charset="2"/>
              <a:buNone/>
            </a:pPr>
            <a:r>
              <a:rPr lang="en-US" altLang="zh-CN" sz="2400" dirty="0">
                <a:latin typeface="Arial" panose="020B0604020202020204" pitchFamily="34" charset="0"/>
              </a:rPr>
              <a:t>                           = 1111 1111 – 0111 1011 +1</a:t>
            </a:r>
            <a:endParaRPr lang="en-US" altLang="zh-CN" sz="2400" dirty="0">
              <a:latin typeface="Arial" panose="020B0604020202020204" pitchFamily="34" charset="0"/>
            </a:endParaRPr>
          </a:p>
          <a:p>
            <a:pPr>
              <a:lnSpc>
                <a:spcPct val="120000"/>
              </a:lnSpc>
              <a:spcBef>
                <a:spcPct val="10000"/>
              </a:spcBef>
              <a:buClr>
                <a:schemeClr val="tx1"/>
              </a:buClr>
              <a:buSzPct val="60000"/>
              <a:buFont typeface="Wingdings" panose="05000000000000000000" pitchFamily="2" charset="2"/>
              <a:buNone/>
            </a:pPr>
            <a:r>
              <a:rPr lang="en-US" altLang="zh-CN" sz="2400" dirty="0">
                <a:latin typeface="Arial" panose="020B0604020202020204" pitchFamily="34" charset="0"/>
              </a:rPr>
              <a:t>                           = 1000 0100 +1 </a:t>
            </a:r>
            <a:endParaRPr lang="en-US" altLang="zh-CN" sz="2400" dirty="0">
              <a:latin typeface="Arial" panose="020B0604020202020204" pitchFamily="34" charset="0"/>
            </a:endParaRPr>
          </a:p>
          <a:p>
            <a:pPr>
              <a:lnSpc>
                <a:spcPct val="120000"/>
              </a:lnSpc>
              <a:spcBef>
                <a:spcPct val="10000"/>
              </a:spcBef>
              <a:buClr>
                <a:schemeClr val="tx1"/>
              </a:buClr>
              <a:buSzPct val="60000"/>
              <a:buFont typeface="Wingdings" panose="05000000000000000000" pitchFamily="2" charset="2"/>
              <a:buNone/>
            </a:pPr>
            <a:r>
              <a:rPr lang="zh-CN" altLang="en-US" sz="2400" dirty="0">
                <a:latin typeface="Arial" panose="020B0604020202020204" pitchFamily="34" charset="0"/>
              </a:rPr>
              <a:t>			     </a:t>
            </a:r>
            <a:r>
              <a:rPr lang="en-US" altLang="zh-CN" sz="2400" dirty="0">
                <a:latin typeface="Arial" panose="020B0604020202020204" pitchFamily="34" charset="0"/>
              </a:rPr>
              <a:t>= 1000 0101</a:t>
            </a:r>
            <a:r>
              <a:rPr lang="zh-CN" altLang="en-US" sz="2400" dirty="0">
                <a:latin typeface="Arial" panose="020B0604020202020204" pitchFamily="34" charset="0"/>
              </a:rPr>
              <a:t>，即 </a:t>
            </a:r>
            <a:r>
              <a:rPr lang="en-US" altLang="zh-CN" sz="2400" dirty="0">
                <a:latin typeface="Arial" panose="020B0604020202020204" pitchFamily="34" charset="0"/>
              </a:rPr>
              <a:t>85H</a:t>
            </a:r>
            <a:r>
              <a:rPr lang="zh-CN" altLang="en-US" sz="2400" dirty="0">
                <a:latin typeface="Arial" panose="020B0604020202020204" pitchFamily="34" charset="0"/>
              </a:rPr>
              <a:t>。</a:t>
            </a:r>
            <a:endParaRPr lang="zh-CN" altLang="en-US" sz="2400" dirty="0">
              <a:latin typeface="Arial" panose="020B0604020202020204" pitchFamily="34" charset="0"/>
            </a:endParaRPr>
          </a:p>
        </p:txBody>
      </p:sp>
      <p:sp>
        <p:nvSpPr>
          <p:cNvPr id="467973" name="Text Box 5"/>
          <p:cNvSpPr txBox="1">
            <a:spLocks noChangeArrowheads="1"/>
          </p:cNvSpPr>
          <p:nvPr/>
        </p:nvSpPr>
        <p:spPr bwMode="auto">
          <a:xfrm>
            <a:off x="983556" y="1446213"/>
            <a:ext cx="6230938" cy="457200"/>
          </a:xfrm>
          <a:prstGeom prst="rect">
            <a:avLst/>
          </a:prstGeom>
          <a:noFill/>
          <a:ln w="12700">
            <a:noFill/>
            <a:miter lim="800000"/>
          </a:ln>
          <a:effectLst/>
        </p:spPr>
        <p:txBody>
          <a:bodyPr>
            <a:spAutoFit/>
          </a:bodyPr>
          <a:lstStyle/>
          <a:p>
            <a:pPr>
              <a:spcBef>
                <a:spcPct val="50000"/>
              </a:spcBef>
              <a:defRPr/>
            </a:pPr>
            <a:r>
              <a:rPr lang="zh-CN" altLang="en-US" sz="2400" dirty="0">
                <a:latin typeface="+mn-lt"/>
                <a:ea typeface="+mj-ea"/>
              </a:rPr>
              <a:t>如何快速得到</a:t>
            </a:r>
            <a:r>
              <a:rPr lang="en-US" altLang="zh-CN" sz="2400" dirty="0">
                <a:latin typeface="+mn-lt"/>
                <a:ea typeface="+mj-ea"/>
              </a:rPr>
              <a:t>123</a:t>
            </a:r>
            <a:r>
              <a:rPr lang="zh-CN" altLang="en-US" sz="2400" dirty="0">
                <a:latin typeface="+mn-lt"/>
                <a:ea typeface="+mj-ea"/>
              </a:rPr>
              <a:t>的二进制表示？</a:t>
            </a:r>
            <a:endParaRPr lang="zh-CN" altLang="en-US" sz="2400" dirty="0">
              <a:latin typeface="+mn-lt"/>
              <a:ea typeface="+mj-ea"/>
            </a:endParaRPr>
          </a:p>
        </p:txBody>
      </p:sp>
      <p:grpSp>
        <p:nvGrpSpPr>
          <p:cNvPr id="2" name="Group 8"/>
          <p:cNvGrpSpPr/>
          <p:nvPr/>
        </p:nvGrpSpPr>
        <p:grpSpPr bwMode="auto">
          <a:xfrm>
            <a:off x="5223232" y="5113338"/>
            <a:ext cx="3998912" cy="457200"/>
            <a:chOff x="3121" y="3221"/>
            <a:chExt cx="2519" cy="288"/>
          </a:xfrm>
        </p:grpSpPr>
        <p:sp>
          <p:nvSpPr>
            <p:cNvPr id="19463" name="Text Box 6"/>
            <p:cNvSpPr txBox="1">
              <a:spLocks noChangeArrowheads="1"/>
            </p:cNvSpPr>
            <p:nvPr/>
          </p:nvSpPr>
          <p:spPr bwMode="auto">
            <a:xfrm>
              <a:off x="3684" y="3221"/>
              <a:ext cx="1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CC0000"/>
                  </a:solidFill>
                </a:rPr>
                <a:t>各位取反，末位加</a:t>
              </a:r>
              <a:r>
                <a:rPr lang="en-US" altLang="zh-CN" sz="2400" dirty="0">
                  <a:solidFill>
                    <a:srgbClr val="CC0000"/>
                  </a:solidFill>
                </a:rPr>
                <a:t>1</a:t>
              </a:r>
              <a:endParaRPr lang="en-US" altLang="zh-CN" sz="2400" dirty="0">
                <a:solidFill>
                  <a:srgbClr val="CC0000"/>
                </a:solidFill>
              </a:endParaRPr>
            </a:p>
          </p:txBody>
        </p:sp>
        <p:sp>
          <p:nvSpPr>
            <p:cNvPr id="19464" name="Line 7"/>
            <p:cNvSpPr>
              <a:spLocks noChangeShapeType="1"/>
            </p:cNvSpPr>
            <p:nvPr/>
          </p:nvSpPr>
          <p:spPr bwMode="auto">
            <a:xfrm>
              <a:off x="3121" y="3369"/>
              <a:ext cx="590" cy="0"/>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 name="Rectangle 3"/>
          <p:cNvSpPr txBox="1">
            <a:spLocks noChangeArrowheads="1"/>
          </p:cNvSpPr>
          <p:nvPr/>
        </p:nvSpPr>
        <p:spPr bwMode="auto">
          <a:xfrm>
            <a:off x="361996" y="6004326"/>
            <a:ext cx="8599487" cy="86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00000"/>
              </a:lnSpc>
              <a:spcBef>
                <a:spcPts val="600"/>
              </a:spcBef>
              <a:spcAft>
                <a:spcPct val="0"/>
              </a:spcAft>
              <a:buSzPct val="100000"/>
              <a:buChar char="°"/>
              <a:defRPr sz="2800" b="1">
                <a:solidFill>
                  <a:srgbClr val="003399"/>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ts val="600"/>
              </a:spcBef>
              <a:spcAft>
                <a:spcPct val="0"/>
              </a:spcAft>
              <a:buSzPct val="100000"/>
              <a:buChar char="•"/>
              <a:defRPr sz="2400" b="1">
                <a:solidFill>
                  <a:schemeClr val="tx1"/>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ts val="600"/>
              </a:spcBef>
              <a:spcAft>
                <a:spcPct val="0"/>
              </a:spcAft>
              <a:buSzPct val="100000"/>
              <a:buChar char="-"/>
              <a:defRPr sz="2000" b="1">
                <a:solidFill>
                  <a:srgbClr val="002060"/>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342900" indent="-342900">
              <a:defRPr/>
            </a:pPr>
            <a:r>
              <a:rPr lang="zh-CN" altLang="en-US" sz="2400" kern="0" dirty="0">
                <a:solidFill>
                  <a:srgbClr val="ED1611"/>
                </a:solidFill>
              </a:rPr>
              <a:t>正数：符号位（</a:t>
            </a:r>
            <a:r>
              <a:rPr lang="en-US" altLang="zh-CN" sz="2400" kern="0" dirty="0">
                <a:solidFill>
                  <a:srgbClr val="ED1611"/>
                </a:solidFill>
              </a:rPr>
              <a:t>sign bit</a:t>
            </a:r>
            <a:r>
              <a:rPr lang="zh-CN" altLang="en-US" sz="2400" kern="0" dirty="0">
                <a:solidFill>
                  <a:srgbClr val="ED1611"/>
                </a:solidFill>
              </a:rPr>
              <a:t>）为</a:t>
            </a:r>
            <a:r>
              <a:rPr lang="en-US" altLang="zh-CN" sz="2400" kern="0" dirty="0">
                <a:solidFill>
                  <a:srgbClr val="ED1611"/>
                </a:solidFill>
              </a:rPr>
              <a:t>0</a:t>
            </a:r>
            <a:r>
              <a:rPr lang="zh-CN" altLang="en-US" sz="2400" kern="0" dirty="0">
                <a:solidFill>
                  <a:srgbClr val="ED1611"/>
                </a:solidFill>
              </a:rPr>
              <a:t>，数值部分不变</a:t>
            </a:r>
            <a:endParaRPr lang="zh-CN" altLang="en-US" sz="2400" kern="0" dirty="0">
              <a:solidFill>
                <a:srgbClr val="ED1611"/>
              </a:solidFill>
            </a:endParaRPr>
          </a:p>
          <a:p>
            <a:pPr marL="342900" indent="-342900">
              <a:defRPr/>
            </a:pPr>
            <a:r>
              <a:rPr lang="zh-CN" altLang="en-US" sz="2400" kern="0" dirty="0">
                <a:solidFill>
                  <a:srgbClr val="ED1611"/>
                </a:solidFill>
              </a:rPr>
              <a:t>负数：符号位为</a:t>
            </a:r>
            <a:r>
              <a:rPr lang="en-US" altLang="zh-CN" sz="2400" kern="0" dirty="0">
                <a:solidFill>
                  <a:srgbClr val="ED1611"/>
                </a:solidFill>
              </a:rPr>
              <a:t>1</a:t>
            </a:r>
            <a:r>
              <a:rPr lang="zh-CN" altLang="en-US" sz="2400" kern="0" dirty="0">
                <a:solidFill>
                  <a:srgbClr val="ED1611"/>
                </a:solidFill>
              </a:rPr>
              <a:t>，数值部分“各位取反，末位加</a:t>
            </a:r>
            <a:r>
              <a:rPr lang="en-US" altLang="zh-CN" sz="2400" kern="0" dirty="0">
                <a:solidFill>
                  <a:srgbClr val="ED1611"/>
                </a:solidFill>
              </a:rPr>
              <a:t>1”</a:t>
            </a:r>
            <a:endParaRPr lang="zh-CN" altLang="en-US" sz="2400" kern="0" dirty="0">
              <a:solidFill>
                <a:srgbClr val="ED161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blinds(horizontal)">
                                      <p:cBhvr>
                                        <p:cTn id="7" dur="500"/>
                                        <p:tgtEl>
                                          <p:spTgt spid="4679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2">
                                            <p:txEl>
                                              <p:pRg st="0" end="0"/>
                                            </p:txEl>
                                          </p:spTgt>
                                        </p:tgtEl>
                                        <p:attrNameLst>
                                          <p:attrName>style.visibility</p:attrName>
                                        </p:attrNameLst>
                                      </p:cBhvr>
                                      <p:to>
                                        <p:strVal val="visible"/>
                                      </p:to>
                                    </p:set>
                                    <p:animEffect transition="in" filter="blinds(horizontal)">
                                      <p:cBhvr>
                                        <p:cTn id="12" dur="500"/>
                                        <p:tgtEl>
                                          <p:spTgt spid="4679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2">
                                            <p:txEl>
                                              <p:pRg st="1" end="1"/>
                                            </p:txEl>
                                          </p:spTgt>
                                        </p:tgtEl>
                                        <p:attrNameLst>
                                          <p:attrName>style.visibility</p:attrName>
                                        </p:attrNameLst>
                                      </p:cBhvr>
                                      <p:to>
                                        <p:strVal val="visible"/>
                                      </p:to>
                                    </p:set>
                                    <p:animEffect transition="in" filter="blinds(horizontal)">
                                      <p:cBhvr>
                                        <p:cTn id="17" dur="500"/>
                                        <p:tgtEl>
                                          <p:spTgt spid="4679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7972">
                                            <p:txEl>
                                              <p:pRg st="2" end="2"/>
                                            </p:txEl>
                                          </p:spTgt>
                                        </p:tgtEl>
                                        <p:attrNameLst>
                                          <p:attrName>style.visibility</p:attrName>
                                        </p:attrNameLst>
                                      </p:cBhvr>
                                      <p:to>
                                        <p:strVal val="visible"/>
                                      </p:to>
                                    </p:set>
                                    <p:animEffect transition="in" filter="blinds(horizontal)">
                                      <p:cBhvr>
                                        <p:cTn id="22" dur="500"/>
                                        <p:tgtEl>
                                          <p:spTgt spid="46797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7972">
                                            <p:txEl>
                                              <p:pRg st="3" end="3"/>
                                            </p:txEl>
                                          </p:spTgt>
                                        </p:tgtEl>
                                        <p:attrNameLst>
                                          <p:attrName>style.visibility</p:attrName>
                                        </p:attrNameLst>
                                      </p:cBhvr>
                                      <p:to>
                                        <p:strVal val="visible"/>
                                      </p:to>
                                    </p:set>
                                    <p:animEffect transition="in" filter="blinds(horizontal)">
                                      <p:cBhvr>
                                        <p:cTn id="27" dur="500"/>
                                        <p:tgtEl>
                                          <p:spTgt spid="46797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7972">
                                            <p:txEl>
                                              <p:pRg st="5" end="5"/>
                                            </p:txEl>
                                          </p:spTgt>
                                        </p:tgtEl>
                                        <p:attrNameLst>
                                          <p:attrName>style.visibility</p:attrName>
                                        </p:attrNameLst>
                                      </p:cBhvr>
                                      <p:to>
                                        <p:strVal val="visible"/>
                                      </p:to>
                                    </p:set>
                                    <p:animEffect transition="in" filter="blinds(horizontal)">
                                      <p:cBhvr>
                                        <p:cTn id="32" dur="500"/>
                                        <p:tgtEl>
                                          <p:spTgt spid="46797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67972">
                                            <p:txEl>
                                              <p:pRg st="6" end="6"/>
                                            </p:txEl>
                                          </p:spTgt>
                                        </p:tgtEl>
                                        <p:attrNameLst>
                                          <p:attrName>style.visibility</p:attrName>
                                        </p:attrNameLst>
                                      </p:cBhvr>
                                      <p:to>
                                        <p:strVal val="visible"/>
                                      </p:to>
                                    </p:set>
                                    <p:animEffect transition="in" filter="blinds(horizontal)">
                                      <p:cBhvr>
                                        <p:cTn id="37" dur="500"/>
                                        <p:tgtEl>
                                          <p:spTgt spid="46797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7972">
                                            <p:txEl>
                                              <p:pRg st="7" end="7"/>
                                            </p:txEl>
                                          </p:spTgt>
                                        </p:tgtEl>
                                        <p:attrNameLst>
                                          <p:attrName>style.visibility</p:attrName>
                                        </p:attrNameLst>
                                      </p:cBhvr>
                                      <p:to>
                                        <p:strVal val="visible"/>
                                      </p:to>
                                    </p:set>
                                    <p:animEffect transition="in" filter="blinds(horizontal)">
                                      <p:cBhvr>
                                        <p:cTn id="42" dur="500"/>
                                        <p:tgtEl>
                                          <p:spTgt spid="46797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67972">
                                            <p:txEl>
                                              <p:pRg st="8" end="8"/>
                                            </p:txEl>
                                          </p:spTgt>
                                        </p:tgtEl>
                                        <p:attrNameLst>
                                          <p:attrName>style.visibility</p:attrName>
                                        </p:attrNameLst>
                                      </p:cBhvr>
                                      <p:to>
                                        <p:strVal val="visible"/>
                                      </p:to>
                                    </p:set>
                                    <p:animEffect transition="in" filter="blinds(horizontal)">
                                      <p:cBhvr>
                                        <p:cTn id="52" dur="500"/>
                                        <p:tgtEl>
                                          <p:spTgt spid="46797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补码与真值之间的简便转换</a:t>
            </a:r>
            <a:endParaRPr lang="zh-CN" altLang="en-US" dirty="0"/>
          </a:p>
        </p:txBody>
      </p:sp>
      <p:sp>
        <p:nvSpPr>
          <p:cNvPr id="3" name="内容占位符 2"/>
          <p:cNvSpPr>
            <a:spLocks noGrp="1"/>
          </p:cNvSpPr>
          <p:nvPr>
            <p:ph idx="1"/>
          </p:nvPr>
        </p:nvSpPr>
        <p:spPr/>
        <p:txBody>
          <a:bodyPr/>
          <a:lstStyle/>
          <a:p>
            <a:r>
              <a:rPr lang="zh-CN" altLang="en-US" dirty="0"/>
              <a:t>例</a:t>
            </a:r>
            <a:r>
              <a:rPr lang="en-US" altLang="zh-CN" dirty="0"/>
              <a:t>2.16</a:t>
            </a:r>
            <a:r>
              <a:rPr lang="zh-CN" altLang="en-US" dirty="0"/>
              <a:t>：假定补码位数为</a:t>
            </a:r>
            <a:r>
              <a:rPr lang="en-US" altLang="zh-CN" dirty="0"/>
              <a:t>8</a:t>
            </a:r>
            <a:r>
              <a:rPr lang="zh-CN" altLang="en-US" dirty="0"/>
              <a:t>，用简便方法求</a:t>
            </a:r>
            <a:r>
              <a:rPr lang="en-US" altLang="zh-CN" dirty="0"/>
              <a:t>-1100011</a:t>
            </a:r>
            <a:r>
              <a:rPr lang="zh-CN" altLang="en-US" dirty="0"/>
              <a:t>的补码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2" name="矩形 11"/>
          <p:cNvSpPr/>
          <p:nvPr/>
        </p:nvSpPr>
        <p:spPr>
          <a:xfrm>
            <a:off x="834287" y="1705336"/>
            <a:ext cx="2323072"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[-1100011]</a:t>
            </a:r>
            <a:r>
              <a:rPr lang="zh-CN" altLang="en-US" sz="2400" b="1" baseline="-25000" dirty="0">
                <a:latin typeface="微软雅黑" panose="020B0503020204020204" pitchFamily="34" charset="-122"/>
                <a:ea typeface="微软雅黑" panose="020B0503020204020204" pitchFamily="34" charset="-122"/>
              </a:rPr>
              <a:t>补</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3" name="矩形 12"/>
          <p:cNvSpPr/>
          <p:nvPr/>
        </p:nvSpPr>
        <p:spPr>
          <a:xfrm>
            <a:off x="3068463" y="1705333"/>
            <a:ext cx="1697901" cy="461665"/>
          </a:xfrm>
          <a:prstGeom prst="rect">
            <a:avLst/>
          </a:prstGeom>
        </p:spPr>
        <p:txBody>
          <a:bodyPr wrap="none">
            <a:spAutoFit/>
          </a:bodyPr>
          <a:lstStyle/>
          <a:p>
            <a:r>
              <a:rPr lang="en-US" altLang="zh-CN" sz="2400" b="1" dirty="0">
                <a:solidFill>
                  <a:srgbClr val="ED1611"/>
                </a:solidFill>
                <a:latin typeface="微软雅黑" panose="020B0503020204020204" pitchFamily="34" charset="-122"/>
                <a:ea typeface="微软雅黑" panose="020B0503020204020204" pitchFamily="34" charset="-122"/>
              </a:rPr>
              <a:t>1</a:t>
            </a:r>
            <a:r>
              <a:rPr lang="en-US" altLang="zh-CN" sz="2400" b="1" dirty="0">
                <a:latin typeface="微软雅黑" panose="020B0503020204020204" pitchFamily="34" charset="-122"/>
                <a:ea typeface="微软雅黑" panose="020B0503020204020204" pitchFamily="34" charset="-122"/>
              </a:rPr>
              <a:t>0011100</a:t>
            </a:r>
            <a:endParaRPr lang="zh-CN" altLang="en-US" sz="2400" b="1" dirty="0">
              <a:latin typeface="微软雅黑" panose="020B0503020204020204" pitchFamily="34" charset="-122"/>
              <a:ea typeface="微软雅黑" panose="020B0503020204020204" pitchFamily="34" charset="-122"/>
            </a:endParaRPr>
          </a:p>
        </p:txBody>
      </p:sp>
      <p:sp>
        <p:nvSpPr>
          <p:cNvPr id="14" name="矩形 13"/>
          <p:cNvSpPr/>
          <p:nvPr/>
        </p:nvSpPr>
        <p:spPr>
          <a:xfrm>
            <a:off x="4658055" y="1702050"/>
            <a:ext cx="41870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5" name="矩形 14"/>
          <p:cNvSpPr/>
          <p:nvPr/>
        </p:nvSpPr>
        <p:spPr>
          <a:xfrm>
            <a:off x="5035017" y="1722514"/>
            <a:ext cx="373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a:t>
            </a:r>
            <a:endParaRPr lang="zh-CN" altLang="en-US" sz="2400" b="1" dirty="0">
              <a:latin typeface="微软雅黑" panose="020B0503020204020204" pitchFamily="34" charset="-122"/>
              <a:ea typeface="微软雅黑" panose="020B0503020204020204" pitchFamily="34" charset="-122"/>
            </a:endParaRPr>
          </a:p>
        </p:txBody>
      </p:sp>
      <p:sp>
        <p:nvSpPr>
          <p:cNvPr id="16" name="矩形 15"/>
          <p:cNvSpPr/>
          <p:nvPr/>
        </p:nvSpPr>
        <p:spPr>
          <a:xfrm>
            <a:off x="2742999" y="2246216"/>
            <a:ext cx="2023311"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 10011101</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求补码的真值</a:t>
            </a:r>
            <a:endParaRPr lang="zh-CN" altLang="en-US" dirty="0">
              <a:solidFill>
                <a:srgbClr val="003399"/>
              </a:solidFill>
            </a:endParaRPr>
          </a:p>
        </p:txBody>
      </p:sp>
      <p:sp>
        <p:nvSpPr>
          <p:cNvPr id="3" name="内容占位符 2"/>
          <p:cNvSpPr>
            <a:spLocks noGrp="1"/>
          </p:cNvSpPr>
          <p:nvPr>
            <p:ph idx="1"/>
          </p:nvPr>
        </p:nvSpPr>
        <p:spPr>
          <a:xfrm>
            <a:off x="592667" y="987748"/>
            <a:ext cx="10922000" cy="2461187"/>
          </a:xfrm>
        </p:spPr>
        <p:txBody>
          <a:bodyPr/>
          <a:lstStyle/>
          <a:p>
            <a:pPr>
              <a:spcBef>
                <a:spcPct val="20000"/>
              </a:spcBef>
            </a:pPr>
            <a:r>
              <a:rPr lang="zh-CN" altLang="en-US" dirty="0">
                <a:solidFill>
                  <a:srgbClr val="3333FF"/>
                </a:solidFill>
                <a:cs typeface="Arial" panose="020B0604020202020204" pitchFamily="34" charset="0"/>
              </a:rPr>
              <a:t>符号为</a:t>
            </a:r>
            <a:r>
              <a:rPr lang="en-US" altLang="zh-CN" dirty="0">
                <a:solidFill>
                  <a:srgbClr val="3333FF"/>
                </a:solidFill>
                <a:cs typeface="Arial" panose="020B0604020202020204" pitchFamily="34" charset="0"/>
              </a:rPr>
              <a:t>0</a:t>
            </a:r>
            <a:r>
              <a:rPr lang="zh-CN" altLang="en-US" dirty="0">
                <a:solidFill>
                  <a:srgbClr val="3333FF"/>
                </a:solidFill>
                <a:cs typeface="Arial" panose="020B0604020202020204" pitchFamily="34" charset="0"/>
              </a:rPr>
              <a:t>，则为正数，数值部分相同</a:t>
            </a:r>
            <a:endParaRPr lang="zh-CN" altLang="en-US" dirty="0">
              <a:solidFill>
                <a:srgbClr val="3333FF"/>
              </a:solidFill>
              <a:cs typeface="Arial" panose="020B0604020202020204" pitchFamily="34" charset="0"/>
            </a:endParaRPr>
          </a:p>
          <a:p>
            <a:pPr>
              <a:spcBef>
                <a:spcPct val="20000"/>
              </a:spcBef>
            </a:pPr>
            <a:r>
              <a:rPr lang="zh-CN" altLang="en-US" dirty="0">
                <a:solidFill>
                  <a:srgbClr val="3333FF"/>
                </a:solidFill>
                <a:cs typeface="Arial" panose="020B0604020202020204" pitchFamily="34" charset="0"/>
              </a:rPr>
              <a:t>符号为</a:t>
            </a:r>
            <a:r>
              <a:rPr lang="en-US" altLang="zh-CN" dirty="0">
                <a:solidFill>
                  <a:srgbClr val="3333FF"/>
                </a:solidFill>
                <a:cs typeface="Arial" panose="020B0604020202020204" pitchFamily="34" charset="0"/>
              </a:rPr>
              <a:t>1</a:t>
            </a:r>
            <a:r>
              <a:rPr lang="zh-CN" altLang="en-US" dirty="0">
                <a:solidFill>
                  <a:srgbClr val="3333FF"/>
                </a:solidFill>
                <a:cs typeface="Arial" panose="020B0604020202020204" pitchFamily="34" charset="0"/>
              </a:rPr>
              <a:t>，则为负数，数值各位取反，末位加</a:t>
            </a:r>
            <a:r>
              <a:rPr lang="en-US" altLang="zh-CN" dirty="0">
                <a:solidFill>
                  <a:srgbClr val="3333FF"/>
                </a:solidFill>
                <a:cs typeface="Arial" panose="020B0604020202020204" pitchFamily="34" charset="0"/>
              </a:rPr>
              <a:t>1</a:t>
            </a:r>
            <a:endParaRPr lang="en-US" altLang="zh-CN" dirty="0">
              <a:solidFill>
                <a:srgbClr val="3333FF"/>
              </a:solidFill>
              <a:cs typeface="Arial" panose="020B0604020202020204" pitchFamily="34" charset="0"/>
            </a:endParaRPr>
          </a:p>
          <a:p>
            <a:endParaRPr lang="en-US" altLang="zh-CN" dirty="0"/>
          </a:p>
          <a:p>
            <a:r>
              <a:rPr lang="zh-CN" altLang="en-US" dirty="0"/>
              <a:t>例</a:t>
            </a:r>
            <a:r>
              <a:rPr lang="en-US" altLang="zh-CN" dirty="0"/>
              <a:t>2.17</a:t>
            </a:r>
            <a:r>
              <a:rPr lang="zh-CN" altLang="en-US" dirty="0"/>
              <a:t>：已知</a:t>
            </a:r>
            <a:r>
              <a:rPr lang="en-US" altLang="zh-CN" dirty="0"/>
              <a:t>[X]</a:t>
            </a:r>
            <a:r>
              <a:rPr lang="zh-CN" altLang="en-US" dirty="0"/>
              <a:t>补</a:t>
            </a:r>
            <a:r>
              <a:rPr lang="en-US" altLang="zh-CN" dirty="0"/>
              <a:t>=10110100</a:t>
            </a:r>
            <a:r>
              <a:rPr lang="zh-CN" altLang="en-US" dirty="0"/>
              <a:t>，求</a:t>
            </a:r>
            <a:r>
              <a:rPr lang="en-US" altLang="zh-CN" dirty="0"/>
              <a:t>X</a:t>
            </a:r>
            <a:endParaRPr lang="en-US" altLang="zh-CN" dirty="0"/>
          </a:p>
          <a:p>
            <a:pPr lvl="1"/>
            <a:r>
              <a:rPr lang="en-US" altLang="zh-CN" dirty="0"/>
              <a:t>X=</a:t>
            </a:r>
            <a:endParaRPr lang="zh-CN" altLang="en-US" dirty="0"/>
          </a:p>
        </p:txBody>
      </p:sp>
      <p:sp>
        <p:nvSpPr>
          <p:cNvPr id="6" name="矩形 5"/>
          <p:cNvSpPr/>
          <p:nvPr/>
        </p:nvSpPr>
        <p:spPr>
          <a:xfrm>
            <a:off x="1844676" y="2970315"/>
            <a:ext cx="1854995"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-(1001011 </a:t>
            </a:r>
            <a:endParaRPr lang="zh-CN" altLang="en-US" sz="2400" b="1" dirty="0">
              <a:latin typeface="微软雅黑" panose="020B0503020204020204" pitchFamily="34" charset="-122"/>
              <a:ea typeface="微软雅黑" panose="020B0503020204020204" pitchFamily="34" charset="-122"/>
            </a:endParaRPr>
          </a:p>
        </p:txBody>
      </p:sp>
      <p:sp>
        <p:nvSpPr>
          <p:cNvPr id="7" name="矩形 6"/>
          <p:cNvSpPr/>
          <p:nvPr/>
        </p:nvSpPr>
        <p:spPr>
          <a:xfrm flipH="1">
            <a:off x="3487119" y="2970315"/>
            <a:ext cx="682429"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8" name="矩形 7"/>
          <p:cNvSpPr/>
          <p:nvPr/>
        </p:nvSpPr>
        <p:spPr>
          <a:xfrm>
            <a:off x="3968074" y="2932079"/>
            <a:ext cx="304892"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3743331" y="2947578"/>
            <a:ext cx="373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a:t>
            </a:r>
            <a:endParaRPr lang="zh-CN" altLang="en-US"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1950473" y="3458889"/>
            <a:ext cx="164339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-1001100</a:t>
            </a:r>
            <a:endParaRPr lang="zh-CN" altLang="en-US" sz="2400" b="1" dirty="0">
              <a:latin typeface="微软雅黑" panose="020B0503020204020204" pitchFamily="34" charset="-122"/>
              <a:ea typeface="微软雅黑" panose="020B0503020204020204" pitchFamily="34" charset="-122"/>
            </a:endParaRPr>
          </a:p>
        </p:txBody>
      </p:sp>
      <p:sp>
        <p:nvSpPr>
          <p:cNvPr id="11" name="矩形 10"/>
          <p:cNvSpPr/>
          <p:nvPr/>
        </p:nvSpPr>
        <p:spPr>
          <a:xfrm>
            <a:off x="1472974" y="3458889"/>
            <a:ext cx="41870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根据</a:t>
            </a:r>
            <a:r>
              <a:rPr lang="en-US" altLang="zh-CN" dirty="0">
                <a:solidFill>
                  <a:srgbClr val="003399"/>
                </a:solidFill>
              </a:rPr>
              <a:t>[x]</a:t>
            </a:r>
            <a:r>
              <a:rPr lang="zh-CN" altLang="en-US" baseline="-25000" dirty="0">
                <a:solidFill>
                  <a:srgbClr val="003399"/>
                </a:solidFill>
              </a:rPr>
              <a:t>补</a:t>
            </a:r>
            <a:r>
              <a:rPr lang="zh-CN" altLang="en-US" dirty="0">
                <a:solidFill>
                  <a:srgbClr val="003399"/>
                </a:solidFill>
              </a:rPr>
              <a:t>求</a:t>
            </a:r>
            <a:r>
              <a:rPr lang="en-US" altLang="zh-CN" dirty="0">
                <a:solidFill>
                  <a:srgbClr val="003399"/>
                </a:solidFill>
              </a:rPr>
              <a:t>[-x]</a:t>
            </a:r>
            <a:r>
              <a:rPr lang="zh-CN" altLang="en-US" baseline="-25000" dirty="0">
                <a:solidFill>
                  <a:srgbClr val="003399"/>
                </a:solidFill>
              </a:rPr>
              <a:t>补</a:t>
            </a:r>
            <a:endParaRPr lang="zh-CN" altLang="en-US" dirty="0"/>
          </a:p>
        </p:txBody>
      </p:sp>
      <p:sp>
        <p:nvSpPr>
          <p:cNvPr id="3" name="内容占位符 2"/>
          <p:cNvSpPr>
            <a:spLocks noGrp="1"/>
          </p:cNvSpPr>
          <p:nvPr>
            <p:ph idx="1"/>
          </p:nvPr>
        </p:nvSpPr>
        <p:spPr/>
        <p:txBody>
          <a:bodyPr/>
          <a:lstStyle/>
          <a:p>
            <a:r>
              <a:rPr lang="zh-CN" altLang="en-US" dirty="0"/>
              <a:t>对</a:t>
            </a:r>
            <a:r>
              <a:rPr lang="en-US" altLang="zh-CN" dirty="0"/>
              <a:t>[x]</a:t>
            </a:r>
            <a:r>
              <a:rPr lang="zh-CN" altLang="en-US" baseline="-25000" dirty="0"/>
              <a:t>补</a:t>
            </a:r>
            <a:r>
              <a:rPr lang="zh-CN" altLang="en-US" dirty="0"/>
              <a:t>各位取反，末位加</a:t>
            </a:r>
            <a:r>
              <a:rPr lang="en-US" altLang="zh-CN" dirty="0"/>
              <a:t>1</a:t>
            </a:r>
            <a:endParaRPr lang="en-US" altLang="zh-CN" dirty="0"/>
          </a:p>
          <a:p>
            <a:endParaRPr lang="en-US" altLang="zh-CN" dirty="0"/>
          </a:p>
          <a:p>
            <a:r>
              <a:rPr lang="zh-CN" altLang="en-US" dirty="0"/>
              <a:t>例</a:t>
            </a:r>
            <a:r>
              <a:rPr lang="en-US" altLang="zh-CN" dirty="0"/>
              <a:t>2.18</a:t>
            </a:r>
            <a:r>
              <a:rPr lang="zh-CN" altLang="en-US" dirty="0"/>
              <a:t>：已知</a:t>
            </a:r>
            <a:r>
              <a:rPr lang="en-US" altLang="zh-CN" dirty="0"/>
              <a:t>[x]</a:t>
            </a:r>
            <a:r>
              <a:rPr lang="zh-CN" altLang="en-US" baseline="-25000" dirty="0"/>
              <a:t>补</a:t>
            </a:r>
            <a:r>
              <a:rPr lang="en-US" altLang="zh-CN" dirty="0"/>
              <a:t>=10110100</a:t>
            </a:r>
            <a:r>
              <a:rPr lang="zh-CN" altLang="en-US" dirty="0"/>
              <a:t>，求</a:t>
            </a:r>
            <a:r>
              <a:rPr lang="en-US" altLang="zh-CN" dirty="0"/>
              <a:t>[-x]</a:t>
            </a:r>
            <a:r>
              <a:rPr lang="zh-CN" altLang="en-US" baseline="-25000" dirty="0"/>
              <a:t>补</a:t>
            </a:r>
            <a:endParaRPr lang="en-US" altLang="zh-CN" dirty="0"/>
          </a:p>
          <a:p>
            <a:pPr marL="495300" lvl="1" indent="0">
              <a:buNone/>
            </a:pPr>
            <a:r>
              <a:rPr lang="zh-CN" altLang="en-US" dirty="0"/>
              <a:t>解：</a:t>
            </a:r>
            <a:r>
              <a:rPr lang="en-US" altLang="zh-CN" dirty="0"/>
              <a:t> [-x]</a:t>
            </a:r>
            <a:r>
              <a:rPr lang="zh-CN" altLang="en-US" baseline="-25000" dirty="0"/>
              <a:t>补</a:t>
            </a:r>
            <a:r>
              <a:rPr lang="en-US" altLang="zh-CN" dirty="0"/>
              <a:t>=</a:t>
            </a:r>
            <a:endParaRPr lang="zh-CN" altLang="en-US" dirty="0"/>
          </a:p>
        </p:txBody>
      </p:sp>
      <p:sp>
        <p:nvSpPr>
          <p:cNvPr id="4" name="矩形 3"/>
          <p:cNvSpPr/>
          <p:nvPr/>
        </p:nvSpPr>
        <p:spPr>
          <a:xfrm>
            <a:off x="2811736" y="2457881"/>
            <a:ext cx="1697901"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01001011</a:t>
            </a:r>
            <a:endParaRPr lang="zh-CN" altLang="en-US" sz="2400" b="1" dirty="0">
              <a:latin typeface="微软雅黑" panose="020B0503020204020204" pitchFamily="34" charset="-122"/>
              <a:ea typeface="微软雅黑" panose="020B0503020204020204" pitchFamily="34" charset="-122"/>
            </a:endParaRPr>
          </a:p>
        </p:txBody>
      </p:sp>
      <p:sp>
        <p:nvSpPr>
          <p:cNvPr id="5" name="矩形 4"/>
          <p:cNvSpPr/>
          <p:nvPr/>
        </p:nvSpPr>
        <p:spPr>
          <a:xfrm>
            <a:off x="4385653" y="2457880"/>
            <a:ext cx="41870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4731576" y="2457880"/>
            <a:ext cx="373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a:t>
            </a:r>
            <a:endParaRPr lang="zh-CN" altLang="en-US" sz="2400" b="1" dirty="0">
              <a:latin typeface="微软雅黑" panose="020B0503020204020204" pitchFamily="34" charset="-122"/>
              <a:ea typeface="微软雅黑" panose="020B0503020204020204" pitchFamily="34" charset="-122"/>
            </a:endParaRPr>
          </a:p>
        </p:txBody>
      </p:sp>
      <p:sp>
        <p:nvSpPr>
          <p:cNvPr id="7" name="矩形 6"/>
          <p:cNvSpPr/>
          <p:nvPr/>
        </p:nvSpPr>
        <p:spPr>
          <a:xfrm>
            <a:off x="2818193" y="2919545"/>
            <a:ext cx="1697901"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01001100</a:t>
            </a:r>
            <a:endParaRPr lang="zh-CN" altLang="en-US" sz="2400" b="1" dirty="0">
              <a:latin typeface="微软雅黑" panose="020B0503020204020204" pitchFamily="34" charset="-122"/>
              <a:ea typeface="微软雅黑" panose="020B0503020204020204" pitchFamily="34" charset="-122"/>
            </a:endParaRPr>
          </a:p>
        </p:txBody>
      </p:sp>
      <p:sp>
        <p:nvSpPr>
          <p:cNvPr id="8" name="矩形 7"/>
          <p:cNvSpPr/>
          <p:nvPr/>
        </p:nvSpPr>
        <p:spPr>
          <a:xfrm>
            <a:off x="2522411" y="2877974"/>
            <a:ext cx="41870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机器数的表示范围</a:t>
            </a:r>
            <a:endParaRPr lang="zh-CN" altLang="en-US" dirty="0"/>
          </a:p>
        </p:txBody>
      </p:sp>
      <p:sp>
        <p:nvSpPr>
          <p:cNvPr id="6" name="内容占位符 5"/>
          <p:cNvSpPr>
            <a:spLocks noGrp="1"/>
          </p:cNvSpPr>
          <p:nvPr>
            <p:ph idx="1"/>
          </p:nvPr>
        </p:nvSpPr>
        <p:spPr>
          <a:xfrm>
            <a:off x="592667" y="987748"/>
            <a:ext cx="10922000" cy="4544834"/>
          </a:xfrm>
        </p:spPr>
        <p:txBody>
          <a:bodyPr/>
          <a:lstStyle/>
          <a:p>
            <a:r>
              <a:rPr lang="en-US" altLang="zh-CN" dirty="0"/>
              <a:t>4</a:t>
            </a:r>
            <a:r>
              <a:rPr lang="zh-CN" altLang="en-US" dirty="0"/>
              <a:t>位原码的表示范围</a:t>
            </a:r>
            <a:r>
              <a:rPr lang="en-US" altLang="zh-CN" dirty="0"/>
              <a:t>:</a:t>
            </a:r>
            <a:endParaRPr lang="en-US" altLang="zh-CN" dirty="0"/>
          </a:p>
          <a:p>
            <a:r>
              <a:rPr lang="en-US" altLang="zh-CN" dirty="0"/>
              <a:t>n</a:t>
            </a:r>
            <a:r>
              <a:rPr lang="zh-CN" altLang="en-US" dirty="0"/>
              <a:t>位原码的表示范围：</a:t>
            </a:r>
            <a:endParaRPr lang="en-US" altLang="zh-CN" dirty="0"/>
          </a:p>
          <a:p>
            <a:endParaRPr lang="en-US" altLang="zh-CN" dirty="0"/>
          </a:p>
          <a:p>
            <a:r>
              <a:rPr lang="en-US" altLang="zh-CN" dirty="0"/>
              <a:t>4</a:t>
            </a:r>
            <a:r>
              <a:rPr lang="zh-CN" altLang="en-US" dirty="0"/>
              <a:t>位补码的表示范围</a:t>
            </a:r>
            <a:endParaRPr lang="en-US" altLang="zh-CN" dirty="0"/>
          </a:p>
          <a:p>
            <a:endParaRPr lang="en-US" altLang="zh-CN" dirty="0"/>
          </a:p>
          <a:p>
            <a:endParaRPr lang="en-US" altLang="zh-CN" dirty="0"/>
          </a:p>
          <a:p>
            <a:r>
              <a:rPr lang="en-US" altLang="zh-CN" dirty="0"/>
              <a:t>n</a:t>
            </a:r>
            <a:r>
              <a:rPr lang="zh-CN" altLang="en-US" dirty="0"/>
              <a:t>位补码的表示范围</a:t>
            </a:r>
            <a:endParaRPr lang="en-US" altLang="zh-CN" dirty="0"/>
          </a:p>
          <a:p>
            <a:endParaRPr lang="en-US" altLang="zh-CN" dirty="0"/>
          </a:p>
          <a:p>
            <a:endParaRPr lang="zh-CN" altLang="en-US" dirty="0"/>
          </a:p>
        </p:txBody>
      </p:sp>
      <p:sp>
        <p:nvSpPr>
          <p:cNvPr id="8" name="AutoShape 3"/>
          <p:cNvSpPr>
            <a:spLocks noChangeAspect="1" noChangeArrowheads="1" noTextEdit="1"/>
          </p:cNvSpPr>
          <p:nvPr/>
        </p:nvSpPr>
        <p:spPr bwMode="auto">
          <a:xfrm>
            <a:off x="4335463" y="2132864"/>
            <a:ext cx="73279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9" name="Rectangle 5"/>
          <p:cNvSpPr>
            <a:spLocks noChangeArrowheads="1"/>
          </p:cNvSpPr>
          <p:nvPr/>
        </p:nvSpPr>
        <p:spPr bwMode="auto">
          <a:xfrm>
            <a:off x="4341813" y="2191601"/>
            <a:ext cx="1216025" cy="823912"/>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5557838" y="2191601"/>
            <a:ext cx="1216025" cy="823912"/>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6773863" y="2191601"/>
            <a:ext cx="1216025" cy="823912"/>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7989888" y="2191601"/>
            <a:ext cx="1216025" cy="823912"/>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3" name="Rectangle 9"/>
          <p:cNvSpPr>
            <a:spLocks noChangeArrowheads="1"/>
          </p:cNvSpPr>
          <p:nvPr/>
        </p:nvSpPr>
        <p:spPr bwMode="auto">
          <a:xfrm>
            <a:off x="9205913" y="2191601"/>
            <a:ext cx="1216025" cy="823912"/>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0421938" y="2191601"/>
            <a:ext cx="1216025" cy="823912"/>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4341813" y="30155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5557838" y="30155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6773863" y="30155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8" name="Rectangle 14"/>
          <p:cNvSpPr>
            <a:spLocks noChangeArrowheads="1"/>
          </p:cNvSpPr>
          <p:nvPr/>
        </p:nvSpPr>
        <p:spPr bwMode="auto">
          <a:xfrm>
            <a:off x="7989888" y="30155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9" name="Rectangle 15"/>
          <p:cNvSpPr>
            <a:spLocks noChangeArrowheads="1"/>
          </p:cNvSpPr>
          <p:nvPr/>
        </p:nvSpPr>
        <p:spPr bwMode="auto">
          <a:xfrm>
            <a:off x="9205913" y="30155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0" name="Rectangle 16"/>
          <p:cNvSpPr>
            <a:spLocks noChangeArrowheads="1"/>
          </p:cNvSpPr>
          <p:nvPr/>
        </p:nvSpPr>
        <p:spPr bwMode="auto">
          <a:xfrm>
            <a:off x="10421938" y="3015514"/>
            <a:ext cx="1216025" cy="457200"/>
          </a:xfrm>
          <a:prstGeom prst="rect">
            <a:avLst/>
          </a:prstGeom>
          <a:solidFill>
            <a:srgbClr val="CDE0E8"/>
          </a:solidFill>
          <a:ln>
            <a:noFill/>
          </a:ln>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1" name="Rectangle 17"/>
          <p:cNvSpPr>
            <a:spLocks noChangeArrowheads="1"/>
          </p:cNvSpPr>
          <p:nvPr/>
        </p:nvSpPr>
        <p:spPr bwMode="auto">
          <a:xfrm>
            <a:off x="4341813" y="34727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2" name="Rectangle 18"/>
          <p:cNvSpPr>
            <a:spLocks noChangeArrowheads="1"/>
          </p:cNvSpPr>
          <p:nvPr/>
        </p:nvSpPr>
        <p:spPr bwMode="auto">
          <a:xfrm>
            <a:off x="5557838" y="34727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3" name="Rectangle 19"/>
          <p:cNvSpPr>
            <a:spLocks noChangeArrowheads="1"/>
          </p:cNvSpPr>
          <p:nvPr/>
        </p:nvSpPr>
        <p:spPr bwMode="auto">
          <a:xfrm>
            <a:off x="6773863" y="34727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4" name="Rectangle 20"/>
          <p:cNvSpPr>
            <a:spLocks noChangeArrowheads="1"/>
          </p:cNvSpPr>
          <p:nvPr/>
        </p:nvSpPr>
        <p:spPr bwMode="auto">
          <a:xfrm>
            <a:off x="7989888" y="34727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9205913" y="34727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6" name="Rectangle 22"/>
          <p:cNvSpPr>
            <a:spLocks noChangeArrowheads="1"/>
          </p:cNvSpPr>
          <p:nvPr/>
        </p:nvSpPr>
        <p:spPr bwMode="auto">
          <a:xfrm>
            <a:off x="10421938" y="34727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7" name="Rectangle 23"/>
          <p:cNvSpPr>
            <a:spLocks noChangeArrowheads="1"/>
          </p:cNvSpPr>
          <p:nvPr/>
        </p:nvSpPr>
        <p:spPr bwMode="auto">
          <a:xfrm>
            <a:off x="4341813" y="39299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5557838" y="39299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29" name="Rectangle 25"/>
          <p:cNvSpPr>
            <a:spLocks noChangeArrowheads="1"/>
          </p:cNvSpPr>
          <p:nvPr/>
        </p:nvSpPr>
        <p:spPr bwMode="auto">
          <a:xfrm>
            <a:off x="6773863" y="39299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0" name="Rectangle 26"/>
          <p:cNvSpPr>
            <a:spLocks noChangeArrowheads="1"/>
          </p:cNvSpPr>
          <p:nvPr/>
        </p:nvSpPr>
        <p:spPr bwMode="auto">
          <a:xfrm>
            <a:off x="7989888" y="39299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1" name="Rectangle 27"/>
          <p:cNvSpPr>
            <a:spLocks noChangeArrowheads="1"/>
          </p:cNvSpPr>
          <p:nvPr/>
        </p:nvSpPr>
        <p:spPr bwMode="auto">
          <a:xfrm>
            <a:off x="9205913" y="39299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2" name="Rectangle 28"/>
          <p:cNvSpPr>
            <a:spLocks noChangeArrowheads="1"/>
          </p:cNvSpPr>
          <p:nvPr/>
        </p:nvSpPr>
        <p:spPr bwMode="auto">
          <a:xfrm>
            <a:off x="10421938" y="39299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3" name="Rectangle 29"/>
          <p:cNvSpPr>
            <a:spLocks noChangeArrowheads="1"/>
          </p:cNvSpPr>
          <p:nvPr/>
        </p:nvSpPr>
        <p:spPr bwMode="auto">
          <a:xfrm>
            <a:off x="4341813" y="43871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4" name="Rectangle 30"/>
          <p:cNvSpPr>
            <a:spLocks noChangeArrowheads="1"/>
          </p:cNvSpPr>
          <p:nvPr/>
        </p:nvSpPr>
        <p:spPr bwMode="auto">
          <a:xfrm>
            <a:off x="5557838" y="43871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5" name="Rectangle 31"/>
          <p:cNvSpPr>
            <a:spLocks noChangeArrowheads="1"/>
          </p:cNvSpPr>
          <p:nvPr/>
        </p:nvSpPr>
        <p:spPr bwMode="auto">
          <a:xfrm>
            <a:off x="6773863" y="43871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6" name="Rectangle 32"/>
          <p:cNvSpPr>
            <a:spLocks noChangeArrowheads="1"/>
          </p:cNvSpPr>
          <p:nvPr/>
        </p:nvSpPr>
        <p:spPr bwMode="auto">
          <a:xfrm>
            <a:off x="7989888" y="43871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7" name="Rectangle 33"/>
          <p:cNvSpPr>
            <a:spLocks noChangeArrowheads="1"/>
          </p:cNvSpPr>
          <p:nvPr/>
        </p:nvSpPr>
        <p:spPr bwMode="auto">
          <a:xfrm>
            <a:off x="9205913" y="43871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8" name="Rectangle 34"/>
          <p:cNvSpPr>
            <a:spLocks noChangeArrowheads="1"/>
          </p:cNvSpPr>
          <p:nvPr/>
        </p:nvSpPr>
        <p:spPr bwMode="auto">
          <a:xfrm>
            <a:off x="10421938" y="43871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39" name="Rectangle 35"/>
          <p:cNvSpPr>
            <a:spLocks noChangeArrowheads="1"/>
          </p:cNvSpPr>
          <p:nvPr/>
        </p:nvSpPr>
        <p:spPr bwMode="auto">
          <a:xfrm>
            <a:off x="4341813" y="48443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0" name="Rectangle 36"/>
          <p:cNvSpPr>
            <a:spLocks noChangeArrowheads="1"/>
          </p:cNvSpPr>
          <p:nvPr/>
        </p:nvSpPr>
        <p:spPr bwMode="auto">
          <a:xfrm>
            <a:off x="5557838" y="48443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a:off x="6773863" y="48443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a:off x="7989888" y="48443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a:off x="9205913" y="48443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10421938" y="48443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a:off x="4341813" y="53015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6" name="Rectangle 42"/>
          <p:cNvSpPr>
            <a:spLocks noChangeArrowheads="1"/>
          </p:cNvSpPr>
          <p:nvPr/>
        </p:nvSpPr>
        <p:spPr bwMode="auto">
          <a:xfrm>
            <a:off x="5557838" y="53015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7" name="Rectangle 43"/>
          <p:cNvSpPr>
            <a:spLocks noChangeArrowheads="1"/>
          </p:cNvSpPr>
          <p:nvPr/>
        </p:nvSpPr>
        <p:spPr bwMode="auto">
          <a:xfrm>
            <a:off x="6773863" y="53015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8" name="Rectangle 44"/>
          <p:cNvSpPr>
            <a:spLocks noChangeArrowheads="1"/>
          </p:cNvSpPr>
          <p:nvPr/>
        </p:nvSpPr>
        <p:spPr bwMode="auto">
          <a:xfrm>
            <a:off x="7989888" y="53015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9" name="Rectangle 45"/>
          <p:cNvSpPr>
            <a:spLocks noChangeArrowheads="1"/>
          </p:cNvSpPr>
          <p:nvPr/>
        </p:nvSpPr>
        <p:spPr bwMode="auto">
          <a:xfrm>
            <a:off x="9205913" y="53015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0" name="Rectangle 46"/>
          <p:cNvSpPr>
            <a:spLocks noChangeArrowheads="1"/>
          </p:cNvSpPr>
          <p:nvPr/>
        </p:nvSpPr>
        <p:spPr bwMode="auto">
          <a:xfrm>
            <a:off x="10421938" y="53015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1" name="Rectangle 47"/>
          <p:cNvSpPr>
            <a:spLocks noChangeArrowheads="1"/>
          </p:cNvSpPr>
          <p:nvPr/>
        </p:nvSpPr>
        <p:spPr bwMode="auto">
          <a:xfrm>
            <a:off x="4341813" y="57587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2" name="Rectangle 48"/>
          <p:cNvSpPr>
            <a:spLocks noChangeArrowheads="1"/>
          </p:cNvSpPr>
          <p:nvPr/>
        </p:nvSpPr>
        <p:spPr bwMode="auto">
          <a:xfrm>
            <a:off x="5557838" y="57587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3" name="Rectangle 49"/>
          <p:cNvSpPr>
            <a:spLocks noChangeArrowheads="1"/>
          </p:cNvSpPr>
          <p:nvPr/>
        </p:nvSpPr>
        <p:spPr bwMode="auto">
          <a:xfrm>
            <a:off x="6773863" y="57587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4" name="Rectangle 50"/>
          <p:cNvSpPr>
            <a:spLocks noChangeArrowheads="1"/>
          </p:cNvSpPr>
          <p:nvPr/>
        </p:nvSpPr>
        <p:spPr bwMode="auto">
          <a:xfrm>
            <a:off x="7989888" y="57587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5" name="Rectangle 51"/>
          <p:cNvSpPr>
            <a:spLocks noChangeArrowheads="1"/>
          </p:cNvSpPr>
          <p:nvPr/>
        </p:nvSpPr>
        <p:spPr bwMode="auto">
          <a:xfrm>
            <a:off x="9205913" y="57587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6" name="Rectangle 52"/>
          <p:cNvSpPr>
            <a:spLocks noChangeArrowheads="1"/>
          </p:cNvSpPr>
          <p:nvPr/>
        </p:nvSpPr>
        <p:spPr bwMode="auto">
          <a:xfrm>
            <a:off x="10421938" y="5758714"/>
            <a:ext cx="1216025" cy="4572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7" name="Rectangle 53"/>
          <p:cNvSpPr>
            <a:spLocks noChangeArrowheads="1"/>
          </p:cNvSpPr>
          <p:nvPr/>
        </p:nvSpPr>
        <p:spPr bwMode="auto">
          <a:xfrm>
            <a:off x="4341813" y="62159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8" name="Rectangle 54"/>
          <p:cNvSpPr>
            <a:spLocks noChangeArrowheads="1"/>
          </p:cNvSpPr>
          <p:nvPr/>
        </p:nvSpPr>
        <p:spPr bwMode="auto">
          <a:xfrm>
            <a:off x="5557838" y="62159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59" name="Rectangle 55"/>
          <p:cNvSpPr>
            <a:spLocks noChangeArrowheads="1"/>
          </p:cNvSpPr>
          <p:nvPr/>
        </p:nvSpPr>
        <p:spPr bwMode="auto">
          <a:xfrm>
            <a:off x="6773863" y="62159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0" name="Rectangle 56"/>
          <p:cNvSpPr>
            <a:spLocks noChangeArrowheads="1"/>
          </p:cNvSpPr>
          <p:nvPr/>
        </p:nvSpPr>
        <p:spPr bwMode="auto">
          <a:xfrm>
            <a:off x="7989888" y="62159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1" name="Rectangle 57"/>
          <p:cNvSpPr>
            <a:spLocks noChangeArrowheads="1"/>
          </p:cNvSpPr>
          <p:nvPr/>
        </p:nvSpPr>
        <p:spPr bwMode="auto">
          <a:xfrm>
            <a:off x="9205913" y="62159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2" name="Rectangle 58"/>
          <p:cNvSpPr>
            <a:spLocks noChangeArrowheads="1"/>
          </p:cNvSpPr>
          <p:nvPr/>
        </p:nvSpPr>
        <p:spPr bwMode="auto">
          <a:xfrm>
            <a:off x="10421938" y="6215914"/>
            <a:ext cx="1216025" cy="4572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3" name="Line 59"/>
          <p:cNvSpPr>
            <a:spLocks noChangeShapeType="1"/>
          </p:cNvSpPr>
          <p:nvPr/>
        </p:nvSpPr>
        <p:spPr bwMode="auto">
          <a:xfrm>
            <a:off x="5557838" y="2185251"/>
            <a:ext cx="0" cy="4494212"/>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4" name="Line 60"/>
          <p:cNvSpPr>
            <a:spLocks noChangeShapeType="1"/>
          </p:cNvSpPr>
          <p:nvPr/>
        </p:nvSpPr>
        <p:spPr bwMode="auto">
          <a:xfrm>
            <a:off x="6773863" y="2185251"/>
            <a:ext cx="0" cy="4494212"/>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5" name="Line 61"/>
          <p:cNvSpPr>
            <a:spLocks noChangeShapeType="1"/>
          </p:cNvSpPr>
          <p:nvPr/>
        </p:nvSpPr>
        <p:spPr bwMode="auto">
          <a:xfrm>
            <a:off x="7989888" y="2185251"/>
            <a:ext cx="0" cy="4494212"/>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6" name="Line 62"/>
          <p:cNvSpPr>
            <a:spLocks noChangeShapeType="1"/>
          </p:cNvSpPr>
          <p:nvPr/>
        </p:nvSpPr>
        <p:spPr bwMode="auto">
          <a:xfrm>
            <a:off x="9205913" y="2185251"/>
            <a:ext cx="0" cy="4494212"/>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7" name="Line 63"/>
          <p:cNvSpPr>
            <a:spLocks noChangeShapeType="1"/>
          </p:cNvSpPr>
          <p:nvPr/>
        </p:nvSpPr>
        <p:spPr bwMode="auto">
          <a:xfrm>
            <a:off x="10421938" y="2185251"/>
            <a:ext cx="0" cy="4494212"/>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8" name="Line 64"/>
          <p:cNvSpPr>
            <a:spLocks noChangeShapeType="1"/>
          </p:cNvSpPr>
          <p:nvPr/>
        </p:nvSpPr>
        <p:spPr bwMode="auto">
          <a:xfrm>
            <a:off x="4335463" y="3015514"/>
            <a:ext cx="7308850" cy="0"/>
          </a:xfrm>
          <a:prstGeom prst="line">
            <a:avLst/>
          </a:prstGeom>
          <a:noFill/>
          <a:ln w="381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69" name="Line 65"/>
          <p:cNvSpPr>
            <a:spLocks noChangeShapeType="1"/>
          </p:cNvSpPr>
          <p:nvPr/>
        </p:nvSpPr>
        <p:spPr bwMode="auto">
          <a:xfrm>
            <a:off x="4335463" y="3472714"/>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0" name="Line 66"/>
          <p:cNvSpPr>
            <a:spLocks noChangeShapeType="1"/>
          </p:cNvSpPr>
          <p:nvPr/>
        </p:nvSpPr>
        <p:spPr bwMode="auto">
          <a:xfrm>
            <a:off x="4335463" y="3929914"/>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1" name="Line 67"/>
          <p:cNvSpPr>
            <a:spLocks noChangeShapeType="1"/>
          </p:cNvSpPr>
          <p:nvPr/>
        </p:nvSpPr>
        <p:spPr bwMode="auto">
          <a:xfrm>
            <a:off x="4335463" y="4387114"/>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2" name="Line 68"/>
          <p:cNvSpPr>
            <a:spLocks noChangeShapeType="1"/>
          </p:cNvSpPr>
          <p:nvPr/>
        </p:nvSpPr>
        <p:spPr bwMode="auto">
          <a:xfrm>
            <a:off x="4335463" y="4844314"/>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3" name="Line 69"/>
          <p:cNvSpPr>
            <a:spLocks noChangeShapeType="1"/>
          </p:cNvSpPr>
          <p:nvPr/>
        </p:nvSpPr>
        <p:spPr bwMode="auto">
          <a:xfrm>
            <a:off x="4335463" y="5301514"/>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4" name="Line 70"/>
          <p:cNvSpPr>
            <a:spLocks noChangeShapeType="1"/>
          </p:cNvSpPr>
          <p:nvPr/>
        </p:nvSpPr>
        <p:spPr bwMode="auto">
          <a:xfrm>
            <a:off x="4335463" y="5758714"/>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5" name="Line 71"/>
          <p:cNvSpPr>
            <a:spLocks noChangeShapeType="1"/>
          </p:cNvSpPr>
          <p:nvPr/>
        </p:nvSpPr>
        <p:spPr bwMode="auto">
          <a:xfrm>
            <a:off x="4335463" y="6215914"/>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6" name="Line 72"/>
          <p:cNvSpPr>
            <a:spLocks noChangeShapeType="1"/>
          </p:cNvSpPr>
          <p:nvPr/>
        </p:nvSpPr>
        <p:spPr bwMode="auto">
          <a:xfrm>
            <a:off x="4341813" y="2185251"/>
            <a:ext cx="0" cy="4494212"/>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7" name="Line 73"/>
          <p:cNvSpPr>
            <a:spLocks noChangeShapeType="1"/>
          </p:cNvSpPr>
          <p:nvPr/>
        </p:nvSpPr>
        <p:spPr bwMode="auto">
          <a:xfrm>
            <a:off x="11637963" y="2185251"/>
            <a:ext cx="0" cy="449580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8" name="Line 74"/>
          <p:cNvSpPr>
            <a:spLocks noChangeShapeType="1"/>
          </p:cNvSpPr>
          <p:nvPr/>
        </p:nvSpPr>
        <p:spPr bwMode="auto">
          <a:xfrm>
            <a:off x="4335463" y="2191601"/>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9" name="Line 75"/>
          <p:cNvSpPr>
            <a:spLocks noChangeShapeType="1"/>
          </p:cNvSpPr>
          <p:nvPr/>
        </p:nvSpPr>
        <p:spPr bwMode="auto">
          <a:xfrm>
            <a:off x="4335463" y="6673114"/>
            <a:ext cx="7308850"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80" name="Rectangle 76"/>
          <p:cNvSpPr>
            <a:spLocks noChangeArrowheads="1"/>
          </p:cNvSpPr>
          <p:nvPr/>
        </p:nvSpPr>
        <p:spPr bwMode="auto">
          <a:xfrm>
            <a:off x="4433888" y="2277326"/>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编码</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1" name="Rectangle 77"/>
          <p:cNvSpPr>
            <a:spLocks noChangeArrowheads="1"/>
          </p:cNvSpPr>
          <p:nvPr/>
        </p:nvSpPr>
        <p:spPr bwMode="auto">
          <a:xfrm>
            <a:off x="5649913" y="2288439"/>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原码的</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2" name="Rectangle 78"/>
          <p:cNvSpPr>
            <a:spLocks noChangeArrowheads="1"/>
          </p:cNvSpPr>
          <p:nvPr/>
        </p:nvSpPr>
        <p:spPr bwMode="auto">
          <a:xfrm>
            <a:off x="5649913" y="2642451"/>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真值</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3" name="Rectangle 79"/>
          <p:cNvSpPr>
            <a:spLocks noChangeArrowheads="1"/>
          </p:cNvSpPr>
          <p:nvPr/>
        </p:nvSpPr>
        <p:spPr bwMode="auto">
          <a:xfrm>
            <a:off x="6865938" y="2288439"/>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补码的</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4" name="Rectangle 80"/>
          <p:cNvSpPr>
            <a:spLocks noChangeArrowheads="1"/>
          </p:cNvSpPr>
          <p:nvPr/>
        </p:nvSpPr>
        <p:spPr bwMode="auto">
          <a:xfrm>
            <a:off x="6865938" y="2642451"/>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真值</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5" name="Rectangle 81"/>
          <p:cNvSpPr>
            <a:spLocks noChangeArrowheads="1"/>
          </p:cNvSpPr>
          <p:nvPr/>
        </p:nvSpPr>
        <p:spPr bwMode="auto">
          <a:xfrm>
            <a:off x="8081963" y="2277326"/>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编码</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6" name="Rectangle 82"/>
          <p:cNvSpPr>
            <a:spLocks noChangeArrowheads="1"/>
          </p:cNvSpPr>
          <p:nvPr/>
        </p:nvSpPr>
        <p:spPr bwMode="auto">
          <a:xfrm>
            <a:off x="9297988" y="2288439"/>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原码的</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7" name="Rectangle 83"/>
          <p:cNvSpPr>
            <a:spLocks noChangeArrowheads="1"/>
          </p:cNvSpPr>
          <p:nvPr/>
        </p:nvSpPr>
        <p:spPr bwMode="auto">
          <a:xfrm>
            <a:off x="9297988" y="2642451"/>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真值</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8" name="Rectangle 84"/>
          <p:cNvSpPr>
            <a:spLocks noChangeArrowheads="1"/>
          </p:cNvSpPr>
          <p:nvPr/>
        </p:nvSpPr>
        <p:spPr bwMode="auto">
          <a:xfrm>
            <a:off x="10514013" y="2288439"/>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补码的</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9" name="Rectangle 85"/>
          <p:cNvSpPr>
            <a:spLocks noChangeArrowheads="1"/>
          </p:cNvSpPr>
          <p:nvPr/>
        </p:nvSpPr>
        <p:spPr bwMode="auto">
          <a:xfrm>
            <a:off x="10514013" y="2642451"/>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真值</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0" name="Rectangle 86"/>
          <p:cNvSpPr>
            <a:spLocks noChangeArrowheads="1"/>
          </p:cNvSpPr>
          <p:nvPr/>
        </p:nvSpPr>
        <p:spPr bwMode="auto">
          <a:xfrm>
            <a:off x="4433888" y="3085364"/>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0000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1" name="Rectangle 87"/>
          <p:cNvSpPr>
            <a:spLocks noChangeArrowheads="1"/>
          </p:cNvSpPr>
          <p:nvPr/>
        </p:nvSpPr>
        <p:spPr bwMode="auto">
          <a:xfrm>
            <a:off x="5649913" y="3085364"/>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+0</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92" name="Rectangle 88"/>
          <p:cNvSpPr>
            <a:spLocks noChangeArrowheads="1"/>
          </p:cNvSpPr>
          <p:nvPr/>
        </p:nvSpPr>
        <p:spPr bwMode="auto">
          <a:xfrm>
            <a:off x="6865938" y="3085364"/>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+0</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93" name="Rectangle 89"/>
          <p:cNvSpPr>
            <a:spLocks noChangeArrowheads="1"/>
          </p:cNvSpPr>
          <p:nvPr/>
        </p:nvSpPr>
        <p:spPr bwMode="auto">
          <a:xfrm>
            <a:off x="8081963" y="3085364"/>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1000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4" name="Rectangle 90"/>
          <p:cNvSpPr>
            <a:spLocks noChangeArrowheads="1"/>
          </p:cNvSpPr>
          <p:nvPr/>
        </p:nvSpPr>
        <p:spPr bwMode="auto">
          <a:xfrm>
            <a:off x="9297988" y="3085364"/>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5" name="Rectangle 91"/>
          <p:cNvSpPr>
            <a:spLocks noChangeArrowheads="1"/>
          </p:cNvSpPr>
          <p:nvPr/>
        </p:nvSpPr>
        <p:spPr bwMode="auto">
          <a:xfrm>
            <a:off x="9399588" y="3085364"/>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6" name="Rectangle 92"/>
          <p:cNvSpPr>
            <a:spLocks noChangeArrowheads="1"/>
          </p:cNvSpPr>
          <p:nvPr/>
        </p:nvSpPr>
        <p:spPr bwMode="auto">
          <a:xfrm>
            <a:off x="10514013" y="3085364"/>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normalizeH="0" baseline="0">
                <a:ln w="12700">
                  <a:solidFill>
                    <a:schemeClr val="accent5"/>
                  </a:solidFill>
                  <a:prstDash val="solid"/>
                </a:ln>
                <a:pattFill prst="ltDnDiag">
                  <a:fgClr>
                    <a:schemeClr val="accent5">
                      <a:lumMod val="60000"/>
                      <a:lumOff val="40000"/>
                    </a:schemeClr>
                  </a:fgClr>
                  <a:bgClr>
                    <a:schemeClr val="bg1"/>
                  </a:bgClr>
                </a:patt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a:t>
            </a:r>
            <a:endParaRPr kumimoji="0" lang="zh-CN" altLang="zh-CN" sz="1800" b="1" i="0" u="none" strike="noStrike" normalizeH="0" baseline="0">
              <a:ln w="12700">
                <a:solidFill>
                  <a:schemeClr val="accent5"/>
                </a:solidFill>
                <a:prstDash val="solid"/>
              </a:ln>
              <a:pattFill prst="ltDnDiag">
                <a:fgClr>
                  <a:schemeClr val="accent5">
                    <a:lumMod val="60000"/>
                    <a:lumOff val="40000"/>
                  </a:schemeClr>
                </a:fgClr>
                <a:bgClr>
                  <a:schemeClr val="bg1"/>
                </a:bgClr>
              </a:patt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97" name="Rectangle 93"/>
          <p:cNvSpPr>
            <a:spLocks noChangeArrowheads="1"/>
          </p:cNvSpPr>
          <p:nvPr/>
        </p:nvSpPr>
        <p:spPr bwMode="auto">
          <a:xfrm>
            <a:off x="10617201" y="3085364"/>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normalizeH="0" baseline="0">
                <a:ln w="12700">
                  <a:solidFill>
                    <a:schemeClr val="accent5"/>
                  </a:solidFill>
                  <a:prstDash val="solid"/>
                </a:ln>
                <a:pattFill prst="ltDnDiag">
                  <a:fgClr>
                    <a:schemeClr val="accent5">
                      <a:lumMod val="60000"/>
                      <a:lumOff val="40000"/>
                    </a:schemeClr>
                  </a:fgClr>
                  <a:bgClr>
                    <a:schemeClr val="bg1"/>
                  </a:bgClr>
                </a:patt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rPr>
              <a:t>8</a:t>
            </a:r>
            <a:endParaRPr kumimoji="0" lang="zh-CN" altLang="zh-CN" sz="1800" b="1" i="0" u="none" strike="noStrike" normalizeH="0" baseline="0">
              <a:ln w="12700">
                <a:solidFill>
                  <a:schemeClr val="accent5"/>
                </a:solidFill>
                <a:prstDash val="solid"/>
              </a:ln>
              <a:pattFill prst="ltDnDiag">
                <a:fgClr>
                  <a:schemeClr val="accent5">
                    <a:lumMod val="60000"/>
                    <a:lumOff val="40000"/>
                  </a:schemeClr>
                </a:fgClr>
                <a:bgClr>
                  <a:schemeClr val="bg1"/>
                </a:bgClr>
              </a:patt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98" name="Rectangle 94"/>
          <p:cNvSpPr>
            <a:spLocks noChangeArrowheads="1"/>
          </p:cNvSpPr>
          <p:nvPr/>
        </p:nvSpPr>
        <p:spPr bwMode="auto">
          <a:xfrm>
            <a:off x="4433888" y="3542564"/>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0001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9" name="Rectangle 95"/>
          <p:cNvSpPr>
            <a:spLocks noChangeArrowheads="1"/>
          </p:cNvSpPr>
          <p:nvPr/>
        </p:nvSpPr>
        <p:spPr bwMode="auto">
          <a:xfrm>
            <a:off x="5649913" y="3542564"/>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+1</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0" name="Rectangle 96"/>
          <p:cNvSpPr>
            <a:spLocks noChangeArrowheads="1"/>
          </p:cNvSpPr>
          <p:nvPr/>
        </p:nvSpPr>
        <p:spPr bwMode="auto">
          <a:xfrm>
            <a:off x="6865938" y="3542564"/>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1" name="Rectangle 97"/>
          <p:cNvSpPr>
            <a:spLocks noChangeArrowheads="1"/>
          </p:cNvSpPr>
          <p:nvPr/>
        </p:nvSpPr>
        <p:spPr bwMode="auto">
          <a:xfrm>
            <a:off x="8081963" y="3542564"/>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1001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2" name="Rectangle 98"/>
          <p:cNvSpPr>
            <a:spLocks noChangeArrowheads="1"/>
          </p:cNvSpPr>
          <p:nvPr/>
        </p:nvSpPr>
        <p:spPr bwMode="auto">
          <a:xfrm>
            <a:off x="9297988" y="3542564"/>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3" name="Rectangle 99"/>
          <p:cNvSpPr>
            <a:spLocks noChangeArrowheads="1"/>
          </p:cNvSpPr>
          <p:nvPr/>
        </p:nvSpPr>
        <p:spPr bwMode="auto">
          <a:xfrm>
            <a:off x="9399588" y="3542564"/>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4" name="Rectangle 100"/>
          <p:cNvSpPr>
            <a:spLocks noChangeArrowheads="1"/>
          </p:cNvSpPr>
          <p:nvPr/>
        </p:nvSpPr>
        <p:spPr bwMode="auto">
          <a:xfrm>
            <a:off x="10514013" y="3542564"/>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5" name="Rectangle 101"/>
          <p:cNvSpPr>
            <a:spLocks noChangeArrowheads="1"/>
          </p:cNvSpPr>
          <p:nvPr/>
        </p:nvSpPr>
        <p:spPr bwMode="auto">
          <a:xfrm>
            <a:off x="10617201" y="3542564"/>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7</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6" name="Rectangle 102"/>
          <p:cNvSpPr>
            <a:spLocks noChangeArrowheads="1"/>
          </p:cNvSpPr>
          <p:nvPr/>
        </p:nvSpPr>
        <p:spPr bwMode="auto">
          <a:xfrm>
            <a:off x="4433888" y="4002939"/>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0010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7" name="Rectangle 103"/>
          <p:cNvSpPr>
            <a:spLocks noChangeArrowheads="1"/>
          </p:cNvSpPr>
          <p:nvPr/>
        </p:nvSpPr>
        <p:spPr bwMode="auto">
          <a:xfrm>
            <a:off x="5649913" y="4002939"/>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+2</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8" name="Rectangle 104"/>
          <p:cNvSpPr>
            <a:spLocks noChangeArrowheads="1"/>
          </p:cNvSpPr>
          <p:nvPr/>
        </p:nvSpPr>
        <p:spPr bwMode="auto">
          <a:xfrm>
            <a:off x="6865938" y="4002939"/>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+2</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9" name="Rectangle 105"/>
          <p:cNvSpPr>
            <a:spLocks noChangeArrowheads="1"/>
          </p:cNvSpPr>
          <p:nvPr/>
        </p:nvSpPr>
        <p:spPr bwMode="auto">
          <a:xfrm>
            <a:off x="8081963" y="4002939"/>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1010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0" name="Rectangle 106"/>
          <p:cNvSpPr>
            <a:spLocks noChangeArrowheads="1"/>
          </p:cNvSpPr>
          <p:nvPr/>
        </p:nvSpPr>
        <p:spPr bwMode="auto">
          <a:xfrm>
            <a:off x="9297988" y="4002939"/>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1" name="Rectangle 107"/>
          <p:cNvSpPr>
            <a:spLocks noChangeArrowheads="1"/>
          </p:cNvSpPr>
          <p:nvPr/>
        </p:nvSpPr>
        <p:spPr bwMode="auto">
          <a:xfrm>
            <a:off x="9399588" y="4002939"/>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2</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2" name="Rectangle 108"/>
          <p:cNvSpPr>
            <a:spLocks noChangeArrowheads="1"/>
          </p:cNvSpPr>
          <p:nvPr/>
        </p:nvSpPr>
        <p:spPr bwMode="auto">
          <a:xfrm>
            <a:off x="10514013" y="4002939"/>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3" name="Rectangle 109"/>
          <p:cNvSpPr>
            <a:spLocks noChangeArrowheads="1"/>
          </p:cNvSpPr>
          <p:nvPr/>
        </p:nvSpPr>
        <p:spPr bwMode="auto">
          <a:xfrm>
            <a:off x="10617201" y="4002939"/>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6</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4" name="Rectangle 110"/>
          <p:cNvSpPr>
            <a:spLocks noChangeArrowheads="1"/>
          </p:cNvSpPr>
          <p:nvPr/>
        </p:nvSpPr>
        <p:spPr bwMode="auto">
          <a:xfrm>
            <a:off x="4433888" y="4460139"/>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0011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5" name="Rectangle 111"/>
          <p:cNvSpPr>
            <a:spLocks noChangeArrowheads="1"/>
          </p:cNvSpPr>
          <p:nvPr/>
        </p:nvSpPr>
        <p:spPr bwMode="auto">
          <a:xfrm>
            <a:off x="5649913" y="4460139"/>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+3</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16" name="Rectangle 112"/>
          <p:cNvSpPr>
            <a:spLocks noChangeArrowheads="1"/>
          </p:cNvSpPr>
          <p:nvPr/>
        </p:nvSpPr>
        <p:spPr bwMode="auto">
          <a:xfrm>
            <a:off x="6865938" y="4460139"/>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+3</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7" name="Rectangle 113"/>
          <p:cNvSpPr>
            <a:spLocks noChangeArrowheads="1"/>
          </p:cNvSpPr>
          <p:nvPr/>
        </p:nvSpPr>
        <p:spPr bwMode="auto">
          <a:xfrm>
            <a:off x="8081963" y="4460139"/>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1011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8" name="Rectangle 114"/>
          <p:cNvSpPr>
            <a:spLocks noChangeArrowheads="1"/>
          </p:cNvSpPr>
          <p:nvPr/>
        </p:nvSpPr>
        <p:spPr bwMode="auto">
          <a:xfrm>
            <a:off x="9297988" y="4460139"/>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9" name="Rectangle 115"/>
          <p:cNvSpPr>
            <a:spLocks noChangeArrowheads="1"/>
          </p:cNvSpPr>
          <p:nvPr/>
        </p:nvSpPr>
        <p:spPr bwMode="auto">
          <a:xfrm>
            <a:off x="9399588" y="4460139"/>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3</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0" name="Rectangle 116"/>
          <p:cNvSpPr>
            <a:spLocks noChangeArrowheads="1"/>
          </p:cNvSpPr>
          <p:nvPr/>
        </p:nvSpPr>
        <p:spPr bwMode="auto">
          <a:xfrm>
            <a:off x="10514013" y="4460139"/>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1" name="Rectangle 117"/>
          <p:cNvSpPr>
            <a:spLocks noChangeArrowheads="1"/>
          </p:cNvSpPr>
          <p:nvPr/>
        </p:nvSpPr>
        <p:spPr bwMode="auto">
          <a:xfrm>
            <a:off x="10617201" y="4460139"/>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5</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2" name="Rectangle 118"/>
          <p:cNvSpPr>
            <a:spLocks noChangeArrowheads="1"/>
          </p:cNvSpPr>
          <p:nvPr/>
        </p:nvSpPr>
        <p:spPr bwMode="auto">
          <a:xfrm>
            <a:off x="4433888" y="4915751"/>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0100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3" name="Rectangle 119"/>
          <p:cNvSpPr>
            <a:spLocks noChangeArrowheads="1"/>
          </p:cNvSpPr>
          <p:nvPr/>
        </p:nvSpPr>
        <p:spPr bwMode="auto">
          <a:xfrm>
            <a:off x="5649913" y="4915751"/>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+4</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24" name="Rectangle 120"/>
          <p:cNvSpPr>
            <a:spLocks noChangeArrowheads="1"/>
          </p:cNvSpPr>
          <p:nvPr/>
        </p:nvSpPr>
        <p:spPr bwMode="auto">
          <a:xfrm>
            <a:off x="6865938" y="4915751"/>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+4</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5" name="Rectangle 121"/>
          <p:cNvSpPr>
            <a:spLocks noChangeArrowheads="1"/>
          </p:cNvSpPr>
          <p:nvPr/>
        </p:nvSpPr>
        <p:spPr bwMode="auto">
          <a:xfrm>
            <a:off x="8081963" y="4915751"/>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1100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6" name="Rectangle 122"/>
          <p:cNvSpPr>
            <a:spLocks noChangeArrowheads="1"/>
          </p:cNvSpPr>
          <p:nvPr/>
        </p:nvSpPr>
        <p:spPr bwMode="auto">
          <a:xfrm>
            <a:off x="9297988" y="4915751"/>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7" name="Rectangle 123"/>
          <p:cNvSpPr>
            <a:spLocks noChangeArrowheads="1"/>
          </p:cNvSpPr>
          <p:nvPr/>
        </p:nvSpPr>
        <p:spPr bwMode="auto">
          <a:xfrm>
            <a:off x="9399588" y="4915751"/>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4</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8" name="Rectangle 124"/>
          <p:cNvSpPr>
            <a:spLocks noChangeArrowheads="1"/>
          </p:cNvSpPr>
          <p:nvPr/>
        </p:nvSpPr>
        <p:spPr bwMode="auto">
          <a:xfrm>
            <a:off x="10514013" y="4915751"/>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9" name="Rectangle 125"/>
          <p:cNvSpPr>
            <a:spLocks noChangeArrowheads="1"/>
          </p:cNvSpPr>
          <p:nvPr/>
        </p:nvSpPr>
        <p:spPr bwMode="auto">
          <a:xfrm>
            <a:off x="10617201" y="4915751"/>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4</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0" name="Rectangle 126"/>
          <p:cNvSpPr>
            <a:spLocks noChangeArrowheads="1"/>
          </p:cNvSpPr>
          <p:nvPr/>
        </p:nvSpPr>
        <p:spPr bwMode="auto">
          <a:xfrm>
            <a:off x="4433888" y="5372951"/>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0101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1" name="Rectangle 127"/>
          <p:cNvSpPr>
            <a:spLocks noChangeArrowheads="1"/>
          </p:cNvSpPr>
          <p:nvPr/>
        </p:nvSpPr>
        <p:spPr bwMode="auto">
          <a:xfrm>
            <a:off x="5649913" y="5372951"/>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+5</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32" name="Rectangle 128"/>
          <p:cNvSpPr>
            <a:spLocks noChangeArrowheads="1"/>
          </p:cNvSpPr>
          <p:nvPr/>
        </p:nvSpPr>
        <p:spPr bwMode="auto">
          <a:xfrm>
            <a:off x="6865938" y="5372951"/>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+5</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3" name="Rectangle 129"/>
          <p:cNvSpPr>
            <a:spLocks noChangeArrowheads="1"/>
          </p:cNvSpPr>
          <p:nvPr/>
        </p:nvSpPr>
        <p:spPr bwMode="auto">
          <a:xfrm>
            <a:off x="8081963" y="5372951"/>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1101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4" name="Rectangle 130"/>
          <p:cNvSpPr>
            <a:spLocks noChangeArrowheads="1"/>
          </p:cNvSpPr>
          <p:nvPr/>
        </p:nvSpPr>
        <p:spPr bwMode="auto">
          <a:xfrm>
            <a:off x="9297988" y="5372951"/>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5" name="Rectangle 131"/>
          <p:cNvSpPr>
            <a:spLocks noChangeArrowheads="1"/>
          </p:cNvSpPr>
          <p:nvPr/>
        </p:nvSpPr>
        <p:spPr bwMode="auto">
          <a:xfrm>
            <a:off x="9399588" y="5372951"/>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5</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6" name="Rectangle 132"/>
          <p:cNvSpPr>
            <a:spLocks noChangeArrowheads="1"/>
          </p:cNvSpPr>
          <p:nvPr/>
        </p:nvSpPr>
        <p:spPr bwMode="auto">
          <a:xfrm>
            <a:off x="10514013" y="5372951"/>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7" name="Rectangle 133"/>
          <p:cNvSpPr>
            <a:spLocks noChangeArrowheads="1"/>
          </p:cNvSpPr>
          <p:nvPr/>
        </p:nvSpPr>
        <p:spPr bwMode="auto">
          <a:xfrm>
            <a:off x="10617201" y="5372951"/>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3</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8" name="Rectangle 134"/>
          <p:cNvSpPr>
            <a:spLocks noChangeArrowheads="1"/>
          </p:cNvSpPr>
          <p:nvPr/>
        </p:nvSpPr>
        <p:spPr bwMode="auto">
          <a:xfrm>
            <a:off x="4433888" y="5830151"/>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0110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9" name="Rectangle 135"/>
          <p:cNvSpPr>
            <a:spLocks noChangeArrowheads="1"/>
          </p:cNvSpPr>
          <p:nvPr/>
        </p:nvSpPr>
        <p:spPr bwMode="auto">
          <a:xfrm>
            <a:off x="5649913" y="5830151"/>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+6</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40" name="Rectangle 136"/>
          <p:cNvSpPr>
            <a:spLocks noChangeArrowheads="1"/>
          </p:cNvSpPr>
          <p:nvPr/>
        </p:nvSpPr>
        <p:spPr bwMode="auto">
          <a:xfrm>
            <a:off x="6865938" y="5830151"/>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+6</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1" name="Rectangle 137"/>
          <p:cNvSpPr>
            <a:spLocks noChangeArrowheads="1"/>
          </p:cNvSpPr>
          <p:nvPr/>
        </p:nvSpPr>
        <p:spPr bwMode="auto">
          <a:xfrm>
            <a:off x="8081963" y="5830151"/>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1110</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2" name="Rectangle 138"/>
          <p:cNvSpPr>
            <a:spLocks noChangeArrowheads="1"/>
          </p:cNvSpPr>
          <p:nvPr/>
        </p:nvSpPr>
        <p:spPr bwMode="auto">
          <a:xfrm>
            <a:off x="9297988" y="5830151"/>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3" name="Rectangle 139"/>
          <p:cNvSpPr>
            <a:spLocks noChangeArrowheads="1"/>
          </p:cNvSpPr>
          <p:nvPr/>
        </p:nvSpPr>
        <p:spPr bwMode="auto">
          <a:xfrm>
            <a:off x="9399588" y="5830151"/>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6</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4" name="Rectangle 140"/>
          <p:cNvSpPr>
            <a:spLocks noChangeArrowheads="1"/>
          </p:cNvSpPr>
          <p:nvPr/>
        </p:nvSpPr>
        <p:spPr bwMode="auto">
          <a:xfrm>
            <a:off x="10514013" y="5830151"/>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5" name="Rectangle 141"/>
          <p:cNvSpPr>
            <a:spLocks noChangeArrowheads="1"/>
          </p:cNvSpPr>
          <p:nvPr/>
        </p:nvSpPr>
        <p:spPr bwMode="auto">
          <a:xfrm>
            <a:off x="10617201" y="5830151"/>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2</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6" name="Rectangle 142"/>
          <p:cNvSpPr>
            <a:spLocks noChangeArrowheads="1"/>
          </p:cNvSpPr>
          <p:nvPr/>
        </p:nvSpPr>
        <p:spPr bwMode="auto">
          <a:xfrm>
            <a:off x="4433888" y="6287351"/>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0111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7" name="Rectangle 143"/>
          <p:cNvSpPr>
            <a:spLocks noChangeArrowheads="1"/>
          </p:cNvSpPr>
          <p:nvPr/>
        </p:nvSpPr>
        <p:spPr bwMode="auto">
          <a:xfrm>
            <a:off x="5649913" y="6287351"/>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+7</a:t>
            </a:r>
            <a:endPar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48" name="Rectangle 144"/>
          <p:cNvSpPr>
            <a:spLocks noChangeArrowheads="1"/>
          </p:cNvSpPr>
          <p:nvPr/>
        </p:nvSpPr>
        <p:spPr bwMode="auto">
          <a:xfrm>
            <a:off x="6865938" y="6287351"/>
            <a:ext cx="423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+7</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9" name="Rectangle 145"/>
          <p:cNvSpPr>
            <a:spLocks noChangeArrowheads="1"/>
          </p:cNvSpPr>
          <p:nvPr/>
        </p:nvSpPr>
        <p:spPr bwMode="auto">
          <a:xfrm>
            <a:off x="8081963" y="6287351"/>
            <a:ext cx="756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1111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0" name="Rectangle 146"/>
          <p:cNvSpPr>
            <a:spLocks noChangeArrowheads="1"/>
          </p:cNvSpPr>
          <p:nvPr/>
        </p:nvSpPr>
        <p:spPr bwMode="auto">
          <a:xfrm>
            <a:off x="9297988" y="6287351"/>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1" name="Rectangle 147"/>
          <p:cNvSpPr>
            <a:spLocks noChangeArrowheads="1"/>
          </p:cNvSpPr>
          <p:nvPr/>
        </p:nvSpPr>
        <p:spPr bwMode="auto">
          <a:xfrm>
            <a:off x="9399588" y="6287351"/>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003399"/>
                </a:solidFill>
                <a:effectLst/>
                <a:latin typeface="微软雅黑" panose="020B0503020204020204" pitchFamily="34" charset="-122"/>
                <a:ea typeface="微软雅黑" panose="020B0503020204020204" pitchFamily="34" charset="-122"/>
              </a:rPr>
              <a:t>7</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2" name="Rectangle 148"/>
          <p:cNvSpPr>
            <a:spLocks noChangeArrowheads="1"/>
          </p:cNvSpPr>
          <p:nvPr/>
        </p:nvSpPr>
        <p:spPr bwMode="auto">
          <a:xfrm>
            <a:off x="10514013" y="6287351"/>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3" name="Rectangle 149"/>
          <p:cNvSpPr>
            <a:spLocks noChangeArrowheads="1"/>
          </p:cNvSpPr>
          <p:nvPr/>
        </p:nvSpPr>
        <p:spPr bwMode="auto">
          <a:xfrm>
            <a:off x="10617201" y="6287351"/>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a:ln>
                  <a:noFill/>
                </a:ln>
                <a:solidFill>
                  <a:srgbClr val="C00000"/>
                </a:solidFill>
                <a:effectLst/>
                <a:latin typeface="微软雅黑" panose="020B0503020204020204" pitchFamily="34" charset="-122"/>
                <a:ea typeface="微软雅黑" panose="020B0503020204020204" pitchFamily="34" charset="-122"/>
              </a:rPr>
              <a:t>1</a:t>
            </a:r>
            <a:endParaRPr kumimoji="0" lang="zh-CN"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4" name="矩形 153"/>
          <p:cNvSpPr/>
          <p:nvPr/>
        </p:nvSpPr>
        <p:spPr>
          <a:xfrm>
            <a:off x="870816" y="2934120"/>
            <a:ext cx="1332416" cy="523220"/>
          </a:xfrm>
          <a:prstGeom prst="rect">
            <a:avLst/>
          </a:prstGeom>
        </p:spPr>
        <p:txBody>
          <a:bodyPr wrap="none">
            <a:spAutoFit/>
          </a:bodyPr>
          <a:lstStyle/>
          <a:p>
            <a:pPr lvl="0">
              <a:spcBef>
                <a:spcPts val="600"/>
              </a:spcBef>
              <a:buSzPct val="100000"/>
            </a:pPr>
            <a:r>
              <a:rPr lang="en-US" altLang="zh-CN" sz="2800" b="1" kern="0" dirty="0">
                <a:solidFill>
                  <a:srgbClr val="C00000"/>
                </a:solidFill>
                <a:latin typeface="微软雅黑" panose="020B0503020204020204" pitchFamily="34" charset="-122"/>
                <a:ea typeface="微软雅黑" panose="020B0503020204020204" pitchFamily="34" charset="-122"/>
              </a:rPr>
              <a:t>-8~+7</a:t>
            </a:r>
            <a:endParaRPr lang="en-US" altLang="zh-CN" sz="2800" b="1" kern="0"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a:xfrm>
            <a:off x="781964" y="4472045"/>
            <a:ext cx="3127779" cy="523220"/>
          </a:xfrm>
          <a:prstGeom prst="rect">
            <a:avLst/>
          </a:prstGeom>
        </p:spPr>
        <p:txBody>
          <a:bodyPr wrap="none">
            <a:spAutoFit/>
          </a:bodyPr>
          <a:lstStyle/>
          <a:p>
            <a:pPr lvl="0">
              <a:spcBef>
                <a:spcPts val="600"/>
              </a:spcBef>
              <a:buSzPct val="100000"/>
            </a:pPr>
            <a:r>
              <a:rPr lang="en-US" altLang="zh-CN" sz="2800" b="1" kern="0" dirty="0">
                <a:solidFill>
                  <a:srgbClr val="C00000"/>
                </a:solidFill>
                <a:latin typeface="微软雅黑" panose="020B0503020204020204" pitchFamily="34" charset="-122"/>
                <a:ea typeface="微软雅黑" panose="020B0503020204020204" pitchFamily="34" charset="-122"/>
              </a:rPr>
              <a:t>-(</a:t>
            </a:r>
            <a:r>
              <a:rPr lang="en-US" altLang="zh-CN" sz="2800" b="1" kern="0" dirty="0" smtClean="0">
                <a:solidFill>
                  <a:srgbClr val="C00000"/>
                </a:solidFill>
                <a:latin typeface="微软雅黑" panose="020B0503020204020204" pitchFamily="34" charset="-122"/>
                <a:ea typeface="微软雅黑" panose="020B0503020204020204" pitchFamily="34" charset="-122"/>
              </a:rPr>
              <a:t>2</a:t>
            </a:r>
            <a:r>
              <a:rPr lang="en-US" altLang="zh-CN" sz="2800" b="1" kern="0" baseline="30000" dirty="0" smtClean="0">
                <a:solidFill>
                  <a:srgbClr val="C00000"/>
                </a:solidFill>
                <a:latin typeface="微软雅黑" panose="020B0503020204020204" pitchFamily="34" charset="-122"/>
                <a:ea typeface="微软雅黑" panose="020B0503020204020204" pitchFamily="34" charset="-122"/>
              </a:rPr>
              <a:t>(n-1)</a:t>
            </a:r>
            <a:r>
              <a:rPr lang="en-US" altLang="zh-CN" sz="2800" b="1" kern="0" dirty="0" smtClean="0">
                <a:solidFill>
                  <a:srgbClr val="C00000"/>
                </a:solidFill>
                <a:latin typeface="微软雅黑" panose="020B0503020204020204" pitchFamily="34" charset="-122"/>
                <a:ea typeface="微软雅黑" panose="020B0503020204020204" pitchFamily="34" charset="-122"/>
              </a:rPr>
              <a:t>)~(</a:t>
            </a:r>
            <a:r>
              <a:rPr lang="en-US" altLang="zh-CN" sz="2800" b="1" kern="0" dirty="0">
                <a:solidFill>
                  <a:srgbClr val="C00000"/>
                </a:solidFill>
                <a:latin typeface="微软雅黑" panose="020B0503020204020204" pitchFamily="34" charset="-122"/>
                <a:ea typeface="微软雅黑" panose="020B0503020204020204" pitchFamily="34" charset="-122"/>
              </a:rPr>
              <a:t>2</a:t>
            </a:r>
            <a:r>
              <a:rPr lang="en-US" altLang="zh-CN" sz="2800" b="1" kern="0" baseline="30000" dirty="0">
                <a:solidFill>
                  <a:srgbClr val="C00000"/>
                </a:solidFill>
                <a:latin typeface="微软雅黑" panose="020B0503020204020204" pitchFamily="34" charset="-122"/>
                <a:ea typeface="微软雅黑" panose="020B0503020204020204" pitchFamily="34" charset="-122"/>
              </a:rPr>
              <a:t>(n-1)-</a:t>
            </a:r>
            <a:r>
              <a:rPr lang="en-US" altLang="zh-CN" sz="2800" b="1" kern="0" dirty="0">
                <a:solidFill>
                  <a:srgbClr val="C00000"/>
                </a:solidFill>
                <a:latin typeface="微软雅黑" panose="020B0503020204020204" pitchFamily="34" charset="-122"/>
                <a:ea typeface="微软雅黑" panose="020B0503020204020204" pitchFamily="34" charset="-122"/>
              </a:rPr>
              <a:t>1)</a:t>
            </a:r>
            <a:endParaRPr lang="en-US" altLang="zh-CN" sz="2800" b="1" kern="0"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a:xfrm>
            <a:off x="6073106" y="924475"/>
            <a:ext cx="3437159" cy="523220"/>
          </a:xfrm>
          <a:prstGeom prst="rect">
            <a:avLst/>
          </a:prstGeom>
        </p:spPr>
        <p:txBody>
          <a:bodyPr wrap="none">
            <a:spAutoFit/>
          </a:bodyPr>
          <a:lstStyle/>
          <a:p>
            <a:pPr lvl="0">
              <a:spcBef>
                <a:spcPts val="600"/>
              </a:spcBef>
              <a:buSzPct val="100000"/>
            </a:pPr>
            <a:r>
              <a:rPr lang="en-US" altLang="zh-CN" sz="2800" b="1" kern="0" dirty="0">
                <a:solidFill>
                  <a:srgbClr val="C00000"/>
                </a:solidFill>
                <a:latin typeface="微软雅黑" panose="020B0503020204020204" pitchFamily="34" charset="-122"/>
                <a:ea typeface="微软雅黑" panose="020B0503020204020204" pitchFamily="34" charset="-122"/>
              </a:rPr>
              <a:t>-(2</a:t>
            </a:r>
            <a:r>
              <a:rPr lang="en-US" altLang="zh-CN" sz="2800" b="1" kern="0" baseline="30000" dirty="0">
                <a:solidFill>
                  <a:srgbClr val="C00000"/>
                </a:solidFill>
                <a:latin typeface="微软雅黑" panose="020B0503020204020204" pitchFamily="34" charset="-122"/>
                <a:ea typeface="微软雅黑" panose="020B0503020204020204" pitchFamily="34" charset="-122"/>
              </a:rPr>
              <a:t>(4-1)-</a:t>
            </a:r>
            <a:r>
              <a:rPr lang="en-US" altLang="zh-CN" sz="2800" b="1" kern="0" dirty="0">
                <a:solidFill>
                  <a:srgbClr val="C00000"/>
                </a:solidFill>
                <a:latin typeface="微软雅黑" panose="020B0503020204020204" pitchFamily="34" charset="-122"/>
                <a:ea typeface="微软雅黑" panose="020B0503020204020204" pitchFamily="34" charset="-122"/>
              </a:rPr>
              <a:t>1)~(2</a:t>
            </a:r>
            <a:r>
              <a:rPr lang="en-US" altLang="zh-CN" sz="2800" b="1" kern="0" baseline="30000" dirty="0">
                <a:solidFill>
                  <a:srgbClr val="C00000"/>
                </a:solidFill>
                <a:latin typeface="微软雅黑" panose="020B0503020204020204" pitchFamily="34" charset="-122"/>
                <a:ea typeface="微软雅黑" panose="020B0503020204020204" pitchFamily="34" charset="-122"/>
              </a:rPr>
              <a:t>(4-1)-</a:t>
            </a:r>
            <a:r>
              <a:rPr lang="en-US" altLang="zh-CN" sz="2800" b="1" kern="0" dirty="0">
                <a:solidFill>
                  <a:srgbClr val="C00000"/>
                </a:solidFill>
                <a:latin typeface="微软雅黑" panose="020B0503020204020204" pitchFamily="34" charset="-122"/>
                <a:ea typeface="微软雅黑" panose="020B0503020204020204" pitchFamily="34" charset="-122"/>
              </a:rPr>
              <a:t>1)</a:t>
            </a:r>
            <a:endParaRPr lang="en-US" altLang="zh-CN" sz="2800" b="1" kern="0"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a:xfrm>
            <a:off x="4277784" y="960667"/>
            <a:ext cx="1332416" cy="523220"/>
          </a:xfrm>
          <a:prstGeom prst="rect">
            <a:avLst/>
          </a:prstGeom>
        </p:spPr>
        <p:txBody>
          <a:bodyPr wrap="none">
            <a:spAutoFit/>
          </a:bodyPr>
          <a:lstStyle/>
          <a:p>
            <a:pPr lvl="0">
              <a:spcBef>
                <a:spcPts val="600"/>
              </a:spcBef>
              <a:buSzPct val="100000"/>
            </a:pPr>
            <a:r>
              <a:rPr lang="en-US" altLang="zh-CN" sz="2800" b="1" kern="0" dirty="0">
                <a:solidFill>
                  <a:srgbClr val="C00000"/>
                </a:solidFill>
                <a:latin typeface="微软雅黑" panose="020B0503020204020204" pitchFamily="34" charset="-122"/>
                <a:ea typeface="微软雅黑" panose="020B0503020204020204" pitchFamily="34" charset="-122"/>
              </a:rPr>
              <a:t>-7~+7</a:t>
            </a:r>
            <a:endParaRPr lang="en-US" altLang="zh-CN" sz="2800" b="1" kern="0"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a:xfrm>
            <a:off x="883697" y="3387250"/>
            <a:ext cx="2832827" cy="523220"/>
          </a:xfrm>
          <a:prstGeom prst="rect">
            <a:avLst/>
          </a:prstGeom>
        </p:spPr>
        <p:txBody>
          <a:bodyPr wrap="none">
            <a:spAutoFit/>
          </a:bodyPr>
          <a:lstStyle/>
          <a:p>
            <a:pPr lvl="0">
              <a:spcBef>
                <a:spcPts val="600"/>
              </a:spcBef>
              <a:buSzPct val="100000"/>
            </a:pPr>
            <a:r>
              <a:rPr lang="en-US" altLang="zh-CN" sz="2800" b="1" kern="0" dirty="0">
                <a:solidFill>
                  <a:srgbClr val="C00000"/>
                </a:solidFill>
                <a:latin typeface="微软雅黑" panose="020B0503020204020204" pitchFamily="34" charset="-122"/>
                <a:ea typeface="微软雅黑" panose="020B0503020204020204" pitchFamily="34" charset="-122"/>
              </a:rPr>
              <a:t>-2</a:t>
            </a:r>
            <a:r>
              <a:rPr lang="en-US" altLang="zh-CN" sz="2800" b="1" kern="0" baseline="30000" dirty="0">
                <a:solidFill>
                  <a:srgbClr val="C00000"/>
                </a:solidFill>
                <a:latin typeface="微软雅黑" panose="020B0503020204020204" pitchFamily="34" charset="-122"/>
                <a:ea typeface="微软雅黑" panose="020B0503020204020204" pitchFamily="34" charset="-122"/>
              </a:rPr>
              <a:t>(4-1)</a:t>
            </a:r>
            <a:r>
              <a:rPr lang="en-US" altLang="zh-CN" sz="2800" b="1" kern="0" dirty="0">
                <a:solidFill>
                  <a:srgbClr val="C00000"/>
                </a:solidFill>
                <a:latin typeface="微软雅黑" panose="020B0503020204020204" pitchFamily="34" charset="-122"/>
                <a:ea typeface="微软雅黑" panose="020B0503020204020204" pitchFamily="34" charset="-122"/>
              </a:rPr>
              <a:t>~(2</a:t>
            </a:r>
            <a:r>
              <a:rPr lang="en-US" altLang="zh-CN" sz="2800" b="1" kern="0" baseline="30000" dirty="0">
                <a:solidFill>
                  <a:srgbClr val="C00000"/>
                </a:solidFill>
                <a:latin typeface="微软雅黑" panose="020B0503020204020204" pitchFamily="34" charset="-122"/>
                <a:ea typeface="微软雅黑" panose="020B0503020204020204" pitchFamily="34" charset="-122"/>
              </a:rPr>
              <a:t>(4-1)-</a:t>
            </a:r>
            <a:r>
              <a:rPr lang="en-US" altLang="zh-CN" sz="2800" b="1" kern="0" dirty="0">
                <a:solidFill>
                  <a:srgbClr val="C00000"/>
                </a:solidFill>
                <a:latin typeface="微软雅黑" panose="020B0503020204020204" pitchFamily="34" charset="-122"/>
                <a:ea typeface="微软雅黑" panose="020B0503020204020204" pitchFamily="34" charset="-122"/>
              </a:rPr>
              <a:t>1)</a:t>
            </a:r>
            <a:endParaRPr lang="en-US" altLang="zh-CN" sz="2800" b="1" kern="0"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a:xfrm>
            <a:off x="4235153" y="1501678"/>
            <a:ext cx="3453189" cy="523220"/>
          </a:xfrm>
          <a:prstGeom prst="rect">
            <a:avLst/>
          </a:prstGeom>
        </p:spPr>
        <p:txBody>
          <a:bodyPr wrap="none">
            <a:spAutoFit/>
          </a:bodyPr>
          <a:lstStyle/>
          <a:p>
            <a:pPr lvl="0">
              <a:spcBef>
                <a:spcPts val="600"/>
              </a:spcBef>
              <a:buSzPct val="100000"/>
            </a:pPr>
            <a:r>
              <a:rPr lang="en-US" altLang="zh-CN" sz="2800" b="1" kern="0" dirty="0">
                <a:solidFill>
                  <a:srgbClr val="C00000"/>
                </a:solidFill>
                <a:latin typeface="微软雅黑" panose="020B0503020204020204" pitchFamily="34" charset="-122"/>
                <a:ea typeface="微软雅黑" panose="020B0503020204020204" pitchFamily="34" charset="-122"/>
              </a:rPr>
              <a:t>-(2</a:t>
            </a:r>
            <a:r>
              <a:rPr lang="en-US" altLang="zh-CN" sz="2800" b="1" kern="0" baseline="30000" dirty="0">
                <a:solidFill>
                  <a:srgbClr val="C00000"/>
                </a:solidFill>
                <a:latin typeface="微软雅黑" panose="020B0503020204020204" pitchFamily="34" charset="-122"/>
                <a:ea typeface="微软雅黑" panose="020B0503020204020204" pitchFamily="34" charset="-122"/>
              </a:rPr>
              <a:t>(n-1)-</a:t>
            </a:r>
            <a:r>
              <a:rPr lang="en-US" altLang="zh-CN" sz="2800" b="1" kern="0" dirty="0">
                <a:solidFill>
                  <a:srgbClr val="C00000"/>
                </a:solidFill>
                <a:latin typeface="微软雅黑" panose="020B0503020204020204" pitchFamily="34" charset="-122"/>
                <a:ea typeface="微软雅黑" panose="020B0503020204020204" pitchFamily="34" charset="-122"/>
              </a:rPr>
              <a:t>1)~(2</a:t>
            </a:r>
            <a:r>
              <a:rPr lang="en-US" altLang="zh-CN" sz="2800" b="1" kern="0" baseline="30000" dirty="0">
                <a:solidFill>
                  <a:srgbClr val="C00000"/>
                </a:solidFill>
                <a:latin typeface="微软雅黑" panose="020B0503020204020204" pitchFamily="34" charset="-122"/>
                <a:ea typeface="微软雅黑" panose="020B0503020204020204" pitchFamily="34" charset="-122"/>
              </a:rPr>
              <a:t>(n-1)-</a:t>
            </a:r>
            <a:r>
              <a:rPr lang="en-US" altLang="zh-CN" sz="2800" b="1" kern="0" dirty="0">
                <a:solidFill>
                  <a:srgbClr val="C00000"/>
                </a:solidFill>
                <a:latin typeface="微软雅黑" panose="020B0503020204020204" pitchFamily="34" charset="-122"/>
                <a:ea typeface="微软雅黑" panose="020B0503020204020204" pitchFamily="34" charset="-122"/>
              </a:rPr>
              <a:t>1)</a:t>
            </a:r>
            <a:endParaRPr lang="en-US" altLang="zh-CN" sz="2800" b="1" kern="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1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5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5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4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3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3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2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2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2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21"/>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1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1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04"/>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5"/>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96"/>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57"/>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56"/>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59"/>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4"/>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4" grpId="0"/>
      <p:bldP spid="95" grpId="0"/>
      <p:bldP spid="96" grpId="0"/>
      <p:bldP spid="97" grpId="0"/>
      <p:bldP spid="99" grpId="0"/>
      <p:bldP spid="100" grpId="0"/>
      <p:bldP spid="102" grpId="0"/>
      <p:bldP spid="103" grpId="0"/>
      <p:bldP spid="104" grpId="0"/>
      <p:bldP spid="105" grpId="0"/>
      <p:bldP spid="107" grpId="0"/>
      <p:bldP spid="108" grpId="0"/>
      <p:bldP spid="110" grpId="0"/>
      <p:bldP spid="111" grpId="0"/>
      <p:bldP spid="112" grpId="0"/>
      <p:bldP spid="113" grpId="0"/>
      <p:bldP spid="115" grpId="0"/>
      <p:bldP spid="116" grpId="0"/>
      <p:bldP spid="118" grpId="0"/>
      <p:bldP spid="119" grpId="0"/>
      <p:bldP spid="120" grpId="0"/>
      <p:bldP spid="121" grpId="0"/>
      <p:bldP spid="123" grpId="0"/>
      <p:bldP spid="124" grpId="0"/>
      <p:bldP spid="126" grpId="0"/>
      <p:bldP spid="127" grpId="0"/>
      <p:bldP spid="128" grpId="0"/>
      <p:bldP spid="129" grpId="0"/>
      <p:bldP spid="131" grpId="0"/>
      <p:bldP spid="132" grpId="0"/>
      <p:bldP spid="134" grpId="0"/>
      <p:bldP spid="135" grpId="0"/>
      <p:bldP spid="136" grpId="0"/>
      <p:bldP spid="137" grpId="0"/>
      <p:bldP spid="139" grpId="0"/>
      <p:bldP spid="140" grpId="0"/>
      <p:bldP spid="142" grpId="0"/>
      <p:bldP spid="143" grpId="0"/>
      <p:bldP spid="144" grpId="0"/>
      <p:bldP spid="145" grpId="0"/>
      <p:bldP spid="147" grpId="0"/>
      <p:bldP spid="148" grpId="0"/>
      <p:bldP spid="150" grpId="0"/>
      <p:bldP spid="151" grpId="0"/>
      <p:bldP spid="152" grpId="0"/>
      <p:bldP spid="153" grpId="0"/>
      <p:bldP spid="154" grpId="0"/>
      <p:bldP spid="155" grpId="0"/>
      <p:bldP spid="156" grpId="0"/>
      <p:bldP spid="157" grpId="0"/>
      <p:bldP spid="158" grpId="0"/>
      <p:bldP spid="1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4320157"/>
          </a:xfrm>
        </p:spPr>
        <p:txBody>
          <a:bodyPr/>
          <a:lstStyle/>
          <a:p>
            <a:pPr>
              <a:spcBef>
                <a:spcPct val="45000"/>
              </a:spcBef>
              <a:defRPr/>
            </a:pPr>
            <a:r>
              <a:rPr lang="zh-CN" altLang="en-US" dirty="0" smtClean="0"/>
              <a:t>定点数</a:t>
            </a:r>
            <a:r>
              <a:rPr lang="zh-CN" altLang="en-US" dirty="0"/>
              <a:t>的编码表示</a:t>
            </a:r>
            <a:endParaRPr lang="en-US" altLang="zh-CN" dirty="0"/>
          </a:p>
          <a:p>
            <a:pPr lvl="1">
              <a:spcBef>
                <a:spcPct val="45000"/>
              </a:spcBef>
              <a:defRPr/>
            </a:pPr>
            <a:r>
              <a:rPr lang="zh-CN" altLang="en-US" dirty="0"/>
              <a:t>原码</a:t>
            </a:r>
            <a:endParaRPr lang="en-US" altLang="zh-CN" dirty="0"/>
          </a:p>
          <a:p>
            <a:pPr lvl="1">
              <a:spcBef>
                <a:spcPct val="45000"/>
              </a:spcBef>
              <a:defRPr/>
            </a:pPr>
            <a:r>
              <a:rPr lang="zh-CN" altLang="en-US" dirty="0"/>
              <a:t>补码</a:t>
            </a:r>
            <a:endParaRPr lang="en-US" altLang="zh-CN" dirty="0"/>
          </a:p>
          <a:p>
            <a:pPr lvl="1">
              <a:spcBef>
                <a:spcPct val="45000"/>
              </a:spcBef>
              <a:defRPr/>
            </a:pPr>
            <a:r>
              <a:rPr lang="zh-CN" altLang="en-US" dirty="0" smtClean="0"/>
              <a:t>移码</a:t>
            </a:r>
            <a:endParaRPr lang="en-US" altLang="zh-CN" dirty="0" smtClean="0"/>
          </a:p>
          <a:p>
            <a:pPr>
              <a:spcBef>
                <a:spcPct val="45000"/>
              </a:spcBef>
              <a:defRPr/>
            </a:pPr>
            <a:r>
              <a:rPr lang="zh-CN" altLang="en-US" dirty="0"/>
              <a:t>整数的表示</a:t>
            </a:r>
            <a:endParaRPr lang="en-US" altLang="zh-CN" dirty="0"/>
          </a:p>
          <a:p>
            <a:pPr lvl="1">
              <a:spcBef>
                <a:spcPct val="45000"/>
              </a:spcBef>
              <a:defRPr/>
            </a:pPr>
            <a:r>
              <a:rPr lang="zh-CN" altLang="en-US" dirty="0"/>
              <a:t>无符号整数的表示</a:t>
            </a:r>
            <a:endParaRPr lang="en-US" altLang="zh-CN" dirty="0"/>
          </a:p>
          <a:p>
            <a:pPr lvl="1">
              <a:spcBef>
                <a:spcPct val="45000"/>
              </a:spcBef>
              <a:defRPr/>
            </a:pPr>
            <a:r>
              <a:rPr lang="zh-CN" altLang="en-US" dirty="0"/>
              <a:t>带符号整数的表示</a:t>
            </a:r>
            <a:endParaRPr lang="en-US" altLang="zh-CN" dirty="0"/>
          </a:p>
          <a:p>
            <a:pPr lvl="1">
              <a:spcBef>
                <a:spcPct val="45000"/>
              </a:spcBef>
              <a:defRPr/>
            </a:pPr>
            <a:r>
              <a:rPr lang="en-US" altLang="zh-CN" dirty="0"/>
              <a:t>C</a:t>
            </a:r>
            <a:r>
              <a:rPr lang="zh-CN" altLang="en-US" dirty="0"/>
              <a:t>语言中的整数</a:t>
            </a:r>
            <a:r>
              <a:rPr lang="zh-CN" altLang="en-US" dirty="0" smtClean="0"/>
              <a:t>类型</a:t>
            </a:r>
            <a:endParaRPr lang="en-US" altLang="zh-CN"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2780261" y="3212398"/>
            <a:ext cx="272905" cy="377049"/>
          </a:xfrm>
          <a:prstGeom prst="rect">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溢出的概念</a:t>
            </a:r>
            <a:endParaRPr lang="zh-CN" altLang="en-US" dirty="0"/>
          </a:p>
        </p:txBody>
      </p:sp>
      <p:sp>
        <p:nvSpPr>
          <p:cNvPr id="3" name="内容占位符 2"/>
          <p:cNvSpPr>
            <a:spLocks noGrp="1"/>
          </p:cNvSpPr>
          <p:nvPr>
            <p:ph idx="1"/>
          </p:nvPr>
        </p:nvSpPr>
        <p:spPr/>
        <p:txBody>
          <a:bodyPr/>
          <a:lstStyle/>
          <a:p>
            <a:r>
              <a:rPr lang="zh-CN" altLang="en-US" dirty="0"/>
              <a:t>溢出：</a:t>
            </a:r>
            <a:endParaRPr lang="en-US" altLang="zh-CN" dirty="0"/>
          </a:p>
          <a:p>
            <a:endParaRPr lang="en-US" altLang="zh-CN" dirty="0"/>
          </a:p>
          <a:p>
            <a:r>
              <a:rPr lang="zh-CN" altLang="en-US" dirty="0"/>
              <a:t>例</a:t>
            </a:r>
            <a:r>
              <a:rPr lang="en-US" altLang="zh-CN" dirty="0"/>
              <a:t>2.19</a:t>
            </a:r>
            <a:r>
              <a:rPr lang="zh-CN" altLang="en-US" dirty="0"/>
              <a:t>：已知</a:t>
            </a:r>
            <a:r>
              <a:rPr lang="en-US" altLang="zh-CN" dirty="0"/>
              <a:t>[x]</a:t>
            </a:r>
            <a:r>
              <a:rPr lang="zh-CN" altLang="en-US" baseline="-25000" dirty="0"/>
              <a:t>补</a:t>
            </a:r>
            <a:r>
              <a:rPr lang="en-US" altLang="zh-CN" dirty="0"/>
              <a:t>=10000000</a:t>
            </a:r>
            <a:r>
              <a:rPr lang="zh-CN" altLang="en-US" dirty="0"/>
              <a:t>，求</a:t>
            </a:r>
            <a:r>
              <a:rPr lang="en-US" altLang="zh-CN" dirty="0"/>
              <a:t>[-x]</a:t>
            </a:r>
            <a:r>
              <a:rPr lang="zh-CN" altLang="en-US" baseline="-25000" dirty="0"/>
              <a:t>补</a:t>
            </a:r>
            <a:endParaRPr lang="en-US" altLang="zh-CN" dirty="0"/>
          </a:p>
          <a:p>
            <a:pPr marL="495300" lvl="1" indent="0">
              <a:buNone/>
            </a:pPr>
            <a:r>
              <a:rPr lang="zh-CN" altLang="en-US" dirty="0"/>
              <a:t>解：</a:t>
            </a:r>
            <a:r>
              <a:rPr lang="en-US" altLang="zh-CN" dirty="0"/>
              <a:t> [-x]</a:t>
            </a:r>
            <a:r>
              <a:rPr lang="zh-CN" altLang="en-US" baseline="-25000" dirty="0"/>
              <a:t>补</a:t>
            </a:r>
            <a:r>
              <a:rPr lang="en-US" altLang="zh-CN" dirty="0"/>
              <a:t>=</a:t>
            </a:r>
            <a:endParaRPr lang="en-US" altLang="zh-CN" dirty="0"/>
          </a:p>
          <a:p>
            <a:pPr marL="495300" lvl="1" indent="0">
              <a:buNone/>
            </a:pPr>
            <a:endParaRPr lang="en-US" altLang="zh-CN" dirty="0"/>
          </a:p>
          <a:p>
            <a:pPr marL="495300" lvl="1" indent="0">
              <a:buNone/>
            </a:pPr>
            <a:endParaRPr lang="en-US" altLang="zh-CN" dirty="0"/>
          </a:p>
          <a:p>
            <a:r>
              <a:rPr lang="zh-CN" altLang="en-US" dirty="0"/>
              <a:t>因为</a:t>
            </a:r>
            <a:r>
              <a:rPr lang="en-US" altLang="zh-CN" dirty="0"/>
              <a:t>x = -128</a:t>
            </a:r>
            <a:r>
              <a:rPr lang="zh-CN" altLang="en-US" dirty="0"/>
              <a:t>， </a:t>
            </a:r>
            <a:r>
              <a:rPr lang="en-US" altLang="zh-CN" dirty="0"/>
              <a:t>-x = 128</a:t>
            </a:r>
            <a:r>
              <a:rPr lang="zh-CN" altLang="en-US" dirty="0"/>
              <a:t>， 超出了</a:t>
            </a:r>
            <a:r>
              <a:rPr lang="en-US" altLang="zh-CN" dirty="0"/>
              <a:t>8</a:t>
            </a:r>
            <a:r>
              <a:rPr lang="zh-CN" altLang="en-US" dirty="0"/>
              <a:t>位补码的表示范围，结果溢出，所以得到了一个负数。</a:t>
            </a:r>
            <a:endParaRPr lang="en-US" altLang="zh-CN" dirty="0"/>
          </a:p>
        </p:txBody>
      </p:sp>
      <p:sp>
        <p:nvSpPr>
          <p:cNvPr id="8" name="矩形 7"/>
          <p:cNvSpPr/>
          <p:nvPr/>
        </p:nvSpPr>
        <p:spPr>
          <a:xfrm>
            <a:off x="2524416" y="3127783"/>
            <a:ext cx="41870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1830633" y="956751"/>
            <a:ext cx="5211683" cy="523220"/>
          </a:xfrm>
          <a:prstGeom prst="rect">
            <a:avLst/>
          </a:prstGeom>
        </p:spPr>
        <p:txBody>
          <a:bodyPr wrap="none">
            <a:spAutoFit/>
          </a:bodyPr>
          <a:lstStyle/>
          <a:p>
            <a:r>
              <a:rPr lang="zh-CN" altLang="en-US" sz="2800" b="1" kern="0" dirty="0">
                <a:solidFill>
                  <a:srgbClr val="C00000"/>
                </a:solidFill>
                <a:latin typeface="微软雅黑" panose="020B0503020204020204" pitchFamily="34" charset="-122"/>
                <a:ea typeface="微软雅黑" panose="020B0503020204020204" pitchFamily="34" charset="-122"/>
              </a:rPr>
              <a:t>运算结果超出机器数的表示范围</a:t>
            </a:r>
            <a:endParaRPr lang="zh-CN" altLang="en-US" dirty="0">
              <a:solidFill>
                <a:srgbClr val="C00000"/>
              </a:solidFill>
            </a:endParaRPr>
          </a:p>
        </p:txBody>
      </p:sp>
      <p:sp>
        <p:nvSpPr>
          <p:cNvPr id="10" name="矩形 9"/>
          <p:cNvSpPr/>
          <p:nvPr/>
        </p:nvSpPr>
        <p:spPr>
          <a:xfrm>
            <a:off x="2780262" y="2488716"/>
            <a:ext cx="1697901"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01111111</a:t>
            </a:r>
            <a:endParaRPr lang="zh-CN" altLang="en-US" sz="2400" dirty="0"/>
          </a:p>
        </p:txBody>
      </p:sp>
      <p:sp>
        <p:nvSpPr>
          <p:cNvPr id="12" name="矩形 11"/>
          <p:cNvSpPr/>
          <p:nvPr/>
        </p:nvSpPr>
        <p:spPr>
          <a:xfrm>
            <a:off x="4323923" y="2457720"/>
            <a:ext cx="418704"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a:t>
            </a:r>
            <a:endParaRPr lang="zh-CN" altLang="en-US" sz="2400" dirty="0"/>
          </a:p>
        </p:txBody>
      </p:sp>
      <p:sp>
        <p:nvSpPr>
          <p:cNvPr id="14" name="矩形 13"/>
          <p:cNvSpPr/>
          <p:nvPr/>
        </p:nvSpPr>
        <p:spPr>
          <a:xfrm>
            <a:off x="4722746" y="2457720"/>
            <a:ext cx="373820"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1</a:t>
            </a:r>
            <a:endParaRPr lang="zh-CN" altLang="en-US" sz="2400" dirty="0"/>
          </a:p>
        </p:txBody>
      </p:sp>
      <p:sp>
        <p:nvSpPr>
          <p:cNvPr id="18" name="矩形 17"/>
          <p:cNvSpPr/>
          <p:nvPr/>
        </p:nvSpPr>
        <p:spPr>
          <a:xfrm>
            <a:off x="2772641" y="3149279"/>
            <a:ext cx="1779627" cy="461665"/>
          </a:xfrm>
          <a:prstGeom prst="rect">
            <a:avLst/>
          </a:prstGeom>
        </p:spPr>
        <p:txBody>
          <a:bodyPr wrap="square">
            <a:spAutoFit/>
          </a:bodyPr>
          <a:lstStyle/>
          <a:p>
            <a:pPr marL="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10000000</a:t>
            </a:r>
            <a:endParaRPr lang="zh-CN" altLang="en-US" sz="2400" b="1" kern="0" dirty="0">
              <a:solidFill>
                <a:prstClr val="black"/>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943120" y="2572373"/>
            <a:ext cx="8249446" cy="1200329"/>
            <a:chOff x="2943120" y="2572373"/>
            <a:chExt cx="8249446" cy="1200329"/>
          </a:xfrm>
        </p:grpSpPr>
        <p:sp>
          <p:nvSpPr>
            <p:cNvPr id="20" name="矩形 19"/>
            <p:cNvSpPr/>
            <p:nvPr/>
          </p:nvSpPr>
          <p:spPr>
            <a:xfrm>
              <a:off x="5096566" y="2572373"/>
              <a:ext cx="6096000" cy="1200329"/>
            </a:xfrm>
            <a:prstGeom prst="rect">
              <a:avLst/>
            </a:prstGeom>
          </p:spPr>
          <p:txBody>
            <a:bodyPr>
              <a:spAutoFit/>
            </a:bodyPr>
            <a:lstStyle/>
            <a:p>
              <a:pPr marL="495300" lvl="1">
                <a:spcBef>
                  <a:spcPts val="600"/>
                </a:spcBef>
                <a:buSzPct val="100000"/>
              </a:pPr>
              <a:r>
                <a:rPr lang="zh-CN" altLang="en-US" sz="2400" b="1" kern="0" dirty="0">
                  <a:solidFill>
                    <a:prstClr val="black"/>
                  </a:solidFill>
                  <a:latin typeface="微软雅黑" panose="020B0503020204020204" pitchFamily="34" charset="-122"/>
                  <a:ea typeface="微软雅黑" panose="020B0503020204020204" pitchFamily="34" charset="-122"/>
                </a:rPr>
                <a:t>结果的符号为</a:t>
              </a:r>
              <a:r>
                <a:rPr lang="en-US" altLang="zh-CN" sz="2400" b="1" kern="0" dirty="0">
                  <a:solidFill>
                    <a:prstClr val="black"/>
                  </a:solidFill>
                  <a:latin typeface="微软雅黑" panose="020B0503020204020204" pitchFamily="34" charset="-122"/>
                  <a:ea typeface="微软雅黑" panose="020B0503020204020204" pitchFamily="34" charset="-122"/>
                </a:rPr>
                <a:t>1</a:t>
              </a:r>
              <a:r>
                <a:rPr lang="zh-CN" altLang="en-US" sz="2400" b="1" kern="0" dirty="0">
                  <a:solidFill>
                    <a:prstClr val="black"/>
                  </a:solidFill>
                  <a:latin typeface="微软雅黑" panose="020B0503020204020204" pitchFamily="34" charset="-122"/>
                  <a:ea typeface="微软雅黑" panose="020B0503020204020204" pitchFamily="34" charset="-122"/>
                </a:rPr>
                <a:t>，为一个负数。但 </a:t>
              </a:r>
              <a:r>
                <a:rPr lang="en-US" altLang="zh-CN" sz="2400" b="1" kern="0" dirty="0">
                  <a:solidFill>
                    <a:prstClr val="black"/>
                  </a:solidFill>
                  <a:latin typeface="微软雅黑" panose="020B0503020204020204" pitchFamily="34" charset="-122"/>
                  <a:ea typeface="微软雅黑" panose="020B0503020204020204" pitchFamily="34" charset="-122"/>
                </a:rPr>
                <a:t>x </a:t>
              </a:r>
              <a:r>
                <a:rPr lang="zh-CN" altLang="en-US" sz="2400" b="1" kern="0" dirty="0">
                  <a:solidFill>
                    <a:prstClr val="black"/>
                  </a:solidFill>
                  <a:latin typeface="微软雅黑" panose="020B0503020204020204" pitchFamily="34" charset="-122"/>
                  <a:ea typeface="微软雅黑" panose="020B0503020204020204" pitchFamily="34" charset="-122"/>
                </a:rPr>
                <a:t>为</a:t>
              </a:r>
              <a:r>
                <a:rPr lang="en-US" altLang="zh-CN" sz="2400" b="1" kern="0" dirty="0">
                  <a:solidFill>
                    <a:prstClr val="black"/>
                  </a:solidFill>
                  <a:latin typeface="微软雅黑" panose="020B0503020204020204" pitchFamily="34" charset="-122"/>
                  <a:ea typeface="微软雅黑" panose="020B0503020204020204" pitchFamily="34" charset="-122"/>
                </a:rPr>
                <a:t> -128</a:t>
              </a:r>
              <a:r>
                <a:rPr lang="zh-CN" altLang="en-US" sz="2400" b="1" kern="0" dirty="0">
                  <a:solidFill>
                    <a:prstClr val="black"/>
                  </a:solidFill>
                  <a:latin typeface="微软雅黑" panose="020B0503020204020204" pitchFamily="34" charset="-122"/>
                  <a:ea typeface="微软雅黑" panose="020B0503020204020204" pitchFamily="34" charset="-122"/>
                </a:rPr>
                <a:t>， </a:t>
              </a:r>
              <a:r>
                <a:rPr lang="en-US" altLang="zh-CN" sz="2400" b="1" kern="0" dirty="0">
                  <a:solidFill>
                    <a:prstClr val="black"/>
                  </a:solidFill>
                  <a:latin typeface="微软雅黑" panose="020B0503020204020204" pitchFamily="34" charset="-122"/>
                  <a:ea typeface="微软雅黑" panose="020B0503020204020204" pitchFamily="34" charset="-122"/>
                </a:rPr>
                <a:t>-x </a:t>
              </a:r>
              <a:r>
                <a:rPr lang="zh-CN" altLang="en-US" sz="2400" b="1" kern="0" dirty="0">
                  <a:solidFill>
                    <a:prstClr val="black"/>
                  </a:solidFill>
                  <a:latin typeface="微软雅黑" panose="020B0503020204020204" pitchFamily="34" charset="-122"/>
                  <a:ea typeface="微软雅黑" panose="020B0503020204020204" pitchFamily="34" charset="-122"/>
                </a:rPr>
                <a:t>应为</a:t>
              </a:r>
              <a:r>
                <a:rPr lang="en-US" altLang="zh-CN" sz="2400" b="1" kern="0" dirty="0">
                  <a:solidFill>
                    <a:prstClr val="black"/>
                  </a:solidFill>
                  <a:latin typeface="微软雅黑" panose="020B0503020204020204" pitchFamily="34" charset="-122"/>
                  <a:ea typeface="微软雅黑" panose="020B0503020204020204" pitchFamily="34" charset="-122"/>
                </a:rPr>
                <a:t> 128</a:t>
              </a:r>
              <a:r>
                <a:rPr lang="zh-CN" altLang="en-US" sz="2400" b="1" kern="0" dirty="0">
                  <a:solidFill>
                    <a:prstClr val="black"/>
                  </a:solidFill>
                  <a:latin typeface="微软雅黑" panose="020B0503020204020204" pitchFamily="34" charset="-122"/>
                  <a:ea typeface="微软雅黑" panose="020B0503020204020204" pitchFamily="34" charset="-122"/>
                </a:rPr>
                <a:t>，应是一个正数，为什么计算结果跟实际情况不一致？</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V="1">
              <a:off x="2943120" y="2789695"/>
              <a:ext cx="2651768" cy="359584"/>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uiExpand="1" build="p"/>
      <p:bldP spid="8" grpId="0"/>
      <p:bldP spid="9" grpId="0"/>
      <p:bldP spid="10" grpId="0"/>
      <p:bldP spid="12" grpId="0"/>
      <p:bldP spid="14"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移码表示法</a:t>
            </a:r>
            <a:endParaRPr lang="zh-CN" altLang="en-US" dirty="0"/>
          </a:p>
        </p:txBody>
      </p:sp>
      <p:sp>
        <p:nvSpPr>
          <p:cNvPr id="306179" name="Rectangle 3"/>
          <p:cNvSpPr>
            <a:spLocks noGrp="1" noChangeArrowheads="1"/>
          </p:cNvSpPr>
          <p:nvPr>
            <p:ph idx="1"/>
          </p:nvPr>
        </p:nvSpPr>
        <p:spPr/>
        <p:txBody>
          <a:bodyPr/>
          <a:lstStyle/>
          <a:p>
            <a:pPr marL="342900" indent="-342900">
              <a:lnSpc>
                <a:spcPct val="110000"/>
              </a:lnSpc>
              <a:buNone/>
            </a:pPr>
            <a:r>
              <a:rPr lang="zh-CN" altLang="en-US" sz="2000" dirty="0">
                <a:solidFill>
                  <a:srgbClr val="000000"/>
                </a:solidFill>
              </a:rPr>
              <a:t>°</a:t>
            </a:r>
            <a:r>
              <a:rPr lang="zh-CN" altLang="en-US" dirty="0">
                <a:solidFill>
                  <a:srgbClr val="000000"/>
                </a:solidFill>
                <a:ea typeface="黑体" panose="02010609060101010101" pitchFamily="49" charset="-122"/>
              </a:rPr>
              <a:t>移码表示：</a:t>
            </a:r>
            <a:endParaRPr lang="zh-CN" altLang="en-US" dirty="0">
              <a:solidFill>
                <a:srgbClr val="000000"/>
              </a:solidFill>
              <a:ea typeface="黑体" panose="02010609060101010101" pitchFamily="49" charset="-122"/>
            </a:endParaRPr>
          </a:p>
          <a:p>
            <a:pPr marL="342900" indent="-342900">
              <a:lnSpc>
                <a:spcPct val="110000"/>
              </a:lnSpc>
              <a:buNone/>
            </a:pPr>
            <a:r>
              <a:rPr lang="en-US" altLang="zh-CN" dirty="0">
                <a:solidFill>
                  <a:srgbClr val="000000"/>
                </a:solidFill>
                <a:ea typeface="黑体" panose="02010609060101010101" pitchFamily="49" charset="-122"/>
              </a:rPr>
              <a:t>°</a:t>
            </a:r>
            <a:r>
              <a:rPr lang="zh-CN" altLang="en-US" dirty="0">
                <a:solidFill>
                  <a:srgbClr val="000000"/>
                </a:solidFill>
                <a:ea typeface="黑体" panose="02010609060101010101" pitchFamily="49" charset="-122"/>
              </a:rPr>
              <a:t>一般来说，当编码位数为</a:t>
            </a:r>
            <a:r>
              <a:rPr lang="en-US" altLang="zh-CN" dirty="0">
                <a:solidFill>
                  <a:srgbClr val="0000FF"/>
                </a:solidFill>
                <a:ea typeface="黑体" panose="02010609060101010101" pitchFamily="49" charset="-122"/>
              </a:rPr>
              <a:t>n</a:t>
            </a:r>
            <a:r>
              <a:rPr lang="zh-CN" altLang="en-US" dirty="0">
                <a:solidFill>
                  <a:srgbClr val="000000"/>
                </a:solidFill>
                <a:ea typeface="黑体" panose="02010609060101010101" pitchFamily="49" charset="-122"/>
              </a:rPr>
              <a:t>时，</a:t>
            </a:r>
            <a:r>
              <a:rPr lang="en-US" altLang="zh-CN" dirty="0">
                <a:solidFill>
                  <a:srgbClr val="000000"/>
                </a:solidFill>
                <a:ea typeface="黑体" panose="02010609060101010101" pitchFamily="49" charset="-122"/>
              </a:rPr>
              <a:t>bias</a:t>
            </a:r>
            <a:r>
              <a:rPr lang="zh-CN" altLang="en-US" dirty="0">
                <a:solidFill>
                  <a:srgbClr val="000000"/>
                </a:solidFill>
                <a:ea typeface="黑体" panose="02010609060101010101" pitchFamily="49" charset="-122"/>
              </a:rPr>
              <a:t>取 </a:t>
            </a:r>
            <a:r>
              <a:rPr lang="en-US" altLang="zh-CN" dirty="0">
                <a:solidFill>
                  <a:srgbClr val="0000FF"/>
                </a:solidFill>
                <a:ea typeface="黑体" panose="02010609060101010101" pitchFamily="49" charset="-122"/>
              </a:rPr>
              <a:t>2</a:t>
            </a:r>
            <a:r>
              <a:rPr lang="en-US" altLang="zh-CN" baseline="30000" dirty="0">
                <a:solidFill>
                  <a:srgbClr val="0000FF"/>
                </a:solidFill>
                <a:ea typeface="黑体" panose="02010609060101010101" pitchFamily="49" charset="-122"/>
              </a:rPr>
              <a:t>n-1</a:t>
            </a:r>
            <a:endParaRPr lang="zh-CN" altLang="en-US" dirty="0">
              <a:solidFill>
                <a:srgbClr val="000000"/>
              </a:solidFill>
              <a:ea typeface="黑体" panose="02010609060101010101" pitchFamily="49" charset="-122"/>
            </a:endParaRPr>
          </a:p>
          <a:p>
            <a:pPr marL="342900" indent="-342900">
              <a:lnSpc>
                <a:spcPct val="110000"/>
              </a:lnSpc>
              <a:buNone/>
            </a:pPr>
            <a:r>
              <a:rPr lang="en-US" altLang="zh-CN" dirty="0">
                <a:solidFill>
                  <a:srgbClr val="000000"/>
                </a:solidFill>
                <a:ea typeface="黑体" panose="02010609060101010101" pitchFamily="49" charset="-122"/>
              </a:rPr>
              <a:t>           Ex. n=4:  </a:t>
            </a:r>
            <a:r>
              <a:rPr lang="en-US" altLang="zh-CN" dirty="0" err="1">
                <a:solidFill>
                  <a:srgbClr val="000000"/>
                </a:solidFill>
                <a:ea typeface="黑体" panose="02010609060101010101" pitchFamily="49" charset="-122"/>
              </a:rPr>
              <a:t>E</a:t>
            </a:r>
            <a:r>
              <a:rPr lang="en-US" altLang="zh-CN" baseline="-25000" dirty="0" err="1">
                <a:solidFill>
                  <a:srgbClr val="000000"/>
                </a:solidFill>
                <a:ea typeface="黑体" panose="02010609060101010101" pitchFamily="49" charset="-122"/>
              </a:rPr>
              <a:t>biased</a:t>
            </a:r>
            <a:r>
              <a:rPr lang="en-US" altLang="zh-CN" baseline="-25000" dirty="0">
                <a:solidFill>
                  <a:srgbClr val="000000"/>
                </a:solidFill>
                <a:ea typeface="黑体" panose="02010609060101010101" pitchFamily="49" charset="-122"/>
              </a:rPr>
              <a:t> </a:t>
            </a:r>
            <a:r>
              <a:rPr lang="en-US" altLang="zh-CN" dirty="0">
                <a:solidFill>
                  <a:srgbClr val="000000"/>
                </a:solidFill>
                <a:ea typeface="黑体" panose="02010609060101010101" pitchFamily="49" charset="-122"/>
              </a:rPr>
              <a:t>= E+ </a:t>
            </a:r>
            <a:r>
              <a:rPr lang="en-US" altLang="zh-CN" dirty="0">
                <a:solidFill>
                  <a:srgbClr val="0000FF"/>
                </a:solidFill>
                <a:ea typeface="黑体" panose="02010609060101010101" pitchFamily="49" charset="-122"/>
              </a:rPr>
              <a:t>2</a:t>
            </a:r>
            <a:r>
              <a:rPr lang="en-US" altLang="zh-CN" baseline="30000" dirty="0">
                <a:solidFill>
                  <a:srgbClr val="0000FF"/>
                </a:solidFill>
                <a:ea typeface="黑体" panose="02010609060101010101" pitchFamily="49" charset="-122"/>
              </a:rPr>
              <a:t>3    </a:t>
            </a:r>
            <a:r>
              <a:rPr lang="en-US" altLang="zh-CN" dirty="0">
                <a:solidFill>
                  <a:srgbClr val="000000"/>
                </a:solidFill>
                <a:ea typeface="黑体" panose="02010609060101010101" pitchFamily="49" charset="-122"/>
              </a:rPr>
              <a:t>(</a:t>
            </a:r>
            <a:r>
              <a:rPr lang="en-US" altLang="zh-CN" baseline="30000" dirty="0">
                <a:solidFill>
                  <a:srgbClr val="0000FF"/>
                </a:solidFill>
                <a:ea typeface="黑体" panose="02010609060101010101" pitchFamily="49" charset="-122"/>
              </a:rPr>
              <a:t> </a:t>
            </a:r>
            <a:r>
              <a:rPr lang="en-US" altLang="zh-CN" dirty="0">
                <a:solidFill>
                  <a:srgbClr val="000000"/>
                </a:solidFill>
                <a:ea typeface="黑体" panose="02010609060101010101" pitchFamily="49" charset="-122"/>
              </a:rPr>
              <a:t>bias= </a:t>
            </a:r>
            <a:r>
              <a:rPr lang="en-US" altLang="zh-CN" dirty="0">
                <a:solidFill>
                  <a:srgbClr val="0000FF"/>
                </a:solidFill>
                <a:ea typeface="黑体" panose="02010609060101010101" pitchFamily="49" charset="-122"/>
              </a:rPr>
              <a:t>2</a:t>
            </a:r>
            <a:r>
              <a:rPr lang="en-US" altLang="zh-CN" baseline="30000" dirty="0">
                <a:solidFill>
                  <a:srgbClr val="0000FF"/>
                </a:solidFill>
                <a:ea typeface="黑体" panose="02010609060101010101" pitchFamily="49" charset="-122"/>
              </a:rPr>
              <a:t>3 </a:t>
            </a:r>
            <a:r>
              <a:rPr lang="en-US" altLang="zh-CN" dirty="0">
                <a:solidFill>
                  <a:srgbClr val="0000FF"/>
                </a:solidFill>
                <a:ea typeface="黑体" panose="02010609060101010101" pitchFamily="49" charset="-122"/>
              </a:rPr>
              <a:t>=1000B</a:t>
            </a:r>
            <a:r>
              <a:rPr lang="en-US" altLang="zh-CN" dirty="0">
                <a:solidFill>
                  <a:srgbClr val="000000"/>
                </a:solidFill>
                <a:ea typeface="黑体" panose="02010609060101010101" pitchFamily="49" charset="-122"/>
              </a:rPr>
              <a:t>)</a:t>
            </a:r>
            <a:endParaRPr lang="en-US" altLang="zh-CN" dirty="0">
              <a:solidFill>
                <a:srgbClr val="000000"/>
              </a:solidFill>
              <a:ea typeface="黑体" panose="02010609060101010101" pitchFamily="49" charset="-122"/>
            </a:endParaRPr>
          </a:p>
          <a:p>
            <a:pPr marL="342900" indent="-342900">
              <a:buNone/>
            </a:pPr>
            <a:r>
              <a:rPr lang="en-US" altLang="zh-CN" dirty="0">
                <a:solidFill>
                  <a:srgbClr val="000000"/>
                </a:solidFill>
                <a:ea typeface="黑体" panose="02010609060101010101" pitchFamily="49" charset="-122"/>
              </a:rPr>
              <a:t>                       -8 (+8) ~ 0000</a:t>
            </a:r>
            <a:r>
              <a:rPr lang="en-US" altLang="zh-CN" dirty="0">
                <a:solidFill>
                  <a:srgbClr val="0000FF"/>
                </a:solidFill>
                <a:ea typeface="黑体" panose="02010609060101010101" pitchFamily="49" charset="-122"/>
              </a:rPr>
              <a:t>B</a:t>
            </a:r>
            <a:endParaRPr lang="en-US" altLang="zh-CN" baseline="-25000" dirty="0">
              <a:solidFill>
                <a:srgbClr val="000000"/>
              </a:solidFill>
              <a:ea typeface="黑体" panose="02010609060101010101" pitchFamily="49" charset="-122"/>
            </a:endParaRPr>
          </a:p>
          <a:p>
            <a:pPr marL="342900" indent="-342900">
              <a:buNone/>
            </a:pPr>
            <a:r>
              <a:rPr lang="en-US" altLang="zh-CN" dirty="0">
                <a:solidFill>
                  <a:srgbClr val="000000"/>
                </a:solidFill>
                <a:ea typeface="黑体" panose="02010609060101010101" pitchFamily="49" charset="-122"/>
              </a:rPr>
              <a:t>                       -7 (+8) ~ 0001</a:t>
            </a:r>
            <a:r>
              <a:rPr lang="en-US" altLang="zh-CN" dirty="0">
                <a:solidFill>
                  <a:srgbClr val="0000FF"/>
                </a:solidFill>
                <a:ea typeface="黑体" panose="02010609060101010101" pitchFamily="49" charset="-122"/>
              </a:rPr>
              <a:t>B</a:t>
            </a:r>
            <a:endParaRPr lang="en-US" altLang="zh-CN" dirty="0">
              <a:solidFill>
                <a:srgbClr val="000000"/>
              </a:solidFill>
              <a:ea typeface="黑体" panose="02010609060101010101" pitchFamily="49" charset="-122"/>
            </a:endParaRPr>
          </a:p>
          <a:p>
            <a:pPr marL="342900" indent="-342900">
              <a:buNone/>
            </a:pPr>
            <a:r>
              <a:rPr lang="en-US" altLang="zh-CN" dirty="0">
                <a:solidFill>
                  <a:srgbClr val="000000"/>
                </a:solidFill>
                <a:ea typeface="黑体" panose="02010609060101010101" pitchFamily="49" charset="-122"/>
              </a:rPr>
              <a:t>                               …</a:t>
            </a:r>
            <a:endParaRPr lang="en-US" altLang="zh-CN" dirty="0">
              <a:solidFill>
                <a:srgbClr val="000000"/>
              </a:solidFill>
              <a:ea typeface="黑体" panose="02010609060101010101" pitchFamily="49" charset="-122"/>
            </a:endParaRPr>
          </a:p>
          <a:p>
            <a:pPr marL="342900" indent="-342900">
              <a:buNone/>
            </a:pPr>
            <a:r>
              <a:rPr lang="en-US" altLang="zh-CN" dirty="0">
                <a:solidFill>
                  <a:srgbClr val="000000"/>
                </a:solidFill>
                <a:ea typeface="黑体" panose="02010609060101010101" pitchFamily="49" charset="-122"/>
              </a:rPr>
              <a:t>		               0  (+8) ~ 1000</a:t>
            </a:r>
            <a:r>
              <a:rPr lang="en-US" altLang="zh-CN" dirty="0">
                <a:solidFill>
                  <a:srgbClr val="0000FF"/>
                </a:solidFill>
                <a:ea typeface="黑体" panose="02010609060101010101" pitchFamily="49" charset="-122"/>
              </a:rPr>
              <a:t>B</a:t>
            </a:r>
            <a:endParaRPr lang="en-US" altLang="zh-CN" dirty="0">
              <a:solidFill>
                <a:srgbClr val="000000"/>
              </a:solidFill>
              <a:ea typeface="黑体" panose="02010609060101010101" pitchFamily="49" charset="-122"/>
            </a:endParaRPr>
          </a:p>
          <a:p>
            <a:pPr marL="342900" indent="-342900">
              <a:buNone/>
            </a:pPr>
            <a:r>
              <a:rPr lang="en-US" altLang="zh-CN" dirty="0">
                <a:solidFill>
                  <a:srgbClr val="000000"/>
                </a:solidFill>
                <a:ea typeface="黑体" panose="02010609060101010101" pitchFamily="49" charset="-122"/>
              </a:rPr>
              <a:t> 			              … </a:t>
            </a:r>
            <a:endParaRPr lang="en-US" altLang="zh-CN" dirty="0">
              <a:solidFill>
                <a:srgbClr val="000000"/>
              </a:solidFill>
              <a:ea typeface="黑体" panose="02010609060101010101" pitchFamily="49" charset="-122"/>
            </a:endParaRPr>
          </a:p>
          <a:p>
            <a:pPr marL="342900" indent="-342900">
              <a:buNone/>
            </a:pPr>
            <a:r>
              <a:rPr lang="en-US" altLang="zh-CN" dirty="0">
                <a:solidFill>
                  <a:srgbClr val="000000"/>
                </a:solidFill>
                <a:ea typeface="黑体" panose="02010609060101010101" pitchFamily="49" charset="-122"/>
              </a:rPr>
              <a:t>                      +7 (+8) ~ 1111</a:t>
            </a:r>
            <a:r>
              <a:rPr lang="en-US" altLang="zh-CN" dirty="0">
                <a:solidFill>
                  <a:srgbClr val="0000FF"/>
                </a:solidFill>
                <a:ea typeface="黑体" panose="02010609060101010101" pitchFamily="49" charset="-122"/>
              </a:rPr>
              <a:t>B</a:t>
            </a:r>
            <a:endParaRPr lang="en-US" altLang="zh-CN" dirty="0">
              <a:solidFill>
                <a:srgbClr val="000000"/>
              </a:solidFill>
              <a:ea typeface="黑体" panose="02010609060101010101" pitchFamily="49" charset="-122"/>
            </a:endParaRPr>
          </a:p>
          <a:p>
            <a:pPr marL="342900" indent="-342900">
              <a:lnSpc>
                <a:spcPct val="110000"/>
              </a:lnSpc>
              <a:buNone/>
            </a:pPr>
            <a:r>
              <a:rPr lang="en-US" altLang="zh-CN" dirty="0">
                <a:solidFill>
                  <a:srgbClr val="000000"/>
                </a:solidFill>
                <a:ea typeface="黑体" panose="02010609060101010101" pitchFamily="49" charset="-122"/>
              </a:rPr>
              <a:t>°</a:t>
            </a:r>
            <a:r>
              <a:rPr lang="zh-CN" altLang="en-US" dirty="0">
                <a:solidFill>
                  <a:srgbClr val="CC0000"/>
                </a:solidFill>
                <a:latin typeface="黑体" panose="02010609060101010101" pitchFamily="49" charset="-122"/>
                <a:ea typeface="黑体" panose="02010609060101010101" pitchFamily="49" charset="-122"/>
              </a:rPr>
              <a:t>移码主要用来表示浮点数阶码</a:t>
            </a:r>
            <a:endParaRPr lang="en-US" altLang="zh-CN" dirty="0">
              <a:solidFill>
                <a:srgbClr val="000000"/>
              </a:solidFill>
              <a:ea typeface="黑体" panose="02010609060101010101" pitchFamily="49" charset="-122"/>
            </a:endParaRPr>
          </a:p>
          <a:p>
            <a:pPr marL="342900" indent="-342900">
              <a:lnSpc>
                <a:spcPct val="110000"/>
              </a:lnSpc>
              <a:buNone/>
            </a:pPr>
            <a:r>
              <a:rPr lang="en-US" altLang="zh-CN" dirty="0">
                <a:solidFill>
                  <a:srgbClr val="000000"/>
                </a:solidFill>
                <a:ea typeface="黑体" panose="02010609060101010101" pitchFamily="49" charset="-122"/>
              </a:rPr>
              <a:t>      </a:t>
            </a:r>
            <a:r>
              <a:rPr lang="zh-CN" altLang="en-US" dirty="0">
                <a:solidFill>
                  <a:srgbClr val="0000FF"/>
                </a:solidFill>
                <a:ea typeface="黑体" panose="02010609060101010101" pitchFamily="49" charset="-122"/>
              </a:rPr>
              <a:t>便于浮点数加减运算时的对阶操作（比较大小）</a:t>
            </a:r>
            <a:endParaRPr lang="zh-CN" altLang="en-US" dirty="0">
              <a:solidFill>
                <a:srgbClr val="0000FF"/>
              </a:solidFill>
              <a:ea typeface="黑体" panose="02010609060101010101" pitchFamily="49" charset="-122"/>
            </a:endParaRPr>
          </a:p>
        </p:txBody>
      </p:sp>
      <p:sp>
        <p:nvSpPr>
          <p:cNvPr id="306194" name="Text Box 18"/>
          <p:cNvSpPr txBox="1">
            <a:spLocks noChangeArrowheads="1"/>
          </p:cNvSpPr>
          <p:nvPr/>
        </p:nvSpPr>
        <p:spPr bwMode="auto">
          <a:xfrm>
            <a:off x="6673581" y="4174184"/>
            <a:ext cx="36845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solidFill>
                  <a:srgbClr val="CC0000"/>
                </a:solidFill>
                <a:latin typeface="黑体" panose="02010609060101010101" pitchFamily="49" charset="-122"/>
                <a:ea typeface="黑体" panose="02010609060101010101" pitchFamily="49" charset="-122"/>
              </a:rPr>
              <a:t>0</a:t>
            </a:r>
            <a:r>
              <a:rPr lang="zh-CN" altLang="en-US" sz="2400" dirty="0">
                <a:solidFill>
                  <a:srgbClr val="CC0000"/>
                </a:solidFill>
                <a:latin typeface="黑体" panose="02010609060101010101" pitchFamily="49" charset="-122"/>
                <a:ea typeface="黑体" panose="02010609060101010101" pitchFamily="49" charset="-122"/>
              </a:rPr>
              <a:t>的移码表示唯一</a:t>
            </a:r>
            <a:endParaRPr lang="zh-CN" altLang="en-US" sz="2400" dirty="0">
              <a:solidFill>
                <a:srgbClr val="CC0000"/>
              </a:solidFill>
              <a:latin typeface="黑体" panose="02010609060101010101" pitchFamily="49" charset="-122"/>
              <a:ea typeface="黑体" panose="02010609060101010101" pitchFamily="49" charset="-122"/>
            </a:endParaRPr>
          </a:p>
          <a:p>
            <a:pPr>
              <a:spcBef>
                <a:spcPct val="50000"/>
              </a:spcBef>
            </a:pPr>
            <a:r>
              <a:rPr lang="zh-CN" altLang="en-US" sz="2400" dirty="0">
                <a:solidFill>
                  <a:srgbClr val="CC0000"/>
                </a:solidFill>
                <a:latin typeface="黑体" panose="02010609060101010101" pitchFamily="49" charset="-122"/>
                <a:ea typeface="黑体" panose="02010609060101010101" pitchFamily="49" charset="-122"/>
              </a:rPr>
              <a:t>移码和补码仅第一位不同</a:t>
            </a:r>
            <a:endParaRPr lang="zh-CN" altLang="en-US" sz="2400" dirty="0">
              <a:solidFill>
                <a:srgbClr val="CC0000"/>
              </a:solidFill>
              <a:latin typeface="黑体" panose="02010609060101010101" pitchFamily="49" charset="-122"/>
              <a:ea typeface="黑体" panose="02010609060101010101" pitchFamily="49" charset="-122"/>
            </a:endParaRPr>
          </a:p>
        </p:txBody>
      </p:sp>
      <p:sp>
        <p:nvSpPr>
          <p:cNvPr id="7" name="矩形 6"/>
          <p:cNvSpPr/>
          <p:nvPr/>
        </p:nvSpPr>
        <p:spPr>
          <a:xfrm>
            <a:off x="2365186" y="960892"/>
            <a:ext cx="9243043" cy="566309"/>
          </a:xfrm>
          <a:prstGeom prst="rect">
            <a:avLst/>
          </a:prstGeom>
        </p:spPr>
        <p:txBody>
          <a:bodyPr wrap="square">
            <a:spAutoFit/>
          </a:bodyPr>
          <a:lstStyle/>
          <a:p>
            <a:pPr marL="342900" lvl="0" indent="-342900">
              <a:lnSpc>
                <a:spcPct val="110000"/>
              </a:lnSpc>
              <a:spcBef>
                <a:spcPts val="600"/>
              </a:spcBef>
              <a:buSzPct val="100000"/>
            </a:pPr>
            <a:r>
              <a:rPr lang="zh-CN" altLang="en-US" sz="2800" b="1" kern="0" dirty="0">
                <a:solidFill>
                  <a:srgbClr val="0000FF"/>
                </a:solidFill>
                <a:latin typeface="微软雅黑" panose="020B0503020204020204" pitchFamily="34" charset="-122"/>
                <a:ea typeface="黑体" panose="02010609060101010101" pitchFamily="49" charset="-122"/>
              </a:rPr>
              <a:t>将每一个数值加上一个偏置常数（ </a:t>
            </a:r>
            <a:r>
              <a:rPr lang="en-US" altLang="zh-CN" sz="2800" b="1" kern="0" dirty="0">
                <a:solidFill>
                  <a:srgbClr val="063DE9"/>
                </a:solidFill>
                <a:latin typeface="微软雅黑" panose="020B0503020204020204" pitchFamily="34" charset="-122"/>
                <a:ea typeface="黑体" panose="02010609060101010101" pitchFamily="49" charset="-122"/>
              </a:rPr>
              <a:t>Excess / bias</a:t>
            </a:r>
            <a:r>
              <a:rPr lang="zh-CN" altLang="en-US" sz="2800" b="1" kern="0" dirty="0">
                <a:solidFill>
                  <a:srgbClr val="0000FF"/>
                </a:solidFill>
                <a:latin typeface="微软雅黑" panose="020B0503020204020204" pitchFamily="34" charset="-122"/>
                <a:ea typeface="黑体" panose="02010609060101010101" pitchFamily="49" charset="-122"/>
              </a:rPr>
              <a:t>）</a:t>
            </a:r>
            <a:endParaRPr lang="zh-CN" altLang="en-US" sz="2800" b="1" kern="0" dirty="0">
              <a:solidFill>
                <a:srgbClr val="0000FF"/>
              </a:solidFill>
              <a:latin typeface="微软雅黑" panose="020B0503020204020204" pitchFamily="34" charset="-122"/>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animEffect transition="in" filter="blinds(horizontal)">
                                      <p:cBhvr>
                                        <p:cTn id="11" dur="500"/>
                                        <p:tgtEl>
                                          <p:spTgt spid="30617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06179">
                                            <p:txEl>
                                              <p:pRg st="2" end="2"/>
                                            </p:txEl>
                                          </p:spTgt>
                                        </p:tgtEl>
                                        <p:attrNameLst>
                                          <p:attrName>style.visibility</p:attrName>
                                        </p:attrNameLst>
                                      </p:cBhvr>
                                      <p:to>
                                        <p:strVal val="visible"/>
                                      </p:to>
                                    </p:set>
                                    <p:animEffect transition="in" filter="blinds(horizontal)">
                                      <p:cBhvr>
                                        <p:cTn id="16" dur="500"/>
                                        <p:tgtEl>
                                          <p:spTgt spid="30617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6179">
                                            <p:txEl>
                                              <p:pRg st="3" end="3"/>
                                            </p:txEl>
                                          </p:spTgt>
                                        </p:tgtEl>
                                        <p:attrNameLst>
                                          <p:attrName>style.visibility</p:attrName>
                                        </p:attrNameLst>
                                      </p:cBhvr>
                                      <p:to>
                                        <p:strVal val="visible"/>
                                      </p:to>
                                    </p:set>
                                    <p:animEffect transition="in" filter="blinds(horizontal)">
                                      <p:cBhvr>
                                        <p:cTn id="21" dur="500"/>
                                        <p:tgtEl>
                                          <p:spTgt spid="30617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6179">
                                            <p:txEl>
                                              <p:pRg st="4" end="4"/>
                                            </p:txEl>
                                          </p:spTgt>
                                        </p:tgtEl>
                                        <p:attrNameLst>
                                          <p:attrName>style.visibility</p:attrName>
                                        </p:attrNameLst>
                                      </p:cBhvr>
                                      <p:to>
                                        <p:strVal val="visible"/>
                                      </p:to>
                                    </p:set>
                                    <p:animEffect transition="in" filter="blinds(horizontal)">
                                      <p:cBhvr>
                                        <p:cTn id="26" dur="500"/>
                                        <p:tgtEl>
                                          <p:spTgt spid="30617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6179">
                                            <p:txEl>
                                              <p:pRg st="5" end="5"/>
                                            </p:txEl>
                                          </p:spTgt>
                                        </p:tgtEl>
                                        <p:attrNameLst>
                                          <p:attrName>style.visibility</p:attrName>
                                        </p:attrNameLst>
                                      </p:cBhvr>
                                      <p:to>
                                        <p:strVal val="visible"/>
                                      </p:to>
                                    </p:set>
                                    <p:animEffect transition="in" filter="blinds(horizontal)">
                                      <p:cBhvr>
                                        <p:cTn id="31" dur="500"/>
                                        <p:tgtEl>
                                          <p:spTgt spid="30617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06179">
                                            <p:txEl>
                                              <p:pRg st="6" end="6"/>
                                            </p:txEl>
                                          </p:spTgt>
                                        </p:tgtEl>
                                        <p:attrNameLst>
                                          <p:attrName>style.visibility</p:attrName>
                                        </p:attrNameLst>
                                      </p:cBhvr>
                                      <p:to>
                                        <p:strVal val="visible"/>
                                      </p:to>
                                    </p:set>
                                    <p:animEffect transition="in" filter="blinds(horizontal)">
                                      <p:cBhvr>
                                        <p:cTn id="36" dur="500"/>
                                        <p:tgtEl>
                                          <p:spTgt spid="30617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06179">
                                            <p:txEl>
                                              <p:pRg st="7" end="7"/>
                                            </p:txEl>
                                          </p:spTgt>
                                        </p:tgtEl>
                                        <p:attrNameLst>
                                          <p:attrName>style.visibility</p:attrName>
                                        </p:attrNameLst>
                                      </p:cBhvr>
                                      <p:to>
                                        <p:strVal val="visible"/>
                                      </p:to>
                                    </p:set>
                                    <p:animEffect transition="in" filter="blinds(horizontal)">
                                      <p:cBhvr>
                                        <p:cTn id="41" dur="500"/>
                                        <p:tgtEl>
                                          <p:spTgt spid="306179">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06179">
                                            <p:txEl>
                                              <p:pRg st="8" end="8"/>
                                            </p:txEl>
                                          </p:spTgt>
                                        </p:tgtEl>
                                        <p:attrNameLst>
                                          <p:attrName>style.visibility</p:attrName>
                                        </p:attrNameLst>
                                      </p:cBhvr>
                                      <p:to>
                                        <p:strVal val="visible"/>
                                      </p:to>
                                    </p:set>
                                    <p:animEffect transition="in" filter="blinds(horizontal)">
                                      <p:cBhvr>
                                        <p:cTn id="46" dur="500"/>
                                        <p:tgtEl>
                                          <p:spTgt spid="306179">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06194"/>
                                        </p:tgtEl>
                                        <p:attrNameLst>
                                          <p:attrName>style.visibility</p:attrName>
                                        </p:attrNameLst>
                                      </p:cBhvr>
                                      <p:to>
                                        <p:strVal val="visible"/>
                                      </p:to>
                                    </p:set>
                                    <p:animEffect transition="in" filter="blinds(horizontal)">
                                      <p:cBhvr>
                                        <p:cTn id="51" dur="500"/>
                                        <p:tgtEl>
                                          <p:spTgt spid="30619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06179">
                                            <p:txEl>
                                              <p:pRg st="9" end="9"/>
                                            </p:txEl>
                                          </p:spTgt>
                                        </p:tgtEl>
                                        <p:attrNameLst>
                                          <p:attrName>style.visibility</p:attrName>
                                        </p:attrNameLst>
                                      </p:cBhvr>
                                      <p:to>
                                        <p:strVal val="visible"/>
                                      </p:to>
                                    </p:set>
                                    <p:animEffect transition="in" filter="blinds(horizontal)">
                                      <p:cBhvr>
                                        <p:cTn id="56" dur="500"/>
                                        <p:tgtEl>
                                          <p:spTgt spid="306179">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06179">
                                            <p:txEl>
                                              <p:pRg st="10" end="10"/>
                                            </p:txEl>
                                          </p:spTgt>
                                        </p:tgtEl>
                                        <p:attrNameLst>
                                          <p:attrName>style.visibility</p:attrName>
                                        </p:attrNameLst>
                                      </p:cBhvr>
                                      <p:to>
                                        <p:strVal val="visible"/>
                                      </p:to>
                                    </p:set>
                                    <p:animEffect transition="in" filter="blinds(horizontal)">
                                      <p:cBhvr>
                                        <p:cTn id="61" dur="500"/>
                                        <p:tgtEl>
                                          <p:spTgt spid="306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a:xfrm>
            <a:off x="592667" y="987748"/>
            <a:ext cx="10922000" cy="4037003"/>
          </a:xfrm>
        </p:spPr>
        <p:txBody>
          <a:bodyPr/>
          <a:lstStyle/>
          <a:p>
            <a:pPr>
              <a:spcBef>
                <a:spcPct val="45000"/>
              </a:spcBef>
              <a:defRPr/>
            </a:pPr>
            <a:r>
              <a:rPr lang="zh-CN" altLang="en-US" dirty="0"/>
              <a:t>区分真值和机器数</a:t>
            </a:r>
            <a:endParaRPr lang="en-US" altLang="zh-CN" dirty="0"/>
          </a:p>
          <a:p>
            <a:pPr>
              <a:spcBef>
                <a:spcPct val="45000"/>
              </a:spcBef>
              <a:defRPr/>
            </a:pPr>
            <a:r>
              <a:rPr lang="zh-CN" altLang="en-US" dirty="0"/>
              <a:t>设机器数的位数为</a:t>
            </a:r>
            <a:r>
              <a:rPr lang="en-US" altLang="zh-CN" dirty="0"/>
              <a:t>8</a:t>
            </a:r>
            <a:r>
              <a:rPr lang="zh-CN" altLang="en-US" dirty="0"/>
              <a:t>位，求</a:t>
            </a:r>
            <a:r>
              <a:rPr lang="en-US" altLang="zh-CN" dirty="0"/>
              <a:t>107</a:t>
            </a:r>
            <a:r>
              <a:rPr lang="zh-CN" altLang="en-US" dirty="0"/>
              <a:t>、</a:t>
            </a:r>
            <a:r>
              <a:rPr lang="en-US" altLang="zh-CN" dirty="0"/>
              <a:t>-107</a:t>
            </a:r>
            <a:r>
              <a:rPr lang="zh-CN" altLang="en-US" dirty="0"/>
              <a:t>的原码、补码和移码</a:t>
            </a:r>
            <a:endParaRPr lang="en-US" altLang="zh-CN" dirty="0"/>
          </a:p>
          <a:p>
            <a:pPr>
              <a:spcBef>
                <a:spcPct val="45000"/>
              </a:spcBef>
              <a:defRPr/>
            </a:pPr>
            <a:r>
              <a:rPr lang="zh-CN" altLang="en-US" dirty="0"/>
              <a:t>设</a:t>
            </a:r>
            <a:r>
              <a:rPr lang="en-US" altLang="zh-CN" dirty="0"/>
              <a:t>[X]</a:t>
            </a:r>
            <a:r>
              <a:rPr lang="zh-CN" altLang="en-US" baseline="-25000" dirty="0"/>
              <a:t>原</a:t>
            </a:r>
            <a:r>
              <a:rPr lang="en-US" altLang="zh-CN" dirty="0"/>
              <a:t>= [Y]</a:t>
            </a:r>
            <a:r>
              <a:rPr lang="zh-CN" altLang="en-US" baseline="-25000" dirty="0"/>
              <a:t>补</a:t>
            </a:r>
            <a:r>
              <a:rPr lang="en-US" altLang="zh-CN" dirty="0"/>
              <a:t>= [Z]</a:t>
            </a:r>
            <a:r>
              <a:rPr lang="zh-CN" altLang="en-US" baseline="-25000" dirty="0"/>
              <a:t>移</a:t>
            </a:r>
            <a:r>
              <a:rPr lang="en-US" altLang="zh-CN" dirty="0"/>
              <a:t>= 10011010</a:t>
            </a:r>
            <a:r>
              <a:rPr lang="zh-CN" altLang="en-US" dirty="0"/>
              <a:t>，</a:t>
            </a:r>
            <a:r>
              <a:rPr lang="en-US" altLang="zh-CN" dirty="0"/>
              <a:t> X</a:t>
            </a:r>
            <a:r>
              <a:rPr lang="zh-CN" altLang="en-US" dirty="0"/>
              <a:t>，</a:t>
            </a:r>
            <a:r>
              <a:rPr lang="en-US" altLang="zh-CN" dirty="0"/>
              <a:t>Y</a:t>
            </a:r>
            <a:r>
              <a:rPr lang="zh-CN" altLang="en-US" dirty="0"/>
              <a:t>，</a:t>
            </a:r>
            <a:r>
              <a:rPr lang="en-US" altLang="zh-CN" dirty="0"/>
              <a:t>Z</a:t>
            </a:r>
            <a:r>
              <a:rPr lang="zh-CN" altLang="en-US" dirty="0"/>
              <a:t>都为整数，</a:t>
            </a:r>
            <a:r>
              <a:rPr lang="en-US" altLang="zh-CN" dirty="0"/>
              <a:t> </a:t>
            </a:r>
            <a:r>
              <a:rPr lang="zh-CN" altLang="en-US" dirty="0"/>
              <a:t>求</a:t>
            </a:r>
            <a:r>
              <a:rPr lang="en-US" altLang="zh-CN" dirty="0"/>
              <a:t>X</a:t>
            </a:r>
            <a:r>
              <a:rPr lang="zh-CN" altLang="en-US" dirty="0"/>
              <a:t>，</a:t>
            </a:r>
            <a:r>
              <a:rPr lang="en-US" altLang="zh-CN" dirty="0"/>
              <a:t>Y</a:t>
            </a:r>
            <a:r>
              <a:rPr lang="zh-CN" altLang="en-US" dirty="0"/>
              <a:t>，</a:t>
            </a:r>
            <a:r>
              <a:rPr lang="en-US" altLang="zh-CN" dirty="0"/>
              <a:t>Z</a:t>
            </a:r>
            <a:endParaRPr lang="en-US" altLang="zh-CN" dirty="0"/>
          </a:p>
          <a:p>
            <a:pPr>
              <a:spcBef>
                <a:spcPct val="45000"/>
              </a:spcBef>
              <a:defRPr/>
            </a:pPr>
            <a:r>
              <a:rPr lang="zh-CN" altLang="en-US" dirty="0"/>
              <a:t>设</a:t>
            </a:r>
            <a:r>
              <a:rPr lang="en-US" altLang="zh-CN" dirty="0"/>
              <a:t>[Z]</a:t>
            </a:r>
            <a:r>
              <a:rPr lang="zh-CN" altLang="en-US" baseline="-25000" dirty="0"/>
              <a:t>移</a:t>
            </a:r>
            <a:r>
              <a:rPr lang="en-US" altLang="zh-CN" dirty="0"/>
              <a:t>= 10011010</a:t>
            </a:r>
            <a:r>
              <a:rPr lang="zh-CN" altLang="en-US" dirty="0"/>
              <a:t>，求</a:t>
            </a:r>
            <a:r>
              <a:rPr lang="en-US" altLang="zh-CN" dirty="0"/>
              <a:t>[Z]</a:t>
            </a:r>
            <a:r>
              <a:rPr lang="zh-CN" altLang="en-US" baseline="-25000" dirty="0"/>
              <a:t>原</a:t>
            </a:r>
            <a:r>
              <a:rPr lang="zh-CN" altLang="en-US" dirty="0"/>
              <a:t>，</a:t>
            </a:r>
            <a:r>
              <a:rPr lang="en-US" altLang="zh-CN" dirty="0"/>
              <a:t> [Z]</a:t>
            </a:r>
            <a:r>
              <a:rPr lang="zh-CN" altLang="en-US" baseline="-25000" dirty="0"/>
              <a:t>补</a:t>
            </a:r>
            <a:endParaRPr lang="en-US" altLang="zh-CN" dirty="0"/>
          </a:p>
          <a:p>
            <a:pPr>
              <a:spcBef>
                <a:spcPct val="45000"/>
              </a:spcBef>
              <a:defRPr/>
            </a:pPr>
            <a:r>
              <a:rPr lang="zh-CN" altLang="en-US" dirty="0"/>
              <a:t>指出</a:t>
            </a:r>
            <a:r>
              <a:rPr lang="en-US" altLang="zh-CN" dirty="0"/>
              <a:t>16</a:t>
            </a:r>
            <a:r>
              <a:rPr lang="zh-CN" altLang="en-US" dirty="0"/>
              <a:t>位原码、补码和移码的表示范围</a:t>
            </a:r>
            <a:endParaRPr lang="en-US" altLang="zh-CN" dirty="0"/>
          </a:p>
          <a:p>
            <a:pPr>
              <a:spcBef>
                <a:spcPct val="45000"/>
              </a:spcBef>
              <a:defRPr/>
            </a:pPr>
            <a:r>
              <a:rPr lang="zh-CN" altLang="en-US" dirty="0"/>
              <a:t>解释为什么要使用原码、补码和移码</a:t>
            </a:r>
            <a:endParaRPr lang="en-US"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solidFill>
                  <a:schemeClr val="tx1"/>
                </a:solidFill>
              </a:rPr>
              <a:t>整数的</a:t>
            </a:r>
            <a:r>
              <a:rPr lang="zh-CN" altLang="en-US" dirty="0" smtClean="0">
                <a:solidFill>
                  <a:schemeClr val="tx1"/>
                </a:solidFill>
              </a:rPr>
              <a:t>表示</a:t>
            </a:r>
            <a:r>
              <a:rPr lang="zh-CN" altLang="en-US" dirty="0" smtClean="0"/>
              <a:t>学习</a:t>
            </a:r>
            <a:r>
              <a:rPr lang="zh-CN" altLang="en-US" dirty="0"/>
              <a:t>内容</a:t>
            </a:r>
            <a:endParaRPr lang="zh-CN" altLang="en-US" dirty="0"/>
          </a:p>
        </p:txBody>
      </p:sp>
      <p:sp>
        <p:nvSpPr>
          <p:cNvPr id="3" name="内容占位符 2"/>
          <p:cNvSpPr>
            <a:spLocks noGrp="1"/>
          </p:cNvSpPr>
          <p:nvPr>
            <p:ph idx="1"/>
          </p:nvPr>
        </p:nvSpPr>
        <p:spPr>
          <a:xfrm>
            <a:off x="592667" y="987748"/>
            <a:ext cx="10922000" cy="1731756"/>
          </a:xfrm>
        </p:spPr>
        <p:txBody>
          <a:bodyPr/>
          <a:lstStyle/>
          <a:p>
            <a:pPr>
              <a:spcBef>
                <a:spcPct val="45000"/>
              </a:spcBef>
              <a:defRPr/>
            </a:pPr>
            <a:r>
              <a:rPr lang="zh-CN" altLang="en-US" dirty="0" smtClean="0"/>
              <a:t>无</a:t>
            </a:r>
            <a:r>
              <a:rPr lang="zh-CN" altLang="en-US" dirty="0"/>
              <a:t>符号整数的表示</a:t>
            </a:r>
            <a:endParaRPr lang="en-US" altLang="zh-CN" dirty="0"/>
          </a:p>
          <a:p>
            <a:pPr>
              <a:spcBef>
                <a:spcPct val="45000"/>
              </a:spcBef>
              <a:defRPr/>
            </a:pPr>
            <a:r>
              <a:rPr lang="zh-CN" altLang="en-US" dirty="0"/>
              <a:t>带符号整数的表示</a:t>
            </a:r>
            <a:endParaRPr lang="en-US" altLang="zh-CN" dirty="0"/>
          </a:p>
          <a:p>
            <a:pPr>
              <a:spcBef>
                <a:spcPct val="45000"/>
              </a:spcBef>
              <a:defRPr/>
            </a:pPr>
            <a:r>
              <a:rPr lang="en-US" altLang="zh-CN" dirty="0"/>
              <a:t>C</a:t>
            </a:r>
            <a:r>
              <a:rPr lang="zh-CN" altLang="en-US" dirty="0"/>
              <a:t>语言中的整数</a:t>
            </a:r>
            <a:r>
              <a:rPr lang="zh-CN" altLang="en-US" dirty="0" smtClean="0"/>
              <a:t>类型</a:t>
            </a:r>
            <a:endParaRPr lang="en-US" altLang="zh-CN"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solidFill>
                  <a:schemeClr val="tx1"/>
                </a:solidFill>
              </a:rPr>
              <a:t>整数的表示</a:t>
            </a:r>
            <a:r>
              <a:rPr lang="zh-CN" altLang="en-US" dirty="0"/>
              <a:t>学习</a:t>
            </a:r>
            <a:r>
              <a:rPr lang="zh-CN" altLang="en-US" dirty="0" smtClean="0"/>
              <a:t>目标</a:t>
            </a:r>
            <a:endParaRPr lang="zh-CN" altLang="en-US" dirty="0"/>
          </a:p>
        </p:txBody>
      </p:sp>
      <p:sp>
        <p:nvSpPr>
          <p:cNvPr id="3" name="内容占位符 2"/>
          <p:cNvSpPr>
            <a:spLocks noGrp="1"/>
          </p:cNvSpPr>
          <p:nvPr>
            <p:ph idx="1"/>
          </p:nvPr>
        </p:nvSpPr>
        <p:spPr>
          <a:xfrm>
            <a:off x="592667" y="987748"/>
            <a:ext cx="10922000" cy="2239587"/>
          </a:xfrm>
        </p:spPr>
        <p:txBody>
          <a:bodyPr/>
          <a:lstStyle/>
          <a:p>
            <a:pPr>
              <a:spcBef>
                <a:spcPct val="45000"/>
              </a:spcBef>
              <a:defRPr/>
            </a:pPr>
            <a:r>
              <a:rPr lang="zh-CN" altLang="en-US" dirty="0" smtClean="0"/>
              <a:t>能</a:t>
            </a:r>
            <a:r>
              <a:rPr lang="zh-CN" altLang="en-US" dirty="0"/>
              <a:t>区分无符号整数和带符号整数</a:t>
            </a:r>
            <a:endParaRPr lang="en-US" altLang="zh-CN" dirty="0"/>
          </a:p>
          <a:p>
            <a:pPr>
              <a:spcBef>
                <a:spcPct val="45000"/>
              </a:spcBef>
              <a:defRPr/>
            </a:pPr>
            <a:r>
              <a:rPr lang="zh-CN" altLang="en-US" dirty="0"/>
              <a:t>能指出规定位数的无符号整数和带符号整数的表示范围</a:t>
            </a:r>
            <a:endParaRPr lang="en-US" altLang="zh-CN" dirty="0"/>
          </a:p>
          <a:p>
            <a:pPr>
              <a:spcBef>
                <a:spcPct val="45000"/>
              </a:spcBef>
              <a:defRPr/>
            </a:pPr>
            <a:r>
              <a:rPr lang="zh-CN" altLang="en-US" dirty="0"/>
              <a:t>能计算</a:t>
            </a:r>
            <a:r>
              <a:rPr lang="en-US" altLang="zh-CN" dirty="0"/>
              <a:t>C</a:t>
            </a:r>
            <a:r>
              <a:rPr lang="zh-CN" altLang="en-US" dirty="0"/>
              <a:t>源程序中的整数的机器数</a:t>
            </a:r>
            <a:endParaRPr lang="zh-CN" altLang="en-US" dirty="0"/>
          </a:p>
          <a:p>
            <a:endParaRPr lang="zh-CN" altLang="en-US"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无符号整数的表示</a:t>
            </a:r>
            <a:endParaRPr lang="zh-CN" altLang="en-US" dirty="0"/>
          </a:p>
        </p:txBody>
      </p:sp>
      <p:sp>
        <p:nvSpPr>
          <p:cNvPr id="3" name="内容占位符 2"/>
          <p:cNvSpPr>
            <a:spLocks noGrp="1"/>
          </p:cNvSpPr>
          <p:nvPr>
            <p:ph idx="1"/>
          </p:nvPr>
        </p:nvSpPr>
        <p:spPr/>
        <p:txBody>
          <a:bodyPr/>
          <a:lstStyle/>
          <a:p>
            <a:r>
              <a:rPr lang="zh-CN" altLang="en-US" dirty="0"/>
              <a:t>当一个编码的</a:t>
            </a:r>
            <a:r>
              <a:rPr lang="zh-CN" altLang="en-US" dirty="0">
                <a:solidFill>
                  <a:srgbClr val="FF0000"/>
                </a:solidFill>
              </a:rPr>
              <a:t>所有二进制位</a:t>
            </a:r>
            <a:r>
              <a:rPr lang="zh-CN" altLang="en-US" dirty="0"/>
              <a:t>都用来</a:t>
            </a:r>
            <a:r>
              <a:rPr lang="zh-CN" altLang="en-US" dirty="0">
                <a:solidFill>
                  <a:srgbClr val="FF0000"/>
                </a:solidFill>
              </a:rPr>
              <a:t>表示数值</a:t>
            </a:r>
            <a:r>
              <a:rPr lang="zh-CN" altLang="en-US" dirty="0"/>
              <a:t>而</a:t>
            </a:r>
            <a:r>
              <a:rPr lang="zh-CN" altLang="en-US" dirty="0">
                <a:solidFill>
                  <a:srgbClr val="FF0000"/>
                </a:solidFill>
              </a:rPr>
              <a:t>没有符号位</a:t>
            </a:r>
            <a:r>
              <a:rPr lang="zh-CN" altLang="en-US" dirty="0"/>
              <a:t>时，该编码表示的就是</a:t>
            </a:r>
            <a:r>
              <a:rPr lang="zh-CN" altLang="en-US" dirty="0">
                <a:solidFill>
                  <a:srgbClr val="FF0000"/>
                </a:solidFill>
              </a:rPr>
              <a:t>无符号整数</a:t>
            </a:r>
            <a:endParaRPr lang="en-US" altLang="zh-CN" dirty="0">
              <a:solidFill>
                <a:srgbClr val="FF0000"/>
              </a:solidFill>
            </a:endParaRPr>
          </a:p>
          <a:p>
            <a:pPr lvl="1"/>
            <a:r>
              <a:rPr lang="zh-CN" altLang="en-US" dirty="0"/>
              <a:t>总是整数，所以很多时候就简称为“无符号数”</a:t>
            </a:r>
            <a:endParaRPr lang="en-US" altLang="zh-CN" dirty="0"/>
          </a:p>
          <a:p>
            <a:pPr marL="342900" indent="-342900" algn="just">
              <a:spcBef>
                <a:spcPct val="30000"/>
              </a:spcBef>
            </a:pPr>
            <a:endParaRPr lang="en-US" altLang="zh-CN" sz="2000" dirty="0">
              <a:ea typeface="黑体" panose="02010609060101010101" pitchFamily="49" charset="-122"/>
            </a:endParaRPr>
          </a:p>
          <a:p>
            <a:pPr marL="342900" indent="-342900" algn="just">
              <a:spcBef>
                <a:spcPct val="30000"/>
              </a:spcBef>
            </a:pPr>
            <a:r>
              <a:rPr lang="zh-CN" altLang="en-US" dirty="0"/>
              <a:t>一般在</a:t>
            </a:r>
            <a:r>
              <a:rPr lang="zh-CN" altLang="en-US" dirty="0">
                <a:solidFill>
                  <a:srgbClr val="FF0000"/>
                </a:solidFill>
              </a:rPr>
              <a:t>全部是正数运算</a:t>
            </a:r>
            <a:r>
              <a:rPr lang="zh-CN" altLang="en-US" dirty="0"/>
              <a:t>且</a:t>
            </a:r>
            <a:r>
              <a:rPr lang="zh-CN" altLang="en-US" dirty="0">
                <a:solidFill>
                  <a:srgbClr val="FF0000"/>
                </a:solidFill>
              </a:rPr>
              <a:t>不出现负值结果</a:t>
            </a:r>
            <a:r>
              <a:rPr lang="zh-CN" altLang="en-US" dirty="0"/>
              <a:t>的场合下，可使用无符号数表示。例如，地址运算，编号表示，等等</a:t>
            </a:r>
            <a:endParaRPr lang="zh-CN" altLang="en-US" dirty="0"/>
          </a:p>
          <a:p>
            <a:pPr marL="342900" indent="-342900" algn="just">
              <a:spcBef>
                <a:spcPct val="30000"/>
              </a:spcBef>
            </a:pPr>
            <a:endParaRPr lang="en-US" altLang="zh-CN" dirty="0"/>
          </a:p>
          <a:p>
            <a:pPr marL="342900" indent="-342900" algn="just">
              <a:spcBef>
                <a:spcPct val="30000"/>
              </a:spcBef>
            </a:pPr>
            <a:r>
              <a:rPr lang="zh-CN" altLang="en-US" dirty="0"/>
              <a:t>无符号数能表示的最大值</a:t>
            </a:r>
            <a:r>
              <a:rPr lang="zh-CN" altLang="en-US" dirty="0">
                <a:solidFill>
                  <a:srgbClr val="FF0000"/>
                </a:solidFill>
              </a:rPr>
              <a:t>大于</a:t>
            </a:r>
            <a:r>
              <a:rPr lang="zh-CN" altLang="en-US" dirty="0"/>
              <a:t>位数相同的带符号整数的最大值</a:t>
            </a:r>
            <a:endParaRPr lang="en-US" altLang="zh-CN" dirty="0"/>
          </a:p>
          <a:p>
            <a:pPr marL="742950" lvl="1" indent="-285750" algn="just">
              <a:spcBef>
                <a:spcPct val="30000"/>
              </a:spcBef>
            </a:pPr>
            <a:r>
              <a:rPr lang="zh-CN" altLang="en-US" sz="2800" dirty="0">
                <a:solidFill>
                  <a:srgbClr val="003399"/>
                </a:solidFill>
                <a:cs typeface="+mn-cs"/>
              </a:rPr>
              <a:t>例如，8位无符号整数最大是255（1111 1111）</a:t>
            </a:r>
            <a:endParaRPr lang="zh-CN" altLang="en-US" sz="2800" dirty="0">
              <a:solidFill>
                <a:srgbClr val="003399"/>
              </a:solidFill>
              <a:cs typeface="+mn-cs"/>
            </a:endParaRPr>
          </a:p>
          <a:p>
            <a:pPr marL="742950" lvl="1" indent="-285750" algn="just">
              <a:spcBef>
                <a:spcPct val="30000"/>
              </a:spcBef>
              <a:buNone/>
            </a:pPr>
            <a:r>
              <a:rPr lang="zh-CN" altLang="en-US" sz="2800" dirty="0">
                <a:solidFill>
                  <a:srgbClr val="003399"/>
                </a:solidFill>
                <a:cs typeface="+mn-cs"/>
              </a:rPr>
              <a:t>            而</a:t>
            </a:r>
            <a:r>
              <a:rPr lang="en-US" altLang="zh-CN" sz="2800" dirty="0">
                <a:solidFill>
                  <a:srgbClr val="003399"/>
                </a:solidFill>
                <a:cs typeface="+mn-cs"/>
              </a:rPr>
              <a:t>8</a:t>
            </a:r>
            <a:r>
              <a:rPr lang="zh-CN" altLang="en-US" sz="2800" dirty="0">
                <a:solidFill>
                  <a:srgbClr val="003399"/>
                </a:solidFill>
                <a:cs typeface="+mn-cs"/>
              </a:rPr>
              <a:t>位带符号整数最大为</a:t>
            </a:r>
            <a:r>
              <a:rPr lang="en-US" altLang="zh-CN" sz="2800" dirty="0">
                <a:solidFill>
                  <a:srgbClr val="003399"/>
                </a:solidFill>
                <a:cs typeface="+mn-cs"/>
              </a:rPr>
              <a:t>127</a:t>
            </a:r>
            <a:r>
              <a:rPr lang="zh-CN" altLang="en-US" sz="2800" dirty="0">
                <a:solidFill>
                  <a:srgbClr val="003399"/>
                </a:solidFill>
                <a:cs typeface="+mn-cs"/>
              </a:rPr>
              <a:t>（</a:t>
            </a:r>
            <a:r>
              <a:rPr lang="en-US" altLang="zh-CN" sz="2800" dirty="0">
                <a:solidFill>
                  <a:srgbClr val="003399"/>
                </a:solidFill>
                <a:cs typeface="+mn-cs"/>
              </a:rPr>
              <a:t>0111 1111</a:t>
            </a:r>
            <a:r>
              <a:rPr lang="zh-CN" altLang="en-US" sz="2800" dirty="0">
                <a:solidFill>
                  <a:srgbClr val="003399"/>
                </a:solidFill>
                <a:cs typeface="+mn-cs"/>
              </a:rPr>
              <a:t>）</a:t>
            </a:r>
            <a:endParaRPr lang="zh-CN" altLang="en-US" sz="2800" dirty="0">
              <a:solidFill>
                <a:srgbClr val="003399"/>
              </a:solidFill>
              <a:cs typeface="+mn-cs"/>
            </a:endParaRPr>
          </a:p>
          <a:p>
            <a:pPr marL="342900" indent="-342900" algn="just">
              <a:spcBef>
                <a:spcPct val="30000"/>
              </a:spcBef>
            </a:pPr>
            <a:r>
              <a:rPr lang="en-US" altLang="zh-CN" dirty="0"/>
              <a:t>n</a:t>
            </a:r>
            <a:r>
              <a:rPr lang="zh-CN" altLang="en-US" dirty="0"/>
              <a:t>位无符号数的表示范围是</a:t>
            </a:r>
            <a:endParaRPr lang="zh-CN" altLang="en-US" dirty="0"/>
          </a:p>
        </p:txBody>
      </p:sp>
      <p:sp>
        <p:nvSpPr>
          <p:cNvPr id="5" name="矩形 4"/>
          <p:cNvSpPr/>
          <p:nvPr/>
        </p:nvSpPr>
        <p:spPr>
          <a:xfrm>
            <a:off x="5140375" y="6015791"/>
            <a:ext cx="679994" cy="523220"/>
          </a:xfrm>
          <a:prstGeom prst="rect">
            <a:avLst/>
          </a:prstGeom>
        </p:spPr>
        <p:txBody>
          <a:bodyPr wrap="none">
            <a:spAutoFit/>
          </a:bodyPr>
          <a:lstStyle/>
          <a:p>
            <a:pPr lvl="0" algn="just">
              <a:spcBef>
                <a:spcPct val="30000"/>
              </a:spcBef>
              <a:buSzPct val="100000"/>
            </a:pPr>
            <a:r>
              <a:rPr lang="en-US" altLang="zh-CN" sz="2800" b="1" kern="0" dirty="0">
                <a:solidFill>
                  <a:srgbClr val="FF0000"/>
                </a:solidFill>
                <a:latin typeface="微软雅黑" panose="020B0503020204020204" pitchFamily="34" charset="-122"/>
                <a:ea typeface="微软雅黑" panose="020B0503020204020204" pitchFamily="34" charset="-122"/>
              </a:rPr>
              <a:t>0~</a:t>
            </a:r>
            <a:endParaRPr lang="zh-CN" altLang="en-US" sz="2800" b="1" kern="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5670603" y="6015791"/>
            <a:ext cx="1218603" cy="523220"/>
          </a:xfrm>
          <a:prstGeom prst="rect">
            <a:avLst/>
          </a:prstGeom>
        </p:spPr>
        <p:txBody>
          <a:bodyPr wrap="none">
            <a:spAutoFit/>
          </a:bodyPr>
          <a:lstStyle/>
          <a:p>
            <a:pPr lvl="0" algn="just">
              <a:spcBef>
                <a:spcPct val="30000"/>
              </a:spcBef>
              <a:buSzPct val="100000"/>
            </a:pPr>
            <a:r>
              <a:rPr lang="en-US" altLang="zh-CN" sz="2800" b="1" kern="0" dirty="0">
                <a:solidFill>
                  <a:srgbClr val="FF0000"/>
                </a:solidFill>
                <a:latin typeface="微软雅黑" panose="020B0503020204020204" pitchFamily="34" charset="-122"/>
                <a:ea typeface="微软雅黑" panose="020B0503020204020204" pitchFamily="34" charset="-122"/>
              </a:rPr>
              <a:t>(2</a:t>
            </a:r>
            <a:r>
              <a:rPr lang="en-US" altLang="zh-CN" sz="2800" b="1" kern="0" baseline="30000" dirty="0">
                <a:solidFill>
                  <a:srgbClr val="FF0000"/>
                </a:solidFill>
                <a:latin typeface="微软雅黑" panose="020B0503020204020204" pitchFamily="34" charset="-122"/>
                <a:ea typeface="微软雅黑" panose="020B0503020204020204" pitchFamily="34" charset="-122"/>
              </a:rPr>
              <a:t>n</a:t>
            </a:r>
            <a:r>
              <a:rPr lang="en-US" altLang="zh-CN" sz="2800" b="1" kern="0" dirty="0">
                <a:solidFill>
                  <a:srgbClr val="FF0000"/>
                </a:solidFill>
                <a:latin typeface="微软雅黑" panose="020B0503020204020204" pitchFamily="34" charset="-122"/>
                <a:ea typeface="微软雅黑" panose="020B0503020204020204" pitchFamily="34" charset="-122"/>
              </a:rPr>
              <a:t>-1)</a:t>
            </a:r>
            <a:endParaRPr lang="zh-CN" altLang="en-US" sz="2800" b="1" kern="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带符号整数的表示</a:t>
            </a:r>
            <a:endParaRPr lang="zh-CN" altLang="en-US" dirty="0"/>
          </a:p>
        </p:txBody>
      </p:sp>
      <p:sp>
        <p:nvSpPr>
          <p:cNvPr id="3" name="内容占位符 2"/>
          <p:cNvSpPr>
            <a:spLocks noGrp="1"/>
          </p:cNvSpPr>
          <p:nvPr>
            <p:ph idx="1"/>
          </p:nvPr>
        </p:nvSpPr>
        <p:spPr/>
        <p:txBody>
          <a:bodyPr/>
          <a:lstStyle/>
          <a:p>
            <a:r>
              <a:rPr lang="zh-CN" altLang="en-US" dirty="0"/>
              <a:t>现代计算机中，带符号整数都用补码表示</a:t>
            </a:r>
            <a:endParaRPr lang="en-US" altLang="zh-CN" dirty="0"/>
          </a:p>
          <a:p>
            <a:endParaRPr lang="en-US" altLang="zh-CN" dirty="0"/>
          </a:p>
          <a:p>
            <a:r>
              <a:rPr lang="zh-CN" altLang="en-US" dirty="0"/>
              <a:t>为什么用补码表示带符号整数？</a:t>
            </a:r>
            <a:endParaRPr lang="zh-CN" altLang="en-US" dirty="0"/>
          </a:p>
          <a:p>
            <a:pPr lvl="1"/>
            <a:r>
              <a:rPr lang="zh-CN" altLang="en-US" dirty="0"/>
              <a:t>补码运算系统是模运算系统，加、减运算统一</a:t>
            </a:r>
            <a:endParaRPr lang="zh-CN" altLang="en-US" dirty="0"/>
          </a:p>
          <a:p>
            <a:pPr lvl="1"/>
            <a:r>
              <a:rPr lang="zh-CN" altLang="en-US" dirty="0"/>
              <a:t>数</a:t>
            </a:r>
            <a:r>
              <a:rPr lang="en-US" altLang="zh-CN" dirty="0"/>
              <a:t>0</a:t>
            </a:r>
            <a:r>
              <a:rPr lang="zh-CN" altLang="en-US" dirty="0"/>
              <a:t>的表示唯一，方便使用</a:t>
            </a:r>
            <a:endParaRPr lang="zh-CN" altLang="en-US" dirty="0"/>
          </a:p>
          <a:p>
            <a:pPr lvl="1"/>
            <a:r>
              <a:rPr lang="zh-CN" altLang="en-US" dirty="0"/>
              <a:t>比原码和反码多表示一个最小负数</a:t>
            </a:r>
            <a:endParaRPr lang="zh-CN" altLang="en-US" dirty="0"/>
          </a:p>
          <a:p>
            <a:pPr lvl="1"/>
            <a:r>
              <a:rPr lang="zh-CN" altLang="en-US" dirty="0"/>
              <a:t>与移码相比，其符号位和真值的符号对应关系清楚</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t>带符号整数和无符号数的比较</a:t>
            </a:r>
            <a:endParaRPr lang="zh-CN" altLang="en-US" dirty="0">
              <a:ea typeface="宋体" panose="02010600030101010101" pitchFamily="2" charset="-122"/>
            </a:endParaRPr>
          </a:p>
        </p:txBody>
      </p:sp>
      <p:sp>
        <p:nvSpPr>
          <p:cNvPr id="355331" name="Rectangle 3"/>
          <p:cNvSpPr>
            <a:spLocks noGrp="1" noChangeArrowheads="1"/>
          </p:cNvSpPr>
          <p:nvPr>
            <p:ph idx="1"/>
          </p:nvPr>
        </p:nvSpPr>
        <p:spPr/>
        <p:txBody>
          <a:bodyPr/>
          <a:lstStyle/>
          <a:p>
            <a:pPr>
              <a:lnSpc>
                <a:spcPct val="115000"/>
              </a:lnSpc>
            </a:pPr>
            <a:r>
              <a:rPr lang="zh-CN" altLang="en-US" dirty="0"/>
              <a:t>扩展操作有差别</a:t>
            </a:r>
            <a:endParaRPr lang="zh-CN" altLang="en-US" dirty="0"/>
          </a:p>
          <a:p>
            <a:pPr lvl="1">
              <a:lnSpc>
                <a:spcPct val="115000"/>
              </a:lnSpc>
            </a:pPr>
            <a:r>
              <a:rPr lang="zh-CN" altLang="en-US" dirty="0">
                <a:ea typeface="黑体" panose="02010609060101010101" pitchFamily="49" charset="-122"/>
              </a:rPr>
              <a:t>无符号数：</a:t>
            </a:r>
            <a:r>
              <a:rPr lang="en-US" altLang="zh-CN" dirty="0">
                <a:solidFill>
                  <a:srgbClr val="006600"/>
                </a:solidFill>
                <a:ea typeface="黑体" panose="02010609060101010101" pitchFamily="49" charset="-122"/>
              </a:rPr>
              <a:t>0</a:t>
            </a:r>
            <a:r>
              <a:rPr lang="zh-CN" altLang="en-US" dirty="0">
                <a:solidFill>
                  <a:srgbClr val="006600"/>
                </a:solidFill>
                <a:ea typeface="黑体" panose="02010609060101010101" pitchFamily="49" charset="-122"/>
              </a:rPr>
              <a:t>扩展</a:t>
            </a:r>
            <a:endParaRPr lang="zh-CN" altLang="en-US" dirty="0">
              <a:solidFill>
                <a:srgbClr val="006600"/>
              </a:solidFill>
              <a:ea typeface="黑体" panose="02010609060101010101" pitchFamily="49" charset="-122"/>
            </a:endParaRPr>
          </a:p>
          <a:p>
            <a:pPr lvl="1">
              <a:lnSpc>
                <a:spcPct val="115000"/>
              </a:lnSpc>
            </a:pPr>
            <a:r>
              <a:rPr lang="zh-CN" altLang="en-US" dirty="0">
                <a:ea typeface="黑体" panose="02010609060101010101" pitchFamily="49" charset="-122"/>
              </a:rPr>
              <a:t>带符号整数： </a:t>
            </a:r>
            <a:r>
              <a:rPr lang="zh-CN" altLang="en-US" dirty="0">
                <a:solidFill>
                  <a:srgbClr val="006600"/>
                </a:solidFill>
                <a:ea typeface="黑体" panose="02010609060101010101" pitchFamily="49" charset="-122"/>
              </a:rPr>
              <a:t>符号扩展</a:t>
            </a:r>
            <a:endParaRPr lang="zh-CN" altLang="en-US" dirty="0">
              <a:solidFill>
                <a:srgbClr val="006600"/>
              </a:solidFill>
              <a:ea typeface="黑体" panose="02010609060101010101" pitchFamily="49" charset="-122"/>
            </a:endParaRPr>
          </a:p>
          <a:p>
            <a:pPr>
              <a:lnSpc>
                <a:spcPct val="115000"/>
              </a:lnSpc>
            </a:pPr>
            <a:r>
              <a:rPr lang="zh-CN" altLang="en-US" dirty="0"/>
              <a:t>数的比较有差异</a:t>
            </a:r>
            <a:endParaRPr lang="zh-CN" altLang="en-US" dirty="0"/>
          </a:p>
          <a:p>
            <a:pPr lvl="1">
              <a:lnSpc>
                <a:spcPct val="115000"/>
              </a:lnSpc>
            </a:pPr>
            <a:r>
              <a:rPr lang="zh-CN" altLang="en-US" dirty="0">
                <a:ea typeface="黑体" panose="02010609060101010101" pitchFamily="49" charset="-122"/>
              </a:rPr>
              <a:t>无符号数：</a:t>
            </a:r>
            <a:r>
              <a:rPr lang="en-US" altLang="zh-CN" dirty="0">
                <a:ea typeface="黑体" panose="02010609060101010101" pitchFamily="49" charset="-122"/>
              </a:rPr>
              <a:t>MSB</a:t>
            </a:r>
            <a:r>
              <a:rPr lang="zh-CN" altLang="en-US" dirty="0">
                <a:ea typeface="黑体" panose="02010609060101010101" pitchFamily="49" charset="-122"/>
              </a:rPr>
              <a:t>（最高有效位）为</a:t>
            </a:r>
            <a:r>
              <a:rPr lang="en-US" altLang="zh-CN" dirty="0">
                <a:ea typeface="黑体" panose="02010609060101010101" pitchFamily="49" charset="-122"/>
              </a:rPr>
              <a:t>1</a:t>
            </a:r>
            <a:r>
              <a:rPr lang="zh-CN" altLang="en-US" dirty="0">
                <a:ea typeface="黑体" panose="02010609060101010101" pitchFamily="49" charset="-122"/>
              </a:rPr>
              <a:t>的数比</a:t>
            </a:r>
            <a:r>
              <a:rPr lang="en-US" altLang="zh-CN" dirty="0">
                <a:ea typeface="黑体" panose="02010609060101010101" pitchFamily="49" charset="-122"/>
              </a:rPr>
              <a:t>MSB</a:t>
            </a:r>
            <a:r>
              <a:rPr lang="zh-CN" altLang="en-US" dirty="0">
                <a:ea typeface="黑体" panose="02010609060101010101" pitchFamily="49" charset="-122"/>
              </a:rPr>
              <a:t>为</a:t>
            </a:r>
            <a:r>
              <a:rPr lang="en-US" altLang="zh-CN" dirty="0">
                <a:ea typeface="黑体" panose="02010609060101010101" pitchFamily="49" charset="-122"/>
              </a:rPr>
              <a:t>0</a:t>
            </a:r>
            <a:r>
              <a:rPr lang="zh-CN" altLang="en-US" dirty="0">
                <a:ea typeface="黑体" panose="02010609060101010101" pitchFamily="49" charset="-122"/>
              </a:rPr>
              <a:t>的数大</a:t>
            </a:r>
            <a:endParaRPr lang="zh-CN" altLang="en-US" dirty="0">
              <a:ea typeface="黑体" panose="02010609060101010101" pitchFamily="49" charset="-122"/>
            </a:endParaRPr>
          </a:p>
          <a:p>
            <a:pPr lvl="1">
              <a:lnSpc>
                <a:spcPct val="115000"/>
              </a:lnSpc>
            </a:pPr>
            <a:r>
              <a:rPr lang="zh-CN" altLang="en-US" dirty="0">
                <a:ea typeface="黑体" panose="02010609060101010101" pitchFamily="49" charset="-122"/>
              </a:rPr>
              <a:t>带符号整数： </a:t>
            </a:r>
            <a:r>
              <a:rPr lang="en-US" altLang="zh-CN" dirty="0">
                <a:ea typeface="黑体" panose="02010609060101010101" pitchFamily="49" charset="-122"/>
              </a:rPr>
              <a:t>MSB</a:t>
            </a:r>
            <a:r>
              <a:rPr lang="zh-CN" altLang="en-US" dirty="0">
                <a:ea typeface="黑体" panose="02010609060101010101" pitchFamily="49" charset="-122"/>
              </a:rPr>
              <a:t>为</a:t>
            </a:r>
            <a:r>
              <a:rPr lang="en-US" altLang="zh-CN" dirty="0">
                <a:ea typeface="黑体" panose="02010609060101010101" pitchFamily="49" charset="-122"/>
              </a:rPr>
              <a:t>1</a:t>
            </a:r>
            <a:r>
              <a:rPr lang="zh-CN" altLang="en-US" dirty="0">
                <a:ea typeface="黑体" panose="02010609060101010101" pitchFamily="49" charset="-122"/>
              </a:rPr>
              <a:t>的数比</a:t>
            </a:r>
            <a:r>
              <a:rPr lang="en-US" altLang="zh-CN" dirty="0">
                <a:ea typeface="黑体" panose="02010609060101010101" pitchFamily="49" charset="-122"/>
              </a:rPr>
              <a:t>MSB</a:t>
            </a:r>
            <a:r>
              <a:rPr lang="zh-CN" altLang="en-US" dirty="0">
                <a:ea typeface="黑体" panose="02010609060101010101" pitchFamily="49" charset="-122"/>
              </a:rPr>
              <a:t>为</a:t>
            </a:r>
            <a:r>
              <a:rPr lang="en-US" altLang="zh-CN" dirty="0">
                <a:ea typeface="黑体" panose="02010609060101010101" pitchFamily="49" charset="-122"/>
              </a:rPr>
              <a:t>0</a:t>
            </a:r>
            <a:r>
              <a:rPr lang="zh-CN" altLang="en-US" dirty="0">
                <a:ea typeface="黑体" panose="02010609060101010101" pitchFamily="49" charset="-122"/>
              </a:rPr>
              <a:t>的数小</a:t>
            </a:r>
            <a:endParaRPr lang="zh-CN" altLang="en-US" dirty="0">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5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5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5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5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5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扩展操作举例</a:t>
            </a:r>
            <a:endParaRPr lang="zh-CN" altLang="en-US" dirty="0"/>
          </a:p>
        </p:txBody>
      </p:sp>
      <p:sp>
        <p:nvSpPr>
          <p:cNvPr id="3" name="内容占位符 2"/>
          <p:cNvSpPr>
            <a:spLocks noGrp="1"/>
          </p:cNvSpPr>
          <p:nvPr>
            <p:ph idx="1"/>
          </p:nvPr>
        </p:nvSpPr>
        <p:spPr/>
        <p:txBody>
          <a:bodyPr/>
          <a:lstStyle/>
          <a:p>
            <a:pPr marL="0" lvl="1" indent="0">
              <a:buFontTx/>
              <a:buNone/>
            </a:pPr>
            <a:r>
              <a:rPr lang="zh-CN" altLang="en-US" dirty="0">
                <a:ea typeface="黑体" panose="02010609060101010101" pitchFamily="49" charset="-122"/>
              </a:rPr>
              <a:t>例</a:t>
            </a:r>
            <a:r>
              <a:rPr lang="en-US" altLang="zh-CN" dirty="0">
                <a:ea typeface="黑体" panose="02010609060101010101" pitchFamily="49" charset="-122"/>
              </a:rPr>
              <a:t>1</a:t>
            </a:r>
            <a:r>
              <a:rPr lang="zh-CN" altLang="en-US" dirty="0">
                <a:ea typeface="黑体" panose="02010609060101010101" pitchFamily="49" charset="-122"/>
              </a:rPr>
              <a:t>（扩展操作）：有下列变量定义，请在</a:t>
            </a:r>
            <a:r>
              <a:rPr lang="en-US" altLang="zh-CN" dirty="0">
                <a:ea typeface="黑体" panose="02010609060101010101" pitchFamily="49" charset="-122"/>
              </a:rPr>
              <a:t>32</a:t>
            </a:r>
            <a:r>
              <a:rPr lang="zh-CN" altLang="en-US" dirty="0">
                <a:ea typeface="黑体" panose="02010609060101010101" pitchFamily="49" charset="-122"/>
              </a:rPr>
              <a:t>位机器上输出</a:t>
            </a:r>
            <a:r>
              <a:rPr lang="en-US" altLang="zh-CN" dirty="0" err="1">
                <a:ea typeface="黑体" panose="02010609060101010101" pitchFamily="49" charset="-122"/>
              </a:rPr>
              <a:t>si</a:t>
            </a:r>
            <a:r>
              <a:rPr lang="en-US" altLang="zh-CN" dirty="0">
                <a:ea typeface="黑体" panose="02010609060101010101" pitchFamily="49" charset="-122"/>
              </a:rPr>
              <a:t>, </a:t>
            </a:r>
            <a:r>
              <a:rPr lang="en-US" altLang="zh-CN" dirty="0" err="1">
                <a:ea typeface="黑体" panose="02010609060101010101" pitchFamily="49" charset="-122"/>
              </a:rPr>
              <a:t>usi</a:t>
            </a:r>
            <a:r>
              <a:rPr lang="en-US" altLang="zh-CN" dirty="0">
                <a:ea typeface="黑体" panose="02010609060101010101" pitchFamily="49" charset="-122"/>
              </a:rPr>
              <a:t>, </a:t>
            </a:r>
            <a:r>
              <a:rPr lang="en-US" altLang="zh-CN" dirty="0" err="1">
                <a:ea typeface="黑体" panose="02010609060101010101" pitchFamily="49" charset="-122"/>
              </a:rPr>
              <a:t>i</a:t>
            </a:r>
            <a:r>
              <a:rPr lang="en-US" altLang="zh-CN" dirty="0">
                <a:ea typeface="黑体" panose="02010609060101010101" pitchFamily="49" charset="-122"/>
              </a:rPr>
              <a:t>, </a:t>
            </a:r>
            <a:r>
              <a:rPr lang="en-US" altLang="zh-CN" dirty="0" err="1">
                <a:ea typeface="黑体" panose="02010609060101010101" pitchFamily="49" charset="-122"/>
              </a:rPr>
              <a:t>ui</a:t>
            </a:r>
            <a:r>
              <a:rPr lang="zh-CN" altLang="en-US" dirty="0">
                <a:ea typeface="黑体" panose="02010609060101010101" pitchFamily="49" charset="-122"/>
              </a:rPr>
              <a:t>的十进制（真值）和十六进制值（机器数）</a:t>
            </a:r>
            <a:endParaRPr lang="en-US" altLang="zh-CN" dirty="0">
              <a:ea typeface="黑体" panose="02010609060101010101" pitchFamily="49" charset="-122"/>
            </a:endParaRPr>
          </a:p>
          <a:p>
            <a:pPr lvl="1">
              <a:spcBef>
                <a:spcPct val="0"/>
              </a:spcBef>
              <a:buFontTx/>
              <a:buNone/>
            </a:pPr>
            <a:r>
              <a:rPr lang="en-US" altLang="zh-CN" dirty="0">
                <a:ea typeface="黑体" panose="02010609060101010101" pitchFamily="49" charset="-122"/>
              </a:rPr>
              <a:t>		short  </a:t>
            </a:r>
            <a:r>
              <a:rPr lang="en-US" altLang="zh-CN" dirty="0" err="1">
                <a:ea typeface="黑体" panose="02010609060101010101" pitchFamily="49" charset="-122"/>
              </a:rPr>
              <a:t>si</a:t>
            </a:r>
            <a:r>
              <a:rPr lang="en-US" altLang="zh-CN" dirty="0">
                <a:ea typeface="黑体" panose="02010609060101010101" pitchFamily="49" charset="-122"/>
              </a:rPr>
              <a:t> = -32768;</a:t>
            </a:r>
            <a:endParaRPr lang="en-US" altLang="zh-CN" dirty="0">
              <a:ea typeface="黑体" panose="02010609060101010101" pitchFamily="49" charset="-122"/>
            </a:endParaRPr>
          </a:p>
          <a:p>
            <a:pPr lvl="1">
              <a:spcBef>
                <a:spcPct val="0"/>
              </a:spcBef>
              <a:buFontTx/>
              <a:buNone/>
            </a:pPr>
            <a:r>
              <a:rPr lang="en-US" altLang="zh-CN" dirty="0">
                <a:ea typeface="黑体" panose="02010609060101010101" pitchFamily="49" charset="-122"/>
              </a:rPr>
              <a:t>		unsigned short  </a:t>
            </a:r>
            <a:r>
              <a:rPr lang="en-US" altLang="zh-CN" dirty="0" err="1">
                <a:ea typeface="黑体" panose="02010609060101010101" pitchFamily="49" charset="-122"/>
              </a:rPr>
              <a:t>usi</a:t>
            </a:r>
            <a:r>
              <a:rPr lang="en-US" altLang="zh-CN" dirty="0">
                <a:ea typeface="黑体" panose="02010609060101010101" pitchFamily="49" charset="-122"/>
              </a:rPr>
              <a:t> = </a:t>
            </a:r>
            <a:r>
              <a:rPr lang="en-US" altLang="zh-CN" dirty="0" err="1">
                <a:ea typeface="黑体" panose="02010609060101010101" pitchFamily="49" charset="-122"/>
              </a:rPr>
              <a:t>si</a:t>
            </a:r>
            <a:r>
              <a:rPr lang="en-US" altLang="zh-CN" dirty="0">
                <a:ea typeface="黑体" panose="02010609060101010101" pitchFamily="49" charset="-122"/>
              </a:rPr>
              <a:t>;</a:t>
            </a:r>
            <a:endParaRPr lang="en-US" altLang="zh-CN" dirty="0">
              <a:ea typeface="黑体" panose="02010609060101010101" pitchFamily="49" charset="-122"/>
            </a:endParaRPr>
          </a:p>
          <a:p>
            <a:pPr lvl="1">
              <a:spcBef>
                <a:spcPct val="0"/>
              </a:spcBef>
              <a:buFontTx/>
              <a:buNone/>
            </a:pPr>
            <a:r>
              <a:rPr lang="en-US" altLang="zh-CN" dirty="0">
                <a:ea typeface="黑体" panose="02010609060101010101" pitchFamily="49" charset="-122"/>
              </a:rPr>
              <a:t>		</a:t>
            </a:r>
            <a:r>
              <a:rPr lang="en-US" altLang="zh-CN" dirty="0" err="1">
                <a:ea typeface="黑体" panose="02010609060101010101" pitchFamily="49" charset="-122"/>
              </a:rPr>
              <a:t>int</a:t>
            </a:r>
            <a:r>
              <a:rPr lang="en-US" altLang="zh-CN" dirty="0">
                <a:ea typeface="黑体" panose="02010609060101010101" pitchFamily="49" charset="-122"/>
              </a:rPr>
              <a:t>  </a:t>
            </a:r>
            <a:r>
              <a:rPr lang="en-US" altLang="zh-CN" dirty="0" err="1">
                <a:ea typeface="黑体" panose="02010609060101010101" pitchFamily="49" charset="-122"/>
              </a:rPr>
              <a:t>i</a:t>
            </a:r>
            <a:r>
              <a:rPr lang="en-US" altLang="zh-CN" dirty="0">
                <a:ea typeface="黑体" panose="02010609060101010101" pitchFamily="49" charset="-122"/>
              </a:rPr>
              <a:t> = </a:t>
            </a:r>
            <a:r>
              <a:rPr lang="en-US" altLang="zh-CN" dirty="0" err="1">
                <a:ea typeface="黑体" panose="02010609060101010101" pitchFamily="49" charset="-122"/>
              </a:rPr>
              <a:t>si</a:t>
            </a:r>
            <a:r>
              <a:rPr lang="en-US" altLang="zh-CN" dirty="0">
                <a:ea typeface="黑体" panose="02010609060101010101" pitchFamily="49" charset="-122"/>
              </a:rPr>
              <a:t>;</a:t>
            </a:r>
            <a:endParaRPr lang="en-US" altLang="zh-CN" dirty="0">
              <a:ea typeface="黑体" panose="02010609060101010101" pitchFamily="49" charset="-122"/>
            </a:endParaRPr>
          </a:p>
          <a:p>
            <a:pPr lvl="1">
              <a:spcBef>
                <a:spcPct val="0"/>
              </a:spcBef>
              <a:buFontTx/>
              <a:buNone/>
            </a:pPr>
            <a:r>
              <a:rPr lang="en-US" altLang="zh-CN" dirty="0">
                <a:ea typeface="黑体" panose="02010609060101010101" pitchFamily="49" charset="-122"/>
              </a:rPr>
              <a:t>		</a:t>
            </a:r>
            <a:r>
              <a:rPr lang="en-US" altLang="zh-CN" dirty="0" err="1">
                <a:ea typeface="黑体" panose="02010609060101010101" pitchFamily="49" charset="-122"/>
              </a:rPr>
              <a:t>unsingned</a:t>
            </a:r>
            <a:r>
              <a:rPr lang="en-US" altLang="zh-CN" dirty="0">
                <a:ea typeface="黑体" panose="02010609060101010101" pitchFamily="49" charset="-122"/>
              </a:rPr>
              <a:t>  </a:t>
            </a:r>
            <a:r>
              <a:rPr lang="en-US" altLang="zh-CN" dirty="0" err="1">
                <a:ea typeface="黑体" panose="02010609060101010101" pitchFamily="49" charset="-122"/>
              </a:rPr>
              <a:t>ui</a:t>
            </a:r>
            <a:r>
              <a:rPr lang="en-US" altLang="zh-CN" dirty="0">
                <a:ea typeface="黑体" panose="02010609060101010101" pitchFamily="49" charset="-122"/>
              </a:rPr>
              <a:t> = </a:t>
            </a:r>
            <a:r>
              <a:rPr lang="en-US" altLang="zh-CN" dirty="0" err="1">
                <a:ea typeface="黑体" panose="02010609060101010101" pitchFamily="49" charset="-122"/>
              </a:rPr>
              <a:t>usi</a:t>
            </a:r>
            <a:r>
              <a:rPr lang="en-US" altLang="zh-CN" dirty="0">
                <a:ea typeface="黑体" panose="02010609060101010101" pitchFamily="49" charset="-122"/>
              </a:rPr>
              <a:t> ;</a:t>
            </a:r>
            <a:endParaRPr lang="zh-CN" altLang="en-US" dirty="0">
              <a:ea typeface="黑体" panose="02010609060101010101" pitchFamily="49" charset="-122"/>
            </a:endParaRPr>
          </a:p>
          <a:p>
            <a:endParaRPr lang="zh-CN" altLang="en-US" dirty="0"/>
          </a:p>
        </p:txBody>
      </p:sp>
      <p:sp>
        <p:nvSpPr>
          <p:cNvPr id="4" name="Text Box 16"/>
          <p:cNvSpPr txBox="1">
            <a:spLocks noChangeArrowheads="1"/>
          </p:cNvSpPr>
          <p:nvPr/>
        </p:nvSpPr>
        <p:spPr bwMode="auto">
          <a:xfrm>
            <a:off x="6955472" y="2071812"/>
            <a:ext cx="4279821"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C00000"/>
                </a:solidFill>
                <a:latin typeface="微软雅黑" panose="020B0503020204020204" pitchFamily="34" charset="-122"/>
                <a:ea typeface="微软雅黑" panose="020B0503020204020204" pitchFamily="34" charset="-122"/>
              </a:rPr>
              <a:t>提示：</a:t>
            </a:r>
            <a:endParaRPr lang="zh-CN" altLang="en-US" sz="2400" dirty="0">
              <a:solidFill>
                <a:srgbClr val="C00000"/>
              </a:solidFill>
              <a:latin typeface="微软雅黑" panose="020B0503020204020204" pitchFamily="34" charset="-122"/>
              <a:ea typeface="微软雅黑" panose="020B0503020204020204" pitchFamily="34" charset="-122"/>
            </a:endParaRPr>
          </a:p>
          <a:p>
            <a:pPr>
              <a:spcBef>
                <a:spcPct val="10000"/>
              </a:spcBef>
            </a:pPr>
            <a:r>
              <a:rPr lang="en-US" altLang="zh-CN" sz="2400" dirty="0">
                <a:solidFill>
                  <a:srgbClr val="C00000"/>
                </a:solidFill>
                <a:latin typeface="微软雅黑" panose="020B0503020204020204" pitchFamily="34" charset="-122"/>
                <a:ea typeface="微软雅黑" panose="020B0503020204020204" pitchFamily="34" charset="-122"/>
              </a:rPr>
              <a:t>32768=2</a:t>
            </a:r>
            <a:r>
              <a:rPr lang="en-US" altLang="zh-CN" sz="2400" baseline="30000" dirty="0">
                <a:solidFill>
                  <a:srgbClr val="C00000"/>
                </a:solidFill>
                <a:latin typeface="微软雅黑" panose="020B0503020204020204" pitchFamily="34" charset="-122"/>
                <a:ea typeface="微软雅黑" panose="020B0503020204020204" pitchFamily="34" charset="-122"/>
              </a:rPr>
              <a:t>15</a:t>
            </a:r>
            <a:endParaRPr lang="en-US" altLang="zh-CN" sz="2400" baseline="30000" dirty="0">
              <a:solidFill>
                <a:srgbClr val="C00000"/>
              </a:solidFill>
              <a:latin typeface="微软雅黑" panose="020B0503020204020204" pitchFamily="34" charset="-122"/>
              <a:ea typeface="微软雅黑" panose="020B0503020204020204" pitchFamily="34" charset="-122"/>
            </a:endParaRPr>
          </a:p>
          <a:p>
            <a:pPr>
              <a:spcBef>
                <a:spcPct val="10000"/>
              </a:spcBef>
            </a:pPr>
            <a:r>
              <a:rPr lang="en-US" altLang="zh-CN" sz="2400" dirty="0">
                <a:solidFill>
                  <a:srgbClr val="C00000"/>
                </a:solidFill>
                <a:latin typeface="微软雅黑" panose="020B0503020204020204" pitchFamily="34" charset="-122"/>
                <a:ea typeface="微软雅黑" panose="020B0503020204020204" pitchFamily="34" charset="-122"/>
              </a:rPr>
              <a:t>=1000 0000 0000 0000B</a:t>
            </a: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1164810" y="4481508"/>
            <a:ext cx="133562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pt-BR" altLang="zh-CN" sz="2400" dirty="0">
                <a:latin typeface="微软雅黑" panose="020B0503020204020204" pitchFamily="34" charset="-122"/>
                <a:ea typeface="微软雅黑" panose="020B0503020204020204" pitchFamily="34" charset="-122"/>
              </a:rPr>
              <a:t>si = </a:t>
            </a:r>
            <a:endParaRPr lang="pt-BR" altLang="zh-CN" sz="2400" dirty="0">
              <a:latin typeface="微软雅黑" panose="020B0503020204020204" pitchFamily="34" charset="-122"/>
              <a:ea typeface="微软雅黑" panose="020B0503020204020204" pitchFamily="34" charset="-122"/>
            </a:endParaRPr>
          </a:p>
          <a:p>
            <a:r>
              <a:rPr lang="pt-BR" altLang="zh-CN" sz="2400" dirty="0">
                <a:latin typeface="微软雅黑" panose="020B0503020204020204" pitchFamily="34" charset="-122"/>
                <a:ea typeface="微软雅黑" panose="020B0503020204020204" pitchFamily="34" charset="-122"/>
              </a:rPr>
              <a:t>usi = </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ui</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
        <p:nvSpPr>
          <p:cNvPr id="14" name="Text Box 17"/>
          <p:cNvSpPr txBox="1">
            <a:spLocks noChangeArrowheads="1"/>
          </p:cNvSpPr>
          <p:nvPr/>
        </p:nvSpPr>
        <p:spPr bwMode="auto">
          <a:xfrm>
            <a:off x="7009544" y="4776973"/>
            <a:ext cx="335280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3333FF"/>
                </a:solidFill>
                <a:latin typeface="微软雅黑" panose="020B0503020204020204" pitchFamily="34" charset="-122"/>
                <a:ea typeface="微软雅黑" panose="020B0503020204020204" pitchFamily="34" charset="-122"/>
              </a:rPr>
              <a:t>现象：</a:t>
            </a:r>
            <a:endParaRPr lang="zh-CN" altLang="en-US" sz="2400" dirty="0">
              <a:solidFill>
                <a:srgbClr val="3333FF"/>
              </a:solidFill>
              <a:latin typeface="微软雅黑" panose="020B0503020204020204" pitchFamily="34" charset="-122"/>
              <a:ea typeface="微软雅黑" panose="020B0503020204020204" pitchFamily="34" charset="-122"/>
            </a:endParaRPr>
          </a:p>
          <a:p>
            <a:pPr>
              <a:spcBef>
                <a:spcPct val="10000"/>
              </a:spcBef>
            </a:pPr>
            <a:r>
              <a:rPr lang="zh-CN" altLang="en-US" sz="2400" dirty="0">
                <a:solidFill>
                  <a:srgbClr val="CC0000"/>
                </a:solidFill>
                <a:latin typeface="微软雅黑" panose="020B0503020204020204" pitchFamily="34" charset="-122"/>
                <a:ea typeface="微软雅黑" panose="020B0503020204020204" pitchFamily="34" charset="-122"/>
              </a:rPr>
              <a:t>带符号整数：符号扩展</a:t>
            </a:r>
            <a:endParaRPr lang="zh-CN" altLang="en-US" sz="2400" baseline="30000" dirty="0">
              <a:solidFill>
                <a:srgbClr val="CC0000"/>
              </a:solidFill>
              <a:latin typeface="微软雅黑" panose="020B0503020204020204" pitchFamily="34" charset="-122"/>
              <a:ea typeface="微软雅黑" panose="020B0503020204020204" pitchFamily="34" charset="-122"/>
            </a:endParaRPr>
          </a:p>
          <a:p>
            <a:pPr>
              <a:spcBef>
                <a:spcPct val="10000"/>
              </a:spcBef>
            </a:pPr>
            <a:r>
              <a:rPr lang="zh-CN" altLang="en-US" sz="2400" dirty="0">
                <a:solidFill>
                  <a:srgbClr val="CC0000"/>
                </a:solidFill>
                <a:latin typeface="微软雅黑" panose="020B0503020204020204" pitchFamily="34" charset="-122"/>
                <a:ea typeface="微软雅黑" panose="020B0503020204020204" pitchFamily="34" charset="-122"/>
              </a:rPr>
              <a:t>无符号数：</a:t>
            </a:r>
            <a:r>
              <a:rPr lang="en-US" altLang="zh-CN" sz="2400" dirty="0">
                <a:solidFill>
                  <a:srgbClr val="CC0000"/>
                </a:solidFill>
                <a:latin typeface="微软雅黑" panose="020B0503020204020204" pitchFamily="34" charset="-122"/>
                <a:ea typeface="微软雅黑" panose="020B0503020204020204" pitchFamily="34" charset="-122"/>
              </a:rPr>
              <a:t>0</a:t>
            </a:r>
            <a:r>
              <a:rPr lang="zh-CN" altLang="en-US" sz="2400" dirty="0">
                <a:solidFill>
                  <a:srgbClr val="CC0000"/>
                </a:solidFill>
                <a:latin typeface="微软雅黑" panose="020B0503020204020204" pitchFamily="34" charset="-122"/>
                <a:ea typeface="微软雅黑" panose="020B0503020204020204" pitchFamily="34" charset="-122"/>
              </a:rPr>
              <a:t>扩展</a:t>
            </a:r>
            <a:endParaRPr lang="zh-CN" altLang="en-US" sz="2400" dirty="0">
              <a:solidFill>
                <a:srgbClr val="CC0000"/>
              </a:solidFill>
              <a:latin typeface="微软雅黑" panose="020B0503020204020204" pitchFamily="34" charset="-122"/>
              <a:ea typeface="微软雅黑" panose="020B0503020204020204" pitchFamily="34" charset="-122"/>
            </a:endParaRPr>
          </a:p>
        </p:txBody>
      </p:sp>
      <p:sp>
        <p:nvSpPr>
          <p:cNvPr id="15" name="Text Box 12"/>
          <p:cNvSpPr txBox="1">
            <a:spLocks noChangeArrowheads="1"/>
          </p:cNvSpPr>
          <p:nvPr/>
        </p:nvSpPr>
        <p:spPr bwMode="auto">
          <a:xfrm>
            <a:off x="2254526" y="3947126"/>
            <a:ext cx="8327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微软雅黑" panose="020B0503020204020204" pitchFamily="34" charset="-122"/>
                <a:ea typeface="微软雅黑" panose="020B0503020204020204" pitchFamily="34" charset="-122"/>
              </a:rPr>
              <a:t>真值</a:t>
            </a:r>
            <a:endParaRPr lang="zh-CN" altLang="en-US" sz="2400" dirty="0">
              <a:latin typeface="微软雅黑" panose="020B0503020204020204" pitchFamily="34" charset="-122"/>
              <a:ea typeface="微软雅黑" panose="020B0503020204020204" pitchFamily="34" charset="-122"/>
            </a:endParaRPr>
          </a:p>
        </p:txBody>
      </p:sp>
      <p:sp>
        <p:nvSpPr>
          <p:cNvPr id="16" name="Text Box 7"/>
          <p:cNvSpPr txBox="1">
            <a:spLocks noChangeArrowheads="1"/>
          </p:cNvSpPr>
          <p:nvPr/>
        </p:nvSpPr>
        <p:spPr bwMode="auto">
          <a:xfrm>
            <a:off x="3324473" y="3935973"/>
            <a:ext cx="16297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微软雅黑" panose="020B0503020204020204" pitchFamily="34" charset="-122"/>
                <a:ea typeface="微软雅黑" panose="020B0503020204020204" pitchFamily="34" charset="-122"/>
              </a:rPr>
              <a:t>机器数</a:t>
            </a: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p:nvSpPr>
        <p:spPr>
          <a:xfrm>
            <a:off x="2149596" y="4503936"/>
            <a:ext cx="1356462" cy="461665"/>
          </a:xfrm>
          <a:prstGeom prst="rect">
            <a:avLst/>
          </a:prstGeom>
        </p:spPr>
        <p:txBody>
          <a:bodyPr wrap="none">
            <a:spAutoFit/>
          </a:bodyPr>
          <a:lstStyle/>
          <a:p>
            <a:r>
              <a:rPr lang="pt-BR" altLang="zh-CN" sz="24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-32768 </a:t>
            </a:r>
            <a:endParaRPr lang="zh-CN" altLang="en-US"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1" name="矩形 20"/>
          <p:cNvSpPr/>
          <p:nvPr/>
        </p:nvSpPr>
        <p:spPr>
          <a:xfrm>
            <a:off x="3465327" y="4503936"/>
            <a:ext cx="1032655" cy="461665"/>
          </a:xfrm>
          <a:prstGeom prst="rect">
            <a:avLst/>
          </a:prstGeom>
        </p:spPr>
        <p:txBody>
          <a:bodyPr wrap="none">
            <a:spAutoFit/>
          </a:bodyPr>
          <a:lstStyle/>
          <a:p>
            <a:pPr lvl="0"/>
            <a:r>
              <a:rPr lang="pt-BR" altLang="zh-CN" sz="2400" b="1" dirty="0">
                <a:solidFill>
                  <a:srgbClr val="003399"/>
                </a:solidFill>
                <a:latin typeface="微软雅黑" panose="020B0503020204020204" pitchFamily="34" charset="-122"/>
                <a:ea typeface="微软雅黑" panose="020B0503020204020204" pitchFamily="34" charset="-122"/>
              </a:rPr>
              <a:t>80 00</a:t>
            </a:r>
            <a:endParaRPr lang="en-US" altLang="zh-CN" sz="2400" b="1" dirty="0">
              <a:solidFill>
                <a:srgbClr val="003399"/>
              </a:solidFill>
              <a:latin typeface="微软雅黑" panose="020B0503020204020204" pitchFamily="34" charset="-122"/>
              <a:ea typeface="微软雅黑" panose="020B0503020204020204" pitchFamily="34" charset="-122"/>
            </a:endParaRPr>
          </a:p>
        </p:txBody>
      </p:sp>
      <p:sp>
        <p:nvSpPr>
          <p:cNvPr id="23" name="矩形 22"/>
          <p:cNvSpPr/>
          <p:nvPr/>
        </p:nvSpPr>
        <p:spPr>
          <a:xfrm>
            <a:off x="2254526" y="4864473"/>
            <a:ext cx="1130438" cy="461665"/>
          </a:xfrm>
          <a:prstGeom prst="rect">
            <a:avLst/>
          </a:prstGeom>
        </p:spPr>
        <p:txBody>
          <a:bodyPr wrap="none">
            <a:spAutoFit/>
          </a:bodyPr>
          <a:lstStyle/>
          <a:p>
            <a:r>
              <a:rPr lang="pt-BR" altLang="zh-CN" sz="24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32768</a:t>
            </a:r>
            <a:endParaRPr lang="zh-CN" altLang="en-US"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4" name="矩形 23"/>
          <p:cNvSpPr/>
          <p:nvPr/>
        </p:nvSpPr>
        <p:spPr>
          <a:xfrm>
            <a:off x="3465327" y="4864473"/>
            <a:ext cx="1032655" cy="461665"/>
          </a:xfrm>
          <a:prstGeom prst="rect">
            <a:avLst/>
          </a:prstGeom>
        </p:spPr>
        <p:txBody>
          <a:bodyPr wrap="none">
            <a:spAutoFit/>
          </a:bodyPr>
          <a:lstStyle/>
          <a:p>
            <a:pPr lvl="0"/>
            <a:r>
              <a:rPr lang="pt-BR" altLang="zh-CN" sz="2400" b="1" dirty="0">
                <a:solidFill>
                  <a:srgbClr val="003399"/>
                </a:solidFill>
                <a:latin typeface="微软雅黑" panose="020B0503020204020204" pitchFamily="34" charset="-122"/>
                <a:ea typeface="微软雅黑" panose="020B0503020204020204" pitchFamily="34" charset="-122"/>
              </a:rPr>
              <a:t>80 00</a:t>
            </a:r>
            <a:endParaRPr lang="en-US" altLang="zh-CN" sz="2400" b="1" dirty="0">
              <a:solidFill>
                <a:srgbClr val="003399"/>
              </a:solidFill>
              <a:latin typeface="微软雅黑" panose="020B0503020204020204" pitchFamily="34" charset="-122"/>
              <a:ea typeface="微软雅黑" panose="020B0503020204020204" pitchFamily="34" charset="-122"/>
            </a:endParaRPr>
          </a:p>
        </p:txBody>
      </p:sp>
      <p:sp>
        <p:nvSpPr>
          <p:cNvPr id="25" name="矩形 24"/>
          <p:cNvSpPr/>
          <p:nvPr/>
        </p:nvSpPr>
        <p:spPr>
          <a:xfrm>
            <a:off x="2134606" y="5229185"/>
            <a:ext cx="1356462" cy="461665"/>
          </a:xfrm>
          <a:prstGeom prst="rect">
            <a:avLst/>
          </a:prstGeom>
        </p:spPr>
        <p:txBody>
          <a:bodyPr wrap="none">
            <a:spAutoFit/>
          </a:bodyPr>
          <a:lstStyle/>
          <a:p>
            <a:r>
              <a:rPr lang="pt-BR" altLang="zh-CN" sz="24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-32768 </a:t>
            </a:r>
            <a:endParaRPr lang="zh-CN" altLang="en-US"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6" name="矩形 25"/>
          <p:cNvSpPr/>
          <p:nvPr/>
        </p:nvSpPr>
        <p:spPr>
          <a:xfrm>
            <a:off x="2254526" y="5614186"/>
            <a:ext cx="1130438" cy="461665"/>
          </a:xfrm>
          <a:prstGeom prst="rect">
            <a:avLst/>
          </a:prstGeom>
        </p:spPr>
        <p:txBody>
          <a:bodyPr wrap="none">
            <a:spAutoFit/>
          </a:bodyPr>
          <a:lstStyle/>
          <a:p>
            <a:r>
              <a:rPr lang="pt-BR" altLang="zh-CN" sz="24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32768</a:t>
            </a:r>
            <a:endParaRPr lang="zh-CN" altLang="en-US"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7" name="矩形 26"/>
          <p:cNvSpPr/>
          <p:nvPr/>
        </p:nvSpPr>
        <p:spPr>
          <a:xfrm>
            <a:off x="3450337" y="5229185"/>
            <a:ext cx="1901483" cy="461665"/>
          </a:xfrm>
          <a:prstGeom prst="rect">
            <a:avLst/>
          </a:prstGeom>
        </p:spPr>
        <p:txBody>
          <a:bodyPr wrap="none">
            <a:spAutoFit/>
          </a:bodyPr>
          <a:lstStyle/>
          <a:p>
            <a:pPr lvl="0"/>
            <a:r>
              <a:rPr lang="pt-BR" altLang="zh-CN" sz="2400" b="1" dirty="0">
                <a:solidFill>
                  <a:srgbClr val="003399"/>
                </a:solidFill>
                <a:latin typeface="微软雅黑" panose="020B0503020204020204" pitchFamily="34" charset="-122"/>
                <a:ea typeface="微软雅黑" panose="020B0503020204020204" pitchFamily="34" charset="-122"/>
              </a:rPr>
              <a:t>FF FF 80 00</a:t>
            </a:r>
            <a:endParaRPr lang="en-US" altLang="zh-CN" sz="2400" b="1" dirty="0">
              <a:solidFill>
                <a:srgbClr val="003399"/>
              </a:solidFill>
              <a:latin typeface="微软雅黑" panose="020B0503020204020204" pitchFamily="34" charset="-122"/>
              <a:ea typeface="微软雅黑" panose="020B0503020204020204" pitchFamily="34" charset="-122"/>
            </a:endParaRPr>
          </a:p>
        </p:txBody>
      </p:sp>
      <p:sp>
        <p:nvSpPr>
          <p:cNvPr id="28" name="矩形 27"/>
          <p:cNvSpPr/>
          <p:nvPr/>
        </p:nvSpPr>
        <p:spPr>
          <a:xfrm>
            <a:off x="3465327" y="5614186"/>
            <a:ext cx="1972015" cy="461665"/>
          </a:xfrm>
          <a:prstGeom prst="rect">
            <a:avLst/>
          </a:prstGeom>
        </p:spPr>
        <p:txBody>
          <a:bodyPr wrap="none">
            <a:spAutoFit/>
          </a:bodyPr>
          <a:lstStyle/>
          <a:p>
            <a:pPr lvl="0"/>
            <a:r>
              <a:rPr lang="pt-BR" altLang="zh-CN" sz="2400" b="1" dirty="0">
                <a:solidFill>
                  <a:srgbClr val="003399"/>
                </a:solidFill>
                <a:latin typeface="微软雅黑" panose="020B0503020204020204" pitchFamily="34" charset="-122"/>
                <a:ea typeface="微软雅黑" panose="020B0503020204020204" pitchFamily="34" charset="-122"/>
              </a:rPr>
              <a:t>00 00 80 00</a:t>
            </a:r>
            <a:endParaRPr lang="en-US" altLang="zh-CN" sz="2400" b="1" dirty="0">
              <a:solidFill>
                <a:srgbClr val="003399"/>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1" grpId="0"/>
      <p:bldP spid="23" grpId="0"/>
      <p:bldP spid="24" grpId="0"/>
      <p:bldP spid="25" grpId="0"/>
      <p:bldP spid="26" grpId="0"/>
      <p:bldP spid="27"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a:solidFill>
                  <a:srgbClr val="C00000"/>
                </a:solidFill>
                <a:latin typeface="微软雅黑" panose="020B0503020204020204" pitchFamily="34" charset="-122"/>
                <a:ea typeface="微软雅黑" panose="020B0503020204020204" pitchFamily="34" charset="-122"/>
              </a:rPr>
              <a:t>C</a:t>
            </a:r>
            <a:r>
              <a:rPr lang="zh-CN" altLang="en-US" dirty="0">
                <a:solidFill>
                  <a:srgbClr val="C00000"/>
                </a:solidFill>
                <a:latin typeface="微软雅黑" panose="020B0503020204020204" pitchFamily="34" charset="-122"/>
                <a:ea typeface="微软雅黑" panose="020B0503020204020204" pitchFamily="34" charset="-122"/>
              </a:rPr>
              <a:t>语言程序中的整数</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lstStyle/>
          <a:p>
            <a:pPr>
              <a:lnSpc>
                <a:spcPct val="115000"/>
              </a:lnSpc>
            </a:pPr>
            <a:r>
              <a:rPr lang="zh-CN" altLang="en-US" dirty="0"/>
              <a:t>无符号数</a:t>
            </a:r>
            <a:endParaRPr lang="en-US" altLang="zh-CN" dirty="0"/>
          </a:p>
          <a:p>
            <a:pPr lvl="1"/>
            <a:r>
              <a:rPr lang="en-US" altLang="zh-CN" dirty="0">
                <a:latin typeface="Arial" panose="020B0604020202020204" pitchFamily="34" charset="0"/>
                <a:ea typeface="黑体" panose="02010609060101010101" pitchFamily="49" charset="-122"/>
                <a:cs typeface="Arial" panose="020B0604020202020204" pitchFamily="34" charset="0"/>
              </a:rPr>
              <a:t>unsigned short, unsigned </a:t>
            </a:r>
            <a:r>
              <a:rPr lang="en-US" altLang="zh-CN" dirty="0" err="1">
                <a:latin typeface="Arial" panose="020B0604020202020204" pitchFamily="34" charset="0"/>
                <a:ea typeface="黑体" panose="02010609060101010101" pitchFamily="49" charset="-122"/>
                <a:cs typeface="Arial" panose="020B0604020202020204" pitchFamily="34" charset="0"/>
              </a:rPr>
              <a:t>int</a:t>
            </a:r>
            <a:r>
              <a:rPr lang="en-US" altLang="zh-CN" dirty="0">
                <a:latin typeface="Arial" panose="020B0604020202020204" pitchFamily="34" charset="0"/>
                <a:ea typeface="黑体" panose="02010609060101010101" pitchFamily="49" charset="-122"/>
                <a:cs typeface="Arial" panose="020B0604020202020204" pitchFamily="34" charset="0"/>
              </a:rPr>
              <a:t>, unsigned  long</a:t>
            </a:r>
            <a:endParaRPr lang="en-US" altLang="zh-CN" dirty="0">
              <a:latin typeface="Arial" panose="020B0604020202020204" pitchFamily="34" charset="0"/>
              <a:ea typeface="黑体" panose="02010609060101010101" pitchFamily="49" charset="-122"/>
              <a:cs typeface="Arial" panose="020B0604020202020204" pitchFamily="34" charset="0"/>
            </a:endParaRPr>
          </a:p>
          <a:p>
            <a:pPr lvl="1"/>
            <a:r>
              <a:rPr lang="zh-CN" altLang="en-US" dirty="0">
                <a:solidFill>
                  <a:srgbClr val="3333FF"/>
                </a:solidFill>
                <a:latin typeface="黑体" panose="02010609060101010101" pitchFamily="49" charset="-122"/>
                <a:ea typeface="黑体" panose="02010609060101010101" pitchFamily="49" charset="-122"/>
                <a:cs typeface="Arial" panose="020B0604020202020204" pitchFamily="34" charset="0"/>
              </a:rPr>
              <a:t>常在一个数的后面加一个</a:t>
            </a:r>
            <a:r>
              <a:rPr lang="zh-CN" altLang="en-US" dirty="0">
                <a:solidFill>
                  <a:srgbClr val="3333FF"/>
                </a:solidFill>
                <a:latin typeface="Arial" panose="020B0604020202020204" pitchFamily="34" charset="0"/>
                <a:ea typeface="黑体" panose="02010609060101010101" pitchFamily="49" charset="-122"/>
                <a:cs typeface="Arial" panose="020B0604020202020204" pitchFamily="34" charset="0"/>
              </a:rPr>
              <a:t>“</a:t>
            </a:r>
            <a:r>
              <a:rPr lang="en-US" altLang="zh-CN" dirty="0">
                <a:solidFill>
                  <a:srgbClr val="3333FF"/>
                </a:solidFill>
                <a:latin typeface="黑体" panose="02010609060101010101" pitchFamily="49" charset="-122"/>
                <a:ea typeface="黑体" panose="02010609060101010101" pitchFamily="49" charset="-122"/>
                <a:cs typeface="Arial" panose="020B0604020202020204" pitchFamily="34" charset="0"/>
              </a:rPr>
              <a:t>u</a:t>
            </a:r>
            <a:r>
              <a:rPr lang="en-US" altLang="zh-CN" dirty="0">
                <a:solidFill>
                  <a:srgbClr val="3333FF"/>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rgbClr val="3333FF"/>
                </a:solidFill>
                <a:latin typeface="黑体" panose="02010609060101010101" pitchFamily="49" charset="-122"/>
                <a:ea typeface="黑体" panose="02010609060101010101" pitchFamily="49" charset="-122"/>
                <a:cs typeface="Arial" panose="020B0604020202020204" pitchFamily="34" charset="0"/>
              </a:rPr>
              <a:t>或</a:t>
            </a:r>
            <a:r>
              <a:rPr lang="zh-CN" altLang="en-US" dirty="0">
                <a:solidFill>
                  <a:srgbClr val="3333FF"/>
                </a:solidFill>
                <a:latin typeface="Arial" panose="020B0604020202020204" pitchFamily="34" charset="0"/>
                <a:ea typeface="黑体" panose="02010609060101010101" pitchFamily="49" charset="-122"/>
                <a:cs typeface="Arial" panose="020B0604020202020204" pitchFamily="34" charset="0"/>
              </a:rPr>
              <a:t>“</a:t>
            </a:r>
            <a:r>
              <a:rPr lang="en-US" altLang="zh-CN" dirty="0">
                <a:solidFill>
                  <a:srgbClr val="3333FF"/>
                </a:solidFill>
                <a:latin typeface="黑体" panose="02010609060101010101" pitchFamily="49" charset="-122"/>
                <a:ea typeface="黑体" panose="02010609060101010101" pitchFamily="49" charset="-122"/>
                <a:cs typeface="Arial" panose="020B0604020202020204" pitchFamily="34" charset="0"/>
              </a:rPr>
              <a:t>U</a:t>
            </a:r>
            <a:r>
              <a:rPr lang="en-US" altLang="zh-CN" dirty="0">
                <a:solidFill>
                  <a:srgbClr val="3333FF"/>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rgbClr val="3333FF"/>
                </a:solidFill>
                <a:latin typeface="黑体" panose="02010609060101010101" pitchFamily="49" charset="-122"/>
                <a:ea typeface="黑体" panose="02010609060101010101" pitchFamily="49" charset="-122"/>
                <a:cs typeface="Arial" panose="020B0604020202020204" pitchFamily="34" charset="0"/>
              </a:rPr>
              <a:t>表示无符号数</a:t>
            </a:r>
            <a:endParaRPr lang="en-US" altLang="zh-CN" dirty="0">
              <a:solidFill>
                <a:srgbClr val="3333FF"/>
              </a:solidFill>
              <a:latin typeface="黑体" panose="02010609060101010101" pitchFamily="49" charset="-122"/>
              <a:ea typeface="黑体" panose="02010609060101010101" pitchFamily="49" charset="-122"/>
              <a:cs typeface="Arial" panose="020B0604020202020204" pitchFamily="34" charset="0"/>
            </a:endParaRPr>
          </a:p>
          <a:p>
            <a:pPr>
              <a:lnSpc>
                <a:spcPct val="115000"/>
              </a:lnSpc>
            </a:pPr>
            <a:r>
              <a:rPr lang="zh-CN" altLang="en-US" dirty="0"/>
              <a:t>带符号整数</a:t>
            </a:r>
            <a:endParaRPr lang="en-US" altLang="zh-CN" dirty="0"/>
          </a:p>
          <a:p>
            <a:pPr lvl="1"/>
            <a:r>
              <a:rPr lang="en-US" altLang="zh-CN" dirty="0">
                <a:latin typeface="Arial" panose="020B0604020202020204" pitchFamily="34" charset="0"/>
                <a:ea typeface="黑体" panose="02010609060101010101" pitchFamily="49" charset="-122"/>
                <a:cs typeface="Arial" panose="020B0604020202020204" pitchFamily="34" charset="0"/>
              </a:rPr>
              <a:t>short, </a:t>
            </a:r>
            <a:r>
              <a:rPr lang="en-US" altLang="zh-CN" dirty="0" err="1">
                <a:latin typeface="Arial" panose="020B0604020202020204" pitchFamily="34" charset="0"/>
                <a:ea typeface="黑体" panose="02010609060101010101" pitchFamily="49" charset="-122"/>
                <a:cs typeface="Arial" panose="020B0604020202020204" pitchFamily="34" charset="0"/>
              </a:rPr>
              <a:t>int</a:t>
            </a:r>
            <a:r>
              <a:rPr lang="en-US" altLang="zh-CN" dirty="0">
                <a:latin typeface="Arial" panose="020B0604020202020204" pitchFamily="34" charset="0"/>
                <a:ea typeface="黑体" panose="02010609060101010101" pitchFamily="49" charset="-122"/>
                <a:cs typeface="Arial" panose="020B0604020202020204" pitchFamily="34" charset="0"/>
              </a:rPr>
              <a:t>, long</a:t>
            </a:r>
            <a:endParaRPr lang="en-US" altLang="zh-CN" dirty="0">
              <a:latin typeface="Arial" panose="020B0604020202020204" pitchFamily="34" charset="0"/>
              <a:ea typeface="黑体" panose="02010609060101010101" pitchFamily="49" charset="-122"/>
              <a:cs typeface="Arial" panose="020B0604020202020204" pitchFamily="34" charset="0"/>
            </a:endParaRPr>
          </a:p>
          <a:p>
            <a:r>
              <a:rPr lang="en-US" altLang="zh-CN" dirty="0"/>
              <a:t>C</a:t>
            </a:r>
            <a:r>
              <a:rPr lang="zh-CN" altLang="en-US" dirty="0"/>
              <a:t>语言允许无符号数和带符号数之间的转换</a:t>
            </a:r>
            <a:endParaRPr lang="en-US" altLang="zh-CN" dirty="0"/>
          </a:p>
          <a:p>
            <a:pPr lvl="1"/>
            <a:r>
              <a:rPr lang="zh-CN" altLang="en-US" dirty="0"/>
              <a:t>转换后数的真值是将</a:t>
            </a:r>
            <a:r>
              <a:rPr lang="zh-CN" altLang="en-US" dirty="0">
                <a:solidFill>
                  <a:srgbClr val="FF0000"/>
                </a:solidFill>
              </a:rPr>
              <a:t>原机器数</a:t>
            </a:r>
            <a:r>
              <a:rPr lang="zh-CN" altLang="en-US" dirty="0"/>
              <a:t>按</a:t>
            </a:r>
            <a:r>
              <a:rPr lang="zh-CN" altLang="en-US" dirty="0">
                <a:solidFill>
                  <a:srgbClr val="FF0000"/>
                </a:solidFill>
              </a:rPr>
              <a:t>转换后的数据类型重新解释</a:t>
            </a:r>
            <a:r>
              <a:rPr lang="zh-CN" altLang="en-US" dirty="0"/>
              <a:t>得到</a:t>
            </a:r>
            <a:endParaRPr lang="en-US" altLang="zh-CN" dirty="0"/>
          </a:p>
          <a:p>
            <a:pPr lvl="1"/>
            <a:r>
              <a:rPr lang="zh-CN" altLang="en-US" dirty="0"/>
              <a:t>若同时有无符号和带符号整数，则</a:t>
            </a:r>
            <a:r>
              <a:rPr lang="en-US" altLang="zh-CN" dirty="0"/>
              <a:t>C</a:t>
            </a:r>
            <a:r>
              <a:rPr lang="zh-CN" altLang="en-US" dirty="0"/>
              <a:t>编译器将</a:t>
            </a:r>
            <a:r>
              <a:rPr lang="zh-CN" altLang="en-US" dirty="0">
                <a:solidFill>
                  <a:srgbClr val="FF0000"/>
                </a:solidFill>
              </a:rPr>
              <a:t>带符号整数的机器数</a:t>
            </a:r>
            <a:r>
              <a:rPr lang="zh-CN" altLang="en-US" dirty="0"/>
              <a:t>强制转换为</a:t>
            </a:r>
            <a:r>
              <a:rPr lang="zh-CN" altLang="en-US" dirty="0">
                <a:solidFill>
                  <a:srgbClr val="FF0000"/>
                </a:solidFill>
              </a:rPr>
              <a:t>无符号数</a:t>
            </a:r>
            <a:endParaRPr lang="zh-CN" altLang="en-US" dirty="0">
              <a:solidFill>
                <a:srgbClr val="FF0000"/>
              </a:solidFill>
            </a:endParaRPr>
          </a:p>
          <a:p>
            <a:pPr lvl="1"/>
            <a:endParaRPr lang="en-US" altLang="zh-CN" dirty="0"/>
          </a:p>
        </p:txBody>
      </p:sp>
      <p:sp>
        <p:nvSpPr>
          <p:cNvPr id="30740" name="Rectangle 56"/>
          <p:cNvSpPr>
            <a:spLocks noChangeArrowheads="1"/>
          </p:cNvSpPr>
          <p:nvPr/>
        </p:nvSpPr>
        <p:spPr bwMode="auto">
          <a:xfrm>
            <a:off x="1524000" y="44323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2400" b="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solidFill>
                  <a:schemeClr val="tx1"/>
                </a:solidFill>
              </a:rPr>
              <a:t>定点数的</a:t>
            </a:r>
            <a:r>
              <a:rPr lang="zh-CN" altLang="en-US" dirty="0" smtClean="0">
                <a:solidFill>
                  <a:schemeClr val="tx1"/>
                </a:solidFill>
              </a:rPr>
              <a:t>编码表示</a:t>
            </a:r>
            <a:r>
              <a:rPr lang="zh-CN" altLang="en-US" dirty="0" smtClean="0"/>
              <a:t>学习</a:t>
            </a:r>
            <a:r>
              <a:rPr lang="zh-CN" altLang="en-US" dirty="0"/>
              <a:t>目标</a:t>
            </a:r>
            <a:endParaRPr lang="zh-CN" altLang="en-US" dirty="0"/>
          </a:p>
        </p:txBody>
      </p:sp>
      <p:sp>
        <p:nvSpPr>
          <p:cNvPr id="3" name="内容占位符 2"/>
          <p:cNvSpPr>
            <a:spLocks noGrp="1"/>
          </p:cNvSpPr>
          <p:nvPr>
            <p:ph idx="1"/>
          </p:nvPr>
        </p:nvSpPr>
        <p:spPr>
          <a:xfrm>
            <a:off x="592667" y="987748"/>
            <a:ext cx="10922000" cy="3606115"/>
          </a:xfrm>
        </p:spPr>
        <p:txBody>
          <a:bodyPr/>
          <a:lstStyle/>
          <a:p>
            <a:pPr>
              <a:spcBef>
                <a:spcPct val="45000"/>
              </a:spcBef>
              <a:defRPr/>
            </a:pPr>
            <a:r>
              <a:rPr lang="zh-CN" altLang="en-US" dirty="0" smtClean="0"/>
              <a:t>能</a:t>
            </a:r>
            <a:r>
              <a:rPr lang="zh-CN" altLang="en-US" dirty="0"/>
              <a:t>区分真值和机器数</a:t>
            </a:r>
            <a:endParaRPr lang="en-US" altLang="zh-CN" dirty="0"/>
          </a:p>
          <a:p>
            <a:pPr>
              <a:spcBef>
                <a:spcPct val="45000"/>
              </a:spcBef>
              <a:defRPr/>
            </a:pPr>
            <a:r>
              <a:rPr lang="zh-CN" altLang="en-US" dirty="0"/>
              <a:t>能由真值求规定位数的原码、补码和移码</a:t>
            </a:r>
            <a:endParaRPr lang="en-US" altLang="zh-CN" dirty="0"/>
          </a:p>
          <a:p>
            <a:pPr>
              <a:spcBef>
                <a:spcPct val="45000"/>
              </a:spcBef>
              <a:defRPr/>
            </a:pPr>
            <a:r>
              <a:rPr lang="zh-CN" altLang="en-US" dirty="0"/>
              <a:t>能由规定位数的原码、补码和移码求真值</a:t>
            </a:r>
            <a:endParaRPr lang="en-US" altLang="zh-CN" dirty="0"/>
          </a:p>
          <a:p>
            <a:pPr>
              <a:spcBef>
                <a:spcPct val="45000"/>
              </a:spcBef>
              <a:defRPr/>
            </a:pPr>
            <a:r>
              <a:rPr lang="zh-CN" altLang="en-US" dirty="0"/>
              <a:t>能在原码、补码和移码之间相互转换</a:t>
            </a:r>
            <a:endParaRPr lang="en-US" altLang="zh-CN" dirty="0"/>
          </a:p>
          <a:p>
            <a:pPr>
              <a:spcBef>
                <a:spcPct val="45000"/>
              </a:spcBef>
              <a:defRPr/>
            </a:pPr>
            <a:r>
              <a:rPr lang="zh-CN" altLang="en-US" dirty="0"/>
              <a:t>能指出规定位数原码、补码和移码的表示范围</a:t>
            </a:r>
            <a:endParaRPr lang="en-US" altLang="zh-CN" dirty="0"/>
          </a:p>
          <a:p>
            <a:pPr>
              <a:spcBef>
                <a:spcPct val="45000"/>
              </a:spcBef>
              <a:defRPr/>
            </a:pPr>
            <a:r>
              <a:rPr lang="zh-CN" altLang="en-US" dirty="0"/>
              <a:t>能解释为什么要使用原码、补码和移码</a:t>
            </a:r>
            <a:endParaRPr lang="en-US" altLang="zh-CN"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语言程序中的整数</a:t>
            </a:r>
            <a:endParaRPr lang="zh-CN" altLang="en-US" dirty="0"/>
          </a:p>
        </p:txBody>
      </p:sp>
      <p:sp>
        <p:nvSpPr>
          <p:cNvPr id="3" name="内容占位符 2"/>
          <p:cNvSpPr>
            <a:spLocks noGrp="1"/>
          </p:cNvSpPr>
          <p:nvPr>
            <p:ph idx="1"/>
          </p:nvPr>
        </p:nvSpPr>
        <p:spPr/>
        <p:txBody>
          <a:bodyPr/>
          <a:lstStyle/>
          <a:p>
            <a:r>
              <a:rPr lang="zh-CN" altLang="en-US" dirty="0"/>
              <a:t>例：写出下面程序在</a:t>
            </a:r>
            <a:r>
              <a:rPr lang="en-US" altLang="zh-CN" dirty="0"/>
              <a:t>32</a:t>
            </a:r>
            <a:r>
              <a:rPr lang="zh-CN" altLang="en-US" dirty="0"/>
              <a:t>位机器上运行时的结果</a:t>
            </a:r>
            <a:endParaRPr lang="en-US" altLang="zh-CN" dirty="0"/>
          </a:p>
          <a:p>
            <a:endParaRPr lang="en-US" altLang="zh-CN" dirty="0"/>
          </a:p>
          <a:p>
            <a:endParaRPr lang="en-US" altLang="zh-CN" dirty="0"/>
          </a:p>
          <a:p>
            <a:endParaRPr lang="en-US" altLang="zh-CN" dirty="0"/>
          </a:p>
          <a:p>
            <a:endParaRPr lang="en-US" altLang="zh-CN" dirty="0"/>
          </a:p>
          <a:p>
            <a:r>
              <a:rPr lang="zh-CN" altLang="en-US" dirty="0"/>
              <a:t>解：</a:t>
            </a:r>
            <a:endParaRPr lang="en-US" altLang="zh-CN" dirty="0"/>
          </a:p>
          <a:p>
            <a:pPr lvl="1"/>
            <a:r>
              <a:rPr lang="en-US" altLang="zh-CN" dirty="0"/>
              <a:t>[x]</a:t>
            </a:r>
            <a:r>
              <a:rPr lang="zh-CN" altLang="en-US" dirty="0"/>
              <a:t>补</a:t>
            </a:r>
            <a:r>
              <a:rPr lang="en-US" altLang="zh-CN" dirty="0"/>
              <a:t>=                      </a:t>
            </a:r>
            <a:endParaRPr lang="en-US" altLang="zh-CN" dirty="0"/>
          </a:p>
          <a:p>
            <a:pPr lvl="1"/>
            <a:r>
              <a:rPr lang="en-US" altLang="zh-CN" dirty="0"/>
              <a:t>u</a:t>
            </a:r>
            <a:r>
              <a:rPr lang="zh-CN" altLang="en-US" dirty="0"/>
              <a:t>的</a:t>
            </a:r>
            <a:r>
              <a:rPr lang="en-US" altLang="zh-CN" dirty="0"/>
              <a:t>32</a:t>
            </a:r>
            <a:r>
              <a:rPr lang="zh-CN" altLang="en-US" dirty="0"/>
              <a:t>位二进制形式为</a:t>
            </a:r>
            <a:endParaRPr lang="zh-CN" altLang="en-US" dirty="0"/>
          </a:p>
        </p:txBody>
      </p:sp>
      <p:sp>
        <p:nvSpPr>
          <p:cNvPr id="4" name="矩形 3"/>
          <p:cNvSpPr/>
          <p:nvPr/>
        </p:nvSpPr>
        <p:spPr>
          <a:xfrm>
            <a:off x="1470331" y="1469931"/>
            <a:ext cx="3873176" cy="1800493"/>
          </a:xfrm>
          <a:prstGeom prst="rect">
            <a:avLst/>
          </a:prstGeom>
        </p:spPr>
        <p:txBody>
          <a:bodyPr wrap="none">
            <a:spAutoFit/>
          </a:bodyPr>
          <a:lstStyle/>
          <a:p>
            <a:pPr marL="0" lvl="1">
              <a:spcBef>
                <a:spcPts val="600"/>
              </a:spcBef>
              <a:buSzPct val="100000"/>
            </a:pPr>
            <a:r>
              <a:rPr lang="en-US" altLang="zh-CN" sz="2400" b="1" kern="0" dirty="0" err="1">
                <a:solidFill>
                  <a:prstClr val="black"/>
                </a:solidFill>
                <a:latin typeface="Arial" panose="020B0604020202020204" pitchFamily="34" charset="0"/>
                <a:ea typeface="黑体" panose="02010609060101010101" pitchFamily="49" charset="-122"/>
                <a:cs typeface="Arial" panose="020B0604020202020204" pitchFamily="34" charset="0"/>
              </a:rPr>
              <a:t>int</a:t>
            </a: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 x=-1;</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endParaRPr>
          </a:p>
          <a:p>
            <a:pPr marL="0" lvl="1">
              <a:spcBef>
                <a:spcPts val="600"/>
              </a:spcBef>
              <a:buSzPct val="100000"/>
            </a:pP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unsigned u=2147483648;</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endParaRPr>
          </a:p>
          <a:p>
            <a:pPr marL="0" lvl="1">
              <a:spcBef>
                <a:spcPts val="600"/>
              </a:spcBef>
              <a:buSzPct val="100000"/>
            </a:pPr>
            <a:r>
              <a:rPr lang="en-US" altLang="zh-CN" sz="2400" b="1" kern="0" dirty="0" err="1">
                <a:solidFill>
                  <a:prstClr val="black"/>
                </a:solidFill>
                <a:latin typeface="Arial" panose="020B0604020202020204" pitchFamily="34" charset="0"/>
                <a:ea typeface="黑体" panose="02010609060101010101" pitchFamily="49" charset="-122"/>
                <a:cs typeface="Arial" panose="020B0604020202020204" pitchFamily="34" charset="0"/>
              </a:rPr>
              <a:t>printf</a:t>
            </a: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(“x=%u=%d\n”,</a:t>
            </a:r>
            <a:r>
              <a:rPr lang="en-US" altLang="zh-CN" sz="2400" b="1" kern="0" dirty="0" err="1">
                <a:solidFill>
                  <a:prstClr val="black"/>
                </a:solidFill>
                <a:latin typeface="Arial" panose="020B0604020202020204" pitchFamily="34" charset="0"/>
                <a:ea typeface="黑体" panose="02010609060101010101" pitchFamily="49" charset="-122"/>
                <a:cs typeface="Arial" panose="020B0604020202020204" pitchFamily="34" charset="0"/>
              </a:rPr>
              <a:t>x,x</a:t>
            </a: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endParaRPr>
          </a:p>
          <a:p>
            <a:pPr marL="0" lvl="1">
              <a:spcBef>
                <a:spcPts val="600"/>
              </a:spcBef>
              <a:buSzPct val="100000"/>
            </a:pPr>
            <a:r>
              <a:rPr lang="en-US" altLang="zh-CN" sz="2400" b="1" kern="0" dirty="0" err="1">
                <a:solidFill>
                  <a:prstClr val="black"/>
                </a:solidFill>
                <a:latin typeface="Arial" panose="020B0604020202020204" pitchFamily="34" charset="0"/>
                <a:ea typeface="黑体" panose="02010609060101010101" pitchFamily="49" charset="-122"/>
                <a:cs typeface="Arial" panose="020B0604020202020204" pitchFamily="34" charset="0"/>
              </a:rPr>
              <a:t>printf</a:t>
            </a: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(“u=%u=%d\n”,</a:t>
            </a:r>
            <a:r>
              <a:rPr lang="en-US" altLang="zh-CN" sz="2400" b="1" kern="0" dirty="0" err="1">
                <a:solidFill>
                  <a:prstClr val="black"/>
                </a:solidFill>
                <a:latin typeface="Arial" panose="020B0604020202020204" pitchFamily="34" charset="0"/>
                <a:ea typeface="黑体" panose="02010609060101010101" pitchFamily="49" charset="-122"/>
                <a:cs typeface="Arial" panose="020B0604020202020204" pitchFamily="34" charset="0"/>
              </a:rPr>
              <a:t>u,u</a:t>
            </a: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5" name="矩形 4"/>
          <p:cNvSpPr/>
          <p:nvPr/>
        </p:nvSpPr>
        <p:spPr>
          <a:xfrm>
            <a:off x="6579426" y="2808759"/>
            <a:ext cx="3406702" cy="461665"/>
          </a:xfrm>
          <a:prstGeom prst="rect">
            <a:avLst/>
          </a:prstGeom>
        </p:spPr>
        <p:txBody>
          <a:bodyPr wrap="none">
            <a:spAutoFit/>
          </a:bodyPr>
          <a:lstStyle/>
          <a:p>
            <a:r>
              <a:rPr lang="zh-CN" altLang="en-US" sz="2400" b="1" kern="0" dirty="0">
                <a:solidFill>
                  <a:srgbClr val="C00000"/>
                </a:solidFill>
                <a:latin typeface="Arial" panose="020B0604020202020204" pitchFamily="34" charset="0"/>
                <a:ea typeface="黑体" panose="02010609060101010101" pitchFamily="49" charset="-122"/>
                <a:cs typeface="Arial" panose="020B0604020202020204" pitchFamily="34" charset="0"/>
              </a:rPr>
              <a:t>提示：</a:t>
            </a:r>
            <a:r>
              <a:rPr lang="en-US" altLang="zh-CN" sz="2400" b="1" kern="0" dirty="0">
                <a:solidFill>
                  <a:srgbClr val="C00000"/>
                </a:solidFill>
                <a:latin typeface="Arial" panose="020B0604020202020204" pitchFamily="34" charset="0"/>
                <a:ea typeface="黑体" panose="02010609060101010101" pitchFamily="49" charset="-122"/>
                <a:cs typeface="Arial" panose="020B0604020202020204" pitchFamily="34" charset="0"/>
              </a:rPr>
              <a:t>2147483648=2</a:t>
            </a:r>
            <a:r>
              <a:rPr lang="en-US" altLang="zh-CN" sz="2400" b="1" kern="0" baseline="30000" dirty="0">
                <a:solidFill>
                  <a:srgbClr val="C00000"/>
                </a:solidFill>
                <a:latin typeface="Arial" panose="020B0604020202020204" pitchFamily="34" charset="0"/>
                <a:ea typeface="黑体" panose="02010609060101010101" pitchFamily="49" charset="-122"/>
                <a:cs typeface="Arial" panose="020B0604020202020204" pitchFamily="34" charset="0"/>
              </a:rPr>
              <a:t>31</a:t>
            </a:r>
            <a:endParaRPr lang="zh-CN" altLang="en-US" sz="2400" baseline="30000" dirty="0">
              <a:solidFill>
                <a:srgbClr val="C00000"/>
              </a:solidFill>
            </a:endParaRPr>
          </a:p>
        </p:txBody>
      </p:sp>
      <p:sp>
        <p:nvSpPr>
          <p:cNvPr id="6" name="矩形 5"/>
          <p:cNvSpPr/>
          <p:nvPr/>
        </p:nvSpPr>
        <p:spPr>
          <a:xfrm>
            <a:off x="1194645" y="5503783"/>
            <a:ext cx="5787162" cy="1354217"/>
          </a:xfrm>
          <a:prstGeom prst="rect">
            <a:avLst/>
          </a:prstGeom>
        </p:spPr>
        <p:txBody>
          <a:bodyPr wrap="none">
            <a:spAutoFit/>
          </a:bodyPr>
          <a:lstStyle/>
          <a:p>
            <a:pPr marL="0" lvl="1">
              <a:spcBef>
                <a:spcPts val="600"/>
              </a:spcBef>
              <a:buSzPct val="100000"/>
            </a:pP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因此，当在</a:t>
            </a: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32</a:t>
            </a: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位机器上运行时，结果为：</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endParaRPr>
          </a:p>
          <a:p>
            <a:pPr marL="0" lvl="1">
              <a:spcBef>
                <a:spcPts val="600"/>
              </a:spcBef>
              <a:buSzPct val="100000"/>
            </a:pP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x=4294967295=-1</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endParaRPr>
          </a:p>
          <a:p>
            <a:pPr marL="0" lvl="1">
              <a:spcBef>
                <a:spcPts val="600"/>
              </a:spcBef>
              <a:buSzPct val="100000"/>
            </a:pP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rPr>
              <a:t>u=2147483648=-2147483648</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矩形 8"/>
          <p:cNvSpPr/>
          <p:nvPr/>
        </p:nvSpPr>
        <p:spPr>
          <a:xfrm>
            <a:off x="2228548" y="4018261"/>
            <a:ext cx="950901"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2</a:t>
            </a:r>
            <a:r>
              <a:rPr lang="en-US" altLang="zh-CN" sz="2400" b="1" kern="0" baseline="30000" dirty="0">
                <a:solidFill>
                  <a:srgbClr val="003399"/>
                </a:solidFill>
                <a:latin typeface="微软雅黑" panose="020B0503020204020204" pitchFamily="34" charset="-122"/>
                <a:ea typeface="微软雅黑" panose="020B0503020204020204" pitchFamily="34" charset="-122"/>
              </a:rPr>
              <a:t>32</a:t>
            </a:r>
            <a:r>
              <a:rPr lang="en-US" altLang="zh-CN" sz="2400" b="1" kern="0" dirty="0">
                <a:solidFill>
                  <a:srgbClr val="003399"/>
                </a:solidFill>
                <a:latin typeface="微软雅黑" panose="020B0503020204020204" pitchFamily="34" charset="-122"/>
                <a:ea typeface="微软雅黑" panose="020B0503020204020204" pitchFamily="34" charset="-122"/>
              </a:rPr>
              <a:t>-1</a:t>
            </a:r>
            <a:endParaRPr lang="zh-CN" altLang="en-US" sz="2400" dirty="0"/>
          </a:p>
        </p:txBody>
      </p:sp>
      <p:sp>
        <p:nvSpPr>
          <p:cNvPr id="11" name="矩形 10"/>
          <p:cNvSpPr/>
          <p:nvPr/>
        </p:nvSpPr>
        <p:spPr>
          <a:xfrm>
            <a:off x="3012051" y="3976404"/>
            <a:ext cx="458780" cy="523220"/>
          </a:xfrm>
          <a:prstGeom prst="rect">
            <a:avLst/>
          </a:prstGeom>
        </p:spPr>
        <p:txBody>
          <a:bodyPr wrap="none">
            <a:spAutoFit/>
          </a:bodyPr>
          <a:lstStyle/>
          <a:p>
            <a:r>
              <a:rPr lang="en-US" altLang="zh-CN" sz="2800" b="1" kern="0" dirty="0">
                <a:solidFill>
                  <a:srgbClr val="003399"/>
                </a:solidFill>
                <a:latin typeface="微软雅黑" panose="020B0503020204020204" pitchFamily="34" charset="-122"/>
                <a:ea typeface="微软雅黑" panose="020B0503020204020204" pitchFamily="34" charset="-122"/>
              </a:rPr>
              <a:t>=</a:t>
            </a:r>
            <a:endParaRPr lang="zh-CN" altLang="en-US" dirty="0"/>
          </a:p>
        </p:txBody>
      </p:sp>
      <p:sp>
        <p:nvSpPr>
          <p:cNvPr id="13" name="矩形 12"/>
          <p:cNvSpPr/>
          <p:nvPr/>
        </p:nvSpPr>
        <p:spPr>
          <a:xfrm>
            <a:off x="3272437" y="3997114"/>
            <a:ext cx="1125629"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111┄1</a:t>
            </a:r>
            <a:endParaRPr lang="zh-CN" altLang="en-US" sz="2400" dirty="0"/>
          </a:p>
        </p:txBody>
      </p:sp>
      <p:sp>
        <p:nvSpPr>
          <p:cNvPr id="15" name="矩形 14"/>
          <p:cNvSpPr/>
          <p:nvPr/>
        </p:nvSpPr>
        <p:spPr>
          <a:xfrm>
            <a:off x="9675992" y="4018261"/>
            <a:ext cx="1899879" cy="461665"/>
          </a:xfrm>
          <a:prstGeom prst="rect">
            <a:avLst/>
          </a:prstGeom>
        </p:spPr>
        <p:txBody>
          <a:bodyPr wrap="none">
            <a:spAutoFit/>
          </a:bodyPr>
          <a:lstStyle/>
          <a:p>
            <a:pPr marL="0" lvl="1">
              <a:spcBef>
                <a:spcPts val="600"/>
              </a:spcBef>
              <a:buSzPct val="100000"/>
            </a:pPr>
            <a:r>
              <a:rPr lang="en-US" altLang="zh-CN" sz="2400" b="1" kern="0" dirty="0">
                <a:solidFill>
                  <a:srgbClr val="003399"/>
                </a:solidFill>
                <a:latin typeface="Arial" panose="020B0604020202020204" pitchFamily="34" charset="0"/>
                <a:ea typeface="黑体" panose="02010609060101010101" pitchFamily="49" charset="-122"/>
                <a:cs typeface="Arial" panose="020B0604020202020204" pitchFamily="34" charset="0"/>
              </a:rPr>
              <a:t>4294967295</a:t>
            </a:r>
            <a:endParaRPr lang="en-US" altLang="zh-CN" sz="2400" b="1" kern="0" dirty="0">
              <a:solidFill>
                <a:srgbClr val="003399"/>
              </a:solidFill>
              <a:latin typeface="Arial" panose="020B0604020202020204" pitchFamily="34" charset="0"/>
              <a:ea typeface="黑体" panose="02010609060101010101" pitchFamily="49" charset="-122"/>
              <a:cs typeface="Arial" panose="020B0604020202020204" pitchFamily="34" charset="0"/>
            </a:endParaRPr>
          </a:p>
        </p:txBody>
      </p:sp>
      <p:sp>
        <p:nvSpPr>
          <p:cNvPr id="16" name="矩形 15"/>
          <p:cNvSpPr/>
          <p:nvPr/>
        </p:nvSpPr>
        <p:spPr>
          <a:xfrm>
            <a:off x="8579985" y="4015435"/>
            <a:ext cx="950901"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2</a:t>
            </a:r>
            <a:r>
              <a:rPr lang="en-US" altLang="zh-CN" sz="2400" b="1" kern="0" baseline="30000" dirty="0">
                <a:solidFill>
                  <a:srgbClr val="003399"/>
                </a:solidFill>
                <a:latin typeface="微软雅黑" panose="020B0503020204020204" pitchFamily="34" charset="-122"/>
                <a:ea typeface="微软雅黑" panose="020B0503020204020204" pitchFamily="34" charset="-122"/>
              </a:rPr>
              <a:t>32</a:t>
            </a:r>
            <a:r>
              <a:rPr lang="en-US" altLang="zh-CN" sz="2400" b="1" kern="0" dirty="0">
                <a:solidFill>
                  <a:srgbClr val="003399"/>
                </a:solidFill>
                <a:latin typeface="微软雅黑" panose="020B0503020204020204" pitchFamily="34" charset="-122"/>
                <a:ea typeface="微软雅黑" panose="020B0503020204020204" pitchFamily="34" charset="-122"/>
              </a:rPr>
              <a:t>-1</a:t>
            </a:r>
            <a:endParaRPr lang="zh-CN" altLang="en-US" sz="2400" dirty="0"/>
          </a:p>
        </p:txBody>
      </p:sp>
      <p:sp>
        <p:nvSpPr>
          <p:cNvPr id="17" name="矩形 16"/>
          <p:cNvSpPr/>
          <p:nvPr/>
        </p:nvSpPr>
        <p:spPr>
          <a:xfrm>
            <a:off x="9363488" y="3973578"/>
            <a:ext cx="458780" cy="523220"/>
          </a:xfrm>
          <a:prstGeom prst="rect">
            <a:avLst/>
          </a:prstGeom>
        </p:spPr>
        <p:txBody>
          <a:bodyPr wrap="none">
            <a:spAutoFit/>
          </a:bodyPr>
          <a:lstStyle/>
          <a:p>
            <a:r>
              <a:rPr lang="en-US" altLang="zh-CN" sz="2800" b="1" kern="0" dirty="0">
                <a:solidFill>
                  <a:srgbClr val="003399"/>
                </a:solidFill>
                <a:latin typeface="微软雅黑" panose="020B0503020204020204" pitchFamily="34" charset="-122"/>
                <a:ea typeface="微软雅黑" panose="020B0503020204020204" pitchFamily="34" charset="-122"/>
              </a:rPr>
              <a:t>=</a:t>
            </a:r>
            <a:endParaRPr lang="zh-CN" altLang="en-US" dirty="0"/>
          </a:p>
        </p:txBody>
      </p:sp>
      <p:sp>
        <p:nvSpPr>
          <p:cNvPr id="19" name="矩形 18"/>
          <p:cNvSpPr/>
          <p:nvPr/>
        </p:nvSpPr>
        <p:spPr>
          <a:xfrm>
            <a:off x="4206991" y="4004355"/>
            <a:ext cx="4564070" cy="461665"/>
          </a:xfrm>
          <a:prstGeom prst="rect">
            <a:avLst/>
          </a:prstGeom>
        </p:spPr>
        <p:txBody>
          <a:bodyPr wrap="none">
            <a:spAutoFit/>
          </a:bodyPr>
          <a:lstStyle/>
          <a:p>
            <a:pPr marL="0" lvl="1">
              <a:spcBef>
                <a:spcPts val="600"/>
              </a:spcBef>
              <a:buSzPct val="100000"/>
            </a:pPr>
            <a:r>
              <a:rPr lang="zh-CN" altLang="en-US" sz="2400" b="1" kern="0" dirty="0">
                <a:solidFill>
                  <a:prstClr val="black"/>
                </a:solidFill>
                <a:latin typeface="微软雅黑" panose="020B0503020204020204" pitchFamily="34" charset="-122"/>
                <a:ea typeface="微软雅黑" panose="020B0503020204020204" pitchFamily="34" charset="-122"/>
              </a:rPr>
              <a:t>，当成</a:t>
            </a:r>
            <a:r>
              <a:rPr lang="en-US" altLang="zh-CN" sz="2400" b="1" kern="0" dirty="0">
                <a:solidFill>
                  <a:prstClr val="black"/>
                </a:solidFill>
                <a:latin typeface="微软雅黑" panose="020B0503020204020204" pitchFamily="34" charset="-122"/>
                <a:ea typeface="微软雅黑" panose="020B0503020204020204" pitchFamily="34" charset="-122"/>
              </a:rPr>
              <a:t>32</a:t>
            </a:r>
            <a:r>
              <a:rPr lang="zh-CN" altLang="en-US" sz="2400" b="1" kern="0" dirty="0">
                <a:solidFill>
                  <a:prstClr val="black"/>
                </a:solidFill>
                <a:latin typeface="微软雅黑" panose="020B0503020204020204" pitchFamily="34" charset="-122"/>
                <a:ea typeface="微软雅黑" panose="020B0503020204020204" pitchFamily="34" charset="-122"/>
              </a:rPr>
              <a:t>位无符号数时，其值为</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21" name="矩形 20"/>
          <p:cNvSpPr/>
          <p:nvPr/>
        </p:nvSpPr>
        <p:spPr>
          <a:xfrm>
            <a:off x="4307928" y="4441934"/>
            <a:ext cx="1406154"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1000 ┄0</a:t>
            </a:r>
            <a:endParaRPr lang="zh-CN" altLang="en-US" sz="2400" dirty="0"/>
          </a:p>
        </p:txBody>
      </p:sp>
      <p:sp>
        <p:nvSpPr>
          <p:cNvPr id="22" name="矩形 21"/>
          <p:cNvSpPr/>
          <p:nvPr/>
        </p:nvSpPr>
        <p:spPr>
          <a:xfrm>
            <a:off x="5422058" y="4436946"/>
            <a:ext cx="4564070" cy="461665"/>
          </a:xfrm>
          <a:prstGeom prst="rect">
            <a:avLst/>
          </a:prstGeom>
        </p:spPr>
        <p:txBody>
          <a:bodyPr wrap="none">
            <a:spAutoFit/>
          </a:bodyPr>
          <a:lstStyle/>
          <a:p>
            <a:pPr marL="0" lvl="1">
              <a:spcBef>
                <a:spcPts val="600"/>
              </a:spcBef>
              <a:buSzPct val="100000"/>
            </a:pPr>
            <a:r>
              <a:rPr lang="zh-CN" altLang="en-US" sz="2400" b="1" kern="0" dirty="0">
                <a:solidFill>
                  <a:prstClr val="black"/>
                </a:solidFill>
                <a:latin typeface="微软雅黑" panose="020B0503020204020204" pitchFamily="34" charset="-122"/>
                <a:ea typeface="微软雅黑" panose="020B0503020204020204" pitchFamily="34" charset="-122"/>
              </a:rPr>
              <a:t>，当成</a:t>
            </a:r>
            <a:r>
              <a:rPr lang="en-US" altLang="zh-CN" sz="2400" b="1" kern="0" dirty="0">
                <a:solidFill>
                  <a:prstClr val="black"/>
                </a:solidFill>
                <a:latin typeface="微软雅黑" panose="020B0503020204020204" pitchFamily="34" charset="-122"/>
                <a:ea typeface="微软雅黑" panose="020B0503020204020204" pitchFamily="34" charset="-122"/>
              </a:rPr>
              <a:t>32</a:t>
            </a:r>
            <a:r>
              <a:rPr lang="zh-CN" altLang="en-US" sz="2400" b="1" kern="0" dirty="0">
                <a:solidFill>
                  <a:prstClr val="black"/>
                </a:solidFill>
                <a:latin typeface="微软雅黑" panose="020B0503020204020204" pitchFamily="34" charset="-122"/>
                <a:ea typeface="微软雅黑" panose="020B0503020204020204" pitchFamily="34" charset="-122"/>
              </a:rPr>
              <a:t>位有符号数时，其值为</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24" name="矩形 23"/>
          <p:cNvSpPr/>
          <p:nvPr/>
        </p:nvSpPr>
        <p:spPr>
          <a:xfrm>
            <a:off x="9824700" y="4441934"/>
            <a:ext cx="2002471" cy="461665"/>
          </a:xfrm>
          <a:prstGeom prst="rect">
            <a:avLst/>
          </a:prstGeom>
        </p:spPr>
        <p:txBody>
          <a:bodyPr wrap="none">
            <a:spAutoFit/>
          </a:bodyPr>
          <a:lstStyle/>
          <a:p>
            <a:r>
              <a:rPr lang="en-US" altLang="zh-CN" sz="2400" b="1" kern="0" dirty="0">
                <a:solidFill>
                  <a:srgbClr val="003399"/>
                </a:solidFill>
                <a:latin typeface="Arial" panose="020B0604020202020204" pitchFamily="34" charset="0"/>
                <a:ea typeface="黑体" panose="02010609060101010101" pitchFamily="49" charset="-122"/>
                <a:cs typeface="Arial" panose="020B0604020202020204" pitchFamily="34" charset="0"/>
              </a:rPr>
              <a:t>-2147483648</a:t>
            </a:r>
            <a:endParaRPr lang="zh-CN" altLang="en-US" dirty="0">
              <a:solidFill>
                <a:srgbClr val="003399"/>
              </a:solidFill>
            </a:endParaRPr>
          </a:p>
        </p:txBody>
      </p:sp>
      <p:grpSp>
        <p:nvGrpSpPr>
          <p:cNvPr id="34" name="组合 33"/>
          <p:cNvGrpSpPr/>
          <p:nvPr/>
        </p:nvGrpSpPr>
        <p:grpSpPr>
          <a:xfrm>
            <a:off x="3835252" y="3318992"/>
            <a:ext cx="1878830" cy="678122"/>
            <a:chOff x="3835252" y="3318992"/>
            <a:chExt cx="1878830" cy="678122"/>
          </a:xfrm>
        </p:grpSpPr>
        <p:sp>
          <p:nvSpPr>
            <p:cNvPr id="25" name="矩形 24"/>
            <p:cNvSpPr/>
            <p:nvPr/>
          </p:nvSpPr>
          <p:spPr>
            <a:xfrm>
              <a:off x="4705473" y="3318992"/>
              <a:ext cx="1008609" cy="461665"/>
            </a:xfrm>
            <a:prstGeom prst="rect">
              <a:avLst/>
            </a:prstGeom>
          </p:spPr>
          <p:txBody>
            <a:bodyPr wrap="none">
              <a:spAutoFit/>
            </a:bodyPr>
            <a:lstStyle/>
            <a:p>
              <a:r>
                <a:rPr lang="en-US" altLang="zh-CN" sz="2400" b="1" kern="0" dirty="0">
                  <a:solidFill>
                    <a:srgbClr val="FF0000"/>
                  </a:solidFill>
                  <a:latin typeface="Arial" panose="020B0604020202020204" pitchFamily="34" charset="0"/>
                  <a:ea typeface="黑体" panose="02010609060101010101" pitchFamily="49" charset="-122"/>
                  <a:cs typeface="Arial" panose="020B0604020202020204" pitchFamily="34" charset="0"/>
                </a:rPr>
                <a:t>32</a:t>
              </a:r>
              <a:r>
                <a:rPr lang="zh-CN" altLang="en-US" sz="2400" b="1" kern="0" dirty="0">
                  <a:solidFill>
                    <a:srgbClr val="FF0000"/>
                  </a:solidFill>
                  <a:latin typeface="Arial" panose="020B0604020202020204" pitchFamily="34" charset="0"/>
                  <a:ea typeface="黑体" panose="02010609060101010101" pitchFamily="49" charset="-122"/>
                  <a:cs typeface="Arial" panose="020B0604020202020204" pitchFamily="34" charset="0"/>
                </a:rPr>
                <a:t>个</a:t>
              </a:r>
              <a:r>
                <a:rPr lang="en-US" altLang="zh-CN" sz="2400" b="1" kern="0" dirty="0">
                  <a:solidFill>
                    <a:srgbClr val="FF0000"/>
                  </a:solidFill>
                  <a:latin typeface="Arial" panose="020B0604020202020204" pitchFamily="34" charset="0"/>
                  <a:ea typeface="黑体" panose="02010609060101010101" pitchFamily="49" charset="-122"/>
                  <a:cs typeface="Arial" panose="020B0604020202020204" pitchFamily="34" charset="0"/>
                </a:rPr>
                <a:t>1</a:t>
              </a:r>
              <a:endParaRPr lang="zh-CN" altLang="en-US" sz="2400" baseline="30000" dirty="0">
                <a:solidFill>
                  <a:srgbClr val="FF0000"/>
                </a:solidFill>
              </a:endParaRPr>
            </a:p>
          </p:txBody>
        </p:sp>
        <p:cxnSp>
          <p:nvCxnSpPr>
            <p:cNvPr id="30" name="直接箭头连接符 29"/>
            <p:cNvCxnSpPr>
              <a:endCxn id="13" idx="0"/>
            </p:cNvCxnSpPr>
            <p:nvPr/>
          </p:nvCxnSpPr>
          <p:spPr bwMode="auto">
            <a:xfrm flipH="1">
              <a:off x="3835252" y="3595055"/>
              <a:ext cx="867789" cy="402059"/>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grpSp>
      <p:grpSp>
        <p:nvGrpSpPr>
          <p:cNvPr id="35" name="组合 34"/>
          <p:cNvGrpSpPr/>
          <p:nvPr/>
        </p:nvGrpSpPr>
        <p:grpSpPr>
          <a:xfrm>
            <a:off x="5011005" y="4903599"/>
            <a:ext cx="2072725" cy="587500"/>
            <a:chOff x="5011005" y="4903599"/>
            <a:chExt cx="2072725" cy="587500"/>
          </a:xfrm>
        </p:grpSpPr>
        <p:sp>
          <p:nvSpPr>
            <p:cNvPr id="26" name="矩形 25"/>
            <p:cNvSpPr/>
            <p:nvPr/>
          </p:nvSpPr>
          <p:spPr>
            <a:xfrm>
              <a:off x="6075121" y="5029434"/>
              <a:ext cx="1008609" cy="461665"/>
            </a:xfrm>
            <a:prstGeom prst="rect">
              <a:avLst/>
            </a:prstGeom>
          </p:spPr>
          <p:txBody>
            <a:bodyPr wrap="none">
              <a:spAutoFit/>
            </a:bodyPr>
            <a:lstStyle/>
            <a:p>
              <a:r>
                <a:rPr lang="en-US" altLang="zh-CN" sz="2400" b="1" kern="0" dirty="0">
                  <a:solidFill>
                    <a:srgbClr val="FF0000"/>
                  </a:solidFill>
                  <a:latin typeface="Arial" panose="020B0604020202020204" pitchFamily="34" charset="0"/>
                  <a:ea typeface="黑体" panose="02010609060101010101" pitchFamily="49" charset="-122"/>
                  <a:cs typeface="Arial" panose="020B0604020202020204" pitchFamily="34" charset="0"/>
                </a:rPr>
                <a:t>31</a:t>
              </a:r>
              <a:r>
                <a:rPr lang="zh-CN" altLang="en-US" sz="2400" b="1" kern="0" dirty="0">
                  <a:solidFill>
                    <a:srgbClr val="FF0000"/>
                  </a:solidFill>
                  <a:latin typeface="Arial" panose="020B0604020202020204" pitchFamily="34" charset="0"/>
                  <a:ea typeface="黑体" panose="02010609060101010101" pitchFamily="49" charset="-122"/>
                  <a:cs typeface="Arial" panose="020B0604020202020204" pitchFamily="34" charset="0"/>
                </a:rPr>
                <a:t>个</a:t>
              </a:r>
              <a:r>
                <a:rPr lang="en-US" altLang="zh-CN" sz="2400" b="1" kern="0" dirty="0">
                  <a:solidFill>
                    <a:srgbClr val="FF0000"/>
                  </a:solidFill>
                  <a:latin typeface="Arial" panose="020B0604020202020204" pitchFamily="34" charset="0"/>
                  <a:ea typeface="黑体" panose="02010609060101010101" pitchFamily="49" charset="-122"/>
                  <a:cs typeface="Arial" panose="020B0604020202020204" pitchFamily="34" charset="0"/>
                </a:rPr>
                <a:t>0</a:t>
              </a:r>
              <a:endParaRPr lang="zh-CN" altLang="en-US" sz="2400" baseline="30000" dirty="0">
                <a:solidFill>
                  <a:srgbClr val="FF0000"/>
                </a:solidFill>
              </a:endParaRPr>
            </a:p>
          </p:txBody>
        </p:sp>
        <p:cxnSp>
          <p:nvCxnSpPr>
            <p:cNvPr id="33" name="直接箭头连接符 32"/>
            <p:cNvCxnSpPr>
              <a:stCxn id="26" idx="1"/>
              <a:endCxn id="21" idx="2"/>
            </p:cNvCxnSpPr>
            <p:nvPr/>
          </p:nvCxnSpPr>
          <p:spPr bwMode="auto">
            <a:xfrm flipH="1" flipV="1">
              <a:off x="5011005" y="4903599"/>
              <a:ext cx="1064116" cy="356668"/>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15" grpId="0"/>
      <p:bldP spid="16" grpId="0"/>
      <p:bldP spid="17" grpId="0"/>
      <p:bldP spid="19" grpId="0"/>
      <p:bldP spid="21" grpId="0"/>
      <p:bldP spid="22"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语言程序中的整数</a:t>
            </a:r>
            <a:endParaRPr lang="zh-CN" altLang="en-US" dirty="0"/>
          </a:p>
        </p:txBody>
      </p:sp>
      <p:sp>
        <p:nvSpPr>
          <p:cNvPr id="3" name="内容占位符 2"/>
          <p:cNvSpPr>
            <a:spLocks noGrp="1"/>
          </p:cNvSpPr>
          <p:nvPr>
            <p:ph idx="1"/>
          </p:nvPr>
        </p:nvSpPr>
        <p:spPr>
          <a:xfrm>
            <a:off x="592666" y="987748"/>
            <a:ext cx="11294534" cy="2051844"/>
          </a:xfrm>
        </p:spPr>
        <p:txBody>
          <a:bodyPr/>
          <a:lstStyle/>
          <a:p>
            <a:r>
              <a:rPr lang="zh-CN" altLang="en-US" dirty="0">
                <a:latin typeface="黑体" panose="02010609060101010101" pitchFamily="49" charset="-122"/>
                <a:ea typeface="黑体" panose="02010609060101010101" pitchFamily="49" charset="-122"/>
              </a:rPr>
              <a:t>假定以下关系表达式在</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位用补码表示的机器上执行，结果是什么？</a:t>
            </a:r>
            <a:endParaRPr lang="zh-CN" altLang="en-US" dirty="0"/>
          </a:p>
        </p:txBody>
      </p:sp>
      <p:sp>
        <p:nvSpPr>
          <p:cNvPr id="5" name="Text Box 37"/>
          <p:cNvSpPr txBox="1">
            <a:spLocks noChangeArrowheads="1"/>
          </p:cNvSpPr>
          <p:nvPr/>
        </p:nvSpPr>
        <p:spPr bwMode="auto">
          <a:xfrm>
            <a:off x="897987" y="6040331"/>
            <a:ext cx="5648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CC0000"/>
                </a:solidFill>
                <a:latin typeface="黑体" panose="02010609060101010101" pitchFamily="49" charset="-122"/>
                <a:ea typeface="黑体" panose="02010609060101010101" pitchFamily="49" charset="-122"/>
              </a:rPr>
              <a:t>带*的结果与常规预想的相反！</a:t>
            </a:r>
            <a:endParaRPr lang="en-US" altLang="zh-CN" sz="2800" dirty="0">
              <a:solidFill>
                <a:srgbClr val="CC0000"/>
              </a:solidFill>
              <a:latin typeface="黑体" panose="02010609060101010101" pitchFamily="49" charset="-122"/>
              <a:ea typeface="黑体" panose="02010609060101010101" pitchFamily="49" charset="-122"/>
            </a:endParaRPr>
          </a:p>
        </p:txBody>
      </p:sp>
      <p:sp>
        <p:nvSpPr>
          <p:cNvPr id="8" name="AutoShape 3"/>
          <p:cNvSpPr>
            <a:spLocks noChangeAspect="1" noChangeArrowheads="1" noTextEdit="1"/>
          </p:cNvSpPr>
          <p:nvPr/>
        </p:nvSpPr>
        <p:spPr bwMode="auto">
          <a:xfrm>
            <a:off x="1151100" y="1701157"/>
            <a:ext cx="1038066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Line 5"/>
          <p:cNvSpPr>
            <a:spLocks noChangeShapeType="1"/>
          </p:cNvSpPr>
          <p:nvPr/>
        </p:nvSpPr>
        <p:spPr bwMode="auto">
          <a:xfrm>
            <a:off x="5442112" y="1719801"/>
            <a:ext cx="0" cy="412115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6"/>
          <p:cNvSpPr>
            <a:spLocks noChangeShapeType="1"/>
          </p:cNvSpPr>
          <p:nvPr/>
        </p:nvSpPr>
        <p:spPr bwMode="auto">
          <a:xfrm>
            <a:off x="6218400" y="1719801"/>
            <a:ext cx="0" cy="412115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7"/>
          <p:cNvSpPr>
            <a:spLocks noChangeShapeType="1"/>
          </p:cNvSpPr>
          <p:nvPr/>
        </p:nvSpPr>
        <p:spPr bwMode="auto">
          <a:xfrm>
            <a:off x="6866100" y="1719801"/>
            <a:ext cx="0" cy="412115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8"/>
          <p:cNvSpPr>
            <a:spLocks noChangeShapeType="1"/>
          </p:cNvSpPr>
          <p:nvPr/>
        </p:nvSpPr>
        <p:spPr bwMode="auto">
          <a:xfrm>
            <a:off x="1205075" y="2531014"/>
            <a:ext cx="10320337"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9"/>
          <p:cNvSpPr>
            <a:spLocks noChangeShapeType="1"/>
          </p:cNvSpPr>
          <p:nvPr/>
        </p:nvSpPr>
        <p:spPr bwMode="auto">
          <a:xfrm>
            <a:off x="1211425" y="1719801"/>
            <a:ext cx="0" cy="412115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0"/>
          <p:cNvSpPr>
            <a:spLocks noChangeShapeType="1"/>
          </p:cNvSpPr>
          <p:nvPr/>
        </p:nvSpPr>
        <p:spPr bwMode="auto">
          <a:xfrm>
            <a:off x="11519062" y="1719801"/>
            <a:ext cx="0" cy="412115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Line 11"/>
          <p:cNvSpPr>
            <a:spLocks noChangeShapeType="1"/>
          </p:cNvSpPr>
          <p:nvPr/>
        </p:nvSpPr>
        <p:spPr bwMode="auto">
          <a:xfrm>
            <a:off x="1205075" y="1726151"/>
            <a:ext cx="10320337"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Line 12"/>
          <p:cNvSpPr>
            <a:spLocks noChangeShapeType="1"/>
          </p:cNvSpPr>
          <p:nvPr/>
        </p:nvSpPr>
        <p:spPr bwMode="auto">
          <a:xfrm>
            <a:off x="1205075" y="5834601"/>
            <a:ext cx="10320337"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Rectangle 13"/>
          <p:cNvSpPr>
            <a:spLocks noChangeArrowheads="1"/>
          </p:cNvSpPr>
          <p:nvPr/>
        </p:nvSpPr>
        <p:spPr bwMode="auto">
          <a:xfrm>
            <a:off x="2687800" y="1799176"/>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rPr>
              <a:t>关系表达式</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5702462" y="1799176"/>
            <a:ext cx="403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rPr>
              <a:t>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5702462" y="2103976"/>
            <a:ext cx="4032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rPr>
              <a:t>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6413662" y="1799176"/>
            <a:ext cx="4048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rPr>
              <a:t>结</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6413662" y="2103976"/>
            <a:ext cx="4048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rPr>
              <a:t>果</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8936200" y="1799176"/>
            <a:ext cx="4048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rPr>
              <a:t>说明</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1303500" y="2591339"/>
            <a:ext cx="10255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0 = = 0U</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0"/>
          <p:cNvSpPr>
            <a:spLocks noChangeArrowheads="1"/>
          </p:cNvSpPr>
          <p:nvPr/>
        </p:nvSpPr>
        <p:spPr bwMode="auto">
          <a:xfrm>
            <a:off x="1303500" y="2972339"/>
            <a:ext cx="1920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1"/>
          <p:cNvSpPr>
            <a:spLocks noChangeArrowheads="1"/>
          </p:cNvSpPr>
          <p:nvPr/>
        </p:nvSpPr>
        <p:spPr bwMode="auto">
          <a:xfrm>
            <a:off x="1389225" y="2972339"/>
            <a:ext cx="6334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 &lt; 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22"/>
          <p:cNvSpPr>
            <a:spLocks noChangeArrowheads="1"/>
          </p:cNvSpPr>
          <p:nvPr/>
        </p:nvSpPr>
        <p:spPr bwMode="auto">
          <a:xfrm>
            <a:off x="1303500" y="3353339"/>
            <a:ext cx="203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3"/>
          <p:cNvSpPr>
            <a:spLocks noChangeArrowheads="1"/>
          </p:cNvSpPr>
          <p:nvPr/>
        </p:nvSpPr>
        <p:spPr bwMode="auto">
          <a:xfrm>
            <a:off x="1389225" y="3353339"/>
            <a:ext cx="8588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 &lt; 0U</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4"/>
          <p:cNvSpPr>
            <a:spLocks noChangeArrowheads="1"/>
          </p:cNvSpPr>
          <p:nvPr/>
        </p:nvSpPr>
        <p:spPr bwMode="auto">
          <a:xfrm>
            <a:off x="1303500" y="3734339"/>
            <a:ext cx="17335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2147483647 &gt;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5"/>
          <p:cNvSpPr>
            <a:spLocks noChangeArrowheads="1"/>
          </p:cNvSpPr>
          <p:nvPr/>
        </p:nvSpPr>
        <p:spPr bwMode="auto">
          <a:xfrm>
            <a:off x="2844962" y="3734339"/>
            <a:ext cx="2016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6"/>
          <p:cNvSpPr>
            <a:spLocks noChangeArrowheads="1"/>
          </p:cNvSpPr>
          <p:nvPr/>
        </p:nvSpPr>
        <p:spPr bwMode="auto">
          <a:xfrm>
            <a:off x="2929100" y="3734339"/>
            <a:ext cx="1516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2147483647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7"/>
          <p:cNvSpPr>
            <a:spLocks noChangeArrowheads="1"/>
          </p:cNvSpPr>
          <p:nvPr/>
        </p:nvSpPr>
        <p:spPr bwMode="auto">
          <a:xfrm>
            <a:off x="4264187" y="3734339"/>
            <a:ext cx="2016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4411825" y="3734339"/>
            <a:ext cx="246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29"/>
          <p:cNvSpPr>
            <a:spLocks noChangeArrowheads="1"/>
          </p:cNvSpPr>
          <p:nvPr/>
        </p:nvSpPr>
        <p:spPr bwMode="auto">
          <a:xfrm>
            <a:off x="1303500" y="4115339"/>
            <a:ext cx="19256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2147483647U &gt;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3029112" y="4115339"/>
            <a:ext cx="203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3114837" y="4115339"/>
            <a:ext cx="15144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2147483647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4448337" y="4115339"/>
            <a:ext cx="2016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4594387" y="4115339"/>
            <a:ext cx="246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1303500" y="4497926"/>
            <a:ext cx="36306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2147483647 &gt; (int) 2147483648U</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5"/>
          <p:cNvSpPr>
            <a:spLocks noChangeArrowheads="1"/>
          </p:cNvSpPr>
          <p:nvPr/>
        </p:nvSpPr>
        <p:spPr bwMode="auto">
          <a:xfrm>
            <a:off x="1303500" y="4878926"/>
            <a:ext cx="1920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6"/>
          <p:cNvSpPr>
            <a:spLocks noChangeArrowheads="1"/>
          </p:cNvSpPr>
          <p:nvPr/>
        </p:nvSpPr>
        <p:spPr bwMode="auto">
          <a:xfrm>
            <a:off x="1389225" y="4878926"/>
            <a:ext cx="5064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 &gt;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7"/>
          <p:cNvSpPr>
            <a:spLocks noChangeArrowheads="1"/>
          </p:cNvSpPr>
          <p:nvPr/>
        </p:nvSpPr>
        <p:spPr bwMode="auto">
          <a:xfrm>
            <a:off x="1786100" y="4878926"/>
            <a:ext cx="1920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38"/>
          <p:cNvSpPr>
            <a:spLocks noChangeArrowheads="1"/>
          </p:cNvSpPr>
          <p:nvPr/>
        </p:nvSpPr>
        <p:spPr bwMode="auto">
          <a:xfrm>
            <a:off x="1871825" y="4878926"/>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9"/>
          <p:cNvSpPr>
            <a:spLocks noChangeArrowheads="1"/>
          </p:cNvSpPr>
          <p:nvPr/>
        </p:nvSpPr>
        <p:spPr bwMode="auto">
          <a:xfrm>
            <a:off x="1303500" y="5259926"/>
            <a:ext cx="13144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(unsigned)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0"/>
          <p:cNvSpPr>
            <a:spLocks noChangeArrowheads="1"/>
          </p:cNvSpPr>
          <p:nvPr/>
        </p:nvSpPr>
        <p:spPr bwMode="auto">
          <a:xfrm>
            <a:off x="2508412" y="5259926"/>
            <a:ext cx="1920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1"/>
          <p:cNvSpPr>
            <a:spLocks noChangeArrowheads="1"/>
          </p:cNvSpPr>
          <p:nvPr/>
        </p:nvSpPr>
        <p:spPr bwMode="auto">
          <a:xfrm>
            <a:off x="2594137" y="5259926"/>
            <a:ext cx="5064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 &gt;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2"/>
          <p:cNvSpPr>
            <a:spLocks noChangeArrowheads="1"/>
          </p:cNvSpPr>
          <p:nvPr/>
        </p:nvSpPr>
        <p:spPr bwMode="auto">
          <a:xfrm>
            <a:off x="2991012" y="5259926"/>
            <a:ext cx="1920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3"/>
          <p:cNvSpPr>
            <a:spLocks noChangeArrowheads="1"/>
          </p:cNvSpPr>
          <p:nvPr/>
        </p:nvSpPr>
        <p:spPr bwMode="auto">
          <a:xfrm>
            <a:off x="3076737" y="5259926"/>
            <a:ext cx="23336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4"/>
          <p:cNvSpPr>
            <a:spLocks noChangeArrowheads="1"/>
          </p:cNvSpPr>
          <p:nvPr/>
        </p:nvSpPr>
        <p:spPr bwMode="auto">
          <a:xfrm>
            <a:off x="5702462" y="2607214"/>
            <a:ext cx="255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无</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9" name="Rectangle 45"/>
          <p:cNvSpPr>
            <a:spLocks noChangeArrowheads="1"/>
          </p:cNvSpPr>
          <p:nvPr/>
        </p:nvSpPr>
        <p:spPr bwMode="auto">
          <a:xfrm>
            <a:off x="5702462" y="2988214"/>
            <a:ext cx="255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带</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6"/>
          <p:cNvSpPr>
            <a:spLocks noChangeArrowheads="1"/>
          </p:cNvSpPr>
          <p:nvPr/>
        </p:nvSpPr>
        <p:spPr bwMode="auto">
          <a:xfrm>
            <a:off x="5702462" y="3369214"/>
            <a:ext cx="271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无</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7"/>
          <p:cNvSpPr>
            <a:spLocks noChangeArrowheads="1"/>
          </p:cNvSpPr>
          <p:nvPr/>
        </p:nvSpPr>
        <p:spPr bwMode="auto">
          <a:xfrm>
            <a:off x="5702462" y="3748626"/>
            <a:ext cx="271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带</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48"/>
          <p:cNvSpPr>
            <a:spLocks noChangeArrowheads="1"/>
          </p:cNvSpPr>
          <p:nvPr/>
        </p:nvSpPr>
        <p:spPr bwMode="auto">
          <a:xfrm>
            <a:off x="5702462" y="4129626"/>
            <a:ext cx="271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无</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49"/>
          <p:cNvSpPr>
            <a:spLocks noChangeArrowheads="1"/>
          </p:cNvSpPr>
          <p:nvPr/>
        </p:nvSpPr>
        <p:spPr bwMode="auto">
          <a:xfrm>
            <a:off x="5702462" y="4510626"/>
            <a:ext cx="2714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带</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0"/>
          <p:cNvSpPr>
            <a:spLocks noChangeArrowheads="1"/>
          </p:cNvSpPr>
          <p:nvPr/>
        </p:nvSpPr>
        <p:spPr bwMode="auto">
          <a:xfrm>
            <a:off x="5702462" y="4894801"/>
            <a:ext cx="255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带</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1"/>
          <p:cNvSpPr>
            <a:spLocks noChangeArrowheads="1"/>
          </p:cNvSpPr>
          <p:nvPr/>
        </p:nvSpPr>
        <p:spPr bwMode="auto">
          <a:xfrm>
            <a:off x="5702462" y="5275801"/>
            <a:ext cx="255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无</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2"/>
          <p:cNvSpPr>
            <a:spLocks noChangeArrowheads="1"/>
          </p:cNvSpPr>
          <p:nvPr/>
        </p:nvSpPr>
        <p:spPr bwMode="auto">
          <a:xfrm>
            <a:off x="6478750" y="2591339"/>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Times New Roman" panose="02020603050405020304" pitchFamily="18"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7" name="Rectangle 53"/>
          <p:cNvSpPr>
            <a:spLocks noChangeArrowheads="1"/>
          </p:cNvSpPr>
          <p:nvPr/>
        </p:nvSpPr>
        <p:spPr bwMode="auto">
          <a:xfrm>
            <a:off x="6478750" y="2972339"/>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Times New Roman" panose="02020603050405020304" pitchFamily="18"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8" name="Rectangle 54"/>
          <p:cNvSpPr>
            <a:spLocks noChangeArrowheads="1"/>
          </p:cNvSpPr>
          <p:nvPr/>
        </p:nvSpPr>
        <p:spPr bwMode="auto">
          <a:xfrm>
            <a:off x="6447000" y="3353339"/>
            <a:ext cx="381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FF0066"/>
                </a:solidFill>
                <a:effectLst/>
                <a:latin typeface="Times New Roman" panose="02020603050405020304" pitchFamily="18"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9" name="Rectangle 55"/>
          <p:cNvSpPr>
            <a:spLocks noChangeArrowheads="1"/>
          </p:cNvSpPr>
          <p:nvPr/>
        </p:nvSpPr>
        <p:spPr bwMode="auto">
          <a:xfrm>
            <a:off x="6478750" y="3734339"/>
            <a:ext cx="246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6"/>
          <p:cNvSpPr>
            <a:spLocks noChangeArrowheads="1"/>
          </p:cNvSpPr>
          <p:nvPr/>
        </p:nvSpPr>
        <p:spPr bwMode="auto">
          <a:xfrm>
            <a:off x="6447000" y="4115339"/>
            <a:ext cx="381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FF0066"/>
                </a:solidFill>
                <a:effectLst/>
                <a:latin typeface="Times New Roman" panose="02020603050405020304" pitchFamily="18"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7"/>
          <p:cNvSpPr>
            <a:spLocks noChangeArrowheads="1"/>
          </p:cNvSpPr>
          <p:nvPr/>
        </p:nvSpPr>
        <p:spPr bwMode="auto">
          <a:xfrm>
            <a:off x="6447000" y="4497926"/>
            <a:ext cx="361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FF0066"/>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58"/>
          <p:cNvSpPr>
            <a:spLocks noChangeArrowheads="1"/>
          </p:cNvSpPr>
          <p:nvPr/>
        </p:nvSpPr>
        <p:spPr bwMode="auto">
          <a:xfrm>
            <a:off x="6478750" y="4878926"/>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59"/>
          <p:cNvSpPr>
            <a:spLocks noChangeArrowheads="1"/>
          </p:cNvSpPr>
          <p:nvPr/>
        </p:nvSpPr>
        <p:spPr bwMode="auto">
          <a:xfrm>
            <a:off x="6478750" y="5259926"/>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0"/>
          <p:cNvSpPr>
            <a:spLocks noChangeArrowheads="1"/>
          </p:cNvSpPr>
          <p:nvPr/>
        </p:nvSpPr>
        <p:spPr bwMode="auto">
          <a:xfrm>
            <a:off x="8550236" y="2632437"/>
            <a:ext cx="1458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65" name="Rectangle 61"/>
          <p:cNvSpPr>
            <a:spLocks noChangeArrowheads="1"/>
          </p:cNvSpPr>
          <p:nvPr/>
        </p:nvSpPr>
        <p:spPr bwMode="auto">
          <a:xfrm>
            <a:off x="6971666" y="2939101"/>
            <a:ext cx="13493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11…1B (</a:t>
            </a:r>
            <a:r>
              <a:rPr kumimoji="0" lang="en-US" altLang="zh-CN" sz="2000" b="1" i="0" u="none" strike="noStrike" cap="none" normalizeH="0" baseline="0" dirty="0">
                <a:ln>
                  <a:noFill/>
                </a:ln>
                <a:effectLst/>
                <a:latin typeface="Times New Roman" panose="02020603050405020304" pitchFamily="18" charset="0"/>
              </a:rPr>
              <a:t>-1)</a:t>
            </a:r>
            <a:endParaRPr kumimoji="0" lang="zh-CN" altLang="zh-CN" sz="1800" b="0" i="0" u="none" strike="noStrike" cap="none" normalizeH="0" baseline="0" dirty="0">
              <a:ln>
                <a:noFill/>
              </a:ln>
              <a:effectLst/>
            </a:endParaRPr>
          </a:p>
        </p:txBody>
      </p:sp>
      <p:sp>
        <p:nvSpPr>
          <p:cNvPr id="71" name="Rectangle 67"/>
          <p:cNvSpPr>
            <a:spLocks noChangeArrowheads="1"/>
          </p:cNvSpPr>
          <p:nvPr/>
        </p:nvSpPr>
        <p:spPr bwMode="auto">
          <a:xfrm>
            <a:off x="8831359" y="3353268"/>
            <a:ext cx="2099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&gt; </a:t>
            </a:r>
            <a:endParaRPr kumimoji="0" lang="zh-CN" altLang="zh-CN" sz="1800" b="0" i="0" u="none" strike="noStrike" cap="none" normalizeH="0" baseline="0" dirty="0">
              <a:ln>
                <a:noFill/>
              </a:ln>
              <a:effectLst/>
            </a:endParaRPr>
          </a:p>
        </p:txBody>
      </p:sp>
      <p:sp>
        <p:nvSpPr>
          <p:cNvPr id="72" name="Rectangle 68"/>
          <p:cNvSpPr>
            <a:spLocks noChangeArrowheads="1"/>
          </p:cNvSpPr>
          <p:nvPr/>
        </p:nvSpPr>
        <p:spPr bwMode="auto">
          <a:xfrm>
            <a:off x="6967854" y="3734339"/>
            <a:ext cx="9267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011…1B</a:t>
            </a:r>
            <a:endParaRPr kumimoji="0" lang="zh-CN" altLang="zh-CN" sz="1800" b="0" i="0" u="none" strike="noStrike" cap="none" normalizeH="0" baseline="0" dirty="0">
              <a:ln>
                <a:noFill/>
              </a:ln>
              <a:effectLst/>
            </a:endParaRPr>
          </a:p>
        </p:txBody>
      </p:sp>
      <p:sp>
        <p:nvSpPr>
          <p:cNvPr id="74" name="Rectangle 70"/>
          <p:cNvSpPr>
            <a:spLocks noChangeArrowheads="1"/>
          </p:cNvSpPr>
          <p:nvPr/>
        </p:nvSpPr>
        <p:spPr bwMode="auto">
          <a:xfrm>
            <a:off x="8323425" y="3734339"/>
            <a:ext cx="213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r>
              <a:rPr kumimoji="0" lang="en-US" altLang="zh-CN" sz="2000" b="1" i="0" u="none" strike="noStrike" cap="none" normalizeH="0" baseline="0" dirty="0">
                <a:ln>
                  <a:noFill/>
                </a:ln>
                <a:effectLst/>
                <a:latin typeface="Times New Roman" panose="02020603050405020304" pitchFamily="18" charset="0"/>
              </a:rPr>
              <a:t>1</a:t>
            </a:r>
            <a:endParaRPr kumimoji="0" lang="zh-CN" altLang="zh-CN" sz="1800" b="0" i="0" u="none" strike="noStrike" cap="none" normalizeH="0" baseline="0" dirty="0">
              <a:ln>
                <a:noFill/>
              </a:ln>
              <a:effectLst/>
            </a:endParaRPr>
          </a:p>
        </p:txBody>
      </p:sp>
      <p:sp>
        <p:nvSpPr>
          <p:cNvPr id="75" name="Rectangle 71"/>
          <p:cNvSpPr>
            <a:spLocks noChangeArrowheads="1"/>
          </p:cNvSpPr>
          <p:nvPr/>
        </p:nvSpPr>
        <p:spPr bwMode="auto">
          <a:xfrm>
            <a:off x="9140321" y="3727802"/>
            <a:ext cx="10050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100…0B </a:t>
            </a:r>
            <a:endParaRPr kumimoji="0" lang="zh-CN" altLang="zh-CN" sz="1800" b="0" i="0" u="none" strike="noStrike" cap="none" normalizeH="0" baseline="0" dirty="0">
              <a:ln>
                <a:noFill/>
              </a:ln>
              <a:effectLst/>
            </a:endParaRPr>
          </a:p>
        </p:txBody>
      </p:sp>
      <p:sp>
        <p:nvSpPr>
          <p:cNvPr id="76" name="Rectangle 72"/>
          <p:cNvSpPr>
            <a:spLocks noChangeArrowheads="1"/>
          </p:cNvSpPr>
          <p:nvPr/>
        </p:nvSpPr>
        <p:spPr bwMode="auto">
          <a:xfrm>
            <a:off x="10220487" y="37343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77" name="Rectangle 73"/>
          <p:cNvSpPr>
            <a:spLocks noChangeArrowheads="1"/>
          </p:cNvSpPr>
          <p:nvPr/>
        </p:nvSpPr>
        <p:spPr bwMode="auto">
          <a:xfrm>
            <a:off x="10306212" y="3734339"/>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endParaRPr kumimoji="0" lang="zh-CN" altLang="zh-CN" sz="1800" b="0" i="0" u="none" strike="noStrike" cap="none" normalizeH="0" baseline="0" dirty="0">
              <a:ln>
                <a:noFill/>
              </a:ln>
              <a:effectLst/>
            </a:endParaRPr>
          </a:p>
        </p:txBody>
      </p:sp>
      <p:sp>
        <p:nvSpPr>
          <p:cNvPr id="78" name="Rectangle 74"/>
          <p:cNvSpPr>
            <a:spLocks noChangeArrowheads="1"/>
          </p:cNvSpPr>
          <p:nvPr/>
        </p:nvSpPr>
        <p:spPr bwMode="auto">
          <a:xfrm>
            <a:off x="10434800" y="3734339"/>
            <a:ext cx="16671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effectLst/>
                <a:latin typeface="Times New Roman" panose="02020603050405020304" pitchFamily="18" charset="0"/>
              </a:rPr>
              <a:t>31</a:t>
            </a:r>
            <a:endParaRPr kumimoji="0" lang="zh-CN" altLang="zh-CN" sz="1800" b="0" i="0" u="none" strike="noStrike" cap="none" normalizeH="0" baseline="0" dirty="0">
              <a:ln>
                <a:noFill/>
              </a:ln>
              <a:effectLst/>
            </a:endParaRPr>
          </a:p>
        </p:txBody>
      </p:sp>
      <p:sp>
        <p:nvSpPr>
          <p:cNvPr id="79" name="Rectangle 75"/>
          <p:cNvSpPr>
            <a:spLocks noChangeArrowheads="1"/>
          </p:cNvSpPr>
          <p:nvPr/>
        </p:nvSpPr>
        <p:spPr bwMode="auto">
          <a:xfrm>
            <a:off x="10602238" y="37088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06" name="Rectangle 63"/>
          <p:cNvSpPr>
            <a:spLocks noChangeArrowheads="1"/>
          </p:cNvSpPr>
          <p:nvPr/>
        </p:nvSpPr>
        <p:spPr bwMode="auto">
          <a:xfrm>
            <a:off x="9162352" y="2926584"/>
            <a:ext cx="11750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00…0B (0)</a:t>
            </a:r>
            <a:endParaRPr kumimoji="0" lang="zh-CN" altLang="zh-CN" sz="1800" b="0" i="0" u="none" strike="noStrike" cap="none" normalizeH="0" baseline="0" dirty="0">
              <a:ln>
                <a:noFill/>
              </a:ln>
              <a:effectLst/>
            </a:endParaRPr>
          </a:p>
        </p:txBody>
      </p:sp>
      <p:sp>
        <p:nvSpPr>
          <p:cNvPr id="107" name="Rectangle 63"/>
          <p:cNvSpPr>
            <a:spLocks noChangeArrowheads="1"/>
          </p:cNvSpPr>
          <p:nvPr/>
        </p:nvSpPr>
        <p:spPr bwMode="auto">
          <a:xfrm>
            <a:off x="8564607" y="2939101"/>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effectLst/>
                <a:latin typeface="Arial" panose="020B0604020202020204" pitchFamily="34" charset="0"/>
              </a:rPr>
              <a:t>&lt;</a:t>
            </a:r>
            <a:endParaRPr kumimoji="0" lang="zh-CN" altLang="zh-CN" sz="1800" b="0" i="0" u="none" strike="noStrike" cap="none" normalizeH="0" baseline="0" dirty="0">
              <a:ln>
                <a:noFill/>
              </a:ln>
              <a:effectLst/>
              <a:latin typeface="Arial" panose="020B0604020202020204" pitchFamily="34" charset="0"/>
            </a:endParaRPr>
          </a:p>
        </p:txBody>
      </p:sp>
      <p:sp>
        <p:nvSpPr>
          <p:cNvPr id="108" name="Rectangle 64"/>
          <p:cNvSpPr>
            <a:spLocks noChangeArrowheads="1"/>
          </p:cNvSpPr>
          <p:nvPr/>
        </p:nvSpPr>
        <p:spPr bwMode="auto">
          <a:xfrm>
            <a:off x="6961312" y="3329824"/>
            <a:ext cx="7985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11…1B</a:t>
            </a:r>
            <a:endParaRPr kumimoji="0" lang="zh-CN" altLang="zh-CN" sz="1800" b="0" i="0" u="none" strike="noStrike" cap="none" normalizeH="0" baseline="0" dirty="0">
              <a:ln>
                <a:noFill/>
              </a:ln>
              <a:effectLst/>
            </a:endParaRPr>
          </a:p>
        </p:txBody>
      </p:sp>
      <p:sp>
        <p:nvSpPr>
          <p:cNvPr id="109" name="Rectangle 64"/>
          <p:cNvSpPr>
            <a:spLocks noChangeArrowheads="1"/>
          </p:cNvSpPr>
          <p:nvPr/>
        </p:nvSpPr>
        <p:spPr bwMode="auto">
          <a:xfrm>
            <a:off x="7963757" y="3328021"/>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r>
              <a:rPr kumimoji="0" lang="en-US" altLang="zh-CN" sz="2000" b="1" i="0" u="none" strike="noStrike" cap="none" normalizeH="0" baseline="30000" dirty="0">
                <a:ln>
                  <a:noFill/>
                </a:ln>
                <a:effectLst/>
                <a:latin typeface="Times New Roman" panose="02020603050405020304" pitchFamily="18" charset="0"/>
              </a:rPr>
              <a:t>32</a:t>
            </a:r>
            <a:endParaRPr kumimoji="0" lang="zh-CN" altLang="zh-CN" sz="1800" b="0" i="0" u="none" strike="noStrike" cap="none" normalizeH="0" baseline="30000" dirty="0">
              <a:ln>
                <a:noFill/>
              </a:ln>
              <a:effectLst/>
            </a:endParaRPr>
          </a:p>
        </p:txBody>
      </p:sp>
      <p:sp>
        <p:nvSpPr>
          <p:cNvPr id="110" name="Rectangle 64"/>
          <p:cNvSpPr>
            <a:spLocks noChangeArrowheads="1"/>
          </p:cNvSpPr>
          <p:nvPr/>
        </p:nvSpPr>
        <p:spPr bwMode="auto">
          <a:xfrm>
            <a:off x="7831663" y="3303445"/>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12" name="Rectangle 66"/>
          <p:cNvSpPr>
            <a:spLocks noChangeArrowheads="1"/>
          </p:cNvSpPr>
          <p:nvPr/>
        </p:nvSpPr>
        <p:spPr bwMode="auto">
          <a:xfrm>
            <a:off x="8259294" y="3342827"/>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13" name="Rectangle 64"/>
          <p:cNvSpPr>
            <a:spLocks noChangeArrowheads="1"/>
          </p:cNvSpPr>
          <p:nvPr/>
        </p:nvSpPr>
        <p:spPr bwMode="auto">
          <a:xfrm>
            <a:off x="8376953" y="3326544"/>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1</a:t>
            </a:r>
            <a:endParaRPr kumimoji="0" lang="zh-CN" altLang="zh-CN" sz="1800" b="0" i="0" u="none" strike="noStrike" cap="none" normalizeH="0" baseline="0" dirty="0">
              <a:ln>
                <a:noFill/>
              </a:ln>
              <a:effectLst/>
            </a:endParaRPr>
          </a:p>
        </p:txBody>
      </p:sp>
      <p:sp>
        <p:nvSpPr>
          <p:cNvPr id="115" name="Rectangle 64"/>
          <p:cNvSpPr>
            <a:spLocks noChangeArrowheads="1"/>
          </p:cNvSpPr>
          <p:nvPr/>
        </p:nvSpPr>
        <p:spPr bwMode="auto">
          <a:xfrm>
            <a:off x="8564607" y="3320172"/>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16" name="Rectangle 67"/>
          <p:cNvSpPr>
            <a:spLocks noChangeArrowheads="1"/>
          </p:cNvSpPr>
          <p:nvPr/>
        </p:nvSpPr>
        <p:spPr bwMode="auto">
          <a:xfrm>
            <a:off x="9144604" y="3317423"/>
            <a:ext cx="8127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00…0B</a:t>
            </a:r>
            <a:endParaRPr kumimoji="0" lang="zh-CN" altLang="zh-CN" sz="1800" b="0" i="0" u="none" strike="noStrike" cap="none" normalizeH="0" baseline="0" dirty="0">
              <a:ln>
                <a:noFill/>
              </a:ln>
              <a:effectLst/>
            </a:endParaRPr>
          </a:p>
        </p:txBody>
      </p:sp>
      <p:sp>
        <p:nvSpPr>
          <p:cNvPr id="118" name="Rectangle 64"/>
          <p:cNvSpPr>
            <a:spLocks noChangeArrowheads="1"/>
          </p:cNvSpPr>
          <p:nvPr/>
        </p:nvSpPr>
        <p:spPr bwMode="auto">
          <a:xfrm>
            <a:off x="10005292" y="3316827"/>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19" name="Rectangle 64"/>
          <p:cNvSpPr>
            <a:spLocks noChangeArrowheads="1"/>
          </p:cNvSpPr>
          <p:nvPr/>
        </p:nvSpPr>
        <p:spPr bwMode="auto">
          <a:xfrm>
            <a:off x="10101859" y="3303380"/>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0</a:t>
            </a:r>
            <a:endParaRPr kumimoji="0" lang="zh-CN" altLang="zh-CN" sz="1800" b="0" i="0" u="none" strike="noStrike" cap="none" normalizeH="0" baseline="0" dirty="0">
              <a:ln>
                <a:noFill/>
              </a:ln>
              <a:effectLst/>
            </a:endParaRPr>
          </a:p>
        </p:txBody>
      </p:sp>
      <p:sp>
        <p:nvSpPr>
          <p:cNvPr id="120" name="Rectangle 64"/>
          <p:cNvSpPr>
            <a:spLocks noChangeArrowheads="1"/>
          </p:cNvSpPr>
          <p:nvPr/>
        </p:nvSpPr>
        <p:spPr bwMode="auto">
          <a:xfrm flipH="1">
            <a:off x="10250377" y="3320172"/>
            <a:ext cx="168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21" name="Rectangle 60"/>
          <p:cNvSpPr>
            <a:spLocks noChangeArrowheads="1"/>
          </p:cNvSpPr>
          <p:nvPr/>
        </p:nvSpPr>
        <p:spPr bwMode="auto">
          <a:xfrm>
            <a:off x="6981190" y="2610001"/>
            <a:ext cx="8127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00…0B</a:t>
            </a:r>
            <a:endParaRPr kumimoji="0" lang="zh-CN" altLang="zh-CN" sz="1800" b="0" i="0" u="none" strike="noStrike" cap="none" normalizeH="0" baseline="0" dirty="0">
              <a:ln>
                <a:noFill/>
              </a:ln>
              <a:effectLst/>
            </a:endParaRPr>
          </a:p>
        </p:txBody>
      </p:sp>
      <p:sp>
        <p:nvSpPr>
          <p:cNvPr id="122" name="Rectangle 60"/>
          <p:cNvSpPr>
            <a:spLocks noChangeArrowheads="1"/>
          </p:cNvSpPr>
          <p:nvPr/>
        </p:nvSpPr>
        <p:spPr bwMode="auto">
          <a:xfrm>
            <a:off x="9159240" y="2594771"/>
            <a:ext cx="8127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00…0B</a:t>
            </a:r>
            <a:endParaRPr kumimoji="0" lang="zh-CN" altLang="zh-CN" sz="1800" b="0" i="0" u="none" strike="noStrike" cap="none" normalizeH="0" baseline="0" dirty="0">
              <a:ln>
                <a:noFill/>
              </a:ln>
              <a:effectLst/>
            </a:endParaRPr>
          </a:p>
        </p:txBody>
      </p:sp>
      <p:sp>
        <p:nvSpPr>
          <p:cNvPr id="123" name="Rectangle 64"/>
          <p:cNvSpPr>
            <a:spLocks noChangeArrowheads="1"/>
          </p:cNvSpPr>
          <p:nvPr/>
        </p:nvSpPr>
        <p:spPr bwMode="auto">
          <a:xfrm>
            <a:off x="7927726" y="3692253"/>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24" name="Rectangle 64"/>
          <p:cNvSpPr>
            <a:spLocks noChangeArrowheads="1"/>
          </p:cNvSpPr>
          <p:nvPr/>
        </p:nvSpPr>
        <p:spPr bwMode="auto">
          <a:xfrm>
            <a:off x="8009708" y="3716408"/>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r>
              <a:rPr kumimoji="0" lang="en-US" altLang="zh-CN" sz="2000" b="1" i="0" u="none" strike="noStrike" cap="none" normalizeH="0" baseline="30000" dirty="0">
                <a:ln>
                  <a:noFill/>
                </a:ln>
                <a:effectLst/>
                <a:latin typeface="Times New Roman" panose="02020603050405020304" pitchFamily="18" charset="0"/>
              </a:rPr>
              <a:t>31</a:t>
            </a:r>
            <a:endParaRPr kumimoji="0" lang="zh-CN" altLang="zh-CN" sz="1800" b="0" i="0" u="none" strike="noStrike" cap="none" normalizeH="0" baseline="30000" dirty="0">
              <a:ln>
                <a:noFill/>
              </a:ln>
              <a:effectLst/>
            </a:endParaRPr>
          </a:p>
        </p:txBody>
      </p:sp>
      <p:sp>
        <p:nvSpPr>
          <p:cNvPr id="126" name="Rectangle 64"/>
          <p:cNvSpPr>
            <a:spLocks noChangeArrowheads="1"/>
          </p:cNvSpPr>
          <p:nvPr/>
        </p:nvSpPr>
        <p:spPr bwMode="auto">
          <a:xfrm>
            <a:off x="8549327" y="369812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6" name="矩形 5"/>
          <p:cNvSpPr/>
          <p:nvPr/>
        </p:nvSpPr>
        <p:spPr>
          <a:xfrm>
            <a:off x="8742726" y="3695355"/>
            <a:ext cx="330540" cy="400110"/>
          </a:xfrm>
          <a:prstGeom prst="rect">
            <a:avLst/>
          </a:prstGeom>
        </p:spPr>
        <p:txBody>
          <a:bodyPr wrap="none">
            <a:spAutoFit/>
          </a:bodyPr>
          <a:lstStyle/>
          <a:p>
            <a:r>
              <a:rPr lang="zh-CN" altLang="zh-CN" sz="2000" b="1" dirty="0"/>
              <a:t>&gt;</a:t>
            </a:r>
            <a:endParaRPr lang="zh-CN" altLang="en-US" dirty="0"/>
          </a:p>
        </p:txBody>
      </p:sp>
      <p:sp>
        <p:nvSpPr>
          <p:cNvPr id="127" name="矩形 126"/>
          <p:cNvSpPr/>
          <p:nvPr/>
        </p:nvSpPr>
        <p:spPr>
          <a:xfrm>
            <a:off x="10012845" y="3656068"/>
            <a:ext cx="269626" cy="400110"/>
          </a:xfrm>
          <a:prstGeom prst="rect">
            <a:avLst/>
          </a:prstGeom>
        </p:spPr>
        <p:txBody>
          <a:bodyPr wrap="none">
            <a:spAutoFit/>
          </a:bodyPr>
          <a:lstStyle/>
          <a:p>
            <a:r>
              <a:rPr lang="zh-CN" altLang="zh-CN" sz="2000" b="1" dirty="0"/>
              <a:t>(</a:t>
            </a:r>
            <a:endParaRPr lang="zh-CN" altLang="en-US" dirty="0"/>
          </a:p>
        </p:txBody>
      </p:sp>
      <p:sp>
        <p:nvSpPr>
          <p:cNvPr id="130" name="Rectangle 68"/>
          <p:cNvSpPr>
            <a:spLocks noChangeArrowheads="1"/>
          </p:cNvSpPr>
          <p:nvPr/>
        </p:nvSpPr>
        <p:spPr bwMode="auto">
          <a:xfrm>
            <a:off x="6964802" y="4091430"/>
            <a:ext cx="9267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011…1B</a:t>
            </a:r>
            <a:endParaRPr kumimoji="0" lang="zh-CN" altLang="zh-CN" sz="1800" b="0" i="0" u="none" strike="noStrike" cap="none" normalizeH="0" baseline="0" dirty="0">
              <a:ln>
                <a:noFill/>
              </a:ln>
              <a:effectLst/>
            </a:endParaRPr>
          </a:p>
        </p:txBody>
      </p:sp>
      <p:sp>
        <p:nvSpPr>
          <p:cNvPr id="131" name="Rectangle 70"/>
          <p:cNvSpPr>
            <a:spLocks noChangeArrowheads="1"/>
          </p:cNvSpPr>
          <p:nvPr/>
        </p:nvSpPr>
        <p:spPr bwMode="auto">
          <a:xfrm>
            <a:off x="8320373" y="4091430"/>
            <a:ext cx="213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r>
              <a:rPr kumimoji="0" lang="en-US" altLang="zh-CN" sz="2000" b="1" i="0" u="none" strike="noStrike" cap="none" normalizeH="0" baseline="0" dirty="0">
                <a:ln>
                  <a:noFill/>
                </a:ln>
                <a:effectLst/>
                <a:latin typeface="Times New Roman" panose="02020603050405020304" pitchFamily="18" charset="0"/>
              </a:rPr>
              <a:t>1</a:t>
            </a:r>
            <a:endParaRPr kumimoji="0" lang="zh-CN" altLang="zh-CN" sz="1800" b="0" i="0" u="none" strike="noStrike" cap="none" normalizeH="0" baseline="0" dirty="0">
              <a:ln>
                <a:noFill/>
              </a:ln>
              <a:effectLst/>
            </a:endParaRPr>
          </a:p>
        </p:txBody>
      </p:sp>
      <p:sp>
        <p:nvSpPr>
          <p:cNvPr id="132" name="Rectangle 71"/>
          <p:cNvSpPr>
            <a:spLocks noChangeArrowheads="1"/>
          </p:cNvSpPr>
          <p:nvPr/>
        </p:nvSpPr>
        <p:spPr bwMode="auto">
          <a:xfrm>
            <a:off x="9137269" y="4084893"/>
            <a:ext cx="10050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100…0B </a:t>
            </a:r>
            <a:endParaRPr kumimoji="0" lang="zh-CN" altLang="zh-CN" sz="1800" b="0" i="0" u="none" strike="noStrike" cap="none" normalizeH="0" baseline="0" dirty="0">
              <a:ln>
                <a:noFill/>
              </a:ln>
              <a:effectLst/>
            </a:endParaRPr>
          </a:p>
        </p:txBody>
      </p:sp>
      <p:sp>
        <p:nvSpPr>
          <p:cNvPr id="134" name="Rectangle 73"/>
          <p:cNvSpPr>
            <a:spLocks noChangeArrowheads="1"/>
          </p:cNvSpPr>
          <p:nvPr/>
        </p:nvSpPr>
        <p:spPr bwMode="auto">
          <a:xfrm>
            <a:off x="10209858" y="4091430"/>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endParaRPr kumimoji="0" lang="zh-CN" altLang="zh-CN" sz="1800" b="0" i="0" u="none" strike="noStrike" cap="none" normalizeH="0" baseline="0" dirty="0">
              <a:ln>
                <a:noFill/>
              </a:ln>
              <a:effectLst/>
            </a:endParaRPr>
          </a:p>
        </p:txBody>
      </p:sp>
      <p:sp>
        <p:nvSpPr>
          <p:cNvPr id="135" name="Rectangle 74"/>
          <p:cNvSpPr>
            <a:spLocks noChangeArrowheads="1"/>
          </p:cNvSpPr>
          <p:nvPr/>
        </p:nvSpPr>
        <p:spPr bwMode="auto">
          <a:xfrm>
            <a:off x="10338446" y="4091430"/>
            <a:ext cx="16671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effectLst/>
                <a:latin typeface="Times New Roman" panose="02020603050405020304" pitchFamily="18" charset="0"/>
              </a:rPr>
              <a:t>31</a:t>
            </a:r>
            <a:endParaRPr kumimoji="0" lang="zh-CN" altLang="zh-CN" sz="1800" b="0" i="0" u="none" strike="noStrike" cap="none" normalizeH="0" baseline="0" dirty="0">
              <a:ln>
                <a:noFill/>
              </a:ln>
              <a:effectLst/>
            </a:endParaRPr>
          </a:p>
        </p:txBody>
      </p:sp>
      <p:sp>
        <p:nvSpPr>
          <p:cNvPr id="136" name="Rectangle 75"/>
          <p:cNvSpPr>
            <a:spLocks noChangeArrowheads="1"/>
          </p:cNvSpPr>
          <p:nvPr/>
        </p:nvSpPr>
        <p:spPr bwMode="auto">
          <a:xfrm>
            <a:off x="10505884" y="4065930"/>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37" name="Rectangle 64"/>
          <p:cNvSpPr>
            <a:spLocks noChangeArrowheads="1"/>
          </p:cNvSpPr>
          <p:nvPr/>
        </p:nvSpPr>
        <p:spPr bwMode="auto">
          <a:xfrm>
            <a:off x="7924674" y="4049344"/>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38" name="Rectangle 64"/>
          <p:cNvSpPr>
            <a:spLocks noChangeArrowheads="1"/>
          </p:cNvSpPr>
          <p:nvPr/>
        </p:nvSpPr>
        <p:spPr bwMode="auto">
          <a:xfrm>
            <a:off x="8006656" y="4073499"/>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r>
              <a:rPr kumimoji="0" lang="en-US" altLang="zh-CN" sz="2000" b="1" i="0" u="none" strike="noStrike" cap="none" normalizeH="0" baseline="30000" dirty="0">
                <a:ln>
                  <a:noFill/>
                </a:ln>
                <a:effectLst/>
                <a:latin typeface="Times New Roman" panose="02020603050405020304" pitchFamily="18" charset="0"/>
              </a:rPr>
              <a:t>31</a:t>
            </a:r>
            <a:endParaRPr kumimoji="0" lang="zh-CN" altLang="zh-CN" sz="1800" b="0" i="0" u="none" strike="noStrike" cap="none" normalizeH="0" baseline="30000" dirty="0">
              <a:ln>
                <a:noFill/>
              </a:ln>
              <a:effectLst/>
            </a:endParaRPr>
          </a:p>
        </p:txBody>
      </p:sp>
      <p:sp>
        <p:nvSpPr>
          <p:cNvPr id="139" name="Rectangle 64"/>
          <p:cNvSpPr>
            <a:spLocks noChangeArrowheads="1"/>
          </p:cNvSpPr>
          <p:nvPr/>
        </p:nvSpPr>
        <p:spPr bwMode="auto">
          <a:xfrm>
            <a:off x="8546275" y="4055220"/>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40" name="矩形 139"/>
          <p:cNvSpPr/>
          <p:nvPr/>
        </p:nvSpPr>
        <p:spPr>
          <a:xfrm>
            <a:off x="8739674" y="4052446"/>
            <a:ext cx="330540" cy="400110"/>
          </a:xfrm>
          <a:prstGeom prst="rect">
            <a:avLst/>
          </a:prstGeom>
        </p:spPr>
        <p:txBody>
          <a:bodyPr wrap="none">
            <a:spAutoFit/>
          </a:bodyPr>
          <a:lstStyle/>
          <a:p>
            <a:r>
              <a:rPr lang="en-US" altLang="zh-CN" sz="2000" b="1" dirty="0"/>
              <a:t>&lt;</a:t>
            </a:r>
            <a:endParaRPr lang="zh-CN" altLang="en-US" dirty="0"/>
          </a:p>
        </p:txBody>
      </p:sp>
      <p:sp>
        <p:nvSpPr>
          <p:cNvPr id="141" name="矩形 140"/>
          <p:cNvSpPr/>
          <p:nvPr/>
        </p:nvSpPr>
        <p:spPr>
          <a:xfrm>
            <a:off x="10009793" y="4013159"/>
            <a:ext cx="269626" cy="400110"/>
          </a:xfrm>
          <a:prstGeom prst="rect">
            <a:avLst/>
          </a:prstGeom>
        </p:spPr>
        <p:txBody>
          <a:bodyPr wrap="none">
            <a:spAutoFit/>
          </a:bodyPr>
          <a:lstStyle/>
          <a:p>
            <a:r>
              <a:rPr lang="zh-CN" altLang="zh-CN" sz="2000" b="1" dirty="0"/>
              <a:t>(</a:t>
            </a:r>
            <a:endParaRPr lang="zh-CN" altLang="en-US" dirty="0"/>
          </a:p>
        </p:txBody>
      </p:sp>
      <p:sp>
        <p:nvSpPr>
          <p:cNvPr id="142" name="Rectangle 68"/>
          <p:cNvSpPr>
            <a:spLocks noChangeArrowheads="1"/>
          </p:cNvSpPr>
          <p:nvPr/>
        </p:nvSpPr>
        <p:spPr bwMode="auto">
          <a:xfrm>
            <a:off x="6973354" y="4484777"/>
            <a:ext cx="9267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011…1B</a:t>
            </a:r>
            <a:endParaRPr kumimoji="0" lang="zh-CN" altLang="zh-CN" sz="1800" b="0" i="0" u="none" strike="noStrike" cap="none" normalizeH="0" baseline="0" dirty="0">
              <a:ln>
                <a:noFill/>
              </a:ln>
              <a:effectLst/>
            </a:endParaRPr>
          </a:p>
        </p:txBody>
      </p:sp>
      <p:sp>
        <p:nvSpPr>
          <p:cNvPr id="143" name="Rectangle 70"/>
          <p:cNvSpPr>
            <a:spLocks noChangeArrowheads="1"/>
          </p:cNvSpPr>
          <p:nvPr/>
        </p:nvSpPr>
        <p:spPr bwMode="auto">
          <a:xfrm>
            <a:off x="8328925" y="4484777"/>
            <a:ext cx="213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r>
              <a:rPr kumimoji="0" lang="en-US" altLang="zh-CN" sz="2000" b="1" i="0" u="none" strike="noStrike" cap="none" normalizeH="0" baseline="0" dirty="0">
                <a:ln>
                  <a:noFill/>
                </a:ln>
                <a:effectLst/>
                <a:latin typeface="Times New Roman" panose="02020603050405020304" pitchFamily="18" charset="0"/>
              </a:rPr>
              <a:t>1</a:t>
            </a:r>
            <a:endParaRPr kumimoji="0" lang="zh-CN" altLang="zh-CN" sz="1800" b="0" i="0" u="none" strike="noStrike" cap="none" normalizeH="0" baseline="0" dirty="0">
              <a:ln>
                <a:noFill/>
              </a:ln>
              <a:effectLst/>
            </a:endParaRPr>
          </a:p>
        </p:txBody>
      </p:sp>
      <p:sp>
        <p:nvSpPr>
          <p:cNvPr id="144" name="Rectangle 71"/>
          <p:cNvSpPr>
            <a:spLocks noChangeArrowheads="1"/>
          </p:cNvSpPr>
          <p:nvPr/>
        </p:nvSpPr>
        <p:spPr bwMode="auto">
          <a:xfrm>
            <a:off x="9145821" y="4478240"/>
            <a:ext cx="10050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100…0B </a:t>
            </a:r>
            <a:endParaRPr kumimoji="0" lang="zh-CN" altLang="zh-CN" sz="1800" b="0" i="0" u="none" strike="noStrike" cap="none" normalizeH="0" baseline="0" dirty="0">
              <a:ln>
                <a:noFill/>
              </a:ln>
              <a:effectLst/>
            </a:endParaRPr>
          </a:p>
        </p:txBody>
      </p:sp>
      <p:sp>
        <p:nvSpPr>
          <p:cNvPr id="145" name="Rectangle 72"/>
          <p:cNvSpPr>
            <a:spLocks noChangeArrowheads="1"/>
          </p:cNvSpPr>
          <p:nvPr/>
        </p:nvSpPr>
        <p:spPr bwMode="auto">
          <a:xfrm>
            <a:off x="10225987" y="4484777"/>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46" name="Rectangle 73"/>
          <p:cNvSpPr>
            <a:spLocks noChangeArrowheads="1"/>
          </p:cNvSpPr>
          <p:nvPr/>
        </p:nvSpPr>
        <p:spPr bwMode="auto">
          <a:xfrm>
            <a:off x="10311712" y="4484777"/>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endParaRPr kumimoji="0" lang="zh-CN" altLang="zh-CN" sz="1800" b="0" i="0" u="none" strike="noStrike" cap="none" normalizeH="0" baseline="0" dirty="0">
              <a:ln>
                <a:noFill/>
              </a:ln>
              <a:effectLst/>
            </a:endParaRPr>
          </a:p>
        </p:txBody>
      </p:sp>
      <p:sp>
        <p:nvSpPr>
          <p:cNvPr id="147" name="Rectangle 74"/>
          <p:cNvSpPr>
            <a:spLocks noChangeArrowheads="1"/>
          </p:cNvSpPr>
          <p:nvPr/>
        </p:nvSpPr>
        <p:spPr bwMode="auto">
          <a:xfrm>
            <a:off x="10440300" y="4484777"/>
            <a:ext cx="16671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effectLst/>
                <a:latin typeface="Times New Roman" panose="02020603050405020304" pitchFamily="18" charset="0"/>
              </a:rPr>
              <a:t>31</a:t>
            </a:r>
            <a:endParaRPr kumimoji="0" lang="zh-CN" altLang="zh-CN" sz="1800" b="0" i="0" u="none" strike="noStrike" cap="none" normalizeH="0" baseline="0" dirty="0">
              <a:ln>
                <a:noFill/>
              </a:ln>
              <a:effectLst/>
            </a:endParaRPr>
          </a:p>
        </p:txBody>
      </p:sp>
      <p:sp>
        <p:nvSpPr>
          <p:cNvPr id="148" name="Rectangle 75"/>
          <p:cNvSpPr>
            <a:spLocks noChangeArrowheads="1"/>
          </p:cNvSpPr>
          <p:nvPr/>
        </p:nvSpPr>
        <p:spPr bwMode="auto">
          <a:xfrm>
            <a:off x="10607738" y="4459277"/>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49" name="Rectangle 64"/>
          <p:cNvSpPr>
            <a:spLocks noChangeArrowheads="1"/>
          </p:cNvSpPr>
          <p:nvPr/>
        </p:nvSpPr>
        <p:spPr bwMode="auto">
          <a:xfrm>
            <a:off x="7933226" y="444269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50" name="Rectangle 64"/>
          <p:cNvSpPr>
            <a:spLocks noChangeArrowheads="1"/>
          </p:cNvSpPr>
          <p:nvPr/>
        </p:nvSpPr>
        <p:spPr bwMode="auto">
          <a:xfrm>
            <a:off x="8015208" y="4466846"/>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r>
              <a:rPr kumimoji="0" lang="en-US" altLang="zh-CN" sz="2000" b="1" i="0" u="none" strike="noStrike" cap="none" normalizeH="0" baseline="30000" dirty="0">
                <a:ln>
                  <a:noFill/>
                </a:ln>
                <a:effectLst/>
                <a:latin typeface="Times New Roman" panose="02020603050405020304" pitchFamily="18" charset="0"/>
              </a:rPr>
              <a:t>31</a:t>
            </a:r>
            <a:endParaRPr kumimoji="0" lang="zh-CN" altLang="zh-CN" sz="1800" b="0" i="0" u="none" strike="noStrike" cap="none" normalizeH="0" baseline="30000" dirty="0">
              <a:ln>
                <a:noFill/>
              </a:ln>
              <a:effectLst/>
            </a:endParaRPr>
          </a:p>
        </p:txBody>
      </p:sp>
      <p:sp>
        <p:nvSpPr>
          <p:cNvPr id="151" name="Rectangle 64"/>
          <p:cNvSpPr>
            <a:spLocks noChangeArrowheads="1"/>
          </p:cNvSpPr>
          <p:nvPr/>
        </p:nvSpPr>
        <p:spPr bwMode="auto">
          <a:xfrm>
            <a:off x="8554827" y="4448567"/>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52" name="矩形 151"/>
          <p:cNvSpPr/>
          <p:nvPr/>
        </p:nvSpPr>
        <p:spPr>
          <a:xfrm>
            <a:off x="8748226" y="4445793"/>
            <a:ext cx="330540" cy="400110"/>
          </a:xfrm>
          <a:prstGeom prst="rect">
            <a:avLst/>
          </a:prstGeom>
        </p:spPr>
        <p:txBody>
          <a:bodyPr wrap="none">
            <a:spAutoFit/>
          </a:bodyPr>
          <a:lstStyle/>
          <a:p>
            <a:r>
              <a:rPr lang="zh-CN" altLang="zh-CN" sz="2000" b="1" dirty="0"/>
              <a:t>&gt;</a:t>
            </a:r>
            <a:endParaRPr lang="zh-CN" altLang="en-US" dirty="0"/>
          </a:p>
        </p:txBody>
      </p:sp>
      <p:sp>
        <p:nvSpPr>
          <p:cNvPr id="153" name="矩形 152"/>
          <p:cNvSpPr/>
          <p:nvPr/>
        </p:nvSpPr>
        <p:spPr>
          <a:xfrm>
            <a:off x="10018345" y="4406506"/>
            <a:ext cx="269626" cy="400110"/>
          </a:xfrm>
          <a:prstGeom prst="rect">
            <a:avLst/>
          </a:prstGeom>
        </p:spPr>
        <p:txBody>
          <a:bodyPr wrap="none">
            <a:spAutoFit/>
          </a:bodyPr>
          <a:lstStyle/>
          <a:p>
            <a:r>
              <a:rPr lang="zh-CN" altLang="zh-CN" sz="2000" b="1" dirty="0"/>
              <a:t>(</a:t>
            </a:r>
            <a:endParaRPr lang="zh-CN" altLang="en-US" dirty="0"/>
          </a:p>
        </p:txBody>
      </p:sp>
      <p:sp>
        <p:nvSpPr>
          <p:cNvPr id="154" name="Rectangle 61"/>
          <p:cNvSpPr>
            <a:spLocks noChangeArrowheads="1"/>
          </p:cNvSpPr>
          <p:nvPr/>
        </p:nvSpPr>
        <p:spPr bwMode="auto">
          <a:xfrm>
            <a:off x="6961702" y="4872027"/>
            <a:ext cx="8518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11…1B</a:t>
            </a:r>
            <a:endParaRPr kumimoji="0" lang="zh-CN" altLang="zh-CN" sz="1800" b="0" i="0" u="none" strike="noStrike" cap="none" normalizeH="0" baseline="0" dirty="0">
              <a:ln>
                <a:noFill/>
              </a:ln>
              <a:effectLst/>
            </a:endParaRPr>
          </a:p>
        </p:txBody>
      </p:sp>
      <p:sp>
        <p:nvSpPr>
          <p:cNvPr id="155" name="Rectangle 61"/>
          <p:cNvSpPr>
            <a:spLocks noChangeArrowheads="1"/>
          </p:cNvSpPr>
          <p:nvPr/>
        </p:nvSpPr>
        <p:spPr bwMode="auto">
          <a:xfrm>
            <a:off x="9144604" y="4869937"/>
            <a:ext cx="979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11…1</a:t>
            </a:r>
            <a:r>
              <a:rPr kumimoji="0" lang="en-US" altLang="zh-CN" sz="2000" b="1" i="0" u="none" strike="noStrike" cap="none" normalizeH="0" baseline="0" dirty="0">
                <a:ln>
                  <a:noFill/>
                </a:ln>
                <a:effectLst/>
                <a:latin typeface="Times New Roman" panose="02020603050405020304" pitchFamily="18" charset="0"/>
              </a:rPr>
              <a:t>0</a:t>
            </a:r>
            <a:r>
              <a:rPr kumimoji="0" lang="zh-CN" altLang="zh-CN" sz="2000" b="1" i="0" u="none" strike="noStrike" cap="none" normalizeH="0" baseline="0" dirty="0">
                <a:ln>
                  <a:noFill/>
                </a:ln>
                <a:effectLst/>
                <a:latin typeface="Times New Roman" panose="02020603050405020304" pitchFamily="18" charset="0"/>
              </a:rPr>
              <a:t>B</a:t>
            </a:r>
            <a:endParaRPr kumimoji="0" lang="zh-CN" altLang="zh-CN" sz="1800" b="0" i="0" u="none" strike="noStrike" cap="none" normalizeH="0" baseline="0" dirty="0">
              <a:ln>
                <a:noFill/>
              </a:ln>
              <a:effectLst/>
            </a:endParaRPr>
          </a:p>
        </p:txBody>
      </p:sp>
      <p:sp>
        <p:nvSpPr>
          <p:cNvPr id="157" name="矩形 156"/>
          <p:cNvSpPr/>
          <p:nvPr/>
        </p:nvSpPr>
        <p:spPr>
          <a:xfrm>
            <a:off x="7690283" y="4822983"/>
            <a:ext cx="567784" cy="400110"/>
          </a:xfrm>
          <a:prstGeom prst="rect">
            <a:avLst/>
          </a:prstGeom>
        </p:spPr>
        <p:txBody>
          <a:bodyPr wrap="none">
            <a:spAutoFit/>
          </a:bodyPr>
          <a:lstStyle/>
          <a:p>
            <a:pPr lvl="0"/>
            <a:r>
              <a:rPr lang="zh-CN" altLang="zh-CN" sz="2000" b="1" dirty="0"/>
              <a:t>(</a:t>
            </a:r>
            <a:r>
              <a:rPr lang="en-US" altLang="zh-CN" sz="2000" b="1" dirty="0"/>
              <a:t>-1)</a:t>
            </a:r>
            <a:endParaRPr lang="zh-CN" altLang="zh-CN" sz="1800" dirty="0">
              <a:latin typeface="Arial" panose="020B0604020202020204" pitchFamily="34" charset="0"/>
            </a:endParaRPr>
          </a:p>
        </p:txBody>
      </p:sp>
      <p:sp>
        <p:nvSpPr>
          <p:cNvPr id="159" name="矩形 158"/>
          <p:cNvSpPr/>
          <p:nvPr/>
        </p:nvSpPr>
        <p:spPr>
          <a:xfrm>
            <a:off x="10005292" y="4820129"/>
            <a:ext cx="567784" cy="400110"/>
          </a:xfrm>
          <a:prstGeom prst="rect">
            <a:avLst/>
          </a:prstGeom>
        </p:spPr>
        <p:txBody>
          <a:bodyPr wrap="none">
            <a:spAutoFit/>
          </a:bodyPr>
          <a:lstStyle/>
          <a:p>
            <a:pPr lvl="0"/>
            <a:r>
              <a:rPr lang="zh-CN" altLang="zh-CN" sz="2000" b="1" dirty="0"/>
              <a:t>(</a:t>
            </a:r>
            <a:r>
              <a:rPr lang="en-US" altLang="zh-CN" sz="2000" b="1" dirty="0"/>
              <a:t>-2)</a:t>
            </a:r>
            <a:endParaRPr lang="zh-CN" altLang="zh-CN" sz="1800" dirty="0">
              <a:latin typeface="Arial" panose="020B0604020202020204" pitchFamily="34" charset="0"/>
            </a:endParaRPr>
          </a:p>
        </p:txBody>
      </p:sp>
      <p:sp>
        <p:nvSpPr>
          <p:cNvPr id="160" name="矩形 159"/>
          <p:cNvSpPr/>
          <p:nvPr/>
        </p:nvSpPr>
        <p:spPr>
          <a:xfrm>
            <a:off x="8479906" y="4817739"/>
            <a:ext cx="330540" cy="400110"/>
          </a:xfrm>
          <a:prstGeom prst="rect">
            <a:avLst/>
          </a:prstGeom>
        </p:spPr>
        <p:txBody>
          <a:bodyPr wrap="none">
            <a:spAutoFit/>
          </a:bodyPr>
          <a:lstStyle/>
          <a:p>
            <a:r>
              <a:rPr lang="zh-CN" altLang="zh-CN" sz="2000" b="1" dirty="0"/>
              <a:t>&gt;</a:t>
            </a:r>
            <a:endParaRPr lang="zh-CN" altLang="en-US" dirty="0"/>
          </a:p>
        </p:txBody>
      </p:sp>
      <p:sp>
        <p:nvSpPr>
          <p:cNvPr id="161" name="Rectangle 67"/>
          <p:cNvSpPr>
            <a:spLocks noChangeArrowheads="1"/>
          </p:cNvSpPr>
          <p:nvPr/>
        </p:nvSpPr>
        <p:spPr bwMode="auto">
          <a:xfrm>
            <a:off x="8831323" y="5283264"/>
            <a:ext cx="2099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&gt; </a:t>
            </a:r>
            <a:endParaRPr kumimoji="0" lang="zh-CN" altLang="zh-CN" sz="1800" b="0" i="0" u="none" strike="noStrike" cap="none" normalizeH="0" baseline="0" dirty="0">
              <a:ln>
                <a:noFill/>
              </a:ln>
              <a:effectLst/>
            </a:endParaRPr>
          </a:p>
        </p:txBody>
      </p:sp>
      <p:sp>
        <p:nvSpPr>
          <p:cNvPr id="162" name="Rectangle 64"/>
          <p:cNvSpPr>
            <a:spLocks noChangeArrowheads="1"/>
          </p:cNvSpPr>
          <p:nvPr/>
        </p:nvSpPr>
        <p:spPr bwMode="auto">
          <a:xfrm>
            <a:off x="6961276" y="5259820"/>
            <a:ext cx="7985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11…1B</a:t>
            </a:r>
            <a:endParaRPr kumimoji="0" lang="zh-CN" altLang="zh-CN" sz="1800" b="0" i="0" u="none" strike="noStrike" cap="none" normalizeH="0" baseline="0" dirty="0">
              <a:ln>
                <a:noFill/>
              </a:ln>
              <a:effectLst/>
            </a:endParaRPr>
          </a:p>
        </p:txBody>
      </p:sp>
      <p:sp>
        <p:nvSpPr>
          <p:cNvPr id="163" name="Rectangle 64"/>
          <p:cNvSpPr>
            <a:spLocks noChangeArrowheads="1"/>
          </p:cNvSpPr>
          <p:nvPr/>
        </p:nvSpPr>
        <p:spPr bwMode="auto">
          <a:xfrm>
            <a:off x="7963721" y="5258017"/>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r>
              <a:rPr kumimoji="0" lang="en-US" altLang="zh-CN" sz="2000" b="1" i="0" u="none" strike="noStrike" cap="none" normalizeH="0" baseline="30000" dirty="0">
                <a:ln>
                  <a:noFill/>
                </a:ln>
                <a:effectLst/>
                <a:latin typeface="Times New Roman" panose="02020603050405020304" pitchFamily="18" charset="0"/>
              </a:rPr>
              <a:t>32</a:t>
            </a:r>
            <a:endParaRPr kumimoji="0" lang="zh-CN" altLang="zh-CN" sz="1800" b="0" i="0" u="none" strike="noStrike" cap="none" normalizeH="0" baseline="30000" dirty="0">
              <a:ln>
                <a:noFill/>
              </a:ln>
              <a:effectLst/>
            </a:endParaRPr>
          </a:p>
        </p:txBody>
      </p:sp>
      <p:sp>
        <p:nvSpPr>
          <p:cNvPr id="164" name="Rectangle 64"/>
          <p:cNvSpPr>
            <a:spLocks noChangeArrowheads="1"/>
          </p:cNvSpPr>
          <p:nvPr/>
        </p:nvSpPr>
        <p:spPr bwMode="auto">
          <a:xfrm>
            <a:off x="7831627" y="523344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65" name="Rectangle 66"/>
          <p:cNvSpPr>
            <a:spLocks noChangeArrowheads="1"/>
          </p:cNvSpPr>
          <p:nvPr/>
        </p:nvSpPr>
        <p:spPr bwMode="auto">
          <a:xfrm>
            <a:off x="8259258" y="5272823"/>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66" name="Rectangle 64"/>
          <p:cNvSpPr>
            <a:spLocks noChangeArrowheads="1"/>
          </p:cNvSpPr>
          <p:nvPr/>
        </p:nvSpPr>
        <p:spPr bwMode="auto">
          <a:xfrm>
            <a:off x="8376917" y="5256540"/>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1</a:t>
            </a:r>
            <a:endParaRPr kumimoji="0" lang="zh-CN" altLang="zh-CN" sz="1800" b="0" i="0" u="none" strike="noStrike" cap="none" normalizeH="0" baseline="0" dirty="0">
              <a:ln>
                <a:noFill/>
              </a:ln>
              <a:effectLst/>
            </a:endParaRPr>
          </a:p>
        </p:txBody>
      </p:sp>
      <p:sp>
        <p:nvSpPr>
          <p:cNvPr id="167" name="Rectangle 64"/>
          <p:cNvSpPr>
            <a:spLocks noChangeArrowheads="1"/>
          </p:cNvSpPr>
          <p:nvPr/>
        </p:nvSpPr>
        <p:spPr bwMode="auto">
          <a:xfrm>
            <a:off x="8564571" y="5250168"/>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72" name="Rectangle 64"/>
          <p:cNvSpPr>
            <a:spLocks noChangeArrowheads="1"/>
          </p:cNvSpPr>
          <p:nvPr/>
        </p:nvSpPr>
        <p:spPr bwMode="auto">
          <a:xfrm>
            <a:off x="9148459" y="5261511"/>
            <a:ext cx="9267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11…1</a:t>
            </a:r>
            <a:r>
              <a:rPr kumimoji="0" lang="en-US" altLang="zh-CN" sz="2000" b="1" i="0" u="none" strike="noStrike" cap="none" normalizeH="0" baseline="0" dirty="0">
                <a:ln>
                  <a:noFill/>
                </a:ln>
                <a:effectLst/>
                <a:latin typeface="Times New Roman" panose="02020603050405020304" pitchFamily="18" charset="0"/>
              </a:rPr>
              <a:t>0</a:t>
            </a:r>
            <a:r>
              <a:rPr kumimoji="0" lang="zh-CN" altLang="zh-CN" sz="2000" b="1" i="0" u="none" strike="noStrike" cap="none" normalizeH="0" baseline="0" dirty="0">
                <a:ln>
                  <a:noFill/>
                </a:ln>
                <a:effectLst/>
                <a:latin typeface="Times New Roman" panose="02020603050405020304" pitchFamily="18" charset="0"/>
              </a:rPr>
              <a:t>B</a:t>
            </a:r>
            <a:endParaRPr kumimoji="0" lang="zh-CN" altLang="zh-CN" sz="1800" b="0" i="0" u="none" strike="noStrike" cap="none" normalizeH="0" baseline="0" dirty="0">
              <a:ln>
                <a:noFill/>
              </a:ln>
              <a:effectLst/>
            </a:endParaRPr>
          </a:p>
        </p:txBody>
      </p:sp>
      <p:sp>
        <p:nvSpPr>
          <p:cNvPr id="173" name="Rectangle 64"/>
          <p:cNvSpPr>
            <a:spLocks noChangeArrowheads="1"/>
          </p:cNvSpPr>
          <p:nvPr/>
        </p:nvSpPr>
        <p:spPr bwMode="auto">
          <a:xfrm>
            <a:off x="10213104" y="5259708"/>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2</a:t>
            </a:r>
            <a:r>
              <a:rPr kumimoji="0" lang="en-US" altLang="zh-CN" sz="2000" b="1" i="0" u="none" strike="noStrike" cap="none" normalizeH="0" baseline="30000" dirty="0">
                <a:ln>
                  <a:noFill/>
                </a:ln>
                <a:effectLst/>
                <a:latin typeface="Times New Roman" panose="02020603050405020304" pitchFamily="18" charset="0"/>
              </a:rPr>
              <a:t>32</a:t>
            </a:r>
            <a:endParaRPr kumimoji="0" lang="zh-CN" altLang="zh-CN" sz="1800" b="0" i="0" u="none" strike="noStrike" cap="none" normalizeH="0" baseline="30000" dirty="0">
              <a:ln>
                <a:noFill/>
              </a:ln>
              <a:effectLst/>
            </a:endParaRPr>
          </a:p>
        </p:txBody>
      </p:sp>
      <p:sp>
        <p:nvSpPr>
          <p:cNvPr id="174" name="Rectangle 64"/>
          <p:cNvSpPr>
            <a:spLocks noChangeArrowheads="1"/>
          </p:cNvSpPr>
          <p:nvPr/>
        </p:nvSpPr>
        <p:spPr bwMode="auto">
          <a:xfrm>
            <a:off x="10081010" y="5235132"/>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75" name="Rectangle 66"/>
          <p:cNvSpPr>
            <a:spLocks noChangeArrowheads="1"/>
          </p:cNvSpPr>
          <p:nvPr/>
        </p:nvSpPr>
        <p:spPr bwMode="auto">
          <a:xfrm>
            <a:off x="10508641" y="5274514"/>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
        <p:nvSpPr>
          <p:cNvPr id="176" name="Rectangle 64"/>
          <p:cNvSpPr>
            <a:spLocks noChangeArrowheads="1"/>
          </p:cNvSpPr>
          <p:nvPr/>
        </p:nvSpPr>
        <p:spPr bwMode="auto">
          <a:xfrm>
            <a:off x="10626300" y="5258231"/>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2</a:t>
            </a:r>
            <a:endParaRPr kumimoji="0" lang="zh-CN" altLang="zh-CN" sz="1800" b="0" i="0" u="none" strike="noStrike" cap="none" normalizeH="0" baseline="0" dirty="0">
              <a:ln>
                <a:noFill/>
              </a:ln>
              <a:effectLst/>
            </a:endParaRPr>
          </a:p>
        </p:txBody>
      </p:sp>
      <p:sp>
        <p:nvSpPr>
          <p:cNvPr id="177" name="Rectangle 64"/>
          <p:cNvSpPr>
            <a:spLocks noChangeArrowheads="1"/>
          </p:cNvSpPr>
          <p:nvPr/>
        </p:nvSpPr>
        <p:spPr bwMode="auto">
          <a:xfrm>
            <a:off x="10813954" y="525185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effectLst/>
                <a:latin typeface="Times New Roman" panose="02020603050405020304" pitchFamily="18" charset="0"/>
              </a:rPr>
              <a:t>)</a:t>
            </a:r>
            <a:endParaRPr kumimoji="0" lang="zh-CN" altLang="zh-CN" sz="1800" b="0" i="0" u="none" strike="noStrike" cap="none" normalizeH="0" baseline="0" dirty="0">
              <a:ln>
                <a:noFill/>
              </a:ln>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2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5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3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3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3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31"/>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3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32"/>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41"/>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34"/>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35"/>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3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40"/>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60"/>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53"/>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4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49"/>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50"/>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43"/>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1"/>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4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53"/>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4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4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48"/>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152"/>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61"/>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5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54"/>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57"/>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15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5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0"/>
                                          </p:stCondLst>
                                        </p:cTn>
                                        <p:tgtEl>
                                          <p:spTgt spid="160"/>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62"/>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grpId="0" nodeType="clickEffect">
                                  <p:stCondLst>
                                    <p:cond delay="0"/>
                                  </p:stCondLst>
                                  <p:childTnLst>
                                    <p:set>
                                      <p:cBhvr>
                                        <p:cTn id="290" dur="1" fill="hold">
                                          <p:stCondLst>
                                            <p:cond delay="0"/>
                                          </p:stCondLst>
                                        </p:cTn>
                                        <p:tgtEl>
                                          <p:spTgt spid="55"/>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0" nodeType="clickEffect">
                                  <p:stCondLst>
                                    <p:cond delay="0"/>
                                  </p:stCondLst>
                                  <p:childTnLst>
                                    <p:set>
                                      <p:cBhvr>
                                        <p:cTn id="294" dur="1" fill="hold">
                                          <p:stCondLst>
                                            <p:cond delay="0"/>
                                          </p:stCondLst>
                                        </p:cTn>
                                        <p:tgtEl>
                                          <p:spTgt spid="162"/>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16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childTnLst>
                                    <p:set>
                                      <p:cBhvr>
                                        <p:cTn id="302" dur="1" fill="hold">
                                          <p:stCondLst>
                                            <p:cond delay="0"/>
                                          </p:stCondLst>
                                        </p:cTn>
                                        <p:tgtEl>
                                          <p:spTgt spid="163"/>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165"/>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66"/>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6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72"/>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74"/>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73"/>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75"/>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76"/>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77"/>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161"/>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63"/>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71" grpId="0"/>
      <p:bldP spid="72" grpId="0"/>
      <p:bldP spid="74" grpId="0"/>
      <p:bldP spid="75" grpId="0"/>
      <p:bldP spid="76" grpId="0"/>
      <p:bldP spid="77" grpId="0"/>
      <p:bldP spid="78" grpId="0"/>
      <p:bldP spid="79" grpId="0"/>
      <p:bldP spid="106" grpId="0"/>
      <p:bldP spid="107" grpId="0"/>
      <p:bldP spid="108" grpId="0"/>
      <p:bldP spid="109" grpId="0"/>
      <p:bldP spid="110" grpId="0"/>
      <p:bldP spid="112" grpId="0"/>
      <p:bldP spid="113" grpId="0"/>
      <p:bldP spid="115" grpId="0"/>
      <p:bldP spid="116" grpId="0"/>
      <p:bldP spid="118" grpId="0"/>
      <p:bldP spid="119" grpId="0"/>
      <p:bldP spid="120" grpId="0"/>
      <p:bldP spid="121" grpId="0"/>
      <p:bldP spid="122" grpId="0"/>
      <p:bldP spid="123" grpId="0"/>
      <p:bldP spid="124" grpId="0"/>
      <p:bldP spid="126" grpId="0"/>
      <p:bldP spid="6" grpId="0"/>
      <p:bldP spid="127" grpId="0"/>
      <p:bldP spid="130" grpId="0"/>
      <p:bldP spid="131" grpId="0"/>
      <p:bldP spid="132"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157" grpId="0"/>
      <p:bldP spid="159" grpId="0"/>
      <p:bldP spid="160" grpId="0"/>
      <p:bldP spid="161" grpId="0"/>
      <p:bldP spid="162" grpId="0"/>
      <p:bldP spid="163" grpId="0"/>
      <p:bldP spid="164" grpId="0"/>
      <p:bldP spid="165" grpId="0"/>
      <p:bldP spid="166" grpId="0"/>
      <p:bldP spid="167" grpId="0"/>
      <p:bldP spid="172" grpId="0"/>
      <p:bldP spid="173" grpId="0"/>
      <p:bldP spid="174" grpId="0"/>
      <p:bldP spid="175" grpId="0"/>
      <p:bldP spid="176" grpId="0"/>
      <p:bldP spid="17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a:xfrm>
            <a:off x="592667" y="987748"/>
            <a:ext cx="10922000" cy="1731756"/>
          </a:xfrm>
        </p:spPr>
        <p:txBody>
          <a:bodyPr/>
          <a:lstStyle/>
          <a:p>
            <a:pPr>
              <a:spcBef>
                <a:spcPct val="45000"/>
              </a:spcBef>
              <a:defRPr/>
            </a:pPr>
            <a:r>
              <a:rPr lang="zh-CN" altLang="en-US" dirty="0"/>
              <a:t>区分无符号整数和带符号整数</a:t>
            </a:r>
            <a:endParaRPr lang="en-US" altLang="zh-CN" dirty="0"/>
          </a:p>
          <a:p>
            <a:pPr>
              <a:spcBef>
                <a:spcPct val="45000"/>
              </a:spcBef>
              <a:defRPr/>
            </a:pPr>
            <a:r>
              <a:rPr lang="zh-CN" altLang="en-US" dirty="0"/>
              <a:t>指出</a:t>
            </a:r>
            <a:r>
              <a:rPr lang="en-US" altLang="zh-CN" dirty="0"/>
              <a:t>32</a:t>
            </a:r>
            <a:r>
              <a:rPr lang="zh-CN" altLang="en-US" dirty="0"/>
              <a:t>位无符号整数和带符号整数的表示范围</a:t>
            </a:r>
            <a:endParaRPr lang="en-US" altLang="zh-CN" dirty="0"/>
          </a:p>
          <a:p>
            <a:pPr>
              <a:spcBef>
                <a:spcPct val="45000"/>
              </a:spcBef>
              <a:defRPr/>
            </a:pPr>
            <a:r>
              <a:rPr lang="en-US" altLang="zh-CN" dirty="0"/>
              <a:t>P63</a:t>
            </a:r>
            <a:r>
              <a:rPr lang="zh-CN" altLang="en-US" dirty="0"/>
              <a:t>：习题</a:t>
            </a:r>
            <a:r>
              <a:rPr lang="en-US" altLang="zh-CN" dirty="0"/>
              <a:t>9</a:t>
            </a:r>
            <a:endParaRPr lang="zh-CN" alt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定点与浮点表示</a:t>
            </a:r>
            <a:endParaRPr lang="zh-CN" altLang="en-US" dirty="0"/>
          </a:p>
        </p:txBody>
      </p:sp>
      <p:sp>
        <p:nvSpPr>
          <p:cNvPr id="3" name="内容占位符 2"/>
          <p:cNvSpPr>
            <a:spLocks noGrp="1"/>
          </p:cNvSpPr>
          <p:nvPr>
            <p:ph idx="1"/>
          </p:nvPr>
        </p:nvSpPr>
        <p:spPr/>
        <p:txBody>
          <a:bodyPr/>
          <a:lstStyle/>
          <a:p>
            <a:r>
              <a:rPr lang="zh-CN" altLang="en-US" dirty="0"/>
              <a:t>日常生活中使用的数据有整数和实数之分</a:t>
            </a:r>
            <a:endParaRPr lang="en-US" altLang="zh-CN" dirty="0"/>
          </a:p>
          <a:p>
            <a:pPr lvl="1"/>
            <a:r>
              <a:rPr lang="zh-CN" altLang="en-US" dirty="0"/>
              <a:t>整数的小数点固定在数的最右边</a:t>
            </a:r>
            <a:endParaRPr lang="en-US" altLang="zh-CN" dirty="0"/>
          </a:p>
          <a:p>
            <a:pPr lvl="1"/>
            <a:r>
              <a:rPr lang="zh-CN" altLang="en-US" dirty="0"/>
              <a:t>实数的小数点不固定，如</a:t>
            </a:r>
            <a:endParaRPr lang="en-US" altLang="zh-CN" dirty="0"/>
          </a:p>
          <a:p>
            <a:endParaRPr lang="en-US" altLang="zh-CN" dirty="0"/>
          </a:p>
          <a:p>
            <a:endParaRPr lang="en-US" altLang="zh-CN" dirty="0"/>
          </a:p>
          <a:p>
            <a:r>
              <a:rPr lang="zh-CN" altLang="en-US" dirty="0"/>
              <a:t>计算机中的数据是</a:t>
            </a:r>
            <a:r>
              <a:rPr lang="en-US" altLang="zh-CN" dirty="0"/>
              <a:t>0</a:t>
            </a:r>
            <a:r>
              <a:rPr lang="zh-CN" altLang="en-US" dirty="0"/>
              <a:t>和</a:t>
            </a:r>
            <a:r>
              <a:rPr lang="en-US" altLang="zh-CN" dirty="0"/>
              <a:t>1</a:t>
            </a:r>
            <a:r>
              <a:rPr lang="zh-CN" altLang="en-US" dirty="0"/>
              <a:t>构成的序列，没有小数点，小数点的位置只能是约定的。</a:t>
            </a:r>
            <a:endParaRPr lang="en-US" altLang="zh-CN" dirty="0"/>
          </a:p>
          <a:p>
            <a:r>
              <a:rPr lang="zh-CN" altLang="en-US" dirty="0"/>
              <a:t>对小数点位置的不同约定，就是定点与浮点表示</a:t>
            </a:r>
            <a:endParaRPr lang="en-US" altLang="zh-CN" dirty="0"/>
          </a:p>
          <a:p>
            <a:pPr lvl="1"/>
            <a:r>
              <a:rPr lang="zh-CN" altLang="en-US" dirty="0"/>
              <a:t>定点小数：小数点总是固定在数的最左边</a:t>
            </a:r>
            <a:endParaRPr lang="en-US" altLang="zh-CN" dirty="0"/>
          </a:p>
          <a:p>
            <a:pPr lvl="1"/>
            <a:r>
              <a:rPr lang="zh-CN" altLang="en-US" dirty="0"/>
              <a:t>定点整数：小数点总是固定在数的最右边</a:t>
            </a:r>
            <a:endParaRPr lang="en-US" altLang="zh-CN" dirty="0"/>
          </a:p>
          <a:p>
            <a:pPr lvl="1"/>
            <a:r>
              <a:rPr lang="zh-CN" altLang="en-US" dirty="0"/>
              <a:t>浮点数：小数点位置由浮点数的格式决定</a:t>
            </a:r>
            <a:endParaRPr lang="en-US" altLang="zh-CN" dirty="0"/>
          </a:p>
          <a:p>
            <a:r>
              <a:rPr lang="zh-CN" altLang="en-US" dirty="0"/>
              <a:t>可以看出，定点与浮点表示的目的是为解决小数点的位置问题</a:t>
            </a:r>
            <a:endParaRPr lang="zh-CN" altLang="en-US" dirty="0"/>
          </a:p>
        </p:txBody>
      </p:sp>
      <p:sp>
        <p:nvSpPr>
          <p:cNvPr id="4" name="文本框 3"/>
          <p:cNvSpPr txBox="1"/>
          <p:nvPr/>
        </p:nvSpPr>
        <p:spPr>
          <a:xfrm>
            <a:off x="3124200" y="2536841"/>
            <a:ext cx="3332964" cy="461665"/>
          </a:xfrm>
          <a:prstGeom prst="rect">
            <a:avLst/>
          </a:prstGeom>
          <a:no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小数点位置在</a:t>
            </a:r>
            <a:r>
              <a:rPr lang="en-US" altLang="zh-CN" sz="2400" b="1" dirty="0">
                <a:solidFill>
                  <a:srgbClr val="C00000"/>
                </a:solidFill>
                <a:latin typeface="微软雅黑" panose="020B0503020204020204" pitchFamily="34" charset="-122"/>
                <a:ea typeface="微软雅黑" panose="020B0503020204020204" pitchFamily="34" charset="-122"/>
              </a:rPr>
              <a:t>5</a:t>
            </a:r>
            <a:r>
              <a:rPr lang="zh-CN" altLang="en-US" sz="2400" b="1" dirty="0">
                <a:solidFill>
                  <a:srgbClr val="C00000"/>
                </a:solidFill>
                <a:latin typeface="微软雅黑" panose="020B0503020204020204" pitchFamily="34" charset="-122"/>
                <a:ea typeface="微软雅黑" panose="020B0503020204020204" pitchFamily="34" charset="-122"/>
              </a:rPr>
              <a:t>和</a:t>
            </a: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之间</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02880" y="1192872"/>
            <a:ext cx="3332964" cy="461665"/>
          </a:xfrm>
          <a:prstGeom prst="rect">
            <a:avLst/>
          </a:prstGeom>
          <a:no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小数点位置在</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和</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之间</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92009" y="2536841"/>
            <a:ext cx="3332964" cy="461665"/>
          </a:xfrm>
          <a:prstGeom prst="rect">
            <a:avLst/>
          </a:prstGeom>
          <a:no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小数点位置在</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和</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之间</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518082" y="1930394"/>
            <a:ext cx="216597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=1.254 X 10</a:t>
            </a:r>
            <a:r>
              <a:rPr lang="en-US" altLang="zh-CN" sz="2400" b="1" baseline="30000" dirty="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640524" y="1930394"/>
            <a:ext cx="2355132"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=0.1254 X 10</a:t>
            </a:r>
            <a:r>
              <a:rPr lang="en-US" altLang="zh-CN" sz="2400" b="1" baseline="30000" dirty="0">
                <a:latin typeface="微软雅黑" panose="020B0503020204020204" pitchFamily="34" charset="-122"/>
                <a:ea typeface="微软雅黑" panose="020B0503020204020204" pitchFamily="34" charset="-122"/>
              </a:rPr>
              <a:t>3</a:t>
            </a:r>
            <a:endParaRPr lang="zh-CN" altLang="en-US" sz="24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676511" y="1930394"/>
            <a:ext cx="1029449"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125.4</a:t>
            </a:r>
            <a:endParaRPr lang="zh-CN" altLang="en-US" sz="2400" b="1" dirty="0">
              <a:latin typeface="微软雅黑" panose="020B0503020204020204" pitchFamily="34" charset="-122"/>
              <a:ea typeface="微软雅黑" panose="020B0503020204020204" pitchFamily="34" charset="-122"/>
            </a:endParaRPr>
          </a:p>
        </p:txBody>
      </p:sp>
      <p:cxnSp>
        <p:nvCxnSpPr>
          <p:cNvPr id="15" name="直接箭头连接符 14"/>
          <p:cNvCxnSpPr>
            <a:stCxn id="7" idx="2"/>
            <a:endCxn id="6" idx="0"/>
          </p:cNvCxnSpPr>
          <p:nvPr/>
        </p:nvCxnSpPr>
        <p:spPr bwMode="auto">
          <a:xfrm>
            <a:off x="6601071" y="2392059"/>
            <a:ext cx="2857420" cy="14478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7" name="直接箭头连接符 16"/>
          <p:cNvCxnSpPr>
            <a:stCxn id="9" idx="2"/>
            <a:endCxn id="4" idx="0"/>
          </p:cNvCxnSpPr>
          <p:nvPr/>
        </p:nvCxnSpPr>
        <p:spPr bwMode="auto">
          <a:xfrm flipH="1">
            <a:off x="4790682" y="2392059"/>
            <a:ext cx="400554" cy="14478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直接箭头连接符 18"/>
          <p:cNvCxnSpPr>
            <a:stCxn id="8" idx="0"/>
            <a:endCxn id="5" idx="2"/>
          </p:cNvCxnSpPr>
          <p:nvPr/>
        </p:nvCxnSpPr>
        <p:spPr bwMode="auto">
          <a:xfrm flipV="1">
            <a:off x="8818090" y="1654537"/>
            <a:ext cx="651272" cy="27585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文本框 19"/>
          <p:cNvSpPr txBox="1"/>
          <p:nvPr/>
        </p:nvSpPr>
        <p:spPr>
          <a:xfrm>
            <a:off x="7640524" y="5020961"/>
            <a:ext cx="2031325" cy="461665"/>
          </a:xfrm>
          <a:prstGeom prst="rect">
            <a:avLst/>
          </a:prstGeom>
          <a:no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定点数的表示</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638066" y="5661045"/>
            <a:ext cx="2031325" cy="461665"/>
          </a:xfrm>
          <a:prstGeom prst="rect">
            <a:avLst/>
          </a:prstGeom>
          <a:no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浮点数的表示</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6873240" y="5020961"/>
            <a:ext cx="767284" cy="461665"/>
            <a:chOff x="6873240" y="5020961"/>
            <a:chExt cx="767284" cy="461665"/>
          </a:xfrm>
        </p:grpSpPr>
        <p:cxnSp>
          <p:nvCxnSpPr>
            <p:cNvPr id="23" name="直接箭头连接符 22"/>
            <p:cNvCxnSpPr>
              <a:endCxn id="20" idx="1"/>
            </p:cNvCxnSpPr>
            <p:nvPr/>
          </p:nvCxnSpPr>
          <p:spPr bwMode="auto">
            <a:xfrm>
              <a:off x="6873240" y="5020961"/>
              <a:ext cx="767284" cy="23083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直接箭头连接符 24"/>
            <p:cNvCxnSpPr>
              <a:endCxn id="20" idx="1"/>
            </p:cNvCxnSpPr>
            <p:nvPr/>
          </p:nvCxnSpPr>
          <p:spPr bwMode="auto">
            <a:xfrm flipV="1">
              <a:off x="6888480" y="5251794"/>
              <a:ext cx="752044" cy="23083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cxnSp>
        <p:nvCxnSpPr>
          <p:cNvPr id="27" name="直接箭头连接符 26"/>
          <p:cNvCxnSpPr>
            <a:endCxn id="21" idx="1"/>
          </p:cNvCxnSpPr>
          <p:nvPr/>
        </p:nvCxnSpPr>
        <p:spPr bwMode="auto">
          <a:xfrm>
            <a:off x="6873240" y="5891877"/>
            <a:ext cx="764826" cy="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p:bldP spid="5" grpId="0"/>
      <p:bldP spid="6" grpId="0"/>
      <p:bldP spid="7" grpId="0"/>
      <p:bldP spid="8" grpId="0"/>
      <p:bldP spid="9" grpId="0" uiExpand="1"/>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定点与浮点表示</a:t>
            </a:r>
            <a:endParaRPr lang="zh-CN" altLang="en-US" dirty="0"/>
          </a:p>
        </p:txBody>
      </p:sp>
      <p:sp>
        <p:nvSpPr>
          <p:cNvPr id="3" name="内容占位符 2"/>
          <p:cNvSpPr>
            <a:spLocks noGrp="1"/>
          </p:cNvSpPr>
          <p:nvPr>
            <p:ph idx="1"/>
          </p:nvPr>
        </p:nvSpPr>
        <p:spPr/>
        <p:txBody>
          <a:bodyPr/>
          <a:lstStyle/>
          <a:p>
            <a:r>
              <a:rPr lang="zh-CN" altLang="en-US" dirty="0"/>
              <a:t>浮点表示</a:t>
            </a:r>
            <a:endParaRPr lang="en-US" altLang="zh-CN" dirty="0"/>
          </a:p>
          <a:p>
            <a:pPr lvl="1"/>
            <a:r>
              <a:rPr lang="zh-CN" altLang="en-US" dirty="0"/>
              <a:t>任意一个二进制数</a:t>
            </a:r>
            <a:r>
              <a:rPr lang="en-US" altLang="zh-CN" dirty="0"/>
              <a:t>X</a:t>
            </a:r>
            <a:r>
              <a:rPr lang="zh-CN" altLang="en-US" dirty="0"/>
              <a:t>，可以表示成      </a:t>
            </a:r>
            <a:r>
              <a:rPr lang="en-US" altLang="zh-CN" dirty="0">
                <a:solidFill>
                  <a:srgbClr val="FF0000"/>
                </a:solidFill>
              </a:rPr>
              <a:t>X = (-1)</a:t>
            </a:r>
            <a:r>
              <a:rPr lang="en-US" altLang="zh-CN" baseline="30000" dirty="0">
                <a:solidFill>
                  <a:srgbClr val="FF0000"/>
                </a:solidFill>
              </a:rPr>
              <a:t>S</a:t>
            </a:r>
            <a:r>
              <a:rPr lang="en-US" altLang="zh-CN" dirty="0">
                <a:solidFill>
                  <a:srgbClr val="FF0000"/>
                </a:solidFill>
              </a:rPr>
              <a:t> x M x 2</a:t>
            </a:r>
            <a:r>
              <a:rPr lang="en-US" altLang="zh-CN" baseline="30000" dirty="0">
                <a:solidFill>
                  <a:srgbClr val="FF0000"/>
                </a:solidFill>
              </a:rPr>
              <a:t>E</a:t>
            </a:r>
            <a:endParaRPr lang="en-US" altLang="zh-CN" baseline="30000" dirty="0">
              <a:solidFill>
                <a:srgbClr val="FF0000"/>
              </a:solidFill>
            </a:endParaRPr>
          </a:p>
          <a:p>
            <a:pPr lvl="1"/>
            <a:r>
              <a:rPr lang="en-US" altLang="zh-CN" dirty="0"/>
              <a:t>S</a:t>
            </a:r>
            <a:r>
              <a:rPr lang="zh-CN" altLang="en-US" dirty="0"/>
              <a:t>取值为</a:t>
            </a:r>
            <a:r>
              <a:rPr lang="en-US" altLang="zh-CN" dirty="0"/>
              <a:t>0</a:t>
            </a:r>
            <a:r>
              <a:rPr lang="zh-CN" altLang="en-US" dirty="0"/>
              <a:t>或</a:t>
            </a:r>
            <a:r>
              <a:rPr lang="en-US" altLang="zh-CN" dirty="0"/>
              <a:t>1</a:t>
            </a:r>
            <a:r>
              <a:rPr lang="zh-CN" altLang="en-US" dirty="0"/>
              <a:t>，用来决定数</a:t>
            </a:r>
            <a:r>
              <a:rPr lang="en-US" altLang="zh-CN" dirty="0"/>
              <a:t>X</a:t>
            </a:r>
            <a:r>
              <a:rPr lang="zh-CN" altLang="en-US" dirty="0"/>
              <a:t>的符号</a:t>
            </a:r>
            <a:endParaRPr lang="en-US" altLang="zh-CN" dirty="0"/>
          </a:p>
          <a:p>
            <a:pPr lvl="1"/>
            <a:r>
              <a:rPr lang="en-US" altLang="zh-CN" dirty="0">
                <a:solidFill>
                  <a:srgbClr val="FF0000"/>
                </a:solidFill>
              </a:rPr>
              <a:t>M</a:t>
            </a:r>
            <a:r>
              <a:rPr lang="zh-CN" altLang="en-US" dirty="0"/>
              <a:t>是一个二进制定点小数，称为数</a:t>
            </a:r>
            <a:r>
              <a:rPr lang="en-US" altLang="zh-CN" dirty="0"/>
              <a:t>X</a:t>
            </a:r>
            <a:r>
              <a:rPr lang="zh-CN" altLang="en-US" dirty="0"/>
              <a:t>的</a:t>
            </a:r>
            <a:r>
              <a:rPr lang="zh-CN" altLang="en-US" dirty="0">
                <a:solidFill>
                  <a:srgbClr val="FF0000"/>
                </a:solidFill>
              </a:rPr>
              <a:t>尾数</a:t>
            </a:r>
            <a:endParaRPr lang="en-US" altLang="zh-CN" dirty="0">
              <a:solidFill>
                <a:srgbClr val="FF0000"/>
              </a:solidFill>
            </a:endParaRPr>
          </a:p>
          <a:p>
            <a:pPr lvl="1"/>
            <a:r>
              <a:rPr lang="en-US" altLang="zh-CN" dirty="0">
                <a:solidFill>
                  <a:srgbClr val="FF0000"/>
                </a:solidFill>
              </a:rPr>
              <a:t>E</a:t>
            </a:r>
            <a:r>
              <a:rPr lang="zh-CN" altLang="en-US" dirty="0"/>
              <a:t>是一个二进制定点整数，称为数</a:t>
            </a:r>
            <a:r>
              <a:rPr lang="en-US" altLang="zh-CN" dirty="0"/>
              <a:t>X</a:t>
            </a:r>
            <a:r>
              <a:rPr lang="zh-CN" altLang="en-US" dirty="0"/>
              <a:t>的</a:t>
            </a:r>
            <a:r>
              <a:rPr lang="zh-CN" altLang="en-US" dirty="0">
                <a:solidFill>
                  <a:srgbClr val="FF0000"/>
                </a:solidFill>
              </a:rPr>
              <a:t>阶</a:t>
            </a:r>
            <a:r>
              <a:rPr lang="zh-CN" altLang="en-US" dirty="0"/>
              <a:t>或指数</a:t>
            </a:r>
            <a:endParaRPr lang="en-US" altLang="zh-CN" dirty="0"/>
          </a:p>
          <a:p>
            <a:endParaRPr lang="en-US" altLang="zh-CN" dirty="0"/>
          </a:p>
          <a:p>
            <a:r>
              <a:rPr lang="zh-CN" altLang="en-US" dirty="0">
                <a:solidFill>
                  <a:srgbClr val="FF0000"/>
                </a:solidFill>
              </a:rPr>
              <a:t>尾数</a:t>
            </a:r>
            <a:r>
              <a:rPr lang="en-US" altLang="zh-CN" dirty="0">
                <a:solidFill>
                  <a:srgbClr val="FF0000"/>
                </a:solidFill>
              </a:rPr>
              <a:t>M</a:t>
            </a:r>
            <a:r>
              <a:rPr lang="zh-CN" altLang="en-US" dirty="0"/>
              <a:t>的位数决定</a:t>
            </a:r>
            <a:r>
              <a:rPr lang="zh-CN" altLang="en-US" dirty="0">
                <a:solidFill>
                  <a:srgbClr val="FF0000"/>
                </a:solidFill>
              </a:rPr>
              <a:t>数</a:t>
            </a:r>
            <a:r>
              <a:rPr lang="en-US" altLang="zh-CN" dirty="0">
                <a:solidFill>
                  <a:srgbClr val="FF0000"/>
                </a:solidFill>
              </a:rPr>
              <a:t>X</a:t>
            </a:r>
            <a:r>
              <a:rPr lang="zh-CN" altLang="en-US" dirty="0">
                <a:solidFill>
                  <a:srgbClr val="FF0000"/>
                </a:solidFill>
              </a:rPr>
              <a:t>的表示精度</a:t>
            </a:r>
            <a:endParaRPr lang="en-US" altLang="zh-CN" dirty="0">
              <a:solidFill>
                <a:srgbClr val="FF0000"/>
              </a:solidFill>
            </a:endParaRPr>
          </a:p>
          <a:p>
            <a:pPr lvl="1"/>
            <a:r>
              <a:rPr lang="en-US" altLang="zh-CN" dirty="0"/>
              <a:t>M</a:t>
            </a:r>
            <a:r>
              <a:rPr lang="zh-CN" altLang="en-US" dirty="0"/>
              <a:t>为</a:t>
            </a:r>
            <a:r>
              <a:rPr lang="en-US" altLang="zh-CN" dirty="0"/>
              <a:t>2</a:t>
            </a:r>
            <a:r>
              <a:rPr lang="zh-CN" altLang="en-US" dirty="0"/>
              <a:t>位时，</a:t>
            </a:r>
            <a:r>
              <a:rPr lang="en-US" altLang="zh-CN" dirty="0"/>
              <a:t>0-1</a:t>
            </a:r>
            <a:r>
              <a:rPr lang="zh-CN" altLang="en-US" dirty="0"/>
              <a:t>之间有</a:t>
            </a:r>
            <a:r>
              <a:rPr lang="en-US" altLang="zh-CN" dirty="0"/>
              <a:t>4</a:t>
            </a:r>
            <a:r>
              <a:rPr lang="zh-CN" altLang="en-US" dirty="0"/>
              <a:t>个取值；</a:t>
            </a:r>
            <a:r>
              <a:rPr lang="en-US" altLang="zh-CN" dirty="0"/>
              <a:t>M</a:t>
            </a:r>
            <a:r>
              <a:rPr lang="zh-CN" altLang="en-US" dirty="0"/>
              <a:t>为</a:t>
            </a:r>
            <a:r>
              <a:rPr lang="en-US" altLang="zh-CN" dirty="0"/>
              <a:t>3</a:t>
            </a:r>
            <a:r>
              <a:rPr lang="zh-CN" altLang="en-US" dirty="0"/>
              <a:t>位时，</a:t>
            </a:r>
            <a:r>
              <a:rPr lang="en-US" altLang="zh-CN" dirty="0"/>
              <a:t>0-1</a:t>
            </a:r>
            <a:r>
              <a:rPr lang="zh-CN" altLang="en-US" dirty="0"/>
              <a:t>之间可以有</a:t>
            </a:r>
            <a:r>
              <a:rPr lang="en-US" altLang="zh-CN" dirty="0"/>
              <a:t>8</a:t>
            </a:r>
            <a:r>
              <a:rPr lang="zh-CN" altLang="en-US" dirty="0"/>
              <a:t>个取值</a:t>
            </a:r>
            <a:endParaRPr lang="en-US" altLang="zh-CN" dirty="0"/>
          </a:p>
          <a:p>
            <a:pPr lvl="2"/>
            <a:r>
              <a:rPr lang="en-US" altLang="zh-CN" dirty="0"/>
              <a:t>2</a:t>
            </a:r>
            <a:r>
              <a:rPr lang="zh-CN" altLang="en-US" dirty="0"/>
              <a:t>位时：</a:t>
            </a:r>
            <a:r>
              <a:rPr lang="en-US" altLang="zh-CN" dirty="0"/>
              <a:t>00</a:t>
            </a:r>
            <a:r>
              <a:rPr lang="zh-CN" altLang="en-US" dirty="0"/>
              <a:t>，</a:t>
            </a:r>
            <a:r>
              <a:rPr lang="en-US" altLang="zh-CN" dirty="0"/>
              <a:t>01</a:t>
            </a:r>
            <a:r>
              <a:rPr lang="zh-CN" altLang="en-US" dirty="0"/>
              <a:t>，</a:t>
            </a:r>
            <a:r>
              <a:rPr lang="en-US" altLang="zh-CN" dirty="0"/>
              <a:t>10</a:t>
            </a:r>
            <a:r>
              <a:rPr lang="zh-CN" altLang="en-US" dirty="0"/>
              <a:t>，</a:t>
            </a:r>
            <a:r>
              <a:rPr lang="en-US" altLang="zh-CN" dirty="0"/>
              <a:t>11</a:t>
            </a:r>
            <a:r>
              <a:rPr lang="zh-CN" altLang="en-US" dirty="0"/>
              <a:t>；</a:t>
            </a:r>
            <a:r>
              <a:rPr lang="en-US" altLang="zh-CN" dirty="0"/>
              <a:t>3</a:t>
            </a:r>
            <a:r>
              <a:rPr lang="zh-CN" altLang="en-US" dirty="0"/>
              <a:t>位时：</a:t>
            </a:r>
            <a:r>
              <a:rPr lang="en-US" altLang="zh-CN" dirty="0"/>
              <a:t> 000</a:t>
            </a:r>
            <a:r>
              <a:rPr lang="zh-CN" altLang="en-US" dirty="0"/>
              <a:t>，</a:t>
            </a:r>
            <a:r>
              <a:rPr lang="en-US" altLang="zh-CN" dirty="0"/>
              <a:t>001</a:t>
            </a:r>
            <a:r>
              <a:rPr lang="zh-CN" altLang="en-US" dirty="0"/>
              <a:t>，</a:t>
            </a:r>
            <a:r>
              <a:rPr lang="en-US" altLang="zh-CN" dirty="0"/>
              <a:t>010</a:t>
            </a:r>
            <a:r>
              <a:rPr lang="zh-CN" altLang="en-US" dirty="0"/>
              <a:t>，</a:t>
            </a:r>
            <a:r>
              <a:rPr lang="en-US" altLang="zh-CN" dirty="0"/>
              <a:t>011</a:t>
            </a:r>
            <a:r>
              <a:rPr lang="zh-CN" altLang="en-US" dirty="0"/>
              <a:t>，</a:t>
            </a:r>
            <a:r>
              <a:rPr lang="en-US" altLang="zh-CN" dirty="0"/>
              <a:t>100</a:t>
            </a:r>
            <a:r>
              <a:rPr lang="zh-CN" altLang="en-US" dirty="0"/>
              <a:t>，</a:t>
            </a:r>
            <a:r>
              <a:rPr lang="en-US" altLang="zh-CN" dirty="0"/>
              <a:t>101</a:t>
            </a:r>
            <a:r>
              <a:rPr lang="zh-CN" altLang="en-US" dirty="0"/>
              <a:t>，</a:t>
            </a:r>
            <a:r>
              <a:rPr lang="en-US" altLang="zh-CN" dirty="0"/>
              <a:t>110</a:t>
            </a:r>
            <a:r>
              <a:rPr lang="zh-CN" altLang="en-US" dirty="0"/>
              <a:t>，</a:t>
            </a:r>
            <a:r>
              <a:rPr lang="en-US" altLang="zh-CN" dirty="0"/>
              <a:t>111</a:t>
            </a:r>
            <a:endParaRPr lang="en-US" altLang="zh-CN" dirty="0"/>
          </a:p>
          <a:p>
            <a:r>
              <a:rPr lang="zh-CN" altLang="en-US" dirty="0">
                <a:solidFill>
                  <a:srgbClr val="FF0000"/>
                </a:solidFill>
              </a:rPr>
              <a:t>阶</a:t>
            </a:r>
            <a:r>
              <a:rPr lang="en-US" altLang="zh-CN" dirty="0">
                <a:solidFill>
                  <a:srgbClr val="FF0000"/>
                </a:solidFill>
              </a:rPr>
              <a:t>E</a:t>
            </a:r>
            <a:r>
              <a:rPr lang="zh-CN" altLang="en-US" dirty="0">
                <a:solidFill>
                  <a:srgbClr val="FF0000"/>
                </a:solidFill>
              </a:rPr>
              <a:t>的位数</a:t>
            </a:r>
            <a:r>
              <a:rPr lang="zh-CN" altLang="en-US" dirty="0"/>
              <a:t>决定</a:t>
            </a:r>
            <a:r>
              <a:rPr lang="zh-CN" altLang="en-US" dirty="0">
                <a:solidFill>
                  <a:srgbClr val="FF0000"/>
                </a:solidFill>
              </a:rPr>
              <a:t>数</a:t>
            </a:r>
            <a:r>
              <a:rPr lang="en-US" altLang="zh-CN" dirty="0">
                <a:solidFill>
                  <a:srgbClr val="FF0000"/>
                </a:solidFill>
              </a:rPr>
              <a:t>X</a:t>
            </a:r>
            <a:r>
              <a:rPr lang="zh-CN" altLang="en-US" dirty="0">
                <a:solidFill>
                  <a:srgbClr val="FF0000"/>
                </a:solidFill>
              </a:rPr>
              <a:t>的表示范围</a:t>
            </a:r>
            <a:r>
              <a:rPr lang="zh-CN" altLang="en-US" dirty="0"/>
              <a:t>，确定小数点的位置</a:t>
            </a:r>
            <a:endParaRPr lang="en-US" altLang="zh-CN" dirty="0"/>
          </a:p>
          <a:p>
            <a:pPr lvl="1"/>
            <a:r>
              <a:rPr lang="zh-CN" altLang="en-US" dirty="0"/>
              <a:t>计算</a:t>
            </a:r>
            <a:r>
              <a:rPr lang="en-US" altLang="zh-CN" dirty="0"/>
              <a:t>E</a:t>
            </a:r>
            <a:r>
              <a:rPr lang="zh-CN" altLang="en-US" dirty="0"/>
              <a:t>为</a:t>
            </a:r>
            <a:r>
              <a:rPr lang="en-US" altLang="zh-CN" dirty="0"/>
              <a:t>2</a:t>
            </a:r>
            <a:r>
              <a:rPr lang="zh-CN" altLang="en-US" dirty="0"/>
              <a:t>位和</a:t>
            </a:r>
            <a:r>
              <a:rPr lang="en-US" altLang="zh-CN" dirty="0"/>
              <a:t>3</a:t>
            </a:r>
            <a:r>
              <a:rPr lang="zh-CN" altLang="en-US" dirty="0"/>
              <a:t>位时，数</a:t>
            </a:r>
            <a:r>
              <a:rPr lang="en-US" altLang="zh-CN" dirty="0"/>
              <a:t>X</a:t>
            </a:r>
            <a:r>
              <a:rPr lang="zh-CN" altLang="en-US" dirty="0"/>
              <a:t>的最大值大约为多少？</a:t>
            </a:r>
            <a:endParaRPr lang="en-US" altLang="zh-CN" dirty="0"/>
          </a:p>
          <a:p>
            <a:pPr lvl="2"/>
            <a:r>
              <a:rPr lang="en-US" altLang="zh-CN" dirty="0"/>
              <a:t>2</a:t>
            </a:r>
            <a:r>
              <a:rPr lang="zh-CN" altLang="en-US" dirty="0"/>
              <a:t>位时：大约为</a:t>
            </a:r>
            <a:r>
              <a:rPr lang="en-US" altLang="zh-CN" dirty="0"/>
              <a:t>2</a:t>
            </a:r>
            <a:r>
              <a:rPr lang="en-US" altLang="zh-CN" baseline="30000" dirty="0"/>
              <a:t>3</a:t>
            </a:r>
            <a:r>
              <a:rPr lang="zh-CN" altLang="en-US" dirty="0"/>
              <a:t>；</a:t>
            </a:r>
            <a:r>
              <a:rPr lang="en-US" altLang="zh-CN" dirty="0"/>
              <a:t>3</a:t>
            </a:r>
            <a:r>
              <a:rPr lang="zh-CN" altLang="en-US" dirty="0"/>
              <a:t>位时，大约为</a:t>
            </a:r>
            <a:r>
              <a:rPr lang="en-US" altLang="zh-CN" dirty="0"/>
              <a:t>2</a:t>
            </a:r>
            <a:r>
              <a:rPr lang="en-US" altLang="zh-CN" baseline="30000" dirty="0"/>
              <a:t>7</a:t>
            </a:r>
            <a:endParaRPr lang="en-US" altLang="zh-CN" baseline="30000" dirty="0"/>
          </a:p>
          <a:p>
            <a:endParaRPr lang="zh-CN" altLang="en-US" dirty="0"/>
          </a:p>
        </p:txBody>
      </p:sp>
      <p:grpSp>
        <p:nvGrpSpPr>
          <p:cNvPr id="14" name="组合 13"/>
          <p:cNvGrpSpPr/>
          <p:nvPr/>
        </p:nvGrpSpPr>
        <p:grpSpPr>
          <a:xfrm>
            <a:off x="4664990" y="2272147"/>
            <a:ext cx="6865749" cy="2005385"/>
            <a:chOff x="4664990" y="2272147"/>
            <a:chExt cx="6865749" cy="2005385"/>
          </a:xfrm>
        </p:grpSpPr>
        <p:sp>
          <p:nvSpPr>
            <p:cNvPr id="5" name="矩形 4"/>
            <p:cNvSpPr/>
            <p:nvPr/>
          </p:nvSpPr>
          <p:spPr bwMode="auto">
            <a:xfrm>
              <a:off x="8779165" y="2272147"/>
              <a:ext cx="2751574" cy="44334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分别是哪些取值呢？</a:t>
              </a:r>
              <a:endParaRPr kumimoji="0" lang="zh-CN" altLang="en-US" sz="24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7" name="直接箭头连接符 6"/>
            <p:cNvCxnSpPr>
              <a:stCxn id="5" idx="2"/>
            </p:cNvCxnSpPr>
            <p:nvPr/>
          </p:nvCxnSpPr>
          <p:spPr bwMode="auto">
            <a:xfrm flipH="1">
              <a:off x="4664990" y="2715492"/>
              <a:ext cx="5489962" cy="156204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9" name="直接箭头连接符 8"/>
            <p:cNvCxnSpPr/>
            <p:nvPr/>
          </p:nvCxnSpPr>
          <p:spPr bwMode="auto">
            <a:xfrm flipH="1">
              <a:off x="9763934" y="2715492"/>
              <a:ext cx="391018" cy="156204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原码</a:t>
            </a:r>
            <a:endParaRPr lang="zh-CN" altLang="en-US" dirty="0">
              <a:solidFill>
                <a:srgbClr val="003399"/>
              </a:solidFill>
            </a:endParaRPr>
          </a:p>
        </p:txBody>
      </p:sp>
      <p:sp>
        <p:nvSpPr>
          <p:cNvPr id="3" name="内容占位符 2"/>
          <p:cNvSpPr>
            <a:spLocks noGrp="1"/>
          </p:cNvSpPr>
          <p:nvPr>
            <p:ph idx="1"/>
          </p:nvPr>
        </p:nvSpPr>
        <p:spPr/>
        <p:txBody>
          <a:bodyPr/>
          <a:lstStyle/>
          <a:p>
            <a:r>
              <a:rPr lang="zh-CN" altLang="en-US" dirty="0"/>
              <a:t>真值：现实世界中带有正负号的数</a:t>
            </a:r>
            <a:endParaRPr lang="en-US" altLang="zh-CN" dirty="0"/>
          </a:p>
          <a:p>
            <a:r>
              <a:rPr lang="zh-CN" altLang="en-US" dirty="0"/>
              <a:t>机器数：数值数据在计算机内部的表示形式</a:t>
            </a:r>
            <a:endParaRPr lang="en-US" altLang="zh-CN" dirty="0"/>
          </a:p>
          <a:p>
            <a:pPr lvl="1"/>
            <a:endParaRPr lang="en-US" altLang="zh-CN" dirty="0"/>
          </a:p>
          <a:p>
            <a:r>
              <a:rPr lang="zh-CN" altLang="en-US" dirty="0"/>
              <a:t>真值是有正负号的，不能在直接在机器中存储</a:t>
            </a:r>
            <a:endParaRPr lang="en-US" altLang="zh-CN" dirty="0"/>
          </a:p>
          <a:p>
            <a:r>
              <a:rPr lang="zh-CN" altLang="en-US" dirty="0"/>
              <a:t>将一个二进制数的</a:t>
            </a:r>
            <a:r>
              <a:rPr lang="zh-CN" altLang="en-US" dirty="0">
                <a:solidFill>
                  <a:srgbClr val="FF0000"/>
                </a:solidFill>
              </a:rPr>
              <a:t>符号用一个二进制位来代替</a:t>
            </a:r>
            <a:r>
              <a:rPr lang="zh-CN" altLang="en-US" dirty="0"/>
              <a:t>，</a:t>
            </a:r>
            <a:r>
              <a:rPr lang="zh-CN" altLang="en-US" dirty="0">
                <a:solidFill>
                  <a:srgbClr val="FF0000"/>
                </a:solidFill>
              </a:rPr>
              <a:t>数值位保持不变</a:t>
            </a:r>
            <a:r>
              <a:rPr lang="zh-CN" altLang="en-US" dirty="0"/>
              <a:t>，就得到了可以在计算机内进行存储和运算的编码，称为</a:t>
            </a:r>
            <a:r>
              <a:rPr lang="zh-CN" altLang="en-US" dirty="0">
                <a:solidFill>
                  <a:srgbClr val="FF0000"/>
                </a:solidFill>
              </a:rPr>
              <a:t>原码</a:t>
            </a:r>
            <a:endParaRPr lang="en-US" altLang="zh-CN" dirty="0">
              <a:solidFill>
                <a:srgbClr val="FF0000"/>
              </a:solidFill>
            </a:endParaRPr>
          </a:p>
          <a:p>
            <a:pPr lvl="1"/>
            <a:r>
              <a:rPr lang="zh-CN" altLang="en-US" dirty="0"/>
              <a:t>用</a:t>
            </a:r>
            <a:r>
              <a:rPr lang="en-US" altLang="zh-CN" dirty="0"/>
              <a:t>0</a:t>
            </a:r>
            <a:r>
              <a:rPr lang="zh-CN" altLang="en-US" dirty="0"/>
              <a:t>表示‘</a:t>
            </a:r>
            <a:r>
              <a:rPr lang="en-US" altLang="zh-CN" dirty="0"/>
              <a:t>+</a:t>
            </a:r>
            <a:r>
              <a:rPr lang="zh-CN" altLang="en-US" dirty="0"/>
              <a:t>’，用</a:t>
            </a:r>
            <a:r>
              <a:rPr lang="en-US" altLang="zh-CN" dirty="0"/>
              <a:t>1</a:t>
            </a:r>
            <a:r>
              <a:rPr lang="zh-CN" altLang="en-US" dirty="0"/>
              <a:t>表示‘</a:t>
            </a:r>
            <a:r>
              <a:rPr lang="en-US" altLang="zh-CN" dirty="0"/>
              <a:t>-</a:t>
            </a:r>
            <a:r>
              <a:rPr lang="zh-CN" altLang="en-US" dirty="0"/>
              <a:t>’</a:t>
            </a:r>
            <a:endParaRPr lang="en-US" altLang="zh-CN" dirty="0"/>
          </a:p>
          <a:p>
            <a:pPr lvl="1"/>
            <a:r>
              <a:rPr lang="en-US" altLang="zh-CN" dirty="0"/>
              <a:t>[+1110100]</a:t>
            </a:r>
            <a:r>
              <a:rPr lang="zh-CN" altLang="en-US" dirty="0"/>
              <a:t>原 </a:t>
            </a:r>
            <a:r>
              <a:rPr lang="en-US" altLang="zh-CN" dirty="0"/>
              <a:t>=                             [-1110100]</a:t>
            </a:r>
            <a:r>
              <a:rPr lang="zh-CN" altLang="en-US" dirty="0"/>
              <a:t>原 </a:t>
            </a:r>
            <a:r>
              <a:rPr lang="en-US" altLang="zh-CN" dirty="0"/>
              <a:t>= </a:t>
            </a:r>
            <a:endParaRPr lang="en-US" altLang="zh-CN" dirty="0"/>
          </a:p>
          <a:p>
            <a:endParaRPr lang="en-US" altLang="zh-CN" dirty="0"/>
          </a:p>
          <a:p>
            <a:r>
              <a:rPr lang="zh-CN" altLang="en-US" dirty="0"/>
              <a:t>例：求</a:t>
            </a:r>
            <a:r>
              <a:rPr lang="en-US" altLang="zh-CN" dirty="0"/>
              <a:t>-0.375</a:t>
            </a:r>
            <a:r>
              <a:rPr lang="zh-CN" altLang="en-US" dirty="0"/>
              <a:t>的</a:t>
            </a:r>
            <a:r>
              <a:rPr lang="en-US" altLang="zh-CN" dirty="0"/>
              <a:t>8</a:t>
            </a:r>
            <a:r>
              <a:rPr lang="zh-CN" altLang="en-US" dirty="0"/>
              <a:t>位原码。</a:t>
            </a:r>
            <a:endParaRPr lang="en-US" altLang="zh-CN" dirty="0"/>
          </a:p>
          <a:p>
            <a:pPr lvl="1"/>
            <a:r>
              <a:rPr lang="en-US" altLang="zh-CN" dirty="0"/>
              <a:t>-0.375=</a:t>
            </a:r>
            <a:endParaRPr lang="en-US" altLang="zh-CN" dirty="0"/>
          </a:p>
          <a:p>
            <a:pPr lvl="1"/>
            <a:r>
              <a:rPr lang="en-US" altLang="zh-CN" dirty="0"/>
              <a:t> [-0.375]</a:t>
            </a:r>
            <a:r>
              <a:rPr lang="zh-CN" altLang="en-US" dirty="0"/>
              <a:t>原</a:t>
            </a:r>
            <a:r>
              <a:rPr lang="en-US" altLang="zh-CN" dirty="0"/>
              <a:t>=</a:t>
            </a:r>
            <a:endParaRPr lang="zh-CN" altLang="en-US" dirty="0"/>
          </a:p>
        </p:txBody>
      </p:sp>
      <p:grpSp>
        <p:nvGrpSpPr>
          <p:cNvPr id="7" name="组合 6"/>
          <p:cNvGrpSpPr/>
          <p:nvPr/>
        </p:nvGrpSpPr>
        <p:grpSpPr>
          <a:xfrm>
            <a:off x="8030634" y="1652215"/>
            <a:ext cx="3484033" cy="1292463"/>
            <a:chOff x="8030634" y="1652215"/>
            <a:chExt cx="3484033" cy="1292463"/>
          </a:xfrm>
        </p:grpSpPr>
        <p:sp>
          <p:nvSpPr>
            <p:cNvPr id="4" name="矩形 3"/>
            <p:cNvSpPr/>
            <p:nvPr/>
          </p:nvSpPr>
          <p:spPr bwMode="auto">
            <a:xfrm>
              <a:off x="8763093" y="1652215"/>
              <a:ext cx="2751574" cy="44334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为什么要这样做？</a:t>
              </a:r>
              <a:endParaRPr kumimoji="0" lang="zh-CN" altLang="en-US" sz="24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 name="直接箭头连接符 5"/>
            <p:cNvCxnSpPr/>
            <p:nvPr/>
          </p:nvCxnSpPr>
          <p:spPr bwMode="auto">
            <a:xfrm flipH="1">
              <a:off x="8030634" y="2107769"/>
              <a:ext cx="2136254" cy="83690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
        <p:nvSpPr>
          <p:cNvPr id="9" name="矩形 8"/>
          <p:cNvSpPr/>
          <p:nvPr/>
        </p:nvSpPr>
        <p:spPr>
          <a:xfrm>
            <a:off x="3768600" y="4274479"/>
            <a:ext cx="1392945" cy="461665"/>
          </a:xfrm>
          <a:prstGeom prst="rect">
            <a:avLst/>
          </a:prstGeom>
        </p:spPr>
        <p:txBody>
          <a:bodyPr wrap="none">
            <a:spAutoFit/>
          </a:bodyPr>
          <a:lstStyle/>
          <a:p>
            <a:r>
              <a:rPr lang="en-US" altLang="zh-CN" sz="2400" b="1" dirty="0">
                <a:solidFill>
                  <a:srgbClr val="FF0000"/>
                </a:solidFill>
              </a:rPr>
              <a:t>0</a:t>
            </a:r>
            <a:r>
              <a:rPr lang="en-US" altLang="zh-CN" sz="2400" b="1" dirty="0"/>
              <a:t>1110100</a:t>
            </a:r>
            <a:endParaRPr lang="zh-CN" altLang="en-US" sz="2400" b="1" dirty="0"/>
          </a:p>
        </p:txBody>
      </p:sp>
      <p:sp>
        <p:nvSpPr>
          <p:cNvPr id="10" name="矩形 9"/>
          <p:cNvSpPr/>
          <p:nvPr/>
        </p:nvSpPr>
        <p:spPr>
          <a:xfrm>
            <a:off x="8625327" y="4274479"/>
            <a:ext cx="1381532" cy="461665"/>
          </a:xfrm>
          <a:prstGeom prst="rect">
            <a:avLst/>
          </a:prstGeom>
        </p:spPr>
        <p:txBody>
          <a:bodyPr wrap="none">
            <a:spAutoFit/>
          </a:bodyPr>
          <a:lstStyle/>
          <a:p>
            <a:r>
              <a:rPr lang="en-US" altLang="zh-CN" sz="2400" b="1" dirty="0">
                <a:solidFill>
                  <a:srgbClr val="FF0000"/>
                </a:solidFill>
              </a:rPr>
              <a:t>1</a:t>
            </a:r>
            <a:r>
              <a:rPr lang="en-US" altLang="zh-CN" sz="2400" b="1" dirty="0"/>
              <a:t>1110100</a:t>
            </a:r>
            <a:endParaRPr lang="zh-CN" altLang="en-US" sz="2400" b="1" dirty="0"/>
          </a:p>
        </p:txBody>
      </p:sp>
      <p:sp>
        <p:nvSpPr>
          <p:cNvPr id="11" name="矩形 10"/>
          <p:cNvSpPr/>
          <p:nvPr/>
        </p:nvSpPr>
        <p:spPr>
          <a:xfrm>
            <a:off x="2435613" y="5728944"/>
            <a:ext cx="1531188"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(-0.011)</a:t>
            </a:r>
            <a:r>
              <a:rPr lang="en-US" altLang="zh-CN" sz="2400" b="1" baseline="-25000" dirty="0">
                <a:latin typeface="微软雅黑" panose="020B0503020204020204" pitchFamily="34" charset="-122"/>
                <a:ea typeface="微软雅黑" panose="020B0503020204020204" pitchFamily="34" charset="-122"/>
              </a:rPr>
              <a:t>2</a:t>
            </a:r>
            <a:endParaRPr lang="zh-CN" altLang="en-US" sz="2400" b="1" baseline="-25000" dirty="0">
              <a:latin typeface="微软雅黑" panose="020B0503020204020204" pitchFamily="34" charset="-122"/>
              <a:ea typeface="微软雅黑" panose="020B0503020204020204" pitchFamily="34" charset="-122"/>
            </a:endParaRPr>
          </a:p>
        </p:txBody>
      </p:sp>
      <p:sp>
        <p:nvSpPr>
          <p:cNvPr id="12" name="矩形 11"/>
          <p:cNvSpPr/>
          <p:nvPr/>
        </p:nvSpPr>
        <p:spPr>
          <a:xfrm>
            <a:off x="3201207" y="6190609"/>
            <a:ext cx="215315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(1.0110000)</a:t>
            </a:r>
            <a:r>
              <a:rPr lang="en-US" altLang="zh-CN" sz="2400" b="1" baseline="-25000" dirty="0">
                <a:latin typeface="微软雅黑" panose="020B0503020204020204" pitchFamily="34" charset="-122"/>
                <a:ea typeface="微软雅黑" panose="020B0503020204020204" pitchFamily="34" charset="-122"/>
              </a:rPr>
              <a:t>2</a:t>
            </a:r>
            <a:endParaRPr lang="zh-CN" altLang="en-US" sz="2400" b="1" baseline="-25000" dirty="0">
              <a:latin typeface="微软雅黑" panose="020B0503020204020204" pitchFamily="34" charset="-122"/>
              <a:ea typeface="微软雅黑" panose="020B0503020204020204" pitchFamily="34" charset="-122"/>
            </a:endParaRPr>
          </a:p>
        </p:txBody>
      </p:sp>
      <p:sp>
        <p:nvSpPr>
          <p:cNvPr id="13" name="矩形 12"/>
          <p:cNvSpPr/>
          <p:nvPr/>
        </p:nvSpPr>
        <p:spPr>
          <a:xfrm>
            <a:off x="3869364" y="5728944"/>
            <a:ext cx="2584362"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=(-0.0110000)</a:t>
            </a:r>
            <a:r>
              <a:rPr lang="en-US" altLang="zh-CN" sz="2400" b="1" baseline="-25000" dirty="0">
                <a:latin typeface="微软雅黑" panose="020B0503020204020204" pitchFamily="34" charset="-122"/>
                <a:ea typeface="微软雅黑" panose="020B0503020204020204" pitchFamily="34" charset="-122"/>
              </a:rPr>
              <a:t>2</a:t>
            </a:r>
            <a:endParaRPr lang="zh-CN" altLang="en-US" sz="2400" b="1" baseline="-2500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原码</a:t>
            </a:r>
            <a:endParaRPr lang="zh-CN" altLang="en-US" dirty="0">
              <a:solidFill>
                <a:srgbClr val="003399"/>
              </a:solidFill>
            </a:endParaRPr>
          </a:p>
        </p:txBody>
      </p:sp>
      <p:sp>
        <p:nvSpPr>
          <p:cNvPr id="3" name="内容占位符 2"/>
          <p:cNvSpPr>
            <a:spLocks noGrp="1"/>
          </p:cNvSpPr>
          <p:nvPr>
            <p:ph idx="1"/>
          </p:nvPr>
        </p:nvSpPr>
        <p:spPr/>
        <p:txBody>
          <a:bodyPr/>
          <a:lstStyle/>
          <a:p>
            <a:r>
              <a:rPr lang="zh-CN" altLang="en-US" dirty="0"/>
              <a:t>例</a:t>
            </a:r>
            <a:r>
              <a:rPr lang="en-US" altLang="zh-CN" dirty="0"/>
              <a:t>2</a:t>
            </a:r>
            <a:r>
              <a:rPr lang="zh-CN" altLang="en-US" dirty="0"/>
              <a:t>：求</a:t>
            </a:r>
            <a:r>
              <a:rPr lang="en-US" altLang="zh-CN" dirty="0"/>
              <a:t>+0</a:t>
            </a:r>
            <a:r>
              <a:rPr lang="zh-CN" altLang="en-US" dirty="0"/>
              <a:t>和</a:t>
            </a:r>
            <a:r>
              <a:rPr lang="en-US" altLang="zh-CN" dirty="0"/>
              <a:t>-0</a:t>
            </a:r>
            <a:r>
              <a:rPr lang="zh-CN" altLang="en-US" dirty="0"/>
              <a:t>的</a:t>
            </a:r>
            <a:r>
              <a:rPr lang="en-US" altLang="zh-CN" dirty="0"/>
              <a:t>8</a:t>
            </a:r>
            <a:r>
              <a:rPr lang="zh-CN" altLang="en-US" dirty="0"/>
              <a:t>位原码。</a:t>
            </a:r>
            <a:endParaRPr lang="en-US" altLang="zh-CN" dirty="0"/>
          </a:p>
          <a:p>
            <a:pPr lvl="1"/>
            <a:r>
              <a:rPr lang="en-US" altLang="zh-CN" dirty="0"/>
              <a:t>+0=     </a:t>
            </a:r>
            <a:endParaRPr lang="en-US" altLang="zh-CN" dirty="0"/>
          </a:p>
          <a:p>
            <a:pPr lvl="1"/>
            <a:r>
              <a:rPr lang="en-US" altLang="zh-CN" dirty="0"/>
              <a:t>-0 =     </a:t>
            </a:r>
            <a:endParaRPr lang="en-US" altLang="zh-CN" dirty="0"/>
          </a:p>
          <a:p>
            <a:r>
              <a:rPr lang="zh-CN" altLang="en-US" dirty="0"/>
              <a:t>优点</a:t>
            </a:r>
            <a:endParaRPr lang="en-US" altLang="zh-CN" dirty="0"/>
          </a:p>
          <a:p>
            <a:pPr lvl="1"/>
            <a:r>
              <a:rPr lang="zh-CN" altLang="en-US" dirty="0"/>
              <a:t>与真值的对应关系简单</a:t>
            </a:r>
            <a:endParaRPr lang="en-US" altLang="zh-CN" dirty="0"/>
          </a:p>
          <a:p>
            <a:r>
              <a:rPr lang="zh-CN" altLang="en-US" dirty="0"/>
              <a:t>缺点</a:t>
            </a:r>
            <a:endParaRPr lang="en-US" altLang="zh-CN" dirty="0"/>
          </a:p>
          <a:p>
            <a:pPr lvl="1"/>
            <a:r>
              <a:rPr lang="en-US" altLang="zh-CN" dirty="0"/>
              <a:t>0</a:t>
            </a:r>
            <a:r>
              <a:rPr lang="zh-CN" altLang="en-US" dirty="0"/>
              <a:t>的表示不唯一</a:t>
            </a:r>
            <a:endParaRPr lang="en-US" altLang="zh-CN" dirty="0"/>
          </a:p>
          <a:p>
            <a:pPr lvl="1"/>
            <a:r>
              <a:rPr lang="zh-CN" altLang="en-US" dirty="0"/>
              <a:t>原码加减法运算规则复杂</a:t>
            </a:r>
            <a:endParaRPr lang="en-US" altLang="zh-CN" dirty="0"/>
          </a:p>
          <a:p>
            <a:r>
              <a:rPr lang="zh-CN" altLang="en-US" dirty="0"/>
              <a:t>用途</a:t>
            </a:r>
            <a:endParaRPr lang="en-US" altLang="zh-CN" dirty="0"/>
          </a:p>
          <a:p>
            <a:pPr lvl="1"/>
            <a:r>
              <a:rPr lang="zh-CN" altLang="en-US" dirty="0"/>
              <a:t>只用定点原码小数来表示浮点数的尾数</a:t>
            </a:r>
            <a:endParaRPr lang="zh-CN" altLang="en-US" dirty="0"/>
          </a:p>
        </p:txBody>
      </p:sp>
      <p:sp>
        <p:nvSpPr>
          <p:cNvPr id="6" name="矩形 5"/>
          <p:cNvSpPr/>
          <p:nvPr/>
        </p:nvSpPr>
        <p:spPr>
          <a:xfrm>
            <a:off x="5108694" y="1520910"/>
            <a:ext cx="1697901" cy="461665"/>
          </a:xfrm>
          <a:prstGeom prst="rect">
            <a:avLst/>
          </a:prstGeom>
        </p:spPr>
        <p:txBody>
          <a:bodyPr wrap="none">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0000000</a:t>
            </a:r>
            <a:endParaRPr lang="zh-CN" altLang="en-US" sz="2400" b="1" baseline="-25000" dirty="0">
              <a:latin typeface="微软雅黑" panose="020B0503020204020204" pitchFamily="34" charset="-122"/>
              <a:ea typeface="微软雅黑" panose="020B0503020204020204" pitchFamily="34" charset="-122"/>
            </a:endParaRPr>
          </a:p>
        </p:txBody>
      </p:sp>
      <p:sp>
        <p:nvSpPr>
          <p:cNvPr id="7" name="矩形 6"/>
          <p:cNvSpPr/>
          <p:nvPr/>
        </p:nvSpPr>
        <p:spPr>
          <a:xfrm>
            <a:off x="5108693" y="1911296"/>
            <a:ext cx="1697901" cy="461665"/>
          </a:xfrm>
          <a:prstGeom prst="rect">
            <a:avLst/>
          </a:prstGeom>
        </p:spPr>
        <p:txBody>
          <a:bodyPr wrap="none">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1</a:t>
            </a:r>
            <a:r>
              <a:rPr lang="en-US" altLang="zh-CN" sz="2400" b="1" dirty="0">
                <a:latin typeface="微软雅黑" panose="020B0503020204020204" pitchFamily="34" charset="-122"/>
                <a:ea typeface="微软雅黑" panose="020B0503020204020204" pitchFamily="34" charset="-122"/>
              </a:rPr>
              <a:t>0000000</a:t>
            </a:r>
            <a:endParaRPr lang="zh-CN" altLang="en-US" sz="2400" b="1" baseline="-25000" dirty="0">
              <a:latin typeface="微软雅黑" panose="020B0503020204020204" pitchFamily="34" charset="-122"/>
              <a:ea typeface="微软雅黑" panose="020B0503020204020204" pitchFamily="34" charset="-122"/>
            </a:endParaRPr>
          </a:p>
        </p:txBody>
      </p:sp>
      <p:sp>
        <p:nvSpPr>
          <p:cNvPr id="9" name="矩形 8"/>
          <p:cNvSpPr/>
          <p:nvPr/>
        </p:nvSpPr>
        <p:spPr>
          <a:xfrm>
            <a:off x="7255481" y="1885304"/>
            <a:ext cx="4067139" cy="461665"/>
          </a:xfrm>
          <a:prstGeom prst="rect">
            <a:avLst/>
          </a:prstGeom>
        </p:spPr>
        <p:txBody>
          <a:bodyPr wrap="none">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0</a:t>
            </a:r>
            <a:r>
              <a:rPr lang="zh-CN" altLang="en-US" sz="2400" b="1" dirty="0">
                <a:solidFill>
                  <a:srgbClr val="FF0000"/>
                </a:solidFill>
                <a:latin typeface="微软雅黑" panose="020B0503020204020204" pitchFamily="34" charset="-122"/>
                <a:ea typeface="微软雅黑" panose="020B0503020204020204" pitchFamily="34" charset="-122"/>
              </a:rPr>
              <a:t>的原码表示有两个，不唯一</a:t>
            </a:r>
            <a:endParaRPr lang="zh-CN" altLang="en-US" sz="2400" b="1" baseline="-25000"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1933602" y="1473174"/>
            <a:ext cx="1834156"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+0000000 </a:t>
            </a:r>
            <a:endParaRPr lang="zh-CN" altLang="en-US" sz="2400" b="1" dirty="0">
              <a:latin typeface="微软雅黑" panose="020B0503020204020204" pitchFamily="34" charset="-122"/>
              <a:ea typeface="微软雅黑" panose="020B0503020204020204" pitchFamily="34" charset="-122"/>
            </a:endParaRPr>
          </a:p>
        </p:txBody>
      </p:sp>
      <p:sp>
        <p:nvSpPr>
          <p:cNvPr id="11" name="矩形 10"/>
          <p:cNvSpPr/>
          <p:nvPr/>
        </p:nvSpPr>
        <p:spPr>
          <a:xfrm>
            <a:off x="2032909" y="1912213"/>
            <a:ext cx="173477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-0000000 </a:t>
            </a:r>
            <a:endParaRPr lang="zh-CN" altLang="en-US"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3992122" y="1497042"/>
            <a:ext cx="1287532" cy="461665"/>
          </a:xfrm>
          <a:prstGeom prst="rect">
            <a:avLst/>
          </a:prstGeom>
        </p:spPr>
        <p:txBody>
          <a:bodyPr wrap="none">
            <a:spAutoFit/>
          </a:bodyPr>
          <a:lstStyle/>
          <a:p>
            <a:pPr marL="0" lvl="1"/>
            <a:r>
              <a:rPr lang="en-US" altLang="zh-CN" sz="2400" b="1" dirty="0">
                <a:latin typeface="微软雅黑" panose="020B0503020204020204" pitchFamily="34" charset="-122"/>
                <a:ea typeface="微软雅黑" panose="020B0503020204020204" pitchFamily="34" charset="-122"/>
              </a:rPr>
              <a:t>[+0]</a:t>
            </a:r>
            <a:r>
              <a:rPr lang="zh-CN" altLang="en-US" sz="2400" b="1" baseline="-25000" dirty="0">
                <a:latin typeface="微软雅黑" panose="020B0503020204020204" pitchFamily="34" charset="-122"/>
                <a:ea typeface="微软雅黑" panose="020B0503020204020204" pitchFamily="34" charset="-122"/>
              </a:rPr>
              <a:t>原</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13" name="矩形 12"/>
          <p:cNvSpPr/>
          <p:nvPr/>
        </p:nvSpPr>
        <p:spPr>
          <a:xfrm>
            <a:off x="3992123" y="1860102"/>
            <a:ext cx="1335366" cy="461665"/>
          </a:xfrm>
          <a:prstGeom prst="rect">
            <a:avLst/>
          </a:prstGeom>
        </p:spPr>
        <p:txBody>
          <a:bodyPr wrap="square">
            <a:spAutoFit/>
          </a:bodyPr>
          <a:lstStyle/>
          <a:p>
            <a:pPr marL="0" lvl="1"/>
            <a:r>
              <a:rPr lang="en-US" altLang="zh-CN" sz="2400" b="1" dirty="0">
                <a:latin typeface="微软雅黑" panose="020B0503020204020204" pitchFamily="34" charset="-122"/>
                <a:ea typeface="微软雅黑" panose="020B0503020204020204" pitchFamily="34" charset="-122"/>
              </a:rPr>
              <a:t>[-0]</a:t>
            </a:r>
            <a:r>
              <a:rPr lang="zh-CN" altLang="en-US" sz="2400" b="1" baseline="-25000" dirty="0">
                <a:latin typeface="微软雅黑" panose="020B0503020204020204" pitchFamily="34" charset="-122"/>
                <a:ea typeface="微软雅黑" panose="020B0503020204020204" pitchFamily="34" charset="-122"/>
              </a:rPr>
              <a:t>原  </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14" name="矩形 13"/>
          <p:cNvSpPr/>
          <p:nvPr/>
        </p:nvSpPr>
        <p:spPr>
          <a:xfrm>
            <a:off x="5193782" y="4693053"/>
            <a:ext cx="1697901" cy="461665"/>
          </a:xfrm>
          <a:prstGeom prst="rect">
            <a:avLst/>
          </a:prstGeom>
        </p:spPr>
        <p:txBody>
          <a:bodyPr wrap="none">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1</a:t>
            </a:r>
            <a:r>
              <a:rPr lang="en-US" altLang="zh-CN" sz="2400" b="1" dirty="0">
                <a:latin typeface="微软雅黑" panose="020B0503020204020204" pitchFamily="34" charset="-122"/>
                <a:ea typeface="微软雅黑" panose="020B0503020204020204" pitchFamily="34" charset="-122"/>
              </a:rPr>
              <a:t>0000100</a:t>
            </a:r>
            <a:endParaRPr lang="zh-CN" altLang="en-US" sz="2400" b="1" baseline="-25000" dirty="0">
              <a:latin typeface="微软雅黑" panose="020B0503020204020204" pitchFamily="34" charset="-122"/>
              <a:ea typeface="微软雅黑" panose="020B0503020204020204" pitchFamily="34" charset="-122"/>
            </a:endParaRPr>
          </a:p>
        </p:txBody>
      </p:sp>
      <p:sp>
        <p:nvSpPr>
          <p:cNvPr id="15" name="矩形 14"/>
          <p:cNvSpPr/>
          <p:nvPr/>
        </p:nvSpPr>
        <p:spPr>
          <a:xfrm>
            <a:off x="7255481" y="4693053"/>
            <a:ext cx="1697901" cy="461665"/>
          </a:xfrm>
          <a:prstGeom prst="rect">
            <a:avLst/>
          </a:prstGeom>
        </p:spPr>
        <p:txBody>
          <a:bodyPr wrap="none">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0000010</a:t>
            </a:r>
            <a:endParaRPr lang="zh-CN" altLang="en-US" sz="2400" b="1" baseline="-25000" dirty="0">
              <a:latin typeface="微软雅黑" panose="020B0503020204020204" pitchFamily="34" charset="-122"/>
              <a:ea typeface="微软雅黑" panose="020B0503020204020204" pitchFamily="34" charset="-122"/>
            </a:endParaRPr>
          </a:p>
        </p:txBody>
      </p:sp>
      <p:sp>
        <p:nvSpPr>
          <p:cNvPr id="5" name="矩形 4"/>
          <p:cNvSpPr/>
          <p:nvPr/>
        </p:nvSpPr>
        <p:spPr>
          <a:xfrm>
            <a:off x="6891683" y="4663236"/>
            <a:ext cx="919946" cy="461665"/>
          </a:xfrm>
          <a:prstGeom prst="rect">
            <a:avLst/>
          </a:prstGeom>
        </p:spPr>
        <p:txBody>
          <a:bodyPr wrap="squar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a:t>
            </a:r>
            <a:endParaRPr lang="zh-CN" altLang="en-US" dirty="0"/>
          </a:p>
        </p:txBody>
      </p:sp>
      <p:sp>
        <p:nvSpPr>
          <p:cNvPr id="16" name="矩形 15"/>
          <p:cNvSpPr/>
          <p:nvPr/>
        </p:nvSpPr>
        <p:spPr>
          <a:xfrm>
            <a:off x="5193782" y="4231388"/>
            <a:ext cx="192873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位原码</a:t>
            </a:r>
            <a:endParaRPr lang="zh-CN" altLang="en-US" sz="2400" b="1" baseline="-25000" dirty="0">
              <a:latin typeface="微软雅黑" panose="020B0503020204020204" pitchFamily="34" charset="-122"/>
              <a:ea typeface="微软雅黑" panose="020B0503020204020204" pitchFamily="34" charset="-122"/>
            </a:endParaRPr>
          </a:p>
        </p:txBody>
      </p:sp>
      <p:sp>
        <p:nvSpPr>
          <p:cNvPr id="17" name="矩形 16"/>
          <p:cNvSpPr/>
          <p:nvPr/>
        </p:nvSpPr>
        <p:spPr>
          <a:xfrm>
            <a:off x="7255481" y="4231388"/>
            <a:ext cx="1794081"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位原码</a:t>
            </a:r>
            <a:endParaRPr lang="zh-CN" altLang="en-US" sz="2400" b="1" baseline="-25000" dirty="0">
              <a:latin typeface="微软雅黑" panose="020B0503020204020204" pitchFamily="34" charset="-122"/>
              <a:ea typeface="微软雅黑" panose="020B0503020204020204" pitchFamily="34" charset="-122"/>
            </a:endParaRPr>
          </a:p>
        </p:txBody>
      </p:sp>
      <p:sp>
        <p:nvSpPr>
          <p:cNvPr id="18" name="矩形 17"/>
          <p:cNvSpPr/>
          <p:nvPr/>
        </p:nvSpPr>
        <p:spPr>
          <a:xfrm>
            <a:off x="7002586" y="4231387"/>
            <a:ext cx="919946" cy="461665"/>
          </a:xfrm>
          <a:prstGeom prst="rect">
            <a:avLst/>
          </a:prstGeom>
        </p:spPr>
        <p:txBody>
          <a:bodyPr wrap="squar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mph" presetSubtype="0" repeatCount="indefinite" fill="hold" grpId="1" nodeType="clickEffect">
                                  <p:stCondLst>
                                    <p:cond delay="0"/>
                                  </p:stCondLst>
                                  <p:endCondLst>
                                    <p:cond evt="onNext" delay="0">
                                      <p:tgtEl>
                                        <p:sldTgt/>
                                      </p:tgtEl>
                                    </p:cond>
                                  </p:endCondLst>
                                  <p:childTnLst>
                                    <p:anim calcmode="discrete" valueType="str">
                                      <p:cBhvr override="childStyle">
                                        <p:cTn id="46" dur="500" fill="hold"/>
                                        <p:tgtEl>
                                          <p:spTgt spid="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P spid="9" grpId="1"/>
      <p:bldP spid="10" grpId="0"/>
      <p:bldP spid="11" grpId="0"/>
      <p:bldP spid="12" grpId="0"/>
      <p:bldP spid="13" grpId="0"/>
      <p:bldP spid="14" grpId="0"/>
      <p:bldP spid="15" grpId="0"/>
      <p:bldP spid="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补码</a:t>
            </a:r>
            <a:endParaRPr lang="zh-CN" altLang="en-US" dirty="0">
              <a:solidFill>
                <a:srgbClr val="003399"/>
              </a:solidFill>
            </a:endParaRPr>
          </a:p>
        </p:txBody>
      </p:sp>
      <p:sp>
        <p:nvSpPr>
          <p:cNvPr id="3" name="内容占位符 2"/>
          <p:cNvSpPr>
            <a:spLocks noGrp="1"/>
          </p:cNvSpPr>
          <p:nvPr>
            <p:ph idx="1"/>
          </p:nvPr>
        </p:nvSpPr>
        <p:spPr>
          <a:xfrm>
            <a:off x="592667" y="987748"/>
            <a:ext cx="10922000" cy="5437386"/>
          </a:xfrm>
        </p:spPr>
        <p:txBody>
          <a:bodyPr/>
          <a:lstStyle/>
          <a:p>
            <a:r>
              <a:rPr lang="zh-CN" altLang="en-US" dirty="0"/>
              <a:t>原码表示能够解决正负号表示的问题，但由于其加减法运算规则复杂，因此原码只用来表示浮点数的尾数</a:t>
            </a:r>
            <a:endParaRPr lang="en-US" altLang="zh-CN" dirty="0"/>
          </a:p>
          <a:p>
            <a:endParaRPr lang="en-US" altLang="zh-CN" dirty="0"/>
          </a:p>
          <a:p>
            <a:r>
              <a:rPr lang="zh-CN" altLang="en-US" dirty="0"/>
              <a:t>现代计算机中的整数基本都用补码来表示</a:t>
            </a:r>
            <a:endParaRPr lang="en-US" altLang="zh-CN" dirty="0"/>
          </a:p>
          <a:p>
            <a:pPr lvl="1"/>
            <a:r>
              <a:rPr lang="zh-CN" altLang="en-US" dirty="0"/>
              <a:t>能够将减法运算转化成加法运算</a:t>
            </a:r>
            <a:endParaRPr lang="en-US" altLang="zh-CN" dirty="0"/>
          </a:p>
          <a:p>
            <a:pPr lvl="1"/>
            <a:r>
              <a:rPr lang="zh-CN" altLang="en-US" dirty="0"/>
              <a:t>符号位能够与数值位一起参与运算</a:t>
            </a:r>
            <a:endParaRPr lang="en-US" altLang="zh-CN" dirty="0"/>
          </a:p>
          <a:p>
            <a:endParaRPr lang="en-US" altLang="zh-CN" dirty="0"/>
          </a:p>
          <a:p>
            <a:r>
              <a:rPr lang="zh-CN" altLang="en-US" dirty="0"/>
              <a:t>模运算（</a:t>
            </a:r>
            <a:r>
              <a:rPr lang="en-US" altLang="zh-CN" dirty="0"/>
              <a:t>modular</a:t>
            </a:r>
            <a:r>
              <a:rPr lang="zh-CN" altLang="en-US" dirty="0"/>
              <a:t>运算）</a:t>
            </a:r>
            <a:endParaRPr lang="en-US" altLang="zh-CN" dirty="0"/>
          </a:p>
          <a:p>
            <a:pPr lvl="1"/>
            <a:r>
              <a:rPr lang="zh-CN" altLang="en-US" dirty="0"/>
              <a:t>基本概念：在一个</a:t>
            </a:r>
            <a:r>
              <a:rPr lang="zh-CN" altLang="en-US" dirty="0">
                <a:solidFill>
                  <a:srgbClr val="FF0000"/>
                </a:solidFill>
              </a:rPr>
              <a:t>模运算</a:t>
            </a:r>
            <a:r>
              <a:rPr lang="zh-CN" altLang="en-US" dirty="0"/>
              <a:t>系统中，</a:t>
            </a:r>
            <a:r>
              <a:rPr lang="zh-CN" altLang="en-US" dirty="0">
                <a:solidFill>
                  <a:srgbClr val="FF0000"/>
                </a:solidFill>
              </a:rPr>
              <a:t>一个数</a:t>
            </a:r>
            <a:r>
              <a:rPr lang="en-US" altLang="zh-CN" dirty="0">
                <a:solidFill>
                  <a:srgbClr val="FF0000"/>
                </a:solidFill>
              </a:rPr>
              <a:t>A</a:t>
            </a:r>
            <a:r>
              <a:rPr lang="zh-CN" altLang="en-US" dirty="0"/>
              <a:t>与它</a:t>
            </a:r>
            <a:r>
              <a:rPr lang="zh-CN" altLang="en-US" dirty="0">
                <a:solidFill>
                  <a:srgbClr val="FF0000"/>
                </a:solidFill>
              </a:rPr>
              <a:t>除以“模”后的余数等价</a:t>
            </a:r>
            <a:endParaRPr lang="en-US" altLang="zh-CN" dirty="0">
              <a:solidFill>
                <a:srgbClr val="FF0000"/>
              </a:solidFill>
            </a:endParaRPr>
          </a:p>
          <a:p>
            <a:pPr lvl="2"/>
            <a:r>
              <a:rPr lang="en-US" altLang="zh-CN" dirty="0"/>
              <a:t>A ≡ A mod M</a:t>
            </a:r>
            <a:endParaRPr lang="en-US" altLang="zh-CN" dirty="0"/>
          </a:p>
          <a:p>
            <a:pPr lvl="2"/>
            <a:r>
              <a:rPr lang="zh-CN" altLang="en-US" dirty="0"/>
              <a:t>假设</a:t>
            </a:r>
            <a:r>
              <a:rPr lang="en-US" altLang="zh-CN" dirty="0"/>
              <a:t>B = A mod M</a:t>
            </a:r>
            <a:endParaRPr lang="en-US" altLang="zh-CN" dirty="0"/>
          </a:p>
          <a:p>
            <a:pPr lvl="2"/>
            <a:r>
              <a:rPr lang="zh-CN" altLang="en-US" dirty="0"/>
              <a:t>则 </a:t>
            </a:r>
            <a:r>
              <a:rPr lang="en-US" altLang="zh-CN" dirty="0"/>
              <a:t>A ≡ B</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定点数的编码表示</a:t>
            </a:r>
            <a:r>
              <a:rPr lang="en-US" altLang="zh-CN" dirty="0"/>
              <a:t>-</a:t>
            </a:r>
            <a:r>
              <a:rPr lang="zh-CN" altLang="en-US" dirty="0">
                <a:solidFill>
                  <a:srgbClr val="003399"/>
                </a:solidFill>
              </a:rPr>
              <a:t>补码</a:t>
            </a:r>
            <a:endParaRPr lang="zh-CN" altLang="en-US" dirty="0"/>
          </a:p>
        </p:txBody>
      </p:sp>
      <p:sp>
        <p:nvSpPr>
          <p:cNvPr id="3" name="内容占位符 2"/>
          <p:cNvSpPr>
            <a:spLocks noGrp="1"/>
          </p:cNvSpPr>
          <p:nvPr>
            <p:ph idx="1"/>
          </p:nvPr>
        </p:nvSpPr>
        <p:spPr>
          <a:xfrm>
            <a:off x="592667" y="987748"/>
            <a:ext cx="10922000" cy="4052391"/>
          </a:xfrm>
        </p:spPr>
        <p:txBody>
          <a:bodyPr/>
          <a:lstStyle/>
          <a:p>
            <a:r>
              <a:rPr lang="zh-CN" altLang="en-US" dirty="0"/>
              <a:t>时钟是一种模</a:t>
            </a:r>
            <a:r>
              <a:rPr lang="en-US" altLang="zh-CN" dirty="0"/>
              <a:t>12</a:t>
            </a:r>
            <a:r>
              <a:rPr lang="zh-CN" altLang="en-US" dirty="0"/>
              <a:t>系统</a:t>
            </a:r>
            <a:endParaRPr lang="en-US" altLang="zh-CN" dirty="0"/>
          </a:p>
          <a:p>
            <a:pPr lvl="1"/>
            <a:r>
              <a:rPr lang="zh-CN" altLang="en-US" dirty="0">
                <a:ea typeface="宋体" panose="02010600030101010101" pitchFamily="2" charset="-122"/>
              </a:rPr>
              <a:t>假定钟表时针指向10点，要将它拨向６点，  则有两种拨法：</a:t>
            </a:r>
            <a:endParaRPr lang="en-US" altLang="zh-CN" dirty="0">
              <a:ea typeface="宋体" panose="02010600030101010101" pitchFamily="2" charset="-122"/>
            </a:endParaRPr>
          </a:p>
          <a:p>
            <a:pPr marL="495300" lvl="1" indent="0">
              <a:buNone/>
            </a:pPr>
            <a:r>
              <a:rPr lang="zh-CN" altLang="en-US" dirty="0">
                <a:ea typeface="宋体" panose="02010600030101010101" pitchFamily="2" charset="-122"/>
              </a:rPr>
              <a:t>        ① 倒拨4格：10 - 4 = 6</a:t>
            </a:r>
            <a:endParaRPr lang="en-US" altLang="zh-CN" dirty="0">
              <a:ea typeface="宋体" panose="02010600030101010101" pitchFamily="2" charset="-122"/>
            </a:endParaRPr>
          </a:p>
          <a:p>
            <a:pPr marL="495300" lvl="1" indent="0">
              <a:buNone/>
            </a:pPr>
            <a:r>
              <a:rPr lang="zh-CN" altLang="en-US" dirty="0">
                <a:ea typeface="宋体" panose="02010600030101010101" pitchFamily="2" charset="-122"/>
              </a:rPr>
              <a:t>        ② 顺拨8格：10 + 8 = 18 </a:t>
            </a:r>
            <a:r>
              <a:rPr lang="en-US" altLang="zh-CN" dirty="0">
                <a:ea typeface="宋体" panose="02010600030101010101" pitchFamily="2" charset="-122"/>
              </a:rPr>
              <a:t>≡ </a:t>
            </a:r>
            <a:r>
              <a:rPr lang="zh-CN" altLang="en-US" dirty="0">
                <a:ea typeface="宋体" panose="02010600030101010101" pitchFamily="2" charset="-122"/>
              </a:rPr>
              <a:t>6             (</a:t>
            </a:r>
            <a:r>
              <a:rPr lang="en-US" altLang="zh-CN" dirty="0">
                <a:ea typeface="宋体" panose="02010600030101010101" pitchFamily="2" charset="-122"/>
              </a:rPr>
              <a:t>mod 12)</a:t>
            </a:r>
            <a:endParaRPr lang="en-US" altLang="zh-CN" dirty="0">
              <a:ea typeface="宋体" panose="02010600030101010101" pitchFamily="2" charset="-122"/>
            </a:endParaRPr>
          </a:p>
          <a:p>
            <a:pPr lvl="1"/>
            <a:r>
              <a:rPr lang="zh-CN" altLang="en-US" dirty="0">
                <a:ea typeface="宋体" panose="02010600030101010101" pitchFamily="2" charset="-122"/>
              </a:rPr>
              <a:t>         模12系统中：      10 - 4 </a:t>
            </a:r>
            <a:r>
              <a:rPr lang="en-US" altLang="zh-CN" dirty="0">
                <a:ea typeface="宋体" panose="02010600030101010101" pitchFamily="2" charset="-122"/>
              </a:rPr>
              <a:t>≡</a:t>
            </a:r>
            <a:r>
              <a:rPr lang="zh-CN" altLang="en-US" dirty="0">
                <a:ea typeface="宋体" panose="02010600030101010101" pitchFamily="2" charset="-122"/>
              </a:rPr>
              <a:t> 10 + 8     (</a:t>
            </a:r>
            <a:r>
              <a:rPr lang="en-US" altLang="zh-CN" dirty="0">
                <a:ea typeface="宋体" panose="02010600030101010101" pitchFamily="2" charset="-122"/>
              </a:rPr>
              <a:t>mod 12) </a:t>
            </a:r>
            <a:endParaRPr lang="en-US" altLang="zh-CN" dirty="0">
              <a:ea typeface="宋体" panose="02010600030101010101" pitchFamily="2" charset="-122"/>
            </a:endParaRPr>
          </a:p>
          <a:p>
            <a:pPr lvl="1"/>
            <a:r>
              <a:rPr lang="zh-CN" altLang="en-US" dirty="0">
                <a:ea typeface="宋体" panose="02010600030101010101" pitchFamily="2" charset="-122"/>
              </a:rPr>
              <a:t>                                         </a:t>
            </a:r>
            <a:r>
              <a:rPr lang="zh-CN" altLang="en-US" dirty="0">
                <a:solidFill>
                  <a:srgbClr val="FF0000"/>
                </a:solidFill>
                <a:ea typeface="宋体" panose="02010600030101010101" pitchFamily="2" charset="-122"/>
              </a:rPr>
              <a:t>- 4 </a:t>
            </a:r>
            <a:r>
              <a:rPr lang="en-US" altLang="zh-CN" dirty="0">
                <a:solidFill>
                  <a:srgbClr val="FF0000"/>
                </a:solidFill>
                <a:ea typeface="宋体" panose="02010600030101010101" pitchFamily="2" charset="-122"/>
              </a:rPr>
              <a:t>≡</a:t>
            </a:r>
            <a:r>
              <a:rPr lang="zh-CN" altLang="en-US" dirty="0">
                <a:solidFill>
                  <a:srgbClr val="FF0000"/>
                </a:solidFill>
                <a:ea typeface="宋体" panose="02010600030101010101" pitchFamily="2" charset="-122"/>
              </a:rPr>
              <a:t> 8            (</a:t>
            </a:r>
            <a:r>
              <a:rPr lang="en-US" altLang="zh-CN" dirty="0">
                <a:solidFill>
                  <a:srgbClr val="FF0000"/>
                </a:solidFill>
                <a:ea typeface="宋体" panose="02010600030101010101" pitchFamily="2" charset="-122"/>
              </a:rPr>
              <a:t>mod 12) </a:t>
            </a:r>
            <a:endParaRPr lang="en-US" altLang="zh-CN" dirty="0">
              <a:solidFill>
                <a:srgbClr val="FF0000"/>
              </a:solidFill>
              <a:ea typeface="宋体" panose="02010600030101010101" pitchFamily="2" charset="-122"/>
            </a:endParaRPr>
          </a:p>
          <a:p>
            <a:pPr lvl="1"/>
            <a:r>
              <a:rPr lang="en-US" altLang="zh-CN" dirty="0">
                <a:ea typeface="宋体" panose="02010600030101010101" pitchFamily="2" charset="-122"/>
              </a:rPr>
              <a:t>          </a:t>
            </a:r>
            <a:r>
              <a:rPr lang="zh-CN" altLang="en-US" dirty="0">
                <a:ea typeface="宋体" panose="02010600030101010101" pitchFamily="2" charset="-122"/>
              </a:rPr>
              <a:t>则，称8是- 4对模12的补码 （即：</a:t>
            </a:r>
            <a:r>
              <a:rPr lang="en-US" altLang="zh-CN" dirty="0">
                <a:ea typeface="宋体" panose="02010600030101010101" pitchFamily="2" charset="-122"/>
              </a:rPr>
              <a:t>- 4</a:t>
            </a:r>
            <a:r>
              <a:rPr lang="zh-CN" altLang="en-US" dirty="0">
                <a:ea typeface="宋体" panose="02010600030101010101" pitchFamily="2" charset="-122"/>
              </a:rPr>
              <a:t>的模</a:t>
            </a:r>
            <a:r>
              <a:rPr lang="en-US" altLang="zh-CN" dirty="0">
                <a:ea typeface="宋体" panose="02010600030101010101" pitchFamily="2" charset="-122"/>
              </a:rPr>
              <a:t>12</a:t>
            </a:r>
            <a:r>
              <a:rPr lang="zh-CN" altLang="en-US" dirty="0">
                <a:ea typeface="宋体" panose="02010600030101010101" pitchFamily="2" charset="-122"/>
              </a:rPr>
              <a:t>补码等于</a:t>
            </a:r>
            <a:r>
              <a:rPr lang="en-US" altLang="zh-CN" dirty="0">
                <a:ea typeface="宋体" panose="02010600030101010101" pitchFamily="2" charset="-122"/>
              </a:rPr>
              <a:t>8</a:t>
            </a:r>
            <a:r>
              <a:rPr lang="zh-CN" altLang="en-US" dirty="0">
                <a:ea typeface="宋体" panose="02010600030101010101" pitchFamily="2" charset="-122"/>
              </a:rPr>
              <a:t>）。</a:t>
            </a:r>
            <a:endParaRPr lang="zh-CN" altLang="en-US" dirty="0">
              <a:ea typeface="宋体" panose="02010600030101010101" pitchFamily="2" charset="-122"/>
            </a:endParaRPr>
          </a:p>
          <a:p>
            <a:pPr lvl="1"/>
            <a:r>
              <a:rPr lang="zh-CN" altLang="en-US" dirty="0">
                <a:ea typeface="宋体" panose="02010600030101010101" pitchFamily="2" charset="-122"/>
              </a:rPr>
              <a:t>                           同样有 -3 </a:t>
            </a:r>
            <a:r>
              <a:rPr lang="en-US" altLang="zh-CN" dirty="0">
                <a:ea typeface="宋体" panose="02010600030101010101" pitchFamily="2" charset="-122"/>
              </a:rPr>
              <a:t>≡</a:t>
            </a:r>
            <a:r>
              <a:rPr lang="zh-CN" altLang="en-US" dirty="0">
                <a:ea typeface="宋体" panose="02010600030101010101" pitchFamily="2" charset="-122"/>
              </a:rPr>
              <a:t> 9        （</a:t>
            </a:r>
            <a:r>
              <a:rPr lang="en-US" altLang="zh-CN" dirty="0">
                <a:ea typeface="宋体" panose="02010600030101010101" pitchFamily="2" charset="-122"/>
              </a:rPr>
              <a:t>mod 12）</a:t>
            </a:r>
            <a:endParaRPr lang="en-US" altLang="zh-CN" dirty="0">
              <a:ea typeface="宋体" panose="02010600030101010101" pitchFamily="2" charset="-122"/>
            </a:endParaRPr>
          </a:p>
          <a:p>
            <a:pPr lvl="1"/>
            <a:r>
              <a:rPr lang="en-US" altLang="zh-CN" dirty="0">
                <a:ea typeface="宋体" panose="02010600030101010101" pitchFamily="2" charset="-122"/>
              </a:rPr>
              <a:t>                                       -5 ≡ 7        （mod 12）</a:t>
            </a:r>
            <a:endParaRPr lang="en-US" altLang="zh-CN" dirty="0">
              <a:ea typeface="宋体" panose="02010600030101010101" pitchFamily="2" charset="-122"/>
            </a:endParaRPr>
          </a:p>
        </p:txBody>
      </p:sp>
      <p:sp>
        <p:nvSpPr>
          <p:cNvPr id="4" name="矩形 3"/>
          <p:cNvSpPr/>
          <p:nvPr/>
        </p:nvSpPr>
        <p:spPr>
          <a:xfrm>
            <a:off x="273803" y="5040139"/>
            <a:ext cx="11721885" cy="1569660"/>
          </a:xfrm>
          <a:prstGeom prst="rect">
            <a:avLst/>
          </a:prstGeom>
        </p:spPr>
        <p:txBody>
          <a:bodyPr wrap="square">
            <a:spAutoFit/>
          </a:bodyPr>
          <a:lstStyle/>
          <a:p>
            <a:pPr lvl="1"/>
            <a:r>
              <a:rPr kumimoji="1" lang="zh-CN" altLang="en-US" sz="2400" b="1" dirty="0">
                <a:latin typeface="微软雅黑" panose="020B0503020204020204" pitchFamily="34" charset="-122"/>
                <a:ea typeface="微软雅黑" panose="020B0503020204020204" pitchFamily="34" charset="-122"/>
              </a:rPr>
              <a:t>结论</a:t>
            </a:r>
            <a:r>
              <a:rPr kumimoji="1" lang="en-US" altLang="zh-CN" sz="2400" b="1" dirty="0">
                <a:latin typeface="微软雅黑" panose="020B0503020204020204" pitchFamily="34" charset="-122"/>
                <a:ea typeface="微软雅黑" panose="020B0503020204020204" pitchFamily="34" charset="-122"/>
              </a:rPr>
              <a:t>1</a:t>
            </a:r>
            <a:r>
              <a:rPr kumimoji="1" lang="zh-CN" altLang="en-US" sz="2400" b="1" dirty="0">
                <a:latin typeface="微软雅黑" panose="020B0503020204020204" pitchFamily="34" charset="-122"/>
                <a:ea typeface="微软雅黑" panose="020B0503020204020204" pitchFamily="34" charset="-122"/>
              </a:rPr>
              <a:t>：</a:t>
            </a:r>
            <a:r>
              <a:rPr kumimoji="1" lang="zh-CN" altLang="en-US" sz="2400" b="1" dirty="0">
                <a:solidFill>
                  <a:srgbClr val="009900"/>
                </a:solidFill>
                <a:latin typeface="微软雅黑" panose="020B0503020204020204" pitchFamily="34" charset="-122"/>
                <a:ea typeface="微软雅黑" panose="020B0503020204020204" pitchFamily="34" charset="-122"/>
              </a:rPr>
              <a:t>对于某一</a:t>
            </a:r>
            <a:r>
              <a:rPr kumimoji="1" lang="zh-CN" altLang="en-US" sz="2400" b="1" dirty="0">
                <a:solidFill>
                  <a:srgbClr val="FF0000"/>
                </a:solidFill>
                <a:latin typeface="微软雅黑" panose="020B0503020204020204" pitchFamily="34" charset="-122"/>
                <a:ea typeface="微软雅黑" panose="020B0503020204020204" pitchFamily="34" charset="-122"/>
              </a:rPr>
              <a:t>确定的模</a:t>
            </a:r>
            <a:r>
              <a:rPr kumimoji="1" lang="en-US" altLang="zh-CN" sz="2400" b="1" dirty="0">
                <a:solidFill>
                  <a:srgbClr val="FF0000"/>
                </a:solidFill>
                <a:latin typeface="微软雅黑" panose="020B0503020204020204" pitchFamily="34" charset="-122"/>
                <a:ea typeface="微软雅黑" panose="020B0503020204020204" pitchFamily="34" charset="-122"/>
              </a:rPr>
              <a:t>M</a:t>
            </a:r>
            <a:r>
              <a:rPr kumimoji="1" lang="zh-CN" altLang="en-US" sz="2400" b="1" dirty="0">
                <a:solidFill>
                  <a:srgbClr val="009900"/>
                </a:solidFill>
                <a:latin typeface="微软雅黑" panose="020B0503020204020204" pitchFamily="34" charset="-122"/>
                <a:ea typeface="微软雅黑" panose="020B0503020204020204" pitchFamily="34" charset="-122"/>
              </a:rPr>
              <a:t>，</a:t>
            </a:r>
            <a:r>
              <a:rPr kumimoji="1" lang="zh-CN" altLang="en-US" sz="2400" b="1" dirty="0">
                <a:solidFill>
                  <a:srgbClr val="FF0000"/>
                </a:solidFill>
                <a:latin typeface="微软雅黑" panose="020B0503020204020204" pitchFamily="34" charset="-122"/>
                <a:ea typeface="微软雅黑" panose="020B0503020204020204" pitchFamily="34" charset="-122"/>
              </a:rPr>
              <a:t>某数</a:t>
            </a:r>
            <a:r>
              <a:rPr kumimoji="1" lang="en-US" altLang="zh-CN" sz="2400" b="1" dirty="0">
                <a:solidFill>
                  <a:srgbClr val="FF0000"/>
                </a:solidFill>
                <a:latin typeface="微软雅黑" panose="020B0503020204020204" pitchFamily="34" charset="-122"/>
                <a:ea typeface="微软雅黑" panose="020B0503020204020204" pitchFamily="34" charset="-122"/>
              </a:rPr>
              <a:t>A</a:t>
            </a:r>
            <a:r>
              <a:rPr kumimoji="1" lang="zh-CN" altLang="en-US" sz="2400" b="1" dirty="0">
                <a:solidFill>
                  <a:srgbClr val="FF0000"/>
                </a:solidFill>
                <a:latin typeface="微软雅黑" panose="020B0503020204020204" pitchFamily="34" charset="-122"/>
                <a:ea typeface="微软雅黑" panose="020B0503020204020204" pitchFamily="34" charset="-122"/>
              </a:rPr>
              <a:t>减去</a:t>
            </a:r>
            <a:r>
              <a:rPr kumimoji="1" lang="zh-CN" altLang="en-US" sz="2400" b="1" dirty="0">
                <a:solidFill>
                  <a:srgbClr val="009900"/>
                </a:solidFill>
                <a:latin typeface="微软雅黑" panose="020B0503020204020204" pitchFamily="34" charset="-122"/>
                <a:ea typeface="微软雅黑" panose="020B0503020204020204" pitchFamily="34" charset="-122"/>
              </a:rPr>
              <a:t>小于模的</a:t>
            </a:r>
            <a:r>
              <a:rPr kumimoji="1" lang="zh-CN" altLang="en-US" sz="2400" b="1" dirty="0">
                <a:solidFill>
                  <a:srgbClr val="FF0000"/>
                </a:solidFill>
                <a:latin typeface="微软雅黑" panose="020B0503020204020204" pitchFamily="34" charset="-122"/>
                <a:ea typeface="微软雅黑" panose="020B0503020204020204" pitchFamily="34" charset="-122"/>
              </a:rPr>
              <a:t>另一数</a:t>
            </a:r>
            <a:r>
              <a:rPr kumimoji="1" lang="en-US" altLang="zh-CN" sz="2400" b="1" dirty="0">
                <a:solidFill>
                  <a:srgbClr val="FF0000"/>
                </a:solidFill>
                <a:latin typeface="微软雅黑" panose="020B0503020204020204" pitchFamily="34" charset="-122"/>
                <a:ea typeface="微软雅黑" panose="020B0503020204020204" pitchFamily="34" charset="-122"/>
              </a:rPr>
              <a:t>B</a:t>
            </a:r>
            <a:r>
              <a:rPr kumimoji="1" lang="zh-CN" altLang="en-US" sz="2400" b="1" dirty="0">
                <a:solidFill>
                  <a:srgbClr val="009900"/>
                </a:solidFill>
                <a:latin typeface="微软雅黑" panose="020B0503020204020204" pitchFamily="34" charset="-122"/>
                <a:ea typeface="微软雅黑" panose="020B0503020204020204" pitchFamily="34" charset="-122"/>
              </a:rPr>
              <a:t>，总可以</a:t>
            </a:r>
            <a:r>
              <a:rPr kumimoji="1" lang="zh-CN" altLang="en-US" sz="2400" b="1" dirty="0">
                <a:solidFill>
                  <a:srgbClr val="FF0000"/>
                </a:solidFill>
                <a:latin typeface="微软雅黑" panose="020B0503020204020204" pitchFamily="34" charset="-122"/>
                <a:ea typeface="微软雅黑" panose="020B0503020204020204" pitchFamily="34" charset="-122"/>
              </a:rPr>
              <a:t>用该数加上</a:t>
            </a:r>
            <a:r>
              <a:rPr kumimoji="1" lang="en-US" altLang="zh-CN" sz="2400" b="1" dirty="0">
                <a:solidFill>
                  <a:srgbClr val="FF0000"/>
                </a:solidFill>
                <a:latin typeface="微软雅黑" panose="020B0503020204020204" pitchFamily="34" charset="-122"/>
                <a:ea typeface="微软雅黑" panose="020B0503020204020204" pitchFamily="34" charset="-122"/>
              </a:rPr>
              <a:t>-B</a:t>
            </a:r>
            <a:r>
              <a:rPr kumimoji="1" lang="zh-CN" altLang="en-US" sz="2400" b="1" dirty="0">
                <a:solidFill>
                  <a:srgbClr val="FF0000"/>
                </a:solidFill>
                <a:latin typeface="微软雅黑" panose="020B0503020204020204" pitchFamily="34" charset="-122"/>
                <a:ea typeface="微软雅黑" panose="020B0503020204020204" pitchFamily="34" charset="-122"/>
              </a:rPr>
              <a:t>的补码</a:t>
            </a:r>
            <a:r>
              <a:rPr kumimoji="1" lang="zh-CN" altLang="en-US" sz="2400" b="1" dirty="0">
                <a:solidFill>
                  <a:srgbClr val="009900"/>
                </a:solidFill>
                <a:latin typeface="微软雅黑" panose="020B0503020204020204" pitchFamily="34" charset="-122"/>
                <a:ea typeface="微软雅黑" panose="020B0503020204020204" pitchFamily="34" charset="-122"/>
              </a:rPr>
              <a:t>来代替，即</a:t>
            </a:r>
            <a:endParaRPr kumimoji="1" lang="zh-CN" altLang="en-US" sz="2400" b="1" dirty="0">
              <a:solidFill>
                <a:srgbClr val="009900"/>
              </a:solidFill>
              <a:latin typeface="微软雅黑" panose="020B0503020204020204" pitchFamily="34" charset="-122"/>
              <a:ea typeface="微软雅黑" panose="020B0503020204020204" pitchFamily="34" charset="-122"/>
            </a:endParaRPr>
          </a:p>
          <a:p>
            <a:pPr lvl="1"/>
            <a:r>
              <a:rPr lang="zh-CN" altLang="en-US" sz="2400" b="1" dirty="0">
                <a:solidFill>
                  <a:srgbClr val="CC0000"/>
                </a:solidFill>
                <a:latin typeface="微软雅黑" panose="020B0503020204020204" pitchFamily="34" charset="-122"/>
                <a:ea typeface="微软雅黑" panose="020B0503020204020204" pitchFamily="34" charset="-122"/>
              </a:rPr>
              <a:t>补码（</a:t>
            </a:r>
            <a:r>
              <a:rPr lang="en-US" altLang="zh-CN" sz="2400" b="1" dirty="0">
                <a:solidFill>
                  <a:srgbClr val="CC0000"/>
                </a:solidFill>
                <a:latin typeface="微软雅黑" panose="020B0503020204020204" pitchFamily="34" charset="-122"/>
                <a:ea typeface="微软雅黑" panose="020B0503020204020204" pitchFamily="34" charset="-122"/>
              </a:rPr>
              <a:t>modular</a:t>
            </a:r>
            <a:r>
              <a:rPr lang="zh-CN" altLang="en-US" sz="2400" b="1" dirty="0">
                <a:solidFill>
                  <a:srgbClr val="CC0000"/>
                </a:solidFill>
                <a:latin typeface="微软雅黑" panose="020B0503020204020204" pitchFamily="34" charset="-122"/>
                <a:ea typeface="微软雅黑" panose="020B0503020204020204" pitchFamily="34" charset="-122"/>
              </a:rPr>
              <a:t>运算）：</a:t>
            </a:r>
            <a:r>
              <a:rPr lang="en-US" altLang="zh-CN" sz="2400" b="1" dirty="0">
                <a:solidFill>
                  <a:srgbClr val="CC0000"/>
                </a:solidFill>
                <a:latin typeface="微软雅黑" panose="020B0503020204020204" pitchFamily="34" charset="-122"/>
                <a:ea typeface="微软雅黑" panose="020B0503020204020204" pitchFamily="34" charset="-122"/>
              </a:rPr>
              <a:t>- </a:t>
            </a:r>
            <a:r>
              <a:rPr lang="zh-CN" altLang="en-US" sz="2400" b="1" dirty="0">
                <a:solidFill>
                  <a:srgbClr val="CC0000"/>
                </a:solidFill>
                <a:latin typeface="微软雅黑" panose="020B0503020204020204" pitchFamily="34" charset="-122"/>
                <a:ea typeface="微软雅黑" panose="020B0503020204020204" pitchFamily="34" charset="-122"/>
              </a:rPr>
              <a:t>和</a:t>
            </a:r>
            <a:r>
              <a:rPr lang="en-US" altLang="zh-CN" sz="2400" b="1" dirty="0">
                <a:solidFill>
                  <a:srgbClr val="CC0000"/>
                </a:solidFill>
                <a:latin typeface="微软雅黑" panose="020B0503020204020204" pitchFamily="34" charset="-122"/>
                <a:ea typeface="微软雅黑" panose="020B0503020204020204" pitchFamily="34" charset="-122"/>
              </a:rPr>
              <a:t>+ </a:t>
            </a:r>
            <a:r>
              <a:rPr lang="zh-CN" altLang="en-US" sz="2400" b="1" dirty="0">
                <a:solidFill>
                  <a:srgbClr val="CC0000"/>
                </a:solidFill>
                <a:latin typeface="微软雅黑" panose="020B0503020204020204" pitchFamily="34" charset="-122"/>
                <a:ea typeface="微软雅黑" panose="020B0503020204020204" pitchFamily="34" charset="-122"/>
              </a:rPr>
              <a:t>的统一</a:t>
            </a:r>
            <a:endParaRPr lang="en-US" altLang="zh-CN" sz="2400" b="1" dirty="0">
              <a:solidFill>
                <a:srgbClr val="CC0000"/>
              </a:solidFill>
              <a:latin typeface="微软雅黑" panose="020B0503020204020204" pitchFamily="34" charset="-122"/>
              <a:ea typeface="微软雅黑" panose="020B0503020204020204" pitchFamily="34" charset="-122"/>
            </a:endParaRPr>
          </a:p>
          <a:p>
            <a:pPr lvl="1"/>
            <a:r>
              <a:rPr kumimoji="1" lang="zh-CN" altLang="en-US" sz="2400" b="1" dirty="0">
                <a:latin typeface="微软雅黑" panose="020B0503020204020204" pitchFamily="34" charset="-122"/>
                <a:ea typeface="微软雅黑" panose="020B0503020204020204" pitchFamily="34" charset="-122"/>
              </a:rPr>
              <a:t>结论</a:t>
            </a:r>
            <a:r>
              <a:rPr kumimoji="1" lang="en-US" altLang="zh-CN" sz="2400" b="1" dirty="0">
                <a:latin typeface="微软雅黑" panose="020B0503020204020204" pitchFamily="34" charset="-122"/>
                <a:ea typeface="微软雅黑" panose="020B0503020204020204" pitchFamily="34" charset="-122"/>
              </a:rPr>
              <a:t>2</a:t>
            </a:r>
            <a:r>
              <a:rPr kumimoji="1" lang="zh-CN" altLang="en-US" sz="2400" b="1" dirty="0">
                <a:latin typeface="微软雅黑" panose="020B0503020204020204" pitchFamily="34" charset="-122"/>
                <a:ea typeface="微软雅黑" panose="020B0503020204020204" pitchFamily="34" charset="-122"/>
              </a:rPr>
              <a:t>： </a:t>
            </a:r>
            <a:r>
              <a:rPr kumimoji="1" lang="zh-CN" altLang="en-US" sz="2400" b="1" dirty="0">
                <a:solidFill>
                  <a:srgbClr val="009900"/>
                </a:solidFill>
                <a:latin typeface="微软雅黑" panose="020B0503020204020204" pitchFamily="34" charset="-122"/>
                <a:ea typeface="微软雅黑" panose="020B0503020204020204" pitchFamily="34" charset="-122"/>
              </a:rPr>
              <a:t>一</a:t>
            </a:r>
            <a:r>
              <a:rPr kumimoji="1" lang="zh-CN" altLang="en-US" sz="2400" b="1" dirty="0">
                <a:solidFill>
                  <a:srgbClr val="FF0000"/>
                </a:solidFill>
                <a:latin typeface="微软雅黑" panose="020B0503020204020204" pitchFamily="34" charset="-122"/>
                <a:ea typeface="微软雅黑" panose="020B0503020204020204" pitchFamily="34" charset="-122"/>
              </a:rPr>
              <a:t>个负数</a:t>
            </a:r>
            <a:r>
              <a:rPr kumimoji="1" lang="en-US" altLang="zh-CN" sz="2400" b="1" dirty="0">
                <a:solidFill>
                  <a:srgbClr val="FF0000"/>
                </a:solidFill>
                <a:latin typeface="微软雅黑" panose="020B0503020204020204" pitchFamily="34" charset="-122"/>
                <a:ea typeface="微软雅黑" panose="020B0503020204020204" pitchFamily="34" charset="-122"/>
              </a:rPr>
              <a:t>X</a:t>
            </a:r>
            <a:r>
              <a:rPr kumimoji="1" lang="zh-CN" altLang="en-US" sz="2400" b="1" dirty="0">
                <a:solidFill>
                  <a:srgbClr val="009900"/>
                </a:solidFill>
                <a:latin typeface="微软雅黑" panose="020B0503020204020204" pitchFamily="34" charset="-122"/>
                <a:ea typeface="微软雅黑" panose="020B0503020204020204" pitchFamily="34" charset="-122"/>
              </a:rPr>
              <a:t>的</a:t>
            </a:r>
            <a:r>
              <a:rPr kumimoji="1" lang="zh-CN" altLang="en-US" sz="2400" b="1" dirty="0">
                <a:solidFill>
                  <a:srgbClr val="FF0000"/>
                </a:solidFill>
                <a:latin typeface="微软雅黑" panose="020B0503020204020204" pitchFamily="34" charset="-122"/>
                <a:ea typeface="微软雅黑" panose="020B0503020204020204" pitchFamily="34" charset="-122"/>
              </a:rPr>
              <a:t>补码</a:t>
            </a:r>
            <a:r>
              <a:rPr kumimoji="1" lang="zh-CN" altLang="en-US" sz="2400" b="1" dirty="0">
                <a:solidFill>
                  <a:srgbClr val="009900"/>
                </a:solidFill>
                <a:latin typeface="微软雅黑" panose="020B0503020204020204" pitchFamily="34" charset="-122"/>
                <a:ea typeface="微软雅黑" panose="020B0503020204020204" pitchFamily="34" charset="-122"/>
              </a:rPr>
              <a:t>等于模</a:t>
            </a:r>
            <a:r>
              <a:rPr kumimoji="1" lang="en-US" altLang="zh-CN" sz="2400" b="1" dirty="0">
                <a:solidFill>
                  <a:srgbClr val="009900"/>
                </a:solidFill>
                <a:latin typeface="微软雅黑" panose="020B0503020204020204" pitchFamily="34" charset="-122"/>
                <a:ea typeface="微软雅黑" panose="020B0503020204020204" pitchFamily="34" charset="-122"/>
              </a:rPr>
              <a:t>M</a:t>
            </a:r>
            <a:r>
              <a:rPr kumimoji="1" lang="zh-CN" altLang="en-US" sz="2400" b="1" dirty="0">
                <a:solidFill>
                  <a:srgbClr val="009900"/>
                </a:solidFill>
                <a:latin typeface="微软雅黑" panose="020B0503020204020204" pitchFamily="34" charset="-122"/>
                <a:ea typeface="微软雅黑" panose="020B0503020204020204" pitchFamily="34" charset="-122"/>
              </a:rPr>
              <a:t>加上该负数</a:t>
            </a:r>
            <a:r>
              <a:rPr kumimoji="1" lang="en-US" altLang="zh-CN" sz="2400" b="1" dirty="0">
                <a:solidFill>
                  <a:srgbClr val="009900"/>
                </a:solidFill>
                <a:latin typeface="微软雅黑" panose="020B0503020204020204" pitchFamily="34" charset="-122"/>
                <a:ea typeface="微软雅黑" panose="020B0503020204020204" pitchFamily="34" charset="-122"/>
              </a:rPr>
              <a:t>X</a:t>
            </a:r>
            <a:r>
              <a:rPr kumimoji="1" lang="zh-CN" altLang="en-US" sz="2400" b="1" dirty="0">
                <a:solidFill>
                  <a:srgbClr val="009900"/>
                </a:solidFill>
                <a:latin typeface="微软雅黑" panose="020B0503020204020204" pitchFamily="34" charset="-122"/>
                <a:ea typeface="微软雅黑" panose="020B0503020204020204" pitchFamily="34" charset="-122"/>
              </a:rPr>
              <a:t>，即 </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034062" y="5429765"/>
            <a:ext cx="2858155" cy="461665"/>
          </a:xfrm>
          <a:prstGeom prst="rect">
            <a:avLst/>
          </a:prstGeom>
          <a:noFill/>
        </p:spPr>
        <p:txBody>
          <a:bodyPr wrap="none" rtlCol="0">
            <a:spAutoFit/>
          </a:bodyPr>
          <a:lstStyle/>
          <a:p>
            <a:r>
              <a:rPr lang="en-US" altLang="zh-CN" sz="2400" b="1" dirty="0"/>
              <a:t> A  + [–B]</a:t>
            </a:r>
            <a:r>
              <a:rPr lang="zh-CN" altLang="en-US" sz="2400" b="1" baseline="-25000" dirty="0"/>
              <a:t>补</a:t>
            </a:r>
            <a:r>
              <a:rPr lang="en-US" altLang="zh-CN" sz="2400" b="1" dirty="0"/>
              <a:t> (mod M)</a:t>
            </a:r>
            <a:endParaRPr lang="zh-CN" altLang="en-US" sz="2400" b="1" dirty="0"/>
          </a:p>
        </p:txBody>
      </p:sp>
      <p:sp>
        <p:nvSpPr>
          <p:cNvPr id="6" name="文本框 5"/>
          <p:cNvSpPr txBox="1"/>
          <p:nvPr/>
        </p:nvSpPr>
        <p:spPr>
          <a:xfrm>
            <a:off x="7860729" y="6117138"/>
            <a:ext cx="3502882" cy="461665"/>
          </a:xfrm>
          <a:prstGeom prst="rect">
            <a:avLst/>
          </a:prstGeom>
          <a:noFill/>
        </p:spPr>
        <p:txBody>
          <a:bodyPr wrap="none" rtlCol="0">
            <a:spAutoFit/>
          </a:bodyPr>
          <a:lstStyle/>
          <a:p>
            <a:r>
              <a:rPr lang="en-US" altLang="zh-CN" sz="2400" b="1" dirty="0"/>
              <a:t>[X]</a:t>
            </a:r>
            <a:r>
              <a:rPr lang="zh-CN" altLang="en-US" sz="2400" b="1" baseline="-25000" dirty="0"/>
              <a:t>补</a:t>
            </a:r>
            <a:r>
              <a:rPr lang="en-US" altLang="zh-CN" sz="2400" b="1" dirty="0"/>
              <a:t> =  (M + X) (mod M)</a:t>
            </a:r>
            <a:endParaRPr lang="zh-CN" altLang="en-US" sz="2400" b="1" dirty="0"/>
          </a:p>
        </p:txBody>
      </p:sp>
      <p:sp>
        <p:nvSpPr>
          <p:cNvPr id="8" name="文本框 7"/>
          <p:cNvSpPr txBox="1"/>
          <p:nvPr/>
        </p:nvSpPr>
        <p:spPr>
          <a:xfrm>
            <a:off x="3252065" y="5406519"/>
            <a:ext cx="966931" cy="461665"/>
          </a:xfrm>
          <a:prstGeom prst="rect">
            <a:avLst/>
          </a:prstGeom>
          <a:noFill/>
        </p:spPr>
        <p:txBody>
          <a:bodyPr wrap="none" rtlCol="0">
            <a:spAutoFit/>
          </a:bodyPr>
          <a:lstStyle/>
          <a:p>
            <a:r>
              <a:rPr lang="en-US" altLang="zh-CN" sz="2400" b="1" dirty="0"/>
              <a:t>A-B =</a:t>
            </a:r>
            <a:endParaRPr lang="zh-CN" altLang="en-US" sz="2400" b="1" dirty="0"/>
          </a:p>
        </p:txBody>
      </p:sp>
      <p:sp>
        <p:nvSpPr>
          <p:cNvPr id="11" name="文本框 10"/>
          <p:cNvSpPr txBox="1"/>
          <p:nvPr/>
        </p:nvSpPr>
        <p:spPr>
          <a:xfrm>
            <a:off x="9189011" y="5391021"/>
            <a:ext cx="1960793" cy="461665"/>
          </a:xfrm>
          <a:prstGeom prst="rect">
            <a:avLst/>
          </a:prstGeom>
          <a:noFill/>
        </p:spPr>
        <p:txBody>
          <a:bodyPr wrap="none" rtlCol="0">
            <a:spAutoFit/>
          </a:bodyPr>
          <a:lstStyle/>
          <a:p>
            <a:r>
              <a:rPr lang="en-US" altLang="zh-CN" sz="2400" b="1" dirty="0">
                <a:solidFill>
                  <a:srgbClr val="FF0000"/>
                </a:solidFill>
              </a:rPr>
              <a:t>[–B]</a:t>
            </a:r>
            <a:r>
              <a:rPr lang="zh-CN" altLang="en-US" sz="2400" b="1" baseline="-25000" dirty="0">
                <a:solidFill>
                  <a:srgbClr val="FF0000"/>
                </a:solidFill>
              </a:rPr>
              <a:t>补</a:t>
            </a:r>
            <a:r>
              <a:rPr lang="en-US" altLang="zh-CN" sz="2400" b="1" dirty="0">
                <a:solidFill>
                  <a:srgbClr val="FF0000"/>
                </a:solidFill>
              </a:rPr>
              <a:t> </a:t>
            </a:r>
            <a:r>
              <a:rPr lang="zh-CN" altLang="en-US" sz="2400" b="1" dirty="0">
                <a:solidFill>
                  <a:srgbClr val="FF0000"/>
                </a:solidFill>
              </a:rPr>
              <a:t>是正数</a:t>
            </a:r>
            <a:endParaRPr lang="zh-CN" altLang="en-US" sz="2400" b="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8" grpId="0"/>
      <p:bldP spid="11" grpId="0"/>
    </p:bldLst>
  </p:timing>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6474</Words>
  <Application>WPS 演示</Application>
  <PresentationFormat>宽屏</PresentationFormat>
  <Paragraphs>974</Paragraphs>
  <Slides>32</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Times New Roman</vt:lpstr>
      <vt:lpstr>微软雅黑</vt:lpstr>
      <vt:lpstr>AngsanaUPC</vt:lpstr>
      <vt:lpstr>Microsoft Sans Serif</vt:lpstr>
      <vt:lpstr>黑体</vt:lpstr>
      <vt:lpstr>Arial Unicode MS</vt:lpstr>
      <vt:lpstr>slides</vt:lpstr>
      <vt:lpstr>第 3 讲</vt:lpstr>
      <vt:lpstr>学习内容</vt:lpstr>
      <vt:lpstr>定点数的编码表示学习目标</vt:lpstr>
      <vt:lpstr>定点与浮点表示</vt:lpstr>
      <vt:lpstr>定点与浮点表示</vt:lpstr>
      <vt:lpstr>定点数的编码表示-原码</vt:lpstr>
      <vt:lpstr>定点数的编码表示-原码</vt:lpstr>
      <vt:lpstr>定点数的编码表示-补码</vt:lpstr>
      <vt:lpstr>定点数的编码表示-补码</vt:lpstr>
      <vt:lpstr>定点数的编码表示-补码</vt:lpstr>
      <vt:lpstr>定点数的编码表示-补码</vt:lpstr>
      <vt:lpstr>定点数的编码表示-特殊数的补码</vt:lpstr>
      <vt:lpstr>定点数的编码表示-特殊数的补码</vt:lpstr>
      <vt:lpstr>定点数的编码表示-特殊数的补码</vt:lpstr>
      <vt:lpstr>定点数的编码表示-补码与真值之间的简便转换</vt:lpstr>
      <vt:lpstr>定点数的编码表示-补码与真值之间的简便转换</vt:lpstr>
      <vt:lpstr>定点数的编码表示-求补码的真值</vt:lpstr>
      <vt:lpstr>定点数的编码表示-根据[x]补求[-x]补</vt:lpstr>
      <vt:lpstr>定点数的编码表示-机器数的表示范围</vt:lpstr>
      <vt:lpstr>定点数的编码表示-溢出的概念</vt:lpstr>
      <vt:lpstr>定点数的编码表示-移码表示法</vt:lpstr>
      <vt:lpstr>回顾与练习</vt:lpstr>
      <vt:lpstr>整数的表示学习内容</vt:lpstr>
      <vt:lpstr>整数的表示学习目标</vt:lpstr>
      <vt:lpstr>无符号整数的表示</vt:lpstr>
      <vt:lpstr>带符号整数的表示</vt:lpstr>
      <vt:lpstr>带符号整数和无符号数的比较</vt:lpstr>
      <vt:lpstr>扩展操作举例</vt:lpstr>
      <vt:lpstr>C语言程序中的整数</vt:lpstr>
      <vt:lpstr>C语言程序中的整数</vt:lpstr>
      <vt:lpstr>C语言程序中的整数</vt:lpstr>
      <vt:lpstr>回顾与练习</vt:lpstr>
    </vt:vector>
  </TitlesOfParts>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cfyuan</dc:creator>
  <dc:subject>Basic Concepts</dc:subject>
  <cp:lastModifiedBy>张光建</cp:lastModifiedBy>
  <cp:revision>830</cp:revision>
  <cp:lastPrinted>1998-05-11T16:40:00Z</cp:lastPrinted>
  <dcterms:created xsi:type="dcterms:W3CDTF">1996-09-09T11:21:00Z</dcterms:created>
  <dcterms:modified xsi:type="dcterms:W3CDTF">2021-09-12T14:12:27Z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635E383664124FA99F73CE84DCDE06CA</vt:lpwstr>
  </property>
  <property fmtid="{D5CDD505-2E9C-101B-9397-08002B2CF9AE}" pid="23" name="KSOProductBuildVer">
    <vt:lpwstr>2052-11.1.0.10700</vt:lpwstr>
  </property>
</Properties>
</file>