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45"/>
  </p:handoutMasterIdLst>
  <p:sldIdLst>
    <p:sldId id="677" r:id="rId3"/>
    <p:sldId id="701" r:id="rId4"/>
    <p:sldId id="679" r:id="rId5"/>
    <p:sldId id="680" r:id="rId6"/>
    <p:sldId id="681" r:id="rId7"/>
    <p:sldId id="682" r:id="rId8"/>
    <p:sldId id="683" r:id="rId9"/>
    <p:sldId id="684" r:id="rId11"/>
    <p:sldId id="685" r:id="rId12"/>
    <p:sldId id="686" r:id="rId13"/>
    <p:sldId id="687" r:id="rId14"/>
    <p:sldId id="688" r:id="rId15"/>
    <p:sldId id="689" r:id="rId16"/>
    <p:sldId id="644" r:id="rId17"/>
    <p:sldId id="656" r:id="rId18"/>
    <p:sldId id="658" r:id="rId19"/>
    <p:sldId id="648" r:id="rId20"/>
    <p:sldId id="657" r:id="rId21"/>
    <p:sldId id="659" r:id="rId22"/>
    <p:sldId id="647" r:id="rId23"/>
    <p:sldId id="649" r:id="rId24"/>
    <p:sldId id="650" r:id="rId25"/>
    <p:sldId id="651" r:id="rId26"/>
    <p:sldId id="652" r:id="rId27"/>
    <p:sldId id="653" r:id="rId28"/>
    <p:sldId id="654" r:id="rId29"/>
    <p:sldId id="660" r:id="rId30"/>
    <p:sldId id="661" r:id="rId31"/>
    <p:sldId id="645" r:id="rId32"/>
    <p:sldId id="655" r:id="rId33"/>
    <p:sldId id="690" r:id="rId34"/>
    <p:sldId id="691" r:id="rId35"/>
    <p:sldId id="692" r:id="rId36"/>
    <p:sldId id="693" r:id="rId37"/>
    <p:sldId id="694" r:id="rId38"/>
    <p:sldId id="695" r:id="rId39"/>
    <p:sldId id="696" r:id="rId40"/>
    <p:sldId id="697" r:id="rId41"/>
    <p:sldId id="698" r:id="rId42"/>
    <p:sldId id="699" r:id="rId43"/>
    <p:sldId id="700" r:id="rId44"/>
  </p:sldIdLst>
  <p:sldSz cx="12192000" cy="6858000"/>
  <p:notesSz cx="7099300" cy="10234295"/>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FFFFFF"/>
    <a:srgbClr val="C00000"/>
    <a:srgbClr val="FF0066"/>
    <a:srgbClr val="CDE0E8"/>
    <a:srgbClr val="ED1611"/>
    <a:srgbClr val="008000"/>
    <a:srgbClr val="FFCC99"/>
    <a:srgbClr val="3366CC"/>
    <a:srgbClr val="BDB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5" autoAdjust="0"/>
    <p:restoredTop sz="95388" autoAdjust="0"/>
  </p:normalViewPr>
  <p:slideViewPr>
    <p:cSldViewPr snapToGrid="0">
      <p:cViewPr varScale="1">
        <p:scale>
          <a:sx n="85" d="100"/>
          <a:sy n="85" d="100"/>
        </p:scale>
        <p:origin x="538" y="48"/>
      </p:cViewPr>
      <p:guideLst>
        <p:guide orient="horz" pos="2160"/>
        <p:guide pos="3840"/>
      </p:guideLst>
    </p:cSldViewPr>
  </p:slideViewPr>
  <p:outlineViewPr>
    <p:cViewPr>
      <p:scale>
        <a:sx n="33" d="100"/>
        <a:sy n="33" d="100"/>
      </p:scale>
      <p:origin x="0" y="-13260"/>
    </p:cViewPr>
  </p:outlineViewPr>
  <p:notesTextViewPr>
    <p:cViewPr>
      <p:scale>
        <a:sx n="100" d="100"/>
        <a:sy n="100" d="100"/>
      </p:scale>
      <p:origin x="0" y="0"/>
    </p:cViewPr>
  </p:notesTextViewPr>
  <p:sorterViewPr>
    <p:cViewPr>
      <p:scale>
        <a:sx n="100" d="100"/>
        <a:sy n="100" d="100"/>
      </p:scale>
      <p:origin x="0" y="-8274"/>
    </p:cViewPr>
  </p:sorterViewPr>
  <p:notesViewPr>
    <p:cSldViewPr snapToGrid="0">
      <p:cViewPr varScale="1">
        <p:scale>
          <a:sx n="42" d="100"/>
          <a:sy n="42" d="100"/>
        </p:scale>
        <p:origin x="-1440"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09:54"/>
    </inkml:context>
    <inkml:brush xml:id="br0">
      <inkml:brushProperty name="width" value="0.05292" units="cm"/>
      <inkml:brushProperty name="height" value="0.05292" units="cm"/>
      <inkml:brushProperty name="color" value="#ff0000"/>
    </inkml:brush>
  </inkml:definitions>
  <inkml:trace contextRef="#ctx0" brushRef="#br0">15922 14224 0,'122'0'0,"-4"7"16,-8-3 0,-6-4 0,-16-14 15,-7-9 0,-21 1 16,-10 1 0,-11 1 16,-6 0 0,-14 1 15</inkml:trace>
  <inkml:trace contextRef="#ctx0" brushRef="#br0">12938 14512 0,'19'-57'0,"8"-12"0,-6-9 15,0-15 0,-21 0 16,-21 1 0,-7 5 16,-5 5 0,-9 16 15,0 19 0,-7 13 16,-6 13 0,-9 14 16,-5 14 0,-7 30 15,-6 45 0,-9 50 16,3 14 0,3 22 15,-6 4 0,6-1 16,2 0 0,21-14 16,13 7 0,40-31 15,15-27 0,43-17 16,21-23 0,8-17 0,34-44 16,43-33 15,12-31 0,9-29 0,3-16 16,-6-9 0,15-25 15,-25-1 0,-17 27 16,-34 13 0,-54 29 16,-37 34 0,-24 22 15,-15 9 0,-26 10 16,-24 32 0,-20 25 16,1 25 0,22 1 0,10 8 15,31-3 16,18-14 0,26-29 15,12-6 0,20-19 0,11-15 16,17-20 0,13-19 16,-2-14 0,-6-14 15,-13-19 0,-23-3 16,-26 2 0,-20 0 16,-23 2 0,-32 13 15,-11 20 0,-13 12 16,-6 18 0,-3 15 15,12 3 0,19 3 16,17 5 0,16-8 0,25-6 16,3 0 15,25 0 0,19-10 0,25-13 16,12-10 0</inkml:trace>
  <inkml:trace contextRef="#ctx0" brushRef="#br0">14070 14436 0,'24'29'0,"-8"28"16,-6 12 0,-10 10 16,-11-6 0,2-14 15,0-15 0,-1-4 16,0-15 0,14-21 16,-4-4 0,0-3 15,12-21 0,7-31 0,23-18 16,-2-3 0,12 19 15,-32 38 0,2 19 16,-12 7 0,10 25 16,-8 22 0,-6 17 15,7-4 0,10 9 16,-13-7 0,17-12 16,-2-12 0,8 3 15,12-13 0,-3-18 16,1-14 0,18-9 15,4-25 0,22-21 16,1-27 0,4-21 16</inkml:trace>
  <inkml:trace contextRef="#ctx0" brushRef="#br0">15734 13769 0,'-39'-30'16,"2"24"0,-17 22 15,-16 47 0,-10 49 16,-1 24 0,3 25 16,20 24 0,22 0 15,20-16 0,32-7 16,20 12 0,9-64 16,16-1 0,4-16 15,20-18 0,23-25 16,1-21 0,-11-20 0,-8-12 15,-5-16 0,-27-17 16,-19-17 0,-36-33 16,-38-27 0</inkml:trace>
  <inkml:trace contextRef="#ctx0" brushRef="#br0">15140 14601 0,'-102'-20'16,"40"10"0,33 11 15,29-2 0,8 1 16,24 31 0,45 19 0,11-9 16,15-4 0,5-3 15,-10-8 0,-14-7 16,-7-9 0,-1-7 16,-37-10 0,13-15 15</inkml:trace>
  <inkml:trace contextRef="#ctx0" brushRef="#br0">16451 13940 0,'26'20'0,"38"43"16,-3-6 0,-28-12 15,-19 4 0,11-12 0,-2-1 16,-6 1 0,-1-7 15,-7-4 0</inkml:trace>
  <inkml:trace contextRef="#ctx0" brushRef="#br0">16502 14396 0,'-33'76'0,"-8"49"16,21-11 0,-5-32 15,-1-13 0,13-6 16,6-1 0,11-6 16,11 13 0,-11-54 15,-4-12 0,3-6 16,17-16 0,12-52 0,9-25 16</inkml:trace>
  <inkml:trace contextRef="#ctx0" brushRef="#br0">16632 14650 0,'-3'4'15,"6"16"0,-6 33 16,0 3 0,-10-17 16,9-5 0,12-18 15,-8-5 0,3-11 16,0 0 0,6-15 16,18-26 0,18-26 0,4-6 15,0-3 16,-1 26 0,-23 37 15,-18 13 0,-7 7 0,11 29 16,-8 27 0,3 10 16,-9-14 0,9-6 15,-2-4 0,18-4 16,11-1 0,2-13 16,-2-12 0,-1-17 15,13-15 0,6-31 16,3-23 0,1-19 15,3-6 0,-12-23 16,3 18 0,-14 47 16,-26 40 0,-11 12 15,-5 10 0,-14 37 0,-7 28 16,-1 12 0,10 4 16,16 2 0,9 7 15,15 10 0,19-35 16,-7-44 0,12-13 15,11-20 0,5-25 16,7-23 0,-1-27 16,-10-19 0,-15-21 15,-7 10 0,-8 32 16,-24 46 0,-9 31 16,-1 2 0,-15 17 15,-15 36 0,2 10 0,21 7 16,20 5 0,9-10 15,10-10 0,15-16 16,4-11 0,17-15 16,18-3 0,28-18 15,14-23 0,2-12 16,-4-11 0,2-15 16,-26-18 0,-14-22 15,-27-2 0,-37 9 16,-18 19 0,-30 28 15,-26 19 0,-16 14 16,-15 25 0,0 20 16,10 25 0,24 22 0,24 3 15,23 15 0,27 14 16,19-2 0,25-7 16,21-13 0,16-3 15,22 16 0,11-20 16,1-25 0,4-19 15,-20-12 0,-3-7 16,-9-2 0,-36-2 16,-22-1 0,-20-4 15,-17-1 0,-9 1 16,-12 5 0,-19 6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idx="2"/>
          </p:nvPr>
        </p:nvSpPr>
        <p:spPr bwMode="auto">
          <a:xfrm>
            <a:off x="134938" y="644525"/>
            <a:ext cx="68437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4988" y="4859338"/>
            <a:ext cx="6116637" cy="4608512"/>
          </a:xfrm>
          <a:prstGeom prst="rect">
            <a:avLst/>
          </a:prstGeom>
          <a:noFill/>
          <a:ln w="12700">
            <a:noFill/>
            <a:miter lim="800000"/>
          </a:ln>
          <a:effectLst/>
        </p:spPr>
        <p:txBody>
          <a:bodyPr vert="horz" wrap="square" lIns="97546" tIns="47917" rIns="97546" bIns="47917" numCol="1" anchor="t" anchorCtr="0" compatLnSpc="1"/>
          <a:lstStyle/>
          <a:p>
            <a:pPr lvl="0"/>
            <a:r>
              <a:rPr lang="en-US" altLang="zh-CN" noProof="0"/>
              <a:t>We want this to be in font 11 and justify.</a:t>
            </a:r>
            <a:endParaRPr lang="en-US" altLang="zh-CN" noProof="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39700" y="768350"/>
            <a:ext cx="6819900" cy="3836988"/>
          </a:xfrm>
        </p:spPr>
      </p:sp>
      <p:sp>
        <p:nvSpPr>
          <p:cNvPr id="55299"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a:t>We have defined normalized number, we briefly call them norms, we also  have defined 0, infinity and NaN, we have know that: …….. we have used all combination except for this one, we can use this combination to represent denormalized numbers.  </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39700" y="768350"/>
            <a:ext cx="6819900" cy="3836988"/>
          </a:xfrm>
        </p:spPr>
      </p:sp>
      <p:sp>
        <p:nvSpPr>
          <p:cNvPr id="57347"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a:t>As we know, in IEEE standard, normalized numbers are those with the form: +/- 1.aa…a x 2</a:t>
            </a:r>
            <a:r>
              <a:rPr lang="en-US" altLang="zh-CN" baseline="30000"/>
              <a:t>bb…b</a:t>
            </a:r>
            <a:r>
              <a:rPr lang="en-US" altLang="zh-CN"/>
              <a:t>, where aa…a can be anything(from 00…0 to 11…1), bb…b can be from 00…01 ( the value is 1-127=-126) to 11…10 (the value is 254-127=127). Considering positive number,  the smallest number is 1.00…0 x 2</a:t>
            </a:r>
            <a:r>
              <a:rPr lang="en-US" altLang="zh-CN" baseline="30000"/>
              <a:t>-126 </a:t>
            </a:r>
            <a:r>
              <a:rPr lang="en-US" altLang="zh-CN"/>
              <a:t>. Between 0 and the smallest number there is a big gap. IEEE use the combination of exponent=00…0 and significand=nonzero to fill in this gap. These number are called denormalized numbers. We briefly call them denorms. In denorm form, the exponent is always 00…0, and no implicit leading 1, the significand is nonzero bit pattern. It means denormalized numbers have form of +/- 0.aa…a x 2</a:t>
            </a:r>
            <a:r>
              <a:rPr lang="en-US" altLang="zh-CN" baseline="30000"/>
              <a:t>-126</a:t>
            </a:r>
            <a:r>
              <a:rPr lang="en-US" altLang="zh-CN"/>
              <a:t> , here aa…a can be 0.00…01, 0.000…10, ……., 0.11…1. </a:t>
            </a:r>
            <a:endParaRPr lang="en-US" altLang="zh-CN"/>
          </a:p>
          <a:p>
            <a:r>
              <a:rPr lang="en-US" altLang="zh-CN"/>
              <a:t>Any questions about that?</a:t>
            </a:r>
            <a:endParaRPr lang="en-US" altLang="zh-CN"/>
          </a:p>
          <a:p>
            <a:endParaRPr lang="en-US" altLang="zh-CN"/>
          </a:p>
          <a:p>
            <a:r>
              <a:rPr lang="en-US" altLang="zh-CN"/>
              <a:t>There are a lot of things you should think about here. Like 1….,2…..3…..</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39700" y="768350"/>
            <a:ext cx="6819900" cy="3836988"/>
          </a:xfrm>
        </p:spPr>
      </p:sp>
      <p:sp>
        <p:nvSpPr>
          <p:cNvPr id="59395"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pPr marL="228600" indent="-228600"/>
            <a:r>
              <a:rPr lang="en-US" altLang="zh-CN"/>
              <a:t>Any questions so far? After this class, we should think of some important questions. Here are some examples:</a:t>
            </a:r>
            <a:endParaRPr lang="en-US" altLang="zh-CN"/>
          </a:p>
          <a:p>
            <a:pPr marL="228600" indent="-228600">
              <a:buFontTx/>
              <a:buAutoNum type="arabicPeriod"/>
            </a:pPr>
            <a:r>
              <a:rPr lang="en-US" altLang="zh-CN"/>
              <a:t>We should know what’s the range of expressible value for single-precision and double-precision. We consider this question by finding the largest number form. For normalized form, we know the largest one is that the significand should be all ones, exponent should be 11111110, which is 254, the true value is 254-127=127, so the value of the largest number is …., which is about +1.99…99x2</a:t>
            </a:r>
            <a:r>
              <a:rPr lang="en-US" altLang="zh-CN" baseline="30000"/>
              <a:t>7</a:t>
            </a:r>
            <a:r>
              <a:rPr lang="en-US" altLang="zh-CN"/>
              <a:t>x2</a:t>
            </a:r>
            <a:r>
              <a:rPr lang="en-US" altLang="zh-CN" baseline="30000"/>
              <a:t>120</a:t>
            </a:r>
            <a:r>
              <a:rPr lang="en-US" altLang="zh-CN"/>
              <a:t> = +1.99…99x2</a:t>
            </a:r>
            <a:r>
              <a:rPr lang="en-US" altLang="zh-CN" baseline="30000"/>
              <a:t>7</a:t>
            </a:r>
            <a:r>
              <a:rPr lang="en-US" altLang="zh-CN"/>
              <a:t>x(2</a:t>
            </a:r>
            <a:r>
              <a:rPr lang="en-US" altLang="zh-CN" baseline="30000"/>
              <a:t>10</a:t>
            </a:r>
            <a:r>
              <a:rPr lang="en-US" altLang="zh-CN"/>
              <a:t>)</a:t>
            </a:r>
            <a:r>
              <a:rPr lang="en-US" altLang="zh-CN" baseline="30000"/>
              <a:t>12</a:t>
            </a:r>
            <a:r>
              <a:rPr lang="en-US" altLang="zh-CN"/>
              <a:t> ~ +1.99…99x1.28x10</a:t>
            </a:r>
            <a:r>
              <a:rPr lang="en-US" altLang="zh-CN" baseline="30000"/>
              <a:t>2</a:t>
            </a:r>
            <a:r>
              <a:rPr lang="en-US" altLang="zh-CN"/>
              <a:t>x(10</a:t>
            </a:r>
            <a:r>
              <a:rPr lang="en-US" altLang="zh-CN" baseline="30000"/>
              <a:t>3</a:t>
            </a:r>
            <a:r>
              <a:rPr lang="en-US" altLang="zh-CN"/>
              <a:t>)</a:t>
            </a:r>
            <a:r>
              <a:rPr lang="en-US" altLang="zh-CN" baseline="30000"/>
              <a:t>12</a:t>
            </a:r>
            <a:r>
              <a:rPr lang="en-US" altLang="zh-CN"/>
              <a:t> ~ +2.0x10</a:t>
            </a:r>
            <a:r>
              <a:rPr lang="en-US" altLang="zh-CN" baseline="30000"/>
              <a:t>38</a:t>
            </a:r>
            <a:r>
              <a:rPr lang="en-US" altLang="zh-CN"/>
              <a:t> </a:t>
            </a:r>
            <a:endParaRPr lang="en-US" altLang="zh-CN"/>
          </a:p>
          <a:p>
            <a:pPr marL="228600" indent="-228600">
              <a:buFontTx/>
              <a:buAutoNum type="arabicPeriod"/>
            </a:pPr>
            <a:r>
              <a:rPr lang="en-US" altLang="zh-CN"/>
              <a:t>We should know why use biased exponent. Considering the addition operation for two scientific notation numbers, 3.12x10</a:t>
            </a:r>
            <a:r>
              <a:rPr lang="en-US" altLang="zh-CN" baseline="30000"/>
              <a:t>3 </a:t>
            </a:r>
            <a:r>
              <a:rPr lang="en-US" altLang="zh-CN"/>
              <a:t>4.28x10</a:t>
            </a:r>
            <a:r>
              <a:rPr lang="en-US" altLang="zh-CN" baseline="30000"/>
              <a:t>-2</a:t>
            </a:r>
            <a:r>
              <a:rPr lang="en-US" altLang="zh-CN"/>
              <a:t>, before adding the fractions, we must adjust the exponents to make them the same. We always convert the smaller one. Here 4.28x10</a:t>
            </a:r>
            <a:r>
              <a:rPr lang="en-US" altLang="zh-CN" baseline="30000"/>
              <a:t>-2 </a:t>
            </a:r>
            <a:r>
              <a:rPr lang="en-US" altLang="zh-CN"/>
              <a:t>should be convert to 0.0000428x10</a:t>
            </a:r>
            <a:r>
              <a:rPr lang="en-US" altLang="zh-CN" baseline="30000"/>
              <a:t>3 </a:t>
            </a:r>
            <a:r>
              <a:rPr lang="en-US" altLang="zh-CN"/>
              <a:t>. So we want to know which is larger and which is smaller. Inside the computer, we compare two numbers by seeing the digits from left to right. If we express the exponent using two’s complement form, the negative numbers will seem to be larger than positive numbers. For example(suppose N=4): –2=&gt;1110</a:t>
            </a:r>
            <a:r>
              <a:rPr lang="en-US" altLang="zh-CN" baseline="-25000"/>
              <a:t>2</a:t>
            </a:r>
            <a:r>
              <a:rPr lang="en-US" altLang="zh-CN"/>
              <a:t>, +3=&gt;0011</a:t>
            </a:r>
            <a:r>
              <a:rPr lang="en-US" altLang="zh-CN" baseline="-25000"/>
              <a:t>2</a:t>
            </a:r>
            <a:r>
              <a:rPr lang="en-US" altLang="zh-CN"/>
              <a:t>. If we use biased exponent which add certain excess(here say 8=1000</a:t>
            </a:r>
            <a:r>
              <a:rPr lang="en-US" altLang="zh-CN" baseline="-25000"/>
              <a:t>2</a:t>
            </a:r>
            <a:r>
              <a:rPr lang="en-US" altLang="zh-CN"/>
              <a:t>), we will have:  –2=&gt;0110</a:t>
            </a:r>
            <a:r>
              <a:rPr lang="en-US" altLang="zh-CN" baseline="-25000"/>
              <a:t>2</a:t>
            </a:r>
            <a:r>
              <a:rPr lang="en-US" altLang="zh-CN"/>
              <a:t>, +3=&gt;1011</a:t>
            </a:r>
            <a:r>
              <a:rPr lang="en-US" altLang="zh-CN" baseline="-25000"/>
              <a:t>2</a:t>
            </a:r>
            <a:r>
              <a:rPr lang="en-US" altLang="zh-CN"/>
              <a:t> It is obvious that 1011 is larger than 0110. Generally, we always choose 2</a:t>
            </a:r>
            <a:r>
              <a:rPr lang="en-US" altLang="zh-CN" baseline="30000"/>
              <a:t>N-1 </a:t>
            </a:r>
            <a:r>
              <a:rPr lang="en-US" altLang="zh-CN"/>
              <a:t>as the excess(or bias)  for N bits number. Before IEEE 754 standard, Almost all the computer did in this way. IEEE 754 chose 2</a:t>
            </a:r>
            <a:r>
              <a:rPr lang="en-US" altLang="zh-CN" baseline="30000"/>
              <a:t>N-1</a:t>
            </a:r>
            <a:r>
              <a:rPr lang="en-US" altLang="zh-CN"/>
              <a:t> –1, it’s a clever selection, because it can enlarge the range of the expressible value.  Say N=4, if we choose 1000 as bias, the largest number is +7 (=&gt;1111</a:t>
            </a:r>
            <a:r>
              <a:rPr lang="en-US" altLang="zh-CN" baseline="-25000"/>
              <a:t>2</a:t>
            </a:r>
            <a:r>
              <a:rPr lang="en-US" altLang="zh-CN"/>
              <a:t>), if we choose 0111 as bias, the largest number can be +8 (=&gt;1111</a:t>
            </a:r>
            <a:r>
              <a:rPr lang="en-US" altLang="zh-CN" baseline="-25000"/>
              <a:t>2</a:t>
            </a:r>
            <a:r>
              <a:rPr lang="en-US" altLang="zh-CN"/>
              <a:t>)</a:t>
            </a:r>
            <a:endParaRPr lang="en-US" altLang="zh-CN"/>
          </a:p>
          <a:p>
            <a:pPr marL="228600" indent="-228600">
              <a:buFontTx/>
              <a:buAutoNum type="arabicPeriod"/>
            </a:pPr>
            <a:r>
              <a:rPr lang="en-US" altLang="zh-CN"/>
              <a:t>For the first case, we convert i from int to float and then to int. If i is a very large integer, it will lose some lower significant digits when converting to float (because 31&gt;24). So it will be not true. How about Double?  (it’s OK, because 31&lt;53). For the second case, we convert f from float to int and then to float. If f is a very small number (&lt;1), it will have no integer representation when converting to int. So it will be not always true. How about Double? The situation is the same, so it’s also not always true.</a:t>
            </a:r>
            <a:endParaRPr lang="en-US" altLang="zh-CN"/>
          </a:p>
          <a:p>
            <a:pPr marL="228600" indent="-228600">
              <a:buFontTx/>
              <a:buAutoNum type="arabicPeriod"/>
            </a:pPr>
            <a:r>
              <a:rPr lang="en-US" altLang="zh-CN"/>
              <a:t>When we add a very small number to a very large number, we will get the result which is exact the larger number. Because we should adjust the exponents to make them the same, so for very small exponent, the significand will be lost after moving the point to left and truncating the lower significant digits.   </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39700" y="768350"/>
            <a:ext cx="6819900" cy="3836988"/>
          </a:xfrm>
        </p:spPr>
      </p:sp>
      <p:sp>
        <p:nvSpPr>
          <p:cNvPr id="45059"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a:t>If we know the value of an number, how to represent it in floating-point form? Here is an exercise. Please spend 4 minutes to try it.</a:t>
            </a:r>
            <a:endParaRPr lang="en-US" altLang="zh-CN"/>
          </a:p>
          <a:p>
            <a:r>
              <a:rPr lang="en-US" altLang="zh-CN"/>
              <a:t>Let’s check your answers. Firstly,  then, and then, finally, the result is C14C0000H. Have you got that? Any question?  </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39700" y="768350"/>
            <a:ext cx="6819900" cy="3836988"/>
          </a:xfrm>
        </p:spPr>
      </p:sp>
      <p:sp>
        <p:nvSpPr>
          <p:cNvPr id="43011"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a:t>If we know the hexadecimal representation of an IEEE 754 single precision number, how to calculate the actual value of this number?  Here is an example. Suppose the hex form is BEE00000H. At first, we should convert the hex form to binary form, we get the binary form 1011 1110 1110 0000 0000 …0000, and for single precision, we have 1 sign bit, which is 1, 8 bits for exponent, which is 0111 11101, and the remainder is 23-bit significand. Then we can use the formula to calculate the value. </a:t>
            </a:r>
            <a:endParaRPr lang="en-US" altLang="zh-CN"/>
          </a:p>
          <a:p>
            <a:r>
              <a:rPr lang="en-US" altLang="zh-CN"/>
              <a:t>Step 1: sign bit is 1, it means the number is negative</a:t>
            </a:r>
            <a:endParaRPr lang="en-US" altLang="zh-CN"/>
          </a:p>
          <a:p>
            <a:r>
              <a:rPr lang="en-US" altLang="zh-CN"/>
              <a:t>Step 2: exponent is 01111101=2</a:t>
            </a:r>
            <a:r>
              <a:rPr lang="en-US" altLang="zh-CN" baseline="30000"/>
              <a:t>6 </a:t>
            </a:r>
            <a:r>
              <a:rPr lang="en-US" altLang="zh-CN"/>
              <a:t>+2</a:t>
            </a:r>
            <a:r>
              <a:rPr lang="en-US" altLang="zh-CN" baseline="30000"/>
              <a:t>5 </a:t>
            </a:r>
            <a:r>
              <a:rPr lang="en-US" altLang="zh-CN"/>
              <a:t>+</a:t>
            </a:r>
            <a:r>
              <a:rPr lang="en-US" altLang="zh-CN" baseline="-25000"/>
              <a:t> </a:t>
            </a:r>
            <a:r>
              <a:rPr lang="en-US" altLang="zh-CN"/>
              <a:t>2</a:t>
            </a:r>
            <a:r>
              <a:rPr lang="en-US" altLang="zh-CN" baseline="30000"/>
              <a:t>4 </a:t>
            </a:r>
            <a:r>
              <a:rPr lang="en-US" altLang="zh-CN"/>
              <a:t>+2</a:t>
            </a:r>
            <a:r>
              <a:rPr lang="en-US" altLang="zh-CN" baseline="30000"/>
              <a:t>3 </a:t>
            </a:r>
            <a:r>
              <a:rPr lang="en-US" altLang="zh-CN"/>
              <a:t>+2</a:t>
            </a:r>
            <a:r>
              <a:rPr lang="en-US" altLang="zh-CN" baseline="30000"/>
              <a:t>1 </a:t>
            </a:r>
            <a:r>
              <a:rPr lang="en-US" altLang="zh-CN"/>
              <a:t>=64+32+16+8+1=125, because we use excess 127, so we should subtract 127 to get the actual value of exponent. 125-127=-2</a:t>
            </a:r>
            <a:endParaRPr lang="en-US" altLang="zh-CN"/>
          </a:p>
          <a:p>
            <a:r>
              <a:rPr lang="en-US" altLang="zh-CN"/>
              <a:t>Step 3: here actual mantissa is 1.1100..0, so the value should be 1+….,  ….  The result is 1.75</a:t>
            </a:r>
            <a:endParaRPr lang="en-US" altLang="zh-CN"/>
          </a:p>
          <a:p>
            <a:r>
              <a:rPr lang="en-US" altLang="zh-CN"/>
              <a:t>Step 4: So the actual value is  </a:t>
            </a:r>
            <a:endParaRPr lang="en-US" altLang="zh-CN"/>
          </a:p>
          <a:p>
            <a:endParaRPr lang="en-US" altLang="zh-CN"/>
          </a:p>
          <a:p>
            <a:r>
              <a:rPr lang="en-US" altLang="zh-CN"/>
              <a:t>Any question about that?</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39700" y="768350"/>
            <a:ext cx="6819900" cy="3836988"/>
          </a:xfrm>
        </p:spPr>
      </p:sp>
      <p:sp>
        <p:nvSpPr>
          <p:cNvPr id="47107"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39700" y="768350"/>
            <a:ext cx="6819900" cy="3836988"/>
          </a:xfrm>
        </p:spPr>
      </p:sp>
      <p:sp>
        <p:nvSpPr>
          <p:cNvPr id="49155"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a:t>If exponent and significand bits are all zeros, it means the value is 0. It could be positive 0 or negative 0. They are equal.</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39700" y="768350"/>
            <a:ext cx="6819900" cy="3836988"/>
          </a:xfrm>
        </p:spPr>
      </p:sp>
      <p:sp>
        <p:nvSpPr>
          <p:cNvPr id="51203"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a:t>Do you know the infinity symbol </a:t>
            </a:r>
            <a:r>
              <a:rPr lang="en-US" altLang="zh-CN" sz="1000">
                <a:solidFill>
                  <a:srgbClr val="063DE9"/>
                </a:solidFill>
                <a:latin typeface="宋体" panose="02010600030101010101" pitchFamily="2" charset="-122"/>
              </a:rPr>
              <a:t>∞? Who can tell me the meaning of this symbol? As we know, if x!=0, when y tend to 0, then x/y tend to ∞. So IEEE 754 suggested x/0 (any finite number divided by 0)should produce infinity, not overflow. Because we can do further computations with infinity, For example, if a program have comparison X/0 &gt; Y, it won’t produce overflow, it can be a valid comparison.   </a:t>
            </a:r>
            <a:endParaRPr lang="en-US" altLang="zh-CN" sz="1000">
              <a:solidFill>
                <a:srgbClr val="063DE9"/>
              </a:solidFill>
              <a:latin typeface="宋体" panose="02010600030101010101" pitchFamily="2" charset="-122"/>
            </a:endParaRPr>
          </a:p>
          <a:p>
            <a:r>
              <a:rPr lang="en-US" altLang="zh-CN"/>
              <a:t>If exponent bits are all ones and significand bits are all zeros, the value is infinity. It could be positive infinity or negative infinity. They are not equal. There are some operations with infinity. Any finite number add infinity will be infinity. </a:t>
            </a:r>
            <a:endParaRPr lang="en-US" altLang="zh-CN" sz="1000">
              <a:solidFill>
                <a:srgbClr val="063DE9"/>
              </a:solidFill>
              <a:latin typeface="宋体" panose="02010600030101010101" pitchFamily="2" charset="-122"/>
            </a:endParaRPr>
          </a:p>
          <a:p>
            <a:endParaRPr lang="zh-CN" altLang="en-US" sz="1000">
              <a:solidFill>
                <a:srgbClr val="063DE9"/>
              </a:solidFill>
              <a:latin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39700" y="768350"/>
            <a:ext cx="6819900" cy="3836988"/>
          </a:xfrm>
        </p:spPr>
      </p:sp>
      <p:sp>
        <p:nvSpPr>
          <p:cNvPr id="53251" name="Rectangle 3"/>
          <p:cNvSpPr>
            <a:spLocks noGrp="1" noChangeArrowheads="1"/>
          </p:cNvSpPr>
          <p:nvPr>
            <p:ph type="body" idx="1"/>
          </p:nvPr>
        </p:nvSpPr>
        <p:spPr>
          <a:xfrm>
            <a:off x="946150" y="4860925"/>
            <a:ext cx="5207000"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6" tIns="46938" rIns="93876" bIns="46938"/>
          <a:lstStyle/>
          <a:p>
            <a:r>
              <a:rPr lang="en-US" altLang="zh-CN" dirty="0"/>
              <a:t>Who can tell me what is the result of the square root of –4.0 ? Yes, the result is undefined. 0 divided by 0, infinity divided by infinity are all the same. If infinity is not an error, these should not be either. We call them Not a Number. We read it </a:t>
            </a:r>
            <a:r>
              <a:rPr lang="en-US" altLang="zh-CN" dirty="0" err="1"/>
              <a:t>NaN</a:t>
            </a:r>
            <a:r>
              <a:rPr lang="en-US" altLang="zh-CN" dirty="0"/>
              <a:t>. In this situation,  the exponent bits will be all ones, the significand will be nonzero bit pattern.    </a:t>
            </a:r>
            <a:endParaRPr lang="en-US" altLang="zh-CN" dirty="0"/>
          </a:p>
          <a:p>
            <a:r>
              <a:rPr lang="en-US" altLang="zh-CN" dirty="0"/>
              <a:t>We can use </a:t>
            </a:r>
            <a:r>
              <a:rPr lang="en-US" altLang="zh-CN" dirty="0" err="1"/>
              <a:t>NaN</a:t>
            </a:r>
            <a:r>
              <a:rPr lang="en-US" altLang="zh-CN" dirty="0"/>
              <a:t> to help with debugging. If the calculating result is </a:t>
            </a:r>
            <a:r>
              <a:rPr lang="en-US" altLang="zh-CN" dirty="0" err="1"/>
              <a:t>NaN</a:t>
            </a:r>
            <a:r>
              <a:rPr lang="en-US" altLang="zh-CN" dirty="0"/>
              <a:t>, we can set some test point to see what happened. </a:t>
            </a:r>
            <a:endParaRPr lang="en-US" altLang="zh-CN" dirty="0"/>
          </a:p>
          <a:p>
            <a:r>
              <a:rPr lang="en-US" altLang="zh-CN" dirty="0"/>
              <a:t>There are some operations which may produce </a:t>
            </a:r>
            <a:r>
              <a:rPr lang="en-US" altLang="zh-CN" dirty="0" err="1"/>
              <a:t>NaN</a:t>
            </a:r>
            <a:r>
              <a:rPr lang="en-US" altLang="zh-CN" dirty="0"/>
              <a:t>. We can define any finite number operate with </a:t>
            </a:r>
            <a:r>
              <a:rPr lang="en-US" altLang="zh-CN" dirty="0" err="1"/>
              <a:t>NaN</a:t>
            </a:r>
            <a:r>
              <a:rPr lang="en-US" altLang="zh-CN" dirty="0"/>
              <a:t> will produce </a:t>
            </a:r>
            <a:r>
              <a:rPr lang="en-US" altLang="zh-CN" dirty="0" err="1"/>
              <a:t>NaN</a:t>
            </a:r>
            <a:r>
              <a:rPr lang="en-US" altLang="zh-CN" dirty="0"/>
              <a:t>. Infinity minus infinity will produce </a:t>
            </a:r>
            <a:r>
              <a:rPr lang="en-US" altLang="zh-CN" dirty="0" err="1"/>
              <a:t>NaN</a:t>
            </a:r>
            <a:r>
              <a:rPr lang="en-US" altLang="zh-CN" dirty="0"/>
              <a:t>, and so on.</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29931" y="1382389"/>
            <a:ext cx="7612083" cy="1159292"/>
          </a:xfrm>
        </p:spPr>
        <p:txBody>
          <a:bodyPr/>
          <a:lstStyle>
            <a:lvl1pPr algn="l">
              <a:lnSpc>
                <a:spcPct val="150000"/>
              </a:lnSpc>
              <a:defRPr sz="48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3229931" y="2837379"/>
            <a:ext cx="8171494" cy="789960"/>
          </a:xfrm>
        </p:spPr>
        <p:txBody>
          <a:bodyPr/>
          <a:lstStyle>
            <a:lvl1pPr marL="0" indent="0" algn="l">
              <a:buNone/>
              <a:defRPr sz="4800">
                <a:solidFill>
                  <a:srgbClr val="C0000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endParaRPr lang="zh-CN" altLang="en-US" dirty="0"/>
          </a:p>
        </p:txBody>
      </p:sp>
      <p:sp>
        <p:nvSpPr>
          <p:cNvPr id="9" name="矩形 8"/>
          <p:cNvSpPr/>
          <p:nvPr userDrawn="1"/>
        </p:nvSpPr>
        <p:spPr bwMode="auto">
          <a:xfrm>
            <a:off x="-13176" y="1"/>
            <a:ext cx="12205175" cy="678656"/>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10" name="图片 9"/>
          <p:cNvPicPr>
            <a:picLocks noChangeAspect="1"/>
          </p:cNvPicPr>
          <p:nvPr userDrawn="1"/>
        </p:nvPicPr>
        <p:blipFill>
          <a:blip r:embed="rId2"/>
          <a:stretch>
            <a:fillRect/>
          </a:stretch>
        </p:blipFill>
        <p:spPr>
          <a:xfrm>
            <a:off x="-13176" y="11989"/>
            <a:ext cx="2847619" cy="666667"/>
          </a:xfrm>
          <a:prstGeom prst="rect">
            <a:avLst/>
          </a:prstGeom>
        </p:spPr>
      </p:pic>
      <p:sp>
        <p:nvSpPr>
          <p:cNvPr id="12" name="矩形 11"/>
          <p:cNvSpPr/>
          <p:nvPr userDrawn="1"/>
        </p:nvSpPr>
        <p:spPr>
          <a:xfrm>
            <a:off x="9492030" y="77719"/>
            <a:ext cx="2699969" cy="523220"/>
          </a:xfrm>
          <a:prstGeom prst="rect">
            <a:avLst/>
          </a:prstGeom>
          <a:solidFill>
            <a:srgbClr val="002060"/>
          </a:solidFill>
        </p:spPr>
        <p:txBody>
          <a:bodyPr wrap="square">
            <a:spAutoFit/>
          </a:bodyPr>
          <a:lstStyle/>
          <a:p>
            <a:r>
              <a:rPr kumimoji="0" lang="zh-CN" altLang="en-US" sz="2800" b="1" i="0" u="none" strike="noStrike" kern="0" cap="none" spc="0" normalizeH="0" baseline="0" noProof="0" dirty="0">
                <a:ln>
                  <a:noFill/>
                </a:ln>
                <a:solidFill>
                  <a:srgbClr val="CDE0E8"/>
                </a:solidFill>
                <a:effectLst/>
                <a:uLnTx/>
                <a:uFillTx/>
                <a:latin typeface="AngsanaUPC" panose="02020603050405020304" pitchFamily="18" charset="-34"/>
                <a:ea typeface="微软雅黑" panose="020B0503020204020204" pitchFamily="34" charset="-122"/>
                <a:cs typeface="AngsanaUPC" panose="02020603050405020304" pitchFamily="18" charset="-34"/>
              </a:rPr>
              <a:t>计算机组成原理 </a:t>
            </a:r>
            <a:endParaRPr lang="zh-CN" altLang="en-US" sz="2800" dirty="0">
              <a:solidFill>
                <a:srgbClr val="CDE0E8"/>
              </a:solidFill>
              <a:latin typeface="AngsanaUPC" panose="02020603050405020304" pitchFamily="18" charset="-34"/>
              <a:cs typeface="AngsanaUPC" panose="02020603050405020304" pitchFamily="18" charset="-34"/>
            </a:endParaRPr>
          </a:p>
        </p:txBody>
      </p:sp>
      <p:sp>
        <p:nvSpPr>
          <p:cNvPr id="13" name="副标题 4"/>
          <p:cNvSpPr txBox="1"/>
          <p:nvPr userDrawn="1"/>
        </p:nvSpPr>
        <p:spPr bwMode="auto">
          <a:xfrm>
            <a:off x="3229931" y="4200341"/>
            <a:ext cx="8586931" cy="131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marL="0" indent="0">
              <a:spcBef>
                <a:spcPts val="600"/>
              </a:spcBef>
              <a:buNone/>
            </a:pPr>
            <a:r>
              <a:rPr lang="zh-CN" altLang="en-US" sz="2400" kern="0" dirty="0" smtClean="0">
                <a:solidFill>
                  <a:schemeClr val="accent4">
                    <a:lumMod val="50000"/>
                  </a:schemeClr>
                </a:solidFill>
                <a:sym typeface="+mn-ea"/>
              </a:rPr>
              <a:t>重庆理工大学两江人工智能学院    张光建</a:t>
            </a:r>
            <a:endParaRPr lang="en-US" altLang="zh-CN" sz="2400" kern="0" dirty="0" smtClean="0">
              <a:solidFill>
                <a:schemeClr val="accent4">
                  <a:lumMod val="50000"/>
                </a:schemeClr>
              </a:solidFill>
            </a:endParaRPr>
          </a:p>
          <a:p>
            <a:pPr marL="0" indent="0">
              <a:spcBef>
                <a:spcPts val="600"/>
              </a:spcBef>
              <a:buNone/>
            </a:pPr>
            <a:r>
              <a:rPr lang="zh-CN" altLang="en-US" sz="2400" kern="0" dirty="0" smtClean="0">
                <a:solidFill>
                  <a:schemeClr val="accent4">
                    <a:lumMod val="50000"/>
                  </a:schemeClr>
                </a:solidFill>
                <a:sym typeface="+mn-ea"/>
              </a:rPr>
              <a:t>课程</a:t>
            </a:r>
            <a:r>
              <a:rPr lang="en-US" altLang="zh-CN" sz="2400" kern="0" dirty="0" smtClean="0">
                <a:solidFill>
                  <a:schemeClr val="accent4">
                    <a:lumMod val="50000"/>
                  </a:schemeClr>
                </a:solidFill>
                <a:sym typeface="+mn-ea"/>
              </a:rPr>
              <a:t>QQ</a:t>
            </a:r>
            <a:r>
              <a:rPr lang="zh-CN" altLang="en-US" sz="2400" kern="0" dirty="0" smtClean="0">
                <a:solidFill>
                  <a:schemeClr val="accent4">
                    <a:lumMod val="50000"/>
                  </a:schemeClr>
                </a:solidFill>
                <a:sym typeface="+mn-ea"/>
              </a:rPr>
              <a:t>群：</a:t>
            </a:r>
            <a:r>
              <a:rPr lang="en-US" altLang="zh-CN" sz="2400" u="sng" kern="0" dirty="0" smtClean="0">
                <a:solidFill>
                  <a:srgbClr val="FF0000"/>
                </a:solidFill>
                <a:sym typeface="+mn-ea"/>
              </a:rPr>
              <a:t>703</a:t>
            </a:r>
            <a:r>
              <a:rPr lang="en-US" altLang="zh-CN" sz="2400" kern="0" dirty="0" smtClean="0">
                <a:solidFill>
                  <a:schemeClr val="accent4">
                    <a:lumMod val="50000"/>
                  </a:schemeClr>
                </a:solidFill>
                <a:sym typeface="+mn-ea"/>
              </a:rPr>
              <a:t> </a:t>
            </a:r>
            <a:r>
              <a:rPr lang="en-US" altLang="zh-CN" sz="2400" u="sng" kern="0" dirty="0" smtClean="0">
                <a:solidFill>
                  <a:srgbClr val="FF0000"/>
                </a:solidFill>
                <a:sym typeface="+mn-ea"/>
              </a:rPr>
              <a:t>357</a:t>
            </a:r>
            <a:r>
              <a:rPr lang="en-US" altLang="zh-CN" sz="2400" kern="0" dirty="0" smtClean="0">
                <a:solidFill>
                  <a:schemeClr val="accent4">
                    <a:lumMod val="50000"/>
                  </a:schemeClr>
                </a:solidFill>
                <a:sym typeface="+mn-ea"/>
              </a:rPr>
              <a:t> </a:t>
            </a:r>
            <a:r>
              <a:rPr lang="en-US" altLang="zh-CN" sz="2400" u="sng" kern="0" dirty="0" smtClean="0">
                <a:solidFill>
                  <a:srgbClr val="FF0000"/>
                </a:solidFill>
                <a:sym typeface="+mn-ea"/>
              </a:rPr>
              <a:t>591</a:t>
            </a:r>
            <a:r>
              <a:rPr lang="en-US" altLang="zh-CN" sz="2400" kern="0" dirty="0" smtClean="0">
                <a:solidFill>
                  <a:schemeClr val="accent4">
                    <a:lumMod val="50000"/>
                  </a:schemeClr>
                </a:solidFill>
                <a:sym typeface="+mn-ea"/>
              </a:rPr>
              <a:t>  2021</a:t>
            </a:r>
            <a:r>
              <a:rPr lang="zh-CN" altLang="en-US" sz="2400" kern="0" dirty="0" smtClean="0">
                <a:solidFill>
                  <a:schemeClr val="accent4">
                    <a:lumMod val="50000"/>
                  </a:schemeClr>
                </a:solidFill>
                <a:sym typeface="+mn-ea"/>
              </a:rPr>
              <a:t>秋</a:t>
            </a:r>
            <a:r>
              <a:rPr lang="en-US" altLang="zh-CN" sz="2400" kern="0" dirty="0" smtClean="0">
                <a:solidFill>
                  <a:schemeClr val="accent4">
                    <a:lumMod val="50000"/>
                  </a:schemeClr>
                </a:solidFill>
                <a:sym typeface="+mn-ea"/>
              </a:rPr>
              <a:t>-</a:t>
            </a:r>
            <a:r>
              <a:rPr lang="zh-CN" altLang="en-US" sz="2400" kern="0" dirty="0" smtClean="0">
                <a:solidFill>
                  <a:schemeClr val="accent4">
                    <a:lumMod val="50000"/>
                  </a:schemeClr>
                </a:solidFill>
                <a:sym typeface="+mn-ea"/>
              </a:rPr>
              <a:t>计算机组成原理</a:t>
            </a:r>
            <a:endParaRPr lang="zh-CN" altLang="en-US" sz="2400" kern="0" dirty="0" smtClean="0">
              <a:solidFill>
                <a:schemeClr val="accent4">
                  <a:lumMod val="50000"/>
                </a:schemeClr>
              </a:solidFill>
              <a:sym typeface="+mn-ea"/>
            </a:endParaRPr>
          </a:p>
          <a:p>
            <a:pPr marL="0" indent="0">
              <a:spcBef>
                <a:spcPts val="600"/>
              </a:spcBef>
              <a:buNone/>
            </a:pPr>
            <a:r>
              <a:rPr lang="en-US" altLang="zh-CN" sz="2400" kern="0" dirty="0" smtClean="0">
                <a:solidFill>
                  <a:schemeClr val="accent4">
                    <a:lumMod val="50000"/>
                  </a:schemeClr>
                </a:solidFill>
                <a:sym typeface="+mn-ea"/>
              </a:rPr>
              <a:t>Tel</a:t>
            </a:r>
            <a:r>
              <a:rPr lang="zh-CN" altLang="en-US" sz="2400" kern="0" dirty="0" smtClean="0">
                <a:solidFill>
                  <a:schemeClr val="accent4">
                    <a:lumMod val="50000"/>
                  </a:schemeClr>
                </a:solidFill>
                <a:sym typeface="+mn-ea"/>
              </a:rPr>
              <a:t>：</a:t>
            </a:r>
            <a:r>
              <a:rPr lang="en-US" altLang="zh-CN" sz="2400" kern="0" dirty="0" smtClean="0">
                <a:solidFill>
                  <a:schemeClr val="accent4">
                    <a:lumMod val="50000"/>
                  </a:schemeClr>
                </a:solidFill>
                <a:sym typeface="+mn-ea"/>
              </a:rPr>
              <a:t>19942224636</a:t>
            </a:r>
            <a:endParaRPr lang="zh-CN" altLang="en-US" sz="2400" kern="0" dirty="0">
              <a:solidFill>
                <a:schemeClr val="accent4">
                  <a:lumMod val="50000"/>
                </a:schemeClr>
              </a:solidFill>
            </a:endParaRPr>
          </a:p>
        </p:txBody>
      </p:sp>
      <p:sp>
        <p:nvSpPr>
          <p:cNvPr id="8" name="矩形 7"/>
          <p:cNvSpPr/>
          <p:nvPr userDrawn="1"/>
        </p:nvSpPr>
        <p:spPr bwMode="auto">
          <a:xfrm>
            <a:off x="0" y="6569086"/>
            <a:ext cx="12191999" cy="288913"/>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8100000" scaled="1"/>
            <a:tileRect/>
          </a:gra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905770" y="1295401"/>
            <a:ext cx="2676630" cy="323986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97260" y="228601"/>
            <a:ext cx="985141" cy="34782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972071" y="228601"/>
            <a:ext cx="2676630" cy="34782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604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6223000" y="1295401"/>
            <a:ext cx="5359400" cy="482183"/>
          </a:xfrm>
        </p:spPr>
        <p:txBody>
          <a:bodyPr/>
          <a:lstStyle/>
          <a:p>
            <a:pPr lvl="0"/>
            <a:endParaRPr lang="zh-CN" altLang="en-US" noProof="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60400" y="228601"/>
            <a:ext cx="109220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604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230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66801" y="190501"/>
            <a:ext cx="8098367" cy="479747"/>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592667" y="889001"/>
            <a:ext cx="10922000" cy="482183"/>
          </a:xfrm>
        </p:spPr>
        <p:txBody>
          <a:bodyPr/>
          <a:lstStyle/>
          <a:p>
            <a:pPr lvl="0"/>
            <a:endParaRPr lang="zh-CN" altLang="en-US" noProof="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lvl1pPr>
              <a:defRPr sz="3200">
                <a:solidFill>
                  <a:srgbClr val="FF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592667" y="987748"/>
            <a:ext cx="10922000" cy="2051844"/>
          </a:xfrm>
        </p:spPr>
        <p:txBody>
          <a:bodyPr/>
          <a:lstStyle>
            <a:lvl1pPr>
              <a:lnSpc>
                <a:spcPct val="100000"/>
              </a:lnSpc>
              <a:spcBef>
                <a:spcPts val="600"/>
              </a:spcBef>
              <a:defRPr>
                <a:solidFill>
                  <a:srgbClr val="003399"/>
                </a:solidFill>
              </a:defRPr>
            </a:lvl1pPr>
            <a:lvl2pPr>
              <a:spcBef>
                <a:spcPts val="600"/>
              </a:spcBef>
              <a:defRPr sz="2400">
                <a:solidFill>
                  <a:schemeClr val="tx1"/>
                </a:solidFill>
              </a:defRPr>
            </a:lvl2pPr>
            <a:lvl3pPr>
              <a:spcBef>
                <a:spcPts val="600"/>
              </a:spcBef>
              <a:defRPr sz="2000">
                <a:solidFill>
                  <a:srgbClr val="002060"/>
                </a:solidFill>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5" name="直接连接符 4"/>
          <p:cNvCxnSpPr/>
          <p:nvPr userDrawn="1"/>
        </p:nvCxnSpPr>
        <p:spPr bwMode="auto">
          <a:xfrm>
            <a:off x="524933" y="801827"/>
            <a:ext cx="11057467" cy="0"/>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bwMode="auto">
          <a:xfrm>
            <a:off x="326639" y="6581118"/>
            <a:ext cx="11880000" cy="288000"/>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8100000" scaled="1"/>
            <a:tileRect/>
          </a:gra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7" name="图片 6"/>
          <p:cNvPicPr>
            <a:picLocks noChangeAspect="1"/>
          </p:cNvPicPr>
          <p:nvPr userDrawn="1"/>
        </p:nvPicPr>
        <p:blipFill>
          <a:blip r:embed="rId2"/>
          <a:stretch>
            <a:fillRect/>
          </a:stretch>
        </p:blipFill>
        <p:spPr>
          <a:xfrm>
            <a:off x="10957934" y="6581120"/>
            <a:ext cx="1234066" cy="288912"/>
          </a:xfrm>
          <a:prstGeom prst="rect">
            <a:avLst/>
          </a:prstGeom>
        </p:spPr>
      </p:pic>
      <p:sp>
        <p:nvSpPr>
          <p:cNvPr id="4" name="文本框 3"/>
          <p:cNvSpPr txBox="1"/>
          <p:nvPr userDrawn="1"/>
        </p:nvSpPr>
        <p:spPr>
          <a:xfrm>
            <a:off x="-30322" y="6509188"/>
            <a:ext cx="393056" cy="307777"/>
          </a:xfrm>
          <a:prstGeom prst="rect">
            <a:avLst/>
          </a:prstGeom>
          <a:noFill/>
        </p:spPr>
        <p:txBody>
          <a:bodyPr wrap="none" rtlCol="0">
            <a:spAutoFit/>
          </a:bodyPr>
          <a:lstStyle/>
          <a:p>
            <a:fld id="{2D17C884-E345-4F2E-89A9-D6306D51BE03}" type="slidenum">
              <a:rPr lang="zh-CN" altLang="en-US" smtClean="0"/>
            </a:fld>
            <a:endParaRPr lang="zh-CN" altLang="en-US" dirty="0"/>
          </a:p>
        </p:txBody>
      </p:sp>
      <p:sp>
        <p:nvSpPr>
          <p:cNvPr id="8" name="矩形 7"/>
          <p:cNvSpPr/>
          <p:nvPr userDrawn="1"/>
        </p:nvSpPr>
        <p:spPr bwMode="auto">
          <a:xfrm>
            <a:off x="0" y="12700"/>
            <a:ext cx="11582400" cy="152400"/>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586827"/>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4047827"/>
            <a:ext cx="10363200" cy="35907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604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230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479747"/>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754247"/>
            <a:ext cx="5386917"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754247"/>
            <a:ext cx="5389033"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116038"/>
            <a:ext cx="4011084" cy="319062"/>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24027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048276"/>
            <a:ext cx="7315200" cy="319062"/>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5437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6801" y="228600"/>
            <a:ext cx="7505700"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Title</a:t>
            </a:r>
            <a:endParaRPr lang="en-US" altLang="zh-CN" dirty="0"/>
          </a:p>
        </p:txBody>
      </p:sp>
      <p:sp>
        <p:nvSpPr>
          <p:cNvPr id="1028" name="Rectangle 4"/>
          <p:cNvSpPr>
            <a:spLocks noChangeArrowheads="1"/>
          </p:cNvSpPr>
          <p:nvPr/>
        </p:nvSpPr>
        <p:spPr bwMode="auto">
          <a:xfrm>
            <a:off x="10295467" y="6553200"/>
            <a:ext cx="1090042" cy="1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lgn="ctr">
              <a:defRPr sz="1400">
                <a:solidFill>
                  <a:schemeClr val="tx1"/>
                </a:solidFill>
                <a:latin typeface="Times New Roman" panose="02020603050405020304" pitchFamily="18" charset="0"/>
                <a:ea typeface="宋体" panose="02010600030101010101" pitchFamily="2" charset="-122"/>
              </a:defRPr>
            </a:lvl1pPr>
            <a:lvl2pPr marL="742950" indent="-285750" algn="ctr">
              <a:defRPr sz="1400">
                <a:solidFill>
                  <a:schemeClr val="tx1"/>
                </a:solidFill>
                <a:latin typeface="Times New Roman" panose="02020603050405020304" pitchFamily="18" charset="0"/>
                <a:ea typeface="宋体" panose="02010600030101010101" pitchFamily="2" charset="-122"/>
              </a:defRPr>
            </a:lvl2pPr>
            <a:lvl3pPr marL="1143000" indent="-228600" algn="ctr">
              <a:defRPr sz="1400">
                <a:solidFill>
                  <a:schemeClr val="tx1"/>
                </a:solidFill>
                <a:latin typeface="Times New Roman" panose="02020603050405020304" pitchFamily="18" charset="0"/>
                <a:ea typeface="宋体" panose="02010600030101010101" pitchFamily="2" charset="-122"/>
              </a:defRPr>
            </a:lvl3pPr>
            <a:lvl4pPr marL="1600200" indent="-228600" algn="ctr">
              <a:defRPr sz="1400">
                <a:solidFill>
                  <a:schemeClr val="tx1"/>
                </a:solidFill>
                <a:latin typeface="Times New Roman" panose="02020603050405020304" pitchFamily="18" charset="0"/>
                <a:ea typeface="宋体" panose="02010600030101010101" pitchFamily="2" charset="-122"/>
              </a:defRPr>
            </a:lvl4pPr>
            <a:lvl5pPr marL="2057400" indent="-228600" algn="ctr">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l">
              <a:defRPr/>
            </a:pPr>
            <a:fld id="{4E29729D-9F27-4B1A-87EF-B22519EA6DB4}" type="datetime4">
              <a:rPr lang="zh-CN" altLang="en-US" sz="800" b="1" smtClean="0">
                <a:solidFill>
                  <a:schemeClr val="accent2"/>
                </a:solidFill>
                <a:latin typeface="Arial" panose="020B0604020202020204" pitchFamily="34" charset="0"/>
              </a:rPr>
            </a:fld>
            <a:endParaRPr lang="en-US" altLang="zh-CN" sz="800" b="1">
              <a:solidFill>
                <a:schemeClr val="accent2"/>
              </a:solidFill>
              <a:latin typeface="Arial" panose="020B0604020202020204" pitchFamily="34" charset="0"/>
            </a:endParaRPr>
          </a:p>
        </p:txBody>
      </p:sp>
      <p:sp>
        <p:nvSpPr>
          <p:cNvPr id="1029" name="Rectangle 5"/>
          <p:cNvSpPr>
            <a:spLocks noGrp="1" noChangeArrowheads="1"/>
          </p:cNvSpPr>
          <p:nvPr>
            <p:ph type="body" idx="1"/>
          </p:nvPr>
        </p:nvSpPr>
        <p:spPr bwMode="auto">
          <a:xfrm>
            <a:off x="660400" y="1295401"/>
            <a:ext cx="10922000" cy="323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This is our 1st Level </a:t>
            </a:r>
            <a:r>
              <a:rPr lang="en-US" altLang="zh-CN" dirty="0" err="1"/>
              <a:t>Bullelt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a:p>
            <a:pPr lvl="0"/>
            <a:r>
              <a:rPr lang="en-US" altLang="zh-CN" dirty="0"/>
              <a:t>This is our next 1st Level </a:t>
            </a:r>
            <a:r>
              <a:rPr lang="en-US" altLang="zh-CN" dirty="0" err="1"/>
              <a:t>Bullelt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algn="l" rtl="0" eaLnBrk="0" fontAlgn="base" hangingPunct="0">
        <a:lnSpc>
          <a:spcPct val="87000"/>
        </a:lnSpc>
        <a:spcBef>
          <a:spcPct val="0"/>
        </a:spcBef>
        <a:spcAft>
          <a:spcPct val="0"/>
        </a:spcAft>
        <a:defRPr sz="3200" b="1">
          <a:solidFill>
            <a:schemeClr val="accent1"/>
          </a:solidFill>
          <a:latin typeface="+mj-lt"/>
          <a:ea typeface="+mj-ea"/>
          <a:cs typeface="+mj-cs"/>
        </a:defRPr>
      </a:lvl1pPr>
      <a:lvl2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2pPr>
      <a:lvl3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3pPr>
      <a:lvl4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4pPr>
      <a:lvl5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9pPr>
    </p:titleStyle>
    <p:body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customXml" Target="../ink/ink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229931" y="1382389"/>
            <a:ext cx="7612083" cy="1297791"/>
          </a:xfrm>
        </p:spPr>
        <p:txBody>
          <a:bodyPr/>
          <a:lstStyle/>
          <a:p>
            <a:r>
              <a:rPr lang="zh-CN" altLang="en-US" dirty="0">
                <a:solidFill>
                  <a:srgbClr val="003399"/>
                </a:solidFill>
              </a:rPr>
              <a:t>第 </a:t>
            </a:r>
            <a:r>
              <a:rPr lang="en-US" altLang="zh-CN" sz="5400" dirty="0" smtClean="0">
                <a:solidFill>
                  <a:srgbClr val="003399"/>
                </a:solidFill>
              </a:rPr>
              <a:t>5</a:t>
            </a:r>
            <a:r>
              <a:rPr lang="zh-CN" altLang="en-US" sz="5400" dirty="0" smtClean="0">
                <a:solidFill>
                  <a:srgbClr val="003399"/>
                </a:solidFill>
              </a:rPr>
              <a:t>、</a:t>
            </a:r>
            <a:r>
              <a:rPr lang="en-US" altLang="zh-CN" sz="5400" dirty="0" smtClean="0">
                <a:solidFill>
                  <a:srgbClr val="003399"/>
                </a:solidFill>
              </a:rPr>
              <a:t>6</a:t>
            </a:r>
            <a:r>
              <a:rPr lang="en-US" altLang="zh-CN" dirty="0" smtClean="0">
                <a:solidFill>
                  <a:srgbClr val="003399"/>
                </a:solidFill>
              </a:rPr>
              <a:t> </a:t>
            </a:r>
            <a:r>
              <a:rPr lang="zh-CN" altLang="en-US" dirty="0">
                <a:solidFill>
                  <a:srgbClr val="003399"/>
                </a:solidFill>
              </a:rPr>
              <a:t>讲</a:t>
            </a:r>
            <a:endParaRPr lang="zh-CN" altLang="en-US" dirty="0"/>
          </a:p>
        </p:txBody>
      </p:sp>
      <p:sp>
        <p:nvSpPr>
          <p:cNvPr id="5" name="副标题 4"/>
          <p:cNvSpPr>
            <a:spLocks noGrp="1"/>
          </p:cNvSpPr>
          <p:nvPr>
            <p:ph type="subTitle" idx="1"/>
          </p:nvPr>
        </p:nvSpPr>
        <p:spPr>
          <a:xfrm>
            <a:off x="3229930" y="2837379"/>
            <a:ext cx="8765757" cy="728405"/>
          </a:xfrm>
        </p:spPr>
        <p:txBody>
          <a:bodyPr/>
          <a:lstStyle/>
          <a:p>
            <a:r>
              <a:rPr lang="zh-CN" altLang="en-US" sz="4400" dirty="0" smtClean="0"/>
              <a:t>实数的</a:t>
            </a:r>
            <a:r>
              <a:rPr lang="zh-CN" altLang="en-US" sz="4400" dirty="0"/>
              <a:t>表示、数据的宽度与</a:t>
            </a:r>
            <a:r>
              <a:rPr lang="zh-CN" altLang="en-US" sz="4400" dirty="0" smtClean="0"/>
              <a:t>存储</a:t>
            </a:r>
            <a:endParaRPr lang="zh-CN" altLang="en-US" sz="4400"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回顾与练习</a:t>
            </a:r>
            <a:endParaRPr lang="zh-CN" altLang="en-US" dirty="0"/>
          </a:p>
        </p:txBody>
      </p:sp>
      <p:sp>
        <p:nvSpPr>
          <p:cNvPr id="3" name="内容占位符 2"/>
          <p:cNvSpPr>
            <a:spLocks noGrp="1"/>
          </p:cNvSpPr>
          <p:nvPr>
            <p:ph idx="1"/>
          </p:nvPr>
        </p:nvSpPr>
        <p:spPr/>
        <p:txBody>
          <a:bodyPr/>
          <a:lstStyle/>
          <a:p>
            <a:pPr lvl="1">
              <a:spcBef>
                <a:spcPct val="45000"/>
              </a:spcBef>
              <a:defRPr/>
            </a:pPr>
            <a:r>
              <a:rPr lang="en-US" altLang="zh-CN" dirty="0"/>
              <a:t>P64</a:t>
            </a:r>
            <a:r>
              <a:rPr lang="zh-CN" altLang="en-US" dirty="0"/>
              <a:t>：习题</a:t>
            </a:r>
            <a:r>
              <a:rPr lang="en-US" altLang="zh-CN" dirty="0"/>
              <a:t>10</a:t>
            </a:r>
            <a:endParaRPr lang="en-US" altLang="zh-CN"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浮点数的规格化</a:t>
            </a:r>
            <a:endParaRPr lang="zh-CN" altLang="en-US" dirty="0"/>
          </a:p>
        </p:txBody>
      </p:sp>
      <p:sp>
        <p:nvSpPr>
          <p:cNvPr id="3" name="内容占位符 2"/>
          <p:cNvSpPr>
            <a:spLocks noGrp="1"/>
          </p:cNvSpPr>
          <p:nvPr>
            <p:ph idx="1"/>
          </p:nvPr>
        </p:nvSpPr>
        <p:spPr/>
        <p:txBody>
          <a:bodyPr/>
          <a:lstStyle/>
          <a:p>
            <a:r>
              <a:rPr lang="zh-CN" altLang="en-US" dirty="0"/>
              <a:t>规格化数</a:t>
            </a:r>
            <a:endParaRPr lang="en-US" altLang="zh-CN" dirty="0"/>
          </a:p>
          <a:p>
            <a:pPr lvl="1"/>
            <a:r>
              <a:rPr lang="zh-CN" altLang="en-US" dirty="0"/>
              <a:t>真值的尾数部分中最高位具有非零数字</a:t>
            </a:r>
            <a:endParaRPr lang="en-US" altLang="zh-CN" dirty="0"/>
          </a:p>
          <a:p>
            <a:r>
              <a:rPr lang="zh-CN" altLang="en-US" dirty="0"/>
              <a:t>规格化</a:t>
            </a:r>
            <a:endParaRPr lang="en-US" altLang="zh-CN" dirty="0"/>
          </a:p>
          <a:p>
            <a:pPr lvl="1"/>
            <a:r>
              <a:rPr lang="zh-CN" altLang="en-US" dirty="0"/>
              <a:t>将非规格化数转换成规格化数的过程</a:t>
            </a:r>
            <a:endParaRPr lang="en-US" altLang="zh-CN" dirty="0"/>
          </a:p>
          <a:p>
            <a:r>
              <a:rPr lang="zh-CN" altLang="en-US" dirty="0"/>
              <a:t>规格化数的好处</a:t>
            </a:r>
            <a:endParaRPr lang="en-US" altLang="zh-CN" dirty="0"/>
          </a:p>
          <a:p>
            <a:pPr lvl="1"/>
            <a:r>
              <a:rPr lang="zh-CN" altLang="en-US" dirty="0"/>
              <a:t>有效数字尽量占满尾数数位，提高数据的精度</a:t>
            </a:r>
            <a:endParaRPr lang="en-US" altLang="zh-CN" dirty="0"/>
          </a:p>
          <a:p>
            <a:pPr lvl="1"/>
            <a:r>
              <a:rPr lang="zh-CN" altLang="en-US" dirty="0"/>
              <a:t>使浮点数的表示唯一</a:t>
            </a:r>
            <a:endParaRPr lang="en-US" altLang="zh-CN" dirty="0"/>
          </a:p>
          <a:p>
            <a:r>
              <a:rPr lang="zh-CN" altLang="en-US" dirty="0"/>
              <a:t>左规</a:t>
            </a:r>
            <a:endParaRPr lang="en-US" altLang="zh-CN" dirty="0"/>
          </a:p>
          <a:p>
            <a:pPr lvl="1"/>
            <a:r>
              <a:rPr lang="zh-CN" altLang="en-US" dirty="0"/>
              <a:t>左移尾数</a:t>
            </a:r>
            <a:endParaRPr lang="en-US" altLang="zh-CN" dirty="0"/>
          </a:p>
          <a:p>
            <a:pPr lvl="1"/>
            <a:r>
              <a:rPr lang="zh-CN" altLang="en-US" dirty="0"/>
              <a:t>当出现形如</a:t>
            </a:r>
            <a:r>
              <a:rPr lang="en-US" altLang="zh-CN" dirty="0"/>
              <a:t>±0.0┄0bb┄bX2E</a:t>
            </a:r>
            <a:r>
              <a:rPr lang="zh-CN" altLang="en-US" dirty="0"/>
              <a:t>的运算结果时</a:t>
            </a:r>
            <a:endParaRPr lang="en-US" altLang="zh-CN" dirty="0"/>
          </a:p>
          <a:p>
            <a:pPr lvl="1"/>
            <a:r>
              <a:rPr lang="zh-CN" altLang="en-US" dirty="0"/>
              <a:t>尾数每左移一位，阶码减</a:t>
            </a:r>
            <a:r>
              <a:rPr lang="en-US" altLang="zh-CN" dirty="0"/>
              <a:t>1</a:t>
            </a:r>
            <a:r>
              <a:rPr lang="zh-CN" altLang="en-US" dirty="0"/>
              <a:t>，直到尾数变成规格化数为止</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浮点数的规格化</a:t>
            </a:r>
            <a:endParaRPr lang="zh-CN" altLang="en-US" dirty="0"/>
          </a:p>
        </p:txBody>
      </p:sp>
      <p:sp>
        <p:nvSpPr>
          <p:cNvPr id="3" name="内容占位符 2"/>
          <p:cNvSpPr>
            <a:spLocks noGrp="1"/>
          </p:cNvSpPr>
          <p:nvPr>
            <p:ph idx="1"/>
          </p:nvPr>
        </p:nvSpPr>
        <p:spPr/>
        <p:txBody>
          <a:bodyPr/>
          <a:lstStyle/>
          <a:p>
            <a:r>
              <a:rPr lang="zh-CN" altLang="en-US" dirty="0"/>
              <a:t>右规</a:t>
            </a:r>
            <a:endParaRPr lang="en-US" altLang="zh-CN" dirty="0"/>
          </a:p>
          <a:p>
            <a:pPr lvl="1"/>
            <a:r>
              <a:rPr lang="zh-CN" altLang="en-US" dirty="0"/>
              <a:t>右移尾数</a:t>
            </a:r>
            <a:endParaRPr lang="en-US" altLang="zh-CN" dirty="0"/>
          </a:p>
          <a:p>
            <a:pPr lvl="1"/>
            <a:r>
              <a:rPr lang="zh-CN" altLang="en-US" dirty="0"/>
              <a:t>当有效数位进到小数点前面时</a:t>
            </a:r>
            <a:endParaRPr lang="en-US" altLang="zh-CN" dirty="0"/>
          </a:p>
          <a:p>
            <a:pPr lvl="1"/>
            <a:r>
              <a:rPr lang="zh-CN" altLang="en-US" dirty="0"/>
              <a:t>尾数每右移一位，阶码加</a:t>
            </a:r>
            <a:r>
              <a:rPr lang="en-US" altLang="zh-CN" dirty="0"/>
              <a:t>1</a:t>
            </a:r>
            <a:r>
              <a:rPr lang="zh-CN" altLang="en-US" dirty="0"/>
              <a:t>，直到尾数变成规格化数为止</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回顾与练习</a:t>
            </a:r>
            <a:endParaRPr lang="zh-CN" altLang="en-US" dirty="0"/>
          </a:p>
        </p:txBody>
      </p:sp>
      <p:sp>
        <p:nvSpPr>
          <p:cNvPr id="3" name="内容占位符 2"/>
          <p:cNvSpPr>
            <a:spLocks noGrp="1"/>
          </p:cNvSpPr>
          <p:nvPr>
            <p:ph idx="1"/>
          </p:nvPr>
        </p:nvSpPr>
        <p:spPr/>
        <p:txBody>
          <a:bodyPr/>
          <a:lstStyle/>
          <a:p>
            <a:r>
              <a:rPr lang="zh-CN" altLang="en-US" dirty="0"/>
              <a:t>说明什么是规格化</a:t>
            </a:r>
            <a:endParaRPr lang="en-US" altLang="zh-CN" dirty="0"/>
          </a:p>
          <a:p>
            <a:endParaRPr lang="en-US" altLang="zh-CN" dirty="0"/>
          </a:p>
          <a:p>
            <a:r>
              <a:rPr lang="zh-CN" altLang="en-US" dirty="0"/>
              <a:t>为什么要对浮点数进行规格化？</a:t>
            </a:r>
            <a:endParaRPr lang="en-US" altLang="zh-CN" dirty="0"/>
          </a:p>
          <a:p>
            <a:endParaRPr lang="en-US" altLang="zh-CN" dirty="0"/>
          </a:p>
          <a:p>
            <a:r>
              <a:rPr lang="zh-CN" altLang="en-US" dirty="0"/>
              <a:t>对下列浮点数进行规格化</a:t>
            </a:r>
            <a:endParaRPr lang="en-US" altLang="zh-CN" dirty="0"/>
          </a:p>
          <a:p>
            <a:pPr lvl="1"/>
            <a:r>
              <a:rPr lang="en-US" altLang="zh-CN" dirty="0"/>
              <a:t>1011.01001 X 2</a:t>
            </a:r>
            <a:r>
              <a:rPr lang="en-US" altLang="zh-CN" baseline="30000" dirty="0"/>
              <a:t>1101</a:t>
            </a:r>
            <a:endParaRPr lang="en-US" altLang="zh-CN" dirty="0"/>
          </a:p>
          <a:p>
            <a:pPr lvl="1"/>
            <a:r>
              <a:rPr lang="en-US" altLang="zh-CN" dirty="0"/>
              <a:t>0.0010011 X 2</a:t>
            </a:r>
            <a:r>
              <a:rPr lang="en-US" altLang="zh-CN" baseline="30000" dirty="0"/>
              <a:t>1101</a:t>
            </a:r>
            <a:endParaRPr lang="en-US" altLang="zh-CN"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IEEE754</a:t>
            </a:r>
            <a:r>
              <a:rPr lang="zh-CN" altLang="en-US" dirty="0"/>
              <a:t>浮点数标准</a:t>
            </a:r>
            <a:endParaRPr lang="zh-CN" altLang="en-US" dirty="0"/>
          </a:p>
        </p:txBody>
      </p:sp>
      <p:sp>
        <p:nvSpPr>
          <p:cNvPr id="3" name="内容占位符 2"/>
          <p:cNvSpPr>
            <a:spLocks noGrp="1"/>
          </p:cNvSpPr>
          <p:nvPr>
            <p:ph idx="1"/>
          </p:nvPr>
        </p:nvSpPr>
        <p:spPr/>
        <p:txBody>
          <a:bodyPr/>
          <a:lstStyle/>
          <a:p>
            <a:pPr>
              <a:spcBef>
                <a:spcPct val="45000"/>
              </a:spcBef>
              <a:defRPr/>
            </a:pPr>
            <a:r>
              <a:rPr lang="zh-CN" altLang="en-US" dirty="0"/>
              <a:t>学习目标</a:t>
            </a:r>
            <a:endParaRPr lang="en-US" altLang="zh-CN" dirty="0"/>
          </a:p>
          <a:p>
            <a:pPr lvl="1">
              <a:spcBef>
                <a:spcPct val="45000"/>
              </a:spcBef>
              <a:defRPr/>
            </a:pPr>
            <a:r>
              <a:rPr lang="zh-CN" altLang="en-US" dirty="0"/>
              <a:t>能描述</a:t>
            </a:r>
            <a:r>
              <a:rPr lang="en-US" altLang="zh-CN" dirty="0"/>
              <a:t>IEEE754</a:t>
            </a:r>
            <a:r>
              <a:rPr lang="zh-CN" altLang="en-US" dirty="0"/>
              <a:t>标准两种浮点数格式中</a:t>
            </a:r>
            <a:r>
              <a:rPr lang="en-US" altLang="zh-CN" dirty="0">
                <a:solidFill>
                  <a:srgbClr val="FF0000"/>
                </a:solidFill>
              </a:rPr>
              <a:t>S</a:t>
            </a:r>
            <a:r>
              <a:rPr lang="zh-CN" altLang="en-US" dirty="0">
                <a:solidFill>
                  <a:srgbClr val="FF0000"/>
                </a:solidFill>
              </a:rPr>
              <a:t>、</a:t>
            </a:r>
            <a:r>
              <a:rPr lang="en-US" altLang="zh-CN" dirty="0">
                <a:solidFill>
                  <a:srgbClr val="FF0000"/>
                </a:solidFill>
              </a:rPr>
              <a:t>E</a:t>
            </a:r>
            <a:r>
              <a:rPr lang="zh-CN" altLang="en-US" dirty="0">
                <a:solidFill>
                  <a:srgbClr val="FF0000"/>
                </a:solidFill>
              </a:rPr>
              <a:t>和</a:t>
            </a:r>
            <a:r>
              <a:rPr lang="en-US" altLang="zh-CN" dirty="0">
                <a:solidFill>
                  <a:srgbClr val="FF0000"/>
                </a:solidFill>
              </a:rPr>
              <a:t>M</a:t>
            </a:r>
            <a:r>
              <a:rPr lang="zh-CN" altLang="en-US" dirty="0"/>
              <a:t>的</a:t>
            </a:r>
            <a:r>
              <a:rPr lang="zh-CN" altLang="en-US" dirty="0">
                <a:solidFill>
                  <a:srgbClr val="FF0000"/>
                </a:solidFill>
              </a:rPr>
              <a:t>位数、位置及编码</a:t>
            </a:r>
            <a:endParaRPr lang="en-US" altLang="zh-CN" dirty="0">
              <a:solidFill>
                <a:srgbClr val="FF0000"/>
              </a:solidFill>
            </a:endParaRPr>
          </a:p>
          <a:p>
            <a:pPr lvl="1">
              <a:spcBef>
                <a:spcPct val="45000"/>
              </a:spcBef>
              <a:defRPr/>
            </a:pPr>
            <a:r>
              <a:rPr lang="zh-CN" altLang="en-US" dirty="0"/>
              <a:t>能阐述</a:t>
            </a:r>
            <a:r>
              <a:rPr lang="en-US" altLang="zh-CN" dirty="0"/>
              <a:t>IEEE754</a:t>
            </a:r>
            <a:r>
              <a:rPr lang="zh-CN" altLang="en-US" dirty="0"/>
              <a:t>标准为什么“尾数带一个隐藏位”</a:t>
            </a:r>
            <a:endParaRPr lang="en-US" altLang="zh-CN" dirty="0"/>
          </a:p>
          <a:p>
            <a:pPr lvl="1">
              <a:spcBef>
                <a:spcPct val="45000"/>
              </a:spcBef>
              <a:defRPr/>
            </a:pPr>
            <a:r>
              <a:rPr lang="zh-CN" altLang="en-US" dirty="0"/>
              <a:t>能阐述</a:t>
            </a:r>
            <a:r>
              <a:rPr lang="en-US" altLang="zh-CN" dirty="0"/>
              <a:t>IEEE754</a:t>
            </a:r>
            <a:r>
              <a:rPr lang="zh-CN" altLang="en-US" dirty="0"/>
              <a:t>标准为什么阶码的偏置常数为</a:t>
            </a:r>
            <a:r>
              <a:rPr lang="en-US" altLang="zh-CN" dirty="0"/>
              <a:t>127</a:t>
            </a:r>
            <a:r>
              <a:rPr lang="zh-CN" altLang="en-US" dirty="0"/>
              <a:t>和</a:t>
            </a:r>
            <a:r>
              <a:rPr lang="en-US" altLang="zh-CN" dirty="0"/>
              <a:t>1023</a:t>
            </a:r>
            <a:endParaRPr lang="en-US" altLang="zh-CN" dirty="0"/>
          </a:p>
          <a:p>
            <a:pPr lvl="1">
              <a:spcBef>
                <a:spcPct val="45000"/>
              </a:spcBef>
              <a:defRPr/>
            </a:pPr>
            <a:r>
              <a:rPr lang="zh-CN" altLang="en-US" dirty="0"/>
              <a:t>能大致说出</a:t>
            </a:r>
            <a:r>
              <a:rPr lang="en-US" altLang="zh-CN" dirty="0"/>
              <a:t>IEEE754</a:t>
            </a:r>
            <a:r>
              <a:rPr lang="zh-CN" altLang="en-US" dirty="0"/>
              <a:t>标准中特殊的位序列（阶码为全</a:t>
            </a:r>
            <a:r>
              <a:rPr lang="en-US" altLang="zh-CN" dirty="0"/>
              <a:t>0</a:t>
            </a:r>
            <a:r>
              <a:rPr lang="zh-CN" altLang="en-US" dirty="0"/>
              <a:t>或全</a:t>
            </a:r>
            <a:r>
              <a:rPr lang="en-US" altLang="zh-CN" dirty="0"/>
              <a:t>1</a:t>
            </a:r>
            <a:r>
              <a:rPr lang="zh-CN" altLang="en-US" dirty="0"/>
              <a:t>）的含义</a:t>
            </a:r>
            <a:endParaRPr lang="en-US" altLang="zh-CN" dirty="0"/>
          </a:p>
          <a:p>
            <a:pPr lvl="1">
              <a:spcBef>
                <a:spcPct val="45000"/>
              </a:spcBef>
              <a:defRPr/>
            </a:pPr>
            <a:r>
              <a:rPr lang="zh-CN" altLang="en-US" dirty="0"/>
              <a:t>能在真值实数和</a:t>
            </a:r>
            <a:r>
              <a:rPr lang="en-US" altLang="zh-CN" dirty="0"/>
              <a:t>IEEE754</a:t>
            </a:r>
            <a:r>
              <a:rPr lang="zh-CN" altLang="en-US" dirty="0"/>
              <a:t>浮点数格式之间相互转换</a:t>
            </a:r>
            <a:endParaRPr lang="en-US" altLang="zh-CN" dirty="0"/>
          </a:p>
          <a:p>
            <a:pPr lvl="1">
              <a:spcBef>
                <a:spcPct val="45000"/>
              </a:spcBef>
              <a:defRPr/>
            </a:pPr>
            <a:r>
              <a:rPr lang="zh-CN" altLang="en-US" dirty="0"/>
              <a:t>会计算</a:t>
            </a:r>
            <a:r>
              <a:rPr lang="en-US" altLang="zh-CN" dirty="0"/>
              <a:t>IEEE754</a:t>
            </a:r>
            <a:r>
              <a:rPr lang="zh-CN" altLang="en-US" dirty="0"/>
              <a:t>单精度规格化浮点数和双精度规格化浮点数的表示范围</a:t>
            </a:r>
            <a:endParaRPr lang="zh-CN" altLang="en-US" dirty="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IEEE754</a:t>
            </a:r>
            <a:r>
              <a:rPr lang="zh-CN" altLang="en-US" dirty="0"/>
              <a:t>浮点数标准</a:t>
            </a:r>
            <a:endParaRPr lang="zh-CN" altLang="en-US" dirty="0"/>
          </a:p>
        </p:txBody>
      </p:sp>
      <p:sp>
        <p:nvSpPr>
          <p:cNvPr id="3" name="内容占位符 2"/>
          <p:cNvSpPr>
            <a:spLocks noGrp="1"/>
          </p:cNvSpPr>
          <p:nvPr>
            <p:ph idx="1"/>
          </p:nvPr>
        </p:nvSpPr>
        <p:spPr/>
        <p:txBody>
          <a:bodyPr/>
          <a:lstStyle/>
          <a:p>
            <a:r>
              <a:rPr lang="zh-CN" altLang="en-US" dirty="0">
                <a:solidFill>
                  <a:srgbClr val="FF6600"/>
                </a:solidFill>
              </a:rPr>
              <a:t>规格化数：</a:t>
            </a:r>
            <a:r>
              <a:rPr lang="en-US" altLang="zh-CN" dirty="0">
                <a:solidFill>
                  <a:srgbClr val="FF6600"/>
                </a:solidFill>
              </a:rPr>
              <a:t>+/-</a:t>
            </a:r>
            <a:r>
              <a:rPr lang="en-US" altLang="zh-CN" dirty="0">
                <a:solidFill>
                  <a:srgbClr val="081D58"/>
                </a:solidFill>
              </a:rPr>
              <a:t>1</a:t>
            </a:r>
            <a:r>
              <a:rPr lang="en-US" altLang="zh-CN" dirty="0">
                <a:solidFill>
                  <a:srgbClr val="000000"/>
                </a:solidFill>
              </a:rPr>
              <a:t>.</a:t>
            </a:r>
            <a:r>
              <a:rPr lang="en-US" altLang="zh-CN" dirty="0">
                <a:solidFill>
                  <a:srgbClr val="063DE9"/>
                </a:solidFill>
              </a:rPr>
              <a:t>xxxxxxxxxx</a:t>
            </a:r>
            <a:r>
              <a:rPr lang="en-US" altLang="zh-CN" baseline="-25000" dirty="0">
                <a:solidFill>
                  <a:srgbClr val="000000"/>
                </a:solidFill>
              </a:rPr>
              <a:t>two</a:t>
            </a:r>
            <a:r>
              <a:rPr lang="en-US" altLang="zh-CN" dirty="0">
                <a:solidFill>
                  <a:srgbClr val="000000"/>
                </a:solidFill>
              </a:rPr>
              <a:t> x 2</a:t>
            </a:r>
            <a:r>
              <a:rPr lang="en-US" altLang="zh-CN" baseline="30000" dirty="0">
                <a:solidFill>
                  <a:srgbClr val="009242"/>
                </a:solidFill>
              </a:rPr>
              <a:t>Exponent</a:t>
            </a:r>
            <a:endParaRPr lang="zh-CN" altLang="en-US" baseline="30000" dirty="0">
              <a:solidFill>
                <a:srgbClr val="009242"/>
              </a:solidFill>
            </a:endParaRPr>
          </a:p>
          <a:p>
            <a:r>
              <a:rPr lang="zh-CN" altLang="en-US" dirty="0"/>
              <a:t>两种精度的格式：单精度格式和双精度格式</a:t>
            </a:r>
            <a:endParaRPr lang="en-US" altLang="zh-CN" dirty="0"/>
          </a:p>
          <a:p>
            <a:pPr lvl="1"/>
            <a:r>
              <a:rPr lang="zh-CN" altLang="en-US" dirty="0"/>
              <a:t>单精度格式</a:t>
            </a:r>
            <a:endParaRPr lang="en-US" altLang="zh-CN" dirty="0"/>
          </a:p>
          <a:p>
            <a:endParaRPr lang="en-US" altLang="zh-CN" dirty="0"/>
          </a:p>
          <a:p>
            <a:pPr lvl="1"/>
            <a:r>
              <a:rPr lang="zh-CN" altLang="en-US" dirty="0"/>
              <a:t>双精度格式</a:t>
            </a:r>
            <a:endParaRPr lang="en-US" altLang="zh-CN" dirty="0"/>
          </a:p>
          <a:p>
            <a:endParaRPr lang="en-US" altLang="zh-CN" dirty="0"/>
          </a:p>
          <a:p>
            <a:endParaRPr lang="en-US" altLang="zh-CN" dirty="0"/>
          </a:p>
          <a:p>
            <a:r>
              <a:rPr lang="zh-CN" altLang="en-US" dirty="0"/>
              <a:t>尾数用原码表示</a:t>
            </a:r>
            <a:endParaRPr lang="en-US" altLang="zh-CN" dirty="0"/>
          </a:p>
          <a:p>
            <a:pPr lvl="1"/>
            <a:r>
              <a:rPr lang="zh-CN" altLang="en-US" dirty="0"/>
              <a:t>约定尾数的第一位总为</a:t>
            </a:r>
            <a:r>
              <a:rPr lang="en-US" altLang="zh-CN" dirty="0"/>
              <a:t>1</a:t>
            </a:r>
            <a:r>
              <a:rPr lang="zh-CN" altLang="en-US" dirty="0"/>
              <a:t>，该位不用保存，称为“</a:t>
            </a:r>
            <a:r>
              <a:rPr lang="zh-CN" altLang="en-US" dirty="0">
                <a:solidFill>
                  <a:srgbClr val="FF0000"/>
                </a:solidFill>
              </a:rPr>
              <a:t>隐藏位</a:t>
            </a:r>
            <a:r>
              <a:rPr lang="zh-CN" altLang="en-US" dirty="0"/>
              <a:t>”</a:t>
            </a:r>
            <a:endParaRPr lang="en-US" altLang="zh-CN" dirty="0"/>
          </a:p>
          <a:p>
            <a:pPr lvl="1"/>
            <a:r>
              <a:rPr lang="zh-CN" altLang="en-US" dirty="0"/>
              <a:t>两种精度浮点数的尾数实际为 </a:t>
            </a:r>
            <a:r>
              <a:rPr lang="en-US" altLang="zh-CN" dirty="0"/>
              <a:t>24</a:t>
            </a:r>
            <a:r>
              <a:rPr lang="zh-CN" altLang="en-US" dirty="0"/>
              <a:t>位和</a:t>
            </a:r>
            <a:r>
              <a:rPr lang="en-US" altLang="zh-CN" dirty="0"/>
              <a:t>53</a:t>
            </a:r>
            <a:r>
              <a:rPr lang="zh-CN" altLang="en-US" dirty="0"/>
              <a:t>位</a:t>
            </a:r>
            <a:endParaRPr lang="en-US" altLang="zh-CN" dirty="0"/>
          </a:p>
          <a:p>
            <a:r>
              <a:rPr lang="zh-CN" altLang="en-US" dirty="0"/>
              <a:t>阶码用移码表示</a:t>
            </a:r>
            <a:endParaRPr lang="en-US" altLang="zh-CN" dirty="0"/>
          </a:p>
          <a:p>
            <a:pPr lvl="1"/>
            <a:r>
              <a:rPr lang="zh-CN" altLang="en-US" dirty="0"/>
              <a:t>两种精度浮点数阶码的偏置常数分别是</a:t>
            </a:r>
            <a:r>
              <a:rPr lang="en-US" altLang="zh-CN" dirty="0"/>
              <a:t>127</a:t>
            </a:r>
            <a:r>
              <a:rPr lang="zh-CN" altLang="en-US" dirty="0"/>
              <a:t>和</a:t>
            </a:r>
            <a:r>
              <a:rPr lang="en-US" altLang="zh-CN" dirty="0"/>
              <a:t>1023</a:t>
            </a:r>
            <a:endParaRPr lang="zh-CN" altLang="en-US" dirty="0"/>
          </a:p>
        </p:txBody>
      </p:sp>
      <p:graphicFrame>
        <p:nvGraphicFramePr>
          <p:cNvPr id="4" name="表格 3"/>
          <p:cNvGraphicFramePr>
            <a:graphicFrameLocks noGrp="1"/>
          </p:cNvGraphicFramePr>
          <p:nvPr/>
        </p:nvGraphicFramePr>
        <p:xfrm>
          <a:off x="3485669" y="2107059"/>
          <a:ext cx="5805053" cy="792480"/>
        </p:xfrm>
        <a:graphic>
          <a:graphicData uri="http://schemas.openxmlformats.org/drawingml/2006/table">
            <a:tbl>
              <a:tblPr firstRow="1" bandRow="1">
                <a:tableStyleId>{5C22544A-7EE6-4342-B048-85BDC9FD1C3A}</a:tableStyleId>
              </a:tblPr>
              <a:tblGrid>
                <a:gridCol w="711577"/>
                <a:gridCol w="1738859"/>
                <a:gridCol w="3354617"/>
              </a:tblGrid>
              <a:tr h="370840">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1</a:t>
                      </a:r>
                      <a:r>
                        <a:rPr lang="zh-CN" altLang="en-US" sz="2000" b="1" dirty="0">
                          <a:solidFill>
                            <a:schemeClr val="tx1"/>
                          </a:solidFill>
                          <a:latin typeface="微软雅黑" panose="020B0503020204020204" pitchFamily="34" charset="-122"/>
                          <a:ea typeface="微软雅黑" panose="020B0503020204020204" pitchFamily="34" charset="-122"/>
                        </a:rPr>
                        <a:t>位</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8</a:t>
                      </a:r>
                      <a:r>
                        <a:rPr lang="zh-CN" altLang="en-US" sz="2000" b="1" dirty="0">
                          <a:solidFill>
                            <a:schemeClr val="tx1"/>
                          </a:solidFill>
                          <a:latin typeface="微软雅黑" panose="020B0503020204020204" pitchFamily="34" charset="-122"/>
                          <a:ea typeface="微软雅黑" panose="020B0503020204020204" pitchFamily="34" charset="-122"/>
                        </a:rPr>
                        <a:t>位</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23</a:t>
                      </a:r>
                      <a:r>
                        <a:rPr lang="zh-CN" altLang="en-US" sz="2000" b="1" dirty="0">
                          <a:solidFill>
                            <a:schemeClr val="tx1"/>
                          </a:solidFill>
                          <a:latin typeface="微软雅黑" panose="020B0503020204020204" pitchFamily="34" charset="-122"/>
                          <a:ea typeface="微软雅黑" panose="020B0503020204020204" pitchFamily="34" charset="-122"/>
                        </a:rPr>
                        <a:t>位</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0840">
                <a:tc>
                  <a:txBody>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符号</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阶码</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尾数</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5" name="表格 4"/>
          <p:cNvGraphicFramePr>
            <a:graphicFrameLocks noGrp="1"/>
          </p:cNvGraphicFramePr>
          <p:nvPr/>
        </p:nvGraphicFramePr>
        <p:xfrm>
          <a:off x="2661210" y="3435479"/>
          <a:ext cx="8853457" cy="792480"/>
        </p:xfrm>
        <a:graphic>
          <a:graphicData uri="http://schemas.openxmlformats.org/drawingml/2006/table">
            <a:tbl>
              <a:tblPr firstRow="1" bandRow="1">
                <a:tableStyleId>{5C22544A-7EE6-4342-B048-85BDC9FD1C3A}</a:tableStyleId>
              </a:tblPr>
              <a:tblGrid>
                <a:gridCol w="711577"/>
                <a:gridCol w="2128603"/>
                <a:gridCol w="6013277"/>
              </a:tblGrid>
              <a:tr h="370840">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1</a:t>
                      </a:r>
                      <a:r>
                        <a:rPr lang="zh-CN" altLang="en-US" sz="2000" b="1" dirty="0">
                          <a:solidFill>
                            <a:schemeClr val="tx1"/>
                          </a:solidFill>
                          <a:latin typeface="微软雅黑" panose="020B0503020204020204" pitchFamily="34" charset="-122"/>
                          <a:ea typeface="微软雅黑" panose="020B0503020204020204" pitchFamily="34" charset="-122"/>
                        </a:rPr>
                        <a:t>位</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11</a:t>
                      </a:r>
                      <a:r>
                        <a:rPr lang="zh-CN" altLang="en-US" sz="2000" b="1" dirty="0">
                          <a:solidFill>
                            <a:schemeClr val="tx1"/>
                          </a:solidFill>
                          <a:latin typeface="微软雅黑" panose="020B0503020204020204" pitchFamily="34" charset="-122"/>
                          <a:ea typeface="微软雅黑" panose="020B0503020204020204" pitchFamily="34" charset="-122"/>
                        </a:rPr>
                        <a:t>位</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52</a:t>
                      </a:r>
                      <a:r>
                        <a:rPr lang="zh-CN" altLang="en-US" sz="2000" b="1" dirty="0">
                          <a:solidFill>
                            <a:schemeClr val="tx1"/>
                          </a:solidFill>
                          <a:latin typeface="微软雅黑" panose="020B0503020204020204" pitchFamily="34" charset="-122"/>
                          <a:ea typeface="微软雅黑" panose="020B0503020204020204" pitchFamily="34" charset="-122"/>
                        </a:rPr>
                        <a:t>位</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0840">
                <a:tc>
                  <a:txBody>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符号</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阶码</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尾数</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IEEE754</a:t>
            </a:r>
            <a:r>
              <a:rPr lang="zh-CN" altLang="en-US" dirty="0"/>
              <a:t>浮点数标准</a:t>
            </a:r>
            <a:r>
              <a:rPr lang="en-US" altLang="zh-CN" dirty="0"/>
              <a:t>-</a:t>
            </a:r>
            <a:r>
              <a:rPr lang="zh-CN" altLang="en-US" dirty="0">
                <a:solidFill>
                  <a:srgbClr val="003399"/>
                </a:solidFill>
              </a:rPr>
              <a:t>真值转换成浮点数格式</a:t>
            </a:r>
            <a:endParaRPr lang="zh-CN" altLang="en-US" dirty="0"/>
          </a:p>
        </p:txBody>
      </p:sp>
      <p:sp>
        <p:nvSpPr>
          <p:cNvPr id="3" name="内容占位符 2"/>
          <p:cNvSpPr>
            <a:spLocks noGrp="1"/>
          </p:cNvSpPr>
          <p:nvPr>
            <p:ph idx="1"/>
          </p:nvPr>
        </p:nvSpPr>
        <p:spPr/>
        <p:txBody>
          <a:bodyPr/>
          <a:lstStyle/>
          <a:p>
            <a:r>
              <a:rPr lang="zh-CN" altLang="en-US" dirty="0"/>
              <a:t>例</a:t>
            </a:r>
            <a:r>
              <a:rPr lang="en-US" altLang="zh-CN" dirty="0"/>
              <a:t>2.22 </a:t>
            </a:r>
            <a:r>
              <a:rPr lang="zh-CN" altLang="en-US" dirty="0"/>
              <a:t>将十进制数</a:t>
            </a:r>
            <a:r>
              <a:rPr lang="en-US" altLang="zh-CN" dirty="0"/>
              <a:t>-0.75</a:t>
            </a:r>
            <a:r>
              <a:rPr lang="zh-CN" altLang="en-US" dirty="0"/>
              <a:t>转换为</a:t>
            </a:r>
            <a:r>
              <a:rPr lang="en-US" altLang="zh-CN" dirty="0"/>
              <a:t>IEEE754</a:t>
            </a:r>
            <a:r>
              <a:rPr lang="zh-CN" altLang="en-US" dirty="0"/>
              <a:t>的单精度浮点数格式表示</a:t>
            </a:r>
            <a:endParaRPr lang="en-US" altLang="zh-CN" dirty="0"/>
          </a:p>
          <a:p>
            <a:r>
              <a:rPr lang="zh-CN" altLang="en-US" dirty="0"/>
              <a:t>解：</a:t>
            </a:r>
            <a:endParaRPr lang="en-US" altLang="zh-CN" dirty="0"/>
          </a:p>
          <a:p>
            <a:pPr lvl="1"/>
            <a:r>
              <a:rPr lang="zh-CN" altLang="en-US" dirty="0"/>
              <a:t>符号：</a:t>
            </a:r>
            <a:endParaRPr lang="en-US" altLang="zh-CN" dirty="0"/>
          </a:p>
          <a:p>
            <a:pPr lvl="1"/>
            <a:r>
              <a:rPr lang="zh-CN" altLang="en-US" dirty="0"/>
              <a:t>阶码：</a:t>
            </a:r>
            <a:endParaRPr lang="en-US" altLang="zh-CN" dirty="0"/>
          </a:p>
          <a:p>
            <a:pPr lvl="1"/>
            <a:r>
              <a:rPr lang="zh-CN" altLang="en-US" dirty="0"/>
              <a:t>尾数：</a:t>
            </a:r>
            <a:endParaRPr lang="en-US" altLang="zh-CN" dirty="0"/>
          </a:p>
          <a:p>
            <a:pPr lvl="2"/>
            <a:r>
              <a:rPr lang="zh-CN" altLang="en-US" dirty="0">
                <a:solidFill>
                  <a:srgbClr val="FF0000"/>
                </a:solidFill>
              </a:rPr>
              <a:t>其余位扩展成</a:t>
            </a:r>
            <a:r>
              <a:rPr lang="en-US" altLang="zh-CN" dirty="0">
                <a:solidFill>
                  <a:srgbClr val="FF0000"/>
                </a:solidFill>
              </a:rPr>
              <a:t>23</a:t>
            </a:r>
            <a:r>
              <a:rPr lang="zh-CN" altLang="en-US" dirty="0">
                <a:solidFill>
                  <a:srgbClr val="FF0000"/>
                </a:solidFill>
              </a:rPr>
              <a:t>位</a:t>
            </a:r>
            <a:r>
              <a:rPr lang="zh-CN" altLang="en-US" dirty="0"/>
              <a:t>：</a:t>
            </a:r>
            <a:endParaRPr lang="en-US" altLang="zh-CN" dirty="0"/>
          </a:p>
          <a:p>
            <a:pPr lvl="1"/>
            <a:endParaRPr lang="en-US" altLang="zh-CN" dirty="0"/>
          </a:p>
          <a:p>
            <a:pPr lvl="1"/>
            <a:r>
              <a:rPr lang="zh-CN" altLang="en-US" dirty="0"/>
              <a:t>因此，该数的</a:t>
            </a:r>
            <a:r>
              <a:rPr lang="en-US" altLang="zh-CN" dirty="0"/>
              <a:t>IEEE754</a:t>
            </a:r>
            <a:r>
              <a:rPr lang="zh-CN" altLang="en-US" dirty="0"/>
              <a:t>的单精度浮点数格式表示为</a:t>
            </a:r>
            <a:endParaRPr lang="en-US" altLang="zh-CN" dirty="0"/>
          </a:p>
          <a:p>
            <a:endParaRPr lang="en-US" altLang="zh-CN" dirty="0"/>
          </a:p>
          <a:p>
            <a:endParaRPr lang="en-US" altLang="zh-CN" sz="2400" dirty="0">
              <a:solidFill>
                <a:schemeClr val="tx1"/>
              </a:solidFill>
            </a:endParaRPr>
          </a:p>
          <a:p>
            <a:pPr lvl="1"/>
            <a:r>
              <a:rPr lang="en-US" altLang="zh-CN" sz="2000" dirty="0">
                <a:solidFill>
                  <a:schemeClr val="tx1"/>
                </a:solidFill>
              </a:rPr>
              <a:t>16</a:t>
            </a:r>
            <a:r>
              <a:rPr lang="zh-CN" altLang="en-US" sz="2000" dirty="0">
                <a:solidFill>
                  <a:schemeClr val="tx1"/>
                </a:solidFill>
              </a:rPr>
              <a:t>进制形式为</a:t>
            </a:r>
            <a:r>
              <a:rPr lang="en-US" altLang="zh-CN" sz="2000" dirty="0">
                <a:solidFill>
                  <a:schemeClr val="tx1"/>
                </a:solidFill>
              </a:rPr>
              <a:t>BFC00000H</a:t>
            </a:r>
            <a:endParaRPr lang="en-US" altLang="zh-CN" sz="2000" dirty="0">
              <a:solidFill>
                <a:schemeClr val="tx1"/>
              </a:solidFill>
            </a:endParaRPr>
          </a:p>
        </p:txBody>
      </p:sp>
      <p:sp>
        <p:nvSpPr>
          <p:cNvPr id="7" name="矩形 6"/>
          <p:cNvSpPr/>
          <p:nvPr/>
        </p:nvSpPr>
        <p:spPr>
          <a:xfrm>
            <a:off x="3741344" y="1528437"/>
            <a:ext cx="1787669" cy="461665"/>
          </a:xfrm>
          <a:prstGeom prst="rect">
            <a:avLst/>
          </a:prstGeom>
        </p:spPr>
        <p:txBody>
          <a:bodyPr wrap="none">
            <a:spAutoFit/>
          </a:bodyPr>
          <a:lstStyle/>
          <a:p>
            <a:pPr lvl="0">
              <a:spcBef>
                <a:spcPts val="600"/>
              </a:spcBef>
              <a:buSzPct val="100000"/>
            </a:pPr>
            <a:r>
              <a:rPr lang="en-US" altLang="zh-CN" sz="2400" b="1" kern="0" dirty="0">
                <a:latin typeface="微软雅黑" panose="020B0503020204020204" pitchFamily="34" charset="-122"/>
                <a:ea typeface="微软雅黑" panose="020B0503020204020204" pitchFamily="34" charset="-122"/>
              </a:rPr>
              <a:t>=-1.1 x 2</a:t>
            </a:r>
            <a:r>
              <a:rPr lang="en-US" altLang="zh-CN" sz="2400" b="1" kern="0" baseline="30000" dirty="0">
                <a:latin typeface="微软雅黑" panose="020B0503020204020204" pitchFamily="34" charset="-122"/>
                <a:ea typeface="微软雅黑" panose="020B0503020204020204" pitchFamily="34" charset="-122"/>
              </a:rPr>
              <a:t>-1</a:t>
            </a:r>
            <a:endParaRPr lang="en-US" altLang="zh-CN" sz="2400" b="1" kern="0" baseline="30000" dirty="0">
              <a:latin typeface="微软雅黑" panose="020B0503020204020204" pitchFamily="34" charset="-122"/>
              <a:ea typeface="微软雅黑" panose="020B0503020204020204" pitchFamily="34" charset="-122"/>
            </a:endParaRPr>
          </a:p>
        </p:txBody>
      </p:sp>
      <p:sp>
        <p:nvSpPr>
          <p:cNvPr id="9" name="矩形 8"/>
          <p:cNvSpPr/>
          <p:nvPr/>
        </p:nvSpPr>
        <p:spPr>
          <a:xfrm>
            <a:off x="2560367" y="1512887"/>
            <a:ext cx="1335622" cy="461665"/>
          </a:xfrm>
          <a:prstGeom prst="rect">
            <a:avLst/>
          </a:prstGeom>
        </p:spPr>
        <p:txBody>
          <a:bodyPr wrap="none">
            <a:spAutoFit/>
          </a:bodyPr>
          <a:lstStyle/>
          <a:p>
            <a:pPr lvl="0">
              <a:spcBef>
                <a:spcPts val="600"/>
              </a:spcBef>
              <a:buSzPct val="100000"/>
            </a:pPr>
            <a:r>
              <a:rPr lang="en-US" altLang="zh-CN" sz="2400" b="1" kern="0" dirty="0">
                <a:latin typeface="微软雅黑" panose="020B0503020204020204" pitchFamily="34" charset="-122"/>
                <a:ea typeface="微软雅黑" panose="020B0503020204020204" pitchFamily="34" charset="-122"/>
              </a:rPr>
              <a:t>=-0.11</a:t>
            </a:r>
            <a:r>
              <a:rPr lang="en-US" altLang="zh-CN" sz="2400" b="1" kern="0" baseline="-25000" dirty="0">
                <a:latin typeface="微软雅黑" panose="020B0503020204020204" pitchFamily="34" charset="-122"/>
                <a:ea typeface="微软雅黑" panose="020B0503020204020204" pitchFamily="34" charset="-122"/>
              </a:rPr>
              <a:t>2</a:t>
            </a:r>
            <a:endParaRPr lang="en-US" altLang="zh-CN" sz="2400" b="1" kern="0" baseline="-25000" dirty="0">
              <a:latin typeface="微软雅黑" panose="020B0503020204020204" pitchFamily="34" charset="-122"/>
              <a:ea typeface="微软雅黑" panose="020B0503020204020204" pitchFamily="34" charset="-122"/>
            </a:endParaRPr>
          </a:p>
        </p:txBody>
      </p:sp>
      <p:sp>
        <p:nvSpPr>
          <p:cNvPr id="11" name="矩形 10"/>
          <p:cNvSpPr/>
          <p:nvPr/>
        </p:nvSpPr>
        <p:spPr>
          <a:xfrm>
            <a:off x="923404" y="1493555"/>
            <a:ext cx="1728358" cy="461665"/>
          </a:xfrm>
          <a:prstGeom prst="rect">
            <a:avLst/>
          </a:prstGeom>
        </p:spPr>
        <p:txBody>
          <a:bodyPr wrap="none">
            <a:spAutoFit/>
          </a:bodyPr>
          <a:lstStyle/>
          <a:p>
            <a:pPr marL="495300" lvl="1">
              <a:spcBef>
                <a:spcPts val="600"/>
              </a:spcBef>
              <a:buSzPct val="100000"/>
            </a:pPr>
            <a:r>
              <a:rPr lang="en-US" altLang="zh-CN" sz="2400" b="1" kern="0" dirty="0">
                <a:solidFill>
                  <a:prstClr val="black"/>
                </a:solidFill>
                <a:latin typeface="微软雅黑" panose="020B0503020204020204" pitchFamily="34" charset="-122"/>
                <a:ea typeface="微软雅黑" panose="020B0503020204020204" pitchFamily="34" charset="-122"/>
              </a:rPr>
              <a:t>-0.75</a:t>
            </a:r>
            <a:r>
              <a:rPr lang="en-US" altLang="zh-CN" sz="2400" b="1" kern="0" baseline="-25000" dirty="0">
                <a:solidFill>
                  <a:prstClr val="black"/>
                </a:solidFill>
                <a:latin typeface="微软雅黑" panose="020B0503020204020204" pitchFamily="34" charset="-122"/>
                <a:ea typeface="微软雅黑" panose="020B0503020204020204" pitchFamily="34" charset="-122"/>
              </a:rPr>
              <a:t>10</a:t>
            </a:r>
            <a:endParaRPr lang="en-US" altLang="zh-CN" sz="2400" b="1" kern="0" baseline="-25000" dirty="0">
              <a:solidFill>
                <a:prstClr val="black"/>
              </a:solidFill>
              <a:latin typeface="微软雅黑" panose="020B0503020204020204" pitchFamily="34" charset="-122"/>
              <a:ea typeface="微软雅黑" panose="020B0503020204020204" pitchFamily="34" charset="-122"/>
            </a:endParaRPr>
          </a:p>
        </p:txBody>
      </p:sp>
      <p:sp>
        <p:nvSpPr>
          <p:cNvPr id="13" name="矩形 12"/>
          <p:cNvSpPr/>
          <p:nvPr/>
        </p:nvSpPr>
        <p:spPr>
          <a:xfrm>
            <a:off x="2186547" y="1999362"/>
            <a:ext cx="373820" cy="461665"/>
          </a:xfrm>
          <a:prstGeom prst="rect">
            <a:avLst/>
          </a:prstGeom>
        </p:spPr>
        <p:txBody>
          <a:bodyPr wrap="none">
            <a:spAutoFit/>
          </a:bodyPr>
          <a:lstStyle/>
          <a:p>
            <a:r>
              <a:rPr lang="en-US" altLang="zh-CN" sz="2400" b="1" kern="0" dirty="0">
                <a:latin typeface="微软雅黑" panose="020B0503020204020204" pitchFamily="34" charset="-122"/>
                <a:ea typeface="微软雅黑" panose="020B0503020204020204" pitchFamily="34" charset="-122"/>
              </a:rPr>
              <a:t>1</a:t>
            </a:r>
            <a:endParaRPr lang="zh-CN" altLang="en-US" sz="2400" dirty="0"/>
          </a:p>
        </p:txBody>
      </p:sp>
      <p:sp>
        <p:nvSpPr>
          <p:cNvPr id="15" name="矩形 14"/>
          <p:cNvSpPr/>
          <p:nvPr/>
        </p:nvSpPr>
        <p:spPr>
          <a:xfrm>
            <a:off x="6731111" y="2432604"/>
            <a:ext cx="2832827" cy="461665"/>
          </a:xfrm>
          <a:prstGeom prst="rect">
            <a:avLst/>
          </a:prstGeom>
        </p:spPr>
        <p:txBody>
          <a:bodyPr wrap="none">
            <a:spAutoFit/>
          </a:bodyPr>
          <a:lstStyle/>
          <a:p>
            <a:pPr marL="495300" lvl="1">
              <a:spcBef>
                <a:spcPts val="600"/>
              </a:spcBef>
              <a:buSzPct val="100000"/>
            </a:pPr>
            <a:r>
              <a:rPr lang="en-US" altLang="zh-CN" sz="2400" b="1" kern="0" dirty="0">
                <a:solidFill>
                  <a:prstClr val="black"/>
                </a:solidFill>
                <a:latin typeface="微软雅黑" panose="020B0503020204020204" pitchFamily="34" charset="-122"/>
                <a:ea typeface="微软雅黑" panose="020B0503020204020204" pitchFamily="34" charset="-122"/>
              </a:rPr>
              <a:t> = 0111 1110</a:t>
            </a:r>
            <a:r>
              <a:rPr lang="en-US" altLang="zh-CN" sz="2400" b="1" kern="0" baseline="-25000" dirty="0">
                <a:solidFill>
                  <a:prstClr val="black"/>
                </a:solidFill>
                <a:latin typeface="微软雅黑" panose="020B0503020204020204" pitchFamily="34" charset="-122"/>
                <a:ea typeface="微软雅黑" panose="020B0503020204020204" pitchFamily="34" charset="-122"/>
              </a:rPr>
              <a:t>2</a:t>
            </a:r>
            <a:endParaRPr lang="en-US" altLang="zh-CN" sz="2400" b="1" kern="0" dirty="0">
              <a:solidFill>
                <a:prstClr val="black"/>
              </a:solidFill>
              <a:latin typeface="微软雅黑" panose="020B0503020204020204" pitchFamily="34" charset="-122"/>
              <a:ea typeface="微软雅黑" panose="020B0503020204020204" pitchFamily="34" charset="-122"/>
            </a:endParaRPr>
          </a:p>
        </p:txBody>
      </p:sp>
      <p:sp>
        <p:nvSpPr>
          <p:cNvPr id="17" name="矩形 16"/>
          <p:cNvSpPr/>
          <p:nvPr/>
        </p:nvSpPr>
        <p:spPr>
          <a:xfrm>
            <a:off x="4332143" y="2432604"/>
            <a:ext cx="3288080" cy="461665"/>
          </a:xfrm>
          <a:prstGeom prst="rect">
            <a:avLst/>
          </a:prstGeom>
        </p:spPr>
        <p:txBody>
          <a:bodyPr wrap="none">
            <a:spAutoFit/>
          </a:bodyPr>
          <a:lstStyle/>
          <a:p>
            <a:r>
              <a:rPr lang="en-US" altLang="zh-CN" sz="2400" b="1" kern="0" dirty="0">
                <a:latin typeface="微软雅黑" panose="020B0503020204020204" pitchFamily="34" charset="-122"/>
                <a:ea typeface="微软雅黑" panose="020B0503020204020204" pitchFamily="34" charset="-122"/>
              </a:rPr>
              <a:t>= -1</a:t>
            </a:r>
            <a:r>
              <a:rPr lang="en-US" altLang="zh-CN" sz="2400" b="1" kern="0" baseline="-25000" dirty="0">
                <a:latin typeface="微软雅黑" panose="020B0503020204020204" pitchFamily="34" charset="-122"/>
                <a:ea typeface="微软雅黑" panose="020B0503020204020204" pitchFamily="34" charset="-122"/>
              </a:rPr>
              <a:t>2</a:t>
            </a:r>
            <a:r>
              <a:rPr lang="en-US" altLang="zh-CN" sz="2400" b="1" kern="0" dirty="0">
                <a:latin typeface="微软雅黑" panose="020B0503020204020204" pitchFamily="34" charset="-122"/>
                <a:ea typeface="微软雅黑" panose="020B0503020204020204" pitchFamily="34" charset="-122"/>
              </a:rPr>
              <a:t>  +  111 1111</a:t>
            </a:r>
            <a:r>
              <a:rPr lang="en-US" altLang="zh-CN" sz="2400" b="1" kern="0" baseline="-25000" dirty="0">
                <a:latin typeface="微软雅黑" panose="020B0503020204020204" pitchFamily="34" charset="-122"/>
                <a:ea typeface="微软雅黑" panose="020B0503020204020204" pitchFamily="34" charset="-122"/>
              </a:rPr>
              <a:t>2 </a:t>
            </a:r>
            <a:endParaRPr lang="zh-CN" altLang="en-US" sz="2400" dirty="0"/>
          </a:p>
        </p:txBody>
      </p:sp>
      <p:sp>
        <p:nvSpPr>
          <p:cNvPr id="19" name="矩形 18"/>
          <p:cNvSpPr/>
          <p:nvPr/>
        </p:nvSpPr>
        <p:spPr>
          <a:xfrm>
            <a:off x="2791758" y="2432604"/>
            <a:ext cx="1505540" cy="461665"/>
          </a:xfrm>
          <a:prstGeom prst="rect">
            <a:avLst/>
          </a:prstGeom>
        </p:spPr>
        <p:txBody>
          <a:bodyPr wrap="none">
            <a:spAutoFit/>
          </a:bodyPr>
          <a:lstStyle/>
          <a:p>
            <a:pPr marL="495300" lvl="1">
              <a:spcBef>
                <a:spcPts val="600"/>
              </a:spcBef>
              <a:buSzPct val="100000"/>
            </a:pPr>
            <a:r>
              <a:rPr lang="en-US" altLang="zh-CN" sz="2400" b="1" kern="0" dirty="0">
                <a:solidFill>
                  <a:prstClr val="black"/>
                </a:solidFill>
                <a:latin typeface="微软雅黑" panose="020B0503020204020204" pitchFamily="34" charset="-122"/>
                <a:ea typeface="微软雅黑" panose="020B0503020204020204" pitchFamily="34" charset="-122"/>
              </a:rPr>
              <a:t>127</a:t>
            </a:r>
            <a:r>
              <a:rPr lang="en-US" altLang="zh-CN" sz="2400" b="1" kern="0" baseline="-25000" dirty="0">
                <a:solidFill>
                  <a:prstClr val="black"/>
                </a:solidFill>
                <a:latin typeface="微软雅黑" panose="020B0503020204020204" pitchFamily="34" charset="-122"/>
                <a:ea typeface="微软雅黑" panose="020B0503020204020204" pitchFamily="34" charset="-122"/>
              </a:rPr>
              <a:t>10</a:t>
            </a:r>
            <a:endParaRPr lang="en-US" altLang="zh-CN" sz="2400" b="1" kern="0" baseline="-25000" dirty="0">
              <a:solidFill>
                <a:prstClr val="black"/>
              </a:solidFill>
              <a:latin typeface="微软雅黑" panose="020B0503020204020204" pitchFamily="34" charset="-122"/>
              <a:ea typeface="微软雅黑" panose="020B0503020204020204" pitchFamily="34" charset="-122"/>
            </a:endParaRPr>
          </a:p>
        </p:txBody>
      </p:sp>
      <p:sp>
        <p:nvSpPr>
          <p:cNvPr id="21" name="矩形 20"/>
          <p:cNvSpPr/>
          <p:nvPr/>
        </p:nvSpPr>
        <p:spPr>
          <a:xfrm>
            <a:off x="2996942" y="2432604"/>
            <a:ext cx="418704" cy="461665"/>
          </a:xfrm>
          <a:prstGeom prst="rect">
            <a:avLst/>
          </a:prstGeom>
        </p:spPr>
        <p:txBody>
          <a:bodyPr wrap="none">
            <a:spAutoFit/>
          </a:bodyPr>
          <a:lstStyle/>
          <a:p>
            <a:r>
              <a:rPr lang="en-US" altLang="zh-CN" sz="2400" b="1" kern="0" dirty="0">
                <a:latin typeface="微软雅黑" panose="020B0503020204020204" pitchFamily="34" charset="-122"/>
                <a:ea typeface="微软雅黑" panose="020B0503020204020204" pitchFamily="34" charset="-122"/>
              </a:rPr>
              <a:t>+</a:t>
            </a:r>
            <a:endParaRPr lang="zh-CN" altLang="en-US" sz="2400" dirty="0"/>
          </a:p>
        </p:txBody>
      </p:sp>
      <p:sp>
        <p:nvSpPr>
          <p:cNvPr id="23" name="矩形 22"/>
          <p:cNvSpPr/>
          <p:nvPr/>
        </p:nvSpPr>
        <p:spPr>
          <a:xfrm>
            <a:off x="1616839" y="2426145"/>
            <a:ext cx="1502334" cy="461665"/>
          </a:xfrm>
          <a:prstGeom prst="rect">
            <a:avLst/>
          </a:prstGeom>
        </p:spPr>
        <p:txBody>
          <a:bodyPr wrap="none">
            <a:spAutoFit/>
          </a:bodyPr>
          <a:lstStyle/>
          <a:p>
            <a:pPr marL="495300" lvl="1">
              <a:spcBef>
                <a:spcPts val="600"/>
              </a:spcBef>
              <a:buSzPct val="100000"/>
            </a:pPr>
            <a:r>
              <a:rPr lang="en-US" altLang="zh-CN" sz="2400" b="1" kern="0" dirty="0">
                <a:solidFill>
                  <a:prstClr val="black"/>
                </a:solidFill>
                <a:latin typeface="微软雅黑" panose="020B0503020204020204" pitchFamily="34" charset="-122"/>
                <a:ea typeface="微软雅黑" panose="020B0503020204020204" pitchFamily="34" charset="-122"/>
              </a:rPr>
              <a:t>(-1)</a:t>
            </a:r>
            <a:r>
              <a:rPr lang="en-US" altLang="zh-CN" sz="2400" b="1" kern="0" baseline="-25000" dirty="0">
                <a:solidFill>
                  <a:prstClr val="black"/>
                </a:solidFill>
                <a:latin typeface="微软雅黑" panose="020B0503020204020204" pitchFamily="34" charset="-122"/>
                <a:ea typeface="微软雅黑" panose="020B0503020204020204" pitchFamily="34" charset="-122"/>
              </a:rPr>
              <a:t>10</a:t>
            </a:r>
            <a:endParaRPr lang="en-US" altLang="zh-CN" sz="2400" b="1" kern="0" dirty="0">
              <a:solidFill>
                <a:prstClr val="black"/>
              </a:solidFill>
              <a:latin typeface="微软雅黑" panose="020B0503020204020204" pitchFamily="34" charset="-122"/>
              <a:ea typeface="微软雅黑" panose="020B0503020204020204" pitchFamily="34" charset="-122"/>
            </a:endParaRPr>
          </a:p>
        </p:txBody>
      </p:sp>
      <p:sp>
        <p:nvSpPr>
          <p:cNvPr id="27" name="矩形 26"/>
          <p:cNvSpPr/>
          <p:nvPr/>
        </p:nvSpPr>
        <p:spPr>
          <a:xfrm>
            <a:off x="1706286" y="2897070"/>
            <a:ext cx="2412840" cy="461665"/>
          </a:xfrm>
          <a:prstGeom prst="rect">
            <a:avLst/>
          </a:prstGeom>
        </p:spPr>
        <p:txBody>
          <a:bodyPr wrap="none">
            <a:spAutoFit/>
          </a:bodyPr>
          <a:lstStyle/>
          <a:p>
            <a:pPr marL="495300" lvl="1">
              <a:spcBef>
                <a:spcPts val="600"/>
              </a:spcBef>
              <a:buSzPct val="100000"/>
            </a:pPr>
            <a:r>
              <a:rPr lang="zh-CN" altLang="en-US" sz="2400" b="1" kern="0" dirty="0">
                <a:solidFill>
                  <a:srgbClr val="FF0000"/>
                </a:solidFill>
                <a:latin typeface="微软雅黑" panose="020B0503020204020204" pitchFamily="34" charset="-122"/>
                <a:ea typeface="微软雅黑" panose="020B0503020204020204" pitchFamily="34" charset="-122"/>
              </a:rPr>
              <a:t>第一位</a:t>
            </a:r>
            <a:r>
              <a:rPr lang="en-US" altLang="zh-CN" sz="2400" b="1" kern="0" dirty="0">
                <a:solidFill>
                  <a:srgbClr val="FF0000"/>
                </a:solidFill>
                <a:latin typeface="微软雅黑" panose="020B0503020204020204" pitchFamily="34" charset="-122"/>
                <a:ea typeface="微软雅黑" panose="020B0503020204020204" pitchFamily="34" charset="-122"/>
              </a:rPr>
              <a:t>1</a:t>
            </a:r>
            <a:r>
              <a:rPr lang="zh-CN" altLang="en-US" sz="2400" b="1" kern="0" dirty="0">
                <a:solidFill>
                  <a:srgbClr val="FF0000"/>
                </a:solidFill>
                <a:latin typeface="微软雅黑" panose="020B0503020204020204" pitchFamily="34" charset="-122"/>
                <a:ea typeface="微软雅黑" panose="020B0503020204020204" pitchFamily="34" charset="-122"/>
              </a:rPr>
              <a:t>隐藏</a:t>
            </a:r>
            <a:endParaRPr lang="en-US" altLang="zh-CN" sz="2400" b="1" kern="0"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3226803" y="3312075"/>
            <a:ext cx="5142755" cy="400110"/>
          </a:xfrm>
          <a:prstGeom prst="rect">
            <a:avLst/>
          </a:prstGeom>
        </p:spPr>
        <p:txBody>
          <a:bodyPr wrap="none">
            <a:spAutoFit/>
          </a:bodyPr>
          <a:lstStyle/>
          <a:p>
            <a:pPr lvl="2">
              <a:spcBef>
                <a:spcPts val="600"/>
              </a:spcBef>
              <a:buSzPct val="100000"/>
            </a:pPr>
            <a:r>
              <a:rPr lang="en-US" altLang="zh-CN" sz="2000" b="1" kern="0" dirty="0">
                <a:solidFill>
                  <a:srgbClr val="002060"/>
                </a:solidFill>
                <a:latin typeface="微软雅黑" panose="020B0503020204020204" pitchFamily="34" charset="-122"/>
                <a:ea typeface="微软雅黑" panose="020B0503020204020204" pitchFamily="34" charset="-122"/>
              </a:rPr>
              <a:t>1</a:t>
            </a:r>
            <a:r>
              <a:rPr lang="en-US" altLang="zh-CN" sz="2000" b="1" kern="0" dirty="0">
                <a:solidFill>
                  <a:srgbClr val="FF0000"/>
                </a:solidFill>
                <a:latin typeface="微软雅黑" panose="020B0503020204020204" pitchFamily="34" charset="-122"/>
                <a:ea typeface="微软雅黑" panose="020B0503020204020204" pitchFamily="34" charset="-122"/>
              </a:rPr>
              <a:t>00</a:t>
            </a:r>
            <a:r>
              <a:rPr lang="en-US" altLang="zh-CN" sz="2000" b="1" kern="0" dirty="0">
                <a:solidFill>
                  <a:srgbClr val="002060"/>
                </a:solidFill>
                <a:latin typeface="微软雅黑" panose="020B0503020204020204" pitchFamily="34" charset="-122"/>
                <a:ea typeface="微软雅黑" panose="020B0503020204020204" pitchFamily="34" charset="-122"/>
              </a:rPr>
              <a:t> </a:t>
            </a:r>
            <a:r>
              <a:rPr lang="en-US" altLang="zh-CN" sz="2000" b="1" kern="0" dirty="0">
                <a:solidFill>
                  <a:srgbClr val="FF0000"/>
                </a:solidFill>
                <a:latin typeface="微软雅黑" panose="020B0503020204020204" pitchFamily="34" charset="-122"/>
                <a:ea typeface="微软雅黑" panose="020B0503020204020204" pitchFamily="34" charset="-122"/>
              </a:rPr>
              <a:t>0000 0000 0000 0000 0000</a:t>
            </a:r>
            <a:endParaRPr lang="en-US" altLang="zh-CN" sz="2000" b="1" kern="0" dirty="0">
              <a:solidFill>
                <a:srgbClr val="FF0000"/>
              </a:solidFill>
              <a:latin typeface="微软雅黑" panose="020B0503020204020204" pitchFamily="34" charset="-122"/>
              <a:ea typeface="微软雅黑" panose="020B0503020204020204" pitchFamily="34" charset="-122"/>
            </a:endParaRPr>
          </a:p>
        </p:txBody>
      </p:sp>
      <p:sp>
        <p:nvSpPr>
          <p:cNvPr id="12" name="AutoShape 3"/>
          <p:cNvSpPr>
            <a:spLocks noChangeAspect="1" noChangeArrowheads="1" noTextEdit="1"/>
          </p:cNvSpPr>
          <p:nvPr/>
        </p:nvSpPr>
        <p:spPr bwMode="auto">
          <a:xfrm>
            <a:off x="2287588" y="4784725"/>
            <a:ext cx="65960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Rectangle 5"/>
          <p:cNvSpPr>
            <a:spLocks noChangeArrowheads="1"/>
          </p:cNvSpPr>
          <p:nvPr/>
        </p:nvSpPr>
        <p:spPr bwMode="auto">
          <a:xfrm>
            <a:off x="2293938" y="4816475"/>
            <a:ext cx="419100"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6"/>
          <p:cNvSpPr>
            <a:spLocks noChangeArrowheads="1"/>
          </p:cNvSpPr>
          <p:nvPr/>
        </p:nvSpPr>
        <p:spPr bwMode="auto">
          <a:xfrm>
            <a:off x="2713038" y="4816475"/>
            <a:ext cx="1949450"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7"/>
          <p:cNvSpPr>
            <a:spLocks noChangeArrowheads="1"/>
          </p:cNvSpPr>
          <p:nvPr/>
        </p:nvSpPr>
        <p:spPr bwMode="auto">
          <a:xfrm>
            <a:off x="4662488" y="4816475"/>
            <a:ext cx="4208462"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14"/>
          <p:cNvSpPr>
            <a:spLocks noChangeArrowheads="1"/>
          </p:cNvSpPr>
          <p:nvPr/>
        </p:nvSpPr>
        <p:spPr bwMode="auto">
          <a:xfrm>
            <a:off x="2725500" y="4835525"/>
            <a:ext cx="30003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3022600" y="4835525"/>
            <a:ext cx="1346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0111 111</a:t>
            </a:r>
            <a:r>
              <a:rPr kumimoji="0" lang="en-US" altLang="zh-CN"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0</a:t>
            </a:r>
            <a:endParaRPr kumimoji="0" lang="zh-CN" altLang="zh-CN" sz="1800" b="0" i="0" u="none" strike="noStrike" cap="none" normalizeH="0" baseline="0" dirty="0">
              <a:ln>
                <a:noFill/>
              </a:ln>
              <a:solidFill>
                <a:srgbClr val="FF0000"/>
              </a:solidFill>
              <a:effectLst/>
            </a:endParaRPr>
          </a:p>
        </p:txBody>
      </p:sp>
      <p:sp>
        <p:nvSpPr>
          <p:cNvPr id="32" name="Rectangle 16"/>
          <p:cNvSpPr>
            <a:spLocks noChangeArrowheads="1"/>
          </p:cNvSpPr>
          <p:nvPr/>
        </p:nvSpPr>
        <p:spPr bwMode="auto">
          <a:xfrm>
            <a:off x="4439773" y="4835525"/>
            <a:ext cx="40347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003399"/>
                </a:solidFill>
                <a:effectLst/>
                <a:latin typeface="微软雅黑" panose="020B0503020204020204" pitchFamily="34" charset="-122"/>
                <a:ea typeface="微软雅黑" panose="020B0503020204020204" pitchFamily="34" charset="-122"/>
              </a:rPr>
              <a:t>100 0000 0000 0000 0000 0000</a:t>
            </a:r>
            <a:endParaRPr kumimoji="0" lang="zh-CN" altLang="zh-CN" sz="1800" b="0" i="0" u="none" strike="noStrike" cap="none" normalizeH="0" baseline="0" dirty="0">
              <a:ln>
                <a:noFill/>
              </a:ln>
              <a:solidFill>
                <a:srgbClr val="003399"/>
              </a:solidFill>
              <a:effectLst/>
            </a:endParaRPr>
          </a:p>
        </p:txBody>
      </p:sp>
      <p:graphicFrame>
        <p:nvGraphicFramePr>
          <p:cNvPr id="22" name="表格 21"/>
          <p:cNvGraphicFramePr>
            <a:graphicFrameLocks noGrp="1"/>
          </p:cNvGraphicFramePr>
          <p:nvPr/>
        </p:nvGraphicFramePr>
        <p:xfrm>
          <a:off x="5968423" y="1528437"/>
          <a:ext cx="5805053" cy="792480"/>
        </p:xfrm>
        <a:graphic>
          <a:graphicData uri="http://schemas.openxmlformats.org/drawingml/2006/table">
            <a:tbl>
              <a:tblPr firstRow="1" bandRow="1">
                <a:tableStyleId>{5C22544A-7EE6-4342-B048-85BDC9FD1C3A}</a:tableStyleId>
              </a:tblPr>
              <a:tblGrid>
                <a:gridCol w="711577"/>
                <a:gridCol w="1738859"/>
                <a:gridCol w="3354617"/>
              </a:tblGrid>
              <a:tr h="370840">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1</a:t>
                      </a:r>
                      <a:r>
                        <a:rPr lang="zh-CN" altLang="en-US" sz="2000" b="1" dirty="0">
                          <a:solidFill>
                            <a:schemeClr val="tx1"/>
                          </a:solidFill>
                          <a:latin typeface="微软雅黑" panose="020B0503020204020204" pitchFamily="34" charset="-122"/>
                          <a:ea typeface="微软雅黑" panose="020B0503020204020204" pitchFamily="34" charset="-122"/>
                        </a:rPr>
                        <a:t>位</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8</a:t>
                      </a:r>
                      <a:r>
                        <a:rPr lang="zh-CN" altLang="en-US" sz="2000" b="1" dirty="0">
                          <a:solidFill>
                            <a:schemeClr val="tx1"/>
                          </a:solidFill>
                          <a:latin typeface="微软雅黑" panose="020B0503020204020204" pitchFamily="34" charset="-122"/>
                          <a:ea typeface="微软雅黑" panose="020B0503020204020204" pitchFamily="34" charset="-122"/>
                        </a:rPr>
                        <a:t>位</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23</a:t>
                      </a:r>
                      <a:r>
                        <a:rPr lang="zh-CN" altLang="en-US" sz="2000" b="1" dirty="0">
                          <a:solidFill>
                            <a:schemeClr val="tx1"/>
                          </a:solidFill>
                          <a:latin typeface="微软雅黑" panose="020B0503020204020204" pitchFamily="34" charset="-122"/>
                          <a:ea typeface="微软雅黑" panose="020B0503020204020204" pitchFamily="34" charset="-122"/>
                        </a:rPr>
                        <a:t>位</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0840">
                <a:tc>
                  <a:txBody>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符号</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阶码</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尾数</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9" grpId="0"/>
      <p:bldP spid="11" grpId="0"/>
      <p:bldP spid="13" grpId="0"/>
      <p:bldP spid="15" grpId="0"/>
      <p:bldP spid="17" grpId="0"/>
      <p:bldP spid="19" grpId="0"/>
      <p:bldP spid="21" grpId="0"/>
      <p:bldP spid="23" grpId="0"/>
      <p:bldP spid="27" grpId="0"/>
      <p:bldP spid="6" grpId="0"/>
      <p:bldP spid="30" grpId="0"/>
      <p:bldP spid="31"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Text Box 4"/>
          <p:cNvSpPr txBox="1">
            <a:spLocks noChangeArrowheads="1"/>
          </p:cNvSpPr>
          <p:nvPr/>
        </p:nvSpPr>
        <p:spPr bwMode="auto">
          <a:xfrm>
            <a:off x="1197658" y="1419225"/>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latin typeface="Arial" panose="020B0604020202020204" pitchFamily="34" charset="0"/>
              </a:rPr>
              <a:t>1. </a:t>
            </a:r>
            <a:r>
              <a:rPr kumimoji="1" lang="en-US" altLang="zh-CN" sz="2400">
                <a:latin typeface="Arial" panose="020B0604020202020204" pitchFamily="34" charset="0"/>
              </a:rPr>
              <a:t>Denormalize: -12.75</a:t>
            </a:r>
            <a:endParaRPr kumimoji="1" lang="en-US" altLang="zh-CN" sz="2400" b="0">
              <a:latin typeface="Arial" panose="020B0604020202020204" pitchFamily="34" charset="0"/>
            </a:endParaRPr>
          </a:p>
        </p:txBody>
      </p:sp>
      <p:sp>
        <p:nvSpPr>
          <p:cNvPr id="314373" name="Text Box 5"/>
          <p:cNvSpPr txBox="1">
            <a:spLocks noChangeArrowheads="1"/>
          </p:cNvSpPr>
          <p:nvPr/>
        </p:nvSpPr>
        <p:spPr bwMode="auto">
          <a:xfrm>
            <a:off x="1211945" y="1833563"/>
            <a:ext cx="80772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kumimoji="1" lang="zh-CN" altLang="en-US" sz="2400">
                <a:solidFill>
                  <a:srgbClr val="000000"/>
                </a:solidFill>
                <a:latin typeface="Arial" panose="020B0604020202020204" pitchFamily="34" charset="0"/>
              </a:rPr>
              <a:t>2. </a:t>
            </a:r>
            <a:r>
              <a:rPr kumimoji="1" lang="en-US" altLang="zh-CN" sz="2400">
                <a:solidFill>
                  <a:srgbClr val="000000"/>
                </a:solidFill>
                <a:latin typeface="Arial" panose="020B0604020202020204" pitchFamily="34" charset="0"/>
              </a:rPr>
              <a:t>Convert integer part:</a:t>
            </a:r>
            <a:endParaRPr kumimoji="1" lang="en-US" altLang="zh-CN" sz="2400">
              <a:solidFill>
                <a:srgbClr val="000000"/>
              </a:solidFill>
              <a:latin typeface="Arial" panose="020B0604020202020204" pitchFamily="34" charset="0"/>
            </a:endParaRPr>
          </a:p>
          <a:p>
            <a:pPr eaLnBrk="1" hangingPunct="1">
              <a:spcBef>
                <a:spcPct val="10000"/>
              </a:spcBef>
            </a:pPr>
            <a:r>
              <a:rPr kumimoji="1" lang="en-US" altLang="zh-CN" sz="2400">
                <a:solidFill>
                  <a:srgbClr val="000000"/>
                </a:solidFill>
                <a:latin typeface="Arial" panose="020B0604020202020204" pitchFamily="34" charset="0"/>
              </a:rPr>
              <a:t>           12 = </a:t>
            </a:r>
            <a:r>
              <a:rPr kumimoji="1" lang="en-US" altLang="zh-CN" sz="2400">
                <a:solidFill>
                  <a:srgbClr val="063DE9"/>
                </a:solidFill>
                <a:latin typeface="Arial" panose="020B0604020202020204" pitchFamily="34" charset="0"/>
              </a:rPr>
              <a:t>8 </a:t>
            </a:r>
            <a:r>
              <a:rPr kumimoji="1" lang="en-US" altLang="zh-CN" sz="2400">
                <a:solidFill>
                  <a:srgbClr val="000000"/>
                </a:solidFill>
                <a:latin typeface="Arial" panose="020B0604020202020204" pitchFamily="34" charset="0"/>
              </a:rPr>
              <a:t>+ </a:t>
            </a:r>
            <a:r>
              <a:rPr kumimoji="1" lang="en-US" altLang="zh-CN" sz="2400">
                <a:solidFill>
                  <a:srgbClr val="063DE9"/>
                </a:solidFill>
                <a:latin typeface="Arial" panose="020B0604020202020204" pitchFamily="34" charset="0"/>
              </a:rPr>
              <a:t>4 </a:t>
            </a:r>
            <a:r>
              <a:rPr kumimoji="1" lang="en-US" altLang="zh-CN" sz="2400">
                <a:solidFill>
                  <a:srgbClr val="000000"/>
                </a:solidFill>
                <a:latin typeface="Arial" panose="020B0604020202020204" pitchFamily="34" charset="0"/>
              </a:rPr>
              <a:t>= </a:t>
            </a:r>
            <a:r>
              <a:rPr kumimoji="1" lang="en-US" altLang="zh-CN" sz="2400">
                <a:solidFill>
                  <a:srgbClr val="063DE9"/>
                </a:solidFill>
                <a:latin typeface="Arial" panose="020B0604020202020204" pitchFamily="34" charset="0"/>
              </a:rPr>
              <a:t>1100</a:t>
            </a:r>
            <a:r>
              <a:rPr kumimoji="1" lang="en-US" altLang="zh-CN" sz="2400" baseline="-25000">
                <a:solidFill>
                  <a:srgbClr val="000000"/>
                </a:solidFill>
                <a:latin typeface="Arial" panose="020B0604020202020204" pitchFamily="34" charset="0"/>
              </a:rPr>
              <a:t>2</a:t>
            </a:r>
            <a:endParaRPr kumimoji="1" lang="en-US" altLang="zh-CN" sz="2400" b="0" baseline="-25000">
              <a:solidFill>
                <a:srgbClr val="000000"/>
              </a:solidFill>
              <a:latin typeface="Arial" panose="020B0604020202020204" pitchFamily="34" charset="0"/>
            </a:endParaRPr>
          </a:p>
        </p:txBody>
      </p:sp>
      <p:sp>
        <p:nvSpPr>
          <p:cNvPr id="314374" name="Text Box 6"/>
          <p:cNvSpPr txBox="1">
            <a:spLocks noChangeArrowheads="1"/>
          </p:cNvSpPr>
          <p:nvPr/>
        </p:nvSpPr>
        <p:spPr bwMode="auto">
          <a:xfrm>
            <a:off x="1211945" y="2686050"/>
            <a:ext cx="82296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kumimoji="1" lang="zh-CN" altLang="en-US" sz="2400">
                <a:solidFill>
                  <a:srgbClr val="000000"/>
                </a:solidFill>
                <a:latin typeface="Arial" panose="020B0604020202020204" pitchFamily="34" charset="0"/>
              </a:rPr>
              <a:t>3. </a:t>
            </a:r>
            <a:r>
              <a:rPr kumimoji="1" lang="en-US" altLang="zh-CN" sz="2400">
                <a:solidFill>
                  <a:srgbClr val="000000"/>
                </a:solidFill>
                <a:latin typeface="Arial" panose="020B0604020202020204" pitchFamily="34" charset="0"/>
              </a:rPr>
              <a:t>Convert fractional part:</a:t>
            </a:r>
            <a:endParaRPr kumimoji="1" lang="en-US" altLang="zh-CN" sz="2400">
              <a:solidFill>
                <a:srgbClr val="000000"/>
              </a:solidFill>
              <a:latin typeface="Arial" panose="020B0604020202020204" pitchFamily="34" charset="0"/>
            </a:endParaRPr>
          </a:p>
          <a:p>
            <a:pPr eaLnBrk="1" hangingPunct="1">
              <a:spcBef>
                <a:spcPct val="10000"/>
              </a:spcBef>
            </a:pPr>
            <a:r>
              <a:rPr kumimoji="1" lang="en-US" altLang="zh-CN" sz="2400">
                <a:solidFill>
                  <a:srgbClr val="000000"/>
                </a:solidFill>
                <a:latin typeface="Arial" panose="020B0604020202020204" pitchFamily="34" charset="0"/>
              </a:rPr>
              <a:t>           .75 = </a:t>
            </a:r>
            <a:r>
              <a:rPr kumimoji="1" lang="en-US" altLang="zh-CN" sz="2400">
                <a:solidFill>
                  <a:srgbClr val="063DE9"/>
                </a:solidFill>
                <a:latin typeface="Arial" panose="020B0604020202020204" pitchFamily="34" charset="0"/>
              </a:rPr>
              <a:t>.5 + .25 = .11</a:t>
            </a:r>
            <a:r>
              <a:rPr kumimoji="1" lang="en-US" altLang="zh-CN" sz="2400" baseline="-25000">
                <a:solidFill>
                  <a:srgbClr val="000000"/>
                </a:solidFill>
                <a:latin typeface="Arial" panose="020B0604020202020204" pitchFamily="34" charset="0"/>
              </a:rPr>
              <a:t>2</a:t>
            </a:r>
            <a:endParaRPr kumimoji="1" lang="en-US" altLang="zh-CN" sz="2400" b="0" baseline="-25000">
              <a:solidFill>
                <a:srgbClr val="000000"/>
              </a:solidFill>
              <a:latin typeface="Arial" panose="020B0604020202020204" pitchFamily="34" charset="0"/>
            </a:endParaRPr>
          </a:p>
        </p:txBody>
      </p:sp>
      <p:sp>
        <p:nvSpPr>
          <p:cNvPr id="314375" name="Text Box 7"/>
          <p:cNvSpPr txBox="1">
            <a:spLocks noChangeArrowheads="1"/>
          </p:cNvSpPr>
          <p:nvPr/>
        </p:nvSpPr>
        <p:spPr bwMode="auto">
          <a:xfrm>
            <a:off x="1211945" y="3600450"/>
            <a:ext cx="76962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kumimoji="1" lang="zh-CN" altLang="en-US" sz="2400">
                <a:latin typeface="Arial" panose="020B0604020202020204" pitchFamily="34" charset="0"/>
              </a:rPr>
              <a:t>4. </a:t>
            </a:r>
            <a:r>
              <a:rPr kumimoji="1" lang="en-US" altLang="zh-CN" sz="2400">
                <a:latin typeface="Arial" panose="020B0604020202020204" pitchFamily="34" charset="0"/>
              </a:rPr>
              <a:t>Put parts together and normalize:</a:t>
            </a:r>
            <a:endParaRPr kumimoji="1" lang="en-US" altLang="zh-CN" sz="2400">
              <a:latin typeface="Arial" panose="020B0604020202020204" pitchFamily="34" charset="0"/>
            </a:endParaRPr>
          </a:p>
          <a:p>
            <a:pPr eaLnBrk="1" hangingPunct="1">
              <a:spcBef>
                <a:spcPct val="10000"/>
              </a:spcBef>
            </a:pPr>
            <a:r>
              <a:rPr kumimoji="1" lang="en-US" altLang="zh-CN" sz="2400">
                <a:latin typeface="Arial" panose="020B0604020202020204" pitchFamily="34" charset="0"/>
              </a:rPr>
              <a:t>           1100.11 = </a:t>
            </a:r>
            <a:r>
              <a:rPr kumimoji="1" lang="en-US" altLang="zh-CN" sz="2400">
                <a:solidFill>
                  <a:srgbClr val="FF0066"/>
                </a:solidFill>
                <a:latin typeface="Arial" panose="020B0604020202020204" pitchFamily="34" charset="0"/>
              </a:rPr>
              <a:t>1.</a:t>
            </a:r>
            <a:r>
              <a:rPr kumimoji="1" lang="en-US" altLang="zh-CN" sz="2400">
                <a:latin typeface="Arial" panose="020B0604020202020204" pitchFamily="34" charset="0"/>
              </a:rPr>
              <a:t>10011</a:t>
            </a:r>
            <a:r>
              <a:rPr kumimoji="1" lang="en-US" altLang="zh-CN" sz="2400" b="0">
                <a:latin typeface="Arial" panose="020B0604020202020204" pitchFamily="34" charset="0"/>
              </a:rPr>
              <a:t> x</a:t>
            </a:r>
            <a:r>
              <a:rPr kumimoji="1" lang="en-US" altLang="zh-CN" sz="2400">
                <a:latin typeface="Arial" panose="020B0604020202020204" pitchFamily="34" charset="0"/>
              </a:rPr>
              <a:t> 2</a:t>
            </a:r>
            <a:r>
              <a:rPr kumimoji="1" lang="en-US" altLang="zh-CN" sz="2400" baseline="30000">
                <a:latin typeface="Arial" panose="020B0604020202020204" pitchFamily="34" charset="0"/>
              </a:rPr>
              <a:t>3</a:t>
            </a:r>
            <a:endParaRPr kumimoji="1" lang="en-US" altLang="zh-CN" sz="2400" b="0" baseline="30000">
              <a:latin typeface="Arial" panose="020B0604020202020204" pitchFamily="34" charset="0"/>
            </a:endParaRPr>
          </a:p>
        </p:txBody>
      </p:sp>
      <p:sp>
        <p:nvSpPr>
          <p:cNvPr id="314376" name="Text Box 8"/>
          <p:cNvSpPr txBox="1">
            <a:spLocks noChangeArrowheads="1"/>
          </p:cNvSpPr>
          <p:nvPr/>
        </p:nvSpPr>
        <p:spPr bwMode="auto">
          <a:xfrm>
            <a:off x="1211946" y="4514850"/>
            <a:ext cx="7883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a:latin typeface="Arial" panose="020B0604020202020204" pitchFamily="34" charset="0"/>
              </a:rPr>
              <a:t>5. </a:t>
            </a:r>
            <a:r>
              <a:rPr kumimoji="1" lang="en-US" altLang="zh-CN" sz="2400" dirty="0">
                <a:latin typeface="Arial" panose="020B0604020202020204" pitchFamily="34" charset="0"/>
              </a:rPr>
              <a:t>Convert exponent: 127 + 3 = </a:t>
            </a:r>
            <a:r>
              <a:rPr kumimoji="1" lang="en-US" altLang="zh-CN" sz="2400" dirty="0">
                <a:solidFill>
                  <a:srgbClr val="3333FF"/>
                </a:solidFill>
                <a:latin typeface="Arial" panose="020B0604020202020204" pitchFamily="34" charset="0"/>
              </a:rPr>
              <a:t>128 </a:t>
            </a:r>
            <a:r>
              <a:rPr kumimoji="1" lang="en-US" altLang="zh-CN" sz="2400" dirty="0">
                <a:latin typeface="Arial" panose="020B0604020202020204" pitchFamily="34" charset="0"/>
              </a:rPr>
              <a:t>+ </a:t>
            </a:r>
            <a:r>
              <a:rPr kumimoji="1" lang="en-US" altLang="zh-CN" sz="2400" dirty="0">
                <a:solidFill>
                  <a:srgbClr val="3333FF"/>
                </a:solidFill>
                <a:latin typeface="Arial" panose="020B0604020202020204" pitchFamily="34" charset="0"/>
              </a:rPr>
              <a:t>2 </a:t>
            </a:r>
            <a:r>
              <a:rPr kumimoji="1" lang="en-US" altLang="zh-CN" sz="2400" dirty="0">
                <a:latin typeface="Arial" panose="020B0604020202020204" pitchFamily="34" charset="0"/>
              </a:rPr>
              <a:t>= </a:t>
            </a:r>
            <a:r>
              <a:rPr kumimoji="1" lang="en-US" altLang="zh-CN" sz="2400" dirty="0">
                <a:solidFill>
                  <a:srgbClr val="3333FF"/>
                </a:solidFill>
                <a:latin typeface="Arial" panose="020B0604020202020204" pitchFamily="34" charset="0"/>
              </a:rPr>
              <a:t>1000 0010</a:t>
            </a:r>
            <a:r>
              <a:rPr kumimoji="1" lang="en-US" altLang="zh-CN" sz="2400" baseline="-25000" dirty="0">
                <a:latin typeface="Arial" panose="020B0604020202020204" pitchFamily="34" charset="0"/>
              </a:rPr>
              <a:t>2</a:t>
            </a:r>
            <a:endParaRPr kumimoji="1" lang="en-US" altLang="zh-CN" sz="2400" b="0" dirty="0">
              <a:latin typeface="Arial" panose="020B0604020202020204" pitchFamily="34" charset="0"/>
            </a:endParaRPr>
          </a:p>
        </p:txBody>
      </p:sp>
      <p:sp>
        <p:nvSpPr>
          <p:cNvPr id="314377" name="Text Box 9"/>
          <p:cNvSpPr txBox="1">
            <a:spLocks noChangeArrowheads="1"/>
          </p:cNvSpPr>
          <p:nvPr/>
        </p:nvSpPr>
        <p:spPr bwMode="auto">
          <a:xfrm>
            <a:off x="1429434" y="5256213"/>
            <a:ext cx="6764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t>11000 0010 100 1100 0000 0000 0000 0000</a:t>
            </a:r>
            <a:endParaRPr kumimoji="1" lang="zh-CN" altLang="en-US" sz="2800" b="0" dirty="0"/>
          </a:p>
        </p:txBody>
      </p:sp>
      <p:sp>
        <p:nvSpPr>
          <p:cNvPr id="314381" name="Text Box 13"/>
          <p:cNvSpPr txBox="1">
            <a:spLocks noChangeArrowheads="1"/>
          </p:cNvSpPr>
          <p:nvPr/>
        </p:nvSpPr>
        <p:spPr bwMode="auto">
          <a:xfrm>
            <a:off x="1472295" y="5997575"/>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latin typeface="Arial" panose="020B0604020202020204" pitchFamily="34" charset="0"/>
              </a:rPr>
              <a:t>The Hex rep.  is  C14C0000H</a:t>
            </a:r>
            <a:endParaRPr kumimoji="1" lang="en-US" altLang="zh-CN" sz="2400">
              <a:latin typeface="Arial" panose="020B0604020202020204" pitchFamily="34" charset="0"/>
            </a:endParaRPr>
          </a:p>
        </p:txBody>
      </p:sp>
      <p:sp>
        <p:nvSpPr>
          <p:cNvPr id="2" name="标题 1"/>
          <p:cNvSpPr>
            <a:spLocks noGrp="1"/>
          </p:cNvSpPr>
          <p:nvPr>
            <p:ph type="title"/>
          </p:nvPr>
        </p:nvSpPr>
        <p:spPr/>
        <p:txBody>
          <a:bodyPr/>
          <a:lstStyle/>
          <a:p>
            <a:r>
              <a:rPr lang="en-US" altLang="zh-CN" dirty="0"/>
              <a:t>IEEE754</a:t>
            </a:r>
            <a:r>
              <a:rPr lang="zh-CN" altLang="en-US" dirty="0"/>
              <a:t>浮点数标准</a:t>
            </a:r>
            <a:r>
              <a:rPr lang="en-US" altLang="zh-CN" dirty="0"/>
              <a:t>-</a:t>
            </a:r>
            <a:r>
              <a:rPr lang="zh-CN" altLang="en-US" dirty="0">
                <a:solidFill>
                  <a:srgbClr val="003399"/>
                </a:solidFill>
              </a:rPr>
              <a:t>真值转换成浮点数格式</a:t>
            </a:r>
            <a:endParaRPr lang="zh-CN" altLang="en-US" dirty="0"/>
          </a:p>
        </p:txBody>
      </p:sp>
      <p:sp>
        <p:nvSpPr>
          <p:cNvPr id="5" name="内容占位符 4"/>
          <p:cNvSpPr>
            <a:spLocks noGrp="1"/>
          </p:cNvSpPr>
          <p:nvPr>
            <p:ph idx="1"/>
          </p:nvPr>
        </p:nvSpPr>
        <p:spPr/>
        <p:txBody>
          <a:bodyPr/>
          <a:lstStyle/>
          <a:p>
            <a:r>
              <a:rPr lang="zh-CN" altLang="en-US" dirty="0"/>
              <a:t>例</a:t>
            </a:r>
            <a:r>
              <a:rPr lang="en-US" altLang="zh-CN" dirty="0"/>
              <a:t>: </a:t>
            </a:r>
            <a:r>
              <a:rPr lang="zh-CN" altLang="en-US" dirty="0"/>
              <a:t>将十进制数</a:t>
            </a:r>
            <a:r>
              <a:rPr lang="en-US" altLang="zh-CN" dirty="0"/>
              <a:t>-12.75</a:t>
            </a:r>
            <a:r>
              <a:rPr lang="zh-CN" altLang="en-US" dirty="0"/>
              <a:t>转换为</a:t>
            </a:r>
            <a:r>
              <a:rPr lang="en-US" altLang="zh-CN" dirty="0"/>
              <a:t>IEEE754</a:t>
            </a:r>
            <a:r>
              <a:rPr lang="zh-CN" altLang="en-US" dirty="0"/>
              <a:t>的单精度浮点数格式表示</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4377"/>
                                        </p:tgtEl>
                                        <p:attrNameLst>
                                          <p:attrName>style.visibility</p:attrName>
                                        </p:attrNameLst>
                                      </p:cBhvr>
                                      <p:to>
                                        <p:strVal val="visible"/>
                                      </p:to>
                                    </p:set>
                                    <p:animEffect transition="in" filter="blinds(horizontal)">
                                      <p:cBhvr>
                                        <p:cTn id="27" dur="500"/>
                                        <p:tgtEl>
                                          <p:spTgt spid="3143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utoUpdateAnimBg="0"/>
      <p:bldP spid="314373" grpId="0" autoUpdateAnimBg="0"/>
      <p:bldP spid="314374" grpId="0" autoUpdateAnimBg="0"/>
      <p:bldP spid="314375" grpId="0" autoUpdateAnimBg="0"/>
      <p:bldP spid="314376" grpId="0" autoUpdateAnimBg="0"/>
      <p:bldP spid="314377" grpId="0"/>
      <p:bldP spid="31438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IEEE754</a:t>
            </a:r>
            <a:r>
              <a:rPr lang="zh-CN" altLang="en-US" dirty="0"/>
              <a:t>浮点数标准</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尾数使用</a:t>
                </a:r>
                <a:r>
                  <a:rPr lang="en-US" altLang="zh-CN" dirty="0"/>
                  <a:t>1</a:t>
                </a:r>
                <a:r>
                  <a:rPr lang="zh-CN" altLang="en-US" dirty="0"/>
                  <a:t>位隐藏位的好处</a:t>
                </a:r>
                <a:endParaRPr lang="en-US" altLang="zh-CN" dirty="0"/>
              </a:p>
              <a:p>
                <a:pPr lvl="1"/>
                <a:r>
                  <a:rPr lang="zh-CN" altLang="en-US" dirty="0"/>
                  <a:t>用</a:t>
                </a:r>
                <a:r>
                  <a:rPr lang="en-US" altLang="zh-CN" dirty="0"/>
                  <a:t>23</a:t>
                </a:r>
                <a:r>
                  <a:rPr lang="zh-CN" altLang="en-US" dirty="0"/>
                  <a:t>位和</a:t>
                </a:r>
                <a:r>
                  <a:rPr lang="en-US" altLang="zh-CN" dirty="0"/>
                  <a:t>52</a:t>
                </a:r>
                <a:r>
                  <a:rPr lang="zh-CN" altLang="en-US" dirty="0"/>
                  <a:t>位的空间表示了</a:t>
                </a:r>
                <a:r>
                  <a:rPr lang="en-US" altLang="zh-CN" dirty="0"/>
                  <a:t>24</a:t>
                </a:r>
                <a:r>
                  <a:rPr lang="zh-CN" altLang="en-US" dirty="0"/>
                  <a:t>位和</a:t>
                </a:r>
                <a:r>
                  <a:rPr lang="en-US" altLang="zh-CN" dirty="0"/>
                  <a:t>53</a:t>
                </a:r>
                <a:r>
                  <a:rPr lang="zh-CN" altLang="en-US" dirty="0"/>
                  <a:t>位的尾数，使浮点数的精度更高</a:t>
                </a:r>
                <a:endParaRPr lang="en-US" altLang="zh-CN" dirty="0"/>
              </a:p>
              <a:p>
                <a:endParaRPr lang="en-US" altLang="zh-CN" dirty="0"/>
              </a:p>
              <a:p>
                <a:r>
                  <a:rPr lang="zh-CN" altLang="en-US" dirty="0"/>
                  <a:t>阶码的偏置常数用</a:t>
                </a:r>
                <a:r>
                  <a:rPr lang="en-US" altLang="zh-CN" dirty="0"/>
                  <a:t>127</a:t>
                </a:r>
                <a:r>
                  <a:rPr lang="zh-CN" altLang="en-US" dirty="0"/>
                  <a:t>和</a:t>
                </a:r>
                <a:r>
                  <a:rPr lang="en-US" altLang="zh-CN" dirty="0"/>
                  <a:t>1023</a:t>
                </a:r>
                <a:r>
                  <a:rPr lang="zh-CN" altLang="en-US" dirty="0"/>
                  <a:t>的好处</a:t>
                </a:r>
                <a:endParaRPr lang="en-US" altLang="zh-CN" dirty="0"/>
              </a:p>
              <a:p>
                <a:pPr lvl="1"/>
                <a:r>
                  <a:rPr lang="zh-CN" altLang="en-US" dirty="0"/>
                  <a:t>指数的表示范围更大</a:t>
                </a:r>
                <a:endParaRPr lang="en-US" altLang="zh-CN" dirty="0"/>
              </a:p>
              <a:p>
                <a:pPr lvl="2"/>
                <a:r>
                  <a:rPr lang="zh-CN" altLang="en-US" dirty="0"/>
                  <a:t>单精度指数的最大值：</a:t>
                </a:r>
                <a:r>
                  <a:rPr lang="en-US" altLang="zh-CN" dirty="0"/>
                  <a:t>127</a:t>
                </a:r>
                <a:r>
                  <a:rPr lang="zh-CN" altLang="en-US" dirty="0"/>
                  <a:t>（偏置</a:t>
                </a:r>
                <a:r>
                  <a:rPr lang="en-US" altLang="zh-CN" dirty="0"/>
                  <a:t>128</a:t>
                </a:r>
                <a:r>
                  <a:rPr lang="zh-CN" altLang="en-US" dirty="0"/>
                  <a:t>）→</a:t>
                </a:r>
                <a:r>
                  <a:rPr lang="en-US" altLang="zh-CN" dirty="0"/>
                  <a:t>128</a:t>
                </a:r>
                <a:r>
                  <a:rPr lang="zh-CN" altLang="en-US" dirty="0"/>
                  <a:t>（偏置</a:t>
                </a:r>
                <a:r>
                  <a:rPr lang="en-US" altLang="zh-CN" dirty="0"/>
                  <a:t>127</a:t>
                </a:r>
                <a:r>
                  <a:rPr lang="zh-CN" altLang="en-US" dirty="0"/>
                  <a:t>）</a:t>
                </a:r>
                <a:endParaRPr lang="en-US" altLang="zh-CN" dirty="0"/>
              </a:p>
              <a:p>
                <a:pPr lvl="2"/>
                <a:r>
                  <a:rPr lang="zh-CN" altLang="en-US" dirty="0"/>
                  <a:t>双精度指数的最大值：</a:t>
                </a:r>
                <a:r>
                  <a:rPr lang="en-US" altLang="zh-CN" dirty="0"/>
                  <a:t>1023</a:t>
                </a:r>
                <a:r>
                  <a:rPr lang="zh-CN" altLang="en-US" dirty="0"/>
                  <a:t>（偏置</a:t>
                </a:r>
                <a:r>
                  <a:rPr lang="en-US" altLang="zh-CN" dirty="0"/>
                  <a:t>1024</a:t>
                </a:r>
                <a:r>
                  <a:rPr lang="zh-CN" altLang="en-US" dirty="0"/>
                  <a:t>）→</a:t>
                </a:r>
                <a:r>
                  <a:rPr lang="en-US" altLang="zh-CN" dirty="0"/>
                  <a:t>1024</a:t>
                </a:r>
                <a:r>
                  <a:rPr lang="zh-CN" altLang="en-US" dirty="0"/>
                  <a:t>（偏置</a:t>
                </a:r>
                <a:r>
                  <a:rPr lang="en-US" altLang="zh-CN" dirty="0"/>
                  <a:t>127</a:t>
                </a:r>
                <a:r>
                  <a:rPr lang="zh-CN" altLang="en-US" dirty="0"/>
                  <a:t>）</a:t>
                </a:r>
                <a:endParaRPr lang="en-US" altLang="zh-CN" dirty="0"/>
              </a:p>
              <a:p>
                <a:r>
                  <a:rPr lang="zh-CN" altLang="en-US" dirty="0"/>
                  <a:t>阶码为全</a:t>
                </a:r>
                <a:r>
                  <a:rPr lang="en-US" altLang="zh-CN" dirty="0"/>
                  <a:t>0</a:t>
                </a:r>
                <a:r>
                  <a:rPr lang="zh-CN" altLang="en-US" dirty="0"/>
                  <a:t>和全</a:t>
                </a:r>
                <a:r>
                  <a:rPr lang="en-US" altLang="zh-CN" dirty="0"/>
                  <a:t>1</a:t>
                </a:r>
                <a:r>
                  <a:rPr lang="zh-CN" altLang="en-US" dirty="0"/>
                  <a:t>用来表示特殊值</a:t>
                </a:r>
                <a:endParaRPr lang="en-US" altLang="zh-CN" dirty="0"/>
              </a:p>
              <a:p>
                <a:endParaRPr lang="en-US" altLang="zh-CN" dirty="0"/>
              </a:p>
              <a:p>
                <a:r>
                  <a:rPr lang="zh-CN" altLang="en-US" dirty="0"/>
                  <a:t>浮点数转换成真值实数</a:t>
                </a:r>
                <a:endParaRPr lang="en-US" altLang="zh-CN" dirty="0"/>
              </a:p>
              <a:p>
                <a:pPr lvl="1"/>
                <a14:m>
                  <m:oMath xmlns:m="http://schemas.openxmlformats.org/officeDocument/2006/math">
                    <m:sSup>
                      <m:sSupPr>
                        <m:ctrlPr>
                          <a:rPr lang="en-US" altLang="zh-CN" i="1" smtClean="0">
                            <a:solidFill>
                              <a:srgbClr val="FF0000"/>
                            </a:solidFill>
                            <a:latin typeface="Cambria Math" panose="02040503050406030204" pitchFamily="18" charset="0"/>
                          </a:rPr>
                        </m:ctrlPr>
                      </m:sSupPr>
                      <m:e>
                        <m:d>
                          <m:dPr>
                            <m:ctrlPr>
                              <a:rPr lang="en-US" altLang="zh-CN" i="1" smtClean="0">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m:t>
                            </m:r>
                            <m:r>
                              <a:rPr lang="en-US" altLang="zh-CN" i="1" smtClean="0">
                                <a:solidFill>
                                  <a:srgbClr val="FF0000"/>
                                </a:solidFill>
                                <a:latin typeface="Cambria Math" panose="02040503050406030204" pitchFamily="18" charset="0"/>
                              </a:rPr>
                              <m:t>1</m:t>
                            </m:r>
                          </m:e>
                        </m:d>
                      </m:e>
                      <m:sup>
                        <m:r>
                          <a:rPr lang="en-US" altLang="zh-CN" b="1" i="1" smtClean="0">
                            <a:solidFill>
                              <a:srgbClr val="FF0000"/>
                            </a:solidFill>
                            <a:latin typeface="Cambria Math" panose="02040503050406030204" pitchFamily="18" charset="0"/>
                          </a:rPr>
                          <m:t>𝑺</m:t>
                        </m:r>
                      </m:sup>
                    </m:sSup>
                    <m:r>
                      <m:rPr>
                        <m:nor/>
                      </m:rPr>
                      <a:rPr lang="en-US" altLang="zh-CN" b="0" i="0" smtClean="0">
                        <a:solidFill>
                          <a:srgbClr val="FF0000"/>
                        </a:solidFill>
                        <a:latin typeface="Cambria Math" panose="02040503050406030204" pitchFamily="18" charset="0"/>
                      </a:rPr>
                      <m:t> </m:t>
                    </m:r>
                    <m:r>
                      <m:rPr>
                        <m:nor/>
                      </m:rPr>
                      <a:rPr kumimoji="1" lang="en-US" altLang="zh-CN" b="0" dirty="0">
                        <a:solidFill>
                          <a:srgbClr val="FF0000"/>
                        </a:solidFill>
                        <a:latin typeface="Arial" panose="020B0604020202020204" pitchFamily="34" charset="0"/>
                      </a:rPr>
                      <m:t>x</m:t>
                    </m:r>
                    <m:r>
                      <a:rPr lang="en-US" altLang="zh-CN" b="1" i="1" smtClean="0">
                        <a:solidFill>
                          <a:srgbClr val="FF0000"/>
                        </a:solidFill>
                        <a:latin typeface="Cambria Math" panose="02040503050406030204" pitchFamily="18" charset="0"/>
                      </a:rPr>
                      <m:t>  </m:t>
                    </m:r>
                    <m:r>
                      <a:rPr lang="en-US" altLang="zh-CN" i="1" smtClean="0">
                        <a:solidFill>
                          <a:srgbClr val="FF0000"/>
                        </a:solidFill>
                        <a:latin typeface="Cambria Math" panose="02040503050406030204" pitchFamily="18" charset="0"/>
                      </a:rPr>
                      <m:t>1</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𝒇</m:t>
                    </m:r>
                    <m:r>
                      <m:rPr>
                        <m:nor/>
                      </m:rPr>
                      <a:rPr lang="en-US" altLang="zh-CN" b="0" i="0" smtClean="0">
                        <a:solidFill>
                          <a:srgbClr val="FF0000"/>
                        </a:solidFill>
                        <a:latin typeface="Cambria Math" panose="02040503050406030204" pitchFamily="18" charset="0"/>
                      </a:rPr>
                      <m:t> </m:t>
                    </m:r>
                    <m:r>
                      <m:rPr>
                        <m:nor/>
                      </m:rPr>
                      <a:rPr kumimoji="1" lang="en-US" altLang="zh-CN" b="0" dirty="0">
                        <a:solidFill>
                          <a:srgbClr val="FF0000"/>
                        </a:solidFill>
                        <a:latin typeface="Arial" panose="020B0604020202020204" pitchFamily="34" charset="0"/>
                      </a:rPr>
                      <m:t>x</m:t>
                    </m:r>
                    <m:r>
                      <a:rPr lang="en-US" altLang="zh-CN" b="1" i="1" smtClean="0">
                        <a:solidFill>
                          <a:srgbClr val="FF0000"/>
                        </a:solidFill>
                        <a:latin typeface="Cambria Math" panose="02040503050406030204" pitchFamily="18" charset="0"/>
                      </a:rPr>
                      <m:t> </m:t>
                    </m:r>
                    <m:sSup>
                      <m:sSupPr>
                        <m:ctrlPr>
                          <a:rPr lang="en-US" altLang="zh-CN" b="1" i="1" smtClean="0">
                            <a:solidFill>
                              <a:srgbClr val="FF0000"/>
                            </a:solidFill>
                            <a:latin typeface="Cambria Math" panose="02040503050406030204" pitchFamily="18" charset="0"/>
                          </a:rPr>
                        </m:ctrlPr>
                      </m:sSupPr>
                      <m:e>
                        <m:r>
                          <a:rPr lang="en-US" altLang="zh-CN" b="1" i="1" smtClean="0">
                            <a:solidFill>
                              <a:srgbClr val="FF0000"/>
                            </a:solidFill>
                            <a:latin typeface="Cambria Math" panose="02040503050406030204" pitchFamily="18" charset="0"/>
                          </a:rPr>
                          <m:t>𝟐</m:t>
                        </m:r>
                      </m:e>
                      <m:sup>
                        <m:r>
                          <a:rPr lang="en-US" altLang="zh-CN" b="1" i="1" smtClean="0">
                            <a:solidFill>
                              <a:srgbClr val="FF0000"/>
                            </a:solidFill>
                            <a:latin typeface="Cambria Math" panose="02040503050406030204" pitchFamily="18" charset="0"/>
                          </a:rPr>
                          <m:t>𝑬</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127</m:t>
                        </m:r>
                      </m:sup>
                    </m:sSup>
                  </m:oMath>
                </a14:m>
                <a:r>
                  <a:rPr lang="zh-CN" altLang="en-US" dirty="0">
                    <a:solidFill>
                      <a:srgbClr val="FF0000"/>
                    </a:solidFill>
                  </a:rPr>
                  <a:t>  和</a:t>
                </a:r>
                <a14:m>
                  <m:oMath xmlns:m="http://schemas.openxmlformats.org/officeDocument/2006/math">
                    <m:sSup>
                      <m:sSupPr>
                        <m:ctrlPr>
                          <a:rPr lang="en-US" altLang="zh-CN" i="1">
                            <a:solidFill>
                              <a:srgbClr val="FF0000"/>
                            </a:solidFill>
                            <a:latin typeface="Cambria Math" panose="02040503050406030204" pitchFamily="18" charset="0"/>
                          </a:rPr>
                        </m:ctrlPr>
                      </m:sSupPr>
                      <m:e>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1</m:t>
                            </m:r>
                          </m:e>
                        </m:d>
                      </m:e>
                      <m:sup>
                        <m:r>
                          <m:rPr>
                            <m:sty m:val="p"/>
                          </m:rPr>
                          <a:rPr lang="en-US" altLang="zh-CN" i="1">
                            <a:solidFill>
                              <a:srgbClr val="FF0000"/>
                            </a:solidFill>
                            <a:latin typeface="Cambria Math" panose="02040503050406030204" pitchFamily="18" charset="0"/>
                          </a:rPr>
                          <m:t>s</m:t>
                        </m:r>
                      </m:sup>
                    </m:sSup>
                    <m:r>
                      <m:rPr>
                        <m:nor/>
                      </m:rPr>
                      <a:rPr lang="en-US" altLang="zh-CN" b="0" i="0" smtClean="0">
                        <a:solidFill>
                          <a:srgbClr val="FF0000"/>
                        </a:solidFill>
                        <a:latin typeface="Cambria Math" panose="02040503050406030204" pitchFamily="18" charset="0"/>
                      </a:rPr>
                      <m:t> </m:t>
                    </m:r>
                    <m:r>
                      <m:rPr>
                        <m:nor/>
                      </m:rPr>
                      <a:rPr kumimoji="1" lang="en-US" altLang="zh-CN" b="0" dirty="0">
                        <a:solidFill>
                          <a:srgbClr val="FF0000"/>
                        </a:solidFill>
                        <a:latin typeface="Arial" panose="020B0604020202020204" pitchFamily="34" charset="0"/>
                      </a:rPr>
                      <m:t>x</m:t>
                    </m:r>
                    <m:r>
                      <a:rPr lang="en-US" altLang="zh-CN" i="1">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1</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𝒇</m:t>
                    </m:r>
                    <m:r>
                      <m:rPr>
                        <m:nor/>
                      </m:rPr>
                      <a:rPr lang="en-US" altLang="zh-CN" b="0" i="0" smtClean="0">
                        <a:solidFill>
                          <a:srgbClr val="FF0000"/>
                        </a:solidFill>
                        <a:latin typeface="Cambria Math" panose="02040503050406030204" pitchFamily="18" charset="0"/>
                      </a:rPr>
                      <m:t> </m:t>
                    </m:r>
                    <m:r>
                      <m:rPr>
                        <m:nor/>
                      </m:rPr>
                      <a:rPr kumimoji="1" lang="en-US" altLang="zh-CN" b="0" dirty="0">
                        <a:solidFill>
                          <a:srgbClr val="FF0000"/>
                        </a:solidFill>
                        <a:latin typeface="Arial" panose="020B0604020202020204" pitchFamily="34" charset="0"/>
                      </a:rPr>
                      <m:t>x</m:t>
                    </m:r>
                    <m:r>
                      <a:rPr lang="en-US" altLang="zh-CN" i="1">
                        <a:solidFill>
                          <a:srgbClr val="FF0000"/>
                        </a:solidFill>
                        <a:latin typeface="Cambria Math" panose="02040503050406030204" pitchFamily="18" charset="0"/>
                      </a:rPr>
                      <m:t> </m:t>
                    </m:r>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𝟐</m:t>
                        </m:r>
                      </m:e>
                      <m:sup>
                        <m:r>
                          <a:rPr lang="en-US" altLang="zh-CN" b="1" i="1" smtClean="0">
                            <a:solidFill>
                              <a:srgbClr val="FF0000"/>
                            </a:solidFill>
                            <a:latin typeface="Cambria Math" panose="02040503050406030204" pitchFamily="18" charset="0"/>
                          </a:rPr>
                          <m:t>𝑬</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1</m:t>
                        </m:r>
                        <m:r>
                          <a:rPr lang="en-US" altLang="zh-CN" b="1" i="1" smtClean="0">
                            <a:solidFill>
                              <a:srgbClr val="FF0000"/>
                            </a:solidFill>
                            <a:latin typeface="Cambria Math" panose="02040503050406030204" pitchFamily="18" charset="0"/>
                          </a:rPr>
                          <m:t>𝟎𝟐𝟑</m:t>
                        </m:r>
                      </m:sup>
                    </m:sSup>
                  </m:oMath>
                </a14:m>
                <a:endParaRPr lang="en-US" altLang="zh-CN" dirty="0"/>
              </a:p>
              <a:p>
                <a:pPr lvl="1"/>
                <a:r>
                  <a:rPr lang="en-US" altLang="zh-CN" dirty="0"/>
                  <a:t>S</a:t>
                </a:r>
                <a:r>
                  <a:rPr lang="zh-CN" altLang="en-US" dirty="0"/>
                  <a:t>为符号位，</a:t>
                </a:r>
                <a:r>
                  <a:rPr lang="en-US" altLang="zh-CN" dirty="0"/>
                  <a:t>f</a:t>
                </a:r>
                <a:r>
                  <a:rPr lang="zh-CN" altLang="en-US" dirty="0"/>
                  <a:t>为浮点数格式中的</a:t>
                </a:r>
                <a:r>
                  <a:rPr lang="en-US" altLang="zh-CN" dirty="0"/>
                  <a:t>23</a:t>
                </a:r>
                <a:r>
                  <a:rPr lang="zh-CN" altLang="en-US" dirty="0"/>
                  <a:t>位或</a:t>
                </a:r>
                <a:r>
                  <a:rPr lang="en-US" altLang="zh-CN" dirty="0"/>
                  <a:t>52</a:t>
                </a:r>
                <a:r>
                  <a:rPr lang="zh-CN" altLang="en-US" dirty="0"/>
                  <a:t>位尾数，</a:t>
                </a:r>
                <a:r>
                  <a:rPr lang="en-US" altLang="zh-CN" dirty="0"/>
                  <a:t>e</a:t>
                </a:r>
                <a:r>
                  <a:rPr lang="zh-CN" altLang="en-US" dirty="0"/>
                  <a:t>为阶码</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2" t="-263" r="2" b="-169168"/>
                </a:stretch>
              </a:blipFill>
            </p:spPr>
            <p:txBody>
              <a:bodyPr/>
              <a:lstStyle/>
              <a:p>
                <a:r>
                  <a:rPr lang="zh-CN" altLang="en-US">
                    <a:noFill/>
                  </a:rPr>
                  <a:t> </a:t>
                </a:r>
              </a:p>
            </p:txBody>
          </p:sp>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IEEE754</a:t>
            </a:r>
            <a:r>
              <a:rPr lang="zh-CN" altLang="en-US" dirty="0"/>
              <a:t>浮点数标准</a:t>
            </a:r>
            <a:r>
              <a:rPr lang="en-US" altLang="zh-CN" dirty="0"/>
              <a:t>-</a:t>
            </a:r>
            <a:r>
              <a:rPr lang="zh-CN" altLang="en-US" dirty="0">
                <a:solidFill>
                  <a:srgbClr val="003399"/>
                </a:solidFill>
              </a:rPr>
              <a:t>浮点数格式转换成真值</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92667" y="987748"/>
                <a:ext cx="10922000" cy="5119800"/>
              </a:xfrm>
            </p:spPr>
            <p:txBody>
              <a:bodyPr/>
              <a:lstStyle/>
              <a:p>
                <a:r>
                  <a:rPr lang="zh-CN" altLang="en-US" sz="2400" dirty="0"/>
                  <a:t>例</a:t>
                </a:r>
                <a:r>
                  <a:rPr lang="en-US" altLang="zh-CN" sz="2400" dirty="0"/>
                  <a:t>2.23: </a:t>
                </a:r>
                <a:r>
                  <a:rPr lang="zh-CN" altLang="en-US" sz="2400" dirty="0"/>
                  <a:t>求</a:t>
                </a:r>
                <a:r>
                  <a:rPr lang="en-US" altLang="zh-CN" sz="2400" dirty="0"/>
                  <a:t>IEEE754</a:t>
                </a:r>
                <a:r>
                  <a:rPr lang="zh-CN" altLang="en-US" sz="2400" dirty="0"/>
                  <a:t>的单精度浮点数</a:t>
                </a:r>
                <a:r>
                  <a:rPr lang="en-US" altLang="zh-CN" sz="2400" dirty="0"/>
                  <a:t>C0 A0 00 00H</a:t>
                </a:r>
                <a:r>
                  <a:rPr lang="zh-CN" altLang="en-US" sz="2400" dirty="0"/>
                  <a:t>的值</a:t>
                </a:r>
                <a:endParaRPr lang="en-US" altLang="zh-CN" sz="2400" dirty="0"/>
              </a:p>
              <a:p>
                <a:r>
                  <a:rPr lang="zh-CN" altLang="en-US" sz="2400" dirty="0"/>
                  <a:t>解：</a:t>
                </a:r>
                <a:r>
                  <a:rPr lang="en-US" altLang="zh-CN" sz="2400" dirty="0"/>
                  <a:t> </a:t>
                </a:r>
                <a:endParaRPr lang="en-US" altLang="zh-CN" sz="2400" dirty="0"/>
              </a:p>
              <a:p>
                <a:pPr lvl="1"/>
                <a:r>
                  <a:rPr lang="en-US" altLang="zh-CN" sz="2000" dirty="0"/>
                  <a:t>C</a:t>
                </a:r>
                <a:r>
                  <a:rPr lang="en-US" altLang="zh-CN" sz="2000" dirty="0">
                    <a:ln w="22225">
                      <a:solidFill>
                        <a:schemeClr val="accent2"/>
                      </a:solidFill>
                      <a:prstDash val="solid"/>
                    </a:ln>
                    <a:solidFill>
                      <a:schemeClr val="accent2">
                        <a:lumMod val="40000"/>
                        <a:lumOff val="60000"/>
                      </a:schemeClr>
                    </a:solidFill>
                  </a:rPr>
                  <a:t>0</a:t>
                </a:r>
                <a:r>
                  <a:rPr lang="en-US" altLang="zh-CN" sz="2000" dirty="0"/>
                  <a:t> A</a:t>
                </a:r>
                <a:r>
                  <a:rPr lang="en-US" altLang="zh-CN" sz="2000" dirty="0">
                    <a:ln w="22225">
                      <a:solidFill>
                        <a:schemeClr val="accent2"/>
                      </a:solidFill>
                      <a:prstDash val="solid"/>
                    </a:ln>
                    <a:solidFill>
                      <a:schemeClr val="accent2">
                        <a:lumMod val="40000"/>
                        <a:lumOff val="60000"/>
                      </a:schemeClr>
                    </a:solidFill>
                  </a:rPr>
                  <a:t>0</a:t>
                </a:r>
                <a:r>
                  <a:rPr lang="en-US" altLang="zh-CN" sz="2000" dirty="0"/>
                  <a:t> 0</a:t>
                </a:r>
                <a:r>
                  <a:rPr lang="en-US" altLang="zh-CN" sz="2000" dirty="0">
                    <a:ln w="22225">
                      <a:solidFill>
                        <a:schemeClr val="accent2"/>
                      </a:solidFill>
                      <a:prstDash val="solid"/>
                    </a:ln>
                    <a:solidFill>
                      <a:schemeClr val="accent2">
                        <a:lumMod val="40000"/>
                        <a:lumOff val="60000"/>
                      </a:schemeClr>
                    </a:solidFill>
                  </a:rPr>
                  <a:t>0</a:t>
                </a:r>
                <a:r>
                  <a:rPr lang="en-US" altLang="zh-CN" sz="2000" dirty="0"/>
                  <a:t> 0</a:t>
                </a:r>
                <a:r>
                  <a:rPr lang="en-US" altLang="zh-CN" sz="2000" dirty="0">
                    <a:ln w="22225">
                      <a:solidFill>
                        <a:schemeClr val="accent2"/>
                      </a:solidFill>
                      <a:prstDash val="solid"/>
                    </a:ln>
                    <a:solidFill>
                      <a:schemeClr val="accent2">
                        <a:lumMod val="40000"/>
                        <a:lumOff val="60000"/>
                      </a:schemeClr>
                    </a:solidFill>
                  </a:rPr>
                  <a:t>0</a:t>
                </a:r>
                <a:r>
                  <a:rPr lang="en-US" altLang="zh-CN" sz="2000" baseline="-25000" dirty="0"/>
                  <a:t>16</a:t>
                </a:r>
                <a:r>
                  <a:rPr lang="en-US" altLang="zh-CN" sz="2000" dirty="0"/>
                  <a:t> =</a:t>
                </a:r>
                <a:endParaRPr lang="en-US" altLang="zh-CN" sz="2000" dirty="0"/>
              </a:p>
              <a:p>
                <a:pPr lvl="1"/>
                <a:r>
                  <a:rPr lang="en-US" altLang="zh-CN" sz="2000" dirty="0"/>
                  <a:t>= </a:t>
                </a:r>
                <a:endParaRPr lang="en-US" altLang="zh-CN" sz="2000" dirty="0"/>
              </a:p>
              <a:p>
                <a:pPr lvl="1"/>
                <a:r>
                  <a:rPr lang="en-US" altLang="zh-CN" sz="2000" dirty="0"/>
                  <a:t>S = 1</a:t>
                </a:r>
                <a:endParaRPr lang="en-US" altLang="zh-CN" sz="2000" dirty="0"/>
              </a:p>
              <a:p>
                <a:pPr lvl="1"/>
                <a:r>
                  <a:rPr lang="en-US" altLang="zh-CN" sz="2000" dirty="0"/>
                  <a:t>1.f = 1.010 0000 0000 0000 0000</a:t>
                </a:r>
                <a:r>
                  <a:rPr lang="en-US" altLang="zh-CN" sz="2000" baseline="-25000" dirty="0"/>
                  <a:t>2</a:t>
                </a:r>
                <a:endParaRPr lang="en-US" altLang="zh-CN" sz="2000" dirty="0"/>
              </a:p>
              <a:p>
                <a:pPr lvl="1"/>
                <a:r>
                  <a:rPr lang="en-US" altLang="zh-CN" sz="2000" dirty="0"/>
                  <a:t>      = 1.01</a:t>
                </a:r>
                <a:r>
                  <a:rPr lang="en-US" altLang="zh-CN" sz="2000" baseline="-25000" dirty="0"/>
                  <a:t>2</a:t>
                </a:r>
                <a:endParaRPr lang="en-US" altLang="zh-CN" sz="2000" dirty="0"/>
              </a:p>
              <a:p>
                <a:pPr lvl="1"/>
                <a:r>
                  <a:rPr lang="en-US" altLang="zh-CN" sz="2000" dirty="0"/>
                  <a:t>E = 100 0000 1</a:t>
                </a:r>
                <a:r>
                  <a:rPr lang="en-US" altLang="zh-CN" sz="2000" baseline="-25000" dirty="0"/>
                  <a:t>2</a:t>
                </a:r>
                <a:r>
                  <a:rPr lang="en-US" altLang="zh-CN" sz="2000" dirty="0"/>
                  <a:t> = 129</a:t>
                </a:r>
                <a:r>
                  <a:rPr lang="en-US" altLang="zh-CN" sz="2000" baseline="-25000" dirty="0"/>
                  <a:t>10</a:t>
                </a:r>
                <a:endParaRPr lang="en-US" altLang="zh-CN" sz="2000" dirty="0"/>
              </a:p>
              <a:p>
                <a:pPr lvl="1"/>
                <a:r>
                  <a:rPr lang="zh-CN" altLang="en-US" sz="2000" dirty="0"/>
                  <a:t>该数的</a:t>
                </a:r>
                <a:r>
                  <a:rPr lang="zh-CN" altLang="en-US" sz="2000" dirty="0">
                    <a:solidFill>
                      <a:schemeClr val="tx1"/>
                    </a:solidFill>
                  </a:rPr>
                  <a:t>值 </a:t>
                </a:r>
                <a:r>
                  <a:rPr lang="en-US" altLang="zh-CN" sz="2000" dirty="0">
                    <a:solidFill>
                      <a:schemeClr val="tx1"/>
                    </a:solidFill>
                  </a:rPr>
                  <a:t>=</a:t>
                </a:r>
                <a14:m>
                  <m:oMath xmlns:m="http://schemas.openxmlformats.org/officeDocument/2006/math">
                    <m:sSup>
                      <m:sSupPr>
                        <m:ctrlPr>
                          <a:rPr lang="en-US" altLang="zh-CN" sz="2000" i="1">
                            <a:solidFill>
                              <a:schemeClr val="tx1"/>
                            </a:solidFill>
                            <a:latin typeface="Cambria Math" panose="02040503050406030204" pitchFamily="18" charset="0"/>
                          </a:rPr>
                        </m:ctrlPr>
                      </m:sSupPr>
                      <m:e>
                        <m:r>
                          <a:rPr lang="en-US" altLang="zh-CN" sz="2000" b="1" i="1" smtClean="0">
                            <a:solidFill>
                              <a:schemeClr val="tx1"/>
                            </a:solidFill>
                            <a:latin typeface="Cambria Math" panose="02040503050406030204" pitchFamily="18" charset="0"/>
                          </a:rPr>
                          <m:t> </m:t>
                        </m:r>
                        <m:d>
                          <m:dPr>
                            <m:ctrlPr>
                              <a:rPr lang="en-US" altLang="zh-CN" sz="2000" i="1">
                                <a:solidFill>
                                  <a:schemeClr val="tx1"/>
                                </a:solidFill>
                                <a:latin typeface="Cambria Math" panose="02040503050406030204" pitchFamily="18" charset="0"/>
                              </a:rPr>
                            </m:ctrlPr>
                          </m:dPr>
                          <m:e>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𝟏</m:t>
                            </m:r>
                          </m:e>
                        </m:d>
                      </m:e>
                      <m:sup>
                        <m:r>
                          <a:rPr lang="en-US" altLang="zh-CN" sz="2000" b="1" i="1" smtClean="0">
                            <a:solidFill>
                              <a:schemeClr val="tx1"/>
                            </a:solidFill>
                            <a:latin typeface="Cambria Math" panose="02040503050406030204" pitchFamily="18" charset="0"/>
                          </a:rPr>
                          <m:t>𝑺</m:t>
                        </m:r>
                      </m:sup>
                    </m:sSup>
                    <m:r>
                      <m:rPr>
                        <m:nor/>
                      </m:rPr>
                      <a:rPr lang="en-US" altLang="zh-CN" sz="2000">
                        <a:solidFill>
                          <a:schemeClr val="tx1"/>
                        </a:solidFill>
                        <a:latin typeface="Cambria Math" panose="02040503050406030204" pitchFamily="18" charset="0"/>
                      </a:rPr>
                      <m:t> </m:t>
                    </m:r>
                    <m:r>
                      <m:rPr>
                        <m:nor/>
                      </m:rPr>
                      <a:rPr kumimoji="1" lang="en-US" altLang="zh-CN" sz="2000" dirty="0">
                        <a:solidFill>
                          <a:schemeClr val="tx1"/>
                        </a:solidFill>
                        <a:latin typeface="Arial" panose="020B0604020202020204" pitchFamily="34" charset="0"/>
                      </a:rPr>
                      <m:t>x</m:t>
                    </m:r>
                    <m:r>
                      <a:rPr lang="en-US" altLang="zh-CN" sz="2000" b="1" i="1">
                        <a:solidFill>
                          <a:schemeClr val="tx1"/>
                        </a:solidFill>
                        <a:latin typeface="Cambria Math" panose="02040503050406030204" pitchFamily="18" charset="0"/>
                      </a:rPr>
                      <m:t>  </m:t>
                    </m:r>
                    <m:r>
                      <a:rPr lang="en-US" altLang="zh-CN" sz="2000" b="1" i="1">
                        <a:solidFill>
                          <a:schemeClr val="tx1"/>
                        </a:solidFill>
                        <a:latin typeface="Cambria Math" panose="02040503050406030204" pitchFamily="18" charset="0"/>
                      </a:rPr>
                      <m:t>𝟏</m:t>
                    </m:r>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𝒇</m:t>
                    </m:r>
                    <m:r>
                      <m:rPr>
                        <m:nor/>
                      </m:rPr>
                      <a:rPr lang="en-US" altLang="zh-CN" sz="2000">
                        <a:solidFill>
                          <a:schemeClr val="tx1"/>
                        </a:solidFill>
                        <a:latin typeface="Cambria Math" panose="02040503050406030204" pitchFamily="18" charset="0"/>
                      </a:rPr>
                      <m:t> </m:t>
                    </m:r>
                    <m:r>
                      <m:rPr>
                        <m:nor/>
                      </m:rPr>
                      <a:rPr kumimoji="1" lang="en-US" altLang="zh-CN" sz="2000" dirty="0">
                        <a:solidFill>
                          <a:schemeClr val="tx1"/>
                        </a:solidFill>
                        <a:latin typeface="Arial" panose="020B0604020202020204" pitchFamily="34" charset="0"/>
                      </a:rPr>
                      <m:t>x</m:t>
                    </m:r>
                    <m:r>
                      <a:rPr lang="en-US" altLang="zh-CN" sz="2000" b="1" i="1">
                        <a:solidFill>
                          <a:schemeClr val="tx1"/>
                        </a:solidFill>
                        <a:latin typeface="Cambria Math" panose="02040503050406030204" pitchFamily="18" charset="0"/>
                      </a:rPr>
                      <m:t> </m:t>
                    </m:r>
                    <m:sSup>
                      <m:sSupPr>
                        <m:ctrlPr>
                          <a:rPr lang="en-US" altLang="zh-CN" sz="2000" i="1">
                            <a:solidFill>
                              <a:schemeClr val="tx1"/>
                            </a:solidFill>
                            <a:latin typeface="Cambria Math" panose="02040503050406030204" pitchFamily="18" charset="0"/>
                          </a:rPr>
                        </m:ctrlPr>
                      </m:sSupPr>
                      <m:e>
                        <m:r>
                          <a:rPr lang="en-US" altLang="zh-CN" sz="2000" b="1" i="1">
                            <a:solidFill>
                              <a:schemeClr val="tx1"/>
                            </a:solidFill>
                            <a:latin typeface="Cambria Math" panose="02040503050406030204" pitchFamily="18" charset="0"/>
                          </a:rPr>
                          <m:t>𝟐</m:t>
                        </m:r>
                      </m:e>
                      <m:sup>
                        <m:r>
                          <a:rPr lang="en-US" altLang="zh-CN" sz="2000" b="1" i="1">
                            <a:solidFill>
                              <a:schemeClr val="tx1"/>
                            </a:solidFill>
                            <a:latin typeface="Cambria Math" panose="02040503050406030204" pitchFamily="18" charset="0"/>
                          </a:rPr>
                          <m:t>𝑬</m:t>
                        </m:r>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𝟏𝟐𝟕</m:t>
                        </m:r>
                      </m:sup>
                    </m:sSup>
                  </m:oMath>
                </a14:m>
                <a:r>
                  <a:rPr lang="en-US" altLang="zh-CN" sz="2000" dirty="0">
                    <a:solidFill>
                      <a:schemeClr val="tx1"/>
                    </a:solidFill>
                  </a:rPr>
                  <a:t> </a:t>
                </a:r>
                <a:endParaRPr lang="en-US" altLang="zh-CN" sz="2000" dirty="0">
                  <a:solidFill>
                    <a:schemeClr val="tx1"/>
                  </a:solidFill>
                </a:endParaRPr>
              </a:p>
              <a:p>
                <a:pPr lvl="1"/>
                <a:r>
                  <a:rPr lang="en-US" altLang="zh-CN" sz="2000" dirty="0">
                    <a:solidFill>
                      <a:schemeClr val="tx1"/>
                    </a:solidFill>
                  </a:rPr>
                  <a:t>              =</a:t>
                </a:r>
                <a14:m>
                  <m:oMath xmlns:m="http://schemas.openxmlformats.org/officeDocument/2006/math">
                    <m:sSup>
                      <m:sSupPr>
                        <m:ctrlPr>
                          <a:rPr lang="en-US" altLang="zh-CN" sz="2000" i="1">
                            <a:solidFill>
                              <a:schemeClr val="tx1"/>
                            </a:solidFill>
                            <a:latin typeface="Cambria Math" panose="02040503050406030204" pitchFamily="18" charset="0"/>
                          </a:rPr>
                        </m:ctrlPr>
                      </m:sSupPr>
                      <m:e>
                        <m:d>
                          <m:dPr>
                            <m:ctrlPr>
                              <a:rPr lang="en-US" altLang="zh-CN" sz="2000" i="1">
                                <a:solidFill>
                                  <a:schemeClr val="tx1"/>
                                </a:solidFill>
                                <a:latin typeface="Cambria Math" panose="02040503050406030204" pitchFamily="18" charset="0"/>
                              </a:rPr>
                            </m:ctrlPr>
                          </m:dPr>
                          <m:e>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𝟏</m:t>
                            </m:r>
                          </m:e>
                        </m:d>
                      </m:e>
                      <m:sup>
                        <m:r>
                          <a:rPr lang="en-US" altLang="zh-CN" sz="2000" b="1" i="1" smtClean="0">
                            <a:solidFill>
                              <a:schemeClr val="tx1"/>
                            </a:solidFill>
                            <a:latin typeface="Cambria Math" panose="02040503050406030204" pitchFamily="18" charset="0"/>
                          </a:rPr>
                          <m:t>𝟏</m:t>
                        </m:r>
                      </m:sup>
                    </m:sSup>
                    <m:r>
                      <m:rPr>
                        <m:nor/>
                      </m:rPr>
                      <a:rPr lang="en-US" altLang="zh-CN" sz="2000">
                        <a:solidFill>
                          <a:schemeClr val="tx1"/>
                        </a:solidFill>
                        <a:latin typeface="Cambria Math" panose="02040503050406030204" pitchFamily="18" charset="0"/>
                      </a:rPr>
                      <m:t> </m:t>
                    </m:r>
                    <m:r>
                      <m:rPr>
                        <m:nor/>
                      </m:rPr>
                      <a:rPr kumimoji="1" lang="en-US" altLang="zh-CN" sz="2000" dirty="0">
                        <a:solidFill>
                          <a:schemeClr val="tx1"/>
                        </a:solidFill>
                        <a:latin typeface="Arial" panose="020B0604020202020204" pitchFamily="34" charset="0"/>
                      </a:rPr>
                      <m:t>x</m:t>
                    </m:r>
                    <m:r>
                      <a:rPr lang="en-US" altLang="zh-CN" sz="2000" b="1" i="1">
                        <a:solidFill>
                          <a:schemeClr val="tx1"/>
                        </a:solidFill>
                        <a:latin typeface="Cambria Math" panose="02040503050406030204" pitchFamily="18" charset="0"/>
                      </a:rPr>
                      <m:t>  </m:t>
                    </m:r>
                    <m:r>
                      <a:rPr lang="en-US" altLang="zh-CN" sz="2000" b="1" i="1">
                        <a:solidFill>
                          <a:schemeClr val="tx1"/>
                        </a:solidFill>
                        <a:latin typeface="Cambria Math" panose="02040503050406030204" pitchFamily="18" charset="0"/>
                      </a:rPr>
                      <m:t>𝟏</m:t>
                    </m:r>
                    <m:r>
                      <a:rPr lang="en-US" altLang="zh-CN" sz="2000" b="1" i="1">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𝟎𝟏</m:t>
                    </m:r>
                    <m:r>
                      <m:rPr>
                        <m:nor/>
                      </m:rPr>
                      <a:rPr lang="en-US" altLang="zh-CN" sz="2000" baseline="-25000" dirty="0">
                        <a:solidFill>
                          <a:schemeClr val="tx1"/>
                        </a:solidFill>
                        <a:latin typeface="Cambria Math" panose="02040503050406030204" pitchFamily="18" charset="0"/>
                      </a:rPr>
                      <m:t>2</m:t>
                    </m:r>
                    <m:r>
                      <m:rPr>
                        <m:nor/>
                      </m:rPr>
                      <a:rPr lang="en-US" altLang="zh-CN" sz="2000">
                        <a:solidFill>
                          <a:schemeClr val="tx1"/>
                        </a:solidFill>
                        <a:latin typeface="Cambria Math" panose="02040503050406030204" pitchFamily="18" charset="0"/>
                      </a:rPr>
                      <m:t> </m:t>
                    </m:r>
                    <m:r>
                      <m:rPr>
                        <m:nor/>
                      </m:rPr>
                      <a:rPr kumimoji="1" lang="en-US" altLang="zh-CN" sz="2000" dirty="0">
                        <a:solidFill>
                          <a:schemeClr val="tx1"/>
                        </a:solidFill>
                        <a:latin typeface="Arial" panose="020B0604020202020204" pitchFamily="34" charset="0"/>
                      </a:rPr>
                      <m:t>x</m:t>
                    </m:r>
                    <m:r>
                      <a:rPr lang="en-US" altLang="zh-CN" sz="2000" b="1" i="1">
                        <a:solidFill>
                          <a:schemeClr val="tx1"/>
                        </a:solidFill>
                        <a:latin typeface="Cambria Math" panose="02040503050406030204" pitchFamily="18" charset="0"/>
                      </a:rPr>
                      <m:t> </m:t>
                    </m:r>
                    <m:sSup>
                      <m:sSupPr>
                        <m:ctrlPr>
                          <a:rPr lang="en-US" altLang="zh-CN" sz="2000" i="1">
                            <a:solidFill>
                              <a:schemeClr val="tx1"/>
                            </a:solidFill>
                            <a:latin typeface="Cambria Math" panose="02040503050406030204" pitchFamily="18" charset="0"/>
                          </a:rPr>
                        </m:ctrlPr>
                      </m:sSupPr>
                      <m:e>
                        <m:r>
                          <a:rPr lang="en-US" altLang="zh-CN" sz="2000" b="1" i="1">
                            <a:solidFill>
                              <a:schemeClr val="tx1"/>
                            </a:solidFill>
                            <a:latin typeface="Cambria Math" panose="02040503050406030204" pitchFamily="18" charset="0"/>
                          </a:rPr>
                          <m:t>𝟐</m:t>
                        </m:r>
                      </m:e>
                      <m:sup>
                        <m:r>
                          <a:rPr lang="en-US" altLang="zh-CN" sz="2000" b="1" i="1" smtClean="0">
                            <a:solidFill>
                              <a:schemeClr val="tx1"/>
                            </a:solidFill>
                            <a:latin typeface="Cambria Math" panose="02040503050406030204" pitchFamily="18" charset="0"/>
                          </a:rPr>
                          <m:t>𝟏𝟐𝟗</m:t>
                        </m:r>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𝟏𝟐𝟕</m:t>
                        </m:r>
                      </m:sup>
                    </m:sSup>
                  </m:oMath>
                </a14:m>
                <a:r>
                  <a:rPr lang="en-US" altLang="zh-CN" sz="2000" dirty="0">
                    <a:solidFill>
                      <a:schemeClr val="tx1"/>
                    </a:solidFill>
                  </a:rPr>
                  <a:t>  </a:t>
                </a:r>
                <a:endParaRPr lang="en-US" altLang="zh-CN" sz="2000" dirty="0">
                  <a:solidFill>
                    <a:schemeClr val="tx1"/>
                  </a:solidFill>
                </a:endParaRPr>
              </a:p>
              <a:p>
                <a:pPr lvl="1"/>
                <a:r>
                  <a:rPr lang="en-US" altLang="zh-CN" sz="2000" dirty="0">
                    <a:solidFill>
                      <a:schemeClr val="tx1"/>
                    </a:solidFill>
                  </a:rPr>
                  <a:t>              = -</a:t>
                </a:r>
                <a14:m>
                  <m:oMath xmlns:m="http://schemas.openxmlformats.org/officeDocument/2006/math">
                    <m:r>
                      <a:rPr lang="en-US" altLang="zh-CN" sz="2000" b="1" i="1">
                        <a:solidFill>
                          <a:schemeClr val="tx1"/>
                        </a:solidFill>
                        <a:latin typeface="Cambria Math" panose="02040503050406030204" pitchFamily="18" charset="0"/>
                      </a:rPr>
                      <m:t>𝟏</m:t>
                    </m:r>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panose="02040503050406030204" pitchFamily="18" charset="0"/>
                      </a:rPr>
                      <m:t>𝟎𝟏</m:t>
                    </m:r>
                    <m:r>
                      <m:rPr>
                        <m:nor/>
                      </m:rPr>
                      <a:rPr lang="en-US" altLang="zh-CN" sz="2000" baseline="-25000" dirty="0">
                        <a:solidFill>
                          <a:schemeClr val="tx1"/>
                        </a:solidFill>
                        <a:latin typeface="Cambria Math" panose="02040503050406030204" pitchFamily="18" charset="0"/>
                      </a:rPr>
                      <m:t>2</m:t>
                    </m:r>
                    <m:r>
                      <m:rPr>
                        <m:nor/>
                      </m:rPr>
                      <a:rPr lang="en-US" altLang="zh-CN" sz="2000">
                        <a:solidFill>
                          <a:schemeClr val="tx1"/>
                        </a:solidFill>
                        <a:latin typeface="Cambria Math" panose="02040503050406030204" pitchFamily="18" charset="0"/>
                      </a:rPr>
                      <m:t> </m:t>
                    </m:r>
                    <m:r>
                      <m:rPr>
                        <m:nor/>
                      </m:rPr>
                      <a:rPr kumimoji="1" lang="en-US" altLang="zh-CN" sz="2000" dirty="0">
                        <a:solidFill>
                          <a:schemeClr val="tx1"/>
                        </a:solidFill>
                        <a:latin typeface="Arial" panose="020B0604020202020204" pitchFamily="34" charset="0"/>
                      </a:rPr>
                      <m:t>x</m:t>
                    </m:r>
                    <m:r>
                      <a:rPr lang="en-US" altLang="zh-CN" sz="2000" b="1" i="1">
                        <a:solidFill>
                          <a:schemeClr val="tx1"/>
                        </a:solidFill>
                        <a:latin typeface="Cambria Math" panose="02040503050406030204" pitchFamily="18" charset="0"/>
                      </a:rPr>
                      <m:t> </m:t>
                    </m:r>
                    <m:sSup>
                      <m:sSupPr>
                        <m:ctrlPr>
                          <a:rPr lang="en-US" altLang="zh-CN" sz="2000" i="1">
                            <a:solidFill>
                              <a:schemeClr val="tx1"/>
                            </a:solidFill>
                            <a:latin typeface="Cambria Math" panose="02040503050406030204" pitchFamily="18" charset="0"/>
                          </a:rPr>
                        </m:ctrlPr>
                      </m:sSupPr>
                      <m:e>
                        <m:r>
                          <a:rPr lang="en-US" altLang="zh-CN" sz="2000" b="1" i="1">
                            <a:solidFill>
                              <a:schemeClr val="tx1"/>
                            </a:solidFill>
                            <a:latin typeface="Cambria Math" panose="02040503050406030204" pitchFamily="18" charset="0"/>
                          </a:rPr>
                          <m:t>𝟐</m:t>
                        </m:r>
                      </m:e>
                      <m:sup>
                        <m:r>
                          <a:rPr lang="en-US" altLang="zh-CN" sz="2000" b="1" i="1">
                            <a:solidFill>
                              <a:schemeClr val="tx1"/>
                            </a:solidFill>
                            <a:latin typeface="Cambria Math" panose="02040503050406030204" pitchFamily="18" charset="0"/>
                          </a:rPr>
                          <m:t>𝟐</m:t>
                        </m:r>
                      </m:sup>
                    </m:sSup>
                  </m:oMath>
                </a14:m>
                <a:endParaRPr lang="en-US" altLang="zh-CN" sz="2000" dirty="0">
                  <a:solidFill>
                    <a:schemeClr val="tx1"/>
                  </a:solidFill>
                </a:endParaRPr>
              </a:p>
              <a:p>
                <a:pPr lvl="1"/>
                <a:r>
                  <a:rPr lang="en-US" altLang="zh-CN" sz="2000" dirty="0">
                    <a:solidFill>
                      <a:schemeClr val="tx1"/>
                    </a:solidFill>
                  </a:rPr>
                  <a:t>              = -101.0</a:t>
                </a:r>
                <a:r>
                  <a:rPr lang="en-US" altLang="zh-CN" sz="2000" baseline="-25000" dirty="0">
                    <a:solidFill>
                      <a:schemeClr val="tx1"/>
                    </a:solidFill>
                  </a:rPr>
                  <a:t> </a:t>
                </a:r>
                <a14:m>
                  <m:oMath xmlns:m="http://schemas.openxmlformats.org/officeDocument/2006/math">
                    <m:r>
                      <m:rPr>
                        <m:nor/>
                      </m:rPr>
                      <a:rPr lang="en-US" altLang="zh-CN" sz="2000" baseline="-25000" dirty="0">
                        <a:solidFill>
                          <a:schemeClr val="tx1"/>
                        </a:solidFill>
                        <a:latin typeface="Cambria Math" panose="02040503050406030204" pitchFamily="18" charset="0"/>
                      </a:rPr>
                      <m:t>2</m:t>
                    </m:r>
                  </m:oMath>
                </a14:m>
                <a:endParaRPr lang="en-US" altLang="zh-CN" sz="2000" dirty="0">
                  <a:solidFill>
                    <a:schemeClr val="tx1"/>
                  </a:solidFill>
                </a:endParaRPr>
              </a:p>
              <a:p>
                <a:pPr lvl="1"/>
                <a:r>
                  <a:rPr lang="en-US" altLang="zh-CN" sz="2000" dirty="0">
                    <a:solidFill>
                      <a:schemeClr val="tx1"/>
                    </a:solidFill>
                  </a:rPr>
                  <a:t>              = -5.0</a:t>
                </a:r>
                <a:r>
                  <a:rPr lang="en-US" altLang="zh-CN" sz="2000" baseline="-25000" dirty="0">
                    <a:solidFill>
                      <a:schemeClr val="tx1"/>
                    </a:solidFill>
                  </a:rPr>
                  <a:t>10</a:t>
                </a:r>
                <a:endParaRPr lang="zh-CN" altLang="en-US" sz="2000" dirty="0">
                  <a:solidFill>
                    <a:schemeClr val="tx1"/>
                  </a:solidFill>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592667" y="987748"/>
                <a:ext cx="10922000" cy="5119800"/>
              </a:xfrm>
              <a:blipFill rotWithShape="1">
                <a:blip r:embed="rId1"/>
                <a:stretch>
                  <a:fillRect l="-2" t="-19" r="2" b="-147"/>
                </a:stretch>
              </a:blipFill>
            </p:spPr>
            <p:txBody>
              <a:bodyPr/>
              <a:lstStyle/>
              <a:p>
                <a:r>
                  <a:rPr lang="zh-CN" altLang="en-US">
                    <a:noFill/>
                  </a:rPr>
                  <a:t> </a:t>
                </a:r>
              </a:p>
            </p:txBody>
          </p:sp>
        </mc:Fallback>
      </mc:AlternateContent>
      <p:sp>
        <p:nvSpPr>
          <p:cNvPr id="8" name="Rectangle 4"/>
          <p:cNvSpPr>
            <a:spLocks noChangeArrowheads="1"/>
          </p:cNvSpPr>
          <p:nvPr/>
        </p:nvSpPr>
        <p:spPr bwMode="auto">
          <a:xfrm>
            <a:off x="3446234" y="1917924"/>
            <a:ext cx="912813" cy="366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200"/>
          </a:p>
        </p:txBody>
      </p:sp>
      <p:sp>
        <p:nvSpPr>
          <p:cNvPr id="9" name="Rectangle 5"/>
          <p:cNvSpPr>
            <a:spLocks noChangeArrowheads="1"/>
          </p:cNvSpPr>
          <p:nvPr/>
        </p:nvSpPr>
        <p:spPr bwMode="auto">
          <a:xfrm>
            <a:off x="4359047" y="1917924"/>
            <a:ext cx="911225" cy="366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200"/>
          </a:p>
        </p:txBody>
      </p:sp>
      <p:sp>
        <p:nvSpPr>
          <p:cNvPr id="10" name="Rectangle 6"/>
          <p:cNvSpPr>
            <a:spLocks noChangeArrowheads="1"/>
          </p:cNvSpPr>
          <p:nvPr/>
        </p:nvSpPr>
        <p:spPr bwMode="auto">
          <a:xfrm>
            <a:off x="5270272" y="1917924"/>
            <a:ext cx="912813" cy="366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200"/>
          </a:p>
        </p:txBody>
      </p:sp>
      <p:sp>
        <p:nvSpPr>
          <p:cNvPr id="11" name="Rectangle 7"/>
          <p:cNvSpPr>
            <a:spLocks noChangeArrowheads="1"/>
          </p:cNvSpPr>
          <p:nvPr/>
        </p:nvSpPr>
        <p:spPr bwMode="auto">
          <a:xfrm>
            <a:off x="6183084" y="1917924"/>
            <a:ext cx="912813" cy="366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200"/>
          </a:p>
        </p:txBody>
      </p:sp>
      <p:sp>
        <p:nvSpPr>
          <p:cNvPr id="12" name="Rectangle 8"/>
          <p:cNvSpPr>
            <a:spLocks noChangeArrowheads="1"/>
          </p:cNvSpPr>
          <p:nvPr/>
        </p:nvSpPr>
        <p:spPr bwMode="auto">
          <a:xfrm>
            <a:off x="7095897" y="1917924"/>
            <a:ext cx="912813" cy="366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200"/>
          </a:p>
        </p:txBody>
      </p:sp>
      <p:sp>
        <p:nvSpPr>
          <p:cNvPr id="13" name="Rectangle 9"/>
          <p:cNvSpPr>
            <a:spLocks noChangeArrowheads="1"/>
          </p:cNvSpPr>
          <p:nvPr/>
        </p:nvSpPr>
        <p:spPr bwMode="auto">
          <a:xfrm>
            <a:off x="8008709" y="1917924"/>
            <a:ext cx="912813" cy="366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200"/>
          </a:p>
        </p:txBody>
      </p:sp>
      <p:sp>
        <p:nvSpPr>
          <p:cNvPr id="14" name="Rectangle 10"/>
          <p:cNvSpPr>
            <a:spLocks noChangeArrowheads="1"/>
          </p:cNvSpPr>
          <p:nvPr/>
        </p:nvSpPr>
        <p:spPr bwMode="auto">
          <a:xfrm>
            <a:off x="8921522" y="1917924"/>
            <a:ext cx="912813" cy="366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200"/>
          </a:p>
        </p:txBody>
      </p:sp>
      <p:sp>
        <p:nvSpPr>
          <p:cNvPr id="15" name="Rectangle 11"/>
          <p:cNvSpPr>
            <a:spLocks noChangeArrowheads="1"/>
          </p:cNvSpPr>
          <p:nvPr/>
        </p:nvSpPr>
        <p:spPr bwMode="auto">
          <a:xfrm>
            <a:off x="9834334" y="1917924"/>
            <a:ext cx="912813" cy="366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200"/>
          </a:p>
        </p:txBody>
      </p:sp>
      <p:sp>
        <p:nvSpPr>
          <p:cNvPr id="16" name="Line 12"/>
          <p:cNvSpPr>
            <a:spLocks noChangeShapeType="1"/>
          </p:cNvSpPr>
          <p:nvPr/>
        </p:nvSpPr>
        <p:spPr bwMode="auto">
          <a:xfrm>
            <a:off x="4359047" y="1911574"/>
            <a:ext cx="0" cy="392113"/>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a:p>
        </p:txBody>
      </p:sp>
      <p:sp>
        <p:nvSpPr>
          <p:cNvPr id="17" name="Line 13"/>
          <p:cNvSpPr>
            <a:spLocks noChangeShapeType="1"/>
          </p:cNvSpPr>
          <p:nvPr/>
        </p:nvSpPr>
        <p:spPr bwMode="auto">
          <a:xfrm>
            <a:off x="5270272" y="1911574"/>
            <a:ext cx="0" cy="392113"/>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a:p>
        </p:txBody>
      </p:sp>
      <p:sp>
        <p:nvSpPr>
          <p:cNvPr id="18" name="Line 14"/>
          <p:cNvSpPr>
            <a:spLocks noChangeShapeType="1"/>
          </p:cNvSpPr>
          <p:nvPr/>
        </p:nvSpPr>
        <p:spPr bwMode="auto">
          <a:xfrm>
            <a:off x="6183084" y="1911574"/>
            <a:ext cx="0" cy="392113"/>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a:p>
        </p:txBody>
      </p:sp>
      <p:sp>
        <p:nvSpPr>
          <p:cNvPr id="19" name="Line 15"/>
          <p:cNvSpPr>
            <a:spLocks noChangeShapeType="1"/>
          </p:cNvSpPr>
          <p:nvPr/>
        </p:nvSpPr>
        <p:spPr bwMode="auto">
          <a:xfrm>
            <a:off x="7095897" y="1911574"/>
            <a:ext cx="0" cy="392113"/>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a:p>
        </p:txBody>
      </p:sp>
      <p:sp>
        <p:nvSpPr>
          <p:cNvPr id="20" name="Line 16"/>
          <p:cNvSpPr>
            <a:spLocks noChangeShapeType="1"/>
          </p:cNvSpPr>
          <p:nvPr/>
        </p:nvSpPr>
        <p:spPr bwMode="auto">
          <a:xfrm>
            <a:off x="8008709" y="1911574"/>
            <a:ext cx="0" cy="392113"/>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a:p>
        </p:txBody>
      </p:sp>
      <p:sp>
        <p:nvSpPr>
          <p:cNvPr id="21" name="Line 17"/>
          <p:cNvSpPr>
            <a:spLocks noChangeShapeType="1"/>
          </p:cNvSpPr>
          <p:nvPr/>
        </p:nvSpPr>
        <p:spPr bwMode="auto">
          <a:xfrm>
            <a:off x="8921522" y="1911574"/>
            <a:ext cx="0" cy="392113"/>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a:p>
        </p:txBody>
      </p:sp>
      <p:sp>
        <p:nvSpPr>
          <p:cNvPr id="22" name="Line 18"/>
          <p:cNvSpPr>
            <a:spLocks noChangeShapeType="1"/>
          </p:cNvSpPr>
          <p:nvPr/>
        </p:nvSpPr>
        <p:spPr bwMode="auto">
          <a:xfrm>
            <a:off x="9834334" y="1913162"/>
            <a:ext cx="0" cy="390525"/>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a:p>
        </p:txBody>
      </p:sp>
      <p:sp>
        <p:nvSpPr>
          <p:cNvPr id="23" name="Line 19"/>
          <p:cNvSpPr>
            <a:spLocks noChangeShapeType="1"/>
          </p:cNvSpPr>
          <p:nvPr/>
        </p:nvSpPr>
        <p:spPr bwMode="auto">
          <a:xfrm>
            <a:off x="3446234" y="1911574"/>
            <a:ext cx="0" cy="392113"/>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a:p>
        </p:txBody>
      </p:sp>
      <p:sp>
        <p:nvSpPr>
          <p:cNvPr id="24" name="Line 20"/>
          <p:cNvSpPr>
            <a:spLocks noChangeShapeType="1"/>
          </p:cNvSpPr>
          <p:nvPr/>
        </p:nvSpPr>
        <p:spPr bwMode="auto">
          <a:xfrm>
            <a:off x="10747147" y="1913162"/>
            <a:ext cx="0" cy="390525"/>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a:p>
        </p:txBody>
      </p:sp>
      <p:sp>
        <p:nvSpPr>
          <p:cNvPr id="26" name="Line 22"/>
          <p:cNvSpPr>
            <a:spLocks noChangeShapeType="1"/>
          </p:cNvSpPr>
          <p:nvPr/>
        </p:nvSpPr>
        <p:spPr bwMode="auto">
          <a:xfrm>
            <a:off x="3439884" y="2284637"/>
            <a:ext cx="7313613" cy="0"/>
          </a:xfrm>
          <a:prstGeom prst="line">
            <a:avLst/>
          </a:prstGeom>
          <a:noFill/>
          <a:ln w="381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a:p>
        </p:txBody>
      </p:sp>
      <p:sp>
        <p:nvSpPr>
          <p:cNvPr id="27" name="Rectangle 23"/>
          <p:cNvSpPr>
            <a:spLocks noChangeArrowheads="1"/>
          </p:cNvSpPr>
          <p:nvPr/>
        </p:nvSpPr>
        <p:spPr bwMode="auto">
          <a:xfrm>
            <a:off x="3514497" y="1890937"/>
            <a:ext cx="6347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1100</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28" name="Rectangle 24"/>
          <p:cNvSpPr>
            <a:spLocks noChangeArrowheads="1"/>
          </p:cNvSpPr>
          <p:nvPr/>
        </p:nvSpPr>
        <p:spPr bwMode="auto">
          <a:xfrm>
            <a:off x="4382339" y="1890937"/>
            <a:ext cx="6347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normalizeH="0" baseline="0"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rPr>
              <a:t>0000</a:t>
            </a:r>
            <a:endParaRPr kumimoji="0" lang="zh-CN" altLang="zh-CN" sz="1600" b="1" i="0" u="none" strike="noStrike" normalizeH="0" baseline="0" dirty="0">
              <a:ln w="22225">
                <a:solidFill>
                  <a:schemeClr val="accent2"/>
                </a:solidFill>
                <a:prstDash val="solid"/>
              </a:ln>
              <a:solidFill>
                <a:schemeClr val="accent2">
                  <a:lumMod val="40000"/>
                  <a:lumOff val="60000"/>
                </a:schemeClr>
              </a:solidFill>
            </a:endParaRPr>
          </a:p>
        </p:txBody>
      </p:sp>
      <p:sp>
        <p:nvSpPr>
          <p:cNvPr id="29" name="Rectangle 25"/>
          <p:cNvSpPr>
            <a:spLocks noChangeArrowheads="1"/>
          </p:cNvSpPr>
          <p:nvPr/>
        </p:nvSpPr>
        <p:spPr bwMode="auto">
          <a:xfrm>
            <a:off x="5220202" y="1890937"/>
            <a:ext cx="6347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1010</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30" name="Rectangle 26"/>
          <p:cNvSpPr>
            <a:spLocks noChangeArrowheads="1"/>
          </p:cNvSpPr>
          <p:nvPr/>
        </p:nvSpPr>
        <p:spPr bwMode="auto">
          <a:xfrm>
            <a:off x="6088044" y="1890937"/>
            <a:ext cx="6347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normalizeH="0" baseline="0"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rPr>
              <a:t>0000</a:t>
            </a:r>
            <a:endParaRPr kumimoji="0" lang="zh-CN" altLang="zh-CN" sz="1600" b="1" i="0" u="none" strike="noStrike" normalizeH="0" baseline="0" dirty="0">
              <a:ln w="22225">
                <a:solidFill>
                  <a:schemeClr val="accent2"/>
                </a:solidFill>
                <a:prstDash val="solid"/>
              </a:ln>
              <a:solidFill>
                <a:schemeClr val="accent2">
                  <a:lumMod val="40000"/>
                  <a:lumOff val="60000"/>
                </a:schemeClr>
              </a:solidFill>
            </a:endParaRPr>
          </a:p>
        </p:txBody>
      </p:sp>
      <p:sp>
        <p:nvSpPr>
          <p:cNvPr id="31" name="Rectangle 27"/>
          <p:cNvSpPr>
            <a:spLocks noChangeArrowheads="1"/>
          </p:cNvSpPr>
          <p:nvPr/>
        </p:nvSpPr>
        <p:spPr bwMode="auto">
          <a:xfrm>
            <a:off x="6940897" y="1890937"/>
            <a:ext cx="6347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0000</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32" name="Rectangle 28"/>
          <p:cNvSpPr>
            <a:spLocks noChangeArrowheads="1"/>
          </p:cNvSpPr>
          <p:nvPr/>
        </p:nvSpPr>
        <p:spPr bwMode="auto">
          <a:xfrm>
            <a:off x="7793749" y="1890937"/>
            <a:ext cx="6347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normalizeH="0" baseline="0"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rPr>
              <a:t>0000</a:t>
            </a:r>
            <a:endParaRPr kumimoji="0" lang="zh-CN" altLang="zh-CN" sz="1600" b="1" i="0" u="none" strike="noStrike" normalizeH="0" baseline="0" dirty="0">
              <a:ln w="22225">
                <a:solidFill>
                  <a:schemeClr val="accent2"/>
                </a:solidFill>
                <a:prstDash val="solid"/>
              </a:ln>
              <a:solidFill>
                <a:schemeClr val="accent2">
                  <a:lumMod val="40000"/>
                  <a:lumOff val="60000"/>
                </a:schemeClr>
              </a:solidFill>
            </a:endParaRPr>
          </a:p>
        </p:txBody>
      </p:sp>
      <p:sp>
        <p:nvSpPr>
          <p:cNvPr id="33" name="Rectangle 29"/>
          <p:cNvSpPr>
            <a:spLocks noChangeArrowheads="1"/>
          </p:cNvSpPr>
          <p:nvPr/>
        </p:nvSpPr>
        <p:spPr bwMode="auto">
          <a:xfrm>
            <a:off x="8631612" y="1890937"/>
            <a:ext cx="6347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0000</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34" name="Rectangle 30"/>
          <p:cNvSpPr>
            <a:spLocks noChangeArrowheads="1"/>
          </p:cNvSpPr>
          <p:nvPr/>
        </p:nvSpPr>
        <p:spPr bwMode="auto">
          <a:xfrm>
            <a:off x="10147627" y="2050144"/>
            <a:ext cx="1106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2</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43" name="Rectangle 37"/>
          <p:cNvSpPr>
            <a:spLocks noChangeArrowheads="1"/>
          </p:cNvSpPr>
          <p:nvPr/>
        </p:nvSpPr>
        <p:spPr bwMode="auto">
          <a:xfrm>
            <a:off x="8580438" y="2652713"/>
            <a:ext cx="254000" cy="366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 name="Line 40"/>
          <p:cNvSpPr>
            <a:spLocks noChangeShapeType="1"/>
          </p:cNvSpPr>
          <p:nvPr/>
        </p:nvSpPr>
        <p:spPr bwMode="auto">
          <a:xfrm>
            <a:off x="8580438" y="2646363"/>
            <a:ext cx="0" cy="392113"/>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42"/>
          <p:cNvSpPr>
            <a:spLocks noChangeShapeType="1"/>
          </p:cNvSpPr>
          <p:nvPr/>
        </p:nvSpPr>
        <p:spPr bwMode="auto">
          <a:xfrm>
            <a:off x="8834438" y="2646363"/>
            <a:ext cx="0" cy="392113"/>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Line 43"/>
          <p:cNvSpPr>
            <a:spLocks noChangeShapeType="1"/>
          </p:cNvSpPr>
          <p:nvPr/>
        </p:nvSpPr>
        <p:spPr bwMode="auto">
          <a:xfrm>
            <a:off x="2784475" y="2652713"/>
            <a:ext cx="6056313" cy="0"/>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Rectangle 45"/>
          <p:cNvSpPr>
            <a:spLocks noChangeArrowheads="1"/>
          </p:cNvSpPr>
          <p:nvPr/>
        </p:nvSpPr>
        <p:spPr bwMode="auto">
          <a:xfrm>
            <a:off x="1646474" y="2287588"/>
            <a:ext cx="1586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1</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2" name="Rectangle 46"/>
          <p:cNvSpPr>
            <a:spLocks noChangeArrowheads="1"/>
          </p:cNvSpPr>
          <p:nvPr/>
        </p:nvSpPr>
        <p:spPr bwMode="auto">
          <a:xfrm>
            <a:off x="1871744" y="2287588"/>
            <a:ext cx="12695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normalizeH="0" baseline="0"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rPr>
              <a:t>10000001</a:t>
            </a:r>
            <a:endParaRPr kumimoji="0" lang="zh-CN" altLang="zh-CN" sz="1600" b="1" i="0" u="none" strike="noStrike" normalizeH="0" baseline="0" dirty="0">
              <a:ln w="22225">
                <a:solidFill>
                  <a:schemeClr val="accent2"/>
                </a:solidFill>
                <a:prstDash val="solid"/>
              </a:ln>
              <a:solidFill>
                <a:schemeClr val="accent2">
                  <a:lumMod val="40000"/>
                  <a:lumOff val="60000"/>
                </a:schemeClr>
              </a:solidFill>
            </a:endParaRPr>
          </a:p>
        </p:txBody>
      </p:sp>
      <p:sp>
        <p:nvSpPr>
          <p:cNvPr id="53" name="Rectangle 47"/>
          <p:cNvSpPr>
            <a:spLocks noChangeArrowheads="1"/>
          </p:cNvSpPr>
          <p:nvPr/>
        </p:nvSpPr>
        <p:spPr bwMode="auto">
          <a:xfrm>
            <a:off x="3416069" y="2287588"/>
            <a:ext cx="28629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i="0" u="none" strike="noStrike" normalizeH="0" baseline="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0100000000000000000</a:t>
            </a:r>
            <a:endParaRPr kumimoji="0" lang="zh-CN" altLang="zh-CN" sz="1600" i="0" u="none" strike="noStrike" normalizeH="0" baseline="0" dirty="0">
              <a:ln w="0"/>
              <a:solidFill>
                <a:schemeClr val="accent1"/>
              </a:solidFill>
              <a:effectLst>
                <a:outerShdw blurRad="38100" dist="25400" dir="5400000" algn="ctr" rotWithShape="0">
                  <a:srgbClr val="6E747A">
                    <a:alpha val="43000"/>
                  </a:srgbClr>
                </a:outerShdw>
              </a:effectLst>
            </a:endParaRPr>
          </a:p>
        </p:txBody>
      </p:sp>
      <p:sp>
        <p:nvSpPr>
          <p:cNvPr id="54" name="Rectangle 48"/>
          <p:cNvSpPr>
            <a:spLocks noChangeArrowheads="1"/>
          </p:cNvSpPr>
          <p:nvPr/>
        </p:nvSpPr>
        <p:spPr bwMode="auto">
          <a:xfrm>
            <a:off x="6279032" y="2442610"/>
            <a:ext cx="2286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5" name="Rectangle 29"/>
          <p:cNvSpPr>
            <a:spLocks noChangeArrowheads="1"/>
          </p:cNvSpPr>
          <p:nvPr/>
        </p:nvSpPr>
        <p:spPr bwMode="auto">
          <a:xfrm>
            <a:off x="9482146" y="1892303"/>
            <a:ext cx="6347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normalizeH="0" baseline="0"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rPr>
              <a:t>0000</a:t>
            </a:r>
            <a:endParaRPr kumimoji="0" lang="zh-CN" altLang="zh-CN" sz="1600" b="1" i="0" u="none" strike="noStrike" normalizeH="0" baseline="0" dirty="0">
              <a:ln w="22225">
                <a:solidFill>
                  <a:schemeClr val="accent2"/>
                </a:solidFill>
                <a:prstDash val="solid"/>
              </a:ln>
              <a:solidFill>
                <a:schemeClr val="accent2">
                  <a:lumMod val="40000"/>
                  <a:lumOff val="60000"/>
                </a:schemeClr>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7" grpId="0"/>
      <p:bldP spid="28" grpId="0"/>
      <p:bldP spid="29" grpId="0"/>
      <p:bldP spid="30" grpId="0"/>
      <p:bldP spid="31" grpId="0"/>
      <p:bldP spid="32" grpId="0"/>
      <p:bldP spid="33" grpId="0"/>
      <p:bldP spid="34" grpId="0"/>
      <p:bldP spid="51" grpId="0"/>
      <p:bldP spid="52" grpId="0"/>
      <p:bldP spid="53" grpId="0"/>
      <p:bldP spid="54" grpId="0"/>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endParaRPr lang="zh-CN" altLang="en-US" dirty="0"/>
          </a:p>
        </p:txBody>
      </p:sp>
      <p:sp>
        <p:nvSpPr>
          <p:cNvPr id="3" name="内容占位符 2"/>
          <p:cNvSpPr>
            <a:spLocks noGrp="1"/>
          </p:cNvSpPr>
          <p:nvPr>
            <p:ph idx="1"/>
          </p:nvPr>
        </p:nvSpPr>
        <p:spPr>
          <a:xfrm>
            <a:off x="592667" y="987748"/>
            <a:ext cx="10922000" cy="4320157"/>
          </a:xfrm>
        </p:spPr>
        <p:txBody>
          <a:bodyPr/>
          <a:lstStyle/>
          <a:p>
            <a:pPr>
              <a:spcBef>
                <a:spcPct val="45000"/>
              </a:spcBef>
              <a:defRPr/>
            </a:pPr>
            <a:r>
              <a:rPr lang="zh-CN" altLang="en-US" dirty="0"/>
              <a:t>实数的表示</a:t>
            </a:r>
            <a:endParaRPr lang="en-US" altLang="zh-CN" dirty="0"/>
          </a:p>
          <a:p>
            <a:pPr lvl="1">
              <a:spcBef>
                <a:spcPct val="45000"/>
              </a:spcBef>
              <a:defRPr/>
            </a:pPr>
            <a:r>
              <a:rPr lang="zh-CN" altLang="en-US" dirty="0" smtClean="0"/>
              <a:t>浮点数</a:t>
            </a:r>
            <a:r>
              <a:rPr lang="zh-CN" altLang="en-US" dirty="0"/>
              <a:t>的表示格式</a:t>
            </a:r>
            <a:endParaRPr lang="en-US" altLang="zh-CN" dirty="0"/>
          </a:p>
          <a:p>
            <a:pPr lvl="1">
              <a:spcBef>
                <a:spcPct val="45000"/>
              </a:spcBef>
              <a:defRPr/>
            </a:pPr>
            <a:r>
              <a:rPr lang="zh-CN" altLang="en-US" dirty="0"/>
              <a:t>浮点数的规格化</a:t>
            </a:r>
            <a:endParaRPr lang="zh-CN" altLang="en-US" dirty="0"/>
          </a:p>
          <a:p>
            <a:pPr lvl="1">
              <a:spcBef>
                <a:spcPct val="45000"/>
              </a:spcBef>
              <a:defRPr/>
            </a:pPr>
            <a:r>
              <a:rPr lang="en-US" altLang="zh-CN" dirty="0"/>
              <a:t>IEEE754</a:t>
            </a:r>
            <a:r>
              <a:rPr lang="zh-CN" altLang="en-US" dirty="0"/>
              <a:t>浮点数标准</a:t>
            </a:r>
            <a:endParaRPr lang="en-US" altLang="zh-CN" dirty="0"/>
          </a:p>
          <a:p>
            <a:pPr lvl="1">
              <a:spcBef>
                <a:spcPct val="45000"/>
              </a:spcBef>
              <a:defRPr/>
            </a:pPr>
            <a:r>
              <a:rPr lang="en-US" altLang="zh-CN" dirty="0"/>
              <a:t>C</a:t>
            </a:r>
            <a:r>
              <a:rPr lang="zh-CN" altLang="en-US" dirty="0"/>
              <a:t>语言中的浮点数类型</a:t>
            </a:r>
            <a:endParaRPr lang="en-US" altLang="zh-CN" dirty="0"/>
          </a:p>
          <a:p>
            <a:pPr>
              <a:spcBef>
                <a:spcPct val="45000"/>
              </a:spcBef>
              <a:defRPr/>
            </a:pPr>
            <a:r>
              <a:rPr lang="zh-CN" altLang="en-US" dirty="0" smtClean="0"/>
              <a:t>数据</a:t>
            </a:r>
            <a:r>
              <a:rPr lang="zh-CN" altLang="en-US" dirty="0"/>
              <a:t>的宽度与存储</a:t>
            </a:r>
            <a:endParaRPr lang="en-US" altLang="zh-CN" dirty="0"/>
          </a:p>
          <a:p>
            <a:pPr lvl="1">
              <a:spcBef>
                <a:spcPct val="45000"/>
              </a:spcBef>
              <a:defRPr/>
            </a:pPr>
            <a:r>
              <a:rPr lang="zh-CN" altLang="en-US" dirty="0"/>
              <a:t>数据的宽度和单位</a:t>
            </a:r>
            <a:endParaRPr lang="en-US" altLang="zh-CN" dirty="0"/>
          </a:p>
          <a:p>
            <a:pPr lvl="1">
              <a:spcBef>
                <a:spcPct val="45000"/>
              </a:spcBef>
              <a:defRPr/>
            </a:pPr>
            <a:r>
              <a:rPr lang="zh-CN" altLang="en-US" dirty="0"/>
              <a:t>数据的存储和排列顺序</a:t>
            </a:r>
            <a:endParaRPr lang="zh-CN" altLang="en-US"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IEEE754</a:t>
            </a:r>
            <a:r>
              <a:rPr lang="zh-CN" altLang="en-US" dirty="0"/>
              <a:t>浮点数标准</a:t>
            </a:r>
            <a:r>
              <a:rPr lang="en-US" altLang="zh-CN" dirty="0"/>
              <a:t>-</a:t>
            </a:r>
            <a:r>
              <a:rPr lang="zh-CN" altLang="en-US" dirty="0">
                <a:solidFill>
                  <a:srgbClr val="003399"/>
                </a:solidFill>
              </a:rPr>
              <a:t>浮点数格式转换成真值</a:t>
            </a:r>
            <a:endParaRPr lang="zh-CN" altLang="en-US" dirty="0">
              <a:solidFill>
                <a:srgbClr val="003399"/>
              </a:solidFill>
            </a:endParaRPr>
          </a:p>
        </p:txBody>
      </p:sp>
      <p:sp>
        <p:nvSpPr>
          <p:cNvPr id="312323" name="Rectangle 3"/>
          <p:cNvSpPr>
            <a:spLocks noGrp="1" noChangeArrowheads="1"/>
          </p:cNvSpPr>
          <p:nvPr>
            <p:ph idx="1"/>
          </p:nvPr>
        </p:nvSpPr>
        <p:spPr>
          <a:xfrm>
            <a:off x="1460549" y="1525697"/>
            <a:ext cx="8706339" cy="466794"/>
          </a:xfrm>
        </p:spPr>
        <p:txBody>
          <a:bodyPr/>
          <a:lstStyle/>
          <a:p>
            <a:pPr marL="342900" indent="-342900">
              <a:buNone/>
            </a:pPr>
            <a:r>
              <a:rPr lang="zh-CN" altLang="en-US" sz="2700" u="sng" dirty="0">
                <a:solidFill>
                  <a:schemeClr val="tx1"/>
                </a:solidFill>
              </a:rPr>
              <a:t>1</a:t>
            </a:r>
            <a:r>
              <a:rPr lang="zh-CN" altLang="en-US" sz="2700" dirty="0"/>
              <a:t> </a:t>
            </a:r>
            <a:r>
              <a:rPr lang="zh-CN" altLang="en-US" sz="2700" u="sng" dirty="0">
                <a:solidFill>
                  <a:schemeClr val="tx1"/>
                </a:solidFill>
              </a:rPr>
              <a:t>011</a:t>
            </a:r>
            <a:r>
              <a:rPr lang="zh-CN" altLang="en-US" sz="2700" u="sng" dirty="0"/>
              <a:t>1 110</a:t>
            </a:r>
            <a:r>
              <a:rPr lang="zh-CN" altLang="en-US" sz="2700" u="sng" dirty="0">
                <a:solidFill>
                  <a:schemeClr val="tx1"/>
                </a:solidFill>
              </a:rPr>
              <a:t>1</a:t>
            </a:r>
            <a:r>
              <a:rPr lang="zh-CN" altLang="en-US" sz="2700" dirty="0"/>
              <a:t> </a:t>
            </a:r>
            <a:r>
              <a:rPr lang="zh-CN" altLang="en-US" sz="2700" u="sng" dirty="0">
                <a:solidFill>
                  <a:schemeClr val="tx1"/>
                </a:solidFill>
              </a:rPr>
              <a:t>110</a:t>
            </a:r>
            <a:r>
              <a:rPr lang="zh-CN" altLang="en-US" sz="2700" u="sng" dirty="0"/>
              <a:t> 0000 </a:t>
            </a:r>
            <a:r>
              <a:rPr lang="zh-CN" altLang="en-US" sz="2700" u="sng" dirty="0">
                <a:solidFill>
                  <a:schemeClr val="tx1"/>
                </a:solidFill>
              </a:rPr>
              <a:t>0000</a:t>
            </a:r>
            <a:r>
              <a:rPr lang="zh-CN" altLang="en-US" sz="2700" u="sng" dirty="0"/>
              <a:t> 0000 </a:t>
            </a:r>
            <a:r>
              <a:rPr lang="zh-CN" altLang="en-US" sz="2700" u="sng" dirty="0">
                <a:solidFill>
                  <a:schemeClr val="tx1"/>
                </a:solidFill>
              </a:rPr>
              <a:t>0000</a:t>
            </a:r>
            <a:r>
              <a:rPr lang="zh-CN" altLang="en-US" sz="2700" u="sng" dirty="0"/>
              <a:t> 0000</a:t>
            </a:r>
            <a:endParaRPr lang="zh-CN" altLang="en-US" u="sng" dirty="0"/>
          </a:p>
        </p:txBody>
      </p:sp>
      <p:sp>
        <p:nvSpPr>
          <p:cNvPr id="312327" name="Text Box 7"/>
          <p:cNvSpPr txBox="1">
            <a:spLocks noChangeArrowheads="1"/>
          </p:cNvSpPr>
          <p:nvPr/>
        </p:nvSpPr>
        <p:spPr bwMode="auto">
          <a:xfrm>
            <a:off x="924835" y="2279198"/>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0" dirty="0"/>
              <a:t>°</a:t>
            </a:r>
            <a:r>
              <a:rPr kumimoji="1" lang="en-US" altLang="zh-CN" sz="2400" dirty="0">
                <a:solidFill>
                  <a:srgbClr val="CC0000"/>
                </a:solidFill>
                <a:latin typeface="Arial" panose="020B0604020202020204" pitchFamily="34" charset="0"/>
              </a:rPr>
              <a:t>S</a:t>
            </a:r>
            <a:r>
              <a:rPr kumimoji="1" lang="en-US" altLang="zh-CN" sz="2400" dirty="0">
                <a:latin typeface="Arial" panose="020B0604020202020204" pitchFamily="34" charset="0"/>
              </a:rPr>
              <a:t>: 1 </a:t>
            </a:r>
            <a:endParaRPr kumimoji="1" lang="en-US" altLang="zh-CN" sz="2400" b="0" dirty="0">
              <a:latin typeface="Arial" panose="020B0604020202020204" pitchFamily="34" charset="0"/>
            </a:endParaRPr>
          </a:p>
        </p:txBody>
      </p:sp>
      <p:sp>
        <p:nvSpPr>
          <p:cNvPr id="312328" name="Text Box 8"/>
          <p:cNvSpPr txBox="1">
            <a:spLocks noChangeArrowheads="1"/>
          </p:cNvSpPr>
          <p:nvPr/>
        </p:nvSpPr>
        <p:spPr bwMode="auto">
          <a:xfrm>
            <a:off x="913723" y="2804662"/>
            <a:ext cx="73152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kumimoji="1" lang="zh-CN" altLang="en-US" sz="2400" b="0" dirty="0">
                <a:latin typeface="Arial" panose="020B0604020202020204" pitchFamily="34" charset="0"/>
              </a:rPr>
              <a:t>°</a:t>
            </a:r>
            <a:r>
              <a:rPr kumimoji="1" lang="zh-CN" altLang="en-US" sz="2400" dirty="0">
                <a:solidFill>
                  <a:srgbClr val="CC0000"/>
                </a:solidFill>
                <a:latin typeface="Arial" panose="020B0604020202020204" pitchFamily="34" charset="0"/>
              </a:rPr>
              <a:t>阶码</a:t>
            </a:r>
            <a:r>
              <a:rPr kumimoji="1" lang="en-US" altLang="zh-CN" sz="2400" dirty="0">
                <a:solidFill>
                  <a:srgbClr val="CC0000"/>
                </a:solidFill>
                <a:latin typeface="Arial" panose="020B0604020202020204" pitchFamily="34" charset="0"/>
              </a:rPr>
              <a:t>E:</a:t>
            </a:r>
            <a:r>
              <a:rPr kumimoji="1" lang="en-US" altLang="zh-CN" sz="2400" b="0" dirty="0">
                <a:latin typeface="Arial" panose="020B0604020202020204" pitchFamily="34" charset="0"/>
              </a:rPr>
              <a:t> </a:t>
            </a:r>
            <a:r>
              <a:rPr kumimoji="1" lang="en-US" altLang="zh-CN" sz="2400" dirty="0">
                <a:latin typeface="Arial" panose="020B0604020202020204" pitchFamily="34" charset="0"/>
              </a:rPr>
              <a:t>0111 1101</a:t>
            </a:r>
            <a:r>
              <a:rPr kumimoji="1" lang="en-US" altLang="zh-CN" sz="2400" baseline="-25000" dirty="0">
                <a:latin typeface="Arial" panose="020B0604020202020204" pitchFamily="34" charset="0"/>
              </a:rPr>
              <a:t>2</a:t>
            </a:r>
            <a:r>
              <a:rPr kumimoji="1" lang="en-US" altLang="zh-CN" sz="2400" dirty="0">
                <a:latin typeface="Arial" panose="020B0604020202020204" pitchFamily="34" charset="0"/>
              </a:rPr>
              <a:t> </a:t>
            </a:r>
            <a:endParaRPr kumimoji="1" lang="en-US" altLang="zh-CN" sz="2400" dirty="0">
              <a:latin typeface="Arial" panose="020B0604020202020204" pitchFamily="34" charset="0"/>
            </a:endParaRPr>
          </a:p>
          <a:p>
            <a:pPr eaLnBrk="1" hangingPunct="1">
              <a:spcBef>
                <a:spcPct val="10000"/>
              </a:spcBef>
            </a:pPr>
            <a:r>
              <a:rPr kumimoji="1" lang="en-US" altLang="zh-CN" sz="2400" dirty="0">
                <a:latin typeface="Arial" panose="020B0604020202020204" pitchFamily="34" charset="0"/>
              </a:rPr>
              <a:t>                = 125</a:t>
            </a:r>
            <a:r>
              <a:rPr kumimoji="1" lang="en-US" altLang="zh-CN" sz="2400" baseline="-25000" dirty="0">
                <a:latin typeface="Arial" panose="020B0604020202020204" pitchFamily="34" charset="0"/>
              </a:rPr>
              <a:t>10</a:t>
            </a:r>
            <a:endParaRPr kumimoji="1" lang="en-US" altLang="zh-CN" sz="2400" b="0" dirty="0">
              <a:latin typeface="Arial" panose="020B0604020202020204" pitchFamily="34" charset="0"/>
            </a:endParaRPr>
          </a:p>
        </p:txBody>
      </p:sp>
      <p:sp>
        <p:nvSpPr>
          <p:cNvPr id="312329" name="Text Box 9"/>
          <p:cNvSpPr txBox="1">
            <a:spLocks noChangeArrowheads="1"/>
          </p:cNvSpPr>
          <p:nvPr/>
        </p:nvSpPr>
        <p:spPr bwMode="auto">
          <a:xfrm>
            <a:off x="1039135" y="3706878"/>
            <a:ext cx="8229600" cy="1680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kumimoji="1" lang="zh-CN" altLang="en-US" sz="2400" dirty="0">
                <a:latin typeface="微软雅黑" panose="020B0503020204020204" pitchFamily="34" charset="-122"/>
                <a:ea typeface="微软雅黑" panose="020B0503020204020204" pitchFamily="34" charset="-122"/>
              </a:rPr>
              <a:t>°</a:t>
            </a:r>
            <a:r>
              <a:rPr kumimoji="1" lang="zh-CN" altLang="en-US" sz="2400" dirty="0">
                <a:solidFill>
                  <a:srgbClr val="CC0000"/>
                </a:solidFill>
                <a:latin typeface="Arial" panose="020B0604020202020204" pitchFamily="34" charset="0"/>
              </a:rPr>
              <a:t>尾数</a:t>
            </a:r>
            <a:r>
              <a:rPr kumimoji="1" lang="en-US" altLang="zh-CN" sz="2400" dirty="0">
                <a:solidFill>
                  <a:srgbClr val="CC0000"/>
                </a:solidFill>
                <a:latin typeface="Arial" panose="020B0604020202020204" pitchFamily="34" charset="0"/>
              </a:rPr>
              <a:t>M: 1.f</a:t>
            </a:r>
            <a:endParaRPr kumimoji="1" lang="en-US" altLang="zh-CN" sz="2400" dirty="0">
              <a:solidFill>
                <a:srgbClr val="CC0000"/>
              </a:solidFill>
              <a:latin typeface="Arial" panose="020B0604020202020204" pitchFamily="34" charset="0"/>
            </a:endParaRPr>
          </a:p>
          <a:p>
            <a:pPr eaLnBrk="1" hangingPunct="1">
              <a:spcBef>
                <a:spcPct val="10000"/>
              </a:spcBef>
            </a:pPr>
            <a:r>
              <a:rPr kumimoji="1" lang="en-US" altLang="zh-CN" sz="2400" dirty="0">
                <a:latin typeface="微软雅黑" panose="020B0503020204020204" pitchFamily="34" charset="-122"/>
                <a:ea typeface="微软雅黑" panose="020B0503020204020204" pitchFamily="34" charset="-122"/>
              </a:rPr>
              <a:t>                 =1.</a:t>
            </a:r>
            <a:r>
              <a:rPr lang="zh-CN" altLang="en-US" sz="2400" dirty="0">
                <a:latin typeface="微软雅黑" panose="020B0503020204020204" pitchFamily="34" charset="-122"/>
                <a:ea typeface="微软雅黑" panose="020B0503020204020204" pitchFamily="34" charset="-122"/>
              </a:rPr>
              <a:t> 110 0000 0000 0000 0000 0000</a:t>
            </a:r>
            <a:r>
              <a:rPr lang="en-US" altLang="zh-CN" sz="2400" baseline="-25000" dirty="0">
                <a:latin typeface="微软雅黑" panose="020B0503020204020204" pitchFamily="34" charset="-122"/>
                <a:ea typeface="微软雅黑" panose="020B0503020204020204" pitchFamily="34" charset="-122"/>
              </a:rPr>
              <a:t>2</a:t>
            </a:r>
            <a:endParaRPr kumimoji="1" lang="en-US" altLang="zh-CN" sz="2400" baseline="-25000" dirty="0">
              <a:latin typeface="微软雅黑" panose="020B0503020204020204" pitchFamily="34" charset="-122"/>
              <a:ea typeface="微软雅黑" panose="020B0503020204020204" pitchFamily="34" charset="-122"/>
            </a:endParaRPr>
          </a:p>
          <a:p>
            <a:pPr eaLnBrk="1" hangingPunct="1">
              <a:spcBef>
                <a:spcPct val="10000"/>
              </a:spcBef>
            </a:pPr>
            <a:r>
              <a:rPr kumimoji="1" lang="en-US" altLang="zh-CN" sz="2400" dirty="0">
                <a:latin typeface="微软雅黑" panose="020B0503020204020204" pitchFamily="34" charset="-122"/>
                <a:ea typeface="微软雅黑" panose="020B0503020204020204" pitchFamily="34" charset="-122"/>
              </a:rPr>
              <a:t>                 =1. 11</a:t>
            </a:r>
            <a:r>
              <a:rPr lang="en-US" altLang="zh-CN" sz="2400" baseline="-25000" dirty="0">
                <a:latin typeface="微软雅黑" panose="020B0503020204020204" pitchFamily="34" charset="-122"/>
                <a:ea typeface="微软雅黑" panose="020B0503020204020204" pitchFamily="34" charset="-122"/>
              </a:rPr>
              <a:t>2</a:t>
            </a:r>
            <a:endParaRPr kumimoji="1" lang="en-US" altLang="zh-CN" sz="2400" dirty="0">
              <a:latin typeface="微软雅黑" panose="020B0503020204020204" pitchFamily="34" charset="-122"/>
              <a:ea typeface="微软雅黑" panose="020B0503020204020204" pitchFamily="34" charset="-122"/>
            </a:endParaRPr>
          </a:p>
          <a:p>
            <a:pPr eaLnBrk="1" hangingPunct="1">
              <a:spcBef>
                <a:spcPct val="10000"/>
              </a:spcBef>
            </a:pPr>
            <a:r>
              <a:rPr kumimoji="1" lang="en-US" altLang="zh-CN" sz="2400" dirty="0">
                <a:latin typeface="微软雅黑" panose="020B0503020204020204" pitchFamily="34" charset="-122"/>
                <a:ea typeface="微软雅黑" panose="020B0503020204020204" pitchFamily="34" charset="-122"/>
              </a:rPr>
              <a:t>                 =1.75</a:t>
            </a:r>
            <a:r>
              <a:rPr lang="en-US" altLang="zh-CN" sz="2400" baseline="-25000" dirty="0">
                <a:latin typeface="微软雅黑" panose="020B0503020204020204" pitchFamily="34" charset="-122"/>
                <a:ea typeface="微软雅黑" panose="020B0503020204020204" pitchFamily="34" charset="-122"/>
              </a:rPr>
              <a:t>10</a:t>
            </a:r>
            <a:endParaRPr kumimoji="1" lang="en-US" altLang="zh-CN" sz="2400" dirty="0">
              <a:latin typeface="微软雅黑" panose="020B0503020204020204" pitchFamily="34" charset="-122"/>
              <a:ea typeface="微软雅黑" panose="020B0503020204020204" pitchFamily="34" charset="-122"/>
            </a:endParaRPr>
          </a:p>
        </p:txBody>
      </p:sp>
      <p:sp>
        <p:nvSpPr>
          <p:cNvPr id="312330" name="Text Box 10"/>
          <p:cNvSpPr txBox="1">
            <a:spLocks noChangeArrowheads="1"/>
          </p:cNvSpPr>
          <p:nvPr/>
        </p:nvSpPr>
        <p:spPr bwMode="auto">
          <a:xfrm>
            <a:off x="924835" y="5348101"/>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0" dirty="0">
                <a:latin typeface="Arial" panose="020B0604020202020204" pitchFamily="34" charset="0"/>
              </a:rPr>
              <a:t>°</a:t>
            </a:r>
            <a:r>
              <a:rPr kumimoji="1" lang="zh-CN" altLang="en-US" sz="2400" dirty="0">
                <a:solidFill>
                  <a:srgbClr val="CC0000"/>
                </a:solidFill>
                <a:latin typeface="Arial" panose="020B0604020202020204" pitchFamily="34" charset="0"/>
              </a:rPr>
              <a:t>真值</a:t>
            </a:r>
            <a:r>
              <a:rPr kumimoji="1" lang="en-US" altLang="zh-CN" sz="2400" dirty="0">
                <a:solidFill>
                  <a:srgbClr val="CC0000"/>
                </a:solidFill>
                <a:latin typeface="Arial" panose="020B0604020202020204" pitchFamily="34" charset="0"/>
              </a:rPr>
              <a:t>: </a:t>
            </a:r>
            <a:r>
              <a:rPr kumimoji="1" lang="en-US" altLang="zh-CN" sz="2400" dirty="0">
                <a:latin typeface="Arial" panose="020B0604020202020204" pitchFamily="34" charset="0"/>
              </a:rPr>
              <a:t>(-1)</a:t>
            </a:r>
            <a:r>
              <a:rPr kumimoji="1" lang="en-US" altLang="zh-CN" sz="2400" baseline="30000" dirty="0">
                <a:latin typeface="Arial" panose="020B0604020202020204" pitchFamily="34" charset="0"/>
              </a:rPr>
              <a:t>1</a:t>
            </a:r>
            <a:r>
              <a:rPr kumimoji="1" lang="en-US" altLang="zh-CN" sz="2400" dirty="0">
                <a:latin typeface="Arial" panose="020B0604020202020204" pitchFamily="34" charset="0"/>
              </a:rPr>
              <a:t> </a:t>
            </a:r>
            <a:r>
              <a:rPr kumimoji="1" lang="en-US" altLang="zh-CN" sz="2400" b="0" dirty="0">
                <a:latin typeface="Arial" panose="020B0604020202020204" pitchFamily="34" charset="0"/>
              </a:rPr>
              <a:t>x</a:t>
            </a:r>
            <a:r>
              <a:rPr kumimoji="1" lang="en-US" altLang="zh-CN" sz="2400" dirty="0">
                <a:latin typeface="Arial" panose="020B0604020202020204" pitchFamily="34" charset="0"/>
              </a:rPr>
              <a:t> 1.75</a:t>
            </a:r>
            <a:r>
              <a:rPr kumimoji="1" lang="en-US" altLang="zh-CN" sz="2400" baseline="-25000" dirty="0">
                <a:latin typeface="Arial" panose="020B0604020202020204" pitchFamily="34" charset="0"/>
              </a:rPr>
              <a:t>10 </a:t>
            </a:r>
            <a:r>
              <a:rPr kumimoji="1" lang="en-US" altLang="zh-CN" sz="2400" b="0" dirty="0">
                <a:latin typeface="Arial" panose="020B0604020202020204" pitchFamily="34" charset="0"/>
              </a:rPr>
              <a:t>x </a:t>
            </a:r>
            <a:r>
              <a:rPr kumimoji="1" lang="en-US" altLang="zh-CN" sz="2400" dirty="0">
                <a:latin typeface="Arial" panose="020B0604020202020204" pitchFamily="34" charset="0"/>
              </a:rPr>
              <a:t>2</a:t>
            </a:r>
            <a:r>
              <a:rPr kumimoji="1" lang="en-US" altLang="zh-CN" sz="2400" baseline="30000" dirty="0">
                <a:latin typeface="Arial" panose="020B0604020202020204" pitchFamily="34" charset="0"/>
              </a:rPr>
              <a:t>-2</a:t>
            </a:r>
            <a:r>
              <a:rPr kumimoji="1" lang="en-US" altLang="zh-CN" sz="2400" dirty="0">
                <a:latin typeface="Arial" panose="020B0604020202020204" pitchFamily="34" charset="0"/>
              </a:rPr>
              <a:t> = - 0.4375</a:t>
            </a:r>
            <a:endParaRPr kumimoji="1" lang="en-US" altLang="zh-CN" sz="2400" dirty="0">
              <a:latin typeface="Arial" panose="020B0604020202020204" pitchFamily="34" charset="0"/>
            </a:endParaRPr>
          </a:p>
        </p:txBody>
      </p:sp>
      <p:sp>
        <p:nvSpPr>
          <p:cNvPr id="41994" name="Text Box 12"/>
          <p:cNvSpPr txBox="1">
            <a:spLocks noChangeArrowheads="1"/>
          </p:cNvSpPr>
          <p:nvPr/>
        </p:nvSpPr>
        <p:spPr bwMode="auto">
          <a:xfrm>
            <a:off x="524933" y="939537"/>
            <a:ext cx="108687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marL="203200" indent="-203200">
              <a:spcBef>
                <a:spcPts val="600"/>
              </a:spcBef>
              <a:buSzPct val="100000"/>
              <a:buChar char="°"/>
            </a:pPr>
            <a:r>
              <a:rPr lang="zh-CN" altLang="en-US" sz="2800" dirty="0">
                <a:solidFill>
                  <a:srgbClr val="003399"/>
                </a:solidFill>
                <a:latin typeface="微软雅黑" panose="020B0503020204020204" pitchFamily="34" charset="-122"/>
                <a:ea typeface="微软雅黑" panose="020B0503020204020204" pitchFamily="34" charset="-122"/>
              </a:rPr>
              <a:t>例：</a:t>
            </a:r>
            <a:r>
              <a:rPr lang="en-GB" altLang="zh-CN" sz="2800" dirty="0">
                <a:latin typeface="微软雅黑" panose="020B0503020204020204" pitchFamily="34" charset="-122"/>
                <a:ea typeface="微软雅黑" panose="020B0503020204020204" pitchFamily="34" charset="-122"/>
              </a:rPr>
              <a:t>B</a:t>
            </a:r>
            <a:r>
              <a:rPr lang="en-GB" altLang="zh-CN" sz="2800" dirty="0">
                <a:solidFill>
                  <a:srgbClr val="003399"/>
                </a:solidFill>
                <a:latin typeface="微软雅黑" panose="020B0503020204020204" pitchFamily="34" charset="-122"/>
                <a:ea typeface="微软雅黑" panose="020B0503020204020204" pitchFamily="34" charset="-122"/>
              </a:rPr>
              <a:t>E</a:t>
            </a:r>
            <a:r>
              <a:rPr lang="en-GB" altLang="zh-CN" sz="2800" dirty="0">
                <a:latin typeface="微软雅黑" panose="020B0503020204020204" pitchFamily="34" charset="-122"/>
                <a:ea typeface="微软雅黑" panose="020B0503020204020204" pitchFamily="34" charset="-122"/>
              </a:rPr>
              <a:t>E</a:t>
            </a:r>
            <a:r>
              <a:rPr lang="en-GB" altLang="zh-CN" sz="2800" dirty="0">
                <a:solidFill>
                  <a:srgbClr val="003399"/>
                </a:solidFill>
                <a:latin typeface="微软雅黑" panose="020B0503020204020204" pitchFamily="34" charset="-122"/>
                <a:ea typeface="微软雅黑" panose="020B0503020204020204" pitchFamily="34" charset="-122"/>
              </a:rPr>
              <a:t>0</a:t>
            </a:r>
            <a:r>
              <a:rPr lang="en-GB" altLang="zh-CN" sz="2800" dirty="0">
                <a:latin typeface="微软雅黑" panose="020B0503020204020204" pitchFamily="34" charset="-122"/>
                <a:ea typeface="微软雅黑" panose="020B0503020204020204" pitchFamily="34" charset="-122"/>
              </a:rPr>
              <a:t>0</a:t>
            </a:r>
            <a:r>
              <a:rPr lang="en-GB" altLang="zh-CN" sz="2800" dirty="0">
                <a:solidFill>
                  <a:srgbClr val="003399"/>
                </a:solidFill>
                <a:latin typeface="微软雅黑" panose="020B0503020204020204" pitchFamily="34" charset="-122"/>
                <a:ea typeface="微软雅黑" panose="020B0503020204020204" pitchFamily="34" charset="-122"/>
              </a:rPr>
              <a:t>0</a:t>
            </a:r>
            <a:r>
              <a:rPr lang="en-GB" altLang="zh-CN" sz="2800" dirty="0">
                <a:latin typeface="微软雅黑" panose="020B0503020204020204" pitchFamily="34" charset="-122"/>
                <a:ea typeface="微软雅黑" panose="020B0503020204020204" pitchFamily="34" charset="-122"/>
              </a:rPr>
              <a:t>0</a:t>
            </a:r>
            <a:r>
              <a:rPr lang="en-GB" altLang="zh-CN" sz="2800" dirty="0">
                <a:solidFill>
                  <a:srgbClr val="003399"/>
                </a:solidFill>
                <a:latin typeface="微软雅黑" panose="020B0503020204020204" pitchFamily="34" charset="-122"/>
                <a:ea typeface="微软雅黑" panose="020B0503020204020204" pitchFamily="34" charset="-122"/>
              </a:rPr>
              <a:t>0H</a:t>
            </a:r>
            <a:r>
              <a:rPr lang="zh-CN" altLang="en-US" sz="2800" dirty="0">
                <a:solidFill>
                  <a:srgbClr val="003399"/>
                </a:solidFill>
                <a:latin typeface="微软雅黑" panose="020B0503020204020204" pitchFamily="34" charset="-122"/>
                <a:ea typeface="微软雅黑" panose="020B0503020204020204" pitchFamily="34" charset="-122"/>
              </a:rPr>
              <a:t>是一个实数的</a:t>
            </a:r>
            <a:r>
              <a:rPr lang="en-GB" altLang="zh-CN" sz="2800" dirty="0">
                <a:solidFill>
                  <a:srgbClr val="003399"/>
                </a:solidFill>
                <a:latin typeface="微软雅黑" panose="020B0503020204020204" pitchFamily="34" charset="-122"/>
                <a:ea typeface="微软雅黑" panose="020B0503020204020204" pitchFamily="34" charset="-122"/>
              </a:rPr>
              <a:t>IEEE 754 </a:t>
            </a:r>
            <a:r>
              <a:rPr lang="zh-CN" altLang="en-US" sz="2800" dirty="0">
                <a:solidFill>
                  <a:srgbClr val="003399"/>
                </a:solidFill>
                <a:latin typeface="微软雅黑" panose="020B0503020204020204" pitchFamily="34" charset="-122"/>
                <a:ea typeface="微软雅黑" panose="020B0503020204020204" pitchFamily="34" charset="-122"/>
              </a:rPr>
              <a:t>单精度表示，求其真值</a:t>
            </a:r>
            <a:endParaRPr lang="en-US" altLang="zh-CN" sz="2800" dirty="0">
              <a:solidFill>
                <a:srgbClr val="003399"/>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23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232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232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232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232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232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232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1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autoUpdateAnimBg="0" build="p"/>
      <p:bldP spid="312327" grpId="0" autoUpdateAnimBg="0"/>
      <p:bldP spid="31233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Text Box 3"/>
          <p:cNvSpPr txBox="1">
            <a:spLocks noChangeArrowheads="1"/>
          </p:cNvSpPr>
          <p:nvPr/>
        </p:nvSpPr>
        <p:spPr bwMode="auto">
          <a:xfrm>
            <a:off x="524933" y="926421"/>
            <a:ext cx="6587067"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chemeClr val="tx2"/>
                </a:solidFill>
                <a:latin typeface="Arial" panose="020B0604020202020204" pitchFamily="34" charset="0"/>
              </a:rPr>
              <a:t>阶码</a:t>
            </a:r>
            <a:r>
              <a:rPr kumimoji="1" lang="en-US" altLang="zh-CN" sz="2800" dirty="0">
                <a:solidFill>
                  <a:schemeClr val="tx2"/>
                </a:solidFill>
                <a:latin typeface="Arial" panose="020B0604020202020204" pitchFamily="34" charset="0"/>
              </a:rPr>
              <a:t>                </a:t>
            </a:r>
            <a:r>
              <a:rPr kumimoji="1" lang="zh-CN" altLang="en-US" sz="2800" dirty="0">
                <a:solidFill>
                  <a:schemeClr val="tx2"/>
                </a:solidFill>
                <a:latin typeface="Arial" panose="020B0604020202020204" pitchFamily="34" charset="0"/>
              </a:rPr>
              <a:t>尾数</a:t>
            </a:r>
            <a:r>
              <a:rPr kumimoji="1" lang="en-US" altLang="zh-CN" sz="2800" dirty="0">
                <a:solidFill>
                  <a:schemeClr val="tx2"/>
                </a:solidFill>
                <a:latin typeface="Arial" panose="020B0604020202020204" pitchFamily="34" charset="0"/>
              </a:rPr>
              <a:t>                       </a:t>
            </a:r>
            <a:r>
              <a:rPr kumimoji="1" lang="zh-CN" altLang="en-US" sz="2800" dirty="0">
                <a:solidFill>
                  <a:schemeClr val="tx2"/>
                </a:solidFill>
                <a:latin typeface="Arial" panose="020B0604020202020204" pitchFamily="34" charset="0"/>
              </a:rPr>
              <a:t>值</a:t>
            </a:r>
            <a:endParaRPr kumimoji="1" lang="en-US" altLang="zh-CN" sz="2800" dirty="0">
              <a:solidFill>
                <a:schemeClr val="tx2"/>
              </a:solidFill>
              <a:latin typeface="Arial" panose="020B0604020202020204" pitchFamily="34" charset="0"/>
            </a:endParaRPr>
          </a:p>
          <a:p>
            <a:pPr eaLnBrk="1" hangingPunct="1">
              <a:spcBef>
                <a:spcPct val="50000"/>
              </a:spcBef>
            </a:pPr>
            <a:r>
              <a:rPr kumimoji="1" lang="en-US" altLang="zh-CN" sz="2800" dirty="0">
                <a:solidFill>
                  <a:srgbClr val="CC0000"/>
                </a:solidFill>
                <a:latin typeface="Arial" panose="020B0604020202020204" pitchFamily="34" charset="0"/>
              </a:rPr>
              <a:t>1-254            </a:t>
            </a:r>
            <a:r>
              <a:rPr kumimoji="1" lang="zh-CN" altLang="en-US" sz="2800" dirty="0">
                <a:solidFill>
                  <a:srgbClr val="CC0000"/>
                </a:solidFill>
                <a:latin typeface="Arial" panose="020B0604020202020204" pitchFamily="34" charset="0"/>
              </a:rPr>
              <a:t>第一位隐含</a:t>
            </a:r>
            <a:r>
              <a:rPr kumimoji="1" lang="en-US" altLang="zh-CN" sz="2800" dirty="0">
                <a:solidFill>
                  <a:srgbClr val="CC0000"/>
                </a:solidFill>
                <a:latin typeface="Arial" panose="020B0604020202020204" pitchFamily="34" charset="0"/>
              </a:rPr>
              <a:t>1        </a:t>
            </a:r>
            <a:r>
              <a:rPr kumimoji="1" lang="zh-CN" altLang="en-US" sz="2800" dirty="0">
                <a:solidFill>
                  <a:srgbClr val="CC0000"/>
                </a:solidFill>
                <a:latin typeface="Arial" panose="020B0604020202020204" pitchFamily="34" charset="0"/>
              </a:rPr>
              <a:t>规格化数</a:t>
            </a:r>
            <a:endParaRPr kumimoji="1" lang="en-US" altLang="zh-CN" sz="2800" dirty="0">
              <a:solidFill>
                <a:srgbClr val="CC0000"/>
              </a:solidFill>
              <a:latin typeface="Arial" panose="020B0604020202020204" pitchFamily="34" charset="0"/>
            </a:endParaRPr>
          </a:p>
          <a:p>
            <a:r>
              <a:rPr kumimoji="1" lang="en-US" altLang="zh-CN" sz="2800" dirty="0">
                <a:latin typeface="Arial" panose="020B0604020202020204" pitchFamily="34" charset="0"/>
                <a:cs typeface="Tahoma" panose="020B0604030504040204" pitchFamily="34" charset="0"/>
              </a:rPr>
              <a:t>0                    0                               ?</a:t>
            </a:r>
            <a:endParaRPr kumimoji="1" lang="en-US" altLang="zh-CN" sz="2800" dirty="0">
              <a:latin typeface="Arial" panose="020B0604020202020204" pitchFamily="34" charset="0"/>
              <a:cs typeface="Tahoma" panose="020B0604030504040204" pitchFamily="34" charset="0"/>
            </a:endParaRPr>
          </a:p>
          <a:p>
            <a:r>
              <a:rPr kumimoji="1" lang="en-US" altLang="zh-CN" sz="2800" dirty="0">
                <a:latin typeface="Arial" panose="020B0604020202020204" pitchFamily="34" charset="0"/>
                <a:cs typeface="Tahoma" panose="020B0604030504040204" pitchFamily="34" charset="0"/>
              </a:rPr>
              <a:t>0                    nonzero                   ? </a:t>
            </a:r>
            <a:endParaRPr kumimoji="1" lang="en-US" altLang="zh-CN" sz="2800" dirty="0">
              <a:solidFill>
                <a:srgbClr val="CC0000"/>
              </a:solidFill>
              <a:latin typeface="Arial" panose="020B0604020202020204" pitchFamily="34" charset="0"/>
              <a:cs typeface="Tahoma" panose="020B0604030504040204" pitchFamily="34" charset="0"/>
            </a:endParaRPr>
          </a:p>
          <a:p>
            <a:pPr eaLnBrk="1" hangingPunct="1">
              <a:spcBef>
                <a:spcPct val="50000"/>
              </a:spcBef>
            </a:pPr>
            <a:r>
              <a:rPr kumimoji="1" lang="en-US" altLang="zh-CN" sz="2800" dirty="0">
                <a:latin typeface="Arial" panose="020B0604020202020204" pitchFamily="34" charset="0"/>
              </a:rPr>
              <a:t>255                0                               ?</a:t>
            </a:r>
            <a:endParaRPr kumimoji="1" lang="en-US" altLang="zh-CN" sz="2800" dirty="0">
              <a:latin typeface="Arial" panose="020B0604020202020204" pitchFamily="34" charset="0"/>
            </a:endParaRPr>
          </a:p>
          <a:p>
            <a:pPr eaLnBrk="1" hangingPunct="1">
              <a:spcBef>
                <a:spcPct val="50000"/>
              </a:spcBef>
            </a:pPr>
            <a:r>
              <a:rPr kumimoji="1" lang="en-US" altLang="zh-CN" sz="2800" dirty="0">
                <a:latin typeface="Arial" panose="020B0604020202020204" pitchFamily="34" charset="0"/>
              </a:rPr>
              <a:t>255                nonzero                   ?</a:t>
            </a:r>
            <a:endParaRPr kumimoji="1" lang="en-US" altLang="zh-CN" sz="2800" dirty="0">
              <a:latin typeface="Arial" panose="020B0604020202020204" pitchFamily="34" charset="0"/>
            </a:endParaRPr>
          </a:p>
        </p:txBody>
      </p:sp>
      <p:sp>
        <p:nvSpPr>
          <p:cNvPr id="46084" name="Text Box 4"/>
          <p:cNvSpPr txBox="1">
            <a:spLocks noChangeArrowheads="1"/>
          </p:cNvSpPr>
          <p:nvPr/>
        </p:nvSpPr>
        <p:spPr bwMode="auto">
          <a:xfrm>
            <a:off x="600340" y="5597640"/>
            <a:ext cx="49729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chemeClr val="accent2"/>
                </a:solidFill>
                <a:latin typeface="Arial" panose="020B0604020202020204" pitchFamily="34" charset="0"/>
                <a:ea typeface="黑体" panose="02010609060101010101" pitchFamily="49" charset="-122"/>
              </a:rPr>
              <a:t>前面的定义都是针对规格化数</a:t>
            </a:r>
            <a:endParaRPr kumimoji="1" lang="en-US" altLang="zh-CN" sz="2800" dirty="0">
              <a:latin typeface="Arial" panose="020B0604020202020204" pitchFamily="34" charset="0"/>
              <a:ea typeface="黑体" panose="02010609060101010101" pitchFamily="49" charset="-122"/>
            </a:endParaRPr>
          </a:p>
        </p:txBody>
      </p:sp>
      <p:sp>
        <p:nvSpPr>
          <p:cNvPr id="46085" name="Line 5"/>
          <p:cNvSpPr>
            <a:spLocks noChangeShapeType="1"/>
          </p:cNvSpPr>
          <p:nvPr/>
        </p:nvSpPr>
        <p:spPr bwMode="auto">
          <a:xfrm>
            <a:off x="600340" y="1480229"/>
            <a:ext cx="6250403" cy="1474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 name="标题 1"/>
          <p:cNvSpPr>
            <a:spLocks noGrp="1"/>
          </p:cNvSpPr>
          <p:nvPr>
            <p:ph type="title"/>
          </p:nvPr>
        </p:nvSpPr>
        <p:spPr/>
        <p:txBody>
          <a:bodyPr/>
          <a:lstStyle/>
          <a:p>
            <a:r>
              <a:rPr lang="en-US" altLang="zh-CN" dirty="0"/>
              <a:t>IEEE754</a:t>
            </a:r>
            <a:r>
              <a:rPr lang="zh-CN" altLang="en-US" dirty="0"/>
              <a:t>浮点数标准</a:t>
            </a:r>
            <a:endParaRPr lang="zh-CN" altLang="en-US" dirty="0">
              <a:solidFill>
                <a:srgbClr val="003399"/>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1" dur="500"/>
                                        <p:tgtEl>
                                          <p:spTgt spid="316419">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6" dur="500"/>
                                        <p:tgtEl>
                                          <p:spTgt spid="3164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21" dur="500"/>
                                        <p:tgtEl>
                                          <p:spTgt spid="3164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26" dur="500"/>
                                        <p:tgtEl>
                                          <p:spTgt spid="316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IEEE754</a:t>
            </a:r>
            <a:r>
              <a:rPr lang="zh-CN" altLang="en-US" dirty="0"/>
              <a:t>浮点数标准</a:t>
            </a:r>
            <a:r>
              <a:rPr lang="en-US" altLang="zh-CN" dirty="0"/>
              <a:t>-</a:t>
            </a:r>
            <a:r>
              <a:rPr lang="en-US" altLang="zh-CN" dirty="0">
                <a:solidFill>
                  <a:srgbClr val="003399"/>
                </a:solidFill>
              </a:rPr>
              <a:t>0</a:t>
            </a:r>
            <a:r>
              <a:rPr lang="zh-CN" altLang="en-US" dirty="0">
                <a:solidFill>
                  <a:srgbClr val="003399"/>
                </a:solidFill>
              </a:rPr>
              <a:t>的表示</a:t>
            </a:r>
            <a:endParaRPr lang="zh-CN" altLang="en-US" dirty="0"/>
          </a:p>
        </p:txBody>
      </p:sp>
      <p:sp>
        <p:nvSpPr>
          <p:cNvPr id="318467" name="Rectangle 3"/>
          <p:cNvSpPr>
            <a:spLocks noGrp="1" noChangeArrowheads="1"/>
          </p:cNvSpPr>
          <p:nvPr>
            <p:ph idx="1"/>
          </p:nvPr>
        </p:nvSpPr>
        <p:spPr/>
        <p:txBody>
          <a:bodyPr/>
          <a:lstStyle/>
          <a:p>
            <a:pPr marL="342900" indent="-342900">
              <a:buNone/>
            </a:pPr>
            <a:r>
              <a:rPr lang="zh-CN" altLang="en-US" dirty="0"/>
              <a:t>怎样表示 </a:t>
            </a:r>
            <a:r>
              <a:rPr lang="en-US" altLang="zh-CN" dirty="0"/>
              <a:t>0 ?</a:t>
            </a:r>
            <a:endParaRPr lang="en-US" altLang="zh-CN" dirty="0"/>
          </a:p>
          <a:p>
            <a:pPr marL="342900" indent="-342900">
              <a:buNone/>
            </a:pPr>
            <a:r>
              <a:rPr lang="en-US" altLang="zh-CN" dirty="0"/>
              <a:t>     </a:t>
            </a:r>
            <a:r>
              <a:rPr lang="zh-CN" altLang="en-US" dirty="0">
                <a:solidFill>
                  <a:srgbClr val="CC0000"/>
                </a:solidFill>
              </a:rPr>
              <a:t>阶码</a:t>
            </a:r>
            <a:r>
              <a:rPr lang="en-US" altLang="zh-CN" dirty="0"/>
              <a:t>: </a:t>
            </a:r>
            <a:r>
              <a:rPr lang="zh-CN" altLang="en-US" dirty="0"/>
              <a:t>全 </a:t>
            </a:r>
            <a:r>
              <a:rPr lang="en-US" altLang="zh-CN" dirty="0"/>
              <a:t>0</a:t>
            </a:r>
            <a:endParaRPr lang="en-US" altLang="zh-CN" dirty="0"/>
          </a:p>
          <a:p>
            <a:pPr marL="342900" indent="-342900">
              <a:buNone/>
            </a:pPr>
            <a:r>
              <a:rPr lang="en-US" altLang="zh-CN" dirty="0"/>
              <a:t>     </a:t>
            </a:r>
            <a:r>
              <a:rPr lang="zh-CN" altLang="en-US" dirty="0"/>
              <a:t>尾数：全 </a:t>
            </a:r>
            <a:r>
              <a:rPr lang="en-US" altLang="zh-CN" dirty="0"/>
              <a:t>0 </a:t>
            </a:r>
            <a:endParaRPr lang="en-US" altLang="zh-CN" dirty="0"/>
          </a:p>
          <a:p>
            <a:pPr marL="342900" indent="-342900">
              <a:buNone/>
            </a:pPr>
            <a:r>
              <a:rPr lang="en-US" altLang="zh-CN" dirty="0">
                <a:solidFill>
                  <a:srgbClr val="FF6600"/>
                </a:solidFill>
              </a:rPr>
              <a:t>	  </a:t>
            </a:r>
            <a:r>
              <a:rPr lang="zh-CN" altLang="en-US" dirty="0">
                <a:solidFill>
                  <a:srgbClr val="FF6600"/>
                </a:solidFill>
              </a:rPr>
              <a:t>符号：</a:t>
            </a:r>
            <a:r>
              <a:rPr lang="en-US" altLang="zh-CN" dirty="0">
                <a:solidFill>
                  <a:srgbClr val="FF6600"/>
                </a:solidFill>
              </a:rPr>
              <a:t>0</a:t>
            </a:r>
            <a:r>
              <a:rPr lang="zh-CN" altLang="en-US" dirty="0">
                <a:solidFill>
                  <a:srgbClr val="FF6600"/>
                </a:solidFill>
              </a:rPr>
              <a:t>和</a:t>
            </a:r>
            <a:r>
              <a:rPr lang="en-US" altLang="zh-CN" dirty="0">
                <a:solidFill>
                  <a:srgbClr val="FF6600"/>
                </a:solidFill>
              </a:rPr>
              <a:t>1</a:t>
            </a:r>
            <a:r>
              <a:rPr lang="zh-CN" altLang="en-US" dirty="0">
                <a:solidFill>
                  <a:srgbClr val="FF6600"/>
                </a:solidFill>
              </a:rPr>
              <a:t>都可以</a:t>
            </a:r>
            <a:endParaRPr lang="en-US" altLang="zh-CN" dirty="0"/>
          </a:p>
          <a:p>
            <a:pPr marL="342900" indent="-342900">
              <a:buNone/>
            </a:pPr>
            <a:r>
              <a:rPr lang="en-US" altLang="zh-CN" dirty="0"/>
              <a:t>  +0: 0 00000000 00000000000000000000000</a:t>
            </a:r>
            <a:endParaRPr lang="en-US" altLang="zh-CN" dirty="0"/>
          </a:p>
          <a:p>
            <a:pPr marL="342900" indent="-342900">
              <a:buNone/>
            </a:pPr>
            <a:r>
              <a:rPr lang="en-US" altLang="zh-CN" dirty="0"/>
              <a:t>   -0: 1 00000000 00000000000000000000000</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7" dur="500"/>
                                        <p:tgtEl>
                                          <p:spTgt spid="318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0" dur="500"/>
                                        <p:tgtEl>
                                          <p:spTgt spid="31846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13" dur="500"/>
                                        <p:tgtEl>
                                          <p:spTgt spid="31846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18" dur="500"/>
                                        <p:tgtEl>
                                          <p:spTgt spid="31846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18467">
                                            <p:txEl>
                                              <p:pRg st="5" end="5"/>
                                            </p:txEl>
                                          </p:spTgt>
                                        </p:tgtEl>
                                        <p:attrNameLst>
                                          <p:attrName>style.visibility</p:attrName>
                                        </p:attrNameLst>
                                      </p:cBhvr>
                                      <p:to>
                                        <p:strVal val="visible"/>
                                      </p:to>
                                    </p:set>
                                    <p:animEffect transition="in" filter="blinds(horizontal)">
                                      <p:cBhvr>
                                        <p:cTn id="21" dur="500"/>
                                        <p:tgtEl>
                                          <p:spTgt spid="318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ChangeArrowheads="1"/>
          </p:cNvSpPr>
          <p:nvPr/>
        </p:nvSpPr>
        <p:spPr bwMode="auto">
          <a:xfrm>
            <a:off x="433844" y="3081741"/>
            <a:ext cx="81534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SzPct val="60000"/>
              <a:buFont typeface="Wingdings" panose="05000000000000000000" pitchFamily="2" charset="2"/>
              <a:buNone/>
            </a:pPr>
            <a:r>
              <a:rPr kumimoji="1" lang="zh-CN" altLang="en-US" sz="2800" dirty="0">
                <a:latin typeface="微软雅黑" panose="020B0503020204020204" pitchFamily="34" charset="-122"/>
                <a:ea typeface="微软雅黑" panose="020B0503020204020204" pitchFamily="34" charset="-122"/>
              </a:rPr>
              <a:t>怎样表示</a:t>
            </a:r>
            <a:r>
              <a:rPr kumimoji="1" lang="en-US" altLang="zh-CN" sz="2800" dirty="0">
                <a:latin typeface="微软雅黑" panose="020B0503020204020204" pitchFamily="34" charset="-122"/>
                <a:ea typeface="微软雅黑" panose="020B0503020204020204" pitchFamily="34" charset="-122"/>
              </a:rPr>
              <a:t>+∞/-∞?</a:t>
            </a:r>
            <a:endParaRPr kumimoji="1" lang="en-US" altLang="zh-CN" sz="2800" dirty="0">
              <a:latin typeface="微软雅黑" panose="020B0503020204020204" pitchFamily="34" charset="-122"/>
              <a:ea typeface="微软雅黑" panose="020B0503020204020204" pitchFamily="34" charset="-122"/>
            </a:endParaRPr>
          </a:p>
          <a:p>
            <a:pPr eaLnBrk="1" hangingPunct="1">
              <a:buClr>
                <a:schemeClr val="folHlink"/>
              </a:buClr>
              <a:buSzPct val="60000"/>
              <a:buFont typeface="Wingdings" panose="05000000000000000000" pitchFamily="2" charset="2"/>
              <a:buNone/>
            </a:pPr>
            <a:r>
              <a:rPr kumimoji="1" lang="en-US" altLang="zh-CN" sz="2400" dirty="0">
                <a:latin typeface="微软雅黑" panose="020B0503020204020204" pitchFamily="34" charset="-122"/>
                <a:ea typeface="微软雅黑" panose="020B0503020204020204" pitchFamily="34" charset="-122"/>
              </a:rPr>
              <a:t>     • </a:t>
            </a:r>
            <a:r>
              <a:rPr kumimoji="1" lang="zh-CN" altLang="en-US" sz="2400" dirty="0">
                <a:solidFill>
                  <a:srgbClr val="CC0000"/>
                </a:solidFill>
                <a:latin typeface="微软雅黑" panose="020B0503020204020204" pitchFamily="34" charset="-122"/>
                <a:ea typeface="微软雅黑" panose="020B0503020204020204" pitchFamily="34" charset="-122"/>
              </a:rPr>
              <a:t>阶码</a:t>
            </a:r>
            <a:r>
              <a:rPr kumimoji="1" lang="en-US" altLang="zh-CN" sz="2400" dirty="0">
                <a:latin typeface="微软雅黑" panose="020B0503020204020204" pitchFamily="34" charset="-122"/>
                <a:ea typeface="微软雅黑" panose="020B0503020204020204" pitchFamily="34" charset="-122"/>
              </a:rPr>
              <a:t> : </a:t>
            </a:r>
            <a:r>
              <a:rPr kumimoji="1" lang="zh-CN" altLang="en-US" sz="2400" dirty="0">
                <a:latin typeface="微软雅黑" panose="020B0503020204020204" pitchFamily="34" charset="-122"/>
                <a:ea typeface="微软雅黑" panose="020B0503020204020204" pitchFamily="34" charset="-122"/>
              </a:rPr>
              <a:t>全 </a:t>
            </a:r>
            <a:r>
              <a:rPr kumimoji="1" lang="en-US" altLang="zh-CN" sz="2400" dirty="0">
                <a:latin typeface="微软雅黑" panose="020B0503020204020204" pitchFamily="34" charset="-122"/>
                <a:ea typeface="微软雅黑" panose="020B0503020204020204" pitchFamily="34" charset="-122"/>
              </a:rPr>
              <a:t>1 (11111111B = 255)</a:t>
            </a:r>
            <a:endParaRPr kumimoji="1" lang="en-US" altLang="zh-CN" sz="2400" dirty="0">
              <a:latin typeface="微软雅黑" panose="020B0503020204020204" pitchFamily="34" charset="-122"/>
              <a:ea typeface="微软雅黑" panose="020B0503020204020204" pitchFamily="34" charset="-122"/>
            </a:endParaRPr>
          </a:p>
          <a:p>
            <a:pPr eaLnBrk="1" hangingPunct="1">
              <a:buClr>
                <a:schemeClr val="folHlink"/>
              </a:buClr>
              <a:buSzPct val="60000"/>
              <a:buFont typeface="Wingdings" panose="05000000000000000000" pitchFamily="2" charset="2"/>
              <a:buNone/>
            </a:pPr>
            <a:r>
              <a:rPr kumimoji="1" lang="en-US" altLang="zh-CN" sz="2400" dirty="0">
                <a:latin typeface="微软雅黑" panose="020B0503020204020204" pitchFamily="34" charset="-122"/>
                <a:ea typeface="微软雅黑" panose="020B0503020204020204" pitchFamily="34" charset="-122"/>
              </a:rPr>
              <a:t>     • </a:t>
            </a:r>
            <a:r>
              <a:rPr kumimoji="1" lang="zh-CN" altLang="en-US" sz="2400" dirty="0">
                <a:solidFill>
                  <a:srgbClr val="CC0000"/>
                </a:solidFill>
                <a:latin typeface="微软雅黑" panose="020B0503020204020204" pitchFamily="34" charset="-122"/>
                <a:ea typeface="微软雅黑" panose="020B0503020204020204" pitchFamily="34" charset="-122"/>
              </a:rPr>
              <a:t>尾数</a:t>
            </a:r>
            <a:r>
              <a:rPr kumimoji="1" lang="en-US" altLang="zh-CN" sz="2400" dirty="0">
                <a:latin typeface="微软雅黑" panose="020B0503020204020204" pitchFamily="34" charset="-122"/>
                <a:ea typeface="微软雅黑" panose="020B0503020204020204" pitchFamily="34" charset="-122"/>
              </a:rPr>
              <a:t>: </a:t>
            </a:r>
            <a:r>
              <a:rPr kumimoji="1" lang="zh-CN" altLang="en-US" sz="2400" dirty="0">
                <a:latin typeface="微软雅黑" panose="020B0503020204020204" pitchFamily="34" charset="-122"/>
                <a:ea typeface="微软雅黑" panose="020B0503020204020204" pitchFamily="34" charset="-122"/>
              </a:rPr>
              <a:t>全 </a:t>
            </a:r>
            <a:r>
              <a:rPr kumimoji="1" lang="en-US" altLang="zh-CN" sz="2400" dirty="0">
                <a:latin typeface="微软雅黑" panose="020B0503020204020204" pitchFamily="34" charset="-122"/>
                <a:ea typeface="微软雅黑" panose="020B0503020204020204" pitchFamily="34" charset="-122"/>
              </a:rPr>
              <a:t>0</a:t>
            </a:r>
            <a:endParaRPr kumimoji="1" lang="en-US" altLang="zh-CN" sz="2400" dirty="0">
              <a:latin typeface="微软雅黑" panose="020B0503020204020204" pitchFamily="34" charset="-122"/>
              <a:ea typeface="微软雅黑" panose="020B0503020204020204" pitchFamily="34" charset="-122"/>
            </a:endParaRPr>
          </a:p>
          <a:p>
            <a:pPr eaLnBrk="1" hangingPunct="1">
              <a:buClr>
                <a:schemeClr val="folHlink"/>
              </a:buClr>
              <a:buSzPct val="60000"/>
              <a:buFont typeface="Wingdings" panose="05000000000000000000" pitchFamily="2" charset="2"/>
              <a:buNone/>
            </a:pPr>
            <a:r>
              <a:rPr kumimoji="1" lang="en-US" altLang="zh-CN" sz="2400" dirty="0">
                <a:latin typeface="微软雅黑" panose="020B0503020204020204" pitchFamily="34" charset="-122"/>
                <a:ea typeface="微软雅黑" panose="020B0503020204020204" pitchFamily="34" charset="-122"/>
              </a:rPr>
              <a:t>        +</a:t>
            </a:r>
            <a:r>
              <a:rPr kumimoji="1" lang="en-US" altLang="zh-CN" sz="2400" dirty="0">
                <a:solidFill>
                  <a:srgbClr val="063DE9"/>
                </a:solidFill>
                <a:latin typeface="微软雅黑" panose="020B0503020204020204" pitchFamily="34" charset="-122"/>
                <a:ea typeface="微软雅黑" panose="020B0503020204020204" pitchFamily="34" charset="-122"/>
              </a:rPr>
              <a:t>∞</a:t>
            </a:r>
            <a:r>
              <a:rPr kumimoji="1" lang="en-US" altLang="zh-CN" sz="2400" dirty="0">
                <a:latin typeface="微软雅黑" panose="020B0503020204020204" pitchFamily="34" charset="-122"/>
                <a:ea typeface="微软雅黑" panose="020B0503020204020204" pitchFamily="34" charset="-122"/>
              </a:rPr>
              <a:t> : 0 11111111 00000000000000000000000</a:t>
            </a:r>
            <a:endParaRPr kumimoji="1" lang="en-US" altLang="zh-CN" sz="2400" dirty="0">
              <a:latin typeface="微软雅黑" panose="020B0503020204020204" pitchFamily="34" charset="-122"/>
              <a:ea typeface="微软雅黑" panose="020B0503020204020204" pitchFamily="34" charset="-122"/>
            </a:endParaRPr>
          </a:p>
          <a:p>
            <a:pPr eaLnBrk="1" hangingPunct="1">
              <a:buClr>
                <a:schemeClr val="folHlink"/>
              </a:buClr>
              <a:buSzPct val="60000"/>
              <a:buFont typeface="Wingdings" panose="05000000000000000000" pitchFamily="2" charset="2"/>
              <a:buNone/>
            </a:pPr>
            <a:r>
              <a:rPr kumimoji="1" lang="en-US" altLang="zh-CN" sz="2400" dirty="0">
                <a:latin typeface="微软雅黑" panose="020B0503020204020204" pitchFamily="34" charset="-122"/>
                <a:ea typeface="微软雅黑" panose="020B0503020204020204" pitchFamily="34" charset="-122"/>
              </a:rPr>
              <a:t>         -</a:t>
            </a:r>
            <a:r>
              <a:rPr kumimoji="1" lang="en-US" altLang="zh-CN" sz="2400" dirty="0">
                <a:solidFill>
                  <a:srgbClr val="063DE9"/>
                </a:solidFill>
                <a:latin typeface="微软雅黑" panose="020B0503020204020204" pitchFamily="34" charset="-122"/>
                <a:ea typeface="微软雅黑" panose="020B0503020204020204" pitchFamily="34" charset="-122"/>
              </a:rPr>
              <a:t>∞</a:t>
            </a:r>
            <a:r>
              <a:rPr kumimoji="1" lang="en-US" altLang="zh-CN" sz="2400" dirty="0">
                <a:latin typeface="微软雅黑" panose="020B0503020204020204" pitchFamily="34" charset="-122"/>
                <a:ea typeface="微软雅黑" panose="020B0503020204020204" pitchFamily="34" charset="-122"/>
              </a:rPr>
              <a:t> : 1 11111111 00000000000000000000000</a:t>
            </a:r>
            <a:endParaRPr kumimoji="1" lang="en-US" altLang="zh-CN" sz="2400" dirty="0">
              <a:latin typeface="微软雅黑" panose="020B0503020204020204" pitchFamily="34" charset="-122"/>
              <a:ea typeface="微软雅黑" panose="020B0503020204020204" pitchFamily="34" charset="-122"/>
            </a:endParaRPr>
          </a:p>
        </p:txBody>
      </p:sp>
      <p:sp>
        <p:nvSpPr>
          <p:cNvPr id="320516" name="Rectangle 4"/>
          <p:cNvSpPr>
            <a:spLocks noChangeArrowheads="1"/>
          </p:cNvSpPr>
          <p:nvPr/>
        </p:nvSpPr>
        <p:spPr bwMode="auto">
          <a:xfrm>
            <a:off x="524934" y="5064335"/>
            <a:ext cx="73914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SzPct val="60000"/>
              <a:buFont typeface="Wingdings" panose="05000000000000000000" pitchFamily="2" charset="2"/>
              <a:buNone/>
            </a:pPr>
            <a:r>
              <a:rPr kumimoji="1" lang="zh-CN" altLang="en-US" sz="2400" dirty="0">
                <a:latin typeface="微软雅黑" panose="020B0503020204020204" pitchFamily="34" charset="-122"/>
                <a:ea typeface="微软雅黑" panose="020B0503020204020204" pitchFamily="34" charset="-122"/>
              </a:rPr>
              <a:t>结果为</a:t>
            </a:r>
            <a:r>
              <a:rPr kumimoji="1" lang="en-US" altLang="zh-CN" sz="2400" dirty="0">
                <a:latin typeface="微软雅黑" panose="020B0503020204020204" pitchFamily="34" charset="-122"/>
                <a:ea typeface="微软雅黑" panose="020B0503020204020204" pitchFamily="34" charset="-122"/>
              </a:rPr>
              <a:t>+/- ∞</a:t>
            </a:r>
            <a:r>
              <a:rPr kumimoji="1" lang="zh-CN" altLang="en-US" sz="2400" dirty="0">
                <a:latin typeface="微软雅黑" panose="020B0503020204020204" pitchFamily="34" charset="-122"/>
                <a:ea typeface="微软雅黑" panose="020B0503020204020204" pitchFamily="34" charset="-122"/>
              </a:rPr>
              <a:t>的部分操作</a:t>
            </a:r>
            <a:r>
              <a:rPr kumimoji="1" lang="en-US" altLang="zh-CN" sz="2400" dirty="0">
                <a:latin typeface="微软雅黑" panose="020B0503020204020204" pitchFamily="34" charset="-122"/>
                <a:ea typeface="微软雅黑" panose="020B0503020204020204" pitchFamily="34" charset="-122"/>
              </a:rPr>
              <a:t> </a:t>
            </a:r>
            <a:endParaRPr kumimoji="1" lang="en-US" altLang="zh-CN" sz="2400" dirty="0">
              <a:latin typeface="微软雅黑" panose="020B0503020204020204" pitchFamily="34" charset="-122"/>
              <a:ea typeface="微软雅黑" panose="020B0503020204020204" pitchFamily="34" charset="-122"/>
            </a:endParaRPr>
          </a:p>
          <a:p>
            <a:pPr eaLnBrk="1" hangingPunct="1">
              <a:buClr>
                <a:schemeClr val="folHlink"/>
              </a:buClr>
              <a:buSzPct val="60000"/>
              <a:buFont typeface="Wingdings" panose="05000000000000000000" pitchFamily="2" charset="2"/>
              <a:buNone/>
            </a:pPr>
            <a:r>
              <a:rPr kumimoji="1" lang="en-US" altLang="zh-CN" sz="2400" dirty="0">
                <a:latin typeface="微软雅黑" panose="020B0503020204020204" pitchFamily="34" charset="-122"/>
                <a:ea typeface="微软雅黑" panose="020B0503020204020204" pitchFamily="34" charset="-122"/>
              </a:rPr>
              <a:t>          5.0 / 0 = +∞,            -5.0 / 0 =  -∞ </a:t>
            </a:r>
            <a:endParaRPr kumimoji="1" lang="en-US" altLang="zh-CN" sz="2400" dirty="0">
              <a:latin typeface="微软雅黑" panose="020B0503020204020204" pitchFamily="34" charset="-122"/>
              <a:ea typeface="微软雅黑" panose="020B0503020204020204" pitchFamily="34" charset="-122"/>
            </a:endParaRPr>
          </a:p>
          <a:p>
            <a:pPr eaLnBrk="1" hangingPunct="1">
              <a:buClr>
                <a:schemeClr val="folHlink"/>
              </a:buClr>
              <a:buSzPct val="60000"/>
              <a:buFont typeface="Wingdings" panose="05000000000000000000" pitchFamily="2" charset="2"/>
              <a:buNone/>
            </a:pPr>
            <a:r>
              <a:rPr kumimoji="1" lang="en-US" altLang="zh-CN" sz="2400" dirty="0">
                <a:latin typeface="微软雅黑" panose="020B0503020204020204" pitchFamily="34" charset="-122"/>
                <a:ea typeface="微软雅黑" panose="020B0503020204020204" pitchFamily="34" charset="-122"/>
              </a:rPr>
              <a:t>          5+(+∞) = +∞,      (+∞)+(+∞) = +∞</a:t>
            </a:r>
            <a:endParaRPr kumimoji="1" lang="en-US" altLang="zh-CN" sz="2400" dirty="0">
              <a:latin typeface="微软雅黑" panose="020B0503020204020204" pitchFamily="34" charset="-122"/>
              <a:ea typeface="微软雅黑" panose="020B0503020204020204" pitchFamily="34" charset="-122"/>
            </a:endParaRPr>
          </a:p>
          <a:p>
            <a:pPr eaLnBrk="1" hangingPunct="1">
              <a:buClr>
                <a:schemeClr val="folHlink"/>
              </a:buClr>
              <a:buSzPct val="60000"/>
              <a:buFont typeface="Monotype Sorts" pitchFamily="2" charset="2"/>
              <a:buChar char=" "/>
            </a:pPr>
            <a:r>
              <a:rPr kumimoji="1" lang="en-US" altLang="zh-CN" sz="2400" dirty="0">
                <a:latin typeface="微软雅黑" panose="020B0503020204020204" pitchFamily="34" charset="-122"/>
                <a:ea typeface="微软雅黑" panose="020B0503020204020204" pitchFamily="34" charset="-122"/>
              </a:rPr>
              <a:t>        5 - (+∞) = -∞,       (-∞) - (+∞) = -∞     </a:t>
            </a:r>
            <a:r>
              <a:rPr kumimoji="1" lang="en-US" altLang="zh-CN" sz="2400" dirty="0" err="1">
                <a:latin typeface="微软雅黑" panose="020B0503020204020204" pitchFamily="34" charset="-122"/>
                <a:ea typeface="微软雅黑" panose="020B0503020204020204" pitchFamily="34" charset="-122"/>
              </a:rPr>
              <a:t>etc</a:t>
            </a:r>
            <a:endParaRPr kumimoji="1" lang="en-US" altLang="zh-CN" sz="2400" dirty="0">
              <a:latin typeface="微软雅黑" panose="020B0503020204020204" pitchFamily="34" charset="-122"/>
              <a:ea typeface="微软雅黑" panose="020B0503020204020204" pitchFamily="34" charset="-122"/>
            </a:endParaRPr>
          </a:p>
        </p:txBody>
      </p:sp>
      <p:sp>
        <p:nvSpPr>
          <p:cNvPr id="320517" name="Rectangle 5"/>
          <p:cNvSpPr>
            <a:spLocks noChangeArrowheads="1"/>
          </p:cNvSpPr>
          <p:nvPr/>
        </p:nvSpPr>
        <p:spPr bwMode="auto">
          <a:xfrm>
            <a:off x="433844" y="2100005"/>
            <a:ext cx="1081472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SzPct val="65000"/>
              <a:buFont typeface="Wingdings" panose="05000000000000000000" pitchFamily="2" charset="2"/>
              <a:buNone/>
            </a:pPr>
            <a:r>
              <a:rPr kumimoji="1" lang="zh-CN" altLang="en-US" sz="2800" dirty="0">
                <a:latin typeface="Arial" panose="020B0604020202020204" pitchFamily="34" charset="0"/>
                <a:ea typeface="黑体" panose="02010609060101010101" pitchFamily="49" charset="-122"/>
              </a:rPr>
              <a:t>为什么要这样处理</a:t>
            </a:r>
            <a:r>
              <a:rPr kumimoji="1" lang="en-US" altLang="zh-CN" sz="2800" dirty="0">
                <a:latin typeface="Arial" panose="020B0604020202020204" pitchFamily="34" charset="0"/>
                <a:ea typeface="黑体" panose="02010609060101010101" pitchFamily="49" charset="-122"/>
              </a:rPr>
              <a:t>?</a:t>
            </a:r>
            <a:endParaRPr kumimoji="1" lang="en-US" altLang="zh-CN" sz="2800" dirty="0">
              <a:latin typeface="Arial" panose="020B0604020202020204" pitchFamily="34" charset="0"/>
              <a:ea typeface="黑体" panose="02010609060101010101" pitchFamily="49" charset="-122"/>
            </a:endParaRPr>
          </a:p>
          <a:p>
            <a:pPr lvl="1" eaLnBrk="1" hangingPunct="1">
              <a:buClr>
                <a:schemeClr val="folHlink"/>
              </a:buClr>
              <a:buSzPct val="65000"/>
            </a:pPr>
            <a:r>
              <a:rPr kumimoji="1" lang="en-US" altLang="zh-CN" sz="2400" dirty="0">
                <a:latin typeface="Arial" panose="020B0604020202020204" pitchFamily="34" charset="0"/>
                <a:ea typeface="黑体" panose="02010609060101010101" pitchFamily="49" charset="-122"/>
              </a:rPr>
              <a:t>• </a:t>
            </a:r>
            <a:r>
              <a:rPr kumimoji="1" lang="zh-CN" altLang="en-US" sz="2400" dirty="0">
                <a:solidFill>
                  <a:srgbClr val="C00000"/>
                </a:solidFill>
                <a:latin typeface="Arial" panose="020B0604020202020204" pitchFamily="34" charset="0"/>
                <a:ea typeface="黑体" panose="02010609060101010101" pitchFamily="49" charset="-122"/>
              </a:rPr>
              <a:t>使得在计算过程中出现异常的情况下程序能继续进行下去</a:t>
            </a:r>
            <a:endParaRPr kumimoji="1" lang="zh-CN" altLang="en-US" sz="2400" dirty="0">
              <a:solidFill>
                <a:srgbClr val="C00000"/>
              </a:solidFill>
              <a:latin typeface="Arial" panose="020B0604020202020204" pitchFamily="34" charset="0"/>
              <a:ea typeface="黑体" panose="02010609060101010101" pitchFamily="49" charset="-122"/>
            </a:endParaRPr>
          </a:p>
        </p:txBody>
      </p:sp>
      <p:sp>
        <p:nvSpPr>
          <p:cNvPr id="320518" name="Rectangle 6"/>
          <p:cNvSpPr>
            <a:spLocks noChangeArrowheads="1"/>
          </p:cNvSpPr>
          <p:nvPr/>
        </p:nvSpPr>
        <p:spPr bwMode="auto">
          <a:xfrm>
            <a:off x="433844" y="952500"/>
            <a:ext cx="1114855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SzPct val="65000"/>
              <a:buFont typeface="Wingdings" panose="05000000000000000000" pitchFamily="2" charset="2"/>
              <a:buNone/>
            </a:pPr>
            <a:r>
              <a:rPr kumimoji="1" lang="zh-CN" altLang="en-US" sz="2800" dirty="0">
                <a:solidFill>
                  <a:srgbClr val="003399"/>
                </a:solidFill>
                <a:latin typeface="微软雅黑" panose="020B0503020204020204" pitchFamily="34" charset="-122"/>
                <a:ea typeface="微软雅黑" panose="020B0503020204020204" pitchFamily="34" charset="-122"/>
              </a:rPr>
              <a:t>在浮点数运算中</a:t>
            </a:r>
            <a:r>
              <a:rPr kumimoji="1" lang="en-US" altLang="zh-CN" sz="2800" dirty="0">
                <a:solidFill>
                  <a:srgbClr val="003399"/>
                </a:solidFill>
                <a:latin typeface="微软雅黑" panose="020B0503020204020204" pitchFamily="34" charset="-122"/>
                <a:ea typeface="微软雅黑" panose="020B0503020204020204" pitchFamily="34" charset="-122"/>
              </a:rPr>
              <a:t>, </a:t>
            </a:r>
            <a:r>
              <a:rPr kumimoji="1" lang="zh-CN" altLang="en-US" sz="2800" dirty="0">
                <a:solidFill>
                  <a:srgbClr val="003399"/>
                </a:solidFill>
                <a:latin typeface="微软雅黑" panose="020B0503020204020204" pitchFamily="34" charset="-122"/>
                <a:ea typeface="微软雅黑" panose="020B0503020204020204" pitchFamily="34" charset="-122"/>
              </a:rPr>
              <a:t>除数为</a:t>
            </a:r>
            <a:r>
              <a:rPr kumimoji="1" lang="en-US" altLang="zh-CN" sz="2800" dirty="0">
                <a:solidFill>
                  <a:srgbClr val="003399"/>
                </a:solidFill>
                <a:latin typeface="微软雅黑" panose="020B0503020204020204" pitchFamily="34" charset="-122"/>
                <a:ea typeface="微软雅黑" panose="020B0503020204020204" pitchFamily="34" charset="-122"/>
              </a:rPr>
              <a:t>0</a:t>
            </a:r>
            <a:r>
              <a:rPr kumimoji="1" lang="zh-CN" altLang="en-US" sz="2800" dirty="0">
                <a:solidFill>
                  <a:srgbClr val="003399"/>
                </a:solidFill>
                <a:latin typeface="微软雅黑" panose="020B0503020204020204" pitchFamily="34" charset="-122"/>
                <a:ea typeface="微软雅黑" panose="020B0503020204020204" pitchFamily="34" charset="-122"/>
              </a:rPr>
              <a:t>的结果是 </a:t>
            </a:r>
            <a:r>
              <a:rPr kumimoji="1" lang="en-US" altLang="zh-CN" sz="2800" dirty="0">
                <a:solidFill>
                  <a:srgbClr val="003399"/>
                </a:solidFill>
                <a:latin typeface="微软雅黑" panose="020B0503020204020204" pitchFamily="34" charset="-122"/>
                <a:ea typeface="微软雅黑" panose="020B0503020204020204" pitchFamily="34" charset="-122"/>
              </a:rPr>
              <a:t>+/- ∞, </a:t>
            </a:r>
            <a:r>
              <a:rPr kumimoji="1" lang="zh-CN" altLang="en-US" sz="2800" dirty="0">
                <a:solidFill>
                  <a:srgbClr val="003399"/>
                </a:solidFill>
                <a:latin typeface="微软雅黑" panose="020B0503020204020204" pitchFamily="34" charset="-122"/>
                <a:ea typeface="微软雅黑" panose="020B0503020204020204" pitchFamily="34" charset="-122"/>
              </a:rPr>
              <a:t>不是溢出异常</a:t>
            </a:r>
            <a:r>
              <a:rPr kumimoji="1" lang="en-US" altLang="zh-CN" sz="2800" dirty="0">
                <a:solidFill>
                  <a:srgbClr val="003399"/>
                </a:solidFill>
                <a:latin typeface="微软雅黑" panose="020B0503020204020204" pitchFamily="34" charset="-122"/>
                <a:ea typeface="微软雅黑" panose="020B0503020204020204" pitchFamily="34" charset="-122"/>
              </a:rPr>
              <a:t>.</a:t>
            </a:r>
            <a:r>
              <a:rPr kumimoji="1" lang="zh-CN" altLang="en-US" sz="2800" dirty="0">
                <a:solidFill>
                  <a:srgbClr val="003399"/>
                </a:solidFill>
                <a:latin typeface="微软雅黑" panose="020B0503020204020204" pitchFamily="34" charset="-122"/>
                <a:ea typeface="微软雅黑" panose="020B0503020204020204" pitchFamily="34" charset="-122"/>
              </a:rPr>
              <a:t>（整数除</a:t>
            </a:r>
            <a:r>
              <a:rPr kumimoji="1" lang="en-US" altLang="zh-CN" sz="2800" dirty="0">
                <a:solidFill>
                  <a:srgbClr val="003399"/>
                </a:solidFill>
                <a:latin typeface="微软雅黑" panose="020B0503020204020204" pitchFamily="34" charset="-122"/>
                <a:ea typeface="微软雅黑" panose="020B0503020204020204" pitchFamily="34" charset="-122"/>
              </a:rPr>
              <a:t>0</a:t>
            </a:r>
            <a:r>
              <a:rPr kumimoji="1" lang="zh-CN" altLang="en-US" sz="2800" dirty="0">
                <a:solidFill>
                  <a:srgbClr val="003399"/>
                </a:solidFill>
                <a:latin typeface="微软雅黑" panose="020B0503020204020204" pitchFamily="34" charset="-122"/>
                <a:ea typeface="微软雅黑" panose="020B0503020204020204" pitchFamily="34" charset="-122"/>
              </a:rPr>
              <a:t>为异常）</a:t>
            </a:r>
            <a:endParaRPr kumimoji="1" lang="zh-CN" altLang="en-US" sz="2800" dirty="0">
              <a:solidFill>
                <a:srgbClr val="003399"/>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t>IEEE754</a:t>
            </a:r>
            <a:r>
              <a:rPr lang="zh-CN" altLang="en-US" dirty="0"/>
              <a:t>浮点数标准</a:t>
            </a:r>
            <a:r>
              <a:rPr lang="en-US" altLang="zh-CN" dirty="0"/>
              <a:t>-</a:t>
            </a:r>
            <a:r>
              <a:rPr lang="en-US" altLang="zh-CN" dirty="0">
                <a:solidFill>
                  <a:srgbClr val="003399"/>
                </a:solidFill>
              </a:rPr>
              <a:t>+∞/-∞</a:t>
            </a:r>
            <a:r>
              <a:rPr lang="zh-CN" altLang="en-US" dirty="0">
                <a:solidFill>
                  <a:srgbClr val="003399"/>
                </a:solidFill>
              </a:rPr>
              <a:t>的表示</a:t>
            </a:r>
            <a:endParaRPr lang="zh-CN" altLang="en-US" dirty="0"/>
          </a:p>
        </p:txBody>
      </p:sp>
      <p:sp>
        <p:nvSpPr>
          <p:cNvPr id="3" name="矩形 2"/>
          <p:cNvSpPr/>
          <p:nvPr/>
        </p:nvSpPr>
        <p:spPr>
          <a:xfrm>
            <a:off x="8120792" y="5819445"/>
            <a:ext cx="3108543" cy="461665"/>
          </a:xfrm>
          <a:prstGeom prst="rect">
            <a:avLst/>
          </a:prstGeom>
        </p:spPr>
        <p:txBody>
          <a:bodyPr wrap="none">
            <a:spAutoFit/>
          </a:bodyPr>
          <a:lstStyle/>
          <a:p>
            <a:pPr lvl="1" eaLnBrk="1" hangingPunct="1">
              <a:buClr>
                <a:schemeClr val="folHlink"/>
              </a:buClr>
              <a:buSzPct val="65000"/>
            </a:pPr>
            <a:r>
              <a:rPr kumimoji="1" lang="zh-CN" altLang="en-US" sz="2400" b="1" dirty="0">
                <a:solidFill>
                  <a:srgbClr val="C00000"/>
                </a:solidFill>
                <a:latin typeface="微软雅黑" panose="020B0503020204020204" pitchFamily="34" charset="-122"/>
                <a:ea typeface="微软雅黑" panose="020B0503020204020204" pitchFamily="34" charset="-122"/>
              </a:rPr>
              <a:t>不必记住这些操作</a:t>
            </a:r>
            <a:endParaRPr kumimoji="1" lang="zh-CN" altLang="en-US" sz="24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8"/>
                                        </p:tgtEl>
                                        <p:attrNameLst>
                                          <p:attrName>style.visibility</p:attrName>
                                        </p:attrNameLst>
                                      </p:cBhvr>
                                      <p:to>
                                        <p:strVal val="visible"/>
                                      </p:to>
                                    </p:set>
                                    <p:animEffect transition="in" filter="blinds(horizontal)">
                                      <p:cBhvr>
                                        <p:cTn id="7" dur="500"/>
                                        <p:tgtEl>
                                          <p:spTgt spid="3205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17"/>
                                        </p:tgtEl>
                                        <p:attrNameLst>
                                          <p:attrName>style.visibility</p:attrName>
                                        </p:attrNameLst>
                                      </p:cBhvr>
                                      <p:to>
                                        <p:strVal val="visible"/>
                                      </p:to>
                                    </p:set>
                                    <p:animEffect transition="in" filter="blinds(horizontal)">
                                      <p:cBhvr>
                                        <p:cTn id="12" dur="500"/>
                                        <p:tgtEl>
                                          <p:spTgt spid="3205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05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05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autoUpdateAnimBg="0"/>
      <p:bldP spid="320516" grpId="0" autoUpdateAnimBg="0"/>
      <p:bldP spid="320517" grpId="0"/>
      <p:bldP spid="320518"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IEEE754</a:t>
            </a:r>
            <a:r>
              <a:rPr lang="zh-CN" altLang="en-US" dirty="0"/>
              <a:t>浮点数标准</a:t>
            </a:r>
            <a:r>
              <a:rPr lang="en-US" altLang="zh-CN" dirty="0"/>
              <a:t>-</a:t>
            </a:r>
            <a:r>
              <a:rPr lang="zh-CN" altLang="en-US" dirty="0">
                <a:solidFill>
                  <a:srgbClr val="003399"/>
                </a:solidFill>
              </a:rPr>
              <a:t>非数</a:t>
            </a:r>
            <a:r>
              <a:rPr lang="en-US" altLang="zh-CN" dirty="0">
                <a:solidFill>
                  <a:srgbClr val="003399"/>
                </a:solidFill>
              </a:rPr>
              <a:t>(</a:t>
            </a:r>
            <a:r>
              <a:rPr lang="en-US" altLang="zh-CN" dirty="0" err="1">
                <a:solidFill>
                  <a:srgbClr val="003399"/>
                </a:solidFill>
              </a:rPr>
              <a:t>NaN</a:t>
            </a:r>
            <a:r>
              <a:rPr lang="en-US" altLang="zh-CN" dirty="0">
                <a:solidFill>
                  <a:srgbClr val="003399"/>
                </a:solidFill>
              </a:rPr>
              <a:t>, Not a Number) </a:t>
            </a:r>
            <a:r>
              <a:rPr lang="zh-CN" altLang="en-US" dirty="0">
                <a:solidFill>
                  <a:srgbClr val="003399"/>
                </a:solidFill>
              </a:rPr>
              <a:t>的表示</a:t>
            </a:r>
            <a:endParaRPr lang="zh-CN" altLang="en-US" dirty="0">
              <a:solidFill>
                <a:srgbClr val="003399"/>
              </a:solidFill>
            </a:endParaRPr>
          </a:p>
        </p:txBody>
      </p:sp>
      <p:sp>
        <p:nvSpPr>
          <p:cNvPr id="322563" name="Rectangle 3"/>
          <p:cNvSpPr>
            <a:spLocks noGrp="1" noChangeArrowheads="1"/>
          </p:cNvSpPr>
          <p:nvPr>
            <p:ph idx="1"/>
          </p:nvPr>
        </p:nvSpPr>
        <p:spPr/>
        <p:txBody>
          <a:bodyPr/>
          <a:lstStyle/>
          <a:p>
            <a:pPr marL="342900" indent="-342900">
              <a:buNone/>
            </a:pPr>
            <a:r>
              <a:rPr lang="en-US" altLang="zh-CN" dirty="0" err="1">
                <a:ea typeface="Dotum" panose="020B0600000101010101" pitchFamily="34" charset="-127"/>
              </a:rPr>
              <a:t>Sqrt</a:t>
            </a:r>
            <a:r>
              <a:rPr lang="en-US" altLang="zh-CN" dirty="0">
                <a:ea typeface="Dotum" panose="020B0600000101010101" pitchFamily="34" charset="-127"/>
              </a:rPr>
              <a:t> (- 4.0) = ?         0/0 = ?</a:t>
            </a:r>
            <a:endParaRPr lang="en-US" altLang="zh-CN" dirty="0">
              <a:ea typeface="Dotum" panose="020B0600000101010101" pitchFamily="34" charset="-127"/>
            </a:endParaRPr>
          </a:p>
          <a:p>
            <a:pPr marL="800100" lvl="1" indent="-342900" eaLnBrk="1" hangingPunct="1">
              <a:lnSpc>
                <a:spcPct val="110000"/>
              </a:lnSpc>
              <a:spcBef>
                <a:spcPct val="10000"/>
              </a:spcBef>
              <a:buClr>
                <a:schemeClr val="folHlink"/>
              </a:buClr>
              <a:buSzPct val="60000"/>
              <a:buFont typeface="Arial" panose="020B0604020202020204" pitchFamily="34" charset="0"/>
              <a:buChar char="•"/>
            </a:pPr>
            <a:r>
              <a:rPr lang="en-US" altLang="zh-CN" sz="2800" dirty="0">
                <a:solidFill>
                  <a:srgbClr val="000000"/>
                </a:solidFill>
              </a:rPr>
              <a:t> </a:t>
            </a:r>
            <a:r>
              <a:rPr lang="zh-CN" altLang="en-US" kern="1200" dirty="0">
                <a:solidFill>
                  <a:srgbClr val="000000"/>
                </a:solidFill>
                <a:cs typeface="+mn-cs"/>
              </a:rPr>
              <a:t>结果称为非数</a:t>
            </a:r>
            <a:r>
              <a:rPr lang="en-US" altLang="zh-CN" kern="1200" dirty="0">
                <a:solidFill>
                  <a:srgbClr val="000000"/>
                </a:solidFill>
                <a:cs typeface="+mn-cs"/>
              </a:rPr>
              <a:t> (</a:t>
            </a:r>
            <a:r>
              <a:rPr lang="en-US" altLang="zh-CN" kern="1200" dirty="0" err="1">
                <a:solidFill>
                  <a:srgbClr val="C00000"/>
                </a:solidFill>
                <a:cs typeface="+mn-cs"/>
              </a:rPr>
              <a:t>NaN</a:t>
            </a:r>
            <a:r>
              <a:rPr lang="en-US" altLang="zh-CN" kern="1200" dirty="0">
                <a:solidFill>
                  <a:srgbClr val="000000"/>
                </a:solidFill>
                <a:cs typeface="+mn-cs"/>
              </a:rPr>
              <a:t>)</a:t>
            </a:r>
            <a:r>
              <a:rPr lang="zh-CN" altLang="en-US" kern="1200" dirty="0">
                <a:solidFill>
                  <a:srgbClr val="000000"/>
                </a:solidFill>
                <a:cs typeface="+mn-cs"/>
              </a:rPr>
              <a:t>，表示一个没有定义的数</a:t>
            </a:r>
            <a:endParaRPr lang="zh-CN" altLang="en-US" kern="1200" dirty="0">
              <a:solidFill>
                <a:srgbClr val="000000"/>
              </a:solidFill>
              <a:cs typeface="+mn-cs"/>
            </a:endParaRPr>
          </a:p>
        </p:txBody>
      </p:sp>
      <p:sp>
        <p:nvSpPr>
          <p:cNvPr id="322564" name="Rectangle 4"/>
          <p:cNvSpPr>
            <a:spLocks noChangeArrowheads="1"/>
          </p:cNvSpPr>
          <p:nvPr/>
        </p:nvSpPr>
        <p:spPr bwMode="auto">
          <a:xfrm>
            <a:off x="558270" y="4247924"/>
            <a:ext cx="8890530"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40000"/>
              </a:spcBef>
              <a:buClr>
                <a:schemeClr val="tx1"/>
              </a:buClr>
              <a:buSzPct val="60000"/>
              <a:buFont typeface="Wingdings" panose="05000000000000000000" pitchFamily="2" charset="2"/>
              <a:buNone/>
            </a:pPr>
            <a:r>
              <a:rPr kumimoji="1" lang="en-US" altLang="zh-CN" sz="2800" dirty="0">
                <a:latin typeface="Arial" panose="020B0604020202020204" pitchFamily="34" charset="0"/>
              </a:rPr>
              <a:t>Operations</a:t>
            </a:r>
            <a:endParaRPr kumimoji="1" lang="en-US" altLang="zh-CN" sz="2800" dirty="0">
              <a:latin typeface="Arial" panose="020B0604020202020204" pitchFamily="34" charset="0"/>
            </a:endParaRPr>
          </a:p>
          <a:p>
            <a:pPr eaLnBrk="1" hangingPunct="1">
              <a:lnSpc>
                <a:spcPct val="90000"/>
              </a:lnSpc>
              <a:spcBef>
                <a:spcPct val="20000"/>
              </a:spcBef>
              <a:buClr>
                <a:schemeClr val="folHlink"/>
              </a:buClr>
              <a:buSzPct val="60000"/>
              <a:buFont typeface="Wingdings" panose="05000000000000000000" pitchFamily="2" charset="2"/>
              <a:buNone/>
            </a:pPr>
            <a:r>
              <a:rPr kumimoji="1" lang="en-US" altLang="zh-CN" sz="2800" b="0" dirty="0">
                <a:latin typeface="Arial" panose="020B0604020202020204" pitchFamily="34" charset="0"/>
                <a:ea typeface="Dotum" panose="020B0600000101010101" pitchFamily="34" charset="-127"/>
                <a:cs typeface="Arial" panose="020B0604020202020204" pitchFamily="34" charset="0"/>
              </a:rPr>
              <a:t>    </a:t>
            </a:r>
            <a:r>
              <a:rPr kumimoji="1" lang="en-US" altLang="zh-CN" sz="2800" dirty="0" err="1">
                <a:latin typeface="Arial" panose="020B0604020202020204" pitchFamily="34" charset="0"/>
                <a:ea typeface="Dotum" panose="020B0600000101010101" pitchFamily="34" charset="-127"/>
                <a:cs typeface="Arial" panose="020B0604020202020204" pitchFamily="34" charset="0"/>
              </a:rPr>
              <a:t>sqrt</a:t>
            </a:r>
            <a:r>
              <a:rPr kumimoji="1" lang="en-US" altLang="zh-CN" sz="2800" dirty="0">
                <a:latin typeface="Arial" panose="020B0604020202020204" pitchFamily="34" charset="0"/>
                <a:ea typeface="Dotum" panose="020B0600000101010101" pitchFamily="34" charset="-127"/>
                <a:cs typeface="Arial" panose="020B0604020202020204" pitchFamily="34" charset="0"/>
              </a:rPr>
              <a:t> (-4.0) = </a:t>
            </a:r>
            <a:r>
              <a:rPr kumimoji="1" lang="en-US" altLang="zh-CN" sz="2800" dirty="0" err="1">
                <a:latin typeface="Arial" panose="020B0604020202020204" pitchFamily="34" charset="0"/>
                <a:ea typeface="Dotum" panose="020B0600000101010101" pitchFamily="34" charset="-127"/>
                <a:cs typeface="Arial" panose="020B0604020202020204" pitchFamily="34" charset="0"/>
              </a:rPr>
              <a:t>NaN</a:t>
            </a:r>
            <a:r>
              <a:rPr kumimoji="1" lang="en-US" altLang="zh-CN" sz="2800" dirty="0">
                <a:latin typeface="Arial" panose="020B0604020202020204" pitchFamily="34" charset="0"/>
                <a:ea typeface="Dotum" panose="020B0600000101010101" pitchFamily="34" charset="-127"/>
                <a:cs typeface="Arial" panose="020B0604020202020204" pitchFamily="34" charset="0"/>
              </a:rPr>
              <a:t>               0/0 = </a:t>
            </a:r>
            <a:r>
              <a:rPr kumimoji="1" lang="en-US" altLang="zh-CN" sz="2800" dirty="0" err="1">
                <a:latin typeface="Arial" panose="020B0604020202020204" pitchFamily="34" charset="0"/>
                <a:ea typeface="Dotum" panose="020B0600000101010101" pitchFamily="34" charset="-127"/>
                <a:cs typeface="Arial" panose="020B0604020202020204" pitchFamily="34" charset="0"/>
              </a:rPr>
              <a:t>NaN</a:t>
            </a:r>
            <a:endParaRPr kumimoji="1" lang="en-US" altLang="zh-CN" sz="2800" dirty="0">
              <a:latin typeface="Arial" panose="020B0604020202020204" pitchFamily="34" charset="0"/>
              <a:ea typeface="Dotum" panose="020B0600000101010101" pitchFamily="34" charset="-127"/>
              <a:cs typeface="Arial" panose="020B0604020202020204" pitchFamily="34" charset="0"/>
            </a:endParaRPr>
          </a:p>
          <a:p>
            <a:pPr eaLnBrk="1" hangingPunct="1">
              <a:lnSpc>
                <a:spcPct val="90000"/>
              </a:lnSpc>
              <a:spcBef>
                <a:spcPct val="20000"/>
              </a:spcBef>
              <a:buClr>
                <a:schemeClr val="folHlink"/>
              </a:buClr>
              <a:buSzPct val="60000"/>
              <a:buFont typeface="Wingdings" panose="05000000000000000000" pitchFamily="2" charset="2"/>
              <a:buNone/>
            </a:pPr>
            <a:r>
              <a:rPr kumimoji="1" lang="en-US" altLang="zh-CN" sz="2800" dirty="0">
                <a:latin typeface="Arial" panose="020B0604020202020204" pitchFamily="34" charset="0"/>
                <a:ea typeface="Dotum" panose="020B0600000101010101" pitchFamily="34" charset="-127"/>
                <a:cs typeface="Arial" panose="020B0604020202020204" pitchFamily="34" charset="0"/>
              </a:rPr>
              <a:t>    op (</a:t>
            </a:r>
            <a:r>
              <a:rPr kumimoji="1" lang="en-US" altLang="zh-CN" sz="2800" dirty="0" err="1">
                <a:latin typeface="Arial" panose="020B0604020202020204" pitchFamily="34" charset="0"/>
                <a:ea typeface="Dotum" panose="020B0600000101010101" pitchFamily="34" charset="-127"/>
                <a:cs typeface="Arial" panose="020B0604020202020204" pitchFamily="34" charset="0"/>
              </a:rPr>
              <a:t>NaN,x</a:t>
            </a:r>
            <a:r>
              <a:rPr kumimoji="1" lang="en-US" altLang="zh-CN" sz="2800" dirty="0">
                <a:latin typeface="Arial" panose="020B0604020202020204" pitchFamily="34" charset="0"/>
                <a:ea typeface="Dotum" panose="020B0600000101010101" pitchFamily="34" charset="-127"/>
                <a:cs typeface="Arial" panose="020B0604020202020204" pitchFamily="34" charset="0"/>
              </a:rPr>
              <a:t>) = </a:t>
            </a:r>
            <a:r>
              <a:rPr kumimoji="1" lang="en-US" altLang="zh-CN" sz="2800" dirty="0" err="1">
                <a:latin typeface="Arial" panose="020B0604020202020204" pitchFamily="34" charset="0"/>
                <a:ea typeface="Dotum" panose="020B0600000101010101" pitchFamily="34" charset="-127"/>
                <a:cs typeface="Arial" panose="020B0604020202020204" pitchFamily="34" charset="0"/>
              </a:rPr>
              <a:t>NaN</a:t>
            </a:r>
            <a:r>
              <a:rPr kumimoji="1" lang="en-US" altLang="zh-CN" sz="2800" dirty="0">
                <a:latin typeface="Arial" panose="020B0604020202020204" pitchFamily="34" charset="0"/>
                <a:ea typeface="Dotum" panose="020B0600000101010101" pitchFamily="34" charset="-127"/>
                <a:cs typeface="Arial" panose="020B0604020202020204" pitchFamily="34" charset="0"/>
              </a:rPr>
              <a:t>             +∞+(-∞) = </a:t>
            </a:r>
            <a:r>
              <a:rPr kumimoji="1" lang="en-US" altLang="zh-CN" sz="2800" dirty="0" err="1">
                <a:latin typeface="Arial" panose="020B0604020202020204" pitchFamily="34" charset="0"/>
                <a:ea typeface="Dotum" panose="020B0600000101010101" pitchFamily="34" charset="-127"/>
                <a:cs typeface="Arial" panose="020B0604020202020204" pitchFamily="34" charset="0"/>
              </a:rPr>
              <a:t>NaN</a:t>
            </a:r>
            <a:endParaRPr kumimoji="1" lang="en-US" altLang="zh-CN" sz="2800" dirty="0">
              <a:latin typeface="Arial" panose="020B0604020202020204" pitchFamily="34" charset="0"/>
              <a:ea typeface="Dotum" panose="020B0600000101010101" pitchFamily="34" charset="-127"/>
              <a:cs typeface="Arial" panose="020B0604020202020204" pitchFamily="34" charset="0"/>
            </a:endParaRPr>
          </a:p>
          <a:p>
            <a:pPr eaLnBrk="1" hangingPunct="1">
              <a:lnSpc>
                <a:spcPct val="90000"/>
              </a:lnSpc>
              <a:spcBef>
                <a:spcPct val="20000"/>
              </a:spcBef>
              <a:buClr>
                <a:schemeClr val="folHlink"/>
              </a:buClr>
              <a:buSzPct val="60000"/>
              <a:buFont typeface="Wingdings" panose="05000000000000000000" pitchFamily="2" charset="2"/>
              <a:buNone/>
            </a:pPr>
            <a:r>
              <a:rPr kumimoji="1" lang="en-US" altLang="zh-CN" sz="2800" dirty="0">
                <a:latin typeface="Arial" panose="020B0604020202020204" pitchFamily="34" charset="0"/>
                <a:ea typeface="Dotum" panose="020B0600000101010101" pitchFamily="34" charset="-127"/>
                <a:cs typeface="Arial" panose="020B0604020202020204" pitchFamily="34" charset="0"/>
              </a:rPr>
              <a:t>    +∞- (+∞) = </a:t>
            </a:r>
            <a:r>
              <a:rPr kumimoji="1" lang="en-US" altLang="zh-CN" sz="2800" dirty="0" err="1">
                <a:latin typeface="Arial" panose="020B0604020202020204" pitchFamily="34" charset="0"/>
                <a:ea typeface="Dotum" panose="020B0600000101010101" pitchFamily="34" charset="-127"/>
                <a:cs typeface="Arial" panose="020B0604020202020204" pitchFamily="34" charset="0"/>
              </a:rPr>
              <a:t>NaN</a:t>
            </a:r>
            <a:r>
              <a:rPr kumimoji="1" lang="en-US" altLang="zh-CN" sz="2800" dirty="0">
                <a:latin typeface="Arial" panose="020B0604020202020204" pitchFamily="34" charset="0"/>
                <a:ea typeface="Dotum" panose="020B0600000101010101" pitchFamily="34" charset="-127"/>
                <a:cs typeface="Arial" panose="020B0604020202020204" pitchFamily="34" charset="0"/>
              </a:rPr>
              <a:t>               ∞/∞ = </a:t>
            </a:r>
            <a:r>
              <a:rPr kumimoji="1" lang="en-US" altLang="zh-CN" sz="2800" dirty="0" err="1">
                <a:latin typeface="Arial" panose="020B0604020202020204" pitchFamily="34" charset="0"/>
                <a:ea typeface="Dotum" panose="020B0600000101010101" pitchFamily="34" charset="-127"/>
                <a:cs typeface="Arial" panose="020B0604020202020204" pitchFamily="34" charset="0"/>
              </a:rPr>
              <a:t>NaN</a:t>
            </a:r>
            <a:r>
              <a:rPr kumimoji="1" lang="en-US" altLang="zh-CN" sz="2800" dirty="0">
                <a:latin typeface="Arial" panose="020B0604020202020204" pitchFamily="34" charset="0"/>
                <a:ea typeface="Dotum" panose="020B0600000101010101" pitchFamily="34" charset="-127"/>
                <a:cs typeface="Arial" panose="020B0604020202020204" pitchFamily="34" charset="0"/>
              </a:rPr>
              <a:t>  </a:t>
            </a:r>
            <a:endParaRPr kumimoji="1" lang="en-US" altLang="zh-CN" sz="2800" dirty="0">
              <a:latin typeface="Arial" panose="020B0604020202020204" pitchFamily="34" charset="0"/>
              <a:ea typeface="Dotum" panose="020B0600000101010101" pitchFamily="34" charset="-127"/>
              <a:cs typeface="Arial" panose="020B0604020202020204" pitchFamily="34" charset="0"/>
            </a:endParaRPr>
          </a:p>
          <a:p>
            <a:pPr eaLnBrk="1" hangingPunct="1">
              <a:lnSpc>
                <a:spcPct val="90000"/>
              </a:lnSpc>
              <a:spcBef>
                <a:spcPct val="20000"/>
              </a:spcBef>
              <a:buClr>
                <a:schemeClr val="folHlink"/>
              </a:buClr>
              <a:buSzPct val="60000"/>
              <a:buFont typeface="Wingdings" panose="05000000000000000000" pitchFamily="2" charset="2"/>
              <a:buNone/>
            </a:pPr>
            <a:r>
              <a:rPr kumimoji="1" lang="en-US" altLang="zh-CN" sz="2800" dirty="0">
                <a:latin typeface="Arial" panose="020B0604020202020204" pitchFamily="34" charset="0"/>
                <a:ea typeface="Dotum" panose="020B0600000101010101" pitchFamily="34" charset="-127"/>
                <a:cs typeface="Arial" panose="020B0604020202020204" pitchFamily="34" charset="0"/>
              </a:rPr>
              <a:t>      etc.  </a:t>
            </a:r>
            <a:endParaRPr kumimoji="1" lang="en-US" altLang="zh-CN" sz="2800" dirty="0">
              <a:latin typeface="Arial" panose="020B0604020202020204" pitchFamily="34" charset="0"/>
              <a:ea typeface="Dotum" panose="020B0600000101010101" pitchFamily="34" charset="-127"/>
              <a:cs typeface="Arial" panose="020B0604020202020204" pitchFamily="34" charset="0"/>
            </a:endParaRPr>
          </a:p>
        </p:txBody>
      </p:sp>
      <p:sp>
        <p:nvSpPr>
          <p:cNvPr id="322565" name="Rectangle 5"/>
          <p:cNvSpPr>
            <a:spLocks noChangeArrowheads="1"/>
          </p:cNvSpPr>
          <p:nvPr/>
        </p:nvSpPr>
        <p:spPr bwMode="auto">
          <a:xfrm>
            <a:off x="524933" y="1947864"/>
            <a:ext cx="8430381" cy="2486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buClr>
                <a:schemeClr val="tx1"/>
              </a:buClr>
              <a:buSzPct val="60000"/>
              <a:buFont typeface="Wingdings" panose="05000000000000000000" pitchFamily="2" charset="2"/>
              <a:buNone/>
            </a:pPr>
            <a:r>
              <a:rPr kumimoji="1" lang="zh-CN" altLang="en-US" sz="2800" dirty="0">
                <a:solidFill>
                  <a:srgbClr val="000000"/>
                </a:solidFill>
                <a:latin typeface="微软雅黑" panose="020B0503020204020204" pitchFamily="34" charset="-122"/>
                <a:ea typeface="微软雅黑" panose="020B0503020204020204" pitchFamily="34" charset="-122"/>
              </a:rPr>
              <a:t>怎样表示</a:t>
            </a:r>
            <a:r>
              <a:rPr kumimoji="1" lang="en-US" altLang="zh-CN" sz="2800" dirty="0">
                <a:solidFill>
                  <a:srgbClr val="000000"/>
                </a:solidFill>
                <a:latin typeface="微软雅黑" panose="020B0503020204020204" pitchFamily="34" charset="-122"/>
                <a:ea typeface="微软雅黑" panose="020B0503020204020204" pitchFamily="34" charset="-122"/>
              </a:rPr>
              <a:t> </a:t>
            </a:r>
            <a:r>
              <a:rPr kumimoji="1" lang="en-US" altLang="zh-CN" sz="2800" dirty="0" err="1">
                <a:latin typeface="微软雅黑" panose="020B0503020204020204" pitchFamily="34" charset="-122"/>
                <a:ea typeface="微软雅黑" panose="020B0503020204020204" pitchFamily="34" charset="-122"/>
              </a:rPr>
              <a:t>NaN</a:t>
            </a:r>
            <a:r>
              <a:rPr kumimoji="1" lang="en-US" altLang="zh-CN" sz="2800" dirty="0">
                <a:solidFill>
                  <a:srgbClr val="000000"/>
                </a:solidFill>
                <a:latin typeface="微软雅黑" panose="020B0503020204020204" pitchFamily="34" charset="-122"/>
                <a:ea typeface="微软雅黑" panose="020B0503020204020204" pitchFamily="34" charset="-122"/>
              </a:rPr>
              <a:t> ?</a:t>
            </a:r>
            <a:endParaRPr kumimoji="1" lang="en-US" altLang="zh-CN" sz="2800" dirty="0">
              <a:solidFill>
                <a:srgbClr val="000000"/>
              </a:solidFill>
              <a:latin typeface="微软雅黑" panose="020B0503020204020204" pitchFamily="34" charset="-122"/>
              <a:ea typeface="微软雅黑" panose="020B0503020204020204" pitchFamily="34" charset="-122"/>
            </a:endParaRPr>
          </a:p>
          <a:p>
            <a:pPr marL="800100" lvl="1" indent="-342900" eaLnBrk="1" hangingPunct="1">
              <a:lnSpc>
                <a:spcPct val="110000"/>
              </a:lnSpc>
              <a:spcBef>
                <a:spcPct val="10000"/>
              </a:spcBef>
              <a:buClr>
                <a:schemeClr val="folHlink"/>
              </a:buClr>
              <a:buSzPct val="60000"/>
              <a:buFont typeface="Arial" panose="020B0604020202020204" pitchFamily="34" charset="0"/>
              <a:buChar char="•"/>
            </a:pPr>
            <a:r>
              <a:rPr lang="zh-CN" altLang="en-US" sz="2400" dirty="0">
                <a:solidFill>
                  <a:srgbClr val="000000"/>
                </a:solidFill>
                <a:latin typeface="微软雅黑" panose="020B0503020204020204" pitchFamily="34" charset="-122"/>
                <a:ea typeface="微软雅黑" panose="020B0503020204020204" pitchFamily="34" charset="-122"/>
              </a:rPr>
              <a:t>阶码：全 </a:t>
            </a:r>
            <a:r>
              <a:rPr lang="en-US" altLang="zh-CN" sz="2400" dirty="0">
                <a:solidFill>
                  <a:srgbClr val="000000"/>
                </a:solidFill>
                <a:latin typeface="微软雅黑" panose="020B0503020204020204" pitchFamily="34" charset="-122"/>
                <a:ea typeface="微软雅黑" panose="020B0503020204020204" pitchFamily="34" charset="-122"/>
              </a:rPr>
              <a:t>1</a:t>
            </a:r>
            <a:endParaRPr lang="en-US" altLang="zh-CN" sz="2400" dirty="0">
              <a:solidFill>
                <a:srgbClr val="000000"/>
              </a:solidFill>
              <a:latin typeface="微软雅黑" panose="020B0503020204020204" pitchFamily="34" charset="-122"/>
              <a:ea typeface="微软雅黑" panose="020B0503020204020204" pitchFamily="34" charset="-122"/>
            </a:endParaRPr>
          </a:p>
          <a:p>
            <a:pPr marL="800100" lvl="1" indent="-342900" eaLnBrk="1" hangingPunct="1">
              <a:lnSpc>
                <a:spcPct val="110000"/>
              </a:lnSpc>
              <a:spcBef>
                <a:spcPct val="10000"/>
              </a:spcBef>
              <a:buClr>
                <a:schemeClr val="folHlink"/>
              </a:buClr>
              <a:buSzPct val="60000"/>
              <a:buFont typeface="Arial" panose="020B0604020202020204" pitchFamily="34" charset="0"/>
              <a:buChar char="•"/>
            </a:pPr>
            <a:r>
              <a:rPr lang="zh-CN" altLang="en-US" sz="2400" dirty="0">
                <a:solidFill>
                  <a:srgbClr val="000000"/>
                </a:solidFill>
                <a:latin typeface="微软雅黑" panose="020B0503020204020204" pitchFamily="34" charset="-122"/>
                <a:ea typeface="微软雅黑" panose="020B0503020204020204" pitchFamily="34" charset="-122"/>
              </a:rPr>
              <a:t>尾数</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非</a:t>
            </a:r>
            <a:r>
              <a:rPr lang="en-US" altLang="zh-CN" sz="2400" dirty="0">
                <a:solidFill>
                  <a:srgbClr val="000000"/>
                </a:solidFill>
                <a:latin typeface="微软雅黑" panose="020B0503020204020204" pitchFamily="34" charset="-122"/>
                <a:ea typeface="微软雅黑" panose="020B0503020204020204" pitchFamily="34" charset="-122"/>
              </a:rPr>
              <a:t>0</a:t>
            </a:r>
            <a:endParaRPr lang="en-US" altLang="zh-CN" sz="2400" dirty="0">
              <a:solidFill>
                <a:srgbClr val="000000"/>
              </a:solidFill>
              <a:latin typeface="微软雅黑" panose="020B0503020204020204" pitchFamily="34" charset="-122"/>
              <a:ea typeface="微软雅黑" panose="020B0503020204020204" pitchFamily="34" charset="-122"/>
            </a:endParaRPr>
          </a:p>
          <a:p>
            <a:pPr eaLnBrk="1" hangingPunct="1">
              <a:lnSpc>
                <a:spcPct val="110000"/>
              </a:lnSpc>
              <a:spcBef>
                <a:spcPct val="10000"/>
              </a:spcBef>
              <a:buClr>
                <a:schemeClr val="folHlink"/>
              </a:buClr>
              <a:buSzPct val="60000"/>
              <a:buFont typeface="Wingdings" panose="05000000000000000000" pitchFamily="2" charset="2"/>
              <a:buNone/>
            </a:pPr>
            <a:r>
              <a:rPr kumimoji="1" lang="zh-CN" altLang="en-US" sz="2800" dirty="0">
                <a:solidFill>
                  <a:srgbClr val="000000"/>
                </a:solidFill>
                <a:latin typeface="微软雅黑" panose="020B0503020204020204" pitchFamily="34" charset="-122"/>
                <a:ea typeface="微软雅黑" panose="020B0503020204020204" pitchFamily="34" charset="-122"/>
              </a:rPr>
              <a:t>使用</a:t>
            </a:r>
            <a:r>
              <a:rPr kumimoji="1" lang="en-US" altLang="zh-CN" sz="2800" dirty="0" err="1">
                <a:solidFill>
                  <a:srgbClr val="000000"/>
                </a:solidFill>
                <a:latin typeface="微软雅黑" panose="020B0503020204020204" pitchFamily="34" charset="-122"/>
                <a:ea typeface="微软雅黑" panose="020B0503020204020204" pitchFamily="34" charset="-122"/>
              </a:rPr>
              <a:t>NaN</a:t>
            </a:r>
            <a:r>
              <a:rPr kumimoji="1" lang="zh-CN" altLang="en-US" sz="2800" dirty="0">
                <a:solidFill>
                  <a:srgbClr val="000000"/>
                </a:solidFill>
                <a:latin typeface="微软雅黑" panose="020B0503020204020204" pitchFamily="34" charset="-122"/>
                <a:ea typeface="微软雅黑" panose="020B0503020204020204" pitchFamily="34" charset="-122"/>
              </a:rPr>
              <a:t>的目的：检测非初始化值的使用</a:t>
            </a:r>
            <a:endParaRPr kumimoji="1" lang="en-US" altLang="zh-CN" sz="2800" dirty="0">
              <a:solidFill>
                <a:srgbClr val="000000"/>
              </a:solidFill>
              <a:latin typeface="微软雅黑" panose="020B0503020204020204" pitchFamily="34" charset="-122"/>
              <a:ea typeface="微软雅黑" panose="020B0503020204020204" pitchFamily="34" charset="-122"/>
            </a:endParaRPr>
          </a:p>
          <a:p>
            <a:pPr eaLnBrk="1" hangingPunct="1">
              <a:lnSpc>
                <a:spcPct val="110000"/>
              </a:lnSpc>
              <a:spcBef>
                <a:spcPct val="10000"/>
              </a:spcBef>
              <a:buClr>
                <a:schemeClr val="folHlink"/>
              </a:buClr>
              <a:buSzPct val="60000"/>
              <a:buFont typeface="Wingdings" panose="05000000000000000000" pitchFamily="2" charset="2"/>
              <a:buNone/>
            </a:pPr>
            <a:r>
              <a:rPr kumimoji="1" lang="en-US" altLang="zh-CN" sz="2800" dirty="0">
                <a:solidFill>
                  <a:srgbClr val="DE2916"/>
                </a:solidFill>
                <a:latin typeface="微软雅黑" panose="020B0503020204020204" pitchFamily="34" charset="-122"/>
                <a:ea typeface="微软雅黑" panose="020B0503020204020204" pitchFamily="34" charset="-122"/>
              </a:rPr>
              <a:t>    </a:t>
            </a:r>
            <a:endParaRPr kumimoji="1"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7" name="矩形 6"/>
          <p:cNvSpPr/>
          <p:nvPr/>
        </p:nvSpPr>
        <p:spPr>
          <a:xfrm>
            <a:off x="8120792" y="5819445"/>
            <a:ext cx="3108543" cy="461665"/>
          </a:xfrm>
          <a:prstGeom prst="rect">
            <a:avLst/>
          </a:prstGeom>
        </p:spPr>
        <p:txBody>
          <a:bodyPr wrap="none">
            <a:spAutoFit/>
          </a:bodyPr>
          <a:lstStyle/>
          <a:p>
            <a:pPr lvl="1" eaLnBrk="1" hangingPunct="1">
              <a:buClr>
                <a:schemeClr val="folHlink"/>
              </a:buClr>
              <a:buSzPct val="65000"/>
            </a:pPr>
            <a:r>
              <a:rPr kumimoji="1" lang="zh-CN" altLang="en-US" sz="2400" b="1" dirty="0">
                <a:solidFill>
                  <a:srgbClr val="C00000"/>
                </a:solidFill>
                <a:latin typeface="微软雅黑" panose="020B0503020204020204" pitchFamily="34" charset="-122"/>
                <a:ea typeface="微软雅黑" panose="020B0503020204020204" pitchFamily="34" charset="-122"/>
              </a:rPr>
              <a:t>不必记住这些操作</a:t>
            </a:r>
            <a:endParaRPr kumimoji="1" lang="zh-CN" altLang="en-US" sz="24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2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256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256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256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256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25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autoUpdateAnimBg="0" build="p"/>
      <p:bldP spid="322564" grpId="0" autoUpdateAnimBg="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051050" y="890588"/>
            <a:ext cx="8616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kumimoji="1" lang="en-US" altLang="zh-CN" sz="2800">
                <a:solidFill>
                  <a:srgbClr val="990000"/>
                </a:solidFill>
                <a:latin typeface="Arial" panose="020B0604020202020204" pitchFamily="34" charset="0"/>
                <a:ea typeface="黑体" panose="02010609060101010101" pitchFamily="49" charset="-122"/>
              </a:rPr>
              <a:t>What have we defined so far? (for SP)</a:t>
            </a:r>
            <a:endParaRPr kumimoji="1" lang="en-US" altLang="zh-CN" sz="2800">
              <a:solidFill>
                <a:srgbClr val="990000"/>
              </a:solidFill>
              <a:latin typeface="Arial" panose="020B0604020202020204" pitchFamily="34" charset="0"/>
              <a:ea typeface="黑体" panose="02010609060101010101" pitchFamily="49" charset="-122"/>
            </a:endParaRPr>
          </a:p>
        </p:txBody>
      </p:sp>
      <p:sp>
        <p:nvSpPr>
          <p:cNvPr id="324614" name="AutoShape 6"/>
          <p:cNvSpPr>
            <a:spLocks noChangeArrowheads="1"/>
          </p:cNvSpPr>
          <p:nvPr/>
        </p:nvSpPr>
        <p:spPr bwMode="auto">
          <a:xfrm>
            <a:off x="6633030" y="2474270"/>
            <a:ext cx="3193142" cy="1031742"/>
          </a:xfrm>
          <a:prstGeom prst="wedgeEllipseCallout">
            <a:avLst>
              <a:gd name="adj1" fmla="val -49259"/>
              <a:gd name="adj2" fmla="val 49588"/>
            </a:avLst>
          </a:prstGeom>
          <a:noFill/>
          <a:ln w="28575">
            <a:solidFill>
              <a:srgbClr val="FF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sz="2400" dirty="0">
                <a:solidFill>
                  <a:srgbClr val="CC0000"/>
                </a:solidFill>
                <a:latin typeface="微软雅黑" panose="020B0503020204020204" pitchFamily="34" charset="-122"/>
                <a:ea typeface="微软雅黑" panose="020B0503020204020204" pitchFamily="34" charset="-122"/>
              </a:rPr>
              <a:t> 用于表示非规格化数</a:t>
            </a:r>
            <a:endParaRPr lang="en-US" altLang="zh-CN" sz="2400" dirty="0">
              <a:solidFill>
                <a:srgbClr val="CC0000"/>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en-US" altLang="zh-CN" dirty="0"/>
              <a:t>IEEE754</a:t>
            </a:r>
            <a:r>
              <a:rPr lang="zh-CN" altLang="en-US" dirty="0"/>
              <a:t>浮点数标准</a:t>
            </a:r>
            <a:r>
              <a:rPr lang="en-US" altLang="zh-CN" dirty="0"/>
              <a:t>-</a:t>
            </a:r>
            <a:r>
              <a:rPr lang="zh-CN" altLang="en-US" dirty="0">
                <a:solidFill>
                  <a:srgbClr val="003399"/>
                </a:solidFill>
              </a:rPr>
              <a:t>非规格化数（</a:t>
            </a:r>
            <a:r>
              <a:rPr lang="en-US" altLang="zh-CN" dirty="0" err="1">
                <a:solidFill>
                  <a:srgbClr val="003399"/>
                </a:solidFill>
              </a:rPr>
              <a:t>Denorms</a:t>
            </a:r>
            <a:r>
              <a:rPr lang="zh-CN" altLang="en-US" dirty="0">
                <a:solidFill>
                  <a:srgbClr val="003399"/>
                </a:solidFill>
              </a:rPr>
              <a:t>）的表示</a:t>
            </a:r>
            <a:endParaRPr lang="zh-CN" altLang="en-US" dirty="0"/>
          </a:p>
        </p:txBody>
      </p:sp>
      <p:sp>
        <p:nvSpPr>
          <p:cNvPr id="8" name="Text Box 3"/>
          <p:cNvSpPr txBox="1">
            <a:spLocks noChangeArrowheads="1"/>
          </p:cNvSpPr>
          <p:nvPr/>
        </p:nvSpPr>
        <p:spPr bwMode="auto">
          <a:xfrm>
            <a:off x="524934" y="1682429"/>
            <a:ext cx="7269237"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chemeClr val="tx2"/>
                </a:solidFill>
                <a:latin typeface="Arial" panose="020B0604020202020204" pitchFamily="34" charset="0"/>
              </a:rPr>
              <a:t>阶码</a:t>
            </a:r>
            <a:r>
              <a:rPr kumimoji="1" lang="en-US" altLang="zh-CN" sz="2800" dirty="0">
                <a:solidFill>
                  <a:schemeClr val="tx2"/>
                </a:solidFill>
                <a:latin typeface="Arial" panose="020B0604020202020204" pitchFamily="34" charset="0"/>
              </a:rPr>
              <a:t>                </a:t>
            </a:r>
            <a:r>
              <a:rPr kumimoji="1" lang="zh-CN" altLang="en-US" sz="2800" dirty="0">
                <a:solidFill>
                  <a:schemeClr val="tx2"/>
                </a:solidFill>
                <a:latin typeface="Arial" panose="020B0604020202020204" pitchFamily="34" charset="0"/>
              </a:rPr>
              <a:t>尾数</a:t>
            </a:r>
            <a:r>
              <a:rPr kumimoji="1" lang="en-US" altLang="zh-CN" sz="2800" dirty="0">
                <a:solidFill>
                  <a:schemeClr val="tx2"/>
                </a:solidFill>
                <a:latin typeface="Arial" panose="020B0604020202020204" pitchFamily="34" charset="0"/>
              </a:rPr>
              <a:t>                       </a:t>
            </a:r>
            <a:r>
              <a:rPr kumimoji="1" lang="zh-CN" altLang="en-US" sz="2800" dirty="0">
                <a:solidFill>
                  <a:schemeClr val="tx2"/>
                </a:solidFill>
                <a:latin typeface="Arial" panose="020B0604020202020204" pitchFamily="34" charset="0"/>
              </a:rPr>
              <a:t>值</a:t>
            </a:r>
            <a:endParaRPr kumimoji="1" lang="en-US" altLang="zh-CN" sz="2800" dirty="0">
              <a:solidFill>
                <a:schemeClr val="tx2"/>
              </a:solidFill>
              <a:latin typeface="Arial" panose="020B0604020202020204" pitchFamily="34" charset="0"/>
            </a:endParaRPr>
          </a:p>
          <a:p>
            <a:pPr eaLnBrk="1" hangingPunct="1">
              <a:spcBef>
                <a:spcPct val="50000"/>
              </a:spcBef>
            </a:pPr>
            <a:r>
              <a:rPr kumimoji="1" lang="en-US" altLang="zh-CN" sz="2800" dirty="0">
                <a:solidFill>
                  <a:srgbClr val="CC0000"/>
                </a:solidFill>
                <a:latin typeface="Arial" panose="020B0604020202020204" pitchFamily="34" charset="0"/>
              </a:rPr>
              <a:t>1-254            </a:t>
            </a:r>
            <a:r>
              <a:rPr kumimoji="1" lang="zh-CN" altLang="en-US" sz="2800" dirty="0">
                <a:solidFill>
                  <a:srgbClr val="CC0000"/>
                </a:solidFill>
                <a:latin typeface="Arial" panose="020B0604020202020204" pitchFamily="34" charset="0"/>
              </a:rPr>
              <a:t>第一位隐含</a:t>
            </a:r>
            <a:r>
              <a:rPr kumimoji="1" lang="en-US" altLang="zh-CN" sz="2800" dirty="0">
                <a:solidFill>
                  <a:srgbClr val="CC0000"/>
                </a:solidFill>
                <a:latin typeface="Arial" panose="020B0604020202020204" pitchFamily="34" charset="0"/>
              </a:rPr>
              <a:t>1        </a:t>
            </a:r>
            <a:r>
              <a:rPr kumimoji="1" lang="zh-CN" altLang="en-US" sz="2800" dirty="0">
                <a:solidFill>
                  <a:srgbClr val="CC0000"/>
                </a:solidFill>
                <a:latin typeface="Arial" panose="020B0604020202020204" pitchFamily="34" charset="0"/>
              </a:rPr>
              <a:t>规格化数</a:t>
            </a:r>
            <a:endParaRPr kumimoji="1" lang="en-US" altLang="zh-CN" sz="2800" dirty="0">
              <a:solidFill>
                <a:srgbClr val="CC0000"/>
              </a:solidFill>
              <a:latin typeface="Arial" panose="020B0604020202020204" pitchFamily="34" charset="0"/>
            </a:endParaRPr>
          </a:p>
          <a:p>
            <a:r>
              <a:rPr kumimoji="1" lang="en-US" altLang="zh-CN" sz="2800" dirty="0">
                <a:latin typeface="Arial" panose="020B0604020202020204" pitchFamily="34" charset="0"/>
                <a:cs typeface="Tahoma" panose="020B0604030504040204" pitchFamily="34" charset="0"/>
              </a:rPr>
              <a:t>0                    0                               ±0</a:t>
            </a:r>
            <a:endParaRPr kumimoji="1" lang="en-US" altLang="zh-CN" sz="2800" dirty="0">
              <a:latin typeface="Arial" panose="020B0604020202020204" pitchFamily="34" charset="0"/>
              <a:cs typeface="Tahoma" panose="020B0604030504040204" pitchFamily="34" charset="0"/>
            </a:endParaRPr>
          </a:p>
          <a:p>
            <a:r>
              <a:rPr kumimoji="1" lang="en-US" altLang="zh-CN" sz="2800" dirty="0">
                <a:solidFill>
                  <a:srgbClr val="003399"/>
                </a:solidFill>
                <a:latin typeface="Arial" panose="020B0604020202020204" pitchFamily="34" charset="0"/>
                <a:cs typeface="Tahoma" panose="020B0604030504040204" pitchFamily="34" charset="0"/>
              </a:rPr>
              <a:t>0                    nonzero                     ? </a:t>
            </a:r>
            <a:endParaRPr kumimoji="1" lang="en-US" altLang="zh-CN" sz="2800" dirty="0">
              <a:solidFill>
                <a:srgbClr val="003399"/>
              </a:solidFill>
              <a:latin typeface="Arial" panose="020B0604020202020204" pitchFamily="34" charset="0"/>
              <a:cs typeface="Tahoma" panose="020B0604030504040204" pitchFamily="34" charset="0"/>
            </a:endParaRPr>
          </a:p>
          <a:p>
            <a:pPr eaLnBrk="1" hangingPunct="1">
              <a:spcBef>
                <a:spcPct val="50000"/>
              </a:spcBef>
            </a:pPr>
            <a:r>
              <a:rPr kumimoji="1" lang="en-US" altLang="zh-CN" sz="2800" dirty="0">
                <a:latin typeface="Arial" panose="020B0604020202020204" pitchFamily="34" charset="0"/>
              </a:rPr>
              <a:t>255                0                           </a:t>
            </a:r>
            <a:r>
              <a:rPr kumimoji="1" lang="en-US" altLang="zh-CN" sz="2800" dirty="0">
                <a:latin typeface="微软雅黑" panose="020B0503020204020204" pitchFamily="34" charset="-122"/>
                <a:ea typeface="微软雅黑" panose="020B0503020204020204" pitchFamily="34" charset="-122"/>
              </a:rPr>
              <a:t>+∞/-∞</a:t>
            </a:r>
            <a:endParaRPr kumimoji="1" lang="en-US" altLang="zh-CN" sz="2800" dirty="0">
              <a:latin typeface="Arial" panose="020B0604020202020204" pitchFamily="34" charset="0"/>
            </a:endParaRPr>
          </a:p>
          <a:p>
            <a:pPr eaLnBrk="1" hangingPunct="1">
              <a:spcBef>
                <a:spcPct val="50000"/>
              </a:spcBef>
            </a:pPr>
            <a:r>
              <a:rPr kumimoji="1" lang="en-US" altLang="zh-CN" sz="2800" dirty="0">
                <a:latin typeface="Arial" panose="020B0604020202020204" pitchFamily="34" charset="0"/>
              </a:rPr>
              <a:t>255                nonzero                   </a:t>
            </a:r>
            <a:r>
              <a:rPr kumimoji="1" lang="en-US" altLang="zh-CN" sz="2800" dirty="0" err="1">
                <a:latin typeface="Arial" panose="020B0604020202020204" pitchFamily="34" charset="0"/>
              </a:rPr>
              <a:t>NaN</a:t>
            </a:r>
            <a:endParaRPr kumimoji="1" lang="en-US" altLang="zh-CN" sz="2800" dirty="0">
              <a:latin typeface="Arial" panose="020B0604020202020204" pitchFamily="34" charset="0"/>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255920" y="4926960"/>
              <a:ext cx="2852280" cy="726120"/>
            </p14:xfrm>
          </p:contentPart>
        </mc:Choice>
        <mc:Fallback xmlns="">
          <p:pic>
            <p:nvPicPr>
              <p:cNvPr id="2" name="墨迹 1"/>
            </p:nvPicPr>
            <p:blipFill>
              <a:blip r:embed="rId2"/>
            </p:blipFill>
            <p:spPr>
              <a:xfrm>
                <a:off x="4255920" y="4926960"/>
                <a:ext cx="2852280" cy="726120"/>
              </a:xfrm>
              <a:prstGeom prst="rect"/>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blinds(horizontal)">
                                      <p:cBhvr>
                                        <p:cTn id="11" dur="500"/>
                                        <p:tgtEl>
                                          <p:spTgt spid="8">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blinds(horizontal)">
                                      <p:cBhvr>
                                        <p:cTn id="16" dur="500"/>
                                        <p:tgtEl>
                                          <p:spTgt spid="8">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blinds(horizontal)">
                                      <p:cBhvr>
                                        <p:cTn id="21" dur="500"/>
                                        <p:tgtEl>
                                          <p:spTgt spid="8">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blinds(horizontal)">
                                      <p:cBhvr>
                                        <p:cTn id="26" dur="500"/>
                                        <p:tgtEl>
                                          <p:spTgt spid="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24614"/>
                                        </p:tgtEl>
                                        <p:attrNameLst>
                                          <p:attrName>style.visibility</p:attrName>
                                        </p:attrNameLst>
                                      </p:cBhvr>
                                      <p:to>
                                        <p:strVal val="visible"/>
                                      </p:to>
                                    </p:set>
                                    <p:animEffect transition="in" filter="blinds(horizontal)">
                                      <p:cBhvr>
                                        <p:cTn id="31" dur="500"/>
                                        <p:tgtEl>
                                          <p:spTgt spid="324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4840289" y="3084513"/>
            <a:ext cx="2479675" cy="449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pic>
        <p:nvPicPr>
          <p:cNvPr id="56323" name="Picture 3" descr="非规格化数的密度"/>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6725" y="1120775"/>
            <a:ext cx="89154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4"/>
          <p:cNvSpPr>
            <a:spLocks noGrp="1" noChangeArrowheads="1"/>
          </p:cNvSpPr>
          <p:nvPr>
            <p:ph type="title"/>
          </p:nvPr>
        </p:nvSpPr>
        <p:spPr>
          <a:noFill/>
        </p:spPr>
        <p:txBody>
          <a:bodyPr anchor="b"/>
          <a:lstStyle/>
          <a:p>
            <a:r>
              <a:rPr lang="zh-CN" altLang="en-US" dirty="0">
                <a:ea typeface="宋体" panose="02010600030101010101" pitchFamily="2" charset="-122"/>
              </a:rPr>
              <a:t>非规格化数的表示</a:t>
            </a:r>
            <a:endParaRPr lang="en-US" altLang="zh-CN" dirty="0">
              <a:ea typeface="宋体" panose="02010600030101010101" pitchFamily="2" charset="-122"/>
            </a:endParaRPr>
          </a:p>
        </p:txBody>
      </p:sp>
      <p:sp>
        <p:nvSpPr>
          <p:cNvPr id="326661" name="Text Box 5"/>
          <p:cNvSpPr txBox="1">
            <a:spLocks noChangeArrowheads="1"/>
          </p:cNvSpPr>
          <p:nvPr/>
        </p:nvSpPr>
        <p:spPr bwMode="auto">
          <a:xfrm>
            <a:off x="3074989" y="2324100"/>
            <a:ext cx="8524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0">
                <a:solidFill>
                  <a:srgbClr val="3333FF"/>
                </a:solidFill>
                <a:latin typeface="Tahoma" panose="020B0604030504040204" pitchFamily="34" charset="0"/>
              </a:rPr>
              <a:t>2</a:t>
            </a:r>
            <a:r>
              <a:rPr kumimoji="1" lang="zh-CN" altLang="en-US" sz="2400" baseline="30000">
                <a:solidFill>
                  <a:srgbClr val="3333FF"/>
                </a:solidFill>
                <a:latin typeface="Tahoma" panose="020B0604030504040204" pitchFamily="34" charset="0"/>
              </a:rPr>
              <a:t>-126</a:t>
            </a:r>
            <a:endParaRPr kumimoji="1" lang="zh-CN" altLang="en-US" sz="2400" baseline="30000">
              <a:solidFill>
                <a:srgbClr val="3333FF"/>
              </a:solidFill>
              <a:latin typeface="Tahoma" panose="020B0604030504040204" pitchFamily="34" charset="0"/>
            </a:endParaRPr>
          </a:p>
        </p:txBody>
      </p:sp>
      <p:sp>
        <p:nvSpPr>
          <p:cNvPr id="56326" name="Text Box 6"/>
          <p:cNvSpPr txBox="1">
            <a:spLocks noChangeArrowheads="1"/>
          </p:cNvSpPr>
          <p:nvPr/>
        </p:nvSpPr>
        <p:spPr bwMode="auto">
          <a:xfrm>
            <a:off x="4100513" y="2241550"/>
            <a:ext cx="1352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latin typeface="Tahoma" panose="020B0604030504040204" pitchFamily="34" charset="0"/>
              </a:rPr>
              <a:t>2</a:t>
            </a:r>
            <a:r>
              <a:rPr kumimoji="1" lang="zh-CN" altLang="en-US" sz="2400" baseline="30000">
                <a:latin typeface="Tahoma" panose="020B0604030504040204" pitchFamily="34" charset="0"/>
              </a:rPr>
              <a:t>-125</a:t>
            </a:r>
            <a:endParaRPr kumimoji="1" lang="zh-CN" altLang="en-US" sz="2400" baseline="30000">
              <a:latin typeface="Tahoma" panose="020B0604030504040204" pitchFamily="34" charset="0"/>
            </a:endParaRPr>
          </a:p>
        </p:txBody>
      </p:sp>
      <p:sp>
        <p:nvSpPr>
          <p:cNvPr id="56327" name="Text Box 7"/>
          <p:cNvSpPr txBox="1">
            <a:spLocks noChangeArrowheads="1"/>
          </p:cNvSpPr>
          <p:nvPr/>
        </p:nvSpPr>
        <p:spPr bwMode="auto">
          <a:xfrm>
            <a:off x="5899150" y="2271713"/>
            <a:ext cx="1309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latin typeface="Tahoma" panose="020B0604030504040204" pitchFamily="34" charset="0"/>
              </a:rPr>
              <a:t>2</a:t>
            </a:r>
            <a:r>
              <a:rPr kumimoji="1" lang="zh-CN" altLang="en-US" sz="2400" baseline="30000">
                <a:latin typeface="Tahoma" panose="020B0604030504040204" pitchFamily="34" charset="0"/>
              </a:rPr>
              <a:t>-124</a:t>
            </a:r>
            <a:endParaRPr kumimoji="1" lang="zh-CN" altLang="en-US" sz="2400" baseline="30000">
              <a:latin typeface="Tahoma" panose="020B0604030504040204" pitchFamily="34" charset="0"/>
            </a:endParaRPr>
          </a:p>
        </p:txBody>
      </p:sp>
      <p:sp>
        <p:nvSpPr>
          <p:cNvPr id="56328" name="Text Box 8"/>
          <p:cNvSpPr txBox="1">
            <a:spLocks noChangeArrowheads="1"/>
          </p:cNvSpPr>
          <p:nvPr/>
        </p:nvSpPr>
        <p:spPr bwMode="auto">
          <a:xfrm>
            <a:off x="9415463" y="2268538"/>
            <a:ext cx="1096962"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latin typeface="Tahoma" panose="020B0604030504040204" pitchFamily="34" charset="0"/>
              </a:rPr>
              <a:t>2</a:t>
            </a:r>
            <a:r>
              <a:rPr kumimoji="1" lang="zh-CN" altLang="en-US" sz="2400" baseline="30000">
                <a:latin typeface="Tahoma" panose="020B0604030504040204" pitchFamily="34" charset="0"/>
              </a:rPr>
              <a:t>-123</a:t>
            </a:r>
            <a:endParaRPr kumimoji="1" lang="zh-CN" altLang="en-US" sz="2400" baseline="30000">
              <a:latin typeface="Tahoma" panose="020B0604030504040204" pitchFamily="34" charset="0"/>
            </a:endParaRPr>
          </a:p>
        </p:txBody>
      </p:sp>
      <p:sp>
        <p:nvSpPr>
          <p:cNvPr id="326665" name="Text Box 9"/>
          <p:cNvSpPr txBox="1">
            <a:spLocks noChangeArrowheads="1"/>
          </p:cNvSpPr>
          <p:nvPr/>
        </p:nvSpPr>
        <p:spPr bwMode="auto">
          <a:xfrm>
            <a:off x="2203450" y="1033463"/>
            <a:ext cx="46434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latin typeface="Tahoma" panose="020B0604030504040204" pitchFamily="34" charset="0"/>
              </a:rPr>
              <a:t>1.0</a:t>
            </a:r>
            <a:r>
              <a:rPr kumimoji="1" lang="zh-CN" altLang="en-US" sz="2400"/>
              <a:t>…</a:t>
            </a:r>
            <a:r>
              <a:rPr kumimoji="1" lang="zh-CN" altLang="en-US" sz="2400">
                <a:latin typeface="Tahoma" panose="020B0604030504040204" pitchFamily="34" charset="0"/>
              </a:rPr>
              <a:t>0</a:t>
            </a:r>
            <a:r>
              <a:rPr kumimoji="1" lang="en-US" altLang="zh-CN" sz="2400">
                <a:latin typeface="Tahoma" panose="020B0604030504040204" pitchFamily="34" charset="0"/>
              </a:rPr>
              <a:t>x2</a:t>
            </a:r>
            <a:r>
              <a:rPr kumimoji="1" lang="en-US" altLang="zh-CN" sz="2400" baseline="30000">
                <a:latin typeface="Tahoma" panose="020B0604030504040204" pitchFamily="34" charset="0"/>
              </a:rPr>
              <a:t>-126</a:t>
            </a:r>
            <a:r>
              <a:rPr kumimoji="1" lang="en-US" altLang="zh-CN" sz="2400">
                <a:latin typeface="Tahoma" panose="020B0604030504040204" pitchFamily="34" charset="0"/>
              </a:rPr>
              <a:t>~ 1.1</a:t>
            </a:r>
            <a:r>
              <a:rPr kumimoji="1" lang="en-US" altLang="zh-CN" sz="2400"/>
              <a:t>…</a:t>
            </a:r>
            <a:r>
              <a:rPr kumimoji="1" lang="en-US" altLang="zh-CN" sz="2400">
                <a:latin typeface="Tahoma" panose="020B0604030504040204" pitchFamily="34" charset="0"/>
              </a:rPr>
              <a:t>1x2</a:t>
            </a:r>
            <a:r>
              <a:rPr kumimoji="1" lang="en-US" altLang="zh-CN" sz="2400" baseline="30000">
                <a:latin typeface="Tahoma" panose="020B0604030504040204" pitchFamily="34" charset="0"/>
              </a:rPr>
              <a:t>-126</a:t>
            </a:r>
            <a:endParaRPr kumimoji="1" lang="en-US" altLang="zh-CN" sz="2400" baseline="30000">
              <a:latin typeface="Tahoma" panose="020B0604030504040204" pitchFamily="34" charset="0"/>
            </a:endParaRPr>
          </a:p>
        </p:txBody>
      </p:sp>
      <p:sp>
        <p:nvSpPr>
          <p:cNvPr id="56330" name="Rectangle 10"/>
          <p:cNvSpPr>
            <a:spLocks noChangeArrowheads="1"/>
          </p:cNvSpPr>
          <p:nvPr/>
        </p:nvSpPr>
        <p:spPr bwMode="auto">
          <a:xfrm>
            <a:off x="4189413" y="1458913"/>
            <a:ext cx="774700" cy="38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6331" name="Line 11"/>
          <p:cNvSpPr>
            <a:spLocks noChangeShapeType="1"/>
          </p:cNvSpPr>
          <p:nvPr/>
        </p:nvSpPr>
        <p:spPr bwMode="auto">
          <a:xfrm flipH="1">
            <a:off x="4251326" y="1471613"/>
            <a:ext cx="650875" cy="404812"/>
          </a:xfrm>
          <a:prstGeom prst="line">
            <a:avLst/>
          </a:prstGeom>
          <a:noFill/>
          <a:ln w="38100">
            <a:solidFill>
              <a:srgbClr val="4D4D4D"/>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6668" name="Text Box 12"/>
          <p:cNvSpPr txBox="1">
            <a:spLocks noChangeArrowheads="1"/>
          </p:cNvSpPr>
          <p:nvPr/>
        </p:nvSpPr>
        <p:spPr bwMode="auto">
          <a:xfrm>
            <a:off x="1524001" y="3513138"/>
            <a:ext cx="47926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latin typeface="Tahoma" panose="020B0604030504040204" pitchFamily="34" charset="0"/>
              </a:rPr>
              <a:t>0.0</a:t>
            </a:r>
            <a:r>
              <a:rPr kumimoji="1" lang="zh-CN" altLang="en-US" sz="2400"/>
              <a:t>…</a:t>
            </a:r>
            <a:r>
              <a:rPr kumimoji="1" lang="zh-CN" altLang="en-US" sz="2400">
                <a:latin typeface="Tahoma" panose="020B0604030504040204" pitchFamily="34" charset="0"/>
              </a:rPr>
              <a:t>0</a:t>
            </a:r>
            <a:r>
              <a:rPr kumimoji="1" lang="en-US" altLang="zh-CN" sz="2400">
                <a:latin typeface="Tahoma" panose="020B0604030504040204" pitchFamily="34" charset="0"/>
              </a:rPr>
              <a:t>x2</a:t>
            </a:r>
            <a:r>
              <a:rPr kumimoji="1" lang="en-US" altLang="zh-CN" sz="2400" baseline="30000">
                <a:latin typeface="Tahoma" panose="020B0604030504040204" pitchFamily="34" charset="0"/>
              </a:rPr>
              <a:t>-126</a:t>
            </a:r>
            <a:r>
              <a:rPr kumimoji="1" lang="en-US" altLang="zh-CN" sz="2400">
                <a:latin typeface="Tahoma" panose="020B0604030504040204" pitchFamily="34" charset="0"/>
              </a:rPr>
              <a:t>~ 0.1</a:t>
            </a:r>
            <a:r>
              <a:rPr kumimoji="1" lang="en-US" altLang="zh-CN" sz="2400"/>
              <a:t>…</a:t>
            </a:r>
            <a:r>
              <a:rPr kumimoji="1" lang="en-US" altLang="zh-CN" sz="2400">
                <a:latin typeface="Tahoma" panose="020B0604030504040204" pitchFamily="34" charset="0"/>
              </a:rPr>
              <a:t>1x2</a:t>
            </a:r>
            <a:r>
              <a:rPr kumimoji="1" lang="en-US" altLang="zh-CN" sz="2400" baseline="30000">
                <a:latin typeface="Tahoma" panose="020B0604030504040204" pitchFamily="34" charset="0"/>
              </a:rPr>
              <a:t>-126</a:t>
            </a:r>
            <a:endParaRPr kumimoji="1" lang="en-US" altLang="zh-CN" sz="2400" baseline="30000">
              <a:latin typeface="Tahoma" panose="020B0604030504040204" pitchFamily="34" charset="0"/>
            </a:endParaRPr>
          </a:p>
        </p:txBody>
      </p:sp>
      <p:sp>
        <p:nvSpPr>
          <p:cNvPr id="56333" name="Rectangle 13"/>
          <p:cNvSpPr>
            <a:spLocks noChangeArrowheads="1"/>
          </p:cNvSpPr>
          <p:nvPr/>
        </p:nvSpPr>
        <p:spPr bwMode="auto">
          <a:xfrm>
            <a:off x="3260726" y="3892551"/>
            <a:ext cx="944563" cy="479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6334" name="Line 14"/>
          <p:cNvSpPr>
            <a:spLocks noChangeShapeType="1"/>
          </p:cNvSpPr>
          <p:nvPr/>
        </p:nvSpPr>
        <p:spPr bwMode="auto">
          <a:xfrm flipH="1">
            <a:off x="3257550" y="3871914"/>
            <a:ext cx="882650" cy="592137"/>
          </a:xfrm>
          <a:prstGeom prst="line">
            <a:avLst/>
          </a:prstGeom>
          <a:noFill/>
          <a:ln w="38100">
            <a:solidFill>
              <a:srgbClr val="4D4D4D"/>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35" name="Text Box 15"/>
          <p:cNvSpPr txBox="1">
            <a:spLocks noChangeArrowheads="1"/>
          </p:cNvSpPr>
          <p:nvPr/>
        </p:nvSpPr>
        <p:spPr bwMode="auto">
          <a:xfrm>
            <a:off x="3070225" y="4848225"/>
            <a:ext cx="8524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solidFill>
                  <a:srgbClr val="3333FF"/>
                </a:solidFill>
                <a:latin typeface="Arial" panose="020B0604020202020204" pitchFamily="34" charset="0"/>
              </a:rPr>
              <a:t>2</a:t>
            </a:r>
            <a:r>
              <a:rPr kumimoji="1" lang="zh-CN" altLang="en-US" sz="2400" baseline="30000">
                <a:solidFill>
                  <a:srgbClr val="3333FF"/>
                </a:solidFill>
                <a:latin typeface="Arial" panose="020B0604020202020204" pitchFamily="34" charset="0"/>
              </a:rPr>
              <a:t>-126</a:t>
            </a:r>
            <a:endParaRPr kumimoji="1" lang="zh-CN" altLang="en-US" sz="2400" baseline="30000">
              <a:solidFill>
                <a:srgbClr val="3333FF"/>
              </a:solidFill>
              <a:latin typeface="Arial" panose="020B0604020202020204" pitchFamily="34" charset="0"/>
            </a:endParaRPr>
          </a:p>
        </p:txBody>
      </p:sp>
      <p:sp>
        <p:nvSpPr>
          <p:cNvPr id="56336" name="Text Box 16"/>
          <p:cNvSpPr txBox="1">
            <a:spLocks noChangeArrowheads="1"/>
          </p:cNvSpPr>
          <p:nvPr/>
        </p:nvSpPr>
        <p:spPr bwMode="auto">
          <a:xfrm>
            <a:off x="4016375" y="4813300"/>
            <a:ext cx="10874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latin typeface="Tahoma" panose="020B0604030504040204" pitchFamily="34" charset="0"/>
              </a:rPr>
              <a:t>2</a:t>
            </a:r>
            <a:r>
              <a:rPr kumimoji="1" lang="zh-CN" altLang="en-US" sz="2400" baseline="30000">
                <a:latin typeface="Tahoma" panose="020B0604030504040204" pitchFamily="34" charset="0"/>
              </a:rPr>
              <a:t>-125</a:t>
            </a:r>
            <a:endParaRPr kumimoji="1" lang="zh-CN" altLang="en-US" sz="2400" baseline="30000">
              <a:latin typeface="Tahoma" panose="020B0604030504040204" pitchFamily="34" charset="0"/>
            </a:endParaRPr>
          </a:p>
        </p:txBody>
      </p:sp>
      <p:sp>
        <p:nvSpPr>
          <p:cNvPr id="56337" name="Text Box 17"/>
          <p:cNvSpPr txBox="1">
            <a:spLocks noChangeArrowheads="1"/>
          </p:cNvSpPr>
          <p:nvPr/>
        </p:nvSpPr>
        <p:spPr bwMode="auto">
          <a:xfrm>
            <a:off x="5751514" y="4795838"/>
            <a:ext cx="11826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latin typeface="Tahoma" panose="020B0604030504040204" pitchFamily="34" charset="0"/>
              </a:rPr>
              <a:t>2</a:t>
            </a:r>
            <a:r>
              <a:rPr kumimoji="1" lang="zh-CN" altLang="en-US" sz="2400" baseline="30000">
                <a:latin typeface="Tahoma" panose="020B0604030504040204" pitchFamily="34" charset="0"/>
              </a:rPr>
              <a:t>-124</a:t>
            </a:r>
            <a:endParaRPr kumimoji="1" lang="zh-CN" altLang="en-US" sz="2400" baseline="30000">
              <a:latin typeface="Tahoma" panose="020B0604030504040204" pitchFamily="34" charset="0"/>
            </a:endParaRPr>
          </a:p>
        </p:txBody>
      </p:sp>
      <p:sp>
        <p:nvSpPr>
          <p:cNvPr id="56338" name="Text Box 18"/>
          <p:cNvSpPr txBox="1">
            <a:spLocks noChangeArrowheads="1"/>
          </p:cNvSpPr>
          <p:nvPr/>
        </p:nvSpPr>
        <p:spPr bwMode="auto">
          <a:xfrm>
            <a:off x="9394826" y="4840288"/>
            <a:ext cx="11080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latin typeface="Tahoma" panose="020B0604030504040204" pitchFamily="34" charset="0"/>
              </a:rPr>
              <a:t>2</a:t>
            </a:r>
            <a:r>
              <a:rPr kumimoji="1" lang="zh-CN" altLang="en-US" sz="2400" baseline="30000">
                <a:latin typeface="Tahoma" panose="020B0604030504040204" pitchFamily="34" charset="0"/>
              </a:rPr>
              <a:t>-123</a:t>
            </a:r>
            <a:endParaRPr kumimoji="1" lang="zh-CN" altLang="en-US" sz="2400" baseline="30000">
              <a:latin typeface="Tahoma" panose="020B0604030504040204" pitchFamily="34" charset="0"/>
            </a:endParaRPr>
          </a:p>
        </p:txBody>
      </p:sp>
      <p:sp>
        <p:nvSpPr>
          <p:cNvPr id="56339" name="Text Box 19"/>
          <p:cNvSpPr txBox="1">
            <a:spLocks noChangeArrowheads="1"/>
          </p:cNvSpPr>
          <p:nvPr/>
        </p:nvSpPr>
        <p:spPr bwMode="auto">
          <a:xfrm>
            <a:off x="2284414" y="4927600"/>
            <a:ext cx="4651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0">
                <a:solidFill>
                  <a:srgbClr val="3333FF"/>
                </a:solidFill>
                <a:latin typeface="Tahoma" panose="020B0604030504040204" pitchFamily="34" charset="0"/>
              </a:rPr>
              <a:t>0</a:t>
            </a:r>
            <a:endParaRPr kumimoji="1" lang="zh-CN" altLang="en-US" sz="2400" b="0">
              <a:solidFill>
                <a:srgbClr val="3333FF"/>
              </a:solidFill>
              <a:latin typeface="Tahoma" panose="020B0604030504040204" pitchFamily="34" charset="0"/>
            </a:endParaRPr>
          </a:p>
        </p:txBody>
      </p:sp>
      <p:sp>
        <p:nvSpPr>
          <p:cNvPr id="326676" name="Text Box 20"/>
          <p:cNvSpPr txBox="1">
            <a:spLocks noChangeArrowheads="1"/>
          </p:cNvSpPr>
          <p:nvPr/>
        </p:nvSpPr>
        <p:spPr bwMode="auto">
          <a:xfrm>
            <a:off x="2360614" y="2336800"/>
            <a:ext cx="4651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b="0">
                <a:solidFill>
                  <a:srgbClr val="3333FF"/>
                </a:solidFill>
                <a:latin typeface="Tahoma" panose="020B0604030504040204" pitchFamily="34" charset="0"/>
              </a:rPr>
              <a:t>0</a:t>
            </a:r>
            <a:endParaRPr kumimoji="1" lang="zh-CN" altLang="en-US" sz="2400" b="0">
              <a:solidFill>
                <a:srgbClr val="3333FF"/>
              </a:solidFill>
              <a:latin typeface="Tahoma" panose="020B0604030504040204" pitchFamily="34" charset="0"/>
            </a:endParaRPr>
          </a:p>
        </p:txBody>
      </p:sp>
      <p:sp>
        <p:nvSpPr>
          <p:cNvPr id="56341" name="Text Box 21"/>
          <p:cNvSpPr txBox="1">
            <a:spLocks noChangeArrowheads="1"/>
          </p:cNvSpPr>
          <p:nvPr/>
        </p:nvSpPr>
        <p:spPr bwMode="auto">
          <a:xfrm>
            <a:off x="4686301" y="5672138"/>
            <a:ext cx="3021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en-US" sz="2400" b="0">
              <a:latin typeface="Tahoma" panose="020B0604030504040204" pitchFamily="34" charset="0"/>
            </a:endParaRPr>
          </a:p>
        </p:txBody>
      </p:sp>
      <p:sp>
        <p:nvSpPr>
          <p:cNvPr id="56342" name="Line 22"/>
          <p:cNvSpPr>
            <a:spLocks noChangeShapeType="1"/>
          </p:cNvSpPr>
          <p:nvPr/>
        </p:nvSpPr>
        <p:spPr bwMode="auto">
          <a:xfrm flipH="1">
            <a:off x="3400426" y="1516063"/>
            <a:ext cx="49213" cy="4667250"/>
          </a:xfrm>
          <a:prstGeom prst="line">
            <a:avLst/>
          </a:prstGeom>
          <a:noFill/>
          <a:ln w="38100">
            <a:solidFill>
              <a:srgbClr val="3333FF"/>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56343" name="Line 24"/>
          <p:cNvSpPr>
            <a:spLocks noChangeShapeType="1"/>
          </p:cNvSpPr>
          <p:nvPr/>
        </p:nvSpPr>
        <p:spPr bwMode="auto">
          <a:xfrm>
            <a:off x="2454275" y="5330825"/>
            <a:ext cx="0" cy="869950"/>
          </a:xfrm>
          <a:prstGeom prst="line">
            <a:avLst/>
          </a:prstGeom>
          <a:noFill/>
          <a:ln w="38100">
            <a:solidFill>
              <a:srgbClr val="3333FF"/>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56344" name="Rectangle 25"/>
          <p:cNvSpPr>
            <a:spLocks noChangeArrowheads="1"/>
          </p:cNvSpPr>
          <p:nvPr/>
        </p:nvSpPr>
        <p:spPr bwMode="auto">
          <a:xfrm>
            <a:off x="4918076" y="3068639"/>
            <a:ext cx="2511425" cy="465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6682" name="Oval 26"/>
          <p:cNvSpPr>
            <a:spLocks noChangeArrowheads="1"/>
          </p:cNvSpPr>
          <p:nvPr/>
        </p:nvSpPr>
        <p:spPr bwMode="auto">
          <a:xfrm>
            <a:off x="2546350" y="1876425"/>
            <a:ext cx="882650" cy="558800"/>
          </a:xfrm>
          <a:prstGeom prst="ellipse">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6346" name="Text Box 27"/>
          <p:cNvSpPr txBox="1">
            <a:spLocks noChangeArrowheads="1"/>
          </p:cNvSpPr>
          <p:nvPr/>
        </p:nvSpPr>
        <p:spPr bwMode="auto">
          <a:xfrm>
            <a:off x="2593976" y="2003426"/>
            <a:ext cx="836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000">
                <a:latin typeface="Tahoma" panose="020B0604030504040204" pitchFamily="34" charset="0"/>
              </a:rPr>
              <a:t>GAP</a:t>
            </a:r>
            <a:endParaRPr kumimoji="1" lang="en-US" altLang="zh-CN" sz="2000">
              <a:latin typeface="Tahoma" panose="020B0604030504040204" pitchFamily="34" charset="0"/>
            </a:endParaRPr>
          </a:p>
        </p:txBody>
      </p:sp>
      <p:grpSp>
        <p:nvGrpSpPr>
          <p:cNvPr id="2" name="Group 28"/>
          <p:cNvGrpSpPr/>
          <p:nvPr/>
        </p:nvGrpSpPr>
        <p:grpSpPr bwMode="auto">
          <a:xfrm>
            <a:off x="3427413" y="2797179"/>
            <a:ext cx="4595812" cy="633413"/>
            <a:chOff x="1199" y="2017"/>
            <a:chExt cx="2895" cy="399"/>
          </a:xfrm>
        </p:grpSpPr>
        <p:sp>
          <p:nvSpPr>
            <p:cNvPr id="56353" name="Text Box 29"/>
            <p:cNvSpPr txBox="1">
              <a:spLocks noChangeArrowheads="1"/>
            </p:cNvSpPr>
            <p:nvPr/>
          </p:nvSpPr>
          <p:spPr bwMode="auto">
            <a:xfrm>
              <a:off x="1550" y="2017"/>
              <a:ext cx="2544"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2160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a:latin typeface="Tahoma" panose="020B0604030504040204" pitchFamily="34" charset="0"/>
                </a:rPr>
                <a:t> 规格化数</a:t>
              </a:r>
              <a:endParaRPr kumimoji="1" lang="en-US" altLang="zh-CN" sz="2800" dirty="0">
                <a:latin typeface="Arial" panose="020B0604020202020204" pitchFamily="34" charset="0"/>
              </a:endParaRPr>
            </a:p>
          </p:txBody>
        </p:sp>
        <p:sp>
          <p:nvSpPr>
            <p:cNvPr id="56354" name="Line 30"/>
            <p:cNvSpPr>
              <a:spLocks noChangeShapeType="1"/>
            </p:cNvSpPr>
            <p:nvPr/>
          </p:nvSpPr>
          <p:spPr bwMode="auto">
            <a:xfrm>
              <a:off x="1199" y="2294"/>
              <a:ext cx="2705" cy="1"/>
            </a:xfrm>
            <a:prstGeom prst="line">
              <a:avLst/>
            </a:prstGeom>
            <a:noFill/>
            <a:ln w="57150">
              <a:solidFill>
                <a:srgbClr val="3333FF"/>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56348" name="Rectangle 31"/>
          <p:cNvSpPr>
            <a:spLocks noChangeArrowheads="1"/>
          </p:cNvSpPr>
          <p:nvPr/>
        </p:nvSpPr>
        <p:spPr bwMode="auto">
          <a:xfrm>
            <a:off x="4933950" y="5749926"/>
            <a:ext cx="2355850" cy="481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3" name="Group 34"/>
          <p:cNvGrpSpPr/>
          <p:nvPr/>
        </p:nvGrpSpPr>
        <p:grpSpPr bwMode="auto">
          <a:xfrm>
            <a:off x="2455863" y="5362575"/>
            <a:ext cx="3014662" cy="858838"/>
            <a:chOff x="587" y="3378"/>
            <a:chExt cx="1899" cy="541"/>
          </a:xfrm>
        </p:grpSpPr>
        <p:sp>
          <p:nvSpPr>
            <p:cNvPr id="56351"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52"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ln>
          </p:spPr>
          <p:txBody>
            <a:bodyPr lIns="18000" rIns="18000"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kumimoji="1" lang="zh-CN" altLang="en-US" sz="2400" dirty="0">
                  <a:solidFill>
                    <a:srgbClr val="FF0000"/>
                  </a:solidFill>
                  <a:latin typeface="Arial" panose="020B0604020202020204" pitchFamily="34" charset="0"/>
                </a:rPr>
                <a:t>非规格化数</a:t>
              </a:r>
              <a:endParaRPr kumimoji="1" lang="en-US" altLang="zh-CN" sz="2400" dirty="0">
                <a:solidFill>
                  <a:srgbClr val="FF0000"/>
                </a:solidFill>
                <a:latin typeface="Arial" panose="020B0604020202020204" pitchFamily="34" charset="0"/>
              </a:endParaRPr>
            </a:p>
          </p:txBody>
        </p:sp>
      </p:grpSp>
      <p:sp>
        <p:nvSpPr>
          <p:cNvPr id="326689" name="Rectangle 33"/>
          <p:cNvSpPr>
            <a:spLocks noChangeArrowheads="1"/>
          </p:cNvSpPr>
          <p:nvPr/>
        </p:nvSpPr>
        <p:spPr bwMode="auto">
          <a:xfrm>
            <a:off x="5776914" y="5603876"/>
            <a:ext cx="419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latin typeface="Arial" panose="020B0604020202020204" pitchFamily="34" charset="0"/>
              </a:rPr>
              <a:t>(-1)</a:t>
            </a:r>
            <a:r>
              <a:rPr kumimoji="1" lang="en-US" altLang="zh-CN" sz="2800" baseline="30000">
                <a:latin typeface="Arial" panose="020B0604020202020204" pitchFamily="34" charset="0"/>
              </a:rPr>
              <a:t>s</a:t>
            </a:r>
            <a:r>
              <a:rPr kumimoji="1" lang="en-US" altLang="zh-CN" sz="2800">
                <a:latin typeface="Arial" panose="020B0604020202020204" pitchFamily="34" charset="0"/>
              </a:rPr>
              <a:t>×</a:t>
            </a:r>
            <a:r>
              <a:rPr kumimoji="1" lang="en-US" altLang="zh-CN" sz="2800">
                <a:solidFill>
                  <a:srgbClr val="FF0066"/>
                </a:solidFill>
                <a:latin typeface="Arial" panose="020B0604020202020204" pitchFamily="34" charset="0"/>
              </a:rPr>
              <a:t>0.</a:t>
            </a:r>
            <a:r>
              <a:rPr kumimoji="1" lang="en-US" altLang="zh-CN" sz="2800">
                <a:latin typeface="Arial" panose="020B0604020202020204" pitchFamily="34" charset="0"/>
              </a:rPr>
              <a:t>aa…a ×2</a:t>
            </a:r>
            <a:r>
              <a:rPr kumimoji="1" lang="en-US" altLang="zh-CN" sz="2800" baseline="30000">
                <a:latin typeface="Arial" panose="020B0604020202020204" pitchFamily="34" charset="0"/>
              </a:rPr>
              <a:t>-126</a:t>
            </a:r>
            <a:endParaRPr kumimoji="1" lang="en-US" altLang="zh-CN" sz="2800" baseline="300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76"/>
                                        </p:tgtEl>
                                        <p:attrNameLst>
                                          <p:attrName>style.visibility</p:attrName>
                                        </p:attrNameLst>
                                      </p:cBhvr>
                                      <p:to>
                                        <p:strVal val="visible"/>
                                      </p:to>
                                    </p:set>
                                    <p:animEffect transition="in" filter="blinds(horizontal)">
                                      <p:cBhvr>
                                        <p:cTn id="7" dur="500"/>
                                        <p:tgtEl>
                                          <p:spTgt spid="3266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61"/>
                                        </p:tgtEl>
                                        <p:attrNameLst>
                                          <p:attrName>style.visibility</p:attrName>
                                        </p:attrNameLst>
                                      </p:cBhvr>
                                      <p:to>
                                        <p:strVal val="visible"/>
                                      </p:to>
                                    </p:set>
                                    <p:animEffect transition="in" filter="blinds(horizontal)">
                                      <p:cBhvr>
                                        <p:cTn id="12" dur="500"/>
                                        <p:tgtEl>
                                          <p:spTgt spid="3266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6665"/>
                                        </p:tgtEl>
                                        <p:attrNameLst>
                                          <p:attrName>style.visibility</p:attrName>
                                        </p:attrNameLst>
                                      </p:cBhvr>
                                      <p:to>
                                        <p:strVal val="visible"/>
                                      </p:to>
                                    </p:set>
                                    <p:animEffect transition="in" filter="blinds(horizontal)">
                                      <p:cBhvr>
                                        <p:cTn id="22" dur="500"/>
                                        <p:tgtEl>
                                          <p:spTgt spid="3266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6682"/>
                                        </p:tgtEl>
                                        <p:attrNameLst>
                                          <p:attrName>style.visibility</p:attrName>
                                        </p:attrNameLst>
                                      </p:cBhvr>
                                      <p:to>
                                        <p:strVal val="visible"/>
                                      </p:to>
                                    </p:set>
                                    <p:animEffect transition="in" filter="blinds(horizontal)">
                                      <p:cBhvr>
                                        <p:cTn id="27" dur="500"/>
                                        <p:tgtEl>
                                          <p:spTgt spid="3266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6668"/>
                                        </p:tgtEl>
                                        <p:attrNameLst>
                                          <p:attrName>style.visibility</p:attrName>
                                        </p:attrNameLst>
                                      </p:cBhvr>
                                      <p:to>
                                        <p:strVal val="visible"/>
                                      </p:to>
                                    </p:set>
                                    <p:animEffect transition="in" filter="blinds(horizontal)">
                                      <p:cBhvr>
                                        <p:cTn id="32" dur="500"/>
                                        <p:tgtEl>
                                          <p:spTgt spid="3266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6689"/>
                                        </p:tgtEl>
                                        <p:attrNameLst>
                                          <p:attrName>style.visibility</p:attrName>
                                        </p:attrNameLst>
                                      </p:cBhvr>
                                      <p:to>
                                        <p:strVal val="visible"/>
                                      </p:to>
                                    </p:set>
                                    <p:animEffect transition="in" filter="blinds(horizontal)">
                                      <p:cBhvr>
                                        <p:cTn id="42" dur="500"/>
                                        <p:tgtEl>
                                          <p:spTgt spid="326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P spid="326665" grpId="0" animBg="1"/>
      <p:bldP spid="326668" grpId="0" animBg="1"/>
      <p:bldP spid="326676" grpId="0" animBg="1"/>
      <p:bldP spid="326682" grpId="0" animBg="1"/>
      <p:bldP spid="32668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回顾与练习</a:t>
            </a:r>
            <a:endParaRPr lang="zh-CN" altLang="en-US" dirty="0"/>
          </a:p>
        </p:txBody>
      </p:sp>
      <p:sp>
        <p:nvSpPr>
          <p:cNvPr id="3" name="内容占位符 2"/>
          <p:cNvSpPr>
            <a:spLocks noGrp="1"/>
          </p:cNvSpPr>
          <p:nvPr>
            <p:ph idx="1"/>
          </p:nvPr>
        </p:nvSpPr>
        <p:spPr/>
        <p:txBody>
          <a:bodyPr/>
          <a:lstStyle/>
          <a:p>
            <a:pPr lvl="1">
              <a:spcBef>
                <a:spcPct val="45000"/>
              </a:spcBef>
              <a:defRPr/>
            </a:pPr>
            <a:r>
              <a:rPr lang="zh-CN" altLang="en-US" dirty="0"/>
              <a:t>描述</a:t>
            </a:r>
            <a:r>
              <a:rPr lang="en-US" altLang="zh-CN" dirty="0"/>
              <a:t>IEEE754</a:t>
            </a:r>
            <a:r>
              <a:rPr lang="zh-CN" altLang="en-US" dirty="0"/>
              <a:t>标准两种浮点数格式中</a:t>
            </a:r>
            <a:r>
              <a:rPr lang="en-US" altLang="zh-CN" dirty="0">
                <a:solidFill>
                  <a:srgbClr val="FF0000"/>
                </a:solidFill>
              </a:rPr>
              <a:t>S</a:t>
            </a:r>
            <a:r>
              <a:rPr lang="zh-CN" altLang="en-US" dirty="0">
                <a:solidFill>
                  <a:srgbClr val="FF0000"/>
                </a:solidFill>
              </a:rPr>
              <a:t>、</a:t>
            </a:r>
            <a:r>
              <a:rPr lang="en-US" altLang="zh-CN" dirty="0">
                <a:solidFill>
                  <a:srgbClr val="FF0000"/>
                </a:solidFill>
              </a:rPr>
              <a:t>E</a:t>
            </a:r>
            <a:r>
              <a:rPr lang="zh-CN" altLang="en-US" dirty="0">
                <a:solidFill>
                  <a:srgbClr val="FF0000"/>
                </a:solidFill>
              </a:rPr>
              <a:t>和</a:t>
            </a:r>
            <a:r>
              <a:rPr lang="en-US" altLang="zh-CN" dirty="0">
                <a:solidFill>
                  <a:srgbClr val="FF0000"/>
                </a:solidFill>
              </a:rPr>
              <a:t>M</a:t>
            </a:r>
            <a:r>
              <a:rPr lang="zh-CN" altLang="en-US" dirty="0"/>
              <a:t>的</a:t>
            </a:r>
            <a:r>
              <a:rPr lang="zh-CN" altLang="en-US" dirty="0">
                <a:solidFill>
                  <a:srgbClr val="FF0000"/>
                </a:solidFill>
              </a:rPr>
              <a:t>位数、位置及编码</a:t>
            </a:r>
            <a:endParaRPr lang="en-US" altLang="zh-CN" dirty="0">
              <a:solidFill>
                <a:srgbClr val="FF0000"/>
              </a:solidFill>
            </a:endParaRPr>
          </a:p>
          <a:p>
            <a:pPr lvl="1">
              <a:spcBef>
                <a:spcPct val="45000"/>
              </a:spcBef>
              <a:defRPr/>
            </a:pPr>
            <a:r>
              <a:rPr lang="zh-CN" altLang="en-US" dirty="0"/>
              <a:t>阐述</a:t>
            </a:r>
            <a:r>
              <a:rPr lang="en-US" altLang="zh-CN" dirty="0"/>
              <a:t>IEEE754</a:t>
            </a:r>
            <a:r>
              <a:rPr lang="zh-CN" altLang="en-US" dirty="0"/>
              <a:t>标准为什么“尾数带一个隐藏位”</a:t>
            </a:r>
            <a:endParaRPr lang="en-US" altLang="zh-CN" dirty="0"/>
          </a:p>
          <a:p>
            <a:pPr lvl="1">
              <a:spcBef>
                <a:spcPct val="45000"/>
              </a:spcBef>
              <a:defRPr/>
            </a:pPr>
            <a:r>
              <a:rPr lang="zh-CN" altLang="en-US" dirty="0"/>
              <a:t>阐述</a:t>
            </a:r>
            <a:r>
              <a:rPr lang="en-US" altLang="zh-CN" dirty="0"/>
              <a:t>IEEE754</a:t>
            </a:r>
            <a:r>
              <a:rPr lang="zh-CN" altLang="en-US" dirty="0"/>
              <a:t>标准为什么阶码的偏置常数为</a:t>
            </a:r>
            <a:r>
              <a:rPr lang="en-US" altLang="zh-CN" dirty="0"/>
              <a:t>127</a:t>
            </a:r>
            <a:r>
              <a:rPr lang="zh-CN" altLang="en-US" dirty="0"/>
              <a:t>和</a:t>
            </a:r>
            <a:r>
              <a:rPr lang="en-US" altLang="zh-CN" dirty="0"/>
              <a:t>1023</a:t>
            </a:r>
            <a:endParaRPr lang="en-US" altLang="zh-CN" dirty="0"/>
          </a:p>
          <a:p>
            <a:pPr lvl="1">
              <a:spcBef>
                <a:spcPct val="45000"/>
              </a:spcBef>
              <a:defRPr/>
            </a:pPr>
            <a:r>
              <a:rPr lang="zh-CN" altLang="en-US" dirty="0"/>
              <a:t>大致说出</a:t>
            </a:r>
            <a:r>
              <a:rPr lang="en-US" altLang="zh-CN" dirty="0"/>
              <a:t>IEEE754</a:t>
            </a:r>
            <a:r>
              <a:rPr lang="zh-CN" altLang="en-US" dirty="0"/>
              <a:t>标准中特殊的位序列（阶码为全</a:t>
            </a:r>
            <a:r>
              <a:rPr lang="en-US" altLang="zh-CN" dirty="0"/>
              <a:t>0</a:t>
            </a:r>
            <a:r>
              <a:rPr lang="zh-CN" altLang="en-US" dirty="0"/>
              <a:t>或全</a:t>
            </a:r>
            <a:r>
              <a:rPr lang="en-US" altLang="zh-CN" dirty="0"/>
              <a:t>1</a:t>
            </a:r>
            <a:r>
              <a:rPr lang="zh-CN" altLang="en-US" dirty="0"/>
              <a:t>）的含义</a:t>
            </a:r>
            <a:endParaRPr lang="en-US" altLang="zh-CN" dirty="0"/>
          </a:p>
          <a:p>
            <a:pPr lvl="1">
              <a:spcBef>
                <a:spcPct val="45000"/>
              </a:spcBef>
              <a:defRPr/>
            </a:pPr>
            <a:r>
              <a:rPr lang="zh-CN" altLang="en-US" dirty="0"/>
              <a:t>将</a:t>
            </a:r>
            <a:r>
              <a:rPr lang="en-US" altLang="zh-CN" dirty="0"/>
              <a:t>-17.375</a:t>
            </a:r>
            <a:r>
              <a:rPr lang="zh-CN" altLang="en-US" dirty="0"/>
              <a:t>转换成</a:t>
            </a:r>
            <a:r>
              <a:rPr lang="en-US" altLang="zh-CN" dirty="0"/>
              <a:t>IEEE754</a:t>
            </a:r>
            <a:r>
              <a:rPr lang="zh-CN" altLang="en-US" dirty="0"/>
              <a:t>单精度浮点数格式</a:t>
            </a:r>
            <a:endParaRPr lang="en-US" altLang="zh-CN" dirty="0"/>
          </a:p>
          <a:p>
            <a:pPr lvl="1">
              <a:spcBef>
                <a:spcPct val="45000"/>
              </a:spcBef>
              <a:defRPr/>
            </a:pPr>
            <a:r>
              <a:rPr lang="zh-CN" altLang="en-US" dirty="0"/>
              <a:t>求</a:t>
            </a:r>
            <a:r>
              <a:rPr lang="en-US" altLang="zh-CN" dirty="0"/>
              <a:t>IEEE754</a:t>
            </a:r>
            <a:r>
              <a:rPr lang="zh-CN" altLang="en-US" dirty="0"/>
              <a:t>单精度浮点数</a:t>
            </a:r>
            <a:r>
              <a:rPr lang="en-US" altLang="zh-CN" dirty="0"/>
              <a:t>B0 90 02 00</a:t>
            </a:r>
            <a:r>
              <a:rPr lang="zh-CN" altLang="en-US" dirty="0"/>
              <a:t>的真值</a:t>
            </a:r>
            <a:endParaRPr lang="en-US" altLang="zh-CN" dirty="0"/>
          </a:p>
          <a:p>
            <a:pPr lvl="1">
              <a:spcBef>
                <a:spcPct val="45000"/>
              </a:spcBef>
              <a:defRPr/>
            </a:pPr>
            <a:r>
              <a:rPr lang="zh-CN" altLang="en-US" dirty="0"/>
              <a:t>求</a:t>
            </a:r>
            <a:r>
              <a:rPr lang="en-US" altLang="zh-CN" dirty="0"/>
              <a:t>IEEE754</a:t>
            </a:r>
            <a:r>
              <a:rPr lang="zh-CN" altLang="en-US" dirty="0"/>
              <a:t>单精度规格化浮点数和双精度规格化浮点数的表示范围</a:t>
            </a:r>
            <a:endParaRPr lang="zh-CN" altLang="en-US" dirty="0"/>
          </a:p>
        </p:txBody>
      </p:sp>
      <p:sp>
        <p:nvSpPr>
          <p:cNvPr id="4" name="Rectangle 8"/>
          <p:cNvSpPr>
            <a:spLocks noChangeArrowheads="1"/>
          </p:cNvSpPr>
          <p:nvPr/>
        </p:nvSpPr>
        <p:spPr bwMode="auto">
          <a:xfrm>
            <a:off x="3893004" y="4788075"/>
            <a:ext cx="238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600" b="1">
                <a:solidFill>
                  <a:schemeClr val="tx1"/>
                </a:solidFill>
                <a:latin typeface="Times New Roman" panose="02020603050405020304" pitchFamily="18" charset="0"/>
                <a:ea typeface="宋体" panose="02010600030101010101" pitchFamily="2" charset="-122"/>
              </a:defRPr>
            </a:lvl1pPr>
            <a:lvl2pPr>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lvl="1">
              <a:spcBef>
                <a:spcPct val="10000"/>
              </a:spcBef>
              <a:buSzPct val="100000"/>
            </a:pPr>
            <a:r>
              <a:rPr lang="zh-CN" altLang="en-US" sz="2400" dirty="0">
                <a:solidFill>
                  <a:srgbClr val="CC0000"/>
                </a:solidFill>
              </a:rPr>
              <a:t>约 </a:t>
            </a:r>
            <a:r>
              <a:rPr lang="en-US" altLang="zh-CN" sz="2400" dirty="0">
                <a:solidFill>
                  <a:srgbClr val="CC0000"/>
                </a:solidFill>
              </a:rPr>
              <a:t>+3.4 </a:t>
            </a:r>
            <a:r>
              <a:rPr lang="en-US" altLang="zh-CN" sz="1800" dirty="0">
                <a:solidFill>
                  <a:srgbClr val="CC0000"/>
                </a:solidFill>
                <a:latin typeface="Tahoma" panose="020B0604030504040204" pitchFamily="34" charset="0"/>
              </a:rPr>
              <a:t>X </a:t>
            </a:r>
            <a:r>
              <a:rPr lang="en-US" altLang="zh-CN" sz="2400" dirty="0">
                <a:solidFill>
                  <a:srgbClr val="CC0000"/>
                </a:solidFill>
              </a:rPr>
              <a:t>10</a:t>
            </a:r>
            <a:r>
              <a:rPr lang="en-US" altLang="zh-CN" sz="2400" baseline="30000" dirty="0">
                <a:solidFill>
                  <a:srgbClr val="CC0000"/>
                </a:solidFill>
              </a:rPr>
              <a:t>38</a:t>
            </a:r>
            <a:endParaRPr lang="zh-CN" altLang="en-US" sz="2400" baseline="30000" dirty="0">
              <a:solidFill>
                <a:srgbClr val="CC0000"/>
              </a:solidFill>
            </a:endParaRPr>
          </a:p>
        </p:txBody>
      </p:sp>
      <p:sp>
        <p:nvSpPr>
          <p:cNvPr id="5" name="Rectangle 9"/>
          <p:cNvSpPr>
            <a:spLocks noChangeArrowheads="1"/>
          </p:cNvSpPr>
          <p:nvPr/>
        </p:nvSpPr>
        <p:spPr bwMode="auto">
          <a:xfrm>
            <a:off x="6484032" y="4788075"/>
            <a:ext cx="2632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defRPr sz="1600" b="1">
                <a:solidFill>
                  <a:schemeClr val="tx1"/>
                </a:solidFill>
                <a:latin typeface="Times New Roman" panose="02020603050405020304" pitchFamily="18" charset="0"/>
                <a:ea typeface="宋体" panose="02010600030101010101" pitchFamily="2" charset="-122"/>
              </a:defRPr>
            </a:lvl1pPr>
            <a:lvl2pPr>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lvl="1">
              <a:spcBef>
                <a:spcPct val="10000"/>
              </a:spcBef>
              <a:buSzPct val="100000"/>
            </a:pPr>
            <a:r>
              <a:rPr lang="zh-CN" altLang="en-US" sz="2400" dirty="0">
                <a:solidFill>
                  <a:srgbClr val="CC0000"/>
                </a:solidFill>
                <a:latin typeface="Arial" panose="020B0604020202020204" pitchFamily="34" charset="0"/>
              </a:rPr>
              <a:t>约 </a:t>
            </a:r>
            <a:r>
              <a:rPr lang="en-US" altLang="zh-CN" sz="2400" dirty="0">
                <a:solidFill>
                  <a:srgbClr val="CC0000"/>
                </a:solidFill>
                <a:latin typeface="Arial" panose="020B0604020202020204" pitchFamily="34" charset="0"/>
              </a:rPr>
              <a:t>+1.8 </a:t>
            </a:r>
            <a:r>
              <a:rPr lang="en-US" altLang="zh-CN" sz="1800" dirty="0">
                <a:solidFill>
                  <a:srgbClr val="CC0000"/>
                </a:solidFill>
                <a:latin typeface="Arial" panose="020B0604020202020204" pitchFamily="34" charset="0"/>
              </a:rPr>
              <a:t>X</a:t>
            </a:r>
            <a:r>
              <a:rPr lang="en-US" altLang="zh-CN" sz="2400" dirty="0">
                <a:solidFill>
                  <a:srgbClr val="CC0000"/>
                </a:solidFill>
                <a:latin typeface="Arial" panose="020B0604020202020204" pitchFamily="34" charset="0"/>
              </a:rPr>
              <a:t> 10</a:t>
            </a:r>
            <a:r>
              <a:rPr lang="en-US" altLang="zh-CN" sz="2400" baseline="30000" dirty="0">
                <a:solidFill>
                  <a:srgbClr val="CC0000"/>
                </a:solidFill>
                <a:latin typeface="Arial" panose="020B0604020202020204" pitchFamily="34" charset="0"/>
              </a:rPr>
              <a:t>308</a:t>
            </a:r>
            <a:endParaRPr lang="zh-CN" altLang="en-US" sz="2400" baseline="30000" dirty="0">
              <a:solidFill>
                <a:srgbClr val="CC0000"/>
              </a:solidFill>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语言中的浮点数类型</a:t>
            </a:r>
            <a:endParaRPr lang="zh-CN" altLang="en-US" dirty="0"/>
          </a:p>
        </p:txBody>
      </p:sp>
      <p:sp>
        <p:nvSpPr>
          <p:cNvPr id="3" name="内容占位符 2"/>
          <p:cNvSpPr>
            <a:spLocks noGrp="1"/>
          </p:cNvSpPr>
          <p:nvPr>
            <p:ph idx="1"/>
          </p:nvPr>
        </p:nvSpPr>
        <p:spPr/>
        <p:txBody>
          <a:bodyPr/>
          <a:lstStyle/>
          <a:p>
            <a:r>
              <a:rPr lang="en-US" altLang="zh-CN" dirty="0"/>
              <a:t>float</a:t>
            </a:r>
            <a:r>
              <a:rPr lang="zh-CN" altLang="en-US" dirty="0"/>
              <a:t>：</a:t>
            </a:r>
            <a:r>
              <a:rPr lang="en-US" altLang="zh-CN" dirty="0"/>
              <a:t>IEEE754</a:t>
            </a:r>
            <a:r>
              <a:rPr lang="zh-CN" altLang="en-US" dirty="0">
                <a:solidFill>
                  <a:srgbClr val="FF0000"/>
                </a:solidFill>
              </a:rPr>
              <a:t>单精度</a:t>
            </a:r>
            <a:r>
              <a:rPr lang="zh-CN" altLang="en-US" dirty="0"/>
              <a:t>浮点数格式</a:t>
            </a:r>
            <a:endParaRPr lang="en-US" altLang="zh-CN" dirty="0"/>
          </a:p>
          <a:p>
            <a:r>
              <a:rPr lang="en-US" altLang="zh-CN" dirty="0"/>
              <a:t>double</a:t>
            </a:r>
            <a:r>
              <a:rPr lang="zh-CN" altLang="en-US" dirty="0"/>
              <a:t>：</a:t>
            </a:r>
            <a:r>
              <a:rPr lang="en-US" altLang="zh-CN" dirty="0"/>
              <a:t> IEEE754</a:t>
            </a:r>
            <a:r>
              <a:rPr lang="zh-CN" altLang="en-US" dirty="0">
                <a:solidFill>
                  <a:srgbClr val="FF0000"/>
                </a:solidFill>
              </a:rPr>
              <a:t>双精度</a:t>
            </a:r>
            <a:r>
              <a:rPr lang="zh-CN" altLang="en-US" dirty="0"/>
              <a:t>浮点数格式</a:t>
            </a:r>
            <a:endParaRPr lang="en-US" altLang="zh-CN" dirty="0"/>
          </a:p>
          <a:p>
            <a:r>
              <a:rPr lang="zh-CN" altLang="en-US" dirty="0"/>
              <a:t>当在</a:t>
            </a:r>
            <a:r>
              <a:rPr lang="en-US" altLang="zh-CN" dirty="0" err="1"/>
              <a:t>int</a:t>
            </a:r>
            <a:r>
              <a:rPr lang="zh-CN" altLang="en-US" dirty="0"/>
              <a:t>、</a:t>
            </a:r>
            <a:r>
              <a:rPr lang="en-US" altLang="zh-CN" dirty="0"/>
              <a:t>float</a:t>
            </a:r>
            <a:r>
              <a:rPr lang="zh-CN" altLang="en-US" dirty="0"/>
              <a:t>、</a:t>
            </a:r>
            <a:r>
              <a:rPr lang="en-US" altLang="zh-CN" dirty="0"/>
              <a:t>double</a:t>
            </a:r>
            <a:r>
              <a:rPr lang="zh-CN" altLang="en-US" dirty="0"/>
              <a:t>之间转换时</a:t>
            </a:r>
            <a:endParaRPr lang="en-US" altLang="zh-CN" dirty="0"/>
          </a:p>
          <a:p>
            <a:pPr lvl="1"/>
            <a:r>
              <a:rPr lang="en-US" altLang="zh-CN" dirty="0" err="1"/>
              <a:t>int</a:t>
            </a:r>
            <a:r>
              <a:rPr lang="zh-CN" altLang="en-US" dirty="0"/>
              <a:t>→</a:t>
            </a:r>
            <a:r>
              <a:rPr lang="en-US" altLang="zh-CN" dirty="0"/>
              <a:t>float</a:t>
            </a:r>
            <a:r>
              <a:rPr lang="zh-CN" altLang="en-US" dirty="0"/>
              <a:t>：不会发生溢出，但可能有数据舍入</a:t>
            </a:r>
            <a:endParaRPr lang="en-US" altLang="zh-CN" dirty="0"/>
          </a:p>
          <a:p>
            <a:pPr lvl="1"/>
            <a:r>
              <a:rPr lang="en-US" altLang="zh-CN" dirty="0" err="1"/>
              <a:t>int</a:t>
            </a:r>
            <a:r>
              <a:rPr lang="zh-CN" altLang="en-US" dirty="0"/>
              <a:t>、</a:t>
            </a:r>
            <a:r>
              <a:rPr lang="en-US" altLang="zh-CN" dirty="0"/>
              <a:t>float</a:t>
            </a:r>
            <a:r>
              <a:rPr lang="zh-CN" altLang="en-US" dirty="0"/>
              <a:t>→</a:t>
            </a:r>
            <a:r>
              <a:rPr lang="en-US" altLang="zh-CN" dirty="0"/>
              <a:t>double</a:t>
            </a:r>
            <a:r>
              <a:rPr lang="zh-CN" altLang="en-US" dirty="0"/>
              <a:t>：不会发生溢出，且能保留精确值</a:t>
            </a:r>
            <a:endParaRPr lang="en-US" altLang="zh-CN" dirty="0"/>
          </a:p>
          <a:p>
            <a:pPr lvl="1"/>
            <a:r>
              <a:rPr lang="en-US" altLang="zh-CN" dirty="0"/>
              <a:t>double</a:t>
            </a:r>
            <a:r>
              <a:rPr lang="zh-CN" altLang="en-US" dirty="0"/>
              <a:t>→</a:t>
            </a:r>
            <a:r>
              <a:rPr lang="en-US" altLang="zh-CN" dirty="0"/>
              <a:t>float</a:t>
            </a:r>
            <a:r>
              <a:rPr lang="zh-CN" altLang="en-US" dirty="0"/>
              <a:t>：可能溢出，可能舍入</a:t>
            </a:r>
            <a:endParaRPr lang="en-US" altLang="zh-CN" dirty="0"/>
          </a:p>
          <a:p>
            <a:pPr lvl="1"/>
            <a:r>
              <a:rPr lang="en-US" altLang="zh-CN" dirty="0"/>
              <a:t>float</a:t>
            </a:r>
            <a:r>
              <a:rPr lang="zh-CN" altLang="en-US" dirty="0"/>
              <a:t>、</a:t>
            </a:r>
            <a:r>
              <a:rPr lang="en-US" altLang="zh-CN" dirty="0"/>
              <a:t>double</a:t>
            </a:r>
            <a:r>
              <a:rPr lang="zh-CN" altLang="en-US" dirty="0"/>
              <a:t>→</a:t>
            </a:r>
            <a:r>
              <a:rPr lang="en-US" altLang="zh-CN" dirty="0" err="1"/>
              <a:t>int</a:t>
            </a:r>
            <a:r>
              <a:rPr lang="zh-CN" altLang="en-US" dirty="0"/>
              <a:t>：数据可能会向</a:t>
            </a:r>
            <a:r>
              <a:rPr lang="en-US" altLang="zh-CN" dirty="0"/>
              <a:t>0</a:t>
            </a:r>
            <a:r>
              <a:rPr lang="zh-CN" altLang="en-US" dirty="0"/>
              <a:t>方向（绝对值变小的方向）被截断</a:t>
            </a:r>
            <a:endParaRPr lang="en-US" altLang="zh-CN" dirty="0"/>
          </a:p>
          <a:p>
            <a:pPr lvl="2"/>
            <a:r>
              <a:rPr lang="en-US" altLang="zh-CN" sz="2400" dirty="0"/>
              <a:t>1.9999</a:t>
            </a:r>
            <a:r>
              <a:rPr lang="zh-CN" altLang="en-US" sz="2400" dirty="0"/>
              <a:t>被截断为</a:t>
            </a:r>
            <a:r>
              <a:rPr lang="en-US" altLang="zh-CN" sz="2400" dirty="0"/>
              <a:t>1</a:t>
            </a:r>
            <a:endParaRPr lang="en-US" altLang="zh-CN" sz="2400" dirty="0"/>
          </a:p>
          <a:p>
            <a:pPr lvl="2"/>
            <a:r>
              <a:rPr lang="en-US" altLang="zh-CN" sz="2400" dirty="0"/>
              <a:t>-1.9999</a:t>
            </a:r>
            <a:r>
              <a:rPr lang="zh-CN" altLang="en-US" sz="2400" dirty="0"/>
              <a:t>被截断为</a:t>
            </a:r>
            <a:r>
              <a:rPr lang="en-US" altLang="zh-CN" sz="2400" dirty="0"/>
              <a:t>-1</a:t>
            </a:r>
            <a:endParaRPr lang="en-US" altLang="zh-CN" sz="2400" dirty="0"/>
          </a:p>
          <a:p>
            <a:pPr lvl="1"/>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语言中的浮点数类型</a:t>
            </a:r>
            <a:endParaRPr lang="zh-CN" altLang="en-US" dirty="0"/>
          </a:p>
        </p:txBody>
      </p:sp>
      <p:sp>
        <p:nvSpPr>
          <p:cNvPr id="3" name="内容占位符 2"/>
          <p:cNvSpPr>
            <a:spLocks noGrp="1"/>
          </p:cNvSpPr>
          <p:nvPr>
            <p:ph idx="1"/>
          </p:nvPr>
        </p:nvSpPr>
        <p:spPr/>
        <p:txBody>
          <a:bodyPr/>
          <a:lstStyle/>
          <a:p>
            <a:r>
              <a:rPr lang="zh-CN" altLang="en-US" dirty="0"/>
              <a:t>例</a:t>
            </a:r>
            <a:r>
              <a:rPr lang="en-US" altLang="zh-CN" dirty="0"/>
              <a:t>2.24</a:t>
            </a:r>
            <a:r>
              <a:rPr lang="zh-CN" altLang="en-US" dirty="0"/>
              <a:t>：假定变量</a:t>
            </a:r>
            <a:r>
              <a:rPr lang="en-US" altLang="zh-CN" dirty="0" err="1"/>
              <a:t>i</a:t>
            </a:r>
            <a:r>
              <a:rPr lang="zh-CN" altLang="en-US" dirty="0"/>
              <a:t>、</a:t>
            </a:r>
            <a:r>
              <a:rPr lang="en-US" altLang="zh-CN" dirty="0"/>
              <a:t>f</a:t>
            </a:r>
            <a:r>
              <a:rPr lang="zh-CN" altLang="en-US" dirty="0"/>
              <a:t>、</a:t>
            </a:r>
            <a:r>
              <a:rPr lang="en-US" altLang="zh-CN" dirty="0"/>
              <a:t>d</a:t>
            </a:r>
            <a:r>
              <a:rPr lang="zh-CN" altLang="en-US" dirty="0"/>
              <a:t>的类型分别是</a:t>
            </a:r>
            <a:r>
              <a:rPr lang="en-US" altLang="zh-CN" dirty="0" err="1"/>
              <a:t>int</a:t>
            </a:r>
            <a:r>
              <a:rPr lang="zh-CN" altLang="en-US" dirty="0"/>
              <a:t>、</a:t>
            </a:r>
            <a:r>
              <a:rPr lang="en-US" altLang="zh-CN" dirty="0"/>
              <a:t>float</a:t>
            </a:r>
            <a:r>
              <a:rPr lang="zh-CN" altLang="en-US" dirty="0"/>
              <a:t>和</a:t>
            </a:r>
            <a:r>
              <a:rPr lang="en-US" altLang="zh-CN" dirty="0"/>
              <a:t>double</a:t>
            </a:r>
            <a:r>
              <a:rPr lang="zh-CN" altLang="en-US" dirty="0"/>
              <a:t>，它们可以取除</a:t>
            </a:r>
            <a:r>
              <a:rPr lang="en-US" altLang="zh-CN" dirty="0"/>
              <a:t>+∞</a:t>
            </a:r>
            <a:r>
              <a:rPr lang="zh-CN" altLang="en-US" dirty="0"/>
              <a:t>、</a:t>
            </a:r>
            <a:r>
              <a:rPr lang="en-US" altLang="zh-CN" dirty="0"/>
              <a:t>-∞</a:t>
            </a:r>
            <a:r>
              <a:rPr lang="zh-CN" altLang="en-US" dirty="0"/>
              <a:t>、</a:t>
            </a:r>
            <a:r>
              <a:rPr lang="en-US" altLang="zh-CN" dirty="0" err="1"/>
              <a:t>NaN</a:t>
            </a:r>
            <a:r>
              <a:rPr lang="zh-CN" altLang="en-US" dirty="0"/>
              <a:t>以外的任意值。请判断下列每个</a:t>
            </a:r>
            <a:r>
              <a:rPr lang="en-US" altLang="zh-CN" dirty="0"/>
              <a:t>C</a:t>
            </a:r>
            <a:r>
              <a:rPr lang="zh-CN" altLang="en-US" dirty="0"/>
              <a:t>语言关系表达式在</a:t>
            </a:r>
            <a:r>
              <a:rPr lang="en-US" altLang="zh-CN" dirty="0"/>
              <a:t>32</a:t>
            </a:r>
            <a:r>
              <a:rPr lang="zh-CN" altLang="en-US" dirty="0"/>
              <a:t>位机器上运行时是否为永真。</a:t>
            </a:r>
            <a:endParaRPr lang="en-US" altLang="zh-CN" dirty="0"/>
          </a:p>
          <a:p>
            <a:pPr marL="482600" lvl="1" indent="0">
              <a:buNone/>
            </a:pPr>
            <a:r>
              <a:rPr lang="en-US" altLang="zh-CN" dirty="0"/>
              <a:t>A. </a:t>
            </a:r>
            <a:r>
              <a:rPr lang="en-US" altLang="zh-CN" dirty="0" err="1"/>
              <a:t>i</a:t>
            </a:r>
            <a:r>
              <a:rPr lang="en-US" altLang="zh-CN" dirty="0"/>
              <a:t>==(</a:t>
            </a:r>
            <a:r>
              <a:rPr lang="en-US" altLang="zh-CN" dirty="0" err="1"/>
              <a:t>int</a:t>
            </a:r>
            <a:r>
              <a:rPr lang="en-US" altLang="zh-CN" dirty="0"/>
              <a:t>)(float)</a:t>
            </a:r>
            <a:r>
              <a:rPr lang="en-US" altLang="zh-CN" dirty="0" err="1"/>
              <a:t>i</a:t>
            </a:r>
            <a:r>
              <a:rPr lang="en-US" altLang="zh-CN" dirty="0"/>
              <a:t>;</a:t>
            </a:r>
            <a:endParaRPr lang="en-US" altLang="zh-CN" dirty="0"/>
          </a:p>
          <a:p>
            <a:pPr marL="482600" lvl="1" indent="0">
              <a:buNone/>
            </a:pPr>
            <a:r>
              <a:rPr lang="en-US" altLang="zh-CN" dirty="0"/>
              <a:t>B. f==(float)(</a:t>
            </a:r>
            <a:r>
              <a:rPr lang="en-US" altLang="zh-CN" dirty="0" err="1"/>
              <a:t>int</a:t>
            </a:r>
            <a:r>
              <a:rPr lang="en-US" altLang="zh-CN" dirty="0"/>
              <a:t>)f;</a:t>
            </a:r>
            <a:endParaRPr lang="en-US" altLang="zh-CN" dirty="0"/>
          </a:p>
          <a:p>
            <a:pPr marL="482600" lvl="1" indent="0">
              <a:buNone/>
            </a:pPr>
            <a:r>
              <a:rPr lang="en-US" altLang="zh-CN" dirty="0"/>
              <a:t>C. </a:t>
            </a:r>
            <a:r>
              <a:rPr lang="en-US" altLang="zh-CN" dirty="0" err="1"/>
              <a:t>i</a:t>
            </a:r>
            <a:r>
              <a:rPr lang="en-US" altLang="zh-CN" dirty="0"/>
              <a:t>==(</a:t>
            </a:r>
            <a:r>
              <a:rPr lang="en-US" altLang="zh-CN" dirty="0" err="1"/>
              <a:t>int</a:t>
            </a:r>
            <a:r>
              <a:rPr lang="en-US" altLang="zh-CN" dirty="0"/>
              <a:t>)(double)</a:t>
            </a:r>
            <a:r>
              <a:rPr lang="en-US" altLang="zh-CN" dirty="0" err="1"/>
              <a:t>i</a:t>
            </a:r>
            <a:r>
              <a:rPr lang="en-US" altLang="zh-CN" dirty="0"/>
              <a:t>;</a:t>
            </a:r>
            <a:endParaRPr lang="en-US" altLang="zh-CN" dirty="0"/>
          </a:p>
          <a:p>
            <a:pPr marL="482600" lvl="1" indent="0">
              <a:buNone/>
            </a:pPr>
            <a:r>
              <a:rPr lang="en-US" altLang="zh-CN" dirty="0"/>
              <a:t>D. f==(float)(double)f;</a:t>
            </a:r>
            <a:endParaRPr lang="en-US" altLang="zh-CN" dirty="0"/>
          </a:p>
          <a:p>
            <a:pPr marL="482600" lvl="1" indent="0">
              <a:buNone/>
            </a:pPr>
            <a:r>
              <a:rPr lang="en-US" altLang="zh-CN" dirty="0"/>
              <a:t>E. d==(float)(double)d;</a:t>
            </a:r>
            <a:endParaRPr lang="en-US" altLang="zh-CN" dirty="0"/>
          </a:p>
          <a:p>
            <a:pPr marL="482600" lvl="1" indent="0">
              <a:buNone/>
            </a:pPr>
            <a:r>
              <a:rPr lang="en-US" altLang="zh-CN" dirty="0"/>
              <a:t>F. f==-(-f);</a:t>
            </a:r>
            <a:endParaRPr lang="en-US" altLang="zh-CN" dirty="0"/>
          </a:p>
          <a:p>
            <a:pPr marL="482600" lvl="1" indent="0">
              <a:buNone/>
            </a:pPr>
            <a:r>
              <a:rPr lang="en-US" altLang="zh-CN" dirty="0"/>
              <a:t>G. (</a:t>
            </a:r>
            <a:r>
              <a:rPr lang="en-US" altLang="zh-CN" dirty="0" err="1"/>
              <a:t>d+f</a:t>
            </a:r>
            <a:r>
              <a:rPr lang="en-US" altLang="zh-CN" dirty="0"/>
              <a:t>)-d==f</a:t>
            </a:r>
            <a:endParaRPr lang="en-US" altLang="zh-CN" dirty="0"/>
          </a:p>
        </p:txBody>
      </p:sp>
      <p:sp>
        <p:nvSpPr>
          <p:cNvPr id="5" name="矩形 4"/>
          <p:cNvSpPr/>
          <p:nvPr/>
        </p:nvSpPr>
        <p:spPr>
          <a:xfrm>
            <a:off x="5409901" y="3155989"/>
            <a:ext cx="979755" cy="461665"/>
          </a:xfrm>
          <a:prstGeom prst="rect">
            <a:avLst/>
          </a:prstGeom>
        </p:spPr>
        <p:txBody>
          <a:bodyPr wrap="none">
            <a:spAutoFit/>
          </a:bodyPr>
          <a:lstStyle/>
          <a:p>
            <a:pPr marL="482600" lvl="1">
              <a:spcBef>
                <a:spcPts val="600"/>
              </a:spcBef>
              <a:buSzPct val="100000"/>
            </a:pPr>
            <a:r>
              <a:rPr lang="zh-CN" altLang="en-US" sz="2400" b="1" kern="0" dirty="0">
                <a:solidFill>
                  <a:prstClr val="black"/>
                </a:solidFill>
                <a:latin typeface="微软雅黑" panose="020B0503020204020204" pitchFamily="34" charset="-122"/>
                <a:ea typeface="微软雅黑" panose="020B0503020204020204" pitchFamily="34" charset="-122"/>
              </a:rPr>
              <a:t>是</a:t>
            </a:r>
            <a:endParaRPr lang="zh-CN" altLang="en-US" sz="2400" b="1" kern="0" dirty="0">
              <a:solidFill>
                <a:prstClr val="black"/>
              </a:solidFill>
              <a:latin typeface="微软雅黑" panose="020B0503020204020204" pitchFamily="34" charset="-122"/>
              <a:ea typeface="微软雅黑" panose="020B0503020204020204" pitchFamily="34" charset="-122"/>
            </a:endParaRPr>
          </a:p>
        </p:txBody>
      </p:sp>
      <p:sp>
        <p:nvSpPr>
          <p:cNvPr id="8" name="矩形 7"/>
          <p:cNvSpPr/>
          <p:nvPr/>
        </p:nvSpPr>
        <p:spPr>
          <a:xfrm>
            <a:off x="5409901" y="2335192"/>
            <a:ext cx="1287532" cy="461665"/>
          </a:xfrm>
          <a:prstGeom prst="rect">
            <a:avLst/>
          </a:prstGeom>
        </p:spPr>
        <p:txBody>
          <a:bodyPr wrap="none">
            <a:spAutoFit/>
          </a:bodyPr>
          <a:lstStyle/>
          <a:p>
            <a:pPr marL="482600" lvl="1">
              <a:spcBef>
                <a:spcPts val="600"/>
              </a:spcBef>
              <a:buSzPct val="100000"/>
            </a:pPr>
            <a:r>
              <a:rPr lang="zh-CN" altLang="en-US" sz="2400" b="1" kern="0" dirty="0">
                <a:solidFill>
                  <a:srgbClr val="FF0000"/>
                </a:solidFill>
                <a:latin typeface="微软雅黑" panose="020B0503020204020204" pitchFamily="34" charset="-122"/>
                <a:ea typeface="微软雅黑" panose="020B0503020204020204" pitchFamily="34" charset="-122"/>
              </a:rPr>
              <a:t>不是</a:t>
            </a:r>
            <a:endParaRPr lang="zh-CN" altLang="en-US" sz="2400" b="1" kern="0"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5409901" y="2709417"/>
            <a:ext cx="1287532" cy="461665"/>
          </a:xfrm>
          <a:prstGeom prst="rect">
            <a:avLst/>
          </a:prstGeom>
        </p:spPr>
        <p:txBody>
          <a:bodyPr wrap="none">
            <a:spAutoFit/>
          </a:bodyPr>
          <a:lstStyle/>
          <a:p>
            <a:pPr marL="482600" lvl="1">
              <a:spcBef>
                <a:spcPts val="600"/>
              </a:spcBef>
              <a:buSzPct val="100000"/>
            </a:pPr>
            <a:r>
              <a:rPr lang="zh-CN" altLang="en-US" sz="2400" b="1" kern="0" dirty="0">
                <a:solidFill>
                  <a:srgbClr val="FF0000"/>
                </a:solidFill>
                <a:latin typeface="微软雅黑" panose="020B0503020204020204" pitchFamily="34" charset="-122"/>
                <a:ea typeface="微软雅黑" panose="020B0503020204020204" pitchFamily="34" charset="-122"/>
              </a:rPr>
              <a:t>不是</a:t>
            </a:r>
            <a:endParaRPr lang="zh-CN" altLang="en-US" sz="2400" b="1" kern="0" dirty="0">
              <a:solidFill>
                <a:srgbClr val="FF0000"/>
              </a:solidFill>
              <a:latin typeface="微软雅黑" panose="020B0503020204020204" pitchFamily="34" charset="-122"/>
              <a:ea typeface="微软雅黑" panose="020B0503020204020204" pitchFamily="34" charset="-122"/>
            </a:endParaRPr>
          </a:p>
        </p:txBody>
      </p:sp>
      <p:sp>
        <p:nvSpPr>
          <p:cNvPr id="10" name="矩形 9"/>
          <p:cNvSpPr/>
          <p:nvPr/>
        </p:nvSpPr>
        <p:spPr>
          <a:xfrm>
            <a:off x="5409901" y="4082527"/>
            <a:ext cx="1287532" cy="461665"/>
          </a:xfrm>
          <a:prstGeom prst="rect">
            <a:avLst/>
          </a:prstGeom>
        </p:spPr>
        <p:txBody>
          <a:bodyPr wrap="none">
            <a:spAutoFit/>
          </a:bodyPr>
          <a:lstStyle/>
          <a:p>
            <a:pPr marL="482600" lvl="1">
              <a:spcBef>
                <a:spcPts val="600"/>
              </a:spcBef>
              <a:buSzPct val="100000"/>
            </a:pPr>
            <a:r>
              <a:rPr lang="zh-CN" altLang="en-US" sz="2400" b="1" kern="0" dirty="0">
                <a:solidFill>
                  <a:srgbClr val="FF0000"/>
                </a:solidFill>
                <a:latin typeface="微软雅黑" panose="020B0503020204020204" pitchFamily="34" charset="-122"/>
                <a:ea typeface="微软雅黑" panose="020B0503020204020204" pitchFamily="34" charset="-122"/>
              </a:rPr>
              <a:t>不是</a:t>
            </a:r>
            <a:endParaRPr lang="zh-CN" altLang="en-US" sz="2400" b="1" kern="0"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5409901" y="4823593"/>
            <a:ext cx="1287532" cy="461665"/>
          </a:xfrm>
          <a:prstGeom prst="rect">
            <a:avLst/>
          </a:prstGeom>
        </p:spPr>
        <p:txBody>
          <a:bodyPr wrap="none">
            <a:spAutoFit/>
          </a:bodyPr>
          <a:lstStyle/>
          <a:p>
            <a:pPr marL="482600" lvl="1">
              <a:spcBef>
                <a:spcPts val="600"/>
              </a:spcBef>
              <a:buSzPct val="100000"/>
            </a:pPr>
            <a:r>
              <a:rPr lang="zh-CN" altLang="en-US" sz="2400" b="1" kern="0" dirty="0">
                <a:solidFill>
                  <a:srgbClr val="FF0000"/>
                </a:solidFill>
                <a:latin typeface="微软雅黑" panose="020B0503020204020204" pitchFamily="34" charset="-122"/>
                <a:ea typeface="微软雅黑" panose="020B0503020204020204" pitchFamily="34" charset="-122"/>
              </a:rPr>
              <a:t>不是</a:t>
            </a:r>
            <a:endParaRPr lang="zh-CN" altLang="en-US" sz="2400" b="1" kern="0" dirty="0">
              <a:solidFill>
                <a:srgbClr val="FF0000"/>
              </a:solidFill>
              <a:latin typeface="微软雅黑" panose="020B0503020204020204" pitchFamily="34" charset="-122"/>
              <a:ea typeface="微软雅黑" panose="020B0503020204020204" pitchFamily="34" charset="-122"/>
            </a:endParaRPr>
          </a:p>
        </p:txBody>
      </p:sp>
      <p:sp>
        <p:nvSpPr>
          <p:cNvPr id="13" name="矩形 12"/>
          <p:cNvSpPr/>
          <p:nvPr/>
        </p:nvSpPr>
        <p:spPr>
          <a:xfrm>
            <a:off x="5409901" y="3610445"/>
            <a:ext cx="979755" cy="461665"/>
          </a:xfrm>
          <a:prstGeom prst="rect">
            <a:avLst/>
          </a:prstGeom>
        </p:spPr>
        <p:txBody>
          <a:bodyPr wrap="none">
            <a:spAutoFit/>
          </a:bodyPr>
          <a:lstStyle/>
          <a:p>
            <a:pPr marL="482600" lvl="1">
              <a:spcBef>
                <a:spcPts val="600"/>
              </a:spcBef>
              <a:buSzPct val="100000"/>
            </a:pPr>
            <a:r>
              <a:rPr lang="zh-CN" altLang="en-US" sz="2400" b="1" kern="0" dirty="0">
                <a:solidFill>
                  <a:prstClr val="black"/>
                </a:solidFill>
                <a:latin typeface="微软雅黑" panose="020B0503020204020204" pitchFamily="34" charset="-122"/>
                <a:ea typeface="微软雅黑" panose="020B0503020204020204" pitchFamily="34" charset="-122"/>
              </a:rPr>
              <a:t>是</a:t>
            </a:r>
            <a:endParaRPr lang="zh-CN" altLang="en-US" sz="2400" b="1" kern="0" dirty="0">
              <a:solidFill>
                <a:prstClr val="black"/>
              </a:solidFill>
              <a:latin typeface="微软雅黑" panose="020B0503020204020204" pitchFamily="34" charset="-122"/>
              <a:ea typeface="微软雅黑" panose="020B0503020204020204" pitchFamily="34" charset="-122"/>
            </a:endParaRPr>
          </a:p>
        </p:txBody>
      </p:sp>
      <p:sp>
        <p:nvSpPr>
          <p:cNvPr id="14" name="矩形 13"/>
          <p:cNvSpPr/>
          <p:nvPr/>
        </p:nvSpPr>
        <p:spPr>
          <a:xfrm>
            <a:off x="5409901" y="4442159"/>
            <a:ext cx="979755" cy="461665"/>
          </a:xfrm>
          <a:prstGeom prst="rect">
            <a:avLst/>
          </a:prstGeom>
        </p:spPr>
        <p:txBody>
          <a:bodyPr wrap="none">
            <a:spAutoFit/>
          </a:bodyPr>
          <a:lstStyle/>
          <a:p>
            <a:pPr marL="482600" lvl="1">
              <a:spcBef>
                <a:spcPts val="600"/>
              </a:spcBef>
              <a:buSzPct val="100000"/>
            </a:pPr>
            <a:r>
              <a:rPr lang="zh-CN" altLang="en-US" sz="2400" b="1" kern="0" dirty="0">
                <a:solidFill>
                  <a:prstClr val="black"/>
                </a:solidFill>
                <a:latin typeface="微软雅黑" panose="020B0503020204020204" pitchFamily="34" charset="-122"/>
                <a:ea typeface="微软雅黑" panose="020B0503020204020204" pitchFamily="34" charset="-122"/>
              </a:rPr>
              <a:t>是</a:t>
            </a:r>
            <a:endParaRPr lang="zh-CN" altLang="en-US" sz="2400" b="1" kern="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en-US" dirty="0">
                <a:solidFill>
                  <a:schemeClr val="tx1"/>
                </a:solidFill>
              </a:rPr>
              <a:t>实数的</a:t>
            </a:r>
            <a:r>
              <a:rPr lang="zh-CN" altLang="en-US" dirty="0" smtClean="0">
                <a:solidFill>
                  <a:schemeClr val="tx1"/>
                </a:solidFill>
              </a:rPr>
              <a:t>表示</a:t>
            </a:r>
            <a:r>
              <a:rPr lang="zh-CN" altLang="en-US" dirty="0" smtClean="0"/>
              <a:t>学习目标</a:t>
            </a:r>
            <a:endParaRPr lang="zh-CN" altLang="en-US" dirty="0"/>
          </a:p>
        </p:txBody>
      </p:sp>
      <p:sp>
        <p:nvSpPr>
          <p:cNvPr id="3" name="内容占位符 2"/>
          <p:cNvSpPr>
            <a:spLocks noGrp="1"/>
          </p:cNvSpPr>
          <p:nvPr>
            <p:ph idx="1"/>
          </p:nvPr>
        </p:nvSpPr>
        <p:spPr>
          <a:xfrm>
            <a:off x="592667" y="987748"/>
            <a:ext cx="10922000" cy="3606115"/>
          </a:xfrm>
        </p:spPr>
        <p:txBody>
          <a:bodyPr/>
          <a:lstStyle/>
          <a:p>
            <a:pPr>
              <a:spcBef>
                <a:spcPct val="45000"/>
              </a:spcBef>
              <a:defRPr/>
            </a:pPr>
            <a:r>
              <a:rPr lang="zh-CN" altLang="en-US" dirty="0" smtClean="0"/>
              <a:t>能</a:t>
            </a:r>
            <a:r>
              <a:rPr lang="zh-CN" altLang="en-US" dirty="0"/>
              <a:t>在实数和规定格式的浮点数之间相互转换</a:t>
            </a:r>
            <a:endParaRPr lang="en-US" altLang="zh-CN" dirty="0"/>
          </a:p>
          <a:p>
            <a:pPr>
              <a:spcBef>
                <a:spcPct val="45000"/>
              </a:spcBef>
              <a:defRPr/>
            </a:pPr>
            <a:r>
              <a:rPr lang="zh-CN" altLang="en-US" dirty="0"/>
              <a:t>能描述规定格式浮点数的表示范围</a:t>
            </a:r>
            <a:endParaRPr lang="en-US" altLang="zh-CN" dirty="0"/>
          </a:p>
          <a:p>
            <a:pPr>
              <a:spcBef>
                <a:spcPct val="45000"/>
              </a:spcBef>
              <a:defRPr/>
            </a:pPr>
            <a:r>
              <a:rPr lang="zh-CN" altLang="en-US" dirty="0"/>
              <a:t>能解释机器零的概念</a:t>
            </a:r>
            <a:endParaRPr lang="en-US" altLang="zh-CN" dirty="0"/>
          </a:p>
          <a:p>
            <a:pPr>
              <a:spcBef>
                <a:spcPct val="45000"/>
              </a:spcBef>
              <a:defRPr/>
            </a:pPr>
            <a:r>
              <a:rPr lang="zh-CN" altLang="en-US" dirty="0"/>
              <a:t>能说明规格化的概念</a:t>
            </a:r>
            <a:endParaRPr lang="en-US" altLang="zh-CN" dirty="0"/>
          </a:p>
          <a:p>
            <a:pPr>
              <a:spcBef>
                <a:spcPct val="45000"/>
              </a:spcBef>
              <a:defRPr/>
            </a:pPr>
            <a:r>
              <a:rPr lang="zh-CN" altLang="en-US" dirty="0"/>
              <a:t>能解释为什么要进行规格化</a:t>
            </a:r>
            <a:endParaRPr lang="en-US" altLang="zh-CN" dirty="0"/>
          </a:p>
          <a:p>
            <a:pPr>
              <a:spcBef>
                <a:spcPct val="45000"/>
              </a:spcBef>
              <a:defRPr/>
            </a:pPr>
            <a:r>
              <a:rPr lang="zh-CN" altLang="en-US" dirty="0"/>
              <a:t>能对浮点数进行规格化</a:t>
            </a:r>
            <a:endParaRPr lang="en-US" altLang="zh-CN"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回顾与练习二</a:t>
            </a:r>
            <a:endParaRPr lang="zh-CN" altLang="en-US" dirty="0"/>
          </a:p>
        </p:txBody>
      </p:sp>
      <p:sp>
        <p:nvSpPr>
          <p:cNvPr id="329731" name="Rectangle 3"/>
          <p:cNvSpPr>
            <a:spLocks noGrp="1" noChangeArrowheads="1"/>
          </p:cNvSpPr>
          <p:nvPr>
            <p:ph idx="1"/>
          </p:nvPr>
        </p:nvSpPr>
        <p:spPr>
          <a:xfrm>
            <a:off x="592667" y="987748"/>
            <a:ext cx="10922000" cy="2057999"/>
          </a:xfrm>
        </p:spPr>
        <p:txBody>
          <a:bodyPr/>
          <a:lstStyle/>
          <a:p>
            <a:pPr marL="342900" indent="-342900"/>
            <a:r>
              <a:rPr lang="en-US" altLang="zh-CN" sz="2400" dirty="0"/>
              <a:t>How about FP add associative? FALSE!</a:t>
            </a:r>
            <a:endParaRPr lang="en-US" altLang="zh-CN" sz="2400" dirty="0"/>
          </a:p>
          <a:p>
            <a:pPr marL="342900" indent="-342900">
              <a:buNone/>
            </a:pPr>
            <a:r>
              <a:rPr lang="en-US" altLang="zh-CN" sz="2400" dirty="0"/>
              <a:t>     </a:t>
            </a:r>
            <a:r>
              <a:rPr lang="en-US" altLang="zh-CN" sz="2400" dirty="0">
                <a:solidFill>
                  <a:schemeClr val="accent2"/>
                </a:solidFill>
              </a:rPr>
              <a:t>x = – 1.5 x 10</a:t>
            </a:r>
            <a:r>
              <a:rPr lang="en-US" altLang="zh-CN" sz="2400" baseline="30000" dirty="0">
                <a:solidFill>
                  <a:schemeClr val="accent2"/>
                </a:solidFill>
              </a:rPr>
              <a:t>38</a:t>
            </a:r>
            <a:r>
              <a:rPr lang="en-US" altLang="zh-CN" sz="2400" dirty="0">
                <a:solidFill>
                  <a:schemeClr val="accent2"/>
                </a:solidFill>
              </a:rPr>
              <a:t>,   y = 1.5 x 10</a:t>
            </a:r>
            <a:r>
              <a:rPr lang="en-US" altLang="zh-CN" sz="2400" baseline="30000" dirty="0">
                <a:solidFill>
                  <a:schemeClr val="accent2"/>
                </a:solidFill>
              </a:rPr>
              <a:t>38</a:t>
            </a:r>
            <a:r>
              <a:rPr lang="en-US" altLang="zh-CN" sz="2400" dirty="0">
                <a:solidFill>
                  <a:schemeClr val="accent2"/>
                </a:solidFill>
              </a:rPr>
              <a:t>,    z = 1.0</a:t>
            </a:r>
            <a:endParaRPr lang="en-US" altLang="zh-CN" sz="2400" dirty="0">
              <a:solidFill>
                <a:schemeClr val="accent2"/>
              </a:solidFill>
            </a:endParaRPr>
          </a:p>
          <a:p>
            <a:pPr marL="342900" indent="-342900">
              <a:buNone/>
            </a:pPr>
            <a:r>
              <a:rPr lang="en-US" altLang="zh-CN" sz="2400" dirty="0">
                <a:solidFill>
                  <a:srgbClr val="990000"/>
                </a:solidFill>
              </a:rPr>
              <a:t>        (</a:t>
            </a:r>
            <a:r>
              <a:rPr lang="en-US" altLang="zh-CN" sz="2400" dirty="0" err="1">
                <a:solidFill>
                  <a:srgbClr val="990000"/>
                </a:solidFill>
              </a:rPr>
              <a:t>x+y</a:t>
            </a:r>
            <a:r>
              <a:rPr lang="en-US" altLang="zh-CN" sz="2400" dirty="0">
                <a:solidFill>
                  <a:srgbClr val="990000"/>
                </a:solidFill>
              </a:rPr>
              <a:t>)+z = (–1.5x10</a:t>
            </a:r>
            <a:r>
              <a:rPr lang="en-US" altLang="zh-CN" sz="2400" baseline="30000" dirty="0">
                <a:solidFill>
                  <a:srgbClr val="990000"/>
                </a:solidFill>
              </a:rPr>
              <a:t>38</a:t>
            </a:r>
            <a:r>
              <a:rPr lang="en-US" altLang="zh-CN" sz="2400" dirty="0">
                <a:solidFill>
                  <a:srgbClr val="990000"/>
                </a:solidFill>
              </a:rPr>
              <a:t>+1.5x10</a:t>
            </a:r>
            <a:r>
              <a:rPr lang="en-US" altLang="zh-CN" sz="2400" baseline="30000" dirty="0">
                <a:solidFill>
                  <a:srgbClr val="990000"/>
                </a:solidFill>
              </a:rPr>
              <a:t>38 </a:t>
            </a:r>
            <a:r>
              <a:rPr lang="en-US" altLang="zh-CN" sz="2400" dirty="0">
                <a:solidFill>
                  <a:srgbClr val="990000"/>
                </a:solidFill>
              </a:rPr>
              <a:t>)</a:t>
            </a:r>
            <a:r>
              <a:rPr lang="en-US" altLang="zh-CN" sz="2400" baseline="30000" dirty="0">
                <a:solidFill>
                  <a:srgbClr val="990000"/>
                </a:solidFill>
              </a:rPr>
              <a:t> </a:t>
            </a:r>
            <a:r>
              <a:rPr lang="en-US" altLang="zh-CN" sz="2400" dirty="0">
                <a:solidFill>
                  <a:srgbClr val="990000"/>
                </a:solidFill>
              </a:rPr>
              <a:t>+1.0 = 1.0</a:t>
            </a:r>
            <a:endParaRPr lang="en-US" altLang="zh-CN" sz="2400" dirty="0">
              <a:solidFill>
                <a:srgbClr val="990000"/>
              </a:solidFill>
            </a:endParaRPr>
          </a:p>
          <a:p>
            <a:pPr marL="342900" indent="-342900">
              <a:buNone/>
            </a:pPr>
            <a:r>
              <a:rPr lang="en-US" altLang="zh-CN" sz="2400" dirty="0">
                <a:solidFill>
                  <a:srgbClr val="990000"/>
                </a:solidFill>
              </a:rPr>
              <a:t>        x+(</a:t>
            </a:r>
            <a:r>
              <a:rPr lang="en-US" altLang="zh-CN" sz="2400" dirty="0" err="1">
                <a:solidFill>
                  <a:srgbClr val="990000"/>
                </a:solidFill>
              </a:rPr>
              <a:t>y+z</a:t>
            </a:r>
            <a:r>
              <a:rPr lang="en-US" altLang="zh-CN" sz="2400" dirty="0">
                <a:solidFill>
                  <a:srgbClr val="990000"/>
                </a:solidFill>
              </a:rPr>
              <a:t>) = –1.5x10</a:t>
            </a:r>
            <a:r>
              <a:rPr lang="en-US" altLang="zh-CN" sz="2400" baseline="30000" dirty="0">
                <a:solidFill>
                  <a:srgbClr val="990000"/>
                </a:solidFill>
              </a:rPr>
              <a:t>38</a:t>
            </a:r>
            <a:r>
              <a:rPr lang="en-US" altLang="zh-CN" sz="2400" dirty="0">
                <a:solidFill>
                  <a:srgbClr val="990000"/>
                </a:solidFill>
              </a:rPr>
              <a:t>+ (1.5x10</a:t>
            </a:r>
            <a:r>
              <a:rPr lang="en-US" altLang="zh-CN" sz="2400" baseline="30000" dirty="0">
                <a:solidFill>
                  <a:srgbClr val="990000"/>
                </a:solidFill>
              </a:rPr>
              <a:t>38</a:t>
            </a:r>
            <a:r>
              <a:rPr lang="en-US" altLang="zh-CN" sz="2400" dirty="0">
                <a:solidFill>
                  <a:srgbClr val="990000"/>
                </a:solidFill>
              </a:rPr>
              <a:t>+1.0) = 0.0</a:t>
            </a:r>
            <a:endParaRPr lang="en-US" altLang="zh-CN" sz="2400" dirty="0">
              <a:solidFill>
                <a:srgbClr val="990000"/>
              </a:solidFill>
            </a:endParaRPr>
          </a:p>
          <a:p>
            <a:pPr marL="342900" indent="-342900">
              <a:lnSpc>
                <a:spcPct val="90000"/>
              </a:lnSpc>
              <a:buNone/>
            </a:pPr>
            <a:endParaRPr lang="zh-CN" altLang="en-US" sz="2400" baseline="30000" dirty="0">
              <a:solidFill>
                <a:srgbClr val="99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blinds(horizontal)">
                                      <p:cBhvr>
                                        <p:cTn id="7" dur="500"/>
                                        <p:tgtEl>
                                          <p:spTgt spid="329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9731">
                                            <p:txEl>
                                              <p:pRg st="1" end="1"/>
                                            </p:txEl>
                                          </p:spTgt>
                                        </p:tgtEl>
                                        <p:attrNameLst>
                                          <p:attrName>style.visibility</p:attrName>
                                        </p:attrNameLst>
                                      </p:cBhvr>
                                      <p:to>
                                        <p:strVal val="visible"/>
                                      </p:to>
                                    </p:set>
                                    <p:animEffect transition="in" filter="blinds(horizontal)">
                                      <p:cBhvr>
                                        <p:cTn id="12" dur="500"/>
                                        <p:tgtEl>
                                          <p:spTgt spid="329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blinds(horizontal)">
                                      <p:cBhvr>
                                        <p:cTn id="17" dur="500"/>
                                        <p:tgtEl>
                                          <p:spTgt spid="329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9731">
                                            <p:txEl>
                                              <p:pRg st="3" end="3"/>
                                            </p:txEl>
                                          </p:spTgt>
                                        </p:tgtEl>
                                        <p:attrNameLst>
                                          <p:attrName>style.visibility</p:attrName>
                                        </p:attrNameLst>
                                      </p:cBhvr>
                                      <p:to>
                                        <p:strVal val="visible"/>
                                      </p:to>
                                    </p:set>
                                    <p:animEffect transition="in" filter="blinds(horizontal)">
                                      <p:cBhvr>
                                        <p:cTn id="22" dur="500"/>
                                        <p:tgtEl>
                                          <p:spTgt spid="329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endParaRPr lang="zh-CN" altLang="en-US" dirty="0"/>
          </a:p>
        </p:txBody>
      </p:sp>
      <p:sp>
        <p:nvSpPr>
          <p:cNvPr id="3" name="内容占位符 2"/>
          <p:cNvSpPr>
            <a:spLocks noGrp="1"/>
          </p:cNvSpPr>
          <p:nvPr>
            <p:ph idx="1"/>
          </p:nvPr>
        </p:nvSpPr>
        <p:spPr>
          <a:xfrm>
            <a:off x="592667" y="987748"/>
            <a:ext cx="10922000" cy="1553246"/>
          </a:xfrm>
        </p:spPr>
        <p:txBody>
          <a:bodyPr/>
          <a:lstStyle/>
          <a:p>
            <a:pPr>
              <a:spcBef>
                <a:spcPct val="45000"/>
              </a:spcBef>
              <a:defRPr/>
            </a:pPr>
            <a:r>
              <a:rPr lang="zh-CN" altLang="en-US" dirty="0" smtClean="0"/>
              <a:t>数据</a:t>
            </a:r>
            <a:r>
              <a:rPr lang="zh-CN" altLang="en-US" dirty="0"/>
              <a:t>的宽度与存储</a:t>
            </a:r>
            <a:endParaRPr lang="en-US" altLang="zh-CN" dirty="0"/>
          </a:p>
          <a:p>
            <a:pPr lvl="1">
              <a:spcBef>
                <a:spcPct val="45000"/>
              </a:spcBef>
              <a:defRPr/>
            </a:pPr>
            <a:r>
              <a:rPr lang="zh-CN" altLang="en-US" dirty="0"/>
              <a:t>数据的宽度和单位</a:t>
            </a:r>
            <a:endParaRPr lang="en-US" altLang="zh-CN" dirty="0"/>
          </a:p>
          <a:p>
            <a:pPr lvl="1">
              <a:spcBef>
                <a:spcPct val="45000"/>
              </a:spcBef>
              <a:defRPr/>
            </a:pPr>
            <a:r>
              <a:rPr lang="zh-CN" altLang="en-US" dirty="0"/>
              <a:t>数据的存储和排列顺序</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repeatCount="indefinite" fill="hold" nodeType="withEffect">
                                  <p:stCondLst>
                                    <p:cond delay="0"/>
                                  </p:stCondLst>
                                  <p:endCondLst>
                                    <p:cond evt="onNext" delay="0">
                                      <p:tgtEl>
                                        <p:sldTgt/>
                                      </p:tgtEl>
                                    </p:cond>
                                  </p:endCondLst>
                                  <p:childTnLst>
                                    <p:anim calcmode="discrete" valueType="str">
                                      <p:cBhvr override="childStyle">
                                        <p:cTn id="6" dur="5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7" presetID="10" presetClass="emph" presetSubtype="0" repeatCount="indefinite" fill="hold" nodeType="withEffect">
                                  <p:stCondLst>
                                    <p:cond delay="0"/>
                                  </p:stCondLst>
                                  <p:endCondLst>
                                    <p:cond evt="onNext" delay="0">
                                      <p:tgtEl>
                                        <p:sldTgt/>
                                      </p:tgtEl>
                                    </p:cond>
                                  </p:endCondLst>
                                  <p:childTnLst>
                                    <p:anim calcmode="discrete" valueType="str">
                                      <p:cBhvr override="childStyle">
                                        <p:cTn id="8" dur="500" fill="hold"/>
                                        <p:tgtEl>
                                          <p:spTgt spid="3">
                                            <p:txEl>
                                              <p:pRg st="1" end="1"/>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9" presetID="10" presetClass="emph" presetSubtype="0" repeatCount="indefinite" fill="hold" nodeType="withEffect">
                                  <p:stCondLst>
                                    <p:cond delay="0"/>
                                  </p:stCondLst>
                                  <p:endCondLst>
                                    <p:cond evt="onNext" delay="0">
                                      <p:tgtEl>
                                        <p:sldTgt/>
                                      </p:tgtEl>
                                    </p:cond>
                                  </p:endCondLst>
                                  <p:childTnLst>
                                    <p:anim calcmode="discrete" valueType="str">
                                      <p:cBhvr override="childStyle">
                                        <p:cTn id="10" dur="500" fill="hold"/>
                                        <p:tgtEl>
                                          <p:spTgt spid="3">
                                            <p:txEl>
                                              <p:pRg st="2" end="2"/>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1" presetID="3" presetClass="emph" presetSubtype="2" fill="hold" grpId="0" nodeType="withEffect">
                                  <p:stCondLst>
                                    <p:cond delay="0"/>
                                  </p:stCondLst>
                                  <p:childTnLst>
                                    <p:animClr clrSpc="rgb" dir="cw">
                                      <p:cBhvr override="childStyle">
                                        <p:cTn id="12" dur="2000" fill="hold"/>
                                        <p:tgtEl>
                                          <p:spTgt spid="3">
                                            <p:txEl>
                                              <p:pRg st="0" end="0"/>
                                            </p:txEl>
                                          </p:spTgt>
                                        </p:tgtEl>
                                        <p:attrNameLst>
                                          <p:attrName>style.color</p:attrName>
                                        </p:attrNameLst>
                                      </p:cBhvr>
                                      <p:to>
                                        <a:srgbClr val="FF0000"/>
                                      </p:to>
                                    </p:animClr>
                                  </p:childTnLst>
                                </p:cTn>
                              </p:par>
                              <p:par>
                                <p:cTn id="13" presetID="3" presetClass="emph" presetSubtype="2" fill="hold" grpId="0" nodeType="withEffect">
                                  <p:stCondLst>
                                    <p:cond delay="0"/>
                                  </p:stCondLst>
                                  <p:childTnLst>
                                    <p:animClr clrSpc="rgb" dir="cw">
                                      <p:cBhvr override="childStyle">
                                        <p:cTn id="14" dur="2000" fill="hold"/>
                                        <p:tgtEl>
                                          <p:spTgt spid="3">
                                            <p:txEl>
                                              <p:pRg st="1" end="1"/>
                                            </p:txEl>
                                          </p:spTgt>
                                        </p:tgtEl>
                                        <p:attrNameLst>
                                          <p:attrName>style.color</p:attrName>
                                        </p:attrNameLst>
                                      </p:cBhvr>
                                      <p:to>
                                        <a:srgbClr val="FF0000"/>
                                      </p:to>
                                    </p:animClr>
                                  </p:childTnLst>
                                </p:cTn>
                              </p:par>
                              <p:par>
                                <p:cTn id="15" presetID="3" presetClass="emph" presetSubtype="2" fill="hold" grpId="0" nodeType="withEffect">
                                  <p:stCondLst>
                                    <p:cond delay="0"/>
                                  </p:stCondLst>
                                  <p:childTnLst>
                                    <p:animClr clrSpc="rgb" dir="cw">
                                      <p:cBhvr override="childStyle">
                                        <p:cTn id="16" dur="2000" fill="hold"/>
                                        <p:tgtEl>
                                          <p:spTgt spid="3">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数据的宽度与</a:t>
            </a:r>
            <a:r>
              <a:rPr lang="zh-CN" altLang="en-US" dirty="0" smtClean="0">
                <a:solidFill>
                  <a:schemeClr val="tx1"/>
                </a:solidFill>
              </a:rPr>
              <a:t>存储</a:t>
            </a:r>
            <a:r>
              <a:rPr lang="zh-CN" altLang="en-US" dirty="0" smtClean="0"/>
              <a:t>学习目标</a:t>
            </a:r>
            <a:endParaRPr lang="zh-CN" altLang="en-US" dirty="0"/>
          </a:p>
        </p:txBody>
      </p:sp>
      <p:sp>
        <p:nvSpPr>
          <p:cNvPr id="3" name="内容占位符 2"/>
          <p:cNvSpPr>
            <a:spLocks noGrp="1"/>
          </p:cNvSpPr>
          <p:nvPr>
            <p:ph idx="1"/>
          </p:nvPr>
        </p:nvSpPr>
        <p:spPr>
          <a:xfrm>
            <a:off x="592667" y="987748"/>
            <a:ext cx="10922000" cy="1731756"/>
          </a:xfrm>
        </p:spPr>
        <p:txBody>
          <a:bodyPr/>
          <a:lstStyle/>
          <a:p>
            <a:pPr>
              <a:spcBef>
                <a:spcPct val="45000"/>
              </a:spcBef>
              <a:defRPr/>
            </a:pPr>
            <a:r>
              <a:rPr lang="zh-CN" altLang="en-US" dirty="0" smtClean="0"/>
              <a:t>能</a:t>
            </a:r>
            <a:r>
              <a:rPr lang="zh-CN" altLang="en-US" dirty="0"/>
              <a:t>阐述在计算机内部常用的数据宽度和单位</a:t>
            </a:r>
            <a:endParaRPr lang="en-US" altLang="zh-CN" dirty="0"/>
          </a:p>
          <a:p>
            <a:pPr>
              <a:spcBef>
                <a:spcPct val="45000"/>
              </a:spcBef>
              <a:defRPr/>
            </a:pPr>
            <a:r>
              <a:rPr lang="zh-CN" altLang="en-US" dirty="0"/>
              <a:t>能区分大端方式和小端方式</a:t>
            </a:r>
            <a:endParaRPr lang="en-US" altLang="zh-CN" dirty="0"/>
          </a:p>
          <a:p>
            <a:pPr>
              <a:spcBef>
                <a:spcPct val="45000"/>
              </a:spcBef>
              <a:defRPr/>
            </a:pPr>
            <a:r>
              <a:rPr lang="zh-CN" altLang="en-US" dirty="0"/>
              <a:t>会针对数据的存储分析计算机采用的是大端还是小端方式</a:t>
            </a:r>
            <a:endParaRPr lang="en-US" altLang="zh-CN" dirty="0">
              <a:solidFill>
                <a:srgbClr val="FF0000"/>
              </a:solidFill>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数据的宽度与存储</a:t>
            </a:r>
            <a:r>
              <a:rPr lang="en-US" altLang="zh-CN" dirty="0"/>
              <a:t>-</a:t>
            </a:r>
            <a:r>
              <a:rPr lang="zh-CN" altLang="en-US" dirty="0">
                <a:solidFill>
                  <a:srgbClr val="003399"/>
                </a:solidFill>
              </a:rPr>
              <a:t>数据的宽度和单位</a:t>
            </a:r>
            <a:endParaRPr lang="zh-CN" altLang="en-US" dirty="0">
              <a:solidFill>
                <a:srgbClr val="003399"/>
              </a:solidFill>
            </a:endParaRPr>
          </a:p>
        </p:txBody>
      </p:sp>
      <p:sp>
        <p:nvSpPr>
          <p:cNvPr id="421891" name="Rectangle 3"/>
          <p:cNvSpPr>
            <a:spLocks noGrp="1" noChangeArrowheads="1"/>
          </p:cNvSpPr>
          <p:nvPr>
            <p:ph idx="1"/>
          </p:nvPr>
        </p:nvSpPr>
        <p:spPr/>
        <p:txBody>
          <a:bodyPr/>
          <a:lstStyle/>
          <a:p>
            <a:pPr>
              <a:lnSpc>
                <a:spcPct val="100000"/>
              </a:lnSpc>
              <a:spcBef>
                <a:spcPct val="45000"/>
              </a:spcBef>
            </a:pPr>
            <a:r>
              <a:rPr lang="zh-CN" altLang="en-US" dirty="0">
                <a:solidFill>
                  <a:srgbClr val="FF0000"/>
                </a:solidFill>
              </a:rPr>
              <a:t>比特（</a:t>
            </a:r>
            <a:r>
              <a:rPr lang="en-US" altLang="zh-CN" dirty="0">
                <a:solidFill>
                  <a:srgbClr val="FF0000"/>
                </a:solidFill>
              </a:rPr>
              <a:t>bit</a:t>
            </a:r>
            <a:r>
              <a:rPr lang="zh-CN" altLang="en-US" dirty="0">
                <a:solidFill>
                  <a:srgbClr val="FF0000"/>
                </a:solidFill>
              </a:rPr>
              <a:t>）</a:t>
            </a:r>
            <a:r>
              <a:rPr lang="zh-CN" altLang="en-US" dirty="0"/>
              <a:t>是计算机中处理、存储、传输信息的最小单位</a:t>
            </a:r>
            <a:endParaRPr lang="zh-CN" altLang="en-US" dirty="0"/>
          </a:p>
          <a:p>
            <a:pPr>
              <a:lnSpc>
                <a:spcPct val="100000"/>
              </a:lnSpc>
              <a:spcBef>
                <a:spcPct val="45000"/>
              </a:spcBef>
            </a:pPr>
            <a:r>
              <a:rPr lang="zh-CN" altLang="en-US" dirty="0"/>
              <a:t>二进制信息的计量单位是</a:t>
            </a:r>
            <a:r>
              <a:rPr lang="zh-CN" altLang="en-US" dirty="0">
                <a:solidFill>
                  <a:srgbClr val="FF0000"/>
                </a:solidFill>
              </a:rPr>
              <a:t>“字节”(</a:t>
            </a:r>
            <a:r>
              <a:rPr lang="en-US" altLang="zh-CN" dirty="0">
                <a:solidFill>
                  <a:srgbClr val="FF0000"/>
                </a:solidFill>
              </a:rPr>
              <a:t>Byte)</a:t>
            </a:r>
            <a:r>
              <a:rPr lang="en-US" altLang="zh-CN" dirty="0"/>
              <a:t>，</a:t>
            </a:r>
            <a:r>
              <a:rPr lang="zh-CN" altLang="en-US" dirty="0"/>
              <a:t>也称“位组”</a:t>
            </a:r>
            <a:endParaRPr lang="zh-CN" altLang="en-US" dirty="0"/>
          </a:p>
          <a:p>
            <a:pPr lvl="1">
              <a:lnSpc>
                <a:spcPct val="100000"/>
              </a:lnSpc>
              <a:spcBef>
                <a:spcPct val="45000"/>
              </a:spcBef>
            </a:pPr>
            <a:r>
              <a:rPr lang="zh-CN" altLang="en-US" dirty="0"/>
              <a:t>现代计算机中，存储器按字节编址</a:t>
            </a:r>
            <a:endParaRPr lang="zh-CN" altLang="en-US" dirty="0"/>
          </a:p>
          <a:p>
            <a:pPr lvl="1">
              <a:lnSpc>
                <a:spcPct val="100000"/>
              </a:lnSpc>
              <a:spcBef>
                <a:spcPct val="45000"/>
              </a:spcBef>
            </a:pPr>
            <a:r>
              <a:rPr lang="zh-CN" altLang="en-US" dirty="0"/>
              <a:t>字节是最小可寻址单位 </a:t>
            </a:r>
            <a:r>
              <a:rPr lang="en-US" altLang="zh-CN" i="1" dirty="0"/>
              <a:t>(addressable </a:t>
            </a:r>
            <a:r>
              <a:rPr lang="en-US" altLang="zh-CN" dirty="0"/>
              <a:t>unit </a:t>
            </a:r>
            <a:r>
              <a:rPr lang="en-US" altLang="zh-CN" i="1" dirty="0"/>
              <a:t>)</a:t>
            </a:r>
            <a:r>
              <a:rPr lang="en-US" altLang="zh-CN" dirty="0"/>
              <a:t> </a:t>
            </a:r>
            <a:endParaRPr lang="en-US" altLang="zh-CN" dirty="0"/>
          </a:p>
          <a:p>
            <a:pPr lvl="1">
              <a:lnSpc>
                <a:spcPct val="100000"/>
              </a:lnSpc>
              <a:spcBef>
                <a:spcPct val="45000"/>
              </a:spcBef>
            </a:pPr>
            <a:r>
              <a:rPr lang="zh-CN" altLang="en-US" dirty="0"/>
              <a:t>如果以字节为一个排列单位，则</a:t>
            </a:r>
            <a:r>
              <a:rPr lang="en-US" altLang="zh-CN" dirty="0"/>
              <a:t>LSB</a:t>
            </a:r>
            <a:r>
              <a:rPr lang="zh-CN" altLang="en-US" dirty="0"/>
              <a:t>表示最低有效字节，</a:t>
            </a:r>
            <a:r>
              <a:rPr lang="en-US" altLang="zh-CN" dirty="0"/>
              <a:t>MSB</a:t>
            </a:r>
            <a:r>
              <a:rPr lang="zh-CN" altLang="en-US" dirty="0"/>
              <a:t>表示最高有效字节</a:t>
            </a:r>
            <a:endParaRPr lang="zh-CN" altLang="en-US" dirty="0"/>
          </a:p>
          <a:p>
            <a:pPr>
              <a:lnSpc>
                <a:spcPct val="100000"/>
              </a:lnSpc>
              <a:spcBef>
                <a:spcPct val="45000"/>
              </a:spcBef>
            </a:pPr>
            <a:r>
              <a:rPr lang="zh-CN" altLang="en-US" dirty="0"/>
              <a:t>除比特和字节外，还经常使用</a:t>
            </a:r>
            <a:r>
              <a:rPr lang="zh-CN" altLang="en-US" dirty="0">
                <a:solidFill>
                  <a:srgbClr val="FF0000"/>
                </a:solidFill>
              </a:rPr>
              <a:t>“字”(</a:t>
            </a:r>
            <a:r>
              <a:rPr lang="en-US" altLang="zh-CN" dirty="0">
                <a:solidFill>
                  <a:srgbClr val="FF0000"/>
                </a:solidFill>
              </a:rPr>
              <a:t>word)</a:t>
            </a:r>
            <a:r>
              <a:rPr lang="zh-CN" altLang="en-US" dirty="0"/>
              <a:t>作为单位</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18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18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1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数据的宽度与存储</a:t>
            </a:r>
            <a:r>
              <a:rPr lang="en-US" altLang="zh-CN" dirty="0"/>
              <a:t>-</a:t>
            </a:r>
            <a:r>
              <a:rPr lang="zh-CN" altLang="en-US" dirty="0">
                <a:solidFill>
                  <a:srgbClr val="003399"/>
                </a:solidFill>
              </a:rPr>
              <a:t>数据的宽度和单位</a:t>
            </a:r>
            <a:endParaRPr lang="zh-CN" altLang="en-US" dirty="0"/>
          </a:p>
        </p:txBody>
      </p:sp>
      <p:sp>
        <p:nvSpPr>
          <p:cNvPr id="463875" name="Rectangle 3"/>
          <p:cNvSpPr>
            <a:spLocks noGrp="1" noChangeArrowheads="1"/>
          </p:cNvSpPr>
          <p:nvPr>
            <p:ph idx="1"/>
          </p:nvPr>
        </p:nvSpPr>
        <p:spPr>
          <a:xfrm>
            <a:off x="592667" y="987748"/>
            <a:ext cx="10922000" cy="5437386"/>
          </a:xfrm>
        </p:spPr>
        <p:txBody>
          <a:bodyPr/>
          <a:lstStyle/>
          <a:p>
            <a:r>
              <a:rPr lang="zh-CN" altLang="en-US" dirty="0">
                <a:ea typeface="黑体" panose="02010609060101010101" pitchFamily="49" charset="-122"/>
              </a:rPr>
              <a:t>存储二进制信息时的度量单位要比字节或字大得多，经常使用的单位有：</a:t>
            </a:r>
            <a:endParaRPr lang="zh-CN" altLang="en-US" dirty="0">
              <a:ea typeface="黑体" panose="02010609060101010101" pitchFamily="49" charset="-122"/>
            </a:endParaRPr>
          </a:p>
          <a:p>
            <a:pPr lvl="1"/>
            <a:r>
              <a:rPr lang="zh-CN" altLang="en-US" dirty="0">
                <a:ea typeface="黑体" panose="02010609060101010101" pitchFamily="49" charset="-122"/>
              </a:rPr>
              <a:t>    “千字节”(</a:t>
            </a:r>
            <a:r>
              <a:rPr lang="en-US" altLang="zh-CN" dirty="0">
                <a:solidFill>
                  <a:srgbClr val="CC0000"/>
                </a:solidFill>
                <a:ea typeface="黑体" panose="02010609060101010101" pitchFamily="49" charset="-122"/>
              </a:rPr>
              <a:t>K</a:t>
            </a:r>
            <a:r>
              <a:rPr lang="en-US" altLang="zh-CN" dirty="0">
                <a:ea typeface="黑体" panose="02010609060101010101" pitchFamily="49" charset="-122"/>
              </a:rPr>
              <a:t>B)，1KB=2</a:t>
            </a:r>
            <a:r>
              <a:rPr lang="en-US" altLang="zh-CN" baseline="30000" dirty="0">
                <a:ea typeface="黑体" panose="02010609060101010101" pitchFamily="49" charset="-122"/>
              </a:rPr>
              <a:t>10</a:t>
            </a:r>
            <a:r>
              <a:rPr lang="zh-CN" altLang="en-US" dirty="0">
                <a:ea typeface="黑体" panose="02010609060101010101" pitchFamily="49" charset="-122"/>
              </a:rPr>
              <a:t>字节=1024</a:t>
            </a:r>
            <a:r>
              <a:rPr lang="en-US" altLang="zh-CN" dirty="0">
                <a:ea typeface="黑体" panose="02010609060101010101" pitchFamily="49" charset="-122"/>
              </a:rPr>
              <a:t>B</a:t>
            </a:r>
            <a:endParaRPr lang="en-US" altLang="zh-CN" dirty="0">
              <a:ea typeface="黑体" panose="02010609060101010101" pitchFamily="49" charset="-122"/>
            </a:endParaRPr>
          </a:p>
          <a:p>
            <a:pPr lvl="1"/>
            <a:r>
              <a:rPr lang="en-US" altLang="zh-CN" dirty="0">
                <a:ea typeface="黑体" panose="02010609060101010101" pitchFamily="49" charset="-122"/>
              </a:rPr>
              <a:t>    “</a:t>
            </a:r>
            <a:r>
              <a:rPr lang="zh-CN" altLang="en-US" dirty="0">
                <a:ea typeface="黑体" panose="02010609060101010101" pitchFamily="49" charset="-122"/>
              </a:rPr>
              <a:t>兆字节”(</a:t>
            </a:r>
            <a:r>
              <a:rPr lang="en-US" altLang="zh-CN" dirty="0">
                <a:ea typeface="黑体" panose="02010609060101010101" pitchFamily="49" charset="-122"/>
              </a:rPr>
              <a:t>MB)，1MB=2</a:t>
            </a:r>
            <a:r>
              <a:rPr lang="en-US" altLang="zh-CN" baseline="30000" dirty="0">
                <a:ea typeface="黑体" panose="02010609060101010101" pitchFamily="49" charset="-122"/>
              </a:rPr>
              <a:t>20</a:t>
            </a:r>
            <a:r>
              <a:rPr lang="zh-CN" altLang="en-US" dirty="0">
                <a:ea typeface="黑体" panose="02010609060101010101" pitchFamily="49" charset="-122"/>
              </a:rPr>
              <a:t>字节=1024</a:t>
            </a:r>
            <a:r>
              <a:rPr lang="en-US" altLang="zh-CN" dirty="0">
                <a:ea typeface="黑体" panose="02010609060101010101" pitchFamily="49" charset="-122"/>
              </a:rPr>
              <a:t>KB</a:t>
            </a:r>
            <a:endParaRPr lang="en-US" altLang="zh-CN" dirty="0">
              <a:ea typeface="黑体" panose="02010609060101010101" pitchFamily="49" charset="-122"/>
            </a:endParaRPr>
          </a:p>
          <a:p>
            <a:pPr lvl="1"/>
            <a:r>
              <a:rPr lang="en-US" altLang="zh-CN" dirty="0">
                <a:ea typeface="黑体" panose="02010609060101010101" pitchFamily="49" charset="-122"/>
              </a:rPr>
              <a:t>    “</a:t>
            </a:r>
            <a:r>
              <a:rPr lang="zh-CN" altLang="en-US" dirty="0">
                <a:ea typeface="黑体" panose="02010609060101010101" pitchFamily="49" charset="-122"/>
              </a:rPr>
              <a:t>千兆字节”(</a:t>
            </a:r>
            <a:r>
              <a:rPr lang="en-US" altLang="zh-CN" dirty="0">
                <a:ea typeface="黑体" panose="02010609060101010101" pitchFamily="49" charset="-122"/>
              </a:rPr>
              <a:t>GB)，1GB=2</a:t>
            </a:r>
            <a:r>
              <a:rPr lang="en-US" altLang="zh-CN" baseline="30000" dirty="0">
                <a:ea typeface="黑体" panose="02010609060101010101" pitchFamily="49" charset="-122"/>
              </a:rPr>
              <a:t>30</a:t>
            </a:r>
            <a:r>
              <a:rPr lang="zh-CN" altLang="en-US" dirty="0">
                <a:ea typeface="黑体" panose="02010609060101010101" pitchFamily="49" charset="-122"/>
              </a:rPr>
              <a:t>字节=1024</a:t>
            </a:r>
            <a:r>
              <a:rPr lang="en-US" altLang="zh-CN" dirty="0">
                <a:ea typeface="黑体" panose="02010609060101010101" pitchFamily="49" charset="-122"/>
              </a:rPr>
              <a:t>MB</a:t>
            </a:r>
            <a:endParaRPr lang="en-US" altLang="zh-CN" dirty="0">
              <a:ea typeface="黑体" panose="02010609060101010101" pitchFamily="49" charset="-122"/>
            </a:endParaRPr>
          </a:p>
          <a:p>
            <a:pPr lvl="1"/>
            <a:r>
              <a:rPr lang="en-US" altLang="zh-CN" dirty="0">
                <a:ea typeface="黑体" panose="02010609060101010101" pitchFamily="49" charset="-122"/>
              </a:rPr>
              <a:t>    “</a:t>
            </a:r>
            <a:r>
              <a:rPr lang="zh-CN" altLang="en-US" dirty="0">
                <a:ea typeface="黑体" panose="02010609060101010101" pitchFamily="49" charset="-122"/>
              </a:rPr>
              <a:t>兆兆字节”(</a:t>
            </a:r>
            <a:r>
              <a:rPr lang="en-US" altLang="zh-CN" dirty="0">
                <a:ea typeface="黑体" panose="02010609060101010101" pitchFamily="49" charset="-122"/>
              </a:rPr>
              <a:t>TB)，1TB=2</a:t>
            </a:r>
            <a:r>
              <a:rPr lang="en-US" altLang="zh-CN" baseline="30000" dirty="0">
                <a:ea typeface="黑体" panose="02010609060101010101" pitchFamily="49" charset="-122"/>
              </a:rPr>
              <a:t>40</a:t>
            </a:r>
            <a:r>
              <a:rPr lang="zh-CN" altLang="en-US" dirty="0">
                <a:ea typeface="黑体" panose="02010609060101010101" pitchFamily="49" charset="-122"/>
              </a:rPr>
              <a:t>字节=1024</a:t>
            </a:r>
            <a:r>
              <a:rPr lang="en-US" altLang="zh-CN" dirty="0">
                <a:ea typeface="黑体" panose="02010609060101010101" pitchFamily="49" charset="-122"/>
              </a:rPr>
              <a:t>GB</a:t>
            </a:r>
            <a:endParaRPr lang="en-US" altLang="zh-CN" dirty="0">
              <a:ea typeface="黑体" panose="02010609060101010101" pitchFamily="49" charset="-122"/>
            </a:endParaRPr>
          </a:p>
          <a:p>
            <a:r>
              <a:rPr lang="zh-CN" altLang="en-US" dirty="0">
                <a:ea typeface="黑体" panose="02010609060101010101" pitchFamily="49" charset="-122"/>
              </a:rPr>
              <a:t>通信中的带宽使用的单位有：</a:t>
            </a:r>
            <a:endParaRPr lang="zh-CN" altLang="en-US" dirty="0">
              <a:ea typeface="黑体" panose="02010609060101010101" pitchFamily="49" charset="-122"/>
            </a:endParaRPr>
          </a:p>
          <a:p>
            <a:pPr lvl="1"/>
            <a:r>
              <a:rPr lang="zh-CN" altLang="en-US" dirty="0">
                <a:ea typeface="黑体" panose="02010609060101010101" pitchFamily="49" charset="-122"/>
              </a:rPr>
              <a:t>    “千比特</a:t>
            </a:r>
            <a:r>
              <a:rPr lang="en-US" altLang="zh-CN" dirty="0">
                <a:ea typeface="黑体" panose="02010609060101010101" pitchFamily="49" charset="-122"/>
              </a:rPr>
              <a:t>/</a:t>
            </a:r>
            <a:r>
              <a:rPr lang="zh-CN" altLang="en-US" dirty="0">
                <a:ea typeface="黑体" panose="02010609060101010101" pitchFamily="49" charset="-122"/>
              </a:rPr>
              <a:t>秒”</a:t>
            </a:r>
            <a:r>
              <a:rPr lang="en-US" altLang="zh-CN" dirty="0">
                <a:ea typeface="黑体" panose="02010609060101010101" pitchFamily="49" charset="-122"/>
              </a:rPr>
              <a:t>(</a:t>
            </a:r>
            <a:r>
              <a:rPr lang="en-US" altLang="zh-CN" dirty="0">
                <a:solidFill>
                  <a:srgbClr val="CC0000"/>
                </a:solidFill>
                <a:ea typeface="黑体" panose="02010609060101010101" pitchFamily="49" charset="-122"/>
              </a:rPr>
              <a:t>k</a:t>
            </a:r>
            <a:r>
              <a:rPr lang="en-US" altLang="zh-CN" dirty="0">
                <a:ea typeface="黑体" panose="02010609060101010101" pitchFamily="49" charset="-122"/>
              </a:rPr>
              <a:t>b/s)，1kbps=10</a:t>
            </a:r>
            <a:r>
              <a:rPr lang="en-US" altLang="zh-CN" baseline="30000" dirty="0">
                <a:ea typeface="黑体" panose="02010609060101010101" pitchFamily="49" charset="-122"/>
              </a:rPr>
              <a:t>3 </a:t>
            </a:r>
            <a:r>
              <a:rPr lang="en-US" altLang="zh-CN" dirty="0">
                <a:ea typeface="黑体" panose="02010609060101010101" pitchFamily="49" charset="-122"/>
              </a:rPr>
              <a:t>b/s</a:t>
            </a:r>
            <a:r>
              <a:rPr lang="zh-CN" altLang="en-US" dirty="0">
                <a:ea typeface="黑体" panose="02010609060101010101" pitchFamily="49" charset="-122"/>
              </a:rPr>
              <a:t>=1000 </a:t>
            </a:r>
            <a:r>
              <a:rPr lang="en-US" altLang="zh-CN" dirty="0">
                <a:ea typeface="黑体" panose="02010609060101010101" pitchFamily="49" charset="-122"/>
              </a:rPr>
              <a:t>bps</a:t>
            </a:r>
            <a:endParaRPr lang="en-US" altLang="zh-CN" dirty="0">
              <a:ea typeface="黑体" panose="02010609060101010101" pitchFamily="49" charset="-122"/>
            </a:endParaRPr>
          </a:p>
          <a:p>
            <a:pPr lvl="1"/>
            <a:r>
              <a:rPr lang="en-US" altLang="zh-CN" dirty="0">
                <a:ea typeface="黑体" panose="02010609060101010101" pitchFamily="49" charset="-122"/>
              </a:rPr>
              <a:t>    “</a:t>
            </a:r>
            <a:r>
              <a:rPr lang="zh-CN" altLang="en-US" dirty="0">
                <a:ea typeface="黑体" panose="02010609060101010101" pitchFamily="49" charset="-122"/>
              </a:rPr>
              <a:t>兆比特</a:t>
            </a:r>
            <a:r>
              <a:rPr lang="en-US" altLang="zh-CN" dirty="0">
                <a:ea typeface="黑体" panose="02010609060101010101" pitchFamily="49" charset="-122"/>
              </a:rPr>
              <a:t>/</a:t>
            </a:r>
            <a:r>
              <a:rPr lang="zh-CN" altLang="en-US" dirty="0">
                <a:ea typeface="黑体" panose="02010609060101010101" pitchFamily="49" charset="-122"/>
              </a:rPr>
              <a:t>秒”(</a:t>
            </a:r>
            <a:r>
              <a:rPr lang="en-US" altLang="zh-CN" dirty="0">
                <a:ea typeface="黑体" panose="02010609060101010101" pitchFamily="49" charset="-122"/>
              </a:rPr>
              <a:t>Mb/s)，1Mbps=10</a:t>
            </a:r>
            <a:r>
              <a:rPr lang="en-US" altLang="zh-CN" baseline="30000" dirty="0">
                <a:ea typeface="黑体" panose="02010609060101010101" pitchFamily="49" charset="-122"/>
              </a:rPr>
              <a:t>6 </a:t>
            </a:r>
            <a:r>
              <a:rPr lang="en-US" altLang="zh-CN" dirty="0">
                <a:ea typeface="黑体" panose="02010609060101010101" pitchFamily="49" charset="-122"/>
              </a:rPr>
              <a:t>b/s</a:t>
            </a:r>
            <a:r>
              <a:rPr lang="en-US" altLang="zh-CN" baseline="30000" dirty="0">
                <a:ea typeface="黑体" panose="02010609060101010101" pitchFamily="49" charset="-122"/>
              </a:rPr>
              <a:t> </a:t>
            </a:r>
            <a:r>
              <a:rPr lang="zh-CN" altLang="en-US" dirty="0">
                <a:ea typeface="黑体" panose="02010609060101010101" pitchFamily="49" charset="-122"/>
              </a:rPr>
              <a:t>=1000 </a:t>
            </a:r>
            <a:r>
              <a:rPr lang="en-US" altLang="zh-CN" dirty="0">
                <a:ea typeface="黑体" panose="02010609060101010101" pitchFamily="49" charset="-122"/>
              </a:rPr>
              <a:t>kbps</a:t>
            </a:r>
            <a:endParaRPr lang="en-US" altLang="zh-CN" dirty="0">
              <a:ea typeface="黑体" panose="02010609060101010101" pitchFamily="49" charset="-122"/>
            </a:endParaRPr>
          </a:p>
          <a:p>
            <a:pPr lvl="1"/>
            <a:r>
              <a:rPr lang="en-US" altLang="zh-CN" dirty="0">
                <a:ea typeface="黑体" panose="02010609060101010101" pitchFamily="49" charset="-122"/>
              </a:rPr>
              <a:t>    “</a:t>
            </a:r>
            <a:r>
              <a:rPr lang="zh-CN" altLang="en-US" dirty="0">
                <a:ea typeface="黑体" panose="02010609060101010101" pitchFamily="49" charset="-122"/>
              </a:rPr>
              <a:t>千兆比特</a:t>
            </a:r>
            <a:r>
              <a:rPr lang="en-US" altLang="zh-CN" dirty="0">
                <a:ea typeface="黑体" panose="02010609060101010101" pitchFamily="49" charset="-122"/>
              </a:rPr>
              <a:t>/</a:t>
            </a:r>
            <a:r>
              <a:rPr lang="zh-CN" altLang="en-US" dirty="0">
                <a:ea typeface="黑体" panose="02010609060101010101" pitchFamily="49" charset="-122"/>
              </a:rPr>
              <a:t>秒”(</a:t>
            </a:r>
            <a:r>
              <a:rPr lang="en-US" altLang="zh-CN" dirty="0">
                <a:ea typeface="黑体" panose="02010609060101010101" pitchFamily="49" charset="-122"/>
              </a:rPr>
              <a:t>Gb/s)，1Gbps=10</a:t>
            </a:r>
            <a:r>
              <a:rPr lang="en-US" altLang="zh-CN" baseline="30000" dirty="0">
                <a:ea typeface="黑体" panose="02010609060101010101" pitchFamily="49" charset="-122"/>
              </a:rPr>
              <a:t>9 </a:t>
            </a:r>
            <a:r>
              <a:rPr lang="en-US" altLang="zh-CN" dirty="0">
                <a:ea typeface="黑体" panose="02010609060101010101" pitchFamily="49" charset="-122"/>
              </a:rPr>
              <a:t>b/s</a:t>
            </a:r>
            <a:r>
              <a:rPr lang="zh-CN" altLang="en-US" dirty="0">
                <a:ea typeface="黑体" panose="02010609060101010101" pitchFamily="49" charset="-122"/>
              </a:rPr>
              <a:t> =1000 </a:t>
            </a:r>
            <a:r>
              <a:rPr lang="en-US" altLang="zh-CN" dirty="0">
                <a:ea typeface="黑体" panose="02010609060101010101" pitchFamily="49" charset="-122"/>
              </a:rPr>
              <a:t>Mbps</a:t>
            </a:r>
            <a:endParaRPr lang="en-US" altLang="zh-CN" dirty="0">
              <a:ea typeface="黑体" panose="02010609060101010101" pitchFamily="49" charset="-122"/>
            </a:endParaRPr>
          </a:p>
          <a:p>
            <a:pPr lvl="1"/>
            <a:r>
              <a:rPr lang="en-US" altLang="zh-CN" dirty="0">
                <a:ea typeface="黑体" panose="02010609060101010101" pitchFamily="49" charset="-122"/>
              </a:rPr>
              <a:t>    “</a:t>
            </a:r>
            <a:r>
              <a:rPr lang="zh-CN" altLang="en-US" dirty="0">
                <a:ea typeface="黑体" panose="02010609060101010101" pitchFamily="49" charset="-122"/>
              </a:rPr>
              <a:t>兆兆比特</a:t>
            </a:r>
            <a:r>
              <a:rPr lang="en-US" altLang="zh-CN" dirty="0">
                <a:ea typeface="黑体" panose="02010609060101010101" pitchFamily="49" charset="-122"/>
              </a:rPr>
              <a:t>/</a:t>
            </a:r>
            <a:r>
              <a:rPr lang="zh-CN" altLang="en-US" dirty="0">
                <a:ea typeface="黑体" panose="02010609060101010101" pitchFamily="49" charset="-122"/>
              </a:rPr>
              <a:t>秒”(</a:t>
            </a:r>
            <a:r>
              <a:rPr lang="en-US" altLang="zh-CN" dirty="0">
                <a:ea typeface="黑体" panose="02010609060101010101" pitchFamily="49" charset="-122"/>
              </a:rPr>
              <a:t>Tb/s)，1Tbps=10</a:t>
            </a:r>
            <a:r>
              <a:rPr lang="en-US" altLang="zh-CN" baseline="30000" dirty="0">
                <a:ea typeface="黑体" panose="02010609060101010101" pitchFamily="49" charset="-122"/>
              </a:rPr>
              <a:t>12 </a:t>
            </a:r>
            <a:r>
              <a:rPr lang="en-US" altLang="zh-CN" dirty="0">
                <a:ea typeface="黑体" panose="02010609060101010101" pitchFamily="49" charset="-122"/>
              </a:rPr>
              <a:t>b/s</a:t>
            </a:r>
            <a:r>
              <a:rPr lang="zh-CN" altLang="en-US" dirty="0">
                <a:ea typeface="黑体" panose="02010609060101010101" pitchFamily="49" charset="-122"/>
              </a:rPr>
              <a:t> =1000 </a:t>
            </a:r>
            <a:r>
              <a:rPr lang="en-US" altLang="zh-CN" dirty="0" err="1">
                <a:ea typeface="黑体" panose="02010609060101010101" pitchFamily="49" charset="-122"/>
              </a:rPr>
              <a:t>Gbps</a:t>
            </a:r>
            <a:endParaRPr lang="en-US" altLang="zh-CN" dirty="0">
              <a:ea typeface="黑体" panose="02010609060101010101" pitchFamily="49" charset="-122"/>
            </a:endParaRPr>
          </a:p>
          <a:p>
            <a:pPr lvl="1"/>
            <a:endParaRPr lang="zh-CN" altLang="en-US" dirty="0">
              <a:ea typeface="黑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3875">
                                            <p:txEl>
                                              <p:pRg st="1" end="1"/>
                                            </p:txEl>
                                          </p:spTgt>
                                        </p:tgtEl>
                                        <p:attrNameLst>
                                          <p:attrName>style.visibility</p:attrName>
                                        </p:attrNameLst>
                                      </p:cBhvr>
                                      <p:to>
                                        <p:strVal val="visible"/>
                                      </p:to>
                                    </p:set>
                                    <p:animEffect transition="in" filter="blinds(horizontal)">
                                      <p:cBhvr>
                                        <p:cTn id="7" dur="500"/>
                                        <p:tgtEl>
                                          <p:spTgt spid="4638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3875">
                                            <p:txEl>
                                              <p:pRg st="2" end="2"/>
                                            </p:txEl>
                                          </p:spTgt>
                                        </p:tgtEl>
                                        <p:attrNameLst>
                                          <p:attrName>style.visibility</p:attrName>
                                        </p:attrNameLst>
                                      </p:cBhvr>
                                      <p:to>
                                        <p:strVal val="visible"/>
                                      </p:to>
                                    </p:set>
                                    <p:animEffect transition="in" filter="blinds(horizontal)">
                                      <p:cBhvr>
                                        <p:cTn id="12" dur="500"/>
                                        <p:tgtEl>
                                          <p:spTgt spid="4638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3875">
                                            <p:txEl>
                                              <p:pRg st="3" end="3"/>
                                            </p:txEl>
                                          </p:spTgt>
                                        </p:tgtEl>
                                        <p:attrNameLst>
                                          <p:attrName>style.visibility</p:attrName>
                                        </p:attrNameLst>
                                      </p:cBhvr>
                                      <p:to>
                                        <p:strVal val="visible"/>
                                      </p:to>
                                    </p:set>
                                    <p:animEffect transition="in" filter="blinds(horizontal)">
                                      <p:cBhvr>
                                        <p:cTn id="17" dur="500"/>
                                        <p:tgtEl>
                                          <p:spTgt spid="46387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3875">
                                            <p:txEl>
                                              <p:pRg st="4" end="4"/>
                                            </p:txEl>
                                          </p:spTgt>
                                        </p:tgtEl>
                                        <p:attrNameLst>
                                          <p:attrName>style.visibility</p:attrName>
                                        </p:attrNameLst>
                                      </p:cBhvr>
                                      <p:to>
                                        <p:strVal val="visible"/>
                                      </p:to>
                                    </p:set>
                                    <p:animEffect transition="in" filter="blinds(horizontal)">
                                      <p:cBhvr>
                                        <p:cTn id="22" dur="500"/>
                                        <p:tgtEl>
                                          <p:spTgt spid="46387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38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63875">
                                            <p:txEl>
                                              <p:pRg st="6" end="6"/>
                                            </p:txEl>
                                          </p:spTgt>
                                        </p:tgtEl>
                                        <p:attrNameLst>
                                          <p:attrName>style.visibility</p:attrName>
                                        </p:attrNameLst>
                                      </p:cBhvr>
                                      <p:to>
                                        <p:strVal val="visible"/>
                                      </p:to>
                                    </p:set>
                                    <p:animEffect transition="in" filter="blinds(horizontal)">
                                      <p:cBhvr>
                                        <p:cTn id="31" dur="500"/>
                                        <p:tgtEl>
                                          <p:spTgt spid="46387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63875">
                                            <p:txEl>
                                              <p:pRg st="7" end="7"/>
                                            </p:txEl>
                                          </p:spTgt>
                                        </p:tgtEl>
                                        <p:attrNameLst>
                                          <p:attrName>style.visibility</p:attrName>
                                        </p:attrNameLst>
                                      </p:cBhvr>
                                      <p:to>
                                        <p:strVal val="visible"/>
                                      </p:to>
                                    </p:set>
                                    <p:animEffect transition="in" filter="blinds(horizontal)">
                                      <p:cBhvr>
                                        <p:cTn id="36" dur="500"/>
                                        <p:tgtEl>
                                          <p:spTgt spid="46387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63875">
                                            <p:txEl>
                                              <p:pRg st="8" end="8"/>
                                            </p:txEl>
                                          </p:spTgt>
                                        </p:tgtEl>
                                        <p:attrNameLst>
                                          <p:attrName>style.visibility</p:attrName>
                                        </p:attrNameLst>
                                      </p:cBhvr>
                                      <p:to>
                                        <p:strVal val="visible"/>
                                      </p:to>
                                    </p:set>
                                    <p:animEffect transition="in" filter="blinds(horizontal)">
                                      <p:cBhvr>
                                        <p:cTn id="41" dur="500"/>
                                        <p:tgtEl>
                                          <p:spTgt spid="46387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63875">
                                            <p:txEl>
                                              <p:pRg st="9" end="9"/>
                                            </p:txEl>
                                          </p:spTgt>
                                        </p:tgtEl>
                                        <p:attrNameLst>
                                          <p:attrName>style.visibility</p:attrName>
                                        </p:attrNameLst>
                                      </p:cBhvr>
                                      <p:to>
                                        <p:strVal val="visible"/>
                                      </p:to>
                                    </p:set>
                                    <p:animEffect transition="in" filter="blinds(horizontal)">
                                      <p:cBhvr>
                                        <p:cTn id="46" dur="500"/>
                                        <p:tgtEl>
                                          <p:spTgt spid="4638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数据的宽度与存储</a:t>
            </a:r>
            <a:r>
              <a:rPr lang="en-US" altLang="zh-CN" dirty="0"/>
              <a:t>-</a:t>
            </a:r>
            <a:r>
              <a:rPr lang="zh-CN" altLang="en-US" dirty="0">
                <a:solidFill>
                  <a:srgbClr val="003399"/>
                </a:solidFill>
              </a:rPr>
              <a:t>数据的宽度和单位</a:t>
            </a:r>
            <a:endParaRPr lang="zh-CN" altLang="en-US" dirty="0"/>
          </a:p>
        </p:txBody>
      </p:sp>
      <p:sp>
        <p:nvSpPr>
          <p:cNvPr id="423939" name="Rectangle 3"/>
          <p:cNvSpPr>
            <a:spLocks noGrp="1" noChangeArrowheads="1"/>
          </p:cNvSpPr>
          <p:nvPr>
            <p:ph idx="1"/>
          </p:nvPr>
        </p:nvSpPr>
        <p:spPr>
          <a:xfrm>
            <a:off x="524933" y="1012559"/>
            <a:ext cx="5813873" cy="2051844"/>
          </a:xfrm>
        </p:spPr>
        <p:txBody>
          <a:bodyPr/>
          <a:lstStyle/>
          <a:p>
            <a:r>
              <a:rPr lang="zh-CN" altLang="en-US" dirty="0"/>
              <a:t>高级语言支持多种类型、多种长度的数据</a:t>
            </a:r>
            <a:endParaRPr lang="zh-CN" altLang="en-US" dirty="0"/>
          </a:p>
          <a:p>
            <a:pPr lvl="1"/>
            <a:r>
              <a:rPr lang="zh-CN" altLang="en-US" dirty="0"/>
              <a:t>例如，</a:t>
            </a:r>
            <a:r>
              <a:rPr lang="en-US" altLang="zh-CN" dirty="0"/>
              <a:t>C</a:t>
            </a:r>
            <a:r>
              <a:rPr lang="zh-CN" altLang="en-US" dirty="0"/>
              <a:t>语言中</a:t>
            </a:r>
            <a:r>
              <a:rPr lang="en-US" altLang="zh-CN" dirty="0"/>
              <a:t>char</a:t>
            </a:r>
            <a:r>
              <a:rPr lang="zh-CN" altLang="en-US" dirty="0"/>
              <a:t>类型的宽度为</a:t>
            </a:r>
            <a:r>
              <a:rPr lang="en-US" altLang="zh-CN" dirty="0"/>
              <a:t>1</a:t>
            </a:r>
            <a:r>
              <a:rPr lang="zh-CN" altLang="en-US" dirty="0"/>
              <a:t>个字节，可表示一个字符（非数值数据），也可表示一个</a:t>
            </a:r>
            <a:r>
              <a:rPr lang="en-US" altLang="zh-CN" dirty="0"/>
              <a:t>8</a:t>
            </a:r>
            <a:r>
              <a:rPr lang="zh-CN" altLang="en-US" dirty="0"/>
              <a:t>位的整数（数值数据）</a:t>
            </a:r>
            <a:endParaRPr lang="zh-CN" altLang="en-US" dirty="0"/>
          </a:p>
          <a:p>
            <a:r>
              <a:rPr lang="zh-CN" altLang="en-US" dirty="0"/>
              <a:t>程序中的数据有相应的机器级表示方式和相应的处理指令</a:t>
            </a:r>
            <a:endParaRPr lang="en-US" altLang="zh-CN" dirty="0"/>
          </a:p>
          <a:p>
            <a:r>
              <a:rPr lang="zh-CN" altLang="en-US" dirty="0">
                <a:solidFill>
                  <a:srgbClr val="009242"/>
                </a:solidFill>
              </a:rPr>
              <a:t>不同机器上表示的同一种类型的数据可能宽度不同</a:t>
            </a:r>
            <a:endParaRPr lang="en-US" altLang="zh-CN" dirty="0">
              <a:solidFill>
                <a:srgbClr val="CC0000"/>
              </a:solidFill>
            </a:endParaRPr>
          </a:p>
        </p:txBody>
      </p:sp>
      <p:sp>
        <p:nvSpPr>
          <p:cNvPr id="80900" name="Rectangle 4"/>
          <p:cNvSpPr>
            <a:spLocks noChangeArrowheads="1"/>
          </p:cNvSpPr>
          <p:nvPr/>
        </p:nvSpPr>
        <p:spPr bwMode="auto">
          <a:xfrm>
            <a:off x="2820988" y="240982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800" b="0"/>
          </a:p>
          <a:p>
            <a:endParaRPr lang="zh-CN" altLang="en-US" sz="2400" b="0"/>
          </a:p>
        </p:txBody>
      </p:sp>
      <p:graphicFrame>
        <p:nvGraphicFramePr>
          <p:cNvPr id="424055" name="Group 119"/>
          <p:cNvGraphicFramePr>
            <a:graphicFrameLocks noGrp="1"/>
          </p:cNvGraphicFramePr>
          <p:nvPr/>
        </p:nvGraphicFramePr>
        <p:xfrm>
          <a:off x="6478292" y="1573213"/>
          <a:ext cx="5054221" cy="4023424"/>
        </p:xfrm>
        <a:graphic>
          <a:graphicData uri="http://schemas.openxmlformats.org/drawingml/2006/table">
            <a:tbl>
              <a:tblPr/>
              <a:tblGrid>
                <a:gridCol w="1476839"/>
                <a:gridCol w="1595801"/>
                <a:gridCol w="1981581"/>
              </a:tblGrid>
              <a:tr h="1006659">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rPr>
                        <a:t>C</a:t>
                      </a:r>
                      <a:r>
                        <a:rPr kumimoji="0" lang="zh-CN" altLang="en-US"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rPr>
                        <a:t>声明</a:t>
                      </a:r>
                      <a:endParaRPr kumimoji="0" lang="zh-CN" altLang="en-US"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典型</a:t>
                      </a: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32</a:t>
                      </a: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位</a:t>
                      </a:r>
                      <a:endPar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机器</a:t>
                      </a:r>
                      <a:endPar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Compaq Alpha</a:t>
                      </a:r>
                      <a:endPar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机器</a:t>
                      </a:r>
                      <a:endParaRPr kumimoji="0" lang="zh-CN" altLang="en-US"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10879">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char</a:t>
                      </a:r>
                      <a:endPar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short int</a:t>
                      </a:r>
                      <a:endPar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int</a:t>
                      </a:r>
                      <a:endPar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long int</a:t>
                      </a:r>
                      <a:endPar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1</a:t>
                      </a:r>
                      <a:endPar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2</a:t>
                      </a:r>
                      <a:endPar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4</a:t>
                      </a:r>
                      <a:endPar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4</a:t>
                      </a:r>
                      <a:endPar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rPr>
                        <a:t>1</a:t>
                      </a:r>
                      <a:endPar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rPr>
                        <a:t>2</a:t>
                      </a:r>
                      <a:endPar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rPr>
                        <a:t>4</a:t>
                      </a:r>
                      <a:endPar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CC0000"/>
                          </a:solidFill>
                          <a:effectLst/>
                          <a:latin typeface="Arial" panose="020B0604020202020204" pitchFamily="34" charset="0"/>
                          <a:ea typeface="黑体" panose="02010609060101010101" pitchFamily="49" charset="-122"/>
                        </a:rPr>
                        <a:t>8</a:t>
                      </a:r>
                      <a:endParaRPr kumimoji="0" lang="en-US" altLang="zh-CN" sz="2400" b="1" i="0" u="none" strike="noStrike" cap="none" normalizeH="0" baseline="0" dirty="0">
                        <a:ln>
                          <a:noFill/>
                        </a:ln>
                        <a:solidFill>
                          <a:srgbClr val="CC0000"/>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521">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char*</a:t>
                      </a:r>
                      <a:endPar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4</a:t>
                      </a:r>
                      <a:endPar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rgbClr val="CC0000"/>
                          </a:solidFill>
                          <a:effectLst/>
                          <a:latin typeface="Arial" panose="020B0604020202020204" pitchFamily="34" charset="0"/>
                          <a:ea typeface="黑体" panose="02010609060101010101" pitchFamily="49" charset="-122"/>
                        </a:rPr>
                        <a:t>8</a:t>
                      </a:r>
                      <a:endParaRPr kumimoji="0" lang="en-US" altLang="zh-CN" sz="2400" b="1" i="0" u="none" strike="noStrike" cap="none" normalizeH="0" baseline="0">
                        <a:ln>
                          <a:noFill/>
                        </a:ln>
                        <a:solidFill>
                          <a:srgbClr val="CC0000"/>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6567">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float</a:t>
                      </a:r>
                      <a:endPar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double</a:t>
                      </a:r>
                      <a:endPar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4</a:t>
                      </a:r>
                      <a:endPar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rPr>
                        <a:t>8</a:t>
                      </a:r>
                      <a:endParaRPr kumimoji="0" lang="en-US" altLang="zh-CN" sz="2400" b="1"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rPr>
                        <a:t>4</a:t>
                      </a:r>
                      <a:endPar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rPr>
                        <a:t>8</a:t>
                      </a:r>
                      <a:endPar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24026" name="Rectangle 90"/>
          <p:cNvSpPr>
            <a:spLocks noChangeArrowheads="1"/>
          </p:cNvSpPr>
          <p:nvPr/>
        </p:nvSpPr>
        <p:spPr bwMode="auto">
          <a:xfrm>
            <a:off x="6648772" y="909947"/>
            <a:ext cx="51764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dirty="0">
                <a:solidFill>
                  <a:srgbClr val="FF0066"/>
                </a:solidFill>
                <a:latin typeface="Arial" panose="020B0604020202020204" pitchFamily="34" charset="0"/>
                <a:ea typeface="黑体" panose="02010609060101010101" pitchFamily="49" charset="-122"/>
              </a:rPr>
              <a:t>C</a:t>
            </a:r>
            <a:r>
              <a:rPr lang="zh-CN" altLang="en-US" sz="2000" dirty="0">
                <a:solidFill>
                  <a:srgbClr val="FF0066"/>
                </a:solidFill>
                <a:latin typeface="Arial" panose="020B0604020202020204" pitchFamily="34" charset="0"/>
                <a:ea typeface="黑体" panose="02010609060101010101" pitchFamily="49" charset="-122"/>
              </a:rPr>
              <a:t>语言中数值数据类型的宽度 </a:t>
            </a:r>
            <a:r>
              <a:rPr lang="en-US" altLang="zh-CN" sz="2000" dirty="0">
                <a:solidFill>
                  <a:srgbClr val="FF0066"/>
                </a:solidFill>
                <a:latin typeface="Arial" panose="020B0604020202020204" pitchFamily="34" charset="0"/>
                <a:ea typeface="黑体" panose="02010609060101010101" pitchFamily="49" charset="-122"/>
              </a:rPr>
              <a:t>(</a:t>
            </a:r>
            <a:r>
              <a:rPr lang="zh-CN" altLang="en-US" sz="2000" dirty="0">
                <a:solidFill>
                  <a:srgbClr val="FF0066"/>
                </a:solidFill>
                <a:latin typeface="Arial" panose="020B0604020202020204" pitchFamily="34" charset="0"/>
                <a:ea typeface="黑体" panose="02010609060101010101" pitchFamily="49" charset="-122"/>
              </a:rPr>
              <a:t>单位：字节</a:t>
            </a:r>
            <a:r>
              <a:rPr lang="en-US" altLang="zh-CN" sz="2000" dirty="0">
                <a:solidFill>
                  <a:srgbClr val="FF0066"/>
                </a:solidFill>
                <a:latin typeface="Arial" panose="020B0604020202020204" pitchFamily="34" charset="0"/>
                <a:ea typeface="黑体" panose="02010609060101010101" pitchFamily="49" charset="-122"/>
              </a:rPr>
              <a:t>)</a:t>
            </a:r>
            <a:endParaRPr lang="en-US" altLang="zh-CN" sz="2000" dirty="0">
              <a:solidFill>
                <a:srgbClr val="FF0066"/>
              </a:solidFill>
              <a:latin typeface="Arial" panose="020B0604020202020204" pitchFamily="34" charset="0"/>
              <a:ea typeface="黑体" panose="02010609060101010101" pitchFamily="49" charset="-122"/>
            </a:endParaRPr>
          </a:p>
        </p:txBody>
      </p:sp>
      <p:sp>
        <p:nvSpPr>
          <p:cNvPr id="424027" name="Rectangle 91"/>
          <p:cNvSpPr>
            <a:spLocks noChangeArrowheads="1"/>
          </p:cNvSpPr>
          <p:nvPr/>
        </p:nvSpPr>
        <p:spPr bwMode="auto">
          <a:xfrm>
            <a:off x="698081" y="5315321"/>
            <a:ext cx="5640725"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0000"/>
              </a:lnSpc>
              <a:spcBef>
                <a:spcPct val="10000"/>
              </a:spcBef>
              <a:buClr>
                <a:schemeClr val="tx1"/>
              </a:buClr>
              <a:buSzPct val="100000"/>
              <a:buFont typeface="Wingdings" panose="05000000000000000000" pitchFamily="2" charset="2"/>
              <a:buNone/>
            </a:pPr>
            <a:r>
              <a:rPr lang="zh-CN" altLang="en-US" sz="2400" dirty="0">
                <a:solidFill>
                  <a:schemeClr val="accent2"/>
                </a:solidFill>
                <a:latin typeface="Arial" panose="020B0604020202020204" pitchFamily="34" charset="0"/>
                <a:ea typeface="黑体" panose="02010609060101010101" pitchFamily="49" charset="-122"/>
              </a:rPr>
              <a:t>从表中看出：同类型数据并不是所有机器都采用相同的宽度，分配的字节数</a:t>
            </a:r>
            <a:r>
              <a:rPr lang="zh-CN" altLang="en-US" sz="2400" dirty="0">
                <a:solidFill>
                  <a:srgbClr val="FF0066"/>
                </a:solidFill>
                <a:latin typeface="Arial" panose="020B0604020202020204" pitchFamily="34" charset="0"/>
                <a:ea typeface="黑体" panose="02010609060101010101" pitchFamily="49" charset="-122"/>
              </a:rPr>
              <a:t>随机器字长和编译器</a:t>
            </a:r>
            <a:r>
              <a:rPr lang="zh-CN" altLang="en-US" sz="2400" dirty="0">
                <a:solidFill>
                  <a:schemeClr val="accent2"/>
                </a:solidFill>
                <a:latin typeface="Arial" panose="020B0604020202020204" pitchFamily="34" charset="0"/>
                <a:ea typeface="黑体" panose="02010609060101010101" pitchFamily="49" charset="-122"/>
              </a:rPr>
              <a:t>的不同而不同。</a:t>
            </a:r>
            <a:r>
              <a:rPr lang="zh-CN" altLang="en-US" sz="2400" dirty="0">
                <a:latin typeface="Arial" panose="020B0604020202020204" pitchFamily="34" charset="0"/>
                <a:ea typeface="黑体" panose="02010609060101010101" pitchFamily="49" charset="-122"/>
              </a:rPr>
              <a:t> </a:t>
            </a:r>
            <a:endParaRPr lang="zh-CN" altLang="en-US" sz="2400" dirty="0">
              <a:latin typeface="Arial" panose="020B0604020202020204" pitchFamily="34" charset="0"/>
              <a:ea typeface="黑体" panose="02010609060101010101" pitchFamily="49" charset="-122"/>
            </a:endParaRPr>
          </a:p>
        </p:txBody>
      </p:sp>
      <p:sp>
        <p:nvSpPr>
          <p:cNvPr id="424030" name="Rectangle 94"/>
          <p:cNvSpPr>
            <a:spLocks noChangeArrowheads="1"/>
          </p:cNvSpPr>
          <p:nvPr/>
        </p:nvSpPr>
        <p:spPr bwMode="auto">
          <a:xfrm>
            <a:off x="6817033" y="5832386"/>
            <a:ext cx="4376737"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0000"/>
              </a:lnSpc>
              <a:spcBef>
                <a:spcPct val="10000"/>
              </a:spcBef>
              <a:buClr>
                <a:schemeClr val="tx1"/>
              </a:buClr>
              <a:buSzPct val="100000"/>
              <a:buFont typeface="Wingdings" panose="05000000000000000000" pitchFamily="2" charset="2"/>
              <a:buNone/>
            </a:pPr>
            <a:r>
              <a:rPr lang="en-US" altLang="zh-CN" sz="2200" dirty="0">
                <a:latin typeface="Arial" panose="020B0604020202020204" pitchFamily="34" charset="0"/>
                <a:ea typeface="黑体" panose="02010609060101010101" pitchFamily="49" charset="-122"/>
              </a:rPr>
              <a:t>Compaq Alpha</a:t>
            </a:r>
            <a:r>
              <a:rPr lang="zh-CN" altLang="en-US" sz="2200" dirty="0">
                <a:latin typeface="Arial" panose="020B0604020202020204" pitchFamily="34" charset="0"/>
                <a:ea typeface="黑体" panose="02010609060101010101" pitchFamily="49" charset="-122"/>
              </a:rPr>
              <a:t>是一个针对高端应用的</a:t>
            </a:r>
            <a:r>
              <a:rPr lang="en-US" altLang="zh-CN" sz="2200" dirty="0">
                <a:latin typeface="Arial" panose="020B0604020202020204" pitchFamily="34" charset="0"/>
                <a:ea typeface="黑体" panose="02010609060101010101" pitchFamily="49" charset="-122"/>
              </a:rPr>
              <a:t>64</a:t>
            </a:r>
            <a:r>
              <a:rPr lang="zh-CN" altLang="en-US" sz="2200" dirty="0">
                <a:latin typeface="Arial" panose="020B0604020202020204" pitchFamily="34" charset="0"/>
                <a:ea typeface="黑体" panose="02010609060101010101" pitchFamily="49" charset="-122"/>
              </a:rPr>
              <a:t>位机器，即字长为</a:t>
            </a:r>
            <a:r>
              <a:rPr lang="en-US" altLang="zh-CN" sz="2200" dirty="0">
                <a:latin typeface="Arial" panose="020B0604020202020204" pitchFamily="34" charset="0"/>
                <a:ea typeface="黑体" panose="02010609060101010101" pitchFamily="49" charset="-122"/>
              </a:rPr>
              <a:t>64</a:t>
            </a:r>
            <a:r>
              <a:rPr lang="zh-CN" altLang="en-US" sz="2200" dirty="0">
                <a:latin typeface="Arial" panose="020B0604020202020204" pitchFamily="34" charset="0"/>
                <a:ea typeface="黑体" panose="02010609060101010101" pitchFamily="49" charset="-122"/>
              </a:rPr>
              <a:t>位 </a:t>
            </a:r>
            <a:endParaRPr lang="zh-CN" altLang="en-US" sz="2200" dirty="0">
              <a:latin typeface="Arial" panose="020B0604020202020204" pitchFamily="34" charset="0"/>
              <a:ea typeface="黑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7" dur="500"/>
                                        <p:tgtEl>
                                          <p:spTgt spid="423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2" dur="500"/>
                                        <p:tgtEl>
                                          <p:spTgt spid="423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17" dur="500"/>
                                        <p:tgtEl>
                                          <p:spTgt spid="4239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4026"/>
                                        </p:tgtEl>
                                        <p:attrNameLst>
                                          <p:attrName>style.visibility</p:attrName>
                                        </p:attrNameLst>
                                      </p:cBhvr>
                                      <p:to>
                                        <p:strVal val="visible"/>
                                      </p:to>
                                    </p:set>
                                    <p:animEffect transition="in" filter="blinds(horizontal)">
                                      <p:cBhvr>
                                        <p:cTn id="22" dur="500"/>
                                        <p:tgtEl>
                                          <p:spTgt spid="4240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4055"/>
                                        </p:tgtEl>
                                        <p:attrNameLst>
                                          <p:attrName>style.visibility</p:attrName>
                                        </p:attrNameLst>
                                      </p:cBhvr>
                                      <p:to>
                                        <p:strVal val="visible"/>
                                      </p:to>
                                    </p:set>
                                    <p:animEffect transition="in" filter="blinds(horizontal)">
                                      <p:cBhvr>
                                        <p:cTn id="27" dur="500"/>
                                        <p:tgtEl>
                                          <p:spTgt spid="42405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4030"/>
                                        </p:tgtEl>
                                        <p:attrNameLst>
                                          <p:attrName>style.visibility</p:attrName>
                                        </p:attrNameLst>
                                      </p:cBhvr>
                                      <p:to>
                                        <p:strVal val="visible"/>
                                      </p:to>
                                    </p:set>
                                    <p:animEffect transition="in" filter="blinds(horizontal)">
                                      <p:cBhvr>
                                        <p:cTn id="32" dur="500"/>
                                        <p:tgtEl>
                                          <p:spTgt spid="4240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24027"/>
                                        </p:tgtEl>
                                        <p:attrNameLst>
                                          <p:attrName>style.visibility</p:attrName>
                                        </p:attrNameLst>
                                      </p:cBhvr>
                                      <p:to>
                                        <p:strVal val="visible"/>
                                      </p:to>
                                    </p:set>
                                    <p:animEffect transition="in" filter="blinds(horizontal)">
                                      <p:cBhvr>
                                        <p:cTn id="37" dur="500"/>
                                        <p:tgtEl>
                                          <p:spTgt spid="424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6" grpId="0"/>
      <p:bldP spid="424027" grpId="0"/>
      <p:bldP spid="4240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数据的宽度与存储</a:t>
            </a:r>
            <a:r>
              <a:rPr lang="en-US" altLang="zh-CN" dirty="0"/>
              <a:t>-</a:t>
            </a:r>
            <a:r>
              <a:rPr lang="zh-CN" altLang="en-US" dirty="0">
                <a:solidFill>
                  <a:srgbClr val="003399"/>
                </a:solidFill>
              </a:rPr>
              <a:t>数据的存储和排列顺序</a:t>
            </a:r>
            <a:endParaRPr lang="zh-CN" altLang="en-US" dirty="0">
              <a:solidFill>
                <a:srgbClr val="003399"/>
              </a:solidFill>
            </a:endParaRPr>
          </a:p>
        </p:txBody>
      </p:sp>
      <p:sp>
        <p:nvSpPr>
          <p:cNvPr id="425987" name="Rectangle 3"/>
          <p:cNvSpPr>
            <a:spLocks noGrp="1" noChangeArrowheads="1"/>
          </p:cNvSpPr>
          <p:nvPr>
            <p:ph idx="1"/>
          </p:nvPr>
        </p:nvSpPr>
        <p:spPr>
          <a:xfrm>
            <a:off x="592667" y="987748"/>
            <a:ext cx="10922000" cy="1467068"/>
          </a:xfrm>
          <a:noFill/>
        </p:spPr>
        <p:txBody>
          <a:bodyPr/>
          <a:lstStyle/>
          <a:p>
            <a:pPr>
              <a:lnSpc>
                <a:spcPct val="100000"/>
              </a:lnSpc>
              <a:spcBef>
                <a:spcPct val="20000"/>
              </a:spcBef>
            </a:pPr>
            <a:r>
              <a:rPr lang="en-US" altLang="zh-CN" sz="2000" dirty="0">
                <a:ea typeface="黑体" panose="02010609060101010101" pitchFamily="49" charset="-122"/>
              </a:rPr>
              <a:t>80</a:t>
            </a:r>
            <a:r>
              <a:rPr lang="zh-CN" altLang="en-US" sz="2000" dirty="0">
                <a:ea typeface="黑体" panose="02010609060101010101" pitchFamily="49" charset="-122"/>
              </a:rPr>
              <a:t>年代开始，几乎所有通用机器都用</a:t>
            </a:r>
            <a:r>
              <a:rPr lang="zh-CN" altLang="en-US" sz="2000" dirty="0">
                <a:solidFill>
                  <a:srgbClr val="CC0000"/>
                </a:solidFill>
                <a:ea typeface="黑体" panose="02010609060101010101" pitchFamily="49" charset="-122"/>
              </a:rPr>
              <a:t>字节编址</a:t>
            </a:r>
            <a:endParaRPr lang="en-US" altLang="zh-CN" sz="2000" dirty="0">
              <a:solidFill>
                <a:srgbClr val="CC0000"/>
              </a:solidFill>
              <a:ea typeface="黑体" panose="02010609060101010101" pitchFamily="49" charset="-122"/>
            </a:endParaRPr>
          </a:p>
          <a:p>
            <a:pPr>
              <a:lnSpc>
                <a:spcPct val="100000"/>
              </a:lnSpc>
              <a:spcBef>
                <a:spcPct val="20000"/>
              </a:spcBef>
            </a:pPr>
            <a:r>
              <a:rPr lang="en-US" altLang="zh-CN" sz="2000" dirty="0">
                <a:ea typeface="黑体" panose="02010609060101010101" pitchFamily="49" charset="-122"/>
              </a:rPr>
              <a:t>ISA</a:t>
            </a:r>
            <a:r>
              <a:rPr lang="zh-CN" altLang="en-US" sz="2000" dirty="0">
                <a:ea typeface="黑体" panose="02010609060101010101" pitchFamily="49" charset="-122"/>
              </a:rPr>
              <a:t>设计时要考虑的两个问题：</a:t>
            </a:r>
            <a:endParaRPr lang="zh-CN" altLang="en-US" sz="2000" dirty="0">
              <a:ea typeface="黑体" panose="02010609060101010101" pitchFamily="49" charset="-122"/>
            </a:endParaRPr>
          </a:p>
          <a:p>
            <a:pPr lvl="1">
              <a:lnSpc>
                <a:spcPct val="100000"/>
              </a:lnSpc>
              <a:spcBef>
                <a:spcPct val="20000"/>
              </a:spcBef>
            </a:pPr>
            <a:r>
              <a:rPr lang="zh-CN" altLang="en-US" sz="2000" dirty="0">
                <a:ea typeface="黑体" panose="02010609060101010101" pitchFamily="49" charset="-122"/>
              </a:rPr>
              <a:t>如何根据一个地址取到一个</a:t>
            </a:r>
            <a:r>
              <a:rPr lang="en-US" altLang="zh-CN" sz="2000" dirty="0">
                <a:ea typeface="黑体" panose="02010609060101010101" pitchFamily="49" charset="-122"/>
              </a:rPr>
              <a:t>32</a:t>
            </a:r>
            <a:r>
              <a:rPr lang="zh-CN" altLang="en-US" sz="2000" dirty="0">
                <a:ea typeface="黑体" panose="02010609060101010101" pitchFamily="49" charset="-122"/>
              </a:rPr>
              <a:t>位的字？</a:t>
            </a:r>
            <a:r>
              <a:rPr lang="en-US" altLang="zh-CN" sz="2000" dirty="0">
                <a:solidFill>
                  <a:srgbClr val="009900"/>
                </a:solidFill>
                <a:ea typeface="黑体" panose="02010609060101010101" pitchFamily="49" charset="-122"/>
              </a:rPr>
              <a:t>- </a:t>
            </a:r>
            <a:r>
              <a:rPr lang="zh-CN" altLang="en-US" sz="2000" dirty="0">
                <a:solidFill>
                  <a:srgbClr val="009900"/>
                </a:solidFill>
                <a:ea typeface="黑体" panose="02010609060101010101" pitchFamily="49" charset="-122"/>
              </a:rPr>
              <a:t>字的存放问题</a:t>
            </a:r>
            <a:endParaRPr lang="zh-CN" altLang="en-US" sz="2000" dirty="0">
              <a:solidFill>
                <a:srgbClr val="009900"/>
              </a:solidFill>
              <a:ea typeface="黑体" panose="02010609060101010101" pitchFamily="49" charset="-122"/>
            </a:endParaRPr>
          </a:p>
          <a:p>
            <a:pPr lvl="1">
              <a:lnSpc>
                <a:spcPct val="100000"/>
              </a:lnSpc>
              <a:spcBef>
                <a:spcPct val="20000"/>
              </a:spcBef>
            </a:pPr>
            <a:r>
              <a:rPr lang="zh-CN" altLang="en-US" sz="2000" dirty="0">
                <a:solidFill>
                  <a:schemeClr val="accent2"/>
                </a:solidFill>
                <a:ea typeface="黑体" panose="02010609060101010101" pitchFamily="49" charset="-122"/>
              </a:rPr>
              <a:t>一个字能否存放在任何地址边界？</a:t>
            </a:r>
            <a:r>
              <a:rPr lang="en-US" altLang="zh-CN" sz="2000" dirty="0">
                <a:solidFill>
                  <a:srgbClr val="009900"/>
                </a:solidFill>
                <a:ea typeface="黑体" panose="02010609060101010101" pitchFamily="49" charset="-122"/>
              </a:rPr>
              <a:t>- </a:t>
            </a:r>
            <a:r>
              <a:rPr lang="zh-CN" altLang="en-US" sz="2000" dirty="0">
                <a:solidFill>
                  <a:srgbClr val="009900"/>
                </a:solidFill>
                <a:ea typeface="黑体" panose="02010609060101010101" pitchFamily="49" charset="-122"/>
              </a:rPr>
              <a:t>字的边界对齐问题</a:t>
            </a:r>
            <a:endParaRPr lang="zh-CN" altLang="en-US" sz="2000" dirty="0">
              <a:solidFill>
                <a:srgbClr val="009900"/>
              </a:solidFill>
              <a:ea typeface="黑体" panose="02010609060101010101" pitchFamily="49" charset="-122"/>
            </a:endParaRPr>
          </a:p>
        </p:txBody>
      </p:sp>
      <p:sp>
        <p:nvSpPr>
          <p:cNvPr id="425988" name="Text Box 4"/>
          <p:cNvSpPr txBox="1">
            <a:spLocks noChangeArrowheads="1"/>
          </p:cNvSpPr>
          <p:nvPr/>
        </p:nvSpPr>
        <p:spPr bwMode="auto">
          <a:xfrm>
            <a:off x="1131375" y="2413914"/>
            <a:ext cx="10523349"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例如，若 </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 -65535</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，存放在内存</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号单元（即占</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103#</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），则用“取数”指令访问</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号单元取出 </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时，必须清楚 </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个字节是如何存放的。</a:t>
            </a:r>
            <a:endParaRPr lang="zh-CN" altLang="en-US" sz="1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 name="组合 7"/>
          <p:cNvGrpSpPr/>
          <p:nvPr/>
        </p:nvGrpSpPr>
        <p:grpSpPr>
          <a:xfrm>
            <a:off x="2597582" y="3730626"/>
            <a:ext cx="3111500" cy="444500"/>
            <a:chOff x="8543224" y="5642651"/>
            <a:chExt cx="3111500" cy="444500"/>
          </a:xfrm>
        </p:grpSpPr>
        <p:grpSp>
          <p:nvGrpSpPr>
            <p:cNvPr id="7" name="组合 6"/>
            <p:cNvGrpSpPr/>
            <p:nvPr/>
          </p:nvGrpSpPr>
          <p:grpSpPr>
            <a:xfrm>
              <a:off x="8543224" y="5642651"/>
              <a:ext cx="3111500" cy="444500"/>
              <a:chOff x="8543224" y="5642651"/>
              <a:chExt cx="3111500" cy="444500"/>
            </a:xfrm>
          </p:grpSpPr>
          <p:sp>
            <p:nvSpPr>
              <p:cNvPr id="81932" name="Rectangle 8"/>
              <p:cNvSpPr>
                <a:spLocks noChangeArrowheads="1"/>
              </p:cNvSpPr>
              <p:nvPr/>
            </p:nvSpPr>
            <p:spPr bwMode="auto">
              <a:xfrm>
                <a:off x="8543224" y="5642651"/>
                <a:ext cx="3111500" cy="4445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33" name="Line 9"/>
              <p:cNvSpPr>
                <a:spLocks noChangeShapeType="1"/>
              </p:cNvSpPr>
              <p:nvPr/>
            </p:nvSpPr>
            <p:spPr bwMode="auto">
              <a:xfrm>
                <a:off x="10111475" y="5642651"/>
                <a:ext cx="0" cy="4445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4" name="Line 10"/>
              <p:cNvSpPr>
                <a:spLocks noChangeShapeType="1"/>
              </p:cNvSpPr>
              <p:nvPr/>
            </p:nvSpPr>
            <p:spPr bwMode="auto">
              <a:xfrm>
                <a:off x="9349475" y="5642651"/>
                <a:ext cx="0" cy="4445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5" name="Line 11"/>
              <p:cNvSpPr>
                <a:spLocks noChangeShapeType="1"/>
              </p:cNvSpPr>
              <p:nvPr/>
            </p:nvSpPr>
            <p:spPr bwMode="auto">
              <a:xfrm>
                <a:off x="10873475" y="5642651"/>
                <a:ext cx="0" cy="4445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组合 5"/>
            <p:cNvGrpSpPr/>
            <p:nvPr/>
          </p:nvGrpSpPr>
          <p:grpSpPr>
            <a:xfrm>
              <a:off x="8689274" y="5722819"/>
              <a:ext cx="2819400" cy="284163"/>
              <a:chOff x="2686482" y="3802063"/>
              <a:chExt cx="2819400" cy="284163"/>
            </a:xfrm>
          </p:grpSpPr>
          <p:sp>
            <p:nvSpPr>
              <p:cNvPr id="81936" name="Rectangle 12"/>
              <p:cNvSpPr>
                <a:spLocks noChangeArrowheads="1"/>
              </p:cNvSpPr>
              <p:nvPr/>
            </p:nvSpPr>
            <p:spPr bwMode="auto">
              <a:xfrm>
                <a:off x="2686482" y="3802063"/>
                <a:ext cx="596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00" dirty="0" err="1">
                    <a:latin typeface="Arial" panose="020B0604020202020204" pitchFamily="34" charset="0"/>
                  </a:rPr>
                  <a:t>msb</a:t>
                </a:r>
                <a:endParaRPr lang="en-US" altLang="zh-CN" sz="1800" dirty="0">
                  <a:latin typeface="Arial" panose="020B0604020202020204" pitchFamily="34" charset="0"/>
                </a:endParaRPr>
              </a:p>
            </p:txBody>
          </p:sp>
          <p:sp>
            <p:nvSpPr>
              <p:cNvPr id="81937" name="Rectangle 13"/>
              <p:cNvSpPr>
                <a:spLocks noChangeArrowheads="1"/>
              </p:cNvSpPr>
              <p:nvPr/>
            </p:nvSpPr>
            <p:spPr bwMode="auto">
              <a:xfrm>
                <a:off x="5048682" y="3802063"/>
                <a:ext cx="457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00" dirty="0" err="1">
                    <a:latin typeface="Arial" panose="020B0604020202020204" pitchFamily="34" charset="0"/>
                  </a:rPr>
                  <a:t>lsb</a:t>
                </a:r>
                <a:endParaRPr lang="en-US" altLang="zh-CN" sz="1800" dirty="0">
                  <a:latin typeface="Arial" panose="020B0604020202020204" pitchFamily="34" charset="0"/>
                </a:endParaRPr>
              </a:p>
            </p:txBody>
          </p:sp>
        </p:grpSp>
      </p:grpSp>
      <p:sp>
        <p:nvSpPr>
          <p:cNvPr id="81938" name="Rectangle 14"/>
          <p:cNvSpPr>
            <a:spLocks noChangeArrowheads="1"/>
          </p:cNvSpPr>
          <p:nvPr/>
        </p:nvSpPr>
        <p:spPr bwMode="auto">
          <a:xfrm>
            <a:off x="2851582" y="3446463"/>
            <a:ext cx="2667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00" dirty="0">
                <a:latin typeface="Arial" panose="020B0604020202020204" pitchFamily="34" charset="0"/>
              </a:rPr>
              <a:t>103     102     101      </a:t>
            </a:r>
            <a:r>
              <a:rPr lang="en-US" altLang="zh-CN" sz="1800" dirty="0">
                <a:solidFill>
                  <a:srgbClr val="CC0000"/>
                </a:solidFill>
                <a:latin typeface="Arial" panose="020B0604020202020204" pitchFamily="34" charset="0"/>
              </a:rPr>
              <a:t>100</a:t>
            </a:r>
            <a:endParaRPr lang="en-US" altLang="zh-CN" sz="1800" dirty="0">
              <a:solidFill>
                <a:srgbClr val="CC0000"/>
              </a:solidFill>
              <a:latin typeface="Arial" panose="020B0604020202020204" pitchFamily="34" charset="0"/>
            </a:endParaRPr>
          </a:p>
        </p:txBody>
      </p:sp>
      <p:sp>
        <p:nvSpPr>
          <p:cNvPr id="81939" name="Rectangle 15"/>
          <p:cNvSpPr>
            <a:spLocks noChangeArrowheads="1"/>
          </p:cNvSpPr>
          <p:nvPr/>
        </p:nvSpPr>
        <p:spPr bwMode="auto">
          <a:xfrm>
            <a:off x="5899582" y="3446463"/>
            <a:ext cx="1160574"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000" dirty="0">
                <a:latin typeface="Arial" panose="020B0604020202020204" pitchFamily="34" charset="0"/>
              </a:rPr>
              <a:t>小端方式</a:t>
            </a:r>
            <a:endParaRPr lang="en-US" altLang="zh-CN" sz="2000" dirty="0">
              <a:latin typeface="Arial" panose="020B0604020202020204" pitchFamily="34" charset="0"/>
            </a:endParaRPr>
          </a:p>
        </p:txBody>
      </p:sp>
      <p:sp>
        <p:nvSpPr>
          <p:cNvPr id="81940" name="Rectangle 16"/>
          <p:cNvSpPr>
            <a:spLocks noChangeArrowheads="1"/>
          </p:cNvSpPr>
          <p:nvPr/>
        </p:nvSpPr>
        <p:spPr bwMode="auto">
          <a:xfrm>
            <a:off x="2851582" y="4284663"/>
            <a:ext cx="2667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00" dirty="0">
                <a:solidFill>
                  <a:srgbClr val="CC0000"/>
                </a:solidFill>
                <a:latin typeface="Arial" panose="020B0604020202020204" pitchFamily="34" charset="0"/>
              </a:rPr>
              <a:t>100</a:t>
            </a:r>
            <a:r>
              <a:rPr lang="en-US" altLang="zh-CN" sz="1800" dirty="0">
                <a:latin typeface="Arial" panose="020B0604020202020204" pitchFamily="34" charset="0"/>
              </a:rPr>
              <a:t>     101     102      103</a:t>
            </a:r>
            <a:endParaRPr lang="en-US" altLang="zh-CN" sz="1800" dirty="0">
              <a:latin typeface="Arial" panose="020B0604020202020204" pitchFamily="34" charset="0"/>
            </a:endParaRPr>
          </a:p>
        </p:txBody>
      </p:sp>
      <p:sp>
        <p:nvSpPr>
          <p:cNvPr id="81941" name="Rectangle 17"/>
          <p:cNvSpPr>
            <a:spLocks noChangeArrowheads="1"/>
          </p:cNvSpPr>
          <p:nvPr/>
        </p:nvSpPr>
        <p:spPr bwMode="auto">
          <a:xfrm>
            <a:off x="5899582" y="4208463"/>
            <a:ext cx="1160574"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000" dirty="0">
                <a:latin typeface="Arial" panose="020B0604020202020204" pitchFamily="34" charset="0"/>
              </a:rPr>
              <a:t>大端方式</a:t>
            </a:r>
            <a:endParaRPr lang="en-US" altLang="zh-CN" sz="2000" dirty="0">
              <a:latin typeface="Arial" panose="020B0604020202020204" pitchFamily="34" charset="0"/>
            </a:endParaRPr>
          </a:p>
        </p:txBody>
      </p:sp>
      <p:grpSp>
        <p:nvGrpSpPr>
          <p:cNvPr id="5" name="组合 4"/>
          <p:cNvGrpSpPr/>
          <p:nvPr/>
        </p:nvGrpSpPr>
        <p:grpSpPr>
          <a:xfrm>
            <a:off x="1295832" y="3047087"/>
            <a:ext cx="4413250" cy="1593850"/>
            <a:chOff x="1314882" y="3116263"/>
            <a:chExt cx="4413250" cy="1593850"/>
          </a:xfrm>
        </p:grpSpPr>
        <p:sp>
          <p:nvSpPr>
            <p:cNvPr id="81931" name="Rectangle 7"/>
            <p:cNvSpPr>
              <a:spLocks noChangeArrowheads="1"/>
            </p:cNvSpPr>
            <p:nvPr/>
          </p:nvSpPr>
          <p:spPr bwMode="auto">
            <a:xfrm>
              <a:off x="2616632" y="3116263"/>
              <a:ext cx="3111500" cy="15938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42" name="Text Box 18"/>
            <p:cNvSpPr txBox="1">
              <a:spLocks noChangeArrowheads="1"/>
            </p:cNvSpPr>
            <p:nvPr/>
          </p:nvSpPr>
          <p:spPr bwMode="auto">
            <a:xfrm>
              <a:off x="1314882" y="3725863"/>
              <a:ext cx="5277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000" dirty="0">
                  <a:latin typeface="Arial" panose="020B0604020202020204" pitchFamily="34" charset="0"/>
                </a:rPr>
                <a:t>字</a:t>
              </a:r>
              <a:r>
                <a:rPr lang="en-US" altLang="zh-CN" sz="2000" dirty="0">
                  <a:latin typeface="Arial" panose="020B0604020202020204" pitchFamily="34" charset="0"/>
                </a:rPr>
                <a:t>:</a:t>
              </a:r>
              <a:endParaRPr lang="en-US" altLang="zh-CN" sz="2000" dirty="0">
                <a:latin typeface="Arial" panose="020B0604020202020204" pitchFamily="34" charset="0"/>
              </a:endParaRPr>
            </a:p>
          </p:txBody>
        </p:sp>
        <p:sp>
          <p:nvSpPr>
            <p:cNvPr id="81930" name="Text Box 19"/>
            <p:cNvSpPr txBox="1">
              <a:spLocks noChangeArrowheads="1"/>
            </p:cNvSpPr>
            <p:nvPr/>
          </p:nvSpPr>
          <p:spPr bwMode="auto">
            <a:xfrm>
              <a:off x="2721407" y="3138488"/>
              <a:ext cx="287496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dirty="0">
                  <a:solidFill>
                    <a:schemeClr val="accent2"/>
                  </a:solidFill>
                  <a:latin typeface="Arial" panose="020B0604020202020204" pitchFamily="34" charset="0"/>
                </a:rPr>
                <a:t>    FF      </a:t>
              </a:r>
              <a:r>
                <a:rPr lang="en-US" altLang="zh-CN" sz="1800" dirty="0" err="1">
                  <a:solidFill>
                    <a:schemeClr val="accent2"/>
                  </a:solidFill>
                  <a:latin typeface="Arial" panose="020B0604020202020204" pitchFamily="34" charset="0"/>
                </a:rPr>
                <a:t>FF</a:t>
              </a:r>
              <a:r>
                <a:rPr lang="en-US" altLang="zh-CN" sz="1800" dirty="0">
                  <a:solidFill>
                    <a:schemeClr val="accent2"/>
                  </a:solidFill>
                  <a:latin typeface="Arial" panose="020B0604020202020204" pitchFamily="34" charset="0"/>
                </a:rPr>
                <a:t>       00        01</a:t>
              </a:r>
              <a:endParaRPr lang="en-US" altLang="zh-CN" sz="1800" dirty="0">
                <a:solidFill>
                  <a:schemeClr val="accent2"/>
                </a:solidFill>
                <a:latin typeface="Arial" panose="020B0604020202020204" pitchFamily="34" charset="0"/>
              </a:endParaRPr>
            </a:p>
          </p:txBody>
        </p:sp>
      </p:grpSp>
      <p:sp>
        <p:nvSpPr>
          <p:cNvPr id="426004" name="Rectangle 20"/>
          <p:cNvSpPr>
            <a:spLocks noChangeArrowheads="1"/>
          </p:cNvSpPr>
          <p:nvPr/>
        </p:nvSpPr>
        <p:spPr bwMode="auto">
          <a:xfrm>
            <a:off x="773544" y="4821239"/>
            <a:ext cx="8183562"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tabLst>
                <a:tab pos="1600200" algn="l"/>
              </a:tabLst>
              <a:defRPr sz="1600" b="1">
                <a:solidFill>
                  <a:schemeClr val="tx1"/>
                </a:solidFill>
                <a:latin typeface="Times New Roman" panose="02020603050405020304" pitchFamily="18" charset="0"/>
                <a:ea typeface="宋体" panose="02010600030101010101" pitchFamily="2" charset="-122"/>
              </a:defRPr>
            </a:lvl1pPr>
            <a:lvl2pPr marL="742950" indent="-285750">
              <a:tabLst>
                <a:tab pos="1600200" algn="l"/>
              </a:tabLst>
              <a:defRPr sz="1600" b="1">
                <a:solidFill>
                  <a:schemeClr val="tx1"/>
                </a:solidFill>
                <a:latin typeface="Times New Roman" panose="02020603050405020304" pitchFamily="18" charset="0"/>
                <a:ea typeface="宋体" panose="02010600030101010101" pitchFamily="2" charset="-122"/>
              </a:defRPr>
            </a:lvl2pPr>
            <a:lvl3pPr marL="1143000" indent="-228600">
              <a:tabLst>
                <a:tab pos="1600200" algn="l"/>
              </a:tabLst>
              <a:defRPr sz="1600" b="1">
                <a:solidFill>
                  <a:schemeClr val="tx1"/>
                </a:solidFill>
                <a:latin typeface="Times New Roman" panose="02020603050405020304" pitchFamily="18" charset="0"/>
                <a:ea typeface="宋体" panose="02010600030101010101" pitchFamily="2" charset="-122"/>
              </a:defRPr>
            </a:lvl3pPr>
            <a:lvl4pPr marL="1600200" indent="-228600">
              <a:tabLst>
                <a:tab pos="1600200" algn="l"/>
              </a:tabLst>
              <a:defRPr sz="1600" b="1">
                <a:solidFill>
                  <a:schemeClr val="tx1"/>
                </a:solidFill>
                <a:latin typeface="Times New Roman" panose="02020603050405020304" pitchFamily="18" charset="0"/>
                <a:ea typeface="宋体" panose="02010600030101010101" pitchFamily="2" charset="-122"/>
              </a:defRPr>
            </a:lvl4pPr>
            <a:lvl5pPr marL="2057400" indent="-228600">
              <a:tabLst>
                <a:tab pos="1600200" algn="l"/>
              </a:tabLst>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1600200" algn="l"/>
              </a:tabLs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1600200" algn="l"/>
              </a:tabLs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1600200" algn="l"/>
              </a:tabLs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1600200" algn="l"/>
              </a:tabLst>
              <a:defRPr sz="1600" b="1">
                <a:solidFill>
                  <a:schemeClr val="tx1"/>
                </a:solidFill>
                <a:latin typeface="Times New Roman" panose="02020603050405020304" pitchFamily="18" charset="0"/>
                <a:ea typeface="宋体" panose="02010600030101010101" pitchFamily="2" charset="-122"/>
              </a:defRPr>
            </a:lvl9pPr>
          </a:lstStyle>
          <a:p>
            <a:pPr>
              <a:lnSpc>
                <a:spcPct val="87000"/>
              </a:lnSpc>
              <a:spcBef>
                <a:spcPct val="41000"/>
              </a:spcBef>
              <a:buClr>
                <a:schemeClr val="tx1"/>
              </a:buClr>
              <a:buSzPct val="60000"/>
              <a:buFont typeface="Wingdings" panose="05000000000000000000" pitchFamily="2" charset="2"/>
              <a:buNone/>
            </a:pPr>
            <a:r>
              <a:rPr lang="zh-CN" altLang="en-US" sz="2000" dirty="0">
                <a:solidFill>
                  <a:schemeClr val="accent2"/>
                </a:solidFill>
                <a:latin typeface="Arial" panose="020B0604020202020204" pitchFamily="34" charset="0"/>
              </a:rPr>
              <a:t>大端方式（</a:t>
            </a:r>
            <a:r>
              <a:rPr lang="en-US" altLang="zh-CN" sz="2000" dirty="0">
                <a:solidFill>
                  <a:schemeClr val="accent2"/>
                </a:solidFill>
                <a:latin typeface="Arial" panose="020B0604020202020204" pitchFamily="34" charset="0"/>
              </a:rPr>
              <a:t>Big Endian</a:t>
            </a:r>
            <a:r>
              <a:rPr lang="zh-CN" altLang="en-US" sz="2000" dirty="0">
                <a:solidFill>
                  <a:schemeClr val="accent2"/>
                </a:solidFill>
                <a:latin typeface="Arial" panose="020B0604020202020204" pitchFamily="34" charset="0"/>
              </a:rPr>
              <a:t>）</a:t>
            </a:r>
            <a:r>
              <a:rPr lang="en-US" altLang="zh-CN" sz="2000" dirty="0">
                <a:solidFill>
                  <a:schemeClr val="accent2"/>
                </a:solidFill>
                <a:latin typeface="Arial" panose="020B0604020202020204" pitchFamily="34" charset="0"/>
              </a:rPr>
              <a:t>:  MSB</a:t>
            </a:r>
            <a:r>
              <a:rPr lang="zh-CN" altLang="en-US" sz="2000" dirty="0">
                <a:solidFill>
                  <a:schemeClr val="accent2"/>
                </a:solidFill>
                <a:latin typeface="Arial" panose="020B0604020202020204" pitchFamily="34" charset="0"/>
              </a:rPr>
              <a:t>所在的地址是数的地址</a:t>
            </a:r>
            <a:endParaRPr lang="en-US" altLang="zh-CN" sz="2000" dirty="0">
              <a:solidFill>
                <a:schemeClr val="accent2"/>
              </a:solidFill>
              <a:latin typeface="Arial" panose="020B0604020202020204" pitchFamily="34" charset="0"/>
            </a:endParaRPr>
          </a:p>
          <a:p>
            <a:pPr>
              <a:lnSpc>
                <a:spcPct val="87000"/>
              </a:lnSpc>
              <a:spcBef>
                <a:spcPct val="41000"/>
              </a:spcBef>
              <a:buClr>
                <a:schemeClr val="tx1"/>
              </a:buClr>
              <a:buSzPct val="60000"/>
              <a:buFont typeface="Wingdings" panose="05000000000000000000" pitchFamily="2" charset="2"/>
              <a:buNone/>
            </a:pPr>
            <a:r>
              <a:rPr lang="en-US" altLang="zh-CN" sz="2000" dirty="0">
                <a:latin typeface="Arial" panose="020B0604020202020204" pitchFamily="34" charset="0"/>
              </a:rPr>
              <a:t>                      </a:t>
            </a:r>
            <a:r>
              <a:rPr lang="en-US" altLang="zh-CN" sz="2000" dirty="0">
                <a:solidFill>
                  <a:srgbClr val="A50021"/>
                </a:solidFill>
                <a:latin typeface="Arial" panose="020B0604020202020204" pitchFamily="34" charset="0"/>
              </a:rPr>
              <a:t>e.g. IBM 360/370, Motorola 68k, MIPS, </a:t>
            </a:r>
            <a:r>
              <a:rPr lang="en-US" altLang="zh-CN" sz="2000" dirty="0" err="1">
                <a:solidFill>
                  <a:srgbClr val="A50021"/>
                </a:solidFill>
                <a:latin typeface="Arial" panose="020B0604020202020204" pitchFamily="34" charset="0"/>
              </a:rPr>
              <a:t>Sparc</a:t>
            </a:r>
            <a:r>
              <a:rPr lang="en-US" altLang="zh-CN" sz="2000" dirty="0">
                <a:solidFill>
                  <a:srgbClr val="A50021"/>
                </a:solidFill>
                <a:latin typeface="Arial" panose="020B0604020202020204" pitchFamily="34" charset="0"/>
              </a:rPr>
              <a:t>, HP PA</a:t>
            </a:r>
            <a:endParaRPr lang="en-US" altLang="zh-CN" sz="2000" dirty="0">
              <a:solidFill>
                <a:srgbClr val="A50021"/>
              </a:solidFill>
              <a:latin typeface="Arial" panose="020B0604020202020204" pitchFamily="34" charset="0"/>
            </a:endParaRPr>
          </a:p>
          <a:p>
            <a:pPr>
              <a:lnSpc>
                <a:spcPct val="87000"/>
              </a:lnSpc>
              <a:spcBef>
                <a:spcPct val="41000"/>
              </a:spcBef>
              <a:buClr>
                <a:schemeClr val="tx1"/>
              </a:buClr>
              <a:buSzPct val="60000"/>
              <a:buFont typeface="Wingdings" panose="05000000000000000000" pitchFamily="2" charset="2"/>
              <a:buNone/>
            </a:pPr>
            <a:r>
              <a:rPr lang="zh-CN" altLang="en-US" sz="2000" dirty="0">
                <a:solidFill>
                  <a:schemeClr val="accent2"/>
                </a:solidFill>
                <a:latin typeface="Arial" panose="020B0604020202020204" pitchFamily="34" charset="0"/>
              </a:rPr>
              <a:t>小端方式（</a:t>
            </a:r>
            <a:r>
              <a:rPr lang="en-US" altLang="zh-CN" sz="2000" dirty="0">
                <a:solidFill>
                  <a:schemeClr val="accent2"/>
                </a:solidFill>
                <a:latin typeface="Arial" panose="020B0604020202020204" pitchFamily="34" charset="0"/>
              </a:rPr>
              <a:t> Little Endian</a:t>
            </a:r>
            <a:r>
              <a:rPr lang="zh-CN" altLang="en-US" sz="2000" dirty="0">
                <a:solidFill>
                  <a:schemeClr val="accent2"/>
                </a:solidFill>
                <a:latin typeface="Arial" panose="020B0604020202020204" pitchFamily="34" charset="0"/>
              </a:rPr>
              <a:t>）</a:t>
            </a:r>
            <a:r>
              <a:rPr lang="en-US" altLang="zh-CN" sz="2000" dirty="0">
                <a:solidFill>
                  <a:schemeClr val="accent2"/>
                </a:solidFill>
                <a:latin typeface="Arial" panose="020B0604020202020204" pitchFamily="34" charset="0"/>
              </a:rPr>
              <a:t>:  LSB</a:t>
            </a:r>
            <a:r>
              <a:rPr lang="zh-CN" altLang="en-US" sz="2000" dirty="0">
                <a:solidFill>
                  <a:schemeClr val="accent2"/>
                </a:solidFill>
                <a:latin typeface="Arial" panose="020B0604020202020204" pitchFamily="34" charset="0"/>
              </a:rPr>
              <a:t>所在的地址是数的地址</a:t>
            </a:r>
            <a:endParaRPr lang="zh-CN" altLang="en-US" sz="2000" dirty="0">
              <a:solidFill>
                <a:schemeClr val="accent2"/>
              </a:solidFill>
              <a:latin typeface="Arial" panose="020B0604020202020204" pitchFamily="34" charset="0"/>
            </a:endParaRPr>
          </a:p>
          <a:p>
            <a:pPr>
              <a:lnSpc>
                <a:spcPct val="87000"/>
              </a:lnSpc>
              <a:spcBef>
                <a:spcPct val="41000"/>
              </a:spcBef>
              <a:buClr>
                <a:schemeClr val="tx1"/>
              </a:buClr>
              <a:buSzPct val="60000"/>
              <a:buFont typeface="Wingdings" panose="05000000000000000000" pitchFamily="2" charset="2"/>
              <a:buNone/>
            </a:pPr>
            <a:r>
              <a:rPr lang="en-US" altLang="zh-CN" sz="2000" dirty="0">
                <a:solidFill>
                  <a:schemeClr val="accent2"/>
                </a:solidFill>
                <a:latin typeface="Arial" panose="020B0604020202020204" pitchFamily="34" charset="0"/>
              </a:rPr>
              <a:t>                      </a:t>
            </a:r>
            <a:r>
              <a:rPr lang="en-US" altLang="zh-CN" sz="2000" dirty="0">
                <a:solidFill>
                  <a:srgbClr val="A50021"/>
                </a:solidFill>
                <a:latin typeface="Arial" panose="020B0604020202020204" pitchFamily="34" charset="0"/>
              </a:rPr>
              <a:t>e.g. Intel 80x86, DEC VAX</a:t>
            </a:r>
            <a:r>
              <a:rPr lang="en-US" altLang="zh-CN" sz="2000" dirty="0">
                <a:latin typeface="Arial" panose="020B0604020202020204" pitchFamily="34" charset="0"/>
              </a:rPr>
              <a:t> </a:t>
            </a:r>
            <a:endParaRPr lang="en-US" altLang="zh-CN" sz="2000" dirty="0">
              <a:latin typeface="Arial" panose="020B0604020202020204" pitchFamily="34" charset="0"/>
            </a:endParaRPr>
          </a:p>
        </p:txBody>
      </p:sp>
      <p:sp>
        <p:nvSpPr>
          <p:cNvPr id="426006" name="Text Box 22"/>
          <p:cNvSpPr txBox="1">
            <a:spLocks noChangeArrowheads="1"/>
          </p:cNvSpPr>
          <p:nvPr/>
        </p:nvSpPr>
        <p:spPr bwMode="auto">
          <a:xfrm>
            <a:off x="622731" y="6259415"/>
            <a:ext cx="800893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t>有些机器两种方式都支持，可通过特定控制位来设定采用哪种方式。</a:t>
            </a:r>
            <a:endParaRPr lang="zh-CN" altLang="en-US" sz="2000" dirty="0"/>
          </a:p>
        </p:txBody>
      </p:sp>
      <p:sp>
        <p:nvSpPr>
          <p:cNvPr id="56343" name="Text Box 23"/>
          <p:cNvSpPr txBox="1">
            <a:spLocks noChangeArrowheads="1"/>
          </p:cNvSpPr>
          <p:nvPr/>
        </p:nvSpPr>
        <p:spPr bwMode="auto">
          <a:xfrm>
            <a:off x="8774545" y="1037756"/>
            <a:ext cx="2990850" cy="823302"/>
          </a:xfrm>
          <a:prstGeom prst="rect">
            <a:avLst/>
          </a:prstGeom>
          <a:solidFill>
            <a:schemeClr val="bg1"/>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900" dirty="0">
                <a:latin typeface="微软雅黑" panose="020B0503020204020204" pitchFamily="34" charset="-122"/>
                <a:ea typeface="微软雅黑" panose="020B0503020204020204" pitchFamily="34" charset="-122"/>
              </a:rPr>
              <a:t>65535=2</a:t>
            </a:r>
            <a:r>
              <a:rPr lang="en-US" altLang="zh-CN" sz="1900" baseline="30000" dirty="0">
                <a:latin typeface="微软雅黑" panose="020B0503020204020204" pitchFamily="34" charset="-122"/>
                <a:ea typeface="微软雅黑" panose="020B0503020204020204" pitchFamily="34" charset="-122"/>
              </a:rPr>
              <a:t>16</a:t>
            </a:r>
            <a:r>
              <a:rPr lang="en-US" altLang="zh-CN" sz="1900" dirty="0">
                <a:latin typeface="微软雅黑" panose="020B0503020204020204" pitchFamily="34" charset="-122"/>
                <a:ea typeface="微软雅黑" panose="020B0503020204020204" pitchFamily="34" charset="-122"/>
              </a:rPr>
              <a:t>-1</a:t>
            </a:r>
            <a:endParaRPr lang="en-US" altLang="zh-CN" sz="1900" dirty="0">
              <a:latin typeface="微软雅黑" panose="020B0503020204020204" pitchFamily="34" charset="-122"/>
              <a:ea typeface="微软雅黑" panose="020B0503020204020204" pitchFamily="34" charset="-122"/>
            </a:endParaRPr>
          </a:p>
          <a:p>
            <a:pPr>
              <a:spcBef>
                <a:spcPct val="50000"/>
              </a:spcBef>
            </a:pPr>
            <a:r>
              <a:rPr lang="en-US" altLang="zh-CN" sz="1900" dirty="0">
                <a:latin typeface="微软雅黑" panose="020B0503020204020204" pitchFamily="34" charset="-122"/>
                <a:ea typeface="微软雅黑" panose="020B0503020204020204" pitchFamily="34" charset="-122"/>
              </a:rPr>
              <a:t>[-65535]</a:t>
            </a:r>
            <a:r>
              <a:rPr lang="zh-CN" altLang="en-US" sz="1900" baseline="-25000" dirty="0">
                <a:latin typeface="微软雅黑" panose="020B0503020204020204" pitchFamily="34" charset="-122"/>
                <a:ea typeface="微软雅黑" panose="020B0503020204020204" pitchFamily="34" charset="-122"/>
              </a:rPr>
              <a:t>补</a:t>
            </a:r>
            <a:r>
              <a:rPr lang="en-US" altLang="zh-CN" sz="1900" dirty="0">
                <a:latin typeface="微软雅黑" panose="020B0503020204020204" pitchFamily="34" charset="-122"/>
                <a:ea typeface="微软雅黑" panose="020B0503020204020204" pitchFamily="34" charset="-122"/>
              </a:rPr>
              <a:t>=FFFF0001H</a:t>
            </a:r>
            <a:endParaRPr lang="en-US" altLang="zh-CN" sz="1900" dirty="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blinds(horizontal)">
                                      <p:cBhvr>
                                        <p:cTn id="7" dur="500"/>
                                        <p:tgtEl>
                                          <p:spTgt spid="425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5987">
                                            <p:txEl>
                                              <p:pRg st="1" end="1"/>
                                            </p:txEl>
                                          </p:spTgt>
                                        </p:tgtEl>
                                        <p:attrNameLst>
                                          <p:attrName>style.visibility</p:attrName>
                                        </p:attrNameLst>
                                      </p:cBhvr>
                                      <p:to>
                                        <p:strVal val="visible"/>
                                      </p:to>
                                    </p:set>
                                    <p:animEffect transition="in" filter="blinds(horizontal)">
                                      <p:cBhvr>
                                        <p:cTn id="12" dur="500"/>
                                        <p:tgtEl>
                                          <p:spTgt spid="425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5987">
                                            <p:txEl>
                                              <p:pRg st="2" end="2"/>
                                            </p:txEl>
                                          </p:spTgt>
                                        </p:tgtEl>
                                        <p:attrNameLst>
                                          <p:attrName>style.visibility</p:attrName>
                                        </p:attrNameLst>
                                      </p:cBhvr>
                                      <p:to>
                                        <p:strVal val="visible"/>
                                      </p:to>
                                    </p:set>
                                    <p:animEffect transition="in" filter="blinds(horizontal)">
                                      <p:cBhvr>
                                        <p:cTn id="17" dur="500"/>
                                        <p:tgtEl>
                                          <p:spTgt spid="425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5987">
                                            <p:txEl>
                                              <p:pRg st="3" end="3"/>
                                            </p:txEl>
                                          </p:spTgt>
                                        </p:tgtEl>
                                        <p:attrNameLst>
                                          <p:attrName>style.visibility</p:attrName>
                                        </p:attrNameLst>
                                      </p:cBhvr>
                                      <p:to>
                                        <p:strVal val="visible"/>
                                      </p:to>
                                    </p:set>
                                    <p:animEffect transition="in" filter="blinds(horizontal)">
                                      <p:cBhvr>
                                        <p:cTn id="22" dur="500"/>
                                        <p:tgtEl>
                                          <p:spTgt spid="425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5988">
                                            <p:txEl>
                                              <p:pRg st="0" end="0"/>
                                            </p:txEl>
                                          </p:spTgt>
                                        </p:tgtEl>
                                        <p:attrNameLst>
                                          <p:attrName>style.visibility</p:attrName>
                                        </p:attrNameLst>
                                      </p:cBhvr>
                                      <p:to>
                                        <p:strVal val="visible"/>
                                      </p:to>
                                    </p:set>
                                    <p:animEffect transition="in" filter="blinds(horizontal)">
                                      <p:cBhvr>
                                        <p:cTn id="27" dur="500"/>
                                        <p:tgtEl>
                                          <p:spTgt spid="42598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343"/>
                                        </p:tgtEl>
                                        <p:attrNameLst>
                                          <p:attrName>style.visibility</p:attrName>
                                        </p:attrNameLst>
                                      </p:cBhvr>
                                      <p:to>
                                        <p:strVal val="visible"/>
                                      </p:to>
                                    </p:set>
                                    <p:animEffect transition="in" filter="blinds(horizontal)">
                                      <p:cBhvr>
                                        <p:cTn id="32" dur="500"/>
                                        <p:tgtEl>
                                          <p:spTgt spid="5634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19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19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19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19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426004">
                                            <p:txEl>
                                              <p:pRg st="0" end="0"/>
                                            </p:txEl>
                                          </p:spTgt>
                                        </p:tgtEl>
                                        <p:attrNameLst>
                                          <p:attrName>style.visibility</p:attrName>
                                        </p:attrNameLst>
                                      </p:cBhvr>
                                      <p:to>
                                        <p:strVal val="visible"/>
                                      </p:to>
                                    </p:set>
                                    <p:animEffect transition="in" filter="blinds(horizontal)">
                                      <p:cBhvr>
                                        <p:cTn id="61" dur="500"/>
                                        <p:tgtEl>
                                          <p:spTgt spid="42600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426004">
                                            <p:txEl>
                                              <p:pRg st="1" end="1"/>
                                            </p:txEl>
                                          </p:spTgt>
                                        </p:tgtEl>
                                        <p:attrNameLst>
                                          <p:attrName>style.visibility</p:attrName>
                                        </p:attrNameLst>
                                      </p:cBhvr>
                                      <p:to>
                                        <p:strVal val="visible"/>
                                      </p:to>
                                    </p:set>
                                    <p:animEffect transition="in" filter="blinds(horizontal)">
                                      <p:cBhvr>
                                        <p:cTn id="66" dur="500"/>
                                        <p:tgtEl>
                                          <p:spTgt spid="42600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426004">
                                            <p:txEl>
                                              <p:pRg st="2" end="2"/>
                                            </p:txEl>
                                          </p:spTgt>
                                        </p:tgtEl>
                                        <p:attrNameLst>
                                          <p:attrName>style.visibility</p:attrName>
                                        </p:attrNameLst>
                                      </p:cBhvr>
                                      <p:to>
                                        <p:strVal val="visible"/>
                                      </p:to>
                                    </p:set>
                                    <p:animEffect transition="in" filter="blinds(horizontal)">
                                      <p:cBhvr>
                                        <p:cTn id="71" dur="500"/>
                                        <p:tgtEl>
                                          <p:spTgt spid="426004">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426004">
                                            <p:txEl>
                                              <p:pRg st="3" end="3"/>
                                            </p:txEl>
                                          </p:spTgt>
                                        </p:tgtEl>
                                        <p:attrNameLst>
                                          <p:attrName>style.visibility</p:attrName>
                                        </p:attrNameLst>
                                      </p:cBhvr>
                                      <p:to>
                                        <p:strVal val="visible"/>
                                      </p:to>
                                    </p:set>
                                    <p:animEffect transition="in" filter="blinds(horizontal)">
                                      <p:cBhvr>
                                        <p:cTn id="76" dur="500"/>
                                        <p:tgtEl>
                                          <p:spTgt spid="426004">
                                            <p:txEl>
                                              <p:pRg st="3" end="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426006"/>
                                        </p:tgtEl>
                                        <p:attrNameLst>
                                          <p:attrName>style.visibility</p:attrName>
                                        </p:attrNameLst>
                                      </p:cBhvr>
                                      <p:to>
                                        <p:strVal val="visible"/>
                                      </p:to>
                                    </p:set>
                                    <p:animEffect transition="in" filter="blinds(horizontal)">
                                      <p:cBhvr>
                                        <p:cTn id="81" dur="500"/>
                                        <p:tgtEl>
                                          <p:spTgt spid="426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8" grpId="0"/>
      <p:bldP spid="81939" grpId="0"/>
      <p:bldP spid="81940" grpId="0"/>
      <p:bldP spid="81941" grpId="0"/>
      <p:bldP spid="426006" grpId="0"/>
      <p:bldP spid="5634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a:ea typeface="宋体" panose="02010600030101010101" pitchFamily="2" charset="-122"/>
              </a:rPr>
              <a:t>BIG Endian versus Little Endian </a:t>
            </a:r>
            <a:endParaRPr lang="en-US" altLang="zh-CN" sz="2000">
              <a:ea typeface="宋体" panose="02010600030101010101" pitchFamily="2" charset="-122"/>
            </a:endParaRPr>
          </a:p>
        </p:txBody>
      </p:sp>
      <p:sp>
        <p:nvSpPr>
          <p:cNvPr id="427011" name="Text Box 3"/>
          <p:cNvSpPr txBox="1">
            <a:spLocks noChangeArrowheads="1"/>
          </p:cNvSpPr>
          <p:nvPr/>
        </p:nvSpPr>
        <p:spPr bwMode="auto">
          <a:xfrm>
            <a:off x="1712913" y="868363"/>
            <a:ext cx="88058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Ex1:  Memory layout of a number ABCDH located in 1000</a:t>
            </a:r>
            <a:endParaRPr lang="zh-CN" altLang="en-US" sz="2200" dirty="0">
              <a:latin typeface="Arial" panose="020B0604020202020204" pitchFamily="34" charset="0"/>
            </a:endParaRPr>
          </a:p>
        </p:txBody>
      </p:sp>
      <p:sp>
        <p:nvSpPr>
          <p:cNvPr id="427013" name="Text Box 5"/>
          <p:cNvSpPr txBox="1">
            <a:spLocks noChangeArrowheads="1"/>
          </p:cNvSpPr>
          <p:nvPr/>
        </p:nvSpPr>
        <p:spPr bwMode="auto">
          <a:xfrm>
            <a:off x="1781175" y="3170238"/>
            <a:ext cx="85867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Ex2: Memory layout of a number 00ABCDEFH located in 1000</a:t>
            </a:r>
            <a:endParaRPr lang="en-US" altLang="zh-CN" sz="2200" dirty="0">
              <a:latin typeface="Arial" panose="020B0604020202020204" pitchFamily="34" charset="0"/>
            </a:endParaRPr>
          </a:p>
        </p:txBody>
      </p:sp>
      <p:grpSp>
        <p:nvGrpSpPr>
          <p:cNvPr id="7" name="组合 6"/>
          <p:cNvGrpSpPr/>
          <p:nvPr/>
        </p:nvGrpSpPr>
        <p:grpSpPr>
          <a:xfrm>
            <a:off x="3260726" y="2308226"/>
            <a:ext cx="2973388" cy="393700"/>
            <a:chOff x="3260726" y="2308226"/>
            <a:chExt cx="2973388" cy="393700"/>
          </a:xfrm>
        </p:grpSpPr>
        <p:sp>
          <p:nvSpPr>
            <p:cNvPr id="82966" name="Text Box 7"/>
            <p:cNvSpPr txBox="1">
              <a:spLocks noChangeArrowheads="1"/>
            </p:cNvSpPr>
            <p:nvPr/>
          </p:nvSpPr>
          <p:spPr bwMode="auto">
            <a:xfrm>
              <a:off x="3260726" y="2308226"/>
              <a:ext cx="22860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In Little Endian:</a:t>
              </a:r>
              <a:endParaRPr lang="en-US" altLang="zh-CN" sz="2200" dirty="0">
                <a:latin typeface="Arial" panose="020B0604020202020204" pitchFamily="34" charset="0"/>
              </a:endParaRPr>
            </a:p>
          </p:txBody>
        </p:sp>
        <p:sp>
          <p:nvSpPr>
            <p:cNvPr id="82967" name="Line 8"/>
            <p:cNvSpPr>
              <a:spLocks noChangeShapeType="1"/>
            </p:cNvSpPr>
            <p:nvPr/>
          </p:nvSpPr>
          <p:spPr bwMode="auto">
            <a:xfrm>
              <a:off x="5776914" y="2522539"/>
              <a:ext cx="457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7018" name="Text Box 10"/>
          <p:cNvSpPr txBox="1">
            <a:spLocks noChangeArrowheads="1"/>
          </p:cNvSpPr>
          <p:nvPr/>
        </p:nvSpPr>
        <p:spPr bwMode="auto">
          <a:xfrm>
            <a:off x="6384926" y="2152649"/>
            <a:ext cx="8064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solidFill>
                  <a:schemeClr val="accent2"/>
                </a:solidFill>
                <a:latin typeface="Arial" panose="020B0604020202020204" pitchFamily="34" charset="0"/>
              </a:rPr>
              <a:t>1001</a:t>
            </a:r>
            <a:endParaRPr lang="zh-CN" altLang="en-US" sz="2200" dirty="0">
              <a:solidFill>
                <a:schemeClr val="accent2"/>
              </a:solidFill>
              <a:latin typeface="Arial" panose="020B0604020202020204" pitchFamily="34" charset="0"/>
            </a:endParaRPr>
          </a:p>
          <a:p>
            <a:pPr>
              <a:lnSpc>
                <a:spcPct val="90000"/>
              </a:lnSpc>
            </a:pPr>
            <a:r>
              <a:rPr lang="zh-CN" altLang="en-US" sz="2200" dirty="0">
                <a:solidFill>
                  <a:schemeClr val="accent2"/>
                </a:solidFill>
                <a:latin typeface="Arial" panose="020B0604020202020204" pitchFamily="34" charset="0"/>
              </a:rPr>
              <a:t>1000</a:t>
            </a:r>
            <a:endParaRPr lang="zh-CN" altLang="en-US" sz="2200" dirty="0">
              <a:solidFill>
                <a:schemeClr val="accent2"/>
              </a:solidFill>
              <a:latin typeface="Arial" panose="020B0604020202020204" pitchFamily="34" charset="0"/>
            </a:endParaRPr>
          </a:p>
        </p:txBody>
      </p:sp>
      <p:grpSp>
        <p:nvGrpSpPr>
          <p:cNvPr id="6" name="组合 5"/>
          <p:cNvGrpSpPr/>
          <p:nvPr/>
        </p:nvGrpSpPr>
        <p:grpSpPr>
          <a:xfrm>
            <a:off x="3260726" y="1557339"/>
            <a:ext cx="3001963" cy="393700"/>
            <a:chOff x="3260726" y="1557339"/>
            <a:chExt cx="3001963" cy="393700"/>
          </a:xfrm>
        </p:grpSpPr>
        <p:sp>
          <p:nvSpPr>
            <p:cNvPr id="82963" name="Text Box 12"/>
            <p:cNvSpPr txBox="1">
              <a:spLocks noChangeArrowheads="1"/>
            </p:cNvSpPr>
            <p:nvPr/>
          </p:nvSpPr>
          <p:spPr bwMode="auto">
            <a:xfrm>
              <a:off x="3260726" y="1557339"/>
              <a:ext cx="2206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In Big Endian:</a:t>
              </a:r>
              <a:r>
                <a:rPr lang="en-US" altLang="zh-CN" sz="2000" dirty="0">
                  <a:latin typeface="Arial" panose="020B0604020202020204" pitchFamily="34" charset="0"/>
                </a:rPr>
                <a:t>  </a:t>
              </a:r>
              <a:endParaRPr lang="en-US" altLang="zh-CN" sz="2000" dirty="0">
                <a:latin typeface="Arial" panose="020B0604020202020204" pitchFamily="34" charset="0"/>
              </a:endParaRPr>
            </a:p>
          </p:txBody>
        </p:sp>
        <p:sp>
          <p:nvSpPr>
            <p:cNvPr id="82964" name="Line 13"/>
            <p:cNvSpPr>
              <a:spLocks noChangeShapeType="1"/>
            </p:cNvSpPr>
            <p:nvPr/>
          </p:nvSpPr>
          <p:spPr bwMode="auto">
            <a:xfrm>
              <a:off x="5805489" y="1773239"/>
              <a:ext cx="4572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7023" name="Rectangle 15"/>
          <p:cNvSpPr>
            <a:spLocks noChangeArrowheads="1"/>
          </p:cNvSpPr>
          <p:nvPr/>
        </p:nvSpPr>
        <p:spPr bwMode="auto">
          <a:xfrm>
            <a:off x="6384926" y="1373187"/>
            <a:ext cx="8064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solidFill>
                  <a:schemeClr val="accent2"/>
                </a:solidFill>
                <a:latin typeface="Arial" panose="020B0604020202020204" pitchFamily="34" charset="0"/>
              </a:rPr>
              <a:t>1001</a:t>
            </a:r>
            <a:endParaRPr lang="zh-CN" altLang="en-US" sz="2200" dirty="0">
              <a:solidFill>
                <a:schemeClr val="accent2"/>
              </a:solidFill>
              <a:latin typeface="Arial" panose="020B0604020202020204" pitchFamily="34" charset="0"/>
            </a:endParaRPr>
          </a:p>
          <a:p>
            <a:pPr>
              <a:lnSpc>
                <a:spcPct val="90000"/>
              </a:lnSpc>
            </a:pPr>
            <a:r>
              <a:rPr lang="zh-CN" altLang="en-US" sz="2200" dirty="0">
                <a:solidFill>
                  <a:schemeClr val="accent2"/>
                </a:solidFill>
                <a:latin typeface="Arial" panose="020B0604020202020204" pitchFamily="34" charset="0"/>
              </a:rPr>
              <a:t>1000</a:t>
            </a:r>
            <a:endParaRPr lang="zh-CN" altLang="en-US" sz="2200" dirty="0">
              <a:solidFill>
                <a:schemeClr val="accent2"/>
              </a:solidFill>
              <a:latin typeface="Arial" panose="020B0604020202020204" pitchFamily="34" charset="0"/>
            </a:endParaRPr>
          </a:p>
        </p:txBody>
      </p:sp>
      <p:grpSp>
        <p:nvGrpSpPr>
          <p:cNvPr id="8" name="组合 7"/>
          <p:cNvGrpSpPr/>
          <p:nvPr/>
        </p:nvGrpSpPr>
        <p:grpSpPr>
          <a:xfrm>
            <a:off x="3224213" y="4127502"/>
            <a:ext cx="2921837" cy="393700"/>
            <a:chOff x="3224213" y="4127502"/>
            <a:chExt cx="2921837" cy="393700"/>
          </a:xfrm>
        </p:grpSpPr>
        <p:sp>
          <p:nvSpPr>
            <p:cNvPr id="82960" name="Text Box 18"/>
            <p:cNvSpPr txBox="1">
              <a:spLocks noChangeArrowheads="1"/>
            </p:cNvSpPr>
            <p:nvPr/>
          </p:nvSpPr>
          <p:spPr bwMode="auto">
            <a:xfrm>
              <a:off x="3224213" y="4127502"/>
              <a:ext cx="2270636"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In Big Endian:</a:t>
              </a:r>
              <a:r>
                <a:rPr lang="en-US" altLang="zh-CN" sz="2000" dirty="0">
                  <a:latin typeface="Arial" panose="020B0604020202020204" pitchFamily="34" charset="0"/>
                </a:rPr>
                <a:t>  </a:t>
              </a:r>
              <a:endParaRPr lang="en-US" altLang="zh-CN" sz="2000" dirty="0">
                <a:latin typeface="Arial" panose="020B0604020202020204" pitchFamily="34" charset="0"/>
              </a:endParaRPr>
            </a:p>
          </p:txBody>
        </p:sp>
        <p:sp>
          <p:nvSpPr>
            <p:cNvPr id="82962" name="Line 20"/>
            <p:cNvSpPr>
              <a:spLocks noChangeShapeType="1"/>
            </p:cNvSpPr>
            <p:nvPr/>
          </p:nvSpPr>
          <p:spPr bwMode="auto">
            <a:xfrm>
              <a:off x="5652508" y="4356102"/>
              <a:ext cx="493542"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组合 8"/>
          <p:cNvGrpSpPr/>
          <p:nvPr/>
        </p:nvGrpSpPr>
        <p:grpSpPr>
          <a:xfrm>
            <a:off x="3136900" y="5499102"/>
            <a:ext cx="3014062" cy="393700"/>
            <a:chOff x="3136900" y="5499102"/>
            <a:chExt cx="3014062" cy="393700"/>
          </a:xfrm>
        </p:grpSpPr>
        <p:sp>
          <p:nvSpPr>
            <p:cNvPr id="82957" name="Text Box 22"/>
            <p:cNvSpPr txBox="1">
              <a:spLocks noChangeArrowheads="1"/>
            </p:cNvSpPr>
            <p:nvPr/>
          </p:nvSpPr>
          <p:spPr bwMode="auto">
            <a:xfrm>
              <a:off x="3136900" y="5499102"/>
              <a:ext cx="228682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In Little Endian:</a:t>
              </a:r>
              <a:endParaRPr lang="en-US" altLang="zh-CN" sz="2200" dirty="0">
                <a:latin typeface="Arial" panose="020B0604020202020204" pitchFamily="34" charset="0"/>
              </a:endParaRPr>
            </a:p>
          </p:txBody>
        </p:sp>
        <p:sp>
          <p:nvSpPr>
            <p:cNvPr id="82958" name="Line 23"/>
            <p:cNvSpPr>
              <a:spLocks noChangeShapeType="1"/>
            </p:cNvSpPr>
            <p:nvPr/>
          </p:nvSpPr>
          <p:spPr bwMode="auto">
            <a:xfrm>
              <a:off x="5662745" y="5756277"/>
              <a:ext cx="488217"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7033" name="Rectangle 25"/>
          <p:cNvSpPr>
            <a:spLocks noChangeArrowheads="1"/>
          </p:cNvSpPr>
          <p:nvPr/>
        </p:nvSpPr>
        <p:spPr bwMode="auto">
          <a:xfrm>
            <a:off x="6395769" y="5181601"/>
            <a:ext cx="80645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3</a:t>
            </a:r>
            <a:endParaRPr lang="en-US" altLang="zh-CN" sz="2200" dirty="0">
              <a:solidFill>
                <a:schemeClr val="accent2"/>
              </a:solidFill>
              <a:latin typeface="Arial" panose="020B0604020202020204" pitchFamily="34" charset="0"/>
            </a:endParaRPr>
          </a:p>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2</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1001</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1000</a:t>
            </a:r>
            <a:endParaRPr lang="en-US" altLang="zh-CN" sz="2200" dirty="0">
              <a:solidFill>
                <a:schemeClr val="accent2"/>
              </a:solidFill>
              <a:latin typeface="Arial" panose="020B0604020202020204" pitchFamily="34" charset="0"/>
            </a:endParaRPr>
          </a:p>
        </p:txBody>
      </p:sp>
      <p:sp>
        <p:nvSpPr>
          <p:cNvPr id="26" name="Rectangle 25"/>
          <p:cNvSpPr>
            <a:spLocks noChangeArrowheads="1"/>
          </p:cNvSpPr>
          <p:nvPr/>
        </p:nvSpPr>
        <p:spPr bwMode="auto">
          <a:xfrm>
            <a:off x="6384926" y="3816349"/>
            <a:ext cx="80645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3</a:t>
            </a:r>
            <a:endParaRPr lang="en-US" altLang="zh-CN" sz="2200" dirty="0">
              <a:solidFill>
                <a:schemeClr val="accent2"/>
              </a:solidFill>
              <a:latin typeface="Arial" panose="020B0604020202020204" pitchFamily="34" charset="0"/>
            </a:endParaRPr>
          </a:p>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2</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1001</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1000</a:t>
            </a:r>
            <a:endParaRPr lang="en-US" altLang="zh-CN" sz="2200" dirty="0">
              <a:solidFill>
                <a:schemeClr val="accent2"/>
              </a:solidFill>
              <a:latin typeface="Arial" panose="020B0604020202020204" pitchFamily="34" charset="0"/>
            </a:endParaRPr>
          </a:p>
        </p:txBody>
      </p:sp>
      <p:sp>
        <p:nvSpPr>
          <p:cNvPr id="30" name="Text Box 14"/>
          <p:cNvSpPr txBox="1">
            <a:spLocks noChangeArrowheads="1"/>
          </p:cNvSpPr>
          <p:nvPr/>
        </p:nvSpPr>
        <p:spPr bwMode="auto">
          <a:xfrm>
            <a:off x="7256897" y="1693785"/>
            <a:ext cx="591829"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AB</a:t>
            </a:r>
            <a:endParaRPr lang="en-US" altLang="zh-CN" sz="2200" dirty="0">
              <a:latin typeface="Arial" panose="020B0604020202020204" pitchFamily="34" charset="0"/>
            </a:endParaRPr>
          </a:p>
        </p:txBody>
      </p:sp>
      <p:sp>
        <p:nvSpPr>
          <p:cNvPr id="31" name="Text Box 14"/>
          <p:cNvSpPr txBox="1">
            <a:spLocks noChangeArrowheads="1"/>
          </p:cNvSpPr>
          <p:nvPr/>
        </p:nvSpPr>
        <p:spPr bwMode="auto">
          <a:xfrm>
            <a:off x="7256896" y="1370613"/>
            <a:ext cx="591829"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CD</a:t>
            </a:r>
            <a:endParaRPr lang="en-US" altLang="zh-CN" sz="2200" dirty="0">
              <a:latin typeface="Arial" panose="020B0604020202020204" pitchFamily="34" charset="0"/>
            </a:endParaRPr>
          </a:p>
        </p:txBody>
      </p:sp>
      <p:sp>
        <p:nvSpPr>
          <p:cNvPr id="32" name="Text Box 14"/>
          <p:cNvSpPr txBox="1">
            <a:spLocks noChangeArrowheads="1"/>
          </p:cNvSpPr>
          <p:nvPr/>
        </p:nvSpPr>
        <p:spPr bwMode="auto">
          <a:xfrm>
            <a:off x="7256896" y="2137202"/>
            <a:ext cx="591829"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AB</a:t>
            </a:r>
            <a:endParaRPr lang="en-US" altLang="zh-CN" sz="2200" dirty="0">
              <a:latin typeface="Arial" panose="020B0604020202020204" pitchFamily="34" charset="0"/>
            </a:endParaRPr>
          </a:p>
        </p:txBody>
      </p:sp>
      <p:sp>
        <p:nvSpPr>
          <p:cNvPr id="33" name="Text Box 14"/>
          <p:cNvSpPr txBox="1">
            <a:spLocks noChangeArrowheads="1"/>
          </p:cNvSpPr>
          <p:nvPr/>
        </p:nvSpPr>
        <p:spPr bwMode="auto">
          <a:xfrm>
            <a:off x="7256896" y="2460545"/>
            <a:ext cx="591829"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CD</a:t>
            </a:r>
            <a:endParaRPr lang="en-US" altLang="zh-CN" sz="2200" dirty="0">
              <a:latin typeface="Arial" panose="020B0604020202020204" pitchFamily="34" charset="0"/>
            </a:endParaRPr>
          </a:p>
        </p:txBody>
      </p:sp>
      <p:sp>
        <p:nvSpPr>
          <p:cNvPr id="36" name="Text Box 14"/>
          <p:cNvSpPr txBox="1">
            <a:spLocks noChangeArrowheads="1"/>
          </p:cNvSpPr>
          <p:nvPr/>
        </p:nvSpPr>
        <p:spPr bwMode="auto">
          <a:xfrm>
            <a:off x="7304790" y="5462591"/>
            <a:ext cx="591829"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AB</a:t>
            </a:r>
            <a:endParaRPr lang="en-US" altLang="zh-CN" sz="2200" dirty="0">
              <a:latin typeface="Arial" panose="020B0604020202020204" pitchFamily="34" charset="0"/>
            </a:endParaRPr>
          </a:p>
        </p:txBody>
      </p:sp>
      <p:sp>
        <p:nvSpPr>
          <p:cNvPr id="37" name="Text Box 14"/>
          <p:cNvSpPr txBox="1">
            <a:spLocks noChangeArrowheads="1"/>
          </p:cNvSpPr>
          <p:nvPr/>
        </p:nvSpPr>
        <p:spPr bwMode="auto">
          <a:xfrm>
            <a:off x="7318688" y="5753103"/>
            <a:ext cx="591829"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CD</a:t>
            </a:r>
            <a:endParaRPr lang="en-US" altLang="zh-CN" sz="2200" dirty="0">
              <a:latin typeface="Arial" panose="020B0604020202020204" pitchFamily="34" charset="0"/>
            </a:endParaRPr>
          </a:p>
        </p:txBody>
      </p:sp>
      <p:sp>
        <p:nvSpPr>
          <p:cNvPr id="38" name="Text Box 19"/>
          <p:cNvSpPr txBox="1">
            <a:spLocks noChangeArrowheads="1"/>
          </p:cNvSpPr>
          <p:nvPr/>
        </p:nvSpPr>
        <p:spPr bwMode="auto">
          <a:xfrm>
            <a:off x="7318688" y="5172079"/>
            <a:ext cx="628923"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ea typeface="幼圆" panose="02010509060101010101" pitchFamily="49" charset="-122"/>
                <a:cs typeface="Arial" panose="020B0604020202020204" pitchFamily="34" charset="0"/>
              </a:rPr>
              <a:t>00</a:t>
            </a:r>
            <a:endParaRPr lang="en-US" altLang="zh-CN" sz="2200" dirty="0">
              <a:latin typeface="Arial" panose="020B0604020202020204" pitchFamily="34" charset="0"/>
              <a:ea typeface="幼圆" panose="02010509060101010101" pitchFamily="49" charset="-122"/>
              <a:cs typeface="Arial" panose="020B0604020202020204" pitchFamily="34" charset="0"/>
            </a:endParaRPr>
          </a:p>
        </p:txBody>
      </p:sp>
      <p:sp>
        <p:nvSpPr>
          <p:cNvPr id="39" name="Text Box 19"/>
          <p:cNvSpPr txBox="1">
            <a:spLocks noChangeArrowheads="1"/>
          </p:cNvSpPr>
          <p:nvPr/>
        </p:nvSpPr>
        <p:spPr bwMode="auto">
          <a:xfrm>
            <a:off x="7318688" y="6083144"/>
            <a:ext cx="628923"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ea typeface="幼圆" panose="02010509060101010101" pitchFamily="49" charset="-122"/>
                <a:cs typeface="Arial" panose="020B0604020202020204" pitchFamily="34" charset="0"/>
              </a:rPr>
              <a:t>EF</a:t>
            </a:r>
            <a:endParaRPr lang="en-US" altLang="zh-CN" sz="2200" dirty="0">
              <a:latin typeface="Arial" panose="020B0604020202020204" pitchFamily="34" charset="0"/>
              <a:ea typeface="幼圆" panose="02010509060101010101" pitchFamily="49" charset="-122"/>
              <a:cs typeface="Arial" panose="020B0604020202020204" pitchFamily="34" charset="0"/>
            </a:endParaRPr>
          </a:p>
        </p:txBody>
      </p:sp>
      <p:sp>
        <p:nvSpPr>
          <p:cNvPr id="40" name="Text Box 14"/>
          <p:cNvSpPr txBox="1">
            <a:spLocks noChangeArrowheads="1"/>
          </p:cNvSpPr>
          <p:nvPr/>
        </p:nvSpPr>
        <p:spPr bwMode="auto">
          <a:xfrm>
            <a:off x="7301338" y="4417101"/>
            <a:ext cx="608156"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AB</a:t>
            </a:r>
            <a:endParaRPr lang="en-US" altLang="zh-CN" sz="2200" dirty="0">
              <a:latin typeface="Arial" panose="020B0604020202020204" pitchFamily="34" charset="0"/>
            </a:endParaRPr>
          </a:p>
        </p:txBody>
      </p:sp>
      <p:sp>
        <p:nvSpPr>
          <p:cNvPr id="41" name="Text Box 14"/>
          <p:cNvSpPr txBox="1">
            <a:spLocks noChangeArrowheads="1"/>
          </p:cNvSpPr>
          <p:nvPr/>
        </p:nvSpPr>
        <p:spPr bwMode="auto">
          <a:xfrm>
            <a:off x="7301338" y="4115248"/>
            <a:ext cx="608156"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rPr>
              <a:t>CD</a:t>
            </a:r>
            <a:endParaRPr lang="en-US" altLang="zh-CN" sz="2200" dirty="0">
              <a:latin typeface="Arial" panose="020B0604020202020204" pitchFamily="34" charset="0"/>
            </a:endParaRPr>
          </a:p>
        </p:txBody>
      </p:sp>
      <p:sp>
        <p:nvSpPr>
          <p:cNvPr id="42" name="Text Box 19"/>
          <p:cNvSpPr txBox="1">
            <a:spLocks noChangeArrowheads="1"/>
          </p:cNvSpPr>
          <p:nvPr/>
        </p:nvSpPr>
        <p:spPr bwMode="auto">
          <a:xfrm>
            <a:off x="7301338" y="3797897"/>
            <a:ext cx="646273"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ea typeface="幼圆" panose="02010509060101010101" pitchFamily="49" charset="-122"/>
                <a:cs typeface="Arial" panose="020B0604020202020204" pitchFamily="34" charset="0"/>
              </a:rPr>
              <a:t>EF</a:t>
            </a:r>
            <a:endParaRPr lang="en-US" altLang="zh-CN" sz="2200" dirty="0">
              <a:latin typeface="Arial" panose="020B0604020202020204" pitchFamily="34" charset="0"/>
              <a:ea typeface="幼圆" panose="02010509060101010101" pitchFamily="49" charset="-122"/>
              <a:cs typeface="Arial" panose="020B0604020202020204" pitchFamily="34" charset="0"/>
            </a:endParaRPr>
          </a:p>
        </p:txBody>
      </p:sp>
      <p:sp>
        <p:nvSpPr>
          <p:cNvPr id="43" name="Text Box 19"/>
          <p:cNvSpPr txBox="1">
            <a:spLocks noChangeArrowheads="1"/>
          </p:cNvSpPr>
          <p:nvPr/>
        </p:nvSpPr>
        <p:spPr bwMode="auto">
          <a:xfrm>
            <a:off x="7301338" y="4718954"/>
            <a:ext cx="646273"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latin typeface="Arial" panose="020B0604020202020204" pitchFamily="34" charset="0"/>
                <a:ea typeface="幼圆" panose="02010509060101010101" pitchFamily="49" charset="-122"/>
                <a:cs typeface="Arial" panose="020B0604020202020204" pitchFamily="34" charset="0"/>
              </a:rPr>
              <a:t>00</a:t>
            </a:r>
            <a:endParaRPr lang="en-US" altLang="zh-CN" sz="2200" dirty="0">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7011"/>
                                        </p:tgtEl>
                                        <p:attrNameLst>
                                          <p:attrName>style.visibility</p:attrName>
                                        </p:attrNameLst>
                                      </p:cBhvr>
                                      <p:to>
                                        <p:strVal val="visible"/>
                                      </p:to>
                                    </p:set>
                                    <p:animEffect transition="in" filter="blinds(horizontal)">
                                      <p:cBhvr>
                                        <p:cTn id="7" dur="500"/>
                                        <p:tgtEl>
                                          <p:spTgt spid="427011"/>
                                        </p:tgtEl>
                                      </p:cBhvr>
                                    </p:animEffect>
                                  </p:childTnLst>
                                  <p:subTnLst>
                                    <p:animClr clrSpc="rgb" dir="cw">
                                      <p:cBhvr override="childStyle">
                                        <p:cTn dur="1" fill="hold" display="0" masterRel="nextClick" afterEffect="1"/>
                                        <p:tgtEl>
                                          <p:spTgt spid="427011"/>
                                        </p:tgtEl>
                                        <p:attrNameLst>
                                          <p:attrName>ppt_c</p:attrName>
                                        </p:attrNameLst>
                                      </p:cBhvr>
                                      <p:to>
                                        <a:srgbClr val="26BFFC"/>
                                      </p:to>
                                    </p:animClr>
                                  </p:sub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27023"/>
                                        </p:tgtEl>
                                        <p:attrNameLst>
                                          <p:attrName>style.visibility</p:attrName>
                                        </p:attrNameLst>
                                      </p:cBhvr>
                                      <p:to>
                                        <p:strVal val="visible"/>
                                      </p:to>
                                    </p:set>
                                    <p:animEffect transition="in" filter="blinds(horizontal)">
                                      <p:cBhvr>
                                        <p:cTn id="16" dur="500"/>
                                        <p:tgtEl>
                                          <p:spTgt spid="427023"/>
                                        </p:tgtEl>
                                      </p:cBhvr>
                                    </p:animEffect>
                                  </p:childTnLst>
                                  <p:subTnLst>
                                    <p:animClr clrSpc="rgb" dir="cw">
                                      <p:cBhvr override="childStyle">
                                        <p:cTn dur="1" fill="hold" display="0" masterRel="nextClick" afterEffect="1"/>
                                        <p:tgtEl>
                                          <p:spTgt spid="427023"/>
                                        </p:tgtEl>
                                        <p:attrNameLst>
                                          <p:attrName>ppt_c</p:attrName>
                                        </p:attrNameLst>
                                      </p:cBhvr>
                                      <p:to>
                                        <a:srgbClr val="26BFFC"/>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27018"/>
                                        </p:tgtEl>
                                        <p:attrNameLst>
                                          <p:attrName>style.visibility</p:attrName>
                                        </p:attrNameLst>
                                      </p:cBhvr>
                                      <p:to>
                                        <p:strVal val="visible"/>
                                      </p:to>
                                    </p:set>
                                    <p:animEffect transition="in" filter="blinds(horizontal)">
                                      <p:cBhvr>
                                        <p:cTn id="33" dur="500"/>
                                        <p:tgtEl>
                                          <p:spTgt spid="427018"/>
                                        </p:tgtEl>
                                      </p:cBhvr>
                                    </p:animEffect>
                                  </p:childTnLst>
                                  <p:subTnLst>
                                    <p:animClr clrSpc="rgb" dir="cw">
                                      <p:cBhvr override="childStyle">
                                        <p:cTn dur="1" fill="hold" display="0" masterRel="nextClick" afterEffect="1"/>
                                        <p:tgtEl>
                                          <p:spTgt spid="427018"/>
                                        </p:tgtEl>
                                        <p:attrNameLst>
                                          <p:attrName>ppt_c</p:attrName>
                                        </p:attrNameLst>
                                      </p:cBhvr>
                                      <p:to>
                                        <a:srgbClr val="26BFFC"/>
                                      </p:to>
                                    </p:animClr>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27013"/>
                                        </p:tgtEl>
                                        <p:attrNameLst>
                                          <p:attrName>style.visibility</p:attrName>
                                        </p:attrNameLst>
                                      </p:cBhvr>
                                      <p:to>
                                        <p:strVal val="visible"/>
                                      </p:to>
                                    </p:set>
                                    <p:animEffect transition="in" filter="blinds(horizontal)">
                                      <p:cBhvr>
                                        <p:cTn id="46" dur="500"/>
                                        <p:tgtEl>
                                          <p:spTgt spid="427013"/>
                                        </p:tgtEl>
                                      </p:cBhvr>
                                    </p:animEffect>
                                  </p:childTnLst>
                                  <p:subTnLst>
                                    <p:animClr clrSpc="rgb" dir="cw">
                                      <p:cBhvr override="childStyle">
                                        <p:cTn dur="1" fill="hold" display="0" masterRel="nextClick" afterEffect="1"/>
                                        <p:tgtEl>
                                          <p:spTgt spid="427013"/>
                                        </p:tgtEl>
                                        <p:attrNameLst>
                                          <p:attrName>ppt_c</p:attrName>
                                        </p:attrNameLst>
                                      </p:cBhvr>
                                      <p:to>
                                        <a:srgbClr val="26BFFC"/>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linds(horizontal)">
                                      <p:cBhvr>
                                        <p:cTn id="55" dur="500"/>
                                        <p:tgtEl>
                                          <p:spTgt spid="26"/>
                                        </p:tgtEl>
                                      </p:cBhvr>
                                    </p:animEffect>
                                  </p:childTnLst>
                                  <p:subTnLst>
                                    <p:animClr clrSpc="rgb" dir="cw">
                                      <p:cBhvr override="childStyle">
                                        <p:cTn dur="1" fill="hold" display="0" masterRel="nextClick" afterEffect="1"/>
                                        <p:tgtEl>
                                          <p:spTgt spid="26"/>
                                        </p:tgtEl>
                                        <p:attrNameLst>
                                          <p:attrName>ppt_c</p:attrName>
                                        </p:attrNameLst>
                                      </p:cBhvr>
                                      <p:to>
                                        <a:srgbClr val="26BFFC"/>
                                      </p:to>
                                    </p:animClr>
                                  </p:sub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427033"/>
                                        </p:tgtEl>
                                        <p:attrNameLst>
                                          <p:attrName>style.visibility</p:attrName>
                                        </p:attrNameLst>
                                      </p:cBhvr>
                                      <p:to>
                                        <p:strVal val="visible"/>
                                      </p:to>
                                    </p:set>
                                    <p:animEffect transition="in" filter="blinds(horizontal)">
                                      <p:cBhvr>
                                        <p:cTn id="80" dur="500"/>
                                        <p:tgtEl>
                                          <p:spTgt spid="427033"/>
                                        </p:tgtEl>
                                      </p:cBhvr>
                                    </p:animEffect>
                                  </p:childTnLst>
                                  <p:subTnLst>
                                    <p:animClr clrSpc="rgb" dir="cw">
                                      <p:cBhvr override="childStyle">
                                        <p:cTn dur="1" fill="hold" display="0" masterRel="nextClick" afterEffect="1"/>
                                        <p:tgtEl>
                                          <p:spTgt spid="427033"/>
                                        </p:tgtEl>
                                        <p:attrNameLst>
                                          <p:attrName>ppt_c</p:attrName>
                                        </p:attrNameLst>
                                      </p:cBhvr>
                                      <p:to>
                                        <a:srgbClr val="26BFFC"/>
                                      </p:to>
                                    </p:animClr>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p:bldP spid="427013" grpId="0"/>
      <p:bldP spid="427018" grpId="0"/>
      <p:bldP spid="427023" grpId="0"/>
      <p:bldP spid="427033" grpId="0"/>
      <p:bldP spid="26" grpId="0"/>
      <p:bldP spid="30" grpId="0"/>
      <p:bldP spid="31" grpId="0"/>
      <p:bldP spid="32" grpId="0"/>
      <p:bldP spid="33" grpId="0"/>
      <p:bldP spid="36" grpId="0"/>
      <p:bldP spid="37" grpId="0"/>
      <p:bldP spid="38" grpId="0"/>
      <p:bldP spid="39" grpId="0"/>
      <p:bldP spid="40" grpId="0"/>
      <p:bldP spid="41" grpId="0"/>
      <p:bldP spid="42" grpId="0"/>
      <p:bldP spid="4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a:ea typeface="宋体" panose="02010600030101010101" pitchFamily="2" charset="-122"/>
              </a:rPr>
              <a:t>BIG Endian versus Little Endian </a:t>
            </a:r>
            <a:endParaRPr lang="en-US" altLang="zh-CN" sz="2000">
              <a:ea typeface="宋体" panose="02010600030101010101" pitchFamily="2" charset="-122"/>
            </a:endParaRPr>
          </a:p>
        </p:txBody>
      </p:sp>
      <p:sp>
        <p:nvSpPr>
          <p:cNvPr id="473114" name="Text Box 26"/>
          <p:cNvSpPr txBox="1">
            <a:spLocks noChangeArrowheads="1"/>
          </p:cNvSpPr>
          <p:nvPr/>
        </p:nvSpPr>
        <p:spPr bwMode="auto">
          <a:xfrm>
            <a:off x="2081214" y="1006475"/>
            <a:ext cx="79978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400">
                <a:latin typeface="Arial" panose="020B0604020202020204" pitchFamily="34" charset="0"/>
              </a:rPr>
              <a:t>Ex3: Memory layout of a instruction  located in 1000</a:t>
            </a:r>
            <a:endParaRPr lang="en-US" altLang="zh-CN" sz="2400">
              <a:latin typeface="Arial" panose="020B0604020202020204" pitchFamily="34" charset="0"/>
            </a:endParaRPr>
          </a:p>
        </p:txBody>
      </p:sp>
      <p:sp>
        <p:nvSpPr>
          <p:cNvPr id="473116" name="Text Box 28"/>
          <p:cNvSpPr txBox="1">
            <a:spLocks noChangeArrowheads="1"/>
          </p:cNvSpPr>
          <p:nvPr/>
        </p:nvSpPr>
        <p:spPr bwMode="auto">
          <a:xfrm>
            <a:off x="2054225" y="1503364"/>
            <a:ext cx="8343900" cy="1388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5000"/>
              </a:lnSpc>
              <a:spcBef>
                <a:spcPct val="20000"/>
              </a:spcBef>
            </a:pPr>
            <a:r>
              <a:rPr lang="zh-CN" altLang="en-US" sz="2200" dirty="0">
                <a:solidFill>
                  <a:schemeClr val="accent2"/>
                </a:solidFill>
                <a:latin typeface="Arial" panose="020B0604020202020204" pitchFamily="34" charset="0"/>
                <a:ea typeface="黑体" panose="02010609060101010101" pitchFamily="49" charset="-122"/>
              </a:rPr>
              <a:t>假定小端机器中指令：</a:t>
            </a:r>
            <a:r>
              <a:rPr lang="en-US" altLang="zh-CN" sz="2200" dirty="0" err="1">
                <a:solidFill>
                  <a:schemeClr val="accent2"/>
                </a:solidFill>
                <a:latin typeface="Arial" panose="020B0604020202020204" pitchFamily="34" charset="0"/>
                <a:ea typeface="黑体" panose="02010609060101010101" pitchFamily="49" charset="-122"/>
              </a:rPr>
              <a:t>mov</a:t>
            </a:r>
            <a:r>
              <a:rPr lang="en-US" altLang="zh-CN" sz="2200" dirty="0">
                <a:solidFill>
                  <a:schemeClr val="accent2"/>
                </a:solidFill>
                <a:latin typeface="Arial" panose="020B0604020202020204" pitchFamily="34" charset="0"/>
                <a:ea typeface="黑体" panose="02010609060101010101" pitchFamily="49" charset="-122"/>
              </a:rPr>
              <a:t> AX, 0x12345(BX)</a:t>
            </a:r>
            <a:endParaRPr lang="en-US" altLang="zh-CN" sz="2200" dirty="0">
              <a:solidFill>
                <a:schemeClr val="accent2"/>
              </a:solidFill>
              <a:latin typeface="Arial" panose="020B0604020202020204" pitchFamily="34" charset="0"/>
              <a:ea typeface="黑体" panose="02010609060101010101" pitchFamily="49" charset="-122"/>
            </a:endParaRPr>
          </a:p>
          <a:p>
            <a:pPr>
              <a:lnSpc>
                <a:spcPct val="125000"/>
              </a:lnSpc>
              <a:spcBef>
                <a:spcPct val="20000"/>
              </a:spcBef>
            </a:pPr>
            <a:r>
              <a:rPr lang="zh-CN" altLang="en-US" sz="2200" dirty="0">
                <a:solidFill>
                  <a:srgbClr val="FF0066"/>
                </a:solidFill>
                <a:latin typeface="Arial" panose="020B0604020202020204" pitchFamily="34" charset="0"/>
                <a:ea typeface="黑体" panose="02010609060101010101" pitchFamily="49" charset="-122"/>
              </a:rPr>
              <a:t>其中操作码</a:t>
            </a:r>
            <a:r>
              <a:rPr lang="en-US" altLang="zh-CN" sz="2200" dirty="0" err="1">
                <a:solidFill>
                  <a:srgbClr val="FF0066"/>
                </a:solidFill>
                <a:latin typeface="Arial" panose="020B0604020202020204" pitchFamily="34" charset="0"/>
                <a:ea typeface="黑体" panose="02010609060101010101" pitchFamily="49" charset="-122"/>
              </a:rPr>
              <a:t>mov</a:t>
            </a:r>
            <a:r>
              <a:rPr lang="zh-CN" altLang="en-US" sz="2200" dirty="0">
                <a:solidFill>
                  <a:srgbClr val="FF0066"/>
                </a:solidFill>
                <a:latin typeface="Arial" panose="020B0604020202020204" pitchFamily="34" charset="0"/>
                <a:ea typeface="黑体" panose="02010609060101010101" pitchFamily="49" charset="-122"/>
              </a:rPr>
              <a:t>为</a:t>
            </a:r>
            <a:r>
              <a:rPr lang="en-US" altLang="zh-CN" sz="2200" dirty="0">
                <a:solidFill>
                  <a:srgbClr val="FF0066"/>
                </a:solidFill>
                <a:latin typeface="Arial" panose="020B0604020202020204" pitchFamily="34" charset="0"/>
                <a:ea typeface="黑体" panose="02010609060101010101" pitchFamily="49" charset="-122"/>
              </a:rPr>
              <a:t>40H</a:t>
            </a:r>
            <a:r>
              <a:rPr lang="zh-CN" altLang="en-US" sz="2200" dirty="0">
                <a:solidFill>
                  <a:srgbClr val="FF0066"/>
                </a:solidFill>
                <a:latin typeface="Arial" panose="020B0604020202020204" pitchFamily="34" charset="0"/>
                <a:ea typeface="黑体" panose="02010609060101010101" pitchFamily="49" charset="-122"/>
              </a:rPr>
              <a:t>，寄存器</a:t>
            </a:r>
            <a:r>
              <a:rPr lang="en-US" altLang="zh-CN" sz="2200" dirty="0">
                <a:solidFill>
                  <a:srgbClr val="FF0066"/>
                </a:solidFill>
                <a:latin typeface="Arial" panose="020B0604020202020204" pitchFamily="34" charset="0"/>
                <a:ea typeface="黑体" panose="02010609060101010101" pitchFamily="49" charset="-122"/>
              </a:rPr>
              <a:t>AX</a:t>
            </a:r>
            <a:r>
              <a:rPr lang="zh-CN" altLang="en-US" sz="2200" dirty="0">
                <a:solidFill>
                  <a:srgbClr val="FF0066"/>
                </a:solidFill>
                <a:latin typeface="Arial" panose="020B0604020202020204" pitchFamily="34" charset="0"/>
                <a:ea typeface="黑体" panose="02010609060101010101" pitchFamily="49" charset="-122"/>
              </a:rPr>
              <a:t>和</a:t>
            </a:r>
            <a:r>
              <a:rPr lang="en-US" altLang="zh-CN" sz="2200" dirty="0">
                <a:solidFill>
                  <a:srgbClr val="FF0066"/>
                </a:solidFill>
                <a:latin typeface="Arial" panose="020B0604020202020204" pitchFamily="34" charset="0"/>
                <a:ea typeface="黑体" panose="02010609060101010101" pitchFamily="49" charset="-122"/>
              </a:rPr>
              <a:t>BX</a:t>
            </a:r>
            <a:r>
              <a:rPr lang="zh-CN" altLang="en-US" sz="2200" dirty="0">
                <a:solidFill>
                  <a:srgbClr val="FF0066"/>
                </a:solidFill>
                <a:latin typeface="Arial" panose="020B0604020202020204" pitchFamily="34" charset="0"/>
                <a:ea typeface="黑体" panose="02010609060101010101" pitchFamily="49" charset="-122"/>
              </a:rPr>
              <a:t>的编号分别为</a:t>
            </a:r>
            <a:r>
              <a:rPr lang="en-US" altLang="zh-CN" sz="2200" dirty="0">
                <a:solidFill>
                  <a:srgbClr val="FF0066"/>
                </a:solidFill>
                <a:latin typeface="Arial" panose="020B0604020202020204" pitchFamily="34" charset="0"/>
                <a:ea typeface="黑体" panose="02010609060101010101" pitchFamily="49" charset="-122"/>
              </a:rPr>
              <a:t>0001B</a:t>
            </a:r>
            <a:r>
              <a:rPr lang="zh-CN" altLang="en-US" sz="2200" dirty="0">
                <a:solidFill>
                  <a:srgbClr val="FF0066"/>
                </a:solidFill>
                <a:latin typeface="Arial" panose="020B0604020202020204" pitchFamily="34" charset="0"/>
                <a:ea typeface="黑体" panose="02010609060101010101" pitchFamily="49" charset="-122"/>
              </a:rPr>
              <a:t>和</a:t>
            </a:r>
            <a:r>
              <a:rPr lang="en-US" altLang="zh-CN" sz="2200" dirty="0">
                <a:solidFill>
                  <a:srgbClr val="FF0066"/>
                </a:solidFill>
                <a:latin typeface="Arial" panose="020B0604020202020204" pitchFamily="34" charset="0"/>
                <a:ea typeface="黑体" panose="02010609060101010101" pitchFamily="49" charset="-122"/>
              </a:rPr>
              <a:t>0010B</a:t>
            </a:r>
            <a:r>
              <a:rPr lang="zh-CN" altLang="en-US" sz="2200" dirty="0">
                <a:solidFill>
                  <a:srgbClr val="FF0066"/>
                </a:solidFill>
                <a:latin typeface="Arial" panose="020B0604020202020204" pitchFamily="34" charset="0"/>
                <a:ea typeface="黑体" panose="02010609060101010101" pitchFamily="49" charset="-122"/>
              </a:rPr>
              <a:t>，立即数占</a:t>
            </a:r>
            <a:r>
              <a:rPr lang="en-US" altLang="zh-CN" sz="2200" dirty="0">
                <a:solidFill>
                  <a:srgbClr val="FF0066"/>
                </a:solidFill>
                <a:latin typeface="Arial" panose="020B0604020202020204" pitchFamily="34" charset="0"/>
                <a:ea typeface="黑体" panose="02010609060101010101" pitchFamily="49" charset="-122"/>
              </a:rPr>
              <a:t>32</a:t>
            </a:r>
            <a:r>
              <a:rPr lang="zh-CN" altLang="en-US" sz="2200" dirty="0">
                <a:solidFill>
                  <a:srgbClr val="FF0066"/>
                </a:solidFill>
                <a:latin typeface="Arial" panose="020B0604020202020204" pitchFamily="34" charset="0"/>
                <a:ea typeface="黑体" panose="02010609060101010101" pitchFamily="49" charset="-122"/>
              </a:rPr>
              <a:t>位，则存放顺序为：</a:t>
            </a:r>
            <a:r>
              <a:rPr lang="zh-CN" altLang="en-US" sz="2200" dirty="0">
                <a:solidFill>
                  <a:schemeClr val="accent2"/>
                </a:solidFill>
                <a:latin typeface="Arial" panose="020B0604020202020204" pitchFamily="34" charset="0"/>
                <a:ea typeface="黑体" panose="02010609060101010101" pitchFamily="49" charset="-122"/>
              </a:rPr>
              <a:t> </a:t>
            </a:r>
            <a:endParaRPr lang="zh-CN" altLang="en-US" sz="2200" dirty="0">
              <a:solidFill>
                <a:schemeClr val="accent2"/>
              </a:solidFill>
              <a:latin typeface="Arial" panose="020B0604020202020204" pitchFamily="34" charset="0"/>
              <a:ea typeface="黑体" panose="02010609060101010101" pitchFamily="49" charset="-122"/>
            </a:endParaRPr>
          </a:p>
        </p:txBody>
      </p:sp>
      <p:sp>
        <p:nvSpPr>
          <p:cNvPr id="473127" name="Text Box 39"/>
          <p:cNvSpPr txBox="1">
            <a:spLocks noChangeArrowheads="1"/>
          </p:cNvSpPr>
          <p:nvPr/>
        </p:nvSpPr>
        <p:spPr bwMode="auto">
          <a:xfrm>
            <a:off x="5185933" y="2963388"/>
            <a:ext cx="4919662" cy="38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rgbClr val="CC0000"/>
                </a:solidFill>
                <a:latin typeface="Arial" panose="020B0604020202020204" pitchFamily="34" charset="0"/>
                <a:ea typeface="黑体" panose="02010609060101010101" pitchFamily="49" charset="-122"/>
              </a:rPr>
              <a:t>若在大端机器上，则存放顺序如何？</a:t>
            </a:r>
            <a:endParaRPr lang="zh-CN" altLang="en-US" sz="2200" dirty="0">
              <a:solidFill>
                <a:srgbClr val="CC0000"/>
              </a:solidFill>
              <a:latin typeface="Arial" panose="020B0604020202020204" pitchFamily="34" charset="0"/>
              <a:ea typeface="黑体" panose="02010609060101010101" pitchFamily="49" charset="-122"/>
            </a:endParaRPr>
          </a:p>
        </p:txBody>
      </p:sp>
      <p:grpSp>
        <p:nvGrpSpPr>
          <p:cNvPr id="84003" name="组合 84002"/>
          <p:cNvGrpSpPr/>
          <p:nvPr/>
        </p:nvGrpSpPr>
        <p:grpSpPr>
          <a:xfrm>
            <a:off x="2048878" y="3070225"/>
            <a:ext cx="866962" cy="2338200"/>
            <a:chOff x="2048878" y="3070225"/>
            <a:chExt cx="866962" cy="2338200"/>
          </a:xfrm>
        </p:grpSpPr>
        <p:sp>
          <p:nvSpPr>
            <p:cNvPr id="83981" name="Rectangle 38"/>
            <p:cNvSpPr>
              <a:spLocks noChangeArrowheads="1"/>
            </p:cNvSpPr>
            <p:nvPr/>
          </p:nvSpPr>
          <p:spPr bwMode="auto">
            <a:xfrm>
              <a:off x="2048878" y="3070225"/>
              <a:ext cx="813434"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solidFill>
                    <a:schemeClr val="accent2"/>
                  </a:solidFill>
                  <a:latin typeface="Arial" panose="020B0604020202020204" pitchFamily="34" charset="0"/>
                </a:rPr>
                <a:t>1005</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1004</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1003</a:t>
              </a:r>
              <a:endParaRPr lang="en-US" altLang="zh-CN" sz="2200" dirty="0">
                <a:solidFill>
                  <a:schemeClr val="accent2"/>
                </a:solidFill>
                <a:latin typeface="Arial" panose="020B0604020202020204" pitchFamily="34" charset="0"/>
              </a:endParaRPr>
            </a:p>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2</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1001</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1000</a:t>
              </a:r>
              <a:endParaRPr lang="en-US" altLang="zh-CN" sz="2200" dirty="0">
                <a:solidFill>
                  <a:schemeClr val="accent2"/>
                </a:solidFill>
                <a:latin typeface="Arial" panose="020B0604020202020204" pitchFamily="34" charset="0"/>
              </a:endParaRPr>
            </a:p>
          </p:txBody>
        </p:sp>
        <p:sp>
          <p:nvSpPr>
            <p:cNvPr id="83982" name="Text Box 64"/>
            <p:cNvSpPr txBox="1">
              <a:spLocks noChangeArrowheads="1"/>
            </p:cNvSpPr>
            <p:nvPr/>
          </p:nvSpPr>
          <p:spPr bwMode="auto">
            <a:xfrm>
              <a:off x="2104137" y="4981387"/>
              <a:ext cx="81170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t>地址</a:t>
              </a:r>
              <a:endParaRPr lang="zh-CN" altLang="en-US" sz="2200" dirty="0"/>
            </a:p>
          </p:txBody>
        </p:sp>
      </p:grpSp>
      <p:sp>
        <p:nvSpPr>
          <p:cNvPr id="43" name="TextBox 42"/>
          <p:cNvSpPr txBox="1">
            <a:spLocks noChangeArrowheads="1"/>
          </p:cNvSpPr>
          <p:nvPr/>
        </p:nvSpPr>
        <p:spPr bwMode="auto">
          <a:xfrm>
            <a:off x="2028055" y="6136512"/>
            <a:ext cx="5429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400" dirty="0">
                <a:latin typeface="黑体" panose="02010609060101010101" pitchFamily="49" charset="-122"/>
                <a:ea typeface="黑体" panose="02010609060101010101" pitchFamily="49" charset="-122"/>
              </a:rPr>
              <a:t>只需要考虑指令中立即数的顺序！</a:t>
            </a:r>
            <a:endParaRPr lang="zh-CN" altLang="en-US" sz="2400" dirty="0">
              <a:latin typeface="黑体" panose="02010609060101010101" pitchFamily="49" charset="-122"/>
              <a:ea typeface="黑体" panose="02010609060101010101" pitchFamily="49" charset="-122"/>
            </a:endParaRPr>
          </a:p>
        </p:txBody>
      </p:sp>
      <p:sp>
        <p:nvSpPr>
          <p:cNvPr id="26" name="Rectangle 19"/>
          <p:cNvSpPr>
            <a:spLocks noChangeArrowheads="1"/>
          </p:cNvSpPr>
          <p:nvPr/>
        </p:nvSpPr>
        <p:spPr bwMode="auto">
          <a:xfrm>
            <a:off x="8323739" y="4602163"/>
            <a:ext cx="44608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1" i="0" u="none" strike="noStrike" cap="none" normalizeH="0" baseline="0" dirty="0">
                <a:ln>
                  <a:noFill/>
                </a:ln>
                <a:solidFill>
                  <a:srgbClr val="000000"/>
                </a:solidFill>
                <a:effectLst/>
                <a:latin typeface="Arial" panose="020B0604020202020204" pitchFamily="34" charset="0"/>
              </a:rPr>
              <a:t>00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7" name="Rectangle 20"/>
          <p:cNvSpPr>
            <a:spLocks noChangeArrowheads="1"/>
          </p:cNvSpPr>
          <p:nvPr/>
        </p:nvSpPr>
        <p:spPr bwMode="auto">
          <a:xfrm>
            <a:off x="8316540" y="4291333"/>
            <a:ext cx="44608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1" i="0" u="none" strike="noStrike" cap="none" normalizeH="0" baseline="0" dirty="0">
                <a:ln>
                  <a:noFill/>
                </a:ln>
                <a:solidFill>
                  <a:srgbClr val="000000"/>
                </a:solidFill>
                <a:effectLst/>
                <a:latin typeface="Arial" panose="020B0604020202020204" pitchFamily="34" charset="0"/>
              </a:rPr>
              <a:t>01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8" name="Rectangle 21"/>
          <p:cNvSpPr>
            <a:spLocks noChangeArrowheads="1"/>
          </p:cNvSpPr>
          <p:nvPr/>
        </p:nvSpPr>
        <p:spPr bwMode="auto">
          <a:xfrm>
            <a:off x="8316540" y="3951267"/>
            <a:ext cx="44608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1" i="0" u="none" strike="noStrike" cap="none" normalizeH="0" baseline="0" dirty="0">
                <a:ln>
                  <a:noFill/>
                </a:ln>
                <a:solidFill>
                  <a:srgbClr val="000000"/>
                </a:solidFill>
                <a:effectLst/>
                <a:latin typeface="Arial" panose="020B0604020202020204" pitchFamily="34" charset="0"/>
              </a:rPr>
              <a:t>23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9" name="Rectangle 22"/>
          <p:cNvSpPr>
            <a:spLocks noChangeArrowheads="1"/>
          </p:cNvSpPr>
          <p:nvPr/>
        </p:nvSpPr>
        <p:spPr bwMode="auto">
          <a:xfrm>
            <a:off x="8311319" y="3644961"/>
            <a:ext cx="4445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1" i="0" u="none" strike="noStrike" cap="none" normalizeH="0" baseline="0" dirty="0">
                <a:ln>
                  <a:noFill/>
                </a:ln>
                <a:solidFill>
                  <a:srgbClr val="000000"/>
                </a:solidFill>
                <a:effectLst/>
                <a:latin typeface="Arial" panose="020B0604020202020204" pitchFamily="34" charset="0"/>
              </a:rPr>
              <a:t>45</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 name="Rectangle 23"/>
          <p:cNvSpPr>
            <a:spLocks noChangeArrowheads="1"/>
          </p:cNvSpPr>
          <p:nvPr/>
        </p:nvSpPr>
        <p:spPr bwMode="auto">
          <a:xfrm>
            <a:off x="8318127" y="4877263"/>
            <a:ext cx="4445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1" i="0" u="none" strike="noStrike" cap="none" normalizeH="0" baseline="0" dirty="0">
                <a:ln>
                  <a:noFill/>
                </a:ln>
                <a:solidFill>
                  <a:srgbClr val="000000"/>
                </a:solidFill>
                <a:effectLst/>
                <a:latin typeface="Arial" panose="020B0604020202020204" pitchFamily="34" charset="0"/>
              </a:rPr>
              <a:t>12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 name="Rectangle 24"/>
          <p:cNvSpPr>
            <a:spLocks noChangeArrowheads="1"/>
          </p:cNvSpPr>
          <p:nvPr/>
        </p:nvSpPr>
        <p:spPr bwMode="auto">
          <a:xfrm>
            <a:off x="8329858" y="5191509"/>
            <a:ext cx="4445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1" i="0" u="none" strike="noStrike" cap="none" normalizeH="0" baseline="0" dirty="0">
                <a:ln>
                  <a:noFill/>
                </a:ln>
                <a:solidFill>
                  <a:srgbClr val="000000"/>
                </a:solidFill>
                <a:effectLst/>
                <a:latin typeface="Arial" panose="020B0604020202020204" pitchFamily="34" charset="0"/>
              </a:rPr>
              <a:t>40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9" name="Line 12"/>
          <p:cNvSpPr>
            <a:spLocks noChangeShapeType="1"/>
          </p:cNvSpPr>
          <p:nvPr/>
        </p:nvSpPr>
        <p:spPr bwMode="auto">
          <a:xfrm>
            <a:off x="6096781" y="2937668"/>
            <a:ext cx="0" cy="328613"/>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2" name="Line 15"/>
          <p:cNvSpPr>
            <a:spLocks noChangeShapeType="1"/>
          </p:cNvSpPr>
          <p:nvPr/>
        </p:nvSpPr>
        <p:spPr bwMode="auto">
          <a:xfrm>
            <a:off x="3406333" y="2937668"/>
            <a:ext cx="0" cy="328613"/>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3" name="Line 16"/>
          <p:cNvSpPr>
            <a:spLocks noChangeShapeType="1"/>
          </p:cNvSpPr>
          <p:nvPr/>
        </p:nvSpPr>
        <p:spPr bwMode="auto">
          <a:xfrm>
            <a:off x="8732031" y="2937668"/>
            <a:ext cx="0" cy="328613"/>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5" name="Rectangle 19"/>
          <p:cNvSpPr>
            <a:spLocks noChangeArrowheads="1"/>
          </p:cNvSpPr>
          <p:nvPr/>
        </p:nvSpPr>
        <p:spPr bwMode="auto">
          <a:xfrm>
            <a:off x="3406333" y="3055296"/>
            <a:ext cx="44608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1" i="0" u="none" strike="noStrike" cap="none" normalizeH="0" baseline="0" dirty="0">
                <a:ln>
                  <a:noFill/>
                </a:ln>
                <a:solidFill>
                  <a:srgbClr val="000000"/>
                </a:solidFill>
                <a:effectLst/>
                <a:latin typeface="Arial" panose="020B0604020202020204" pitchFamily="34" charset="0"/>
              </a:rPr>
              <a:t>00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6" name="Rectangle 20"/>
          <p:cNvSpPr>
            <a:spLocks noChangeArrowheads="1"/>
          </p:cNvSpPr>
          <p:nvPr/>
        </p:nvSpPr>
        <p:spPr bwMode="auto">
          <a:xfrm>
            <a:off x="3406333" y="3364844"/>
            <a:ext cx="44608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1" i="0" u="none" strike="noStrike" cap="none" normalizeH="0" baseline="0" dirty="0">
                <a:ln>
                  <a:noFill/>
                </a:ln>
                <a:solidFill>
                  <a:srgbClr val="000000"/>
                </a:solidFill>
                <a:effectLst/>
                <a:latin typeface="Arial" panose="020B0604020202020204" pitchFamily="34" charset="0"/>
              </a:rPr>
              <a:t>01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7" name="Rectangle 21"/>
          <p:cNvSpPr>
            <a:spLocks noChangeArrowheads="1"/>
          </p:cNvSpPr>
          <p:nvPr/>
        </p:nvSpPr>
        <p:spPr bwMode="auto">
          <a:xfrm>
            <a:off x="3406333" y="3657957"/>
            <a:ext cx="44608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1" i="0" u="none" strike="noStrike" cap="none" normalizeH="0" baseline="0" dirty="0">
                <a:ln>
                  <a:noFill/>
                </a:ln>
                <a:solidFill>
                  <a:srgbClr val="000000"/>
                </a:solidFill>
                <a:effectLst/>
                <a:latin typeface="Arial" panose="020B0604020202020204" pitchFamily="34" charset="0"/>
              </a:rPr>
              <a:t>23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8" name="Rectangle 22"/>
          <p:cNvSpPr>
            <a:spLocks noChangeArrowheads="1"/>
          </p:cNvSpPr>
          <p:nvPr/>
        </p:nvSpPr>
        <p:spPr bwMode="auto">
          <a:xfrm>
            <a:off x="3406333" y="3986718"/>
            <a:ext cx="4445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1" i="0" u="none" strike="noStrike" cap="none" normalizeH="0" baseline="0" dirty="0">
                <a:ln>
                  <a:noFill/>
                </a:ln>
                <a:solidFill>
                  <a:srgbClr val="000000"/>
                </a:solidFill>
                <a:effectLst/>
                <a:latin typeface="Arial" panose="020B0604020202020204" pitchFamily="34" charset="0"/>
              </a:rPr>
              <a:t>45</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9" name="Rectangle 23"/>
          <p:cNvSpPr>
            <a:spLocks noChangeArrowheads="1"/>
          </p:cNvSpPr>
          <p:nvPr/>
        </p:nvSpPr>
        <p:spPr bwMode="auto">
          <a:xfrm>
            <a:off x="3406333" y="4279136"/>
            <a:ext cx="4445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1" i="0" u="none" strike="noStrike" cap="none" normalizeH="0" baseline="0" dirty="0">
                <a:ln>
                  <a:noFill/>
                </a:ln>
                <a:solidFill>
                  <a:srgbClr val="000000"/>
                </a:solidFill>
                <a:effectLst/>
                <a:latin typeface="Arial" panose="020B0604020202020204" pitchFamily="34" charset="0"/>
              </a:rPr>
              <a:t>12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0" name="Rectangle 24"/>
          <p:cNvSpPr>
            <a:spLocks noChangeArrowheads="1"/>
          </p:cNvSpPr>
          <p:nvPr/>
        </p:nvSpPr>
        <p:spPr bwMode="auto">
          <a:xfrm>
            <a:off x="3406333" y="4602163"/>
            <a:ext cx="4445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1" i="0" u="none" strike="noStrike" cap="none" normalizeH="0" baseline="0" dirty="0">
                <a:ln>
                  <a:noFill/>
                </a:ln>
                <a:solidFill>
                  <a:srgbClr val="000000"/>
                </a:solidFill>
                <a:effectLst/>
                <a:latin typeface="Arial" panose="020B0604020202020204" pitchFamily="34" charset="0"/>
              </a:rPr>
              <a:t>40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84004" name="组合 84003"/>
          <p:cNvGrpSpPr/>
          <p:nvPr/>
        </p:nvGrpSpPr>
        <p:grpSpPr>
          <a:xfrm>
            <a:off x="6915612" y="3657957"/>
            <a:ext cx="866962" cy="2338200"/>
            <a:chOff x="6915612" y="3657957"/>
            <a:chExt cx="866962" cy="2338200"/>
          </a:xfrm>
        </p:grpSpPr>
        <p:sp>
          <p:nvSpPr>
            <p:cNvPr id="81" name="Rectangle 38"/>
            <p:cNvSpPr>
              <a:spLocks noChangeArrowheads="1"/>
            </p:cNvSpPr>
            <p:nvPr/>
          </p:nvSpPr>
          <p:spPr bwMode="auto">
            <a:xfrm>
              <a:off x="6915612" y="3657957"/>
              <a:ext cx="813434"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solidFill>
                    <a:schemeClr val="accent2"/>
                  </a:solidFill>
                  <a:latin typeface="Arial" panose="020B0604020202020204" pitchFamily="34" charset="0"/>
                </a:rPr>
                <a:t>1005</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1004</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1003</a:t>
              </a:r>
              <a:endParaRPr lang="en-US" altLang="zh-CN" sz="2200" dirty="0">
                <a:solidFill>
                  <a:schemeClr val="accent2"/>
                </a:solidFill>
                <a:latin typeface="Arial" panose="020B0604020202020204" pitchFamily="34" charset="0"/>
              </a:endParaRPr>
            </a:p>
            <a:p>
              <a:pPr>
                <a:lnSpc>
                  <a:spcPct val="90000"/>
                </a:lnSpc>
              </a:pPr>
              <a:r>
                <a:rPr lang="zh-CN" altLang="en-US" sz="2200" dirty="0">
                  <a:solidFill>
                    <a:schemeClr val="accent2"/>
                  </a:solidFill>
                  <a:latin typeface="Arial" panose="020B0604020202020204" pitchFamily="34" charset="0"/>
                </a:rPr>
                <a:t>100</a:t>
              </a:r>
              <a:r>
                <a:rPr lang="en-US" altLang="zh-CN" sz="2200" dirty="0">
                  <a:solidFill>
                    <a:schemeClr val="accent2"/>
                  </a:solidFill>
                  <a:latin typeface="Arial" panose="020B0604020202020204" pitchFamily="34" charset="0"/>
                </a:rPr>
                <a:t>2</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1001</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1000</a:t>
              </a:r>
              <a:endParaRPr lang="en-US" altLang="zh-CN" sz="2200" dirty="0">
                <a:solidFill>
                  <a:schemeClr val="accent2"/>
                </a:solidFill>
                <a:latin typeface="Arial" panose="020B0604020202020204" pitchFamily="34" charset="0"/>
              </a:endParaRPr>
            </a:p>
          </p:txBody>
        </p:sp>
        <p:sp>
          <p:nvSpPr>
            <p:cNvPr id="82" name="Text Box 64"/>
            <p:cNvSpPr txBox="1">
              <a:spLocks noChangeArrowheads="1"/>
            </p:cNvSpPr>
            <p:nvPr/>
          </p:nvSpPr>
          <p:spPr bwMode="auto">
            <a:xfrm>
              <a:off x="6970871" y="5569119"/>
              <a:ext cx="81170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t>地址</a:t>
              </a:r>
              <a:endParaRPr lang="zh-CN" altLang="en-US" sz="2200" dirty="0"/>
            </a:p>
          </p:txBody>
        </p:sp>
      </p:grpSp>
      <p:sp>
        <p:nvSpPr>
          <p:cNvPr id="83" name="Text Box 64"/>
          <p:cNvSpPr txBox="1">
            <a:spLocks noChangeArrowheads="1"/>
          </p:cNvSpPr>
          <p:nvPr/>
        </p:nvSpPr>
        <p:spPr bwMode="auto">
          <a:xfrm>
            <a:off x="3195629" y="4978401"/>
            <a:ext cx="81170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t>数据</a:t>
            </a:r>
            <a:endParaRPr lang="zh-CN" altLang="en-US" sz="2200" dirty="0"/>
          </a:p>
        </p:txBody>
      </p:sp>
      <p:sp>
        <p:nvSpPr>
          <p:cNvPr id="84" name="Text Box 64"/>
          <p:cNvSpPr txBox="1">
            <a:spLocks noChangeArrowheads="1"/>
          </p:cNvSpPr>
          <p:nvPr/>
        </p:nvSpPr>
        <p:spPr bwMode="auto">
          <a:xfrm>
            <a:off x="8127717" y="5567324"/>
            <a:ext cx="81170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t>数据</a:t>
            </a:r>
            <a:endParaRPr lang="zh-CN" altLang="en-US" sz="2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114"/>
                                        </p:tgtEl>
                                        <p:attrNameLst>
                                          <p:attrName>style.visibility</p:attrName>
                                        </p:attrNameLst>
                                      </p:cBhvr>
                                      <p:to>
                                        <p:strVal val="visible"/>
                                      </p:to>
                                    </p:set>
                                    <p:animEffect transition="in" filter="blinds(horizontal)">
                                      <p:cBhvr>
                                        <p:cTn id="7" dur="500"/>
                                        <p:tgtEl>
                                          <p:spTgt spid="473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3116">
                                            <p:txEl>
                                              <p:pRg st="0" end="0"/>
                                            </p:txEl>
                                          </p:spTgt>
                                        </p:tgtEl>
                                        <p:attrNameLst>
                                          <p:attrName>style.visibility</p:attrName>
                                        </p:attrNameLst>
                                      </p:cBhvr>
                                      <p:to>
                                        <p:strVal val="visible"/>
                                      </p:to>
                                    </p:set>
                                    <p:animEffect transition="in" filter="blinds(horizontal)">
                                      <p:cBhvr>
                                        <p:cTn id="12" dur="500"/>
                                        <p:tgtEl>
                                          <p:spTgt spid="4731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3116">
                                            <p:txEl>
                                              <p:pRg st="1" end="1"/>
                                            </p:txEl>
                                          </p:spTgt>
                                        </p:tgtEl>
                                        <p:attrNameLst>
                                          <p:attrName>style.visibility</p:attrName>
                                        </p:attrNameLst>
                                      </p:cBhvr>
                                      <p:to>
                                        <p:strVal val="visible"/>
                                      </p:to>
                                    </p:set>
                                    <p:animEffect transition="in" filter="blinds(horizontal)">
                                      <p:cBhvr>
                                        <p:cTn id="17" dur="500"/>
                                        <p:tgtEl>
                                          <p:spTgt spid="4731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400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73127"/>
                                        </p:tgtEl>
                                        <p:attrNameLst>
                                          <p:attrName>style.visibility</p:attrName>
                                        </p:attrNameLst>
                                      </p:cBhvr>
                                      <p:to>
                                        <p:strVal val="visible"/>
                                      </p:to>
                                    </p:set>
                                    <p:animEffect transition="in" filter="blinds(horizontal)">
                                      <p:cBhvr>
                                        <p:cTn id="54" dur="500"/>
                                        <p:tgtEl>
                                          <p:spTgt spid="47312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400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4" grpId="0"/>
      <p:bldP spid="473127" grpId="0"/>
      <p:bldP spid="43" grpId="0"/>
      <p:bldP spid="26" grpId="0"/>
      <p:bldP spid="27" grpId="0"/>
      <p:bldP spid="28" grpId="0"/>
      <p:bldP spid="29" grpId="0"/>
      <p:bldP spid="30" grpId="0"/>
      <p:bldP spid="31" grpId="0"/>
      <p:bldP spid="75" grpId="0"/>
      <p:bldP spid="76" grpId="0"/>
      <p:bldP spid="77" grpId="0"/>
      <p:bldP spid="78" grpId="0"/>
      <p:bldP spid="79" grpId="0"/>
      <p:bldP spid="80" grpId="0"/>
      <p:bldP spid="83" grpId="0"/>
      <p:bldP spid="8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p:spPr>
        <p:txBody>
          <a:bodyPr/>
          <a:lstStyle/>
          <a:p>
            <a:r>
              <a:rPr lang="en-US" altLang="zh-CN" dirty="0">
                <a:ea typeface="宋体" panose="02010600030101010101" pitchFamily="2" charset="-122"/>
              </a:rPr>
              <a:t>Byte Swap Problem</a:t>
            </a:r>
            <a:r>
              <a:rPr lang="zh-CN" altLang="en-US" dirty="0">
                <a:ea typeface="宋体" panose="02010600030101010101" pitchFamily="2" charset="-122"/>
              </a:rPr>
              <a:t>（字节交换问题）</a:t>
            </a:r>
            <a:endParaRPr lang="zh-CN" altLang="en-US" dirty="0">
              <a:ea typeface="宋体" panose="02010600030101010101" pitchFamily="2" charset="-122"/>
            </a:endParaRPr>
          </a:p>
        </p:txBody>
      </p:sp>
      <p:sp>
        <p:nvSpPr>
          <p:cNvPr id="84995" name="Rectangle 3"/>
          <p:cNvSpPr>
            <a:spLocks noChangeArrowheads="1"/>
          </p:cNvSpPr>
          <p:nvPr/>
        </p:nvSpPr>
        <p:spPr bwMode="auto">
          <a:xfrm>
            <a:off x="3130550" y="808038"/>
            <a:ext cx="520700" cy="15875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996" name="Line 4"/>
          <p:cNvSpPr>
            <a:spLocks noChangeShapeType="1"/>
          </p:cNvSpPr>
          <p:nvPr/>
        </p:nvSpPr>
        <p:spPr bwMode="auto">
          <a:xfrm>
            <a:off x="3130550" y="1563688"/>
            <a:ext cx="5207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997" name="Line 5"/>
          <p:cNvSpPr>
            <a:spLocks noChangeShapeType="1"/>
          </p:cNvSpPr>
          <p:nvPr/>
        </p:nvSpPr>
        <p:spPr bwMode="auto">
          <a:xfrm>
            <a:off x="3130550" y="1182688"/>
            <a:ext cx="5207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998" name="Line 6"/>
          <p:cNvSpPr>
            <a:spLocks noChangeShapeType="1"/>
          </p:cNvSpPr>
          <p:nvPr/>
        </p:nvSpPr>
        <p:spPr bwMode="auto">
          <a:xfrm>
            <a:off x="3130550" y="1944688"/>
            <a:ext cx="5207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999" name="Rectangle 7"/>
          <p:cNvSpPr>
            <a:spLocks noChangeArrowheads="1"/>
          </p:cNvSpPr>
          <p:nvPr/>
        </p:nvSpPr>
        <p:spPr bwMode="auto">
          <a:xfrm>
            <a:off x="3200401" y="865189"/>
            <a:ext cx="442429"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a:latin typeface="Arial" panose="020B0604020202020204" pitchFamily="34" charset="0"/>
              </a:rPr>
              <a:t>78</a:t>
            </a:r>
            <a:endParaRPr lang="en-US" altLang="zh-CN" sz="2200">
              <a:latin typeface="Arial" panose="020B0604020202020204" pitchFamily="34" charset="0"/>
            </a:endParaRPr>
          </a:p>
        </p:txBody>
      </p:sp>
      <p:sp>
        <p:nvSpPr>
          <p:cNvPr id="85000" name="Rectangle 8"/>
          <p:cNvSpPr>
            <a:spLocks noChangeArrowheads="1"/>
          </p:cNvSpPr>
          <p:nvPr/>
        </p:nvSpPr>
        <p:spPr bwMode="auto">
          <a:xfrm>
            <a:off x="3200401" y="1233489"/>
            <a:ext cx="442429"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a:latin typeface="Arial" panose="020B0604020202020204" pitchFamily="34" charset="0"/>
              </a:rPr>
              <a:t>56</a:t>
            </a:r>
            <a:endParaRPr lang="en-US" altLang="zh-CN" sz="2200">
              <a:latin typeface="Arial" panose="020B0604020202020204" pitchFamily="34" charset="0"/>
            </a:endParaRPr>
          </a:p>
        </p:txBody>
      </p:sp>
      <p:sp>
        <p:nvSpPr>
          <p:cNvPr id="85001" name="Rectangle 9"/>
          <p:cNvSpPr>
            <a:spLocks noChangeArrowheads="1"/>
          </p:cNvSpPr>
          <p:nvPr/>
        </p:nvSpPr>
        <p:spPr bwMode="auto">
          <a:xfrm>
            <a:off x="3200401" y="1614489"/>
            <a:ext cx="442429"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a:latin typeface="Arial" panose="020B0604020202020204" pitchFamily="34" charset="0"/>
              </a:rPr>
              <a:t>34</a:t>
            </a:r>
            <a:endParaRPr lang="en-US" altLang="zh-CN" sz="2200">
              <a:latin typeface="Arial" panose="020B0604020202020204" pitchFamily="34" charset="0"/>
            </a:endParaRPr>
          </a:p>
        </p:txBody>
      </p:sp>
      <p:sp>
        <p:nvSpPr>
          <p:cNvPr id="85002" name="Rectangle 10"/>
          <p:cNvSpPr>
            <a:spLocks noChangeArrowheads="1"/>
          </p:cNvSpPr>
          <p:nvPr/>
        </p:nvSpPr>
        <p:spPr bwMode="auto">
          <a:xfrm>
            <a:off x="3200401" y="2046289"/>
            <a:ext cx="442429"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a:latin typeface="Arial" panose="020B0604020202020204" pitchFamily="34" charset="0"/>
              </a:rPr>
              <a:t>12</a:t>
            </a:r>
            <a:endParaRPr lang="en-US" altLang="zh-CN" sz="2200">
              <a:latin typeface="Arial" panose="020B0604020202020204" pitchFamily="34" charset="0"/>
            </a:endParaRPr>
          </a:p>
        </p:txBody>
      </p:sp>
      <p:sp>
        <p:nvSpPr>
          <p:cNvPr id="85003" name="Rectangle 11"/>
          <p:cNvSpPr>
            <a:spLocks noChangeArrowheads="1"/>
          </p:cNvSpPr>
          <p:nvPr/>
        </p:nvSpPr>
        <p:spPr bwMode="auto">
          <a:xfrm>
            <a:off x="3835400" y="2058988"/>
            <a:ext cx="2540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a:latin typeface="Arial" panose="020B0604020202020204" pitchFamily="34" charset="0"/>
              </a:rPr>
              <a:t>0</a:t>
            </a:r>
            <a:endParaRPr lang="zh-CN" altLang="en-US" sz="1800">
              <a:latin typeface="Arial" panose="020B0604020202020204" pitchFamily="34" charset="0"/>
            </a:endParaRPr>
          </a:p>
        </p:txBody>
      </p:sp>
      <p:sp>
        <p:nvSpPr>
          <p:cNvPr id="85004" name="Rectangle 12"/>
          <p:cNvSpPr>
            <a:spLocks noChangeArrowheads="1"/>
          </p:cNvSpPr>
          <p:nvPr/>
        </p:nvSpPr>
        <p:spPr bwMode="auto">
          <a:xfrm>
            <a:off x="3822700" y="1639888"/>
            <a:ext cx="2540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a:latin typeface="Arial" panose="020B0604020202020204" pitchFamily="34" charset="0"/>
              </a:rPr>
              <a:t>1</a:t>
            </a:r>
            <a:endParaRPr lang="zh-CN" altLang="en-US" sz="1800">
              <a:latin typeface="Arial" panose="020B0604020202020204" pitchFamily="34" charset="0"/>
            </a:endParaRPr>
          </a:p>
        </p:txBody>
      </p:sp>
      <p:sp>
        <p:nvSpPr>
          <p:cNvPr id="85005" name="Rectangle 13"/>
          <p:cNvSpPr>
            <a:spLocks noChangeArrowheads="1"/>
          </p:cNvSpPr>
          <p:nvPr/>
        </p:nvSpPr>
        <p:spPr bwMode="auto">
          <a:xfrm>
            <a:off x="3822700" y="1258888"/>
            <a:ext cx="2540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a:latin typeface="Arial" panose="020B0604020202020204" pitchFamily="34" charset="0"/>
              </a:rPr>
              <a:t>2</a:t>
            </a:r>
            <a:endParaRPr lang="zh-CN" altLang="en-US" sz="1800">
              <a:latin typeface="Arial" panose="020B0604020202020204" pitchFamily="34" charset="0"/>
            </a:endParaRPr>
          </a:p>
        </p:txBody>
      </p:sp>
      <p:sp>
        <p:nvSpPr>
          <p:cNvPr id="85006" name="Rectangle 14"/>
          <p:cNvSpPr>
            <a:spLocks noChangeArrowheads="1"/>
          </p:cNvSpPr>
          <p:nvPr/>
        </p:nvSpPr>
        <p:spPr bwMode="auto">
          <a:xfrm>
            <a:off x="3822700" y="877888"/>
            <a:ext cx="2540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a:latin typeface="Arial" panose="020B0604020202020204" pitchFamily="34" charset="0"/>
              </a:rPr>
              <a:t>3</a:t>
            </a:r>
            <a:endParaRPr lang="zh-CN" altLang="en-US" sz="1800">
              <a:latin typeface="Arial" panose="020B0604020202020204" pitchFamily="34" charset="0"/>
            </a:endParaRPr>
          </a:p>
        </p:txBody>
      </p:sp>
      <p:sp>
        <p:nvSpPr>
          <p:cNvPr id="85007" name="Rectangle 15"/>
          <p:cNvSpPr>
            <a:spLocks noChangeArrowheads="1"/>
          </p:cNvSpPr>
          <p:nvPr/>
        </p:nvSpPr>
        <p:spPr bwMode="auto">
          <a:xfrm>
            <a:off x="4787901" y="1639888"/>
            <a:ext cx="1410643" cy="83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000">
                <a:latin typeface="Arial" panose="020B0604020202020204" pitchFamily="34" charset="0"/>
              </a:rPr>
              <a:t>increasing</a:t>
            </a:r>
            <a:endParaRPr lang="en-US" altLang="zh-CN" sz="2000">
              <a:latin typeface="Arial" panose="020B0604020202020204" pitchFamily="34" charset="0"/>
            </a:endParaRPr>
          </a:p>
          <a:p>
            <a:pPr>
              <a:lnSpc>
                <a:spcPct val="85000"/>
              </a:lnSpc>
            </a:pPr>
            <a:r>
              <a:rPr lang="en-US" altLang="zh-CN" sz="2000">
                <a:latin typeface="Arial" panose="020B0604020202020204" pitchFamily="34" charset="0"/>
              </a:rPr>
              <a:t>byte</a:t>
            </a:r>
            <a:endParaRPr lang="en-US" altLang="zh-CN" sz="2000">
              <a:latin typeface="Arial" panose="020B0604020202020204" pitchFamily="34" charset="0"/>
            </a:endParaRPr>
          </a:p>
          <a:p>
            <a:pPr>
              <a:lnSpc>
                <a:spcPct val="85000"/>
              </a:lnSpc>
            </a:pPr>
            <a:r>
              <a:rPr lang="en-US" altLang="zh-CN" sz="2000">
                <a:latin typeface="Arial" panose="020B0604020202020204" pitchFamily="34" charset="0"/>
              </a:rPr>
              <a:t>address</a:t>
            </a:r>
            <a:endParaRPr lang="en-US" altLang="zh-CN" sz="2000">
              <a:latin typeface="Arial" panose="020B0604020202020204" pitchFamily="34" charset="0"/>
            </a:endParaRPr>
          </a:p>
        </p:txBody>
      </p:sp>
      <p:sp>
        <p:nvSpPr>
          <p:cNvPr id="85008" name="Line 16"/>
          <p:cNvSpPr>
            <a:spLocks noChangeShapeType="1"/>
          </p:cNvSpPr>
          <p:nvPr/>
        </p:nvSpPr>
        <p:spPr bwMode="auto">
          <a:xfrm flipV="1">
            <a:off x="5295900" y="1074738"/>
            <a:ext cx="0" cy="5461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9" name="Rectangle 17"/>
          <p:cNvSpPr>
            <a:spLocks noChangeArrowheads="1"/>
          </p:cNvSpPr>
          <p:nvPr/>
        </p:nvSpPr>
        <p:spPr bwMode="auto">
          <a:xfrm>
            <a:off x="2692400" y="2605088"/>
            <a:ext cx="1320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00">
                <a:latin typeface="Arial" panose="020B0604020202020204" pitchFamily="34" charset="0"/>
              </a:rPr>
              <a:t>Big Endian</a:t>
            </a:r>
            <a:endParaRPr lang="en-US" altLang="zh-CN" sz="1800">
              <a:latin typeface="Arial" panose="020B0604020202020204" pitchFamily="34" charset="0"/>
            </a:endParaRPr>
          </a:p>
        </p:txBody>
      </p:sp>
      <p:sp>
        <p:nvSpPr>
          <p:cNvPr id="85018" name="Rectangle 26"/>
          <p:cNvSpPr>
            <a:spLocks noChangeArrowheads="1"/>
          </p:cNvSpPr>
          <p:nvPr/>
        </p:nvSpPr>
        <p:spPr bwMode="auto">
          <a:xfrm>
            <a:off x="7581901" y="2111376"/>
            <a:ext cx="285335"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00">
                <a:latin typeface="Arial" panose="020B0604020202020204" pitchFamily="34" charset="0"/>
              </a:rPr>
              <a:t>0</a:t>
            </a:r>
            <a:endParaRPr lang="zh-CN" altLang="en-US" sz="2200">
              <a:latin typeface="Arial" panose="020B0604020202020204" pitchFamily="34" charset="0"/>
            </a:endParaRPr>
          </a:p>
        </p:txBody>
      </p:sp>
      <p:sp>
        <p:nvSpPr>
          <p:cNvPr id="85019" name="Rectangle 27"/>
          <p:cNvSpPr>
            <a:spLocks noChangeArrowheads="1"/>
          </p:cNvSpPr>
          <p:nvPr/>
        </p:nvSpPr>
        <p:spPr bwMode="auto">
          <a:xfrm>
            <a:off x="7569201" y="1692276"/>
            <a:ext cx="285335"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00">
                <a:latin typeface="Arial" panose="020B0604020202020204" pitchFamily="34" charset="0"/>
              </a:rPr>
              <a:t>1</a:t>
            </a:r>
            <a:endParaRPr lang="zh-CN" altLang="en-US" sz="2200">
              <a:latin typeface="Arial" panose="020B0604020202020204" pitchFamily="34" charset="0"/>
            </a:endParaRPr>
          </a:p>
        </p:txBody>
      </p:sp>
      <p:sp>
        <p:nvSpPr>
          <p:cNvPr id="85020" name="Rectangle 28"/>
          <p:cNvSpPr>
            <a:spLocks noChangeArrowheads="1"/>
          </p:cNvSpPr>
          <p:nvPr/>
        </p:nvSpPr>
        <p:spPr bwMode="auto">
          <a:xfrm>
            <a:off x="7569201" y="1311276"/>
            <a:ext cx="285335"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00">
                <a:latin typeface="Arial" panose="020B0604020202020204" pitchFamily="34" charset="0"/>
              </a:rPr>
              <a:t>2</a:t>
            </a:r>
            <a:endParaRPr lang="zh-CN" altLang="en-US" sz="2200">
              <a:latin typeface="Arial" panose="020B0604020202020204" pitchFamily="34" charset="0"/>
            </a:endParaRPr>
          </a:p>
        </p:txBody>
      </p:sp>
      <p:sp>
        <p:nvSpPr>
          <p:cNvPr id="85021" name="Rectangle 29"/>
          <p:cNvSpPr>
            <a:spLocks noChangeArrowheads="1"/>
          </p:cNvSpPr>
          <p:nvPr/>
        </p:nvSpPr>
        <p:spPr bwMode="auto">
          <a:xfrm>
            <a:off x="7569201" y="930276"/>
            <a:ext cx="285335"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200">
                <a:latin typeface="Arial" panose="020B0604020202020204" pitchFamily="34" charset="0"/>
              </a:rPr>
              <a:t>3</a:t>
            </a:r>
            <a:endParaRPr lang="zh-CN" altLang="en-US" sz="2200">
              <a:latin typeface="Arial" panose="020B0604020202020204" pitchFamily="34" charset="0"/>
            </a:endParaRPr>
          </a:p>
        </p:txBody>
      </p:sp>
      <p:sp>
        <p:nvSpPr>
          <p:cNvPr id="85022" name="Rectangle 30"/>
          <p:cNvSpPr>
            <a:spLocks noChangeArrowheads="1"/>
          </p:cNvSpPr>
          <p:nvPr/>
        </p:nvSpPr>
        <p:spPr bwMode="auto">
          <a:xfrm>
            <a:off x="6438900" y="2611438"/>
            <a:ext cx="14986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00">
                <a:latin typeface="Arial" panose="020B0604020202020204" pitchFamily="34" charset="0"/>
              </a:rPr>
              <a:t>Little Endian</a:t>
            </a:r>
            <a:endParaRPr lang="en-US" altLang="zh-CN" sz="1800">
              <a:latin typeface="Arial" panose="020B0604020202020204" pitchFamily="34" charset="0"/>
            </a:endParaRPr>
          </a:p>
        </p:txBody>
      </p:sp>
      <p:sp>
        <p:nvSpPr>
          <p:cNvPr id="428063" name="Rectangle 31"/>
          <p:cNvSpPr>
            <a:spLocks noChangeArrowheads="1"/>
          </p:cNvSpPr>
          <p:nvPr/>
        </p:nvSpPr>
        <p:spPr bwMode="auto">
          <a:xfrm>
            <a:off x="638979" y="4332288"/>
            <a:ext cx="10923509" cy="239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15000"/>
              </a:lnSpc>
              <a:spcBef>
                <a:spcPct val="15000"/>
              </a:spcBef>
              <a:buClr>
                <a:schemeClr val="tx1"/>
              </a:buClr>
              <a:buSzPct val="60000"/>
              <a:buFont typeface="Wingdings" panose="05000000000000000000" pitchFamily="2" charset="2"/>
              <a:buChar char="u"/>
            </a:pPr>
            <a:r>
              <a:rPr lang="zh-CN" altLang="en-US" sz="2400" dirty="0">
                <a:solidFill>
                  <a:schemeClr val="accent2"/>
                </a:solidFill>
                <a:latin typeface="微软雅黑" panose="020B0503020204020204" pitchFamily="34" charset="-122"/>
                <a:ea typeface="微软雅黑" panose="020B0503020204020204" pitchFamily="34" charset="-122"/>
              </a:rPr>
              <a:t> </a:t>
            </a:r>
            <a:r>
              <a:rPr lang="zh-CN" altLang="en-US" sz="24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每个系统内部是一致的，但在系统间通信时可能会发生问题！</a:t>
            </a:r>
            <a:endParaRPr lang="zh-CN" altLang="en-US" sz="24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a:p>
            <a:pPr>
              <a:lnSpc>
                <a:spcPct val="115000"/>
              </a:lnSpc>
              <a:spcBef>
                <a:spcPct val="15000"/>
              </a:spcBef>
              <a:buClr>
                <a:schemeClr val="tx1"/>
              </a:buClr>
              <a:buSzPct val="60000"/>
              <a:buFont typeface="Wingdings" panose="05000000000000000000" pitchFamily="2" charset="2"/>
              <a:buChar char="u"/>
            </a:pPr>
            <a:r>
              <a:rPr lang="zh-CN" altLang="en-US" sz="24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 因为顺序不同，需要进行顺序转换</a:t>
            </a:r>
            <a:endParaRPr lang="en-US" altLang="zh-CN" sz="24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a:p>
            <a:pPr>
              <a:lnSpc>
                <a:spcPct val="115000"/>
              </a:lnSpc>
              <a:spcBef>
                <a:spcPct val="15000"/>
              </a:spcBef>
              <a:buClr>
                <a:schemeClr val="tx1"/>
              </a:buClr>
              <a:buSzPct val="6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音、视频和图像等文件格式或处理程序都涉及到字节顺序问题</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a:p>
            <a:pPr>
              <a:lnSpc>
                <a:spcPct val="115000"/>
              </a:lnSpc>
              <a:spcBef>
                <a:spcPct val="15000"/>
              </a:spcBef>
              <a:buSzPct val="60000"/>
              <a:buFont typeface="Wingdings" panose="05000000000000000000" pitchFamily="2" charset="2"/>
              <a:buNone/>
            </a:pPr>
            <a:r>
              <a:rPr lang="en-US" altLang="zh-CN" sz="24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ex. Little endian: GIF, PC Paintbrush, Microsoft </a:t>
            </a:r>
            <a:r>
              <a:rPr lang="en-US" altLang="zh-CN" sz="2400" dirty="0" err="1">
                <a:solidFill>
                  <a:srgbClr val="CC0000"/>
                </a:solidFill>
                <a:latin typeface="微软雅黑" panose="020B0503020204020204" pitchFamily="34" charset="-122"/>
                <a:ea typeface="微软雅黑" panose="020B0503020204020204" pitchFamily="34" charset="-122"/>
                <a:cs typeface="Arial" panose="020B0604020202020204" pitchFamily="34" charset="0"/>
              </a:rPr>
              <a:t>RTF,etc</a:t>
            </a:r>
            <a:r>
              <a:rPr lang="en-US" altLang="zh-CN" sz="2400"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 </a:t>
            </a:r>
            <a:endParaRPr lang="zh-CN" altLang="en-US" sz="2400" dirty="0">
              <a:solidFill>
                <a:srgbClr val="CC0000"/>
              </a:solidFill>
              <a:latin typeface="微软雅黑" panose="020B0503020204020204" pitchFamily="34" charset="-122"/>
              <a:ea typeface="微软雅黑" panose="020B0503020204020204" pitchFamily="34" charset="-122"/>
              <a:cs typeface="Arial" panose="020B0604020202020204" pitchFamily="34" charset="0"/>
            </a:endParaRPr>
          </a:p>
          <a:p>
            <a:pPr>
              <a:lnSpc>
                <a:spcPct val="115000"/>
              </a:lnSpc>
              <a:spcBef>
                <a:spcPct val="15000"/>
              </a:spcBef>
              <a:buSzPct val="60000"/>
              <a:buFont typeface="Wingdings" panose="05000000000000000000" pitchFamily="2" charset="2"/>
              <a:buNone/>
            </a:pPr>
            <a:r>
              <a:rPr lang="zh-CN" altLang="en-US" sz="2400"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Big endian:  Adobe Photoshop, JPEG, </a:t>
            </a:r>
            <a:r>
              <a:rPr lang="en-US" altLang="zh-CN" sz="2400" dirty="0" err="1">
                <a:solidFill>
                  <a:srgbClr val="CC0000"/>
                </a:solidFill>
                <a:latin typeface="微软雅黑" panose="020B0503020204020204" pitchFamily="34" charset="-122"/>
                <a:ea typeface="微软雅黑" panose="020B0503020204020204" pitchFamily="34" charset="-122"/>
                <a:cs typeface="Arial" panose="020B0604020202020204" pitchFamily="34" charset="0"/>
              </a:rPr>
              <a:t>MacPaint</a:t>
            </a:r>
            <a:r>
              <a:rPr lang="en-US" altLang="zh-CN" sz="2400"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dirty="0" err="1">
                <a:solidFill>
                  <a:srgbClr val="CC0000"/>
                </a:solidFill>
                <a:latin typeface="微软雅黑" panose="020B0503020204020204" pitchFamily="34" charset="-122"/>
                <a:ea typeface="微软雅黑" panose="020B0503020204020204" pitchFamily="34" charset="-122"/>
                <a:cs typeface="Arial" panose="020B0604020202020204" pitchFamily="34" charset="0"/>
              </a:rPr>
              <a:t>etc</a:t>
            </a:r>
            <a:endParaRPr lang="zh-CN" altLang="en-US"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28064" name="Text Box 32"/>
          <p:cNvSpPr txBox="1">
            <a:spLocks noChangeArrowheads="1"/>
          </p:cNvSpPr>
          <p:nvPr/>
        </p:nvSpPr>
        <p:spPr bwMode="auto">
          <a:xfrm>
            <a:off x="518329" y="3021013"/>
            <a:ext cx="6028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24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上述存放在</a:t>
            </a:r>
            <a:r>
              <a:rPr lang="en-US" altLang="zh-CN" sz="24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0</a:t>
            </a:r>
            <a:r>
              <a:rPr lang="zh-CN" altLang="en-US" sz="24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号单元的数据（字）是什么？</a:t>
            </a:r>
            <a:endParaRPr lang="zh-CN" altLang="en-US" sz="24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28065" name="Text Box 33"/>
          <p:cNvSpPr txBox="1">
            <a:spLocks noChangeArrowheads="1"/>
          </p:cNvSpPr>
          <p:nvPr/>
        </p:nvSpPr>
        <p:spPr bwMode="auto">
          <a:xfrm>
            <a:off x="6645665" y="3040096"/>
            <a:ext cx="4651805"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solidFill>
                  <a:srgbClr val="FF0066"/>
                </a:solidFill>
                <a:latin typeface="微软雅黑" panose="020B0503020204020204" pitchFamily="34" charset="-122"/>
                <a:ea typeface="微软雅黑" panose="020B0503020204020204" pitchFamily="34" charset="-122"/>
              </a:rPr>
              <a:t>12345678H</a:t>
            </a:r>
            <a:r>
              <a:rPr lang="zh-CN" altLang="en-US" sz="2400" dirty="0">
                <a:solidFill>
                  <a:srgbClr val="FF0066"/>
                </a:solidFill>
                <a:latin typeface="微软雅黑" panose="020B0503020204020204" pitchFamily="34" charset="-122"/>
                <a:ea typeface="微软雅黑" panose="020B0503020204020204" pitchFamily="34" charset="-122"/>
              </a:rPr>
              <a:t>？ </a:t>
            </a:r>
            <a:r>
              <a:rPr lang="en-US" altLang="zh-CN" sz="2400" dirty="0">
                <a:solidFill>
                  <a:srgbClr val="FF0066"/>
                </a:solidFill>
                <a:latin typeface="微软雅黑" panose="020B0503020204020204" pitchFamily="34" charset="-122"/>
                <a:ea typeface="微软雅黑" panose="020B0503020204020204" pitchFamily="34" charset="-122"/>
              </a:rPr>
              <a:t>78563412H</a:t>
            </a:r>
            <a:r>
              <a:rPr lang="zh-CN" altLang="en-US" sz="2400" dirty="0">
                <a:solidFill>
                  <a:srgbClr val="FF0066"/>
                </a:solidFill>
                <a:latin typeface="微软雅黑" panose="020B0503020204020204" pitchFamily="34" charset="-122"/>
                <a:ea typeface="微软雅黑" panose="020B0503020204020204" pitchFamily="34" charset="-122"/>
              </a:rPr>
              <a:t>？</a:t>
            </a:r>
            <a:endParaRPr lang="zh-CN" altLang="en-US" sz="2400" dirty="0">
              <a:solidFill>
                <a:srgbClr val="FF0066"/>
              </a:solidFill>
              <a:latin typeface="微软雅黑" panose="020B0503020204020204" pitchFamily="34" charset="-122"/>
              <a:ea typeface="微软雅黑" panose="020B0503020204020204" pitchFamily="34" charset="-122"/>
            </a:endParaRPr>
          </a:p>
        </p:txBody>
      </p:sp>
      <p:sp>
        <p:nvSpPr>
          <p:cNvPr id="428066" name="Text Box 34"/>
          <p:cNvSpPr txBox="1">
            <a:spLocks noChangeArrowheads="1"/>
          </p:cNvSpPr>
          <p:nvPr/>
        </p:nvSpPr>
        <p:spPr bwMode="auto">
          <a:xfrm>
            <a:off x="638979" y="3696308"/>
            <a:ext cx="9930862"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存放方式不同的机器间程序移植或数据通信时，会发生什么问题？</a:t>
            </a:r>
            <a:endParaRPr lang="zh-CN" altLang="en-US" sz="2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5" name="Rectangle 3"/>
          <p:cNvSpPr>
            <a:spLocks noChangeArrowheads="1"/>
          </p:cNvSpPr>
          <p:nvPr/>
        </p:nvSpPr>
        <p:spPr bwMode="auto">
          <a:xfrm>
            <a:off x="6905464" y="867366"/>
            <a:ext cx="520700" cy="15875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6" name="Line 4"/>
          <p:cNvSpPr>
            <a:spLocks noChangeShapeType="1"/>
          </p:cNvSpPr>
          <p:nvPr/>
        </p:nvSpPr>
        <p:spPr bwMode="auto">
          <a:xfrm>
            <a:off x="6905464" y="1623016"/>
            <a:ext cx="5207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5"/>
          <p:cNvSpPr>
            <a:spLocks noChangeShapeType="1"/>
          </p:cNvSpPr>
          <p:nvPr/>
        </p:nvSpPr>
        <p:spPr bwMode="auto">
          <a:xfrm>
            <a:off x="6905464" y="1242016"/>
            <a:ext cx="5207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6"/>
          <p:cNvSpPr>
            <a:spLocks noChangeShapeType="1"/>
          </p:cNvSpPr>
          <p:nvPr/>
        </p:nvSpPr>
        <p:spPr bwMode="auto">
          <a:xfrm>
            <a:off x="6905464" y="2004016"/>
            <a:ext cx="5207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Rectangle 7"/>
          <p:cNvSpPr>
            <a:spLocks noChangeArrowheads="1"/>
          </p:cNvSpPr>
          <p:nvPr/>
        </p:nvSpPr>
        <p:spPr bwMode="auto">
          <a:xfrm>
            <a:off x="6975315" y="924517"/>
            <a:ext cx="442429"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a:latin typeface="Arial" panose="020B0604020202020204" pitchFamily="34" charset="0"/>
              </a:rPr>
              <a:t>78</a:t>
            </a:r>
            <a:endParaRPr lang="en-US" altLang="zh-CN" sz="2200">
              <a:latin typeface="Arial" panose="020B0604020202020204" pitchFamily="34" charset="0"/>
            </a:endParaRPr>
          </a:p>
        </p:txBody>
      </p:sp>
      <p:sp>
        <p:nvSpPr>
          <p:cNvPr id="40" name="Rectangle 8"/>
          <p:cNvSpPr>
            <a:spLocks noChangeArrowheads="1"/>
          </p:cNvSpPr>
          <p:nvPr/>
        </p:nvSpPr>
        <p:spPr bwMode="auto">
          <a:xfrm>
            <a:off x="6975315" y="1292817"/>
            <a:ext cx="442429"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a:latin typeface="Arial" panose="020B0604020202020204" pitchFamily="34" charset="0"/>
              </a:rPr>
              <a:t>56</a:t>
            </a:r>
            <a:endParaRPr lang="en-US" altLang="zh-CN" sz="2200">
              <a:latin typeface="Arial" panose="020B0604020202020204" pitchFamily="34" charset="0"/>
            </a:endParaRPr>
          </a:p>
        </p:txBody>
      </p:sp>
      <p:sp>
        <p:nvSpPr>
          <p:cNvPr id="41" name="Rectangle 9"/>
          <p:cNvSpPr>
            <a:spLocks noChangeArrowheads="1"/>
          </p:cNvSpPr>
          <p:nvPr/>
        </p:nvSpPr>
        <p:spPr bwMode="auto">
          <a:xfrm>
            <a:off x="6975315" y="1673817"/>
            <a:ext cx="442429"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a:latin typeface="Arial" panose="020B0604020202020204" pitchFamily="34" charset="0"/>
              </a:rPr>
              <a:t>34</a:t>
            </a:r>
            <a:endParaRPr lang="en-US" altLang="zh-CN" sz="2200">
              <a:latin typeface="Arial" panose="020B0604020202020204" pitchFamily="34" charset="0"/>
            </a:endParaRPr>
          </a:p>
        </p:txBody>
      </p:sp>
      <p:sp>
        <p:nvSpPr>
          <p:cNvPr id="42" name="Rectangle 10"/>
          <p:cNvSpPr>
            <a:spLocks noChangeArrowheads="1"/>
          </p:cNvSpPr>
          <p:nvPr/>
        </p:nvSpPr>
        <p:spPr bwMode="auto">
          <a:xfrm>
            <a:off x="6975315" y="2105617"/>
            <a:ext cx="442429"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200">
                <a:latin typeface="Arial" panose="020B0604020202020204" pitchFamily="34" charset="0"/>
              </a:rPr>
              <a:t>12</a:t>
            </a:r>
            <a:endParaRPr lang="en-US" altLang="zh-CN" sz="220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8064"/>
                                        </p:tgtEl>
                                        <p:attrNameLst>
                                          <p:attrName>style.visibility</p:attrName>
                                        </p:attrNameLst>
                                      </p:cBhvr>
                                      <p:to>
                                        <p:strVal val="visible"/>
                                      </p:to>
                                    </p:set>
                                    <p:animEffect transition="in" filter="blinds(horizontal)">
                                      <p:cBhvr>
                                        <p:cTn id="7" dur="500"/>
                                        <p:tgtEl>
                                          <p:spTgt spid="4280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8065"/>
                                        </p:tgtEl>
                                        <p:attrNameLst>
                                          <p:attrName>style.visibility</p:attrName>
                                        </p:attrNameLst>
                                      </p:cBhvr>
                                      <p:to>
                                        <p:strVal val="visible"/>
                                      </p:to>
                                    </p:set>
                                    <p:animEffect transition="in" filter="blinds(horizontal)">
                                      <p:cBhvr>
                                        <p:cTn id="12" dur="500"/>
                                        <p:tgtEl>
                                          <p:spTgt spid="4280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8066"/>
                                        </p:tgtEl>
                                        <p:attrNameLst>
                                          <p:attrName>style.visibility</p:attrName>
                                        </p:attrNameLst>
                                      </p:cBhvr>
                                      <p:to>
                                        <p:strVal val="visible"/>
                                      </p:to>
                                    </p:set>
                                    <p:animEffect transition="in" filter="blinds(horizontal)">
                                      <p:cBhvr>
                                        <p:cTn id="17" dur="500"/>
                                        <p:tgtEl>
                                          <p:spTgt spid="4280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63">
                                            <p:txEl>
                                              <p:pRg st="0" end="0"/>
                                            </p:txEl>
                                          </p:spTgt>
                                        </p:tgtEl>
                                        <p:attrNameLst>
                                          <p:attrName>style.visibility</p:attrName>
                                        </p:attrNameLst>
                                      </p:cBhvr>
                                      <p:to>
                                        <p:strVal val="visible"/>
                                      </p:to>
                                    </p:set>
                                    <p:animEffect transition="in" filter="blinds(horizontal)">
                                      <p:cBhvr>
                                        <p:cTn id="22" dur="500"/>
                                        <p:tgtEl>
                                          <p:spTgt spid="428063">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28063">
                                            <p:txEl>
                                              <p:pRg st="1" end="1"/>
                                            </p:txEl>
                                          </p:spTgt>
                                        </p:tgtEl>
                                        <p:attrNameLst>
                                          <p:attrName>style.visibility</p:attrName>
                                        </p:attrNameLst>
                                      </p:cBhvr>
                                      <p:to>
                                        <p:strVal val="visible"/>
                                      </p:to>
                                    </p:set>
                                    <p:animEffect transition="in" filter="blinds(horizontal)">
                                      <p:cBhvr>
                                        <p:cTn id="25" dur="500"/>
                                        <p:tgtEl>
                                          <p:spTgt spid="42806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28063">
                                            <p:txEl>
                                              <p:pRg st="2" end="2"/>
                                            </p:txEl>
                                          </p:spTgt>
                                        </p:tgtEl>
                                        <p:attrNameLst>
                                          <p:attrName>style.visibility</p:attrName>
                                        </p:attrNameLst>
                                      </p:cBhvr>
                                      <p:to>
                                        <p:strVal val="visible"/>
                                      </p:to>
                                    </p:set>
                                    <p:animEffect transition="in" filter="blinds(horizontal)">
                                      <p:cBhvr>
                                        <p:cTn id="30" dur="500"/>
                                        <p:tgtEl>
                                          <p:spTgt spid="42806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28063">
                                            <p:txEl>
                                              <p:pRg st="3" end="3"/>
                                            </p:txEl>
                                          </p:spTgt>
                                        </p:tgtEl>
                                        <p:attrNameLst>
                                          <p:attrName>style.visibility</p:attrName>
                                        </p:attrNameLst>
                                      </p:cBhvr>
                                      <p:to>
                                        <p:strVal val="visible"/>
                                      </p:to>
                                    </p:set>
                                    <p:animEffect transition="in" filter="blinds(horizontal)">
                                      <p:cBhvr>
                                        <p:cTn id="35" dur="500"/>
                                        <p:tgtEl>
                                          <p:spTgt spid="42806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28063">
                                            <p:txEl>
                                              <p:pRg st="4" end="4"/>
                                            </p:txEl>
                                          </p:spTgt>
                                        </p:tgtEl>
                                        <p:attrNameLst>
                                          <p:attrName>style.visibility</p:attrName>
                                        </p:attrNameLst>
                                      </p:cBhvr>
                                      <p:to>
                                        <p:strVal val="visible"/>
                                      </p:to>
                                    </p:set>
                                    <p:animEffect transition="in" filter="blinds(horizontal)">
                                      <p:cBhvr>
                                        <p:cTn id="40" dur="500"/>
                                        <p:tgtEl>
                                          <p:spTgt spid="4280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64" grpId="0"/>
      <p:bldP spid="428065" grpId="0"/>
      <p:bldP spid="4280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实数的表示</a:t>
            </a:r>
            <a:endParaRPr lang="zh-CN" altLang="en-US" dirty="0"/>
          </a:p>
        </p:txBody>
      </p:sp>
      <p:sp>
        <p:nvSpPr>
          <p:cNvPr id="3" name="内容占位符 2"/>
          <p:cNvSpPr>
            <a:spLocks noGrp="1"/>
          </p:cNvSpPr>
          <p:nvPr>
            <p:ph idx="1"/>
          </p:nvPr>
        </p:nvSpPr>
        <p:spPr/>
        <p:txBody>
          <a:bodyPr/>
          <a:lstStyle/>
          <a:p>
            <a:r>
              <a:rPr lang="zh-CN" altLang="en-US" dirty="0"/>
              <a:t>计算机用浮点数来表示实数</a:t>
            </a:r>
            <a:endParaRPr lang="en-US" altLang="zh-CN" dirty="0"/>
          </a:p>
          <a:p>
            <a:pPr lvl="1"/>
            <a:r>
              <a:rPr lang="zh-CN" altLang="en-US" dirty="0"/>
              <a:t>定点数表示数值数据时，其表示范围很小，运算结果容易溢出</a:t>
            </a:r>
            <a:endParaRPr lang="en-US" altLang="zh-CN" dirty="0"/>
          </a:p>
          <a:p>
            <a:pPr lvl="1"/>
            <a:r>
              <a:rPr lang="zh-CN" altLang="en-US" dirty="0"/>
              <a:t>定点数无法表示含有小数点的实数</a:t>
            </a:r>
            <a:endParaRPr lang="en-US" altLang="zh-CN" dirty="0"/>
          </a:p>
          <a:p>
            <a:r>
              <a:rPr lang="zh-CN" altLang="en-US" dirty="0"/>
              <a:t>浮点数的表示格式：</a:t>
            </a:r>
            <a:r>
              <a:rPr lang="en-US" altLang="zh-CN" dirty="0"/>
              <a:t>S</a:t>
            </a:r>
            <a:r>
              <a:rPr lang="zh-CN" altLang="en-US" dirty="0"/>
              <a:t>、</a:t>
            </a:r>
            <a:r>
              <a:rPr lang="en-US" altLang="zh-CN" dirty="0"/>
              <a:t>M</a:t>
            </a:r>
            <a:r>
              <a:rPr lang="zh-CN" altLang="en-US" dirty="0"/>
              <a:t>和</a:t>
            </a:r>
            <a:r>
              <a:rPr lang="en-US" altLang="zh-CN" dirty="0"/>
              <a:t>E</a:t>
            </a:r>
            <a:r>
              <a:rPr lang="zh-CN" altLang="en-US" dirty="0"/>
              <a:t>的位数、位置及编码</a:t>
            </a:r>
            <a:endParaRPr lang="en-US" altLang="zh-CN" dirty="0"/>
          </a:p>
          <a:p>
            <a:pPr lvl="1"/>
            <a:r>
              <a:rPr lang="zh-CN" altLang="en-US" dirty="0"/>
              <a:t>任意一个二进制数</a:t>
            </a:r>
            <a:r>
              <a:rPr lang="en-US" altLang="zh-CN" dirty="0"/>
              <a:t>X</a:t>
            </a:r>
            <a:r>
              <a:rPr lang="zh-CN" altLang="en-US" dirty="0"/>
              <a:t>，可以表示成      </a:t>
            </a:r>
            <a:r>
              <a:rPr lang="en-US" altLang="zh-CN" dirty="0">
                <a:solidFill>
                  <a:srgbClr val="FF0000"/>
                </a:solidFill>
              </a:rPr>
              <a:t>X = (-1)</a:t>
            </a:r>
            <a:r>
              <a:rPr lang="en-US" altLang="zh-CN" baseline="30000" dirty="0">
                <a:solidFill>
                  <a:srgbClr val="FF0000"/>
                </a:solidFill>
              </a:rPr>
              <a:t>S</a:t>
            </a:r>
            <a:r>
              <a:rPr lang="en-US" altLang="zh-CN" dirty="0">
                <a:solidFill>
                  <a:srgbClr val="FF0000"/>
                </a:solidFill>
              </a:rPr>
              <a:t> x M x 2</a:t>
            </a:r>
            <a:r>
              <a:rPr lang="en-US" altLang="zh-CN" baseline="30000" dirty="0">
                <a:solidFill>
                  <a:srgbClr val="FF0000"/>
                </a:solidFill>
              </a:rPr>
              <a:t>E</a:t>
            </a:r>
            <a:endParaRPr lang="en-US" altLang="zh-CN" baseline="30000" dirty="0">
              <a:solidFill>
                <a:srgbClr val="FF0000"/>
              </a:solidFill>
            </a:endParaRPr>
          </a:p>
          <a:p>
            <a:pPr lvl="1"/>
            <a:r>
              <a:rPr lang="en-US" altLang="zh-CN" dirty="0"/>
              <a:t>S</a:t>
            </a:r>
            <a:r>
              <a:rPr lang="zh-CN" altLang="en-US" dirty="0"/>
              <a:t>取值为</a:t>
            </a:r>
            <a:r>
              <a:rPr lang="en-US" altLang="zh-CN" dirty="0"/>
              <a:t>0</a:t>
            </a:r>
            <a:r>
              <a:rPr lang="zh-CN" altLang="en-US" dirty="0"/>
              <a:t>或</a:t>
            </a:r>
            <a:r>
              <a:rPr lang="en-US" altLang="zh-CN" dirty="0"/>
              <a:t>1</a:t>
            </a:r>
            <a:r>
              <a:rPr lang="zh-CN" altLang="en-US" dirty="0"/>
              <a:t>，用来决定数</a:t>
            </a:r>
            <a:r>
              <a:rPr lang="en-US" altLang="zh-CN" dirty="0"/>
              <a:t>X</a:t>
            </a:r>
            <a:r>
              <a:rPr lang="zh-CN" altLang="en-US" dirty="0"/>
              <a:t>的符号</a:t>
            </a:r>
            <a:endParaRPr lang="en-US" altLang="zh-CN" dirty="0"/>
          </a:p>
          <a:p>
            <a:pPr lvl="1"/>
            <a:r>
              <a:rPr lang="en-US" altLang="zh-CN" dirty="0">
                <a:solidFill>
                  <a:srgbClr val="FF0000"/>
                </a:solidFill>
              </a:rPr>
              <a:t>M</a:t>
            </a:r>
            <a:r>
              <a:rPr lang="zh-CN" altLang="en-US" dirty="0"/>
              <a:t>是一个二进制定点小数，称为数</a:t>
            </a:r>
            <a:r>
              <a:rPr lang="en-US" altLang="zh-CN" dirty="0"/>
              <a:t>X</a:t>
            </a:r>
            <a:r>
              <a:rPr lang="zh-CN" altLang="en-US" dirty="0"/>
              <a:t>的</a:t>
            </a:r>
            <a:r>
              <a:rPr lang="zh-CN" altLang="en-US" dirty="0">
                <a:solidFill>
                  <a:srgbClr val="FF0000"/>
                </a:solidFill>
              </a:rPr>
              <a:t>尾数</a:t>
            </a:r>
            <a:endParaRPr lang="en-US" altLang="zh-CN" dirty="0">
              <a:solidFill>
                <a:srgbClr val="FF0000"/>
              </a:solidFill>
            </a:endParaRPr>
          </a:p>
          <a:p>
            <a:pPr lvl="1"/>
            <a:r>
              <a:rPr lang="en-US" altLang="zh-CN" dirty="0">
                <a:solidFill>
                  <a:srgbClr val="FF0000"/>
                </a:solidFill>
              </a:rPr>
              <a:t>E</a:t>
            </a:r>
            <a:r>
              <a:rPr lang="zh-CN" altLang="en-US" dirty="0"/>
              <a:t>是一个二进制定点整数，称为数</a:t>
            </a:r>
            <a:r>
              <a:rPr lang="en-US" altLang="zh-CN" dirty="0"/>
              <a:t>X</a:t>
            </a:r>
            <a:r>
              <a:rPr lang="zh-CN" altLang="en-US" dirty="0"/>
              <a:t>的</a:t>
            </a:r>
            <a:r>
              <a:rPr lang="zh-CN" altLang="en-US" dirty="0">
                <a:solidFill>
                  <a:srgbClr val="FF0000"/>
                </a:solidFill>
              </a:rPr>
              <a:t>阶</a:t>
            </a:r>
            <a:r>
              <a:rPr lang="zh-CN" altLang="en-US" dirty="0"/>
              <a:t>或指数</a:t>
            </a:r>
            <a:endParaRPr lang="en-US" altLang="zh-CN" dirty="0"/>
          </a:p>
          <a:p>
            <a:pPr lvl="1"/>
            <a:r>
              <a:rPr lang="zh-CN" altLang="en-US" dirty="0"/>
              <a:t>要确定一个实数的值，只要在默认的基数下确定</a:t>
            </a:r>
            <a:r>
              <a:rPr lang="en-US" altLang="zh-CN" dirty="0"/>
              <a:t>S</a:t>
            </a:r>
            <a:r>
              <a:rPr lang="zh-CN" altLang="en-US" dirty="0"/>
              <a:t>、</a:t>
            </a:r>
            <a:r>
              <a:rPr lang="en-US" altLang="zh-CN" dirty="0"/>
              <a:t>M</a:t>
            </a:r>
            <a:r>
              <a:rPr lang="zh-CN" altLang="en-US" dirty="0"/>
              <a:t>和</a:t>
            </a:r>
            <a:r>
              <a:rPr lang="en-US" altLang="zh-CN" dirty="0"/>
              <a:t>E</a:t>
            </a:r>
            <a:r>
              <a:rPr lang="zh-CN" altLang="en-US" dirty="0"/>
              <a:t>就可以了</a:t>
            </a:r>
            <a:endParaRPr lang="en-US" altLang="zh-CN" dirty="0"/>
          </a:p>
          <a:p>
            <a:pPr lvl="2"/>
            <a:r>
              <a:rPr lang="en-US" altLang="zh-CN" dirty="0"/>
              <a:t>S</a:t>
            </a:r>
            <a:r>
              <a:rPr lang="zh-CN" altLang="en-US" dirty="0"/>
              <a:t>、</a:t>
            </a:r>
            <a:r>
              <a:rPr lang="en-US" altLang="zh-CN" dirty="0"/>
              <a:t>M</a:t>
            </a:r>
            <a:r>
              <a:rPr lang="zh-CN" altLang="en-US" dirty="0"/>
              <a:t>和</a:t>
            </a:r>
            <a:r>
              <a:rPr lang="en-US" altLang="zh-CN" dirty="0"/>
              <a:t>E</a:t>
            </a:r>
            <a:r>
              <a:rPr lang="zh-CN" altLang="en-US" dirty="0"/>
              <a:t>的位数</a:t>
            </a:r>
            <a:endParaRPr lang="en-US" altLang="zh-CN" dirty="0"/>
          </a:p>
          <a:p>
            <a:pPr lvl="2"/>
            <a:r>
              <a:rPr lang="en-US" altLang="zh-CN" dirty="0"/>
              <a:t>S</a:t>
            </a:r>
            <a:r>
              <a:rPr lang="zh-CN" altLang="en-US" dirty="0"/>
              <a:t>、</a:t>
            </a:r>
            <a:r>
              <a:rPr lang="en-US" altLang="zh-CN" dirty="0"/>
              <a:t>M</a:t>
            </a:r>
            <a:r>
              <a:rPr lang="zh-CN" altLang="en-US" dirty="0"/>
              <a:t>和</a:t>
            </a:r>
            <a:r>
              <a:rPr lang="en-US" altLang="zh-CN" dirty="0"/>
              <a:t>E</a:t>
            </a:r>
            <a:r>
              <a:rPr lang="zh-CN" altLang="en-US" dirty="0"/>
              <a:t>的位置</a:t>
            </a:r>
            <a:endParaRPr lang="en-US" altLang="zh-CN" dirty="0"/>
          </a:p>
          <a:p>
            <a:r>
              <a:rPr lang="en-US" altLang="zh-CN" dirty="0"/>
              <a:t>IEEE754</a:t>
            </a:r>
            <a:r>
              <a:rPr lang="zh-CN" altLang="en-US" dirty="0"/>
              <a:t>标准出现之前，各种机型有自己的浮点数格式</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数据的宽度与存储</a:t>
            </a:r>
            <a:r>
              <a:rPr lang="en-US" altLang="zh-CN" dirty="0"/>
              <a:t>-</a:t>
            </a:r>
            <a:r>
              <a:rPr lang="zh-CN" altLang="en-US" dirty="0">
                <a:solidFill>
                  <a:srgbClr val="003399"/>
                </a:solidFill>
              </a:rPr>
              <a:t>例题</a:t>
            </a:r>
            <a:endParaRPr lang="zh-CN" altLang="en-US" dirty="0"/>
          </a:p>
        </p:txBody>
      </p:sp>
      <p:sp>
        <p:nvSpPr>
          <p:cNvPr id="3" name="内容占位符 2"/>
          <p:cNvSpPr>
            <a:spLocks noGrp="1"/>
          </p:cNvSpPr>
          <p:nvPr>
            <p:ph idx="1"/>
          </p:nvPr>
        </p:nvSpPr>
        <p:spPr>
          <a:xfrm>
            <a:off x="592667" y="987748"/>
            <a:ext cx="3545392" cy="2051844"/>
          </a:xfrm>
        </p:spPr>
        <p:txBody>
          <a:bodyPr/>
          <a:lstStyle/>
          <a:p>
            <a:pPr marL="0" lvl="1" indent="0">
              <a:buNone/>
            </a:pPr>
            <a:r>
              <a:rPr lang="zh-CN" altLang="en-US" dirty="0"/>
              <a:t>例</a:t>
            </a:r>
            <a:r>
              <a:rPr lang="en-US" altLang="zh-CN" dirty="0"/>
              <a:t>2.25</a:t>
            </a:r>
            <a:r>
              <a:rPr lang="zh-CN" altLang="en-US" dirty="0"/>
              <a:t>：整数</a:t>
            </a:r>
            <a:r>
              <a:rPr lang="en-US" altLang="zh-CN" dirty="0"/>
              <a:t>12345</a:t>
            </a:r>
            <a:r>
              <a:rPr lang="zh-CN" altLang="en-US" dirty="0"/>
              <a:t>及实数</a:t>
            </a:r>
            <a:r>
              <a:rPr lang="en-US" altLang="zh-CN" dirty="0"/>
              <a:t>12345.0</a:t>
            </a:r>
            <a:r>
              <a:rPr lang="zh-CN" altLang="en-US" dirty="0"/>
              <a:t>在三种机型上的存储分配如右表所示，请分析：</a:t>
            </a:r>
            <a:endParaRPr lang="en-US" altLang="zh-CN" dirty="0"/>
          </a:p>
          <a:p>
            <a:pPr marL="0" lvl="1" indent="0">
              <a:buNone/>
            </a:pPr>
            <a:r>
              <a:rPr lang="zh-CN" altLang="en-US" dirty="0"/>
              <a:t>（</a:t>
            </a:r>
            <a:r>
              <a:rPr lang="en-US" altLang="zh-CN" dirty="0"/>
              <a:t>1</a:t>
            </a:r>
            <a:r>
              <a:rPr lang="zh-CN" altLang="en-US" dirty="0"/>
              <a:t>）三种机器分别采用的是大端还是小端方式？</a:t>
            </a:r>
            <a:endParaRPr lang="en-US" altLang="zh-CN" dirty="0"/>
          </a:p>
          <a:p>
            <a:pPr marL="0" lvl="1" indent="0">
              <a:buNone/>
            </a:pPr>
            <a:r>
              <a:rPr lang="zh-CN" altLang="en-US" dirty="0"/>
              <a:t>（</a:t>
            </a:r>
            <a:r>
              <a:rPr lang="en-US" altLang="zh-CN" dirty="0"/>
              <a:t>2</a:t>
            </a:r>
            <a:r>
              <a:rPr lang="zh-CN" altLang="en-US" dirty="0"/>
              <a:t>）</a:t>
            </a:r>
            <a:r>
              <a:rPr lang="en-US" altLang="zh-CN" dirty="0"/>
              <a:t>Intel Pentium II</a:t>
            </a:r>
            <a:r>
              <a:rPr lang="zh-CN" altLang="en-US" dirty="0"/>
              <a:t>和</a:t>
            </a:r>
            <a:r>
              <a:rPr lang="en-US" altLang="zh-CN" dirty="0"/>
              <a:t>Sun</a:t>
            </a:r>
            <a:r>
              <a:rPr lang="zh-CN" altLang="en-US" dirty="0"/>
              <a:t>之间能否直接进行数据传送？为什么？</a:t>
            </a:r>
            <a:endParaRPr lang="en-US" altLang="zh-CN" dirty="0"/>
          </a:p>
        </p:txBody>
      </p:sp>
      <p:graphicFrame>
        <p:nvGraphicFramePr>
          <p:cNvPr id="4" name="表格 3"/>
          <p:cNvGraphicFramePr>
            <a:graphicFrameLocks noGrp="1"/>
          </p:cNvGraphicFramePr>
          <p:nvPr/>
        </p:nvGraphicFramePr>
        <p:xfrm>
          <a:off x="4138059" y="983871"/>
          <a:ext cx="7542508" cy="3398815"/>
        </p:xfrm>
        <a:graphic>
          <a:graphicData uri="http://schemas.openxmlformats.org/drawingml/2006/table">
            <a:tbl>
              <a:tblPr>
                <a:tableStyleId>{5C22544A-7EE6-4342-B048-85BDC9FD1C3A}</a:tableStyleId>
              </a:tblPr>
              <a:tblGrid>
                <a:gridCol w="1840955"/>
                <a:gridCol w="1718931"/>
                <a:gridCol w="1601949"/>
                <a:gridCol w="2380673"/>
              </a:tblGrid>
              <a:tr h="385360">
                <a:tc>
                  <a:txBody>
                    <a:bodyPr/>
                    <a:lstStyle/>
                    <a:p>
                      <a:pPr algn="ctr" fontAlgn="b"/>
                      <a:r>
                        <a:rPr lang="zh-CN" altLang="en-US" sz="2400" b="1" u="none" strike="noStrike" dirty="0">
                          <a:effectLst/>
                          <a:latin typeface="微软雅黑" panose="020B0503020204020204" pitchFamily="34" charset="-122"/>
                          <a:ea typeface="微软雅黑" panose="020B0503020204020204" pitchFamily="34" charset="-122"/>
                        </a:rPr>
                        <a:t>系统</a:t>
                      </a:r>
                      <a:endParaRPr lang="zh-CN" altLang="en-US"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zh-CN" altLang="en-US" sz="2400" b="1" u="none" strike="noStrike" dirty="0">
                          <a:effectLst/>
                          <a:latin typeface="微软雅黑" panose="020B0503020204020204" pitchFamily="34" charset="-122"/>
                          <a:ea typeface="微软雅黑" panose="020B0503020204020204" pitchFamily="34" charset="-122"/>
                        </a:rPr>
                        <a:t>值</a:t>
                      </a:r>
                      <a:endParaRPr lang="zh-CN" altLang="en-US"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zh-CN" altLang="en-US" sz="2400" b="1" u="none" strike="noStrike" dirty="0">
                          <a:effectLst/>
                          <a:latin typeface="微软雅黑" panose="020B0503020204020204" pitchFamily="34" charset="-122"/>
                          <a:ea typeface="微软雅黑" panose="020B0503020204020204" pitchFamily="34" charset="-122"/>
                        </a:rPr>
                        <a:t>类型</a:t>
                      </a:r>
                      <a:endParaRPr lang="zh-CN" altLang="en-US"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zh-CN" altLang="en-US" sz="2400" b="1" u="none" strike="noStrike" dirty="0">
                          <a:effectLst/>
                          <a:latin typeface="微软雅黑" panose="020B0503020204020204" pitchFamily="34" charset="-122"/>
                          <a:ea typeface="微软雅黑" panose="020B0503020204020204" pitchFamily="34" charset="-122"/>
                        </a:rPr>
                        <a:t>字节（</a:t>
                      </a:r>
                      <a:r>
                        <a:rPr lang="en-US" altLang="zh-CN" sz="2400" b="1" u="none" strike="noStrike" dirty="0">
                          <a:effectLst/>
                          <a:latin typeface="微软雅黑" panose="020B0503020204020204" pitchFamily="34" charset="-122"/>
                          <a:ea typeface="微软雅黑" panose="020B0503020204020204" pitchFamily="34" charset="-122"/>
                        </a:rPr>
                        <a:t>16</a:t>
                      </a:r>
                      <a:r>
                        <a:rPr lang="zh-CN" altLang="en-US" sz="2400" b="1" u="none" strike="noStrike" dirty="0">
                          <a:effectLst/>
                          <a:latin typeface="微软雅黑" panose="020B0503020204020204" pitchFamily="34" charset="-122"/>
                          <a:ea typeface="微软雅黑" panose="020B0503020204020204" pitchFamily="34" charset="-122"/>
                        </a:rPr>
                        <a:t>进制）</a:t>
                      </a:r>
                      <a:endParaRPr lang="zh-CN" altLang="en-US"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2908">
                <a:tc>
                  <a:txBody>
                    <a:bodyPr/>
                    <a:lstStyle/>
                    <a:p>
                      <a:pPr algn="l" fontAlgn="b"/>
                      <a:r>
                        <a:rPr lang="en-US" sz="2400" b="1" i="0" u="none" strike="noStrike" dirty="0">
                          <a:solidFill>
                            <a:srgbClr val="000000"/>
                          </a:solidFill>
                          <a:effectLst/>
                          <a:latin typeface="微软雅黑" panose="020B0503020204020204" pitchFamily="34" charset="-122"/>
                          <a:ea typeface="微软雅黑" panose="020B0503020204020204" pitchFamily="34" charset="-122"/>
                        </a:rPr>
                        <a:t>I</a:t>
                      </a:r>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ntel Pentium II</a:t>
                      </a:r>
                      <a:endParaRPr lang="en-US"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altLang="zh-CN" sz="2400" b="1" u="none" strike="noStrike">
                          <a:effectLst/>
                          <a:latin typeface="微软雅黑" panose="020B0503020204020204" pitchFamily="34" charset="-122"/>
                          <a:ea typeface="微软雅黑" panose="020B0503020204020204" pitchFamily="34" charset="-122"/>
                        </a:rPr>
                        <a:t>12345</a:t>
                      </a:r>
                      <a:endParaRPr lang="en-US" altLang="zh-CN" sz="24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1" u="none" strike="noStrike" dirty="0" err="1">
                          <a:effectLst/>
                          <a:latin typeface="微软雅黑" panose="020B0503020204020204" pitchFamily="34" charset="-122"/>
                          <a:ea typeface="微软雅黑" panose="020B0503020204020204" pitchFamily="34" charset="-122"/>
                        </a:rPr>
                        <a:t>int</a:t>
                      </a:r>
                      <a:endParaRPr lang="en-US"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altLang="zh-CN" sz="2400" b="1" u="none" strike="noStrike" dirty="0">
                          <a:effectLst/>
                          <a:latin typeface="微软雅黑" panose="020B0503020204020204" pitchFamily="34" charset="-122"/>
                          <a:ea typeface="微软雅黑" panose="020B0503020204020204" pitchFamily="34" charset="-122"/>
                        </a:rPr>
                        <a:t>39 30 00 00</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5360">
                <a:tc>
                  <a:txBody>
                    <a:bodyPr/>
                    <a:lstStyle/>
                    <a:p>
                      <a:pPr algn="l" fontAlgn="b"/>
                      <a:r>
                        <a:rPr lang="en-US" sz="2400" b="1" u="none" strike="noStrike" dirty="0">
                          <a:effectLst/>
                          <a:latin typeface="微软雅黑" panose="020B0503020204020204" pitchFamily="34" charset="-122"/>
                          <a:ea typeface="微软雅黑" panose="020B0503020204020204" pitchFamily="34" charset="-122"/>
                        </a:rPr>
                        <a:t>Sun</a:t>
                      </a:r>
                      <a:endParaRPr lang="en-US"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altLang="zh-CN" sz="2400" b="1" u="none" strike="noStrike">
                          <a:effectLst/>
                          <a:latin typeface="微软雅黑" panose="020B0503020204020204" pitchFamily="34" charset="-122"/>
                          <a:ea typeface="微软雅黑" panose="020B0503020204020204" pitchFamily="34" charset="-122"/>
                        </a:rPr>
                        <a:t>12345</a:t>
                      </a:r>
                      <a:endParaRPr lang="en-US" altLang="zh-CN" sz="24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1" u="none" strike="noStrike" dirty="0" err="1">
                          <a:effectLst/>
                          <a:latin typeface="微软雅黑" panose="020B0503020204020204" pitchFamily="34" charset="-122"/>
                          <a:ea typeface="微软雅黑" panose="020B0503020204020204" pitchFamily="34" charset="-122"/>
                        </a:rPr>
                        <a:t>int</a:t>
                      </a:r>
                      <a:endParaRPr lang="en-US"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altLang="zh-CN" sz="2400" b="1" u="none" strike="noStrike" dirty="0">
                          <a:effectLst/>
                          <a:latin typeface="微软雅黑" panose="020B0503020204020204" pitchFamily="34" charset="-122"/>
                          <a:ea typeface="微软雅黑" panose="020B0503020204020204" pitchFamily="34" charset="-122"/>
                        </a:rPr>
                        <a:t>00 00 30 39</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5360">
                <a:tc>
                  <a:txBody>
                    <a:bodyPr/>
                    <a:lstStyle/>
                    <a:p>
                      <a:pPr algn="l" fontAlgn="b"/>
                      <a:r>
                        <a:rPr lang="en-US" sz="2400" b="1" u="none" strike="noStrike">
                          <a:effectLst/>
                          <a:latin typeface="微软雅黑" panose="020B0503020204020204" pitchFamily="34" charset="-122"/>
                          <a:ea typeface="微软雅黑" panose="020B0503020204020204" pitchFamily="34" charset="-122"/>
                        </a:rPr>
                        <a:t>Alpha</a:t>
                      </a:r>
                      <a:endParaRPr lang="en-US" sz="24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altLang="zh-CN" sz="2400" b="1" u="none" strike="noStrike" dirty="0">
                          <a:effectLst/>
                          <a:latin typeface="微软雅黑" panose="020B0503020204020204" pitchFamily="34" charset="-122"/>
                          <a:ea typeface="微软雅黑" panose="020B0503020204020204" pitchFamily="34" charset="-122"/>
                        </a:rPr>
                        <a:t>12345</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1" u="none" strike="noStrike" dirty="0" err="1">
                          <a:effectLst/>
                          <a:latin typeface="微软雅黑" panose="020B0503020204020204" pitchFamily="34" charset="-122"/>
                          <a:ea typeface="微软雅黑" panose="020B0503020204020204" pitchFamily="34" charset="-122"/>
                        </a:rPr>
                        <a:t>int</a:t>
                      </a:r>
                      <a:endParaRPr lang="en-US"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altLang="zh-CN" sz="2400" b="1" u="none" strike="noStrike" dirty="0">
                          <a:effectLst/>
                          <a:latin typeface="微软雅黑" panose="020B0503020204020204" pitchFamily="34" charset="-122"/>
                          <a:ea typeface="微软雅黑" panose="020B0503020204020204" pitchFamily="34" charset="-122"/>
                        </a:rPr>
                        <a:t>39 30 00 00</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2908">
                <a:tc>
                  <a:txBody>
                    <a:bodyPr/>
                    <a:lstStyle/>
                    <a:p>
                      <a:pPr algn="l" fontAlgn="b"/>
                      <a:r>
                        <a:rPr lang="en-US" altLang="zh-CN" sz="2400" b="1" i="0" u="none" strike="noStrike" dirty="0">
                          <a:solidFill>
                            <a:srgbClr val="000000"/>
                          </a:solidFill>
                          <a:effectLst/>
                          <a:latin typeface="微软雅黑" panose="020B0503020204020204" pitchFamily="34" charset="-122"/>
                          <a:ea typeface="微软雅黑" panose="020B0503020204020204" pitchFamily="34" charset="-122"/>
                        </a:rPr>
                        <a:t>Intel Pentium II</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altLang="zh-CN" sz="2400" b="1" u="none" strike="noStrike">
                          <a:effectLst/>
                          <a:latin typeface="微软雅黑" panose="020B0503020204020204" pitchFamily="34" charset="-122"/>
                          <a:ea typeface="微软雅黑" panose="020B0503020204020204" pitchFamily="34" charset="-122"/>
                        </a:rPr>
                        <a:t>12345.0</a:t>
                      </a:r>
                      <a:endParaRPr lang="en-US" altLang="zh-CN" sz="24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1" u="none" strike="noStrike" dirty="0">
                          <a:effectLst/>
                          <a:latin typeface="微软雅黑" panose="020B0503020204020204" pitchFamily="34" charset="-122"/>
                          <a:ea typeface="微软雅黑" panose="020B0503020204020204" pitchFamily="34" charset="-122"/>
                        </a:rPr>
                        <a:t>float</a:t>
                      </a:r>
                      <a:endParaRPr lang="en-US"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2400" b="1" u="none" strike="noStrike">
                          <a:effectLst/>
                          <a:latin typeface="微软雅黑" panose="020B0503020204020204" pitchFamily="34" charset="-122"/>
                          <a:ea typeface="微软雅黑" panose="020B0503020204020204" pitchFamily="34" charset="-122"/>
                        </a:rPr>
                        <a:t>00 E4 40 46</a:t>
                      </a:r>
                      <a:endParaRPr lang="en-US" sz="24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5360">
                <a:tc>
                  <a:txBody>
                    <a:bodyPr/>
                    <a:lstStyle/>
                    <a:p>
                      <a:pPr algn="l" fontAlgn="b"/>
                      <a:r>
                        <a:rPr lang="en-US" sz="2400" b="1" u="none" strike="noStrike" dirty="0">
                          <a:effectLst/>
                          <a:latin typeface="微软雅黑" panose="020B0503020204020204" pitchFamily="34" charset="-122"/>
                          <a:ea typeface="微软雅黑" panose="020B0503020204020204" pitchFamily="34" charset="-122"/>
                        </a:rPr>
                        <a:t>Sun</a:t>
                      </a:r>
                      <a:endParaRPr lang="en-US"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altLang="zh-CN" sz="2400" b="1" u="none" strike="noStrike">
                          <a:effectLst/>
                          <a:latin typeface="微软雅黑" panose="020B0503020204020204" pitchFamily="34" charset="-122"/>
                          <a:ea typeface="微软雅黑" panose="020B0503020204020204" pitchFamily="34" charset="-122"/>
                        </a:rPr>
                        <a:t>12345.0</a:t>
                      </a:r>
                      <a:endParaRPr lang="en-US" altLang="zh-CN" sz="24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1" u="none" strike="noStrike" dirty="0">
                          <a:effectLst/>
                          <a:latin typeface="微软雅黑" panose="020B0503020204020204" pitchFamily="34" charset="-122"/>
                          <a:ea typeface="微软雅黑" panose="020B0503020204020204" pitchFamily="34" charset="-122"/>
                        </a:rPr>
                        <a:t>float</a:t>
                      </a:r>
                      <a:endParaRPr lang="en-US"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2400" b="1" u="none" strike="noStrike">
                          <a:effectLst/>
                          <a:latin typeface="微软雅黑" panose="020B0503020204020204" pitchFamily="34" charset="-122"/>
                          <a:ea typeface="微软雅黑" panose="020B0503020204020204" pitchFamily="34" charset="-122"/>
                        </a:rPr>
                        <a:t>46 40 E4 00</a:t>
                      </a:r>
                      <a:endParaRPr lang="en-US" sz="24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0907">
                <a:tc>
                  <a:txBody>
                    <a:bodyPr/>
                    <a:lstStyle/>
                    <a:p>
                      <a:pPr algn="l" fontAlgn="b"/>
                      <a:r>
                        <a:rPr lang="en-US" sz="2400" b="1" u="none" strike="noStrike">
                          <a:effectLst/>
                          <a:latin typeface="微软雅黑" panose="020B0503020204020204" pitchFamily="34" charset="-122"/>
                          <a:ea typeface="微软雅黑" panose="020B0503020204020204" pitchFamily="34" charset="-122"/>
                        </a:rPr>
                        <a:t>Alpha</a:t>
                      </a:r>
                      <a:endParaRPr lang="en-US" sz="24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altLang="zh-CN" sz="2400" b="1" u="none" strike="noStrike" dirty="0">
                          <a:effectLst/>
                          <a:latin typeface="微软雅黑" panose="020B0503020204020204" pitchFamily="34" charset="-122"/>
                          <a:ea typeface="微软雅黑" panose="020B0503020204020204" pitchFamily="34" charset="-122"/>
                        </a:rPr>
                        <a:t>12345.0</a:t>
                      </a:r>
                      <a:endParaRPr lang="en-US" altLang="zh-CN"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1" u="none" strike="noStrike" dirty="0">
                          <a:effectLst/>
                          <a:latin typeface="微软雅黑" panose="020B0503020204020204" pitchFamily="34" charset="-122"/>
                          <a:ea typeface="微软雅黑" panose="020B0503020204020204" pitchFamily="34" charset="-122"/>
                        </a:rPr>
                        <a:t>Float</a:t>
                      </a:r>
                      <a:endParaRPr lang="en-US"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2400" b="1" u="none" strike="noStrike" dirty="0">
                          <a:effectLst/>
                          <a:latin typeface="微软雅黑" panose="020B0503020204020204" pitchFamily="34" charset="-122"/>
                          <a:ea typeface="微软雅黑" panose="020B0503020204020204" pitchFamily="34" charset="-122"/>
                        </a:rPr>
                        <a:t>00 E4 40 46</a:t>
                      </a:r>
                      <a:endParaRPr lang="en-US" sz="2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矩形 5"/>
          <p:cNvSpPr/>
          <p:nvPr/>
        </p:nvSpPr>
        <p:spPr>
          <a:xfrm>
            <a:off x="524934" y="4527370"/>
            <a:ext cx="4281941" cy="461665"/>
          </a:xfrm>
          <a:prstGeom prst="rect">
            <a:avLst/>
          </a:prstGeom>
        </p:spPr>
        <p:txBody>
          <a:bodyPr wrap="none">
            <a:spAutoFit/>
          </a:bodyPr>
          <a:lstStyle/>
          <a:p>
            <a:r>
              <a:rPr lang="en-US" altLang="zh-CN" sz="2400" b="1" kern="0" dirty="0">
                <a:solidFill>
                  <a:srgbClr val="003399"/>
                </a:solidFill>
                <a:latin typeface="微软雅黑" panose="020B0503020204020204" pitchFamily="34" charset="-122"/>
                <a:ea typeface="微软雅黑" panose="020B0503020204020204" pitchFamily="34" charset="-122"/>
              </a:rPr>
              <a:t>12345</a:t>
            </a:r>
            <a:r>
              <a:rPr lang="zh-CN" altLang="en-US" sz="2400" b="1" kern="0" dirty="0">
                <a:solidFill>
                  <a:srgbClr val="003399"/>
                </a:solidFill>
                <a:latin typeface="微软雅黑" panose="020B0503020204020204" pitchFamily="34" charset="-122"/>
                <a:ea typeface="微软雅黑" panose="020B0503020204020204" pitchFamily="34" charset="-122"/>
              </a:rPr>
              <a:t>的</a:t>
            </a:r>
            <a:r>
              <a:rPr lang="en-US" altLang="zh-CN" sz="2400" b="1" kern="0" dirty="0">
                <a:solidFill>
                  <a:srgbClr val="003399"/>
                </a:solidFill>
                <a:latin typeface="微软雅黑" panose="020B0503020204020204" pitchFamily="34" charset="-122"/>
                <a:ea typeface="微软雅黑" panose="020B0503020204020204" pitchFamily="34" charset="-122"/>
              </a:rPr>
              <a:t>32</a:t>
            </a:r>
            <a:r>
              <a:rPr lang="zh-CN" altLang="en-US" sz="2400" b="1" kern="0" dirty="0">
                <a:solidFill>
                  <a:srgbClr val="003399"/>
                </a:solidFill>
                <a:latin typeface="微软雅黑" panose="020B0503020204020204" pitchFamily="34" charset="-122"/>
                <a:ea typeface="微软雅黑" panose="020B0503020204020204" pitchFamily="34" charset="-122"/>
              </a:rPr>
              <a:t>位补码</a:t>
            </a:r>
            <a:r>
              <a:rPr lang="en-US" altLang="zh-CN" sz="2400" b="1" kern="0" dirty="0">
                <a:solidFill>
                  <a:srgbClr val="003399"/>
                </a:solidFill>
                <a:latin typeface="微软雅黑" panose="020B0503020204020204" pitchFamily="34" charset="-122"/>
                <a:ea typeface="微软雅黑" panose="020B0503020204020204" pitchFamily="34" charset="-122"/>
              </a:rPr>
              <a:t>(16</a:t>
            </a:r>
            <a:r>
              <a:rPr lang="zh-CN" altLang="en-US" sz="2400" b="1" kern="0" dirty="0">
                <a:solidFill>
                  <a:srgbClr val="003399"/>
                </a:solidFill>
                <a:latin typeface="微软雅黑" panose="020B0503020204020204" pitchFamily="34" charset="-122"/>
                <a:ea typeface="微软雅黑" panose="020B0503020204020204" pitchFamily="34" charset="-122"/>
              </a:rPr>
              <a:t>进制</a:t>
            </a:r>
            <a:r>
              <a:rPr lang="en-US" altLang="zh-CN" sz="2400" b="1" kern="0" dirty="0">
                <a:solidFill>
                  <a:srgbClr val="003399"/>
                </a:solidFill>
                <a:latin typeface="微软雅黑" panose="020B0503020204020204" pitchFamily="34" charset="-122"/>
                <a:ea typeface="微软雅黑" panose="020B0503020204020204" pitchFamily="34" charset="-122"/>
              </a:rPr>
              <a:t>)</a:t>
            </a:r>
            <a:r>
              <a:rPr lang="zh-CN" altLang="en-US" sz="2400" b="1" kern="0" dirty="0">
                <a:solidFill>
                  <a:srgbClr val="003399"/>
                </a:solidFill>
                <a:latin typeface="微软雅黑" panose="020B0503020204020204" pitchFamily="34" charset="-122"/>
                <a:ea typeface="微软雅黑" panose="020B0503020204020204" pitchFamily="34" charset="-122"/>
              </a:rPr>
              <a:t>：</a:t>
            </a:r>
            <a:endParaRPr lang="zh-CN" altLang="en-US" sz="2400" dirty="0"/>
          </a:p>
        </p:txBody>
      </p:sp>
      <p:sp>
        <p:nvSpPr>
          <p:cNvPr id="7" name="矩形 6"/>
          <p:cNvSpPr/>
          <p:nvPr/>
        </p:nvSpPr>
        <p:spPr>
          <a:xfrm>
            <a:off x="4613904" y="4531430"/>
            <a:ext cx="1972015" cy="461665"/>
          </a:xfrm>
          <a:prstGeom prst="rect">
            <a:avLst/>
          </a:prstGeom>
        </p:spPr>
        <p:txBody>
          <a:bodyPr wrap="none">
            <a:spAutoFit/>
          </a:bodyPr>
          <a:lstStyle/>
          <a:p>
            <a:r>
              <a:rPr lang="en-US" altLang="zh-CN" sz="2400" b="1" kern="0" dirty="0">
                <a:solidFill>
                  <a:srgbClr val="FF0000"/>
                </a:solidFill>
                <a:latin typeface="微软雅黑" panose="020B0503020204020204" pitchFamily="34" charset="-122"/>
                <a:ea typeface="微软雅黑" panose="020B0503020204020204" pitchFamily="34" charset="-122"/>
              </a:rPr>
              <a:t>00 00 30 39</a:t>
            </a:r>
            <a:endParaRPr lang="zh-CN" altLang="en-US" sz="2400" dirty="0">
              <a:solidFill>
                <a:srgbClr val="FF0000"/>
              </a:solidFill>
            </a:endParaRPr>
          </a:p>
        </p:txBody>
      </p:sp>
      <p:sp>
        <p:nvSpPr>
          <p:cNvPr id="8" name="矩形 7"/>
          <p:cNvSpPr/>
          <p:nvPr/>
        </p:nvSpPr>
        <p:spPr>
          <a:xfrm>
            <a:off x="524934" y="4989035"/>
            <a:ext cx="6394699" cy="461665"/>
          </a:xfrm>
          <a:prstGeom prst="rect">
            <a:avLst/>
          </a:prstGeom>
        </p:spPr>
        <p:txBody>
          <a:bodyPr wrap="none">
            <a:spAutoFit/>
          </a:bodyPr>
          <a:lstStyle/>
          <a:p>
            <a:r>
              <a:rPr lang="en-US" altLang="zh-CN" sz="2400" b="1" kern="0" dirty="0">
                <a:solidFill>
                  <a:srgbClr val="003399"/>
                </a:solidFill>
                <a:latin typeface="微软雅黑" panose="020B0503020204020204" pitchFamily="34" charset="-122"/>
                <a:ea typeface="微软雅黑" panose="020B0503020204020204" pitchFamily="34" charset="-122"/>
              </a:rPr>
              <a:t>12345.0</a:t>
            </a:r>
            <a:r>
              <a:rPr lang="zh-CN" altLang="en-US" sz="2400" b="1" kern="0" dirty="0">
                <a:solidFill>
                  <a:srgbClr val="003399"/>
                </a:solidFill>
                <a:latin typeface="微软雅黑" panose="020B0503020204020204" pitchFamily="34" charset="-122"/>
                <a:ea typeface="微软雅黑" panose="020B0503020204020204" pitchFamily="34" charset="-122"/>
              </a:rPr>
              <a:t>的</a:t>
            </a:r>
            <a:r>
              <a:rPr lang="en-US" altLang="zh-CN" sz="2400" b="1" kern="0" dirty="0">
                <a:solidFill>
                  <a:srgbClr val="003399"/>
                </a:solidFill>
                <a:latin typeface="微软雅黑" panose="020B0503020204020204" pitchFamily="34" charset="-122"/>
                <a:ea typeface="微软雅黑" panose="020B0503020204020204" pitchFamily="34" charset="-122"/>
              </a:rPr>
              <a:t>IEEE 754</a:t>
            </a:r>
            <a:r>
              <a:rPr lang="zh-CN" altLang="en-US" sz="2400" b="1" kern="0" dirty="0">
                <a:solidFill>
                  <a:srgbClr val="003399"/>
                </a:solidFill>
                <a:latin typeface="微软雅黑" panose="020B0503020204020204" pitchFamily="34" charset="-122"/>
                <a:ea typeface="微软雅黑" panose="020B0503020204020204" pitchFamily="34" charset="-122"/>
              </a:rPr>
              <a:t>单精度浮点数</a:t>
            </a:r>
            <a:r>
              <a:rPr lang="en-US" altLang="zh-CN" sz="2400" b="1" kern="0" dirty="0">
                <a:solidFill>
                  <a:srgbClr val="003399"/>
                </a:solidFill>
                <a:latin typeface="微软雅黑" panose="020B0503020204020204" pitchFamily="34" charset="-122"/>
                <a:ea typeface="微软雅黑" panose="020B0503020204020204" pitchFamily="34" charset="-122"/>
              </a:rPr>
              <a:t>(16</a:t>
            </a:r>
            <a:r>
              <a:rPr lang="zh-CN" altLang="en-US" sz="2400" b="1" kern="0" dirty="0">
                <a:solidFill>
                  <a:srgbClr val="003399"/>
                </a:solidFill>
                <a:latin typeface="微软雅黑" panose="020B0503020204020204" pitchFamily="34" charset="-122"/>
                <a:ea typeface="微软雅黑" panose="020B0503020204020204" pitchFamily="34" charset="-122"/>
              </a:rPr>
              <a:t>进制</a:t>
            </a:r>
            <a:r>
              <a:rPr lang="en-US" altLang="zh-CN" sz="2400" b="1" kern="0" dirty="0">
                <a:solidFill>
                  <a:srgbClr val="003399"/>
                </a:solidFill>
                <a:latin typeface="微软雅黑" panose="020B0503020204020204" pitchFamily="34" charset="-122"/>
                <a:ea typeface="微软雅黑" panose="020B0503020204020204" pitchFamily="34" charset="-122"/>
              </a:rPr>
              <a:t>)</a:t>
            </a:r>
            <a:r>
              <a:rPr lang="zh-CN" altLang="en-US" sz="2400" b="1" kern="0" dirty="0">
                <a:solidFill>
                  <a:srgbClr val="003399"/>
                </a:solidFill>
                <a:latin typeface="微软雅黑" panose="020B0503020204020204" pitchFamily="34" charset="-122"/>
                <a:ea typeface="微软雅黑" panose="020B0503020204020204" pitchFamily="34" charset="-122"/>
              </a:rPr>
              <a:t>：</a:t>
            </a:r>
            <a:endParaRPr lang="zh-CN" altLang="en-US" sz="2400" dirty="0"/>
          </a:p>
        </p:txBody>
      </p:sp>
      <p:sp>
        <p:nvSpPr>
          <p:cNvPr id="9" name="矩形 8"/>
          <p:cNvSpPr/>
          <p:nvPr/>
        </p:nvSpPr>
        <p:spPr>
          <a:xfrm>
            <a:off x="6721673" y="4989035"/>
            <a:ext cx="1959191" cy="461665"/>
          </a:xfrm>
          <a:prstGeom prst="rect">
            <a:avLst/>
          </a:prstGeom>
        </p:spPr>
        <p:txBody>
          <a:bodyPr wrap="none">
            <a:spAutoFit/>
          </a:bodyPr>
          <a:lstStyle/>
          <a:p>
            <a:r>
              <a:rPr lang="en-US" altLang="zh-CN" sz="2400" b="1" kern="0" dirty="0">
                <a:solidFill>
                  <a:srgbClr val="FF0000"/>
                </a:solidFill>
                <a:latin typeface="微软雅黑" panose="020B0503020204020204" pitchFamily="34" charset="-122"/>
                <a:ea typeface="微软雅黑" panose="020B0503020204020204" pitchFamily="34" charset="-122"/>
              </a:rPr>
              <a:t>46 40 E4 00</a:t>
            </a:r>
            <a:endParaRPr lang="zh-CN" altLang="en-US" sz="2400" dirty="0">
              <a:solidFill>
                <a:srgbClr val="FF0000"/>
              </a:solidFill>
            </a:endParaRPr>
          </a:p>
        </p:txBody>
      </p:sp>
      <p:sp>
        <p:nvSpPr>
          <p:cNvPr id="10" name="矩形 9"/>
          <p:cNvSpPr/>
          <p:nvPr/>
        </p:nvSpPr>
        <p:spPr>
          <a:xfrm>
            <a:off x="524934" y="5450700"/>
            <a:ext cx="1107996" cy="461665"/>
          </a:xfrm>
          <a:prstGeom prst="rect">
            <a:avLst/>
          </a:prstGeom>
        </p:spPr>
        <p:txBody>
          <a:bodyPr wrap="none">
            <a:spAutoFit/>
          </a:bodyPr>
          <a:lstStyle/>
          <a:p>
            <a:r>
              <a:rPr lang="zh-CN" altLang="en-US" sz="2400" b="1" kern="0" dirty="0">
                <a:solidFill>
                  <a:srgbClr val="003399"/>
                </a:solidFill>
                <a:latin typeface="微软雅黑" panose="020B0503020204020204" pitchFamily="34" charset="-122"/>
                <a:ea typeface="微软雅黑" panose="020B0503020204020204" pitchFamily="34" charset="-122"/>
              </a:rPr>
              <a:t>大端：</a:t>
            </a:r>
            <a:endParaRPr lang="zh-CN" altLang="en-US" sz="2400" dirty="0"/>
          </a:p>
        </p:txBody>
      </p:sp>
      <p:sp>
        <p:nvSpPr>
          <p:cNvPr id="11" name="矩形 10"/>
          <p:cNvSpPr/>
          <p:nvPr/>
        </p:nvSpPr>
        <p:spPr>
          <a:xfrm>
            <a:off x="1498735" y="5454760"/>
            <a:ext cx="768159" cy="461665"/>
          </a:xfrm>
          <a:prstGeom prst="rect">
            <a:avLst/>
          </a:prstGeom>
        </p:spPr>
        <p:txBody>
          <a:bodyPr wrap="none">
            <a:spAutoFit/>
          </a:bodyPr>
          <a:lstStyle/>
          <a:p>
            <a:r>
              <a:rPr lang="en-US" altLang="zh-CN" sz="2400" b="1" kern="0" dirty="0">
                <a:solidFill>
                  <a:srgbClr val="FF0000"/>
                </a:solidFill>
                <a:latin typeface="微软雅黑" panose="020B0503020204020204" pitchFamily="34" charset="-122"/>
                <a:ea typeface="微软雅黑" panose="020B0503020204020204" pitchFamily="34" charset="-122"/>
              </a:rPr>
              <a:t>Sun</a:t>
            </a:r>
            <a:endParaRPr lang="zh-CN" altLang="en-US" sz="2400" dirty="0">
              <a:solidFill>
                <a:srgbClr val="FF0000"/>
              </a:solidFill>
            </a:endParaRPr>
          </a:p>
        </p:txBody>
      </p:sp>
      <p:sp>
        <p:nvSpPr>
          <p:cNvPr id="12" name="矩形 11"/>
          <p:cNvSpPr/>
          <p:nvPr/>
        </p:nvSpPr>
        <p:spPr>
          <a:xfrm>
            <a:off x="2637692" y="5456311"/>
            <a:ext cx="1107996" cy="461665"/>
          </a:xfrm>
          <a:prstGeom prst="rect">
            <a:avLst/>
          </a:prstGeom>
        </p:spPr>
        <p:txBody>
          <a:bodyPr wrap="none">
            <a:spAutoFit/>
          </a:bodyPr>
          <a:lstStyle/>
          <a:p>
            <a:r>
              <a:rPr lang="zh-CN" altLang="en-US" sz="2400" b="1" kern="0" dirty="0">
                <a:solidFill>
                  <a:srgbClr val="003399"/>
                </a:solidFill>
                <a:latin typeface="微软雅黑" panose="020B0503020204020204" pitchFamily="34" charset="-122"/>
                <a:ea typeface="微软雅黑" panose="020B0503020204020204" pitchFamily="34" charset="-122"/>
              </a:rPr>
              <a:t>小端：</a:t>
            </a:r>
            <a:endParaRPr lang="zh-CN" altLang="en-US" sz="2400" dirty="0"/>
          </a:p>
        </p:txBody>
      </p:sp>
      <p:sp>
        <p:nvSpPr>
          <p:cNvPr id="13" name="矩形 12"/>
          <p:cNvSpPr/>
          <p:nvPr/>
        </p:nvSpPr>
        <p:spPr>
          <a:xfrm>
            <a:off x="3627896" y="5461922"/>
            <a:ext cx="3786614" cy="461665"/>
          </a:xfrm>
          <a:prstGeom prst="rect">
            <a:avLst/>
          </a:prstGeom>
        </p:spPr>
        <p:txBody>
          <a:bodyPr wrap="none">
            <a:spAutoFit/>
          </a:bodyPr>
          <a:lstStyle/>
          <a:p>
            <a:r>
              <a:rPr lang="en-US" altLang="zh-CN" sz="2400" b="1" kern="0" dirty="0">
                <a:solidFill>
                  <a:srgbClr val="FF0000"/>
                </a:solidFill>
                <a:latin typeface="微软雅黑" panose="020B0503020204020204" pitchFamily="34" charset="-122"/>
                <a:ea typeface="微软雅黑" panose="020B0503020204020204" pitchFamily="34" charset="-122"/>
              </a:rPr>
              <a:t>Intel Pentium II</a:t>
            </a:r>
            <a:r>
              <a:rPr lang="zh-CN" altLang="en-US" sz="2400" b="1" kern="0" dirty="0">
                <a:solidFill>
                  <a:srgbClr val="FF0000"/>
                </a:solidFill>
                <a:latin typeface="微软雅黑" panose="020B0503020204020204" pitchFamily="34" charset="-122"/>
                <a:ea typeface="微软雅黑" panose="020B0503020204020204" pitchFamily="34" charset="-122"/>
              </a:rPr>
              <a:t>、</a:t>
            </a:r>
            <a:r>
              <a:rPr lang="en-US" altLang="zh-CN" sz="2400" b="1" kern="0" dirty="0">
                <a:solidFill>
                  <a:srgbClr val="FF0000"/>
                </a:solidFill>
                <a:latin typeface="微软雅黑" panose="020B0503020204020204" pitchFamily="34" charset="-122"/>
                <a:ea typeface="微软雅黑" panose="020B0503020204020204" pitchFamily="34" charset="-122"/>
              </a:rPr>
              <a:t>Alpha</a:t>
            </a:r>
            <a:endParaRPr lang="zh-CN" altLang="en-US" sz="2400" dirty="0">
              <a:solidFill>
                <a:srgbClr val="FF0000"/>
              </a:solidFill>
            </a:endParaRPr>
          </a:p>
        </p:txBody>
      </p:sp>
      <p:sp>
        <p:nvSpPr>
          <p:cNvPr id="15" name="矩形 14"/>
          <p:cNvSpPr/>
          <p:nvPr/>
        </p:nvSpPr>
        <p:spPr>
          <a:xfrm>
            <a:off x="524933" y="5822050"/>
            <a:ext cx="11155633" cy="830997"/>
          </a:xfrm>
          <a:prstGeom prst="rect">
            <a:avLst/>
          </a:prstGeom>
        </p:spPr>
        <p:txBody>
          <a:bodyPr wrap="square">
            <a:spAutoFit/>
          </a:bodyPr>
          <a:lstStyle/>
          <a:p>
            <a:r>
              <a:rPr lang="en-US" altLang="zh-CN" sz="2400" b="1" kern="0" dirty="0">
                <a:solidFill>
                  <a:srgbClr val="003399"/>
                </a:solidFill>
                <a:latin typeface="微软雅黑" panose="020B0503020204020204" pitchFamily="34" charset="-122"/>
                <a:ea typeface="微软雅黑" panose="020B0503020204020204" pitchFamily="34" charset="-122"/>
              </a:rPr>
              <a:t>Intel Pentium II</a:t>
            </a:r>
            <a:r>
              <a:rPr lang="zh-CN" altLang="en-US" sz="2400" b="1" kern="0" dirty="0">
                <a:solidFill>
                  <a:srgbClr val="003399"/>
                </a:solidFill>
                <a:latin typeface="微软雅黑" panose="020B0503020204020204" pitchFamily="34" charset="-122"/>
                <a:ea typeface="微软雅黑" panose="020B0503020204020204" pitchFamily="34" charset="-122"/>
              </a:rPr>
              <a:t>和</a:t>
            </a:r>
            <a:r>
              <a:rPr lang="en-US" altLang="zh-CN" sz="2400" b="1" kern="0" dirty="0">
                <a:solidFill>
                  <a:srgbClr val="003399"/>
                </a:solidFill>
                <a:latin typeface="微软雅黑" panose="020B0503020204020204" pitchFamily="34" charset="-122"/>
                <a:ea typeface="微软雅黑" panose="020B0503020204020204" pitchFamily="34" charset="-122"/>
              </a:rPr>
              <a:t>Sun</a:t>
            </a:r>
            <a:r>
              <a:rPr lang="zh-CN" altLang="en-US" sz="2400" b="1" kern="0" dirty="0">
                <a:solidFill>
                  <a:srgbClr val="003399"/>
                </a:solidFill>
                <a:latin typeface="微软雅黑" panose="020B0503020204020204" pitchFamily="34" charset="-122"/>
                <a:ea typeface="微软雅黑" panose="020B0503020204020204" pitchFamily="34" charset="-122"/>
              </a:rPr>
              <a:t>之间不能直接进行数据传送，因</a:t>
            </a:r>
            <a:r>
              <a:rPr lang="en-US" altLang="zh-CN" sz="2400" b="1" kern="0" dirty="0">
                <a:solidFill>
                  <a:srgbClr val="003399"/>
                </a:solidFill>
                <a:latin typeface="微软雅黑" panose="020B0503020204020204" pitchFamily="34" charset="-122"/>
                <a:ea typeface="微软雅黑" panose="020B0503020204020204" pitchFamily="34" charset="-122"/>
              </a:rPr>
              <a:t>Intel Pentium II </a:t>
            </a:r>
            <a:r>
              <a:rPr lang="zh-CN" altLang="en-US" sz="2400" b="1" kern="0" dirty="0">
                <a:solidFill>
                  <a:srgbClr val="003399"/>
                </a:solidFill>
                <a:latin typeface="微软雅黑" panose="020B0503020204020204" pitchFamily="34" charset="-122"/>
                <a:ea typeface="微软雅黑" panose="020B0503020204020204" pitchFamily="34" charset="-122"/>
              </a:rPr>
              <a:t>采用小端，而</a:t>
            </a:r>
            <a:r>
              <a:rPr lang="en-US" altLang="zh-CN" sz="2400" b="1" kern="0" dirty="0">
                <a:solidFill>
                  <a:srgbClr val="003399"/>
                </a:solidFill>
                <a:latin typeface="微软雅黑" panose="020B0503020204020204" pitchFamily="34" charset="-122"/>
                <a:ea typeface="微软雅黑" panose="020B0503020204020204" pitchFamily="34" charset="-122"/>
              </a:rPr>
              <a:t>Sun</a:t>
            </a:r>
            <a:r>
              <a:rPr lang="zh-CN" altLang="en-US" sz="2400" b="1" kern="0" dirty="0">
                <a:solidFill>
                  <a:srgbClr val="003399"/>
                </a:solidFill>
                <a:latin typeface="微软雅黑" panose="020B0503020204020204" pitchFamily="34" charset="-122"/>
                <a:ea typeface="微软雅黑" panose="020B0503020204020204" pitchFamily="34" charset="-122"/>
              </a:rPr>
              <a:t>采用大端</a:t>
            </a:r>
            <a:endParaRPr lang="zh-CN" altLang="en-US"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回顾与练习</a:t>
            </a:r>
            <a:endParaRPr lang="zh-CN" altLang="en-US" dirty="0"/>
          </a:p>
        </p:txBody>
      </p:sp>
      <p:sp>
        <p:nvSpPr>
          <p:cNvPr id="3" name="内容占位符 2"/>
          <p:cNvSpPr>
            <a:spLocks noGrp="1"/>
          </p:cNvSpPr>
          <p:nvPr>
            <p:ph idx="1"/>
          </p:nvPr>
        </p:nvSpPr>
        <p:spPr/>
        <p:txBody>
          <a:bodyPr/>
          <a:lstStyle/>
          <a:p>
            <a:pPr lvl="1">
              <a:spcBef>
                <a:spcPct val="45000"/>
              </a:spcBef>
              <a:defRPr/>
            </a:pPr>
            <a:r>
              <a:rPr lang="zh-CN" altLang="en-US" dirty="0"/>
              <a:t>阐述在计算机内部常用的数据宽度和单位</a:t>
            </a:r>
            <a:endParaRPr lang="en-US" altLang="zh-CN" dirty="0"/>
          </a:p>
          <a:p>
            <a:pPr lvl="1">
              <a:spcBef>
                <a:spcPct val="45000"/>
              </a:spcBef>
              <a:defRPr/>
            </a:pPr>
            <a:r>
              <a:rPr lang="zh-CN" altLang="en-US" dirty="0"/>
              <a:t>简述大端方式和小端方式</a:t>
            </a:r>
            <a:endParaRPr lang="en-US" altLang="zh-CN" dirty="0"/>
          </a:p>
          <a:p>
            <a:pPr lvl="1">
              <a:spcBef>
                <a:spcPct val="45000"/>
              </a:spcBef>
              <a:defRPr/>
            </a:pPr>
            <a:r>
              <a:rPr lang="zh-CN" altLang="en-US" dirty="0"/>
              <a:t>有一个数据字</a:t>
            </a:r>
            <a:r>
              <a:rPr lang="en-US" altLang="zh-CN" dirty="0"/>
              <a:t>AB014589H</a:t>
            </a:r>
            <a:r>
              <a:rPr lang="zh-CN" altLang="en-US" dirty="0"/>
              <a:t>，从内存地址</a:t>
            </a:r>
            <a:r>
              <a:rPr lang="en-US" altLang="zh-CN" dirty="0"/>
              <a:t>2004H</a:t>
            </a:r>
            <a:r>
              <a:rPr lang="zh-CN" altLang="en-US" dirty="0"/>
              <a:t>处开始存放，现有两台计算机对存放该字的存储空间分配如下，请说明这两台计算机采用的是大端方式还是小端方式</a:t>
            </a:r>
            <a:endParaRPr lang="en-US" altLang="zh-CN" dirty="0">
              <a:solidFill>
                <a:srgbClr val="FF0000"/>
              </a:solidFill>
            </a:endParaRPr>
          </a:p>
        </p:txBody>
      </p:sp>
      <p:sp>
        <p:nvSpPr>
          <p:cNvPr id="5" name="Rectangle 38"/>
          <p:cNvSpPr>
            <a:spLocks noChangeArrowheads="1"/>
          </p:cNvSpPr>
          <p:nvPr/>
        </p:nvSpPr>
        <p:spPr bwMode="auto">
          <a:xfrm>
            <a:off x="2048878" y="3426683"/>
            <a:ext cx="813043"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solidFill>
                  <a:schemeClr val="accent2"/>
                </a:solidFill>
                <a:latin typeface="Arial" panose="020B0604020202020204" pitchFamily="34" charset="0"/>
              </a:rPr>
              <a:t>2007</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2</a:t>
            </a:r>
            <a:r>
              <a:rPr lang="zh-CN" altLang="en-US" sz="2200" dirty="0">
                <a:solidFill>
                  <a:schemeClr val="accent2"/>
                </a:solidFill>
                <a:latin typeface="Arial" panose="020B0604020202020204" pitchFamily="34" charset="0"/>
              </a:rPr>
              <a:t>00</a:t>
            </a:r>
            <a:r>
              <a:rPr lang="en-US" altLang="zh-CN" sz="2200" dirty="0">
                <a:solidFill>
                  <a:schemeClr val="accent2"/>
                </a:solidFill>
                <a:latin typeface="Arial" panose="020B0604020202020204" pitchFamily="34" charset="0"/>
              </a:rPr>
              <a:t>6</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2005</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2004</a:t>
            </a:r>
            <a:endParaRPr lang="en-US" altLang="zh-CN" sz="2200" dirty="0">
              <a:solidFill>
                <a:schemeClr val="accent2"/>
              </a:solidFill>
              <a:latin typeface="Arial" panose="020B0604020202020204" pitchFamily="34" charset="0"/>
            </a:endParaRPr>
          </a:p>
        </p:txBody>
      </p:sp>
      <p:sp>
        <p:nvSpPr>
          <p:cNvPr id="6" name="Text Box 64"/>
          <p:cNvSpPr txBox="1">
            <a:spLocks noChangeArrowheads="1"/>
          </p:cNvSpPr>
          <p:nvPr/>
        </p:nvSpPr>
        <p:spPr bwMode="auto">
          <a:xfrm>
            <a:off x="2088520" y="4669447"/>
            <a:ext cx="81170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t>地址</a:t>
            </a:r>
            <a:endParaRPr lang="zh-CN" altLang="en-US" sz="2200" dirty="0"/>
          </a:p>
        </p:txBody>
      </p:sp>
      <p:sp>
        <p:nvSpPr>
          <p:cNvPr id="7" name="Line 15"/>
          <p:cNvSpPr>
            <a:spLocks noChangeShapeType="1"/>
          </p:cNvSpPr>
          <p:nvPr/>
        </p:nvSpPr>
        <p:spPr bwMode="auto">
          <a:xfrm>
            <a:off x="3406333" y="3294126"/>
            <a:ext cx="0" cy="328613"/>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 name="Rectangle 19"/>
          <p:cNvSpPr>
            <a:spLocks noChangeArrowheads="1"/>
          </p:cNvSpPr>
          <p:nvPr/>
        </p:nvSpPr>
        <p:spPr bwMode="auto">
          <a:xfrm>
            <a:off x="3406333" y="3411754"/>
            <a:ext cx="4071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200" b="1" dirty="0">
                <a:solidFill>
                  <a:srgbClr val="000000"/>
                </a:solidFill>
              </a:rPr>
              <a:t>AB</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20"/>
          <p:cNvSpPr>
            <a:spLocks noChangeArrowheads="1"/>
          </p:cNvSpPr>
          <p:nvPr/>
        </p:nvSpPr>
        <p:spPr bwMode="auto">
          <a:xfrm>
            <a:off x="3406333" y="3721302"/>
            <a:ext cx="44608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200" b="1" i="0" u="none" strike="noStrike" cap="none" normalizeH="0" baseline="0" dirty="0">
                <a:ln>
                  <a:noFill/>
                </a:ln>
                <a:solidFill>
                  <a:srgbClr val="000000"/>
                </a:solidFill>
                <a:effectLst/>
                <a:latin typeface="Arial" panose="020B0604020202020204" pitchFamily="34" charset="0"/>
              </a:rPr>
              <a:t>01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21"/>
          <p:cNvSpPr>
            <a:spLocks noChangeArrowheads="1"/>
          </p:cNvSpPr>
          <p:nvPr/>
        </p:nvSpPr>
        <p:spPr bwMode="auto">
          <a:xfrm>
            <a:off x="3406333" y="4014415"/>
            <a:ext cx="3141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200" b="1" dirty="0">
                <a:solidFill>
                  <a:srgbClr val="000000"/>
                </a:solidFill>
              </a:rPr>
              <a:t>45</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2"/>
          <p:cNvSpPr>
            <a:spLocks noChangeArrowheads="1"/>
          </p:cNvSpPr>
          <p:nvPr/>
        </p:nvSpPr>
        <p:spPr bwMode="auto">
          <a:xfrm>
            <a:off x="3406333" y="4343176"/>
            <a:ext cx="3141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200" b="1" dirty="0">
                <a:solidFill>
                  <a:srgbClr val="000000"/>
                </a:solidFill>
              </a:rPr>
              <a:t>89</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Text Box 64"/>
          <p:cNvSpPr txBox="1">
            <a:spLocks noChangeArrowheads="1"/>
          </p:cNvSpPr>
          <p:nvPr/>
        </p:nvSpPr>
        <p:spPr bwMode="auto">
          <a:xfrm>
            <a:off x="3222731" y="4685960"/>
            <a:ext cx="81170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t>数据</a:t>
            </a:r>
            <a:endParaRPr lang="zh-CN" altLang="en-US" sz="2200" dirty="0"/>
          </a:p>
        </p:txBody>
      </p:sp>
      <p:sp>
        <p:nvSpPr>
          <p:cNvPr id="15" name="Text Box 64"/>
          <p:cNvSpPr txBox="1">
            <a:spLocks noChangeArrowheads="1"/>
          </p:cNvSpPr>
          <p:nvPr/>
        </p:nvSpPr>
        <p:spPr bwMode="auto">
          <a:xfrm>
            <a:off x="2594630" y="5304846"/>
            <a:ext cx="81170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t>A</a:t>
            </a:r>
            <a:r>
              <a:rPr lang="zh-CN" altLang="en-US" sz="2200" dirty="0"/>
              <a:t>机</a:t>
            </a:r>
            <a:endParaRPr lang="zh-CN" altLang="en-US" sz="2200" dirty="0"/>
          </a:p>
        </p:txBody>
      </p:sp>
      <p:sp>
        <p:nvSpPr>
          <p:cNvPr id="16" name="Rectangle 38"/>
          <p:cNvSpPr>
            <a:spLocks noChangeArrowheads="1"/>
          </p:cNvSpPr>
          <p:nvPr/>
        </p:nvSpPr>
        <p:spPr bwMode="auto">
          <a:xfrm>
            <a:off x="6742281" y="3410170"/>
            <a:ext cx="813043"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200" dirty="0">
                <a:solidFill>
                  <a:schemeClr val="accent2"/>
                </a:solidFill>
                <a:latin typeface="Arial" panose="020B0604020202020204" pitchFamily="34" charset="0"/>
              </a:rPr>
              <a:t>2007</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2</a:t>
            </a:r>
            <a:r>
              <a:rPr lang="zh-CN" altLang="en-US" sz="2200" dirty="0">
                <a:solidFill>
                  <a:schemeClr val="accent2"/>
                </a:solidFill>
                <a:latin typeface="Arial" panose="020B0604020202020204" pitchFamily="34" charset="0"/>
              </a:rPr>
              <a:t>00</a:t>
            </a:r>
            <a:r>
              <a:rPr lang="en-US" altLang="zh-CN" sz="2200" dirty="0">
                <a:solidFill>
                  <a:schemeClr val="accent2"/>
                </a:solidFill>
                <a:latin typeface="Arial" panose="020B0604020202020204" pitchFamily="34" charset="0"/>
              </a:rPr>
              <a:t>6</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2005</a:t>
            </a:r>
            <a:endParaRPr lang="en-US" altLang="zh-CN" sz="2200" dirty="0">
              <a:solidFill>
                <a:schemeClr val="accent2"/>
              </a:solidFill>
              <a:latin typeface="Arial" panose="020B0604020202020204" pitchFamily="34" charset="0"/>
            </a:endParaRPr>
          </a:p>
          <a:p>
            <a:pPr>
              <a:lnSpc>
                <a:spcPct val="90000"/>
              </a:lnSpc>
            </a:pPr>
            <a:r>
              <a:rPr lang="en-US" altLang="zh-CN" sz="2200" dirty="0">
                <a:solidFill>
                  <a:schemeClr val="accent2"/>
                </a:solidFill>
                <a:latin typeface="Arial" panose="020B0604020202020204" pitchFamily="34" charset="0"/>
              </a:rPr>
              <a:t>2004</a:t>
            </a:r>
            <a:endParaRPr lang="en-US" altLang="zh-CN" sz="2200" dirty="0">
              <a:solidFill>
                <a:schemeClr val="accent2"/>
              </a:solidFill>
              <a:latin typeface="Arial" panose="020B0604020202020204" pitchFamily="34" charset="0"/>
            </a:endParaRPr>
          </a:p>
        </p:txBody>
      </p:sp>
      <p:sp>
        <p:nvSpPr>
          <p:cNvPr id="17" name="Text Box 64"/>
          <p:cNvSpPr txBox="1">
            <a:spLocks noChangeArrowheads="1"/>
          </p:cNvSpPr>
          <p:nvPr/>
        </p:nvSpPr>
        <p:spPr bwMode="auto">
          <a:xfrm>
            <a:off x="6781923" y="4652934"/>
            <a:ext cx="81170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t>地址</a:t>
            </a:r>
            <a:endParaRPr lang="zh-CN" altLang="en-US" sz="2200" dirty="0"/>
          </a:p>
        </p:txBody>
      </p:sp>
      <p:sp>
        <p:nvSpPr>
          <p:cNvPr id="18" name="Line 15"/>
          <p:cNvSpPr>
            <a:spLocks noChangeShapeType="1"/>
          </p:cNvSpPr>
          <p:nvPr/>
        </p:nvSpPr>
        <p:spPr bwMode="auto">
          <a:xfrm>
            <a:off x="8099736" y="3277613"/>
            <a:ext cx="0" cy="328613"/>
          </a:xfrm>
          <a:prstGeom prst="line">
            <a:avLst/>
          </a:prstGeom>
          <a:noFill/>
          <a:ln w="12700" cap="flat">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 name="Rectangle 19"/>
          <p:cNvSpPr>
            <a:spLocks noChangeArrowheads="1"/>
          </p:cNvSpPr>
          <p:nvPr/>
        </p:nvSpPr>
        <p:spPr bwMode="auto">
          <a:xfrm>
            <a:off x="8099736" y="3395241"/>
            <a:ext cx="3141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200" b="1" dirty="0">
                <a:solidFill>
                  <a:srgbClr val="000000"/>
                </a:solidFill>
              </a:rPr>
              <a:t>89</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20"/>
          <p:cNvSpPr>
            <a:spLocks noChangeArrowheads="1"/>
          </p:cNvSpPr>
          <p:nvPr/>
        </p:nvSpPr>
        <p:spPr bwMode="auto">
          <a:xfrm>
            <a:off x="8099736" y="3704789"/>
            <a:ext cx="3141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200" b="1" dirty="0">
                <a:solidFill>
                  <a:srgbClr val="000000"/>
                </a:solidFill>
              </a:rPr>
              <a:t>45</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21"/>
          <p:cNvSpPr>
            <a:spLocks noChangeArrowheads="1"/>
          </p:cNvSpPr>
          <p:nvPr/>
        </p:nvSpPr>
        <p:spPr bwMode="auto">
          <a:xfrm>
            <a:off x="8099736" y="3997902"/>
            <a:ext cx="3141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200" b="1" dirty="0">
                <a:solidFill>
                  <a:srgbClr val="000000"/>
                </a:solidFill>
              </a:rPr>
              <a:t>01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2" name="Rectangle 22"/>
          <p:cNvSpPr>
            <a:spLocks noChangeArrowheads="1"/>
          </p:cNvSpPr>
          <p:nvPr/>
        </p:nvSpPr>
        <p:spPr bwMode="auto">
          <a:xfrm>
            <a:off x="8099736" y="4326663"/>
            <a:ext cx="4071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200" b="1" dirty="0">
                <a:solidFill>
                  <a:srgbClr val="000000"/>
                </a:solidFill>
              </a:rPr>
              <a:t>AB</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Text Box 64"/>
          <p:cNvSpPr txBox="1">
            <a:spLocks noChangeArrowheads="1"/>
          </p:cNvSpPr>
          <p:nvPr/>
        </p:nvSpPr>
        <p:spPr bwMode="auto">
          <a:xfrm>
            <a:off x="7916134" y="4669447"/>
            <a:ext cx="81170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t>数据</a:t>
            </a:r>
            <a:endParaRPr lang="zh-CN" altLang="en-US" sz="2200" dirty="0"/>
          </a:p>
        </p:txBody>
      </p:sp>
      <p:sp>
        <p:nvSpPr>
          <p:cNvPr id="24" name="Text Box 64"/>
          <p:cNvSpPr txBox="1">
            <a:spLocks noChangeArrowheads="1"/>
          </p:cNvSpPr>
          <p:nvPr/>
        </p:nvSpPr>
        <p:spPr bwMode="auto">
          <a:xfrm>
            <a:off x="7288033" y="5288333"/>
            <a:ext cx="81170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t>B</a:t>
            </a:r>
            <a:r>
              <a:rPr lang="zh-CN" altLang="en-US" sz="2200" dirty="0"/>
              <a:t>机</a:t>
            </a:r>
            <a:endParaRPr lang="zh-CN" altLang="en-US" sz="22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浮点数的表示格式</a:t>
            </a:r>
            <a:endParaRPr lang="zh-CN" altLang="en-US" dirty="0"/>
          </a:p>
        </p:txBody>
      </p:sp>
      <p:sp>
        <p:nvSpPr>
          <p:cNvPr id="3" name="内容占位符 2"/>
          <p:cNvSpPr>
            <a:spLocks noGrp="1"/>
          </p:cNvSpPr>
          <p:nvPr>
            <p:ph idx="1"/>
          </p:nvPr>
        </p:nvSpPr>
        <p:spPr/>
        <p:txBody>
          <a:bodyPr/>
          <a:lstStyle/>
          <a:p>
            <a:r>
              <a:rPr lang="zh-CN" altLang="en-US" dirty="0"/>
              <a:t>例</a:t>
            </a:r>
            <a:r>
              <a:rPr lang="en-US" altLang="zh-CN" dirty="0"/>
              <a:t>2.20</a:t>
            </a:r>
            <a:r>
              <a:rPr lang="zh-CN" altLang="en-US" dirty="0"/>
              <a:t>：将十进制数</a:t>
            </a:r>
            <a:r>
              <a:rPr lang="en-US" altLang="zh-CN" dirty="0"/>
              <a:t>65798</a:t>
            </a:r>
            <a:r>
              <a:rPr lang="zh-CN" altLang="en-US" dirty="0"/>
              <a:t>转换为下面所示的浮点数格式</a:t>
            </a:r>
            <a:endParaRPr lang="en-US" altLang="zh-CN" dirty="0"/>
          </a:p>
          <a:p>
            <a:endParaRPr lang="en-US" altLang="zh-CN" dirty="0"/>
          </a:p>
          <a:p>
            <a:endParaRPr lang="en-US" altLang="zh-CN" dirty="0"/>
          </a:p>
          <a:p>
            <a:pPr marL="914400" lvl="2" indent="0">
              <a:buNone/>
            </a:pPr>
            <a:r>
              <a:rPr lang="zh-CN" altLang="en-US" dirty="0"/>
              <a:t>基数为</a:t>
            </a:r>
            <a:r>
              <a:rPr lang="en-US" altLang="zh-CN" dirty="0"/>
              <a:t>16</a:t>
            </a:r>
            <a:r>
              <a:rPr lang="zh-CN" altLang="en-US" dirty="0"/>
              <a:t>，</a:t>
            </a:r>
            <a:r>
              <a:rPr lang="en-US" altLang="zh-CN" dirty="0"/>
              <a:t>E</a:t>
            </a:r>
            <a:r>
              <a:rPr lang="zh-CN" altLang="en-US" dirty="0"/>
              <a:t>为</a:t>
            </a:r>
            <a:r>
              <a:rPr lang="en-US" altLang="zh-CN" dirty="0"/>
              <a:t>7</a:t>
            </a:r>
            <a:r>
              <a:rPr lang="zh-CN" altLang="en-US" dirty="0"/>
              <a:t>位移码表示的阶码（偏置常数为</a:t>
            </a:r>
            <a:r>
              <a:rPr lang="en-US" altLang="zh-CN" dirty="0"/>
              <a:t>64</a:t>
            </a:r>
            <a:r>
              <a:rPr lang="zh-CN" altLang="en-US" dirty="0"/>
              <a:t>），</a:t>
            </a:r>
            <a:r>
              <a:rPr lang="en-US" altLang="zh-CN" dirty="0"/>
              <a:t>M</a:t>
            </a:r>
            <a:r>
              <a:rPr lang="zh-CN" altLang="en-US" dirty="0"/>
              <a:t>为</a:t>
            </a:r>
            <a:r>
              <a:rPr lang="en-US" altLang="zh-CN" dirty="0"/>
              <a:t>24</a:t>
            </a:r>
            <a:r>
              <a:rPr lang="zh-CN" altLang="en-US" dirty="0"/>
              <a:t>位原码小数</a:t>
            </a:r>
            <a:endParaRPr lang="en-US" altLang="zh-CN" dirty="0"/>
          </a:p>
          <a:p>
            <a:r>
              <a:rPr lang="zh-CN" altLang="en-US" dirty="0"/>
              <a:t>解：</a:t>
            </a:r>
            <a:endParaRPr lang="en-US" altLang="zh-CN" dirty="0"/>
          </a:p>
          <a:p>
            <a:pPr marL="495300" lvl="1" indent="0">
              <a:buNone/>
            </a:pPr>
            <a:r>
              <a:rPr lang="en-US" altLang="zh-CN" dirty="0"/>
              <a:t>(65798)</a:t>
            </a:r>
            <a:r>
              <a:rPr lang="en-US" altLang="zh-CN" baseline="-25000" dirty="0"/>
              <a:t>10</a:t>
            </a:r>
            <a:endParaRPr lang="en-US" altLang="zh-CN" baseline="-25000" dirty="0"/>
          </a:p>
          <a:p>
            <a:pPr marL="495300" lvl="1" indent="0">
              <a:buNone/>
            </a:pPr>
            <a:r>
              <a:rPr lang="en-US" altLang="zh-CN" dirty="0"/>
              <a:t>S=0   </a:t>
            </a:r>
            <a:endParaRPr lang="en-US" altLang="zh-CN" dirty="0"/>
          </a:p>
          <a:p>
            <a:pPr marL="495300" lvl="1" indent="0">
              <a:buNone/>
            </a:pPr>
            <a:r>
              <a:rPr lang="en-US" altLang="zh-CN" dirty="0"/>
              <a:t>M= </a:t>
            </a:r>
            <a:endParaRPr lang="en-US" altLang="zh-CN" dirty="0"/>
          </a:p>
          <a:p>
            <a:pPr marL="495300" lvl="1" indent="0">
              <a:buNone/>
            </a:pPr>
            <a:r>
              <a:rPr lang="en-US" altLang="zh-CN" dirty="0"/>
              <a:t>E=</a:t>
            </a:r>
            <a:endParaRPr lang="en-US" altLang="zh-CN" baseline="-25000" dirty="0"/>
          </a:p>
          <a:p>
            <a:pPr marL="495300" lvl="1" indent="0">
              <a:buNone/>
            </a:pPr>
            <a:r>
              <a:rPr lang="zh-CN" altLang="en-US" dirty="0"/>
              <a:t>该浮点数形式为：</a:t>
            </a:r>
            <a:endParaRPr lang="zh-CN" altLang="en-US" dirty="0"/>
          </a:p>
        </p:txBody>
      </p:sp>
      <p:graphicFrame>
        <p:nvGraphicFramePr>
          <p:cNvPr id="4" name="表格 3"/>
          <p:cNvGraphicFramePr>
            <a:graphicFrameLocks noGrp="1"/>
          </p:cNvGraphicFramePr>
          <p:nvPr/>
        </p:nvGraphicFramePr>
        <p:xfrm>
          <a:off x="2646220" y="1634066"/>
          <a:ext cx="5805053" cy="741680"/>
        </p:xfrm>
        <a:graphic>
          <a:graphicData uri="http://schemas.openxmlformats.org/drawingml/2006/table">
            <a:tbl>
              <a:tblPr firstRow="1" bandRow="1">
                <a:tableStyleId>{5C22544A-7EE6-4342-B048-85BDC9FD1C3A}</a:tableStyleId>
              </a:tblPr>
              <a:tblGrid>
                <a:gridCol w="460957"/>
                <a:gridCol w="2619582"/>
                <a:gridCol w="2724514"/>
              </a:tblGrid>
              <a:tr h="370840">
                <a:tc>
                  <a:txBody>
                    <a:bodyPr/>
                    <a:lstStyle/>
                    <a:p>
                      <a:r>
                        <a:rPr lang="en-US" altLang="zh-CN" dirty="0">
                          <a:solidFill>
                            <a:schemeClr val="tx1"/>
                          </a:solidFill>
                        </a:rPr>
                        <a:t>0</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altLang="zh-CN" dirty="0">
                          <a:solidFill>
                            <a:schemeClr val="tx1"/>
                          </a:solidFill>
                        </a:rPr>
                        <a:t>1                                  7</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altLang="zh-CN" dirty="0">
                          <a:solidFill>
                            <a:schemeClr val="tx1"/>
                          </a:solidFill>
                        </a:rPr>
                        <a:t>8                                 31</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0840">
                <a:tc>
                  <a:txBody>
                    <a:bodyPr/>
                    <a:lstStyle/>
                    <a:p>
                      <a:r>
                        <a:rPr lang="en-US" altLang="zh-CN" dirty="0">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ltLang="zh-CN" dirty="0">
                          <a:solidFill>
                            <a:schemeClr val="tx1"/>
                          </a:solidFill>
                        </a:rPr>
                        <a:t>M</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8" name="矩形 7"/>
          <p:cNvSpPr/>
          <p:nvPr/>
        </p:nvSpPr>
        <p:spPr>
          <a:xfrm>
            <a:off x="6675336" y="3427786"/>
            <a:ext cx="811441" cy="338554"/>
          </a:xfrm>
          <a:prstGeom prst="rect">
            <a:avLst/>
          </a:prstGeom>
        </p:spPr>
        <p:txBody>
          <a:bodyPr wrap="none">
            <a:spAutoFit/>
          </a:bodyPr>
          <a:lstStyle/>
          <a:p>
            <a:pPr marL="495300" lvl="1">
              <a:spcBef>
                <a:spcPts val="600"/>
              </a:spcBef>
              <a:buSzPct val="100000"/>
            </a:pPr>
            <a:r>
              <a:rPr lang="en-US" altLang="zh-CN" sz="2400" b="1" kern="0" baseline="30000" dirty="0">
                <a:solidFill>
                  <a:prstClr val="black"/>
                </a:solidFill>
                <a:latin typeface="微软雅黑" panose="020B0503020204020204" pitchFamily="34" charset="-122"/>
                <a:ea typeface="微软雅黑" panose="020B0503020204020204" pitchFamily="34" charset="-122"/>
              </a:rPr>
              <a:t>5</a:t>
            </a:r>
            <a:endParaRPr lang="en-US" altLang="zh-CN" sz="2400" b="1" kern="0" baseline="30000" dirty="0">
              <a:solidFill>
                <a:prstClr val="black"/>
              </a:solidFill>
              <a:latin typeface="微软雅黑" panose="020B0503020204020204" pitchFamily="34" charset="-122"/>
              <a:ea typeface="微软雅黑" panose="020B0503020204020204" pitchFamily="34" charset="-122"/>
            </a:endParaRPr>
          </a:p>
        </p:txBody>
      </p:sp>
      <p:sp>
        <p:nvSpPr>
          <p:cNvPr id="10" name="矩形 9"/>
          <p:cNvSpPr/>
          <p:nvPr/>
        </p:nvSpPr>
        <p:spPr>
          <a:xfrm>
            <a:off x="6287911" y="3397008"/>
            <a:ext cx="1063112" cy="461665"/>
          </a:xfrm>
          <a:prstGeom prst="rect">
            <a:avLst/>
          </a:prstGeom>
        </p:spPr>
        <p:txBody>
          <a:bodyPr wrap="none">
            <a:spAutoFit/>
          </a:bodyPr>
          <a:lstStyle/>
          <a:p>
            <a:pPr marL="495300" lvl="1">
              <a:spcBef>
                <a:spcPts val="600"/>
              </a:spcBef>
              <a:buSzPct val="100000"/>
            </a:pPr>
            <a:r>
              <a:rPr lang="en-US" altLang="zh-CN" sz="2400" b="1" kern="0" dirty="0">
                <a:solidFill>
                  <a:prstClr val="black"/>
                </a:solidFill>
                <a:latin typeface="微软雅黑" panose="020B0503020204020204" pitchFamily="34" charset="-122"/>
                <a:ea typeface="微软雅黑" panose="020B0503020204020204" pitchFamily="34" charset="-122"/>
              </a:rPr>
              <a:t>16</a:t>
            </a:r>
            <a:endParaRPr lang="en-US" altLang="zh-CN" sz="2400" b="1" kern="0" dirty="0">
              <a:solidFill>
                <a:prstClr val="black"/>
              </a:solidFill>
              <a:latin typeface="微软雅黑" panose="020B0503020204020204" pitchFamily="34" charset="-122"/>
              <a:ea typeface="微软雅黑" panose="020B0503020204020204" pitchFamily="34" charset="-122"/>
            </a:endParaRPr>
          </a:p>
        </p:txBody>
      </p:sp>
      <p:sp>
        <p:nvSpPr>
          <p:cNvPr id="12" name="矩形 11"/>
          <p:cNvSpPr/>
          <p:nvPr/>
        </p:nvSpPr>
        <p:spPr>
          <a:xfrm flipH="1">
            <a:off x="6471961" y="3366231"/>
            <a:ext cx="439570" cy="523220"/>
          </a:xfrm>
          <a:prstGeom prst="rect">
            <a:avLst/>
          </a:prstGeom>
        </p:spPr>
        <p:txBody>
          <a:bodyPr wrap="square">
            <a:spAutoFit/>
          </a:bodyPr>
          <a:lstStyle/>
          <a:p>
            <a:r>
              <a:rPr lang="en-US" altLang="zh-CN" sz="2800" b="1" kern="0" dirty="0">
                <a:solidFill>
                  <a:srgbClr val="003399"/>
                </a:solidFill>
                <a:latin typeface="微软雅黑" panose="020B0503020204020204" pitchFamily="34" charset="-122"/>
                <a:ea typeface="微软雅黑" panose="020B0503020204020204" pitchFamily="34" charset="-122"/>
              </a:rPr>
              <a:t>X</a:t>
            </a:r>
            <a:endParaRPr lang="zh-CN" altLang="en-US" dirty="0"/>
          </a:p>
        </p:txBody>
      </p:sp>
      <p:sp>
        <p:nvSpPr>
          <p:cNvPr id="14" name="矩形 13"/>
          <p:cNvSpPr/>
          <p:nvPr/>
        </p:nvSpPr>
        <p:spPr>
          <a:xfrm>
            <a:off x="3797130" y="3366231"/>
            <a:ext cx="2824812" cy="461665"/>
          </a:xfrm>
          <a:prstGeom prst="rect">
            <a:avLst/>
          </a:prstGeom>
        </p:spPr>
        <p:txBody>
          <a:bodyPr wrap="none">
            <a:spAutoFit/>
          </a:bodyPr>
          <a:lstStyle/>
          <a:p>
            <a:pPr marL="495300" lvl="1">
              <a:spcBef>
                <a:spcPts val="600"/>
              </a:spcBef>
              <a:buSzPct val="100000"/>
            </a:pPr>
            <a:r>
              <a:rPr lang="en-US" altLang="zh-CN" sz="2400" b="1" kern="0" dirty="0">
                <a:solidFill>
                  <a:prstClr val="black"/>
                </a:solidFill>
                <a:latin typeface="微软雅黑" panose="020B0503020204020204" pitchFamily="34" charset="-122"/>
                <a:ea typeface="微软雅黑" panose="020B0503020204020204" pitchFamily="34" charset="-122"/>
              </a:rPr>
              <a:t>=(0.101060)</a:t>
            </a:r>
            <a:r>
              <a:rPr lang="en-US" altLang="zh-CN" sz="2400" b="1" kern="0" baseline="-25000" dirty="0">
                <a:solidFill>
                  <a:prstClr val="black"/>
                </a:solidFill>
                <a:latin typeface="微软雅黑" panose="020B0503020204020204" pitchFamily="34" charset="-122"/>
                <a:ea typeface="微软雅黑" panose="020B0503020204020204" pitchFamily="34" charset="-122"/>
              </a:rPr>
              <a:t>16</a:t>
            </a:r>
            <a:endParaRPr lang="en-US" altLang="zh-CN" sz="2400" b="1" kern="0" dirty="0">
              <a:solidFill>
                <a:prstClr val="black"/>
              </a:solidFill>
              <a:latin typeface="微软雅黑" panose="020B0503020204020204" pitchFamily="34" charset="-122"/>
              <a:ea typeface="微软雅黑" panose="020B0503020204020204" pitchFamily="34" charset="-122"/>
            </a:endParaRPr>
          </a:p>
        </p:txBody>
      </p:sp>
      <p:sp>
        <p:nvSpPr>
          <p:cNvPr id="16" name="矩形 15"/>
          <p:cNvSpPr/>
          <p:nvPr/>
        </p:nvSpPr>
        <p:spPr>
          <a:xfrm>
            <a:off x="2064142" y="3368605"/>
            <a:ext cx="2358338" cy="461665"/>
          </a:xfrm>
          <a:prstGeom prst="rect">
            <a:avLst/>
          </a:prstGeom>
        </p:spPr>
        <p:txBody>
          <a:bodyPr wrap="none">
            <a:spAutoFit/>
          </a:bodyPr>
          <a:lstStyle/>
          <a:p>
            <a:pPr marL="495300" lvl="1">
              <a:spcBef>
                <a:spcPts val="600"/>
              </a:spcBef>
              <a:buSzPct val="100000"/>
            </a:pPr>
            <a:r>
              <a:rPr lang="en-US" altLang="zh-CN" sz="2400" b="1" kern="0" dirty="0">
                <a:solidFill>
                  <a:prstClr val="black"/>
                </a:solidFill>
                <a:latin typeface="微软雅黑" panose="020B0503020204020204" pitchFamily="34" charset="-122"/>
                <a:ea typeface="微软雅黑" panose="020B0503020204020204" pitchFamily="34" charset="-122"/>
              </a:rPr>
              <a:t>=(10106)</a:t>
            </a:r>
            <a:r>
              <a:rPr lang="en-US" altLang="zh-CN" sz="2400" b="1" kern="0" baseline="-25000" dirty="0">
                <a:solidFill>
                  <a:prstClr val="black"/>
                </a:solidFill>
                <a:latin typeface="微软雅黑" panose="020B0503020204020204" pitchFamily="34" charset="-122"/>
                <a:ea typeface="微软雅黑" panose="020B0503020204020204" pitchFamily="34" charset="-122"/>
              </a:rPr>
              <a:t>16</a:t>
            </a:r>
            <a:endParaRPr lang="en-US" altLang="zh-CN" sz="2400" b="1" kern="0" dirty="0">
              <a:solidFill>
                <a:prstClr val="black"/>
              </a:solidFill>
              <a:latin typeface="微软雅黑" panose="020B0503020204020204" pitchFamily="34" charset="-122"/>
              <a:ea typeface="微软雅黑" panose="020B0503020204020204" pitchFamily="34" charset="-122"/>
            </a:endParaRPr>
          </a:p>
        </p:txBody>
      </p:sp>
      <p:sp>
        <p:nvSpPr>
          <p:cNvPr id="18" name="矩形 17"/>
          <p:cNvSpPr/>
          <p:nvPr/>
        </p:nvSpPr>
        <p:spPr>
          <a:xfrm>
            <a:off x="3561599" y="4269080"/>
            <a:ext cx="6261270" cy="461665"/>
          </a:xfrm>
          <a:prstGeom prst="rect">
            <a:avLst/>
          </a:prstGeom>
        </p:spPr>
        <p:txBody>
          <a:bodyPr wrap="square">
            <a:spAutoFit/>
          </a:bodyPr>
          <a:lstStyle/>
          <a:p>
            <a:r>
              <a:rPr lang="en-US" altLang="zh-CN" sz="2400" b="1" kern="0" dirty="0">
                <a:latin typeface="微软雅黑" panose="020B0503020204020204" pitchFamily="34" charset="-122"/>
                <a:ea typeface="微软雅黑" panose="020B0503020204020204" pitchFamily="34" charset="-122"/>
              </a:rPr>
              <a:t>=(0. 0001 0000 0001 0000 0110 0000)</a:t>
            </a:r>
            <a:r>
              <a:rPr lang="en-US" altLang="zh-CN" sz="2400" b="1" kern="0" baseline="-25000" dirty="0">
                <a:latin typeface="微软雅黑" panose="020B0503020204020204" pitchFamily="34" charset="-122"/>
                <a:ea typeface="微软雅黑" panose="020B0503020204020204" pitchFamily="34" charset="-122"/>
              </a:rPr>
              <a:t> 2</a:t>
            </a:r>
            <a:r>
              <a:rPr lang="en-US" altLang="zh-CN" sz="2400" b="1" kern="0" dirty="0">
                <a:latin typeface="微软雅黑" panose="020B0503020204020204" pitchFamily="34" charset="-122"/>
                <a:ea typeface="微软雅黑" panose="020B0503020204020204" pitchFamily="34" charset="-122"/>
              </a:rPr>
              <a:t> </a:t>
            </a:r>
            <a:endParaRPr lang="zh-CN" altLang="en-US" sz="2400" dirty="0"/>
          </a:p>
        </p:txBody>
      </p:sp>
      <p:sp>
        <p:nvSpPr>
          <p:cNvPr id="20" name="矩形 19"/>
          <p:cNvSpPr/>
          <p:nvPr/>
        </p:nvSpPr>
        <p:spPr>
          <a:xfrm>
            <a:off x="1171915" y="4269079"/>
            <a:ext cx="2590774" cy="461665"/>
          </a:xfrm>
          <a:prstGeom prst="rect">
            <a:avLst/>
          </a:prstGeom>
        </p:spPr>
        <p:txBody>
          <a:bodyPr wrap="none">
            <a:spAutoFit/>
          </a:bodyPr>
          <a:lstStyle/>
          <a:p>
            <a:pPr marL="495300" lvl="1">
              <a:spcBef>
                <a:spcPts val="600"/>
              </a:spcBef>
              <a:buSzPct val="100000"/>
            </a:pPr>
            <a:r>
              <a:rPr lang="en-US" altLang="zh-CN" sz="2400" b="1" kern="0" dirty="0">
                <a:solidFill>
                  <a:prstClr val="black"/>
                </a:solidFill>
                <a:latin typeface="微软雅黑" panose="020B0503020204020204" pitchFamily="34" charset="-122"/>
                <a:ea typeface="微软雅黑" panose="020B0503020204020204" pitchFamily="34" charset="-122"/>
              </a:rPr>
              <a:t>(0.101060)</a:t>
            </a:r>
            <a:r>
              <a:rPr lang="en-US" altLang="zh-CN" sz="2400" b="1" kern="0" baseline="-25000" dirty="0">
                <a:solidFill>
                  <a:prstClr val="black"/>
                </a:solidFill>
                <a:latin typeface="微软雅黑" panose="020B0503020204020204" pitchFamily="34" charset="-122"/>
                <a:ea typeface="微软雅黑" panose="020B0503020204020204" pitchFamily="34" charset="-122"/>
              </a:rPr>
              <a:t>16</a:t>
            </a:r>
            <a:endParaRPr lang="en-US" altLang="zh-CN" sz="2400" b="1" kern="0" dirty="0">
              <a:solidFill>
                <a:prstClr val="black"/>
              </a:solidFill>
              <a:latin typeface="微软雅黑" panose="020B0503020204020204" pitchFamily="34" charset="-122"/>
              <a:ea typeface="微软雅黑" panose="020B0503020204020204" pitchFamily="34" charset="-122"/>
            </a:endParaRPr>
          </a:p>
        </p:txBody>
      </p:sp>
      <p:sp>
        <p:nvSpPr>
          <p:cNvPr id="22" name="矩形 21"/>
          <p:cNvSpPr/>
          <p:nvPr/>
        </p:nvSpPr>
        <p:spPr>
          <a:xfrm>
            <a:off x="3443657" y="4725764"/>
            <a:ext cx="2610010" cy="461665"/>
          </a:xfrm>
          <a:prstGeom prst="rect">
            <a:avLst/>
          </a:prstGeom>
        </p:spPr>
        <p:txBody>
          <a:bodyPr wrap="none">
            <a:spAutoFit/>
          </a:bodyPr>
          <a:lstStyle/>
          <a:p>
            <a:pPr marL="495300" lvl="1">
              <a:spcBef>
                <a:spcPts val="600"/>
              </a:spcBef>
              <a:buSzPct val="100000"/>
            </a:pPr>
            <a:r>
              <a:rPr lang="en-US" altLang="zh-CN" sz="2400" b="1" kern="0" dirty="0">
                <a:solidFill>
                  <a:prstClr val="black"/>
                </a:solidFill>
                <a:latin typeface="微软雅黑" panose="020B0503020204020204" pitchFamily="34" charset="-122"/>
                <a:ea typeface="微软雅黑" panose="020B0503020204020204" pitchFamily="34" charset="-122"/>
              </a:rPr>
              <a:t>=(1000101)</a:t>
            </a:r>
            <a:r>
              <a:rPr lang="en-US" altLang="zh-CN" sz="2400" b="1" kern="0" baseline="-25000" dirty="0">
                <a:solidFill>
                  <a:prstClr val="black"/>
                </a:solidFill>
                <a:latin typeface="微软雅黑" panose="020B0503020204020204" pitchFamily="34" charset="-122"/>
                <a:ea typeface="微软雅黑" panose="020B0503020204020204" pitchFamily="34" charset="-122"/>
              </a:rPr>
              <a:t>2</a:t>
            </a:r>
            <a:endParaRPr lang="en-US" altLang="zh-CN" sz="2400" b="1" kern="0" baseline="-25000" dirty="0">
              <a:solidFill>
                <a:prstClr val="black"/>
              </a:solidFill>
              <a:latin typeface="微软雅黑" panose="020B0503020204020204" pitchFamily="34" charset="-122"/>
              <a:ea typeface="微软雅黑" panose="020B0503020204020204" pitchFamily="34" charset="-122"/>
            </a:endParaRPr>
          </a:p>
        </p:txBody>
      </p:sp>
      <p:sp>
        <p:nvSpPr>
          <p:cNvPr id="24" name="矩形 23"/>
          <p:cNvSpPr/>
          <p:nvPr/>
        </p:nvSpPr>
        <p:spPr>
          <a:xfrm>
            <a:off x="2798288" y="4690590"/>
            <a:ext cx="1290738" cy="461665"/>
          </a:xfrm>
          <a:prstGeom prst="rect">
            <a:avLst/>
          </a:prstGeom>
        </p:spPr>
        <p:txBody>
          <a:bodyPr wrap="none">
            <a:spAutoFit/>
          </a:bodyPr>
          <a:lstStyle/>
          <a:p>
            <a:r>
              <a:rPr lang="en-US" altLang="zh-CN" sz="2400" b="1" kern="0" dirty="0">
                <a:latin typeface="微软雅黑" panose="020B0503020204020204" pitchFamily="34" charset="-122"/>
                <a:ea typeface="微软雅黑" panose="020B0503020204020204" pitchFamily="34" charset="-122"/>
              </a:rPr>
              <a:t>=(69)</a:t>
            </a:r>
            <a:r>
              <a:rPr lang="en-US" altLang="zh-CN" sz="2400" b="1" kern="0" baseline="-25000" dirty="0">
                <a:latin typeface="微软雅黑" panose="020B0503020204020204" pitchFamily="34" charset="-122"/>
                <a:ea typeface="微软雅黑" panose="020B0503020204020204" pitchFamily="34" charset="-122"/>
              </a:rPr>
              <a:t>10</a:t>
            </a:r>
            <a:endParaRPr lang="zh-CN" altLang="en-US" sz="2400" dirty="0"/>
          </a:p>
        </p:txBody>
      </p:sp>
      <p:sp>
        <p:nvSpPr>
          <p:cNvPr id="26" name="矩形 25"/>
          <p:cNvSpPr/>
          <p:nvPr/>
        </p:nvSpPr>
        <p:spPr>
          <a:xfrm>
            <a:off x="955814" y="4690589"/>
            <a:ext cx="1980029" cy="461665"/>
          </a:xfrm>
          <a:prstGeom prst="rect">
            <a:avLst/>
          </a:prstGeom>
        </p:spPr>
        <p:txBody>
          <a:bodyPr wrap="none">
            <a:spAutoFit/>
          </a:bodyPr>
          <a:lstStyle/>
          <a:p>
            <a:pPr marL="495300" lvl="1">
              <a:spcBef>
                <a:spcPts val="600"/>
              </a:spcBef>
              <a:buSzPct val="100000"/>
            </a:pPr>
            <a:r>
              <a:rPr lang="en-US" altLang="zh-CN" sz="2400" b="1" kern="0" dirty="0">
                <a:solidFill>
                  <a:prstClr val="black"/>
                </a:solidFill>
                <a:latin typeface="微软雅黑" panose="020B0503020204020204" pitchFamily="34" charset="-122"/>
                <a:ea typeface="微软雅黑" panose="020B0503020204020204" pitchFamily="34" charset="-122"/>
              </a:rPr>
              <a:t>(64+5)</a:t>
            </a:r>
            <a:r>
              <a:rPr lang="en-US" altLang="zh-CN" sz="2400" b="1" kern="0" baseline="-25000" dirty="0">
                <a:solidFill>
                  <a:prstClr val="black"/>
                </a:solidFill>
                <a:latin typeface="微软雅黑" panose="020B0503020204020204" pitchFamily="34" charset="-122"/>
                <a:ea typeface="微软雅黑" panose="020B0503020204020204" pitchFamily="34" charset="-122"/>
              </a:rPr>
              <a:t>10</a:t>
            </a:r>
            <a:endParaRPr lang="en-US" altLang="zh-CN" sz="2400" b="1" kern="0" baseline="-25000" dirty="0">
              <a:solidFill>
                <a:prstClr val="black"/>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019425" y="5778500"/>
            <a:ext cx="6905625" cy="641350"/>
            <a:chOff x="3019425" y="5778500"/>
            <a:chExt cx="6905625" cy="641350"/>
          </a:xfrm>
        </p:grpSpPr>
        <p:sp>
          <p:nvSpPr>
            <p:cNvPr id="9" name="AutoShape 3"/>
            <p:cNvSpPr>
              <a:spLocks noChangeAspect="1" noChangeArrowheads="1" noTextEdit="1"/>
            </p:cNvSpPr>
            <p:nvPr/>
          </p:nvSpPr>
          <p:spPr bwMode="auto">
            <a:xfrm>
              <a:off x="3019425" y="5778500"/>
              <a:ext cx="6905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 name="Rectangle 5"/>
            <p:cNvSpPr>
              <a:spLocks noChangeArrowheads="1"/>
            </p:cNvSpPr>
            <p:nvPr/>
          </p:nvSpPr>
          <p:spPr bwMode="auto">
            <a:xfrm>
              <a:off x="3025775" y="5824538"/>
              <a:ext cx="5461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Rectangle 6"/>
            <p:cNvSpPr>
              <a:spLocks noChangeArrowheads="1"/>
            </p:cNvSpPr>
            <p:nvPr/>
          </p:nvSpPr>
          <p:spPr bwMode="auto">
            <a:xfrm>
              <a:off x="3571875" y="5824538"/>
              <a:ext cx="1616075"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7"/>
            <p:cNvSpPr>
              <a:spLocks noChangeArrowheads="1"/>
            </p:cNvSpPr>
            <p:nvPr/>
          </p:nvSpPr>
          <p:spPr bwMode="auto">
            <a:xfrm>
              <a:off x="5187950" y="5824538"/>
              <a:ext cx="47244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Line 8"/>
            <p:cNvSpPr>
              <a:spLocks noChangeShapeType="1"/>
            </p:cNvSpPr>
            <p:nvPr/>
          </p:nvSpPr>
          <p:spPr bwMode="auto">
            <a:xfrm>
              <a:off x="3571875" y="5818188"/>
              <a:ext cx="0" cy="46990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 name="Line 9"/>
            <p:cNvSpPr>
              <a:spLocks noChangeShapeType="1"/>
            </p:cNvSpPr>
            <p:nvPr/>
          </p:nvSpPr>
          <p:spPr bwMode="auto">
            <a:xfrm>
              <a:off x="5187950" y="5818188"/>
              <a:ext cx="0" cy="46990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 name="Line 10"/>
            <p:cNvSpPr>
              <a:spLocks noChangeShapeType="1"/>
            </p:cNvSpPr>
            <p:nvPr/>
          </p:nvSpPr>
          <p:spPr bwMode="auto">
            <a:xfrm>
              <a:off x="3025775" y="5818188"/>
              <a:ext cx="0" cy="46990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11"/>
            <p:cNvSpPr>
              <a:spLocks noChangeShapeType="1"/>
            </p:cNvSpPr>
            <p:nvPr/>
          </p:nvSpPr>
          <p:spPr bwMode="auto">
            <a:xfrm>
              <a:off x="9912350" y="5818188"/>
              <a:ext cx="0" cy="46990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 name="Line 12"/>
            <p:cNvSpPr>
              <a:spLocks noChangeShapeType="1"/>
            </p:cNvSpPr>
            <p:nvPr/>
          </p:nvSpPr>
          <p:spPr bwMode="auto">
            <a:xfrm>
              <a:off x="3019425" y="5824538"/>
              <a:ext cx="6899275" cy="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13"/>
            <p:cNvSpPr>
              <a:spLocks noChangeShapeType="1"/>
            </p:cNvSpPr>
            <p:nvPr/>
          </p:nvSpPr>
          <p:spPr bwMode="auto">
            <a:xfrm>
              <a:off x="3019425" y="6281738"/>
              <a:ext cx="6899275" cy="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28" name="Rectangle 14"/>
          <p:cNvSpPr>
            <a:spLocks noChangeArrowheads="1"/>
          </p:cNvSpPr>
          <p:nvPr/>
        </p:nvSpPr>
        <p:spPr bwMode="auto">
          <a:xfrm>
            <a:off x="3212254" y="5866793"/>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rgbClr val="000000"/>
                </a:solidFill>
                <a:effectLst/>
                <a:latin typeface="Arial" panose="020B0604020202020204" pitchFamily="34" charset="0"/>
              </a:rPr>
              <a:t>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9" name="Rectangle 15"/>
          <p:cNvSpPr>
            <a:spLocks noChangeArrowheads="1"/>
          </p:cNvSpPr>
          <p:nvPr/>
        </p:nvSpPr>
        <p:spPr bwMode="auto">
          <a:xfrm>
            <a:off x="3713163" y="5876267"/>
            <a:ext cx="13858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rgbClr val="000000"/>
                </a:solidFill>
                <a:effectLst/>
                <a:latin typeface="Arial" panose="020B0604020202020204" pitchFamily="34" charset="0"/>
              </a:rPr>
              <a:t>1000101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 name="Rectangle 16"/>
          <p:cNvSpPr>
            <a:spLocks noChangeArrowheads="1"/>
          </p:cNvSpPr>
          <p:nvPr/>
        </p:nvSpPr>
        <p:spPr bwMode="auto">
          <a:xfrm>
            <a:off x="5365750" y="5865734"/>
            <a:ext cx="4826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rgbClr val="000000"/>
                </a:solidFill>
                <a:effectLst/>
                <a:latin typeface="Arial" panose="020B0604020202020204" pitchFamily="34" charset="0"/>
              </a:rPr>
              <a:t>0001 0000 0001 0000 0110 0000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blinds(horizontal)">
                                      <p:cBhvr>
                                        <p:cTn id="71" dur="500"/>
                                        <p:tgtEl>
                                          <p:spTgt spid="31"/>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blinds(horizontal)">
                                      <p:cBhvr>
                                        <p:cTn id="76" dur="500"/>
                                        <p:tgtEl>
                                          <p:spTgt spid="2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blinds(horizontal)">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blinds(horizontal)">
                                      <p:cBhvr>
                                        <p:cTn id="8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0" grpId="0"/>
      <p:bldP spid="12" grpId="0"/>
      <p:bldP spid="14" grpId="0"/>
      <p:bldP spid="16" grpId="0"/>
      <p:bldP spid="18" grpId="0"/>
      <p:bldP spid="20" grpId="0"/>
      <p:bldP spid="22" grpId="0"/>
      <p:bldP spid="24" grpId="0"/>
      <p:bldP spid="26"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浮点数的表示</a:t>
            </a:r>
            <a:r>
              <a:rPr lang="zh-CN" altLang="en-US" dirty="0" smtClean="0"/>
              <a:t>格式</a:t>
            </a:r>
            <a:endParaRPr lang="zh-CN" altLang="en-US" dirty="0"/>
          </a:p>
        </p:txBody>
      </p:sp>
      <p:sp>
        <p:nvSpPr>
          <p:cNvPr id="3" name="内容占位符 2"/>
          <p:cNvSpPr>
            <a:spLocks noGrp="1"/>
          </p:cNvSpPr>
          <p:nvPr>
            <p:ph idx="1"/>
          </p:nvPr>
        </p:nvSpPr>
        <p:spPr/>
        <p:txBody>
          <a:bodyPr/>
          <a:lstStyle/>
          <a:p>
            <a:r>
              <a:rPr lang="zh-CN" altLang="en-US" dirty="0"/>
              <a:t>例</a:t>
            </a:r>
            <a:r>
              <a:rPr lang="en-US" altLang="zh-CN" dirty="0"/>
              <a:t>2.21</a:t>
            </a:r>
            <a:r>
              <a:rPr lang="zh-CN" altLang="en-US" dirty="0"/>
              <a:t>：将十进制数</a:t>
            </a:r>
            <a:r>
              <a:rPr lang="en-US" altLang="zh-CN" dirty="0"/>
              <a:t>65798</a:t>
            </a:r>
            <a:r>
              <a:rPr lang="zh-CN" altLang="en-US" dirty="0"/>
              <a:t>转换为下面所示的浮点数格式</a:t>
            </a:r>
            <a:endParaRPr lang="en-US" altLang="zh-CN" dirty="0"/>
          </a:p>
          <a:p>
            <a:endParaRPr lang="en-US" altLang="zh-CN" dirty="0"/>
          </a:p>
          <a:p>
            <a:endParaRPr lang="en-US" altLang="zh-CN" dirty="0"/>
          </a:p>
          <a:p>
            <a:pPr marL="914400" lvl="2" indent="0">
              <a:buNone/>
            </a:pPr>
            <a:r>
              <a:rPr lang="zh-CN" altLang="en-US" dirty="0"/>
              <a:t>基数为</a:t>
            </a:r>
            <a:r>
              <a:rPr lang="en-US" altLang="zh-CN" dirty="0"/>
              <a:t>2</a:t>
            </a:r>
            <a:r>
              <a:rPr lang="zh-CN" altLang="en-US" dirty="0"/>
              <a:t>，</a:t>
            </a:r>
            <a:r>
              <a:rPr lang="en-US" altLang="zh-CN" dirty="0"/>
              <a:t>E</a:t>
            </a:r>
            <a:r>
              <a:rPr lang="zh-CN" altLang="en-US" dirty="0"/>
              <a:t>为</a:t>
            </a:r>
            <a:r>
              <a:rPr lang="en-US" altLang="zh-CN" dirty="0"/>
              <a:t>8</a:t>
            </a:r>
            <a:r>
              <a:rPr lang="zh-CN" altLang="en-US" dirty="0"/>
              <a:t>位移码表示的阶码（偏置常数为</a:t>
            </a:r>
            <a:r>
              <a:rPr lang="en-US" altLang="zh-CN" dirty="0"/>
              <a:t>128</a:t>
            </a:r>
            <a:r>
              <a:rPr lang="zh-CN" altLang="en-US" dirty="0"/>
              <a:t>），</a:t>
            </a:r>
            <a:r>
              <a:rPr lang="en-US" altLang="zh-CN" dirty="0"/>
              <a:t>M</a:t>
            </a:r>
            <a:r>
              <a:rPr lang="zh-CN" altLang="en-US" dirty="0"/>
              <a:t>为</a:t>
            </a:r>
            <a:r>
              <a:rPr lang="en-US" altLang="zh-CN" dirty="0"/>
              <a:t>24</a:t>
            </a:r>
            <a:r>
              <a:rPr lang="zh-CN" altLang="en-US" dirty="0"/>
              <a:t>位原码小数，规格化形式为</a:t>
            </a:r>
            <a:r>
              <a:rPr lang="en-US" altLang="zh-CN" dirty="0"/>
              <a:t>±0.1bbb┄b,</a:t>
            </a:r>
            <a:r>
              <a:rPr lang="zh-CN" altLang="en-US" dirty="0"/>
              <a:t>其中，第一位</a:t>
            </a:r>
            <a:r>
              <a:rPr lang="en-US" altLang="zh-CN" dirty="0"/>
              <a:t>1</a:t>
            </a:r>
            <a:r>
              <a:rPr lang="zh-CN" altLang="en-US" dirty="0"/>
              <a:t>不显示表示。</a:t>
            </a:r>
            <a:endParaRPr lang="en-US" altLang="zh-CN" dirty="0"/>
          </a:p>
          <a:p>
            <a:pPr lvl="1"/>
            <a:r>
              <a:rPr lang="zh-CN" altLang="en-US" dirty="0"/>
              <a:t>解：</a:t>
            </a:r>
            <a:r>
              <a:rPr lang="en-US" altLang="zh-CN" dirty="0"/>
              <a:t>(65798)</a:t>
            </a:r>
            <a:r>
              <a:rPr lang="en-US" altLang="zh-CN" baseline="-25000" dirty="0"/>
              <a:t>10</a:t>
            </a:r>
            <a:endParaRPr lang="en-US" altLang="zh-CN" baseline="-25000" dirty="0"/>
          </a:p>
          <a:p>
            <a:pPr marL="495300" lvl="1" indent="0">
              <a:buNone/>
            </a:pPr>
            <a:r>
              <a:rPr lang="en-US" altLang="zh-CN" dirty="0"/>
              <a:t>	     </a:t>
            </a:r>
            <a:endParaRPr lang="en-US" altLang="zh-CN" dirty="0"/>
          </a:p>
          <a:p>
            <a:pPr marL="495300" lvl="1" indent="0">
              <a:buNone/>
            </a:pPr>
            <a:r>
              <a:rPr lang="en-US" altLang="zh-CN" dirty="0"/>
              <a:t>          S=0   </a:t>
            </a:r>
            <a:endParaRPr lang="en-US" altLang="zh-CN" dirty="0"/>
          </a:p>
          <a:p>
            <a:pPr marL="495300" lvl="1" indent="0">
              <a:buNone/>
            </a:pPr>
            <a:r>
              <a:rPr lang="en-US" altLang="zh-CN" dirty="0"/>
              <a:t>          M= </a:t>
            </a:r>
            <a:endParaRPr lang="en-US" altLang="zh-CN" dirty="0"/>
          </a:p>
          <a:p>
            <a:pPr marL="495300" lvl="1" indent="0">
              <a:buNone/>
            </a:pPr>
            <a:r>
              <a:rPr lang="en-US" altLang="zh-CN" dirty="0"/>
              <a:t>	     E=</a:t>
            </a:r>
            <a:endParaRPr lang="en-US" altLang="zh-CN" baseline="-25000" dirty="0"/>
          </a:p>
          <a:p>
            <a:pPr marL="495300" lvl="1" indent="0">
              <a:buNone/>
            </a:pPr>
            <a:r>
              <a:rPr lang="en-US" altLang="zh-CN" dirty="0"/>
              <a:t>	     </a:t>
            </a:r>
            <a:r>
              <a:rPr lang="zh-CN" altLang="en-US" dirty="0"/>
              <a:t>该浮点数形式为：</a:t>
            </a:r>
            <a:endParaRPr lang="zh-CN" altLang="en-US" dirty="0"/>
          </a:p>
        </p:txBody>
      </p:sp>
      <p:graphicFrame>
        <p:nvGraphicFramePr>
          <p:cNvPr id="4" name="表格 3"/>
          <p:cNvGraphicFramePr>
            <a:graphicFrameLocks noGrp="1"/>
          </p:cNvGraphicFramePr>
          <p:nvPr/>
        </p:nvGraphicFramePr>
        <p:xfrm>
          <a:off x="2646220" y="1634066"/>
          <a:ext cx="5805053" cy="741680"/>
        </p:xfrm>
        <a:graphic>
          <a:graphicData uri="http://schemas.openxmlformats.org/drawingml/2006/table">
            <a:tbl>
              <a:tblPr firstRow="1" bandRow="1">
                <a:tableStyleId>{5C22544A-7EE6-4342-B048-85BDC9FD1C3A}</a:tableStyleId>
              </a:tblPr>
              <a:tblGrid>
                <a:gridCol w="460957"/>
                <a:gridCol w="2619582"/>
                <a:gridCol w="2724514"/>
              </a:tblGrid>
              <a:tr h="370840">
                <a:tc>
                  <a:txBody>
                    <a:bodyPr/>
                    <a:lstStyle/>
                    <a:p>
                      <a:r>
                        <a:rPr lang="en-US" altLang="zh-CN" dirty="0">
                          <a:solidFill>
                            <a:schemeClr val="tx1"/>
                          </a:solidFill>
                        </a:rPr>
                        <a:t>0</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altLang="zh-CN" dirty="0">
                          <a:solidFill>
                            <a:schemeClr val="tx1"/>
                          </a:solidFill>
                        </a:rPr>
                        <a:t>1                                  8</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altLang="zh-CN" dirty="0">
                          <a:solidFill>
                            <a:schemeClr val="tx1"/>
                          </a:solidFill>
                        </a:rPr>
                        <a:t>9                                31</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0840">
                <a:tc>
                  <a:txBody>
                    <a:bodyPr/>
                    <a:lstStyle/>
                    <a:p>
                      <a:r>
                        <a:rPr lang="en-US" altLang="zh-CN" dirty="0">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ltLang="zh-CN" dirty="0">
                          <a:solidFill>
                            <a:schemeClr val="tx1"/>
                          </a:solidFill>
                        </a:rPr>
                        <a:t>M</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6" name="表格 5"/>
          <p:cNvGraphicFramePr>
            <a:graphicFrameLocks noGrp="1"/>
          </p:cNvGraphicFramePr>
          <p:nvPr/>
        </p:nvGraphicFramePr>
        <p:xfrm>
          <a:off x="2382981" y="5906548"/>
          <a:ext cx="7564583" cy="457200"/>
        </p:xfrm>
        <a:graphic>
          <a:graphicData uri="http://schemas.openxmlformats.org/drawingml/2006/table">
            <a:tbl>
              <a:tblPr firstRow="1" bandRow="1">
                <a:tableStyleId>{5C22544A-7EE6-4342-B048-85BDC9FD1C3A}</a:tableStyleId>
              </a:tblPr>
              <a:tblGrid>
                <a:gridCol w="600674"/>
                <a:gridCol w="1837727"/>
                <a:gridCol w="5126182"/>
              </a:tblGrid>
              <a:tr h="370840">
                <a:tc>
                  <a:txBody>
                    <a:bodyPr/>
                    <a:lstStyle/>
                    <a:p>
                      <a:r>
                        <a:rPr lang="en-US" altLang="zh-CN" sz="2400" dirty="0">
                          <a:solidFill>
                            <a:schemeClr val="tx1"/>
                          </a:solidFill>
                        </a:rPr>
                        <a:t>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ltLang="zh-CN" sz="2400" b="1" kern="0" dirty="0">
                          <a:solidFill>
                            <a:schemeClr val="tx1"/>
                          </a:solidFill>
                          <a:latin typeface="微软雅黑" panose="020B0503020204020204" pitchFamily="34" charset="-122"/>
                          <a:ea typeface="微软雅黑" panose="020B0503020204020204" pitchFamily="34" charset="-122"/>
                        </a:rPr>
                        <a:t>100</a:t>
                      </a:r>
                      <a:r>
                        <a:rPr lang="en-US" altLang="zh-CN" sz="2400" b="1" kern="0" dirty="0">
                          <a:solidFill>
                            <a:prstClr val="black"/>
                          </a:solidFill>
                          <a:latin typeface="微软雅黑" panose="020B0503020204020204" pitchFamily="34" charset="-122"/>
                          <a:ea typeface="微软雅黑" panose="020B0503020204020204" pitchFamily="34" charset="-122"/>
                        </a:rPr>
                        <a:t>1</a:t>
                      </a:r>
                      <a:r>
                        <a:rPr lang="en-US" altLang="zh-CN" sz="2400" b="1" kern="0" dirty="0">
                          <a:solidFill>
                            <a:schemeClr val="tx1"/>
                          </a:solidFill>
                          <a:latin typeface="微软雅黑" panose="020B0503020204020204" pitchFamily="34" charset="-122"/>
                          <a:ea typeface="微软雅黑" panose="020B0503020204020204" pitchFamily="34" charset="-122"/>
                        </a:rPr>
                        <a:t> 0001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ltLang="zh-CN" sz="2400" b="1" kern="0" dirty="0">
                          <a:solidFill>
                            <a:schemeClr val="tx1"/>
                          </a:solidFill>
                          <a:latin typeface="微软雅黑" panose="020B0503020204020204" pitchFamily="34" charset="-122"/>
                          <a:ea typeface="微软雅黑" panose="020B0503020204020204" pitchFamily="34" charset="-122"/>
                        </a:rPr>
                        <a:t>000 0000 1000 0011 0000 0000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8" name="矩形 7"/>
          <p:cNvSpPr/>
          <p:nvPr/>
        </p:nvSpPr>
        <p:spPr>
          <a:xfrm>
            <a:off x="8346389" y="3644936"/>
            <a:ext cx="437940" cy="338554"/>
          </a:xfrm>
          <a:prstGeom prst="rect">
            <a:avLst/>
          </a:prstGeom>
        </p:spPr>
        <p:txBody>
          <a:bodyPr wrap="none">
            <a:spAutoFit/>
          </a:bodyPr>
          <a:lstStyle/>
          <a:p>
            <a:pPr marL="0" lvl="1">
              <a:spcBef>
                <a:spcPts val="600"/>
              </a:spcBef>
              <a:buSzPct val="100000"/>
            </a:pPr>
            <a:r>
              <a:rPr lang="en-US" altLang="zh-CN" sz="2400" b="1" kern="0" baseline="30000" dirty="0">
                <a:solidFill>
                  <a:prstClr val="black"/>
                </a:solidFill>
                <a:latin typeface="微软雅黑" panose="020B0503020204020204" pitchFamily="34" charset="-122"/>
                <a:ea typeface="微软雅黑" panose="020B0503020204020204" pitchFamily="34" charset="-122"/>
              </a:rPr>
              <a:t>17</a:t>
            </a:r>
            <a:endParaRPr lang="en-US" altLang="zh-CN" sz="2400" b="1" kern="0" baseline="30000" dirty="0">
              <a:solidFill>
                <a:prstClr val="black"/>
              </a:solidFill>
              <a:latin typeface="微软雅黑" panose="020B0503020204020204" pitchFamily="34" charset="-122"/>
              <a:ea typeface="微软雅黑" panose="020B0503020204020204" pitchFamily="34" charset="-122"/>
            </a:endParaRPr>
          </a:p>
        </p:txBody>
      </p:sp>
      <p:sp>
        <p:nvSpPr>
          <p:cNvPr id="10" name="矩形 9"/>
          <p:cNvSpPr/>
          <p:nvPr/>
        </p:nvSpPr>
        <p:spPr>
          <a:xfrm>
            <a:off x="8159479" y="3686847"/>
            <a:ext cx="373820" cy="461665"/>
          </a:xfrm>
          <a:prstGeom prst="rect">
            <a:avLst/>
          </a:prstGeom>
        </p:spPr>
        <p:txBody>
          <a:bodyPr wrap="none">
            <a:spAutoFit/>
          </a:bodyPr>
          <a:lstStyle/>
          <a:p>
            <a:pPr marL="0" lvl="1">
              <a:spcBef>
                <a:spcPts val="600"/>
              </a:spcBef>
              <a:buSzPct val="100000"/>
            </a:pPr>
            <a:r>
              <a:rPr lang="en-US" altLang="zh-CN" sz="2400" b="1" kern="0" dirty="0">
                <a:solidFill>
                  <a:prstClr val="black"/>
                </a:solidFill>
                <a:latin typeface="微软雅黑" panose="020B0503020204020204" pitchFamily="34" charset="-122"/>
                <a:ea typeface="微软雅黑" panose="020B0503020204020204" pitchFamily="34" charset="-122"/>
              </a:rPr>
              <a:t>2</a:t>
            </a:r>
            <a:endParaRPr lang="en-US" altLang="zh-CN" sz="2400" b="1" kern="0" dirty="0">
              <a:solidFill>
                <a:prstClr val="black"/>
              </a:solidFill>
              <a:latin typeface="微软雅黑" panose="020B0503020204020204" pitchFamily="34" charset="-122"/>
              <a:ea typeface="微软雅黑" panose="020B0503020204020204" pitchFamily="34" charset="-122"/>
            </a:endParaRPr>
          </a:p>
        </p:txBody>
      </p:sp>
      <p:sp>
        <p:nvSpPr>
          <p:cNvPr id="12" name="矩形 11"/>
          <p:cNvSpPr/>
          <p:nvPr/>
        </p:nvSpPr>
        <p:spPr>
          <a:xfrm flipH="1">
            <a:off x="7810849" y="3656070"/>
            <a:ext cx="439570" cy="523220"/>
          </a:xfrm>
          <a:prstGeom prst="rect">
            <a:avLst/>
          </a:prstGeom>
        </p:spPr>
        <p:txBody>
          <a:bodyPr wrap="square">
            <a:spAutoFit/>
          </a:bodyPr>
          <a:lstStyle/>
          <a:p>
            <a:r>
              <a:rPr lang="en-US" altLang="zh-CN" sz="2800" b="1" kern="0" dirty="0">
                <a:solidFill>
                  <a:srgbClr val="003399"/>
                </a:solidFill>
                <a:latin typeface="微软雅黑" panose="020B0503020204020204" pitchFamily="34" charset="-122"/>
                <a:ea typeface="微软雅黑" panose="020B0503020204020204" pitchFamily="34" charset="-122"/>
              </a:rPr>
              <a:t>X</a:t>
            </a:r>
            <a:endParaRPr lang="zh-CN" altLang="en-US" dirty="0"/>
          </a:p>
        </p:txBody>
      </p:sp>
      <p:sp>
        <p:nvSpPr>
          <p:cNvPr id="16" name="矩形 15"/>
          <p:cNvSpPr/>
          <p:nvPr/>
        </p:nvSpPr>
        <p:spPr>
          <a:xfrm>
            <a:off x="3319315" y="3214958"/>
            <a:ext cx="4366901" cy="461665"/>
          </a:xfrm>
          <a:prstGeom prst="rect">
            <a:avLst/>
          </a:prstGeom>
        </p:spPr>
        <p:txBody>
          <a:bodyPr wrap="none">
            <a:spAutoFit/>
          </a:bodyPr>
          <a:lstStyle/>
          <a:p>
            <a:pPr marL="0" lvl="1">
              <a:spcBef>
                <a:spcPts val="600"/>
              </a:spcBef>
              <a:buSzPct val="100000"/>
            </a:pPr>
            <a:r>
              <a:rPr lang="en-US" altLang="zh-CN" sz="2400" b="1" kern="0" dirty="0">
                <a:solidFill>
                  <a:prstClr val="black"/>
                </a:solidFill>
                <a:latin typeface="微软雅黑" panose="020B0503020204020204" pitchFamily="34" charset="-122"/>
                <a:ea typeface="微软雅黑" panose="020B0503020204020204" pitchFamily="34" charset="-122"/>
              </a:rPr>
              <a:t>=(1 0000 0001 0000 0110)</a:t>
            </a:r>
            <a:r>
              <a:rPr lang="en-US" altLang="zh-CN" sz="2400" b="1" kern="0" baseline="-25000" dirty="0">
                <a:solidFill>
                  <a:prstClr val="black"/>
                </a:solidFill>
                <a:latin typeface="微软雅黑" panose="020B0503020204020204" pitchFamily="34" charset="-122"/>
                <a:ea typeface="微软雅黑" panose="020B0503020204020204" pitchFamily="34" charset="-122"/>
              </a:rPr>
              <a:t>2</a:t>
            </a:r>
            <a:endParaRPr lang="en-US" altLang="zh-CN" sz="2400" b="1" kern="0" dirty="0">
              <a:solidFill>
                <a:prstClr val="black"/>
              </a:solidFill>
              <a:latin typeface="微软雅黑" panose="020B0503020204020204" pitchFamily="34" charset="-122"/>
              <a:ea typeface="微软雅黑" panose="020B0503020204020204" pitchFamily="34" charset="-122"/>
            </a:endParaRPr>
          </a:p>
        </p:txBody>
      </p:sp>
      <p:sp>
        <p:nvSpPr>
          <p:cNvPr id="18" name="矩形 17"/>
          <p:cNvSpPr/>
          <p:nvPr/>
        </p:nvSpPr>
        <p:spPr>
          <a:xfrm>
            <a:off x="2504842" y="4464436"/>
            <a:ext cx="6057263" cy="461665"/>
          </a:xfrm>
          <a:prstGeom prst="rect">
            <a:avLst/>
          </a:prstGeom>
        </p:spPr>
        <p:txBody>
          <a:bodyPr wrap="square">
            <a:spAutoFit/>
          </a:bodyPr>
          <a:lstStyle/>
          <a:p>
            <a:r>
              <a:rPr lang="en-US" altLang="zh-CN" sz="2400" b="1" kern="0" dirty="0">
                <a:latin typeface="微软雅黑" panose="020B0503020204020204" pitchFamily="34" charset="-122"/>
                <a:ea typeface="微软雅黑" panose="020B0503020204020204" pitchFamily="34" charset="-122"/>
              </a:rPr>
              <a:t>(</a:t>
            </a:r>
            <a:r>
              <a:rPr lang="en-US" altLang="zh-CN" sz="2400" b="1" kern="0" dirty="0">
                <a:solidFill>
                  <a:prstClr val="black"/>
                </a:solidFill>
                <a:latin typeface="微软雅黑" panose="020B0503020204020204" pitchFamily="34" charset="-122"/>
                <a:ea typeface="微软雅黑" panose="020B0503020204020204" pitchFamily="34" charset="-122"/>
              </a:rPr>
              <a:t>0.1000 0000 1000 0011</a:t>
            </a:r>
            <a:r>
              <a:rPr lang="en-US" altLang="zh-CN" sz="2400" b="1" kern="0" dirty="0">
                <a:latin typeface="微软雅黑" panose="020B0503020204020204" pitchFamily="34" charset="-122"/>
                <a:ea typeface="微软雅黑" panose="020B0503020204020204" pitchFamily="34" charset="-122"/>
              </a:rPr>
              <a:t> 0</a:t>
            </a:r>
            <a:r>
              <a:rPr lang="en-US" altLang="zh-CN" sz="2400" b="1" kern="0" dirty="0">
                <a:solidFill>
                  <a:srgbClr val="FF0000"/>
                </a:solidFill>
                <a:latin typeface="微软雅黑" panose="020B0503020204020204" pitchFamily="34" charset="-122"/>
                <a:ea typeface="微软雅黑" panose="020B0503020204020204" pitchFamily="34" charset="-122"/>
              </a:rPr>
              <a:t>000</a:t>
            </a:r>
            <a:r>
              <a:rPr lang="en-US" altLang="zh-CN" sz="2400" b="1" kern="0" dirty="0">
                <a:latin typeface="微软雅黑" panose="020B0503020204020204" pitchFamily="34" charset="-122"/>
                <a:ea typeface="微软雅黑" panose="020B0503020204020204" pitchFamily="34" charset="-122"/>
              </a:rPr>
              <a:t> </a:t>
            </a:r>
            <a:r>
              <a:rPr lang="en-US" altLang="zh-CN" sz="2400" b="1" kern="0" dirty="0">
                <a:solidFill>
                  <a:srgbClr val="FF0000"/>
                </a:solidFill>
                <a:latin typeface="微软雅黑" panose="020B0503020204020204" pitchFamily="34" charset="-122"/>
                <a:ea typeface="微软雅黑" panose="020B0503020204020204" pitchFamily="34" charset="-122"/>
              </a:rPr>
              <a:t>0000</a:t>
            </a:r>
            <a:r>
              <a:rPr lang="en-US" altLang="zh-CN" sz="2400" b="1" kern="0" dirty="0">
                <a:latin typeface="微软雅黑" panose="020B0503020204020204" pitchFamily="34" charset="-122"/>
                <a:ea typeface="微软雅黑" panose="020B0503020204020204" pitchFamily="34" charset="-122"/>
              </a:rPr>
              <a:t>)</a:t>
            </a:r>
            <a:r>
              <a:rPr lang="en-US" altLang="zh-CN" sz="2400" b="1" kern="0" baseline="-25000" dirty="0">
                <a:latin typeface="微软雅黑" panose="020B0503020204020204" pitchFamily="34" charset="-122"/>
                <a:ea typeface="微软雅黑" panose="020B0503020204020204" pitchFamily="34" charset="-122"/>
              </a:rPr>
              <a:t> 2</a:t>
            </a:r>
            <a:r>
              <a:rPr lang="en-US" altLang="zh-CN" sz="2400" b="1" kern="0" dirty="0">
                <a:latin typeface="微软雅黑" panose="020B0503020204020204" pitchFamily="34" charset="-122"/>
                <a:ea typeface="微软雅黑" panose="020B0503020204020204" pitchFamily="34" charset="-122"/>
              </a:rPr>
              <a:t> </a:t>
            </a:r>
            <a:endParaRPr lang="zh-CN" altLang="en-US" sz="2400" dirty="0"/>
          </a:p>
        </p:txBody>
      </p:sp>
      <p:sp>
        <p:nvSpPr>
          <p:cNvPr id="22" name="矩形 21"/>
          <p:cNvSpPr/>
          <p:nvPr/>
        </p:nvSpPr>
        <p:spPr>
          <a:xfrm>
            <a:off x="5055054" y="4974669"/>
            <a:ext cx="2890535" cy="461665"/>
          </a:xfrm>
          <a:prstGeom prst="rect">
            <a:avLst/>
          </a:prstGeom>
        </p:spPr>
        <p:txBody>
          <a:bodyPr wrap="none">
            <a:spAutoFit/>
          </a:bodyPr>
          <a:lstStyle/>
          <a:p>
            <a:pPr marL="495300" lvl="1">
              <a:spcBef>
                <a:spcPts val="600"/>
              </a:spcBef>
              <a:buSzPct val="100000"/>
            </a:pPr>
            <a:r>
              <a:rPr lang="en-US" altLang="zh-CN" sz="2400" b="1" kern="0" dirty="0">
                <a:solidFill>
                  <a:prstClr val="black"/>
                </a:solidFill>
                <a:latin typeface="微软雅黑" panose="020B0503020204020204" pitchFamily="34" charset="-122"/>
                <a:ea typeface="微软雅黑" panose="020B0503020204020204" pitchFamily="34" charset="-122"/>
              </a:rPr>
              <a:t>=(1001 0001)</a:t>
            </a:r>
            <a:r>
              <a:rPr lang="en-US" altLang="zh-CN" sz="2400" b="1" kern="0" baseline="-25000" dirty="0">
                <a:solidFill>
                  <a:prstClr val="black"/>
                </a:solidFill>
                <a:latin typeface="微软雅黑" panose="020B0503020204020204" pitchFamily="34" charset="-122"/>
                <a:ea typeface="微软雅黑" panose="020B0503020204020204" pitchFamily="34" charset="-122"/>
              </a:rPr>
              <a:t>2</a:t>
            </a:r>
            <a:endParaRPr lang="en-US" altLang="zh-CN" sz="2400" b="1" kern="0" baseline="-25000" dirty="0">
              <a:solidFill>
                <a:prstClr val="black"/>
              </a:solidFill>
              <a:latin typeface="微软雅黑" panose="020B0503020204020204" pitchFamily="34" charset="-122"/>
              <a:ea typeface="微软雅黑" panose="020B0503020204020204" pitchFamily="34" charset="-122"/>
            </a:endParaRPr>
          </a:p>
        </p:txBody>
      </p:sp>
      <p:sp>
        <p:nvSpPr>
          <p:cNvPr id="24" name="矩形 23"/>
          <p:cNvSpPr/>
          <p:nvPr/>
        </p:nvSpPr>
        <p:spPr>
          <a:xfrm>
            <a:off x="4209549" y="4962162"/>
            <a:ext cx="1479892" cy="461665"/>
          </a:xfrm>
          <a:prstGeom prst="rect">
            <a:avLst/>
          </a:prstGeom>
        </p:spPr>
        <p:txBody>
          <a:bodyPr wrap="none">
            <a:spAutoFit/>
          </a:bodyPr>
          <a:lstStyle/>
          <a:p>
            <a:r>
              <a:rPr lang="en-US" altLang="zh-CN" sz="2400" b="1" kern="0" dirty="0">
                <a:latin typeface="微软雅黑" panose="020B0503020204020204" pitchFamily="34" charset="-122"/>
                <a:ea typeface="微软雅黑" panose="020B0503020204020204" pitchFamily="34" charset="-122"/>
              </a:rPr>
              <a:t>=(145)</a:t>
            </a:r>
            <a:r>
              <a:rPr lang="en-US" altLang="zh-CN" sz="2400" b="1" kern="0" baseline="-25000" dirty="0">
                <a:latin typeface="微软雅黑" panose="020B0503020204020204" pitchFamily="34" charset="-122"/>
                <a:ea typeface="微软雅黑" panose="020B0503020204020204" pitchFamily="34" charset="-122"/>
              </a:rPr>
              <a:t>10</a:t>
            </a:r>
            <a:endParaRPr lang="zh-CN" altLang="en-US" sz="2400" dirty="0"/>
          </a:p>
        </p:txBody>
      </p:sp>
      <p:sp>
        <p:nvSpPr>
          <p:cNvPr id="26" name="矩形 25"/>
          <p:cNvSpPr/>
          <p:nvPr/>
        </p:nvSpPr>
        <p:spPr>
          <a:xfrm>
            <a:off x="2044772" y="4926101"/>
            <a:ext cx="2358338" cy="461665"/>
          </a:xfrm>
          <a:prstGeom prst="rect">
            <a:avLst/>
          </a:prstGeom>
        </p:spPr>
        <p:txBody>
          <a:bodyPr wrap="none">
            <a:spAutoFit/>
          </a:bodyPr>
          <a:lstStyle/>
          <a:p>
            <a:pPr marL="495300" lvl="1">
              <a:spcBef>
                <a:spcPts val="600"/>
              </a:spcBef>
              <a:buSzPct val="100000"/>
            </a:pPr>
            <a:r>
              <a:rPr lang="en-US" altLang="zh-CN" sz="2400" b="1" kern="0" dirty="0">
                <a:solidFill>
                  <a:prstClr val="black"/>
                </a:solidFill>
                <a:latin typeface="微软雅黑" panose="020B0503020204020204" pitchFamily="34" charset="-122"/>
                <a:ea typeface="微软雅黑" panose="020B0503020204020204" pitchFamily="34" charset="-122"/>
              </a:rPr>
              <a:t>(128+17)</a:t>
            </a:r>
            <a:r>
              <a:rPr lang="en-US" altLang="zh-CN" sz="2400" b="1" kern="0" baseline="-25000" dirty="0">
                <a:solidFill>
                  <a:prstClr val="black"/>
                </a:solidFill>
                <a:latin typeface="微软雅黑" panose="020B0503020204020204" pitchFamily="34" charset="-122"/>
                <a:ea typeface="微软雅黑" panose="020B0503020204020204" pitchFamily="34" charset="-122"/>
              </a:rPr>
              <a:t>10</a:t>
            </a:r>
            <a:endParaRPr lang="en-US" altLang="zh-CN" sz="2400" b="1" kern="0" baseline="-25000" dirty="0">
              <a:solidFill>
                <a:prstClr val="black"/>
              </a:solidFill>
              <a:latin typeface="微软雅黑" panose="020B0503020204020204" pitchFamily="34" charset="-122"/>
              <a:ea typeface="微软雅黑" panose="020B0503020204020204" pitchFamily="34" charset="-122"/>
            </a:endParaRPr>
          </a:p>
        </p:txBody>
      </p:sp>
      <p:sp>
        <p:nvSpPr>
          <p:cNvPr id="17" name="矩形 16"/>
          <p:cNvSpPr/>
          <p:nvPr/>
        </p:nvSpPr>
        <p:spPr>
          <a:xfrm>
            <a:off x="3319315" y="3663378"/>
            <a:ext cx="4644220" cy="461665"/>
          </a:xfrm>
          <a:prstGeom prst="rect">
            <a:avLst/>
          </a:prstGeom>
        </p:spPr>
        <p:txBody>
          <a:bodyPr wrap="none">
            <a:spAutoFit/>
          </a:bodyPr>
          <a:lstStyle/>
          <a:p>
            <a:pPr marL="0" lvl="1">
              <a:spcBef>
                <a:spcPts val="600"/>
              </a:spcBef>
              <a:buSzPct val="100000"/>
            </a:pPr>
            <a:r>
              <a:rPr lang="en-US" altLang="zh-CN" sz="2400" b="1" kern="0" dirty="0">
                <a:solidFill>
                  <a:prstClr val="black"/>
                </a:solidFill>
                <a:latin typeface="微软雅黑" panose="020B0503020204020204" pitchFamily="34" charset="-122"/>
                <a:ea typeface="微软雅黑" panose="020B0503020204020204" pitchFamily="34" charset="-122"/>
              </a:rPr>
              <a:t>=(0.1000 0000 1000 0011 0)</a:t>
            </a:r>
            <a:r>
              <a:rPr lang="en-US" altLang="zh-CN" sz="2400" b="1" kern="0" baseline="-25000" dirty="0">
                <a:solidFill>
                  <a:prstClr val="black"/>
                </a:solidFill>
                <a:latin typeface="微软雅黑" panose="020B0503020204020204" pitchFamily="34" charset="-122"/>
                <a:ea typeface="微软雅黑" panose="020B0503020204020204" pitchFamily="34" charset="-122"/>
              </a:rPr>
              <a:t>2</a:t>
            </a:r>
            <a:endParaRPr lang="en-US" altLang="zh-CN" sz="2400" b="1" kern="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0" grpId="0"/>
      <p:bldP spid="12" grpId="0"/>
      <p:bldP spid="16" grpId="0"/>
      <p:bldP spid="18" grpId="0"/>
      <p:bldP spid="22" grpId="0"/>
      <p:bldP spid="24" grpId="0"/>
      <p:bldP spid="2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浮点数的表示范围</a:t>
            </a:r>
            <a:endParaRPr lang="zh-CN" altLang="en-US" dirty="0"/>
          </a:p>
        </p:txBody>
      </p:sp>
      <p:sp>
        <p:nvSpPr>
          <p:cNvPr id="3" name="内容占位符 2"/>
          <p:cNvSpPr>
            <a:spLocks noGrp="1"/>
          </p:cNvSpPr>
          <p:nvPr>
            <p:ph idx="1"/>
          </p:nvPr>
        </p:nvSpPr>
        <p:spPr/>
        <p:txBody>
          <a:bodyPr/>
          <a:lstStyle/>
          <a:p>
            <a:r>
              <a:rPr lang="zh-CN" altLang="en-US" dirty="0">
                <a:ea typeface="黑体" panose="02010609060101010101" pitchFamily="49" charset="-122"/>
              </a:rPr>
              <a:t>设有下述</a:t>
            </a:r>
            <a:r>
              <a:rPr lang="en-US" altLang="zh-CN" dirty="0">
                <a:ea typeface="黑体" panose="02010609060101010101" pitchFamily="49" charset="-122"/>
              </a:rPr>
              <a:t>32</a:t>
            </a:r>
            <a:r>
              <a:rPr lang="zh-CN" altLang="en-US" dirty="0">
                <a:ea typeface="黑体" panose="02010609060101010101" pitchFamily="49" charset="-122"/>
              </a:rPr>
              <a:t>位浮点数格式</a:t>
            </a:r>
            <a:endParaRPr lang="zh-CN" altLang="en-US" dirty="0">
              <a:ea typeface="黑体" panose="02010609060101010101" pitchFamily="49" charset="-122"/>
            </a:endParaRPr>
          </a:p>
          <a:p>
            <a:pPr>
              <a:buFont typeface="Wingdings" panose="05000000000000000000" pitchFamily="2" charset="2"/>
              <a:buNone/>
            </a:pPr>
            <a:endParaRPr lang="en-US" altLang="zh-CN" sz="3200" dirty="0"/>
          </a:p>
          <a:p>
            <a:pPr lvl="1"/>
            <a:r>
              <a:rPr lang="zh-CN" altLang="en-US" dirty="0"/>
              <a:t> </a:t>
            </a:r>
            <a:endParaRPr lang="en-US" altLang="zh-CN" dirty="0"/>
          </a:p>
          <a:p>
            <a:pPr lvl="1"/>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0</a:t>
            </a:r>
            <a:r>
              <a:rPr lang="zh-CN" altLang="en-US" dirty="0">
                <a:latin typeface="黑体" panose="02010609060101010101" pitchFamily="49" charset="-122"/>
                <a:ea typeface="黑体" panose="02010609060101010101" pitchFamily="49" charset="-122"/>
              </a:rPr>
              <a:t>位数符</a:t>
            </a:r>
            <a:r>
              <a:rPr lang="en-US" altLang="zh-CN" dirty="0">
                <a:latin typeface="黑体" panose="02010609060101010101" pitchFamily="49" charset="-122"/>
                <a:ea typeface="黑体" panose="02010609060101010101" pitchFamily="49" charset="-122"/>
              </a:rPr>
              <a:t>S</a:t>
            </a: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8</a:t>
            </a:r>
            <a:r>
              <a:rPr lang="zh-CN" altLang="en-US" dirty="0">
                <a:latin typeface="黑体" panose="02010609060101010101" pitchFamily="49" charset="-122"/>
                <a:ea typeface="黑体" panose="02010609060101010101" pitchFamily="49" charset="-122"/>
              </a:rPr>
              <a:t>位为</a:t>
            </a:r>
            <a:r>
              <a:rPr lang="en-US" altLang="zh-CN" dirty="0">
                <a:latin typeface="黑体" panose="02010609060101010101" pitchFamily="49" charset="-122"/>
                <a:ea typeface="黑体" panose="02010609060101010101" pitchFamily="49" charset="-122"/>
              </a:rPr>
              <a:t>8</a:t>
            </a:r>
            <a:r>
              <a:rPr lang="zh-CN" altLang="en-US" dirty="0">
                <a:latin typeface="黑体" panose="02010609060101010101" pitchFamily="49" charset="-122"/>
                <a:ea typeface="黑体" panose="02010609060101010101" pitchFamily="49" charset="-122"/>
              </a:rPr>
              <a:t>位移码表示阶码</a:t>
            </a:r>
            <a:r>
              <a:rPr lang="en-US" altLang="zh-CN" dirty="0">
                <a:latin typeface="黑体" panose="02010609060101010101" pitchFamily="49" charset="-122"/>
                <a:ea typeface="黑体" panose="02010609060101010101" pitchFamily="49" charset="-122"/>
              </a:rPr>
              <a:t>E</a:t>
            </a:r>
            <a:r>
              <a:rPr lang="zh-CN" altLang="en-US" dirty="0">
                <a:latin typeface="黑体" panose="02010609060101010101" pitchFamily="49" charset="-122"/>
                <a:ea typeface="黑体" panose="02010609060101010101" pitchFamily="49" charset="-122"/>
              </a:rPr>
              <a:t>（偏置常数为</a:t>
            </a:r>
            <a:r>
              <a:rPr lang="en-US" altLang="zh-CN" dirty="0">
                <a:latin typeface="黑体" panose="02010609060101010101" pitchFamily="49" charset="-122"/>
                <a:ea typeface="黑体" panose="02010609060101010101" pitchFamily="49" charset="-122"/>
              </a:rPr>
              <a:t>128</a:t>
            </a: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9</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31</a:t>
            </a:r>
            <a:r>
              <a:rPr lang="zh-CN" altLang="en-US" dirty="0">
                <a:latin typeface="黑体" panose="02010609060101010101" pitchFamily="49" charset="-122"/>
                <a:ea typeface="黑体" panose="02010609060101010101" pitchFamily="49" charset="-122"/>
              </a:rPr>
              <a:t>位为</a:t>
            </a:r>
            <a:r>
              <a:rPr lang="en-US" altLang="zh-CN" dirty="0">
                <a:latin typeface="黑体" panose="02010609060101010101" pitchFamily="49" charset="-122"/>
                <a:ea typeface="黑体" panose="02010609060101010101" pitchFamily="49" charset="-122"/>
              </a:rPr>
              <a:t>24</a:t>
            </a:r>
            <a:r>
              <a:rPr lang="zh-CN" altLang="en-US" dirty="0">
                <a:latin typeface="黑体" panose="02010609060101010101" pitchFamily="49" charset="-122"/>
                <a:ea typeface="黑体" panose="02010609060101010101" pitchFamily="49" charset="-122"/>
              </a:rPr>
              <a:t>位二进制原码小数表示的尾数</a:t>
            </a:r>
            <a:r>
              <a:rPr lang="en-US" altLang="zh-CN" dirty="0">
                <a:latin typeface="黑体" panose="02010609060101010101" pitchFamily="49" charset="-122"/>
                <a:ea typeface="黑体" panose="02010609060101010101" pitchFamily="49" charset="-122"/>
              </a:rPr>
              <a:t>M</a:t>
            </a:r>
            <a:r>
              <a:rPr lang="zh-CN" altLang="en-US" dirty="0">
                <a:latin typeface="黑体" panose="02010609060101010101" pitchFamily="49" charset="-122"/>
                <a:ea typeface="黑体" panose="02010609060101010101" pitchFamily="49" charset="-122"/>
              </a:rPr>
              <a:t>。规格化尾数的小数点后第一位总是</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，故规定第一位默认的</a:t>
            </a:r>
            <a:r>
              <a:rPr lang="zh-CN" altLang="en-US" dirty="0">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en-US" altLang="zh-CN"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不明显表示出来。</a:t>
            </a:r>
            <a:endParaRPr lang="en-US" altLang="zh-CN" dirty="0">
              <a:latin typeface="黑体" panose="02010609060101010101" pitchFamily="49" charset="-122"/>
              <a:ea typeface="黑体" panose="02010609060101010101" pitchFamily="49" charset="-122"/>
            </a:endParaRPr>
          </a:p>
          <a:p>
            <a:r>
              <a:rPr lang="zh-CN" altLang="en-US" dirty="0">
                <a:ea typeface="黑体" panose="02010609060101010101" pitchFamily="49" charset="-122"/>
              </a:rPr>
              <a:t>最大正数：</a:t>
            </a:r>
            <a:endParaRPr lang="en-US" altLang="zh-CN" dirty="0">
              <a:ea typeface="黑体" panose="02010609060101010101" pitchFamily="49" charset="-122"/>
            </a:endParaRPr>
          </a:p>
          <a:p>
            <a:r>
              <a:rPr lang="zh-CN" altLang="en-US" dirty="0">
                <a:ea typeface="黑体" panose="02010609060101010101" pitchFamily="49" charset="-122"/>
              </a:rPr>
              <a:t>最小正数：</a:t>
            </a:r>
            <a:endParaRPr lang="en-US" altLang="zh-CN" dirty="0">
              <a:ea typeface="黑体" panose="02010609060101010101" pitchFamily="49" charset="-122"/>
            </a:endParaRPr>
          </a:p>
          <a:p>
            <a:r>
              <a:rPr lang="zh-CN" altLang="en-US" dirty="0">
                <a:ea typeface="黑体" panose="02010609060101010101" pitchFamily="49" charset="-122"/>
              </a:rPr>
              <a:t>最小负数：</a:t>
            </a:r>
            <a:endParaRPr lang="en-US" altLang="zh-CN" dirty="0">
              <a:ea typeface="黑体" panose="02010609060101010101" pitchFamily="49" charset="-122"/>
            </a:endParaRPr>
          </a:p>
          <a:p>
            <a:r>
              <a:rPr lang="zh-CN" altLang="en-US" dirty="0">
                <a:ea typeface="黑体" panose="02010609060101010101" pitchFamily="49" charset="-122"/>
              </a:rPr>
              <a:t>最大负数：</a:t>
            </a:r>
            <a:endParaRPr lang="zh-CN" altLang="en-US" dirty="0">
              <a:ea typeface="黑体" panose="02010609060101010101" pitchFamily="49" charset="-122"/>
            </a:endParaRPr>
          </a:p>
        </p:txBody>
      </p:sp>
      <p:graphicFrame>
        <p:nvGraphicFramePr>
          <p:cNvPr id="4" name="表格 3"/>
          <p:cNvGraphicFramePr>
            <a:graphicFrameLocks noGrp="1"/>
          </p:cNvGraphicFramePr>
          <p:nvPr/>
        </p:nvGraphicFramePr>
        <p:xfrm>
          <a:off x="2646220" y="1634066"/>
          <a:ext cx="5805053" cy="741680"/>
        </p:xfrm>
        <a:graphic>
          <a:graphicData uri="http://schemas.openxmlformats.org/drawingml/2006/table">
            <a:tbl>
              <a:tblPr firstRow="1" bandRow="1">
                <a:tableStyleId>{5C22544A-7EE6-4342-B048-85BDC9FD1C3A}</a:tableStyleId>
              </a:tblPr>
              <a:tblGrid>
                <a:gridCol w="460957"/>
                <a:gridCol w="2619582"/>
                <a:gridCol w="2724514"/>
              </a:tblGrid>
              <a:tr h="370840">
                <a:tc>
                  <a:txBody>
                    <a:bodyPr/>
                    <a:lstStyle/>
                    <a:p>
                      <a:r>
                        <a:rPr lang="en-US" altLang="zh-CN" dirty="0">
                          <a:solidFill>
                            <a:schemeClr val="tx1"/>
                          </a:solidFill>
                        </a:rPr>
                        <a:t>0</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altLang="zh-CN" dirty="0">
                          <a:solidFill>
                            <a:schemeClr val="tx1"/>
                          </a:solidFill>
                        </a:rPr>
                        <a:t>1                                  8</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altLang="zh-CN" dirty="0">
                          <a:solidFill>
                            <a:schemeClr val="tx1"/>
                          </a:solidFill>
                        </a:rPr>
                        <a:t>9                                31</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0840">
                <a:tc>
                  <a:txBody>
                    <a:bodyPr/>
                    <a:lstStyle/>
                    <a:p>
                      <a:r>
                        <a:rPr lang="en-US" altLang="zh-CN" dirty="0">
                          <a:solidFill>
                            <a:schemeClr val="tx1"/>
                          </a:solidFill>
                        </a:rPr>
                        <a:t>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altLang="zh-CN" dirty="0">
                          <a:solidFill>
                            <a:schemeClr val="tx1"/>
                          </a:solidFill>
                        </a:rPr>
                        <a:t>M</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8" name="Text Box 12"/>
          <p:cNvSpPr txBox="1">
            <a:spLocks noChangeArrowheads="1"/>
          </p:cNvSpPr>
          <p:nvPr/>
        </p:nvSpPr>
        <p:spPr bwMode="auto">
          <a:xfrm>
            <a:off x="2715491" y="3694216"/>
            <a:ext cx="1288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latin typeface="Arial" panose="020B0604020202020204" pitchFamily="34" charset="0"/>
                <a:ea typeface="黑体" panose="02010609060101010101" pitchFamily="49" charset="-122"/>
              </a:rPr>
              <a:t>0.11…1</a:t>
            </a:r>
            <a:r>
              <a:rPr lang="en-US" altLang="zh-CN" sz="2400" dirty="0"/>
              <a:t> </a:t>
            </a:r>
            <a:endParaRPr lang="zh-CN" altLang="en-US" sz="2400" dirty="0"/>
          </a:p>
        </p:txBody>
      </p:sp>
      <p:sp>
        <p:nvSpPr>
          <p:cNvPr id="13" name="矩形 12"/>
          <p:cNvSpPr/>
          <p:nvPr/>
        </p:nvSpPr>
        <p:spPr>
          <a:xfrm>
            <a:off x="3834689" y="3665597"/>
            <a:ext cx="36420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15" name="矩形 14"/>
          <p:cNvSpPr/>
          <p:nvPr/>
        </p:nvSpPr>
        <p:spPr>
          <a:xfrm>
            <a:off x="4084072" y="3694216"/>
            <a:ext cx="373820"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17" name="矩形 16"/>
          <p:cNvSpPr/>
          <p:nvPr/>
        </p:nvSpPr>
        <p:spPr>
          <a:xfrm>
            <a:off x="4270982" y="3685521"/>
            <a:ext cx="1281120" cy="461665"/>
          </a:xfrm>
          <a:prstGeom prst="rect">
            <a:avLst/>
          </a:prstGeom>
        </p:spPr>
        <p:txBody>
          <a:bodyPr wrap="none">
            <a:spAutoFit/>
          </a:bodyPr>
          <a:lstStyle/>
          <a:p>
            <a:r>
              <a:rPr lang="en-US" altLang="zh-CN" sz="2400" b="1" baseline="30000" dirty="0">
                <a:solidFill>
                  <a:prstClr val="black"/>
                </a:solidFill>
                <a:latin typeface="微软雅黑" panose="020B0503020204020204" pitchFamily="34" charset="-122"/>
                <a:ea typeface="微软雅黑" panose="020B0503020204020204" pitchFamily="34" charset="-122"/>
              </a:rPr>
              <a:t>11┄1</a:t>
            </a:r>
            <a:r>
              <a:rPr lang="en-US" altLang="zh-CN" sz="2400" b="1" baseline="30000" dirty="0">
                <a:solidFill>
                  <a:srgbClr val="C00000"/>
                </a:solidFill>
                <a:latin typeface="微软雅黑" panose="020B0503020204020204" pitchFamily="34" charset="-122"/>
                <a:ea typeface="微软雅黑" panose="020B0503020204020204" pitchFamily="34" charset="-122"/>
              </a:rPr>
              <a:t>-10┄0</a:t>
            </a:r>
            <a:endParaRPr lang="zh-CN" altLang="en-US" b="1" dirty="0">
              <a:latin typeface="微软雅黑" panose="020B0503020204020204" pitchFamily="34" charset="-122"/>
              <a:ea typeface="微软雅黑" panose="020B0503020204020204" pitchFamily="34" charset="-122"/>
            </a:endParaRPr>
          </a:p>
        </p:txBody>
      </p:sp>
      <p:sp>
        <p:nvSpPr>
          <p:cNvPr id="19" name="矩形 18"/>
          <p:cNvSpPr/>
          <p:nvPr/>
        </p:nvSpPr>
        <p:spPr>
          <a:xfrm>
            <a:off x="5446183" y="3694292"/>
            <a:ext cx="412292" cy="461665"/>
          </a:xfrm>
          <a:prstGeom prst="rect">
            <a:avLst/>
          </a:prstGeom>
        </p:spPr>
        <p:txBody>
          <a:bodyPr wrap="none">
            <a:spAutoFit/>
          </a:bodyPr>
          <a:lstStyle/>
          <a:p>
            <a:r>
              <a:rPr lang="en-US" altLang="zh-CN" sz="2400"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1" name="矩形 20"/>
          <p:cNvSpPr/>
          <p:nvPr/>
        </p:nvSpPr>
        <p:spPr>
          <a:xfrm>
            <a:off x="5694718" y="3665956"/>
            <a:ext cx="1372492" cy="461665"/>
          </a:xfrm>
          <a:prstGeom prst="rect">
            <a:avLst/>
          </a:prstGeom>
        </p:spPr>
        <p:txBody>
          <a:bodyPr wrap="none">
            <a:spAutoFit/>
          </a:bodyPr>
          <a:lstStyle/>
          <a:p>
            <a:r>
              <a:rPr lang="en-US" altLang="zh-CN" sz="2400" b="1" dirty="0">
                <a:solidFill>
                  <a:srgbClr val="003399"/>
                </a:solidFill>
                <a:latin typeface="微软雅黑" panose="020B0503020204020204" pitchFamily="34" charset="-122"/>
                <a:ea typeface="微软雅黑" panose="020B0503020204020204" pitchFamily="34" charset="-122"/>
              </a:rPr>
              <a:t>(1-2</a:t>
            </a:r>
            <a:r>
              <a:rPr lang="en-US" altLang="zh-CN" sz="2400" b="1" baseline="30000" dirty="0">
                <a:solidFill>
                  <a:srgbClr val="003399"/>
                </a:solidFill>
                <a:latin typeface="微软雅黑" panose="020B0503020204020204" pitchFamily="34" charset="-122"/>
                <a:ea typeface="微软雅黑" panose="020B0503020204020204" pitchFamily="34" charset="-122"/>
              </a:rPr>
              <a:t>-24</a:t>
            </a:r>
            <a:r>
              <a:rPr lang="en-US" altLang="zh-CN" sz="2400" b="1" dirty="0">
                <a:solidFill>
                  <a:srgbClr val="003399"/>
                </a:solidFill>
                <a:latin typeface="微软雅黑" panose="020B0503020204020204" pitchFamily="34" charset="-122"/>
                <a:ea typeface="微软雅黑" panose="020B0503020204020204" pitchFamily="34" charset="-122"/>
              </a:rPr>
              <a:t>) </a:t>
            </a:r>
            <a:endParaRPr lang="zh-CN" altLang="en-US" b="1" dirty="0">
              <a:solidFill>
                <a:srgbClr val="003399"/>
              </a:solidFill>
              <a:latin typeface="微软雅黑" panose="020B0503020204020204" pitchFamily="34" charset="-122"/>
              <a:ea typeface="微软雅黑" panose="020B0503020204020204" pitchFamily="34" charset="-122"/>
            </a:endParaRPr>
          </a:p>
        </p:txBody>
      </p:sp>
      <p:sp>
        <p:nvSpPr>
          <p:cNvPr id="22" name="矩形 21"/>
          <p:cNvSpPr/>
          <p:nvPr/>
        </p:nvSpPr>
        <p:spPr>
          <a:xfrm>
            <a:off x="6897397" y="3628105"/>
            <a:ext cx="364202" cy="461665"/>
          </a:xfrm>
          <a:prstGeom prst="rect">
            <a:avLst/>
          </a:prstGeom>
        </p:spPr>
        <p:txBody>
          <a:bodyPr wrap="none">
            <a:spAutoFit/>
          </a:bodyPr>
          <a:lstStyle/>
          <a:p>
            <a:r>
              <a:rPr lang="en-US" altLang="zh-CN" sz="2400" b="1" dirty="0">
                <a:solidFill>
                  <a:srgbClr val="003399"/>
                </a:solidFill>
                <a:latin typeface="微软雅黑" panose="020B0503020204020204" pitchFamily="34" charset="-122"/>
                <a:ea typeface="微软雅黑" panose="020B0503020204020204" pitchFamily="34" charset="-122"/>
              </a:rPr>
              <a:t>x</a:t>
            </a:r>
            <a:endParaRPr lang="zh-CN" altLang="en-US" b="1" dirty="0">
              <a:solidFill>
                <a:srgbClr val="003399"/>
              </a:solidFill>
              <a:latin typeface="微软雅黑" panose="020B0503020204020204" pitchFamily="34" charset="-122"/>
              <a:ea typeface="微软雅黑" panose="020B0503020204020204" pitchFamily="34" charset="-122"/>
            </a:endParaRPr>
          </a:p>
        </p:txBody>
      </p:sp>
      <p:sp>
        <p:nvSpPr>
          <p:cNvPr id="24" name="矩形 23"/>
          <p:cNvSpPr/>
          <p:nvPr/>
        </p:nvSpPr>
        <p:spPr>
          <a:xfrm>
            <a:off x="7153632" y="3665956"/>
            <a:ext cx="753732" cy="461665"/>
          </a:xfrm>
          <a:prstGeom prst="rect">
            <a:avLst/>
          </a:prstGeom>
        </p:spPr>
        <p:txBody>
          <a:bodyPr wrap="none">
            <a:spAutoFit/>
          </a:bodyPr>
          <a:lstStyle/>
          <a:p>
            <a:r>
              <a:rPr lang="en-US" altLang="zh-CN" sz="2400" b="1" dirty="0">
                <a:solidFill>
                  <a:srgbClr val="003399"/>
                </a:solidFill>
                <a:latin typeface="微软雅黑" panose="020B0503020204020204" pitchFamily="34" charset="-122"/>
                <a:ea typeface="微软雅黑" panose="020B0503020204020204" pitchFamily="34" charset="-122"/>
              </a:rPr>
              <a:t>2</a:t>
            </a:r>
            <a:r>
              <a:rPr lang="en-US" altLang="zh-CN" sz="2400" b="1" baseline="30000" dirty="0">
                <a:solidFill>
                  <a:srgbClr val="003399"/>
                </a:solidFill>
                <a:latin typeface="微软雅黑" panose="020B0503020204020204" pitchFamily="34" charset="-122"/>
                <a:ea typeface="微软雅黑" panose="020B0503020204020204" pitchFamily="34" charset="-122"/>
              </a:rPr>
              <a:t>127</a:t>
            </a:r>
            <a:endParaRPr lang="zh-CN" altLang="en-US" b="1" dirty="0">
              <a:solidFill>
                <a:srgbClr val="003399"/>
              </a:solidFill>
              <a:latin typeface="微软雅黑" panose="020B0503020204020204" pitchFamily="34" charset="-122"/>
              <a:ea typeface="微软雅黑" panose="020B0503020204020204" pitchFamily="34" charset="-122"/>
            </a:endParaRPr>
          </a:p>
        </p:txBody>
      </p:sp>
      <p:sp>
        <p:nvSpPr>
          <p:cNvPr id="25" name="Text Box 12"/>
          <p:cNvSpPr txBox="1">
            <a:spLocks noChangeArrowheads="1"/>
          </p:cNvSpPr>
          <p:nvPr/>
        </p:nvSpPr>
        <p:spPr bwMode="auto">
          <a:xfrm>
            <a:off x="2715491" y="4176293"/>
            <a:ext cx="1288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latin typeface="Arial" panose="020B0604020202020204" pitchFamily="34" charset="0"/>
                <a:ea typeface="黑体" panose="02010609060101010101" pitchFamily="49" charset="-122"/>
              </a:rPr>
              <a:t>0.</a:t>
            </a:r>
            <a:r>
              <a:rPr lang="en-US" altLang="zh-CN" sz="2400" dirty="0">
                <a:solidFill>
                  <a:srgbClr val="FF0000"/>
                </a:solidFill>
                <a:latin typeface="Arial" panose="020B0604020202020204" pitchFamily="34" charset="0"/>
                <a:ea typeface="黑体" panose="02010609060101010101" pitchFamily="49" charset="-122"/>
              </a:rPr>
              <a:t>1</a:t>
            </a:r>
            <a:r>
              <a:rPr lang="en-US" altLang="zh-CN" sz="2400" dirty="0">
                <a:latin typeface="Arial" panose="020B0604020202020204" pitchFamily="34" charset="0"/>
                <a:ea typeface="黑体" panose="02010609060101010101" pitchFamily="49" charset="-122"/>
              </a:rPr>
              <a:t>0…0</a:t>
            </a:r>
            <a:r>
              <a:rPr lang="en-US" altLang="zh-CN" sz="2400" dirty="0"/>
              <a:t> </a:t>
            </a:r>
            <a:endParaRPr lang="zh-CN" altLang="en-US" sz="2400" dirty="0"/>
          </a:p>
        </p:txBody>
      </p:sp>
      <p:sp>
        <p:nvSpPr>
          <p:cNvPr id="26" name="矩形 25"/>
          <p:cNvSpPr/>
          <p:nvPr/>
        </p:nvSpPr>
        <p:spPr>
          <a:xfrm>
            <a:off x="3834689" y="4147674"/>
            <a:ext cx="36420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27" name="矩形 26"/>
          <p:cNvSpPr/>
          <p:nvPr/>
        </p:nvSpPr>
        <p:spPr>
          <a:xfrm>
            <a:off x="4084072" y="4176293"/>
            <a:ext cx="373820"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8" name="矩形 27"/>
          <p:cNvSpPr/>
          <p:nvPr/>
        </p:nvSpPr>
        <p:spPr>
          <a:xfrm>
            <a:off x="4270982" y="4167598"/>
            <a:ext cx="1281120" cy="461665"/>
          </a:xfrm>
          <a:prstGeom prst="rect">
            <a:avLst/>
          </a:prstGeom>
        </p:spPr>
        <p:txBody>
          <a:bodyPr wrap="none">
            <a:spAutoFit/>
          </a:bodyPr>
          <a:lstStyle/>
          <a:p>
            <a:r>
              <a:rPr lang="en-US" altLang="zh-CN" sz="2400" b="1" baseline="30000" dirty="0">
                <a:solidFill>
                  <a:prstClr val="black"/>
                </a:solidFill>
                <a:latin typeface="微软雅黑" panose="020B0503020204020204" pitchFamily="34" charset="-122"/>
                <a:ea typeface="微软雅黑" panose="020B0503020204020204" pitchFamily="34" charset="-122"/>
              </a:rPr>
              <a:t>00┄0</a:t>
            </a:r>
            <a:r>
              <a:rPr lang="en-US" altLang="zh-CN" sz="2400" b="1" baseline="30000" dirty="0">
                <a:solidFill>
                  <a:srgbClr val="C00000"/>
                </a:solidFill>
                <a:latin typeface="微软雅黑" panose="020B0503020204020204" pitchFamily="34" charset="-122"/>
                <a:ea typeface="微软雅黑" panose="020B0503020204020204" pitchFamily="34" charset="-122"/>
              </a:rPr>
              <a:t>-10┄0</a:t>
            </a:r>
            <a:endParaRPr lang="zh-CN" altLang="en-US" b="1" dirty="0">
              <a:latin typeface="微软雅黑" panose="020B0503020204020204" pitchFamily="34" charset="-122"/>
              <a:ea typeface="微软雅黑" panose="020B0503020204020204" pitchFamily="34" charset="-122"/>
            </a:endParaRPr>
          </a:p>
        </p:txBody>
      </p:sp>
      <p:sp>
        <p:nvSpPr>
          <p:cNvPr id="29" name="矩形 28"/>
          <p:cNvSpPr/>
          <p:nvPr/>
        </p:nvSpPr>
        <p:spPr>
          <a:xfrm>
            <a:off x="5446183" y="4176369"/>
            <a:ext cx="412292" cy="461665"/>
          </a:xfrm>
          <a:prstGeom prst="rect">
            <a:avLst/>
          </a:prstGeom>
        </p:spPr>
        <p:txBody>
          <a:bodyPr wrap="none">
            <a:spAutoFit/>
          </a:bodyPr>
          <a:lstStyle/>
          <a:p>
            <a:r>
              <a:rPr lang="en-US" altLang="zh-CN" sz="2400"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0" name="矩形 29"/>
          <p:cNvSpPr/>
          <p:nvPr/>
        </p:nvSpPr>
        <p:spPr>
          <a:xfrm>
            <a:off x="5694718" y="4148033"/>
            <a:ext cx="1040670"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(1/2) </a:t>
            </a:r>
            <a:endParaRPr lang="zh-CN" altLang="en-US" b="1" dirty="0">
              <a:latin typeface="微软雅黑" panose="020B0503020204020204" pitchFamily="34" charset="-122"/>
              <a:ea typeface="微软雅黑" panose="020B0503020204020204" pitchFamily="34" charset="-122"/>
            </a:endParaRPr>
          </a:p>
        </p:txBody>
      </p:sp>
      <p:sp>
        <p:nvSpPr>
          <p:cNvPr id="31" name="矩形 30"/>
          <p:cNvSpPr/>
          <p:nvPr/>
        </p:nvSpPr>
        <p:spPr>
          <a:xfrm>
            <a:off x="6551025" y="4110182"/>
            <a:ext cx="36420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32" name="矩形 31"/>
          <p:cNvSpPr/>
          <p:nvPr/>
        </p:nvSpPr>
        <p:spPr>
          <a:xfrm>
            <a:off x="6807260" y="4148033"/>
            <a:ext cx="843501"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2</a:t>
            </a:r>
            <a:r>
              <a:rPr lang="en-US" altLang="zh-CN" sz="2400" b="1" baseline="30000" dirty="0">
                <a:solidFill>
                  <a:prstClr val="black"/>
                </a:solidFill>
                <a:latin typeface="微软雅黑" panose="020B0503020204020204" pitchFamily="34" charset="-122"/>
                <a:ea typeface="微软雅黑" panose="020B0503020204020204" pitchFamily="34" charset="-122"/>
              </a:rPr>
              <a:t>-128</a:t>
            </a:r>
            <a:endParaRPr lang="zh-CN" altLang="en-US" b="1" dirty="0">
              <a:latin typeface="微软雅黑" panose="020B0503020204020204" pitchFamily="34" charset="-122"/>
              <a:ea typeface="微软雅黑" panose="020B0503020204020204" pitchFamily="34" charset="-122"/>
            </a:endParaRPr>
          </a:p>
        </p:txBody>
      </p:sp>
      <p:sp>
        <p:nvSpPr>
          <p:cNvPr id="33" name="Text Box 12"/>
          <p:cNvSpPr txBox="1">
            <a:spLocks noChangeArrowheads="1"/>
          </p:cNvSpPr>
          <p:nvPr/>
        </p:nvSpPr>
        <p:spPr bwMode="auto">
          <a:xfrm>
            <a:off x="2713367" y="4718517"/>
            <a:ext cx="1413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latin typeface="Arial" panose="020B0604020202020204" pitchFamily="34" charset="0"/>
                <a:ea typeface="黑体" panose="02010609060101010101" pitchFamily="49" charset="-122"/>
              </a:rPr>
              <a:t>-0.11…1</a:t>
            </a:r>
            <a:r>
              <a:rPr lang="en-US" altLang="zh-CN" sz="2400" dirty="0"/>
              <a:t> </a:t>
            </a:r>
            <a:endParaRPr lang="zh-CN" altLang="en-US" sz="2400" dirty="0"/>
          </a:p>
        </p:txBody>
      </p:sp>
      <p:sp>
        <p:nvSpPr>
          <p:cNvPr id="34" name="矩形 33"/>
          <p:cNvSpPr/>
          <p:nvPr/>
        </p:nvSpPr>
        <p:spPr>
          <a:xfrm>
            <a:off x="3960659" y="4703311"/>
            <a:ext cx="36420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35" name="矩形 34"/>
          <p:cNvSpPr/>
          <p:nvPr/>
        </p:nvSpPr>
        <p:spPr>
          <a:xfrm>
            <a:off x="4210042" y="4731930"/>
            <a:ext cx="373820"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36" name="矩形 35"/>
          <p:cNvSpPr/>
          <p:nvPr/>
        </p:nvSpPr>
        <p:spPr>
          <a:xfrm>
            <a:off x="4396952" y="4723235"/>
            <a:ext cx="1281120" cy="461665"/>
          </a:xfrm>
          <a:prstGeom prst="rect">
            <a:avLst/>
          </a:prstGeom>
        </p:spPr>
        <p:txBody>
          <a:bodyPr wrap="none">
            <a:spAutoFit/>
          </a:bodyPr>
          <a:lstStyle/>
          <a:p>
            <a:r>
              <a:rPr lang="en-US" altLang="zh-CN" sz="2400" b="1" baseline="30000" dirty="0">
                <a:solidFill>
                  <a:prstClr val="black"/>
                </a:solidFill>
                <a:latin typeface="微软雅黑" panose="020B0503020204020204" pitchFamily="34" charset="-122"/>
                <a:ea typeface="微软雅黑" panose="020B0503020204020204" pitchFamily="34" charset="-122"/>
              </a:rPr>
              <a:t>11┄1</a:t>
            </a:r>
            <a:r>
              <a:rPr lang="en-US" altLang="zh-CN" sz="2400" b="1" baseline="30000" dirty="0">
                <a:solidFill>
                  <a:srgbClr val="C00000"/>
                </a:solidFill>
                <a:latin typeface="微软雅黑" panose="020B0503020204020204" pitchFamily="34" charset="-122"/>
                <a:ea typeface="微软雅黑" panose="020B0503020204020204" pitchFamily="34" charset="-122"/>
              </a:rPr>
              <a:t>-10┄0</a:t>
            </a:r>
            <a:endParaRPr lang="zh-CN" altLang="en-US" b="1" dirty="0">
              <a:latin typeface="微软雅黑" panose="020B0503020204020204" pitchFamily="34" charset="-122"/>
              <a:ea typeface="微软雅黑" panose="020B0503020204020204" pitchFamily="34" charset="-122"/>
            </a:endParaRPr>
          </a:p>
        </p:txBody>
      </p:sp>
      <p:sp>
        <p:nvSpPr>
          <p:cNvPr id="37" name="矩形 36"/>
          <p:cNvSpPr/>
          <p:nvPr/>
        </p:nvSpPr>
        <p:spPr>
          <a:xfrm>
            <a:off x="5529968" y="4699971"/>
            <a:ext cx="412292" cy="461665"/>
          </a:xfrm>
          <a:prstGeom prst="rect">
            <a:avLst/>
          </a:prstGeom>
        </p:spPr>
        <p:txBody>
          <a:bodyPr wrap="none">
            <a:spAutoFit/>
          </a:bodyPr>
          <a:lstStyle/>
          <a:p>
            <a:r>
              <a:rPr lang="en-US" altLang="zh-CN" sz="2400"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8" name="矩形 37"/>
          <p:cNvSpPr/>
          <p:nvPr/>
        </p:nvSpPr>
        <p:spPr>
          <a:xfrm>
            <a:off x="5778503" y="4671635"/>
            <a:ext cx="1507144" cy="461665"/>
          </a:xfrm>
          <a:prstGeom prst="rect">
            <a:avLst/>
          </a:prstGeom>
        </p:spPr>
        <p:txBody>
          <a:bodyPr wrap="none">
            <a:spAutoFit/>
          </a:bodyPr>
          <a:lstStyle/>
          <a:p>
            <a:r>
              <a:rPr lang="en-US" altLang="zh-CN" sz="2400" b="1" dirty="0">
                <a:solidFill>
                  <a:srgbClr val="003399"/>
                </a:solidFill>
                <a:latin typeface="微软雅黑" panose="020B0503020204020204" pitchFamily="34" charset="-122"/>
                <a:ea typeface="微软雅黑" panose="020B0503020204020204" pitchFamily="34" charset="-122"/>
              </a:rPr>
              <a:t>-(1-2</a:t>
            </a:r>
            <a:r>
              <a:rPr lang="en-US" altLang="zh-CN" sz="2400" b="1" baseline="30000" dirty="0">
                <a:solidFill>
                  <a:srgbClr val="003399"/>
                </a:solidFill>
                <a:latin typeface="微软雅黑" panose="020B0503020204020204" pitchFamily="34" charset="-122"/>
                <a:ea typeface="微软雅黑" panose="020B0503020204020204" pitchFamily="34" charset="-122"/>
              </a:rPr>
              <a:t>-24</a:t>
            </a:r>
            <a:r>
              <a:rPr lang="en-US" altLang="zh-CN" sz="2400" b="1" dirty="0">
                <a:solidFill>
                  <a:srgbClr val="003399"/>
                </a:solidFill>
                <a:latin typeface="微软雅黑" panose="020B0503020204020204" pitchFamily="34" charset="-122"/>
                <a:ea typeface="微软雅黑" panose="020B0503020204020204" pitchFamily="34" charset="-122"/>
              </a:rPr>
              <a:t>) </a:t>
            </a:r>
            <a:endParaRPr lang="zh-CN" altLang="en-US" b="1" dirty="0">
              <a:solidFill>
                <a:srgbClr val="003399"/>
              </a:solidFill>
              <a:latin typeface="微软雅黑" panose="020B0503020204020204" pitchFamily="34" charset="-122"/>
              <a:ea typeface="微软雅黑" panose="020B0503020204020204" pitchFamily="34" charset="-122"/>
            </a:endParaRPr>
          </a:p>
        </p:txBody>
      </p:sp>
      <p:sp>
        <p:nvSpPr>
          <p:cNvPr id="39" name="矩形 38"/>
          <p:cNvSpPr/>
          <p:nvPr/>
        </p:nvSpPr>
        <p:spPr>
          <a:xfrm>
            <a:off x="7078164" y="4633784"/>
            <a:ext cx="364202" cy="461665"/>
          </a:xfrm>
          <a:prstGeom prst="rect">
            <a:avLst/>
          </a:prstGeom>
        </p:spPr>
        <p:txBody>
          <a:bodyPr wrap="none">
            <a:spAutoFit/>
          </a:bodyPr>
          <a:lstStyle/>
          <a:p>
            <a:r>
              <a:rPr lang="en-US" altLang="zh-CN" sz="2400" b="1" dirty="0">
                <a:solidFill>
                  <a:srgbClr val="003399"/>
                </a:solidFill>
                <a:latin typeface="微软雅黑" panose="020B0503020204020204" pitchFamily="34" charset="-122"/>
                <a:ea typeface="微软雅黑" panose="020B0503020204020204" pitchFamily="34" charset="-122"/>
              </a:rPr>
              <a:t>x</a:t>
            </a:r>
            <a:endParaRPr lang="zh-CN" altLang="en-US" b="1" dirty="0">
              <a:solidFill>
                <a:srgbClr val="003399"/>
              </a:solidFill>
              <a:latin typeface="微软雅黑" panose="020B0503020204020204" pitchFamily="34" charset="-122"/>
              <a:ea typeface="微软雅黑" panose="020B0503020204020204" pitchFamily="34" charset="-122"/>
            </a:endParaRPr>
          </a:p>
        </p:txBody>
      </p:sp>
      <p:sp>
        <p:nvSpPr>
          <p:cNvPr id="40" name="矩形 39"/>
          <p:cNvSpPr/>
          <p:nvPr/>
        </p:nvSpPr>
        <p:spPr>
          <a:xfrm>
            <a:off x="7334399" y="4671635"/>
            <a:ext cx="753732" cy="461665"/>
          </a:xfrm>
          <a:prstGeom prst="rect">
            <a:avLst/>
          </a:prstGeom>
        </p:spPr>
        <p:txBody>
          <a:bodyPr wrap="none">
            <a:spAutoFit/>
          </a:bodyPr>
          <a:lstStyle/>
          <a:p>
            <a:r>
              <a:rPr lang="en-US" altLang="zh-CN" sz="2400" b="1" dirty="0">
                <a:solidFill>
                  <a:srgbClr val="003399"/>
                </a:solidFill>
                <a:latin typeface="微软雅黑" panose="020B0503020204020204" pitchFamily="34" charset="-122"/>
                <a:ea typeface="微软雅黑" panose="020B0503020204020204" pitchFamily="34" charset="-122"/>
              </a:rPr>
              <a:t>2</a:t>
            </a:r>
            <a:r>
              <a:rPr lang="en-US" altLang="zh-CN" sz="2400" b="1" baseline="30000" dirty="0">
                <a:solidFill>
                  <a:srgbClr val="003399"/>
                </a:solidFill>
                <a:latin typeface="微软雅黑" panose="020B0503020204020204" pitchFamily="34" charset="-122"/>
                <a:ea typeface="微软雅黑" panose="020B0503020204020204" pitchFamily="34" charset="-122"/>
              </a:rPr>
              <a:t>127</a:t>
            </a:r>
            <a:endParaRPr lang="zh-CN" altLang="en-US" b="1" dirty="0">
              <a:solidFill>
                <a:srgbClr val="003399"/>
              </a:solidFill>
              <a:latin typeface="微软雅黑" panose="020B0503020204020204" pitchFamily="34" charset="-122"/>
              <a:ea typeface="微软雅黑" panose="020B0503020204020204" pitchFamily="34" charset="-122"/>
            </a:endParaRPr>
          </a:p>
        </p:txBody>
      </p:sp>
      <p:sp>
        <p:nvSpPr>
          <p:cNvPr id="41" name="Text Box 12"/>
          <p:cNvSpPr txBox="1">
            <a:spLocks noChangeArrowheads="1"/>
          </p:cNvSpPr>
          <p:nvPr/>
        </p:nvSpPr>
        <p:spPr bwMode="auto">
          <a:xfrm>
            <a:off x="2713367" y="5200594"/>
            <a:ext cx="1370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latin typeface="Arial" panose="020B0604020202020204" pitchFamily="34" charset="0"/>
                <a:ea typeface="黑体" panose="02010609060101010101" pitchFamily="49" charset="-122"/>
              </a:rPr>
              <a:t>-0.</a:t>
            </a:r>
            <a:r>
              <a:rPr lang="en-US" altLang="zh-CN" sz="2400" dirty="0">
                <a:solidFill>
                  <a:srgbClr val="FF0000"/>
                </a:solidFill>
                <a:latin typeface="Arial" panose="020B0604020202020204" pitchFamily="34" charset="0"/>
                <a:ea typeface="黑体" panose="02010609060101010101" pitchFamily="49" charset="-122"/>
              </a:rPr>
              <a:t>1</a:t>
            </a:r>
            <a:r>
              <a:rPr lang="en-US" altLang="zh-CN" sz="2400" dirty="0">
                <a:latin typeface="Arial" panose="020B0604020202020204" pitchFamily="34" charset="0"/>
                <a:ea typeface="黑体" panose="02010609060101010101" pitchFamily="49" charset="-122"/>
              </a:rPr>
              <a:t>0…0</a:t>
            </a:r>
            <a:r>
              <a:rPr lang="en-US" altLang="zh-CN" sz="2400" dirty="0"/>
              <a:t> </a:t>
            </a:r>
            <a:endParaRPr lang="zh-CN" altLang="en-US" sz="2400" dirty="0"/>
          </a:p>
        </p:txBody>
      </p:sp>
      <p:sp>
        <p:nvSpPr>
          <p:cNvPr id="42" name="矩形 41"/>
          <p:cNvSpPr/>
          <p:nvPr/>
        </p:nvSpPr>
        <p:spPr>
          <a:xfrm>
            <a:off x="3960659" y="5185388"/>
            <a:ext cx="36420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43" name="矩形 42"/>
          <p:cNvSpPr/>
          <p:nvPr/>
        </p:nvSpPr>
        <p:spPr>
          <a:xfrm>
            <a:off x="4210042" y="5214007"/>
            <a:ext cx="373820"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44" name="矩形 43"/>
          <p:cNvSpPr/>
          <p:nvPr/>
        </p:nvSpPr>
        <p:spPr>
          <a:xfrm>
            <a:off x="4396952" y="5205312"/>
            <a:ext cx="1281120" cy="461665"/>
          </a:xfrm>
          <a:prstGeom prst="rect">
            <a:avLst/>
          </a:prstGeom>
        </p:spPr>
        <p:txBody>
          <a:bodyPr wrap="none">
            <a:spAutoFit/>
          </a:bodyPr>
          <a:lstStyle/>
          <a:p>
            <a:r>
              <a:rPr lang="en-US" altLang="zh-CN" sz="2400" b="1" baseline="30000" dirty="0">
                <a:solidFill>
                  <a:prstClr val="black"/>
                </a:solidFill>
                <a:latin typeface="微软雅黑" panose="020B0503020204020204" pitchFamily="34" charset="-122"/>
                <a:ea typeface="微软雅黑" panose="020B0503020204020204" pitchFamily="34" charset="-122"/>
              </a:rPr>
              <a:t>00┄0</a:t>
            </a:r>
            <a:r>
              <a:rPr lang="en-US" altLang="zh-CN" sz="2400" b="1" baseline="30000" dirty="0">
                <a:solidFill>
                  <a:srgbClr val="C00000"/>
                </a:solidFill>
                <a:latin typeface="微软雅黑" panose="020B0503020204020204" pitchFamily="34" charset="-122"/>
                <a:ea typeface="微软雅黑" panose="020B0503020204020204" pitchFamily="34" charset="-122"/>
              </a:rPr>
              <a:t>-10┄0</a:t>
            </a:r>
            <a:endParaRPr lang="zh-CN" altLang="en-US" b="1" dirty="0">
              <a:latin typeface="微软雅黑" panose="020B0503020204020204" pitchFamily="34" charset="-122"/>
              <a:ea typeface="微软雅黑" panose="020B0503020204020204" pitchFamily="34" charset="-122"/>
            </a:endParaRPr>
          </a:p>
        </p:txBody>
      </p:sp>
      <p:sp>
        <p:nvSpPr>
          <p:cNvPr id="45" name="矩形 44"/>
          <p:cNvSpPr/>
          <p:nvPr/>
        </p:nvSpPr>
        <p:spPr>
          <a:xfrm>
            <a:off x="5529968" y="5182048"/>
            <a:ext cx="412292" cy="461665"/>
          </a:xfrm>
          <a:prstGeom prst="rect">
            <a:avLst/>
          </a:prstGeom>
        </p:spPr>
        <p:txBody>
          <a:bodyPr wrap="none">
            <a:spAutoFit/>
          </a:bodyPr>
          <a:lstStyle/>
          <a:p>
            <a:r>
              <a:rPr lang="en-US" altLang="zh-CN" sz="2400"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6" name="矩形 45"/>
          <p:cNvSpPr/>
          <p:nvPr/>
        </p:nvSpPr>
        <p:spPr>
          <a:xfrm>
            <a:off x="5778503" y="5153712"/>
            <a:ext cx="117532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-(1/2) </a:t>
            </a:r>
            <a:endParaRPr lang="zh-CN" altLang="en-US" b="1" dirty="0">
              <a:latin typeface="微软雅黑" panose="020B0503020204020204" pitchFamily="34" charset="-122"/>
              <a:ea typeface="微软雅黑" panose="020B0503020204020204" pitchFamily="34" charset="-122"/>
            </a:endParaRPr>
          </a:p>
        </p:txBody>
      </p:sp>
      <p:sp>
        <p:nvSpPr>
          <p:cNvPr id="47" name="矩形 46"/>
          <p:cNvSpPr/>
          <p:nvPr/>
        </p:nvSpPr>
        <p:spPr>
          <a:xfrm>
            <a:off x="6731792" y="5115861"/>
            <a:ext cx="36420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48" name="矩形 47"/>
          <p:cNvSpPr/>
          <p:nvPr/>
        </p:nvSpPr>
        <p:spPr>
          <a:xfrm>
            <a:off x="6988027" y="5153712"/>
            <a:ext cx="843501"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2</a:t>
            </a:r>
            <a:r>
              <a:rPr lang="en-US" altLang="zh-CN" sz="2400" b="1" baseline="30000" dirty="0">
                <a:solidFill>
                  <a:prstClr val="black"/>
                </a:solidFill>
                <a:latin typeface="微软雅黑" panose="020B0503020204020204" pitchFamily="34" charset="-122"/>
                <a:ea typeface="微软雅黑" panose="020B0503020204020204" pitchFamily="34" charset="-122"/>
              </a:rPr>
              <a:t>-128</a:t>
            </a:r>
            <a:endParaRPr lang="zh-CN" altLang="en-US" b="1" dirty="0">
              <a:latin typeface="微软雅黑" panose="020B0503020204020204" pitchFamily="34" charset="-122"/>
              <a:ea typeface="微软雅黑" panose="020B0503020204020204" pitchFamily="34" charset="-122"/>
            </a:endParaRPr>
          </a:p>
        </p:txBody>
      </p:sp>
      <p:sp>
        <p:nvSpPr>
          <p:cNvPr id="53" name="矩形 52"/>
          <p:cNvSpPr/>
          <p:nvPr/>
        </p:nvSpPr>
        <p:spPr>
          <a:xfrm>
            <a:off x="7650761" y="4086096"/>
            <a:ext cx="412292" cy="461665"/>
          </a:xfrm>
          <a:prstGeom prst="rect">
            <a:avLst/>
          </a:prstGeom>
        </p:spPr>
        <p:txBody>
          <a:bodyPr wrap="none">
            <a:spAutoFit/>
          </a:bodyPr>
          <a:lstStyle/>
          <a:p>
            <a:r>
              <a:rPr lang="en-US" altLang="zh-CN" sz="2400"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54" name="矩形 53"/>
          <p:cNvSpPr/>
          <p:nvPr/>
        </p:nvSpPr>
        <p:spPr>
          <a:xfrm>
            <a:off x="7927194" y="4121738"/>
            <a:ext cx="843501" cy="461665"/>
          </a:xfrm>
          <a:prstGeom prst="rect">
            <a:avLst/>
          </a:prstGeom>
        </p:spPr>
        <p:txBody>
          <a:bodyPr wrap="none">
            <a:spAutoFit/>
          </a:bodyPr>
          <a:lstStyle/>
          <a:p>
            <a:r>
              <a:rPr lang="en-US" altLang="zh-CN" sz="2400" b="1" dirty="0">
                <a:solidFill>
                  <a:srgbClr val="003399"/>
                </a:solidFill>
                <a:latin typeface="微软雅黑" panose="020B0503020204020204" pitchFamily="34" charset="-122"/>
                <a:ea typeface="微软雅黑" panose="020B0503020204020204" pitchFamily="34" charset="-122"/>
              </a:rPr>
              <a:t>2</a:t>
            </a:r>
            <a:r>
              <a:rPr lang="en-US" altLang="zh-CN" sz="2400" b="1" baseline="30000" dirty="0">
                <a:solidFill>
                  <a:srgbClr val="003399"/>
                </a:solidFill>
                <a:latin typeface="微软雅黑" panose="020B0503020204020204" pitchFamily="34" charset="-122"/>
                <a:ea typeface="微软雅黑" panose="020B0503020204020204" pitchFamily="34" charset="-122"/>
              </a:rPr>
              <a:t>-129</a:t>
            </a:r>
            <a:endParaRPr lang="zh-CN" altLang="en-US" b="1" dirty="0">
              <a:solidFill>
                <a:srgbClr val="003399"/>
              </a:solidFill>
              <a:latin typeface="微软雅黑" panose="020B0503020204020204" pitchFamily="34" charset="-122"/>
              <a:ea typeface="微软雅黑" panose="020B0503020204020204" pitchFamily="34" charset="-122"/>
            </a:endParaRPr>
          </a:p>
        </p:txBody>
      </p:sp>
      <p:sp>
        <p:nvSpPr>
          <p:cNvPr id="55" name="矩形 54"/>
          <p:cNvSpPr/>
          <p:nvPr/>
        </p:nvSpPr>
        <p:spPr>
          <a:xfrm>
            <a:off x="7749271" y="5153712"/>
            <a:ext cx="412292" cy="461665"/>
          </a:xfrm>
          <a:prstGeom prst="rect">
            <a:avLst/>
          </a:prstGeom>
        </p:spPr>
        <p:txBody>
          <a:bodyPr wrap="none">
            <a:spAutoFit/>
          </a:bodyPr>
          <a:lstStyle/>
          <a:p>
            <a:r>
              <a:rPr lang="en-US" altLang="zh-CN" sz="2400"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56" name="矩形 55"/>
          <p:cNvSpPr/>
          <p:nvPr/>
        </p:nvSpPr>
        <p:spPr>
          <a:xfrm>
            <a:off x="8049283" y="5182047"/>
            <a:ext cx="978153" cy="461665"/>
          </a:xfrm>
          <a:prstGeom prst="rect">
            <a:avLst/>
          </a:prstGeom>
        </p:spPr>
        <p:txBody>
          <a:bodyPr wrap="none">
            <a:spAutoFit/>
          </a:bodyPr>
          <a:lstStyle/>
          <a:p>
            <a:r>
              <a:rPr lang="en-US" altLang="zh-CN" sz="2400" b="1" dirty="0">
                <a:solidFill>
                  <a:srgbClr val="003399"/>
                </a:solidFill>
                <a:latin typeface="微软雅黑" panose="020B0503020204020204" pitchFamily="34" charset="-122"/>
                <a:ea typeface="微软雅黑" panose="020B0503020204020204" pitchFamily="34" charset="-122"/>
              </a:rPr>
              <a:t>-2</a:t>
            </a:r>
            <a:r>
              <a:rPr lang="en-US" altLang="zh-CN" sz="2400" b="1" baseline="30000" dirty="0">
                <a:solidFill>
                  <a:srgbClr val="003399"/>
                </a:solidFill>
                <a:latin typeface="微软雅黑" panose="020B0503020204020204" pitchFamily="34" charset="-122"/>
                <a:ea typeface="微软雅黑" panose="020B0503020204020204" pitchFamily="34" charset="-122"/>
              </a:rPr>
              <a:t>-129</a:t>
            </a:r>
            <a:endParaRPr lang="zh-CN" altLang="en-US" b="1" dirty="0">
              <a:solidFill>
                <a:srgbClr val="003399"/>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4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4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4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4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5" grpId="0"/>
      <p:bldP spid="17" grpId="0"/>
      <p:bldP spid="19" grpId="0"/>
      <p:bldP spid="21" grpId="0"/>
      <p:bldP spid="22"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53" grpId="0"/>
      <p:bldP spid="54" grpId="0"/>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浮点数的表示范围</a:t>
            </a:r>
            <a:endParaRPr lang="zh-CN" altLang="en-US" dirty="0"/>
          </a:p>
        </p:txBody>
      </p:sp>
      <p:sp>
        <p:nvSpPr>
          <p:cNvPr id="3" name="内容占位符 2"/>
          <p:cNvSpPr>
            <a:spLocks noGrp="1"/>
          </p:cNvSpPr>
          <p:nvPr>
            <p:ph idx="1"/>
          </p:nvPr>
        </p:nvSpPr>
        <p:spPr/>
        <p:txBody>
          <a:bodyPr/>
          <a:lstStyle/>
          <a:p>
            <a:r>
              <a:rPr lang="zh-CN" altLang="en-US" dirty="0">
                <a:ea typeface="黑体" panose="02010609060101010101" pitchFamily="49" charset="-122"/>
              </a:rPr>
              <a:t>最大正数：</a:t>
            </a:r>
            <a:endParaRPr lang="en-US" altLang="zh-CN" dirty="0">
              <a:ea typeface="黑体" panose="02010609060101010101" pitchFamily="49" charset="-122"/>
            </a:endParaRPr>
          </a:p>
          <a:p>
            <a:r>
              <a:rPr lang="zh-CN" altLang="en-US" dirty="0">
                <a:ea typeface="黑体" panose="02010609060101010101" pitchFamily="49" charset="-122"/>
              </a:rPr>
              <a:t>最小正数：</a:t>
            </a:r>
            <a:endParaRPr lang="en-US" altLang="zh-CN" dirty="0">
              <a:ea typeface="黑体" panose="02010609060101010101" pitchFamily="49" charset="-122"/>
            </a:endParaRPr>
          </a:p>
          <a:p>
            <a:r>
              <a:rPr lang="zh-CN" altLang="en-US" dirty="0">
                <a:ea typeface="黑体" panose="02010609060101010101" pitchFamily="49" charset="-122"/>
              </a:rPr>
              <a:t>最小负数：</a:t>
            </a:r>
            <a:endParaRPr lang="en-US" altLang="zh-CN" dirty="0">
              <a:ea typeface="黑体" panose="02010609060101010101" pitchFamily="49" charset="-122"/>
            </a:endParaRPr>
          </a:p>
          <a:p>
            <a:r>
              <a:rPr lang="zh-CN" altLang="en-US" dirty="0">
                <a:ea typeface="黑体" panose="02010609060101010101" pitchFamily="49" charset="-122"/>
              </a:rPr>
              <a:t>最大负数：</a:t>
            </a:r>
            <a:endParaRPr lang="zh-CN" altLang="en-US" dirty="0">
              <a:ea typeface="黑体" panose="02010609060101010101" pitchFamily="49" charset="-122"/>
            </a:endParaRPr>
          </a:p>
        </p:txBody>
      </p:sp>
      <p:sp>
        <p:nvSpPr>
          <p:cNvPr id="8" name="Text Box 12"/>
          <p:cNvSpPr txBox="1">
            <a:spLocks noChangeArrowheads="1"/>
          </p:cNvSpPr>
          <p:nvPr/>
        </p:nvSpPr>
        <p:spPr bwMode="auto">
          <a:xfrm>
            <a:off x="2544011" y="1024045"/>
            <a:ext cx="1288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latin typeface="Arial" panose="020B0604020202020204" pitchFamily="34" charset="0"/>
                <a:ea typeface="黑体" panose="02010609060101010101" pitchFamily="49" charset="-122"/>
              </a:rPr>
              <a:t>0.11…1</a:t>
            </a:r>
            <a:r>
              <a:rPr lang="en-US" altLang="zh-CN" sz="2400" dirty="0"/>
              <a:t> </a:t>
            </a:r>
            <a:endParaRPr lang="zh-CN" altLang="en-US" sz="2400" dirty="0"/>
          </a:p>
        </p:txBody>
      </p:sp>
      <p:sp>
        <p:nvSpPr>
          <p:cNvPr id="13" name="矩形 12"/>
          <p:cNvSpPr/>
          <p:nvPr/>
        </p:nvSpPr>
        <p:spPr>
          <a:xfrm>
            <a:off x="3663209" y="995426"/>
            <a:ext cx="36420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15" name="矩形 14"/>
          <p:cNvSpPr/>
          <p:nvPr/>
        </p:nvSpPr>
        <p:spPr>
          <a:xfrm>
            <a:off x="3912592" y="1024045"/>
            <a:ext cx="373820"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17" name="矩形 16"/>
          <p:cNvSpPr/>
          <p:nvPr/>
        </p:nvSpPr>
        <p:spPr>
          <a:xfrm>
            <a:off x="4099502" y="1015350"/>
            <a:ext cx="1281120" cy="461665"/>
          </a:xfrm>
          <a:prstGeom prst="rect">
            <a:avLst/>
          </a:prstGeom>
        </p:spPr>
        <p:txBody>
          <a:bodyPr wrap="none">
            <a:spAutoFit/>
          </a:bodyPr>
          <a:lstStyle/>
          <a:p>
            <a:r>
              <a:rPr lang="en-US" altLang="zh-CN" sz="2400" b="1" baseline="30000" dirty="0">
                <a:solidFill>
                  <a:prstClr val="black"/>
                </a:solidFill>
                <a:latin typeface="微软雅黑" panose="020B0503020204020204" pitchFamily="34" charset="-122"/>
                <a:ea typeface="微软雅黑" panose="020B0503020204020204" pitchFamily="34" charset="-122"/>
              </a:rPr>
              <a:t>11┄</a:t>
            </a:r>
            <a:r>
              <a:rPr lang="en-US" altLang="zh-CN" sz="2400" b="1" baseline="30000" dirty="0">
                <a:latin typeface="微软雅黑" panose="020B0503020204020204" pitchFamily="34" charset="-122"/>
                <a:ea typeface="微软雅黑" panose="020B0503020204020204" pitchFamily="34" charset="-122"/>
              </a:rPr>
              <a:t>1</a:t>
            </a:r>
            <a:r>
              <a:rPr lang="en-US" altLang="zh-CN" sz="2400" b="1" baseline="30000" dirty="0">
                <a:solidFill>
                  <a:srgbClr val="C00000"/>
                </a:solidFill>
                <a:latin typeface="微软雅黑" panose="020B0503020204020204" pitchFamily="34" charset="-122"/>
                <a:ea typeface="微软雅黑" panose="020B0503020204020204" pitchFamily="34" charset="-122"/>
              </a:rPr>
              <a:t>-10┄0</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287759" y="1072340"/>
            <a:ext cx="412292" cy="461665"/>
          </a:xfrm>
          <a:prstGeom prst="rect">
            <a:avLst/>
          </a:prstGeom>
        </p:spPr>
        <p:txBody>
          <a:bodyPr wrap="none">
            <a:spAutoFit/>
          </a:bodyPr>
          <a:lstStyle/>
          <a:p>
            <a:r>
              <a:rPr lang="en-US" altLang="zh-CN" sz="2400"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1" name="矩形 20"/>
          <p:cNvSpPr/>
          <p:nvPr/>
        </p:nvSpPr>
        <p:spPr>
          <a:xfrm>
            <a:off x="5521304" y="1044004"/>
            <a:ext cx="137249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(1-2</a:t>
            </a:r>
            <a:r>
              <a:rPr lang="en-US" altLang="zh-CN" sz="2400" b="1" baseline="30000" dirty="0">
                <a:solidFill>
                  <a:prstClr val="black"/>
                </a:solidFill>
                <a:latin typeface="微软雅黑" panose="020B0503020204020204" pitchFamily="34" charset="-122"/>
                <a:ea typeface="微软雅黑" panose="020B0503020204020204" pitchFamily="34" charset="-122"/>
              </a:rPr>
              <a:t>-24</a:t>
            </a:r>
            <a:r>
              <a:rPr lang="en-US" altLang="zh-CN" sz="2400" b="1" dirty="0">
                <a:solidFill>
                  <a:prstClr val="black"/>
                </a:solidFill>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22" name="矩形 21"/>
          <p:cNvSpPr/>
          <p:nvPr/>
        </p:nvSpPr>
        <p:spPr>
          <a:xfrm>
            <a:off x="6723983" y="1006153"/>
            <a:ext cx="36420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24" name="矩形 23"/>
          <p:cNvSpPr/>
          <p:nvPr/>
        </p:nvSpPr>
        <p:spPr>
          <a:xfrm>
            <a:off x="6980218" y="1044004"/>
            <a:ext cx="75373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2</a:t>
            </a:r>
            <a:r>
              <a:rPr lang="en-US" altLang="zh-CN" sz="2400" b="1" baseline="30000" dirty="0">
                <a:solidFill>
                  <a:prstClr val="black"/>
                </a:solidFill>
                <a:latin typeface="微软雅黑" panose="020B0503020204020204" pitchFamily="34" charset="-122"/>
                <a:ea typeface="微软雅黑" panose="020B0503020204020204" pitchFamily="34" charset="-122"/>
              </a:rPr>
              <a:t>127</a:t>
            </a:r>
            <a:endParaRPr lang="zh-CN" altLang="en-US" b="1" dirty="0">
              <a:latin typeface="微软雅黑" panose="020B0503020204020204" pitchFamily="34" charset="-122"/>
              <a:ea typeface="微软雅黑" panose="020B0503020204020204" pitchFamily="34" charset="-122"/>
            </a:endParaRPr>
          </a:p>
        </p:txBody>
      </p:sp>
      <p:sp>
        <p:nvSpPr>
          <p:cNvPr id="25" name="Text Box 12"/>
          <p:cNvSpPr txBox="1">
            <a:spLocks noChangeArrowheads="1"/>
          </p:cNvSpPr>
          <p:nvPr/>
        </p:nvSpPr>
        <p:spPr bwMode="auto">
          <a:xfrm>
            <a:off x="2544011" y="1506122"/>
            <a:ext cx="1288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latin typeface="Arial" panose="020B0604020202020204" pitchFamily="34" charset="0"/>
                <a:ea typeface="黑体" panose="02010609060101010101" pitchFamily="49" charset="-122"/>
              </a:rPr>
              <a:t>0.</a:t>
            </a:r>
            <a:r>
              <a:rPr lang="en-US" altLang="zh-CN" sz="2400" dirty="0">
                <a:solidFill>
                  <a:srgbClr val="FF0000"/>
                </a:solidFill>
                <a:latin typeface="Arial" panose="020B0604020202020204" pitchFamily="34" charset="0"/>
                <a:ea typeface="黑体" panose="02010609060101010101" pitchFamily="49" charset="-122"/>
              </a:rPr>
              <a:t>1</a:t>
            </a:r>
            <a:r>
              <a:rPr lang="en-US" altLang="zh-CN" sz="2400" dirty="0">
                <a:latin typeface="Arial" panose="020B0604020202020204" pitchFamily="34" charset="0"/>
                <a:ea typeface="黑体" panose="02010609060101010101" pitchFamily="49" charset="-122"/>
              </a:rPr>
              <a:t>0…0</a:t>
            </a:r>
            <a:r>
              <a:rPr lang="en-US" altLang="zh-CN" sz="2400" dirty="0"/>
              <a:t> </a:t>
            </a:r>
            <a:endParaRPr lang="zh-CN" altLang="en-US" sz="2400" dirty="0"/>
          </a:p>
        </p:txBody>
      </p:sp>
      <p:sp>
        <p:nvSpPr>
          <p:cNvPr id="26" name="矩形 25"/>
          <p:cNvSpPr/>
          <p:nvPr/>
        </p:nvSpPr>
        <p:spPr>
          <a:xfrm>
            <a:off x="3663209" y="1477503"/>
            <a:ext cx="36420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27" name="矩形 26"/>
          <p:cNvSpPr/>
          <p:nvPr/>
        </p:nvSpPr>
        <p:spPr>
          <a:xfrm>
            <a:off x="3912592" y="1506122"/>
            <a:ext cx="373820"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28" name="矩形 27"/>
          <p:cNvSpPr/>
          <p:nvPr/>
        </p:nvSpPr>
        <p:spPr>
          <a:xfrm>
            <a:off x="4099502" y="1497427"/>
            <a:ext cx="1281120" cy="461665"/>
          </a:xfrm>
          <a:prstGeom prst="rect">
            <a:avLst/>
          </a:prstGeom>
        </p:spPr>
        <p:txBody>
          <a:bodyPr wrap="none">
            <a:spAutoFit/>
          </a:bodyPr>
          <a:lstStyle/>
          <a:p>
            <a:pPr lvl="0"/>
            <a:r>
              <a:rPr lang="en-US" altLang="zh-CN" sz="2400" b="1" baseline="30000" dirty="0">
                <a:solidFill>
                  <a:prstClr val="black"/>
                </a:solidFill>
                <a:latin typeface="微软雅黑" panose="020B0503020204020204" pitchFamily="34" charset="-122"/>
                <a:ea typeface="微软雅黑" panose="020B0503020204020204" pitchFamily="34" charset="-122"/>
              </a:rPr>
              <a:t>00┄0</a:t>
            </a:r>
            <a:r>
              <a:rPr lang="en-US" altLang="zh-CN" sz="2400" b="1" baseline="30000" dirty="0">
                <a:solidFill>
                  <a:srgbClr val="C00000"/>
                </a:solidFill>
                <a:latin typeface="微软雅黑" panose="020B0503020204020204" pitchFamily="34" charset="-122"/>
                <a:ea typeface="微软雅黑" panose="020B0503020204020204" pitchFamily="34" charset="-122"/>
              </a:rPr>
              <a:t>-10┄0</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a:xfrm>
            <a:off x="5287759" y="1554417"/>
            <a:ext cx="412292" cy="461665"/>
          </a:xfrm>
          <a:prstGeom prst="rect">
            <a:avLst/>
          </a:prstGeom>
        </p:spPr>
        <p:txBody>
          <a:bodyPr wrap="none">
            <a:spAutoFit/>
          </a:bodyPr>
          <a:lstStyle/>
          <a:p>
            <a:r>
              <a:rPr lang="en-US" altLang="zh-CN" sz="2400"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0" name="矩形 29"/>
          <p:cNvSpPr/>
          <p:nvPr/>
        </p:nvSpPr>
        <p:spPr>
          <a:xfrm>
            <a:off x="5521304" y="1526081"/>
            <a:ext cx="1040670"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(1/2) </a:t>
            </a:r>
            <a:endParaRPr lang="zh-CN" altLang="en-US" b="1" dirty="0">
              <a:latin typeface="微软雅黑" panose="020B0503020204020204" pitchFamily="34" charset="-122"/>
              <a:ea typeface="微软雅黑" panose="020B0503020204020204" pitchFamily="34" charset="-122"/>
            </a:endParaRPr>
          </a:p>
        </p:txBody>
      </p:sp>
      <p:sp>
        <p:nvSpPr>
          <p:cNvPr id="31" name="矩形 30"/>
          <p:cNvSpPr/>
          <p:nvPr/>
        </p:nvSpPr>
        <p:spPr>
          <a:xfrm>
            <a:off x="6377611" y="1488230"/>
            <a:ext cx="36420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32" name="矩形 31"/>
          <p:cNvSpPr/>
          <p:nvPr/>
        </p:nvSpPr>
        <p:spPr>
          <a:xfrm>
            <a:off x="6633846" y="1526081"/>
            <a:ext cx="843501"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2</a:t>
            </a:r>
            <a:r>
              <a:rPr lang="en-US" altLang="zh-CN" sz="2400" b="1" baseline="30000" dirty="0">
                <a:solidFill>
                  <a:prstClr val="black"/>
                </a:solidFill>
                <a:latin typeface="微软雅黑" panose="020B0503020204020204" pitchFamily="34" charset="-122"/>
                <a:ea typeface="微软雅黑" panose="020B0503020204020204" pitchFamily="34" charset="-122"/>
              </a:rPr>
              <a:t>-128</a:t>
            </a:r>
            <a:endParaRPr lang="zh-CN" altLang="en-US" b="1" dirty="0">
              <a:latin typeface="微软雅黑" panose="020B0503020204020204" pitchFamily="34" charset="-122"/>
              <a:ea typeface="微软雅黑" panose="020B0503020204020204" pitchFamily="34" charset="-122"/>
            </a:endParaRPr>
          </a:p>
        </p:txBody>
      </p:sp>
      <p:sp>
        <p:nvSpPr>
          <p:cNvPr id="33" name="Text Box 12"/>
          <p:cNvSpPr txBox="1">
            <a:spLocks noChangeArrowheads="1"/>
          </p:cNvSpPr>
          <p:nvPr/>
        </p:nvSpPr>
        <p:spPr bwMode="auto">
          <a:xfrm>
            <a:off x="2541887" y="2048346"/>
            <a:ext cx="1413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latin typeface="Arial" panose="020B0604020202020204" pitchFamily="34" charset="0"/>
                <a:ea typeface="黑体" panose="02010609060101010101" pitchFamily="49" charset="-122"/>
              </a:rPr>
              <a:t>-0.11…1</a:t>
            </a:r>
            <a:r>
              <a:rPr lang="en-US" altLang="zh-CN" sz="2400" dirty="0"/>
              <a:t> </a:t>
            </a:r>
            <a:endParaRPr lang="zh-CN" altLang="en-US" sz="2400" dirty="0"/>
          </a:p>
        </p:txBody>
      </p:sp>
      <p:sp>
        <p:nvSpPr>
          <p:cNvPr id="34" name="矩形 33"/>
          <p:cNvSpPr/>
          <p:nvPr/>
        </p:nvSpPr>
        <p:spPr>
          <a:xfrm>
            <a:off x="3789179" y="2033140"/>
            <a:ext cx="36420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35" name="矩形 34"/>
          <p:cNvSpPr/>
          <p:nvPr/>
        </p:nvSpPr>
        <p:spPr>
          <a:xfrm>
            <a:off x="4038562" y="2061759"/>
            <a:ext cx="373820"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36" name="矩形 35"/>
          <p:cNvSpPr/>
          <p:nvPr/>
        </p:nvSpPr>
        <p:spPr>
          <a:xfrm>
            <a:off x="4225472" y="2053064"/>
            <a:ext cx="1281120" cy="461665"/>
          </a:xfrm>
          <a:prstGeom prst="rect">
            <a:avLst/>
          </a:prstGeom>
        </p:spPr>
        <p:txBody>
          <a:bodyPr wrap="none">
            <a:spAutoFit/>
          </a:bodyPr>
          <a:lstStyle/>
          <a:p>
            <a:pPr lvl="0"/>
            <a:r>
              <a:rPr lang="en-US" altLang="zh-CN" sz="2400" b="1" baseline="30000" dirty="0">
                <a:solidFill>
                  <a:prstClr val="black"/>
                </a:solidFill>
                <a:latin typeface="微软雅黑" panose="020B0503020204020204" pitchFamily="34" charset="-122"/>
                <a:ea typeface="微软雅黑" panose="020B0503020204020204" pitchFamily="34" charset="-122"/>
              </a:rPr>
              <a:t>11┄1</a:t>
            </a:r>
            <a:r>
              <a:rPr lang="en-US" altLang="zh-CN" sz="2400" b="1" baseline="30000" dirty="0">
                <a:solidFill>
                  <a:srgbClr val="C00000"/>
                </a:solidFill>
                <a:latin typeface="微软雅黑" panose="020B0503020204020204" pitchFamily="34" charset="-122"/>
                <a:ea typeface="微软雅黑" panose="020B0503020204020204" pitchFamily="34" charset="-122"/>
              </a:rPr>
              <a:t>-10┄0</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7" name="矩形 36"/>
          <p:cNvSpPr/>
          <p:nvPr/>
        </p:nvSpPr>
        <p:spPr>
          <a:xfrm>
            <a:off x="5356554" y="2078019"/>
            <a:ext cx="412292" cy="461665"/>
          </a:xfrm>
          <a:prstGeom prst="rect">
            <a:avLst/>
          </a:prstGeom>
        </p:spPr>
        <p:txBody>
          <a:bodyPr wrap="none">
            <a:spAutoFit/>
          </a:bodyPr>
          <a:lstStyle/>
          <a:p>
            <a:r>
              <a:rPr lang="en-US" altLang="zh-CN" sz="2400"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8" name="矩形 37"/>
          <p:cNvSpPr/>
          <p:nvPr/>
        </p:nvSpPr>
        <p:spPr>
          <a:xfrm>
            <a:off x="5605089" y="2049683"/>
            <a:ext cx="1507144"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-(1-2</a:t>
            </a:r>
            <a:r>
              <a:rPr lang="en-US" altLang="zh-CN" sz="2400" b="1" baseline="30000" dirty="0">
                <a:solidFill>
                  <a:prstClr val="black"/>
                </a:solidFill>
                <a:latin typeface="微软雅黑" panose="020B0503020204020204" pitchFamily="34" charset="-122"/>
                <a:ea typeface="微软雅黑" panose="020B0503020204020204" pitchFamily="34" charset="-122"/>
              </a:rPr>
              <a:t>-24</a:t>
            </a:r>
            <a:r>
              <a:rPr lang="en-US" altLang="zh-CN" sz="2400" b="1" dirty="0">
                <a:solidFill>
                  <a:prstClr val="black"/>
                </a:solidFill>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39" name="矩形 38"/>
          <p:cNvSpPr/>
          <p:nvPr/>
        </p:nvSpPr>
        <p:spPr>
          <a:xfrm>
            <a:off x="6904750" y="2011832"/>
            <a:ext cx="36420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40" name="矩形 39"/>
          <p:cNvSpPr/>
          <p:nvPr/>
        </p:nvSpPr>
        <p:spPr>
          <a:xfrm>
            <a:off x="7160985" y="2049683"/>
            <a:ext cx="75373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2</a:t>
            </a:r>
            <a:r>
              <a:rPr lang="en-US" altLang="zh-CN" sz="2400" b="1" baseline="30000" dirty="0">
                <a:solidFill>
                  <a:prstClr val="black"/>
                </a:solidFill>
                <a:latin typeface="微软雅黑" panose="020B0503020204020204" pitchFamily="34" charset="-122"/>
                <a:ea typeface="微软雅黑" panose="020B0503020204020204" pitchFamily="34" charset="-122"/>
              </a:rPr>
              <a:t>127</a:t>
            </a:r>
            <a:endParaRPr lang="zh-CN" altLang="en-US" b="1" dirty="0">
              <a:latin typeface="微软雅黑" panose="020B0503020204020204" pitchFamily="34" charset="-122"/>
              <a:ea typeface="微软雅黑" panose="020B0503020204020204" pitchFamily="34" charset="-122"/>
            </a:endParaRPr>
          </a:p>
        </p:txBody>
      </p:sp>
      <p:sp>
        <p:nvSpPr>
          <p:cNvPr id="41" name="Text Box 12"/>
          <p:cNvSpPr txBox="1">
            <a:spLocks noChangeArrowheads="1"/>
          </p:cNvSpPr>
          <p:nvPr/>
        </p:nvSpPr>
        <p:spPr bwMode="auto">
          <a:xfrm>
            <a:off x="2541887" y="2530423"/>
            <a:ext cx="1370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latin typeface="Arial" panose="020B0604020202020204" pitchFamily="34" charset="0"/>
                <a:ea typeface="黑体" panose="02010609060101010101" pitchFamily="49" charset="-122"/>
              </a:rPr>
              <a:t>-0.</a:t>
            </a:r>
            <a:r>
              <a:rPr lang="en-US" altLang="zh-CN" sz="2400" dirty="0">
                <a:solidFill>
                  <a:srgbClr val="FF0000"/>
                </a:solidFill>
                <a:latin typeface="Arial" panose="020B0604020202020204" pitchFamily="34" charset="0"/>
                <a:ea typeface="黑体" panose="02010609060101010101" pitchFamily="49" charset="-122"/>
              </a:rPr>
              <a:t>1</a:t>
            </a:r>
            <a:r>
              <a:rPr lang="en-US" altLang="zh-CN" sz="2400" dirty="0">
                <a:latin typeface="Arial" panose="020B0604020202020204" pitchFamily="34" charset="0"/>
                <a:ea typeface="黑体" panose="02010609060101010101" pitchFamily="49" charset="-122"/>
              </a:rPr>
              <a:t>0…0</a:t>
            </a:r>
            <a:r>
              <a:rPr lang="en-US" altLang="zh-CN" sz="2400" dirty="0"/>
              <a:t> </a:t>
            </a:r>
            <a:endParaRPr lang="zh-CN" altLang="en-US" sz="2400" dirty="0"/>
          </a:p>
        </p:txBody>
      </p:sp>
      <p:sp>
        <p:nvSpPr>
          <p:cNvPr id="42" name="矩形 41"/>
          <p:cNvSpPr/>
          <p:nvPr/>
        </p:nvSpPr>
        <p:spPr>
          <a:xfrm>
            <a:off x="3789179" y="2515217"/>
            <a:ext cx="36420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43" name="矩形 42"/>
          <p:cNvSpPr/>
          <p:nvPr/>
        </p:nvSpPr>
        <p:spPr>
          <a:xfrm>
            <a:off x="4038562" y="2543836"/>
            <a:ext cx="373820"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44" name="矩形 43"/>
          <p:cNvSpPr/>
          <p:nvPr/>
        </p:nvSpPr>
        <p:spPr>
          <a:xfrm>
            <a:off x="4225472" y="2535141"/>
            <a:ext cx="1281120" cy="461665"/>
          </a:xfrm>
          <a:prstGeom prst="rect">
            <a:avLst/>
          </a:prstGeom>
        </p:spPr>
        <p:txBody>
          <a:bodyPr wrap="none">
            <a:spAutoFit/>
          </a:bodyPr>
          <a:lstStyle/>
          <a:p>
            <a:pPr lvl="0"/>
            <a:r>
              <a:rPr lang="en-US" altLang="zh-CN" sz="2400" b="1" baseline="30000" dirty="0">
                <a:solidFill>
                  <a:prstClr val="black"/>
                </a:solidFill>
                <a:latin typeface="微软雅黑" panose="020B0503020204020204" pitchFamily="34" charset="-122"/>
                <a:ea typeface="微软雅黑" panose="020B0503020204020204" pitchFamily="34" charset="-122"/>
              </a:rPr>
              <a:t>00┄0</a:t>
            </a:r>
            <a:r>
              <a:rPr lang="en-US" altLang="zh-CN" sz="2400" b="1" baseline="30000" dirty="0">
                <a:solidFill>
                  <a:srgbClr val="C00000"/>
                </a:solidFill>
                <a:latin typeface="微软雅黑" panose="020B0503020204020204" pitchFamily="34" charset="-122"/>
                <a:ea typeface="微软雅黑" panose="020B0503020204020204" pitchFamily="34" charset="-122"/>
              </a:rPr>
              <a:t>-10┄0</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a:xfrm>
            <a:off x="5356554" y="2560096"/>
            <a:ext cx="412292" cy="461665"/>
          </a:xfrm>
          <a:prstGeom prst="rect">
            <a:avLst/>
          </a:prstGeom>
        </p:spPr>
        <p:txBody>
          <a:bodyPr wrap="none">
            <a:spAutoFit/>
          </a:bodyPr>
          <a:lstStyle/>
          <a:p>
            <a:r>
              <a:rPr lang="en-US" altLang="zh-CN" sz="2400"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6" name="矩形 45"/>
          <p:cNvSpPr/>
          <p:nvPr/>
        </p:nvSpPr>
        <p:spPr>
          <a:xfrm>
            <a:off x="5605089" y="2531760"/>
            <a:ext cx="117532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-(1/2) </a:t>
            </a:r>
            <a:endParaRPr lang="zh-CN" altLang="en-US" b="1" dirty="0">
              <a:latin typeface="微软雅黑" panose="020B0503020204020204" pitchFamily="34" charset="-122"/>
              <a:ea typeface="微软雅黑" panose="020B0503020204020204" pitchFamily="34" charset="-122"/>
            </a:endParaRPr>
          </a:p>
        </p:txBody>
      </p:sp>
      <p:sp>
        <p:nvSpPr>
          <p:cNvPr id="47" name="矩形 46"/>
          <p:cNvSpPr/>
          <p:nvPr/>
        </p:nvSpPr>
        <p:spPr>
          <a:xfrm>
            <a:off x="6558378" y="2493909"/>
            <a:ext cx="364202"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x</a:t>
            </a:r>
            <a:endParaRPr lang="zh-CN" altLang="en-US" b="1" dirty="0">
              <a:latin typeface="微软雅黑" panose="020B0503020204020204" pitchFamily="34" charset="-122"/>
              <a:ea typeface="微软雅黑" panose="020B0503020204020204" pitchFamily="34" charset="-122"/>
            </a:endParaRPr>
          </a:p>
        </p:txBody>
      </p:sp>
      <p:sp>
        <p:nvSpPr>
          <p:cNvPr id="48" name="矩形 47"/>
          <p:cNvSpPr/>
          <p:nvPr/>
        </p:nvSpPr>
        <p:spPr>
          <a:xfrm>
            <a:off x="6814613" y="2531760"/>
            <a:ext cx="843501"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2</a:t>
            </a:r>
            <a:r>
              <a:rPr lang="en-US" altLang="zh-CN" sz="2400" b="1" baseline="30000" dirty="0">
                <a:solidFill>
                  <a:prstClr val="black"/>
                </a:solidFill>
                <a:latin typeface="微软雅黑" panose="020B0503020204020204" pitchFamily="34" charset="-122"/>
                <a:ea typeface="微软雅黑" panose="020B0503020204020204" pitchFamily="34" charset="-122"/>
              </a:rPr>
              <a:t>-128</a:t>
            </a:r>
            <a:endParaRPr lang="zh-CN" altLang="en-US" b="1" dirty="0">
              <a:latin typeface="微软雅黑" panose="020B0503020204020204" pitchFamily="34" charset="-122"/>
              <a:ea typeface="微软雅黑" panose="020B0503020204020204" pitchFamily="34" charset="-122"/>
            </a:endParaRPr>
          </a:p>
        </p:txBody>
      </p:sp>
      <p:sp>
        <p:nvSpPr>
          <p:cNvPr id="50" name="Text Box 15"/>
          <p:cNvSpPr txBox="1">
            <a:spLocks noChangeArrowheads="1"/>
          </p:cNvSpPr>
          <p:nvPr/>
        </p:nvSpPr>
        <p:spPr bwMode="auto">
          <a:xfrm>
            <a:off x="886511" y="5517588"/>
            <a:ext cx="10259951"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ts val="600"/>
              </a:spcBef>
            </a:pPr>
            <a:r>
              <a:rPr lang="zh-CN" altLang="en-US" sz="2400" dirty="0">
                <a:solidFill>
                  <a:srgbClr val="CC0000"/>
                </a:solidFill>
                <a:latin typeface="黑体" panose="02010609060101010101" pitchFamily="49" charset="-122"/>
                <a:ea typeface="黑体" panose="02010609060101010101" pitchFamily="49" charset="-122"/>
              </a:rPr>
              <a:t>机器</a:t>
            </a:r>
            <a:r>
              <a:rPr lang="en-US" altLang="zh-CN" sz="2400" dirty="0">
                <a:solidFill>
                  <a:srgbClr val="CC0000"/>
                </a:solidFill>
                <a:latin typeface="黑体" panose="02010609060101010101" pitchFamily="49" charset="-122"/>
                <a:ea typeface="黑体" panose="02010609060101010101" pitchFamily="49" charset="-122"/>
              </a:rPr>
              <a:t>0</a:t>
            </a:r>
            <a:r>
              <a:rPr lang="zh-CN" altLang="en-US" sz="2400" dirty="0">
                <a:solidFill>
                  <a:srgbClr val="CC0000"/>
                </a:solidFill>
                <a:latin typeface="黑体" panose="02010609060101010101" pitchFamily="49" charset="-122"/>
                <a:ea typeface="黑体" panose="02010609060101010101" pitchFamily="49" charset="-122"/>
              </a:rPr>
              <a:t>：尾数为</a:t>
            </a:r>
            <a:r>
              <a:rPr lang="en-US" altLang="zh-CN" sz="2400" dirty="0">
                <a:solidFill>
                  <a:srgbClr val="CC0000"/>
                </a:solidFill>
                <a:latin typeface="黑体" panose="02010609060101010101" pitchFamily="49" charset="-122"/>
                <a:ea typeface="黑体" panose="02010609060101010101" pitchFamily="49" charset="-122"/>
              </a:rPr>
              <a:t>0 </a:t>
            </a:r>
            <a:r>
              <a:rPr lang="zh-CN" altLang="en-US" sz="2400" dirty="0">
                <a:solidFill>
                  <a:srgbClr val="CC0000"/>
                </a:solidFill>
                <a:latin typeface="黑体" panose="02010609060101010101" pitchFamily="49" charset="-122"/>
                <a:ea typeface="黑体" panose="02010609060101010101" pitchFamily="49" charset="-122"/>
              </a:rPr>
              <a:t>或 落在下溢区中的数</a:t>
            </a:r>
            <a:endParaRPr lang="zh-CN" altLang="en-US" sz="2400" dirty="0">
              <a:solidFill>
                <a:srgbClr val="CC0000"/>
              </a:solidFill>
              <a:latin typeface="黑体" panose="02010609060101010101" pitchFamily="49" charset="-122"/>
              <a:ea typeface="黑体" panose="02010609060101010101" pitchFamily="49" charset="-122"/>
            </a:endParaRPr>
          </a:p>
          <a:p>
            <a:pPr>
              <a:spcBef>
                <a:spcPts val="600"/>
              </a:spcBef>
            </a:pPr>
            <a:r>
              <a:rPr lang="zh-CN" altLang="en-US" sz="2400" dirty="0">
                <a:solidFill>
                  <a:srgbClr val="CC0000"/>
                </a:solidFill>
                <a:latin typeface="黑体" panose="02010609060101010101" pitchFamily="49" charset="-122"/>
                <a:ea typeface="黑体" panose="02010609060101010101" pitchFamily="49" charset="-122"/>
              </a:rPr>
              <a:t>浮点数范围比定点数大，但数的个数没变多，故数之间更稀疏，且不均匀</a:t>
            </a:r>
            <a:endParaRPr lang="zh-CN" altLang="en-US" sz="2400" dirty="0">
              <a:solidFill>
                <a:srgbClr val="CC0000"/>
              </a:solidFill>
              <a:latin typeface="黑体" panose="02010609060101010101" pitchFamily="49" charset="-122"/>
              <a:ea typeface="黑体" panose="02010609060101010101" pitchFamily="49" charset="-122"/>
            </a:endParaRPr>
          </a:p>
        </p:txBody>
      </p:sp>
      <p:sp>
        <p:nvSpPr>
          <p:cNvPr id="52" name="AutoShape 16"/>
          <p:cNvSpPr>
            <a:spLocks noChangeAspect="1" noChangeArrowheads="1" noTextEdit="1"/>
          </p:cNvSpPr>
          <p:nvPr/>
        </p:nvSpPr>
        <p:spPr bwMode="auto">
          <a:xfrm>
            <a:off x="1007482" y="3272826"/>
            <a:ext cx="895470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 name="Rectangle 18"/>
          <p:cNvSpPr>
            <a:spLocks noChangeArrowheads="1"/>
          </p:cNvSpPr>
          <p:nvPr/>
        </p:nvSpPr>
        <p:spPr bwMode="auto">
          <a:xfrm>
            <a:off x="1005846" y="3278881"/>
            <a:ext cx="60527"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900" b="0">
                <a:solidFill>
                  <a:srgbClr val="000000"/>
                </a:solidFill>
              </a:rPr>
              <a:t> </a:t>
            </a:r>
            <a:endParaRPr lang="zh-CN" altLang="en-US"/>
          </a:p>
        </p:txBody>
      </p:sp>
      <p:sp>
        <p:nvSpPr>
          <p:cNvPr id="54" name="Rectangle 19"/>
          <p:cNvSpPr>
            <a:spLocks noChangeArrowheads="1"/>
          </p:cNvSpPr>
          <p:nvPr/>
        </p:nvSpPr>
        <p:spPr bwMode="auto">
          <a:xfrm>
            <a:off x="5311431" y="4053876"/>
            <a:ext cx="654344"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dirty="0">
                <a:solidFill>
                  <a:srgbClr val="000000"/>
                </a:solidFill>
                <a:latin typeface="黑体" panose="02010609060101010101" pitchFamily="49" charset="-122"/>
                <a:ea typeface="黑体" panose="02010609060101010101" pitchFamily="49" charset="-122"/>
              </a:rPr>
              <a:t>正下溢</a:t>
            </a:r>
            <a:endParaRPr lang="zh-CN" altLang="en-US" dirty="0">
              <a:latin typeface="黑体" panose="02010609060101010101" pitchFamily="49" charset="-122"/>
              <a:ea typeface="黑体" panose="02010609060101010101" pitchFamily="49" charset="-122"/>
            </a:endParaRPr>
          </a:p>
        </p:txBody>
      </p:sp>
      <p:sp>
        <p:nvSpPr>
          <p:cNvPr id="55" name="Rectangle 20"/>
          <p:cNvSpPr>
            <a:spLocks noChangeArrowheads="1"/>
          </p:cNvSpPr>
          <p:nvPr/>
        </p:nvSpPr>
        <p:spPr bwMode="auto">
          <a:xfrm>
            <a:off x="5913427" y="4047822"/>
            <a:ext cx="53983"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dirty="0">
                <a:solidFill>
                  <a:srgbClr val="000000"/>
                </a:solidFill>
              </a:rPr>
              <a:t> </a:t>
            </a:r>
            <a:endParaRPr lang="zh-CN" altLang="en-US" dirty="0"/>
          </a:p>
        </p:txBody>
      </p:sp>
      <p:sp>
        <p:nvSpPr>
          <p:cNvPr id="56" name="Rectangle 21"/>
          <p:cNvSpPr>
            <a:spLocks noChangeArrowheads="1"/>
          </p:cNvSpPr>
          <p:nvPr/>
        </p:nvSpPr>
        <p:spPr bwMode="auto">
          <a:xfrm>
            <a:off x="4482049" y="4038740"/>
            <a:ext cx="654344"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dirty="0">
                <a:solidFill>
                  <a:srgbClr val="000000"/>
                </a:solidFill>
                <a:latin typeface="黑体" panose="02010609060101010101" pitchFamily="49" charset="-122"/>
                <a:ea typeface="黑体" panose="02010609060101010101" pitchFamily="49" charset="-122"/>
              </a:rPr>
              <a:t>负下溢</a:t>
            </a:r>
            <a:endParaRPr lang="zh-CN" altLang="en-US" dirty="0">
              <a:latin typeface="黑体" panose="02010609060101010101" pitchFamily="49" charset="-122"/>
              <a:ea typeface="黑体" panose="02010609060101010101" pitchFamily="49" charset="-122"/>
            </a:endParaRPr>
          </a:p>
        </p:txBody>
      </p:sp>
      <p:sp>
        <p:nvSpPr>
          <p:cNvPr id="57" name="Rectangle 22"/>
          <p:cNvSpPr>
            <a:spLocks noChangeArrowheads="1"/>
          </p:cNvSpPr>
          <p:nvPr/>
        </p:nvSpPr>
        <p:spPr bwMode="auto">
          <a:xfrm>
            <a:off x="5084046" y="4032685"/>
            <a:ext cx="53983"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58" name="Rectangle 23"/>
          <p:cNvSpPr>
            <a:spLocks noChangeArrowheads="1"/>
          </p:cNvSpPr>
          <p:nvPr/>
        </p:nvSpPr>
        <p:spPr bwMode="auto">
          <a:xfrm>
            <a:off x="1377186" y="4462565"/>
            <a:ext cx="1702931" cy="434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9" name="Rectangle 24"/>
          <p:cNvSpPr>
            <a:spLocks noChangeArrowheads="1"/>
          </p:cNvSpPr>
          <p:nvPr/>
        </p:nvSpPr>
        <p:spPr bwMode="auto">
          <a:xfrm>
            <a:off x="1537501" y="4551871"/>
            <a:ext cx="81793"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dirty="0">
                <a:solidFill>
                  <a:srgbClr val="000000"/>
                </a:solidFill>
              </a:rPr>
              <a:t>-</a:t>
            </a:r>
            <a:endParaRPr lang="en-US" altLang="zh-CN" dirty="0"/>
          </a:p>
        </p:txBody>
      </p:sp>
      <p:sp>
        <p:nvSpPr>
          <p:cNvPr id="60" name="Rectangle 25"/>
          <p:cNvSpPr>
            <a:spLocks noChangeArrowheads="1"/>
          </p:cNvSpPr>
          <p:nvPr/>
        </p:nvSpPr>
        <p:spPr bwMode="auto">
          <a:xfrm>
            <a:off x="1616022" y="4551871"/>
            <a:ext cx="265009"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900" b="0">
                <a:solidFill>
                  <a:srgbClr val="000000"/>
                </a:solidFill>
              </a:rPr>
              <a:t> </a:t>
            </a:r>
            <a:r>
              <a:rPr lang="en-US" altLang="zh-CN" sz="1900" b="0">
                <a:solidFill>
                  <a:srgbClr val="000000"/>
                </a:solidFill>
              </a:rPr>
              <a:t>(1</a:t>
            </a:r>
            <a:endParaRPr lang="en-US" altLang="zh-CN"/>
          </a:p>
        </p:txBody>
      </p:sp>
      <p:sp>
        <p:nvSpPr>
          <p:cNvPr id="61" name="Rectangle 26"/>
          <p:cNvSpPr>
            <a:spLocks noChangeArrowheads="1"/>
          </p:cNvSpPr>
          <p:nvPr/>
        </p:nvSpPr>
        <p:spPr bwMode="auto">
          <a:xfrm>
            <a:off x="1869580" y="4551871"/>
            <a:ext cx="81793"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a:t>
            </a:r>
            <a:endParaRPr lang="en-US" altLang="zh-CN"/>
          </a:p>
        </p:txBody>
      </p:sp>
      <p:sp>
        <p:nvSpPr>
          <p:cNvPr id="62" name="Rectangle 27"/>
          <p:cNvSpPr>
            <a:spLocks noChangeArrowheads="1"/>
          </p:cNvSpPr>
          <p:nvPr/>
        </p:nvSpPr>
        <p:spPr bwMode="auto">
          <a:xfrm>
            <a:off x="1948102" y="4551871"/>
            <a:ext cx="121054"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2</a:t>
            </a:r>
            <a:endParaRPr lang="en-US" altLang="zh-CN"/>
          </a:p>
        </p:txBody>
      </p:sp>
      <p:sp>
        <p:nvSpPr>
          <p:cNvPr id="63" name="Rectangle 28"/>
          <p:cNvSpPr>
            <a:spLocks noChangeArrowheads="1"/>
          </p:cNvSpPr>
          <p:nvPr/>
        </p:nvSpPr>
        <p:spPr bwMode="auto">
          <a:xfrm>
            <a:off x="2064248" y="4509489"/>
            <a:ext cx="55619" cy="198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b="0">
                <a:solidFill>
                  <a:srgbClr val="000000"/>
                </a:solidFill>
              </a:rPr>
              <a:t>-</a:t>
            </a:r>
            <a:endParaRPr lang="en-US" altLang="zh-CN"/>
          </a:p>
        </p:txBody>
      </p:sp>
      <p:sp>
        <p:nvSpPr>
          <p:cNvPr id="64" name="Rectangle 29"/>
          <p:cNvSpPr>
            <a:spLocks noChangeArrowheads="1"/>
          </p:cNvSpPr>
          <p:nvPr/>
        </p:nvSpPr>
        <p:spPr bwMode="auto">
          <a:xfrm>
            <a:off x="2116595" y="4509489"/>
            <a:ext cx="83429" cy="198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rPr>
              <a:t>2</a:t>
            </a:r>
            <a:endParaRPr lang="en-US" altLang="zh-CN"/>
          </a:p>
        </p:txBody>
      </p:sp>
      <p:sp>
        <p:nvSpPr>
          <p:cNvPr id="65" name="Rectangle 30"/>
          <p:cNvSpPr>
            <a:spLocks noChangeArrowheads="1"/>
          </p:cNvSpPr>
          <p:nvPr/>
        </p:nvSpPr>
        <p:spPr bwMode="auto">
          <a:xfrm>
            <a:off x="2195117" y="4509489"/>
            <a:ext cx="83429" cy="19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rPr>
              <a:t>4</a:t>
            </a:r>
            <a:endParaRPr lang="en-US" altLang="zh-CN"/>
          </a:p>
        </p:txBody>
      </p:sp>
      <p:sp>
        <p:nvSpPr>
          <p:cNvPr id="66" name="Rectangle 31"/>
          <p:cNvSpPr>
            <a:spLocks noChangeArrowheads="1"/>
          </p:cNvSpPr>
          <p:nvPr/>
        </p:nvSpPr>
        <p:spPr bwMode="auto">
          <a:xfrm>
            <a:off x="2273638" y="4551871"/>
            <a:ext cx="81793"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a:t>
            </a:r>
            <a:endParaRPr lang="en-US" altLang="zh-CN"/>
          </a:p>
        </p:txBody>
      </p:sp>
      <p:sp>
        <p:nvSpPr>
          <p:cNvPr id="67" name="Rectangle 32"/>
          <p:cNvSpPr>
            <a:spLocks noChangeArrowheads="1"/>
          </p:cNvSpPr>
          <p:nvPr/>
        </p:nvSpPr>
        <p:spPr bwMode="auto">
          <a:xfrm>
            <a:off x="2350523" y="4551871"/>
            <a:ext cx="60527"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900" b="0">
                <a:solidFill>
                  <a:srgbClr val="000000"/>
                </a:solidFill>
              </a:rPr>
              <a:t> </a:t>
            </a:r>
            <a:endParaRPr lang="zh-CN" altLang="en-US"/>
          </a:p>
        </p:txBody>
      </p:sp>
      <p:sp>
        <p:nvSpPr>
          <p:cNvPr id="68" name="Rectangle 33"/>
          <p:cNvSpPr>
            <a:spLocks noChangeArrowheads="1"/>
          </p:cNvSpPr>
          <p:nvPr/>
        </p:nvSpPr>
        <p:spPr bwMode="auto">
          <a:xfrm>
            <a:off x="2409414" y="4551871"/>
            <a:ext cx="178309" cy="21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400" b="0">
                <a:solidFill>
                  <a:srgbClr val="000000"/>
                </a:solidFill>
              </a:rPr>
              <a:t>×</a:t>
            </a:r>
            <a:endParaRPr lang="en-US" altLang="zh-CN" sz="1400"/>
          </a:p>
        </p:txBody>
      </p:sp>
      <p:sp>
        <p:nvSpPr>
          <p:cNvPr id="69" name="Rectangle 34"/>
          <p:cNvSpPr>
            <a:spLocks noChangeArrowheads="1"/>
          </p:cNvSpPr>
          <p:nvPr/>
        </p:nvSpPr>
        <p:spPr bwMode="auto">
          <a:xfrm>
            <a:off x="2540283" y="4551871"/>
            <a:ext cx="121054"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a:solidFill>
                  <a:srgbClr val="000000"/>
                </a:solidFill>
              </a:rPr>
              <a:t>2</a:t>
            </a:r>
            <a:endParaRPr lang="en-US" altLang="zh-CN"/>
          </a:p>
        </p:txBody>
      </p:sp>
      <p:sp>
        <p:nvSpPr>
          <p:cNvPr id="70" name="Rectangle 35"/>
          <p:cNvSpPr>
            <a:spLocks noChangeArrowheads="1"/>
          </p:cNvSpPr>
          <p:nvPr/>
        </p:nvSpPr>
        <p:spPr bwMode="auto">
          <a:xfrm>
            <a:off x="2658065" y="4509489"/>
            <a:ext cx="248651" cy="198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rPr>
              <a:t>127</a:t>
            </a:r>
            <a:endParaRPr lang="en-US" altLang="zh-CN"/>
          </a:p>
        </p:txBody>
      </p:sp>
      <p:sp>
        <p:nvSpPr>
          <p:cNvPr id="71" name="Rectangle 36"/>
          <p:cNvSpPr>
            <a:spLocks noChangeArrowheads="1"/>
          </p:cNvSpPr>
          <p:nvPr/>
        </p:nvSpPr>
        <p:spPr bwMode="auto">
          <a:xfrm>
            <a:off x="2891993" y="4509489"/>
            <a:ext cx="40897" cy="19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300" b="0">
                <a:solidFill>
                  <a:srgbClr val="000000"/>
                </a:solidFill>
              </a:rPr>
              <a:t> </a:t>
            </a:r>
            <a:endParaRPr lang="zh-CN" altLang="en-US"/>
          </a:p>
        </p:txBody>
      </p:sp>
      <p:sp>
        <p:nvSpPr>
          <p:cNvPr id="72" name="Rectangle 37"/>
          <p:cNvSpPr>
            <a:spLocks noChangeArrowheads="1"/>
          </p:cNvSpPr>
          <p:nvPr/>
        </p:nvSpPr>
        <p:spPr bwMode="auto">
          <a:xfrm>
            <a:off x="9149159" y="4495866"/>
            <a:ext cx="824474" cy="5343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3" name="Rectangle 38"/>
          <p:cNvSpPr>
            <a:spLocks noChangeArrowheads="1"/>
          </p:cNvSpPr>
          <p:nvPr/>
        </p:nvSpPr>
        <p:spPr bwMode="auto">
          <a:xfrm>
            <a:off x="9309474" y="4604850"/>
            <a:ext cx="436775"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dirty="0">
                <a:solidFill>
                  <a:srgbClr val="000000"/>
                </a:solidFill>
                <a:latin typeface="黑体" panose="02010609060101010101" pitchFamily="49" charset="-122"/>
                <a:ea typeface="黑体" panose="02010609060101010101" pitchFamily="49" charset="-122"/>
              </a:rPr>
              <a:t>数轴</a:t>
            </a:r>
            <a:endParaRPr lang="zh-CN" altLang="en-US" dirty="0">
              <a:latin typeface="黑体" panose="02010609060101010101" pitchFamily="49" charset="-122"/>
              <a:ea typeface="黑体" panose="02010609060101010101" pitchFamily="49" charset="-122"/>
            </a:endParaRPr>
          </a:p>
        </p:txBody>
      </p:sp>
      <p:sp>
        <p:nvSpPr>
          <p:cNvPr id="74" name="Rectangle 39"/>
          <p:cNvSpPr>
            <a:spLocks noChangeArrowheads="1"/>
          </p:cNvSpPr>
          <p:nvPr/>
        </p:nvSpPr>
        <p:spPr bwMode="auto">
          <a:xfrm>
            <a:off x="9710259" y="4598795"/>
            <a:ext cx="53983"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75" name="Rectangle 40"/>
          <p:cNvSpPr>
            <a:spLocks noChangeArrowheads="1"/>
          </p:cNvSpPr>
          <p:nvPr/>
        </p:nvSpPr>
        <p:spPr bwMode="auto">
          <a:xfrm>
            <a:off x="4977715" y="3275853"/>
            <a:ext cx="672339" cy="5010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6" name="Rectangle 41"/>
          <p:cNvSpPr>
            <a:spLocks noChangeArrowheads="1"/>
          </p:cNvSpPr>
          <p:nvPr/>
        </p:nvSpPr>
        <p:spPr bwMode="auto">
          <a:xfrm>
            <a:off x="5139665" y="3387864"/>
            <a:ext cx="217569"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dirty="0">
                <a:solidFill>
                  <a:srgbClr val="000000"/>
                </a:solidFill>
                <a:latin typeface="黑体" panose="02010609060101010101" pitchFamily="49" charset="-122"/>
                <a:ea typeface="黑体" panose="02010609060101010101" pitchFamily="49" charset="-122"/>
              </a:rPr>
              <a:t>零</a:t>
            </a:r>
            <a:endParaRPr lang="zh-CN" altLang="en-US" dirty="0">
              <a:latin typeface="黑体" panose="02010609060101010101" pitchFamily="49" charset="-122"/>
              <a:ea typeface="黑体" panose="02010609060101010101" pitchFamily="49" charset="-122"/>
            </a:endParaRPr>
          </a:p>
        </p:txBody>
      </p:sp>
      <p:sp>
        <p:nvSpPr>
          <p:cNvPr id="77" name="Rectangle 42"/>
          <p:cNvSpPr>
            <a:spLocks noChangeArrowheads="1"/>
          </p:cNvSpPr>
          <p:nvPr/>
        </p:nvSpPr>
        <p:spPr bwMode="auto">
          <a:xfrm>
            <a:off x="5340876" y="3380296"/>
            <a:ext cx="53983"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78" name="Rectangle 43"/>
          <p:cNvSpPr>
            <a:spLocks noChangeArrowheads="1"/>
          </p:cNvSpPr>
          <p:nvPr/>
        </p:nvSpPr>
        <p:spPr bwMode="auto">
          <a:xfrm>
            <a:off x="6436903" y="3325804"/>
            <a:ext cx="1617866" cy="4510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 name="Rectangle 44"/>
          <p:cNvSpPr>
            <a:spLocks noChangeArrowheads="1"/>
          </p:cNvSpPr>
          <p:nvPr/>
        </p:nvSpPr>
        <p:spPr bwMode="auto">
          <a:xfrm>
            <a:off x="6597217" y="3436302"/>
            <a:ext cx="1308688"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dirty="0">
                <a:solidFill>
                  <a:srgbClr val="000000"/>
                </a:solidFill>
                <a:latin typeface="黑体" panose="02010609060101010101" pitchFamily="49" charset="-122"/>
                <a:ea typeface="黑体" panose="02010609060101010101" pitchFamily="49" charset="-122"/>
              </a:rPr>
              <a:t>可表示的正数</a:t>
            </a:r>
            <a:endParaRPr lang="zh-CN" altLang="en-US" dirty="0">
              <a:latin typeface="黑体" panose="02010609060101010101" pitchFamily="49" charset="-122"/>
              <a:ea typeface="黑体" panose="02010609060101010101" pitchFamily="49" charset="-122"/>
            </a:endParaRPr>
          </a:p>
        </p:txBody>
      </p:sp>
      <p:sp>
        <p:nvSpPr>
          <p:cNvPr id="80" name="Rectangle 45"/>
          <p:cNvSpPr>
            <a:spLocks noChangeArrowheads="1"/>
          </p:cNvSpPr>
          <p:nvPr/>
        </p:nvSpPr>
        <p:spPr bwMode="auto">
          <a:xfrm>
            <a:off x="7799574" y="3430247"/>
            <a:ext cx="53983"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81" name="Rectangle 46"/>
          <p:cNvSpPr>
            <a:spLocks noChangeArrowheads="1"/>
          </p:cNvSpPr>
          <p:nvPr/>
        </p:nvSpPr>
        <p:spPr bwMode="auto">
          <a:xfrm>
            <a:off x="2492843" y="3375755"/>
            <a:ext cx="1549160" cy="4177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2" name="Rectangle 47"/>
          <p:cNvSpPr>
            <a:spLocks noChangeArrowheads="1"/>
          </p:cNvSpPr>
          <p:nvPr/>
        </p:nvSpPr>
        <p:spPr bwMode="auto">
          <a:xfrm>
            <a:off x="2654793" y="3483225"/>
            <a:ext cx="1308688"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dirty="0">
                <a:solidFill>
                  <a:srgbClr val="000000"/>
                </a:solidFill>
                <a:latin typeface="黑体" panose="02010609060101010101" pitchFamily="49" charset="-122"/>
                <a:ea typeface="黑体" panose="02010609060101010101" pitchFamily="49" charset="-122"/>
              </a:rPr>
              <a:t>可表示的负数</a:t>
            </a:r>
            <a:endParaRPr lang="zh-CN" altLang="en-US" dirty="0">
              <a:latin typeface="黑体" panose="02010609060101010101" pitchFamily="49" charset="-122"/>
              <a:ea typeface="黑体" panose="02010609060101010101" pitchFamily="49" charset="-122"/>
            </a:endParaRPr>
          </a:p>
        </p:txBody>
      </p:sp>
      <p:sp>
        <p:nvSpPr>
          <p:cNvPr id="83" name="Rectangle 48"/>
          <p:cNvSpPr>
            <a:spLocks noChangeArrowheads="1"/>
          </p:cNvSpPr>
          <p:nvPr/>
        </p:nvSpPr>
        <p:spPr bwMode="auto">
          <a:xfrm>
            <a:off x="3857151" y="3478684"/>
            <a:ext cx="53983"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84" name="Freeform 49"/>
          <p:cNvSpPr>
            <a:spLocks noEditPoints="1"/>
          </p:cNvSpPr>
          <p:nvPr/>
        </p:nvSpPr>
        <p:spPr bwMode="auto">
          <a:xfrm>
            <a:off x="1046743" y="4327849"/>
            <a:ext cx="8454127" cy="134716"/>
          </a:xfrm>
          <a:custGeom>
            <a:avLst/>
            <a:gdLst>
              <a:gd name="T0" fmla="*/ 4 w 10337"/>
              <a:gd name="T1" fmla="*/ 3 h 177"/>
              <a:gd name="T2" fmla="*/ 318 w 10337"/>
              <a:gd name="T3" fmla="*/ 3 h 177"/>
              <a:gd name="T4" fmla="*/ 318 w 10337"/>
              <a:gd name="T5" fmla="*/ 4 h 177"/>
              <a:gd name="T6" fmla="*/ 4 w 10337"/>
              <a:gd name="T7" fmla="*/ 4 h 177"/>
              <a:gd name="T8" fmla="*/ 4 w 10337"/>
              <a:gd name="T9" fmla="*/ 3 h 177"/>
              <a:gd name="T10" fmla="*/ 5 w 10337"/>
              <a:gd name="T11" fmla="*/ 6 h 177"/>
              <a:gd name="T12" fmla="*/ 0 w 10337"/>
              <a:gd name="T13" fmla="*/ 3 h 177"/>
              <a:gd name="T14" fmla="*/ 5 w 10337"/>
              <a:gd name="T15" fmla="*/ 0 h 177"/>
              <a:gd name="T16" fmla="*/ 5 w 10337"/>
              <a:gd name="T17" fmla="*/ 6 h 177"/>
              <a:gd name="T18" fmla="*/ 317 w 10337"/>
              <a:gd name="T19" fmla="*/ 0 h 177"/>
              <a:gd name="T20" fmla="*/ 323 w 10337"/>
              <a:gd name="T21" fmla="*/ 3 h 177"/>
              <a:gd name="T22" fmla="*/ 317 w 10337"/>
              <a:gd name="T23" fmla="*/ 6 h 177"/>
              <a:gd name="T24" fmla="*/ 317 w 10337"/>
              <a:gd name="T25" fmla="*/ 0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37"/>
              <a:gd name="T40" fmla="*/ 0 h 177"/>
              <a:gd name="T41" fmla="*/ 10337 w 10337"/>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37" h="177">
                <a:moveTo>
                  <a:pt x="136" y="65"/>
                </a:moveTo>
                <a:lnTo>
                  <a:pt x="10201" y="65"/>
                </a:lnTo>
                <a:lnTo>
                  <a:pt x="10201" y="109"/>
                </a:lnTo>
                <a:lnTo>
                  <a:pt x="136" y="109"/>
                </a:lnTo>
                <a:lnTo>
                  <a:pt x="136" y="65"/>
                </a:lnTo>
                <a:close/>
                <a:moveTo>
                  <a:pt x="164" y="177"/>
                </a:moveTo>
                <a:lnTo>
                  <a:pt x="0" y="88"/>
                </a:lnTo>
                <a:lnTo>
                  <a:pt x="164" y="0"/>
                </a:lnTo>
                <a:lnTo>
                  <a:pt x="164" y="177"/>
                </a:lnTo>
                <a:close/>
                <a:moveTo>
                  <a:pt x="10174" y="0"/>
                </a:moveTo>
                <a:lnTo>
                  <a:pt x="10337" y="88"/>
                </a:lnTo>
                <a:lnTo>
                  <a:pt x="10174" y="177"/>
                </a:lnTo>
                <a:lnTo>
                  <a:pt x="10174" y="0"/>
                </a:lnTo>
                <a:close/>
              </a:path>
            </a:pathLst>
          </a:custGeom>
          <a:solidFill>
            <a:srgbClr val="000000"/>
          </a:solidFill>
          <a:ln w="1588">
            <a:solidFill>
              <a:srgbClr val="000000"/>
            </a:solidFill>
            <a:prstDash val="solid"/>
            <a:round/>
          </a:ln>
        </p:spPr>
        <p:txBody>
          <a:bodyPr/>
          <a:lstStyle/>
          <a:p>
            <a:endParaRPr lang="zh-CN" altLang="en-US"/>
          </a:p>
        </p:txBody>
      </p:sp>
      <p:sp>
        <p:nvSpPr>
          <p:cNvPr id="85" name="Line 50"/>
          <p:cNvSpPr>
            <a:spLocks noChangeShapeType="1"/>
          </p:cNvSpPr>
          <p:nvPr/>
        </p:nvSpPr>
        <p:spPr bwMode="auto">
          <a:xfrm>
            <a:off x="5247632" y="3760226"/>
            <a:ext cx="0" cy="635739"/>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 name="Line 51"/>
          <p:cNvSpPr>
            <a:spLocks noChangeShapeType="1"/>
          </p:cNvSpPr>
          <p:nvPr/>
        </p:nvSpPr>
        <p:spPr bwMode="auto">
          <a:xfrm>
            <a:off x="2206568" y="3910078"/>
            <a:ext cx="0" cy="485886"/>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 name="Rectangle 52"/>
          <p:cNvSpPr>
            <a:spLocks noChangeArrowheads="1"/>
          </p:cNvSpPr>
          <p:nvPr/>
        </p:nvSpPr>
        <p:spPr bwMode="auto">
          <a:xfrm>
            <a:off x="3865330" y="4495866"/>
            <a:ext cx="996239" cy="4177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8" name="Rectangle 53"/>
          <p:cNvSpPr>
            <a:spLocks noChangeArrowheads="1"/>
          </p:cNvSpPr>
          <p:nvPr/>
        </p:nvSpPr>
        <p:spPr bwMode="auto">
          <a:xfrm>
            <a:off x="4027280" y="4585172"/>
            <a:ext cx="81793"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a:t>
            </a:r>
            <a:endParaRPr lang="en-US" altLang="zh-CN"/>
          </a:p>
        </p:txBody>
      </p:sp>
      <p:sp>
        <p:nvSpPr>
          <p:cNvPr id="89" name="Rectangle 54"/>
          <p:cNvSpPr>
            <a:spLocks noChangeArrowheads="1"/>
          </p:cNvSpPr>
          <p:nvPr/>
        </p:nvSpPr>
        <p:spPr bwMode="auto">
          <a:xfrm>
            <a:off x="4105802" y="4585172"/>
            <a:ext cx="121054"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2</a:t>
            </a:r>
            <a:endParaRPr lang="en-US" altLang="zh-CN"/>
          </a:p>
        </p:txBody>
      </p:sp>
      <p:sp>
        <p:nvSpPr>
          <p:cNvPr id="90" name="Rectangle 55"/>
          <p:cNvSpPr>
            <a:spLocks noChangeArrowheads="1"/>
          </p:cNvSpPr>
          <p:nvPr/>
        </p:nvSpPr>
        <p:spPr bwMode="auto">
          <a:xfrm>
            <a:off x="4223584" y="4542789"/>
            <a:ext cx="55619" cy="198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b="0">
                <a:solidFill>
                  <a:srgbClr val="000000"/>
                </a:solidFill>
              </a:rPr>
              <a:t>-</a:t>
            </a:r>
            <a:endParaRPr lang="en-US" altLang="zh-CN"/>
          </a:p>
        </p:txBody>
      </p:sp>
      <p:sp>
        <p:nvSpPr>
          <p:cNvPr id="91" name="Rectangle 56"/>
          <p:cNvSpPr>
            <a:spLocks noChangeArrowheads="1"/>
          </p:cNvSpPr>
          <p:nvPr/>
        </p:nvSpPr>
        <p:spPr bwMode="auto">
          <a:xfrm>
            <a:off x="4274295" y="4542789"/>
            <a:ext cx="248651" cy="198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latin typeface="黑体" panose="02010609060101010101" pitchFamily="49" charset="-122"/>
                <a:ea typeface="黑体" panose="02010609060101010101" pitchFamily="49" charset="-122"/>
              </a:rPr>
              <a:t>129</a:t>
            </a:r>
            <a:endParaRPr lang="en-US" altLang="zh-CN">
              <a:latin typeface="黑体" panose="02010609060101010101" pitchFamily="49" charset="-122"/>
              <a:ea typeface="黑体" panose="02010609060101010101" pitchFamily="49" charset="-122"/>
            </a:endParaRPr>
          </a:p>
        </p:txBody>
      </p:sp>
      <p:sp>
        <p:nvSpPr>
          <p:cNvPr id="92" name="Rectangle 57"/>
          <p:cNvSpPr>
            <a:spLocks noChangeArrowheads="1"/>
          </p:cNvSpPr>
          <p:nvPr/>
        </p:nvSpPr>
        <p:spPr bwMode="auto">
          <a:xfrm>
            <a:off x="4509859" y="4542789"/>
            <a:ext cx="40897" cy="19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300" b="0">
                <a:solidFill>
                  <a:srgbClr val="000000"/>
                </a:solidFill>
              </a:rPr>
              <a:t> </a:t>
            </a:r>
            <a:endParaRPr lang="zh-CN" altLang="en-US"/>
          </a:p>
        </p:txBody>
      </p:sp>
      <p:sp>
        <p:nvSpPr>
          <p:cNvPr id="93" name="Rectangle 58"/>
          <p:cNvSpPr>
            <a:spLocks noChangeArrowheads="1"/>
          </p:cNvSpPr>
          <p:nvPr/>
        </p:nvSpPr>
        <p:spPr bwMode="auto">
          <a:xfrm>
            <a:off x="5046421" y="4512516"/>
            <a:ext cx="554557" cy="4177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4" name="Rectangle 59"/>
          <p:cNvSpPr>
            <a:spLocks noChangeArrowheads="1"/>
          </p:cNvSpPr>
          <p:nvPr/>
        </p:nvSpPr>
        <p:spPr bwMode="auto">
          <a:xfrm>
            <a:off x="5208372" y="4601822"/>
            <a:ext cx="121054"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dirty="0">
                <a:solidFill>
                  <a:srgbClr val="000000"/>
                </a:solidFill>
              </a:rPr>
              <a:t>0</a:t>
            </a:r>
            <a:endParaRPr lang="en-US" altLang="zh-CN" dirty="0"/>
          </a:p>
        </p:txBody>
      </p:sp>
      <p:sp>
        <p:nvSpPr>
          <p:cNvPr id="95" name="Rectangle 60"/>
          <p:cNvSpPr>
            <a:spLocks noChangeArrowheads="1"/>
          </p:cNvSpPr>
          <p:nvPr/>
        </p:nvSpPr>
        <p:spPr bwMode="auto">
          <a:xfrm>
            <a:off x="5326153" y="4601822"/>
            <a:ext cx="60527"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900" b="0">
                <a:solidFill>
                  <a:srgbClr val="000000"/>
                </a:solidFill>
              </a:rPr>
              <a:t> </a:t>
            </a:r>
            <a:endParaRPr lang="zh-CN" altLang="en-US"/>
          </a:p>
        </p:txBody>
      </p:sp>
      <p:sp>
        <p:nvSpPr>
          <p:cNvPr id="96" name="Rectangle 61"/>
          <p:cNvSpPr>
            <a:spLocks noChangeArrowheads="1"/>
          </p:cNvSpPr>
          <p:nvPr/>
        </p:nvSpPr>
        <p:spPr bwMode="auto">
          <a:xfrm>
            <a:off x="5736754" y="4512516"/>
            <a:ext cx="813023" cy="4192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7" name="Rectangle 62"/>
          <p:cNvSpPr>
            <a:spLocks noChangeArrowheads="1"/>
          </p:cNvSpPr>
          <p:nvPr/>
        </p:nvSpPr>
        <p:spPr bwMode="auto">
          <a:xfrm>
            <a:off x="5898705" y="4601822"/>
            <a:ext cx="121054"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2</a:t>
            </a:r>
            <a:endParaRPr lang="en-US" altLang="zh-CN"/>
          </a:p>
        </p:txBody>
      </p:sp>
      <p:sp>
        <p:nvSpPr>
          <p:cNvPr id="98" name="Rectangle 63"/>
          <p:cNvSpPr>
            <a:spLocks noChangeArrowheads="1"/>
          </p:cNvSpPr>
          <p:nvPr/>
        </p:nvSpPr>
        <p:spPr bwMode="auto">
          <a:xfrm>
            <a:off x="6016487" y="4560953"/>
            <a:ext cx="55619" cy="198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b="0">
                <a:solidFill>
                  <a:srgbClr val="000000"/>
                </a:solidFill>
              </a:rPr>
              <a:t>-</a:t>
            </a:r>
            <a:endParaRPr lang="en-US" altLang="zh-CN"/>
          </a:p>
        </p:txBody>
      </p:sp>
      <p:sp>
        <p:nvSpPr>
          <p:cNvPr id="99" name="Rectangle 64"/>
          <p:cNvSpPr>
            <a:spLocks noChangeArrowheads="1"/>
          </p:cNvSpPr>
          <p:nvPr/>
        </p:nvSpPr>
        <p:spPr bwMode="auto">
          <a:xfrm>
            <a:off x="6068834" y="4560953"/>
            <a:ext cx="250287" cy="19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latin typeface="黑体" panose="02010609060101010101" pitchFamily="49" charset="-122"/>
                <a:ea typeface="黑体" panose="02010609060101010101" pitchFamily="49" charset="-122"/>
              </a:rPr>
              <a:t>129</a:t>
            </a:r>
            <a:endParaRPr lang="en-US" altLang="zh-CN">
              <a:latin typeface="黑体" panose="02010609060101010101" pitchFamily="49" charset="-122"/>
              <a:ea typeface="黑体" panose="02010609060101010101" pitchFamily="49" charset="-122"/>
            </a:endParaRPr>
          </a:p>
        </p:txBody>
      </p:sp>
      <p:sp>
        <p:nvSpPr>
          <p:cNvPr id="100" name="Rectangle 65"/>
          <p:cNvSpPr>
            <a:spLocks noChangeArrowheads="1"/>
          </p:cNvSpPr>
          <p:nvPr/>
        </p:nvSpPr>
        <p:spPr bwMode="auto">
          <a:xfrm>
            <a:off x="6302762" y="4560953"/>
            <a:ext cx="42532" cy="198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300" b="0">
                <a:solidFill>
                  <a:srgbClr val="000000"/>
                </a:solidFill>
              </a:rPr>
              <a:t> </a:t>
            </a:r>
            <a:endParaRPr lang="zh-CN" altLang="en-US"/>
          </a:p>
        </p:txBody>
      </p:sp>
      <p:sp>
        <p:nvSpPr>
          <p:cNvPr id="101" name="Rectangle 66"/>
          <p:cNvSpPr>
            <a:spLocks noChangeArrowheads="1"/>
          </p:cNvSpPr>
          <p:nvPr/>
        </p:nvSpPr>
        <p:spPr bwMode="auto">
          <a:xfrm>
            <a:off x="7276099" y="4464079"/>
            <a:ext cx="2003929" cy="4344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2" name="Rectangle 67"/>
          <p:cNvSpPr>
            <a:spLocks noChangeArrowheads="1"/>
          </p:cNvSpPr>
          <p:nvPr/>
        </p:nvSpPr>
        <p:spPr bwMode="auto">
          <a:xfrm>
            <a:off x="7438049" y="4551871"/>
            <a:ext cx="202847"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dirty="0">
                <a:solidFill>
                  <a:srgbClr val="000000"/>
                </a:solidFill>
              </a:rPr>
              <a:t>(1</a:t>
            </a:r>
            <a:endParaRPr lang="en-US" altLang="zh-CN" dirty="0"/>
          </a:p>
        </p:txBody>
      </p:sp>
      <p:sp>
        <p:nvSpPr>
          <p:cNvPr id="103" name="Rectangle 68"/>
          <p:cNvSpPr>
            <a:spLocks noChangeArrowheads="1"/>
          </p:cNvSpPr>
          <p:nvPr/>
        </p:nvSpPr>
        <p:spPr bwMode="auto">
          <a:xfrm>
            <a:off x="7632717" y="4551871"/>
            <a:ext cx="81793"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a:t>
            </a:r>
            <a:endParaRPr lang="en-US" altLang="zh-CN"/>
          </a:p>
        </p:txBody>
      </p:sp>
      <p:sp>
        <p:nvSpPr>
          <p:cNvPr id="104" name="Rectangle 69"/>
          <p:cNvSpPr>
            <a:spLocks noChangeArrowheads="1"/>
          </p:cNvSpPr>
          <p:nvPr/>
        </p:nvSpPr>
        <p:spPr bwMode="auto">
          <a:xfrm>
            <a:off x="7711238" y="4551871"/>
            <a:ext cx="121054"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2</a:t>
            </a:r>
            <a:endParaRPr lang="en-US" altLang="zh-CN"/>
          </a:p>
        </p:txBody>
      </p:sp>
      <p:sp>
        <p:nvSpPr>
          <p:cNvPr id="105" name="Rectangle 70"/>
          <p:cNvSpPr>
            <a:spLocks noChangeArrowheads="1"/>
          </p:cNvSpPr>
          <p:nvPr/>
        </p:nvSpPr>
        <p:spPr bwMode="auto">
          <a:xfrm>
            <a:off x="7829020" y="4509489"/>
            <a:ext cx="55619" cy="198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b="0">
                <a:solidFill>
                  <a:srgbClr val="000000"/>
                </a:solidFill>
              </a:rPr>
              <a:t>-</a:t>
            </a:r>
            <a:endParaRPr lang="en-US" altLang="zh-CN"/>
          </a:p>
        </p:txBody>
      </p:sp>
      <p:sp>
        <p:nvSpPr>
          <p:cNvPr id="106" name="Rectangle 71"/>
          <p:cNvSpPr>
            <a:spLocks noChangeArrowheads="1"/>
          </p:cNvSpPr>
          <p:nvPr/>
        </p:nvSpPr>
        <p:spPr bwMode="auto">
          <a:xfrm>
            <a:off x="7881367" y="4509489"/>
            <a:ext cx="83429" cy="19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ea typeface="黑体" panose="02010609060101010101" pitchFamily="49" charset="-122"/>
              </a:rPr>
              <a:t>2</a:t>
            </a:r>
            <a:endParaRPr lang="en-US" altLang="zh-CN">
              <a:ea typeface="黑体" panose="02010609060101010101" pitchFamily="49" charset="-122"/>
            </a:endParaRPr>
          </a:p>
        </p:txBody>
      </p:sp>
      <p:sp>
        <p:nvSpPr>
          <p:cNvPr id="107" name="Rectangle 72"/>
          <p:cNvSpPr>
            <a:spLocks noChangeArrowheads="1"/>
          </p:cNvSpPr>
          <p:nvPr/>
        </p:nvSpPr>
        <p:spPr bwMode="auto">
          <a:xfrm>
            <a:off x="7958253" y="4509489"/>
            <a:ext cx="83429" cy="19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rPr>
              <a:t>4</a:t>
            </a:r>
            <a:endParaRPr lang="en-US" altLang="zh-CN"/>
          </a:p>
        </p:txBody>
      </p:sp>
      <p:sp>
        <p:nvSpPr>
          <p:cNvPr id="108" name="Rectangle 73"/>
          <p:cNvSpPr>
            <a:spLocks noChangeArrowheads="1"/>
          </p:cNvSpPr>
          <p:nvPr/>
        </p:nvSpPr>
        <p:spPr bwMode="auto">
          <a:xfrm>
            <a:off x="8036774" y="4551871"/>
            <a:ext cx="81793"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dirty="0">
                <a:solidFill>
                  <a:srgbClr val="000000"/>
                </a:solidFill>
              </a:rPr>
              <a:t>)</a:t>
            </a:r>
            <a:endParaRPr lang="en-US" altLang="zh-CN" dirty="0"/>
          </a:p>
        </p:txBody>
      </p:sp>
      <p:sp>
        <p:nvSpPr>
          <p:cNvPr id="109" name="Rectangle 74"/>
          <p:cNvSpPr>
            <a:spLocks noChangeArrowheads="1"/>
          </p:cNvSpPr>
          <p:nvPr/>
        </p:nvSpPr>
        <p:spPr bwMode="auto">
          <a:xfrm>
            <a:off x="8115296" y="4551871"/>
            <a:ext cx="60527"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900" b="0">
                <a:solidFill>
                  <a:srgbClr val="000000"/>
                </a:solidFill>
              </a:rPr>
              <a:t> </a:t>
            </a:r>
            <a:endParaRPr lang="zh-CN" altLang="en-US"/>
          </a:p>
        </p:txBody>
      </p:sp>
      <p:sp>
        <p:nvSpPr>
          <p:cNvPr id="110" name="Rectangle 75"/>
          <p:cNvSpPr>
            <a:spLocks noChangeArrowheads="1"/>
          </p:cNvSpPr>
          <p:nvPr/>
        </p:nvSpPr>
        <p:spPr bwMode="auto">
          <a:xfrm>
            <a:off x="8174187" y="4551871"/>
            <a:ext cx="179945" cy="21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400" b="0">
                <a:solidFill>
                  <a:srgbClr val="000000"/>
                </a:solidFill>
              </a:rPr>
              <a:t>×</a:t>
            </a:r>
            <a:endParaRPr lang="en-US" altLang="zh-CN" sz="1400"/>
          </a:p>
        </p:txBody>
      </p:sp>
      <p:sp>
        <p:nvSpPr>
          <p:cNvPr id="111" name="Rectangle 76"/>
          <p:cNvSpPr>
            <a:spLocks noChangeArrowheads="1"/>
          </p:cNvSpPr>
          <p:nvPr/>
        </p:nvSpPr>
        <p:spPr bwMode="auto">
          <a:xfrm>
            <a:off x="8305055" y="4551871"/>
            <a:ext cx="121054" cy="2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900" b="0">
                <a:solidFill>
                  <a:srgbClr val="000000"/>
                </a:solidFill>
              </a:rPr>
              <a:t>2</a:t>
            </a:r>
            <a:endParaRPr lang="en-US" altLang="zh-CN"/>
          </a:p>
        </p:txBody>
      </p:sp>
      <p:sp>
        <p:nvSpPr>
          <p:cNvPr id="112" name="Rectangle 77"/>
          <p:cNvSpPr>
            <a:spLocks noChangeArrowheads="1"/>
          </p:cNvSpPr>
          <p:nvPr/>
        </p:nvSpPr>
        <p:spPr bwMode="auto">
          <a:xfrm>
            <a:off x="8422837" y="4509489"/>
            <a:ext cx="250287" cy="19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300">
                <a:solidFill>
                  <a:srgbClr val="000000"/>
                </a:solidFill>
              </a:rPr>
              <a:t>127</a:t>
            </a:r>
            <a:endParaRPr lang="en-US" altLang="zh-CN"/>
          </a:p>
        </p:txBody>
      </p:sp>
      <p:sp>
        <p:nvSpPr>
          <p:cNvPr id="113" name="Rectangle 78"/>
          <p:cNvSpPr>
            <a:spLocks noChangeArrowheads="1"/>
          </p:cNvSpPr>
          <p:nvPr/>
        </p:nvSpPr>
        <p:spPr bwMode="auto">
          <a:xfrm>
            <a:off x="8655129" y="4509489"/>
            <a:ext cx="40897" cy="19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300" b="0">
                <a:solidFill>
                  <a:srgbClr val="000000"/>
                </a:solidFill>
              </a:rPr>
              <a:t> </a:t>
            </a:r>
            <a:endParaRPr lang="zh-CN" altLang="en-US"/>
          </a:p>
        </p:txBody>
      </p:sp>
      <p:sp>
        <p:nvSpPr>
          <p:cNvPr id="114" name="Line 79"/>
          <p:cNvSpPr>
            <a:spLocks noChangeShapeType="1"/>
          </p:cNvSpPr>
          <p:nvPr/>
        </p:nvSpPr>
        <p:spPr bwMode="auto">
          <a:xfrm>
            <a:off x="4396985" y="3928242"/>
            <a:ext cx="0" cy="449558"/>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5" name="Rectangle 80"/>
          <p:cNvSpPr>
            <a:spLocks noChangeArrowheads="1"/>
          </p:cNvSpPr>
          <p:nvPr/>
        </p:nvSpPr>
        <p:spPr bwMode="auto">
          <a:xfrm>
            <a:off x="2226198" y="3940351"/>
            <a:ext cx="2156064" cy="434421"/>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6" name="Line 81"/>
          <p:cNvSpPr>
            <a:spLocks noChangeShapeType="1"/>
          </p:cNvSpPr>
          <p:nvPr/>
        </p:nvSpPr>
        <p:spPr bwMode="auto">
          <a:xfrm>
            <a:off x="6117910" y="3894942"/>
            <a:ext cx="0" cy="482859"/>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7" name="Line 82"/>
          <p:cNvSpPr>
            <a:spLocks noChangeShapeType="1"/>
          </p:cNvSpPr>
          <p:nvPr/>
        </p:nvSpPr>
        <p:spPr bwMode="auto">
          <a:xfrm>
            <a:off x="8326322" y="3908565"/>
            <a:ext cx="0" cy="452585"/>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8" name="Rectangle 83"/>
          <p:cNvSpPr>
            <a:spLocks noChangeArrowheads="1"/>
          </p:cNvSpPr>
          <p:nvPr/>
        </p:nvSpPr>
        <p:spPr bwMode="auto">
          <a:xfrm>
            <a:off x="6135904" y="3926729"/>
            <a:ext cx="2156064" cy="43442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9" name="Rectangle 84"/>
          <p:cNvSpPr>
            <a:spLocks noChangeArrowheads="1"/>
          </p:cNvSpPr>
          <p:nvPr/>
        </p:nvSpPr>
        <p:spPr bwMode="auto">
          <a:xfrm>
            <a:off x="6135904" y="3926729"/>
            <a:ext cx="2156064" cy="434421"/>
          </a:xfrm>
          <a:prstGeom prst="rect">
            <a:avLst/>
          </a:prstGeom>
          <a:noFill/>
          <a:ln w="11113">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0" name="Rectangle 85"/>
          <p:cNvSpPr>
            <a:spLocks noChangeArrowheads="1"/>
          </p:cNvSpPr>
          <p:nvPr/>
        </p:nvSpPr>
        <p:spPr bwMode="auto">
          <a:xfrm>
            <a:off x="8502994" y="4022089"/>
            <a:ext cx="654344"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dirty="0">
                <a:solidFill>
                  <a:srgbClr val="000000"/>
                </a:solidFill>
                <a:latin typeface="黑体" panose="02010609060101010101" pitchFamily="49" charset="-122"/>
                <a:ea typeface="黑体" panose="02010609060101010101" pitchFamily="49" charset="-122"/>
              </a:rPr>
              <a:t>正上溢</a:t>
            </a:r>
            <a:endParaRPr lang="zh-CN" altLang="en-US" dirty="0">
              <a:latin typeface="黑体" panose="02010609060101010101" pitchFamily="49" charset="-122"/>
              <a:ea typeface="黑体" panose="02010609060101010101" pitchFamily="49" charset="-122"/>
            </a:endParaRPr>
          </a:p>
        </p:txBody>
      </p:sp>
      <p:sp>
        <p:nvSpPr>
          <p:cNvPr id="121" name="Rectangle 86"/>
          <p:cNvSpPr>
            <a:spLocks noChangeArrowheads="1"/>
          </p:cNvSpPr>
          <p:nvPr/>
        </p:nvSpPr>
        <p:spPr bwMode="auto">
          <a:xfrm>
            <a:off x="9103355" y="4014521"/>
            <a:ext cx="53983"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122" name="Rectangle 87"/>
          <p:cNvSpPr>
            <a:spLocks noChangeArrowheads="1"/>
          </p:cNvSpPr>
          <p:nvPr/>
        </p:nvSpPr>
        <p:spPr bwMode="auto">
          <a:xfrm>
            <a:off x="1207057" y="4022089"/>
            <a:ext cx="654344"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dirty="0">
                <a:solidFill>
                  <a:srgbClr val="000000"/>
                </a:solidFill>
                <a:latin typeface="黑体" panose="02010609060101010101" pitchFamily="49" charset="-122"/>
                <a:ea typeface="黑体" panose="02010609060101010101" pitchFamily="49" charset="-122"/>
              </a:rPr>
              <a:t>负上溢</a:t>
            </a:r>
            <a:endParaRPr lang="zh-CN" altLang="en-US" dirty="0">
              <a:latin typeface="黑体" panose="02010609060101010101" pitchFamily="49" charset="-122"/>
              <a:ea typeface="黑体" panose="02010609060101010101" pitchFamily="49" charset="-122"/>
            </a:endParaRPr>
          </a:p>
        </p:txBody>
      </p:sp>
      <p:sp>
        <p:nvSpPr>
          <p:cNvPr id="123" name="Rectangle 88"/>
          <p:cNvSpPr>
            <a:spLocks noChangeArrowheads="1"/>
          </p:cNvSpPr>
          <p:nvPr/>
        </p:nvSpPr>
        <p:spPr bwMode="auto">
          <a:xfrm>
            <a:off x="1809053" y="4016035"/>
            <a:ext cx="53983"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700" b="0">
                <a:solidFill>
                  <a:srgbClr val="000000"/>
                </a:solidFill>
              </a:rPr>
              <a:t> </a:t>
            </a:r>
            <a:endParaRPr lang="zh-CN" altLang="en-US"/>
          </a:p>
        </p:txBody>
      </p:sp>
      <p:sp>
        <p:nvSpPr>
          <p:cNvPr id="124" name="矩形 123"/>
          <p:cNvSpPr/>
          <p:nvPr/>
        </p:nvSpPr>
        <p:spPr>
          <a:xfrm>
            <a:off x="7562042" y="2518155"/>
            <a:ext cx="412292" cy="461665"/>
          </a:xfrm>
          <a:prstGeom prst="rect">
            <a:avLst/>
          </a:prstGeom>
        </p:spPr>
        <p:txBody>
          <a:bodyPr wrap="none">
            <a:spAutoFit/>
          </a:bodyPr>
          <a:lstStyle/>
          <a:p>
            <a:r>
              <a:rPr lang="en-US" altLang="zh-CN" sz="2400"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27" name="矩形 126"/>
          <p:cNvSpPr/>
          <p:nvPr/>
        </p:nvSpPr>
        <p:spPr>
          <a:xfrm>
            <a:off x="7852013" y="2504550"/>
            <a:ext cx="978153"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-2</a:t>
            </a:r>
            <a:r>
              <a:rPr lang="en-US" altLang="zh-CN" sz="2400" b="1" baseline="30000" dirty="0">
                <a:solidFill>
                  <a:prstClr val="black"/>
                </a:solidFill>
                <a:latin typeface="微软雅黑" panose="020B0503020204020204" pitchFamily="34" charset="-122"/>
                <a:ea typeface="微软雅黑" panose="020B0503020204020204" pitchFamily="34" charset="-122"/>
              </a:rPr>
              <a:t>-129</a:t>
            </a:r>
            <a:endParaRPr lang="zh-CN" altLang="en-US" b="1" dirty="0">
              <a:latin typeface="微软雅黑" panose="020B0503020204020204" pitchFamily="34" charset="-122"/>
              <a:ea typeface="微软雅黑" panose="020B0503020204020204" pitchFamily="34" charset="-122"/>
            </a:endParaRPr>
          </a:p>
        </p:txBody>
      </p:sp>
      <p:sp>
        <p:nvSpPr>
          <p:cNvPr id="128" name="矩形 127"/>
          <p:cNvSpPr/>
          <p:nvPr/>
        </p:nvSpPr>
        <p:spPr>
          <a:xfrm>
            <a:off x="7387005" y="1515600"/>
            <a:ext cx="412292" cy="461665"/>
          </a:xfrm>
          <a:prstGeom prst="rect">
            <a:avLst/>
          </a:prstGeom>
        </p:spPr>
        <p:txBody>
          <a:bodyPr wrap="none">
            <a:spAutoFit/>
          </a:bodyPr>
          <a:lstStyle/>
          <a:p>
            <a:r>
              <a:rPr lang="en-US" altLang="zh-CN" sz="2400"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29" name="矩形 128"/>
          <p:cNvSpPr/>
          <p:nvPr/>
        </p:nvSpPr>
        <p:spPr>
          <a:xfrm>
            <a:off x="7676976" y="1501995"/>
            <a:ext cx="843501" cy="461665"/>
          </a:xfrm>
          <a:prstGeom prst="rect">
            <a:avLst/>
          </a:prstGeom>
        </p:spPr>
        <p:txBody>
          <a:bodyPr wrap="none">
            <a:spAutoFit/>
          </a:bodyPr>
          <a:lstStyle/>
          <a:p>
            <a:r>
              <a:rPr lang="en-US" altLang="zh-CN" sz="2400" b="1" dirty="0">
                <a:solidFill>
                  <a:prstClr val="black"/>
                </a:solidFill>
                <a:latin typeface="微软雅黑" panose="020B0503020204020204" pitchFamily="34" charset="-122"/>
                <a:ea typeface="微软雅黑" panose="020B0503020204020204" pitchFamily="34" charset="-122"/>
              </a:rPr>
              <a:t>2</a:t>
            </a:r>
            <a:r>
              <a:rPr lang="en-US" altLang="zh-CN" sz="2400" b="1" baseline="30000" dirty="0">
                <a:solidFill>
                  <a:prstClr val="black"/>
                </a:solidFill>
                <a:latin typeface="微软雅黑" panose="020B0503020204020204" pitchFamily="34" charset="-122"/>
                <a:ea typeface="微软雅黑" panose="020B0503020204020204" pitchFamily="34" charset="-122"/>
              </a:rPr>
              <a:t>-129</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8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1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7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1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8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2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2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6" grpId="0"/>
      <p:bldP spid="59" grpId="0"/>
      <p:bldP spid="60" grpId="0"/>
      <p:bldP spid="61" grpId="0"/>
      <p:bldP spid="62" grpId="0"/>
      <p:bldP spid="63" grpId="0"/>
      <p:bldP spid="64" grpId="0"/>
      <p:bldP spid="65" grpId="0"/>
      <p:bldP spid="66" grpId="0"/>
      <p:bldP spid="67" grpId="0"/>
      <p:bldP spid="68" grpId="0"/>
      <p:bldP spid="69" grpId="0"/>
      <p:bldP spid="70" grpId="0"/>
      <p:bldP spid="71" grpId="0"/>
      <p:bldP spid="73" grpId="0"/>
      <p:bldP spid="76" grpId="0"/>
      <p:bldP spid="79" grpId="0"/>
      <p:bldP spid="82" grpId="0"/>
      <p:bldP spid="84" grpId="0" animBg="1"/>
      <p:bldP spid="85" grpId="0" animBg="1"/>
      <p:bldP spid="86" grpId="0" animBg="1"/>
      <p:bldP spid="88" grpId="0"/>
      <p:bldP spid="89" grpId="0"/>
      <p:bldP spid="90" grpId="0"/>
      <p:bldP spid="91" grpId="0"/>
      <p:bldP spid="92" grpId="0"/>
      <p:bldP spid="94" grpId="0"/>
      <p:bldP spid="96" grpId="0" animBg="1"/>
      <p:bldP spid="97" grpId="0"/>
      <p:bldP spid="98" grpId="0"/>
      <p:bldP spid="99" grpId="0"/>
      <p:bldP spid="100" grpId="0"/>
      <p:bldP spid="101" grpId="0" animBg="1"/>
      <p:bldP spid="102" grpId="0"/>
      <p:bldP spid="103" grpId="0"/>
      <p:bldP spid="104" grpId="0"/>
      <p:bldP spid="105" grpId="0"/>
      <p:bldP spid="106" grpId="0"/>
      <p:bldP spid="107" grpId="0"/>
      <p:bldP spid="108" grpId="0"/>
      <p:bldP spid="109" grpId="0"/>
      <p:bldP spid="110" grpId="0"/>
      <p:bldP spid="111" grpId="0"/>
      <p:bldP spid="112" grpId="0"/>
      <p:bldP spid="113" grpId="0"/>
      <p:bldP spid="114" grpId="0" animBg="1"/>
      <p:bldP spid="115" grpId="0" animBg="1"/>
      <p:bldP spid="116" grpId="0" animBg="1"/>
      <p:bldP spid="117" grpId="0" animBg="1"/>
      <p:bldP spid="118" grpId="0" animBg="1"/>
      <p:bldP spid="120" grpId="0"/>
      <p:bldP spid="1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浮点数的表示格式</a:t>
            </a:r>
            <a:endParaRPr lang="zh-CN" altLang="en-US" dirty="0"/>
          </a:p>
        </p:txBody>
      </p:sp>
      <p:sp>
        <p:nvSpPr>
          <p:cNvPr id="3" name="内容占位符 2"/>
          <p:cNvSpPr>
            <a:spLocks noGrp="1"/>
          </p:cNvSpPr>
          <p:nvPr>
            <p:ph idx="1"/>
          </p:nvPr>
        </p:nvSpPr>
        <p:spPr/>
        <p:txBody>
          <a:bodyPr/>
          <a:lstStyle/>
          <a:p>
            <a:r>
              <a:rPr lang="zh-CN" altLang="en-US" dirty="0"/>
              <a:t>直到</a:t>
            </a:r>
            <a:r>
              <a:rPr lang="en-US" altLang="zh-CN" dirty="0"/>
              <a:t>80</a:t>
            </a:r>
            <a:r>
              <a:rPr lang="zh-CN" altLang="en-US" dirty="0"/>
              <a:t>年代初，各个机器内部的浮点数表示格式还没有统一</a:t>
            </a:r>
            <a:endParaRPr lang="zh-CN" altLang="en-US" dirty="0"/>
          </a:p>
          <a:p>
            <a:pPr lvl="1"/>
            <a:r>
              <a:rPr lang="zh-CN" altLang="en-US" dirty="0"/>
              <a:t>相互不兼容，机器之间传送数据时，带来麻烦 </a:t>
            </a:r>
            <a:endParaRPr lang="zh-CN" altLang="en-US" dirty="0"/>
          </a:p>
          <a:p>
            <a:endParaRPr lang="en-US" altLang="zh-CN" dirty="0"/>
          </a:p>
          <a:p>
            <a:r>
              <a:rPr lang="en-US" altLang="zh-CN" dirty="0"/>
              <a:t>1970</a:t>
            </a:r>
            <a:r>
              <a:rPr lang="zh-CN" altLang="en-US" dirty="0"/>
              <a:t>年代后期</a:t>
            </a:r>
            <a:r>
              <a:rPr lang="en-US" altLang="zh-CN" dirty="0"/>
              <a:t>, IEEE</a:t>
            </a:r>
            <a:r>
              <a:rPr lang="zh-CN" altLang="en-US" dirty="0"/>
              <a:t>成立委员会着手制定浮点数标准</a:t>
            </a:r>
            <a:endParaRPr lang="zh-CN" altLang="en-US" dirty="0"/>
          </a:p>
          <a:p>
            <a:endParaRPr lang="en-US" altLang="zh-CN" dirty="0"/>
          </a:p>
          <a:p>
            <a:r>
              <a:rPr lang="en-US" altLang="zh-CN" dirty="0"/>
              <a:t>1985</a:t>
            </a:r>
            <a:r>
              <a:rPr lang="zh-CN" altLang="en-US" dirty="0"/>
              <a:t>年完成浮点数标准</a:t>
            </a:r>
            <a:r>
              <a:rPr lang="en-US" altLang="zh-CN" dirty="0"/>
              <a:t>IEEE 754</a:t>
            </a:r>
            <a:r>
              <a:rPr lang="zh-CN" altLang="en-US" dirty="0"/>
              <a:t>的制定</a:t>
            </a:r>
            <a:endParaRPr lang="zh-CN" altLang="en-US" dirty="0"/>
          </a:p>
          <a:p>
            <a:endParaRPr lang="en-US" altLang="zh-CN" dirty="0"/>
          </a:p>
          <a:p>
            <a:r>
              <a:rPr lang="zh-CN" altLang="en-US" dirty="0"/>
              <a:t>现在所有计算机都采用</a:t>
            </a:r>
            <a:r>
              <a:rPr lang="en-US" altLang="zh-CN" dirty="0"/>
              <a:t>IEEE 754</a:t>
            </a:r>
            <a:r>
              <a:rPr lang="zh-CN" altLang="en-US" dirty="0"/>
              <a:t>来表示浮点数</a:t>
            </a:r>
            <a:endParaRPr lang="zh-CN" altLang="en-US"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lides">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lides">
      <a:majorFont>
        <a:latin typeface="Arial"/>
        <a:ea typeface="宋体"/>
        <a:cs typeface="Arial"/>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9828</Words>
  <Application>WPS 演示</Application>
  <PresentationFormat>宽屏</PresentationFormat>
  <Paragraphs>1245</Paragraphs>
  <Slides>41</Slides>
  <Notes>15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41</vt:i4>
      </vt:variant>
    </vt:vector>
  </HeadingPairs>
  <TitlesOfParts>
    <vt:vector size="58" baseType="lpstr">
      <vt:lpstr>Arial</vt:lpstr>
      <vt:lpstr>宋体</vt:lpstr>
      <vt:lpstr>Wingdings</vt:lpstr>
      <vt:lpstr>Times New Roman</vt:lpstr>
      <vt:lpstr>微软雅黑</vt:lpstr>
      <vt:lpstr>AngsanaUPC</vt:lpstr>
      <vt:lpstr>Microsoft Sans Serif</vt:lpstr>
      <vt:lpstr>黑体</vt:lpstr>
      <vt:lpstr>Arial Unicode MS</vt:lpstr>
      <vt:lpstr>Cambria Math</vt:lpstr>
      <vt:lpstr>Tahoma</vt:lpstr>
      <vt:lpstr>Monotype Sorts</vt:lpstr>
      <vt:lpstr>Wingdings</vt:lpstr>
      <vt:lpstr>Dotum</vt:lpstr>
      <vt:lpstr>Malgun Gothic</vt:lpstr>
      <vt:lpstr>幼圆</vt:lpstr>
      <vt:lpstr>slides</vt:lpstr>
      <vt:lpstr>第 5、6 讲</vt:lpstr>
      <vt:lpstr>学习内容</vt:lpstr>
      <vt:lpstr>实数的表示学习目标</vt:lpstr>
      <vt:lpstr>实数的表示</vt:lpstr>
      <vt:lpstr>浮点数的表示格式</vt:lpstr>
      <vt:lpstr>浮点数的表示格式</vt:lpstr>
      <vt:lpstr>浮点数的表示范围</vt:lpstr>
      <vt:lpstr>浮点数的表示范围</vt:lpstr>
      <vt:lpstr>浮点数的表示格式</vt:lpstr>
      <vt:lpstr>回顾与练习</vt:lpstr>
      <vt:lpstr>浮点数的规格化</vt:lpstr>
      <vt:lpstr>浮点数的规格化</vt:lpstr>
      <vt:lpstr>回顾与练习</vt:lpstr>
      <vt:lpstr>IEEE754浮点数标准</vt:lpstr>
      <vt:lpstr>IEEE754浮点数标准</vt:lpstr>
      <vt:lpstr>IEEE754浮点数标准-真值转换成浮点数格式</vt:lpstr>
      <vt:lpstr>IEEE754浮点数标准-真值转换成浮点数格式</vt:lpstr>
      <vt:lpstr>IEEE754浮点数标准</vt:lpstr>
      <vt:lpstr>IEEE754浮点数标准-浮点数格式转换成真值</vt:lpstr>
      <vt:lpstr>IEEE754浮点数标准-浮点数格式转换成真值</vt:lpstr>
      <vt:lpstr>IEEE754浮点数标准</vt:lpstr>
      <vt:lpstr>IEEE754浮点数标准-0的表示</vt:lpstr>
      <vt:lpstr>IEEE754浮点数标准-+∞/-∞的表示</vt:lpstr>
      <vt:lpstr>IEEE754浮点数标准-非数(NaN, Not a Number) 的表示</vt:lpstr>
      <vt:lpstr>IEEE754浮点数标准-非规格化数（Denorms）的表示</vt:lpstr>
      <vt:lpstr>非规格化数的表示</vt:lpstr>
      <vt:lpstr>回顾与练习</vt:lpstr>
      <vt:lpstr>C语言中的浮点数类型</vt:lpstr>
      <vt:lpstr>C语言中的浮点数类型</vt:lpstr>
      <vt:lpstr>回顾与练习二</vt:lpstr>
      <vt:lpstr>学习内容</vt:lpstr>
      <vt:lpstr>数据的宽度与存储学习目标</vt:lpstr>
      <vt:lpstr>数据的宽度与存储-数据的宽度和单位</vt:lpstr>
      <vt:lpstr>数据的宽度与存储-数据的宽度和单位</vt:lpstr>
      <vt:lpstr>数据的宽度与存储-数据的宽度和单位</vt:lpstr>
      <vt:lpstr>数据的宽度与存储-数据的存储和排列顺序</vt:lpstr>
      <vt:lpstr>BIG Endian versus Little Endian </vt:lpstr>
      <vt:lpstr>BIG Endian versus Little Endian </vt:lpstr>
      <vt:lpstr>Byte Swap Problem（字节交换问题）</vt:lpstr>
      <vt:lpstr>数据的宽度与存储-例题</vt:lpstr>
      <vt:lpstr>回顾与练习</vt:lpstr>
    </vt:vector>
  </TitlesOfParts>
  <LinksUpToDate>false</LinksUpToDate>
  <SharedDoc>false</SharedDoc>
  <HyperlinksChanged>false</HyperlinksChanged>
  <AppVersion>14.0000</AppVersion>
  <Pages>33</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cfyuan</dc:creator>
  <dc:subject>Basic Concepts</dc:subject>
  <cp:lastModifiedBy>张光建</cp:lastModifiedBy>
  <cp:revision>991</cp:revision>
  <cp:lastPrinted>1998-05-11T16:40:00Z</cp:lastPrinted>
  <dcterms:created xsi:type="dcterms:W3CDTF">1996-09-09T11:21:00Z</dcterms:created>
  <dcterms:modified xsi:type="dcterms:W3CDTF">2021-09-03T03:09:54Z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y fmtid="{D5CDD505-2E9C-101B-9397-08002B2CF9AE}" pid="22" name="ICV">
    <vt:lpwstr>A9453D3CC5F442CB996E8AA62EF010D0</vt:lpwstr>
  </property>
  <property fmtid="{D5CDD505-2E9C-101B-9397-08002B2CF9AE}" pid="23" name="KSOProductBuildVer">
    <vt:lpwstr>2052-11.1.0.10700</vt:lpwstr>
  </property>
</Properties>
</file>