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25"/>
  </p:handoutMasterIdLst>
  <p:sldIdLst>
    <p:sldId id="575" r:id="rId3"/>
    <p:sldId id="576" r:id="rId4"/>
    <p:sldId id="578" r:id="rId5"/>
    <p:sldId id="577" r:id="rId6"/>
    <p:sldId id="590" r:id="rId7"/>
    <p:sldId id="583" r:id="rId8"/>
    <p:sldId id="581" r:id="rId9"/>
    <p:sldId id="584" r:id="rId10"/>
    <p:sldId id="586" r:id="rId11"/>
    <p:sldId id="587" r:id="rId12"/>
    <p:sldId id="539" r:id="rId13"/>
    <p:sldId id="588" r:id="rId14"/>
    <p:sldId id="540" r:id="rId15"/>
    <p:sldId id="541" r:id="rId16"/>
    <p:sldId id="542" r:id="rId18"/>
    <p:sldId id="543" r:id="rId19"/>
    <p:sldId id="567" r:id="rId20"/>
    <p:sldId id="544" r:id="rId21"/>
    <p:sldId id="589" r:id="rId22"/>
    <p:sldId id="545" r:id="rId23"/>
    <p:sldId id="546" r:id="rId24"/>
  </p:sldIdLst>
  <p:sldSz cx="12192000" cy="6858000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242"/>
    <a:srgbClr val="FF0066"/>
    <a:srgbClr val="990000"/>
    <a:srgbClr val="FFFFCC"/>
    <a:srgbClr val="660033"/>
    <a:srgbClr val="CC0000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2895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18"/>
    </p:cViewPr>
  </p:sorterViewPr>
  <p:notesViewPr>
    <p:cSldViewPr snapToGrid="0">
      <p:cViewPr varScale="1">
        <p:scale>
          <a:sx n="82" d="100"/>
          <a:sy n="82" d="100"/>
        </p:scale>
        <p:origin x="-1686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6525" y="644525"/>
            <a:ext cx="6843713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860925"/>
            <a:ext cx="6118225" cy="46053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5058" tIns="46695" rIns="95058" bIns="46695" numCol="1" anchor="t" anchorCtr="0" compatLnSpc="1"/>
          <a:lstStyle/>
          <a:p>
            <a:pPr lvl="0"/>
            <a:r>
              <a:rPr lang="en-US" altLang="zh-CN" noProof="0" smtClean="0"/>
              <a:t>We want this to be in font 11 and justify.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84188" y="4560888"/>
            <a:ext cx="6264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58" tIns="46695" rIns="95058" bIns="46695">
            <a:spAutoFit/>
          </a:bodyPr>
          <a:lstStyle>
            <a:lvl1pPr defTabSz="960755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0755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0755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0755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0755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075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075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075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075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700" smtClean="0"/>
              <a:t>--- </a:t>
            </a:r>
            <a:r>
              <a:rPr lang="en-US" altLang="zh-CN" sz="1700" smtClean="0"/>
              <a:t>Slow Down    CWP    Slow Down    CWP    Slow Down    CWP ---</a:t>
            </a:r>
            <a:endParaRPr lang="en-US" altLang="zh-CN" sz="17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12700" y="0"/>
            <a:ext cx="12204700" cy="679450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68580" tIns="34290" rIns="68580" bIns="34290"/>
          <a:lstStyle/>
          <a:p>
            <a:pPr algn="ctr" defTabSz="685800">
              <a:defRPr/>
            </a:pPr>
            <a:endParaRPr lang="zh-CN" altLang="en-US" sz="1050" b="0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2700"/>
            <a:ext cx="28463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491663" y="77788"/>
            <a:ext cx="2700337" cy="415925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100" smtClean="0">
                <a:solidFill>
                  <a:srgbClr val="CDE0E8"/>
                </a:solidFill>
                <a:latin typeface="AngsanaUPC"/>
                <a:ea typeface="微软雅黑" panose="020B0503020204020204" pitchFamily="34" charset="-122"/>
                <a:cs typeface="AngsanaUPC"/>
              </a:rPr>
              <a:t>计算机组成原理 </a:t>
            </a:r>
            <a:endParaRPr lang="zh-CN" altLang="en-US" sz="2100" smtClean="0">
              <a:solidFill>
                <a:srgbClr val="CDE0E8"/>
              </a:solidFill>
              <a:latin typeface="AngsanaUPC"/>
              <a:ea typeface="微软雅黑" panose="020B0503020204020204" pitchFamily="34" charset="-122"/>
              <a:cs typeface="AngsanaUPC"/>
            </a:endParaRPr>
          </a:p>
        </p:txBody>
      </p:sp>
      <p:sp>
        <p:nvSpPr>
          <p:cNvPr id="7" name="副标题 4"/>
          <p:cNvSpPr txBox="1"/>
          <p:nvPr/>
        </p:nvSpPr>
        <p:spPr bwMode="auto">
          <a:xfrm>
            <a:off x="3230563" y="4200525"/>
            <a:ext cx="8586787" cy="102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1905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zh-CN" altLang="en-US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重庆理工大学两江人工智能学院    张光建</a:t>
            </a:r>
            <a:endParaRPr lang="en-US" altLang="zh-CN" sz="1800" kern="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课程</a:t>
            </a:r>
            <a:r>
              <a:rPr lang="en-US" altLang="zh-CN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QQ</a:t>
            </a:r>
            <a:r>
              <a:rPr lang="zh-CN" altLang="en-US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群：</a:t>
            </a:r>
            <a:r>
              <a:rPr lang="en-US" altLang="zh-CN" sz="1800" u="sng" kern="0" dirty="0" smtClean="0">
                <a:solidFill>
                  <a:srgbClr val="FF0000"/>
                </a:solidFill>
                <a:sym typeface="+mn-ea"/>
              </a:rPr>
              <a:t>703</a:t>
            </a:r>
            <a:r>
              <a:rPr lang="en-US" altLang="zh-CN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1800" u="sng" kern="0" dirty="0" smtClean="0">
                <a:solidFill>
                  <a:srgbClr val="FF0000"/>
                </a:solidFill>
                <a:sym typeface="+mn-ea"/>
              </a:rPr>
              <a:t>357</a:t>
            </a:r>
            <a:r>
              <a:rPr lang="en-US" altLang="zh-CN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1800" u="sng" kern="0" dirty="0" smtClean="0">
                <a:solidFill>
                  <a:srgbClr val="FF0000"/>
                </a:solidFill>
                <a:sym typeface="+mn-ea"/>
              </a:rPr>
              <a:t>591</a:t>
            </a:r>
            <a:r>
              <a:rPr lang="en-US" altLang="zh-CN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 2021</a:t>
            </a:r>
            <a:r>
              <a:rPr lang="zh-CN" altLang="en-US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秋</a:t>
            </a:r>
            <a:r>
              <a:rPr lang="en-US" altLang="zh-CN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-</a:t>
            </a:r>
            <a:r>
              <a:rPr lang="zh-CN" altLang="en-US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计算机组成原理</a:t>
            </a:r>
            <a:endParaRPr lang="zh-CN" altLang="en-US" sz="1800" kern="0" dirty="0" smtClean="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Tel</a:t>
            </a:r>
            <a:r>
              <a:rPr lang="zh-CN" altLang="en-US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sz="18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19942224636</a:t>
            </a:r>
            <a:endParaRPr lang="zh-CN" altLang="en-US" sz="1800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0" y="6569075"/>
            <a:ext cx="12192000" cy="288925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68580" tIns="34290" rIns="68580" bIns="34290"/>
          <a:lstStyle/>
          <a:p>
            <a:pPr algn="ctr" defTabSz="685800">
              <a:defRPr/>
            </a:pPr>
            <a:endParaRPr lang="zh-CN" altLang="en-US" sz="1050" b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9932" y="1382390"/>
            <a:ext cx="7612083" cy="882293"/>
          </a:xfrm>
        </p:spPr>
        <p:txBody>
          <a:bodyPr/>
          <a:lstStyle>
            <a:lvl1pPr algn="l">
              <a:lnSpc>
                <a:spcPct val="150000"/>
              </a:lnSpc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9931" y="2837379"/>
            <a:ext cx="8171495" cy="605294"/>
          </a:xfrm>
        </p:spPr>
        <p:txBody>
          <a:bodyPr/>
          <a:lstStyle>
            <a:lvl1pPr marL="0" indent="0" algn="l">
              <a:buNone/>
              <a:defRPr sz="3600">
                <a:solidFill>
                  <a:srgbClr val="C00000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542868" y="1295403"/>
            <a:ext cx="2039533" cy="32398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11550" y="228603"/>
            <a:ext cx="770852" cy="3478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09169" y="228603"/>
            <a:ext cx="2039533" cy="3478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2" y="228601"/>
            <a:ext cx="7505700" cy="3726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3"/>
            <a:ext cx="5359400" cy="16394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6223000" y="1295403"/>
            <a:ext cx="5359400" cy="374461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单击图标添加联机映像</a:t>
            </a:r>
            <a:endParaRPr lang="zh-CN" altLang="en-US" noProof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60400" y="228603"/>
            <a:ext cx="10922000" cy="16394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2" y="228601"/>
            <a:ext cx="7505700" cy="3726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3"/>
            <a:ext cx="5359400" cy="16394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3"/>
            <a:ext cx="5359400" cy="16394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2" y="190503"/>
            <a:ext cx="8098367" cy="3726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592667" y="889003"/>
            <a:ext cx="10922000" cy="374461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525463" y="801688"/>
            <a:ext cx="11056937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 bwMode="auto">
          <a:xfrm>
            <a:off x="327025" y="6581775"/>
            <a:ext cx="11879263" cy="287338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68580" tIns="34290" rIns="68580" bIns="34290"/>
          <a:lstStyle/>
          <a:p>
            <a:pPr algn="ctr" defTabSz="685800">
              <a:defRPr/>
            </a:pPr>
            <a:endParaRPr lang="zh-CN" altLang="en-US" sz="1050" b="0"/>
          </a:p>
        </p:txBody>
      </p:sp>
      <p:pic>
        <p:nvPicPr>
          <p:cNvPr id="6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513" y="6581775"/>
            <a:ext cx="12334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-30163" y="6508750"/>
            <a:ext cx="3635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3047C13-54AE-43A3-A432-2FFF4F7D1510}" type="slidenum">
              <a:rPr lang="zh-CN" altLang="en-US" sz="1200" smtClean="0"/>
            </a:fld>
            <a:endParaRPr lang="zh-CN" altLang="en-US" sz="120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0" y="12700"/>
            <a:ext cx="11582400" cy="152400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68580" tIns="34290" rIns="68580" bIns="34290"/>
          <a:lstStyle/>
          <a:p>
            <a:pPr algn="ctr" defTabSz="685800">
              <a:defRPr/>
            </a:pPr>
            <a:endParaRPr lang="zh-CN" altLang="en-US" sz="105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4" y="243592"/>
            <a:ext cx="10989733" cy="426142"/>
          </a:xfrm>
        </p:spPr>
        <p:txBody>
          <a:bodyPr/>
          <a:lstStyle>
            <a:lvl1pPr>
              <a:defRPr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9"/>
            <a:ext cx="10922000" cy="2498120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>
                <a:solidFill>
                  <a:srgbClr val="003399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>
                <a:solidFill>
                  <a:srgbClr val="002060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800"/>
            </a:lvl4pPr>
            <a:lvl5pPr>
              <a:lnSpc>
                <a:spcPct val="15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45294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124773"/>
            <a:ext cx="10363200" cy="282129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400" y="1295402"/>
            <a:ext cx="5359400" cy="158402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2"/>
            <a:ext cx="5359400" cy="158402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37260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46580"/>
            <a:ext cx="5386917" cy="3282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7"/>
            <a:ext cx="5386917" cy="138550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846580"/>
            <a:ext cx="5389033" cy="3282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7"/>
            <a:ext cx="5389033" cy="138550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1182980"/>
            <a:ext cx="4011084" cy="25212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181485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21287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115218"/>
            <a:ext cx="7315200" cy="25212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2062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21287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5057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smtClean="0"/>
              <a:t>Title</a:t>
            </a:r>
            <a:endParaRPr lang="en-US" altLang="zh-CN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0294938" y="6553200"/>
            <a:ext cx="81756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fld id="{4E29729D-9F27-4B1A-87EF-B22519EA6DB4}" type="datetime4">
              <a:rPr lang="zh-CN" altLang="en-US" sz="600" smtClean="0">
                <a:solidFill>
                  <a:schemeClr val="accent2"/>
                </a:solidFill>
                <a:latin typeface="Arial" panose="020B0604020202020204" pitchFamily="34" charset="0"/>
              </a:rPr>
            </a:fld>
            <a:endParaRPr lang="en-US" altLang="zh-CN" sz="6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0"/>
            <a:ext cx="10922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smtClean="0"/>
              <a:t>This is our 1st Level Bullelt</a:t>
            </a:r>
            <a:endParaRPr lang="en-US" altLang="zh-CN" smtClean="0"/>
          </a:p>
          <a:p>
            <a:pPr lvl="1"/>
            <a:r>
              <a:rPr lang="en-US" altLang="zh-CN" smtClean="0"/>
              <a:t>This is our 2nd level bullet</a:t>
            </a:r>
            <a:endParaRPr lang="en-US" altLang="zh-CN" smtClean="0"/>
          </a:p>
          <a:p>
            <a:pPr lvl="2"/>
            <a:r>
              <a:rPr lang="en-US" altLang="zh-CN" smtClean="0"/>
              <a:t>This is our 3rd level bullet</a:t>
            </a:r>
            <a:endParaRPr lang="en-US" altLang="zh-CN" smtClean="0"/>
          </a:p>
          <a:p>
            <a:pPr lvl="0"/>
            <a:r>
              <a:rPr lang="en-US" altLang="zh-CN" smtClean="0"/>
              <a:t>This is our next 1st Level Bullelt</a:t>
            </a:r>
            <a:endParaRPr lang="en-US" altLang="zh-CN" smtClean="0"/>
          </a:p>
          <a:p>
            <a:pPr lvl="1"/>
            <a:r>
              <a:rPr lang="en-US" altLang="zh-CN" smtClean="0"/>
              <a:t>This is our 2nd level bullet</a:t>
            </a:r>
            <a:endParaRPr lang="en-US" altLang="zh-CN" smtClean="0"/>
          </a:p>
          <a:p>
            <a:pPr lvl="2"/>
            <a:r>
              <a:rPr lang="en-US" altLang="zh-CN" smtClean="0"/>
              <a:t>This is our 3rd level bullet</a:t>
            </a:r>
            <a:endParaRPr lang="en-US" altLang="zh-CN" smtClean="0"/>
          </a:p>
        </p:txBody>
      </p:sp>
      <p:sp>
        <p:nvSpPr>
          <p:cNvPr id="1029" name="Line 6"/>
          <p:cNvSpPr>
            <a:spLocks noChangeShapeType="1"/>
          </p:cNvSpPr>
          <p:nvPr userDrawn="1"/>
        </p:nvSpPr>
        <p:spPr bwMode="auto">
          <a:xfrm>
            <a:off x="423863" y="673100"/>
            <a:ext cx="11277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3429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6pPr>
      <a:lvl7pPr marL="6858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7pPr>
      <a:lvl8pPr marL="10287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8pPr>
      <a:lvl9pPr marL="13716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152400" indent="-152400" algn="l" rtl="0" eaLnBrk="0" fontAlgn="base" hangingPunct="0">
        <a:spcBef>
          <a:spcPct val="100000"/>
        </a:spcBef>
        <a:spcAft>
          <a:spcPct val="0"/>
        </a:spcAft>
        <a:buSzPct val="100000"/>
        <a:buChar char="°"/>
        <a:defRPr sz="21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42875" algn="l" rtl="0" eaLnBrk="0" fontAlgn="base" hangingPunct="0">
        <a:spcBef>
          <a:spcPct val="40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942975" indent="-257175" algn="l" rtl="0" eaLnBrk="0" fontAlgn="base" hangingPunct="0">
        <a:spcBef>
          <a:spcPct val="40000"/>
        </a:spcBef>
        <a:spcAft>
          <a:spcPct val="0"/>
        </a:spcAft>
        <a:buSzPct val="100000"/>
        <a:buChar char="-"/>
        <a:defRPr sz="15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85875" indent="-257175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6287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97167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31457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265747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00037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3230563" y="1382713"/>
            <a:ext cx="7612062" cy="784225"/>
          </a:xfrm>
        </p:spPr>
        <p:txBody>
          <a:bodyPr/>
          <a:lstStyle/>
          <a:p>
            <a:pPr eaLnBrk="1" hangingPunct="1"/>
            <a:r>
              <a:rPr lang="zh-CN" altLang="en-US" smtClean="0"/>
              <a:t>第 </a:t>
            </a:r>
            <a:r>
              <a:rPr lang="en-US" altLang="zh-CN" smtClean="0"/>
              <a:t>7 </a:t>
            </a:r>
            <a:r>
              <a:rPr lang="zh-CN" altLang="en-US" smtClean="0"/>
              <a:t>讲 </a:t>
            </a:r>
            <a:endParaRPr lang="zh-CN" altLang="en-US" smtClean="0"/>
          </a:p>
        </p:txBody>
      </p:sp>
      <p:sp>
        <p:nvSpPr>
          <p:cNvPr id="7171" name="副标题 2"/>
          <p:cNvSpPr>
            <a:spLocks noGrp="1"/>
          </p:cNvSpPr>
          <p:nvPr>
            <p:ph type="subTitle" idx="1"/>
          </p:nvPr>
        </p:nvSpPr>
        <p:spPr>
          <a:xfrm>
            <a:off x="3230563" y="2836863"/>
            <a:ext cx="8170862" cy="606425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数据校验码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校验码位数的确定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137" y="987425"/>
            <a:ext cx="11500335" cy="614527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假定数据位数为</a:t>
            </a:r>
            <a:r>
              <a:rPr lang="en-US" altLang="zh-CN" dirty="0"/>
              <a:t>n</a:t>
            </a:r>
            <a:r>
              <a:rPr lang="zh-CN" altLang="en-US" dirty="0"/>
              <a:t>，校验码为</a:t>
            </a:r>
            <a:r>
              <a:rPr lang="en-US" altLang="zh-CN" dirty="0"/>
              <a:t>k</a:t>
            </a:r>
            <a:r>
              <a:rPr lang="zh-CN" altLang="en-US" dirty="0"/>
              <a:t>位，则故障字位数也为</a:t>
            </a:r>
            <a:r>
              <a:rPr lang="en-US" altLang="zh-CN" dirty="0"/>
              <a:t>k</a:t>
            </a:r>
            <a:r>
              <a:rPr lang="zh-CN" altLang="en-US" dirty="0"/>
              <a:t>位。</a:t>
            </a:r>
            <a:r>
              <a:rPr lang="en-US" altLang="zh-CN" dirty="0"/>
              <a:t>k</a:t>
            </a:r>
            <a:r>
              <a:rPr lang="zh-CN" altLang="en-US" dirty="0"/>
              <a:t>位故障字所能表示的状态最多是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zh-CN" altLang="en-US" dirty="0"/>
              <a:t>，每种状态可用来说明一种</a:t>
            </a:r>
            <a:r>
              <a:rPr lang="zh-CN" altLang="en-US" dirty="0" smtClean="0"/>
              <a:t>出错或无措情况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若只有一位错，则结果可能是：</a:t>
            </a: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/>
              <a:t>数据中某一位错 </a:t>
            </a:r>
            <a:r>
              <a:rPr lang="en-US" altLang="zh-CN" dirty="0"/>
              <a:t>(n</a:t>
            </a:r>
            <a:r>
              <a:rPr lang="zh-CN" altLang="en-US" dirty="0"/>
              <a:t>种可能</a:t>
            </a:r>
            <a:r>
              <a:rPr lang="en-US" altLang="zh-CN" dirty="0"/>
              <a:t>)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校验码中有一位错 </a:t>
            </a:r>
            <a:r>
              <a:rPr lang="en-US" altLang="zh-CN" dirty="0"/>
              <a:t>(k</a:t>
            </a:r>
            <a:r>
              <a:rPr lang="zh-CN" altLang="en-US" dirty="0"/>
              <a:t>种可能</a:t>
            </a:r>
            <a:r>
              <a:rPr lang="en-US" altLang="zh-CN" dirty="0"/>
              <a:t>)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无错 </a:t>
            </a:r>
            <a:r>
              <a:rPr lang="en-US" altLang="zh-CN" dirty="0"/>
              <a:t>( 1 </a:t>
            </a:r>
            <a:r>
              <a:rPr lang="zh-CN" altLang="en-US" dirty="0"/>
              <a:t>种可能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假定最多有一位错，则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必须满足下列关系：</a:t>
            </a:r>
            <a:endParaRPr lang="zh-CN" altLang="en-US" dirty="0"/>
          </a:p>
          <a:p>
            <a:pPr marL="0" indent="0" eaLnBrk="1" hangingPunct="1">
              <a:buFontTx/>
              <a:buNone/>
              <a:defRPr/>
            </a:pPr>
            <a:r>
              <a:rPr lang="zh-CN" altLang="en-US" dirty="0"/>
              <a:t>                          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en-US" altLang="zh-CN" dirty="0"/>
              <a:t>≥1+n+k</a:t>
            </a:r>
            <a:r>
              <a:rPr lang="zh-CN" altLang="en-US" dirty="0"/>
              <a:t>，   即：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en-US" altLang="zh-CN" dirty="0"/>
              <a:t>-1≥n+k</a:t>
            </a:r>
            <a:endParaRPr lang="en-US" altLang="zh-CN" dirty="0"/>
          </a:p>
          <a:p>
            <a:pPr marL="361950" lvl="1" indent="0" eaLnBrk="1" hangingPunct="1">
              <a:buFontTx/>
              <a:buNone/>
              <a:defRPr/>
            </a:pPr>
            <a:r>
              <a:rPr lang="zh-CN" altLang="en-US" dirty="0" smtClean="0"/>
              <a:t>例：当</a:t>
            </a:r>
            <a:r>
              <a:rPr lang="zh-CN" altLang="en-US" dirty="0"/>
              <a:t>数据有</a:t>
            </a:r>
            <a:r>
              <a:rPr lang="en-US" altLang="zh-CN" dirty="0"/>
              <a:t>8</a:t>
            </a:r>
            <a:r>
              <a:rPr lang="zh-CN" altLang="en-US" dirty="0"/>
              <a:t>位时，校验码和故障字都应有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5400675" y="3200400"/>
            <a:ext cx="3057525" cy="1211263"/>
            <a:chOff x="2459" y="1271"/>
            <a:chExt cx="1225" cy="704"/>
          </a:xfrm>
        </p:grpSpPr>
        <p:sp>
          <p:nvSpPr>
            <p:cNvPr id="18437" name="AutoShape 5"/>
            <p:cNvSpPr/>
            <p:nvPr/>
          </p:nvSpPr>
          <p:spPr bwMode="auto">
            <a:xfrm>
              <a:off x="2459" y="1271"/>
              <a:ext cx="110" cy="704"/>
            </a:xfrm>
            <a:prstGeom prst="rightBrace">
              <a:avLst>
                <a:gd name="adj1" fmla="val 53333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15" y="1451"/>
              <a:ext cx="106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+ </a:t>
              </a:r>
              <a:r>
                <a:rPr lang="en-US" altLang="zh-CN" sz="24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 + k </a:t>
              </a:r>
              <a:r>
                <a:rPr lang="zh-CN" altLang="en-US" sz="24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种情况</a:t>
              </a:r>
              <a:endPara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3"/>
          <p:cNvGrpSpPr/>
          <p:nvPr/>
        </p:nvGrpSpPr>
        <p:grpSpPr bwMode="auto">
          <a:xfrm>
            <a:off x="1943100" y="1498600"/>
            <a:ext cx="8499475" cy="4886325"/>
            <a:chOff x="-3" y="419"/>
            <a:chExt cx="3846" cy="3078"/>
          </a:xfrm>
        </p:grpSpPr>
        <p:grpSp>
          <p:nvGrpSpPr>
            <p:cNvPr id="19461" name="Group 4"/>
            <p:cNvGrpSpPr/>
            <p:nvPr/>
          </p:nvGrpSpPr>
          <p:grpSpPr bwMode="auto">
            <a:xfrm>
              <a:off x="0" y="422"/>
              <a:ext cx="3840" cy="3072"/>
              <a:chOff x="0" y="422"/>
              <a:chExt cx="3840" cy="3072"/>
            </a:xfrm>
          </p:grpSpPr>
          <p:grpSp>
            <p:nvGrpSpPr>
              <p:cNvPr id="19463" name="Group 5"/>
              <p:cNvGrpSpPr/>
              <p:nvPr/>
            </p:nvGrpSpPr>
            <p:grpSpPr bwMode="auto">
              <a:xfrm>
                <a:off x="0" y="422"/>
                <a:ext cx="768" cy="384"/>
                <a:chOff x="0" y="422"/>
                <a:chExt cx="768" cy="384"/>
              </a:xfrm>
            </p:grpSpPr>
            <p:sp>
              <p:nvSpPr>
                <p:cNvPr id="19575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1000" b="0"/>
                    <a:t> </a:t>
                  </a:r>
                  <a:endParaRPr lang="zh-CN" altLang="en-US" sz="1000" b="0"/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76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64" name="Group 8"/>
              <p:cNvGrpSpPr/>
              <p:nvPr/>
            </p:nvGrpSpPr>
            <p:grpSpPr bwMode="auto">
              <a:xfrm>
                <a:off x="768" y="422"/>
                <a:ext cx="1536" cy="384"/>
                <a:chOff x="768" y="422"/>
                <a:chExt cx="1536" cy="384"/>
              </a:xfrm>
            </p:grpSpPr>
            <p:sp>
              <p:nvSpPr>
                <p:cNvPr id="19573" name="Rectangle 9"/>
                <p:cNvSpPr>
                  <a:spLocks noChangeArrowheads="1"/>
                </p:cNvSpPr>
                <p:nvPr/>
              </p:nvSpPr>
              <p:spPr bwMode="auto">
                <a:xfrm>
                  <a:off x="811" y="422"/>
                  <a:ext cx="14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solidFill>
                        <a:srgbClr val="3333FF"/>
                      </a:solidFill>
                      <a:ea typeface="黑体" panose="02010609060101010101" pitchFamily="49" charset="-122"/>
                    </a:rPr>
                    <a:t>单纠错</a:t>
                  </a:r>
                  <a:endParaRPr lang="zh-CN" altLang="en-US" sz="2400" b="0">
                    <a:solidFill>
                      <a:srgbClr val="3333FF"/>
                    </a:solidFill>
                    <a:ea typeface="黑体" panose="02010609060101010101" pitchFamily="49" charset="-122"/>
                  </a:endParaRPr>
                </a:p>
                <a:p>
                  <a:pPr algn="ctr"/>
                  <a:endParaRPr lang="zh-CN" altLang="en-US" sz="2400" b="0">
                    <a:solidFill>
                      <a:srgbClr val="3333FF"/>
                    </a:solidFill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574" name="Rectangle 10"/>
                <p:cNvSpPr>
                  <a:spLocks noChangeArrowheads="1"/>
                </p:cNvSpPr>
                <p:nvPr/>
              </p:nvSpPr>
              <p:spPr bwMode="auto">
                <a:xfrm>
                  <a:off x="768" y="422"/>
                  <a:ext cx="15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65" name="Group 11"/>
              <p:cNvGrpSpPr/>
              <p:nvPr/>
            </p:nvGrpSpPr>
            <p:grpSpPr bwMode="auto">
              <a:xfrm>
                <a:off x="2304" y="422"/>
                <a:ext cx="1536" cy="384"/>
                <a:chOff x="2304" y="422"/>
                <a:chExt cx="1536" cy="384"/>
              </a:xfrm>
            </p:grpSpPr>
            <p:sp>
              <p:nvSpPr>
                <p:cNvPr id="19571" name="Rectangle 12"/>
                <p:cNvSpPr>
                  <a:spLocks noChangeArrowheads="1"/>
                </p:cNvSpPr>
                <p:nvPr/>
              </p:nvSpPr>
              <p:spPr bwMode="auto">
                <a:xfrm>
                  <a:off x="2347" y="422"/>
                  <a:ext cx="14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单纠错/双检错</a:t>
                  </a:r>
                  <a:endParaRPr lang="zh-CN" altLang="en-US" sz="2400" b="0">
                    <a:solidFill>
                      <a:srgbClr val="33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572" name="Rectangle 13"/>
                <p:cNvSpPr>
                  <a:spLocks noChangeArrowheads="1"/>
                </p:cNvSpPr>
                <p:nvPr/>
              </p:nvSpPr>
              <p:spPr bwMode="auto">
                <a:xfrm>
                  <a:off x="2304" y="422"/>
                  <a:ext cx="15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66" name="Group 14"/>
              <p:cNvGrpSpPr/>
              <p:nvPr/>
            </p:nvGrpSpPr>
            <p:grpSpPr bwMode="auto">
              <a:xfrm>
                <a:off x="0" y="806"/>
                <a:ext cx="768" cy="384"/>
                <a:chOff x="0" y="806"/>
                <a:chExt cx="768" cy="384"/>
              </a:xfrm>
            </p:grpSpPr>
            <p:sp>
              <p:nvSpPr>
                <p:cNvPr id="1956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ea typeface="黑体" panose="02010609060101010101" pitchFamily="49" charset="-122"/>
                    </a:rPr>
                    <a:t>数据位数</a:t>
                  </a:r>
                  <a:endParaRPr lang="en-US" altLang="zh-CN" sz="2400" b="0">
                    <a:ea typeface="黑体" panose="02010609060101010101" pitchFamily="49" charset="-122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7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67" name="Group 17"/>
              <p:cNvGrpSpPr/>
              <p:nvPr/>
            </p:nvGrpSpPr>
            <p:grpSpPr bwMode="auto">
              <a:xfrm>
                <a:off x="768" y="806"/>
                <a:ext cx="768" cy="384"/>
                <a:chOff x="768" y="806"/>
                <a:chExt cx="768" cy="384"/>
              </a:xfrm>
            </p:grpSpPr>
            <p:sp>
              <p:nvSpPr>
                <p:cNvPr id="19567" name="Rectangle 18"/>
                <p:cNvSpPr>
                  <a:spLocks noChangeArrowheads="1"/>
                </p:cNvSpPr>
                <p:nvPr/>
              </p:nvSpPr>
              <p:spPr bwMode="auto">
                <a:xfrm>
                  <a:off x="811" y="806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ea typeface="黑体" panose="02010609060101010101" pitchFamily="49" charset="-122"/>
                    </a:rPr>
                    <a:t>校验位数</a:t>
                  </a:r>
                  <a:endParaRPr lang="zh-CN" altLang="en-US" sz="2400" b="0">
                    <a:ea typeface="黑体" panose="02010609060101010101" pitchFamily="49" charset="-122"/>
                  </a:endParaRPr>
                </a:p>
                <a:p>
                  <a:pPr algn="just"/>
                  <a:endParaRPr lang="zh-CN" altLang="en-US" sz="2000" b="0"/>
                </a:p>
              </p:txBody>
            </p:sp>
            <p:sp>
              <p:nvSpPr>
                <p:cNvPr id="19568" name="Rectangle 19"/>
                <p:cNvSpPr>
                  <a:spLocks noChangeArrowheads="1"/>
                </p:cNvSpPr>
                <p:nvPr/>
              </p:nvSpPr>
              <p:spPr bwMode="auto">
                <a:xfrm>
                  <a:off x="768" y="806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68" name="Group 20"/>
              <p:cNvGrpSpPr/>
              <p:nvPr/>
            </p:nvGrpSpPr>
            <p:grpSpPr bwMode="auto">
              <a:xfrm>
                <a:off x="1536" y="806"/>
                <a:ext cx="768" cy="384"/>
                <a:chOff x="1536" y="806"/>
                <a:chExt cx="768" cy="384"/>
              </a:xfrm>
            </p:grpSpPr>
            <p:sp>
              <p:nvSpPr>
                <p:cNvPr id="19565" name="Rectangle 21"/>
                <p:cNvSpPr>
                  <a:spLocks noChangeArrowheads="1"/>
                </p:cNvSpPr>
                <p:nvPr/>
              </p:nvSpPr>
              <p:spPr bwMode="auto">
                <a:xfrm>
                  <a:off x="1579" y="806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400">
                      <a:ea typeface="黑体" panose="02010609060101010101" pitchFamily="49" charset="-122"/>
                    </a:rPr>
                    <a:t>增加率</a:t>
                  </a:r>
                  <a:endParaRPr lang="zh-CN" altLang="en-US" sz="2400" b="0">
                    <a:ea typeface="黑体" panose="02010609060101010101" pitchFamily="49" charset="-122"/>
                  </a:endParaRPr>
                </a:p>
                <a:p>
                  <a:pPr algn="just"/>
                  <a:endParaRPr lang="zh-CN" altLang="en-US" sz="2000" b="0"/>
                </a:p>
              </p:txBody>
            </p:sp>
            <p:sp>
              <p:nvSpPr>
                <p:cNvPr id="1956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806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69" name="Group 23"/>
              <p:cNvGrpSpPr/>
              <p:nvPr/>
            </p:nvGrpSpPr>
            <p:grpSpPr bwMode="auto">
              <a:xfrm>
                <a:off x="2304" y="806"/>
                <a:ext cx="768" cy="384"/>
                <a:chOff x="2304" y="806"/>
                <a:chExt cx="768" cy="384"/>
              </a:xfrm>
            </p:grpSpPr>
            <p:sp>
              <p:nvSpPr>
                <p:cNvPr id="19563" name="Rectangle 24"/>
                <p:cNvSpPr>
                  <a:spLocks noChangeArrowheads="1"/>
                </p:cNvSpPr>
                <p:nvPr/>
              </p:nvSpPr>
              <p:spPr bwMode="auto">
                <a:xfrm>
                  <a:off x="2347" y="806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ea typeface="黑体" panose="02010609060101010101" pitchFamily="49" charset="-122"/>
                    </a:rPr>
                    <a:t>校验位数</a:t>
                  </a:r>
                  <a:endParaRPr lang="zh-CN" altLang="en-US" sz="2400" b="0">
                    <a:ea typeface="黑体" panose="02010609060101010101" pitchFamily="49" charset="-122"/>
                  </a:endParaRPr>
                </a:p>
                <a:p>
                  <a:pPr algn="just"/>
                  <a:endParaRPr lang="zh-CN" altLang="en-US" sz="2000" b="0"/>
                </a:p>
              </p:txBody>
            </p:sp>
            <p:sp>
              <p:nvSpPr>
                <p:cNvPr id="19564" name="Rectangle 25"/>
                <p:cNvSpPr>
                  <a:spLocks noChangeArrowheads="1"/>
                </p:cNvSpPr>
                <p:nvPr/>
              </p:nvSpPr>
              <p:spPr bwMode="auto">
                <a:xfrm>
                  <a:off x="2304" y="806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70" name="Group 26"/>
              <p:cNvGrpSpPr/>
              <p:nvPr/>
            </p:nvGrpSpPr>
            <p:grpSpPr bwMode="auto">
              <a:xfrm>
                <a:off x="3072" y="806"/>
                <a:ext cx="768" cy="384"/>
                <a:chOff x="3072" y="806"/>
                <a:chExt cx="768" cy="384"/>
              </a:xfrm>
            </p:grpSpPr>
            <p:sp>
              <p:nvSpPr>
                <p:cNvPr id="195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15" y="806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400">
                      <a:ea typeface="黑体" panose="02010609060101010101" pitchFamily="49" charset="-122"/>
                    </a:rPr>
                    <a:t>增加率</a:t>
                  </a:r>
                  <a:endParaRPr lang="zh-CN" altLang="en-US" sz="2400" b="0">
                    <a:ea typeface="黑体" panose="02010609060101010101" pitchFamily="49" charset="-122"/>
                  </a:endParaRPr>
                </a:p>
                <a:p>
                  <a:pPr algn="just"/>
                  <a:endParaRPr lang="zh-CN" altLang="en-US" sz="24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562" name="Rectangle 28"/>
                <p:cNvSpPr>
                  <a:spLocks noChangeArrowheads="1"/>
                </p:cNvSpPr>
                <p:nvPr/>
              </p:nvSpPr>
              <p:spPr bwMode="auto">
                <a:xfrm>
                  <a:off x="3072" y="806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71" name="Group 29"/>
              <p:cNvGrpSpPr/>
              <p:nvPr/>
            </p:nvGrpSpPr>
            <p:grpSpPr bwMode="auto">
              <a:xfrm>
                <a:off x="0" y="1190"/>
                <a:ext cx="768" cy="384"/>
                <a:chOff x="0" y="1190"/>
                <a:chExt cx="768" cy="384"/>
              </a:xfrm>
            </p:grpSpPr>
            <p:sp>
              <p:nvSpPr>
                <p:cNvPr id="19559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190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8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60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190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72" name="Group 32"/>
              <p:cNvGrpSpPr/>
              <p:nvPr/>
            </p:nvGrpSpPr>
            <p:grpSpPr bwMode="auto">
              <a:xfrm>
                <a:off x="768" y="1190"/>
                <a:ext cx="768" cy="384"/>
                <a:chOff x="768" y="1190"/>
                <a:chExt cx="768" cy="384"/>
              </a:xfrm>
            </p:grpSpPr>
            <p:sp>
              <p:nvSpPr>
                <p:cNvPr id="19557" name="Rectangle 33"/>
                <p:cNvSpPr>
                  <a:spLocks noChangeArrowheads="1"/>
                </p:cNvSpPr>
                <p:nvPr/>
              </p:nvSpPr>
              <p:spPr bwMode="auto">
                <a:xfrm>
                  <a:off x="811" y="1190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4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58" name="Rectangle 34"/>
                <p:cNvSpPr>
                  <a:spLocks noChangeArrowheads="1"/>
                </p:cNvSpPr>
                <p:nvPr/>
              </p:nvSpPr>
              <p:spPr bwMode="auto">
                <a:xfrm>
                  <a:off x="768" y="1190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73" name="Group 35"/>
              <p:cNvGrpSpPr/>
              <p:nvPr/>
            </p:nvGrpSpPr>
            <p:grpSpPr bwMode="auto">
              <a:xfrm>
                <a:off x="1536" y="1190"/>
                <a:ext cx="768" cy="384"/>
                <a:chOff x="1536" y="1190"/>
                <a:chExt cx="768" cy="384"/>
              </a:xfrm>
            </p:grpSpPr>
            <p:sp>
              <p:nvSpPr>
                <p:cNvPr id="19555" name="Rectangle 36"/>
                <p:cNvSpPr>
                  <a:spLocks noChangeArrowheads="1"/>
                </p:cNvSpPr>
                <p:nvPr/>
              </p:nvSpPr>
              <p:spPr bwMode="auto">
                <a:xfrm>
                  <a:off x="1579" y="1190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50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56" name="Rectangle 37"/>
                <p:cNvSpPr>
                  <a:spLocks noChangeArrowheads="1"/>
                </p:cNvSpPr>
                <p:nvPr/>
              </p:nvSpPr>
              <p:spPr bwMode="auto">
                <a:xfrm>
                  <a:off x="1536" y="1190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74" name="Group 38"/>
              <p:cNvGrpSpPr/>
              <p:nvPr/>
            </p:nvGrpSpPr>
            <p:grpSpPr bwMode="auto">
              <a:xfrm>
                <a:off x="2304" y="1190"/>
                <a:ext cx="768" cy="384"/>
                <a:chOff x="2304" y="1190"/>
                <a:chExt cx="768" cy="384"/>
              </a:xfrm>
            </p:grpSpPr>
            <p:sp>
              <p:nvSpPr>
                <p:cNvPr id="19553" name="Rectangle 39"/>
                <p:cNvSpPr>
                  <a:spLocks noChangeArrowheads="1"/>
                </p:cNvSpPr>
                <p:nvPr/>
              </p:nvSpPr>
              <p:spPr bwMode="auto">
                <a:xfrm>
                  <a:off x="2347" y="1190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5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54" name="Rectangle 40"/>
                <p:cNvSpPr>
                  <a:spLocks noChangeArrowheads="1"/>
                </p:cNvSpPr>
                <p:nvPr/>
              </p:nvSpPr>
              <p:spPr bwMode="auto">
                <a:xfrm>
                  <a:off x="2304" y="1190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75" name="Group 41"/>
              <p:cNvGrpSpPr/>
              <p:nvPr/>
            </p:nvGrpSpPr>
            <p:grpSpPr bwMode="auto">
              <a:xfrm>
                <a:off x="3072" y="1190"/>
                <a:ext cx="768" cy="384"/>
                <a:chOff x="3072" y="1190"/>
                <a:chExt cx="768" cy="384"/>
              </a:xfrm>
            </p:grpSpPr>
            <p:sp>
              <p:nvSpPr>
                <p:cNvPr id="19551" name="Rectangle 42"/>
                <p:cNvSpPr>
                  <a:spLocks noChangeArrowheads="1"/>
                </p:cNvSpPr>
                <p:nvPr/>
              </p:nvSpPr>
              <p:spPr bwMode="auto">
                <a:xfrm>
                  <a:off x="3115" y="1190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62.5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52" name="Rectangle 43"/>
                <p:cNvSpPr>
                  <a:spLocks noChangeArrowheads="1"/>
                </p:cNvSpPr>
                <p:nvPr/>
              </p:nvSpPr>
              <p:spPr bwMode="auto">
                <a:xfrm>
                  <a:off x="3072" y="1190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76" name="Group 44"/>
              <p:cNvGrpSpPr/>
              <p:nvPr/>
            </p:nvGrpSpPr>
            <p:grpSpPr bwMode="auto">
              <a:xfrm>
                <a:off x="0" y="1574"/>
                <a:ext cx="768" cy="384"/>
                <a:chOff x="0" y="1574"/>
                <a:chExt cx="768" cy="384"/>
              </a:xfrm>
            </p:grpSpPr>
            <p:sp>
              <p:nvSpPr>
                <p:cNvPr id="19549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574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16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50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574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77" name="Group 47"/>
              <p:cNvGrpSpPr/>
              <p:nvPr/>
            </p:nvGrpSpPr>
            <p:grpSpPr bwMode="auto">
              <a:xfrm>
                <a:off x="768" y="1574"/>
                <a:ext cx="768" cy="384"/>
                <a:chOff x="768" y="1574"/>
                <a:chExt cx="768" cy="384"/>
              </a:xfrm>
            </p:grpSpPr>
            <p:sp>
              <p:nvSpPr>
                <p:cNvPr id="19547" name="Rectangle 48"/>
                <p:cNvSpPr>
                  <a:spLocks noChangeArrowheads="1"/>
                </p:cNvSpPr>
                <p:nvPr/>
              </p:nvSpPr>
              <p:spPr bwMode="auto">
                <a:xfrm>
                  <a:off x="811" y="1574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5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48" name="Rectangle 49"/>
                <p:cNvSpPr>
                  <a:spLocks noChangeArrowheads="1"/>
                </p:cNvSpPr>
                <p:nvPr/>
              </p:nvSpPr>
              <p:spPr bwMode="auto">
                <a:xfrm>
                  <a:off x="768" y="1574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78" name="Group 50"/>
              <p:cNvGrpSpPr/>
              <p:nvPr/>
            </p:nvGrpSpPr>
            <p:grpSpPr bwMode="auto">
              <a:xfrm>
                <a:off x="1536" y="1574"/>
                <a:ext cx="768" cy="384"/>
                <a:chOff x="1536" y="1574"/>
                <a:chExt cx="768" cy="384"/>
              </a:xfrm>
            </p:grpSpPr>
            <p:sp>
              <p:nvSpPr>
                <p:cNvPr id="19545" name="Rectangle 51"/>
                <p:cNvSpPr>
                  <a:spLocks noChangeArrowheads="1"/>
                </p:cNvSpPr>
                <p:nvPr/>
              </p:nvSpPr>
              <p:spPr bwMode="auto">
                <a:xfrm>
                  <a:off x="1579" y="1574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31.25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46" name="Rectangle 52"/>
                <p:cNvSpPr>
                  <a:spLocks noChangeArrowheads="1"/>
                </p:cNvSpPr>
                <p:nvPr/>
              </p:nvSpPr>
              <p:spPr bwMode="auto">
                <a:xfrm>
                  <a:off x="1536" y="1574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79" name="Group 53"/>
              <p:cNvGrpSpPr/>
              <p:nvPr/>
            </p:nvGrpSpPr>
            <p:grpSpPr bwMode="auto">
              <a:xfrm>
                <a:off x="2304" y="1574"/>
                <a:ext cx="768" cy="384"/>
                <a:chOff x="2304" y="1574"/>
                <a:chExt cx="768" cy="384"/>
              </a:xfrm>
            </p:grpSpPr>
            <p:sp>
              <p:nvSpPr>
                <p:cNvPr id="19543" name="Rectangle 54"/>
                <p:cNvSpPr>
                  <a:spLocks noChangeArrowheads="1"/>
                </p:cNvSpPr>
                <p:nvPr/>
              </p:nvSpPr>
              <p:spPr bwMode="auto">
                <a:xfrm>
                  <a:off x="2347" y="1574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6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44" name="Rectangle 55"/>
                <p:cNvSpPr>
                  <a:spLocks noChangeArrowheads="1"/>
                </p:cNvSpPr>
                <p:nvPr/>
              </p:nvSpPr>
              <p:spPr bwMode="auto">
                <a:xfrm>
                  <a:off x="2304" y="1574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80" name="Group 56"/>
              <p:cNvGrpSpPr/>
              <p:nvPr/>
            </p:nvGrpSpPr>
            <p:grpSpPr bwMode="auto">
              <a:xfrm>
                <a:off x="3072" y="1574"/>
                <a:ext cx="768" cy="384"/>
                <a:chOff x="3072" y="1574"/>
                <a:chExt cx="768" cy="384"/>
              </a:xfrm>
            </p:grpSpPr>
            <p:sp>
              <p:nvSpPr>
                <p:cNvPr id="19541" name="Rectangle 57"/>
                <p:cNvSpPr>
                  <a:spLocks noChangeArrowheads="1"/>
                </p:cNvSpPr>
                <p:nvPr/>
              </p:nvSpPr>
              <p:spPr bwMode="auto">
                <a:xfrm>
                  <a:off x="3115" y="1574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37.5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42" name="Rectangle 58"/>
                <p:cNvSpPr>
                  <a:spLocks noChangeArrowheads="1"/>
                </p:cNvSpPr>
                <p:nvPr/>
              </p:nvSpPr>
              <p:spPr bwMode="auto">
                <a:xfrm>
                  <a:off x="3072" y="1574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81" name="Group 59"/>
              <p:cNvGrpSpPr/>
              <p:nvPr/>
            </p:nvGrpSpPr>
            <p:grpSpPr bwMode="auto">
              <a:xfrm>
                <a:off x="0" y="1958"/>
                <a:ext cx="768" cy="384"/>
                <a:chOff x="0" y="1958"/>
                <a:chExt cx="768" cy="384"/>
              </a:xfrm>
            </p:grpSpPr>
            <p:sp>
              <p:nvSpPr>
                <p:cNvPr id="19539" name="Rectangle 60"/>
                <p:cNvSpPr>
                  <a:spLocks noChangeArrowheads="1"/>
                </p:cNvSpPr>
                <p:nvPr/>
              </p:nvSpPr>
              <p:spPr bwMode="auto">
                <a:xfrm>
                  <a:off x="43" y="1958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32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40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1958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82" name="Group 62"/>
              <p:cNvGrpSpPr/>
              <p:nvPr/>
            </p:nvGrpSpPr>
            <p:grpSpPr bwMode="auto">
              <a:xfrm>
                <a:off x="768" y="1958"/>
                <a:ext cx="768" cy="384"/>
                <a:chOff x="768" y="1958"/>
                <a:chExt cx="768" cy="384"/>
              </a:xfrm>
            </p:grpSpPr>
            <p:sp>
              <p:nvSpPr>
                <p:cNvPr id="19537" name="Rectangle 63"/>
                <p:cNvSpPr>
                  <a:spLocks noChangeArrowheads="1"/>
                </p:cNvSpPr>
                <p:nvPr/>
              </p:nvSpPr>
              <p:spPr bwMode="auto">
                <a:xfrm>
                  <a:off x="811" y="1958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6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38" name="Rectangle 64"/>
                <p:cNvSpPr>
                  <a:spLocks noChangeArrowheads="1"/>
                </p:cNvSpPr>
                <p:nvPr/>
              </p:nvSpPr>
              <p:spPr bwMode="auto">
                <a:xfrm>
                  <a:off x="768" y="1958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83" name="Group 65"/>
              <p:cNvGrpSpPr/>
              <p:nvPr/>
            </p:nvGrpSpPr>
            <p:grpSpPr bwMode="auto">
              <a:xfrm>
                <a:off x="1536" y="1958"/>
                <a:ext cx="768" cy="384"/>
                <a:chOff x="1536" y="1958"/>
                <a:chExt cx="768" cy="384"/>
              </a:xfrm>
            </p:grpSpPr>
            <p:sp>
              <p:nvSpPr>
                <p:cNvPr id="19535" name="Rectangle 66"/>
                <p:cNvSpPr>
                  <a:spLocks noChangeArrowheads="1"/>
                </p:cNvSpPr>
                <p:nvPr/>
              </p:nvSpPr>
              <p:spPr bwMode="auto">
                <a:xfrm>
                  <a:off x="1579" y="1958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18.75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36" name="Rectangle 67"/>
                <p:cNvSpPr>
                  <a:spLocks noChangeArrowheads="1"/>
                </p:cNvSpPr>
                <p:nvPr/>
              </p:nvSpPr>
              <p:spPr bwMode="auto">
                <a:xfrm>
                  <a:off x="1536" y="1958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84" name="Group 68"/>
              <p:cNvGrpSpPr/>
              <p:nvPr/>
            </p:nvGrpSpPr>
            <p:grpSpPr bwMode="auto">
              <a:xfrm>
                <a:off x="2304" y="1958"/>
                <a:ext cx="768" cy="384"/>
                <a:chOff x="2304" y="1958"/>
                <a:chExt cx="768" cy="384"/>
              </a:xfrm>
            </p:grpSpPr>
            <p:sp>
              <p:nvSpPr>
                <p:cNvPr id="19533" name="Rectangle 69"/>
                <p:cNvSpPr>
                  <a:spLocks noChangeArrowheads="1"/>
                </p:cNvSpPr>
                <p:nvPr/>
              </p:nvSpPr>
              <p:spPr bwMode="auto">
                <a:xfrm>
                  <a:off x="2347" y="1958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7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34" name="Rectangle 70"/>
                <p:cNvSpPr>
                  <a:spLocks noChangeArrowheads="1"/>
                </p:cNvSpPr>
                <p:nvPr/>
              </p:nvSpPr>
              <p:spPr bwMode="auto">
                <a:xfrm>
                  <a:off x="2304" y="1958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85" name="Group 71"/>
              <p:cNvGrpSpPr/>
              <p:nvPr/>
            </p:nvGrpSpPr>
            <p:grpSpPr bwMode="auto">
              <a:xfrm>
                <a:off x="3072" y="1958"/>
                <a:ext cx="768" cy="384"/>
                <a:chOff x="3072" y="1958"/>
                <a:chExt cx="768" cy="384"/>
              </a:xfrm>
            </p:grpSpPr>
            <p:sp>
              <p:nvSpPr>
                <p:cNvPr id="19531" name="Rectangle 72"/>
                <p:cNvSpPr>
                  <a:spLocks noChangeArrowheads="1"/>
                </p:cNvSpPr>
                <p:nvPr/>
              </p:nvSpPr>
              <p:spPr bwMode="auto">
                <a:xfrm>
                  <a:off x="3115" y="1958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21.875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32" name="Rectangle 73"/>
                <p:cNvSpPr>
                  <a:spLocks noChangeArrowheads="1"/>
                </p:cNvSpPr>
                <p:nvPr/>
              </p:nvSpPr>
              <p:spPr bwMode="auto">
                <a:xfrm>
                  <a:off x="3072" y="1958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86" name="Group 74"/>
              <p:cNvGrpSpPr/>
              <p:nvPr/>
            </p:nvGrpSpPr>
            <p:grpSpPr bwMode="auto">
              <a:xfrm>
                <a:off x="0" y="2342"/>
                <a:ext cx="768" cy="384"/>
                <a:chOff x="0" y="2342"/>
                <a:chExt cx="768" cy="384"/>
              </a:xfrm>
            </p:grpSpPr>
            <p:sp>
              <p:nvSpPr>
                <p:cNvPr id="19529" name="Rectangle 75"/>
                <p:cNvSpPr>
                  <a:spLocks noChangeArrowheads="1"/>
                </p:cNvSpPr>
                <p:nvPr/>
              </p:nvSpPr>
              <p:spPr bwMode="auto">
                <a:xfrm>
                  <a:off x="43" y="2342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64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30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2342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87" name="Group 77"/>
              <p:cNvGrpSpPr/>
              <p:nvPr/>
            </p:nvGrpSpPr>
            <p:grpSpPr bwMode="auto">
              <a:xfrm>
                <a:off x="768" y="2342"/>
                <a:ext cx="768" cy="384"/>
                <a:chOff x="768" y="2342"/>
                <a:chExt cx="768" cy="384"/>
              </a:xfrm>
            </p:grpSpPr>
            <p:sp>
              <p:nvSpPr>
                <p:cNvPr id="19527" name="Rectangle 78"/>
                <p:cNvSpPr>
                  <a:spLocks noChangeArrowheads="1"/>
                </p:cNvSpPr>
                <p:nvPr/>
              </p:nvSpPr>
              <p:spPr bwMode="auto">
                <a:xfrm>
                  <a:off x="811" y="2342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7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28" name="Rectangle 79"/>
                <p:cNvSpPr>
                  <a:spLocks noChangeArrowheads="1"/>
                </p:cNvSpPr>
                <p:nvPr/>
              </p:nvSpPr>
              <p:spPr bwMode="auto">
                <a:xfrm>
                  <a:off x="768" y="2342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88" name="Group 80"/>
              <p:cNvGrpSpPr/>
              <p:nvPr/>
            </p:nvGrpSpPr>
            <p:grpSpPr bwMode="auto">
              <a:xfrm>
                <a:off x="1536" y="2342"/>
                <a:ext cx="768" cy="384"/>
                <a:chOff x="1536" y="2342"/>
                <a:chExt cx="768" cy="384"/>
              </a:xfrm>
            </p:grpSpPr>
            <p:sp>
              <p:nvSpPr>
                <p:cNvPr id="19525" name="Rectangle 81"/>
                <p:cNvSpPr>
                  <a:spLocks noChangeArrowheads="1"/>
                </p:cNvSpPr>
                <p:nvPr/>
              </p:nvSpPr>
              <p:spPr bwMode="auto">
                <a:xfrm>
                  <a:off x="1579" y="2342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10.94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26" name="Rectangle 82"/>
                <p:cNvSpPr>
                  <a:spLocks noChangeArrowheads="1"/>
                </p:cNvSpPr>
                <p:nvPr/>
              </p:nvSpPr>
              <p:spPr bwMode="auto">
                <a:xfrm>
                  <a:off x="1536" y="2342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89" name="Group 83"/>
              <p:cNvGrpSpPr/>
              <p:nvPr/>
            </p:nvGrpSpPr>
            <p:grpSpPr bwMode="auto">
              <a:xfrm>
                <a:off x="2304" y="2342"/>
                <a:ext cx="768" cy="384"/>
                <a:chOff x="2304" y="2342"/>
                <a:chExt cx="768" cy="384"/>
              </a:xfrm>
            </p:grpSpPr>
            <p:sp>
              <p:nvSpPr>
                <p:cNvPr id="19523" name="Rectangle 84"/>
                <p:cNvSpPr>
                  <a:spLocks noChangeArrowheads="1"/>
                </p:cNvSpPr>
                <p:nvPr/>
              </p:nvSpPr>
              <p:spPr bwMode="auto">
                <a:xfrm>
                  <a:off x="2347" y="2342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8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24" name="Rectangle 85"/>
                <p:cNvSpPr>
                  <a:spLocks noChangeArrowheads="1"/>
                </p:cNvSpPr>
                <p:nvPr/>
              </p:nvSpPr>
              <p:spPr bwMode="auto">
                <a:xfrm>
                  <a:off x="2304" y="2342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90" name="Group 86"/>
              <p:cNvGrpSpPr/>
              <p:nvPr/>
            </p:nvGrpSpPr>
            <p:grpSpPr bwMode="auto">
              <a:xfrm>
                <a:off x="3072" y="2342"/>
                <a:ext cx="768" cy="384"/>
                <a:chOff x="3072" y="2342"/>
                <a:chExt cx="768" cy="384"/>
              </a:xfrm>
            </p:grpSpPr>
            <p:sp>
              <p:nvSpPr>
                <p:cNvPr id="19521" name="Rectangle 87"/>
                <p:cNvSpPr>
                  <a:spLocks noChangeArrowheads="1"/>
                </p:cNvSpPr>
                <p:nvPr/>
              </p:nvSpPr>
              <p:spPr bwMode="auto">
                <a:xfrm>
                  <a:off x="3115" y="2342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12.5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22" name="Rectangle 88"/>
                <p:cNvSpPr>
                  <a:spLocks noChangeArrowheads="1"/>
                </p:cNvSpPr>
                <p:nvPr/>
              </p:nvSpPr>
              <p:spPr bwMode="auto">
                <a:xfrm>
                  <a:off x="3072" y="2342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91" name="Group 89"/>
              <p:cNvGrpSpPr/>
              <p:nvPr/>
            </p:nvGrpSpPr>
            <p:grpSpPr bwMode="auto">
              <a:xfrm>
                <a:off x="0" y="2726"/>
                <a:ext cx="768" cy="384"/>
                <a:chOff x="0" y="2726"/>
                <a:chExt cx="768" cy="384"/>
              </a:xfrm>
            </p:grpSpPr>
            <p:sp>
              <p:nvSpPr>
                <p:cNvPr id="19519" name="Rectangle 90"/>
                <p:cNvSpPr>
                  <a:spLocks noChangeArrowheads="1"/>
                </p:cNvSpPr>
                <p:nvPr/>
              </p:nvSpPr>
              <p:spPr bwMode="auto">
                <a:xfrm>
                  <a:off x="43" y="2726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128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20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2726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92" name="Group 92"/>
              <p:cNvGrpSpPr/>
              <p:nvPr/>
            </p:nvGrpSpPr>
            <p:grpSpPr bwMode="auto">
              <a:xfrm>
                <a:off x="768" y="2726"/>
                <a:ext cx="768" cy="384"/>
                <a:chOff x="768" y="2726"/>
                <a:chExt cx="768" cy="384"/>
              </a:xfrm>
            </p:grpSpPr>
            <p:sp>
              <p:nvSpPr>
                <p:cNvPr id="19517" name="Rectangle 93"/>
                <p:cNvSpPr>
                  <a:spLocks noChangeArrowheads="1"/>
                </p:cNvSpPr>
                <p:nvPr/>
              </p:nvSpPr>
              <p:spPr bwMode="auto">
                <a:xfrm>
                  <a:off x="811" y="2726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8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18" name="Rectangle 94"/>
                <p:cNvSpPr>
                  <a:spLocks noChangeArrowheads="1"/>
                </p:cNvSpPr>
                <p:nvPr/>
              </p:nvSpPr>
              <p:spPr bwMode="auto">
                <a:xfrm>
                  <a:off x="768" y="2726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93" name="Group 95"/>
              <p:cNvGrpSpPr/>
              <p:nvPr/>
            </p:nvGrpSpPr>
            <p:grpSpPr bwMode="auto">
              <a:xfrm>
                <a:off x="1536" y="2726"/>
                <a:ext cx="768" cy="384"/>
                <a:chOff x="1536" y="2726"/>
                <a:chExt cx="768" cy="384"/>
              </a:xfrm>
            </p:grpSpPr>
            <p:sp>
              <p:nvSpPr>
                <p:cNvPr id="195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579" y="2726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6.25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16" name="Rectangle 97"/>
                <p:cNvSpPr>
                  <a:spLocks noChangeArrowheads="1"/>
                </p:cNvSpPr>
                <p:nvPr/>
              </p:nvSpPr>
              <p:spPr bwMode="auto">
                <a:xfrm>
                  <a:off x="1536" y="2726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94" name="Group 98"/>
              <p:cNvGrpSpPr/>
              <p:nvPr/>
            </p:nvGrpSpPr>
            <p:grpSpPr bwMode="auto">
              <a:xfrm>
                <a:off x="2304" y="2726"/>
                <a:ext cx="768" cy="384"/>
                <a:chOff x="2304" y="2726"/>
                <a:chExt cx="768" cy="384"/>
              </a:xfrm>
            </p:grpSpPr>
            <p:sp>
              <p:nvSpPr>
                <p:cNvPr id="19513" name="Rectangle 99"/>
                <p:cNvSpPr>
                  <a:spLocks noChangeArrowheads="1"/>
                </p:cNvSpPr>
                <p:nvPr/>
              </p:nvSpPr>
              <p:spPr bwMode="auto">
                <a:xfrm>
                  <a:off x="2347" y="2726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9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14" name="Rectangle 100"/>
                <p:cNvSpPr>
                  <a:spLocks noChangeArrowheads="1"/>
                </p:cNvSpPr>
                <p:nvPr/>
              </p:nvSpPr>
              <p:spPr bwMode="auto">
                <a:xfrm>
                  <a:off x="2304" y="2726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95" name="Group 101"/>
              <p:cNvGrpSpPr/>
              <p:nvPr/>
            </p:nvGrpSpPr>
            <p:grpSpPr bwMode="auto">
              <a:xfrm>
                <a:off x="3072" y="2726"/>
                <a:ext cx="768" cy="384"/>
                <a:chOff x="3072" y="2726"/>
                <a:chExt cx="768" cy="384"/>
              </a:xfrm>
            </p:grpSpPr>
            <p:sp>
              <p:nvSpPr>
                <p:cNvPr id="19511" name="Rectangle 102"/>
                <p:cNvSpPr>
                  <a:spLocks noChangeArrowheads="1"/>
                </p:cNvSpPr>
                <p:nvPr/>
              </p:nvSpPr>
              <p:spPr bwMode="auto">
                <a:xfrm>
                  <a:off x="3115" y="2726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7.03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1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072" y="2726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96" name="Group 104"/>
              <p:cNvGrpSpPr/>
              <p:nvPr/>
            </p:nvGrpSpPr>
            <p:grpSpPr bwMode="auto">
              <a:xfrm>
                <a:off x="0" y="3110"/>
                <a:ext cx="768" cy="384"/>
                <a:chOff x="0" y="3110"/>
                <a:chExt cx="768" cy="384"/>
              </a:xfrm>
            </p:grpSpPr>
            <p:sp>
              <p:nvSpPr>
                <p:cNvPr id="195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43" y="3110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256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3110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97" name="Group 107"/>
              <p:cNvGrpSpPr/>
              <p:nvPr/>
            </p:nvGrpSpPr>
            <p:grpSpPr bwMode="auto">
              <a:xfrm>
                <a:off x="768" y="3110"/>
                <a:ext cx="768" cy="384"/>
                <a:chOff x="768" y="3110"/>
                <a:chExt cx="768" cy="384"/>
              </a:xfrm>
            </p:grpSpPr>
            <p:sp>
              <p:nvSpPr>
                <p:cNvPr id="19507" name="Rectangle 108"/>
                <p:cNvSpPr>
                  <a:spLocks noChangeArrowheads="1"/>
                </p:cNvSpPr>
                <p:nvPr/>
              </p:nvSpPr>
              <p:spPr bwMode="auto">
                <a:xfrm>
                  <a:off x="811" y="3110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9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08" name="Rectangle 109"/>
                <p:cNvSpPr>
                  <a:spLocks noChangeArrowheads="1"/>
                </p:cNvSpPr>
                <p:nvPr/>
              </p:nvSpPr>
              <p:spPr bwMode="auto">
                <a:xfrm>
                  <a:off x="768" y="3110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98" name="Group 110"/>
              <p:cNvGrpSpPr/>
              <p:nvPr/>
            </p:nvGrpSpPr>
            <p:grpSpPr bwMode="auto">
              <a:xfrm>
                <a:off x="1536" y="3110"/>
                <a:ext cx="768" cy="384"/>
                <a:chOff x="1536" y="3110"/>
                <a:chExt cx="768" cy="384"/>
              </a:xfrm>
            </p:grpSpPr>
            <p:sp>
              <p:nvSpPr>
                <p:cNvPr id="19505" name="Rectangle 111"/>
                <p:cNvSpPr>
                  <a:spLocks noChangeArrowheads="1"/>
                </p:cNvSpPr>
                <p:nvPr/>
              </p:nvSpPr>
              <p:spPr bwMode="auto">
                <a:xfrm>
                  <a:off x="1579" y="3110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3.52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06" name="Rectangle 112"/>
                <p:cNvSpPr>
                  <a:spLocks noChangeArrowheads="1"/>
                </p:cNvSpPr>
                <p:nvPr/>
              </p:nvSpPr>
              <p:spPr bwMode="auto">
                <a:xfrm>
                  <a:off x="1536" y="3110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499" name="Group 113"/>
              <p:cNvGrpSpPr/>
              <p:nvPr/>
            </p:nvGrpSpPr>
            <p:grpSpPr bwMode="auto">
              <a:xfrm>
                <a:off x="2304" y="3110"/>
                <a:ext cx="768" cy="384"/>
                <a:chOff x="2304" y="3110"/>
                <a:chExt cx="768" cy="384"/>
              </a:xfrm>
            </p:grpSpPr>
            <p:sp>
              <p:nvSpPr>
                <p:cNvPr id="19503" name="Rectangle 114"/>
                <p:cNvSpPr>
                  <a:spLocks noChangeArrowheads="1"/>
                </p:cNvSpPr>
                <p:nvPr/>
              </p:nvSpPr>
              <p:spPr bwMode="auto">
                <a:xfrm>
                  <a:off x="2347" y="3110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10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04" name="Rectangle 115"/>
                <p:cNvSpPr>
                  <a:spLocks noChangeArrowheads="1"/>
                </p:cNvSpPr>
                <p:nvPr/>
              </p:nvSpPr>
              <p:spPr bwMode="auto">
                <a:xfrm>
                  <a:off x="2304" y="3110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500" name="Group 116"/>
              <p:cNvGrpSpPr/>
              <p:nvPr/>
            </p:nvGrpSpPr>
            <p:grpSpPr bwMode="auto">
              <a:xfrm>
                <a:off x="3072" y="3110"/>
                <a:ext cx="768" cy="384"/>
                <a:chOff x="3072" y="3110"/>
                <a:chExt cx="768" cy="384"/>
              </a:xfrm>
            </p:grpSpPr>
            <p:sp>
              <p:nvSpPr>
                <p:cNvPr id="1950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115" y="3110"/>
                  <a:ext cx="6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latin typeface="Arial" panose="020B0604020202020204" pitchFamily="34" charset="0"/>
                    </a:rPr>
                    <a:t>3.91</a:t>
                  </a:r>
                  <a:endParaRPr lang="zh-CN" altLang="en-US" sz="2400">
                    <a:latin typeface="Arial" panose="020B0604020202020204" pitchFamily="34" charset="0"/>
                  </a:endParaRPr>
                </a:p>
                <a:p>
                  <a:pPr algn="just"/>
                  <a:endParaRPr lang="zh-CN" altLang="en-US" sz="2400" b="0"/>
                </a:p>
              </p:txBody>
            </p:sp>
            <p:sp>
              <p:nvSpPr>
                <p:cNvPr id="1950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072" y="3110"/>
                  <a:ext cx="7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19462" name="Rectangle 119"/>
            <p:cNvSpPr>
              <a:spLocks noChangeArrowheads="1"/>
            </p:cNvSpPr>
            <p:nvPr/>
          </p:nvSpPr>
          <p:spPr bwMode="auto">
            <a:xfrm>
              <a:off x="-3" y="419"/>
              <a:ext cx="3846" cy="307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9459" name="Rectangle 122"/>
          <p:cNvSpPr>
            <a:spLocks noChangeArrowheads="1"/>
          </p:cNvSpPr>
          <p:nvPr/>
        </p:nvSpPr>
        <p:spPr bwMode="auto">
          <a:xfrm>
            <a:off x="1757363" y="796925"/>
            <a:ext cx="86883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的关系：</a:t>
            </a:r>
            <a:r>
              <a:rPr lang="en-US" altLang="zh-CN" sz="24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aseline="300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-1≥n+k </a:t>
            </a:r>
            <a:r>
              <a:rPr lang="zh-CN" altLang="en-US" sz="24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分别为数据位数和校验位数）</a:t>
            </a:r>
            <a:endParaRPr lang="zh-CN" altLang="en-US" sz="2400">
              <a:solidFill>
                <a:srgbClr val="009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有效数据位数和校验码位数间的关系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海明码的分组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138" y="987425"/>
            <a:ext cx="10922000" cy="39290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基本思想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/>
              <a:t>　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位数据位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位校验位</a:t>
            </a:r>
            <a:r>
              <a:rPr lang="zh-CN" altLang="en-US" dirty="0"/>
              <a:t>按某种方式排列为</a:t>
            </a:r>
            <a:r>
              <a:rPr lang="zh-CN" altLang="en-US" dirty="0">
                <a:solidFill>
                  <a:srgbClr val="FF0000"/>
                </a:solidFill>
              </a:rPr>
              <a:t>一个（</a:t>
            </a:r>
            <a:r>
              <a:rPr lang="en-US" altLang="zh-CN" dirty="0" err="1">
                <a:solidFill>
                  <a:srgbClr val="FF0000"/>
                </a:solidFill>
              </a:rPr>
              <a:t>n+k</a:t>
            </a:r>
            <a:r>
              <a:rPr lang="zh-CN" altLang="en-US" dirty="0">
                <a:solidFill>
                  <a:srgbClr val="FF0000"/>
                </a:solidFill>
              </a:rPr>
              <a:t>）位的</a:t>
            </a:r>
            <a:r>
              <a:rPr lang="zh-CN" altLang="en-US" dirty="0" smtClean="0">
                <a:solidFill>
                  <a:srgbClr val="FF0000"/>
                </a:solidFill>
              </a:rPr>
              <a:t>码字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将</a:t>
            </a:r>
            <a:r>
              <a:rPr lang="zh-CN" altLang="en-US" dirty="0"/>
              <a:t>该码字中</a:t>
            </a:r>
            <a:r>
              <a:rPr lang="zh-CN" altLang="en-US" dirty="0">
                <a:solidFill>
                  <a:srgbClr val="FF0000"/>
                </a:solidFill>
              </a:rPr>
              <a:t>每个出错位的位置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故障字的数值</a:t>
            </a:r>
            <a:r>
              <a:rPr lang="zh-CN" altLang="en-US" dirty="0"/>
              <a:t>建立</a:t>
            </a:r>
            <a:r>
              <a:rPr lang="zh-CN" altLang="en-US" dirty="0" smtClean="0">
                <a:solidFill>
                  <a:srgbClr val="FF0000"/>
                </a:solidFill>
              </a:rPr>
              <a:t>关系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故障字的值</a:t>
            </a:r>
            <a:r>
              <a:rPr lang="zh-CN" altLang="en-US" dirty="0"/>
              <a:t>确定该码字中</a:t>
            </a:r>
            <a:r>
              <a:rPr lang="zh-CN" altLang="en-US" dirty="0">
                <a:solidFill>
                  <a:srgbClr val="FF0000"/>
                </a:solidFill>
              </a:rPr>
              <a:t>哪一位发生了错误</a:t>
            </a:r>
            <a:r>
              <a:rPr lang="zh-CN" altLang="en-US" dirty="0"/>
              <a:t>，并将其</a:t>
            </a:r>
            <a:r>
              <a:rPr lang="zh-CN" altLang="en-US" dirty="0">
                <a:solidFill>
                  <a:srgbClr val="FF0000"/>
                </a:solidFill>
              </a:rPr>
              <a:t>取反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FF0000"/>
                </a:solidFill>
              </a:rPr>
              <a:t>纠正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海明码的分组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92138" y="987425"/>
            <a:ext cx="10922000" cy="45751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规则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：若故障字每位全部是</a:t>
            </a:r>
            <a:r>
              <a:rPr lang="en-US" altLang="zh-CN" smtClean="0"/>
              <a:t>0</a:t>
            </a:r>
            <a:r>
              <a:rPr lang="zh-CN" altLang="en-US" smtClean="0"/>
              <a:t>，则表示没有发生错误。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规则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/>
              <a:t>：若故障字中有且仅有一位为</a:t>
            </a:r>
            <a:r>
              <a:rPr lang="en-US" altLang="zh-CN" smtClean="0"/>
              <a:t>1</a:t>
            </a:r>
            <a:r>
              <a:rPr lang="zh-CN" altLang="en-US" smtClean="0"/>
              <a:t>，则表示校验位中有一位出错，因而不需纠正。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规则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：若故障字中多位为</a:t>
            </a:r>
            <a:r>
              <a:rPr lang="en-US" altLang="zh-CN" smtClean="0"/>
              <a:t>1</a:t>
            </a:r>
            <a:r>
              <a:rPr lang="zh-CN" altLang="en-US" smtClean="0"/>
              <a:t>，则表示有一个数据位出错，其在码字中的出错位置由故障字的数值来确定。纠正时只要将出错位取反即可。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 bwMode="auto">
          <a:xfrm>
            <a:off x="6853238" y="3781425"/>
            <a:ext cx="3341687" cy="1731963"/>
            <a:chOff x="3389" y="2887"/>
            <a:chExt cx="2105" cy="562"/>
          </a:xfrm>
        </p:grpSpPr>
        <p:sp>
          <p:nvSpPr>
            <p:cNvPr id="22533" name="Text Box 4"/>
            <p:cNvSpPr txBox="1">
              <a:spLocks noChangeArrowheads="1"/>
            </p:cNvSpPr>
            <p:nvPr/>
          </p:nvSpPr>
          <p:spPr bwMode="auto">
            <a:xfrm>
              <a:off x="3671" y="2887"/>
              <a:ext cx="1823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Arial" panose="020B0604020202020204" pitchFamily="34" charset="0"/>
                  <a:ea typeface="黑体" panose="02010609060101010101" pitchFamily="49" charset="-122"/>
                </a:rPr>
                <a:t>是逻辑顺序，物理上</a:t>
              </a:r>
              <a:r>
                <a:rPr lang="en-US" altLang="zh-CN" sz="2200">
                  <a:latin typeface="Arial" panose="020B0604020202020204" pitchFamily="34" charset="0"/>
                  <a:ea typeface="黑体" panose="02010609060101010101" pitchFamily="49" charset="-122"/>
                </a:rPr>
                <a:t>M</a:t>
              </a:r>
              <a:r>
                <a:rPr lang="zh-CN" altLang="en-US" sz="2200">
                  <a:latin typeface="Arial" panose="020B0604020202020204" pitchFamily="34" charset="0"/>
                  <a:ea typeface="黑体" panose="02010609060101010101" pitchFamily="49" charset="-122"/>
                </a:rPr>
                <a:t>和</a:t>
              </a:r>
              <a:r>
                <a:rPr lang="en-US" altLang="zh-CN" sz="2200">
                  <a:latin typeface="Arial" panose="020B0604020202020204" pitchFamily="34" charset="0"/>
                  <a:ea typeface="黑体" panose="02010609060101010101" pitchFamily="49" charset="-122"/>
                </a:rPr>
                <a:t>P</a:t>
              </a:r>
              <a:r>
                <a:rPr lang="zh-CN" altLang="en-US" sz="2200">
                  <a:latin typeface="Arial" panose="020B0604020202020204" pitchFamily="34" charset="0"/>
                  <a:ea typeface="黑体" panose="02010609060101010101" pitchFamily="49" charset="-122"/>
                </a:rPr>
                <a:t>是分开的！</a:t>
              </a:r>
              <a:endParaRPr lang="zh-CN" altLang="en-US" sz="2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534" name="Line 5"/>
            <p:cNvSpPr>
              <a:spLocks noChangeShapeType="1"/>
            </p:cNvSpPr>
            <p:nvPr/>
          </p:nvSpPr>
          <p:spPr bwMode="auto">
            <a:xfrm flipH="1">
              <a:off x="3389" y="3106"/>
              <a:ext cx="327" cy="3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1" name="标题 2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海明码的分组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77838" y="976313"/>
            <a:ext cx="10922000" cy="577532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位数据进行单个位检错和纠错为例说明。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zh-CN" altLang="en-US" sz="2000" dirty="0" smtClean="0"/>
              <a:t>假定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</a:t>
            </a:r>
            <a:r>
              <a:rPr lang="zh-CN" altLang="en-US" sz="2000" dirty="0"/>
              <a:t>数据</a:t>
            </a:r>
            <a:r>
              <a:rPr lang="en-US" altLang="zh-CN" sz="2000" dirty="0"/>
              <a:t>M= M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7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位校验位</a:t>
            </a:r>
            <a:r>
              <a:rPr lang="en-US" altLang="zh-CN" sz="2000" dirty="0"/>
              <a:t>P=P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。根据规则将</a:t>
            </a:r>
            <a:r>
              <a:rPr lang="en-US" altLang="zh-CN" sz="2000" dirty="0"/>
              <a:t>M</a:t>
            </a:r>
            <a:r>
              <a:rPr lang="zh-CN" altLang="en-US" sz="2000" dirty="0"/>
              <a:t>和</a:t>
            </a:r>
            <a:r>
              <a:rPr lang="en-US" altLang="zh-CN" sz="2000" dirty="0"/>
              <a:t>P</a:t>
            </a:r>
            <a:r>
              <a:rPr lang="zh-CN" altLang="en-US" sz="2000" dirty="0"/>
              <a:t>按一定的规律排到一个</a:t>
            </a:r>
            <a:r>
              <a:rPr lang="en-US" altLang="zh-CN" sz="2000" dirty="0"/>
              <a:t>12</a:t>
            </a:r>
            <a:r>
              <a:rPr lang="zh-CN" altLang="en-US" sz="2000" dirty="0"/>
              <a:t>位码字中。</a:t>
            </a:r>
            <a:endParaRPr lang="zh-CN" altLang="en-US" sz="2000" dirty="0"/>
          </a:p>
          <a:p>
            <a:pPr eaLnBrk="1" hangingPunct="1">
              <a:defRPr/>
            </a:pPr>
            <a:r>
              <a:rPr lang="zh-CN" altLang="en-US" sz="2000" dirty="0" smtClean="0"/>
              <a:t>根据规则</a:t>
            </a:r>
            <a:r>
              <a:rPr lang="en-US" altLang="zh-CN" sz="2000" dirty="0"/>
              <a:t>1</a:t>
            </a:r>
            <a:r>
              <a:rPr lang="zh-CN" altLang="en-US" sz="2000" dirty="0"/>
              <a:t>，故障字为</a:t>
            </a:r>
            <a:r>
              <a:rPr lang="en-US" altLang="zh-CN" sz="2000" dirty="0"/>
              <a:t>0000</a:t>
            </a:r>
            <a:r>
              <a:rPr lang="zh-CN" altLang="en-US" sz="2000" dirty="0"/>
              <a:t>时，表示无错。</a:t>
            </a:r>
            <a:endParaRPr lang="zh-CN" altLang="en-US" sz="2000" dirty="0"/>
          </a:p>
          <a:p>
            <a:pPr eaLnBrk="1" hangingPunct="1">
              <a:defRPr/>
            </a:pPr>
            <a:r>
              <a:rPr lang="zh-CN" altLang="en-US" sz="2000" dirty="0" smtClean="0"/>
              <a:t>根据规则</a:t>
            </a:r>
            <a:r>
              <a:rPr lang="en-US" altLang="zh-CN" sz="2000" dirty="0"/>
              <a:t>2</a:t>
            </a:r>
            <a:r>
              <a:rPr lang="zh-CN" altLang="en-US" sz="2000" dirty="0"/>
              <a:t>，故障字中有且仅有一位为</a:t>
            </a:r>
            <a:r>
              <a:rPr lang="en-US" altLang="zh-CN" sz="2000" dirty="0"/>
              <a:t>1</a:t>
            </a:r>
            <a:r>
              <a:rPr lang="zh-CN" altLang="en-US" sz="2000" dirty="0"/>
              <a:t>时，表示校验位中有一位出错。此时，故障字只可能是</a:t>
            </a:r>
            <a:r>
              <a:rPr lang="en-US" altLang="zh-CN" sz="2000" dirty="0"/>
              <a:t>0001</a:t>
            </a:r>
            <a:r>
              <a:rPr lang="zh-CN" altLang="en-US" sz="2000" dirty="0"/>
              <a:t>、</a:t>
            </a:r>
            <a:r>
              <a:rPr lang="en-US" altLang="zh-CN" sz="2000" dirty="0"/>
              <a:t>0010</a:t>
            </a:r>
            <a:r>
              <a:rPr lang="zh-CN" altLang="en-US" sz="2000" dirty="0"/>
              <a:t>、</a:t>
            </a:r>
            <a:r>
              <a:rPr lang="en-US" altLang="zh-CN" sz="2000" dirty="0"/>
              <a:t>0100</a:t>
            </a:r>
            <a:r>
              <a:rPr lang="zh-CN" altLang="en-US" sz="2000" dirty="0"/>
              <a:t>、</a:t>
            </a:r>
            <a:r>
              <a:rPr lang="en-US" altLang="zh-CN" sz="2000" dirty="0"/>
              <a:t>1000</a:t>
            </a:r>
            <a:r>
              <a:rPr lang="zh-CN" altLang="en-US" sz="2000" dirty="0"/>
              <a:t>，将这四种状态分别代表校验位中</a:t>
            </a:r>
            <a:r>
              <a:rPr lang="en-US" altLang="zh-CN" sz="2000" dirty="0"/>
              <a:t>P1</a:t>
            </a:r>
            <a:r>
              <a:rPr lang="zh-CN" altLang="en-US" sz="2000" dirty="0"/>
              <a:t>、</a:t>
            </a:r>
            <a:r>
              <a:rPr lang="en-US" altLang="zh-CN" sz="2000" dirty="0"/>
              <a:t>P2</a:t>
            </a:r>
            <a:r>
              <a:rPr lang="zh-CN" altLang="en-US" sz="2000" dirty="0"/>
              <a:t>、</a:t>
            </a:r>
            <a:r>
              <a:rPr lang="en-US" altLang="zh-CN" sz="2000" dirty="0"/>
              <a:t>P3</a:t>
            </a:r>
            <a:r>
              <a:rPr lang="zh-CN" altLang="en-US" sz="2000" dirty="0"/>
              <a:t>、</a:t>
            </a:r>
            <a:r>
              <a:rPr lang="en-US" altLang="zh-CN" sz="2000" dirty="0"/>
              <a:t>P4</a:t>
            </a:r>
            <a:r>
              <a:rPr lang="zh-CN" altLang="en-US" sz="2000" dirty="0"/>
              <a:t>位发生错误，因此，它们分别位于码字的第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8</a:t>
            </a:r>
            <a:r>
              <a:rPr lang="zh-CN" altLang="en-US" sz="2000" dirty="0"/>
              <a:t>位。</a:t>
            </a:r>
            <a:endParaRPr lang="zh-CN" altLang="en-US" sz="2000" dirty="0"/>
          </a:p>
          <a:p>
            <a:pPr eaLnBrk="1" hangingPunct="1">
              <a:defRPr/>
            </a:pPr>
            <a:r>
              <a:rPr lang="zh-CN" altLang="en-US" sz="2000" dirty="0" smtClean="0"/>
              <a:t>根据规则</a:t>
            </a:r>
            <a:r>
              <a:rPr lang="en-US" altLang="zh-CN" sz="2000" dirty="0"/>
              <a:t>3</a:t>
            </a:r>
            <a:r>
              <a:rPr lang="zh-CN" altLang="en-US" sz="2000" dirty="0"/>
              <a:t>，将其他多位为</a:t>
            </a:r>
            <a:r>
              <a:rPr lang="en-US" altLang="zh-CN" sz="2000" dirty="0"/>
              <a:t>1</a:t>
            </a:r>
            <a:r>
              <a:rPr lang="zh-CN" altLang="en-US" sz="2000" dirty="0"/>
              <a:t>的故障字依次表示数据位</a:t>
            </a:r>
            <a:r>
              <a:rPr lang="en-US" altLang="zh-CN" sz="2000" dirty="0"/>
              <a:t>M1~M8</a:t>
            </a:r>
            <a:r>
              <a:rPr lang="zh-CN" altLang="en-US" sz="2000" dirty="0"/>
              <a:t>发生错误的情况。因此，数据位</a:t>
            </a:r>
            <a:r>
              <a:rPr lang="en-US" altLang="zh-CN" sz="2000" dirty="0"/>
              <a:t>M1~M8</a:t>
            </a:r>
            <a:r>
              <a:rPr lang="zh-CN" altLang="en-US" sz="2000" dirty="0"/>
              <a:t>分别位于码字的第</a:t>
            </a:r>
            <a:r>
              <a:rPr lang="en-US" altLang="zh-CN" sz="2000" dirty="0"/>
              <a:t>0011(3)</a:t>
            </a:r>
            <a:r>
              <a:rPr lang="zh-CN" altLang="en-US" sz="2000" dirty="0"/>
              <a:t>、</a:t>
            </a:r>
            <a:r>
              <a:rPr lang="en-US" altLang="zh-CN" sz="2000" dirty="0"/>
              <a:t>0101(5)</a:t>
            </a:r>
            <a:r>
              <a:rPr lang="zh-CN" altLang="en-US" sz="2000" dirty="0"/>
              <a:t>、</a:t>
            </a:r>
            <a:r>
              <a:rPr lang="en-US" altLang="zh-CN" sz="2000" dirty="0"/>
              <a:t>0110(6)</a:t>
            </a:r>
            <a:r>
              <a:rPr lang="zh-CN" altLang="en-US" sz="2000" dirty="0"/>
              <a:t>、</a:t>
            </a:r>
            <a:r>
              <a:rPr lang="en-US" altLang="zh-CN" sz="2000" dirty="0"/>
              <a:t>0111(7)</a:t>
            </a:r>
            <a:r>
              <a:rPr lang="zh-CN" altLang="en-US" sz="2000" dirty="0"/>
              <a:t>、</a:t>
            </a:r>
            <a:r>
              <a:rPr lang="en-US" altLang="zh-CN" sz="2000" dirty="0"/>
              <a:t>1001(9)</a:t>
            </a:r>
            <a:r>
              <a:rPr lang="zh-CN" altLang="en-US" sz="2000" dirty="0"/>
              <a:t>、</a:t>
            </a:r>
            <a:r>
              <a:rPr lang="en-US" altLang="zh-CN" sz="2000" dirty="0"/>
              <a:t>1010(10)</a:t>
            </a:r>
            <a:r>
              <a:rPr lang="zh-CN" altLang="en-US" sz="2000" dirty="0"/>
              <a:t>、</a:t>
            </a:r>
            <a:r>
              <a:rPr lang="en-US" altLang="zh-CN" sz="2000" dirty="0"/>
              <a:t>1011(11)</a:t>
            </a:r>
            <a:r>
              <a:rPr lang="zh-CN" altLang="en-US" sz="2000" dirty="0"/>
              <a:t>、</a:t>
            </a:r>
            <a:r>
              <a:rPr lang="en-US" altLang="zh-CN" sz="2000" dirty="0"/>
              <a:t>1100(12)</a:t>
            </a:r>
            <a:r>
              <a:rPr lang="zh-CN" altLang="en-US" sz="2000" dirty="0"/>
              <a:t>位。即码字的排列为：   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7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 </a:t>
            </a:r>
            <a:endParaRPr lang="en-US" altLang="zh-CN" sz="2000" dirty="0"/>
          </a:p>
          <a:p>
            <a:pPr eaLnBrk="1" hangingPunct="1">
              <a:defRPr/>
            </a:pPr>
            <a:r>
              <a:rPr lang="zh-CN" altLang="en-US" sz="2000" dirty="0" smtClean="0"/>
              <a:t>这样</a:t>
            </a:r>
            <a:r>
              <a:rPr lang="zh-CN" altLang="en-US" sz="2000" dirty="0"/>
              <a:t>，得到故障字</a:t>
            </a:r>
            <a:r>
              <a:rPr lang="en-US" altLang="zh-CN" sz="2000" dirty="0"/>
              <a:t>S=S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的各个状态和出错情况的对应关系表，可根据这种对应关系对整个数据进行分组。</a:t>
            </a:r>
            <a:endParaRPr lang="zh-CN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故障字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074738"/>
            <a:ext cx="8928100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8521700" y="1936750"/>
            <a:ext cx="158750" cy="28971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4117975" y="1943100"/>
            <a:ext cx="285750" cy="288131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1708150" y="4884738"/>
            <a:ext cx="859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zh-CN" altLang="en-US" sz="20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数据位或校验位出错一定会影响所在组的奇偶性。</a:t>
            </a:r>
            <a:endParaRPr lang="en-US" altLang="zh-CN" sz="200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582" name="Rectangle 11"/>
          <p:cNvSpPr>
            <a:spLocks noChangeArrowheads="1"/>
          </p:cNvSpPr>
          <p:nvPr/>
        </p:nvSpPr>
        <p:spPr bwMode="auto">
          <a:xfrm>
            <a:off x="1720850" y="701675"/>
            <a:ext cx="511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zh-CN" altLang="en-US" sz="2000">
                <a:solidFill>
                  <a:srgbClr val="FF0066"/>
                </a:solidFill>
                <a:latin typeface="Arial" panose="020B0604020202020204" pitchFamily="34" charset="0"/>
              </a:rPr>
              <a:t>码字：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000" baseline="-25000">
                <a:solidFill>
                  <a:srgbClr val="FF0066"/>
                </a:solidFill>
                <a:latin typeface="Arial" panose="020B0604020202020204" pitchFamily="34" charset="0"/>
              </a:rPr>
              <a:t>8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baseline="-25000">
                <a:solidFill>
                  <a:srgbClr val="FF0066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000" baseline="-25000">
                <a:solidFill>
                  <a:srgbClr val="FF0066"/>
                </a:solidFill>
                <a:latin typeface="Arial" panose="020B0604020202020204" pitchFamily="34" charset="0"/>
              </a:rPr>
              <a:t>6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000" baseline="-25000">
                <a:solidFill>
                  <a:srgbClr val="FF0066"/>
                </a:solidFill>
                <a:latin typeface="Arial" panose="020B0604020202020204" pitchFamily="34" charset="0"/>
              </a:rPr>
              <a:t>5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baseline="-25000">
                <a:solidFill>
                  <a:srgbClr val="FF0066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000" baseline="-25000">
                <a:solidFill>
                  <a:srgbClr val="FF0066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000" baseline="-25000">
                <a:solidFill>
                  <a:srgbClr val="FF0066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000">
                <a:solidFill>
                  <a:srgbClr val="009242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000" baseline="-25000">
                <a:solidFill>
                  <a:srgbClr val="00924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baseline="-25000">
                <a:solidFill>
                  <a:srgbClr val="FF0066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000" baseline="-25000">
                <a:solidFill>
                  <a:srgbClr val="FF0066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baseline="-25000">
                <a:solidFill>
                  <a:srgbClr val="FF0066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baseline="-25000">
                <a:solidFill>
                  <a:srgbClr val="FF0066"/>
                </a:solidFill>
                <a:latin typeface="Arial" panose="020B0604020202020204" pitchFamily="34" charset="0"/>
              </a:rPr>
              <a:t>1</a:t>
            </a:r>
            <a:endParaRPr lang="en-US" altLang="zh-CN" sz="200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441356" name="Text Box 12"/>
          <p:cNvSpPr txBox="1">
            <a:spLocks noChangeArrowheads="1"/>
          </p:cNvSpPr>
          <p:nvPr/>
        </p:nvSpPr>
        <p:spPr bwMode="auto">
          <a:xfrm>
            <a:off x="2030413" y="5267325"/>
            <a:ext cx="8567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例：若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lang="en-US" altLang="zh-CN" sz="2000" baseline="-2500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出错，则故障字为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0101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，因而会改变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baseline="-2500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baseline="-2500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所在分组的奇偶性。故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lang="en-US" altLang="zh-CN" sz="2000" baseline="-2500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同时被分到第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3(S</a:t>
            </a:r>
            <a:r>
              <a:rPr lang="en-US" altLang="zh-CN" sz="2000" baseline="-2500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组和第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1(S</a:t>
            </a:r>
            <a:r>
              <a:rPr lang="en-US" altLang="zh-CN" sz="2000" baseline="-2500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 组。</a:t>
            </a:r>
            <a:endParaRPr lang="en-US" altLang="zh-CN" sz="2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1357" name="Text Box 13"/>
          <p:cNvSpPr txBox="1">
            <a:spLocks noChangeArrowheads="1"/>
          </p:cNvSpPr>
          <p:nvPr/>
        </p:nvSpPr>
        <p:spPr bwMode="auto">
          <a:xfrm>
            <a:off x="1771650" y="5929313"/>
            <a:ext cx="64452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问题：若</a:t>
            </a:r>
            <a:r>
              <a:rPr lang="en-US" altLang="zh-CN" sz="220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  <a:r>
              <a:rPr lang="en-US" altLang="zh-CN" sz="2200" baseline="-2500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20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出错，则如何？若</a:t>
            </a:r>
            <a:r>
              <a:rPr lang="en-US" altLang="zh-CN" sz="220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lang="en-US" altLang="zh-CN" sz="2200" baseline="-2500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lang="zh-CN" altLang="en-US" sz="220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出错，则如何？</a:t>
            </a:r>
            <a:endParaRPr lang="zh-CN" altLang="en-US" sz="2200">
              <a:solidFill>
                <a:srgbClr val="3333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1358" name="Text Box 14"/>
          <p:cNvSpPr txBox="1">
            <a:spLocks noChangeArrowheads="1"/>
          </p:cNvSpPr>
          <p:nvPr/>
        </p:nvSpPr>
        <p:spPr bwMode="auto">
          <a:xfrm>
            <a:off x="2324100" y="6323013"/>
            <a:ext cx="72882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2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  <a:r>
              <a:rPr lang="en-US" altLang="zh-CN" sz="2200" baseline="-250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22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~0001</a:t>
            </a:r>
            <a:r>
              <a:rPr lang="zh-CN" altLang="en-US" sz="22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，分在第</a:t>
            </a:r>
            <a:r>
              <a:rPr lang="en-US" altLang="zh-CN" sz="22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2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组；</a:t>
            </a:r>
            <a:r>
              <a:rPr lang="en-US" altLang="zh-CN" sz="22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lang="en-US" altLang="zh-CN" sz="2200" baseline="-250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lang="en-US" altLang="zh-CN" sz="22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~1100</a:t>
            </a:r>
            <a:r>
              <a:rPr lang="zh-CN" altLang="en-US" sz="22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，分在第</a:t>
            </a:r>
            <a:r>
              <a:rPr lang="en-US" altLang="zh-CN" sz="22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2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组和第</a:t>
            </a:r>
            <a:r>
              <a:rPr lang="en-US" altLang="zh-CN" sz="22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2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组</a:t>
            </a:r>
            <a:endParaRPr lang="zh-CN" altLang="en-US" sz="220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586" name="Text Box 17"/>
          <p:cNvSpPr txBox="1">
            <a:spLocks noChangeArrowheads="1"/>
          </p:cNvSpPr>
          <p:nvPr/>
        </p:nvSpPr>
        <p:spPr bwMode="auto">
          <a:xfrm>
            <a:off x="6324600" y="674688"/>
            <a:ext cx="3425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441362" name="Text Box 18"/>
          <p:cNvSpPr txBox="1">
            <a:spLocks noChangeArrowheads="1"/>
          </p:cNvSpPr>
          <p:nvPr/>
        </p:nvSpPr>
        <p:spPr bwMode="auto">
          <a:xfrm>
            <a:off x="6608763" y="342900"/>
            <a:ext cx="3635375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故障字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/>
              <a:t>4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/>
              <a:t>3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/>
              <a:t>2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2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每一位的值反映所在组的奇偶性</a:t>
            </a:r>
            <a:endParaRPr lang="zh-CN" altLang="en-US" sz="2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8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海明校验码分组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-continue</a:t>
            </a: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51" grpId="0"/>
      <p:bldP spid="441356" grpId="0"/>
      <p:bldP spid="441357" grpId="0"/>
      <p:bldP spid="441358" grpId="0"/>
      <p:bldP spid="4413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ChangeArrowheads="1"/>
          </p:cNvSpPr>
          <p:nvPr/>
        </p:nvSpPr>
        <p:spPr bwMode="auto">
          <a:xfrm>
            <a:off x="1785938" y="6075363"/>
            <a:ext cx="67405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zh-CN" altLang="en-US" sz="2400">
                <a:solidFill>
                  <a:srgbClr val="FF0066"/>
                </a:solidFill>
                <a:latin typeface="Arial" panose="020B0604020202020204" pitchFamily="34" charset="0"/>
              </a:rPr>
              <a:t>码字：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baseline="-25000">
                <a:solidFill>
                  <a:srgbClr val="FF0066"/>
                </a:solidFill>
                <a:latin typeface="Arial" panose="020B0604020202020204" pitchFamily="34" charset="0"/>
              </a:rPr>
              <a:t>8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baseline="-25000">
                <a:solidFill>
                  <a:srgbClr val="FF0066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baseline="-25000">
                <a:solidFill>
                  <a:srgbClr val="FF0066"/>
                </a:solidFill>
                <a:latin typeface="Arial" panose="020B0604020202020204" pitchFamily="34" charset="0"/>
              </a:rPr>
              <a:t>6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baseline="-25000">
                <a:solidFill>
                  <a:srgbClr val="FF0066"/>
                </a:solidFill>
                <a:latin typeface="Arial" panose="020B0604020202020204" pitchFamily="34" charset="0"/>
              </a:rPr>
              <a:t>5</a:t>
            </a:r>
            <a:r>
              <a:rPr lang="en-US" altLang="zh-CN" sz="2400">
                <a:latin typeface="Arial" panose="020B0604020202020204" pitchFamily="34" charset="0"/>
              </a:rPr>
              <a:t>P</a:t>
            </a:r>
            <a:r>
              <a:rPr lang="en-US" altLang="zh-CN" sz="2400" baseline="-25000">
                <a:latin typeface="Arial" panose="020B0604020202020204" pitchFamily="34" charset="0"/>
              </a:rPr>
              <a:t>4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baseline="-25000">
                <a:solidFill>
                  <a:srgbClr val="FF0066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baseline="-25000">
                <a:solidFill>
                  <a:srgbClr val="FF0066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baseline="-25000">
                <a:solidFill>
                  <a:srgbClr val="FF0066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>
                <a:latin typeface="Arial" panose="020B0604020202020204" pitchFamily="34" charset="0"/>
              </a:rPr>
              <a:t>P</a:t>
            </a:r>
            <a:r>
              <a:rPr lang="en-US" altLang="zh-CN" sz="2400" baseline="-25000">
                <a:latin typeface="Arial" panose="020B0604020202020204" pitchFamily="34" charset="0"/>
              </a:rPr>
              <a:t>3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baseline="-25000">
                <a:solidFill>
                  <a:srgbClr val="FF0066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</a:rPr>
              <a:t>P</a:t>
            </a:r>
            <a:r>
              <a:rPr lang="en-US" altLang="zh-CN" sz="2400" baseline="-25000">
                <a:latin typeface="Arial" panose="020B0604020202020204" pitchFamily="34" charset="0"/>
              </a:rPr>
              <a:t>2</a:t>
            </a:r>
            <a:r>
              <a:rPr lang="en-US" altLang="zh-CN" sz="2400">
                <a:latin typeface="Arial" panose="020B0604020202020204" pitchFamily="34" charset="0"/>
              </a:rPr>
              <a:t>P</a:t>
            </a:r>
            <a:r>
              <a:rPr lang="en-US" altLang="zh-CN" sz="2400" baseline="-25000">
                <a:latin typeface="Arial" panose="020B0604020202020204" pitchFamily="34" charset="0"/>
              </a:rPr>
              <a:t>1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5603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校验位的生成和检错、纠错</a:t>
            </a:r>
            <a:endParaRPr lang="zh-CN" altLang="en-US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525463" y="930275"/>
            <a:ext cx="10922000" cy="50371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分组完成后，就可对每组采用相应的奇（偶）校验，以得到相应的一个校验位。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假定采用偶校验 </a:t>
            </a:r>
            <a:r>
              <a:rPr lang="en-US" altLang="zh-CN" smtClean="0"/>
              <a:t>(</a:t>
            </a:r>
            <a:r>
              <a:rPr lang="zh-CN" altLang="en-US" smtClean="0"/>
              <a:t>取校验位</a:t>
            </a:r>
            <a:r>
              <a:rPr lang="en-US" altLang="zh-CN" smtClean="0"/>
              <a:t>Pi</a:t>
            </a:r>
            <a:r>
              <a:rPr lang="zh-CN" altLang="en-US" smtClean="0"/>
              <a:t>，使对应组中有偶数个</a:t>
            </a:r>
            <a:r>
              <a:rPr lang="en-US" altLang="zh-CN" smtClean="0"/>
              <a:t>1)</a:t>
            </a:r>
            <a:r>
              <a:rPr lang="zh-CN" altLang="en-US" smtClean="0"/>
              <a:t>，则得到校验位与数据位之间存在如下关系：</a:t>
            </a:r>
            <a:endParaRPr lang="zh-CN" altLang="en-US" smtClean="0"/>
          </a:p>
          <a:p>
            <a:pPr marL="361950" lvl="1" indent="0" eaLnBrk="1" hangingPunct="1">
              <a:spcBef>
                <a:spcPct val="0"/>
              </a:spcBef>
              <a:buFontTx/>
              <a:buNone/>
            </a:pPr>
            <a:r>
              <a:rPr lang="zh-CN" altLang="en-US" smtClean="0"/>
              <a:t>　　　 </a:t>
            </a:r>
            <a:r>
              <a:rPr lang="en-US" altLang="zh-CN" smtClean="0"/>
              <a:t>P4 = M5⊕M6⊕M7⊕M8</a:t>
            </a:r>
            <a:endParaRPr lang="en-US" altLang="zh-CN" smtClean="0"/>
          </a:p>
          <a:p>
            <a:pPr marL="36195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mtClean="0"/>
              <a:t>	     P3 = M2⊕M3⊕M4⊕M8</a:t>
            </a:r>
            <a:endParaRPr lang="en-US" altLang="zh-CN" smtClean="0"/>
          </a:p>
          <a:p>
            <a:pPr marL="36195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mtClean="0"/>
              <a:t>           P2 = M1⊕M3⊕M4⊕M6⊕M7 </a:t>
            </a:r>
            <a:endParaRPr lang="en-US" altLang="zh-CN" smtClean="0"/>
          </a:p>
          <a:p>
            <a:pPr marL="36195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mtClean="0"/>
              <a:t>           P1 = M1⊕M2⊕M4⊕M5⊕M7 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/>
          <p:cNvGrpSpPr/>
          <p:nvPr/>
        </p:nvGrpSpPr>
        <p:grpSpPr bwMode="auto">
          <a:xfrm>
            <a:off x="2349500" y="3573463"/>
            <a:ext cx="6915150" cy="2787650"/>
            <a:chOff x="856" y="1857"/>
            <a:chExt cx="4420" cy="1979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2096" y="2961"/>
              <a:ext cx="936" cy="8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44000" rIns="0" bIns="14400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存储器</a:t>
              </a:r>
              <a:endParaRPr kumimoji="1" lang="zh-CN" altLang="en-US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kumimoji="1"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 或</a:t>
              </a:r>
              <a:endParaRPr kumimoji="1" lang="zh-CN" altLang="en-US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kumimoji="1"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传输线路</a:t>
              </a:r>
              <a:endParaRPr kumimoji="1" lang="zh-CN" altLang="en-US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860" y="3164"/>
              <a:ext cx="1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062" y="3520"/>
              <a:ext cx="394" cy="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f</a:t>
              </a:r>
              <a:endParaRPr kumimoji="1" lang="en-US" altLang="zh-CN" sz="2000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1269" y="3164"/>
              <a:ext cx="0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1456" y="3655"/>
              <a:ext cx="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3032" y="3174"/>
              <a:ext cx="739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3792" y="3011"/>
              <a:ext cx="394" cy="3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/>
                <a:t>f</a:t>
              </a:r>
              <a:endParaRPr kumimoji="1" lang="en-US" altLang="zh-CN" sz="2400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3036" y="3618"/>
              <a:ext cx="16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 flipV="1">
              <a:off x="4182" y="3156"/>
              <a:ext cx="453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4647" y="3048"/>
              <a:ext cx="629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000" b="0"/>
            </a:p>
            <a:p>
              <a:pPr eaLnBrk="1" hangingPunct="1"/>
              <a:r>
                <a:rPr kumimoji="1" lang="zh-CN" altLang="en-US" sz="2000">
                  <a:ea typeface="黑体" panose="02010609060101010101" pitchFamily="49" charset="-122"/>
                </a:rPr>
                <a:t>比较</a:t>
              </a:r>
              <a:endParaRPr kumimoji="1" lang="zh-CN" altLang="en-US" sz="2000">
                <a:ea typeface="黑体" panose="02010609060101010101" pitchFamily="49" charset="-122"/>
              </a:endParaRPr>
            </a:p>
            <a:p>
              <a:pPr eaLnBrk="1" hangingPunct="1"/>
              <a:endParaRPr kumimoji="1" lang="zh-CN" altLang="en-US" sz="2000" b="0"/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3130" y="2321"/>
              <a:ext cx="827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>
                  <a:ea typeface="黑体" panose="02010609060101010101" pitchFamily="49" charset="-122"/>
                </a:rPr>
                <a:t>纠正器</a:t>
              </a:r>
              <a:endParaRPr kumimoji="1" lang="zh-CN" altLang="en-US" sz="2200">
                <a:ea typeface="黑体" panose="02010609060101010101" pitchFamily="49" charset="-122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V="1">
              <a:off x="3544" y="2593"/>
              <a:ext cx="0" cy="5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 flipV="1">
              <a:off x="4813" y="2449"/>
              <a:ext cx="1" cy="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>
              <a:off x="3958" y="2449"/>
              <a:ext cx="8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H="1">
              <a:off x="856" y="2449"/>
              <a:ext cx="2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 flipH="1">
              <a:off x="859" y="2147"/>
              <a:ext cx="4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5130" y="2144"/>
              <a:ext cx="0" cy="9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1607" y="2932"/>
              <a:ext cx="29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M</a:t>
              </a:r>
              <a:endParaRPr kumimoji="1" lang="en-US" altLang="zh-CN" sz="2000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1627" y="3102"/>
              <a:ext cx="7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1669" y="3418"/>
              <a:ext cx="29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P</a:t>
              </a:r>
              <a:endParaRPr kumimoji="1" lang="en-US" altLang="zh-CN" sz="2000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1616" y="3588"/>
              <a:ext cx="7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3195" y="2936"/>
              <a:ext cx="29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M’</a:t>
              </a:r>
              <a:endParaRPr kumimoji="1" lang="en-US" altLang="zh-CN" sz="2000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3143" y="3105"/>
              <a:ext cx="7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4081" y="3390"/>
              <a:ext cx="29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P”</a:t>
              </a:r>
              <a:endParaRPr kumimoji="1" lang="en-US" altLang="zh-CN" sz="2000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4029" y="3562"/>
              <a:ext cx="7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Text Box 30"/>
            <p:cNvSpPr txBox="1">
              <a:spLocks noChangeArrowheads="1"/>
            </p:cNvSpPr>
            <p:nvPr/>
          </p:nvSpPr>
          <p:spPr bwMode="auto">
            <a:xfrm>
              <a:off x="4308" y="2926"/>
              <a:ext cx="29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P’</a:t>
              </a:r>
              <a:endParaRPr kumimoji="1" lang="en-US" altLang="zh-CN" sz="2000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4255" y="3096"/>
              <a:ext cx="7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2279" y="2207"/>
              <a:ext cx="29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M</a:t>
              </a:r>
              <a:endParaRPr kumimoji="1" lang="en-US" altLang="zh-CN" sz="2000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2227" y="2376"/>
              <a:ext cx="7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8" name="Text Box 34"/>
            <p:cNvSpPr txBox="1">
              <a:spLocks noChangeArrowheads="1"/>
            </p:cNvSpPr>
            <p:nvPr/>
          </p:nvSpPr>
          <p:spPr bwMode="auto">
            <a:xfrm>
              <a:off x="1010" y="1857"/>
              <a:ext cx="85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>
                  <a:ea typeface="黑体" panose="02010609060101010101" pitchFamily="49" charset="-122"/>
                </a:rPr>
                <a:t>出错信号</a:t>
              </a:r>
              <a:endParaRPr kumimoji="1" lang="zh-CN" altLang="en-US" sz="2200">
                <a:ea typeface="黑体" panose="02010609060101010101" pitchFamily="49" charset="-122"/>
              </a:endParaRPr>
            </a:p>
          </p:txBody>
        </p:sp>
        <p:sp>
          <p:nvSpPr>
            <p:cNvPr id="26659" name="Text Box 35"/>
            <p:cNvSpPr txBox="1">
              <a:spLocks noChangeArrowheads="1"/>
            </p:cNvSpPr>
            <p:nvPr/>
          </p:nvSpPr>
          <p:spPr bwMode="auto">
            <a:xfrm>
              <a:off x="1026" y="2162"/>
              <a:ext cx="85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>
                  <a:ea typeface="黑体" panose="02010609060101010101" pitchFamily="49" charset="-122"/>
                </a:rPr>
                <a:t>数据输出</a:t>
              </a:r>
              <a:endParaRPr kumimoji="1" lang="zh-CN" altLang="en-US" sz="2200">
                <a:ea typeface="黑体" panose="02010609060101010101" pitchFamily="49" charset="-122"/>
              </a:endParaRPr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871" y="2923"/>
              <a:ext cx="78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>
                  <a:ea typeface="黑体" panose="02010609060101010101" pitchFamily="49" charset="-122"/>
                </a:rPr>
                <a:t>数据输入</a:t>
              </a:r>
              <a:endParaRPr kumimoji="1" lang="zh-CN" altLang="en-US" sz="2200">
                <a:ea typeface="黑体" panose="02010609060101010101" pitchFamily="49" charset="-122"/>
              </a:endParaRPr>
            </a:p>
          </p:txBody>
        </p:sp>
      </p:grpSp>
      <p:sp>
        <p:nvSpPr>
          <p:cNvPr id="26627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海明校验过程</a:t>
            </a:r>
            <a:endParaRPr lang="zh-CN" altLang="en-US" smtClean="0"/>
          </a:p>
        </p:txBody>
      </p:sp>
      <p:sp>
        <p:nvSpPr>
          <p:cNvPr id="26628" name="内容占位符 2"/>
          <p:cNvSpPr>
            <a:spLocks noGrp="1"/>
          </p:cNvSpPr>
          <p:nvPr>
            <p:ph idx="1"/>
          </p:nvPr>
        </p:nvSpPr>
        <p:spPr>
          <a:xfrm>
            <a:off x="592138" y="987425"/>
            <a:ext cx="10922000" cy="261778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mtClean="0"/>
              <a:t>根据公式求出每一组对应的校验位</a:t>
            </a:r>
            <a:r>
              <a:rPr lang="en-US" altLang="zh-CN" smtClean="0"/>
              <a:t>Pi (i=1,2,3,4)</a:t>
            </a:r>
            <a:endParaRPr lang="en-US" altLang="zh-CN" smtClean="0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mtClean="0"/>
              <a:t>数据</a:t>
            </a:r>
            <a:r>
              <a:rPr lang="en-US" altLang="zh-CN" smtClean="0"/>
              <a:t>M</a:t>
            </a:r>
            <a:r>
              <a:rPr lang="zh-CN" altLang="en-US" smtClean="0"/>
              <a:t>和校验位</a:t>
            </a:r>
            <a:r>
              <a:rPr lang="en-US" altLang="zh-CN" smtClean="0"/>
              <a:t>P</a:t>
            </a:r>
            <a:r>
              <a:rPr lang="zh-CN" altLang="en-US" smtClean="0"/>
              <a:t>一起被存储，根据读出数据</a:t>
            </a:r>
            <a:r>
              <a:rPr lang="en-US" altLang="zh-CN" smtClean="0"/>
              <a:t>M’</a:t>
            </a:r>
            <a:r>
              <a:rPr lang="zh-CN" altLang="en-US" smtClean="0"/>
              <a:t>得新校验位</a:t>
            </a:r>
            <a:r>
              <a:rPr lang="en-US" altLang="zh-CN" smtClean="0"/>
              <a:t>P’</a:t>
            </a:r>
            <a:endParaRPr lang="en-US" altLang="zh-CN" smtClean="0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mtClean="0"/>
              <a:t>读出校验位</a:t>
            </a:r>
            <a:r>
              <a:rPr lang="en-US" altLang="zh-CN" smtClean="0"/>
              <a:t>P</a:t>
            </a:r>
            <a:r>
              <a:rPr lang="zh-CN" altLang="en-US" baseline="30000" smtClean="0"/>
              <a:t>‘’</a:t>
            </a:r>
            <a:r>
              <a:rPr lang="en-US" altLang="zh-CN" smtClean="0"/>
              <a:t> </a:t>
            </a:r>
            <a:r>
              <a:rPr lang="zh-CN" altLang="en-US" smtClean="0"/>
              <a:t>与新校验位</a:t>
            </a:r>
            <a:r>
              <a:rPr lang="en-US" altLang="zh-CN" smtClean="0"/>
              <a:t>P’ </a:t>
            </a:r>
            <a:r>
              <a:rPr lang="zh-CN" altLang="en-US" smtClean="0"/>
              <a:t>按位进行异或操作，得故障字</a:t>
            </a:r>
            <a:endParaRPr lang="en-US" altLang="zh-CN" smtClean="0"/>
          </a:p>
          <a:p>
            <a:pPr marL="361950" lvl="1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mtClean="0"/>
              <a:t>      </a:t>
            </a:r>
            <a:r>
              <a:rPr lang="en-US" altLang="zh-CN" smtClean="0"/>
              <a:t>S = S</a:t>
            </a:r>
            <a:r>
              <a:rPr lang="en-US" altLang="zh-CN" baseline="-25000" smtClean="0"/>
              <a:t>4</a:t>
            </a:r>
            <a:r>
              <a:rPr lang="en-US" altLang="zh-CN" smtClean="0"/>
              <a:t>S</a:t>
            </a:r>
            <a:r>
              <a:rPr lang="en-US" altLang="zh-CN" baseline="-25000" smtClean="0"/>
              <a:t>3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endParaRPr lang="en-US" altLang="zh-CN" baseline="-25000" smtClean="0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mtClean="0"/>
              <a:t>根据</a:t>
            </a:r>
            <a:r>
              <a:rPr lang="en-US" altLang="zh-CN" smtClean="0"/>
              <a:t>S</a:t>
            </a:r>
            <a:r>
              <a:rPr lang="zh-CN" altLang="en-US" smtClean="0"/>
              <a:t>的值确定：无错、仅校验位错、某个数据位错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962025"/>
            <a:ext cx="8839200" cy="5664200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dirty="0" smtClean="0">
                <a:ea typeface="黑体" panose="02010609060101010101" pitchFamily="49" charset="-122"/>
              </a:rPr>
              <a:t>假定一个8位数据</a:t>
            </a:r>
            <a:r>
              <a:rPr lang="en-US" altLang="zh-CN" dirty="0" smtClean="0">
                <a:ea typeface="黑体" panose="02010609060101010101" pitchFamily="49" charset="-122"/>
              </a:rPr>
              <a:t>M</a:t>
            </a:r>
            <a:r>
              <a:rPr lang="zh-CN" altLang="en-US" dirty="0" smtClean="0">
                <a:ea typeface="黑体" panose="02010609060101010101" pitchFamily="49" charset="-122"/>
              </a:rPr>
              <a:t>为：</a:t>
            </a:r>
            <a:r>
              <a:rPr lang="en-US" altLang="zh-CN" dirty="0" smtClean="0">
                <a:ea typeface="黑体" panose="02010609060101010101" pitchFamily="49" charset="-122"/>
              </a:rPr>
              <a:t>M</a:t>
            </a:r>
            <a:r>
              <a:rPr lang="en-US" altLang="zh-CN" baseline="-30000" dirty="0" smtClean="0">
                <a:ea typeface="黑体" panose="02010609060101010101" pitchFamily="49" charset="-122"/>
              </a:rPr>
              <a:t>8</a:t>
            </a:r>
            <a:r>
              <a:rPr lang="en-US" altLang="zh-CN" dirty="0" smtClean="0">
                <a:ea typeface="黑体" panose="02010609060101010101" pitchFamily="49" charset="-122"/>
              </a:rPr>
              <a:t>M</a:t>
            </a:r>
            <a:r>
              <a:rPr lang="en-US" altLang="zh-CN" baseline="-30000" dirty="0" smtClean="0">
                <a:ea typeface="黑体" panose="02010609060101010101" pitchFamily="49" charset="-122"/>
              </a:rPr>
              <a:t>7</a:t>
            </a:r>
            <a:r>
              <a:rPr lang="en-US" altLang="zh-CN" dirty="0" smtClean="0">
                <a:ea typeface="黑体" panose="02010609060101010101" pitchFamily="49" charset="-122"/>
              </a:rPr>
              <a:t>M</a:t>
            </a:r>
            <a:r>
              <a:rPr lang="en-US" altLang="zh-CN" baseline="-30000" dirty="0" smtClean="0">
                <a:ea typeface="黑体" panose="02010609060101010101" pitchFamily="49" charset="-122"/>
              </a:rPr>
              <a:t>6</a:t>
            </a:r>
            <a:r>
              <a:rPr lang="en-US" altLang="zh-CN" dirty="0" smtClean="0">
                <a:ea typeface="黑体" panose="02010609060101010101" pitchFamily="49" charset="-122"/>
              </a:rPr>
              <a:t>M</a:t>
            </a:r>
            <a:r>
              <a:rPr lang="en-US" altLang="zh-CN" baseline="-30000" dirty="0" smtClean="0">
                <a:ea typeface="黑体" panose="02010609060101010101" pitchFamily="49" charset="-122"/>
              </a:rPr>
              <a:t>5</a:t>
            </a:r>
            <a:r>
              <a:rPr lang="en-US" altLang="zh-CN" dirty="0" smtClean="0">
                <a:ea typeface="黑体" panose="02010609060101010101" pitchFamily="49" charset="-122"/>
              </a:rPr>
              <a:t>M</a:t>
            </a:r>
            <a:r>
              <a:rPr lang="en-US" altLang="zh-CN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dirty="0" smtClean="0">
                <a:ea typeface="黑体" panose="02010609060101010101" pitchFamily="49" charset="-122"/>
              </a:rPr>
              <a:t>M</a:t>
            </a:r>
            <a:r>
              <a:rPr lang="en-US" altLang="zh-CN" baseline="-30000" dirty="0" smtClean="0">
                <a:ea typeface="黑体" panose="02010609060101010101" pitchFamily="49" charset="-122"/>
              </a:rPr>
              <a:t>3</a:t>
            </a:r>
            <a:r>
              <a:rPr lang="en-US" altLang="zh-CN" dirty="0" smtClean="0">
                <a:ea typeface="黑体" panose="02010609060101010101" pitchFamily="49" charset="-122"/>
              </a:rPr>
              <a:t>M</a:t>
            </a:r>
            <a:r>
              <a:rPr lang="en-US" altLang="zh-CN" baseline="-30000" dirty="0" smtClean="0">
                <a:ea typeface="黑体" panose="02010609060101010101" pitchFamily="49" charset="-122"/>
              </a:rPr>
              <a:t>2</a:t>
            </a:r>
            <a:r>
              <a:rPr lang="en-US" altLang="zh-CN" dirty="0" smtClean="0">
                <a:ea typeface="黑体" panose="02010609060101010101" pitchFamily="49" charset="-122"/>
              </a:rPr>
              <a:t>M</a:t>
            </a:r>
            <a:r>
              <a:rPr lang="en-US" altLang="zh-CN" baseline="-30000" dirty="0" smtClean="0"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ea typeface="黑体" panose="02010609060101010101" pitchFamily="49" charset="-122"/>
              </a:rPr>
              <a:t>= 01101010，</a:t>
            </a:r>
            <a:r>
              <a:rPr lang="zh-CN" altLang="en-US" dirty="0" smtClean="0">
                <a:ea typeface="黑体" panose="02010609060101010101" pitchFamily="49" charset="-122"/>
              </a:rPr>
              <a:t>根据上述公式求出相应的校验位为：</a:t>
            </a:r>
            <a:endParaRPr lang="zh-CN" altLang="en-US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　　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 </a:t>
            </a:r>
            <a:r>
              <a:rPr lang="en-US" altLang="zh-CN" sz="2200" dirty="0" smtClean="0">
                <a:ea typeface="黑体" panose="02010609060101010101" pitchFamily="49" charset="-122"/>
              </a:rPr>
              <a:t>= 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5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6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7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8</a:t>
            </a:r>
            <a:r>
              <a:rPr lang="en-US" altLang="zh-CN" sz="2200" dirty="0" smtClean="0">
                <a:ea typeface="黑体" panose="02010609060101010101" pitchFamily="49" charset="-122"/>
              </a:rPr>
              <a:t>=0⊕1⊕1⊕0=0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 	    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 </a:t>
            </a:r>
            <a:r>
              <a:rPr lang="en-US" altLang="zh-CN" sz="2200" dirty="0" smtClean="0">
                <a:ea typeface="黑体" panose="02010609060101010101" pitchFamily="49" charset="-122"/>
              </a:rPr>
              <a:t>= 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8</a:t>
            </a:r>
            <a:r>
              <a:rPr lang="en-US" altLang="zh-CN" sz="2200" dirty="0" smtClean="0">
                <a:ea typeface="黑体" panose="02010609060101010101" pitchFamily="49" charset="-122"/>
              </a:rPr>
              <a:t>=1⊕0⊕1⊕0=0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　　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 </a:t>
            </a:r>
            <a:r>
              <a:rPr lang="en-US" altLang="zh-CN" sz="2200" dirty="0" smtClean="0">
                <a:ea typeface="黑体" panose="02010609060101010101" pitchFamily="49" charset="-122"/>
              </a:rPr>
              <a:t>= 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6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7</a:t>
            </a:r>
            <a:r>
              <a:rPr lang="en-US" altLang="zh-CN" sz="2200" dirty="0" smtClean="0">
                <a:ea typeface="黑体" panose="02010609060101010101" pitchFamily="49" charset="-122"/>
              </a:rPr>
              <a:t> =0⊕0⊕1⊕1⊕1=1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　　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 </a:t>
            </a:r>
            <a:r>
              <a:rPr lang="en-US" altLang="zh-CN" sz="2200" dirty="0" smtClean="0">
                <a:ea typeface="黑体" panose="02010609060101010101" pitchFamily="49" charset="-122"/>
              </a:rPr>
              <a:t>= 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5</a:t>
            </a:r>
            <a:r>
              <a:rPr lang="en-US" altLang="zh-CN" sz="2200" dirty="0" smtClean="0">
                <a:ea typeface="黑体" panose="02010609060101010101" pitchFamily="49" charset="-122"/>
              </a:rPr>
              <a:t>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7</a:t>
            </a:r>
            <a:r>
              <a:rPr lang="en-US" altLang="zh-CN" sz="2200" dirty="0" smtClean="0">
                <a:ea typeface="黑体" panose="02010609060101010101" pitchFamily="49" charset="-122"/>
              </a:rPr>
              <a:t> =0⊕1⊕1⊕0⊕1=1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　假定12位码字 (</a:t>
            </a:r>
            <a:r>
              <a:rPr lang="en-US" altLang="zh-CN" sz="2200" dirty="0" smtClean="0">
                <a:ea typeface="黑体" panose="02010609060101010101" pitchFamily="49" charset="-122"/>
              </a:rPr>
              <a:t>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8</a:t>
            </a:r>
            <a:r>
              <a:rPr lang="en-US" altLang="zh-CN" sz="2200" dirty="0" smtClean="0">
                <a:ea typeface="黑体" panose="02010609060101010101" pitchFamily="49" charset="-122"/>
              </a:rPr>
              <a:t>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7</a:t>
            </a:r>
            <a:r>
              <a:rPr lang="en-US" altLang="zh-CN" sz="2200" dirty="0" smtClean="0">
                <a:ea typeface="黑体" panose="02010609060101010101" pitchFamily="49" charset="-122"/>
              </a:rPr>
              <a:t>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6</a:t>
            </a:r>
            <a:r>
              <a:rPr lang="en-US" altLang="zh-CN" sz="2200" dirty="0" smtClean="0">
                <a:ea typeface="黑体" panose="02010609060101010101" pitchFamily="49" charset="-122"/>
              </a:rPr>
              <a:t>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5</a:t>
            </a:r>
            <a:r>
              <a:rPr lang="en-US" altLang="zh-CN" sz="2200" dirty="0" smtClean="0">
                <a:ea typeface="黑体" panose="02010609060101010101" pitchFamily="49" charset="-122"/>
              </a:rPr>
              <a:t>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200" dirty="0" smtClean="0">
                <a:ea typeface="黑体" panose="02010609060101010101" pitchFamily="49" charset="-122"/>
              </a:rPr>
              <a:t>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200" dirty="0" smtClean="0">
                <a:ea typeface="黑体" panose="02010609060101010101" pitchFamily="49" charset="-122"/>
              </a:rPr>
              <a:t>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</a:t>
            </a:r>
            <a:r>
              <a:rPr lang="en-US" altLang="zh-CN" sz="2200" dirty="0" smtClean="0">
                <a:ea typeface="黑体" panose="02010609060101010101" pitchFamily="49" charset="-122"/>
              </a:rPr>
              <a:t>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</a:t>
            </a:r>
            <a:r>
              <a:rPr lang="en-US" altLang="zh-CN" sz="2200" dirty="0" smtClean="0">
                <a:ea typeface="黑体" panose="02010609060101010101" pitchFamily="49" charset="-122"/>
              </a:rPr>
              <a:t>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</a:t>
            </a:r>
            <a:r>
              <a:rPr lang="en-US" altLang="zh-CN" sz="2200" dirty="0" smtClean="0">
                <a:ea typeface="黑体" panose="02010609060101010101" pitchFamily="49" charset="-122"/>
              </a:rPr>
              <a:t>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</a:t>
            </a:r>
            <a:r>
              <a:rPr lang="en-US" altLang="zh-CN" sz="2200" dirty="0" smtClean="0">
                <a:ea typeface="黑体" panose="02010609060101010101" pitchFamily="49" charset="-122"/>
              </a:rPr>
              <a:t>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</a:t>
            </a:r>
            <a:r>
              <a:rPr lang="en-US" altLang="zh-CN" sz="2200" dirty="0" smtClean="0">
                <a:ea typeface="黑体" panose="02010609060101010101" pitchFamily="49" charset="-122"/>
              </a:rPr>
              <a:t>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</a:t>
            </a:r>
            <a:r>
              <a:rPr lang="zh-CN" altLang="en-US" sz="2200" dirty="0" smtClean="0">
                <a:ea typeface="黑体" panose="02010609060101010101" pitchFamily="49" charset="-122"/>
              </a:rPr>
              <a:t>) 读出后为：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        (1) 数据位</a:t>
            </a:r>
            <a:r>
              <a:rPr lang="en-US" altLang="zh-CN" sz="2200" dirty="0" smtClean="0">
                <a:ea typeface="黑体" panose="02010609060101010101" pitchFamily="49" charset="-122"/>
              </a:rPr>
              <a:t>M’=M=01101010，</a:t>
            </a:r>
            <a:r>
              <a:rPr lang="zh-CN" altLang="en-US" sz="2200" dirty="0" smtClean="0">
                <a:ea typeface="黑体" panose="02010609060101010101" pitchFamily="49" charset="-122"/>
              </a:rPr>
              <a:t>校验位</a:t>
            </a:r>
            <a:r>
              <a:rPr lang="en-US" altLang="zh-CN" sz="2200" dirty="0" smtClean="0">
                <a:ea typeface="黑体" panose="02010609060101010101" pitchFamily="49" charset="-122"/>
              </a:rPr>
              <a:t>P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sz="2200" dirty="0" smtClean="0">
                <a:ea typeface="黑体" panose="02010609060101010101" pitchFamily="49" charset="-122"/>
              </a:rPr>
              <a:t>=P=0011</a:t>
            </a:r>
            <a:r>
              <a:rPr lang="zh-CN" altLang="en-US" sz="2200" dirty="0" smtClean="0">
                <a:ea typeface="黑体" panose="02010609060101010101" pitchFamily="49" charset="-122"/>
              </a:rPr>
              <a:t> </a:t>
            </a:r>
            <a:endParaRPr lang="zh-CN" altLang="en-US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        (2) 数据位</a:t>
            </a:r>
            <a:r>
              <a:rPr lang="en-US" altLang="zh-CN" sz="2200" dirty="0" smtClean="0">
                <a:ea typeface="黑体" panose="02010609060101010101" pitchFamily="49" charset="-122"/>
              </a:rPr>
              <a:t>M’= 011</a:t>
            </a:r>
            <a:r>
              <a:rPr lang="en-US" altLang="zh-CN" sz="2200" dirty="0" smtClean="0">
                <a:solidFill>
                  <a:srgbClr val="FF0066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200" dirty="0" smtClean="0">
                <a:ea typeface="黑体" panose="02010609060101010101" pitchFamily="49" charset="-122"/>
              </a:rPr>
              <a:t>1010，</a:t>
            </a:r>
            <a:r>
              <a:rPr lang="zh-CN" altLang="en-US" sz="2200" dirty="0" smtClean="0">
                <a:ea typeface="黑体" panose="02010609060101010101" pitchFamily="49" charset="-122"/>
              </a:rPr>
              <a:t>校验位</a:t>
            </a:r>
            <a:r>
              <a:rPr lang="en-US" altLang="zh-CN" sz="2200" dirty="0" smtClean="0">
                <a:ea typeface="黑体" panose="02010609060101010101" pitchFamily="49" charset="-122"/>
              </a:rPr>
              <a:t>P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sz="2200" dirty="0" smtClean="0">
                <a:ea typeface="黑体" panose="02010609060101010101" pitchFamily="49" charset="-122"/>
              </a:rPr>
              <a:t>=P=0011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        (3) 数据位</a:t>
            </a:r>
            <a:r>
              <a:rPr lang="en-US" altLang="zh-CN" sz="2200" dirty="0" smtClean="0">
                <a:ea typeface="黑体" panose="02010609060101010101" pitchFamily="49" charset="-122"/>
              </a:rPr>
              <a:t>M’=M=01101010，</a:t>
            </a:r>
            <a:r>
              <a:rPr lang="zh-CN" altLang="en-US" sz="2200" dirty="0" smtClean="0">
                <a:ea typeface="黑体" panose="02010609060101010101" pitchFamily="49" charset="-122"/>
              </a:rPr>
              <a:t>校验位</a:t>
            </a:r>
            <a:r>
              <a:rPr lang="en-US" altLang="zh-CN" sz="2200" dirty="0" smtClean="0">
                <a:ea typeface="黑体" panose="02010609060101010101" pitchFamily="49" charset="-122"/>
              </a:rPr>
              <a:t>P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sz="2200" dirty="0" smtClean="0">
                <a:ea typeface="黑体" panose="02010609060101010101" pitchFamily="49" charset="-122"/>
              </a:rPr>
              <a:t>=</a:t>
            </a:r>
            <a:r>
              <a:rPr lang="en-US" altLang="zh-CN" sz="2200" dirty="0" smtClean="0">
                <a:solidFill>
                  <a:srgbClr val="8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200" dirty="0" smtClean="0">
                <a:ea typeface="黑体" panose="02010609060101010101" pitchFamily="49" charset="-122"/>
              </a:rPr>
              <a:t>011</a:t>
            </a:r>
            <a:r>
              <a:rPr lang="zh-CN" altLang="en-US" sz="2200" dirty="0" smtClean="0">
                <a:ea typeface="黑体" panose="02010609060101010101" pitchFamily="49" charset="-122"/>
              </a:rPr>
              <a:t> </a:t>
            </a:r>
            <a:endParaRPr lang="zh-CN" altLang="en-US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5000"/>
              </a:lnSpc>
              <a:spcBef>
                <a:spcPts val="120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　要求分别考察每种情况的故障字。</a:t>
            </a:r>
            <a:endParaRPr lang="zh-CN" altLang="en-US" sz="2200" dirty="0" smtClean="0">
              <a:ea typeface="黑体" panose="02010609060101010101" pitchFamily="49" charset="-122"/>
            </a:endParaRPr>
          </a:p>
        </p:txBody>
      </p:sp>
      <p:sp>
        <p:nvSpPr>
          <p:cNvPr id="27651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海明码举例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525463" y="1123950"/>
            <a:ext cx="10988675" cy="928459"/>
          </a:xfrm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黑体" panose="02010609060101010101" pitchFamily="49" charset="-122"/>
              </a:rPr>
              <a:t>(1) 数据位</a:t>
            </a:r>
            <a:r>
              <a:rPr lang="en-US" altLang="zh-CN" dirty="0" smtClean="0">
                <a:ea typeface="黑体" panose="02010609060101010101" pitchFamily="49" charset="-122"/>
              </a:rPr>
              <a:t>M’=M=01101010，</a:t>
            </a:r>
            <a:r>
              <a:rPr lang="zh-CN" altLang="en-US" dirty="0" smtClean="0">
                <a:ea typeface="黑体" panose="02010609060101010101" pitchFamily="49" charset="-122"/>
              </a:rPr>
              <a:t>校验位</a:t>
            </a:r>
            <a:r>
              <a:rPr lang="en-US" altLang="zh-CN" dirty="0" smtClean="0">
                <a:ea typeface="黑体" panose="02010609060101010101" pitchFamily="49" charset="-122"/>
              </a:rPr>
              <a:t>P</a:t>
            </a:r>
            <a:r>
              <a:rPr lang="en-US" altLang="zh-CN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dirty="0" smtClean="0">
                <a:ea typeface="黑体" panose="02010609060101010101" pitchFamily="49" charset="-122"/>
              </a:rPr>
              <a:t>=P=0011，</a:t>
            </a:r>
            <a:r>
              <a:rPr lang="zh-CN" altLang="en-US" dirty="0" smtClean="0">
                <a:ea typeface="黑体" panose="02010609060101010101" pitchFamily="49" charset="-122"/>
              </a:rPr>
              <a:t>即无错。</a:t>
            </a:r>
            <a:endParaRPr lang="zh-CN" altLang="en-US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       因为</a:t>
            </a:r>
            <a:r>
              <a:rPr lang="en-US" altLang="zh-CN" sz="2200" dirty="0" smtClean="0">
                <a:ea typeface="黑体" panose="02010609060101010101" pitchFamily="49" charset="-122"/>
              </a:rPr>
              <a:t>M’=M，</a:t>
            </a:r>
            <a:r>
              <a:rPr lang="zh-CN" altLang="en-US" sz="2200" dirty="0" smtClean="0">
                <a:ea typeface="黑体" panose="02010609060101010101" pitchFamily="49" charset="-122"/>
              </a:rPr>
              <a:t>所以</a:t>
            </a:r>
            <a:r>
              <a:rPr lang="en-US" altLang="zh-CN" sz="2200" dirty="0" smtClean="0">
                <a:ea typeface="黑体" panose="02010609060101010101" pitchFamily="49" charset="-122"/>
              </a:rPr>
              <a:t>P’= P，</a:t>
            </a:r>
            <a:r>
              <a:rPr lang="zh-CN" altLang="en-US" sz="2200" dirty="0" smtClean="0">
                <a:ea typeface="黑体" panose="02010609060101010101" pitchFamily="49" charset="-122"/>
              </a:rPr>
              <a:t> 因此 </a:t>
            </a:r>
            <a:r>
              <a:rPr lang="en-US" altLang="zh-CN" sz="2200" dirty="0" smtClean="0">
                <a:ea typeface="黑体" panose="02010609060101010101" pitchFamily="49" charset="-122"/>
              </a:rPr>
              <a:t>S = P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sz="2200" dirty="0" smtClean="0">
                <a:ea typeface="黑体" panose="02010609060101010101" pitchFamily="49" charset="-122"/>
              </a:rPr>
              <a:t>⊕P’=P⊕P=0000。</a:t>
            </a:r>
            <a:endParaRPr lang="zh-CN" altLang="en-US" sz="2200" dirty="0" smtClean="0">
              <a:ea typeface="黑体" panose="02010609060101010101" pitchFamily="49" charset="-122"/>
            </a:endParaRPr>
          </a:p>
        </p:txBody>
      </p:sp>
      <p:sp>
        <p:nvSpPr>
          <p:cNvPr id="28675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海明码举例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数据的检</a:t>
            </a:r>
            <a:r>
              <a:rPr lang="en-US" altLang="zh-CN" smtClean="0"/>
              <a:t>/</a:t>
            </a:r>
            <a:r>
              <a:rPr lang="zh-CN" altLang="en-US" smtClean="0"/>
              <a:t>纠错（</a:t>
            </a:r>
            <a:r>
              <a:rPr lang="en-US" altLang="zh-CN" smtClean="0"/>
              <a:t>Error Detect/Correct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92138" y="987425"/>
            <a:ext cx="10922000" cy="54991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为什么要进行数据的错误检测与校正？</a:t>
            </a:r>
            <a:endParaRPr lang="zh-CN" altLang="en-US" dirty="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 smtClean="0"/>
              <a:t>存取和传送时，由于元器件故障或噪音干扰等原因会出现差错。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措施： </a:t>
            </a:r>
            <a:endParaRPr lang="en-US" altLang="zh-CN" dirty="0" smtClean="0"/>
          </a:p>
          <a:p>
            <a:pPr lvl="1" eaLnBrk="1" hangingPunct="1"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从计算机硬件本身的可靠性入手，在电路、电源、布线等各方面采取必要的措施，提高计算机的抗干扰能力；</a:t>
            </a:r>
            <a:endParaRPr lang="en-US" altLang="zh-CN" dirty="0" smtClean="0"/>
          </a:p>
          <a:p>
            <a:pPr lvl="1" eaLnBrk="1" hangingPunct="1"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采取相应的</a:t>
            </a:r>
            <a:r>
              <a:rPr lang="zh-CN" altLang="en-US" dirty="0" smtClean="0">
                <a:solidFill>
                  <a:srgbClr val="FF0000"/>
                </a:solidFill>
              </a:rPr>
              <a:t>数据检错和校正</a:t>
            </a:r>
            <a:r>
              <a:rPr lang="zh-CN" altLang="en-US" dirty="0" smtClean="0"/>
              <a:t>措施，自动地发现并纠正错误。</a:t>
            </a: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如何进行错误检测与校正？</a:t>
            </a:r>
            <a:endParaRPr lang="zh-CN" altLang="en-US" dirty="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 smtClean="0"/>
              <a:t>大多采用</a:t>
            </a:r>
            <a:r>
              <a:rPr lang="zh-CN" altLang="en-US" dirty="0" smtClean="0">
                <a:solidFill>
                  <a:srgbClr val="FF0000"/>
                </a:solidFill>
              </a:rPr>
              <a:t>“冗余校验”</a:t>
            </a:r>
            <a:r>
              <a:rPr lang="zh-CN" altLang="en-US" dirty="0" smtClean="0"/>
              <a:t>思想，即除原数据信息外，还增加若干位编码，这些新增的代码被称为</a:t>
            </a:r>
            <a:r>
              <a:rPr lang="zh-CN" altLang="en-US" dirty="0" smtClean="0">
                <a:solidFill>
                  <a:srgbClr val="FF0000"/>
                </a:solidFill>
              </a:rPr>
              <a:t>校验位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766763"/>
            <a:ext cx="11353800" cy="5708650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(2) </a:t>
            </a:r>
            <a:r>
              <a:rPr lang="zh-CN" altLang="en-US" dirty="0" smtClean="0">
                <a:ea typeface="黑体" panose="02010609060101010101" pitchFamily="49" charset="-122"/>
              </a:rPr>
              <a:t>数据位</a:t>
            </a:r>
            <a:r>
              <a:rPr lang="en-US" altLang="zh-CN" dirty="0" smtClean="0">
                <a:ea typeface="黑体" panose="02010609060101010101" pitchFamily="49" charset="-122"/>
              </a:rPr>
              <a:t>M’= 011</a:t>
            </a:r>
            <a:r>
              <a:rPr lang="en-US" altLang="zh-CN" dirty="0" smtClean="0">
                <a:solidFill>
                  <a:srgbClr val="FF0066"/>
                </a:solidFill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ea typeface="黑体" panose="02010609060101010101" pitchFamily="49" charset="-122"/>
              </a:rPr>
              <a:t>1010，</a:t>
            </a:r>
            <a:r>
              <a:rPr lang="zh-CN" altLang="en-US" dirty="0" smtClean="0">
                <a:ea typeface="黑体" panose="02010609060101010101" pitchFamily="49" charset="-122"/>
              </a:rPr>
              <a:t>校验位</a:t>
            </a:r>
            <a:r>
              <a:rPr lang="en-US" altLang="zh-CN" dirty="0" smtClean="0">
                <a:ea typeface="黑体" panose="02010609060101010101" pitchFamily="49" charset="-122"/>
              </a:rPr>
              <a:t>P</a:t>
            </a:r>
            <a:r>
              <a:rPr lang="en-US" altLang="zh-CN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dirty="0" smtClean="0">
                <a:ea typeface="黑体" panose="02010609060101010101" pitchFamily="49" charset="-122"/>
              </a:rPr>
              <a:t>=P=0011，</a:t>
            </a:r>
            <a:r>
              <a:rPr lang="zh-CN" altLang="en-US" dirty="0" smtClean="0">
                <a:ea typeface="黑体" panose="02010609060101010101" pitchFamily="49" charset="-122"/>
              </a:rPr>
              <a:t>即</a:t>
            </a:r>
            <a:r>
              <a:rPr lang="en-US" altLang="zh-CN" dirty="0" smtClean="0">
                <a:ea typeface="黑体" panose="02010609060101010101" pitchFamily="49" charset="-122"/>
              </a:rPr>
              <a:t>M</a:t>
            </a:r>
            <a:r>
              <a:rPr lang="en-US" altLang="zh-CN" baseline="-30000" dirty="0" smtClean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错。</a:t>
            </a:r>
            <a:endParaRPr lang="zh-CN" altLang="en-US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  对</a:t>
            </a:r>
            <a:r>
              <a:rPr lang="en-US" altLang="zh-CN" sz="2200" dirty="0" smtClean="0">
                <a:ea typeface="黑体" panose="02010609060101010101" pitchFamily="49" charset="-122"/>
              </a:rPr>
              <a:t>M’</a:t>
            </a:r>
            <a:r>
              <a:rPr lang="zh-CN" altLang="en-US" sz="2200" dirty="0" smtClean="0">
                <a:ea typeface="黑体" panose="02010609060101010101" pitchFamily="49" charset="-122"/>
              </a:rPr>
              <a:t>生成新的校验位</a:t>
            </a:r>
            <a:r>
              <a:rPr lang="en-US" altLang="zh-CN" sz="2200" dirty="0" smtClean="0">
                <a:ea typeface="黑体" panose="02010609060101010101" pitchFamily="49" charset="-122"/>
              </a:rPr>
              <a:t>P’</a:t>
            </a:r>
            <a:r>
              <a:rPr lang="zh-CN" altLang="en-US" sz="2200" dirty="0" smtClean="0">
                <a:ea typeface="黑体" panose="02010609060101010101" pitchFamily="49" charset="-122"/>
              </a:rPr>
              <a:t>为：</a:t>
            </a:r>
            <a:endParaRPr lang="zh-CN" altLang="en-US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  		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200" dirty="0" smtClean="0">
                <a:ea typeface="黑体" panose="02010609060101010101" pitchFamily="49" charset="-122"/>
              </a:rPr>
              <a:t>’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 </a:t>
            </a:r>
            <a:r>
              <a:rPr lang="en-US" altLang="zh-CN" sz="2200" dirty="0" smtClean="0">
                <a:ea typeface="黑体" panose="02010609060101010101" pitchFamily="49" charset="-122"/>
              </a:rPr>
              <a:t>= 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5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6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7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8</a:t>
            </a:r>
            <a:r>
              <a:rPr lang="en-US" altLang="zh-CN" sz="2200" dirty="0" smtClean="0">
                <a:ea typeface="黑体" panose="02010609060101010101" pitchFamily="49" charset="-122"/>
              </a:rPr>
              <a:t>’=1⊕1⊕1⊕0=1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  		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 </a:t>
            </a:r>
            <a:r>
              <a:rPr lang="en-US" altLang="zh-CN" sz="2200" dirty="0" smtClean="0">
                <a:ea typeface="黑体" panose="02010609060101010101" pitchFamily="49" charset="-122"/>
              </a:rPr>
              <a:t>’= 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8</a:t>
            </a:r>
            <a:r>
              <a:rPr lang="en-US" altLang="zh-CN" sz="2200" dirty="0" smtClean="0">
                <a:ea typeface="黑体" panose="02010609060101010101" pitchFamily="49" charset="-122"/>
              </a:rPr>
              <a:t>’=1⊕0⊕1⊕0=0 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      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</a:t>
            </a:r>
            <a:r>
              <a:rPr lang="en-US" altLang="zh-CN" sz="2200" dirty="0" smtClean="0">
                <a:ea typeface="黑体" panose="02010609060101010101" pitchFamily="49" charset="-122"/>
              </a:rPr>
              <a:t>’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 </a:t>
            </a:r>
            <a:r>
              <a:rPr lang="en-US" altLang="zh-CN" sz="2200" dirty="0" smtClean="0">
                <a:ea typeface="黑体" panose="02010609060101010101" pitchFamily="49" charset="-122"/>
              </a:rPr>
              <a:t>= 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6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7</a:t>
            </a:r>
            <a:r>
              <a:rPr lang="en-US" altLang="zh-CN" sz="2200" dirty="0" smtClean="0">
                <a:ea typeface="黑体" panose="02010609060101010101" pitchFamily="49" charset="-122"/>
              </a:rPr>
              <a:t>’ =0⊕0⊕1⊕1⊕1=1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  		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 </a:t>
            </a:r>
            <a:r>
              <a:rPr lang="en-US" altLang="zh-CN" sz="2200" dirty="0" smtClean="0">
                <a:ea typeface="黑体" panose="02010609060101010101" pitchFamily="49" charset="-122"/>
              </a:rPr>
              <a:t>’= 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5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7</a:t>
            </a:r>
            <a:r>
              <a:rPr lang="en-US" altLang="zh-CN" sz="2200" dirty="0" smtClean="0">
                <a:ea typeface="黑体" panose="02010609060101010101" pitchFamily="49" charset="-122"/>
              </a:rPr>
              <a:t>’=0⊕1⊕1⊕1⊕1=0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  故障字</a:t>
            </a:r>
            <a:r>
              <a:rPr lang="en-US" altLang="zh-CN" sz="2200" dirty="0" smtClean="0">
                <a:ea typeface="黑体" panose="02010609060101010101" pitchFamily="49" charset="-122"/>
              </a:rPr>
              <a:t>S</a:t>
            </a:r>
            <a:r>
              <a:rPr lang="zh-CN" altLang="en-US" sz="2200" dirty="0" smtClean="0">
                <a:ea typeface="黑体" panose="02010609060101010101" pitchFamily="49" charset="-122"/>
              </a:rPr>
              <a:t>为：</a:t>
            </a:r>
            <a:endParaRPr lang="zh-CN" altLang="en-US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       </a:t>
            </a:r>
            <a:r>
              <a:rPr lang="en-US" altLang="zh-CN" sz="2200" dirty="0" smtClean="0">
                <a:ea typeface="黑体" panose="02010609060101010101" pitchFamily="49" charset="-122"/>
              </a:rPr>
              <a:t>S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200" dirty="0" smtClean="0">
                <a:ea typeface="黑体" panose="02010609060101010101" pitchFamily="49" charset="-122"/>
              </a:rPr>
              <a:t>=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 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sz="2200" dirty="0" smtClean="0">
                <a:ea typeface="黑体" panose="02010609060101010101" pitchFamily="49" charset="-122"/>
              </a:rPr>
              <a:t>=1⊕0=1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	    </a:t>
            </a:r>
            <a:r>
              <a:rPr lang="en-US" altLang="zh-CN" sz="2200" dirty="0" smtClean="0">
                <a:ea typeface="黑体" panose="02010609060101010101" pitchFamily="49" charset="-122"/>
              </a:rPr>
              <a:t>S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</a:t>
            </a:r>
            <a:r>
              <a:rPr lang="en-US" altLang="zh-CN" sz="2200" dirty="0" smtClean="0">
                <a:ea typeface="黑体" panose="02010609060101010101" pitchFamily="49" charset="-122"/>
              </a:rPr>
              <a:t>=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 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sz="2200" dirty="0" smtClean="0">
                <a:ea typeface="黑体" panose="02010609060101010101" pitchFamily="49" charset="-122"/>
              </a:rPr>
              <a:t>=0⊕0=0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	    S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</a:t>
            </a:r>
            <a:r>
              <a:rPr lang="en-US" altLang="zh-CN" sz="2200" dirty="0" smtClean="0">
                <a:ea typeface="黑体" panose="02010609060101010101" pitchFamily="49" charset="-122"/>
              </a:rPr>
              <a:t>=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 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sz="2200" dirty="0" smtClean="0">
                <a:ea typeface="黑体" panose="02010609060101010101" pitchFamily="49" charset="-122"/>
              </a:rPr>
              <a:t>=1⊕1=0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		 S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</a:t>
            </a:r>
            <a:r>
              <a:rPr lang="en-US" altLang="zh-CN" sz="2200" dirty="0" smtClean="0">
                <a:ea typeface="黑体" panose="02010609060101010101" pitchFamily="49" charset="-122"/>
              </a:rPr>
              <a:t>=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 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sz="2200" dirty="0" smtClean="0">
                <a:ea typeface="黑体" panose="02010609060101010101" pitchFamily="49" charset="-122"/>
              </a:rPr>
              <a:t>=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 </a:t>
            </a:r>
            <a:r>
              <a:rPr lang="en-US" altLang="zh-CN" sz="2200" dirty="0" smtClean="0">
                <a:ea typeface="黑体" panose="02010609060101010101" pitchFamily="49" charset="-122"/>
              </a:rPr>
              <a:t>0⊕1=1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  因此，错误位是第9位，排列的是数据位</a:t>
            </a:r>
            <a:r>
              <a:rPr lang="en-US" altLang="zh-CN" sz="2200" dirty="0" smtClean="0">
                <a:ea typeface="黑体" panose="02010609060101010101" pitchFamily="49" charset="-122"/>
              </a:rPr>
              <a:t>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5</a:t>
            </a:r>
            <a:r>
              <a:rPr lang="en-US" altLang="zh-CN" sz="2200" dirty="0" smtClean="0">
                <a:ea typeface="黑体" panose="02010609060101010101" pitchFamily="49" charset="-122"/>
              </a:rPr>
              <a:t>，</a:t>
            </a:r>
            <a:r>
              <a:rPr lang="zh-CN" altLang="en-US" sz="2200" dirty="0" smtClean="0">
                <a:ea typeface="黑体" panose="02010609060101010101" pitchFamily="49" charset="-122"/>
              </a:rPr>
              <a:t>所以检错正确,</a:t>
            </a:r>
            <a:endParaRPr lang="zh-CN" altLang="en-US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  纠错时，只要将码字的第9位（</a:t>
            </a:r>
            <a:r>
              <a:rPr lang="en-US" altLang="zh-CN" sz="2200" dirty="0" smtClean="0">
                <a:ea typeface="黑体" panose="02010609060101010101" pitchFamily="49" charset="-122"/>
              </a:rPr>
              <a:t>M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5</a:t>
            </a:r>
            <a:r>
              <a:rPr lang="zh-CN" altLang="en-US" sz="2200" dirty="0" smtClean="0">
                <a:ea typeface="黑体" panose="02010609060101010101" pitchFamily="49" charset="-122"/>
              </a:rPr>
              <a:t>）取反即可。</a:t>
            </a:r>
            <a:endParaRPr lang="zh-CN" altLang="en-US" sz="2200" dirty="0" smtClean="0">
              <a:ea typeface="黑体" panose="02010609060101010101" pitchFamily="49" charset="-122"/>
            </a:endParaRPr>
          </a:p>
        </p:txBody>
      </p:sp>
      <p:sp>
        <p:nvSpPr>
          <p:cNvPr id="29699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海明码举例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525463" y="976313"/>
            <a:ext cx="10988675" cy="4837112"/>
          </a:xfrm>
        </p:spPr>
        <p:txBody>
          <a:bodyPr/>
          <a:lstStyle/>
          <a:p>
            <a:pPr marL="342900" indent="-342900" eaLnBrk="1" hangingPunct="1">
              <a:spcBef>
                <a:spcPct val="25000"/>
              </a:spcBef>
              <a:buFontTx/>
              <a:buNone/>
            </a:pPr>
            <a:r>
              <a:rPr lang="zh-CN" altLang="en-US" dirty="0" smtClean="0">
                <a:ea typeface="黑体" panose="02010609060101010101" pitchFamily="49" charset="-122"/>
              </a:rPr>
              <a:t>(3) 数据位</a:t>
            </a:r>
            <a:r>
              <a:rPr lang="en-US" altLang="zh-CN" dirty="0" smtClean="0">
                <a:ea typeface="黑体" panose="02010609060101010101" pitchFamily="49" charset="-122"/>
              </a:rPr>
              <a:t>M’=M=01101010，</a:t>
            </a:r>
            <a:r>
              <a:rPr lang="zh-CN" altLang="en-US" dirty="0" smtClean="0">
                <a:ea typeface="黑体" panose="02010609060101010101" pitchFamily="49" charset="-122"/>
              </a:rPr>
              <a:t>校验位</a:t>
            </a:r>
            <a:r>
              <a:rPr lang="en-US" altLang="zh-CN" dirty="0" smtClean="0">
                <a:ea typeface="黑体" panose="02010609060101010101" pitchFamily="49" charset="-122"/>
              </a:rPr>
              <a:t>P</a:t>
            </a:r>
            <a:r>
              <a:rPr lang="en-US" altLang="zh-CN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dirty="0" smtClean="0">
                <a:ea typeface="黑体" panose="02010609060101010101" pitchFamily="49" charset="-122"/>
              </a:rPr>
              <a:t>= </a:t>
            </a:r>
            <a:r>
              <a:rPr lang="en-US" altLang="zh-CN" dirty="0" smtClean="0">
                <a:solidFill>
                  <a:srgbClr val="FF0066"/>
                </a:solidFill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ea typeface="黑体" panose="02010609060101010101" pitchFamily="49" charset="-122"/>
              </a:rPr>
              <a:t>011，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25000"/>
              </a:spcBef>
              <a:buFontTx/>
              <a:buNone/>
            </a:pPr>
            <a:r>
              <a:rPr lang="zh-CN" altLang="en-US" dirty="0" smtClean="0">
                <a:ea typeface="黑体" panose="02010609060101010101" pitchFamily="49" charset="-122"/>
              </a:rPr>
              <a:t>     即：校验码第4位(</a:t>
            </a:r>
            <a:r>
              <a:rPr lang="en-US" altLang="zh-CN" dirty="0" smtClean="0">
                <a:ea typeface="黑体" panose="02010609060101010101" pitchFamily="49" charset="-122"/>
              </a:rPr>
              <a:t>P</a:t>
            </a:r>
            <a:r>
              <a:rPr lang="en-US" altLang="zh-CN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dirty="0" smtClean="0"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ea typeface="黑体" panose="02010609060101010101" pitchFamily="49" charset="-122"/>
              </a:rPr>
              <a:t>错。</a:t>
            </a:r>
            <a:endParaRPr lang="zh-CN" altLang="en-US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2500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因为</a:t>
            </a:r>
            <a:r>
              <a:rPr lang="en-US" altLang="zh-CN" sz="2200" dirty="0" smtClean="0">
                <a:ea typeface="黑体" panose="02010609060101010101" pitchFamily="49" charset="-122"/>
              </a:rPr>
              <a:t>M’=M，</a:t>
            </a:r>
            <a:r>
              <a:rPr lang="zh-CN" altLang="en-US" sz="2200" dirty="0" smtClean="0">
                <a:ea typeface="黑体" panose="02010609060101010101" pitchFamily="49" charset="-122"/>
              </a:rPr>
              <a:t>所以</a:t>
            </a:r>
            <a:r>
              <a:rPr lang="en-US" altLang="zh-CN" sz="2200" dirty="0" smtClean="0">
                <a:ea typeface="黑体" panose="02010609060101010101" pitchFamily="49" charset="-122"/>
              </a:rPr>
              <a:t>P’= P，</a:t>
            </a:r>
            <a:r>
              <a:rPr lang="zh-CN" altLang="en-US" sz="2200" dirty="0" smtClean="0">
                <a:ea typeface="黑体" panose="02010609060101010101" pitchFamily="49" charset="-122"/>
              </a:rPr>
              <a:t>因此故障位</a:t>
            </a:r>
            <a:r>
              <a:rPr lang="en-US" altLang="zh-CN" sz="2200" dirty="0" smtClean="0">
                <a:ea typeface="黑体" panose="02010609060101010101" pitchFamily="49" charset="-122"/>
              </a:rPr>
              <a:t>S</a:t>
            </a:r>
            <a:r>
              <a:rPr lang="zh-CN" altLang="en-US" sz="2200" dirty="0" smtClean="0">
                <a:ea typeface="黑体" panose="02010609060101010101" pitchFamily="49" charset="-122"/>
              </a:rPr>
              <a:t>为：</a:t>
            </a:r>
            <a:endParaRPr lang="zh-CN" altLang="en-US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S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200" dirty="0" smtClean="0">
                <a:ea typeface="黑体" panose="02010609060101010101" pitchFamily="49" charset="-122"/>
              </a:rPr>
              <a:t>=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 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sz="2200" dirty="0" smtClean="0">
                <a:ea typeface="黑体" panose="02010609060101010101" pitchFamily="49" charset="-122"/>
              </a:rPr>
              <a:t>=0⊕1=1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S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</a:t>
            </a:r>
            <a:r>
              <a:rPr lang="en-US" altLang="zh-CN" sz="2200" dirty="0" smtClean="0">
                <a:ea typeface="黑体" panose="02010609060101010101" pitchFamily="49" charset="-122"/>
              </a:rPr>
              <a:t>=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 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sz="2200" dirty="0" smtClean="0">
                <a:ea typeface="黑体" panose="02010609060101010101" pitchFamily="49" charset="-122"/>
              </a:rPr>
              <a:t>=0⊕0=0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S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</a:t>
            </a:r>
            <a:r>
              <a:rPr lang="en-US" altLang="zh-CN" sz="2200" dirty="0" smtClean="0">
                <a:ea typeface="黑体" panose="02010609060101010101" pitchFamily="49" charset="-122"/>
              </a:rPr>
              <a:t>=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 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sz="2200" dirty="0" smtClean="0">
                <a:ea typeface="黑体" panose="02010609060101010101" pitchFamily="49" charset="-122"/>
              </a:rPr>
              <a:t>=1⊕1=0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S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</a:t>
            </a:r>
            <a:r>
              <a:rPr lang="en-US" altLang="zh-CN" sz="2200" dirty="0" smtClean="0">
                <a:ea typeface="黑体" panose="02010609060101010101" pitchFamily="49" charset="-122"/>
              </a:rPr>
              <a:t>=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 </a:t>
            </a:r>
            <a:r>
              <a:rPr lang="en-US" altLang="zh-CN" sz="2200" dirty="0" smtClean="0">
                <a:ea typeface="黑体" panose="02010609060101010101" pitchFamily="49" charset="-122"/>
              </a:rPr>
              <a:t>’⊕ 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</a:rPr>
              <a:t> ” </a:t>
            </a:r>
            <a:r>
              <a:rPr lang="en-US" altLang="zh-CN" sz="2200" dirty="0" smtClean="0">
                <a:ea typeface="黑体" panose="02010609060101010101" pitchFamily="49" charset="-122"/>
              </a:rPr>
              <a:t>=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 </a:t>
            </a:r>
            <a:r>
              <a:rPr lang="en-US" altLang="zh-CN" sz="2200" dirty="0" smtClean="0">
                <a:ea typeface="黑体" panose="02010609060101010101" pitchFamily="49" charset="-122"/>
              </a:rPr>
              <a:t>1⊕1=0</a:t>
            </a:r>
            <a:endParaRPr lang="en-US" altLang="zh-CN" sz="2200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25000"/>
              </a:spcBef>
              <a:buFontTx/>
              <a:buNone/>
            </a:pPr>
            <a:r>
              <a:rPr lang="zh-CN" altLang="en-US" sz="2200" dirty="0" smtClean="0">
                <a:ea typeface="黑体" panose="02010609060101010101" pitchFamily="49" charset="-122"/>
              </a:rPr>
              <a:t>错误位是第1000位(即第8位)，这位上排列的是校验位</a:t>
            </a:r>
            <a:r>
              <a:rPr lang="en-US" altLang="zh-CN" sz="2200" dirty="0" smtClean="0">
                <a:ea typeface="黑体" panose="02010609060101010101" pitchFamily="49" charset="-122"/>
              </a:rPr>
              <a:t>P</a:t>
            </a:r>
            <a:r>
              <a:rPr lang="en-US" altLang="zh-CN" sz="2200" baseline="-30000" dirty="0" smtClean="0">
                <a:ea typeface="黑体" panose="02010609060101010101" pitchFamily="49" charset="-122"/>
              </a:rPr>
              <a:t>4</a:t>
            </a:r>
            <a:r>
              <a:rPr lang="en-US" altLang="zh-CN" sz="2200" dirty="0" smtClean="0">
                <a:ea typeface="黑体" panose="02010609060101010101" pitchFamily="49" charset="-122"/>
              </a:rPr>
              <a:t>，</a:t>
            </a:r>
            <a:r>
              <a:rPr lang="zh-CN" altLang="en-US" sz="2200" dirty="0" smtClean="0">
                <a:ea typeface="黑体" panose="02010609060101010101" pitchFamily="49" charset="-122"/>
              </a:rPr>
              <a:t>所以检错时发现数据正确，不需纠错。</a:t>
            </a:r>
            <a:endParaRPr lang="zh-CN" altLang="en-US" sz="2200" dirty="0" smtClean="0">
              <a:ea typeface="黑体" panose="02010609060101010101" pitchFamily="49" charset="-122"/>
            </a:endParaRPr>
          </a:p>
        </p:txBody>
      </p:sp>
      <p:sp>
        <p:nvSpPr>
          <p:cNvPr id="30723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海明码举例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数据的检</a:t>
            </a:r>
            <a:r>
              <a:rPr lang="en-US" altLang="zh-CN" smtClean="0"/>
              <a:t>/</a:t>
            </a:r>
            <a:r>
              <a:rPr lang="zh-CN" altLang="en-US" smtClean="0"/>
              <a:t>纠错（</a:t>
            </a:r>
            <a:r>
              <a:rPr lang="en-US" altLang="zh-CN" smtClean="0"/>
              <a:t>Error Detect/Correct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grpSp>
        <p:nvGrpSpPr>
          <p:cNvPr id="4" name="Group 38"/>
          <p:cNvGrpSpPr/>
          <p:nvPr/>
        </p:nvGrpSpPr>
        <p:grpSpPr bwMode="auto">
          <a:xfrm>
            <a:off x="1808163" y="1341438"/>
            <a:ext cx="8423275" cy="3992562"/>
            <a:chOff x="672" y="2399"/>
            <a:chExt cx="4356" cy="1648"/>
          </a:xfrm>
        </p:grpSpPr>
        <p:sp>
          <p:nvSpPr>
            <p:cNvPr id="9220" name="Text Box 39"/>
            <p:cNvSpPr txBox="1">
              <a:spLocks noChangeArrowheads="1"/>
            </p:cNvSpPr>
            <p:nvPr/>
          </p:nvSpPr>
          <p:spPr bwMode="auto">
            <a:xfrm>
              <a:off x="1894" y="3271"/>
              <a:ext cx="922" cy="7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44000" rIns="0" bIns="14400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ea typeface="黑体" panose="02010609060101010101" pitchFamily="49" charset="-122"/>
                </a:rPr>
                <a:t>存储器</a:t>
              </a:r>
              <a:endParaRPr kumimoji="1" lang="zh-CN" altLang="en-US" sz="2000">
                <a:ea typeface="黑体" panose="02010609060101010101" pitchFamily="49" charset="-122"/>
              </a:endParaRPr>
            </a:p>
            <a:p>
              <a:pPr algn="ctr" eaLnBrk="1" hangingPunct="1"/>
              <a:r>
                <a:rPr kumimoji="1" lang="zh-CN" altLang="en-US" sz="2000">
                  <a:ea typeface="黑体" panose="02010609060101010101" pitchFamily="49" charset="-122"/>
                </a:rPr>
                <a:t> 或</a:t>
              </a:r>
              <a:endParaRPr kumimoji="1" lang="zh-CN" altLang="en-US" sz="2000">
                <a:ea typeface="黑体" panose="02010609060101010101" pitchFamily="49" charset="-122"/>
              </a:endParaRPr>
            </a:p>
            <a:p>
              <a:pPr algn="ctr" eaLnBrk="1" hangingPunct="1"/>
              <a:r>
                <a:rPr kumimoji="1" lang="zh-CN" altLang="en-US" sz="2000">
                  <a:ea typeface="黑体" panose="02010609060101010101" pitchFamily="49" charset="-122"/>
                </a:rPr>
                <a:t>传输线路</a:t>
              </a:r>
              <a:endParaRPr kumimoji="1" lang="zh-CN" altLang="en-US" sz="2000">
                <a:ea typeface="黑体" panose="02010609060101010101" pitchFamily="49" charset="-122"/>
              </a:endParaRPr>
            </a:p>
          </p:txBody>
        </p:sp>
        <p:sp>
          <p:nvSpPr>
            <p:cNvPr id="9221" name="Line 40"/>
            <p:cNvSpPr>
              <a:spLocks noChangeShapeType="1"/>
            </p:cNvSpPr>
            <p:nvPr/>
          </p:nvSpPr>
          <p:spPr bwMode="auto">
            <a:xfrm>
              <a:off x="676" y="3466"/>
              <a:ext cx="1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" name="Text Box 41"/>
            <p:cNvSpPr txBox="1">
              <a:spLocks noChangeArrowheads="1"/>
            </p:cNvSpPr>
            <p:nvPr/>
          </p:nvSpPr>
          <p:spPr bwMode="auto">
            <a:xfrm>
              <a:off x="875" y="3729"/>
              <a:ext cx="388" cy="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0"/>
                <a:t>f</a:t>
              </a:r>
              <a:endParaRPr kumimoji="1" lang="en-US" altLang="zh-CN" sz="2400" b="0"/>
            </a:p>
          </p:txBody>
        </p:sp>
        <p:sp>
          <p:nvSpPr>
            <p:cNvPr id="9223" name="Line 42"/>
            <p:cNvSpPr>
              <a:spLocks noChangeShapeType="1"/>
            </p:cNvSpPr>
            <p:nvPr/>
          </p:nvSpPr>
          <p:spPr bwMode="auto">
            <a:xfrm>
              <a:off x="1079" y="3466"/>
              <a:ext cx="1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Line 43"/>
            <p:cNvSpPr>
              <a:spLocks noChangeShapeType="1"/>
            </p:cNvSpPr>
            <p:nvPr/>
          </p:nvSpPr>
          <p:spPr bwMode="auto">
            <a:xfrm>
              <a:off x="1263" y="3867"/>
              <a:ext cx="6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5" name="Line 44"/>
            <p:cNvSpPr>
              <a:spLocks noChangeShapeType="1"/>
            </p:cNvSpPr>
            <p:nvPr/>
          </p:nvSpPr>
          <p:spPr bwMode="auto">
            <a:xfrm>
              <a:off x="2816" y="3475"/>
              <a:ext cx="72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6" name="Text Box 45"/>
            <p:cNvSpPr txBox="1">
              <a:spLocks noChangeArrowheads="1"/>
            </p:cNvSpPr>
            <p:nvPr/>
          </p:nvSpPr>
          <p:spPr bwMode="auto">
            <a:xfrm>
              <a:off x="3565" y="3349"/>
              <a:ext cx="389" cy="2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f</a:t>
              </a:r>
              <a:endParaRPr kumimoji="1" lang="en-US" altLang="zh-CN" sz="2000"/>
            </a:p>
          </p:txBody>
        </p:sp>
        <p:sp>
          <p:nvSpPr>
            <p:cNvPr id="9227" name="Line 46"/>
            <p:cNvSpPr>
              <a:spLocks noChangeShapeType="1"/>
            </p:cNvSpPr>
            <p:nvPr/>
          </p:nvSpPr>
          <p:spPr bwMode="auto">
            <a:xfrm>
              <a:off x="2820" y="3837"/>
              <a:ext cx="15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8" name="Line 47"/>
            <p:cNvSpPr>
              <a:spLocks noChangeShapeType="1"/>
            </p:cNvSpPr>
            <p:nvPr/>
          </p:nvSpPr>
          <p:spPr bwMode="auto">
            <a:xfrm flipV="1">
              <a:off x="3950" y="3460"/>
              <a:ext cx="446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9" name="Text Box 48"/>
            <p:cNvSpPr txBox="1">
              <a:spLocks noChangeArrowheads="1"/>
            </p:cNvSpPr>
            <p:nvPr/>
          </p:nvSpPr>
          <p:spPr bwMode="auto">
            <a:xfrm>
              <a:off x="4408" y="3349"/>
              <a:ext cx="620" cy="5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000" b="0"/>
            </a:p>
            <a:p>
              <a:pPr eaLnBrk="1" hangingPunct="1"/>
              <a:r>
                <a:rPr kumimoji="1" lang="zh-CN" altLang="en-US" sz="2000">
                  <a:ea typeface="黑体" panose="02010609060101010101" pitchFamily="49" charset="-122"/>
                </a:rPr>
                <a:t>比较</a:t>
              </a:r>
              <a:endParaRPr kumimoji="1" lang="zh-CN" altLang="en-US" sz="2000">
                <a:ea typeface="黑体" panose="02010609060101010101" pitchFamily="49" charset="-122"/>
              </a:endParaRPr>
            </a:p>
            <a:p>
              <a:pPr eaLnBrk="1" hangingPunct="1"/>
              <a:endParaRPr kumimoji="1" lang="zh-CN" altLang="en-US" sz="2000" b="0"/>
            </a:p>
          </p:txBody>
        </p:sp>
        <p:sp>
          <p:nvSpPr>
            <p:cNvPr id="9230" name="Text Box 49"/>
            <p:cNvSpPr txBox="1">
              <a:spLocks noChangeArrowheads="1"/>
            </p:cNvSpPr>
            <p:nvPr/>
          </p:nvSpPr>
          <p:spPr bwMode="auto">
            <a:xfrm>
              <a:off x="2913" y="2776"/>
              <a:ext cx="815" cy="2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ea typeface="黑体" panose="02010609060101010101" pitchFamily="49" charset="-122"/>
                </a:rPr>
                <a:t>纠正器</a:t>
              </a:r>
              <a:endParaRPr kumimoji="1" lang="zh-CN" altLang="en-US" sz="2000">
                <a:ea typeface="黑体" panose="02010609060101010101" pitchFamily="49" charset="-122"/>
              </a:endParaRPr>
            </a:p>
          </p:txBody>
        </p:sp>
        <p:sp>
          <p:nvSpPr>
            <p:cNvPr id="9231" name="Line 50"/>
            <p:cNvSpPr>
              <a:spLocks noChangeShapeType="1"/>
            </p:cNvSpPr>
            <p:nvPr/>
          </p:nvSpPr>
          <p:spPr bwMode="auto">
            <a:xfrm flipH="1" flipV="1">
              <a:off x="3321" y="3034"/>
              <a:ext cx="0" cy="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2" name="Line 51"/>
            <p:cNvSpPr>
              <a:spLocks noChangeShapeType="1"/>
            </p:cNvSpPr>
            <p:nvPr/>
          </p:nvSpPr>
          <p:spPr bwMode="auto">
            <a:xfrm flipV="1">
              <a:off x="4572" y="2883"/>
              <a:ext cx="1" cy="4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3" name="Line 52"/>
            <p:cNvSpPr>
              <a:spLocks noChangeShapeType="1"/>
            </p:cNvSpPr>
            <p:nvPr/>
          </p:nvSpPr>
          <p:spPr bwMode="auto">
            <a:xfrm flipH="1">
              <a:off x="3729" y="2883"/>
              <a:ext cx="8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4" name="Line 53"/>
            <p:cNvSpPr>
              <a:spLocks noChangeShapeType="1"/>
            </p:cNvSpPr>
            <p:nvPr/>
          </p:nvSpPr>
          <p:spPr bwMode="auto">
            <a:xfrm flipH="1">
              <a:off x="672" y="2883"/>
              <a:ext cx="22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5" name="Line 54"/>
            <p:cNvSpPr>
              <a:spLocks noChangeShapeType="1"/>
            </p:cNvSpPr>
            <p:nvPr/>
          </p:nvSpPr>
          <p:spPr bwMode="auto">
            <a:xfrm flipH="1">
              <a:off x="675" y="2637"/>
              <a:ext cx="42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6" name="Line 55"/>
            <p:cNvSpPr>
              <a:spLocks noChangeShapeType="1"/>
            </p:cNvSpPr>
            <p:nvPr/>
          </p:nvSpPr>
          <p:spPr bwMode="auto">
            <a:xfrm>
              <a:off x="4884" y="2635"/>
              <a:ext cx="6" cy="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7" name="Text Box 56"/>
            <p:cNvSpPr txBox="1">
              <a:spLocks noChangeArrowheads="1"/>
            </p:cNvSpPr>
            <p:nvPr/>
          </p:nvSpPr>
          <p:spPr bwMode="auto">
            <a:xfrm>
              <a:off x="1412" y="3271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M</a:t>
              </a:r>
              <a:endParaRPr kumimoji="1" lang="en-US" altLang="zh-CN" sz="2000"/>
            </a:p>
          </p:txBody>
        </p:sp>
        <p:sp>
          <p:nvSpPr>
            <p:cNvPr id="9238" name="Line 57"/>
            <p:cNvSpPr>
              <a:spLocks noChangeShapeType="1"/>
            </p:cNvSpPr>
            <p:nvPr/>
          </p:nvSpPr>
          <p:spPr bwMode="auto">
            <a:xfrm>
              <a:off x="1432" y="3416"/>
              <a:ext cx="78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9" name="Text Box 58"/>
            <p:cNvSpPr txBox="1">
              <a:spLocks noChangeArrowheads="1"/>
            </p:cNvSpPr>
            <p:nvPr/>
          </p:nvSpPr>
          <p:spPr bwMode="auto">
            <a:xfrm>
              <a:off x="1473" y="3667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P</a:t>
              </a:r>
              <a:endParaRPr kumimoji="1" lang="en-US" altLang="zh-CN" sz="2000"/>
            </a:p>
          </p:txBody>
        </p:sp>
        <p:sp>
          <p:nvSpPr>
            <p:cNvPr id="9240" name="Line 59"/>
            <p:cNvSpPr>
              <a:spLocks noChangeShapeType="1"/>
            </p:cNvSpPr>
            <p:nvPr/>
          </p:nvSpPr>
          <p:spPr bwMode="auto">
            <a:xfrm>
              <a:off x="1421" y="3812"/>
              <a:ext cx="78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1" name="Text Box 60"/>
            <p:cNvSpPr txBox="1">
              <a:spLocks noChangeArrowheads="1"/>
            </p:cNvSpPr>
            <p:nvPr/>
          </p:nvSpPr>
          <p:spPr bwMode="auto">
            <a:xfrm>
              <a:off x="2977" y="3273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M’</a:t>
              </a:r>
              <a:endParaRPr kumimoji="1" lang="en-US" altLang="zh-CN" sz="2000"/>
            </a:p>
          </p:txBody>
        </p:sp>
        <p:sp>
          <p:nvSpPr>
            <p:cNvPr id="9242" name="Line 61"/>
            <p:cNvSpPr>
              <a:spLocks noChangeShapeType="1"/>
            </p:cNvSpPr>
            <p:nvPr/>
          </p:nvSpPr>
          <p:spPr bwMode="auto">
            <a:xfrm>
              <a:off x="2926" y="3418"/>
              <a:ext cx="78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3" name="Text Box 62"/>
            <p:cNvSpPr txBox="1">
              <a:spLocks noChangeArrowheads="1"/>
            </p:cNvSpPr>
            <p:nvPr/>
          </p:nvSpPr>
          <p:spPr bwMode="auto">
            <a:xfrm>
              <a:off x="3850" y="3644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P”</a:t>
              </a:r>
              <a:endParaRPr kumimoji="1" lang="en-US" altLang="zh-CN" sz="2000"/>
            </a:p>
          </p:txBody>
        </p:sp>
        <p:sp>
          <p:nvSpPr>
            <p:cNvPr id="9244" name="Line 63"/>
            <p:cNvSpPr>
              <a:spLocks noChangeShapeType="1"/>
            </p:cNvSpPr>
            <p:nvPr/>
          </p:nvSpPr>
          <p:spPr bwMode="auto">
            <a:xfrm>
              <a:off x="3799" y="3791"/>
              <a:ext cx="78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5" name="Text Box 64"/>
            <p:cNvSpPr txBox="1">
              <a:spLocks noChangeArrowheads="1"/>
            </p:cNvSpPr>
            <p:nvPr/>
          </p:nvSpPr>
          <p:spPr bwMode="auto">
            <a:xfrm>
              <a:off x="4074" y="3265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P’</a:t>
              </a:r>
              <a:endParaRPr kumimoji="1" lang="en-US" altLang="zh-CN" sz="2000"/>
            </a:p>
          </p:txBody>
        </p:sp>
        <p:sp>
          <p:nvSpPr>
            <p:cNvPr id="9246" name="Line 65"/>
            <p:cNvSpPr>
              <a:spLocks noChangeShapeType="1"/>
            </p:cNvSpPr>
            <p:nvPr/>
          </p:nvSpPr>
          <p:spPr bwMode="auto">
            <a:xfrm>
              <a:off x="4022" y="3411"/>
              <a:ext cx="78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" name="Text Box 66"/>
            <p:cNvSpPr txBox="1">
              <a:spLocks noChangeArrowheads="1"/>
            </p:cNvSpPr>
            <p:nvPr/>
          </p:nvSpPr>
          <p:spPr bwMode="auto">
            <a:xfrm>
              <a:off x="2074" y="2678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M</a:t>
              </a:r>
              <a:endParaRPr kumimoji="1" lang="en-US" altLang="zh-CN" sz="2000"/>
            </a:p>
          </p:txBody>
        </p:sp>
        <p:sp>
          <p:nvSpPr>
            <p:cNvPr id="9248" name="Line 67"/>
            <p:cNvSpPr>
              <a:spLocks noChangeShapeType="1"/>
            </p:cNvSpPr>
            <p:nvPr/>
          </p:nvSpPr>
          <p:spPr bwMode="auto">
            <a:xfrm>
              <a:off x="2023" y="2824"/>
              <a:ext cx="78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9" name="Text Box 68"/>
            <p:cNvSpPr txBox="1">
              <a:spLocks noChangeArrowheads="1"/>
            </p:cNvSpPr>
            <p:nvPr/>
          </p:nvSpPr>
          <p:spPr bwMode="auto">
            <a:xfrm>
              <a:off x="824" y="2399"/>
              <a:ext cx="8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ea typeface="黑体" panose="02010609060101010101" pitchFamily="49" charset="-122"/>
                </a:rPr>
                <a:t>出错信号</a:t>
              </a:r>
              <a:endParaRPr kumimoji="1" lang="zh-CN" altLang="en-US" sz="2000">
                <a:ea typeface="黑体" panose="02010609060101010101" pitchFamily="49" charset="-122"/>
              </a:endParaRPr>
            </a:p>
          </p:txBody>
        </p:sp>
        <p:sp>
          <p:nvSpPr>
            <p:cNvPr id="9250" name="Text Box 69"/>
            <p:cNvSpPr txBox="1">
              <a:spLocks noChangeArrowheads="1"/>
            </p:cNvSpPr>
            <p:nvPr/>
          </p:nvSpPr>
          <p:spPr bwMode="auto">
            <a:xfrm>
              <a:off x="840" y="2648"/>
              <a:ext cx="8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ea typeface="黑体" panose="02010609060101010101" pitchFamily="49" charset="-122"/>
                </a:rPr>
                <a:t>数据输出</a:t>
              </a:r>
              <a:endParaRPr kumimoji="1" lang="zh-CN" altLang="en-US" sz="2000">
                <a:ea typeface="黑体" panose="02010609060101010101" pitchFamily="49" charset="-122"/>
              </a:endParaRPr>
            </a:p>
          </p:txBody>
        </p:sp>
        <p:sp>
          <p:nvSpPr>
            <p:cNvPr id="9251" name="Text Box 70"/>
            <p:cNvSpPr txBox="1">
              <a:spLocks noChangeArrowheads="1"/>
            </p:cNvSpPr>
            <p:nvPr/>
          </p:nvSpPr>
          <p:spPr bwMode="auto">
            <a:xfrm>
              <a:off x="687" y="3271"/>
              <a:ext cx="7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ea typeface="黑体" panose="02010609060101010101" pitchFamily="49" charset="-122"/>
                </a:rPr>
                <a:t>数据输入</a:t>
              </a:r>
              <a:endParaRPr kumimoji="1" lang="zh-CN" altLang="en-US" sz="2000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数据的检</a:t>
            </a:r>
            <a:r>
              <a:rPr lang="en-US" altLang="zh-CN" smtClean="0"/>
              <a:t>/</a:t>
            </a:r>
            <a:r>
              <a:rPr lang="zh-CN" altLang="en-US" smtClean="0"/>
              <a:t>纠错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138" y="987425"/>
            <a:ext cx="10922000" cy="503713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比较的结果为以下三种情况之一：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没有</a:t>
            </a:r>
            <a:r>
              <a:rPr lang="zh-CN" altLang="en-US" dirty="0"/>
              <a:t>检测到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得到</a:t>
            </a:r>
            <a:r>
              <a:rPr lang="zh-CN" altLang="en-US" dirty="0"/>
              <a:t>的数据位直接传送出去。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 smtClean="0"/>
              <a:t>检测</a:t>
            </a:r>
            <a:r>
              <a:rPr lang="zh-CN" altLang="en-US" dirty="0"/>
              <a:t>到差错，并可以</a:t>
            </a:r>
            <a:r>
              <a:rPr lang="zh-CN" altLang="en-US" dirty="0" smtClean="0"/>
              <a:t>纠错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数据位</a:t>
            </a:r>
            <a:r>
              <a:rPr lang="zh-CN" altLang="en-US" dirty="0"/>
              <a:t>和比较结果一起送入纠错器，将正确数据位传送出去。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 smtClean="0"/>
              <a:t>检测</a:t>
            </a:r>
            <a:r>
              <a:rPr lang="zh-CN" altLang="en-US" dirty="0"/>
              <a:t>到错误，但无法确认哪位</a:t>
            </a:r>
            <a:r>
              <a:rPr lang="zh-CN" altLang="en-US" dirty="0" smtClean="0"/>
              <a:t>出错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不能</a:t>
            </a:r>
            <a:r>
              <a:rPr lang="zh-CN" altLang="en-US" dirty="0"/>
              <a:t>进行纠错处理，此时，报告出错情况。</a:t>
            </a: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常用</a:t>
            </a:r>
            <a:r>
              <a:rPr lang="zh-CN" altLang="en-US" dirty="0"/>
              <a:t>的数据校验码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138" y="987425"/>
            <a:ext cx="10922000" cy="19902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奇偶校验码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海</a:t>
            </a:r>
            <a:r>
              <a:rPr lang="zh-CN" altLang="en-US" dirty="0"/>
              <a:t>明校验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循环</a:t>
            </a:r>
            <a:r>
              <a:rPr lang="zh-CN" altLang="en-US" dirty="0"/>
              <a:t>冗余校验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奇偶校验码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592138" y="987425"/>
            <a:ext cx="10922000" cy="49450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基本思想：</a:t>
            </a:r>
            <a:endParaRPr lang="en-US" altLang="zh-CN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/>
              <a:t>增加一位</a:t>
            </a:r>
            <a:r>
              <a:rPr lang="zh-CN" altLang="en-US" smtClean="0">
                <a:solidFill>
                  <a:srgbClr val="FF0000"/>
                </a:solidFill>
              </a:rPr>
              <a:t>奇（偶）校验位</a:t>
            </a:r>
            <a:r>
              <a:rPr lang="zh-CN" altLang="en-US" smtClean="0"/>
              <a:t>并</a:t>
            </a:r>
            <a:r>
              <a:rPr lang="zh-CN" altLang="en-US" smtClean="0">
                <a:solidFill>
                  <a:srgbClr val="FF0000"/>
                </a:solidFill>
              </a:rPr>
              <a:t>一起存储或传送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/>
              <a:t>根据终部件得到的相应数据和校验位，再求出新校验位</a:t>
            </a:r>
            <a:endParaRPr lang="en-US" altLang="zh-CN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/>
              <a:t>最后根据新校验位确定是否发生了错误。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实现原理：假设数据</a:t>
            </a:r>
            <a:r>
              <a:rPr lang="en-US" altLang="zh-CN" smtClean="0"/>
              <a:t>B=b</a:t>
            </a:r>
            <a:r>
              <a:rPr lang="en-US" altLang="zh-CN" baseline="-25000" smtClean="0"/>
              <a:t>n-1</a:t>
            </a:r>
            <a:r>
              <a:rPr lang="en-US" altLang="zh-CN" smtClean="0"/>
              <a:t>b</a:t>
            </a:r>
            <a:r>
              <a:rPr lang="en-US" altLang="zh-CN" baseline="-25000" smtClean="0"/>
              <a:t>n-2</a:t>
            </a:r>
            <a:r>
              <a:rPr lang="en-US" altLang="zh-CN" smtClean="0"/>
              <a:t>...b</a:t>
            </a:r>
            <a:r>
              <a:rPr lang="en-US" altLang="zh-CN" baseline="-25000" smtClean="0"/>
              <a:t>1</a:t>
            </a:r>
            <a:r>
              <a:rPr lang="en-US" altLang="zh-CN" smtClean="0"/>
              <a:t>b</a:t>
            </a:r>
            <a:r>
              <a:rPr lang="en-US" altLang="zh-CN" baseline="-25000" smtClean="0"/>
              <a:t>0</a:t>
            </a:r>
            <a:r>
              <a:rPr lang="zh-CN" altLang="en-US" smtClean="0"/>
              <a:t>从源部件传送至终部件。在终部件接收到的数据为</a:t>
            </a:r>
            <a:r>
              <a:rPr lang="en-US" altLang="zh-CN" smtClean="0"/>
              <a:t>B’=b</a:t>
            </a:r>
            <a:r>
              <a:rPr lang="en-US" altLang="zh-CN" baseline="-25000" smtClean="0"/>
              <a:t>n-1</a:t>
            </a:r>
            <a:r>
              <a:rPr lang="en-US" altLang="zh-CN" smtClean="0"/>
              <a:t>’b</a:t>
            </a:r>
            <a:r>
              <a:rPr lang="en-US" altLang="zh-CN" baseline="-25000" smtClean="0"/>
              <a:t>n-2</a:t>
            </a:r>
            <a:r>
              <a:rPr lang="en-US" altLang="zh-CN" smtClean="0"/>
              <a:t>’...b</a:t>
            </a:r>
            <a:r>
              <a:rPr lang="en-US" altLang="zh-CN" baseline="-25000" smtClean="0"/>
              <a:t>1</a:t>
            </a:r>
            <a:r>
              <a:rPr lang="en-US" altLang="zh-CN" smtClean="0"/>
              <a:t>’b</a:t>
            </a:r>
            <a:r>
              <a:rPr lang="en-US" altLang="zh-CN" baseline="-25000" smtClean="0"/>
              <a:t>0</a:t>
            </a:r>
            <a:r>
              <a:rPr lang="en-US" altLang="zh-CN" smtClean="0"/>
              <a:t>’</a:t>
            </a:r>
            <a:r>
              <a:rPr lang="zh-CN" altLang="en-US" smtClean="0"/>
              <a:t>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奇偶校验码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592138" y="847460"/>
            <a:ext cx="10922000" cy="5614988"/>
          </a:xfrm>
        </p:spPr>
        <p:txBody>
          <a:bodyPr/>
          <a:lstStyle/>
          <a:p>
            <a:pPr marL="342900" indent="-342900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 smtClean="0"/>
              <a:t>　</a:t>
            </a:r>
            <a:r>
              <a:rPr lang="zh-CN" altLang="en-US" dirty="0" smtClean="0">
                <a:ea typeface="黑体" panose="02010609060101010101" pitchFamily="49" charset="-122"/>
              </a:rPr>
              <a:t>　第一步：在源部件求出奇（偶）校验位</a:t>
            </a:r>
            <a:r>
              <a:rPr lang="en-US" altLang="zh-CN" dirty="0" smtClean="0">
                <a:ea typeface="黑体" panose="02010609060101010101" pitchFamily="49" charset="-122"/>
              </a:rPr>
              <a:t>P。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0"/>
              </a:spcBef>
              <a:buFontTx/>
              <a:buNone/>
            </a:pPr>
            <a:r>
              <a:rPr lang="zh-CN" altLang="en-US" dirty="0" smtClean="0">
                <a:ea typeface="黑体" panose="02010609060101010101" pitchFamily="49" charset="-122"/>
              </a:rPr>
              <a:t>　　　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若采用奇校验，则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P=b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n-1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⊕b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n-2 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⊕...⊕b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⊕b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0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⊕1。</a:t>
            </a:r>
            <a:endParaRPr lang="en-US" altLang="zh-CN" dirty="0" smtClean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　　　若采用偶校验，则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P=b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n-1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⊕b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n-2 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⊕...⊕b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⊕b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0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0"/>
              </a:spcBef>
              <a:buFontTx/>
              <a:buNone/>
            </a:pPr>
            <a:r>
              <a:rPr lang="zh-CN" altLang="en-US" dirty="0" smtClean="0">
                <a:ea typeface="黑体" panose="02010609060101010101" pitchFamily="49" charset="-122"/>
              </a:rPr>
              <a:t>　第二步：在终部件求出奇（偶）校验位</a:t>
            </a:r>
            <a:r>
              <a:rPr lang="en-US" altLang="zh-CN" dirty="0" smtClean="0">
                <a:ea typeface="黑体" panose="02010609060101010101" pitchFamily="49" charset="-122"/>
              </a:rPr>
              <a:t>P’。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0"/>
              </a:spcBef>
              <a:buClr>
                <a:srgbClr val="000099"/>
              </a:buClr>
              <a:buFontTx/>
              <a:buNone/>
            </a:pPr>
            <a:r>
              <a:rPr lang="zh-CN" altLang="en-US" dirty="0" smtClean="0">
                <a:ea typeface="黑体" panose="02010609060101010101" pitchFamily="49" charset="-122"/>
              </a:rPr>
              <a:t>　　　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若采用奇校验，则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P’= 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n-1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’⊕b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n-2 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’⊕...⊕b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’⊕b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0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’⊕1。</a:t>
            </a:r>
            <a:endParaRPr lang="en-US" altLang="zh-CN" dirty="0" smtClean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0"/>
              </a:spcBef>
              <a:buClr>
                <a:srgbClr val="000099"/>
              </a:buClr>
              <a:buFontTx/>
              <a:buNone/>
            </a:pP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　　　若采用偶校验，则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P’=b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n-1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’⊕b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n-2 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’⊕...⊕b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’⊕b</a:t>
            </a:r>
            <a:r>
              <a:rPr lang="en-US" altLang="zh-CN" baseline="-30000" dirty="0" smtClean="0">
                <a:solidFill>
                  <a:srgbClr val="006600"/>
                </a:solidFill>
                <a:ea typeface="黑体" panose="02010609060101010101" pitchFamily="49" charset="-122"/>
              </a:rPr>
              <a:t>0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’。</a:t>
            </a:r>
            <a:endParaRPr lang="en-US" altLang="zh-CN" dirty="0" smtClean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0"/>
              </a:spcBef>
              <a:buFontTx/>
              <a:buNone/>
            </a:pPr>
            <a:r>
              <a:rPr lang="zh-CN" altLang="en-US" dirty="0" smtClean="0">
                <a:ea typeface="黑体" panose="02010609060101010101" pitchFamily="49" charset="-122"/>
              </a:rPr>
              <a:t>　第三步：计算最终的校验位</a:t>
            </a:r>
            <a:r>
              <a:rPr lang="en-US" altLang="zh-CN" dirty="0" smtClean="0">
                <a:ea typeface="黑体" panose="02010609060101010101" pitchFamily="49" charset="-122"/>
              </a:rPr>
              <a:t>P*，</a:t>
            </a:r>
            <a:r>
              <a:rPr lang="zh-CN" altLang="en-US" dirty="0" smtClean="0">
                <a:ea typeface="黑体" panose="02010609060101010101" pitchFamily="49" charset="-122"/>
              </a:rPr>
              <a:t>并根据其值判断有无奇偶错。</a:t>
            </a:r>
            <a:endParaRPr lang="zh-CN" altLang="en-US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0"/>
              </a:spcBef>
              <a:buFontTx/>
              <a:buNone/>
            </a:pPr>
            <a:r>
              <a:rPr lang="zh-CN" altLang="en-US" dirty="0" smtClean="0">
                <a:ea typeface="黑体" panose="02010609060101010101" pitchFamily="49" charset="-122"/>
              </a:rPr>
              <a:t>　　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假定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在终部件接受到的值为</a:t>
            </a:r>
            <a:r>
              <a:rPr lang="en-US" altLang="zh-CN" dirty="0">
                <a:solidFill>
                  <a:srgbClr val="006600"/>
                </a:solidFill>
                <a:ea typeface="黑体" panose="02010609060101010101" pitchFamily="49" charset="-122"/>
              </a:rPr>
              <a:t>P ” ，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则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P*= P’⊕P”</a:t>
            </a:r>
            <a:endParaRPr lang="en-US" altLang="zh-CN" dirty="0" smtClean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0"/>
              </a:spcBef>
              <a:buClr>
                <a:srgbClr val="000099"/>
              </a:buClr>
              <a:buFontTx/>
              <a:buNone/>
            </a:pPr>
            <a:r>
              <a:rPr lang="zh-CN" altLang="en-US" dirty="0" smtClean="0">
                <a:ea typeface="黑体" panose="02010609060101010101" pitchFamily="49" charset="-122"/>
              </a:rPr>
              <a:t>　　① 若</a:t>
            </a:r>
            <a:r>
              <a:rPr lang="en-US" altLang="zh-CN" dirty="0" smtClean="0">
                <a:ea typeface="黑体" panose="02010609060101010101" pitchFamily="49" charset="-122"/>
              </a:rPr>
              <a:t>P*=1，</a:t>
            </a:r>
            <a:r>
              <a:rPr lang="zh-CN" altLang="en-US" dirty="0" smtClean="0">
                <a:ea typeface="黑体" panose="02010609060101010101" pitchFamily="49" charset="-122"/>
              </a:rPr>
              <a:t>则表示终部件接受的数据有奇数位错。</a:t>
            </a:r>
            <a:endParaRPr lang="zh-CN" altLang="en-US" dirty="0" smtClean="0"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0"/>
              </a:spcBef>
              <a:buClr>
                <a:srgbClr val="000099"/>
              </a:buClr>
              <a:buFontTx/>
              <a:buNone/>
            </a:pPr>
            <a:r>
              <a:rPr lang="zh-CN" altLang="en-US" dirty="0" smtClean="0">
                <a:ea typeface="黑体" panose="02010609060101010101" pitchFamily="49" charset="-122"/>
              </a:rPr>
              <a:t>　　② 若</a:t>
            </a:r>
            <a:r>
              <a:rPr lang="en-US" altLang="zh-CN" dirty="0" smtClean="0">
                <a:ea typeface="黑体" panose="02010609060101010101" pitchFamily="49" charset="-122"/>
              </a:rPr>
              <a:t>P*=0，</a:t>
            </a:r>
            <a:r>
              <a:rPr lang="zh-CN" altLang="en-US" dirty="0" smtClean="0">
                <a:ea typeface="黑体" panose="02010609060101010101" pitchFamily="49" charset="-122"/>
              </a:rPr>
              <a:t>则表示终部件接受的数据正确或有偶数个错。</a:t>
            </a: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奇偶校验法的特点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92138" y="987425"/>
            <a:ext cx="10922000" cy="43910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只能发现奇数位出错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不能发现偶数位出错</a:t>
            </a:r>
            <a:r>
              <a:rPr lang="zh-CN" altLang="en-US" smtClean="0"/>
              <a:t>，而且</a:t>
            </a:r>
            <a:r>
              <a:rPr lang="zh-CN" altLang="en-US" smtClean="0">
                <a:solidFill>
                  <a:srgbClr val="FF0000"/>
                </a:solidFill>
              </a:rPr>
              <a:t>也不能确定发生错误的位置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不具有纠错能力</a:t>
            </a:r>
            <a:r>
              <a:rPr lang="zh-CN" altLang="en-US" smtClean="0"/>
              <a:t>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开销小，</a:t>
            </a:r>
            <a:r>
              <a:rPr lang="zh-CN" altLang="en-US" smtClean="0">
                <a:solidFill>
                  <a:srgbClr val="FF0000"/>
                </a:solidFill>
              </a:rPr>
              <a:t>适用于校验一字节长的代码</a:t>
            </a:r>
            <a:r>
              <a:rPr lang="zh-CN" altLang="en-US" smtClean="0"/>
              <a:t>，故常被用于</a:t>
            </a:r>
            <a:r>
              <a:rPr lang="zh-CN" altLang="en-US" smtClean="0">
                <a:solidFill>
                  <a:srgbClr val="FF0000"/>
                </a:solidFill>
              </a:rPr>
              <a:t>存储器读写检查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FF0000"/>
                </a:solidFill>
              </a:rPr>
              <a:t>按字节传输过程中的数据校验</a:t>
            </a:r>
            <a:endParaRPr lang="zh-CN" altLang="en-US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/>
              <a:t>因为一字节长的代码发生错误时，</a:t>
            </a:r>
            <a:r>
              <a:rPr lang="en-US" altLang="zh-CN" smtClean="0"/>
              <a:t>1</a:t>
            </a:r>
            <a:r>
              <a:rPr lang="zh-CN" altLang="en-US" smtClean="0"/>
              <a:t>位出错的概率较大，两位以上出错则很少，所以可用奇偶校验。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525463" y="242888"/>
            <a:ext cx="10988675" cy="427037"/>
          </a:xfrm>
        </p:spPr>
        <p:txBody>
          <a:bodyPr/>
          <a:lstStyle/>
          <a:p>
            <a:pPr eaLnBrk="1" hangingPunct="1"/>
            <a:r>
              <a:rPr lang="zh-CN" altLang="en-US" smtClean="0"/>
              <a:t>海明校验码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592138" y="987425"/>
            <a:ext cx="10922000" cy="54070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由</a:t>
            </a:r>
            <a:r>
              <a:rPr lang="en-US" altLang="zh-CN" dirty="0" smtClean="0"/>
              <a:t>Richard Hamming</a:t>
            </a:r>
            <a:r>
              <a:rPr lang="zh-CN" altLang="en-US" dirty="0" smtClean="0"/>
              <a:t>提出，主要用于存储器中数据存取校验。</a:t>
            </a: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基本思想：</a:t>
            </a:r>
            <a:endParaRPr lang="en-US" altLang="zh-CN" dirty="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 smtClean="0"/>
              <a:t>将整个数据按某种规律分成若干组，对每组进行相应的奇偶检测，就能提供多位检错信息，从而对错误位置进行定位，并将其纠正。</a:t>
            </a: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海明校验码实质上是一种多重奇偶校验码。</a:t>
            </a: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处理过程：</a:t>
            </a:r>
            <a:endParaRPr lang="zh-CN" altLang="en-US" dirty="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 smtClean="0"/>
              <a:t>最终比较时按位进行异或，以确定是否有差错。</a:t>
            </a:r>
            <a:endParaRPr lang="zh-CN" altLang="en-US" dirty="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 smtClean="0"/>
              <a:t>这种异或操作所得到的结果称为</a:t>
            </a:r>
            <a:r>
              <a:rPr lang="zh-CN" altLang="en-US" dirty="0" smtClean="0">
                <a:solidFill>
                  <a:srgbClr val="FF0000"/>
                </a:solidFill>
              </a:rPr>
              <a:t>故障字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syndrome word</a:t>
            </a:r>
            <a:r>
              <a:rPr lang="zh-CN" altLang="en-US" dirty="0" smtClean="0"/>
              <a:t>）。显然，</a:t>
            </a:r>
            <a:r>
              <a:rPr lang="zh-CN" altLang="en-US" dirty="0" smtClean="0">
                <a:solidFill>
                  <a:srgbClr val="0070C0"/>
                </a:solidFill>
              </a:rPr>
              <a:t>校验码和故障字的位数是相同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lides">
      <a:majorFont>
        <a:latin typeface="Arial"/>
        <a:ea typeface="宋体"/>
        <a:cs typeface="Arial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 5 讲、第 6 讲  实数的表示、数据的宽度与存储-宽屏-3.0</Template>
  <TotalTime>0</TotalTime>
  <Words>3981</Words>
  <Application>WPS 演示</Application>
  <PresentationFormat>宽屏</PresentationFormat>
  <Paragraphs>369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微软雅黑</vt:lpstr>
      <vt:lpstr>AngsanaUPC</vt:lpstr>
      <vt:lpstr>Segoe Print</vt:lpstr>
      <vt:lpstr>黑体</vt:lpstr>
      <vt:lpstr>Arial Unicode MS</vt:lpstr>
      <vt:lpstr>slides</vt:lpstr>
      <vt:lpstr>第 7 讲 </vt:lpstr>
      <vt:lpstr>数据的检/纠错（Error Detect/Correct）</vt:lpstr>
      <vt:lpstr>数据的检/纠错（Error Detect/Correct）</vt:lpstr>
      <vt:lpstr>数据的检/纠错</vt:lpstr>
      <vt:lpstr>常用的数据校验码</vt:lpstr>
      <vt:lpstr>奇偶校验码</vt:lpstr>
      <vt:lpstr>奇偶校验码</vt:lpstr>
      <vt:lpstr>奇偶校验法的特点</vt:lpstr>
      <vt:lpstr>海明校验码</vt:lpstr>
      <vt:lpstr>校验码位数的确定</vt:lpstr>
      <vt:lpstr>有效数据位数和校验码位数间的关系</vt:lpstr>
      <vt:lpstr>海明码的分组</vt:lpstr>
      <vt:lpstr>海明码的分组</vt:lpstr>
      <vt:lpstr>海明码的分组</vt:lpstr>
      <vt:lpstr>海明校验码分组情况-continue</vt:lpstr>
      <vt:lpstr>校验位的生成和检错、纠错</vt:lpstr>
      <vt:lpstr>海明校验过程</vt:lpstr>
      <vt:lpstr>海明码举例</vt:lpstr>
      <vt:lpstr>海明码举例</vt:lpstr>
      <vt:lpstr>海明码举例</vt:lpstr>
      <vt:lpstr>海明码举例</vt:lpstr>
    </vt:vector>
  </TitlesOfParts>
  <Company>Nanjing University</Company>
  <LinksUpToDate>false</LinksUpToDate>
  <SharedDoc>false</SharedDoc>
  <HyperlinksChanged>false</HyperlinksChanged>
  <AppVersion>14.0000</AppVersion>
  <Pages>40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Process &amp; ALU Design</dc:title>
  <dc:creator>CFYUAN</dc:creator>
  <cp:lastModifiedBy>张光建</cp:lastModifiedBy>
  <cp:revision>687</cp:revision>
  <cp:lastPrinted>1998-01-26T05:18:00Z</cp:lastPrinted>
  <dcterms:created xsi:type="dcterms:W3CDTF">1996-09-09T11:27:00Z</dcterms:created>
  <dcterms:modified xsi:type="dcterms:W3CDTF">2021-09-03T03:10:32Z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  <property fmtid="{D5CDD505-2E9C-101B-9397-08002B2CF9AE}" pid="22" name="ICV">
    <vt:lpwstr>E41BB0C6CEBE4BB4B06C1B8177F9FC63</vt:lpwstr>
  </property>
  <property fmtid="{D5CDD505-2E9C-101B-9397-08002B2CF9AE}" pid="23" name="KSOProductBuildVer">
    <vt:lpwstr>2052-11.1.0.10700</vt:lpwstr>
  </property>
</Properties>
</file>