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661" r:id="rId3"/>
    <p:sldId id="577" r:id="rId5"/>
    <p:sldId id="694" r:id="rId6"/>
    <p:sldId id="713" r:id="rId7"/>
    <p:sldId id="712" r:id="rId8"/>
    <p:sldId id="692" r:id="rId9"/>
    <p:sldId id="709" r:id="rId10"/>
    <p:sldId id="695" r:id="rId11"/>
    <p:sldId id="672" r:id="rId12"/>
    <p:sldId id="673" r:id="rId13"/>
    <p:sldId id="701" r:id="rId14"/>
    <p:sldId id="702" r:id="rId15"/>
    <p:sldId id="681" r:id="rId16"/>
    <p:sldId id="703" r:id="rId17"/>
    <p:sldId id="682" r:id="rId18"/>
    <p:sldId id="708" r:id="rId19"/>
    <p:sldId id="711" r:id="rId20"/>
    <p:sldId id="705" r:id="rId21"/>
    <p:sldId id="706" r:id="rId22"/>
  </p:sldIdLst>
  <p:sldSz cx="12192000" cy="6858000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F3E0E"/>
    <a:srgbClr val="AC5F46"/>
    <a:srgbClr val="CC3300"/>
    <a:srgbClr val="A40000"/>
    <a:srgbClr val="525252"/>
    <a:srgbClr val="CDE0E8"/>
    <a:srgbClr val="FFFFFF"/>
    <a:srgbClr val="C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78487" autoAdjust="0"/>
  </p:normalViewPr>
  <p:slideViewPr>
    <p:cSldViewPr snapToGrid="0">
      <p:cViewPr varScale="1">
        <p:scale>
          <a:sx n="70" d="100"/>
          <a:sy n="70" d="100"/>
        </p:scale>
        <p:origin x="1114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2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74"/>
    </p:cViewPr>
  </p:sorterViewPr>
  <p:notesViewPr>
    <p:cSldViewPr snapToGrid="0">
      <p:cViewPr varScale="1">
        <p:scale>
          <a:sx n="42" d="100"/>
          <a:sy n="42" d="100"/>
        </p:scale>
        <p:origin x="-144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938" y="644525"/>
            <a:ext cx="68437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6637" cy="46085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546" tIns="47917" rIns="97546" bIns="47917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48" tIns="44234" rIns="90048" bIns="44234"/>
          <a:lstStyle/>
          <a:p>
            <a:r>
              <a:rPr lang="en-US" altLang="zh-CN">
                <a:latin typeface="Arial" panose="020B0604020202020204" pitchFamily="34" charset="0"/>
              </a:rPr>
              <a:t>Besides detecting overflow, our ALU also needs to indicate if the result is zero.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This is easy to do.  All we need is a BIG NOR gate.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Then if any of the Result bit is not zero, then the output of the NOR gate will be low.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The only time the output of the NOR gate is high is when all the result bits are zeroes.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+1 = 43 min. (Y:23)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 b="1">
              <a:latin typeface="Arial" panose="020B0604020202020204" pitchFamily="34" charset="0"/>
            </a:endParaRPr>
          </a:p>
          <a:p>
            <a:r>
              <a:rPr lang="en-US" altLang="zh-CN" b="1">
                <a:latin typeface="Arial" panose="020B0604020202020204" pitchFamily="34" charset="0"/>
              </a:rPr>
              <a:t>Supplement: </a:t>
            </a:r>
            <a:r>
              <a:rPr lang="en-US" altLang="zh-CN">
                <a:latin typeface="Arial" panose="020B0604020202020204" pitchFamily="34" charset="0"/>
              </a:rPr>
              <a:t>why do we need to check if the result is zero? For instructions such as bne, beq, slt, …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574675"/>
            <a:ext cx="6116638" cy="3441700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65" tIns="41982" rIns="85465" bIns="41982"/>
          <a:lstStyle/>
          <a:p>
            <a:r>
              <a:rPr lang="en-US" altLang="zh-CN">
                <a:latin typeface="Arial" panose="020B0604020202020204" pitchFamily="34" charset="0"/>
              </a:rPr>
              <a:t>The best  thing about 2’s complement representation is that your adder does not have to know about negative number.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You just add the two numbers together and the result will take care of itself.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For example, for the operation 7 minus 6, we simply add negative 6 to positive 7 and ignore the Carry bit coming out of the most significant bit, you will have 0001, the correct result.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+1 = 24 min. (Y:04)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574675"/>
            <a:ext cx="6116637" cy="3441700"/>
          </a:xfr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65" tIns="41982" rIns="85465" bIns="41982"/>
          <a:lstStyle/>
          <a:p>
            <a:r>
              <a:rPr lang="en-US" altLang="zh-CN">
                <a:latin typeface="Arial" panose="020B0604020202020204" pitchFamily="34" charset="0"/>
              </a:rPr>
              <a:t>The best  thing about 2’s complement representation is that your adder does not have to know about negative number.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You just add the two numbers together and the result will take care of itself.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For example, for the operation 7 minus 6, we simply add negative 6 to positive 7 and ignore the Carry bit coming out of the most significant bit, you will have 0001, the correct result.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+1 = 24 min. (Y:04)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574675"/>
            <a:ext cx="6116637" cy="3441700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65" tIns="41982" rIns="85465" bIns="41982"/>
          <a:lstStyle/>
          <a:p>
            <a:r>
              <a:rPr lang="en-US" altLang="zh-CN">
                <a:latin typeface="Arial" panose="020B0604020202020204" pitchFamily="34" charset="0"/>
              </a:rPr>
              <a:t>The best  thing about 2’s complement representation is that your adder does not have to know about negative number.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You just add the two numbers together and the result will take care of itself.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For example, for the operation 7 minus 6, we simply add negative 6 to positive 7 and ignore the Carry bit coming out of the most significant bit, you will have 0001, the correct result.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+1 = 24 min. (Y:04)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9413" y="574675"/>
            <a:ext cx="6116637" cy="34417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>
            <a:lvl1pPr algn="l">
              <a:lnSpc>
                <a:spcPct val="150000"/>
              </a:lnSpc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>
            <a:lvl1pPr marL="0" indent="0" algn="l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3176" y="1"/>
            <a:ext cx="12205175" cy="678656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76" y="11989"/>
            <a:ext cx="2847619" cy="666667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492030" y="77719"/>
            <a:ext cx="2699969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DE0E8"/>
                </a:solidFill>
                <a:effectLst/>
                <a:uLnTx/>
                <a:uFillTx/>
                <a:latin typeface="AngsanaUPC" panose="02020603050405020304" pitchFamily="18" charset="-34"/>
                <a:ea typeface="微软雅黑" panose="020B0503020204020204" pitchFamily="34" charset="-122"/>
                <a:cs typeface="AngsanaUPC" panose="02020603050405020304" pitchFamily="18" charset="-34"/>
              </a:rPr>
              <a:t>计算机组成原理 </a:t>
            </a:r>
            <a:endParaRPr lang="zh-CN" altLang="en-US" sz="2800" dirty="0">
              <a:solidFill>
                <a:srgbClr val="CDE0E8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6569086"/>
            <a:ext cx="12191999" cy="28891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05770" y="1295401"/>
            <a:ext cx="2676630" cy="323986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97260" y="228601"/>
            <a:ext cx="985141" cy="3478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2071" y="228601"/>
            <a:ext cx="2676630" cy="3478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223000" y="1295401"/>
            <a:ext cx="5359400" cy="48218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60400" y="228601"/>
            <a:ext cx="109220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850033" cy="479747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67" y="835348"/>
            <a:ext cx="10922000" cy="2051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2400">
                <a:solidFill>
                  <a:srgbClr val="0070C0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524933" y="801827"/>
            <a:ext cx="1105746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 bwMode="auto">
          <a:xfrm>
            <a:off x="0" y="6569087"/>
            <a:ext cx="11812249" cy="28891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69087"/>
            <a:ext cx="1234066" cy="28891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1812249" y="656908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17C884-E345-4F2E-89A9-D6306D51BE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12700"/>
            <a:ext cx="9788300" cy="14400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4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97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02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1" y="228600"/>
            <a:ext cx="7505700" cy="4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Title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1"/>
            <a:ext cx="10922000" cy="32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  <a:p>
            <a:pPr lvl="0"/>
            <a:r>
              <a:rPr lang="en-US" altLang="zh-CN" dirty="0"/>
              <a:t>This is our next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203200" indent="-203200" algn="l" rtl="0" eaLnBrk="0" fontAlgn="base" hangingPunct="0">
        <a:spcBef>
          <a:spcPct val="100000"/>
        </a:spcBef>
        <a:spcAft>
          <a:spcPct val="0"/>
        </a:spcAft>
        <a:buSzPct val="100000"/>
        <a:buChar char="°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190500" algn="l" rtl="0" eaLnBrk="0" fontAlgn="base" hangingPunct="0">
        <a:spcBef>
          <a:spcPct val="40000"/>
        </a:spcBef>
        <a:spcAft>
          <a:spcPct val="0"/>
        </a:spcAft>
        <a:buSzPct val="100000"/>
        <a:buChar char="•"/>
        <a:defRPr sz="24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spcBef>
          <a:spcPct val="40000"/>
        </a:spcBef>
        <a:spcAft>
          <a:spcPct val="0"/>
        </a:spcAft>
        <a:buSzPct val="100000"/>
        <a:buChar char="-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 smtClean="0"/>
              <a:t>9 </a:t>
            </a:r>
            <a:r>
              <a:rPr lang="zh-CN" altLang="en-US" dirty="0"/>
              <a:t>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/>
          <a:p>
            <a:r>
              <a:rPr lang="zh-CN" altLang="en-US" dirty="0"/>
              <a:t>定点数的加减法运算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5798365" y="2022691"/>
            <a:ext cx="2372455" cy="40526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412644" y="2751138"/>
            <a:ext cx="4962525" cy="301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01295" indent="-201295">
              <a:lnSpc>
                <a:spcPct val="120000"/>
              </a:lnSpc>
              <a:spcBef>
                <a:spcPct val="25000"/>
              </a:spcBef>
              <a:buClrTx/>
              <a:buSzTx/>
              <a:buFontTx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利用带标志加法器，可构造整数加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减运算器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时，做加法</a:t>
            </a:r>
            <a:endParaRPr lang="zh-CN" altLang="en-US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SzTx/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时，做减法</a:t>
            </a:r>
            <a:endParaRPr lang="zh-CN" altLang="en-US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1295" indent="-201295">
              <a:lnSpc>
                <a:spcPct val="120000"/>
              </a:lnSpc>
              <a:spcBef>
                <a:spcPct val="25000"/>
              </a:spcBef>
              <a:buClrTx/>
              <a:buSzTx/>
              <a:buFontTx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进行以下运算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无符号整数加、无符号整数减</a:t>
            </a:r>
            <a:endParaRPr lang="zh-CN" altLang="en-US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带符号整数加、带符号整数减</a:t>
            </a:r>
            <a:endParaRPr lang="zh-CN" altLang="en-US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396768" y="879475"/>
            <a:ext cx="5913438" cy="172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ClrTx/>
              <a:buSzTx/>
              <a:buFontTx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运算公式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5000"/>
              </a:lnSpc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[A+B]</a:t>
            </a:r>
            <a:r>
              <a:rPr lang="zh-CN" altLang="en-US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[A]</a:t>
            </a:r>
            <a:r>
              <a:rPr lang="zh-CN" altLang="en-US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[B] </a:t>
            </a:r>
            <a:r>
              <a:rPr lang="zh-CN" altLang="en-US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mod 2</a:t>
            </a:r>
            <a:r>
              <a:rPr lang="en-US" altLang="zh-CN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5000"/>
              </a:lnSpc>
              <a:buSzTx/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</a:t>
            </a:r>
            <a:r>
              <a:rPr lang="pt-BR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</a:t>
            </a:r>
            <a:r>
              <a:rPr lang="zh-CN" altLang="en-US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[A]</a:t>
            </a:r>
            <a:r>
              <a:rPr lang="zh-CN" altLang="en-US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[</a:t>
            </a:r>
            <a:r>
              <a:rPr lang="pt-BR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 </a:t>
            </a:r>
            <a:r>
              <a:rPr lang="zh-CN" altLang="en-US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mod 2</a:t>
            </a:r>
            <a:r>
              <a:rPr lang="en-US" altLang="zh-CN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5000"/>
              </a:lnSpc>
              <a:buSzTx/>
              <a:buFontTx/>
              <a:buChar char="–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实现减法的主要工作在于：求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 </a:t>
            </a:r>
            <a:r>
              <a:rPr lang="zh-CN" altLang="en-US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endParaRPr lang="zh-CN" altLang="en-US" baseline="-25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7157931" y="1253333"/>
            <a:ext cx="286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问题：如何求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</a:t>
            </a:r>
            <a:r>
              <a:rPr lang="zh-CN" altLang="en-US" sz="2000" baseline="-2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4279" name="Group 7"/>
          <p:cNvGrpSpPr/>
          <p:nvPr/>
        </p:nvGrpSpPr>
        <p:grpSpPr bwMode="auto">
          <a:xfrm>
            <a:off x="7232544" y="1808958"/>
            <a:ext cx="2378075" cy="427037"/>
            <a:chOff x="3667" y="1087"/>
            <a:chExt cx="1498" cy="269"/>
          </a:xfrm>
        </p:grpSpPr>
        <p:sp>
          <p:nvSpPr>
            <p:cNvPr id="34883" name="Rectangle 6"/>
            <p:cNvSpPr>
              <a:spLocks noChangeArrowheads="1"/>
            </p:cNvSpPr>
            <p:nvPr/>
          </p:nvSpPr>
          <p:spPr bwMode="auto">
            <a:xfrm>
              <a:off x="3667" y="1087"/>
              <a:ext cx="14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pt-BR" altLang="zh-CN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B]</a:t>
              </a:r>
              <a:r>
                <a:rPr lang="zh-CN" altLang="en-US" baseline="-25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en-US" altLang="zh-CN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=[B]</a:t>
              </a:r>
              <a:r>
                <a:rPr lang="zh-CN" altLang="en-US" baseline="-2500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en-US" altLang="zh-CN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endParaRPr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84" name="Line 7"/>
            <p:cNvSpPr>
              <a:spLocks noChangeShapeType="1"/>
            </p:cNvSpPr>
            <p:nvPr/>
          </p:nvSpPr>
          <p:spPr bwMode="auto">
            <a:xfrm>
              <a:off x="4363" y="1103"/>
              <a:ext cx="177" cy="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4283" name="Group 11"/>
          <p:cNvGrpSpPr/>
          <p:nvPr/>
        </p:nvGrpSpPr>
        <p:grpSpPr bwMode="auto">
          <a:xfrm>
            <a:off x="5253925" y="2394745"/>
            <a:ext cx="6238675" cy="3835574"/>
            <a:chOff x="2139" y="2151"/>
            <a:chExt cx="3621" cy="1905"/>
          </a:xfrm>
        </p:grpSpPr>
        <p:sp>
          <p:nvSpPr>
            <p:cNvPr id="34826" name="Rectangle 33"/>
            <p:cNvSpPr>
              <a:spLocks noChangeArrowheads="1"/>
            </p:cNvSpPr>
            <p:nvPr/>
          </p:nvSpPr>
          <p:spPr bwMode="auto">
            <a:xfrm>
              <a:off x="5140" y="2890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Sum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 flipH="1">
              <a:off x="3670" y="2599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H="1">
              <a:off x="4162" y="2482"/>
              <a:ext cx="6" cy="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4175" y="2482"/>
              <a:ext cx="39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4145" y="2913"/>
              <a:ext cx="151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>
              <a:off x="4574" y="2676"/>
              <a:ext cx="7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Line 18"/>
            <p:cNvSpPr>
              <a:spLocks noChangeShapeType="1"/>
            </p:cNvSpPr>
            <p:nvPr/>
          </p:nvSpPr>
          <p:spPr bwMode="auto">
            <a:xfrm flipV="1">
              <a:off x="4168" y="3064"/>
              <a:ext cx="0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19"/>
            <p:cNvSpPr>
              <a:spLocks noChangeShapeType="1"/>
            </p:cNvSpPr>
            <p:nvPr/>
          </p:nvSpPr>
          <p:spPr bwMode="auto">
            <a:xfrm flipV="1">
              <a:off x="4175" y="3257"/>
              <a:ext cx="399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20"/>
            <p:cNvSpPr>
              <a:spLocks noChangeShapeType="1"/>
            </p:cNvSpPr>
            <p:nvPr/>
          </p:nvSpPr>
          <p:spPr bwMode="auto">
            <a:xfrm flipV="1">
              <a:off x="4169" y="2981"/>
              <a:ext cx="121" cy="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Line 22"/>
            <p:cNvSpPr>
              <a:spLocks noChangeShapeType="1"/>
            </p:cNvSpPr>
            <p:nvPr/>
          </p:nvSpPr>
          <p:spPr bwMode="auto">
            <a:xfrm flipV="1">
              <a:off x="4581" y="2966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23"/>
            <p:cNvSpPr>
              <a:spLocks noChangeShapeType="1"/>
            </p:cNvSpPr>
            <p:nvPr/>
          </p:nvSpPr>
          <p:spPr bwMode="auto">
            <a:xfrm>
              <a:off x="4584" y="2973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Line 24"/>
            <p:cNvSpPr>
              <a:spLocks noChangeShapeType="1"/>
            </p:cNvSpPr>
            <p:nvPr/>
          </p:nvSpPr>
          <p:spPr bwMode="auto">
            <a:xfrm flipH="1">
              <a:off x="3670" y="3346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Rectangle 25"/>
            <p:cNvSpPr>
              <a:spLocks noChangeArrowheads="1"/>
            </p:cNvSpPr>
            <p:nvPr/>
          </p:nvSpPr>
          <p:spPr bwMode="auto">
            <a:xfrm rot="5400000">
              <a:off x="4088" y="2919"/>
              <a:ext cx="61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ea typeface="微软雅黑" panose="020B0503020204020204" pitchFamily="34" charset="-122"/>
                  <a:cs typeface="Arial" panose="020B0604020202020204" pitchFamily="34" charset="0"/>
                </a:rPr>
                <a:t>加法器</a:t>
              </a:r>
              <a:endParaRPr lang="zh-CN" altLang="en-US" sz="180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839" name="Line 26"/>
            <p:cNvSpPr>
              <a:spLocks noChangeShapeType="1"/>
            </p:cNvSpPr>
            <p:nvPr/>
          </p:nvSpPr>
          <p:spPr bwMode="auto">
            <a:xfrm flipH="1">
              <a:off x="3834" y="3308"/>
              <a:ext cx="9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Line 27"/>
            <p:cNvSpPr>
              <a:spLocks noChangeShapeType="1"/>
            </p:cNvSpPr>
            <p:nvPr/>
          </p:nvSpPr>
          <p:spPr bwMode="auto">
            <a:xfrm flipH="1">
              <a:off x="3834" y="2563"/>
              <a:ext cx="9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Line 28"/>
            <p:cNvSpPr>
              <a:spLocks noChangeShapeType="1"/>
            </p:cNvSpPr>
            <p:nvPr/>
          </p:nvSpPr>
          <p:spPr bwMode="auto">
            <a:xfrm flipH="1">
              <a:off x="4866" y="2935"/>
              <a:ext cx="9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Rectangle 29"/>
            <p:cNvSpPr>
              <a:spLocks noChangeArrowheads="1"/>
            </p:cNvSpPr>
            <p:nvPr/>
          </p:nvSpPr>
          <p:spPr bwMode="auto">
            <a:xfrm>
              <a:off x="3707" y="259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cs typeface="Arial" panose="020B0604020202020204" pitchFamily="34" charset="0"/>
                </a:rPr>
                <a:t>4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34843" name="Rectangle 30"/>
            <p:cNvSpPr>
              <a:spLocks noChangeArrowheads="1"/>
            </p:cNvSpPr>
            <p:nvPr/>
          </p:nvSpPr>
          <p:spPr bwMode="auto">
            <a:xfrm>
              <a:off x="3707" y="334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cs typeface="Arial" panose="020B0604020202020204" pitchFamily="34" charset="0"/>
                </a:rPr>
                <a:t>4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34844" name="Rectangle 31"/>
            <p:cNvSpPr>
              <a:spLocks noChangeArrowheads="1"/>
            </p:cNvSpPr>
            <p:nvPr/>
          </p:nvSpPr>
          <p:spPr bwMode="auto">
            <a:xfrm>
              <a:off x="4739" y="2973"/>
              <a:ext cx="1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cs typeface="Arial" panose="020B0604020202020204" pitchFamily="34" charset="0"/>
                </a:rPr>
                <a:t>4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34845" name="Rectangle 32"/>
            <p:cNvSpPr>
              <a:spLocks noChangeArrowheads="1"/>
            </p:cNvSpPr>
            <p:nvPr/>
          </p:nvSpPr>
          <p:spPr bwMode="auto">
            <a:xfrm>
              <a:off x="3624" y="238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A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46" name="Rectangle 34"/>
            <p:cNvSpPr>
              <a:spLocks noChangeArrowheads="1"/>
            </p:cNvSpPr>
            <p:nvPr/>
          </p:nvSpPr>
          <p:spPr bwMode="auto">
            <a:xfrm>
              <a:off x="4986" y="265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ZF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47" name="Line 35"/>
            <p:cNvSpPr>
              <a:spLocks noChangeShapeType="1"/>
            </p:cNvSpPr>
            <p:nvPr/>
          </p:nvSpPr>
          <p:spPr bwMode="auto">
            <a:xfrm>
              <a:off x="4416" y="2354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Rectangle 36"/>
            <p:cNvSpPr>
              <a:spLocks noChangeArrowheads="1"/>
            </p:cNvSpPr>
            <p:nvPr/>
          </p:nvSpPr>
          <p:spPr bwMode="auto">
            <a:xfrm>
              <a:off x="4449" y="2393"/>
              <a:ext cx="3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Cin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49" name="Line 37"/>
            <p:cNvSpPr>
              <a:spLocks noChangeShapeType="1"/>
            </p:cNvSpPr>
            <p:nvPr/>
          </p:nvSpPr>
          <p:spPr bwMode="auto">
            <a:xfrm>
              <a:off x="4416" y="3350"/>
              <a:ext cx="0" cy="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Rectangle 38"/>
            <p:cNvSpPr>
              <a:spLocks noChangeArrowheads="1"/>
            </p:cNvSpPr>
            <p:nvPr/>
          </p:nvSpPr>
          <p:spPr bwMode="auto">
            <a:xfrm>
              <a:off x="4449" y="3514"/>
              <a:ext cx="4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Cout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51" name="Line 39"/>
            <p:cNvSpPr>
              <a:spLocks noChangeShapeType="1"/>
            </p:cNvSpPr>
            <p:nvPr/>
          </p:nvSpPr>
          <p:spPr bwMode="auto">
            <a:xfrm flipH="1">
              <a:off x="2308" y="3222"/>
              <a:ext cx="1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40"/>
            <p:cNvSpPr>
              <a:spLocks noChangeShapeType="1"/>
            </p:cNvSpPr>
            <p:nvPr/>
          </p:nvSpPr>
          <p:spPr bwMode="auto">
            <a:xfrm flipH="1">
              <a:off x="2474" y="3184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Rectangle 41"/>
            <p:cNvSpPr>
              <a:spLocks noChangeArrowheads="1"/>
            </p:cNvSpPr>
            <p:nvPr/>
          </p:nvSpPr>
          <p:spPr bwMode="auto">
            <a:xfrm>
              <a:off x="2345" y="322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cs typeface="Arial" panose="020B0604020202020204" pitchFamily="34" charset="0"/>
                </a:rPr>
                <a:t>4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34854" name="Rectangle 42"/>
            <p:cNvSpPr>
              <a:spLocks noChangeArrowheads="1"/>
            </p:cNvSpPr>
            <p:nvPr/>
          </p:nvSpPr>
          <p:spPr bwMode="auto">
            <a:xfrm>
              <a:off x="2139" y="313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B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grpSp>
          <p:nvGrpSpPr>
            <p:cNvPr id="34855" name="Group 43"/>
            <p:cNvGrpSpPr/>
            <p:nvPr/>
          </p:nvGrpSpPr>
          <p:grpSpPr bwMode="auto">
            <a:xfrm>
              <a:off x="2717" y="3340"/>
              <a:ext cx="290" cy="247"/>
              <a:chOff x="1816" y="3448"/>
              <a:chExt cx="336" cy="288"/>
            </a:xfrm>
          </p:grpSpPr>
          <p:sp>
            <p:nvSpPr>
              <p:cNvPr id="34879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u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100000"/>
                  <a:buChar char="•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100000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80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1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2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56" name="Line 48"/>
            <p:cNvSpPr>
              <a:spLocks noChangeShapeType="1"/>
            </p:cNvSpPr>
            <p:nvPr/>
          </p:nvSpPr>
          <p:spPr bwMode="auto">
            <a:xfrm>
              <a:off x="2601" y="3225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49"/>
            <p:cNvSpPr>
              <a:spLocks noChangeShapeType="1"/>
            </p:cNvSpPr>
            <p:nvPr/>
          </p:nvSpPr>
          <p:spPr bwMode="auto">
            <a:xfrm>
              <a:off x="2604" y="3470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50"/>
            <p:cNvSpPr>
              <a:spLocks noChangeShapeType="1"/>
            </p:cNvSpPr>
            <p:nvPr/>
          </p:nvSpPr>
          <p:spPr bwMode="auto">
            <a:xfrm flipH="1">
              <a:off x="3010" y="347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Line 51"/>
            <p:cNvSpPr>
              <a:spLocks noChangeShapeType="1"/>
            </p:cNvSpPr>
            <p:nvPr/>
          </p:nvSpPr>
          <p:spPr bwMode="auto">
            <a:xfrm flipH="1">
              <a:off x="3092" y="3433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Rectangle 52"/>
            <p:cNvSpPr>
              <a:spLocks noChangeArrowheads="1"/>
            </p:cNvSpPr>
            <p:nvPr/>
          </p:nvSpPr>
          <p:spPr bwMode="auto">
            <a:xfrm>
              <a:off x="2995" y="34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>
                  <a:cs typeface="Arial" panose="020B0604020202020204" pitchFamily="34" charset="0"/>
                </a:rPr>
                <a:t>4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34861" name="Rectangle 54"/>
            <p:cNvSpPr>
              <a:spLocks noChangeArrowheads="1"/>
            </p:cNvSpPr>
            <p:nvPr/>
          </p:nvSpPr>
          <p:spPr bwMode="auto">
            <a:xfrm>
              <a:off x="3322" y="310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Times New Roman" panose="02020603050405020304" pitchFamily="18" charset="0"/>
                </a:rPr>
                <a:t>0</a:t>
              </a:r>
              <a:endParaRPr lang="zh-CN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4862" name="Rectangle 55"/>
            <p:cNvSpPr>
              <a:spLocks noChangeArrowheads="1"/>
            </p:cNvSpPr>
            <p:nvPr/>
          </p:nvSpPr>
          <p:spPr bwMode="auto">
            <a:xfrm>
              <a:off x="3309" y="3355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>
                  <a:latin typeface="Times New Roman" panose="02020603050405020304" pitchFamily="18" charset="0"/>
                </a:rPr>
                <a:t>1</a:t>
              </a:r>
              <a:endParaRPr lang="zh-CN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34863" name="Rectangle 56"/>
            <p:cNvSpPr>
              <a:spLocks noChangeArrowheads="1"/>
            </p:cNvSpPr>
            <p:nvPr/>
          </p:nvSpPr>
          <p:spPr bwMode="auto">
            <a:xfrm rot="5400000">
              <a:off x="3321" y="3279"/>
              <a:ext cx="4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MUX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64" name="Line 57"/>
            <p:cNvSpPr>
              <a:spLocks noChangeShapeType="1"/>
            </p:cNvSpPr>
            <p:nvPr/>
          </p:nvSpPr>
          <p:spPr bwMode="auto">
            <a:xfrm flipV="1">
              <a:off x="3508" y="2205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5" name="Line 59"/>
            <p:cNvSpPr>
              <a:spLocks noChangeShapeType="1"/>
            </p:cNvSpPr>
            <p:nvPr/>
          </p:nvSpPr>
          <p:spPr bwMode="auto">
            <a:xfrm flipH="1">
              <a:off x="3505" y="2351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6" name="Rectangle 60"/>
            <p:cNvSpPr>
              <a:spLocks noChangeArrowheads="1"/>
            </p:cNvSpPr>
            <p:nvPr/>
          </p:nvSpPr>
          <p:spPr bwMode="auto">
            <a:xfrm>
              <a:off x="3126" y="2151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Sub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67" name="Rectangle 62"/>
            <p:cNvSpPr>
              <a:spLocks noChangeArrowheads="1"/>
            </p:cNvSpPr>
            <p:nvPr/>
          </p:nvSpPr>
          <p:spPr bwMode="auto">
            <a:xfrm>
              <a:off x="2953" y="326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B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68" name="Line 63"/>
            <p:cNvSpPr>
              <a:spLocks noChangeShapeType="1"/>
            </p:cNvSpPr>
            <p:nvPr/>
          </p:nvSpPr>
          <p:spPr bwMode="auto">
            <a:xfrm>
              <a:off x="3004" y="3303"/>
              <a:ext cx="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64"/>
            <p:cNvSpPr>
              <a:spLocks noChangeShapeType="1"/>
            </p:cNvSpPr>
            <p:nvPr/>
          </p:nvSpPr>
          <p:spPr bwMode="auto">
            <a:xfrm>
              <a:off x="4577" y="2787"/>
              <a:ext cx="4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65"/>
            <p:cNvSpPr>
              <a:spLocks noChangeShapeType="1"/>
            </p:cNvSpPr>
            <p:nvPr/>
          </p:nvSpPr>
          <p:spPr bwMode="auto">
            <a:xfrm>
              <a:off x="4594" y="3206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Rectangle 66"/>
            <p:cNvSpPr>
              <a:spLocks noChangeArrowheads="1"/>
            </p:cNvSpPr>
            <p:nvPr/>
          </p:nvSpPr>
          <p:spPr bwMode="auto">
            <a:xfrm>
              <a:off x="4977" y="3125"/>
              <a:ext cx="2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OF</a:t>
              </a:r>
              <a:endParaRPr lang="en-US" altLang="zh-CN" sz="1600">
                <a:cs typeface="Arial" panose="020B0604020202020204" pitchFamily="34" charset="0"/>
              </a:endParaRPr>
            </a:p>
          </p:txBody>
        </p:sp>
        <p:sp>
          <p:nvSpPr>
            <p:cNvPr id="34872" name="Text Box 68"/>
            <p:cNvSpPr txBox="1">
              <a:spLocks noChangeArrowheads="1"/>
            </p:cNvSpPr>
            <p:nvPr/>
          </p:nvSpPr>
          <p:spPr bwMode="auto">
            <a:xfrm>
              <a:off x="3262" y="3806"/>
              <a:ext cx="15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整数加</a:t>
              </a: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减运算部件</a:t>
              </a:r>
              <a:endPara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73" name="Line 63"/>
            <p:cNvSpPr>
              <a:spLocks noChangeShapeType="1"/>
            </p:cNvSpPr>
            <p:nvPr/>
          </p:nvSpPr>
          <p:spPr bwMode="auto">
            <a:xfrm>
              <a:off x="4594" y="2895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Text Box 64"/>
            <p:cNvSpPr txBox="1">
              <a:spLocks noChangeArrowheads="1"/>
            </p:cNvSpPr>
            <p:nvPr/>
          </p:nvSpPr>
          <p:spPr bwMode="auto">
            <a:xfrm>
              <a:off x="5246" y="2777"/>
              <a:ext cx="3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SF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4875" name="Line 65"/>
            <p:cNvSpPr>
              <a:spLocks noChangeShapeType="1"/>
            </p:cNvSpPr>
            <p:nvPr/>
          </p:nvSpPr>
          <p:spPr bwMode="auto">
            <a:xfrm>
              <a:off x="4594" y="3133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Text Box 66"/>
            <p:cNvSpPr txBox="1">
              <a:spLocks noChangeArrowheads="1"/>
            </p:cNvSpPr>
            <p:nvPr/>
          </p:nvSpPr>
          <p:spPr bwMode="auto">
            <a:xfrm>
              <a:off x="5416" y="3015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CF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4877" name="Text Box 67"/>
            <p:cNvSpPr txBox="1">
              <a:spLocks noChangeArrowheads="1"/>
            </p:cNvSpPr>
            <p:nvPr/>
          </p:nvSpPr>
          <p:spPr bwMode="auto">
            <a:xfrm>
              <a:off x="3883" y="3094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zh-CN" altLang="en-US"/>
                <a:t>＇</a:t>
              </a:r>
              <a:endParaRPr lang="en-US" altLang="zh-CN"/>
            </a:p>
          </p:txBody>
        </p:sp>
        <p:sp>
          <p:nvSpPr>
            <p:cNvPr id="34878" name="AutoShape 68"/>
            <p:cNvSpPr>
              <a:spLocks noChangeArrowheads="1"/>
            </p:cNvSpPr>
            <p:nvPr/>
          </p:nvSpPr>
          <p:spPr bwMode="auto">
            <a:xfrm rot="-5400000">
              <a:off x="3136" y="3171"/>
              <a:ext cx="733" cy="309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9 w 21600"/>
                <a:gd name="T13" fmla="*/ 4474 h 21600"/>
                <a:gd name="T14" fmla="*/ 17091 w 21600"/>
                <a:gd name="T15" fmla="*/ 171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补码加减法运算公式及运算部件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9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9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9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98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 bwMode="auto">
          <a:xfrm>
            <a:off x="10615124" y="4736919"/>
            <a:ext cx="1236110" cy="6241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10531141" y="4014292"/>
            <a:ext cx="1014160" cy="6241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479747"/>
          </a:xfrm>
        </p:spPr>
        <p:txBody>
          <a:bodyPr/>
          <a:lstStyle/>
          <a:p>
            <a:r>
              <a:rPr lang="zh-CN" altLang="en-US" dirty="0"/>
              <a:t>条件标志位（条件码</a:t>
            </a:r>
            <a:r>
              <a:rPr lang="en-US" altLang="zh-CN" dirty="0"/>
              <a:t>CC</a:t>
            </a:r>
            <a:r>
              <a:rPr lang="zh-CN" altLang="en-US" dirty="0"/>
              <a:t>）的生成与使用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021340"/>
          </a:xfrm>
        </p:spPr>
        <p:txBody>
          <a:bodyPr/>
          <a:lstStyle/>
          <a:p>
            <a:pPr>
              <a:spcBef>
                <a:spcPct val="350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dirty="0"/>
              <a:t>零标志</a:t>
            </a:r>
            <a:r>
              <a:rPr lang="en-US" altLang="zh-CN" dirty="0">
                <a:solidFill>
                  <a:srgbClr val="FF0000"/>
                </a:solidFill>
              </a:rPr>
              <a:t>ZF</a:t>
            </a:r>
            <a:r>
              <a:rPr lang="zh-CN" altLang="en-US" dirty="0"/>
              <a:t>、溢出标志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/>
              <a:t>、进</a:t>
            </a:r>
            <a:r>
              <a:rPr lang="en-US" altLang="zh-CN" dirty="0"/>
              <a:t>/</a:t>
            </a:r>
            <a:r>
              <a:rPr lang="zh-CN" altLang="en-US" dirty="0"/>
              <a:t>借位标志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/>
              <a:t>、符号标志</a:t>
            </a:r>
            <a:r>
              <a:rPr lang="en-US" altLang="zh-CN" dirty="0">
                <a:solidFill>
                  <a:srgbClr val="FF0000"/>
                </a:solidFill>
              </a:rPr>
              <a:t>SF</a:t>
            </a:r>
            <a:endParaRPr lang="zh-CN" altLang="en-US" dirty="0"/>
          </a:p>
          <a:p>
            <a:pPr>
              <a:spcBef>
                <a:spcPct val="35000"/>
              </a:spcBef>
              <a:buSzTx/>
              <a:buFontTx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条件标志（</a:t>
            </a:r>
            <a:r>
              <a:rPr lang="en-US" altLang="zh-CN" dirty="0">
                <a:solidFill>
                  <a:srgbClr val="FF0000"/>
                </a:solidFill>
              </a:rPr>
              <a:t>Flag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被记录到专门的寄存器中</a:t>
            </a:r>
            <a:endParaRPr lang="zh-CN" altLang="en-US" dirty="0"/>
          </a:p>
          <a:p>
            <a:pPr lvl="1">
              <a:spcBef>
                <a:spcPct val="35000"/>
              </a:spcBef>
              <a:buSzTx/>
            </a:pPr>
            <a:r>
              <a:rPr lang="zh-CN" altLang="en-US" dirty="0"/>
              <a:t>存放标志的寄存器通常称为</a:t>
            </a:r>
            <a:r>
              <a:rPr lang="zh-CN" altLang="en-US" dirty="0">
                <a:solidFill>
                  <a:srgbClr val="CC3300"/>
                </a:solidFill>
              </a:rPr>
              <a:t>程序</a:t>
            </a:r>
            <a:r>
              <a:rPr lang="en-US" altLang="zh-CN" dirty="0">
                <a:solidFill>
                  <a:srgbClr val="CC3300"/>
                </a:solidFill>
              </a:rPr>
              <a:t>/</a:t>
            </a:r>
            <a:r>
              <a:rPr lang="zh-CN" altLang="en-US" dirty="0">
                <a:solidFill>
                  <a:srgbClr val="CC3300"/>
                </a:solidFill>
              </a:rPr>
              <a:t>状态字寄存器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C3300"/>
                </a:solidFill>
              </a:rPr>
              <a:t>标志寄存器。</a:t>
            </a:r>
            <a:r>
              <a:rPr lang="zh-CN" altLang="en-US" dirty="0"/>
              <a:t>每个标志对应标志寄存器中的一个标志位。 </a:t>
            </a:r>
            <a:r>
              <a:rPr lang="zh-CN" altLang="en-US" dirty="0">
                <a:solidFill>
                  <a:srgbClr val="990000"/>
                </a:solidFill>
              </a:rPr>
              <a:t> 如，</a:t>
            </a:r>
            <a:r>
              <a:rPr lang="en-US" altLang="zh-CN" dirty="0">
                <a:solidFill>
                  <a:srgbClr val="990000"/>
                </a:solidFill>
              </a:rPr>
              <a:t>IA-32</a:t>
            </a:r>
            <a:r>
              <a:rPr lang="zh-CN" altLang="en-US" dirty="0">
                <a:solidFill>
                  <a:srgbClr val="990000"/>
                </a:solidFill>
              </a:rPr>
              <a:t>中的</a:t>
            </a:r>
            <a:r>
              <a:rPr lang="en-US" altLang="zh-CN" dirty="0">
                <a:solidFill>
                  <a:srgbClr val="990000"/>
                </a:solidFill>
              </a:rPr>
              <a:t>EFLAGS</a:t>
            </a:r>
            <a:r>
              <a:rPr lang="zh-CN" altLang="en-US" dirty="0">
                <a:solidFill>
                  <a:srgbClr val="990000"/>
                </a:solidFill>
              </a:rPr>
              <a:t>寄存器</a:t>
            </a:r>
            <a:endParaRPr lang="en-US" altLang="zh-CN" dirty="0">
              <a:solidFill>
                <a:srgbClr val="990000"/>
              </a:solidFill>
            </a:endParaRPr>
          </a:p>
          <a:p>
            <a:pPr>
              <a:spcBef>
                <a:spcPct val="35000"/>
              </a:spcBef>
              <a:buSzTx/>
              <a:buFontTx/>
              <a:buChar char="•"/>
            </a:pPr>
            <a:r>
              <a:rPr lang="zh-CN" altLang="en-US" dirty="0"/>
              <a:t>为什么要生成并保存条件标志？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6"/>
          <p:cNvGrpSpPr/>
          <p:nvPr/>
        </p:nvGrpSpPr>
        <p:grpSpPr bwMode="auto">
          <a:xfrm>
            <a:off x="6120821" y="3405928"/>
            <a:ext cx="5748338" cy="2898775"/>
            <a:chOff x="0" y="572"/>
            <a:chExt cx="3621" cy="1826"/>
          </a:xfrm>
        </p:grpSpPr>
        <p:grpSp>
          <p:nvGrpSpPr>
            <p:cNvPr id="5" name="Group 7"/>
            <p:cNvGrpSpPr/>
            <p:nvPr/>
          </p:nvGrpSpPr>
          <p:grpSpPr bwMode="auto">
            <a:xfrm>
              <a:off x="0" y="572"/>
              <a:ext cx="3621" cy="1826"/>
              <a:chOff x="0" y="572"/>
              <a:chExt cx="3621" cy="1826"/>
            </a:xfrm>
          </p:grpSpPr>
          <p:grpSp>
            <p:nvGrpSpPr>
              <p:cNvPr id="7" name="组合 63"/>
              <p:cNvGrpSpPr/>
              <p:nvPr/>
            </p:nvGrpSpPr>
            <p:grpSpPr bwMode="auto">
              <a:xfrm>
                <a:off x="0" y="572"/>
                <a:ext cx="3396" cy="1826"/>
                <a:chOff x="3495675" y="3876675"/>
                <a:chExt cx="5390864" cy="2898775"/>
              </a:xfrm>
            </p:grpSpPr>
            <p:sp>
              <p:nvSpPr>
                <p:cNvPr id="12" name="Rectangle 33"/>
                <p:cNvSpPr>
                  <a:spLocks noChangeArrowheads="1"/>
                </p:cNvSpPr>
                <p:nvPr/>
              </p:nvSpPr>
              <p:spPr bwMode="auto">
                <a:xfrm>
                  <a:off x="8259763" y="4994275"/>
                  <a:ext cx="626776" cy="3359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u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SzPct val="100000"/>
                    <a:buChar char="•"/>
                    <a:defRPr sz="20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cs typeface="Arial" panose="020B0604020202020204" pitchFamily="34" charset="0"/>
                    </a:rPr>
                    <a:t>Sum</a:t>
                  </a:r>
                  <a:endParaRPr lang="en-US" altLang="zh-CN" sz="1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73"/>
                <p:cNvGrpSpPr/>
                <p:nvPr/>
              </p:nvGrpSpPr>
              <p:grpSpPr bwMode="auto">
                <a:xfrm>
                  <a:off x="3495675" y="3876675"/>
                  <a:ext cx="4968876" cy="2393950"/>
                  <a:chOff x="2202" y="2442"/>
                  <a:chExt cx="3130" cy="1508"/>
                </a:xfrm>
              </p:grpSpPr>
              <p:sp>
                <p:nvSpPr>
                  <p:cNvPr id="15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3" y="2869"/>
                    <a:ext cx="5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25" y="2757"/>
                    <a:ext cx="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238" y="2757"/>
                    <a:ext cx="399" cy="1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208" y="3168"/>
                    <a:ext cx="151" cy="6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637" y="2942"/>
                    <a:ext cx="7" cy="27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1" y="3311"/>
                    <a:ext cx="0" cy="39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8" y="3495"/>
                    <a:ext cx="399" cy="21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2" y="3232"/>
                    <a:ext cx="121" cy="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44" y="3218"/>
                    <a:ext cx="0" cy="29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647" y="3225"/>
                    <a:ext cx="6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3" y="3580"/>
                    <a:ext cx="5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Rectangle 2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180" y="3182"/>
                    <a:ext cx="589" cy="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500" dirty="0">
                        <a:cs typeface="Arial" panose="020B0604020202020204" pitchFamily="34" charset="0"/>
                      </a:rPr>
                      <a:t>加法器</a:t>
                    </a:r>
                    <a:endParaRPr lang="zh-CN" altLang="en-US" sz="1500" dirty="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97" y="3544"/>
                    <a:ext cx="90" cy="7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97" y="2834"/>
                    <a:ext cx="90" cy="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29" y="3189"/>
                    <a:ext cx="90" cy="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770" y="2869"/>
                    <a:ext cx="1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770" y="3580"/>
                    <a:ext cx="1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802" y="3225"/>
                    <a:ext cx="192" cy="1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75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687" y="2660"/>
                    <a:ext cx="206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A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49" y="2920"/>
                    <a:ext cx="270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ZF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2635"/>
                    <a:ext cx="0" cy="2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672"/>
                    <a:ext cx="320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Cin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3584"/>
                    <a:ext cx="0" cy="30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740"/>
                    <a:ext cx="40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Cout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71" y="3462"/>
                    <a:ext cx="103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7" y="3426"/>
                    <a:ext cx="89" cy="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462"/>
                    <a:ext cx="1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202" y="3383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B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3" name="Group 43"/>
                  <p:cNvGrpSpPr/>
                  <p:nvPr/>
                </p:nvGrpSpPr>
                <p:grpSpPr bwMode="auto">
                  <a:xfrm>
                    <a:off x="2780" y="3574"/>
                    <a:ext cx="290" cy="236"/>
                    <a:chOff x="1816" y="3448"/>
                    <a:chExt cx="336" cy="288"/>
                  </a:xfrm>
                </p:grpSpPr>
                <p:sp>
                  <p:nvSpPr>
                    <p:cNvPr id="62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2" y="3560"/>
                      <a:ext cx="80" cy="8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Char char="u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00000"/>
                        <a:buChar char="•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00000"/>
                        <a:buChar char="-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3" name="Line 4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816" y="3448"/>
                      <a:ext cx="256" cy="16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16" y="3608"/>
                      <a:ext cx="256" cy="12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" y="3464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64" y="3465"/>
                    <a:ext cx="0" cy="2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667" y="3698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73" y="3698"/>
                    <a:ext cx="3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55" y="3663"/>
                    <a:ext cx="89" cy="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3709"/>
                    <a:ext cx="1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13" y="3271"/>
                    <a:ext cx="316" cy="658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385" y="3353"/>
                    <a:ext cx="16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</a:rPr>
                      <a:t>0</a:t>
                    </a:r>
                    <a:endParaRPr lang="zh-CN" altLang="en-US" sz="12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372" y="3589"/>
                    <a:ext cx="16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</a:rPr>
                      <a:t>1</a:t>
                    </a:r>
                    <a:endParaRPr lang="zh-CN" altLang="en-US" sz="12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Rectangle 5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395" y="3511"/>
                    <a:ext cx="451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Mux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1" y="2471"/>
                    <a:ext cx="0" cy="79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3259"/>
                    <a:ext cx="23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200">
                        <a:latin typeface="Times New Roman" panose="02020603050405020304" pitchFamily="18" charset="0"/>
                      </a:rPr>
                      <a:t>Sel</a:t>
                    </a:r>
                    <a:endParaRPr lang="en-US" altLang="zh-CN" sz="12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68" y="2632"/>
                    <a:ext cx="91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442"/>
                    <a:ext cx="35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Sub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504"/>
                    <a:ext cx="206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B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067" y="3539"/>
                    <a:ext cx="9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640" y="3048"/>
                    <a:ext cx="40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4657" y="3447"/>
                    <a:ext cx="4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3370"/>
                    <a:ext cx="2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OF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278438" y="6378575"/>
                  <a:ext cx="2386013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u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SzPct val="100000"/>
                    <a:buChar char="•"/>
                    <a:defRPr sz="20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整数加</a:t>
                  </a:r>
                  <a:r>
                    <a:rPr lang="en-US" altLang="zh-CN" sz="2000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</a:t>
                  </a:r>
                  <a:r>
                    <a:rPr lang="zh-CN" altLang="en-US" sz="2000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减运算部件</a:t>
                  </a:r>
                  <a:endPara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" name="Line 63"/>
              <p:cNvSpPr>
                <a:spLocks noChangeShapeType="1"/>
              </p:cNvSpPr>
              <p:nvPr/>
            </p:nvSpPr>
            <p:spPr bwMode="auto">
              <a:xfrm>
                <a:off x="2455" y="1281"/>
                <a:ext cx="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 Box 64"/>
              <p:cNvSpPr txBox="1">
                <a:spLocks noChangeArrowheads="1"/>
              </p:cNvSpPr>
              <p:nvPr/>
            </p:nvSpPr>
            <p:spPr bwMode="auto">
              <a:xfrm>
                <a:off x="3107" y="1168"/>
                <a:ext cx="3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SF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Line 65"/>
              <p:cNvSpPr>
                <a:spLocks noChangeShapeType="1"/>
              </p:cNvSpPr>
              <p:nvPr/>
            </p:nvSpPr>
            <p:spPr bwMode="auto">
              <a:xfrm>
                <a:off x="2455" y="1508"/>
                <a:ext cx="8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66"/>
              <p:cNvSpPr txBox="1">
                <a:spLocks noChangeArrowheads="1"/>
              </p:cNvSpPr>
              <p:nvPr/>
            </p:nvSpPr>
            <p:spPr bwMode="auto">
              <a:xfrm>
                <a:off x="3277" y="1395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CF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 Box 67"/>
            <p:cNvSpPr txBox="1">
              <a:spLocks noChangeArrowheads="1"/>
            </p:cNvSpPr>
            <p:nvPr/>
          </p:nvSpPr>
          <p:spPr bwMode="auto">
            <a:xfrm>
              <a:off x="1753" y="1470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zh-CN" altLang="en-US"/>
                <a:t>＇</a:t>
              </a:r>
              <a:endParaRPr lang="en-US" altLang="zh-CN"/>
            </a:p>
          </p:txBody>
        </p:sp>
      </p:grpSp>
      <p:sp>
        <p:nvSpPr>
          <p:cNvPr id="66" name="Text Box 68"/>
          <p:cNvSpPr txBox="1">
            <a:spLocks noChangeArrowheads="1"/>
          </p:cNvSpPr>
          <p:nvPr/>
        </p:nvSpPr>
        <p:spPr bwMode="auto">
          <a:xfrm>
            <a:off x="757760" y="3674881"/>
            <a:ext cx="53630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为了在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分支指令（条件转移指令）</a:t>
            </a:r>
            <a:r>
              <a:rPr lang="zh-CN" altLang="en-US" sz="2400" dirty="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中被用作是否转移执行的条件！</a:t>
            </a:r>
            <a:endParaRPr lang="en-US" altLang="zh-CN" sz="2400" dirty="0">
              <a:solidFill>
                <a:srgbClr val="00339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Text Box 69"/>
          <p:cNvSpPr txBox="1">
            <a:spLocks noChangeArrowheads="1"/>
          </p:cNvSpPr>
          <p:nvPr/>
        </p:nvSpPr>
        <p:spPr bwMode="auto">
          <a:xfrm>
            <a:off x="1551004" y="4702916"/>
            <a:ext cx="1349375" cy="1320800"/>
          </a:xfrm>
          <a:prstGeom prst="rect">
            <a:avLst/>
          </a:prstGeom>
          <a:solidFill>
            <a:srgbClr val="FFCC00">
              <a:alpha val="14117"/>
            </a:srgbClr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&gt;j)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3" grpId="0" uiExpand="1" build="p"/>
      <p:bldP spid="66" grpId="0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/>
          <p:nvPr/>
        </p:nvGrpSpPr>
        <p:grpSpPr bwMode="auto">
          <a:xfrm>
            <a:off x="6053667" y="857116"/>
            <a:ext cx="5748338" cy="2898775"/>
            <a:chOff x="0" y="572"/>
            <a:chExt cx="3621" cy="1826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0" y="572"/>
              <a:ext cx="3621" cy="1826"/>
              <a:chOff x="0" y="572"/>
              <a:chExt cx="3621" cy="1826"/>
            </a:xfrm>
          </p:grpSpPr>
          <p:grpSp>
            <p:nvGrpSpPr>
              <p:cNvPr id="8" name="组合 63"/>
              <p:cNvGrpSpPr/>
              <p:nvPr/>
            </p:nvGrpSpPr>
            <p:grpSpPr bwMode="auto">
              <a:xfrm>
                <a:off x="0" y="572"/>
                <a:ext cx="3396" cy="1826"/>
                <a:chOff x="3495675" y="3876675"/>
                <a:chExt cx="5390864" cy="2898775"/>
              </a:xfrm>
            </p:grpSpPr>
            <p:sp>
              <p:nvSpPr>
                <p:cNvPr id="13" name="Rectangle 33"/>
                <p:cNvSpPr>
                  <a:spLocks noChangeArrowheads="1"/>
                </p:cNvSpPr>
                <p:nvPr/>
              </p:nvSpPr>
              <p:spPr bwMode="auto">
                <a:xfrm>
                  <a:off x="8259763" y="4994275"/>
                  <a:ext cx="626776" cy="3359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u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SzPct val="100000"/>
                    <a:buChar char="•"/>
                    <a:defRPr sz="20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>
                      <a:cs typeface="Arial" panose="020B0604020202020204" pitchFamily="34" charset="0"/>
                    </a:rPr>
                    <a:t>Sum</a:t>
                  </a:r>
                  <a:endParaRPr lang="en-US" altLang="zh-CN" sz="1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" name="Group 73"/>
                <p:cNvGrpSpPr/>
                <p:nvPr/>
              </p:nvGrpSpPr>
              <p:grpSpPr bwMode="auto">
                <a:xfrm>
                  <a:off x="3495675" y="3876675"/>
                  <a:ext cx="4968876" cy="2393950"/>
                  <a:chOff x="2202" y="2442"/>
                  <a:chExt cx="3130" cy="1508"/>
                </a:xfrm>
              </p:grpSpPr>
              <p:sp>
                <p:nvSpPr>
                  <p:cNvPr id="16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3" y="2869"/>
                    <a:ext cx="5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25" y="2757"/>
                    <a:ext cx="6" cy="4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238" y="2757"/>
                    <a:ext cx="399" cy="1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208" y="3168"/>
                    <a:ext cx="151" cy="6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637" y="2942"/>
                    <a:ext cx="7" cy="27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1" y="3311"/>
                    <a:ext cx="0" cy="39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8" y="3495"/>
                    <a:ext cx="399" cy="211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32" y="3232"/>
                    <a:ext cx="121" cy="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44" y="3218"/>
                    <a:ext cx="0" cy="29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647" y="3225"/>
                    <a:ext cx="6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3" y="3580"/>
                    <a:ext cx="50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Rectangle 2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180" y="3182"/>
                    <a:ext cx="589" cy="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500" dirty="0">
                        <a:cs typeface="Arial" panose="020B0604020202020204" pitchFamily="34" charset="0"/>
                      </a:rPr>
                      <a:t>加法器</a:t>
                    </a:r>
                    <a:endParaRPr lang="zh-CN" altLang="en-US" sz="1500" dirty="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97" y="3544"/>
                    <a:ext cx="90" cy="7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97" y="2834"/>
                    <a:ext cx="90" cy="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29" y="3189"/>
                    <a:ext cx="90" cy="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770" y="2869"/>
                    <a:ext cx="1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770" y="3580"/>
                    <a:ext cx="1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802" y="3225"/>
                    <a:ext cx="192" cy="1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75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687" y="2660"/>
                    <a:ext cx="206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A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49" y="2920"/>
                    <a:ext cx="270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ZF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2635"/>
                    <a:ext cx="0" cy="2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672"/>
                    <a:ext cx="320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Cin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3584"/>
                    <a:ext cx="0" cy="30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740"/>
                    <a:ext cx="40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Cout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71" y="3462"/>
                    <a:ext cx="103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7" y="3426"/>
                    <a:ext cx="89" cy="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462"/>
                    <a:ext cx="1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202" y="3383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B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4" name="Group 43"/>
                  <p:cNvGrpSpPr/>
                  <p:nvPr/>
                </p:nvGrpSpPr>
                <p:grpSpPr bwMode="auto">
                  <a:xfrm>
                    <a:off x="2780" y="3574"/>
                    <a:ext cx="290" cy="236"/>
                    <a:chOff x="1816" y="3448"/>
                    <a:chExt cx="336" cy="288"/>
                  </a:xfrm>
                </p:grpSpPr>
                <p:sp>
                  <p:nvSpPr>
                    <p:cNvPr id="63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2" y="3560"/>
                      <a:ext cx="80" cy="8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buChar char="u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00000"/>
                        <a:buChar char="•"/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20000"/>
                        </a:spcBef>
                        <a:buSzPct val="100000"/>
                        <a:buChar char="-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" name="Line 4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816" y="3448"/>
                      <a:ext cx="256" cy="16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Line 4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16" y="3608"/>
                      <a:ext cx="256" cy="12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24" y="3464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64" y="3465"/>
                    <a:ext cx="0" cy="2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667" y="3698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73" y="3698"/>
                    <a:ext cx="3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55" y="3663"/>
                    <a:ext cx="89" cy="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058" y="3709"/>
                    <a:ext cx="1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n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13" y="3271"/>
                    <a:ext cx="316" cy="658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385" y="3353"/>
                    <a:ext cx="16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</a:rPr>
                      <a:t>0</a:t>
                    </a:r>
                    <a:endParaRPr lang="zh-CN" altLang="en-US" sz="12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372" y="3589"/>
                    <a:ext cx="16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1200">
                        <a:latin typeface="Times New Roman" panose="02020603050405020304" pitchFamily="18" charset="0"/>
                      </a:rPr>
                      <a:t>1</a:t>
                    </a:r>
                    <a:endParaRPr lang="zh-CN" altLang="en-US" sz="12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Rectangle 5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395" y="3511"/>
                    <a:ext cx="451" cy="2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Mux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1" y="2471"/>
                    <a:ext cx="0" cy="79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3259"/>
                    <a:ext cx="23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200">
                        <a:latin typeface="Times New Roman" panose="02020603050405020304" pitchFamily="18" charset="0"/>
                      </a:rPr>
                      <a:t>Sel</a:t>
                    </a:r>
                    <a:endParaRPr lang="en-US" altLang="zh-CN" sz="12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68" y="2632"/>
                    <a:ext cx="91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442"/>
                    <a:ext cx="35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Sub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3504"/>
                    <a:ext cx="206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B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067" y="3539"/>
                    <a:ext cx="9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640" y="3048"/>
                    <a:ext cx="40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4657" y="3447"/>
                    <a:ext cx="4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3370"/>
                    <a:ext cx="292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u"/>
                      <a:defRPr sz="2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•"/>
                      <a:defRPr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100000"/>
                      <a:buChar char="-"/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600">
                        <a:cs typeface="Arial" panose="020B0604020202020204" pitchFamily="34" charset="0"/>
                      </a:rPr>
                      <a:t>OF</a:t>
                    </a:r>
                    <a:endParaRPr lang="en-US" altLang="zh-CN" sz="1600"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278438" y="6378575"/>
                  <a:ext cx="2386013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u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0000"/>
                    </a:lnSpc>
                    <a:spcBef>
                      <a:spcPct val="20000"/>
                    </a:spcBef>
                    <a:buSzPct val="100000"/>
                    <a:buChar char="•"/>
                    <a:defRPr sz="20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0000"/>
                    </a:lnSpc>
                    <a:spcBef>
                      <a:spcPct val="20000"/>
                    </a:spcBef>
                    <a:buSzPct val="100000"/>
                    <a:buChar char="-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整数加</a:t>
                  </a:r>
                  <a:r>
                    <a:rPr lang="en-US" altLang="zh-CN" sz="2000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</a:t>
                  </a:r>
                  <a:r>
                    <a:rPr lang="zh-CN" altLang="en-US" sz="2000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减运算部件</a:t>
                  </a:r>
                  <a:endPara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" name="Line 63"/>
              <p:cNvSpPr>
                <a:spLocks noChangeShapeType="1"/>
              </p:cNvSpPr>
              <p:nvPr/>
            </p:nvSpPr>
            <p:spPr bwMode="auto">
              <a:xfrm>
                <a:off x="2455" y="1281"/>
                <a:ext cx="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Text Box 64"/>
              <p:cNvSpPr txBox="1">
                <a:spLocks noChangeArrowheads="1"/>
              </p:cNvSpPr>
              <p:nvPr/>
            </p:nvSpPr>
            <p:spPr bwMode="auto">
              <a:xfrm>
                <a:off x="3107" y="1168"/>
                <a:ext cx="34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SF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Line 65"/>
              <p:cNvSpPr>
                <a:spLocks noChangeShapeType="1"/>
              </p:cNvSpPr>
              <p:nvPr/>
            </p:nvSpPr>
            <p:spPr bwMode="auto">
              <a:xfrm>
                <a:off x="2455" y="1508"/>
                <a:ext cx="8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Text Box 66"/>
              <p:cNvSpPr txBox="1">
                <a:spLocks noChangeArrowheads="1"/>
              </p:cNvSpPr>
              <p:nvPr/>
            </p:nvSpPr>
            <p:spPr bwMode="auto">
              <a:xfrm>
                <a:off x="3277" y="1395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CF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Text Box 67"/>
            <p:cNvSpPr txBox="1">
              <a:spLocks noChangeArrowheads="1"/>
            </p:cNvSpPr>
            <p:nvPr/>
          </p:nvSpPr>
          <p:spPr bwMode="auto">
            <a:xfrm>
              <a:off x="1753" y="1470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zh-CN" altLang="en-US"/>
                <a:t>＇</a:t>
              </a:r>
              <a:endParaRPr lang="en-US" alt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条件标志位（条件码</a:t>
            </a:r>
            <a:r>
              <a:rPr lang="en-US" altLang="zh-CN" dirty="0"/>
              <a:t>CC</a:t>
            </a:r>
            <a:r>
              <a:rPr lang="zh-CN" altLang="en-US" dirty="0"/>
              <a:t>）的生成与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857116"/>
            <a:ext cx="10922000" cy="5923673"/>
          </a:xfrm>
        </p:spPr>
        <p:txBody>
          <a:bodyPr/>
          <a:lstStyle/>
          <a:p>
            <a:r>
              <a:rPr lang="zh-CN" altLang="en-US" dirty="0"/>
              <a:t>只有无符号数使用的标志</a:t>
            </a:r>
            <a:endParaRPr lang="en-US" altLang="zh-CN" dirty="0"/>
          </a:p>
          <a:p>
            <a:pPr lvl="1"/>
            <a:r>
              <a:rPr lang="en-US" altLang="zh-CN" dirty="0"/>
              <a:t>CF=1</a:t>
            </a:r>
            <a:r>
              <a:rPr lang="zh-CN" altLang="en-US" dirty="0"/>
              <a:t>：加法有溢出，减法有借位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>
                <a:solidFill>
                  <a:srgbClr val="CC3300"/>
                </a:solidFill>
                <a:sym typeface="Symbol" panose="05050102010706020507" pitchFamily="18" charset="2"/>
              </a:rPr>
              <a:t>加法时：</a:t>
            </a:r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CF=</a:t>
            </a:r>
            <a:r>
              <a:rPr lang="en-US" altLang="zh-CN" dirty="0" err="1">
                <a:solidFill>
                  <a:srgbClr val="CC3300"/>
                </a:solidFill>
                <a:sym typeface="Symbol" panose="05050102010706020507" pitchFamily="18" charset="2"/>
              </a:rPr>
              <a:t>Cout</a:t>
            </a:r>
            <a:endParaRPr lang="en-US" altLang="zh-CN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sym typeface="Symbol" panose="05050102010706020507" pitchFamily="18" charset="2"/>
              </a:rPr>
              <a:t>减法时：</a:t>
            </a:r>
            <a:r>
              <a:rPr lang="en-US" altLang="zh-CN" dirty="0">
                <a:sym typeface="Symbol" panose="05050102010706020507" pitchFamily="18" charset="2"/>
              </a:rPr>
              <a:t>CF=</a:t>
            </a:r>
            <a:r>
              <a:rPr lang="en-US" altLang="zh-CN" dirty="0" err="1">
                <a:sym typeface="Symbol" panose="05050102010706020507" pitchFamily="18" charset="2"/>
              </a:rPr>
              <a:t>Cout</a:t>
            </a:r>
            <a:endParaRPr lang="en-US" altLang="zh-CN" dirty="0"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CF=</a:t>
            </a:r>
            <a:r>
              <a:rPr lang="en-US" altLang="zh-CN" dirty="0" err="1">
                <a:solidFill>
                  <a:srgbClr val="CC3300"/>
                </a:solidFill>
                <a:sym typeface="Symbol" panose="05050102010706020507" pitchFamily="18" charset="2"/>
              </a:rPr>
              <a:t>Cout</a:t>
            </a:r>
            <a:r>
              <a:rPr lang="en-US" altLang="zh-CN" dirty="0" err="1">
                <a:solidFill>
                  <a:srgbClr val="CC3300"/>
                </a:solidFill>
              </a:rPr>
              <a:t>Cin</a:t>
            </a:r>
            <a:endParaRPr lang="zh-CN" altLang="en-US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r>
              <a:rPr lang="zh-CN" altLang="en-US" dirty="0"/>
              <a:t>只有带符号数使用的标志</a:t>
            </a:r>
            <a:endParaRPr lang="en-US" altLang="zh-CN" dirty="0"/>
          </a:p>
          <a:p>
            <a:pPr lvl="1"/>
            <a:r>
              <a:rPr lang="en-US" altLang="zh-CN" dirty="0"/>
              <a:t>SF=1</a:t>
            </a:r>
            <a:r>
              <a:rPr lang="zh-CN" altLang="en-US" dirty="0"/>
              <a:t>：表示结果为负数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SF=F</a:t>
            </a:r>
            <a:r>
              <a:rPr lang="en-US" altLang="zh-CN" baseline="-25000" dirty="0">
                <a:solidFill>
                  <a:srgbClr val="CC3300"/>
                </a:solidFill>
                <a:sym typeface="Symbol" panose="05050102010706020507" pitchFamily="18" charset="2"/>
              </a:rPr>
              <a:t>n-1</a:t>
            </a:r>
            <a:endParaRPr lang="en-US" altLang="zh-CN" dirty="0">
              <a:solidFill>
                <a:srgbClr val="CC3300"/>
              </a:solidFill>
            </a:endParaRPr>
          </a:p>
          <a:p>
            <a:pPr lvl="1"/>
            <a:r>
              <a:rPr lang="en-US" altLang="zh-CN" dirty="0"/>
              <a:t>OF=1</a:t>
            </a:r>
            <a:r>
              <a:rPr lang="zh-CN" altLang="en-US" dirty="0"/>
              <a:t>：表示运算结果溢出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C3300"/>
                </a:solidFill>
              </a:rPr>
              <a:t>OF=C</a:t>
            </a:r>
            <a:r>
              <a:rPr lang="en-US" altLang="zh-CN" baseline="-25000" dirty="0">
                <a:solidFill>
                  <a:srgbClr val="CC3300"/>
                </a:solidFill>
              </a:rPr>
              <a:t>n </a:t>
            </a:r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 </a:t>
            </a:r>
            <a:r>
              <a:rPr lang="en-US" altLang="zh-CN" dirty="0">
                <a:solidFill>
                  <a:srgbClr val="CC3300"/>
                </a:solidFill>
              </a:rPr>
              <a:t>C</a:t>
            </a:r>
            <a:r>
              <a:rPr lang="en-US" altLang="zh-CN" baseline="-25000" dirty="0">
                <a:solidFill>
                  <a:srgbClr val="CC3300"/>
                </a:solidFill>
                <a:sym typeface="Symbol" panose="05050102010706020507" pitchFamily="18" charset="2"/>
              </a:rPr>
              <a:t>n-1</a:t>
            </a:r>
            <a:endParaRPr lang="zh-CN" altLang="en-US" baseline="-25000" dirty="0">
              <a:solidFill>
                <a:srgbClr val="CC3300"/>
              </a:solidFill>
              <a:sym typeface="Symbol" panose="05050102010706020507" pitchFamily="18" charset="2"/>
            </a:endParaRPr>
          </a:p>
          <a:p>
            <a:r>
              <a:rPr lang="zh-CN" altLang="en-US" dirty="0"/>
              <a:t>无符号数和有符号数都使用的标志</a:t>
            </a:r>
            <a:endParaRPr lang="en-US" altLang="zh-CN" dirty="0"/>
          </a:p>
          <a:p>
            <a:pPr lvl="1"/>
            <a:r>
              <a:rPr lang="en-US" altLang="zh-CN" dirty="0"/>
              <a:t>ZF=1</a:t>
            </a:r>
            <a:r>
              <a:rPr lang="zh-CN" altLang="en-US" dirty="0"/>
              <a:t>：表示结果为</a:t>
            </a:r>
            <a:r>
              <a:rPr lang="en-US" altLang="zh-CN" dirty="0"/>
              <a:t>0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ZF=1</a:t>
            </a:r>
            <a:r>
              <a:rPr lang="zh-CN" altLang="en-US" dirty="0">
                <a:solidFill>
                  <a:srgbClr val="CC3300"/>
                </a:solidFill>
                <a:sym typeface="Symbol" panose="05050102010706020507" pitchFamily="18" charset="2"/>
              </a:rPr>
              <a:t>当且仅当</a:t>
            </a:r>
            <a:r>
              <a:rPr lang="en-US" altLang="zh-CN" dirty="0">
                <a:solidFill>
                  <a:srgbClr val="CC3300"/>
                </a:solidFill>
                <a:sym typeface="Symbol" panose="05050102010706020507" pitchFamily="18" charset="2"/>
              </a:rPr>
              <a:t>F=0</a:t>
            </a:r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3444340" y="2280464"/>
            <a:ext cx="636033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339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44" name="Rectangle 120"/>
          <p:cNvSpPr>
            <a:spLocks noChangeArrowheads="1"/>
          </p:cNvSpPr>
          <p:nvPr/>
        </p:nvSpPr>
        <p:spPr bwMode="auto">
          <a:xfrm>
            <a:off x="6070601" y="991212"/>
            <a:ext cx="4598988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</a:t>
            </a:r>
            <a:r>
              <a:rPr kumimoji="1" lang="en-US" altLang="zh-CN" sz="24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n=8</a:t>
            </a:r>
            <a:r>
              <a:rPr kumimoji="1" lang="zh-CN" altLang="en-US" sz="24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，计算</a:t>
            </a:r>
            <a:r>
              <a:rPr kumimoji="1" lang="en-US" altLang="zh-CN" sz="24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107+46=</a:t>
            </a:r>
            <a:r>
              <a:rPr kumimoji="1" lang="zh-CN" altLang="en-US" sz="24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Group 130"/>
          <p:cNvGrpSpPr/>
          <p:nvPr/>
        </p:nvGrpSpPr>
        <p:grpSpPr bwMode="auto">
          <a:xfrm>
            <a:off x="5943991" y="2642975"/>
            <a:ext cx="4725615" cy="904873"/>
            <a:chOff x="2664" y="3008"/>
            <a:chExt cx="3255" cy="668"/>
          </a:xfrm>
        </p:grpSpPr>
        <p:sp>
          <p:nvSpPr>
            <p:cNvPr id="48203" name="Rectangle 127"/>
            <p:cNvSpPr>
              <a:spLocks noChangeArrowheads="1"/>
            </p:cNvSpPr>
            <p:nvPr/>
          </p:nvSpPr>
          <p:spPr bwMode="auto">
            <a:xfrm>
              <a:off x="3675" y="3008"/>
              <a:ext cx="183" cy="21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48204" name="Text Box 128"/>
            <p:cNvSpPr txBox="1">
              <a:spLocks noChangeArrowheads="1"/>
            </p:cNvSpPr>
            <p:nvPr/>
          </p:nvSpPr>
          <p:spPr bwMode="auto">
            <a:xfrm>
              <a:off x="2664" y="3383"/>
              <a:ext cx="325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进位是真正的符号：</a:t>
              </a:r>
              <a:r>
                <a:rPr lang="en-US" altLang="zh-CN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+153</a:t>
              </a:r>
              <a:endPara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205" name="Line 129"/>
            <p:cNvSpPr>
              <a:spLocks noChangeShapeType="1"/>
            </p:cNvSpPr>
            <p:nvPr/>
          </p:nvSpPr>
          <p:spPr bwMode="auto">
            <a:xfrm flipH="1" flipV="1">
              <a:off x="3859" y="3246"/>
              <a:ext cx="328" cy="15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00" name="Text Box 121"/>
          <p:cNvSpPr txBox="1">
            <a:spLocks noChangeArrowheads="1"/>
          </p:cNvSpPr>
          <p:nvPr/>
        </p:nvSpPr>
        <p:spPr bwMode="auto">
          <a:xfrm>
            <a:off x="6545265" y="1614638"/>
            <a:ext cx="1092007" cy="125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107</a:t>
            </a:r>
            <a:r>
              <a:rPr lang="en-US" altLang="zh-CN" sz="2400" baseline="-25000" dirty="0">
                <a:cs typeface="Arial" panose="020B0604020202020204" pitchFamily="34" charset="0"/>
              </a:rPr>
              <a:t>10</a:t>
            </a:r>
            <a:endParaRPr lang="en-US" altLang="zh-CN" sz="2400" baseline="-25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 46</a:t>
            </a:r>
            <a:r>
              <a:rPr lang="en-US" altLang="zh-CN" sz="2400" baseline="-25000" dirty="0">
                <a:cs typeface="Arial" panose="020B0604020202020204" pitchFamily="34" charset="0"/>
              </a:rPr>
              <a:t>10</a:t>
            </a:r>
            <a:endParaRPr lang="en-US" altLang="zh-CN" sz="2400" baseline="-25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aseline="-25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201" name="Text Box 123"/>
          <p:cNvSpPr txBox="1">
            <a:spLocks noChangeArrowheads="1"/>
          </p:cNvSpPr>
          <p:nvPr/>
        </p:nvSpPr>
        <p:spPr bwMode="auto">
          <a:xfrm>
            <a:off x="7356258" y="2561861"/>
            <a:ext cx="123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1001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  <p:sp>
        <p:nvSpPr>
          <p:cNvPr id="48202" name="Line 155"/>
          <p:cNvSpPr>
            <a:spLocks noChangeShapeType="1"/>
          </p:cNvSpPr>
          <p:nvPr/>
        </p:nvSpPr>
        <p:spPr bwMode="auto">
          <a:xfrm>
            <a:off x="6070601" y="2518693"/>
            <a:ext cx="3524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449263" y="3086195"/>
            <a:ext cx="384515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零标志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ZF=0</a:t>
            </a:r>
            <a:endParaRPr lang="zh-CN" altLang="en-US" sz="24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36" name="Text Box 76"/>
          <p:cNvSpPr txBox="1">
            <a:spLocks noChangeArrowheads="1"/>
          </p:cNvSpPr>
          <p:nvPr/>
        </p:nvSpPr>
        <p:spPr bwMode="auto">
          <a:xfrm>
            <a:off x="449263" y="992201"/>
            <a:ext cx="43894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做加法时，主要判断是否溢出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无符号加溢出条件：</a:t>
            </a:r>
            <a:r>
              <a:rPr lang="en-US" altLang="zh-CN" sz="2400" dirty="0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CF=1</a:t>
            </a:r>
            <a:endParaRPr lang="en-US" altLang="zh-CN" sz="2400" dirty="0">
              <a:solidFill>
                <a:srgbClr val="0033CC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带符号加溢出条件：</a:t>
            </a:r>
            <a:r>
              <a:rPr lang="en-US" altLang="zh-CN" sz="2400" dirty="0">
                <a:solidFill>
                  <a:srgbClr val="00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OF=1</a:t>
            </a:r>
            <a:endParaRPr lang="en-US" altLang="zh-CN" sz="2400" dirty="0">
              <a:solidFill>
                <a:srgbClr val="0033CC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Rectangle 120"/>
          <p:cNvSpPr>
            <a:spLocks noChangeArrowheads="1"/>
          </p:cNvSpPr>
          <p:nvPr/>
        </p:nvSpPr>
        <p:spPr bwMode="auto">
          <a:xfrm>
            <a:off x="449263" y="3724659"/>
            <a:ext cx="10220326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无符号：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sum=153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，因为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CF=0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，故未发生溢出，结果正确！     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带符号：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sum= -103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，因为</a:t>
            </a:r>
            <a:r>
              <a:rPr kumimoji="1" lang="en-US" altLang="zh-CN" sz="24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OF=0</a:t>
            </a:r>
            <a:r>
              <a:rPr lang="en-US" altLang="zh-CN" sz="24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 </a:t>
            </a:r>
            <a:r>
              <a:rPr kumimoji="1" lang="en-US" altLang="zh-CN" sz="24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= 1</a:t>
            </a:r>
            <a:r>
              <a:rPr kumimoji="1" lang="zh-CN" altLang="en-US" sz="24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，故发生溢出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，结果错误！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2500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符号标志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SF=1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1927" y="1645438"/>
            <a:ext cx="1974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= 0110 1011</a:t>
            </a:r>
            <a:r>
              <a:rPr lang="en-US" altLang="zh-CN" sz="2400" b="1" baseline="-25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1927" y="2057028"/>
            <a:ext cx="1974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= 0010 1110</a:t>
            </a:r>
            <a:r>
              <a:rPr lang="en-US" altLang="zh-CN" sz="2400" b="1" baseline="-25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2</a:t>
            </a:r>
            <a:endParaRPr lang="zh-CN" altLang="en-US" b="1" dirty="0">
              <a:latin typeface="+mn-lt"/>
            </a:endParaRPr>
          </a:p>
        </p:txBody>
      </p:sp>
      <p:sp>
        <p:nvSpPr>
          <p:cNvPr id="83" name="Text Box 123"/>
          <p:cNvSpPr txBox="1">
            <a:spLocks noChangeArrowheads="1"/>
          </p:cNvSpPr>
          <p:nvPr/>
        </p:nvSpPr>
        <p:spPr bwMode="auto">
          <a:xfrm>
            <a:off x="8362684" y="2576226"/>
            <a:ext cx="9508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cs typeface="Arial" panose="020B0604020202020204" pitchFamily="34" charset="0"/>
              </a:rPr>
              <a:t>1001</a:t>
            </a:r>
            <a:endParaRPr lang="en-US" altLang="zh-CN" sz="2400" dirty="0">
              <a:cs typeface="Arial" panose="020B0604020202020204" pitchFamily="34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整数加法举例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2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744" grpId="0" build="allAtOnce"/>
      <p:bldP spid="48200" grpId="0"/>
      <p:bldP spid="48201" grpId="0"/>
      <p:bldP spid="48202" grpId="0" animBg="1"/>
      <p:bldP spid="706572" grpId="0" animBg="1"/>
      <p:bldP spid="706636" grpId="0"/>
      <p:bldP spid="4" grpId="0" uiExpand="1" build="allAtOnce"/>
      <p:bldP spid="6" grpId="0"/>
      <p:bldP spid="8" grpId="0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24934" y="987041"/>
            <a:ext cx="5075410" cy="3067506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-3 - 5 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位补码）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cs typeface="Arial" panose="020B0604020202020204" pitchFamily="34" charset="0"/>
              </a:rPr>
              <a:t>[-3]</a:t>
            </a:r>
            <a:r>
              <a:rPr lang="zh-CN" altLang="en-US" baseline="-25000" dirty="0">
                <a:cs typeface="Arial" panose="020B0604020202020204" pitchFamily="34" charset="0"/>
              </a:rPr>
              <a:t>补</a:t>
            </a:r>
            <a:endParaRPr lang="en-US" altLang="zh-CN" baseline="-25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[-5]</a:t>
            </a:r>
            <a:r>
              <a:rPr lang="zh-CN" altLang="en-US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-3 - 5 = -8</a:t>
            </a:r>
            <a:endParaRPr lang="en-US" altLang="zh-CN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CF3E0E"/>
                </a:solidFill>
              </a:rPr>
              <a:t>验证：</a:t>
            </a:r>
            <a:r>
              <a:rPr lang="en-US" altLang="zh-CN" dirty="0">
                <a:solidFill>
                  <a:srgbClr val="CF3E0E"/>
                </a:solidFill>
              </a:rPr>
              <a:t>OF=1 </a:t>
            </a:r>
            <a:r>
              <a:rPr lang="en-US" altLang="zh-CN" dirty="0">
                <a:solidFill>
                  <a:srgbClr val="CF3E0E"/>
                </a:solidFill>
                <a:sym typeface="Symbol" panose="05050102010706020507" pitchFamily="18" charset="2"/>
              </a:rPr>
              <a:t> 1 = 0</a:t>
            </a:r>
            <a:r>
              <a:rPr lang="zh-CN" altLang="en-US" dirty="0">
                <a:solidFill>
                  <a:srgbClr val="CF3E0E"/>
                </a:solidFill>
                <a:sym typeface="Symbol" panose="05050102010706020507" pitchFamily="18" charset="2"/>
              </a:rPr>
              <a:t>，不溢出</a:t>
            </a:r>
            <a:endParaRPr lang="en-US" altLang="zh-CN" dirty="0">
              <a:solidFill>
                <a:srgbClr val="CF3E0E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dirty="0">
              <a:solidFill>
                <a:srgbClr val="CF3E0E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13 – 5 = 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4" name="Rectangle 28"/>
          <p:cNvSpPr>
            <a:spLocks noChangeArrowheads="1"/>
          </p:cNvSpPr>
          <p:nvPr/>
        </p:nvSpPr>
        <p:spPr bwMode="auto">
          <a:xfrm>
            <a:off x="6441296" y="1753653"/>
            <a:ext cx="41678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185" name="Line 29"/>
          <p:cNvSpPr>
            <a:spLocks noChangeShapeType="1"/>
          </p:cNvSpPr>
          <p:nvPr/>
        </p:nvSpPr>
        <p:spPr bwMode="auto">
          <a:xfrm>
            <a:off x="6523924" y="2151440"/>
            <a:ext cx="273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4" name="Rectangle 92"/>
          <p:cNvSpPr>
            <a:spLocks noChangeArrowheads="1"/>
          </p:cNvSpPr>
          <p:nvPr/>
        </p:nvSpPr>
        <p:spPr bwMode="auto">
          <a:xfrm>
            <a:off x="7158845" y="2133065"/>
            <a:ext cx="37189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195" name="Rectangle 93"/>
          <p:cNvSpPr>
            <a:spLocks noChangeArrowheads="1"/>
          </p:cNvSpPr>
          <p:nvPr/>
        </p:nvSpPr>
        <p:spPr bwMode="auto">
          <a:xfrm>
            <a:off x="7746220" y="2148940"/>
            <a:ext cx="37189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196" name="Rectangle 94"/>
          <p:cNvSpPr>
            <a:spLocks noChangeArrowheads="1"/>
          </p:cNvSpPr>
          <p:nvPr/>
        </p:nvSpPr>
        <p:spPr bwMode="auto">
          <a:xfrm>
            <a:off x="8319307" y="2164815"/>
            <a:ext cx="37189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325658" y="1063090"/>
            <a:ext cx="649251" cy="765313"/>
            <a:chOff x="8325658" y="1063090"/>
            <a:chExt cx="649251" cy="765313"/>
          </a:xfrm>
        </p:grpSpPr>
        <p:sp>
          <p:nvSpPr>
            <p:cNvPr id="50232" name="Line 37"/>
            <p:cNvSpPr>
              <a:spLocks noChangeShapeType="1"/>
            </p:cNvSpPr>
            <p:nvPr/>
          </p:nvSpPr>
          <p:spPr bwMode="auto">
            <a:xfrm flipH="1" flipV="1">
              <a:off x="8582833" y="1234199"/>
              <a:ext cx="392076" cy="594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33" name="Rectangle 100"/>
            <p:cNvSpPr>
              <a:spLocks noChangeArrowheads="1"/>
            </p:cNvSpPr>
            <p:nvPr/>
          </p:nvSpPr>
          <p:spPr bwMode="auto">
            <a:xfrm>
              <a:off x="8325658" y="1063090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98596" y="1064891"/>
            <a:ext cx="665161" cy="763512"/>
            <a:chOff x="7698596" y="1064891"/>
            <a:chExt cx="665161" cy="763512"/>
          </a:xfrm>
        </p:grpSpPr>
        <p:sp>
          <p:nvSpPr>
            <p:cNvPr id="50231" name="Line 34"/>
            <p:cNvSpPr>
              <a:spLocks noChangeShapeType="1"/>
            </p:cNvSpPr>
            <p:nvPr/>
          </p:nvSpPr>
          <p:spPr bwMode="auto">
            <a:xfrm flipH="1" flipV="1">
              <a:off x="7973233" y="1234199"/>
              <a:ext cx="390524" cy="594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34" name="Rectangle 101"/>
            <p:cNvSpPr>
              <a:spLocks noChangeArrowheads="1"/>
            </p:cNvSpPr>
            <p:nvPr/>
          </p:nvSpPr>
          <p:spPr bwMode="auto">
            <a:xfrm>
              <a:off x="7698596" y="1064891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209" name="Rectangle 109"/>
          <p:cNvSpPr>
            <a:spLocks noChangeArrowheads="1"/>
          </p:cNvSpPr>
          <p:nvPr/>
        </p:nvSpPr>
        <p:spPr bwMode="auto">
          <a:xfrm>
            <a:off x="8946370" y="2177515"/>
            <a:ext cx="37189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60432" y="1707615"/>
            <a:ext cx="2162598" cy="490850"/>
            <a:chOff x="7160432" y="1707615"/>
            <a:chExt cx="2162598" cy="490850"/>
          </a:xfrm>
        </p:grpSpPr>
        <p:sp>
          <p:nvSpPr>
            <p:cNvPr id="50197" name="Rectangle 95"/>
            <p:cNvSpPr>
              <a:spLocks noChangeArrowheads="1"/>
            </p:cNvSpPr>
            <p:nvPr/>
          </p:nvSpPr>
          <p:spPr bwMode="auto">
            <a:xfrm>
              <a:off x="8320895" y="1709203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198" name="Rectangle 96"/>
            <p:cNvSpPr>
              <a:spLocks noChangeArrowheads="1"/>
            </p:cNvSpPr>
            <p:nvPr/>
          </p:nvSpPr>
          <p:spPr bwMode="auto">
            <a:xfrm>
              <a:off x="8951132" y="1739365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201" name="Rectangle 99"/>
            <p:cNvSpPr>
              <a:spLocks noChangeArrowheads="1"/>
            </p:cNvSpPr>
            <p:nvPr/>
          </p:nvSpPr>
          <p:spPr bwMode="auto">
            <a:xfrm>
              <a:off x="7160432" y="1709203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210" name="Rectangle 110"/>
            <p:cNvSpPr>
              <a:spLocks noChangeArrowheads="1"/>
            </p:cNvSpPr>
            <p:nvPr/>
          </p:nvSpPr>
          <p:spPr bwMode="auto">
            <a:xfrm>
              <a:off x="7747807" y="1707615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79482" y="1394878"/>
            <a:ext cx="2145136" cy="463862"/>
            <a:chOff x="7179482" y="1394878"/>
            <a:chExt cx="2145136" cy="463862"/>
          </a:xfrm>
        </p:grpSpPr>
        <p:sp>
          <p:nvSpPr>
            <p:cNvPr id="50199" name="Rectangle 97"/>
            <p:cNvSpPr>
              <a:spLocks noChangeArrowheads="1"/>
            </p:cNvSpPr>
            <p:nvPr/>
          </p:nvSpPr>
          <p:spPr bwMode="auto">
            <a:xfrm>
              <a:off x="8952720" y="1398053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200" name="Rectangle 98"/>
            <p:cNvSpPr>
              <a:spLocks noChangeArrowheads="1"/>
            </p:cNvSpPr>
            <p:nvPr/>
          </p:nvSpPr>
          <p:spPr bwMode="auto">
            <a:xfrm>
              <a:off x="8311370" y="1399640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211" name="Rectangle 111"/>
            <p:cNvSpPr>
              <a:spLocks noChangeArrowheads="1"/>
            </p:cNvSpPr>
            <p:nvPr/>
          </p:nvSpPr>
          <p:spPr bwMode="auto">
            <a:xfrm>
              <a:off x="7749395" y="1394878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212" name="Rectangle 112"/>
            <p:cNvSpPr>
              <a:spLocks noChangeArrowheads="1"/>
            </p:cNvSpPr>
            <p:nvPr/>
          </p:nvSpPr>
          <p:spPr bwMode="auto">
            <a:xfrm>
              <a:off x="7179482" y="1396465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12808" y="1050390"/>
            <a:ext cx="652295" cy="760766"/>
            <a:chOff x="7112808" y="1050390"/>
            <a:chExt cx="652295" cy="760766"/>
          </a:xfrm>
        </p:grpSpPr>
        <p:sp>
          <p:nvSpPr>
            <p:cNvPr id="50228" name="Line 140"/>
            <p:cNvSpPr>
              <a:spLocks noChangeShapeType="1"/>
            </p:cNvSpPr>
            <p:nvPr/>
          </p:nvSpPr>
          <p:spPr bwMode="auto">
            <a:xfrm flipH="1" flipV="1">
              <a:off x="7369983" y="1201203"/>
              <a:ext cx="395120" cy="6099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29" name="Rectangle 141"/>
            <p:cNvSpPr>
              <a:spLocks noChangeArrowheads="1"/>
            </p:cNvSpPr>
            <p:nvPr/>
          </p:nvSpPr>
          <p:spPr bwMode="auto">
            <a:xfrm>
              <a:off x="7112808" y="1050390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5746" y="1051978"/>
            <a:ext cx="673097" cy="795337"/>
            <a:chOff x="6485746" y="1051978"/>
            <a:chExt cx="673097" cy="795337"/>
          </a:xfrm>
        </p:grpSpPr>
        <p:sp>
          <p:nvSpPr>
            <p:cNvPr id="50227" name="Line 139"/>
            <p:cNvSpPr>
              <a:spLocks noChangeShapeType="1"/>
            </p:cNvSpPr>
            <p:nvPr/>
          </p:nvSpPr>
          <p:spPr bwMode="auto">
            <a:xfrm flipH="1" flipV="1">
              <a:off x="6760382" y="1201203"/>
              <a:ext cx="398461" cy="646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30" name="Rectangle 142"/>
            <p:cNvSpPr>
              <a:spLocks noChangeArrowheads="1"/>
            </p:cNvSpPr>
            <p:nvPr/>
          </p:nvSpPr>
          <p:spPr bwMode="auto">
            <a:xfrm>
              <a:off x="6485746" y="1051978"/>
              <a:ext cx="37189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2772" name="Text Box 148"/>
          <p:cNvSpPr txBox="1">
            <a:spLocks noChangeArrowheads="1"/>
          </p:cNvSpPr>
          <p:nvPr/>
        </p:nvSpPr>
        <p:spPr bwMode="auto">
          <a:xfrm>
            <a:off x="2646159" y="2274387"/>
            <a:ext cx="49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√</a:t>
            </a:r>
            <a:endParaRPr lang="en-US" altLang="zh-CN" sz="2800" dirty="0">
              <a:solidFill>
                <a:srgbClr val="CC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8659" name="Text Box 51"/>
          <p:cNvSpPr txBox="1">
            <a:spLocks noChangeArrowheads="1"/>
          </p:cNvSpPr>
          <p:nvPr/>
        </p:nvSpPr>
        <p:spPr bwMode="auto">
          <a:xfrm>
            <a:off x="472155" y="4097486"/>
            <a:ext cx="465778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减法常用来比较大小，规则：</a:t>
            </a:r>
            <a:endParaRPr lang="zh-CN" altLang="en-US" sz="24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1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CF=0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时，大于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1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有符号数：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时，大于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48"/>
          <p:cNvSpPr txBox="1">
            <a:spLocks noChangeArrowheads="1"/>
          </p:cNvSpPr>
          <p:nvPr/>
        </p:nvSpPr>
        <p:spPr bwMode="auto">
          <a:xfrm>
            <a:off x="2646159" y="3384624"/>
            <a:ext cx="493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√</a:t>
            </a:r>
            <a:endParaRPr lang="en-US" altLang="zh-CN" sz="2800" dirty="0">
              <a:solidFill>
                <a:srgbClr val="CC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整数减法举例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27696" y="1369104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 1101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34923" y="1792452"/>
            <a:ext cx="1451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 1011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0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50185" grpId="0" animBg="1"/>
      <p:bldP spid="50194" grpId="0"/>
      <p:bldP spid="50195" grpId="0"/>
      <p:bldP spid="50196" grpId="0"/>
      <p:bldP spid="50209" grpId="0"/>
      <p:bldP spid="282772" grpId="0"/>
      <p:bldP spid="708659" grpId="0"/>
      <p:bldP spid="2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8570877" y="1915839"/>
            <a:ext cx="456857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183" name="Line 13"/>
          <p:cNvSpPr>
            <a:spLocks noChangeShapeType="1"/>
          </p:cNvSpPr>
          <p:nvPr/>
        </p:nvSpPr>
        <p:spPr bwMode="auto">
          <a:xfrm>
            <a:off x="8598898" y="239377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9332876" y="1041545"/>
            <a:ext cx="634999" cy="901937"/>
            <a:chOff x="9332876" y="1041545"/>
            <a:chExt cx="634999" cy="901937"/>
          </a:xfrm>
        </p:grpSpPr>
        <p:sp>
          <p:nvSpPr>
            <p:cNvPr id="50186" name="Rectangle 38"/>
            <p:cNvSpPr>
              <a:spLocks noChangeArrowheads="1"/>
            </p:cNvSpPr>
            <p:nvPr/>
          </p:nvSpPr>
          <p:spPr bwMode="auto">
            <a:xfrm>
              <a:off x="9332876" y="1041545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187" name="Line 39"/>
            <p:cNvSpPr>
              <a:spLocks noChangeShapeType="1"/>
            </p:cNvSpPr>
            <p:nvPr/>
          </p:nvSpPr>
          <p:spPr bwMode="auto">
            <a:xfrm flipH="1" flipV="1">
              <a:off x="9658654" y="1454628"/>
              <a:ext cx="309221" cy="4888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332876" y="1454629"/>
            <a:ext cx="2212120" cy="547642"/>
            <a:chOff x="9332876" y="1454629"/>
            <a:chExt cx="2212120" cy="547642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9332876" y="1454629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189" name="Rectangle 87"/>
            <p:cNvSpPr>
              <a:spLocks noChangeArrowheads="1"/>
            </p:cNvSpPr>
            <p:nvPr/>
          </p:nvSpPr>
          <p:spPr bwMode="auto">
            <a:xfrm>
              <a:off x="9925013" y="1470504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190" name="Rectangle 88"/>
            <p:cNvSpPr>
              <a:spLocks noChangeArrowheads="1"/>
            </p:cNvSpPr>
            <p:nvPr/>
          </p:nvSpPr>
          <p:spPr bwMode="auto">
            <a:xfrm>
              <a:off x="10517151" y="1481616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192" name="Rectangle 90"/>
            <p:cNvSpPr>
              <a:spLocks noChangeArrowheads="1"/>
            </p:cNvSpPr>
            <p:nvPr/>
          </p:nvSpPr>
          <p:spPr bwMode="auto">
            <a:xfrm>
              <a:off x="11141038" y="1472091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193" name="Rectangle 91"/>
          <p:cNvSpPr>
            <a:spLocks noChangeArrowheads="1"/>
          </p:cNvSpPr>
          <p:nvPr/>
        </p:nvSpPr>
        <p:spPr bwMode="auto">
          <a:xfrm>
            <a:off x="11141038" y="2375461"/>
            <a:ext cx="40395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51851" y="1039957"/>
            <a:ext cx="601661" cy="954421"/>
            <a:chOff x="8751851" y="1039957"/>
            <a:chExt cx="601661" cy="954421"/>
          </a:xfrm>
        </p:grpSpPr>
        <p:sp>
          <p:nvSpPr>
            <p:cNvPr id="50188" name="Line 41"/>
            <p:cNvSpPr>
              <a:spLocks noChangeShapeType="1"/>
            </p:cNvSpPr>
            <p:nvPr/>
          </p:nvSpPr>
          <p:spPr bwMode="auto">
            <a:xfrm flipH="1" flipV="1">
              <a:off x="9048369" y="1481616"/>
              <a:ext cx="305143" cy="5127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03" name="Rectangle 103"/>
            <p:cNvSpPr>
              <a:spLocks noChangeArrowheads="1"/>
            </p:cNvSpPr>
            <p:nvPr/>
          </p:nvSpPr>
          <p:spPr bwMode="auto">
            <a:xfrm>
              <a:off x="8751851" y="1039957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204" name="Rectangle 104"/>
          <p:cNvSpPr>
            <a:spLocks noChangeArrowheads="1"/>
          </p:cNvSpPr>
          <p:nvPr/>
        </p:nvSpPr>
        <p:spPr bwMode="auto">
          <a:xfrm>
            <a:off x="9348918" y="2375461"/>
            <a:ext cx="40395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205" name="Rectangle 105"/>
          <p:cNvSpPr>
            <a:spLocks noChangeArrowheads="1"/>
          </p:cNvSpPr>
          <p:nvPr/>
        </p:nvSpPr>
        <p:spPr bwMode="auto">
          <a:xfrm>
            <a:off x="9921838" y="2375461"/>
            <a:ext cx="40395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207" name="Rectangle 107"/>
          <p:cNvSpPr>
            <a:spLocks noChangeArrowheads="1"/>
          </p:cNvSpPr>
          <p:nvPr/>
        </p:nvSpPr>
        <p:spPr bwMode="auto">
          <a:xfrm>
            <a:off x="10523501" y="2375461"/>
            <a:ext cx="40395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332876" y="1898376"/>
            <a:ext cx="2210533" cy="547643"/>
            <a:chOff x="9332876" y="1898376"/>
            <a:chExt cx="2210533" cy="547643"/>
          </a:xfrm>
        </p:grpSpPr>
        <p:sp>
          <p:nvSpPr>
            <p:cNvPr id="50181" name="Rectangle 8"/>
            <p:cNvSpPr>
              <a:spLocks noChangeArrowheads="1"/>
            </p:cNvSpPr>
            <p:nvPr/>
          </p:nvSpPr>
          <p:spPr bwMode="auto">
            <a:xfrm>
              <a:off x="9332876" y="1915839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191" name="Rectangle 89"/>
            <p:cNvSpPr>
              <a:spLocks noChangeArrowheads="1"/>
            </p:cNvSpPr>
            <p:nvPr/>
          </p:nvSpPr>
          <p:spPr bwMode="auto">
            <a:xfrm>
              <a:off x="10512388" y="1909489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206" name="Rectangle 106"/>
            <p:cNvSpPr>
              <a:spLocks noChangeArrowheads="1"/>
            </p:cNvSpPr>
            <p:nvPr/>
          </p:nvSpPr>
          <p:spPr bwMode="auto">
            <a:xfrm>
              <a:off x="9923426" y="1925364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208" name="Rectangle 108"/>
            <p:cNvSpPr>
              <a:spLocks noChangeArrowheads="1"/>
            </p:cNvSpPr>
            <p:nvPr/>
          </p:nvSpPr>
          <p:spPr bwMode="auto">
            <a:xfrm>
              <a:off x="11139451" y="1898376"/>
              <a:ext cx="403958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2756" name="Text Box 132"/>
          <p:cNvSpPr txBox="1">
            <a:spLocks noChangeArrowheads="1"/>
          </p:cNvSpPr>
          <p:nvPr/>
        </p:nvSpPr>
        <p:spPr bwMode="auto">
          <a:xfrm>
            <a:off x="8746205" y="1042073"/>
            <a:ext cx="484790" cy="52322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769" name="Rectangle 145"/>
          <p:cNvSpPr>
            <a:spLocks noChangeArrowheads="1"/>
          </p:cNvSpPr>
          <p:nvPr/>
        </p:nvSpPr>
        <p:spPr bwMode="auto">
          <a:xfrm>
            <a:off x="9374152" y="1052930"/>
            <a:ext cx="317406" cy="130447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771" name="Text Box 147"/>
          <p:cNvSpPr txBox="1">
            <a:spLocks noChangeArrowheads="1"/>
          </p:cNvSpPr>
          <p:nvPr/>
        </p:nvSpPr>
        <p:spPr bwMode="auto">
          <a:xfrm>
            <a:off x="4778659" y="2249349"/>
            <a:ext cx="493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endParaRPr lang="en-US" altLang="zh-CN" sz="28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整数减法举例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7278" y="663443"/>
            <a:ext cx="546495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-7 - 6 = ?</a:t>
            </a:r>
            <a:endParaRPr lang="en-US" altLang="zh-CN" sz="2800" b="1" kern="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[-7]</a:t>
            </a:r>
            <a:r>
              <a:rPr lang="zh-CN" altLang="en-US" sz="2800" b="1" kern="0" baseline="-25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=1001</a:t>
            </a:r>
            <a:r>
              <a:rPr lang="zh-CN" altLang="en-US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[-6]</a:t>
            </a:r>
            <a:r>
              <a:rPr lang="zh-CN" altLang="en-US" sz="2800" b="1" kern="0" baseline="-25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=1010</a:t>
            </a:r>
            <a:endParaRPr lang="en-US" altLang="zh-CN" sz="2800" b="1" kern="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-7 - 6 = -7 + (-6) = +3</a:t>
            </a:r>
            <a:endParaRPr lang="en-US" altLang="zh-CN" sz="2800" b="1" kern="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验证：</a:t>
            </a:r>
            <a:r>
              <a:rPr lang="en-US" altLang="zh-CN" sz="2800" b="1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OF=1</a:t>
            </a:r>
            <a:r>
              <a:rPr lang="en-US" altLang="zh-CN" sz="28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 </a:t>
            </a:r>
            <a:r>
              <a:rPr lang="en-US" altLang="zh-CN" sz="2800" b="1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= 1</a:t>
            </a:r>
            <a:r>
              <a:rPr lang="zh-CN" altLang="en-US" sz="2800" b="1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，结果溢出</a:t>
            </a:r>
            <a:endParaRPr lang="en-US" altLang="zh-CN" sz="2800" b="1" kern="0" dirty="0">
              <a:solidFill>
                <a:srgbClr val="CF3E0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144"/>
          <p:cNvSpPr>
            <a:spLocks noChangeArrowheads="1"/>
          </p:cNvSpPr>
          <p:nvPr/>
        </p:nvSpPr>
        <p:spPr bwMode="auto">
          <a:xfrm>
            <a:off x="524934" y="3341099"/>
            <a:ext cx="704523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带符号溢出判断： 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最高位和次高位的进位不同</a:t>
            </a:r>
            <a:endParaRPr kumimoji="1" lang="en-US" altLang="zh-CN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OF=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400" kern="0" baseline="-250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  C</a:t>
            </a:r>
            <a:r>
              <a:rPr lang="en-US" altLang="zh-CN" sz="2400" kern="0" baseline="-250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和的符号位和加数的符号位不同</a:t>
            </a:r>
            <a:endParaRPr lang="en-US" altLang="zh-CN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OF=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400" kern="0" baseline="-250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</a:t>
            </a:r>
            <a:r>
              <a:rPr lang="en-US" altLang="zh-CN" sz="2400" kern="0" baseline="-250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en-US" altLang="zh-CN" sz="2400" kern="0" baseline="-250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X</a:t>
            </a:r>
            <a:r>
              <a:rPr lang="en-US" altLang="zh-CN" sz="2400" kern="0" baseline="-250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</a:t>
            </a:r>
            <a:r>
              <a:rPr lang="en-US" altLang="zh-CN" sz="2400" kern="0" baseline="-250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en-US" altLang="zh-CN" sz="2400" kern="0" baseline="-2500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400" kern="0" dirty="0">
                <a:solidFill>
                  <a:srgbClr val="CF3E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09474" y="5682979"/>
            <a:ext cx="4380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F3E0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2806291" y="5682979"/>
            <a:ext cx="4380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F3E0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4340581" y="5682979"/>
            <a:ext cx="4380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F3E0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4" name="Text Box 132"/>
          <p:cNvSpPr txBox="1">
            <a:spLocks noChangeArrowheads="1"/>
          </p:cNvSpPr>
          <p:nvPr/>
        </p:nvSpPr>
        <p:spPr bwMode="auto">
          <a:xfrm>
            <a:off x="9315468" y="1065804"/>
            <a:ext cx="484790" cy="523220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145"/>
          <p:cNvSpPr>
            <a:spLocks noChangeArrowheads="1"/>
          </p:cNvSpPr>
          <p:nvPr/>
        </p:nvSpPr>
        <p:spPr bwMode="auto">
          <a:xfrm>
            <a:off x="9943415" y="1076661"/>
            <a:ext cx="317406" cy="1304477"/>
          </a:xfrm>
          <a:prstGeom prst="rect">
            <a:avLst/>
          </a:prstGeom>
          <a:noFill/>
          <a:ln w="28575">
            <a:solidFill>
              <a:srgbClr val="0033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83" grpId="0" animBg="1"/>
      <p:bldP spid="50193" grpId="0"/>
      <p:bldP spid="50204" grpId="0"/>
      <p:bldP spid="50205" grpId="0"/>
      <p:bldP spid="50207" grpId="0"/>
      <p:bldP spid="282756" grpId="0" animBg="1"/>
      <p:bldP spid="282769" grpId="0" animBg="1"/>
      <p:bldP spid="282771" grpId="0"/>
      <p:bldP spid="94" grpId="0" animBg="1"/>
      <p:bldP spid="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944122"/>
          </a:xfrm>
        </p:spPr>
        <p:txBody>
          <a:bodyPr/>
          <a:lstStyle/>
          <a:p>
            <a:r>
              <a:rPr lang="en-US" altLang="zh-CN" dirty="0"/>
              <a:t>P105</a:t>
            </a:r>
            <a:r>
              <a:rPr lang="zh-CN" altLang="en-US" dirty="0"/>
              <a:t>：习题</a:t>
            </a:r>
            <a:r>
              <a:rPr lang="en-US" altLang="zh-CN" dirty="0"/>
              <a:t>7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除题目要求外，还需计算各标志位的值并判断是否溢出</a:t>
            </a:r>
            <a:endParaRPr lang="en-US" altLang="zh-CN" dirty="0"/>
          </a:p>
          <a:p>
            <a:r>
              <a:rPr lang="zh-CN" altLang="en-US" dirty="0"/>
              <a:t>阐述补码加减法运算的好处</a:t>
            </a:r>
            <a:endParaRPr lang="en-US" altLang="zh-CN" dirty="0"/>
          </a:p>
          <a:p>
            <a:r>
              <a:rPr lang="zh-CN" altLang="en-US" dirty="0"/>
              <a:t>阐述图</a:t>
            </a:r>
            <a:r>
              <a:rPr lang="en-US" altLang="zh-CN" dirty="0"/>
              <a:t>3.9</a:t>
            </a:r>
            <a:r>
              <a:rPr lang="zh-CN" altLang="en-US" dirty="0"/>
              <a:t>为什么既能做加法也能做减法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67" y="835348"/>
            <a:ext cx="10922000" cy="2713563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b="0" dirty="0"/>
              <a:t>基本运算部件</a:t>
            </a:r>
            <a:endParaRPr lang="en-US" altLang="zh-CN" b="0" dirty="0"/>
          </a:p>
          <a:p>
            <a:pPr>
              <a:spcBef>
                <a:spcPct val="45000"/>
              </a:spcBef>
              <a:defRPr/>
            </a:pPr>
            <a:r>
              <a:rPr lang="zh-CN" altLang="en-US" b="0" dirty="0"/>
              <a:t>补码加减法运算</a:t>
            </a:r>
            <a:endParaRPr lang="en-US" altLang="zh-CN" b="0" dirty="0"/>
          </a:p>
          <a:p>
            <a:pPr>
              <a:spcBef>
                <a:spcPct val="45000"/>
              </a:spcBef>
              <a:defRPr/>
            </a:pPr>
            <a:r>
              <a:rPr lang="zh-CN" altLang="en-US" dirty="0"/>
              <a:t>算术逻辑部件（</a:t>
            </a:r>
            <a:r>
              <a:rPr lang="en-US" altLang="zh-CN" dirty="0"/>
              <a:t>ALU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en-US" altLang="zh-CN" dirty="0"/>
              <a:t>ALU</a:t>
            </a:r>
            <a:r>
              <a:rPr lang="zh-CN" altLang="en-US" dirty="0"/>
              <a:t>的构成及功能</a:t>
            </a:r>
            <a:endParaRPr lang="en-US" altLang="zh-CN" dirty="0"/>
          </a:p>
          <a:p>
            <a:pPr lvl="1"/>
            <a:r>
              <a:rPr lang="en-US" altLang="zh-CN" dirty="0"/>
              <a:t>ALU</a:t>
            </a:r>
            <a:r>
              <a:rPr lang="zh-CN" altLang="en-US" dirty="0"/>
              <a:t>的操作控制端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的构成及功能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4273991"/>
          </a:xfrm>
        </p:spPr>
        <p:txBody>
          <a:bodyPr/>
          <a:lstStyle/>
          <a:p>
            <a:r>
              <a:rPr lang="zh-CN" altLang="en-US" dirty="0"/>
              <a:t>在整数加</a:t>
            </a:r>
            <a:r>
              <a:rPr lang="en-US" altLang="zh-CN" dirty="0"/>
              <a:t>/</a:t>
            </a:r>
            <a:r>
              <a:rPr lang="zh-CN" altLang="en-US" dirty="0"/>
              <a:t>减运算部件基础上，加上寄存器、移位器以及控制逻辑，就可实现</a:t>
            </a:r>
            <a:r>
              <a:rPr lang="en-US" altLang="zh-CN" dirty="0">
                <a:solidFill>
                  <a:srgbClr val="FF0000"/>
                </a:solidFill>
              </a:rPr>
              <a:t>ALU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乘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除</a:t>
            </a:r>
            <a:r>
              <a:rPr lang="zh-CN" altLang="en-US" dirty="0"/>
              <a:t>运算以及</a:t>
            </a:r>
            <a:r>
              <a:rPr lang="zh-CN" altLang="en-US" dirty="0">
                <a:solidFill>
                  <a:srgbClr val="FF0000"/>
                </a:solidFill>
              </a:rPr>
              <a:t>浮点</a:t>
            </a:r>
            <a:r>
              <a:rPr lang="zh-CN" altLang="en-US" dirty="0"/>
              <a:t>运算电路</a:t>
            </a:r>
            <a:endParaRPr lang="zh-CN" altLang="en-US" dirty="0"/>
          </a:p>
          <a:p>
            <a:pPr>
              <a:lnSpc>
                <a:spcPct val="115000"/>
              </a:lnSpc>
              <a:spcBef>
                <a:spcPct val="25000"/>
              </a:spcBef>
              <a:buSzTx/>
              <a:buFontTx/>
              <a:buChar char="•"/>
            </a:pPr>
            <a:r>
              <a:rPr lang="zh-CN" altLang="en-US" dirty="0"/>
              <a:t>核心电路是</a:t>
            </a:r>
            <a:r>
              <a:rPr lang="zh-CN" altLang="en-US" dirty="0">
                <a:solidFill>
                  <a:srgbClr val="FF0000"/>
                </a:solidFill>
              </a:rPr>
              <a:t>整数加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减运算部件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ct val="25000"/>
              </a:spcBef>
              <a:buClrTx/>
              <a:buSzTx/>
              <a:buFontTx/>
              <a:buChar char="•"/>
            </a:pP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/>
              <a:t>算术运算与逻辑运算</a:t>
            </a:r>
            <a:endParaRPr lang="en-US" altLang="zh-CN" dirty="0"/>
          </a:p>
          <a:p>
            <a:pPr lvl="1">
              <a:lnSpc>
                <a:spcPct val="115000"/>
              </a:lnSpc>
              <a:spcBef>
                <a:spcPct val="25000"/>
              </a:spcBef>
              <a:buSzTx/>
            </a:pPr>
            <a:r>
              <a:rPr lang="zh-CN" altLang="en-US" dirty="0"/>
              <a:t>无符号整数加、减</a:t>
            </a:r>
            <a:endParaRPr lang="zh-CN" altLang="en-US" dirty="0"/>
          </a:p>
          <a:p>
            <a:pPr lvl="1">
              <a:lnSpc>
                <a:spcPct val="115000"/>
              </a:lnSpc>
              <a:spcBef>
                <a:spcPct val="25000"/>
              </a:spcBef>
              <a:buSzTx/>
              <a:buFontTx/>
              <a:buChar char="•"/>
            </a:pPr>
            <a:r>
              <a:rPr lang="zh-CN" altLang="en-US" dirty="0"/>
              <a:t>带符号整数加、减</a:t>
            </a:r>
            <a:endParaRPr lang="zh-CN" altLang="en-US" dirty="0"/>
          </a:p>
          <a:p>
            <a:pPr lvl="1">
              <a:lnSpc>
                <a:spcPct val="115000"/>
              </a:lnSpc>
              <a:spcBef>
                <a:spcPct val="25000"/>
              </a:spcBef>
              <a:buSzTx/>
              <a:buFontTx/>
              <a:buChar char="•"/>
            </a:pPr>
            <a:r>
              <a:rPr lang="zh-CN" altLang="en-US" dirty="0"/>
              <a:t>与、或、非、异或等逻辑运算</a:t>
            </a:r>
            <a:endParaRPr lang="zh-CN" altLang="en-US" dirty="0"/>
          </a:p>
          <a:p>
            <a:pPr>
              <a:lnSpc>
                <a:spcPct val="115000"/>
              </a:lnSpc>
              <a:spcBef>
                <a:spcPct val="25000"/>
              </a:spcBef>
              <a:buClrTx/>
              <a:buSzTx/>
              <a:buFontTx/>
              <a:buChar char="•"/>
            </a:pPr>
            <a:r>
              <a:rPr lang="zh-CN" altLang="en-US" dirty="0"/>
              <a:t>输出除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差</a:t>
            </a:r>
            <a:r>
              <a:rPr lang="zh-CN" altLang="en-US" dirty="0"/>
              <a:t>等，还有</a:t>
            </a:r>
            <a:r>
              <a:rPr lang="zh-CN" altLang="en-US" dirty="0">
                <a:solidFill>
                  <a:srgbClr val="FF0000"/>
                </a:solidFill>
              </a:rPr>
              <a:t>标志信息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7" y="1855277"/>
            <a:ext cx="42672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的操作控制端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328843"/>
          </a:xfrm>
        </p:spPr>
        <p:txBody>
          <a:bodyPr/>
          <a:lstStyle/>
          <a:p>
            <a:r>
              <a:rPr lang="zh-CN" altLang="en-US" dirty="0"/>
              <a:t>有一个</a:t>
            </a:r>
            <a:r>
              <a:rPr lang="zh-CN" altLang="en-US" dirty="0">
                <a:solidFill>
                  <a:srgbClr val="FF0000"/>
                </a:solidFill>
              </a:rPr>
              <a:t>操作控制端</a:t>
            </a:r>
            <a:r>
              <a:rPr lang="zh-CN" altLang="en-US" dirty="0"/>
              <a:t>（</a:t>
            </a:r>
            <a:r>
              <a:rPr lang="en-US" altLang="zh-CN" dirty="0" err="1"/>
              <a:t>ALUop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用来决定</a:t>
            </a:r>
            <a:r>
              <a:rPr lang="en-US" altLang="zh-CN" dirty="0"/>
              <a:t>ALU</a:t>
            </a:r>
            <a:r>
              <a:rPr lang="zh-CN" altLang="en-US" dirty="0"/>
              <a:t>所执行的处理功能</a:t>
            </a:r>
            <a:endParaRPr lang="en-US" altLang="zh-CN" dirty="0"/>
          </a:p>
          <a:p>
            <a:pPr lvl="1"/>
            <a:r>
              <a:rPr lang="en-US" altLang="zh-CN" dirty="0" err="1"/>
              <a:t>ALUop</a:t>
            </a:r>
            <a:r>
              <a:rPr lang="zh-CN" altLang="en-US" dirty="0"/>
              <a:t>的位数</a:t>
            </a:r>
            <a:r>
              <a:rPr lang="en-US" altLang="zh-CN" dirty="0"/>
              <a:t>k</a:t>
            </a:r>
            <a:r>
              <a:rPr lang="zh-CN" altLang="en-US" dirty="0"/>
              <a:t>决定了操作的种类</a:t>
            </a:r>
            <a:endParaRPr lang="en-US" altLang="zh-CN" dirty="0"/>
          </a:p>
          <a:p>
            <a:pPr lvl="2"/>
            <a:r>
              <a:rPr lang="zh-CN" altLang="en-US" dirty="0"/>
              <a:t>例如，当位数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/>
              <a:t>时，</a:t>
            </a:r>
            <a:r>
              <a:rPr lang="en-US" altLang="zh-CN" dirty="0"/>
              <a:t>ALU</a:t>
            </a:r>
            <a:r>
              <a:rPr lang="zh-CN" altLang="en-US" dirty="0"/>
              <a:t>最多只有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=8</a:t>
            </a:r>
            <a:r>
              <a:rPr lang="zh-CN" altLang="en-US" dirty="0"/>
              <a:t>种操作。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26583" y="3052991"/>
          <a:ext cx="5796000" cy="26136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000"/>
                <a:gridCol w="1449000"/>
                <a:gridCol w="1449000"/>
                <a:gridCol w="1449000"/>
              </a:tblGrid>
              <a:tr h="573612"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ALUop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ALUop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取反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	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000"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ts val="1800"/>
                        </a:spcBef>
                        <a:spcAft>
                          <a:spcPts val="0"/>
                        </a:spcAft>
                      </a:pPr>
                      <a:r>
                        <a:rPr lang="zh-CN" sz="240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未用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499" y="1159690"/>
            <a:ext cx="42672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89" y="267237"/>
            <a:ext cx="5629275" cy="479747"/>
          </a:xfrm>
        </p:spPr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9" y="1042381"/>
            <a:ext cx="7850338" cy="3338350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dirty="0"/>
              <a:t>基本运算部件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全加器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串行进位加法器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 smtClean="0"/>
              <a:t>带</a:t>
            </a:r>
            <a:r>
              <a:rPr lang="zh-CN" altLang="en-US" dirty="0"/>
              <a:t>标志加法器</a:t>
            </a:r>
            <a:endParaRPr lang="en-US" altLang="zh-CN" dirty="0"/>
          </a:p>
          <a:p>
            <a:pPr>
              <a:spcBef>
                <a:spcPct val="45000"/>
              </a:spcBef>
              <a:defRPr/>
            </a:pPr>
            <a:r>
              <a:rPr lang="zh-CN" altLang="en-US" b="0" dirty="0"/>
              <a:t>补码加减法运算</a:t>
            </a:r>
            <a:endParaRPr lang="en-US" altLang="zh-CN" b="0" dirty="0"/>
          </a:p>
          <a:p>
            <a:pPr>
              <a:spcBef>
                <a:spcPct val="45000"/>
              </a:spcBef>
              <a:defRPr/>
            </a:pPr>
            <a:r>
              <a:rPr lang="zh-CN" altLang="en-US" b="0" dirty="0"/>
              <a:t>算术逻辑部件（</a:t>
            </a:r>
            <a:r>
              <a:rPr lang="en-US" altLang="zh-CN" b="0" dirty="0"/>
              <a:t>ALU</a:t>
            </a:r>
            <a:r>
              <a:rPr lang="zh-CN" altLang="en-US" b="0" dirty="0"/>
              <a:t>）</a:t>
            </a:r>
            <a:endParaRPr lang="zh-CN" altLang="en-US" b="0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908197"/>
          </a:xfrm>
        </p:spPr>
        <p:txBody>
          <a:bodyPr/>
          <a:lstStyle/>
          <a:p>
            <a:r>
              <a:rPr lang="zh-CN" altLang="en-US" dirty="0"/>
              <a:t>基本运算部件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928459"/>
          </a:xfrm>
        </p:spPr>
        <p:txBody>
          <a:bodyPr/>
          <a:lstStyle/>
          <a:p>
            <a:r>
              <a:rPr lang="zh-CN" altLang="en-US" dirty="0"/>
              <a:t>学习目标</a:t>
            </a:r>
            <a:endParaRPr lang="en-US" altLang="zh-CN" dirty="0"/>
          </a:p>
          <a:p>
            <a:pPr lvl="1"/>
            <a:r>
              <a:rPr lang="zh-CN" altLang="en-US" dirty="0"/>
              <a:t>能大致说出带标志加法器的功能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967" y="835348"/>
            <a:ext cx="10922000" cy="1420902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两个本位数</a:t>
            </a:r>
            <a:r>
              <a:rPr lang="zh-CN" altLang="en-US" dirty="0"/>
              <a:t>加上</a:t>
            </a:r>
            <a:r>
              <a:rPr lang="zh-CN" altLang="en-US" dirty="0">
                <a:solidFill>
                  <a:srgbClr val="FF0000"/>
                </a:solidFill>
              </a:rPr>
              <a:t>低位进位</a:t>
            </a:r>
            <a:r>
              <a:rPr lang="zh-CN" altLang="en-US" dirty="0"/>
              <a:t>生成</a:t>
            </a:r>
            <a:r>
              <a:rPr lang="zh-CN" altLang="en-US" dirty="0">
                <a:solidFill>
                  <a:srgbClr val="FF0000"/>
                </a:solidFill>
              </a:rPr>
              <a:t>一个一位本位和</a:t>
            </a:r>
            <a:r>
              <a:rPr lang="zh-CN" altLang="en-US" dirty="0"/>
              <a:t>以及一</a:t>
            </a:r>
            <a:r>
              <a:rPr lang="zh-CN" altLang="en-US" dirty="0">
                <a:solidFill>
                  <a:srgbClr val="FF0000"/>
                </a:solidFill>
              </a:rPr>
              <a:t>位向高位的进位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54143" y="2237014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1001 01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54143" y="2725610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0011 11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35439" y="2725610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6" idx="2"/>
          </p:cNvCxnSpPr>
          <p:nvPr/>
        </p:nvCxnSpPr>
        <p:spPr bwMode="auto">
          <a:xfrm>
            <a:off x="8444791" y="3187275"/>
            <a:ext cx="19986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9862458" y="17618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8179" y="1761883"/>
            <a:ext cx="4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89826" y="32142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70094" y="1313319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baseline="-250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31277" y="1286389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baseline="-250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87727" y="3623101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="1" baseline="-25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baseline="-250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129139" y="1775349"/>
            <a:ext cx="1512887" cy="461665"/>
            <a:chOff x="10129139" y="1775349"/>
            <a:chExt cx="1512887" cy="461665"/>
          </a:xfrm>
        </p:grpSpPr>
        <p:sp>
          <p:nvSpPr>
            <p:cNvPr id="15" name="文本框 14"/>
            <p:cNvSpPr txBox="1"/>
            <p:nvPr/>
          </p:nvSpPr>
          <p:spPr>
            <a:xfrm>
              <a:off x="11115920" y="177534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400" b="1" baseline="-25000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baseline="-25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/>
            <p:cNvCxnSpPr>
              <a:endCxn id="15" idx="1"/>
            </p:cNvCxnSpPr>
            <p:nvPr/>
          </p:nvCxnSpPr>
          <p:spPr bwMode="auto">
            <a:xfrm flipV="1">
              <a:off x="10129139" y="2006182"/>
              <a:ext cx="986781" cy="2308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10069316" y="3107574"/>
            <a:ext cx="1572710" cy="515527"/>
            <a:chOff x="10069316" y="3107574"/>
            <a:chExt cx="1572710" cy="515527"/>
          </a:xfrm>
        </p:grpSpPr>
        <p:sp>
          <p:nvSpPr>
            <p:cNvPr id="16" name="文本框 15"/>
            <p:cNvSpPr txBox="1"/>
            <p:nvPr/>
          </p:nvSpPr>
          <p:spPr>
            <a:xfrm>
              <a:off x="11130347" y="3161436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en-US" altLang="zh-CN" sz="2400" b="1" baseline="-25000" dirty="0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baseline="-25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10069316" y="3107574"/>
              <a:ext cx="1046604" cy="3154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24" name="Group 15"/>
          <p:cNvGrpSpPr/>
          <p:nvPr/>
        </p:nvGrpSpPr>
        <p:grpSpPr bwMode="auto">
          <a:xfrm>
            <a:off x="5354904" y="4488486"/>
            <a:ext cx="3943350" cy="1590675"/>
            <a:chOff x="3000" y="600"/>
            <a:chExt cx="2484" cy="1002"/>
          </a:xfrm>
        </p:grpSpPr>
        <p:grpSp>
          <p:nvGrpSpPr>
            <p:cNvPr id="25" name="Group 6"/>
            <p:cNvGrpSpPr/>
            <p:nvPr/>
          </p:nvGrpSpPr>
          <p:grpSpPr bwMode="auto">
            <a:xfrm>
              <a:off x="4258" y="637"/>
              <a:ext cx="1226" cy="965"/>
              <a:chOff x="9022" y="9188"/>
              <a:chExt cx="1506" cy="1399"/>
            </a:xfrm>
          </p:grpSpPr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9489" y="9643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9786" y="918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9696" y="10116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9879" y="10116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1"/>
              <p:cNvSpPr/>
              <p:nvPr/>
            </p:nvSpPr>
            <p:spPr bwMode="auto">
              <a:xfrm>
                <a:off x="10057" y="9855"/>
                <a:ext cx="471" cy="1"/>
              </a:xfrm>
              <a:custGeom>
                <a:avLst/>
                <a:gdLst>
                  <a:gd name="T0" fmla="*/ 104 w 636"/>
                  <a:gd name="T1" fmla="*/ 0 h 1"/>
                  <a:gd name="T2" fmla="*/ 0 w 636"/>
                  <a:gd name="T3" fmla="*/ 1 h 1"/>
                  <a:gd name="T4" fmla="*/ 0 60000 65536"/>
                  <a:gd name="T5" fmla="*/ 0 60000 65536"/>
                  <a:gd name="T6" fmla="*/ 0 w 636"/>
                  <a:gd name="T7" fmla="*/ 0 h 1"/>
                  <a:gd name="T8" fmla="*/ 636 w 63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6" h="1">
                    <a:moveTo>
                      <a:pt x="636" y="0"/>
                    </a:moveTo>
                    <a:lnTo>
                      <a:pt x="0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2"/>
              <p:cNvSpPr/>
              <p:nvPr/>
            </p:nvSpPr>
            <p:spPr bwMode="auto">
              <a:xfrm>
                <a:off x="9022" y="9844"/>
                <a:ext cx="471" cy="1"/>
              </a:xfrm>
              <a:custGeom>
                <a:avLst/>
                <a:gdLst>
                  <a:gd name="T0" fmla="*/ 183 w 569"/>
                  <a:gd name="T1" fmla="*/ 0 h 3"/>
                  <a:gd name="T2" fmla="*/ 0 w 569"/>
                  <a:gd name="T3" fmla="*/ 0 h 3"/>
                  <a:gd name="T4" fmla="*/ 0 60000 65536"/>
                  <a:gd name="T5" fmla="*/ 0 60000 65536"/>
                  <a:gd name="T6" fmla="*/ 0 w 569"/>
                  <a:gd name="T7" fmla="*/ 0 h 3"/>
                  <a:gd name="T8" fmla="*/ 569 w 569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9" h="3">
                    <a:moveTo>
                      <a:pt x="569" y="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000" y="600"/>
              <a:ext cx="19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全加器符号：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5823" y="1564385"/>
            <a:ext cx="3019425" cy="11144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80" y="3661399"/>
            <a:ext cx="2828925" cy="200977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44636" y="1984881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 = Xi 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⊕</a:t>
            </a:r>
            <a:r>
              <a:rPr lang="en-US" altLang="zh-CN" sz="2800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Yi 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⊕</a:t>
            </a:r>
            <a:r>
              <a:rPr lang="en-US" altLang="zh-CN" sz="2800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Ci-1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1214" y="2968635"/>
            <a:ext cx="5515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DA1F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 = Xi Ci-1 + Yi Ci-1 + Xi Yi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串行进位加法器</a:t>
            </a:r>
            <a:endParaRPr lang="zh-CN" altLang="en-US" dirty="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524933" y="3712796"/>
            <a:ext cx="45180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假定与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或门延迟为1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ty，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异或门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3ty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，则“和”与“进位”的延迟为多少？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421" name="Text Box 37"/>
          <p:cNvSpPr txBox="1">
            <a:spLocks noChangeArrowheads="1"/>
          </p:cNvSpPr>
          <p:nvPr/>
        </p:nvSpPr>
        <p:spPr bwMode="auto">
          <a:xfrm>
            <a:off x="2205567" y="5574626"/>
            <a:ext cx="8866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串行加法器的缺点：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进位按串行方式传递，速度慢！</a:t>
            </a:r>
            <a:endParaRPr lang="zh-CN" altLang="en-US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431" name="Text Box 47"/>
          <p:cNvSpPr txBox="1">
            <a:spLocks noChangeArrowheads="1"/>
          </p:cNvSpPr>
          <p:nvPr/>
        </p:nvSpPr>
        <p:spPr bwMode="auto">
          <a:xfrm>
            <a:off x="6316133" y="1028356"/>
            <a:ext cx="47561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一位：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“进位”延迟为</a:t>
            </a: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2ty</a:t>
            </a: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；“和”延迟为6</a:t>
            </a: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</a:t>
            </a: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50"/>
          <p:cNvGrpSpPr/>
          <p:nvPr/>
        </p:nvGrpSpPr>
        <p:grpSpPr bwMode="auto">
          <a:xfrm>
            <a:off x="526521" y="1006987"/>
            <a:ext cx="5002213" cy="2035176"/>
            <a:chOff x="2513" y="1244"/>
            <a:chExt cx="3151" cy="1282"/>
          </a:xfrm>
        </p:grpSpPr>
        <p:sp>
          <p:nvSpPr>
            <p:cNvPr id="23564" name="Rectangle 17"/>
            <p:cNvSpPr>
              <a:spLocks noChangeArrowheads="1"/>
            </p:cNvSpPr>
            <p:nvPr/>
          </p:nvSpPr>
          <p:spPr bwMode="auto">
            <a:xfrm>
              <a:off x="3593" y="1953"/>
              <a:ext cx="353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FA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3565" name="Line 18"/>
            <p:cNvSpPr>
              <a:spLocks noChangeShapeType="1"/>
            </p:cNvSpPr>
            <p:nvPr/>
          </p:nvSpPr>
          <p:spPr bwMode="auto">
            <a:xfrm>
              <a:off x="3744" y="1672"/>
              <a:ext cx="0" cy="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9"/>
            <p:cNvSpPr>
              <a:spLocks noChangeShapeType="1"/>
            </p:cNvSpPr>
            <p:nvPr/>
          </p:nvSpPr>
          <p:spPr bwMode="auto">
            <a:xfrm>
              <a:off x="3708" y="2218"/>
              <a:ext cx="0" cy="2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20"/>
            <p:cNvSpPr>
              <a:spLocks noChangeShapeType="1"/>
            </p:cNvSpPr>
            <p:nvPr/>
          </p:nvSpPr>
          <p:spPr bwMode="auto">
            <a:xfrm>
              <a:off x="3799" y="2218"/>
              <a:ext cx="0" cy="2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Rectangle 22"/>
            <p:cNvSpPr>
              <a:spLocks noChangeArrowheads="1"/>
            </p:cNvSpPr>
            <p:nvPr/>
          </p:nvSpPr>
          <p:spPr bwMode="auto">
            <a:xfrm>
              <a:off x="4962" y="1957"/>
              <a:ext cx="347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FA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3569" name="Line 23"/>
            <p:cNvSpPr>
              <a:spLocks noChangeShapeType="1"/>
            </p:cNvSpPr>
            <p:nvPr/>
          </p:nvSpPr>
          <p:spPr bwMode="auto">
            <a:xfrm>
              <a:off x="5127" y="1680"/>
              <a:ext cx="0" cy="2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Freeform 24"/>
            <p:cNvSpPr/>
            <p:nvPr/>
          </p:nvSpPr>
          <p:spPr bwMode="auto">
            <a:xfrm>
              <a:off x="5087" y="2232"/>
              <a:ext cx="4" cy="294"/>
            </a:xfrm>
            <a:custGeom>
              <a:avLst/>
              <a:gdLst>
                <a:gd name="T0" fmla="*/ 1 w 6"/>
                <a:gd name="T1" fmla="*/ 0 h 485"/>
                <a:gd name="T2" fmla="*/ 0 w 6"/>
                <a:gd name="T3" fmla="*/ 24 h 485"/>
                <a:gd name="T4" fmla="*/ 0 60000 65536"/>
                <a:gd name="T5" fmla="*/ 0 60000 65536"/>
                <a:gd name="T6" fmla="*/ 0 w 6"/>
                <a:gd name="T7" fmla="*/ 0 h 485"/>
                <a:gd name="T8" fmla="*/ 6 w 6"/>
                <a:gd name="T9" fmla="*/ 485 h 4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485">
                  <a:moveTo>
                    <a:pt x="6" y="0"/>
                  </a:moveTo>
                  <a:lnTo>
                    <a:pt x="0" y="485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25"/>
            <p:cNvSpPr>
              <a:spLocks noChangeShapeType="1"/>
            </p:cNvSpPr>
            <p:nvPr/>
          </p:nvSpPr>
          <p:spPr bwMode="auto">
            <a:xfrm>
              <a:off x="5169" y="2232"/>
              <a:ext cx="0" cy="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Rectangle 28"/>
            <p:cNvSpPr>
              <a:spLocks noChangeArrowheads="1"/>
            </p:cNvSpPr>
            <p:nvPr/>
          </p:nvSpPr>
          <p:spPr bwMode="auto">
            <a:xfrm>
              <a:off x="2970" y="1938"/>
              <a:ext cx="347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Arial" panose="020B0604020202020204" pitchFamily="34" charset="0"/>
                </a:rPr>
                <a:t>FA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3573" name="Line 29"/>
            <p:cNvSpPr>
              <a:spLocks noChangeShapeType="1"/>
            </p:cNvSpPr>
            <p:nvPr/>
          </p:nvSpPr>
          <p:spPr bwMode="auto">
            <a:xfrm>
              <a:off x="3130" y="1665"/>
              <a:ext cx="0" cy="2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30"/>
            <p:cNvSpPr>
              <a:spLocks noChangeShapeType="1"/>
            </p:cNvSpPr>
            <p:nvPr/>
          </p:nvSpPr>
          <p:spPr bwMode="auto">
            <a:xfrm>
              <a:off x="3089" y="2210"/>
              <a:ext cx="0" cy="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31"/>
            <p:cNvSpPr>
              <a:spLocks noChangeShapeType="1"/>
            </p:cNvSpPr>
            <p:nvPr/>
          </p:nvSpPr>
          <p:spPr bwMode="auto">
            <a:xfrm>
              <a:off x="3175" y="2210"/>
              <a:ext cx="0" cy="2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34"/>
            <p:cNvSpPr>
              <a:spLocks noChangeShapeType="1"/>
            </p:cNvSpPr>
            <p:nvPr/>
          </p:nvSpPr>
          <p:spPr bwMode="auto">
            <a:xfrm>
              <a:off x="4311" y="2096"/>
              <a:ext cx="2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Text Box 35"/>
            <p:cNvSpPr txBox="1">
              <a:spLocks noChangeArrowheads="1"/>
            </p:cNvSpPr>
            <p:nvPr/>
          </p:nvSpPr>
          <p:spPr bwMode="auto">
            <a:xfrm>
              <a:off x="2513" y="1244"/>
              <a:ext cx="278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dirty="0">
                  <a:ea typeface="黑体" panose="02010609060101010101" pitchFamily="49" charset="-122"/>
                </a:rPr>
                <a:t>n</a:t>
              </a:r>
              <a:r>
                <a:rPr lang="zh-CN" altLang="en-US" sz="2800" dirty="0">
                  <a:ea typeface="黑体" panose="02010609060101010101" pitchFamily="49" charset="-122"/>
                </a:rPr>
                <a:t>位串行</a:t>
              </a:r>
              <a:r>
                <a:rPr lang="en-US" altLang="zh-CN" sz="2800" dirty="0">
                  <a:ea typeface="黑体" panose="02010609060101010101" pitchFamily="49" charset="-122"/>
                </a:rPr>
                <a:t>(</a:t>
              </a:r>
              <a:r>
                <a:rPr lang="zh-CN" altLang="en-US" sz="2800" dirty="0">
                  <a:ea typeface="黑体" panose="02010609060101010101" pitchFamily="49" charset="-122"/>
                </a:rPr>
                <a:t>行波</a:t>
              </a:r>
              <a:r>
                <a:rPr lang="en-US" altLang="zh-CN" sz="2800" dirty="0">
                  <a:ea typeface="黑体" panose="02010609060101010101" pitchFamily="49" charset="-122"/>
                </a:rPr>
                <a:t>)</a:t>
              </a:r>
              <a:r>
                <a:rPr lang="zh-CN" altLang="en-US" sz="2800" dirty="0">
                  <a:ea typeface="黑体" panose="02010609060101010101" pitchFamily="49" charset="-122"/>
                </a:rPr>
                <a:t>加法器：</a:t>
              </a:r>
              <a:endParaRPr lang="en-US" altLang="zh-CN" sz="2800" dirty="0">
                <a:ea typeface="黑体" panose="02010609060101010101" pitchFamily="49" charset="-122"/>
              </a:endParaRPr>
            </a:p>
          </p:txBody>
        </p:sp>
        <p:sp>
          <p:nvSpPr>
            <p:cNvPr id="23578" name="Line 42"/>
            <p:cNvSpPr>
              <a:spLocks noChangeShapeType="1"/>
            </p:cNvSpPr>
            <p:nvPr/>
          </p:nvSpPr>
          <p:spPr bwMode="auto">
            <a:xfrm flipH="1">
              <a:off x="3942" y="2082"/>
              <a:ext cx="2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3"/>
            <p:cNvSpPr>
              <a:spLocks noChangeShapeType="1"/>
            </p:cNvSpPr>
            <p:nvPr/>
          </p:nvSpPr>
          <p:spPr bwMode="auto">
            <a:xfrm flipH="1">
              <a:off x="3316" y="2068"/>
              <a:ext cx="2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4"/>
            <p:cNvSpPr>
              <a:spLocks noChangeShapeType="1"/>
            </p:cNvSpPr>
            <p:nvPr/>
          </p:nvSpPr>
          <p:spPr bwMode="auto">
            <a:xfrm flipH="1">
              <a:off x="2710" y="2074"/>
              <a:ext cx="2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5"/>
            <p:cNvSpPr>
              <a:spLocks noChangeShapeType="1"/>
            </p:cNvSpPr>
            <p:nvPr/>
          </p:nvSpPr>
          <p:spPr bwMode="auto">
            <a:xfrm flipH="1">
              <a:off x="4678" y="2086"/>
              <a:ext cx="2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46"/>
            <p:cNvSpPr>
              <a:spLocks noChangeShapeType="1"/>
            </p:cNvSpPr>
            <p:nvPr/>
          </p:nvSpPr>
          <p:spPr bwMode="auto">
            <a:xfrm flipH="1">
              <a:off x="5302" y="2080"/>
              <a:ext cx="2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48"/>
            <p:cNvSpPr txBox="1">
              <a:spLocks noChangeArrowheads="1"/>
            </p:cNvSpPr>
            <p:nvPr/>
          </p:nvSpPr>
          <p:spPr bwMode="auto">
            <a:xfrm>
              <a:off x="5310" y="2088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C0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3584" name="Text Box 49"/>
            <p:cNvSpPr txBox="1">
              <a:spLocks noChangeArrowheads="1"/>
            </p:cNvSpPr>
            <p:nvPr/>
          </p:nvSpPr>
          <p:spPr bwMode="auto">
            <a:xfrm>
              <a:off x="2584" y="2062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Cn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</p:grp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6316133" y="2802450"/>
            <a:ext cx="4756150" cy="13849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“进位”延迟为</a:t>
            </a: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 </a:t>
            </a: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</a:t>
            </a: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；“和”延迟为（</a:t>
            </a: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 + 1</a:t>
            </a: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</a:t>
            </a: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9" grpId="0" animBg="1"/>
      <p:bldP spid="400421" grpId="0"/>
      <p:bldP spid="40043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341" y="3210872"/>
            <a:ext cx="3222625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带标志加法器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790781"/>
          </a:xfrm>
        </p:spPr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位无符号数加法器</a:t>
            </a:r>
            <a:r>
              <a:rPr lang="zh-CN" altLang="en-US" dirty="0">
                <a:solidFill>
                  <a:srgbClr val="C00000"/>
                </a:solidFill>
              </a:rPr>
              <a:t>只能用于两个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位二进制数相加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不能进行无符号数的减运算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不能进行带符号数的加减运算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需要在无符号数加法器的基础上增加相应电路，才能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进行减法运算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生成标志信息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50083" y="4536454"/>
            <a:ext cx="585410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溢出标志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= C</a:t>
            </a:r>
            <a:r>
              <a:rPr lang="en-US" altLang="zh-CN" sz="2400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 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n-1</a:t>
            </a:r>
            <a:endParaRPr lang="zh-CN" altLang="en-US" sz="2400" baseline="-250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符号标志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SF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SF = F</a:t>
            </a:r>
            <a:r>
              <a:rPr lang="en-US" altLang="zh-CN" sz="2400" baseline="-25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n-1</a:t>
            </a:r>
            <a:endParaRPr lang="en-US" altLang="zh-CN" sz="2400" baseline="-250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零标志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ZF=1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F=0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；</a:t>
            </a:r>
            <a:endParaRPr lang="zh-CN" altLang="en-US" sz="24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进位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借位标志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CF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CF = </a:t>
            </a:r>
            <a:r>
              <a:rPr lang="en-US" altLang="zh-CN" sz="240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Cout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 </a:t>
            </a:r>
            <a:r>
              <a:rPr lang="en-US" altLang="zh-CN" sz="240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89" y="267237"/>
            <a:ext cx="5629275" cy="479747"/>
          </a:xfrm>
        </p:spPr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9" y="1042381"/>
            <a:ext cx="7850338" cy="3873881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b="0" dirty="0"/>
              <a:t>基本运算部件</a:t>
            </a:r>
            <a:endParaRPr lang="en-US" altLang="zh-CN" b="0" dirty="0"/>
          </a:p>
          <a:p>
            <a:pPr>
              <a:spcBef>
                <a:spcPct val="45000"/>
              </a:spcBef>
              <a:defRPr/>
            </a:pPr>
            <a:r>
              <a:rPr lang="zh-CN" altLang="en-US" dirty="0"/>
              <a:t>补码加减法运算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补码加减法运算公式及运算部件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条件标志位的生成与使用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整数加法举例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整数减法举例</a:t>
            </a:r>
            <a:endParaRPr lang="en-US" altLang="zh-CN" dirty="0"/>
          </a:p>
          <a:p>
            <a:pPr>
              <a:spcBef>
                <a:spcPct val="45000"/>
              </a:spcBef>
              <a:defRPr/>
            </a:pPr>
            <a:r>
              <a:rPr lang="zh-CN" altLang="en-US" b="0" dirty="0"/>
              <a:t>算术逻辑部件（</a:t>
            </a:r>
            <a:r>
              <a:rPr lang="en-US" altLang="zh-CN" b="0" dirty="0"/>
              <a:t>ALU</a:t>
            </a:r>
            <a:r>
              <a:rPr lang="zh-CN" altLang="en-US" b="0" dirty="0"/>
              <a:t>）</a:t>
            </a:r>
            <a:endParaRPr lang="zh-CN" altLang="en-US" b="0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479747"/>
          </a:xfrm>
        </p:spPr>
        <p:txBody>
          <a:bodyPr/>
          <a:lstStyle/>
          <a:p>
            <a:r>
              <a:rPr lang="zh-CN" altLang="en-US" dirty="0"/>
              <a:t>补码加减法运算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606115"/>
          </a:xfrm>
        </p:spPr>
        <p:txBody>
          <a:bodyPr/>
          <a:lstStyle/>
          <a:p>
            <a:r>
              <a:rPr lang="zh-CN" altLang="en-US" dirty="0"/>
              <a:t>学习目标</a:t>
            </a:r>
            <a:endParaRPr lang="en-US" altLang="zh-CN" dirty="0"/>
          </a:p>
          <a:p>
            <a:pPr lvl="1"/>
            <a:r>
              <a:rPr lang="zh-CN" altLang="en-US" dirty="0"/>
              <a:t>能按照补码加减法计算公式计算两数的和</a:t>
            </a:r>
            <a:r>
              <a:rPr lang="en-US" altLang="zh-CN" dirty="0"/>
              <a:t>/</a:t>
            </a:r>
            <a:r>
              <a:rPr lang="zh-CN" altLang="en-US" dirty="0"/>
              <a:t>差</a:t>
            </a:r>
            <a:endParaRPr lang="en-US" altLang="zh-CN" dirty="0"/>
          </a:p>
          <a:p>
            <a:pPr lvl="1"/>
            <a:r>
              <a:rPr lang="zh-CN" altLang="en-US" dirty="0"/>
              <a:t>能说出补码加减法运算的好处</a:t>
            </a:r>
            <a:endParaRPr lang="en-US" altLang="zh-CN" dirty="0"/>
          </a:p>
          <a:p>
            <a:pPr lvl="1"/>
            <a:r>
              <a:rPr lang="zh-CN" altLang="en-US" dirty="0"/>
              <a:t>能阐述补码加减法运算的原理</a:t>
            </a:r>
            <a:endParaRPr lang="en-US" altLang="zh-CN" dirty="0"/>
          </a:p>
          <a:p>
            <a:pPr lvl="1"/>
            <a:r>
              <a:rPr lang="zh-CN" altLang="en-US" dirty="0"/>
              <a:t>能说明各标志位的生成方法</a:t>
            </a:r>
            <a:endParaRPr lang="en-US" altLang="zh-CN" dirty="0"/>
          </a:p>
          <a:p>
            <a:pPr lvl="1"/>
            <a:r>
              <a:rPr lang="zh-CN" altLang="en-US" dirty="0"/>
              <a:t>能说明什么是溢出及怎样判断溢出</a:t>
            </a:r>
            <a:endParaRPr lang="en-US" altLang="zh-CN" dirty="0"/>
          </a:p>
          <a:p>
            <a:pPr lvl="1"/>
            <a:r>
              <a:rPr lang="zh-CN" altLang="en-US" dirty="0"/>
              <a:t>能对</a:t>
            </a:r>
            <a:r>
              <a:rPr lang="en-US" altLang="zh-CN" dirty="0"/>
              <a:t>C</a:t>
            </a:r>
            <a:r>
              <a:rPr lang="zh-CN" altLang="en-US" dirty="0"/>
              <a:t>程序中的加减法运算的过程及结果进行分析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087" y="867610"/>
            <a:ext cx="11388858" cy="545893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先看一个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x=9, y=-6, z1, z2;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z1=</a:t>
            </a:r>
            <a:r>
              <a:rPr lang="en-US" altLang="zh-CN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z2=x-y;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endParaRPr lang="en-US" altLang="zh-CN" dirty="0">
              <a:solidFill>
                <a:srgbClr val="0033CC"/>
              </a:solidFill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问题：上述程序段中，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的机器数是什么？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的机器数是什么？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回答：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的机器数为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的机器数为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[y]</a:t>
            </a:r>
            <a:r>
              <a:rPr lang="zh-CN" altLang="en-US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baseline="-250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z1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的机器数为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z2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的机器数为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[x-y]</a:t>
            </a:r>
            <a:r>
              <a:rPr lang="zh-CN" altLang="en-US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因此，计算机中需要有一个电路，能够实现以下功能：</a:t>
            </a:r>
            <a:endParaRPr lang="zh-CN" altLang="en-US" dirty="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 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[y]</a:t>
            </a:r>
            <a:r>
              <a:rPr lang="zh-CN" altLang="en-US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[x-y]</a:t>
            </a:r>
            <a:r>
              <a:rPr lang="zh-CN" altLang="en-US" baseline="-25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zh-CN" altLang="en-US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根据补码定义，有如下公式：</a:t>
            </a:r>
            <a:endParaRPr lang="zh-CN" altLang="en-US" dirty="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aseline="-25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+x+y= 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+x+2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+y= 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baseline="-25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+[y]</a:t>
            </a:r>
            <a:r>
              <a:rPr lang="zh-CN" altLang="en-US" baseline="-25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 2</a:t>
            </a:r>
            <a:r>
              <a:rPr lang="en-US" altLang="zh-CN" baseline="30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[x-y]</a:t>
            </a:r>
            <a:r>
              <a:rPr lang="zh-CN" altLang="en-US" baseline="-25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+x-y= 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+x+2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-y= 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baseline="-25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+[-y]</a:t>
            </a:r>
            <a:r>
              <a:rPr lang="zh-CN" altLang="en-US" baseline="-25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 2</a:t>
            </a:r>
            <a:r>
              <a:rPr lang="en-US" altLang="zh-CN" baseline="30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484" name="Text Box 100"/>
          <p:cNvSpPr txBox="1">
            <a:spLocks noChangeArrowheads="1"/>
          </p:cNvSpPr>
          <p:nvPr/>
        </p:nvSpPr>
        <p:spPr bwMode="auto">
          <a:xfrm>
            <a:off x="6946901" y="1055579"/>
            <a:ext cx="4664075" cy="814388"/>
          </a:xfrm>
          <a:prstGeom prst="rect">
            <a:avLst/>
          </a:prstGeom>
          <a:solidFill>
            <a:srgbClr val="CC99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补码的定义    假定补码有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位，则：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100" baseline="-2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en-US" altLang="zh-CN" sz="2100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+X  </a:t>
            </a:r>
            <a:r>
              <a:rPr lang="zh-CN" altLang="en-US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en-US" altLang="zh-CN" sz="2100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,mod 2</a:t>
            </a:r>
            <a:r>
              <a:rPr lang="en-US" altLang="zh-CN" sz="2100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1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11870" y="3926903"/>
            <a:ext cx="2378075" cy="461304"/>
            <a:chOff x="9232901" y="4166568"/>
            <a:chExt cx="2378075" cy="461304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9232901" y="4200834"/>
              <a:ext cx="237807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u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100000"/>
                <a:buChar char="•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pt-BR" altLang="zh-CN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y]</a:t>
              </a:r>
              <a:r>
                <a:rPr lang="zh-CN" altLang="en-US" baseline="-25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en-US" altLang="zh-CN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=[y]</a:t>
              </a:r>
              <a:r>
                <a:rPr lang="zh-CN" altLang="en-US" baseline="-25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en-US" altLang="zh-CN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  <a:endParaRPr lang="en-US" altLang="zh-CN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10281444" y="4166568"/>
              <a:ext cx="280988" cy="158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补码加减法运算公式及运算部件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9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9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9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84" grpId="0" animBg="1"/>
    </p:bldLst>
  </p:timing>
</p:sld>
</file>

<file path=ppt/theme/theme1.xml><?xml version="1.0" encoding="utf-8"?>
<a:theme xmlns:a="http://schemas.openxmlformats.org/drawingml/2006/main" name="slide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lides">
      <a:majorFont>
        <a:latin typeface="Arial"/>
        <a:ea typeface="宋体"/>
        <a:cs typeface="Arial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2771</Words>
  <Application>WPS 演示</Application>
  <PresentationFormat>宽屏</PresentationFormat>
  <Paragraphs>520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AngsanaUPC</vt:lpstr>
      <vt:lpstr>Microsoft Sans Serif</vt:lpstr>
      <vt:lpstr>黑体</vt:lpstr>
      <vt:lpstr>Symbol</vt:lpstr>
      <vt:lpstr>Arial Unicode MS</vt:lpstr>
      <vt:lpstr>slides</vt:lpstr>
      <vt:lpstr>第 9 讲</vt:lpstr>
      <vt:lpstr>学习内容</vt:lpstr>
      <vt:lpstr>基本运算部件 </vt:lpstr>
      <vt:lpstr>全加器</vt:lpstr>
      <vt:lpstr>串行进位加法器</vt:lpstr>
      <vt:lpstr>带标志加法器</vt:lpstr>
      <vt:lpstr>学习内容</vt:lpstr>
      <vt:lpstr>补码加减法运算</vt:lpstr>
      <vt:lpstr>补码加减法运算公式及运算部件</vt:lpstr>
      <vt:lpstr>补码加减法运算公式及运算部件</vt:lpstr>
      <vt:lpstr>条件标志位（条件码CC）的生成与使用</vt:lpstr>
      <vt:lpstr>条件标志位（条件码CC）的生成与使用-CONTINUE</vt:lpstr>
      <vt:lpstr>整数加法举例</vt:lpstr>
      <vt:lpstr>整数减法举例</vt:lpstr>
      <vt:lpstr>整数减法举例</vt:lpstr>
      <vt:lpstr>回顾与练习</vt:lpstr>
      <vt:lpstr>学习内容</vt:lpstr>
      <vt:lpstr>ALU的构成及功能</vt:lpstr>
      <vt:lpstr>ALU的操作控制端</vt:lpstr>
    </vt:vector>
  </TitlesOfParts>
  <LinksUpToDate>false</LinksUpToDate>
  <SharedDoc>false</SharedDoc>
  <HyperlinksChanged>false</HyperlinksChanged>
  <AppVersion>14.0000</AppVersion>
  <Pages>33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cfyuan</dc:creator>
  <dc:subject>Basic Concepts</dc:subject>
  <cp:lastModifiedBy>张光建</cp:lastModifiedBy>
  <cp:revision>1067</cp:revision>
  <cp:lastPrinted>1998-05-11T16:40:00Z</cp:lastPrinted>
  <dcterms:created xsi:type="dcterms:W3CDTF">1996-09-09T11:21:00Z</dcterms:created>
  <dcterms:modified xsi:type="dcterms:W3CDTF">2021-09-03T03:39:57Z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21F06B6AC88B4C829FF875D80AEFC7F5</vt:lpwstr>
  </property>
  <property fmtid="{D5CDD505-2E9C-101B-9397-08002B2CF9AE}" pid="23" name="KSOProductBuildVer">
    <vt:lpwstr>2052-11.1.0.10700</vt:lpwstr>
  </property>
</Properties>
</file>