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35" r:id="rId3"/>
    <p:sldId id="528" r:id="rId4"/>
    <p:sldId id="536" r:id="rId5"/>
    <p:sldId id="537" r:id="rId6"/>
  </p:sldIdLst>
  <p:sldSz cx="12192000" cy="6858000"/>
  <p:notesSz cx="7099300" cy="10234295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3110D"/>
    <a:srgbClr val="008000"/>
    <a:srgbClr val="ED1611"/>
    <a:srgbClr val="FF3300"/>
    <a:srgbClr val="FFFF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6" autoAdjust="0"/>
    <p:restoredTop sz="88508" autoAdjust="0"/>
  </p:normalViewPr>
  <p:slideViewPr>
    <p:cSldViewPr snapToGrid="0">
      <p:cViewPr varScale="1">
        <p:scale>
          <a:sx n="78" d="100"/>
          <a:sy n="78" d="100"/>
        </p:scale>
        <p:origin x="902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74"/>
    </p:cViewPr>
  </p:sorterViewPr>
  <p:notesViewPr>
    <p:cSldViewPr snapToGrid="0">
      <p:cViewPr varScale="1">
        <p:scale>
          <a:sx n="42" d="100"/>
          <a:sy n="42" d="100"/>
        </p:scale>
        <p:origin x="-144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4938" y="644525"/>
            <a:ext cx="68437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4988" y="4859338"/>
            <a:ext cx="6116637" cy="46085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7546" tIns="47917" rIns="97546" bIns="47917" numCol="1" anchor="t" anchorCtr="0" compatLnSpc="1"/>
          <a:lstStyle/>
          <a:p>
            <a:pPr lvl="0"/>
            <a:r>
              <a:rPr lang="en-US" altLang="zh-CN" noProof="0"/>
              <a:t>We want this to be in font 11 and justify.</a:t>
            </a:r>
            <a:endParaRPr lang="en-US" altLang="zh-CN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29931" y="2153653"/>
            <a:ext cx="6191897" cy="745959"/>
          </a:xfrm>
          <a:solidFill>
            <a:srgbClr val="002060"/>
          </a:solidFill>
        </p:spPr>
        <p:txBody>
          <a:bodyPr anchor="b">
            <a:noAutofit/>
          </a:bodyPr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计算机组成原理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133F-29D0-45B3-AED5-BA31196E6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3205-6188-4A58-894C-51426C880AB1}" type="slidenum">
              <a:rPr lang="zh-CN" altLang="en-US" smtClean="0"/>
            </a:fld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-13176" y="1"/>
            <a:ext cx="12205175" cy="678656"/>
          </a:xfrm>
          <a:prstGeom prst="rect">
            <a:avLst/>
          </a:prstGeom>
          <a:solidFill>
            <a:srgbClr val="A4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176" y="11989"/>
            <a:ext cx="2847619" cy="666667"/>
          </a:xfrm>
          <a:prstGeom prst="rect">
            <a:avLst/>
          </a:prstGeom>
        </p:spPr>
      </p:pic>
      <p:sp>
        <p:nvSpPr>
          <p:cNvPr id="21" name="副标题 4"/>
          <p:cNvSpPr txBox="1"/>
          <p:nvPr userDrawn="1"/>
        </p:nvSpPr>
        <p:spPr bwMode="auto">
          <a:xfrm>
            <a:off x="3229931" y="4200341"/>
            <a:ext cx="8962068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</a:rPr>
              <a:t>重庆理工大学两江人工智能学院    张光建</a:t>
            </a:r>
            <a:endParaRPr lang="en-US" altLang="zh-CN" sz="2400" kern="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</a:rPr>
              <a:t>课程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</a:rPr>
              <a:t>QQ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</a:rPr>
              <a:t>群：</a:t>
            </a:r>
            <a:r>
              <a:rPr lang="en-US" altLang="zh-CN" sz="2400" u="sng" kern="0" dirty="0" smtClean="0">
                <a:solidFill>
                  <a:srgbClr val="FF0000"/>
                </a:solidFill>
              </a:rPr>
              <a:t>703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u="sng" kern="0" dirty="0" smtClean="0">
                <a:solidFill>
                  <a:srgbClr val="FF0000"/>
                </a:solidFill>
              </a:rPr>
              <a:t>357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400" u="sng" kern="0" dirty="0" smtClean="0">
                <a:solidFill>
                  <a:srgbClr val="FF0000"/>
                </a:solidFill>
              </a:rPr>
              <a:t>591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altLang="zh-CN" sz="2400" b="1" kern="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</a:t>
            </a:r>
            <a:r>
              <a:rPr lang="zh-CN" altLang="en-US" sz="2400" b="1" kern="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秋</a:t>
            </a:r>
            <a:r>
              <a:rPr lang="en-US" altLang="zh-CN" sz="2400" b="1" kern="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400" b="1" kern="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计算机组成</a:t>
            </a:r>
            <a:r>
              <a:rPr lang="zh-CN" altLang="en-US" sz="2400" b="1" kern="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</a:t>
            </a:r>
            <a:endParaRPr lang="en-US" altLang="zh-CN" sz="2400" b="1" kern="0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申请进群时提供学号和姓名，进群后按公告要求实名备注</a:t>
            </a:r>
            <a:endParaRPr lang="en-US" altLang="zh-CN" sz="2400" b="1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</a:rPr>
              <a:t>Tel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</a:rPr>
              <a:t>：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</a:rPr>
              <a:t>19942224636</a:t>
            </a:r>
            <a:endParaRPr lang="zh-CN" altLang="en-US" sz="2400" kern="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133F-29D0-45B3-AED5-BA31196E6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3205-6188-4A58-894C-51426C880A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133F-29D0-45B3-AED5-BA31196E6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3205-6188-4A58-894C-51426C880A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386" y="243294"/>
            <a:ext cx="11139014" cy="499632"/>
          </a:xfrm>
        </p:spPr>
        <p:txBody>
          <a:bodyPr>
            <a:norm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386" y="839035"/>
            <a:ext cx="11139014" cy="4351338"/>
          </a:xfrm>
        </p:spPr>
        <p:txBody>
          <a:bodyPr/>
          <a:lstStyle>
            <a:lvl1pPr marL="228600" indent="-228600">
              <a:lnSpc>
                <a:spcPct val="120000"/>
              </a:lnSpc>
              <a:def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38200" indent="-342900">
              <a:def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203200" lvl="0" indent="-2032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Pct val="100000"/>
              <a:buChar char="°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685800" lvl="1" indent="-19050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•"/>
            </a:pPr>
            <a:r>
              <a:rPr lang="zh-CN" altLang="en-US" dirty="0"/>
              <a:t>第二级</a:t>
            </a:r>
            <a:endParaRPr lang="zh-CN" altLang="en-US" dirty="0"/>
          </a:p>
          <a:p>
            <a:pPr marL="1257300" lvl="2" indent="-34290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-"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133F-29D0-45B3-AED5-BA31196E6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3205-6188-4A58-894C-51426C880AB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541867" y="708347"/>
            <a:ext cx="110405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133F-29D0-45B3-AED5-BA31196E6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3205-6188-4A58-894C-51426C880A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133F-29D0-45B3-AED5-BA31196E6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3205-6188-4A58-894C-51426C880A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133F-29D0-45B3-AED5-BA31196E6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3205-6188-4A58-894C-51426C880A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133F-29D0-45B3-AED5-BA31196E6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3205-6188-4A58-894C-51426C880A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133F-29D0-45B3-AED5-BA31196E6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3205-6188-4A58-894C-51426C880A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133F-29D0-45B3-AED5-BA31196E6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3205-6188-4A58-894C-51426C880A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133F-29D0-45B3-AED5-BA31196E6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3205-6188-4A58-894C-51426C880A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5133F-29D0-45B3-AED5-BA31196E6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23205-6188-4A58-894C-51426C880A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课程目的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558" y="863601"/>
            <a:ext cx="11022842" cy="5314275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 smtClean="0"/>
              <a:t>学习</a:t>
            </a:r>
            <a:r>
              <a:rPr lang="zh-CN" altLang="zh-CN" dirty="0" smtClean="0"/>
              <a:t>计算机系统</a:t>
            </a:r>
            <a:r>
              <a:rPr lang="zh-CN" altLang="en-US" dirty="0"/>
              <a:t>中有关</a:t>
            </a:r>
            <a:r>
              <a:rPr lang="zh-CN" altLang="zh-CN" dirty="0"/>
              <a:t>硬件的基本概念</a:t>
            </a:r>
            <a:r>
              <a:rPr lang="zh-CN" altLang="en-US" dirty="0"/>
              <a:t>和</a:t>
            </a:r>
            <a:r>
              <a:rPr lang="zh-CN" altLang="zh-CN" dirty="0"/>
              <a:t>基本原理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培养计算机系统能力，提升程序调试及程序优化能力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661652" y="1268364"/>
          <a:ext cx="9144000" cy="4689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1462"/>
                <a:gridCol w="5384166"/>
                <a:gridCol w="2008372"/>
              </a:tblGrid>
              <a:tr h="588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序号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</a:rPr>
                        <a:t>课程内容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</a:rPr>
                        <a:t>讲授学时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88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</a:rPr>
                        <a:t>计算机系统概述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3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88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</a:rPr>
                        <a:t>数据的机器级表示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9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88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3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</a:rPr>
                        <a:t>运算方法和运算部件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8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88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4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</a:rPr>
                        <a:t>指令系统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8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88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5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</a:rPr>
                        <a:t>中央处理器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8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88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6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</a:rPr>
                        <a:t>存储器分层体系结构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4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714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7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</a:rPr>
                        <a:t>互连及输入输出组织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8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73161" y="6283732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注：授课学时可能根据实际情况调整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考试方式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08389" y="964367"/>
          <a:ext cx="10609007" cy="5612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9304"/>
                <a:gridCol w="8809703"/>
              </a:tblGrid>
              <a:tr h="12843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400" b="1" kern="100" dirty="0" smtClean="0">
                          <a:effectLst/>
                        </a:rPr>
                        <a:t>课程最终</a:t>
                      </a:r>
                      <a:endParaRPr lang="zh-CN" altLang="zh-CN" sz="2400" b="1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400" b="1" kern="100" dirty="0" smtClean="0">
                          <a:effectLst/>
                        </a:rPr>
                        <a:t>成绩组成</a:t>
                      </a:r>
                      <a:endParaRPr lang="zh-CN" altLang="zh-CN" sz="2400" b="1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0544" marR="60544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400" b="1" kern="100" dirty="0" smtClean="0">
                          <a:effectLst/>
                        </a:rPr>
                        <a:t>课程最终成绩</a:t>
                      </a:r>
                      <a:r>
                        <a:rPr lang="en-US" altLang="zh-CN" sz="2400" b="1" kern="100" dirty="0" smtClean="0">
                          <a:effectLst/>
                        </a:rPr>
                        <a:t> = </a:t>
                      </a:r>
                      <a:r>
                        <a:rPr lang="zh-CN" altLang="zh-CN" sz="2400" b="1" kern="100" dirty="0" smtClean="0">
                          <a:effectLst/>
                        </a:rPr>
                        <a:t>平时成绩（</a:t>
                      </a:r>
                      <a:r>
                        <a:rPr lang="en-US" altLang="zh-CN" sz="2400" b="1" kern="100" dirty="0" smtClean="0">
                          <a:effectLst/>
                        </a:rPr>
                        <a:t>40%</a:t>
                      </a:r>
                      <a:r>
                        <a:rPr lang="zh-CN" altLang="zh-CN" sz="2400" b="1" kern="100" dirty="0" smtClean="0">
                          <a:effectLst/>
                        </a:rPr>
                        <a:t>）</a:t>
                      </a:r>
                      <a:r>
                        <a:rPr lang="en-US" altLang="zh-CN" sz="2400" b="1" kern="100" dirty="0" smtClean="0">
                          <a:effectLst/>
                        </a:rPr>
                        <a:t>+ </a:t>
                      </a:r>
                      <a:r>
                        <a:rPr lang="zh-CN" altLang="zh-CN" sz="2400" b="1" kern="100" dirty="0" smtClean="0">
                          <a:effectLst/>
                        </a:rPr>
                        <a:t>结业考核成绩（</a:t>
                      </a:r>
                      <a:r>
                        <a:rPr lang="en-US" altLang="zh-CN" sz="2400" b="1" kern="100" dirty="0" smtClean="0">
                          <a:effectLst/>
                        </a:rPr>
                        <a:t>60%</a:t>
                      </a:r>
                      <a:r>
                        <a:rPr lang="zh-CN" altLang="zh-CN" sz="2400" b="1" kern="100" dirty="0" smtClean="0">
                          <a:effectLst/>
                        </a:rPr>
                        <a:t>）</a:t>
                      </a:r>
                      <a:endParaRPr lang="zh-CN" altLang="zh-CN" sz="2400" b="1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0544" marR="60544" marT="0" marB="0" anchor="ctr"/>
                </a:tc>
              </a:tr>
              <a:tr h="1306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平时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成绩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评定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544" marR="6054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1.</a:t>
                      </a:r>
                      <a:r>
                        <a:rPr lang="zh-CN" sz="2400" b="1" kern="100" dirty="0">
                          <a:effectLst/>
                        </a:rPr>
                        <a:t>课外作业：在数据的机器级表示、指令系统、中央处理器各布置</a:t>
                      </a:r>
                      <a:r>
                        <a:rPr lang="en-US" sz="2400" b="1" kern="100" dirty="0">
                          <a:effectLst/>
                        </a:rPr>
                        <a:t>1</a:t>
                      </a:r>
                      <a:r>
                        <a:rPr lang="zh-CN" sz="2400" b="1" kern="100" dirty="0">
                          <a:effectLst/>
                        </a:rPr>
                        <a:t>次课外作业，共</a:t>
                      </a:r>
                      <a:r>
                        <a:rPr lang="en-US" sz="2400" b="1" kern="100" dirty="0">
                          <a:effectLst/>
                        </a:rPr>
                        <a:t>3</a:t>
                      </a:r>
                      <a:r>
                        <a:rPr lang="zh-CN" sz="2400" b="1" kern="100" dirty="0">
                          <a:effectLst/>
                        </a:rPr>
                        <a:t>次。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2.</a:t>
                      </a:r>
                      <a:r>
                        <a:rPr lang="zh-CN" sz="2400" b="1" kern="100" dirty="0">
                          <a:effectLst/>
                        </a:rPr>
                        <a:t>课堂作业：在运算方法和运算部件、存储器分层体系结构、互连及输入输出组织各安排</a:t>
                      </a:r>
                      <a:r>
                        <a:rPr lang="en-US" sz="2400" b="1" kern="100" dirty="0">
                          <a:effectLst/>
                        </a:rPr>
                        <a:t>1</a:t>
                      </a:r>
                      <a:r>
                        <a:rPr lang="zh-CN" sz="2400" b="1" kern="100" dirty="0">
                          <a:effectLst/>
                        </a:rPr>
                        <a:t>次课堂测验，共</a:t>
                      </a:r>
                      <a:r>
                        <a:rPr lang="en-US" sz="2400" b="1" kern="100" dirty="0">
                          <a:effectLst/>
                        </a:rPr>
                        <a:t>3</a:t>
                      </a:r>
                      <a:r>
                        <a:rPr lang="zh-CN" sz="2400" b="1" kern="100" dirty="0">
                          <a:effectLst/>
                        </a:rPr>
                        <a:t>次。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544" marR="60544" marT="0" marB="0" anchor="ctr"/>
                </a:tc>
              </a:tr>
              <a:tr h="28649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课程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结业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考核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544" marR="6054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按数据的机器级表示（</a:t>
                      </a:r>
                      <a:r>
                        <a:rPr lang="en-US" sz="2400" b="1" kern="100" dirty="0">
                          <a:effectLst/>
                        </a:rPr>
                        <a:t>30%</a:t>
                      </a:r>
                      <a:r>
                        <a:rPr lang="zh-CN" sz="2400" b="1" kern="100" dirty="0">
                          <a:effectLst/>
                        </a:rPr>
                        <a:t>）、运算方法和运算部件（</a:t>
                      </a:r>
                      <a:r>
                        <a:rPr lang="en-US" sz="2400" b="1" kern="100" dirty="0">
                          <a:effectLst/>
                        </a:rPr>
                        <a:t>20%</a:t>
                      </a:r>
                      <a:r>
                        <a:rPr lang="zh-CN" sz="2400" b="1" kern="100" dirty="0">
                          <a:effectLst/>
                        </a:rPr>
                        <a:t>）、指令系统（</a:t>
                      </a:r>
                      <a:r>
                        <a:rPr lang="en-US" sz="2400" b="1" kern="100" dirty="0">
                          <a:effectLst/>
                        </a:rPr>
                        <a:t>20%</a:t>
                      </a:r>
                      <a:r>
                        <a:rPr lang="zh-CN" sz="2400" b="1" kern="100" dirty="0">
                          <a:effectLst/>
                        </a:rPr>
                        <a:t>）、存储器分层体系结构（</a:t>
                      </a:r>
                      <a:r>
                        <a:rPr lang="en-US" sz="2400" b="1" kern="100" dirty="0">
                          <a:effectLst/>
                        </a:rPr>
                        <a:t>10%</a:t>
                      </a:r>
                      <a:r>
                        <a:rPr lang="zh-CN" sz="2400" b="1" kern="100" dirty="0">
                          <a:effectLst/>
                        </a:rPr>
                        <a:t>）、中央处理器（</a:t>
                      </a:r>
                      <a:r>
                        <a:rPr lang="en-US" sz="2400" b="1" kern="100" dirty="0">
                          <a:effectLst/>
                        </a:rPr>
                        <a:t>10%</a:t>
                      </a:r>
                      <a:r>
                        <a:rPr lang="zh-CN" sz="2400" b="1" kern="100" dirty="0">
                          <a:effectLst/>
                        </a:rPr>
                        <a:t>）、互连及输入输出组织（</a:t>
                      </a:r>
                      <a:r>
                        <a:rPr lang="en-US" sz="2400" b="1" kern="100" dirty="0">
                          <a:effectLst/>
                        </a:rPr>
                        <a:t>10%</a:t>
                      </a:r>
                      <a:r>
                        <a:rPr lang="zh-CN" sz="2400" b="1" kern="100" dirty="0">
                          <a:effectLst/>
                        </a:rPr>
                        <a:t>）</a:t>
                      </a:r>
                      <a:r>
                        <a:rPr lang="en-US" sz="2400" b="1" kern="100" dirty="0">
                          <a:effectLst/>
                        </a:rPr>
                        <a:t>6</a:t>
                      </a:r>
                      <a:r>
                        <a:rPr lang="zh-CN" sz="2400" b="1" kern="100" dirty="0">
                          <a:effectLst/>
                        </a:rPr>
                        <a:t>个知识模块出题，每个知识模块包括简答题（</a:t>
                      </a:r>
                      <a:r>
                        <a:rPr lang="en-US" sz="2400" b="1" kern="100" dirty="0">
                          <a:effectLst/>
                        </a:rPr>
                        <a:t>20%</a:t>
                      </a:r>
                      <a:r>
                        <a:rPr lang="zh-CN" sz="2400" b="1" kern="100" dirty="0">
                          <a:effectLst/>
                        </a:rPr>
                        <a:t>）、计算题或绘图题或编程题（</a:t>
                      </a:r>
                      <a:r>
                        <a:rPr lang="en-US" sz="2400" b="1" kern="100" dirty="0">
                          <a:effectLst/>
                        </a:rPr>
                        <a:t>80%</a:t>
                      </a:r>
                      <a:r>
                        <a:rPr lang="zh-CN" sz="2400" b="1" kern="100" dirty="0">
                          <a:effectLst/>
                        </a:rPr>
                        <a:t>）。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544" marR="60544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WPS 演示</Application>
  <PresentationFormat>宽屏</PresentationFormat>
  <Paragraphs>80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微软雅黑</vt:lpstr>
      <vt:lpstr>Arial Unicode MS</vt:lpstr>
      <vt:lpstr>Calibri Light</vt:lpstr>
      <vt:lpstr>Calibri</vt:lpstr>
      <vt:lpstr>Office 主题</vt:lpstr>
      <vt:lpstr>计算机组成原理</vt:lpstr>
      <vt:lpstr>课程目的</vt:lpstr>
      <vt:lpstr>课程内容</vt:lpstr>
      <vt:lpstr>考试方式</vt:lpstr>
    </vt:vector>
  </TitlesOfParts>
  <LinksUpToDate>false</LinksUpToDate>
  <SharedDoc>false</SharedDoc>
  <HyperlinksChanged>false</HyperlinksChanged>
  <AppVersion>14.0000</AppVersion>
  <Pages>33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cfyuan</dc:creator>
  <dc:subject>Basic Concepts</dc:subject>
  <cp:lastModifiedBy>张光建</cp:lastModifiedBy>
  <cp:revision>596</cp:revision>
  <cp:lastPrinted>1998-05-11T16:40:00Z</cp:lastPrinted>
  <dcterms:created xsi:type="dcterms:W3CDTF">1996-09-09T11:21:00Z</dcterms:created>
  <dcterms:modified xsi:type="dcterms:W3CDTF">2021-09-03T03:07:13Z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  <property fmtid="{D5CDD505-2E9C-101B-9397-08002B2CF9AE}" pid="22" name="ICV">
    <vt:lpwstr>E0425302AE984831A098AB37FE7956BE</vt:lpwstr>
  </property>
  <property fmtid="{D5CDD505-2E9C-101B-9397-08002B2CF9AE}" pid="23" name="KSOProductBuildVer">
    <vt:lpwstr>2052-11.1.0.10700</vt:lpwstr>
  </property>
</Properties>
</file>