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353" r:id="rId2"/>
    <p:sldId id="354" r:id="rId3"/>
    <p:sldId id="355" r:id="rId4"/>
    <p:sldId id="479" r:id="rId5"/>
    <p:sldId id="432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376" r:id="rId18"/>
    <p:sldId id="480" r:id="rId19"/>
    <p:sldId id="445" r:id="rId20"/>
    <p:sldId id="446" r:id="rId21"/>
    <p:sldId id="447" r:id="rId22"/>
    <p:sldId id="448" r:id="rId23"/>
    <p:sldId id="449" r:id="rId24"/>
    <p:sldId id="450" r:id="rId25"/>
    <p:sldId id="461" r:id="rId26"/>
    <p:sldId id="463" r:id="rId27"/>
    <p:sldId id="464" r:id="rId28"/>
    <p:sldId id="462" r:id="rId29"/>
    <p:sldId id="451" r:id="rId30"/>
    <p:sldId id="452" r:id="rId31"/>
    <p:sldId id="453" r:id="rId32"/>
    <p:sldId id="454" r:id="rId33"/>
    <p:sldId id="455" r:id="rId34"/>
    <p:sldId id="465" r:id="rId35"/>
    <p:sldId id="456" r:id="rId36"/>
    <p:sldId id="457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58" r:id="rId46"/>
    <p:sldId id="482" r:id="rId47"/>
    <p:sldId id="474" r:id="rId48"/>
    <p:sldId id="475" r:id="rId49"/>
    <p:sldId id="459" r:id="rId50"/>
    <p:sldId id="460" r:id="rId51"/>
    <p:sldId id="477" r:id="rId52"/>
    <p:sldId id="476" r:id="rId53"/>
    <p:sldId id="478" r:id="rId54"/>
    <p:sldId id="326" r:id="rId55"/>
    <p:sldId id="423" r:id="rId56"/>
    <p:sldId id="373" r:id="rId57"/>
    <p:sldId id="374" r:id="rId58"/>
    <p:sldId id="327" r:id="rId59"/>
    <p:sldId id="377" r:id="rId60"/>
    <p:sldId id="481" r:id="rId61"/>
    <p:sldId id="405" r:id="rId62"/>
    <p:sldId id="406" r:id="rId63"/>
    <p:sldId id="407" r:id="rId64"/>
    <p:sldId id="408" r:id="rId65"/>
    <p:sldId id="425" r:id="rId66"/>
    <p:sldId id="342" r:id="rId67"/>
    <p:sldId id="343" r:id="rId68"/>
    <p:sldId id="344" r:id="rId69"/>
    <p:sldId id="345" r:id="rId70"/>
    <p:sldId id="346" r:id="rId71"/>
    <p:sldId id="347" r:id="rId72"/>
    <p:sldId id="428" r:id="rId73"/>
    <p:sldId id="429" r:id="rId74"/>
    <p:sldId id="430" r:id="rId75"/>
    <p:sldId id="431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571463-D4B9-4758-8D47-91D38F39F5EB}">
          <p14:sldIdLst>
            <p14:sldId id="353"/>
            <p14:sldId id="354"/>
            <p14:sldId id="355"/>
            <p14:sldId id="479"/>
            <p14:sldId id="432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376"/>
            <p14:sldId id="480"/>
          </p14:sldIdLst>
        </p14:section>
        <p14:section name="无标题节" id="{BD0BD7AC-5EFD-48C0-8DCA-B2FFEBE4D8A2}">
          <p14:sldIdLst>
            <p14:sldId id="445"/>
            <p14:sldId id="446"/>
            <p14:sldId id="447"/>
            <p14:sldId id="448"/>
            <p14:sldId id="449"/>
            <p14:sldId id="450"/>
            <p14:sldId id="461"/>
            <p14:sldId id="463"/>
            <p14:sldId id="464"/>
            <p14:sldId id="462"/>
            <p14:sldId id="451"/>
            <p14:sldId id="452"/>
            <p14:sldId id="453"/>
            <p14:sldId id="454"/>
            <p14:sldId id="455"/>
            <p14:sldId id="465"/>
            <p14:sldId id="456"/>
            <p14:sldId id="457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58"/>
            <p14:sldId id="482"/>
            <p14:sldId id="474"/>
            <p14:sldId id="475"/>
            <p14:sldId id="459"/>
            <p14:sldId id="460"/>
            <p14:sldId id="477"/>
            <p14:sldId id="476"/>
            <p14:sldId id="478"/>
            <p14:sldId id="326"/>
            <p14:sldId id="423"/>
            <p14:sldId id="373"/>
            <p14:sldId id="374"/>
            <p14:sldId id="327"/>
            <p14:sldId id="377"/>
            <p14:sldId id="481"/>
            <p14:sldId id="405"/>
            <p14:sldId id="406"/>
            <p14:sldId id="407"/>
            <p14:sldId id="408"/>
            <p14:sldId id="425"/>
            <p14:sldId id="342"/>
            <p14:sldId id="343"/>
            <p14:sldId id="344"/>
            <p14:sldId id="345"/>
            <p14:sldId id="346"/>
            <p14:sldId id="34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FF9900"/>
    <a:srgbClr val="CC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F064A043-96C1-46DE-9AB3-F9EB3C17D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21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6BFE289-CD96-44B1-A78F-C33C42A83B94}" type="slidenum">
              <a:rPr kumimoji="1" lang="en-US" altLang="zh-CN" sz="1200" b="0" smtClean="0"/>
              <a:pPr/>
              <a:t>1</a:t>
            </a:fld>
            <a:endParaRPr kumimoji="1" lang="en-US" altLang="zh-CN" sz="1200" b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65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42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15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64A043-96C1-46DE-9AB3-F9EB3C17DB9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38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56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646A5C1-4C36-4E83-A404-9654183B0326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C3304F-CBD3-45B3-A31E-A14033704579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4334F-7A93-4EBF-BFF5-7B4E40A991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CC62B7-1212-4774-9716-5E89600622D0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A2BF8-242E-40F6-AF34-608DBF5941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FD468-D85E-44B5-B6E2-4D219A62E191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CED9A-01C9-4389-8001-D4212F5107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32DB-A088-4D80-8F7A-1CFA6D2C4F6C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72433-B214-4F39-999B-A73C612983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E42700-3A48-43A1-8121-0D87FF5A540C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91513-85C9-4F96-97AB-1AC6E44A56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DC0F0A-1BC8-4C6A-B7BE-4831E3ADE6F3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4925C-55C0-4E12-B5A0-07E3F38038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21A340-5EB7-41CD-8638-370B92F09C4A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59047-D122-4E8C-A317-7A480BDEDF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3ED01-AF4E-49A0-8885-D491CA8CB826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E4CD6-C259-4BCC-9F7D-4ABEE3217D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CE622451-4721-4E8F-9C78-272E304A3266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43492-5C7B-43B4-A95D-0053435BBB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C6697C-69CF-4A8C-8B7C-6B8FAFD53AB7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A65839F-99E2-4782-9B0D-08751AC792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986BF5-5BDE-4755-81C3-CF4A86A404C8}" type="datetime3">
              <a:rPr lang="zh-CN" altLang="en-US" smtClean="0"/>
              <a:t>2020年3月31日星期二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电子科技大学计算机学院 黄迪明 胡德昆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760411-BB4B-462B-AC3C-F1493BA91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443663" y="6200775"/>
            <a:ext cx="54133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7127875" y="6237288"/>
            <a:ext cx="468313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auto">
          <a:xfrm>
            <a:off x="7740650" y="6237288"/>
            <a:ext cx="115252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slide" Target="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水滴"/>
          <p:cNvSpPr>
            <a:spLocks noGrp="1" noChangeArrowheads="1"/>
          </p:cNvSpPr>
          <p:nvPr>
            <p:ph type="ctrTitle"/>
          </p:nvPr>
        </p:nvSpPr>
        <p:spPr>
          <a:xfrm>
            <a:off x="179512" y="1412776"/>
            <a:ext cx="8748464" cy="914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4</a:t>
            </a: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章 选择结构程序设计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4652963"/>
            <a:ext cx="5227638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R="0">
              <a:buFont typeface="Arial" pitchFamily="34" charset="0"/>
              <a:buNone/>
            </a:pPr>
            <a:r>
              <a:rPr lang="zh-CN" altLang="en-US" b="1">
                <a:solidFill>
                  <a:srgbClr val="0033CC"/>
                </a:solidFill>
                <a:latin typeface="华文行楷" pitchFamily="2" charset="-122"/>
                <a:ea typeface="华文行楷" pitchFamily="2" charset="-122"/>
              </a:rPr>
              <a:t>重庆理工大学计算机学院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2771775" y="3068638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华文隶书" pitchFamily="2" charset="-122"/>
                <a:ea typeface="华文隶书" pitchFamily="2" charset="-122"/>
              </a:rPr>
              <a:t>主讲教师：李娅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97531" y="476672"/>
            <a:ext cx="8208267" cy="435648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逻辑表达式 ！（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 &lt;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逻辑表达式（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 &gt;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&amp;&amp;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8 &lt;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逻辑表达式（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 &gt;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||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8 &lt;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逻辑表达式（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 &lt;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||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8 &gt;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逻辑表达式（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 &lt; 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&amp;&amp;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—10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逻辑表达式 ！’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a’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48BF44-56FA-4CC7-BE8B-126DC76AD492}" type="slidenum">
              <a:rPr lang="en-US" altLang="zh-CN" sz="1400" b="0"/>
              <a:pPr eaLnBrk="1" hangingPunct="1"/>
              <a:t>10</a:t>
            </a:fld>
            <a:endParaRPr lang="en-US" altLang="zh-CN" sz="1400" b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272300" y="1323114"/>
            <a:ext cx="1627369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求值短路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72300" y="2646738"/>
            <a:ext cx="1627369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求值短路</a:t>
            </a:r>
          </a:p>
        </p:txBody>
      </p:sp>
      <p:sp>
        <p:nvSpPr>
          <p:cNvPr id="15" name="矩形 14"/>
          <p:cNvSpPr/>
          <p:nvPr/>
        </p:nvSpPr>
        <p:spPr>
          <a:xfrm>
            <a:off x="5118264" y="656692"/>
            <a:ext cx="585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0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545820" y="1323114"/>
            <a:ext cx="518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0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6531362" y="1960194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 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31362" y="2651876"/>
            <a:ext cx="441724" cy="538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119787" y="3392996"/>
            <a:ext cx="547749" cy="538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62162" y="4077072"/>
            <a:ext cx="412383" cy="538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0 </a:t>
            </a:r>
            <a:endParaRPr lang="zh-CN" alt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63189" y="4949495"/>
            <a:ext cx="6610327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求值短路的两种情况：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0&amp;&amp;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？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1||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980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6" grpId="0"/>
      <p:bldP spid="17" grpId="0"/>
      <p:bldP spid="18" grpId="0"/>
      <p:bldP spid="19" grpId="0"/>
      <p:bldP spid="20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5F0A565-7EFE-4816-87BF-771035862D42}" type="slidenum">
              <a:rPr lang="en-US" altLang="zh-CN" sz="1400" b="0"/>
              <a:pPr eaLnBrk="1" hangingPunct="1"/>
              <a:t>11</a:t>
            </a:fld>
            <a:endParaRPr lang="en-US" altLang="zh-CN" sz="1400" b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12676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  <a:cs typeface="+mn-cs"/>
              </a:rPr>
              <a:t>求值短路分析：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44441" y="1520788"/>
            <a:ext cx="3919547" cy="187960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/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 = -1,  b = -1</a:t>
            </a:r>
            <a:r>
              <a:rPr lang="zh-CN" altLang="en-US" sz="2400" dirty="0"/>
              <a:t>；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</a:t>
            </a:r>
            <a:r>
              <a:rPr lang="en-US" altLang="zh-CN" sz="2400" dirty="0"/>
              <a:t>++a&amp;&amp;++b  </a:t>
            </a:r>
            <a:r>
              <a:rPr lang="zh-CN" altLang="en-US" sz="2400" dirty="0"/>
              <a:t>求 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的值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</a:t>
            </a:r>
            <a:r>
              <a:rPr lang="en-US" altLang="zh-CN" sz="2400" dirty="0"/>
              <a:t>++a||++b </a:t>
            </a:r>
            <a:r>
              <a:rPr lang="zh-CN" altLang="en-US" sz="2400" dirty="0"/>
              <a:t>求 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的值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216100" y="2216698"/>
            <a:ext cx="313939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a=0, b= -1 (</a:t>
            </a:r>
            <a:r>
              <a:rPr lang="zh-CN" altLang="en-US" sz="2400" dirty="0">
                <a:solidFill>
                  <a:srgbClr val="FF0000"/>
                </a:solidFill>
              </a:rPr>
              <a:t>求值短路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216102" y="2931365"/>
            <a:ext cx="1707171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a=0, b=0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44441" y="3717032"/>
            <a:ext cx="3919547" cy="187960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/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 = 0,  b = 0</a:t>
            </a:r>
            <a:r>
              <a:rPr lang="zh-CN" altLang="en-US" sz="2400" dirty="0"/>
              <a:t>；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</a:t>
            </a:r>
            <a:r>
              <a:rPr lang="en-US" altLang="zh-CN" sz="2400" dirty="0"/>
              <a:t>++a&amp;&amp;++b  </a:t>
            </a:r>
            <a:r>
              <a:rPr lang="zh-CN" altLang="en-US" sz="2400" dirty="0"/>
              <a:t>求 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的值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</a:t>
            </a:r>
            <a:r>
              <a:rPr lang="en-US" altLang="zh-CN" sz="2400" dirty="0"/>
              <a:t>++a||++b </a:t>
            </a:r>
            <a:r>
              <a:rPr lang="zh-CN" altLang="en-US" sz="2400" dirty="0"/>
              <a:t>求 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的值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68502" y="5028287"/>
            <a:ext cx="313939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a=1, b= 0 (</a:t>
            </a:r>
            <a:r>
              <a:rPr lang="zh-CN" altLang="en-US" sz="2400" dirty="0">
                <a:solidFill>
                  <a:srgbClr val="FF0000"/>
                </a:solidFill>
              </a:rPr>
              <a:t>求值短路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68502" y="4440213"/>
            <a:ext cx="1707171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a=1, b=1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261400" y="152636"/>
            <a:ext cx="3628545" cy="9541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求值短路的两种情况：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0&amp;&amp;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？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1||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91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36" grpId="0" autoUpdateAnimBg="0"/>
      <p:bldP spid="120837" grpId="0" autoUpdateAnimBg="0"/>
      <p:bldP spid="9" grpId="0" animBg="1" autoUpdateAnimBg="0"/>
      <p:bldP spid="10" grpId="0" autoUpdateAnimBg="0"/>
      <p:bldP spid="11" grpId="0" autoUpdateAnimBg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376772"/>
            <a:ext cx="8208267" cy="4356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判断整型变量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是否在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之间：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5&lt;x&lt;10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5&lt;x&amp;&amp;x&lt;10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判断一个字符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是否是小写字母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: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‘a’&lt;=c&lt;=‘z’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c&gt;=‘a’&amp;&amp;c&lt;=‘z’</a:t>
            </a: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48BF44-56FA-4CC7-BE8B-126DC76AD492}" type="slidenum">
              <a:rPr lang="en-US" altLang="zh-CN" sz="1400" b="0"/>
              <a:pPr eaLnBrk="1" hangingPunct="1"/>
              <a:t>12</a:t>
            </a:fld>
            <a:endParaRPr lang="en-US" altLang="zh-CN" sz="1400" b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15035" y="554617"/>
            <a:ext cx="4928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关系、逻辑运算的综合应用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539971" y="1905195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976684" y="2708920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4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</a:t>
            </a:r>
            <a:endParaRPr kumimoji="1" lang="en-US" altLang="zh-CN" sz="48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44271" y="3918721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61001" y="4819104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4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</a:t>
            </a:r>
            <a:endParaRPr kumimoji="1" lang="en-US" altLang="zh-CN" sz="48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42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40308" y="1268760"/>
            <a:ext cx="7772400" cy="122413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条件运算符（ </a:t>
            </a:r>
            <a:r>
              <a:rPr lang="zh-CN" altLang="en-US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）是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语言中惟一的一个</a:t>
            </a:r>
            <a:r>
              <a: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三目运算符</a:t>
            </a:r>
            <a:endParaRPr lang="en-US" altLang="zh-CN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其表达式的一般形式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: </a:t>
            </a: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A494F8-B314-4040-AB19-C647362C3398}" type="slidenum">
              <a:rPr lang="en-US" altLang="zh-CN" sz="1400" b="0"/>
              <a:pPr eaLnBrk="1" hangingPunct="1"/>
              <a:t>13</a:t>
            </a:fld>
            <a:endParaRPr lang="en-US" altLang="zh-CN" sz="1400" b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40308" y="569120"/>
            <a:ext cx="680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4.1.3 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条件运算符和条件表达式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151620" y="2589244"/>
            <a:ext cx="642836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操作数 </a:t>
            </a:r>
            <a:r>
              <a:rPr lang="en-US" altLang="zh-CN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  </a:t>
            </a: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？ 操作数</a:t>
            </a:r>
            <a:r>
              <a:rPr lang="en-US" altLang="zh-CN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2   </a:t>
            </a:r>
            <a:r>
              <a:rPr lang="zh-CN" altLang="en-US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操作数</a:t>
            </a:r>
            <a:r>
              <a:rPr lang="en-US" altLang="zh-CN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3 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1493" y="3465004"/>
            <a:ext cx="83296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执行过程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为：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先求解操作数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的逻辑值，值为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“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真”，则求解操作数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                    值为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“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假”，则求解操作数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331640" y="5445224"/>
            <a:ext cx="6732840" cy="7386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语言中， 任意非零值为真； 零为假。 </a:t>
            </a:r>
          </a:p>
        </p:txBody>
      </p:sp>
    </p:spTree>
    <p:extLst>
      <p:ext uri="{BB962C8B-B14F-4D97-AF65-F5344CB8AC3E}">
        <p14:creationId xmlns:p14="http://schemas.microsoft.com/office/powerpoint/2010/main" val="16066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476672"/>
            <a:ext cx="8784976" cy="5832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条件运算符的优先级高于赋值运算符，但低于算术运算符、关系运算符及逻辑运算符。</a:t>
            </a:r>
            <a:endParaRPr lang="en-US" altLang="zh-CN" sz="24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9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我们来看一个例子：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 			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y = x &gt;=60 ? ‘P’ : ‘F’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思考：赋值、条件、关系的优先级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y =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x &gt;=60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? ‘P’ : ‘F’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）如果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大于或等于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60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，则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y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的值‘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P’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，表达式的值为‘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P’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；</a:t>
            </a:r>
            <a:endParaRPr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）如果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小于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60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，则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y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的值‘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F’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，表达式的值为‘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F’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3237F38-904F-4D33-926B-C5C8349EAE05}" type="slidenum">
              <a:rPr lang="en-US" altLang="zh-CN" sz="1400" b="0"/>
              <a:pPr eaLnBrk="1" hangingPunct="1"/>
              <a:t>14</a:t>
            </a:fld>
            <a:endParaRPr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40264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584684"/>
            <a:ext cx="8173219" cy="41044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条件运算符为右结合，即“自右向左”。</a:t>
            </a:r>
            <a:endParaRPr lang="en-US" altLang="zh-CN" sz="28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例如：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x &gt; y ? x : y &gt; z ? y : z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相当于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 x </a:t>
            </a:r>
            <a:r>
              <a:rPr lang="en-US" altLang="zh-CN" sz="2800" b="1">
                <a:latin typeface="隶书" pitchFamily="49" charset="-122"/>
                <a:ea typeface="隶书" pitchFamily="49" charset="-122"/>
              </a:rPr>
              <a:t>&gt; y 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? x :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y &gt; z ? y : z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  <a:p>
            <a:pPr marL="109728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运算顺序：</a:t>
            </a:r>
            <a:endParaRPr lang="en-US" altLang="zh-CN" sz="2800" b="1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0452" y="6396674"/>
            <a:ext cx="365760" cy="365125"/>
          </a:xfrm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3237F38-904F-4D33-926B-C5C8349EAE05}" type="slidenum">
              <a:rPr lang="en-US" altLang="zh-CN" sz="1400" b="0"/>
              <a:pPr eaLnBrk="1" hangingPunct="1"/>
              <a:t>15</a:t>
            </a:fld>
            <a:endParaRPr lang="en-US" altLang="zh-CN" sz="1400" b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40666" y="4725144"/>
            <a:ext cx="573569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单目、 </a:t>
            </a: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双目</a:t>
            </a: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、 三目、赋值、</a:t>
            </a: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逗号</a:t>
            </a:r>
            <a:endParaRPr lang="en-US" altLang="zh-CN" sz="28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1720" y="5723322"/>
            <a:ext cx="327636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算术、关系、逻辑</a:t>
            </a:r>
            <a:endParaRPr lang="en-US" altLang="zh-CN" sz="28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07904" y="5267345"/>
            <a:ext cx="0" cy="45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98056" y="5338853"/>
            <a:ext cx="1174221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左结合</a:t>
            </a:r>
            <a:endParaRPr lang="en-US" altLang="zh-CN" sz="24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71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2020/3/31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16</a:t>
            </a:fld>
            <a:endParaRPr lang="en-US" altLang="zh-CN" sz="1400" b="0"/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61950" y="169847"/>
            <a:ext cx="6743700" cy="6308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运算符的优先级及结合性</a:t>
            </a:r>
            <a:endParaRPr kumimoji="1" lang="en-US" altLang="zh-CN" sz="32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121917" y="847384"/>
          <a:ext cx="5113337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Document" r:id="rId3" imgW="6836400" imgH="6313320" progId="Word.Document.8">
                  <p:embed/>
                </p:oleObj>
              </mc:Choice>
              <mc:Fallback>
                <p:oleObj name="Document" r:id="rId3" imgW="6836400" imgH="6313320" progId="Word.Document.8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917" y="847384"/>
                        <a:ext cx="5113337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09029" y="1495084"/>
            <a:ext cx="1296988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单目运算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09029" y="1999909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算术运算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09029" y="2936534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关系运算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09029" y="4519271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逻辑运算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09029" y="5024096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条件运算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09029" y="5384459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赋值运算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609029" y="5744821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逗号运算</a:t>
            </a:r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29529" y="1495084"/>
            <a:ext cx="647700" cy="4752975"/>
            <a:chOff x="340" y="1071"/>
            <a:chExt cx="408" cy="2994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0" y="107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effectLst/>
                </a:rPr>
                <a:t>高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40" y="361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effectLst/>
                </a:rPr>
                <a:t>低</a:t>
              </a: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657" y="1071"/>
              <a:ext cx="91" cy="2994"/>
            </a:xfrm>
            <a:prstGeom prst="downArrow">
              <a:avLst>
                <a:gd name="adj1" fmla="val 50000"/>
                <a:gd name="adj2" fmla="val 82252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17</a:t>
            </a:fld>
            <a:endParaRPr lang="en-US" altLang="zh-CN" sz="1400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620" y="1952836"/>
            <a:ext cx="860583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zh-CN" altLang="en-US" dirty="0"/>
              <a:t>独立完成课后习题：教材</a:t>
            </a:r>
            <a:r>
              <a:rPr lang="en-US" altLang="zh-CN" dirty="0">
                <a:solidFill>
                  <a:schemeClr val="accent2"/>
                </a:solidFill>
              </a:rPr>
              <a:t>P73</a:t>
            </a:r>
          </a:p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3200" dirty="0"/>
              <a:t>	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4</a:t>
            </a:r>
            <a:r>
              <a:rPr lang="zh-CN" altLang="en-US" sz="3200" dirty="0"/>
              <a:t>（做在书上）</a:t>
            </a:r>
            <a:endParaRPr lang="en-US" altLang="zh-CN" sz="3200" dirty="0"/>
          </a:p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3200" dirty="0"/>
              <a:t>    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288" y="6566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7579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611636"/>
            <a:ext cx="7778751" cy="358155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4.1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问题的提出与程序示例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4.2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关系运算和逻辑运算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4.3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选择结构的程序设计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4.4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选择结构程序设计举例</a:t>
            </a: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95536" y="3609020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选择结构程序设计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75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3013" y="2519617"/>
            <a:ext cx="2987675" cy="2951956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if</a:t>
            </a:r>
            <a:r>
              <a:rPr lang="zh-CN" altLang="en-US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zh-CN" altLang="en-US" sz="2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	  语句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A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[else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	  </a:t>
            </a:r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语句</a:t>
            </a:r>
            <a:r>
              <a:rPr lang="en-US" altLang="zh-CN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B ]</a:t>
            </a: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E55FFE-CD86-41A2-9CD9-CB4BDD79B2B8}" type="slidenum">
              <a:rPr lang="en-US" altLang="zh-CN" sz="1400" b="0"/>
              <a:pPr eaLnBrk="1" hangingPunct="1"/>
              <a:t>19</a:t>
            </a:fld>
            <a:endParaRPr lang="en-US" altLang="zh-CN" sz="1400" b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86057" y="617262"/>
            <a:ext cx="595033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4.2.1 if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语句的一般形式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647564" y="1715288"/>
            <a:ext cx="38262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语句的一般形式： </a:t>
            </a:r>
          </a:p>
        </p:txBody>
      </p: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4787900" y="1615689"/>
            <a:ext cx="3984573" cy="4025900"/>
            <a:chOff x="2608" y="799"/>
            <a:chExt cx="3007" cy="2650"/>
          </a:xfrm>
        </p:grpSpPr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2608" y="1933"/>
              <a:ext cx="1066" cy="480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3330" y="1267"/>
              <a:ext cx="1620" cy="510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4592" y="1934"/>
              <a:ext cx="1023" cy="42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3159" y="1522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950" y="152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3152" y="1522"/>
              <a:ext cx="7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5120" y="1522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4140" y="799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3159" y="2428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5103" y="2359"/>
              <a:ext cx="17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3159" y="2981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140" y="2981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3798" y="1394"/>
              <a:ext cx="811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+mn-ea"/>
                  <a:ea typeface="+mn-ea"/>
                </a:rPr>
                <a:t>表达式</a:t>
              </a:r>
              <a:r>
                <a:rPr lang="en-US" altLang="zh-CN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2676" y="2069"/>
              <a:ext cx="93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200" dirty="0">
                  <a:latin typeface="黑体" pitchFamily="2" charset="-122"/>
                  <a:ea typeface="黑体" pitchFamily="2" charset="-122"/>
                </a:rPr>
                <a:t>语句</a:t>
              </a:r>
              <a:r>
                <a:rPr lang="en-US" altLang="zh-CN" sz="2200" dirty="0">
                  <a:latin typeface="黑体" pitchFamily="2" charset="-122"/>
                  <a:ea typeface="黑体" pitchFamily="2" charset="-122"/>
                </a:rPr>
                <a:t>A</a:t>
              </a:r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4737" y="2006"/>
              <a:ext cx="81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200" dirty="0">
                  <a:latin typeface="黑体" pitchFamily="2" charset="-122"/>
                  <a:ea typeface="黑体" pitchFamily="2" charset="-122"/>
                </a:rPr>
                <a:t>语句</a:t>
              </a:r>
              <a:r>
                <a:rPr lang="en-US" altLang="zh-CN" sz="2200" dirty="0">
                  <a:latin typeface="黑体" pitchFamily="2" charset="-122"/>
                  <a:ea typeface="黑体" pitchFamily="2" charset="-122"/>
                </a:rPr>
                <a:t>B</a:t>
              </a: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2861" y="1136"/>
              <a:ext cx="93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真</a:t>
              </a:r>
              <a:r>
                <a:rPr lang="en-US" altLang="zh-CN" sz="2000" b="0" dirty="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非</a:t>
              </a:r>
              <a:r>
                <a:rPr lang="en-US" altLang="zh-CN" sz="2000" b="0" dirty="0">
                  <a:latin typeface="黑体" pitchFamily="2" charset="-122"/>
                  <a:ea typeface="黑体" pitchFamily="2" charset="-122"/>
                </a:rPr>
                <a:t>0)</a:t>
              </a: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4579" y="1127"/>
              <a:ext cx="981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假</a:t>
              </a:r>
              <a:r>
                <a:rPr lang="en-US" altLang="zh-CN" sz="2000" b="0" dirty="0">
                  <a:latin typeface="黑体" pitchFamily="2" charset="-122"/>
                  <a:ea typeface="黑体" pitchFamily="2" charset="-122"/>
                </a:rPr>
                <a:t>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nimBg="1"/>
      <p:bldP spid="174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963" y="1557338"/>
            <a:ext cx="8220075" cy="4343400"/>
          </a:xfrm>
        </p:spPr>
        <p:txBody>
          <a:bodyPr>
            <a:normAutofit/>
          </a:bodyPr>
          <a:lstStyle/>
          <a:p>
            <a:pPr marR="0" algn="l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本章教学计划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理论教学（课堂教学）：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  <a:b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　　　　　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实验教学（上机实习）：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</a:p>
          <a:p>
            <a:pPr marR="0" algn="l">
              <a:buFont typeface="Arial" pitchFamily="34" charset="0"/>
              <a:buNone/>
            </a:pP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</a:rPr>
              <a:t>本章教学重点</a:t>
            </a: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关系、逻辑、条件运算</a:t>
            </a:r>
            <a:endParaRPr lang="en-US" altLang="zh-CN" sz="2800" b="1" dirty="0">
              <a:solidFill>
                <a:srgbClr val="993300"/>
              </a:solidFill>
              <a:ea typeface="楷体_GB2312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if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语句、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语句的使用</a:t>
            </a:r>
            <a:endParaRPr lang="en-US" altLang="zh-CN" sz="2800" b="1" dirty="0">
              <a:solidFill>
                <a:srgbClr val="993300"/>
              </a:solidFill>
              <a:ea typeface="楷体_GB2312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3. break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语句的用法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59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选择结构程序设计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18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68711" y="202244"/>
            <a:ext cx="8604956" cy="521124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4.2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从键盘读入两个整数，然后显示这两个数的商。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20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643707" y="1234041"/>
            <a:ext cx="7200900" cy="49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void main()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b;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two numbers(separate by ,):");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d,%d",&amp;a,&amp;b</a:t>
            </a:r>
            <a:r>
              <a:rPr lang="en-US" altLang="zh-CN" sz="24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if (b!=0) </a:t>
            </a:r>
          </a:p>
          <a:p>
            <a:pPr>
              <a:lnSpc>
                <a:spcPct val="120000"/>
              </a:lnSpc>
            </a:pPr>
            <a:r>
              <a:rPr lang="en-US" altLang="zh-CN" sz="2400" b="0" dirty="0"/>
              <a:t>		</a:t>
            </a:r>
            <a:r>
              <a:rPr lang="pt-BR" altLang="zh-CN" sz="2400" dirty="0"/>
              <a:t>printf("a/b=%d\n", a/b); </a:t>
            </a:r>
          </a:p>
          <a:p>
            <a:pPr>
              <a:lnSpc>
                <a:spcPct val="120000"/>
              </a:lnSpc>
            </a:pPr>
            <a:r>
              <a:rPr lang="pt-BR" altLang="zh-CN" sz="2400" b="0" dirty="0"/>
              <a:t>	</a:t>
            </a:r>
            <a:r>
              <a:rPr lang="en-US" altLang="zh-CN" sz="2400" dirty="0"/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("Can not divide by zero.\n");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 </a:t>
            </a:r>
          </a:p>
        </p:txBody>
      </p:sp>
      <p:sp>
        <p:nvSpPr>
          <p:cNvPr id="2" name="矩形 1"/>
          <p:cNvSpPr/>
          <p:nvPr/>
        </p:nvSpPr>
        <p:spPr>
          <a:xfrm>
            <a:off x="1598746" y="3926339"/>
            <a:ext cx="118813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if (b) 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6547775" y="418934"/>
            <a:ext cx="2596225" cy="2873996"/>
            <a:chOff x="2608" y="799"/>
            <a:chExt cx="3006" cy="2075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608" y="1933"/>
              <a:ext cx="1066" cy="35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330" y="1267"/>
              <a:ext cx="1620" cy="510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591" y="1933"/>
              <a:ext cx="1023" cy="35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59" y="1522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950" y="152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152" y="1522"/>
              <a:ext cx="7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120" y="1522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140" y="799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3141" y="2288"/>
              <a:ext cx="1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02" y="2289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142" y="2640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140" y="264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798" y="1394"/>
              <a:ext cx="8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+mn-ea"/>
                  <a:ea typeface="+mn-ea"/>
                </a:rPr>
                <a:t>b!=0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672" y="1977"/>
              <a:ext cx="93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dirty="0">
                  <a:latin typeface="黑体" pitchFamily="2" charset="-122"/>
                  <a:ea typeface="黑体" pitchFamily="2" charset="-122"/>
                </a:rPr>
                <a:t>a/b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737" y="1977"/>
              <a:ext cx="81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非法</a:t>
              </a:r>
              <a:endParaRPr lang="en-US" altLang="zh-CN" sz="200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019" y="1257"/>
              <a:ext cx="5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真</a:t>
              </a:r>
              <a:endParaRPr lang="en-US" altLang="zh-CN" sz="2000" b="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737" y="1243"/>
              <a:ext cx="56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假</a:t>
              </a:r>
              <a:endParaRPr lang="en-US" altLang="zh-CN" sz="2000" dirty="0"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4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46099" y="418934"/>
            <a:ext cx="7524836" cy="61277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补充：从键盘读入两个实数，求出其较大者。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21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647564" y="1085116"/>
            <a:ext cx="5738261" cy="4967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void main()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float a, b, max;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f,%f",&amp;a,&amp;b</a:t>
            </a:r>
            <a:r>
              <a:rPr lang="en-US" altLang="zh-CN" sz="24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if(a&gt;b)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max=a;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else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max=b;</a:t>
            </a:r>
          </a:p>
          <a:p>
            <a:pPr>
              <a:lnSpc>
                <a:spcPct val="120000"/>
              </a:lnSpc>
            </a:pPr>
            <a:r>
              <a:rPr lang="pt-BR" altLang="zh-CN" sz="2400" dirty="0"/>
              <a:t>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zh-CN" altLang="en-US" sz="2400" dirty="0"/>
              <a:t>较大者为</a:t>
            </a:r>
            <a:r>
              <a:rPr lang="en-US" altLang="zh-CN" sz="2400" dirty="0"/>
              <a:t>%f”</a:t>
            </a:r>
            <a:r>
              <a:rPr lang="zh-CN" altLang="en-US" sz="2400" dirty="0"/>
              <a:t>，</a:t>
            </a:r>
            <a:r>
              <a:rPr lang="en-US" altLang="zh-CN" sz="2400" dirty="0"/>
              <a:t>max);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 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385825" y="539846"/>
            <a:ext cx="2623863" cy="2873996"/>
            <a:chOff x="2576" y="799"/>
            <a:chExt cx="3038" cy="2075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608" y="1933"/>
              <a:ext cx="1066" cy="35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330" y="1267"/>
              <a:ext cx="1620" cy="510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591" y="1933"/>
              <a:ext cx="1023" cy="355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159" y="1522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950" y="152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3152" y="1522"/>
              <a:ext cx="7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120" y="1522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140" y="799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3141" y="2288"/>
              <a:ext cx="1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5102" y="2289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142" y="2640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140" y="264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798" y="1394"/>
              <a:ext cx="8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+mn-ea"/>
                  <a:ea typeface="+mn-ea"/>
                </a:rPr>
                <a:t>a&gt;b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76" y="1945"/>
              <a:ext cx="112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dirty="0">
                  <a:latin typeface="黑体" pitchFamily="2" charset="-122"/>
                  <a:ea typeface="黑体" pitchFamily="2" charset="-122"/>
                </a:rPr>
                <a:t>max=a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576" y="1956"/>
              <a:ext cx="10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黑体" pitchFamily="2" charset="-122"/>
                  <a:ea typeface="黑体" pitchFamily="2" charset="-122"/>
                </a:rPr>
                <a:t>max=b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019" y="1257"/>
              <a:ext cx="5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真</a:t>
              </a:r>
              <a:endParaRPr lang="en-US" altLang="zh-CN" sz="2000" b="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737" y="1243"/>
              <a:ext cx="56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假</a:t>
              </a:r>
              <a:endParaRPr lang="en-US" altLang="zh-CN" sz="2000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516694" y="3969060"/>
            <a:ext cx="2700300" cy="535531"/>
          </a:xfrm>
          <a:prstGeom prst="rect">
            <a:avLst/>
          </a:prstGeom>
          <a:solidFill>
            <a:schemeClr val="bg2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max=a&gt;</a:t>
            </a:r>
            <a:r>
              <a:rPr lang="en-US" altLang="zh-CN" sz="2400" dirty="0" err="1">
                <a:solidFill>
                  <a:srgbClr val="0000FF"/>
                </a:solidFill>
              </a:rPr>
              <a:t>b?a:b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69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620688"/>
            <a:ext cx="7632700" cy="14398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else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子句，是可选的。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当无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else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子句时的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语句形式为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5BF7DE7-177C-44B7-85ED-78D4AE09A176}" type="slidenum">
              <a:rPr lang="en-US" altLang="zh-CN" sz="1400" b="0"/>
              <a:pPr eaLnBrk="1" hangingPunct="1"/>
              <a:t>22</a:t>
            </a:fld>
            <a:endParaRPr lang="en-US" altLang="zh-CN" sz="1400" b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59632" y="2595591"/>
            <a:ext cx="2627313" cy="190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	  语句</a:t>
            </a:r>
          </a:p>
        </p:txBody>
      </p:sp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5219700" y="2168525"/>
            <a:ext cx="3085682" cy="3287713"/>
            <a:chOff x="3312" y="1632"/>
            <a:chExt cx="2235" cy="2304"/>
          </a:xfrm>
        </p:grpSpPr>
        <p:sp>
          <p:nvSpPr>
            <p:cNvPr id="18439" name="AutoShape 6"/>
            <p:cNvSpPr>
              <a:spLocks noChangeArrowheads="1"/>
            </p:cNvSpPr>
            <p:nvPr/>
          </p:nvSpPr>
          <p:spPr bwMode="auto">
            <a:xfrm>
              <a:off x="3312" y="2064"/>
              <a:ext cx="1488" cy="576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AutoShape 7"/>
            <p:cNvSpPr>
              <a:spLocks noChangeArrowheads="1"/>
            </p:cNvSpPr>
            <p:nvPr/>
          </p:nvSpPr>
          <p:spPr bwMode="auto">
            <a:xfrm>
              <a:off x="3408" y="3024"/>
              <a:ext cx="1344" cy="432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408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4800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5184" y="23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4080" y="35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 flipH="1">
              <a:off x="4092" y="3738"/>
              <a:ext cx="1101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4032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3742" y="2198"/>
              <a:ext cx="72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表达式？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3606" y="3113"/>
              <a:ext cx="100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语句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4127" y="2640"/>
              <a:ext cx="86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真</a:t>
              </a:r>
              <a:r>
                <a:rPr lang="en-US" altLang="zh-CN" sz="2000" b="0" dirty="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非</a:t>
              </a:r>
              <a:r>
                <a:rPr lang="en-US" altLang="zh-CN" sz="2000" b="0" dirty="0">
                  <a:latin typeface="黑体" pitchFamily="2" charset="-122"/>
                  <a:ea typeface="黑体" pitchFamily="2" charset="-122"/>
                </a:rPr>
                <a:t>0)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4731" y="2059"/>
              <a:ext cx="81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假</a:t>
              </a:r>
              <a:r>
                <a:rPr lang="en-US" altLang="zh-CN" sz="2000" b="0" dirty="0">
                  <a:latin typeface="黑体" pitchFamily="2" charset="-122"/>
                  <a:ea typeface="黑体" pitchFamily="2" charset="-122"/>
                </a:rPr>
                <a:t>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6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87524" y="512676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补充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：从键盘读入两个实数，求出其较大者。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23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27584" y="1435023"/>
            <a:ext cx="5364596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void main()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float a, b, max;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f,%f",&amp;a,&amp;b</a:t>
            </a:r>
            <a:r>
              <a:rPr lang="en-US" altLang="zh-CN" sz="24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       max=a;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if (b&gt;max)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      </a:t>
            </a:r>
            <a:r>
              <a:rPr lang="pt-BR" altLang="zh-CN" sz="2400" dirty="0">
                <a:solidFill>
                  <a:srgbClr val="C00000"/>
                </a:solidFill>
              </a:rPr>
              <a:t>max=b;</a:t>
            </a:r>
          </a:p>
          <a:p>
            <a:pPr>
              <a:lnSpc>
                <a:spcPct val="120000"/>
              </a:lnSpc>
            </a:pPr>
            <a:r>
              <a:rPr lang="pt-BR" altLang="zh-CN" sz="2400" dirty="0"/>
              <a:t>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zh-CN" altLang="en-US" sz="2400" dirty="0"/>
              <a:t>较大者为</a:t>
            </a:r>
            <a:r>
              <a:rPr lang="en-US" altLang="zh-CN" sz="2400" dirty="0"/>
              <a:t>%f”</a:t>
            </a:r>
            <a:r>
              <a:rPr lang="zh-CN" altLang="en-US" sz="2400" dirty="0"/>
              <a:t>，</a:t>
            </a:r>
            <a:r>
              <a:rPr lang="en-US" altLang="zh-CN" sz="2400" dirty="0"/>
              <a:t>max);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82675" y="1564991"/>
            <a:ext cx="2493397" cy="3407427"/>
            <a:chOff x="5961677" y="2078781"/>
            <a:chExt cx="2493397" cy="3407427"/>
          </a:xfrm>
        </p:grpSpPr>
        <p:grpSp>
          <p:nvGrpSpPr>
            <p:cNvPr id="2" name="组合 1"/>
            <p:cNvGrpSpPr/>
            <p:nvPr/>
          </p:nvGrpSpPr>
          <p:grpSpPr>
            <a:xfrm>
              <a:off x="5961677" y="2484393"/>
              <a:ext cx="2493397" cy="3001815"/>
              <a:chOff x="5961677" y="2484393"/>
              <a:chExt cx="2493397" cy="3001815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5961677" y="3419225"/>
                <a:ext cx="2493397" cy="2066983"/>
                <a:chOff x="3336" y="2835"/>
                <a:chExt cx="1806" cy="1101"/>
              </a:xfrm>
            </p:grpSpPr>
            <p:sp>
              <p:nvSpPr>
                <p:cNvPr id="6" name="AutoShape 6"/>
                <p:cNvSpPr>
                  <a:spLocks noChangeArrowheads="1"/>
                </p:cNvSpPr>
                <p:nvPr/>
              </p:nvSpPr>
              <p:spPr bwMode="auto">
                <a:xfrm>
                  <a:off x="3336" y="2835"/>
                  <a:ext cx="1488" cy="353"/>
                </a:xfrm>
                <a:prstGeom prst="flowChartDecision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AutoShape 7"/>
                <p:cNvSpPr>
                  <a:spLocks noChangeArrowheads="1"/>
                </p:cNvSpPr>
                <p:nvPr/>
              </p:nvSpPr>
              <p:spPr bwMode="auto">
                <a:xfrm>
                  <a:off x="3623" y="3424"/>
                  <a:ext cx="866" cy="296"/>
                </a:xfrm>
                <a:prstGeom prst="flowChartProcess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" name="Line 9"/>
                <p:cNvSpPr>
                  <a:spLocks noChangeShapeType="1"/>
                </p:cNvSpPr>
                <p:nvPr/>
              </p:nvSpPr>
              <p:spPr bwMode="auto">
                <a:xfrm>
                  <a:off x="4747" y="3011"/>
                  <a:ext cx="3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Line 10"/>
                <p:cNvSpPr>
                  <a:spLocks noChangeShapeType="1"/>
                </p:cNvSpPr>
                <p:nvPr/>
              </p:nvSpPr>
              <p:spPr bwMode="auto">
                <a:xfrm>
                  <a:off x="5142" y="3011"/>
                  <a:ext cx="0" cy="8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1"/>
                <p:cNvSpPr>
                  <a:spLocks noChangeShapeType="1"/>
                </p:cNvSpPr>
                <p:nvPr/>
              </p:nvSpPr>
              <p:spPr bwMode="auto">
                <a:xfrm>
                  <a:off x="4080" y="3720"/>
                  <a:ext cx="0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073" y="3809"/>
                  <a:ext cx="1069" cy="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17" y="2929"/>
                  <a:ext cx="726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rgbClr val="C00000"/>
                      </a:solidFill>
                      <a:latin typeface="黑体" pitchFamily="2" charset="-122"/>
                      <a:ea typeface="黑体" pitchFamily="2" charset="-122"/>
                    </a:rPr>
                    <a:t>b&gt;max</a:t>
                  </a:r>
                  <a:endParaRPr lang="zh-CN" altLang="en-US" sz="2000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1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23" y="3490"/>
                  <a:ext cx="867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rgbClr val="C00000"/>
                      </a:solidFill>
                      <a:latin typeface="黑体" pitchFamily="2" charset="-122"/>
                      <a:ea typeface="黑体" pitchFamily="2" charset="-122"/>
                    </a:rPr>
                    <a:t>max=b</a:t>
                  </a:r>
                  <a:endParaRPr lang="zh-CN" altLang="en-US" sz="2000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1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15" y="3224"/>
                  <a:ext cx="245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0" dirty="0">
                      <a:latin typeface="黑体" pitchFamily="2" charset="-122"/>
                      <a:ea typeface="黑体" pitchFamily="2" charset="-122"/>
                    </a:rPr>
                    <a:t>真</a:t>
                  </a:r>
                  <a:endParaRPr lang="en-US" altLang="zh-CN" sz="2000" b="0" dirty="0"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07" y="3061"/>
                  <a:ext cx="272" cy="1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0" dirty="0">
                      <a:latin typeface="黑体" pitchFamily="2" charset="-122"/>
                      <a:ea typeface="黑体" pitchFamily="2" charset="-122"/>
                    </a:rPr>
                    <a:t>假</a:t>
                  </a:r>
                  <a:endParaRPr lang="en-US" altLang="zh-CN" sz="2000" b="0" dirty="0"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H="1">
                <a:off x="6979193" y="4081936"/>
                <a:ext cx="9664" cy="4430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6991640" y="3013711"/>
                <a:ext cx="0" cy="405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>
                <a:off x="6359295" y="2484393"/>
                <a:ext cx="1195615" cy="555701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6349637" y="2634483"/>
              <a:ext cx="1196996" cy="30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max=a</a:t>
              </a:r>
              <a:endParaRPr lang="zh-CN" altLang="en-US" sz="2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6988857" y="2078781"/>
              <a:ext cx="0" cy="405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0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48178" y="296652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补充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：从键盘读入三个实数，求出其较大者。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24</a:t>
            </a:fld>
            <a:endParaRPr lang="en-US" altLang="zh-CN" sz="1400" b="0" dirty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539276" y="1095701"/>
            <a:ext cx="5364596" cy="541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void main()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float a, b, c, max;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f,%f,%f",&amp;a,&amp;b,&amp;c</a:t>
            </a:r>
            <a:r>
              <a:rPr lang="en-US" altLang="zh-CN" sz="24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   max=a;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</a:rPr>
              <a:t>if (b&gt;max)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              </a:t>
            </a:r>
            <a:r>
              <a:rPr lang="pt-BR" altLang="zh-CN" sz="2400" dirty="0">
                <a:solidFill>
                  <a:srgbClr val="C00000"/>
                </a:solidFill>
              </a:rPr>
              <a:t>max=b;</a:t>
            </a:r>
          </a:p>
          <a:p>
            <a:pPr>
              <a:lnSpc>
                <a:spcPct val="120000"/>
              </a:lnSpc>
            </a:pPr>
            <a:r>
              <a:rPr lang="pt-BR" altLang="zh-CN" sz="2400" dirty="0">
                <a:solidFill>
                  <a:srgbClr val="00B050"/>
                </a:solidFill>
              </a:rPr>
              <a:t>        if(c&gt;max)</a:t>
            </a:r>
          </a:p>
          <a:p>
            <a:pPr>
              <a:lnSpc>
                <a:spcPct val="120000"/>
              </a:lnSpc>
            </a:pPr>
            <a:r>
              <a:rPr lang="pt-BR" altLang="zh-CN" sz="2400" dirty="0">
                <a:solidFill>
                  <a:srgbClr val="00B050"/>
                </a:solidFill>
              </a:rPr>
              <a:t>              max=c;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zh-CN" altLang="en-US" sz="2400" dirty="0"/>
              <a:t>最大者为</a:t>
            </a:r>
            <a:r>
              <a:rPr lang="en-US" altLang="zh-CN" sz="2400" dirty="0"/>
              <a:t>%f”</a:t>
            </a:r>
            <a:r>
              <a:rPr lang="zh-CN" altLang="en-US" sz="2400" dirty="0"/>
              <a:t>，</a:t>
            </a:r>
            <a:r>
              <a:rPr lang="en-US" altLang="zh-CN" sz="2400" dirty="0"/>
              <a:t>max);</a:t>
            </a:r>
            <a:endParaRPr lang="pt-BR" altLang="zh-CN" sz="2400" dirty="0"/>
          </a:p>
          <a:p>
            <a:pPr>
              <a:lnSpc>
                <a:spcPct val="120000"/>
              </a:lnSpc>
            </a:pPr>
            <a:r>
              <a:rPr lang="pt-BR" altLang="zh-CN" sz="2400" dirty="0"/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211806" y="1262699"/>
            <a:ext cx="2486494" cy="2955369"/>
            <a:chOff x="6211806" y="1262699"/>
            <a:chExt cx="2486494" cy="2955369"/>
          </a:xfrm>
        </p:grpSpPr>
        <p:grpSp>
          <p:nvGrpSpPr>
            <p:cNvPr id="3" name="组合 2"/>
            <p:cNvGrpSpPr/>
            <p:nvPr/>
          </p:nvGrpSpPr>
          <p:grpSpPr>
            <a:xfrm>
              <a:off x="6211806" y="1262699"/>
              <a:ext cx="2486494" cy="2808699"/>
              <a:chOff x="5916117" y="2191271"/>
              <a:chExt cx="2486494" cy="280869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5916117" y="2484393"/>
                <a:ext cx="2486494" cy="2515577"/>
                <a:chOff x="5916117" y="2484393"/>
                <a:chExt cx="2486494" cy="2515577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5916117" y="3321602"/>
                  <a:ext cx="2486494" cy="1678368"/>
                  <a:chOff x="3303" y="2783"/>
                  <a:chExt cx="1801" cy="894"/>
                </a:xfrm>
              </p:grpSpPr>
              <p:sp>
                <p:nvSpPr>
                  <p:cNvPr id="6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2783"/>
                    <a:ext cx="1488" cy="353"/>
                  </a:xfrm>
                  <a:prstGeom prst="flowChartDecision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3577" y="3303"/>
                    <a:ext cx="866" cy="296"/>
                  </a:xfrm>
                  <a:prstGeom prst="flowChartProcess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2959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087" y="2956"/>
                    <a:ext cx="0" cy="7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5" y="3667"/>
                    <a:ext cx="1069" cy="1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7" y="2877"/>
                    <a:ext cx="726" cy="1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000" dirty="0">
                        <a:solidFill>
                          <a:srgbClr val="C00000"/>
                        </a:solidFill>
                        <a:latin typeface="黑体" pitchFamily="2" charset="-122"/>
                        <a:ea typeface="黑体" pitchFamily="2" charset="-122"/>
                      </a:rPr>
                      <a:t>b&gt;max</a:t>
                    </a:r>
                    <a:endParaRPr lang="zh-CN" altLang="en-US" sz="2000" dirty="0">
                      <a:solidFill>
                        <a:srgbClr val="C00000"/>
                      </a:solidFill>
                      <a:latin typeface="黑体" pitchFamily="2" charset="-122"/>
                      <a:ea typeface="黑体" pitchFamily="2" charset="-122"/>
                    </a:endParaRPr>
                  </a:p>
                </p:txBody>
              </p:sp>
              <p:sp>
                <p:nvSpPr>
                  <p:cNvPr id="1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4" y="3369"/>
                    <a:ext cx="867" cy="1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>
                    <a:lvl1pPr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000" dirty="0">
                        <a:solidFill>
                          <a:srgbClr val="C00000"/>
                        </a:solidFill>
                        <a:latin typeface="黑体" pitchFamily="2" charset="-122"/>
                        <a:ea typeface="黑体" pitchFamily="2" charset="-122"/>
                      </a:rPr>
                      <a:t>max=b</a:t>
                    </a:r>
                    <a:endParaRPr lang="zh-CN" altLang="en-US" sz="2000" dirty="0">
                      <a:solidFill>
                        <a:srgbClr val="C00000"/>
                      </a:solidFill>
                      <a:latin typeface="黑体" pitchFamily="2" charset="-122"/>
                      <a:ea typeface="黑体" pitchFamily="2" charset="-122"/>
                    </a:endParaRPr>
                  </a:p>
                </p:txBody>
              </p:sp>
              <p:sp>
                <p:nvSpPr>
                  <p:cNvPr id="1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5" y="3128"/>
                    <a:ext cx="245" cy="1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>
                    <a:lvl1pPr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 dirty="0">
                        <a:latin typeface="黑体" pitchFamily="2" charset="-122"/>
                        <a:ea typeface="黑体" pitchFamily="2" charset="-122"/>
                      </a:rPr>
                      <a:t>真</a:t>
                    </a:r>
                    <a:endParaRPr lang="en-US" altLang="zh-CN" sz="2000" b="0" dirty="0">
                      <a:latin typeface="黑体" pitchFamily="2" charset="-122"/>
                      <a:ea typeface="黑体" pitchFamily="2" charset="-122"/>
                    </a:endParaRPr>
                  </a:p>
                </p:txBody>
              </p:sp>
              <p:sp>
                <p:nvSpPr>
                  <p:cNvPr id="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7" y="3061"/>
                    <a:ext cx="272" cy="1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>
                    <a:lvl1pPr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000" b="0" dirty="0">
                        <a:latin typeface="黑体" pitchFamily="2" charset="-122"/>
                        <a:ea typeface="黑体" pitchFamily="2" charset="-122"/>
                      </a:rPr>
                      <a:t>假</a:t>
                    </a:r>
                    <a:endParaRPr lang="en-US" altLang="zh-CN" sz="2000" b="0" dirty="0">
                      <a:latin typeface="黑体" pitchFamily="2" charset="-122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20" name="AutoShape 7"/>
                <p:cNvSpPr>
                  <a:spLocks noChangeArrowheads="1"/>
                </p:cNvSpPr>
                <p:nvPr/>
              </p:nvSpPr>
              <p:spPr bwMode="auto">
                <a:xfrm>
                  <a:off x="6359295" y="2484393"/>
                  <a:ext cx="1195615" cy="555701"/>
                </a:xfrm>
                <a:prstGeom prst="flowChartProcess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6349637" y="2634483"/>
                <a:ext cx="1196996" cy="30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黑体" pitchFamily="2" charset="-122"/>
                    <a:ea typeface="黑体" pitchFamily="2" charset="-122"/>
                  </a:rPr>
                  <a:t>max=a</a:t>
                </a:r>
                <a:endParaRPr lang="zh-CN" altLang="en-US" sz="2000" dirty="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6988856" y="2191271"/>
                <a:ext cx="2783" cy="2930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7237896" y="2119113"/>
              <a:ext cx="2783" cy="293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7225137" y="3055740"/>
              <a:ext cx="2783" cy="293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7227920" y="3925047"/>
              <a:ext cx="2783" cy="293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03523" y="4218068"/>
            <a:ext cx="2054360" cy="662711"/>
            <a:chOff x="6203523" y="4218068"/>
            <a:chExt cx="2054360" cy="662711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6203523" y="4218068"/>
              <a:ext cx="2054360" cy="662711"/>
            </a:xfrm>
            <a:prstGeom prst="flowChartDecision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6705689" y="4395478"/>
              <a:ext cx="1002329" cy="307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黑体" pitchFamily="2" charset="-122"/>
                  <a:ea typeface="黑体" pitchFamily="2" charset="-122"/>
                </a:rPr>
                <a:t>c&gt;max</a:t>
              </a:r>
              <a:endParaRPr lang="zh-CN" altLang="en-US" sz="2000" dirty="0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8672" name="组合 28671"/>
          <p:cNvGrpSpPr/>
          <p:nvPr/>
        </p:nvGrpSpPr>
        <p:grpSpPr>
          <a:xfrm>
            <a:off x="6588715" y="5186090"/>
            <a:ext cx="1196996" cy="555701"/>
            <a:chOff x="6588715" y="5186090"/>
            <a:chExt cx="1196996" cy="555701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6590095" y="5186090"/>
              <a:ext cx="1195616" cy="555701"/>
            </a:xfrm>
            <a:prstGeom prst="flowChartProcess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588715" y="5309995"/>
              <a:ext cx="1196996" cy="307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黑体" pitchFamily="2" charset="-122"/>
                  <a:ea typeface="黑体" pitchFamily="2" charset="-122"/>
                </a:rPr>
                <a:t>max=c</a:t>
              </a:r>
              <a:endParaRPr lang="zh-CN" altLang="en-US" sz="2000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184430" y="5770568"/>
            <a:ext cx="2783" cy="293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3" name="组合 28672"/>
          <p:cNvGrpSpPr/>
          <p:nvPr/>
        </p:nvGrpSpPr>
        <p:grpSpPr>
          <a:xfrm>
            <a:off x="7198319" y="4543790"/>
            <a:ext cx="1475881" cy="1353583"/>
            <a:chOff x="7198319" y="4543790"/>
            <a:chExt cx="1475881" cy="1353583"/>
          </a:xfrm>
        </p:grpSpPr>
        <p:grpSp>
          <p:nvGrpSpPr>
            <p:cNvPr id="4" name="组合 3"/>
            <p:cNvGrpSpPr/>
            <p:nvPr/>
          </p:nvGrpSpPr>
          <p:grpSpPr>
            <a:xfrm>
              <a:off x="7198319" y="4543790"/>
              <a:ext cx="1475881" cy="1353583"/>
              <a:chOff x="7197622" y="4716113"/>
              <a:chExt cx="1475881" cy="1353583"/>
            </a:xfrm>
          </p:grpSpPr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>
                <a:off x="8231312" y="4736736"/>
                <a:ext cx="437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8664630" y="4716113"/>
                <a:ext cx="0" cy="13535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H="1">
                <a:off x="7197622" y="6050922"/>
                <a:ext cx="1475881" cy="187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8253570" y="4856891"/>
              <a:ext cx="375528" cy="307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假</a:t>
              </a:r>
              <a:endParaRPr lang="en-US" altLang="zh-CN" sz="2000" b="0" dirty="0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32083" y="4856892"/>
            <a:ext cx="454530" cy="329198"/>
            <a:chOff x="7232083" y="4856892"/>
            <a:chExt cx="454530" cy="329198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7348361" y="4856892"/>
              <a:ext cx="338252" cy="307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真</a:t>
              </a:r>
              <a:endParaRPr lang="en-US" altLang="zh-CN" sz="2000" b="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7232083" y="4893069"/>
              <a:ext cx="2783" cy="293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28098E65-0224-46A1-A6AF-7F8B01EB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628" y="3412698"/>
            <a:ext cx="2422901" cy="1826462"/>
          </a:xfrm>
          <a:prstGeom prst="rect">
            <a:avLst/>
          </a:prstGeom>
          <a:solidFill>
            <a:schemeClr val="bg2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if(a&gt;b)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max=a;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max=b;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429F401E-B82D-4D01-A760-B83DDEF2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627" y="1915267"/>
            <a:ext cx="2422901" cy="496867"/>
          </a:xfrm>
          <a:prstGeom prst="rect">
            <a:avLst/>
          </a:prstGeom>
          <a:solidFill>
            <a:schemeClr val="bg2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max=a&gt;</a:t>
            </a:r>
            <a:r>
              <a:rPr lang="en-US" altLang="zh-CN" sz="2400" dirty="0" err="1">
                <a:solidFill>
                  <a:srgbClr val="0000FF"/>
                </a:solidFill>
              </a:rPr>
              <a:t>b?a:b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DADD75-8EC4-46BE-A35C-BA81E7D4581E}"/>
              </a:ext>
            </a:extLst>
          </p:cNvPr>
          <p:cNvSpPr/>
          <p:nvPr/>
        </p:nvSpPr>
        <p:spPr>
          <a:xfrm>
            <a:off x="886117" y="3493168"/>
            <a:ext cx="1958579" cy="12101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nimBg="1"/>
      <p:bldP spid="38" grpId="0" animBg="1"/>
      <p:bldP spid="41" grpId="0" animBg="1"/>
      <p:bldP spid="42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25</a:t>
            </a:fld>
            <a:endParaRPr lang="en-US" altLang="zh-CN" sz="1400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620" y="1304764"/>
            <a:ext cx="860583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独立完成课后习题：教材</a:t>
            </a:r>
            <a:r>
              <a:rPr lang="en-US" altLang="zh-CN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P73-P74</a:t>
            </a:r>
          </a:p>
          <a:p>
            <a:pPr defTabSz="571500">
              <a:lnSpc>
                <a:spcPct val="15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	 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题</a:t>
            </a:r>
            <a:endParaRPr lang="en-US" altLang="zh-CN" sz="3200" dirty="0">
              <a:latin typeface="隶书" pitchFamily="49" charset="-122"/>
              <a:ea typeface="隶书" pitchFamily="49" charset="-122"/>
            </a:endParaRPr>
          </a:p>
          <a:p>
            <a:pPr defTabSz="571500">
              <a:lnSpc>
                <a:spcPct val="15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补充：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判断该年是不是瑞年。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      </a:t>
            </a:r>
          </a:p>
          <a:p>
            <a:pPr defTabSz="571500">
              <a:lnSpc>
                <a:spcPct val="150000"/>
              </a:lnSpc>
              <a:spcBef>
                <a:spcPct val="20000"/>
              </a:spcBef>
              <a:tabLst>
                <a:tab pos="571500" algn="l"/>
              </a:tabLst>
            </a:pP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以上各题均上机操作验证结果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288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689261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95729"/>
            <a:ext cx="8172908" cy="3125360"/>
          </a:xfrm>
        </p:spPr>
        <p:txBody>
          <a:bodyPr/>
          <a:lstStyle/>
          <a:p>
            <a:pPr marL="109728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4.3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从键盘读入年份，然后判断该年是否为闰年。符合下列条件之一的年份都是闰年：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能被</a:t>
            </a:r>
            <a:r>
              <a:rPr lang="en-US" altLang="zh-CN" sz="3200" b="1" dirty="0">
                <a:latin typeface="隶书" pitchFamily="49" charset="-122"/>
                <a:ea typeface="隶书" pitchFamily="49" charset="-122"/>
              </a:rPr>
              <a:t>400 </a:t>
            </a: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整除的年份；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不能被</a:t>
            </a:r>
            <a:r>
              <a:rPr lang="en-US" altLang="zh-CN" sz="3200" b="1" dirty="0">
                <a:latin typeface="隶书" pitchFamily="49" charset="-122"/>
                <a:ea typeface="隶书" pitchFamily="49" charset="-122"/>
              </a:rPr>
              <a:t>100</a:t>
            </a: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整除，但可以被</a:t>
            </a:r>
            <a:r>
              <a:rPr lang="en-US" altLang="zh-CN" sz="3200" b="1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整除的年份。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8DFD2C-5B91-4B02-930C-31FD9E80DE4F}" type="slidenum">
              <a:rPr lang="en-US" altLang="zh-CN" sz="1400" b="0"/>
              <a:pPr eaLnBrk="1" hangingPunct="1"/>
              <a:t>26</a:t>
            </a:fld>
            <a:endParaRPr lang="en-US" altLang="zh-CN" sz="1400" b="0"/>
          </a:p>
        </p:txBody>
      </p:sp>
      <p:sp>
        <p:nvSpPr>
          <p:cNvPr id="2" name="矩形 1"/>
          <p:cNvSpPr/>
          <p:nvPr/>
        </p:nvSpPr>
        <p:spPr>
          <a:xfrm>
            <a:off x="827584" y="4361543"/>
            <a:ext cx="7884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  year%400==0 || (year%4==0 &amp;&amp; year%100!=0)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8DD85B7-E482-4697-90FB-A9049A9944DE}" type="slidenum">
              <a:rPr lang="en-US" altLang="zh-CN" sz="1400" b="0"/>
              <a:pPr eaLnBrk="1" hangingPunct="1"/>
              <a:t>27</a:t>
            </a:fld>
            <a:endParaRPr lang="en-US" altLang="zh-CN" sz="1400" b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95288" y="490933"/>
            <a:ext cx="8540750" cy="5853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void main()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year,leap</a:t>
            </a:r>
            <a:r>
              <a:rPr lang="en-US" altLang="zh-CN" sz="2400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year:");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d",&amp;year</a:t>
            </a:r>
            <a:r>
              <a:rPr lang="en-US" altLang="zh-CN" sz="24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  /*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判断是不是闰年*</a:t>
            </a: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if (year%400==0 || (year%4==0 &amp;&amp; year%100!=0))</a:t>
            </a:r>
            <a:r>
              <a:rPr lang="en-US" altLang="zh-CN" sz="2400" dirty="0"/>
              <a:t>	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 is a leap year.\</a:t>
            </a:r>
            <a:r>
              <a:rPr lang="en-US" altLang="zh-CN" sz="2400" dirty="0" err="1"/>
              <a:t>n",year</a:t>
            </a:r>
            <a:r>
              <a:rPr lang="en-US" altLang="zh-CN" sz="2400" dirty="0"/>
              <a:t>);	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是闰年*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/ 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else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 is not a leap year.\</a:t>
            </a:r>
            <a:r>
              <a:rPr lang="en-US" altLang="zh-CN" sz="2400" dirty="0" err="1"/>
              <a:t>n",year</a:t>
            </a:r>
            <a:r>
              <a:rPr lang="en-US" altLang="zh-CN" sz="2400" dirty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} 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752684" y="407161"/>
            <a:ext cx="2995182" cy="2873996"/>
            <a:chOff x="2608" y="799"/>
            <a:chExt cx="3006" cy="2075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608" y="1933"/>
              <a:ext cx="1066" cy="35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330" y="1267"/>
              <a:ext cx="1620" cy="51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591" y="1933"/>
              <a:ext cx="1023" cy="35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59" y="1522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950" y="152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152" y="1522"/>
              <a:ext cx="7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120" y="1522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140" y="799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3141" y="2288"/>
              <a:ext cx="1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02" y="2289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142" y="2640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140" y="264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74" y="1394"/>
              <a:ext cx="10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36000" rIns="0" bIns="36000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2"/>
                  </a:solidFill>
                  <a:latin typeface="+mn-ea"/>
                  <a:ea typeface="+mn-ea"/>
                </a:rPr>
                <a:t>闰年条件</a:t>
              </a:r>
              <a:endParaRPr lang="en-US" altLang="zh-CN" sz="18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672" y="1944"/>
              <a:ext cx="93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dirty="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yes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697" y="1944"/>
              <a:ext cx="81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no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019" y="1257"/>
              <a:ext cx="5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真</a:t>
              </a:r>
              <a:endParaRPr lang="en-US" altLang="zh-CN" sz="2000" b="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737" y="1243"/>
              <a:ext cx="56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假</a:t>
              </a:r>
              <a:endParaRPr lang="en-US" altLang="zh-CN" sz="2000" dirty="0"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46099" y="418934"/>
            <a:ext cx="7524836" cy="61277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习题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程序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28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647565" y="1007508"/>
            <a:ext cx="5580620" cy="4819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void main()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d",&amp;a</a:t>
            </a:r>
            <a:r>
              <a:rPr lang="en-US" altLang="zh-CN" sz="2400" dirty="0"/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if(a%17==0)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</a:rPr>
              <a:t>(“%d</a:t>
            </a:r>
            <a:r>
              <a:rPr lang="zh-CN" altLang="en-US" sz="2400" dirty="0">
                <a:solidFill>
                  <a:srgbClr val="0000FF"/>
                </a:solidFill>
              </a:rPr>
              <a:t>能被</a:t>
            </a:r>
            <a:r>
              <a:rPr lang="en-US" altLang="zh-CN" sz="2400" dirty="0">
                <a:solidFill>
                  <a:srgbClr val="0000FF"/>
                </a:solidFill>
              </a:rPr>
              <a:t>17</a:t>
            </a:r>
            <a:r>
              <a:rPr lang="zh-CN" altLang="en-US" sz="2400" dirty="0">
                <a:solidFill>
                  <a:srgbClr val="0000FF"/>
                </a:solidFill>
              </a:rPr>
              <a:t>整除！</a:t>
            </a:r>
            <a:r>
              <a:rPr lang="en-US" altLang="zh-CN" sz="2400" dirty="0">
                <a:solidFill>
                  <a:srgbClr val="0000FF"/>
                </a:solidFill>
              </a:rPr>
              <a:t>”,  a);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else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</a:rPr>
              <a:t>(“%d</a:t>
            </a:r>
            <a:r>
              <a:rPr lang="zh-CN" altLang="en-US" sz="2400" dirty="0">
                <a:solidFill>
                  <a:srgbClr val="0000FF"/>
                </a:solidFill>
              </a:rPr>
              <a:t>不能被</a:t>
            </a:r>
            <a:r>
              <a:rPr lang="en-US" altLang="zh-CN" sz="2400" dirty="0">
                <a:solidFill>
                  <a:srgbClr val="0000FF"/>
                </a:solidFill>
              </a:rPr>
              <a:t>17</a:t>
            </a:r>
            <a:r>
              <a:rPr lang="zh-CN" altLang="en-US" sz="2400" dirty="0">
                <a:solidFill>
                  <a:srgbClr val="0000FF"/>
                </a:solidFill>
              </a:rPr>
              <a:t>整除！</a:t>
            </a:r>
            <a:r>
              <a:rPr lang="en-US" altLang="zh-CN" sz="2400" dirty="0">
                <a:solidFill>
                  <a:srgbClr val="0000FF"/>
                </a:solidFill>
              </a:rPr>
              <a:t>”,  a);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 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357230" y="539846"/>
            <a:ext cx="2623863" cy="2873996"/>
            <a:chOff x="2576" y="799"/>
            <a:chExt cx="3038" cy="2075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608" y="1933"/>
              <a:ext cx="1066" cy="35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330" y="1267"/>
              <a:ext cx="1620" cy="51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591" y="1933"/>
              <a:ext cx="1023" cy="35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159" y="1522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950" y="152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3152" y="1522"/>
              <a:ext cx="7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120" y="1522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140" y="799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3141" y="2288"/>
              <a:ext cx="1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5102" y="2289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142" y="2640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140" y="264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486" y="1357"/>
              <a:ext cx="137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2"/>
                  </a:solidFill>
                  <a:latin typeface="+mn-ea"/>
                  <a:ea typeface="+mn-ea"/>
                </a:rPr>
                <a:t>a%17==0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76" y="1945"/>
              <a:ext cx="112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dirty="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YES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576" y="1956"/>
              <a:ext cx="10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NO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019" y="1257"/>
              <a:ext cx="55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真</a:t>
              </a:r>
              <a:endParaRPr lang="en-US" altLang="zh-CN" sz="2000" b="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737" y="1243"/>
              <a:ext cx="56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itchFamily="2" charset="-122"/>
                  <a:ea typeface="黑体" pitchFamily="2" charset="-122"/>
                </a:rPr>
                <a:t>假</a:t>
              </a:r>
              <a:endParaRPr lang="en-US" altLang="zh-CN" sz="2000" dirty="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167844" y="3413842"/>
            <a:ext cx="1350150" cy="496867"/>
          </a:xfrm>
          <a:prstGeom prst="rect">
            <a:avLst/>
          </a:prstGeom>
          <a:solidFill>
            <a:schemeClr val="bg2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if(a%17)</a:t>
            </a:r>
          </a:p>
        </p:txBody>
      </p:sp>
    </p:spTree>
    <p:extLst>
      <p:ext uri="{BB962C8B-B14F-4D97-AF65-F5344CB8AC3E}">
        <p14:creationId xmlns:p14="http://schemas.microsoft.com/office/powerpoint/2010/main" val="11289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29</a:t>
            </a:fld>
            <a:endParaRPr lang="en-US" altLang="zh-CN" sz="1400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91580" y="1799692"/>
            <a:ext cx="761474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lnSpc>
                <a:spcPct val="15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73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页习题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6</a:t>
            </a:r>
          </a:p>
          <a:p>
            <a:pPr defTabSz="571500">
              <a:lnSpc>
                <a:spcPct val="15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编写一个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程序，计算并显示有下列说明确定的一周薪水。如果工时小于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，则薪水按每小时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元计；否则，按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320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元加上超出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小时部分的每小时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元计。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288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sz="5400" dirty="0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3928" y="47667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261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611636"/>
            <a:ext cx="7778751" cy="358155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4.1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问题的提出与程序示例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4.2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关系运算和逻辑运算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4.3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选择结构的程序设计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4.4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选择结构程序设计举例</a:t>
            </a: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55593" y="177281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选择结构程序设计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49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332656"/>
            <a:ext cx="8208912" cy="6228692"/>
          </a:xfrm>
          <a:solidFill>
            <a:schemeClr val="bg1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习题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6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分析：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void main()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{  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salary,time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“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time=%d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, &amp;time);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 if(time&lt;40) 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     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salary=time*8;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ea typeface="黑体" pitchFamily="2" charset="-122"/>
              </a:rPr>
              <a:t>“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salary=%d\n</a:t>
            </a:r>
            <a:r>
              <a:rPr lang="en-US" altLang="zh-CN" sz="2400" b="1" dirty="0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, salary);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else 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   salary=320+(time-40)*12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；</a:t>
            </a:r>
            <a:endParaRPr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ea typeface="黑体" pitchFamily="2" charset="-122"/>
              </a:rPr>
              <a:t>“</a:t>
            </a:r>
            <a:r>
              <a:rPr lang="en-US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salary=%d\n</a:t>
            </a:r>
            <a:r>
              <a:rPr lang="en-US" altLang="zh-CN" sz="2400" dirty="0">
                <a:solidFill>
                  <a:srgbClr val="7030A0"/>
                </a:solidFill>
                <a:ea typeface="黑体" pitchFamily="2" charset="-122"/>
              </a:rPr>
              <a:t>"</a:t>
            </a:r>
            <a:r>
              <a:rPr lang="en-US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, salary);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}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567757-D310-4A4F-9B7F-50B65BC8BE53}" type="slidenum">
              <a:rPr lang="en-US" altLang="zh-CN" sz="1400" b="0"/>
              <a:pPr eaLnBrk="1" hangingPunct="1"/>
              <a:t>30</a:t>
            </a:fld>
            <a:endParaRPr lang="en-US" altLang="zh-CN" sz="1400" b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527884" y="2888940"/>
            <a:ext cx="35004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5000" i="1" dirty="0">
                <a:solidFill>
                  <a:schemeClr val="hlink"/>
                </a:solidFill>
                <a:latin typeface="宋体" pitchFamily="2" charset="-122"/>
              </a:rPr>
              <a:t>╳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295636" y="3429000"/>
            <a:ext cx="261743" cy="540060"/>
          </a:xfrm>
          <a:prstGeom prst="leftBr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6704772" y="3943717"/>
            <a:ext cx="180020" cy="431143"/>
          </a:xfrm>
          <a:prstGeom prst="rightBr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1431447" y="4937024"/>
            <a:ext cx="261743" cy="540060"/>
          </a:xfrm>
          <a:prstGeom prst="leftBr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6590573" y="5451741"/>
            <a:ext cx="180020" cy="431143"/>
          </a:xfrm>
          <a:prstGeom prst="rightBr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25" y="9604"/>
            <a:ext cx="4439533" cy="3783560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25" y="29500"/>
            <a:ext cx="4488218" cy="376366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3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503548" y="512676"/>
            <a:ext cx="8208912" cy="5724636"/>
          </a:xfrm>
          <a:solidFill>
            <a:schemeClr val="bg1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习题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6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分析：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void main()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{  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salary,time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“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time=%d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, &amp;time);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if(time&lt;40) 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salary=time*8;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else 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salary=320+(time-40)*12;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b="1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ea typeface="黑体" pitchFamily="2" charset="-122"/>
              </a:rPr>
              <a:t>“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salary=%d\n</a:t>
            </a:r>
            <a:r>
              <a:rPr lang="en-US" altLang="zh-CN" sz="2400" dirty="0">
                <a:solidFill>
                  <a:srgbClr val="0070C0"/>
                </a:solidFill>
                <a:ea typeface="黑体" pitchFamily="2" charset="-122"/>
              </a:rPr>
              <a:t>"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, salary);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}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567757-D310-4A4F-9B7F-50B65BC8BE53}" type="slidenum">
              <a:rPr lang="en-US" altLang="zh-CN" sz="1400" b="0"/>
              <a:pPr eaLnBrk="1" hangingPunct="1"/>
              <a:t>31</a:t>
            </a:fld>
            <a:endParaRPr lang="en-US" altLang="zh-CN" sz="1400" b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0"/>
            <a:ext cx="4499992" cy="447311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1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10" name="Group 6"/>
          <p:cNvGrpSpPr>
            <a:grpSpLocks/>
          </p:cNvGrpSpPr>
          <p:nvPr/>
        </p:nvGrpSpPr>
        <p:grpSpPr bwMode="auto">
          <a:xfrm>
            <a:off x="4422775" y="1484313"/>
            <a:ext cx="3910013" cy="4032250"/>
            <a:chOff x="2744" y="1434"/>
            <a:chExt cx="2633" cy="2586"/>
          </a:xfrm>
        </p:grpSpPr>
        <p:sp>
          <p:nvSpPr>
            <p:cNvPr id="226311" name="AutoShape 7"/>
            <p:cNvSpPr>
              <a:spLocks noChangeArrowheads="1"/>
            </p:cNvSpPr>
            <p:nvPr/>
          </p:nvSpPr>
          <p:spPr bwMode="auto">
            <a:xfrm>
              <a:off x="3877" y="1847"/>
              <a:ext cx="1238" cy="428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effectLst/>
                </a:rPr>
                <a:t>P1</a:t>
              </a:r>
            </a:p>
          </p:txBody>
        </p:sp>
        <p:sp>
          <p:nvSpPr>
            <p:cNvPr id="226312" name="AutoShape 8"/>
            <p:cNvSpPr>
              <a:spLocks noChangeArrowheads="1"/>
            </p:cNvSpPr>
            <p:nvPr/>
          </p:nvSpPr>
          <p:spPr bwMode="auto">
            <a:xfrm>
              <a:off x="3050" y="2388"/>
              <a:ext cx="1186" cy="466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effectLst/>
                </a:rPr>
                <a:t>P2</a:t>
              </a:r>
            </a:p>
          </p:txBody>
        </p:sp>
        <p:sp>
          <p:nvSpPr>
            <p:cNvPr id="226313" name="Text Box 9"/>
            <p:cNvSpPr txBox="1">
              <a:spLocks noChangeArrowheads="1"/>
            </p:cNvSpPr>
            <p:nvPr/>
          </p:nvSpPr>
          <p:spPr bwMode="auto">
            <a:xfrm>
              <a:off x="2834" y="3190"/>
              <a:ext cx="538" cy="2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effectLst/>
                </a:rPr>
                <a:t>A</a:t>
              </a:r>
            </a:p>
          </p:txBody>
        </p:sp>
        <p:sp>
          <p:nvSpPr>
            <p:cNvPr id="226314" name="Text Box 10"/>
            <p:cNvSpPr txBox="1">
              <a:spLocks noChangeArrowheads="1"/>
            </p:cNvSpPr>
            <p:nvPr/>
          </p:nvSpPr>
          <p:spPr bwMode="auto">
            <a:xfrm>
              <a:off x="3923" y="3190"/>
              <a:ext cx="523" cy="2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effectLst/>
                </a:rPr>
                <a:t>B</a:t>
              </a: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4549" y="3190"/>
              <a:ext cx="82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000" b="1">
                <a:effectLst/>
              </a:endParaRP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4795" y="3190"/>
              <a:ext cx="534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effectLst/>
                </a:rPr>
                <a:t>C</a:t>
              </a:r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 flipH="1">
              <a:off x="3618" y="2085"/>
              <a:ext cx="2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3618" y="2085"/>
              <a:ext cx="0" cy="3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9" name="Line 15"/>
            <p:cNvSpPr>
              <a:spLocks noChangeShapeType="1"/>
            </p:cNvSpPr>
            <p:nvPr/>
          </p:nvSpPr>
          <p:spPr bwMode="auto">
            <a:xfrm>
              <a:off x="5118" y="2085"/>
              <a:ext cx="0" cy="1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0" name="Line 16"/>
            <p:cNvSpPr>
              <a:spLocks noChangeShapeType="1"/>
            </p:cNvSpPr>
            <p:nvPr/>
          </p:nvSpPr>
          <p:spPr bwMode="auto">
            <a:xfrm>
              <a:off x="4239" y="2616"/>
              <a:ext cx="0" cy="5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1" name="Line 17"/>
            <p:cNvSpPr>
              <a:spLocks noChangeShapeType="1"/>
            </p:cNvSpPr>
            <p:nvPr/>
          </p:nvSpPr>
          <p:spPr bwMode="auto">
            <a:xfrm>
              <a:off x="3049" y="2616"/>
              <a:ext cx="0" cy="5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2" name="Line 18"/>
            <p:cNvSpPr>
              <a:spLocks noChangeShapeType="1"/>
            </p:cNvSpPr>
            <p:nvPr/>
          </p:nvSpPr>
          <p:spPr bwMode="auto">
            <a:xfrm>
              <a:off x="3101" y="3456"/>
              <a:ext cx="0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3" name="Line 19"/>
            <p:cNvSpPr>
              <a:spLocks noChangeShapeType="1"/>
            </p:cNvSpPr>
            <p:nvPr/>
          </p:nvSpPr>
          <p:spPr bwMode="auto">
            <a:xfrm>
              <a:off x="3101" y="3677"/>
              <a:ext cx="19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 flipV="1">
              <a:off x="5067" y="3456"/>
              <a:ext cx="0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4150" y="3459"/>
              <a:ext cx="0" cy="5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6" name="Text Box 22"/>
            <p:cNvSpPr txBox="1">
              <a:spLocks noChangeArrowheads="1"/>
            </p:cNvSpPr>
            <p:nvPr/>
          </p:nvSpPr>
          <p:spPr bwMode="auto">
            <a:xfrm>
              <a:off x="3333" y="1870"/>
              <a:ext cx="64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 dirty="0">
                  <a:effectLst/>
                </a:rPr>
                <a:t>不成立</a:t>
              </a:r>
            </a:p>
          </p:txBody>
        </p:sp>
        <p:sp>
          <p:nvSpPr>
            <p:cNvPr id="226327" name="Text Box 23"/>
            <p:cNvSpPr txBox="1">
              <a:spLocks noChangeArrowheads="1"/>
            </p:cNvSpPr>
            <p:nvPr/>
          </p:nvSpPr>
          <p:spPr bwMode="auto">
            <a:xfrm>
              <a:off x="5102" y="2246"/>
              <a:ext cx="272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effectLst/>
                </a:rPr>
                <a:t>成立</a:t>
              </a:r>
            </a:p>
          </p:txBody>
        </p:sp>
        <p:sp>
          <p:nvSpPr>
            <p:cNvPr id="226328" name="Line 24"/>
            <p:cNvSpPr>
              <a:spLocks noChangeShapeType="1"/>
            </p:cNvSpPr>
            <p:nvPr/>
          </p:nvSpPr>
          <p:spPr bwMode="auto">
            <a:xfrm>
              <a:off x="4513" y="1434"/>
              <a:ext cx="0" cy="4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2744" y="2581"/>
              <a:ext cx="272" cy="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effectLst/>
                </a:rPr>
                <a:t>不成立</a:t>
              </a:r>
            </a:p>
          </p:txBody>
        </p:sp>
        <p:sp>
          <p:nvSpPr>
            <p:cNvPr id="226330" name="Text Box 26"/>
            <p:cNvSpPr txBox="1">
              <a:spLocks noChangeArrowheads="1"/>
            </p:cNvSpPr>
            <p:nvPr/>
          </p:nvSpPr>
          <p:spPr bwMode="auto">
            <a:xfrm>
              <a:off x="4240" y="2623"/>
              <a:ext cx="272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effectLst/>
                </a:rPr>
                <a:t>成立</a:t>
              </a:r>
            </a:p>
          </p:txBody>
        </p:sp>
      </p:grp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4356100" y="1697038"/>
            <a:ext cx="4175125" cy="3535362"/>
          </a:xfrm>
          <a:prstGeom prst="rect">
            <a:avLst/>
          </a:prstGeom>
          <a:noFill/>
          <a:ln w="2540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27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5724525" y="5589588"/>
            <a:ext cx="16557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>
                    <a:alpha val="2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嵌套的选择结构</a:t>
            </a:r>
          </a:p>
        </p:txBody>
      </p:sp>
      <p:sp>
        <p:nvSpPr>
          <p:cNvPr id="226334" name="Text Box 30"/>
          <p:cNvSpPr txBox="1">
            <a:spLocks noChangeArrowheads="1"/>
          </p:cNvSpPr>
          <p:nvPr/>
        </p:nvSpPr>
        <p:spPr bwMode="auto">
          <a:xfrm>
            <a:off x="827088" y="1484313"/>
            <a:ext cx="2663825" cy="2529923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ffectLst/>
              </a:rPr>
              <a:t> if(</a:t>
            </a:r>
            <a:r>
              <a:rPr lang="en-US" altLang="zh-CN" sz="2400" dirty="0"/>
              <a:t>P</a:t>
            </a:r>
            <a:r>
              <a:rPr kumimoji="1" lang="en-US" altLang="zh-CN" sz="2400" b="1" dirty="0">
                <a:effectLst/>
              </a:rPr>
              <a:t>1)</a:t>
            </a: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ffectLst/>
              </a:rPr>
              <a:t>        {</a:t>
            </a:r>
            <a:r>
              <a:rPr kumimoji="1" lang="zh-CN" altLang="en-US" sz="2400" b="1" dirty="0">
                <a:effectLst/>
              </a:rPr>
              <a:t>语句</a:t>
            </a:r>
            <a:r>
              <a:rPr lang="en-US" altLang="zh-CN" sz="2400" dirty="0"/>
              <a:t>C</a:t>
            </a:r>
            <a:r>
              <a:rPr kumimoji="1" lang="en-US" altLang="zh-CN" sz="2400" b="1" dirty="0">
                <a:effectLst/>
              </a:rPr>
              <a:t>;}</a:t>
            </a: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ffectLst/>
              </a:rPr>
              <a:t> else </a:t>
            </a:r>
            <a:r>
              <a:rPr kumimoji="1" lang="en-US" altLang="zh-CN" sz="2400" b="1" dirty="0">
                <a:solidFill>
                  <a:srgbClr val="FF0000"/>
                </a:solidFill>
                <a:effectLst/>
              </a:rPr>
              <a:t> if</a:t>
            </a:r>
            <a:r>
              <a:rPr kumimoji="1" lang="en-US" altLang="zh-CN" sz="2400" b="1" dirty="0">
                <a:effectLst/>
              </a:rPr>
              <a:t>(</a:t>
            </a:r>
            <a:r>
              <a:rPr lang="en-US" altLang="zh-CN" sz="2400" dirty="0"/>
              <a:t>P</a:t>
            </a:r>
            <a:r>
              <a:rPr kumimoji="1" lang="en-US" altLang="zh-CN" sz="2400" b="1" dirty="0">
                <a:effectLst/>
              </a:rPr>
              <a:t>2)</a:t>
            </a: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ffectLst/>
              </a:rPr>
              <a:t>             {</a:t>
            </a:r>
            <a:r>
              <a:rPr kumimoji="1" lang="zh-CN" altLang="en-US" sz="2400" b="1" dirty="0">
                <a:effectLst/>
              </a:rPr>
              <a:t>语句</a:t>
            </a:r>
            <a:r>
              <a:rPr lang="en-US" altLang="zh-CN" sz="2400" dirty="0"/>
              <a:t>B</a:t>
            </a:r>
            <a:r>
              <a:rPr kumimoji="1" lang="en-US" altLang="zh-CN" sz="2400" b="1" dirty="0">
                <a:effectLst/>
              </a:rPr>
              <a:t>;}</a:t>
            </a: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ffectLst/>
              </a:rPr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  <a:effectLst/>
              </a:rPr>
              <a:t>else </a:t>
            </a:r>
          </a:p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effectLst/>
              </a:rPr>
              <a:t>              {</a:t>
            </a:r>
            <a:r>
              <a:rPr kumimoji="1" lang="zh-CN" altLang="en-US" sz="2400" b="1" dirty="0">
                <a:effectLst/>
              </a:rPr>
              <a:t>语句</a:t>
            </a:r>
            <a:r>
              <a:rPr lang="en-US" altLang="zh-CN" sz="2400" dirty="0"/>
              <a:t>A</a:t>
            </a:r>
            <a:r>
              <a:rPr kumimoji="1" lang="en-US" altLang="zh-CN" sz="2400" b="1" dirty="0">
                <a:effectLst/>
              </a:rPr>
              <a:t>;}</a:t>
            </a:r>
          </a:p>
        </p:txBody>
      </p:sp>
      <p:grpSp>
        <p:nvGrpSpPr>
          <p:cNvPr id="226335" name="Group 31"/>
          <p:cNvGrpSpPr>
            <a:grpSpLocks/>
          </p:cNvGrpSpPr>
          <p:nvPr/>
        </p:nvGrpSpPr>
        <p:grpSpPr bwMode="auto">
          <a:xfrm>
            <a:off x="900113" y="3773208"/>
            <a:ext cx="3313112" cy="2197015"/>
            <a:chOff x="3379" y="1798"/>
            <a:chExt cx="2041" cy="1461"/>
          </a:xfrm>
        </p:grpSpPr>
        <p:sp>
          <p:nvSpPr>
            <p:cNvPr id="226336" name="Rectangle 32"/>
            <p:cNvSpPr>
              <a:spLocks noChangeArrowheads="1"/>
            </p:cNvSpPr>
            <p:nvPr/>
          </p:nvSpPr>
          <p:spPr bwMode="auto">
            <a:xfrm>
              <a:off x="3379" y="2387"/>
              <a:ext cx="2041" cy="872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关键点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en-US" altLang="zh-CN" sz="24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if~else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如何配对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复合语句</a:t>
              </a:r>
              <a:endParaRPr lang="zh-CN" altLang="en-US" sz="24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pic>
          <p:nvPicPr>
            <p:cNvPr id="226337" name="Picture 33" descr="png-1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798"/>
              <a:ext cx="768" cy="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67543" y="476672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4.2.2 if</a:t>
            </a:r>
            <a:r>
              <a:rPr kumimoji="0"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语句的嵌套形式 </a:t>
            </a:r>
          </a:p>
        </p:txBody>
      </p:sp>
    </p:spTree>
    <p:extLst>
      <p:ext uri="{BB962C8B-B14F-4D97-AF65-F5344CB8AC3E}">
        <p14:creationId xmlns:p14="http://schemas.microsoft.com/office/powerpoint/2010/main" val="16168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6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6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543422" y="1128118"/>
            <a:ext cx="7772400" cy="176082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当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语句的目标块中又出现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语句时，规定：</a:t>
            </a:r>
            <a:endParaRPr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marL="256032" lvl="1" indent="0">
              <a:lnSpc>
                <a:spcPct val="14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else</a:t>
            </a:r>
            <a:r>
              <a: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子句总与距它最近的</a:t>
            </a: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配套；</a:t>
            </a:r>
            <a:endParaRPr lang="en-US" altLang="zh-CN" sz="24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marL="256032" lvl="1" indent="0">
              <a:lnSpc>
                <a:spcPct val="14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且</a:t>
            </a: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语言没有与其他</a:t>
            </a:r>
            <a:r>
              <a:rPr lang="en-US" altLang="zh-CN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else</a:t>
            </a:r>
            <a:r>
              <a:rPr lang="zh-CN" altLang="en-US" sz="2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语句匹配。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C8FDE-761F-4716-B6BC-62CF5D30D5E2}" type="slidenum">
              <a:rPr lang="en-US" altLang="zh-CN" sz="1400" b="0"/>
              <a:pPr eaLnBrk="1" hangingPunct="1"/>
              <a:t>33</a:t>
            </a:fld>
            <a:endParaRPr lang="en-US" altLang="zh-CN" sz="1400" b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827584" y="2888940"/>
            <a:ext cx="7488238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(k)</a:t>
            </a:r>
          </a:p>
          <a:p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{</a:t>
            </a:r>
          </a:p>
          <a:p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	if (h)  do1();</a:t>
            </a:r>
          </a:p>
          <a:p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if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)  do2();	/*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这个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if */</a:t>
            </a:r>
          </a:p>
          <a:p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else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	do3();/*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和这个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else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组合 *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/</a:t>
            </a:r>
          </a:p>
          <a:p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	else (t)  do4();</a:t>
            </a:r>
          </a:p>
          <a:p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}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else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do5();/*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这个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else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和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if(k)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组合 *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/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3" y="440668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kumimoji="0"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语句如何匹配</a:t>
            </a:r>
          </a:p>
        </p:txBody>
      </p:sp>
    </p:spTree>
    <p:extLst>
      <p:ext uri="{BB962C8B-B14F-4D97-AF65-F5344CB8AC3E}">
        <p14:creationId xmlns:p14="http://schemas.microsoft.com/office/powerpoint/2010/main" val="26962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6" name="Picture 4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477" name="AutoShape 5"/>
          <p:cNvSpPr>
            <a:spLocks noChangeArrowheads="1"/>
          </p:cNvSpPr>
          <p:nvPr/>
        </p:nvSpPr>
        <p:spPr bwMode="auto">
          <a:xfrm>
            <a:off x="1619250" y="1570734"/>
            <a:ext cx="6517481" cy="4256282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effectLst/>
              </a:rPr>
              <a:t>下列程序段，当</a:t>
            </a:r>
            <a:r>
              <a:rPr lang="en-US" altLang="zh-CN" sz="2400" b="1" dirty="0">
                <a:effectLst/>
              </a:rPr>
              <a:t>X=0</a:t>
            </a:r>
            <a:r>
              <a:rPr lang="zh-CN" altLang="en-US" sz="2400" b="1" dirty="0">
                <a:effectLst/>
              </a:rPr>
              <a:t>，</a:t>
            </a:r>
            <a:r>
              <a:rPr lang="en-US" altLang="zh-CN" sz="2400" b="1" dirty="0">
                <a:effectLst/>
              </a:rPr>
              <a:t>Y=0</a:t>
            </a:r>
            <a:r>
              <a:rPr lang="zh-CN" altLang="en-US" sz="2400" b="1" dirty="0">
                <a:effectLst/>
              </a:rPr>
              <a:t>时执行哪一句？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if (X&gt;0)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	if (Y&lt;=0)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		</a:t>
            </a:r>
            <a:r>
              <a:rPr lang="zh-CN" altLang="en-US" sz="2400" b="1" dirty="0">
                <a:effectLst/>
              </a:rPr>
              <a:t>语句</a:t>
            </a:r>
            <a:r>
              <a:rPr lang="en-US" altLang="zh-CN" sz="2400" b="1" dirty="0">
                <a:effectLst/>
              </a:rPr>
              <a:t>1;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	else   if  (Y&gt;2)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		          </a:t>
            </a:r>
            <a:r>
              <a:rPr lang="zh-CN" altLang="en-US" sz="2400" b="1" dirty="0">
                <a:effectLst/>
              </a:rPr>
              <a:t>语句</a:t>
            </a:r>
            <a:r>
              <a:rPr lang="en-US" altLang="zh-CN" sz="2400" b="1" dirty="0">
                <a:effectLst/>
              </a:rPr>
              <a:t>2;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	</a:t>
            </a:r>
            <a:r>
              <a:rPr lang="en-US" altLang="zh-CN" sz="2400" dirty="0"/>
              <a:t>         </a:t>
            </a:r>
            <a:r>
              <a:rPr lang="en-US" altLang="zh-CN" sz="2400" b="1" dirty="0">
                <a:effectLst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ffectLst/>
              </a:rPr>
              <a:t>		         </a:t>
            </a:r>
            <a:r>
              <a:rPr lang="zh-CN" altLang="en-US" sz="2400" b="1" dirty="0">
                <a:effectLst/>
              </a:rPr>
              <a:t>语句</a:t>
            </a:r>
            <a:r>
              <a:rPr lang="en-US" altLang="zh-CN" sz="2400" b="1" dirty="0">
                <a:effectLst/>
              </a:rPr>
              <a:t>3</a:t>
            </a:r>
            <a:r>
              <a:rPr lang="zh-CN" altLang="en-US" sz="2400" b="1" dirty="0">
                <a:effectLst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effectLst/>
              </a:rPr>
              <a:t>		         语句</a:t>
            </a:r>
            <a:r>
              <a:rPr lang="en-US" altLang="zh-CN" sz="2400" b="1" dirty="0">
                <a:effectLst/>
              </a:rPr>
              <a:t>4</a:t>
            </a:r>
            <a:r>
              <a:rPr lang="zh-CN" altLang="en-US" sz="2400" b="1" dirty="0">
                <a:effectLst/>
              </a:rPr>
              <a:t>；</a:t>
            </a:r>
          </a:p>
        </p:txBody>
      </p:sp>
      <p:grpSp>
        <p:nvGrpSpPr>
          <p:cNvPr id="233487" name="Group 15"/>
          <p:cNvGrpSpPr>
            <a:grpSpLocks/>
          </p:cNvGrpSpPr>
          <p:nvPr/>
        </p:nvGrpSpPr>
        <p:grpSpPr bwMode="auto">
          <a:xfrm>
            <a:off x="7200106" y="815976"/>
            <a:ext cx="1873250" cy="1219200"/>
            <a:chOff x="4195" y="1933"/>
            <a:chExt cx="1180" cy="768"/>
          </a:xfrm>
        </p:grpSpPr>
        <p:pic>
          <p:nvPicPr>
            <p:cNvPr id="233479" name="Picture 7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933"/>
              <a:ext cx="1180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480" name="Rectangle 8"/>
            <p:cNvSpPr>
              <a:spLocks noChangeArrowheads="1"/>
            </p:cNvSpPr>
            <p:nvPr/>
          </p:nvSpPr>
          <p:spPr bwMode="auto">
            <a:xfrm>
              <a:off x="4468" y="2160"/>
              <a:ext cx="6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zh-CN" altLang="en-US" sz="2400" b="1" dirty="0">
                  <a:effectLst/>
                </a:rPr>
                <a:t>语句</a:t>
              </a:r>
              <a:r>
                <a:rPr lang="en-US" altLang="zh-CN" sz="2400" b="1" dirty="0">
                  <a:effectLst/>
                </a:rPr>
                <a:t>4</a:t>
              </a:r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25347"/>
            <a:ext cx="2242592" cy="6700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13883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575556" y="368660"/>
            <a:ext cx="3996444" cy="50405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4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程序分析</a:t>
            </a:r>
            <a:endParaRPr lang="en-US" altLang="zh-CN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BC8FDE-761F-4716-B6BC-62CF5D30D5E2}" type="slidenum">
              <a:rPr lang="en-US" altLang="zh-CN" sz="1400" b="0"/>
              <a:pPr eaLnBrk="1" hangingPunct="1"/>
              <a:t>35</a:t>
            </a:fld>
            <a:endParaRPr lang="en-US" altLang="zh-CN" sz="1400" b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3568" y="1016732"/>
            <a:ext cx="3636404" cy="4081117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#include&lt;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stdio.h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void main( 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a=2, b=1, c=2;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if ( a&lt;b 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  if( b&lt;0 )  c=1;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else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c++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printf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("%d\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n",c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05307" y="3626405"/>
            <a:ext cx="3636404" cy="1421928"/>
          </a:xfrm>
          <a:prstGeom prst="rect">
            <a:avLst/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( a&lt;b 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{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if( b&lt;0 )  c=1; </a:t>
            </a:r>
            <a:r>
              <a:rPr lang="en-US" altLang="zh-CN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else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c++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;</a:t>
            </a:r>
          </a:p>
        </p:txBody>
      </p:sp>
      <p:sp>
        <p:nvSpPr>
          <p:cNvPr id="9" name="矩形 8"/>
          <p:cNvSpPr/>
          <p:nvPr/>
        </p:nvSpPr>
        <p:spPr>
          <a:xfrm>
            <a:off x="4644307" y="5366776"/>
            <a:ext cx="301995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输出结果：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31225" y="1624087"/>
            <a:ext cx="3636404" cy="142192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if ( a&lt;b 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( b&lt;0 )  c=1; </a:t>
            </a:r>
            <a:endParaRPr lang="en-US" altLang="zh-CN" sz="24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else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c++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4631225" y="900748"/>
            <a:ext cx="301995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输出结果：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78433" y="5048333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 b="1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</a:t>
            </a:r>
            <a:r>
              <a:rPr kumimoji="1" lang="zh-CN" altLang="zh-CN" sz="6600" b="1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kumimoji="1" lang="en-US" altLang="zh-CN" sz="66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32240" y="811449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zh-CN" sz="4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Wingdings 2" pitchFamily="18" charset="2"/>
              </a:rPr>
              <a:t></a:t>
            </a:r>
            <a:endParaRPr kumimoji="1" lang="en-US" altLang="zh-CN" sz="48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93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87524" y="512676"/>
            <a:ext cx="3636404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4.4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分段函数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36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42796" y="1448780"/>
            <a:ext cx="7365607" cy="4616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if(x&lt;0)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        y=</a:t>
            </a:r>
            <a:r>
              <a:rPr lang="en-US" altLang="zh-CN" sz="2800" dirty="0" err="1"/>
              <a:t>pow</a:t>
            </a:r>
            <a:r>
              <a:rPr lang="en-US" altLang="zh-CN" sz="2800" dirty="0"/>
              <a:t>(x,5);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      if(x&lt;=100)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          y=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(x);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C00000"/>
                </a:solidFill>
              </a:rPr>
              <a:t>else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         y=2*x-100;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53746"/>
              </p:ext>
            </p:extLst>
          </p:nvPr>
        </p:nvGraphicFramePr>
        <p:xfrm>
          <a:off x="4658626" y="1627564"/>
          <a:ext cx="43370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公式" r:id="rId3" imgW="1841400" imgH="761760" progId="Equation.3">
                  <p:embed/>
                </p:oleObj>
              </mc:Choice>
              <mc:Fallback>
                <p:oleObj name="公式" r:id="rId3" imgW="1841400" imgH="761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8626" y="1627564"/>
                        <a:ext cx="4337050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647564" y="2904706"/>
            <a:ext cx="1116124" cy="456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4064920" y="2877851"/>
            <a:ext cx="1798861" cy="468052"/>
          </a:xfrm>
          <a:prstGeom prst="wedgeEllipseCallout">
            <a:avLst>
              <a:gd name="adj1" fmla="val -178588"/>
              <a:gd name="adj2" fmla="val 5239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x&gt;=0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37</a:t>
            </a:fld>
            <a:endParaRPr lang="en-US" altLang="zh-CN" sz="1400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620" y="1952836"/>
            <a:ext cx="860583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独立完成课后习题：教材</a:t>
            </a:r>
            <a:r>
              <a:rPr lang="en-US" altLang="zh-CN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P74</a:t>
            </a:r>
          </a:p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	 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题</a:t>
            </a:r>
            <a:endParaRPr lang="en-US" altLang="zh-CN" sz="3200" dirty="0">
              <a:latin typeface="隶书" pitchFamily="49" charset="-122"/>
              <a:ea typeface="隶书" pitchFamily="49" charset="-122"/>
            </a:endParaRPr>
          </a:p>
          <a:p>
            <a:pPr defTabSz="571500">
              <a:lnSpc>
                <a:spcPct val="200000"/>
              </a:lnSpc>
              <a:spcBef>
                <a:spcPct val="20000"/>
              </a:spcBef>
              <a:tabLst>
                <a:tab pos="571500" algn="l"/>
              </a:tabLst>
            </a:pP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以上各题均上机操作验证结果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288" y="6566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53925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38</a:t>
            </a:fld>
            <a:endParaRPr lang="en-US" altLang="zh-CN" sz="1400" b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3" y="440668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习题</a:t>
            </a:r>
            <a:r>
              <a:rPr kumimoji="0" lang="en-US" altLang="zh-CN" sz="3200" dirty="0">
                <a:latin typeface="隶书" pitchFamily="49" charset="-122"/>
                <a:ea typeface="隶书" pitchFamily="49" charset="-122"/>
              </a:rPr>
              <a:t>7 </a:t>
            </a: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分析</a:t>
            </a:r>
          </a:p>
        </p:txBody>
      </p:sp>
      <p:pic>
        <p:nvPicPr>
          <p:cNvPr id="7" name="Picture 21" descr="png-0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508500"/>
            <a:ext cx="1728787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3" y="1196975"/>
            <a:ext cx="2947987" cy="83185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342900" indent="-342900"/>
            <a:r>
              <a:rPr lang="zh-CN" altLang="en-US" sz="2400" b="1" dirty="0">
                <a:effectLst/>
              </a:rPr>
              <a:t>问题描述：</a:t>
            </a:r>
          </a:p>
          <a:p>
            <a:pPr marL="342900" indent="-342900"/>
            <a:r>
              <a:rPr lang="zh-CN" altLang="en-US" sz="2400" b="1" dirty="0">
                <a:effectLst/>
              </a:rPr>
              <a:t>求三个数中的最大值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51275" y="3335338"/>
            <a:ext cx="4608513" cy="209269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400" b="1" dirty="0">
                <a:effectLst/>
              </a:rPr>
              <a:t>算法描述：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1.</a:t>
            </a:r>
            <a:r>
              <a:rPr lang="zh-CN" altLang="en-US" sz="2400" b="1" dirty="0">
                <a:effectLst/>
              </a:rPr>
              <a:t>输入</a:t>
            </a:r>
            <a:r>
              <a:rPr lang="en-US" altLang="zh-CN" sz="2400" b="1" dirty="0">
                <a:effectLst/>
              </a:rPr>
              <a:t>n1,n2,n3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2.</a:t>
            </a:r>
            <a:r>
              <a:rPr lang="zh-CN" altLang="en-US" sz="2400" b="1" dirty="0">
                <a:effectLst/>
              </a:rPr>
              <a:t>将</a:t>
            </a:r>
            <a:r>
              <a:rPr lang="en-US" altLang="zh-CN" sz="2400" b="1" dirty="0">
                <a:effectLst/>
              </a:rPr>
              <a:t>n1</a:t>
            </a:r>
            <a:r>
              <a:rPr lang="zh-CN" altLang="en-US" sz="2400" b="1" dirty="0">
                <a:effectLst/>
              </a:rPr>
              <a:t>和</a:t>
            </a:r>
            <a:r>
              <a:rPr lang="en-US" altLang="zh-CN" sz="2400" b="1" dirty="0">
                <a:effectLst/>
              </a:rPr>
              <a:t>n2</a:t>
            </a:r>
            <a:r>
              <a:rPr lang="zh-CN" altLang="en-US" sz="2400" b="1" dirty="0">
                <a:effectLst/>
              </a:rPr>
              <a:t>的大数存入</a:t>
            </a:r>
            <a:r>
              <a:rPr lang="en-US" altLang="zh-CN" sz="2400" b="1" dirty="0">
                <a:effectLst/>
              </a:rPr>
              <a:t>max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3.</a:t>
            </a:r>
            <a:r>
              <a:rPr lang="zh-CN" altLang="en-US" sz="2400" b="1" dirty="0">
                <a:effectLst/>
              </a:rPr>
              <a:t>将</a:t>
            </a:r>
            <a:r>
              <a:rPr lang="en-US" altLang="zh-CN" sz="2400" b="1" dirty="0">
                <a:effectLst/>
              </a:rPr>
              <a:t>n3</a:t>
            </a:r>
            <a:r>
              <a:rPr lang="zh-CN" altLang="en-US" sz="2400" b="1" dirty="0">
                <a:effectLst/>
              </a:rPr>
              <a:t>和</a:t>
            </a:r>
            <a:r>
              <a:rPr lang="en-US" altLang="zh-CN" sz="2400" b="1" dirty="0">
                <a:effectLst/>
              </a:rPr>
              <a:t>max</a:t>
            </a:r>
            <a:r>
              <a:rPr lang="zh-CN" altLang="en-US" sz="2400" b="1" dirty="0">
                <a:effectLst/>
              </a:rPr>
              <a:t>的大数存入</a:t>
            </a:r>
            <a:r>
              <a:rPr lang="en-US" altLang="zh-CN" sz="2400" b="1" dirty="0">
                <a:effectLst/>
              </a:rPr>
              <a:t>max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4.</a:t>
            </a:r>
            <a:r>
              <a:rPr lang="zh-CN" altLang="en-US" sz="2400" b="1" dirty="0">
                <a:effectLst/>
              </a:rPr>
              <a:t>输出</a:t>
            </a:r>
            <a:r>
              <a:rPr lang="en-US" altLang="zh-CN" sz="2400" b="1" dirty="0">
                <a:effectLst/>
              </a:rPr>
              <a:t>max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56100" y="1196975"/>
            <a:ext cx="3816350" cy="1306513"/>
          </a:xfrm>
          <a:prstGeom prst="rect">
            <a:avLst/>
          </a:prstGeom>
          <a:solidFill>
            <a:srgbClr val="FF99CC">
              <a:alpha val="57001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400" b="1" dirty="0">
                <a:effectLst/>
              </a:rPr>
              <a:t>分析问题：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400" b="1" dirty="0">
                <a:effectLst/>
              </a:rPr>
              <a:t>设三个数：</a:t>
            </a:r>
            <a:r>
              <a:rPr lang="en-US" altLang="zh-CN" sz="2400" b="1" dirty="0">
                <a:effectLst/>
              </a:rPr>
              <a:t>n1,n2,n3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400" b="1" dirty="0">
                <a:effectLst/>
              </a:rPr>
              <a:t>最大值为</a:t>
            </a:r>
            <a:r>
              <a:rPr lang="en-US" altLang="zh-CN" sz="2400" b="1" dirty="0">
                <a:effectLst/>
              </a:rPr>
              <a:t>max,</a:t>
            </a:r>
            <a:r>
              <a:rPr lang="zh-CN" altLang="en-US" sz="2400" b="1" dirty="0">
                <a:effectLst/>
              </a:rPr>
              <a:t>均为整数</a:t>
            </a: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850324" y="3351620"/>
            <a:ext cx="2592388" cy="1368425"/>
          </a:xfrm>
          <a:prstGeom prst="wedgeRectCallout">
            <a:avLst>
              <a:gd name="adj1" fmla="val 70699"/>
              <a:gd name="adj2" fmla="val 24477"/>
            </a:avLst>
          </a:prstGeom>
          <a:solidFill>
            <a:srgbClr val="99CC00"/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(n1&gt;n2)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max=n1;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else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max=n2;</a:t>
            </a: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4247964" y="5726906"/>
            <a:ext cx="2735263" cy="863600"/>
          </a:xfrm>
          <a:prstGeom prst="wedgeRectCallout">
            <a:avLst>
              <a:gd name="adj1" fmla="val 13541"/>
              <a:gd name="adj2" fmla="val -141509"/>
            </a:avLst>
          </a:prstGeom>
          <a:solidFill>
            <a:srgbClr val="FFFFCC"/>
          </a:solidFill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/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if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(n3&gt;max)</a:t>
            </a:r>
          </a:p>
          <a:p>
            <a:pPr marL="342900" indent="-342900"/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max=n3;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84213" y="2060575"/>
            <a:ext cx="5689600" cy="120251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zh-CN" altLang="en-US" sz="2400" b="1" dirty="0">
                <a:effectLst/>
              </a:rPr>
              <a:t>算法分析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400" b="1" dirty="0">
                <a:effectLst/>
              </a:rPr>
              <a:t>将</a:t>
            </a:r>
            <a:r>
              <a:rPr lang="en-US" altLang="zh-CN" sz="2400" b="1" dirty="0">
                <a:effectLst/>
              </a:rPr>
              <a:t>n1</a:t>
            </a:r>
            <a:r>
              <a:rPr lang="zh-CN" altLang="en-US" sz="2400" b="1" dirty="0">
                <a:effectLst/>
              </a:rPr>
              <a:t>与</a:t>
            </a:r>
            <a:r>
              <a:rPr lang="en-US" altLang="zh-CN" sz="2400" b="1" dirty="0">
                <a:effectLst/>
              </a:rPr>
              <a:t>n2</a:t>
            </a:r>
            <a:r>
              <a:rPr lang="zh-CN" altLang="en-US" sz="2400" b="1" dirty="0">
                <a:effectLst/>
              </a:rPr>
              <a:t>相比，大数送入</a:t>
            </a:r>
            <a:r>
              <a:rPr lang="en-US" altLang="zh-CN" sz="2400" b="1" dirty="0">
                <a:effectLst/>
              </a:rPr>
              <a:t>max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400" b="1" dirty="0">
                <a:effectLst/>
              </a:rPr>
              <a:t>再将</a:t>
            </a:r>
            <a:r>
              <a:rPr lang="en-US" altLang="zh-CN" sz="2400" b="1" dirty="0">
                <a:effectLst/>
              </a:rPr>
              <a:t>n3</a:t>
            </a:r>
            <a:r>
              <a:rPr lang="zh-CN" altLang="en-US" sz="2400" b="1" dirty="0">
                <a:effectLst/>
              </a:rPr>
              <a:t>与</a:t>
            </a:r>
            <a:r>
              <a:rPr lang="en-US" altLang="zh-CN" sz="2400" b="1" dirty="0">
                <a:effectLst/>
              </a:rPr>
              <a:t>max</a:t>
            </a:r>
            <a:r>
              <a:rPr lang="zh-CN" altLang="en-US" sz="2400" b="1" dirty="0">
                <a:effectLst/>
              </a:rPr>
              <a:t>比较，大数送入</a:t>
            </a:r>
            <a:r>
              <a:rPr lang="en-US" altLang="zh-CN" sz="2400" b="1" dirty="0">
                <a:effectLst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8429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/>
      <p:bldP spid="11" grpId="0" animBg="1"/>
      <p:bldP spid="12" grpId="0" animBg="1"/>
      <p:bldP spid="13" grpId="0" animBg="1"/>
      <p:bldP spid="14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5314" y="107799"/>
            <a:ext cx="1857660" cy="512914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流程图</a:t>
            </a:r>
          </a:p>
        </p:txBody>
      </p:sp>
      <p:sp>
        <p:nvSpPr>
          <p:cNvPr id="219140" name="AutoShape 4"/>
          <p:cNvSpPr>
            <a:spLocks noChangeArrowheads="1"/>
          </p:cNvSpPr>
          <p:nvPr/>
        </p:nvSpPr>
        <p:spPr bwMode="auto">
          <a:xfrm>
            <a:off x="3991231" y="476249"/>
            <a:ext cx="1352550" cy="360363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开始 </a:t>
            </a:r>
          </a:p>
        </p:txBody>
      </p:sp>
      <p:sp>
        <p:nvSpPr>
          <p:cNvPr id="219141" name="AutoShape 5"/>
          <p:cNvSpPr>
            <a:spLocks noChangeArrowheads="1"/>
          </p:cNvSpPr>
          <p:nvPr/>
        </p:nvSpPr>
        <p:spPr bwMode="auto">
          <a:xfrm>
            <a:off x="2916238" y="1125538"/>
            <a:ext cx="3452812" cy="433387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输入</a:t>
            </a:r>
            <a:r>
              <a:rPr lang="en-US" altLang="zh-CN" sz="1800" b="1">
                <a:effectLst/>
                <a:latin typeface="Times New Roman" pitchFamily="18" charset="0"/>
              </a:rPr>
              <a:t>n1,n2,n3 </a:t>
            </a:r>
          </a:p>
        </p:txBody>
      </p:sp>
      <p:sp>
        <p:nvSpPr>
          <p:cNvPr id="219142" name="AutoShape 6"/>
          <p:cNvSpPr>
            <a:spLocks noChangeArrowheads="1"/>
          </p:cNvSpPr>
          <p:nvPr/>
        </p:nvSpPr>
        <p:spPr bwMode="auto">
          <a:xfrm>
            <a:off x="3779838" y="5229225"/>
            <a:ext cx="1727200" cy="433388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输出</a:t>
            </a:r>
            <a:r>
              <a:rPr lang="en-US" altLang="zh-CN" sz="1800" b="1">
                <a:effectLst/>
                <a:latin typeface="Times New Roman" pitchFamily="18" charset="0"/>
              </a:rPr>
              <a:t>max</a:t>
            </a:r>
            <a:r>
              <a:rPr lang="en-US" altLang="zh-CN" sz="1800" b="1">
                <a:effectLst/>
              </a:rPr>
              <a:t> </a:t>
            </a:r>
          </a:p>
        </p:txBody>
      </p:sp>
      <p:sp>
        <p:nvSpPr>
          <p:cNvPr id="219143" name="AutoShape 7"/>
          <p:cNvSpPr>
            <a:spLocks noChangeArrowheads="1"/>
          </p:cNvSpPr>
          <p:nvPr/>
        </p:nvSpPr>
        <p:spPr bwMode="auto">
          <a:xfrm>
            <a:off x="3982002" y="5949950"/>
            <a:ext cx="1350962" cy="360363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结 束</a:t>
            </a:r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4645025" y="862580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H="1">
            <a:off x="4643438" y="1557338"/>
            <a:ext cx="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643438" y="566102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7" name="AutoShape 11"/>
          <p:cNvSpPr>
            <a:spLocks noChangeArrowheads="1"/>
          </p:cNvSpPr>
          <p:nvPr/>
        </p:nvSpPr>
        <p:spPr bwMode="auto">
          <a:xfrm>
            <a:off x="3484563" y="1887538"/>
            <a:ext cx="2252662" cy="493712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kumimoji="1" lang="en-US" altLang="zh-CN" sz="1800" b="1">
                <a:effectLst/>
                <a:latin typeface="Times New Roman" pitchFamily="18" charset="0"/>
              </a:rPr>
              <a:t>n1&gt;n2</a:t>
            </a:r>
            <a:endParaRPr lang="en-US" altLang="zh-CN" sz="1800" b="1">
              <a:effectLst/>
            </a:endParaRPr>
          </a:p>
        </p:txBody>
      </p:sp>
      <p:sp>
        <p:nvSpPr>
          <p:cNvPr id="219148" name="AutoShape 12"/>
          <p:cNvSpPr>
            <a:spLocks noChangeArrowheads="1"/>
          </p:cNvSpPr>
          <p:nvPr/>
        </p:nvSpPr>
        <p:spPr bwMode="auto">
          <a:xfrm>
            <a:off x="1908175" y="2441575"/>
            <a:ext cx="1727200" cy="493713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5000"/>
              </a:lnSpc>
              <a:buClrTx/>
              <a:buSzTx/>
              <a:buFontTx/>
              <a:buNone/>
            </a:pPr>
            <a:r>
              <a:rPr kumimoji="1" lang="en-US" altLang="zh-CN" sz="2000" b="1" dirty="0">
                <a:effectLst/>
                <a:latin typeface="Times New Roman" pitchFamily="18" charset="0"/>
              </a:rPr>
              <a:t>    n1</a:t>
            </a:r>
            <a:r>
              <a:rPr kumimoji="1" lang="en-US" altLang="zh-CN" sz="2400" b="1" dirty="0">
                <a:effectLst/>
                <a:latin typeface="Tahoma" pitchFamily="34" charset="0"/>
              </a:rPr>
              <a:t>→</a:t>
            </a:r>
            <a:r>
              <a:rPr kumimoji="1" lang="en-US" altLang="zh-CN" sz="2000" b="1" dirty="0">
                <a:effectLst/>
                <a:latin typeface="Times New Roman" pitchFamily="18" charset="0"/>
              </a:rPr>
              <a:t>max </a:t>
            </a:r>
          </a:p>
        </p:txBody>
      </p:sp>
      <p:sp>
        <p:nvSpPr>
          <p:cNvPr id="219149" name="AutoShape 13"/>
          <p:cNvSpPr>
            <a:spLocks noChangeArrowheads="1"/>
          </p:cNvSpPr>
          <p:nvPr/>
        </p:nvSpPr>
        <p:spPr bwMode="auto">
          <a:xfrm>
            <a:off x="5511800" y="2503488"/>
            <a:ext cx="1651000" cy="431800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effectLst/>
                <a:latin typeface="Times New Roman" pitchFamily="18" charset="0"/>
              </a:rPr>
              <a:t>    n2</a:t>
            </a:r>
            <a:r>
              <a:rPr kumimoji="1" lang="en-US" altLang="zh-CN" sz="2400" b="1" dirty="0">
                <a:effectLst/>
                <a:latin typeface="Tahoma" pitchFamily="34" charset="0"/>
              </a:rPr>
              <a:t>→</a:t>
            </a:r>
            <a:r>
              <a:rPr kumimoji="1" lang="en-US" altLang="zh-CN" sz="2400" b="1" dirty="0">
                <a:effectLst/>
                <a:latin typeface="Times New Roman" pitchFamily="18" charset="0"/>
              </a:rPr>
              <a:t>max</a:t>
            </a:r>
            <a:r>
              <a:rPr kumimoji="1" lang="en-US" altLang="zh-CN" sz="2000" b="1" dirty="0">
                <a:effectLst/>
                <a:latin typeface="Times New Roman" pitchFamily="18" charset="0"/>
              </a:rPr>
              <a:t> </a:t>
            </a:r>
          </a:p>
        </p:txBody>
      </p:sp>
      <p:grpSp>
        <p:nvGrpSpPr>
          <p:cNvPr id="219150" name="Group 14"/>
          <p:cNvGrpSpPr>
            <a:grpSpLocks/>
          </p:cNvGrpSpPr>
          <p:nvPr/>
        </p:nvGrpSpPr>
        <p:grpSpPr bwMode="auto">
          <a:xfrm>
            <a:off x="2659063" y="2133600"/>
            <a:ext cx="825500" cy="307975"/>
            <a:chOff x="1728" y="1248"/>
            <a:chExt cx="528" cy="432"/>
          </a:xfrm>
        </p:grpSpPr>
        <p:sp>
          <p:nvSpPr>
            <p:cNvPr id="219151" name="Line 15"/>
            <p:cNvSpPr>
              <a:spLocks noChangeShapeType="1"/>
            </p:cNvSpPr>
            <p:nvPr/>
          </p:nvSpPr>
          <p:spPr bwMode="auto">
            <a:xfrm flipH="1">
              <a:off x="17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2" name="Line 16"/>
            <p:cNvSpPr>
              <a:spLocks noChangeShapeType="1"/>
            </p:cNvSpPr>
            <p:nvPr/>
          </p:nvSpPr>
          <p:spPr bwMode="auto">
            <a:xfrm>
              <a:off x="1728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9153" name="Group 17"/>
          <p:cNvGrpSpPr>
            <a:grpSpLocks/>
          </p:cNvGrpSpPr>
          <p:nvPr/>
        </p:nvGrpSpPr>
        <p:grpSpPr bwMode="auto">
          <a:xfrm>
            <a:off x="5737225" y="2133600"/>
            <a:ext cx="600075" cy="369888"/>
            <a:chOff x="3696" y="1248"/>
            <a:chExt cx="384" cy="480"/>
          </a:xfrm>
        </p:grpSpPr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>
              <a:off x="3696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5" name="Line 19"/>
            <p:cNvSpPr>
              <a:spLocks noChangeShapeType="1"/>
            </p:cNvSpPr>
            <p:nvPr/>
          </p:nvSpPr>
          <p:spPr bwMode="auto">
            <a:xfrm>
              <a:off x="408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9156" name="Group 20"/>
          <p:cNvGrpSpPr>
            <a:grpSpLocks/>
          </p:cNvGrpSpPr>
          <p:nvPr/>
        </p:nvGrpSpPr>
        <p:grpSpPr bwMode="auto">
          <a:xfrm>
            <a:off x="2733675" y="2995613"/>
            <a:ext cx="3752850" cy="504825"/>
            <a:chOff x="1680" y="2064"/>
            <a:chExt cx="2400" cy="288"/>
          </a:xfrm>
        </p:grpSpPr>
        <p:sp>
          <p:nvSpPr>
            <p:cNvPr id="219157" name="Line 21"/>
            <p:cNvSpPr>
              <a:spLocks noChangeShapeType="1"/>
            </p:cNvSpPr>
            <p:nvPr/>
          </p:nvSpPr>
          <p:spPr bwMode="auto">
            <a:xfrm>
              <a:off x="1680" y="20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8" name="Line 22"/>
            <p:cNvSpPr>
              <a:spLocks noChangeShapeType="1"/>
            </p:cNvSpPr>
            <p:nvPr/>
          </p:nvSpPr>
          <p:spPr bwMode="auto">
            <a:xfrm>
              <a:off x="4080" y="20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9" name="Line 23"/>
            <p:cNvSpPr>
              <a:spLocks noChangeShapeType="1"/>
            </p:cNvSpPr>
            <p:nvPr/>
          </p:nvSpPr>
          <p:spPr bwMode="auto">
            <a:xfrm>
              <a:off x="1680" y="220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0" name="Line 24"/>
            <p:cNvSpPr>
              <a:spLocks noChangeShapeType="1"/>
            </p:cNvSpPr>
            <p:nvPr/>
          </p:nvSpPr>
          <p:spPr bwMode="auto">
            <a:xfrm>
              <a:off x="2928" y="22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61" name="Rectangle 25"/>
          <p:cNvSpPr>
            <a:spLocks noChangeArrowheads="1"/>
          </p:cNvSpPr>
          <p:nvPr/>
        </p:nvSpPr>
        <p:spPr bwMode="auto">
          <a:xfrm>
            <a:off x="2508250" y="1703388"/>
            <a:ext cx="901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dirty="0"/>
              <a:t>Y</a:t>
            </a:r>
            <a:endParaRPr lang="en-US" altLang="zh-CN" sz="1800" dirty="0">
              <a:effectLst/>
            </a:endParaRPr>
          </a:p>
        </p:txBody>
      </p:sp>
      <p:sp>
        <p:nvSpPr>
          <p:cNvPr id="219162" name="Rectangle 26"/>
          <p:cNvSpPr>
            <a:spLocks noChangeArrowheads="1"/>
          </p:cNvSpPr>
          <p:nvPr/>
        </p:nvSpPr>
        <p:spPr bwMode="auto">
          <a:xfrm>
            <a:off x="5586413" y="1703388"/>
            <a:ext cx="9001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dirty="0">
                <a:effectLst/>
              </a:rPr>
              <a:t>N</a:t>
            </a:r>
          </a:p>
        </p:txBody>
      </p:sp>
      <p:sp>
        <p:nvSpPr>
          <p:cNvPr id="219163" name="AutoShape 27"/>
          <p:cNvSpPr>
            <a:spLocks noChangeArrowheads="1"/>
          </p:cNvSpPr>
          <p:nvPr/>
        </p:nvSpPr>
        <p:spPr bwMode="auto">
          <a:xfrm>
            <a:off x="3553618" y="3505200"/>
            <a:ext cx="2252663" cy="492125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kumimoji="1" lang="en-US" altLang="zh-CN" sz="1800" b="1" dirty="0">
                <a:effectLst/>
                <a:latin typeface="Times New Roman" pitchFamily="18" charset="0"/>
              </a:rPr>
              <a:t>n3&gt;max</a:t>
            </a:r>
            <a:endParaRPr lang="en-US" altLang="zh-CN" sz="1800" b="1" dirty="0">
              <a:effectLst/>
            </a:endParaRPr>
          </a:p>
        </p:txBody>
      </p:sp>
      <p:sp>
        <p:nvSpPr>
          <p:cNvPr id="219164" name="AutoShape 28"/>
          <p:cNvSpPr>
            <a:spLocks noChangeArrowheads="1"/>
          </p:cNvSpPr>
          <p:nvPr/>
        </p:nvSpPr>
        <p:spPr bwMode="auto">
          <a:xfrm>
            <a:off x="1950811" y="4059238"/>
            <a:ext cx="1727200" cy="492125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5000"/>
              </a:lnSpc>
              <a:buClrTx/>
              <a:buSzTx/>
              <a:buFontTx/>
              <a:buNone/>
            </a:pPr>
            <a:r>
              <a:rPr kumimoji="1" lang="en-US" altLang="zh-CN" sz="2000" b="1" dirty="0">
                <a:effectLst/>
                <a:latin typeface="Times New Roman" pitchFamily="18" charset="0"/>
              </a:rPr>
              <a:t>   n3</a:t>
            </a:r>
            <a:r>
              <a:rPr kumimoji="1" lang="en-US" altLang="zh-CN" sz="2400" b="1" dirty="0">
                <a:effectLst/>
                <a:latin typeface="Tahoma" pitchFamily="34" charset="0"/>
              </a:rPr>
              <a:t>→</a:t>
            </a:r>
            <a:r>
              <a:rPr kumimoji="1" lang="en-US" altLang="zh-CN" sz="2000" b="1" dirty="0">
                <a:effectLst/>
                <a:latin typeface="Times New Roman" pitchFamily="18" charset="0"/>
              </a:rPr>
              <a:t>max </a:t>
            </a:r>
          </a:p>
        </p:txBody>
      </p:sp>
      <p:grpSp>
        <p:nvGrpSpPr>
          <p:cNvPr id="219165" name="Group 29"/>
          <p:cNvGrpSpPr>
            <a:grpSpLocks/>
          </p:cNvGrpSpPr>
          <p:nvPr/>
        </p:nvGrpSpPr>
        <p:grpSpPr bwMode="auto">
          <a:xfrm>
            <a:off x="2768599" y="3749675"/>
            <a:ext cx="784850" cy="309563"/>
            <a:chOff x="1728" y="1248"/>
            <a:chExt cx="502" cy="432"/>
          </a:xfrm>
        </p:grpSpPr>
        <p:sp>
          <p:nvSpPr>
            <p:cNvPr id="219166" name="Line 30"/>
            <p:cNvSpPr>
              <a:spLocks noChangeShapeType="1"/>
            </p:cNvSpPr>
            <p:nvPr/>
          </p:nvSpPr>
          <p:spPr bwMode="auto">
            <a:xfrm flipH="1">
              <a:off x="1728" y="1248"/>
              <a:ext cx="5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7" name="Line 31"/>
            <p:cNvSpPr>
              <a:spLocks noChangeShapeType="1"/>
            </p:cNvSpPr>
            <p:nvPr/>
          </p:nvSpPr>
          <p:spPr bwMode="auto">
            <a:xfrm>
              <a:off x="1728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9168" name="Group 32"/>
          <p:cNvGrpSpPr>
            <a:grpSpLocks/>
          </p:cNvGrpSpPr>
          <p:nvPr/>
        </p:nvGrpSpPr>
        <p:grpSpPr bwMode="auto">
          <a:xfrm>
            <a:off x="5737377" y="3749675"/>
            <a:ext cx="709464" cy="369888"/>
            <a:chOff x="3626" y="1248"/>
            <a:chExt cx="454" cy="480"/>
          </a:xfrm>
        </p:grpSpPr>
        <p:sp>
          <p:nvSpPr>
            <p:cNvPr id="219169" name="Line 33"/>
            <p:cNvSpPr>
              <a:spLocks noChangeShapeType="1"/>
            </p:cNvSpPr>
            <p:nvPr/>
          </p:nvSpPr>
          <p:spPr bwMode="auto">
            <a:xfrm flipV="1">
              <a:off x="3626" y="1248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70" name="Line 34"/>
            <p:cNvSpPr>
              <a:spLocks noChangeShapeType="1"/>
            </p:cNvSpPr>
            <p:nvPr/>
          </p:nvSpPr>
          <p:spPr bwMode="auto">
            <a:xfrm>
              <a:off x="408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72" name="Line 36"/>
          <p:cNvSpPr>
            <a:spLocks noChangeShapeType="1"/>
          </p:cNvSpPr>
          <p:nvPr/>
        </p:nvSpPr>
        <p:spPr bwMode="auto">
          <a:xfrm>
            <a:off x="6446838" y="4041775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9187" name="Group 51"/>
          <p:cNvGrpSpPr>
            <a:grpSpLocks/>
          </p:cNvGrpSpPr>
          <p:nvPr/>
        </p:nvGrpSpPr>
        <p:grpSpPr bwMode="auto">
          <a:xfrm>
            <a:off x="2760663" y="4611688"/>
            <a:ext cx="3686175" cy="185737"/>
            <a:chOff x="1739" y="2905"/>
            <a:chExt cx="2322" cy="117"/>
          </a:xfrm>
        </p:grpSpPr>
        <p:sp>
          <p:nvSpPr>
            <p:cNvPr id="219171" name="Line 35"/>
            <p:cNvSpPr>
              <a:spLocks noChangeShapeType="1"/>
            </p:cNvSpPr>
            <p:nvPr/>
          </p:nvSpPr>
          <p:spPr bwMode="auto">
            <a:xfrm>
              <a:off x="1739" y="2905"/>
              <a:ext cx="0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73" name="Line 37"/>
            <p:cNvSpPr>
              <a:spLocks noChangeShapeType="1"/>
            </p:cNvSpPr>
            <p:nvPr/>
          </p:nvSpPr>
          <p:spPr bwMode="auto">
            <a:xfrm>
              <a:off x="1746" y="3022"/>
              <a:ext cx="2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74" name="Line 38"/>
          <p:cNvSpPr>
            <a:spLocks noChangeShapeType="1"/>
          </p:cNvSpPr>
          <p:nvPr/>
        </p:nvSpPr>
        <p:spPr bwMode="auto">
          <a:xfrm>
            <a:off x="4643438" y="47974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75" name="Rectangle 39"/>
          <p:cNvSpPr>
            <a:spLocks noChangeArrowheads="1"/>
          </p:cNvSpPr>
          <p:nvPr/>
        </p:nvSpPr>
        <p:spPr bwMode="auto">
          <a:xfrm>
            <a:off x="2693988" y="3463925"/>
            <a:ext cx="9001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dirty="0"/>
              <a:t>Y</a:t>
            </a:r>
            <a:endParaRPr lang="en-US" altLang="zh-CN" sz="1800" dirty="0">
              <a:effectLst/>
            </a:endParaRPr>
          </a:p>
        </p:txBody>
      </p:sp>
      <p:sp>
        <p:nvSpPr>
          <p:cNvPr id="219176" name="Rectangle 40"/>
          <p:cNvSpPr>
            <a:spLocks noChangeArrowheads="1"/>
          </p:cNvSpPr>
          <p:nvPr/>
        </p:nvSpPr>
        <p:spPr bwMode="auto">
          <a:xfrm>
            <a:off x="5695950" y="3463925"/>
            <a:ext cx="901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dirty="0"/>
              <a:t>N</a:t>
            </a:r>
            <a:endParaRPr lang="en-US" altLang="zh-CN" sz="1800" dirty="0">
              <a:effectLst/>
            </a:endParaRPr>
          </a:p>
        </p:txBody>
      </p:sp>
      <p:sp>
        <p:nvSpPr>
          <p:cNvPr id="219177" name="Line 41"/>
          <p:cNvSpPr>
            <a:spLocks noChangeShapeType="1"/>
          </p:cNvSpPr>
          <p:nvPr/>
        </p:nvSpPr>
        <p:spPr bwMode="auto">
          <a:xfrm>
            <a:off x="684213" y="1700213"/>
            <a:ext cx="7991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19178" name="Line 42"/>
          <p:cNvSpPr>
            <a:spLocks noChangeShapeType="1"/>
          </p:cNvSpPr>
          <p:nvPr/>
        </p:nvSpPr>
        <p:spPr bwMode="auto">
          <a:xfrm>
            <a:off x="684213" y="5013325"/>
            <a:ext cx="7991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19179" name="Line 43"/>
          <p:cNvSpPr>
            <a:spLocks noChangeShapeType="1"/>
          </p:cNvSpPr>
          <p:nvPr/>
        </p:nvSpPr>
        <p:spPr bwMode="auto">
          <a:xfrm>
            <a:off x="900113" y="908050"/>
            <a:ext cx="0" cy="4752975"/>
          </a:xfrm>
          <a:prstGeom prst="line">
            <a:avLst/>
          </a:prstGeom>
          <a:noFill/>
          <a:ln w="28575">
            <a:solidFill>
              <a:srgbClr val="CC0000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19180" name="Rectangle 44"/>
          <p:cNvSpPr>
            <a:spLocks noChangeArrowheads="1"/>
          </p:cNvSpPr>
          <p:nvPr/>
        </p:nvSpPr>
        <p:spPr bwMode="auto">
          <a:xfrm>
            <a:off x="179388" y="1628775"/>
            <a:ext cx="10080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顺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序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结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构</a:t>
            </a:r>
          </a:p>
        </p:txBody>
      </p:sp>
      <p:sp>
        <p:nvSpPr>
          <p:cNvPr id="219181" name="Rectangle 45"/>
          <p:cNvSpPr>
            <a:spLocks noChangeArrowheads="1"/>
          </p:cNvSpPr>
          <p:nvPr/>
        </p:nvSpPr>
        <p:spPr bwMode="auto">
          <a:xfrm>
            <a:off x="6732588" y="1989138"/>
            <a:ext cx="18002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选择结构 </a:t>
            </a:r>
            <a:r>
              <a:rPr kumimoji="1" lang="en-US" altLang="zh-CN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219182" name="Rectangle 46"/>
          <p:cNvSpPr>
            <a:spLocks noChangeArrowheads="1"/>
          </p:cNvSpPr>
          <p:nvPr/>
        </p:nvSpPr>
        <p:spPr bwMode="auto">
          <a:xfrm>
            <a:off x="6804025" y="3789363"/>
            <a:ext cx="18002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选择结构</a:t>
            </a:r>
            <a:r>
              <a:rPr kumimoji="1" lang="en-US" altLang="zh-CN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</a:t>
            </a:r>
          </a:p>
        </p:txBody>
      </p:sp>
      <p:sp>
        <p:nvSpPr>
          <p:cNvPr id="219183" name="Line 47"/>
          <p:cNvSpPr>
            <a:spLocks noChangeShapeType="1"/>
          </p:cNvSpPr>
          <p:nvPr/>
        </p:nvSpPr>
        <p:spPr bwMode="auto">
          <a:xfrm>
            <a:off x="1979613" y="3429000"/>
            <a:ext cx="5400675" cy="0"/>
          </a:xfrm>
          <a:prstGeom prst="line">
            <a:avLst/>
          </a:prstGeom>
          <a:noFill/>
          <a:ln w="3492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19184" name="Rectangle 48"/>
          <p:cNvSpPr>
            <a:spLocks noChangeArrowheads="1"/>
          </p:cNvSpPr>
          <p:nvPr/>
        </p:nvSpPr>
        <p:spPr bwMode="auto">
          <a:xfrm>
            <a:off x="755650" y="620713"/>
            <a:ext cx="115252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 dirty="0">
                <a:effectLst/>
                <a:latin typeface="Tahoma" pitchFamily="34" charset="0"/>
              </a:rPr>
              <a:t>①</a:t>
            </a:r>
          </a:p>
        </p:txBody>
      </p:sp>
      <p:sp>
        <p:nvSpPr>
          <p:cNvPr id="219185" name="Rectangle 49"/>
          <p:cNvSpPr>
            <a:spLocks noChangeArrowheads="1"/>
          </p:cNvSpPr>
          <p:nvPr/>
        </p:nvSpPr>
        <p:spPr bwMode="auto">
          <a:xfrm>
            <a:off x="755650" y="1916113"/>
            <a:ext cx="1296988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②</a:t>
            </a:r>
          </a:p>
        </p:txBody>
      </p:sp>
      <p:sp>
        <p:nvSpPr>
          <p:cNvPr id="219186" name="Rectangle 50"/>
          <p:cNvSpPr>
            <a:spLocks noChangeArrowheads="1"/>
          </p:cNvSpPr>
          <p:nvPr/>
        </p:nvSpPr>
        <p:spPr bwMode="auto">
          <a:xfrm>
            <a:off x="755650" y="5157788"/>
            <a:ext cx="9144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6980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9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9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nimBg="1"/>
      <p:bldP spid="219141" grpId="0" animBg="1"/>
      <p:bldP spid="219142" grpId="0" animBg="1"/>
      <p:bldP spid="219143" grpId="0" animBg="1"/>
      <p:bldP spid="219144" grpId="0" animBg="1"/>
      <p:bldP spid="219145" grpId="0" animBg="1"/>
      <p:bldP spid="219146" grpId="0" animBg="1"/>
      <p:bldP spid="219147" grpId="0" animBg="1"/>
      <p:bldP spid="219148" grpId="0" animBg="1"/>
      <p:bldP spid="219149" grpId="0" animBg="1"/>
      <p:bldP spid="219161" grpId="0"/>
      <p:bldP spid="219162" grpId="0"/>
      <p:bldP spid="219163" grpId="0" animBg="1"/>
      <p:bldP spid="219164" grpId="0" animBg="1"/>
      <p:bldP spid="219172" grpId="0" animBg="1"/>
      <p:bldP spid="219174" grpId="0" animBg="1"/>
      <p:bldP spid="219175" grpId="0"/>
      <p:bldP spid="219176" grpId="0"/>
      <p:bldP spid="219177" grpId="0" animBg="1"/>
      <p:bldP spid="219178" grpId="0" animBg="1"/>
      <p:bldP spid="219179" grpId="0" animBg="1"/>
      <p:bldP spid="219180" grpId="0"/>
      <p:bldP spid="219181" grpId="0"/>
      <p:bldP spid="219182" grpId="0"/>
      <p:bldP spid="219183" grpId="0" animBg="1"/>
      <p:bldP spid="219184" grpId="0"/>
      <p:bldP spid="219185" grpId="0"/>
      <p:bldP spid="2191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611636"/>
            <a:ext cx="7778751" cy="358155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4.1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问题的提出与程序示例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4.2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关系运算和逻辑运算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4.3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选择结构的程序设计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4.4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选择结构程序设计举例</a:t>
            </a: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95536" y="2708920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选择结构程序设计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40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287524" y="848825"/>
            <a:ext cx="5069085" cy="5652628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void main( )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{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n1,n2,n3,max;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</a:t>
            </a:r>
            <a:r>
              <a:rPr lang="en-US" altLang="zh-CN" sz="2200" b="1" dirty="0" err="1"/>
              <a:t>scanf</a:t>
            </a:r>
            <a:r>
              <a:rPr lang="en-US" altLang="zh-CN" sz="2200" b="1" dirty="0"/>
              <a:t>(“%</a:t>
            </a:r>
            <a:r>
              <a:rPr lang="en-US" altLang="zh-CN" sz="2200" b="1" dirty="0" err="1"/>
              <a:t>d,%d.%d</a:t>
            </a:r>
            <a:r>
              <a:rPr lang="en-US" altLang="zh-CN" sz="2200" b="1" dirty="0"/>
              <a:t>”, &amp;n1,&amp;n2,&amp;n3);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if(n1&gt;n2)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    max=n1;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else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    max=n2;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if(max&lt;n3)   max=n3;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   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(“max=%d”, max);</a:t>
            </a: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/>
              <a:t>}</a:t>
            </a:r>
          </a:p>
        </p:txBody>
      </p:sp>
      <p:sp>
        <p:nvSpPr>
          <p:cNvPr id="220168" name="AutoShape 8"/>
          <p:cNvSpPr>
            <a:spLocks noChangeArrowheads="1"/>
          </p:cNvSpPr>
          <p:nvPr/>
        </p:nvSpPr>
        <p:spPr bwMode="auto">
          <a:xfrm>
            <a:off x="5076825" y="836613"/>
            <a:ext cx="3311525" cy="266541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关键点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注意程序书写的格式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注意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if,else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的配对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要有清晰，准确的逻辑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i="1" u="sng">
                <a:solidFill>
                  <a:srgbClr val="698412"/>
                </a:solidFill>
                <a:effectLst/>
              </a:rPr>
              <a:t>三个浮点数的最大值？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000" b="1" i="1" u="sng">
                <a:solidFill>
                  <a:srgbClr val="698412"/>
                </a:solidFill>
                <a:effectLst/>
              </a:rPr>
              <a:t>三个字符的最大值？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000" b="1" i="1" u="sng">
                <a:solidFill>
                  <a:srgbClr val="698412"/>
                </a:solidFill>
                <a:effectLst/>
              </a:rPr>
              <a:t>n</a:t>
            </a:r>
            <a:r>
              <a:rPr lang="zh-CN" altLang="en-US" sz="2000" b="1" i="1" u="sng">
                <a:solidFill>
                  <a:srgbClr val="698412"/>
                </a:solidFill>
                <a:effectLst/>
              </a:rPr>
              <a:t>个数的最大值</a:t>
            </a:r>
            <a:r>
              <a:rPr lang="en-US" altLang="zh-CN" sz="2000" b="1" i="1" u="sng">
                <a:solidFill>
                  <a:srgbClr val="698412"/>
                </a:solidFill>
                <a:effectLst/>
              </a:rPr>
              <a:t>?</a:t>
            </a:r>
          </a:p>
        </p:txBody>
      </p:sp>
      <p:pic>
        <p:nvPicPr>
          <p:cNvPr id="220172" name="Picture 12" descr="png-1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92150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0174" name="Group 14"/>
          <p:cNvGrpSpPr>
            <a:grpSpLocks/>
          </p:cNvGrpSpPr>
          <p:nvPr/>
        </p:nvGrpSpPr>
        <p:grpSpPr bwMode="auto">
          <a:xfrm>
            <a:off x="5148263" y="3573463"/>
            <a:ext cx="3095625" cy="2519362"/>
            <a:chOff x="3243" y="2251"/>
            <a:chExt cx="1950" cy="1587"/>
          </a:xfrm>
        </p:grpSpPr>
        <p:pic>
          <p:nvPicPr>
            <p:cNvPr id="220167" name="Picture 7" descr="20%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3" t="53619" r="78357" b="32500"/>
            <a:stretch>
              <a:fillRect/>
            </a:stretch>
          </p:blipFill>
          <p:spPr bwMode="auto">
            <a:xfrm>
              <a:off x="3243" y="2251"/>
              <a:ext cx="1634" cy="1577"/>
            </a:xfrm>
            <a:prstGeom prst="rect">
              <a:avLst/>
            </a:prstGeom>
            <a:noFill/>
            <a:ln w="25400" algn="ctr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0173" name="Picture 13" descr="png-05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3294"/>
              <a:ext cx="544" cy="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2" y="251838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习题</a:t>
            </a:r>
            <a:r>
              <a:rPr kumimoji="0" lang="en-US" altLang="zh-CN" sz="3200" dirty="0">
                <a:latin typeface="隶书" pitchFamily="49" charset="-122"/>
                <a:ea typeface="隶书" pitchFamily="49" charset="-122"/>
              </a:rPr>
              <a:t>7 </a:t>
            </a: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2346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1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0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0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0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0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0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0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0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0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0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8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7" name="Picture 5" descr="png-0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81525"/>
            <a:ext cx="1728788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755650" y="1341438"/>
            <a:ext cx="2452688" cy="1562100"/>
          </a:xfrm>
          <a:prstGeom prst="rect">
            <a:avLst/>
          </a:prstGeom>
          <a:solidFill>
            <a:srgbClr val="245C7E">
              <a:alpha val="74001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问题描述：</a:t>
            </a:r>
          </a:p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任意两个数</a:t>
            </a:r>
            <a:r>
              <a:rPr lang="en-US" altLang="zh-CN" sz="2400" b="1" dirty="0" err="1">
                <a:solidFill>
                  <a:schemeClr val="bg1"/>
                </a:solidFill>
                <a:effectLst/>
              </a:rPr>
              <a:t>x,y</a:t>
            </a:r>
            <a:r>
              <a:rPr lang="zh-CN" altLang="en-US" sz="2400" b="1" dirty="0">
                <a:solidFill>
                  <a:schemeClr val="bg1"/>
                </a:solidFill>
                <a:effectLst/>
              </a:rPr>
              <a:t>，</a:t>
            </a:r>
          </a:p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将</a:t>
            </a:r>
            <a:r>
              <a:rPr lang="zh-CN" altLang="en-US" sz="2400" dirty="0">
                <a:solidFill>
                  <a:schemeClr val="bg1"/>
                </a:solidFill>
              </a:rPr>
              <a:t>小</a:t>
            </a:r>
            <a:r>
              <a:rPr lang="zh-CN" altLang="en-US" sz="2400" b="1" dirty="0">
                <a:solidFill>
                  <a:schemeClr val="bg1"/>
                </a:solidFill>
                <a:effectLst/>
              </a:rPr>
              <a:t>数放入</a:t>
            </a:r>
            <a:r>
              <a:rPr lang="en-US" altLang="zh-CN" sz="2400" b="1" dirty="0">
                <a:solidFill>
                  <a:schemeClr val="bg1"/>
                </a:solidFill>
                <a:effectLst/>
              </a:rPr>
              <a:t>x,</a:t>
            </a:r>
          </a:p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将大数放入</a:t>
            </a:r>
            <a:r>
              <a:rPr lang="en-US" altLang="zh-CN" sz="2400" b="1" dirty="0">
                <a:solidFill>
                  <a:schemeClr val="bg1"/>
                </a:solidFill>
                <a:effectLst/>
              </a:rPr>
              <a:t>y.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187450" y="3068638"/>
            <a:ext cx="3816350" cy="16864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400" b="1" dirty="0">
                <a:effectLst/>
              </a:rPr>
              <a:t>算法描述：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1.</a:t>
            </a:r>
            <a:r>
              <a:rPr lang="zh-CN" altLang="en-US" sz="2400" b="1" dirty="0">
                <a:effectLst/>
              </a:rPr>
              <a:t>输入</a:t>
            </a:r>
            <a:r>
              <a:rPr lang="en-US" altLang="zh-CN" sz="2400" b="1" dirty="0" err="1">
                <a:effectLst/>
              </a:rPr>
              <a:t>x,y</a:t>
            </a:r>
            <a:endParaRPr lang="en-US" altLang="zh-CN" sz="2400" b="1" dirty="0">
              <a:effectLst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2.</a:t>
            </a:r>
            <a:r>
              <a:rPr lang="zh-CN" altLang="en-US" sz="2400" dirty="0"/>
              <a:t>小</a:t>
            </a:r>
            <a:r>
              <a:rPr lang="zh-CN" altLang="en-US" sz="2400" b="1" dirty="0">
                <a:effectLst/>
              </a:rPr>
              <a:t>数放入</a:t>
            </a:r>
            <a:r>
              <a:rPr lang="en-US" altLang="zh-CN" sz="2400" b="1" dirty="0">
                <a:effectLst/>
              </a:rPr>
              <a:t>x,</a:t>
            </a:r>
            <a:r>
              <a:rPr lang="zh-CN" altLang="en-US" sz="2400" dirty="0"/>
              <a:t>大</a:t>
            </a:r>
            <a:r>
              <a:rPr lang="zh-CN" altLang="en-US" sz="2400" b="1" dirty="0">
                <a:effectLst/>
              </a:rPr>
              <a:t>数放入</a:t>
            </a:r>
            <a:r>
              <a:rPr lang="en-US" altLang="zh-CN" sz="2400" b="1" dirty="0">
                <a:effectLst/>
              </a:rPr>
              <a:t>y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zh-CN" sz="2400" b="1" dirty="0">
                <a:effectLst/>
              </a:rPr>
              <a:t>3.</a:t>
            </a:r>
            <a:r>
              <a:rPr lang="zh-CN" altLang="en-US" sz="2400" b="1" dirty="0">
                <a:effectLst/>
              </a:rPr>
              <a:t>输出</a:t>
            </a:r>
            <a:r>
              <a:rPr lang="en-US" altLang="zh-CN" sz="2400" b="1" dirty="0" err="1">
                <a:effectLst/>
              </a:rPr>
              <a:t>x,y</a:t>
            </a:r>
            <a:endParaRPr lang="en-US" altLang="zh-CN" sz="2400" b="1" dirty="0">
              <a:effectLst/>
            </a:endParaRP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6858000" y="29718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3242" name="AutoShape 10"/>
          <p:cNvSpPr>
            <a:spLocks noChangeArrowheads="1"/>
          </p:cNvSpPr>
          <p:nvPr/>
        </p:nvSpPr>
        <p:spPr bwMode="auto">
          <a:xfrm>
            <a:off x="3995738" y="1700213"/>
            <a:ext cx="3384550" cy="1079500"/>
          </a:xfrm>
          <a:prstGeom prst="wedgeRectCallout">
            <a:avLst>
              <a:gd name="adj1" fmla="val -37102"/>
              <a:gd name="adj2" fmla="val 161616"/>
            </a:avLst>
          </a:prstGeom>
          <a:solidFill>
            <a:srgbClr val="FFFFCC"/>
          </a:solidFill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如果  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x&gt;y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那么 交换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 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的值</a:t>
            </a:r>
          </a:p>
        </p:txBody>
      </p:sp>
      <p:sp>
        <p:nvSpPr>
          <p:cNvPr id="223243" name="AutoShape 11"/>
          <p:cNvSpPr>
            <a:spLocks noChangeArrowheads="1"/>
          </p:cNvSpPr>
          <p:nvPr/>
        </p:nvSpPr>
        <p:spPr bwMode="auto">
          <a:xfrm>
            <a:off x="5219700" y="3644900"/>
            <a:ext cx="3024188" cy="503238"/>
          </a:xfrm>
          <a:prstGeom prst="wedgeRectCallout">
            <a:avLst>
              <a:gd name="adj1" fmla="val -42546"/>
              <a:gd name="adj2" fmla="val -260727"/>
            </a:avLst>
          </a:prstGeom>
          <a:solidFill>
            <a:srgbClr val="99CC00"/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ctr"/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t=x;  x=y;  y=t;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3" y="440668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习题</a:t>
            </a:r>
            <a:r>
              <a:rPr kumimoji="0" lang="en-US" altLang="zh-CN" sz="3200" dirty="0">
                <a:latin typeface="隶书" pitchFamily="49" charset="-122"/>
                <a:ea typeface="隶书" pitchFamily="49" charset="-122"/>
              </a:rPr>
              <a:t>8 </a:t>
            </a: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2405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3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3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3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3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3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3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 animBg="1"/>
      <p:bldP spid="223239" grpId="0" build="p" animBg="1"/>
      <p:bldP spid="223242" grpId="0" animBg="1"/>
      <p:bldP spid="2232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4231709" y="613002"/>
            <a:ext cx="1528762" cy="3810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开 始</a:t>
            </a:r>
          </a:p>
        </p:txBody>
      </p:sp>
      <p:sp>
        <p:nvSpPr>
          <p:cNvPr id="224294" name="AutoShape 38"/>
          <p:cNvSpPr>
            <a:spLocks noChangeArrowheads="1"/>
          </p:cNvSpPr>
          <p:nvPr/>
        </p:nvSpPr>
        <p:spPr bwMode="auto">
          <a:xfrm>
            <a:off x="3929856" y="1268413"/>
            <a:ext cx="2057400" cy="457200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输入</a:t>
            </a:r>
            <a:r>
              <a:rPr lang="en-US" altLang="zh-CN" sz="1800" b="1">
                <a:effectLst/>
              </a:rPr>
              <a:t>x,y </a:t>
            </a:r>
          </a:p>
        </p:txBody>
      </p:sp>
      <p:sp>
        <p:nvSpPr>
          <p:cNvPr id="224295" name="AutoShape 39"/>
          <p:cNvSpPr>
            <a:spLocks noChangeArrowheads="1"/>
          </p:cNvSpPr>
          <p:nvPr/>
        </p:nvSpPr>
        <p:spPr bwMode="auto">
          <a:xfrm>
            <a:off x="3897312" y="5300663"/>
            <a:ext cx="1952625" cy="457200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输出</a:t>
            </a:r>
            <a:r>
              <a:rPr lang="en-US" altLang="zh-CN" sz="1800" b="1">
                <a:effectLst/>
              </a:rPr>
              <a:t>x,y</a:t>
            </a:r>
          </a:p>
        </p:txBody>
      </p:sp>
      <p:sp>
        <p:nvSpPr>
          <p:cNvPr id="224296" name="AutoShape 40"/>
          <p:cNvSpPr>
            <a:spLocks noChangeArrowheads="1"/>
          </p:cNvSpPr>
          <p:nvPr/>
        </p:nvSpPr>
        <p:spPr bwMode="auto">
          <a:xfrm>
            <a:off x="4067175" y="6019800"/>
            <a:ext cx="1528763" cy="3810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结束 </a:t>
            </a:r>
          </a:p>
        </p:txBody>
      </p:sp>
      <p:sp>
        <p:nvSpPr>
          <p:cNvPr id="224297" name="Line 41"/>
          <p:cNvSpPr>
            <a:spLocks noChangeShapeType="1"/>
          </p:cNvSpPr>
          <p:nvPr/>
        </p:nvSpPr>
        <p:spPr bwMode="auto">
          <a:xfrm>
            <a:off x="4989967" y="9794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98" name="Line 42"/>
          <p:cNvSpPr>
            <a:spLocks noChangeShapeType="1"/>
          </p:cNvSpPr>
          <p:nvPr/>
        </p:nvSpPr>
        <p:spPr bwMode="auto">
          <a:xfrm>
            <a:off x="4958556" y="1735931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99" name="Line 43"/>
          <p:cNvSpPr>
            <a:spLocks noChangeShapeType="1"/>
          </p:cNvSpPr>
          <p:nvPr/>
        </p:nvSpPr>
        <p:spPr bwMode="auto">
          <a:xfrm>
            <a:off x="4859338" y="57324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00" name="AutoShape 44"/>
          <p:cNvSpPr>
            <a:spLocks noChangeArrowheads="1"/>
          </p:cNvSpPr>
          <p:nvPr/>
        </p:nvSpPr>
        <p:spPr bwMode="auto">
          <a:xfrm>
            <a:off x="3684588" y="2073275"/>
            <a:ext cx="2547937" cy="677863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dirty="0"/>
              <a:t>x</a:t>
            </a:r>
            <a:r>
              <a:rPr lang="en-US" altLang="zh-CN" sz="1800" b="1" dirty="0">
                <a:effectLst/>
              </a:rPr>
              <a:t>&gt;y?</a:t>
            </a:r>
          </a:p>
        </p:txBody>
      </p:sp>
      <p:sp>
        <p:nvSpPr>
          <p:cNvPr id="224301" name="AutoShape 45"/>
          <p:cNvSpPr>
            <a:spLocks noChangeArrowheads="1"/>
          </p:cNvSpPr>
          <p:nvPr/>
        </p:nvSpPr>
        <p:spPr bwMode="auto">
          <a:xfrm>
            <a:off x="1900238" y="2835275"/>
            <a:ext cx="1954212" cy="508000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Tx/>
              <a:buSzTx/>
              <a:buFontTx/>
              <a:buNone/>
            </a:pPr>
            <a:r>
              <a:rPr kumimoji="1" lang="en-US" altLang="zh-CN" sz="2000" b="1" dirty="0" err="1">
                <a:effectLst/>
                <a:latin typeface="Times New Roman" pitchFamily="18" charset="0"/>
              </a:rPr>
              <a:t>x</a:t>
            </a:r>
            <a:r>
              <a:rPr kumimoji="1" lang="en-US" altLang="zh-CN" sz="2400" b="1" dirty="0" err="1">
                <a:effectLst/>
                <a:latin typeface="Tahoma" pitchFamily="34" charset="0"/>
              </a:rPr>
              <a:t>→</a:t>
            </a:r>
            <a:r>
              <a:rPr kumimoji="1" lang="en-US" altLang="zh-CN" sz="2000" b="1" dirty="0" err="1">
                <a:effectLst/>
                <a:latin typeface="Times New Roman" pitchFamily="18" charset="0"/>
              </a:rPr>
              <a:t>t</a:t>
            </a:r>
            <a:endParaRPr kumimoji="1" lang="en-US" altLang="zh-CN" sz="2000" b="1" dirty="0">
              <a:effectLst/>
              <a:latin typeface="Times New Roman" pitchFamily="18" charset="0"/>
            </a:endParaRPr>
          </a:p>
        </p:txBody>
      </p:sp>
      <p:grpSp>
        <p:nvGrpSpPr>
          <p:cNvPr id="224302" name="Group 46"/>
          <p:cNvGrpSpPr>
            <a:grpSpLocks/>
          </p:cNvGrpSpPr>
          <p:nvPr/>
        </p:nvGrpSpPr>
        <p:grpSpPr bwMode="auto">
          <a:xfrm>
            <a:off x="2749550" y="2411413"/>
            <a:ext cx="935038" cy="423862"/>
            <a:chOff x="1728" y="1248"/>
            <a:chExt cx="528" cy="432"/>
          </a:xfrm>
        </p:grpSpPr>
        <p:sp>
          <p:nvSpPr>
            <p:cNvPr id="224303" name="Line 47"/>
            <p:cNvSpPr>
              <a:spLocks noChangeShapeType="1"/>
            </p:cNvSpPr>
            <p:nvPr/>
          </p:nvSpPr>
          <p:spPr bwMode="auto">
            <a:xfrm flipH="1">
              <a:off x="17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04" name="Line 48"/>
            <p:cNvSpPr>
              <a:spLocks noChangeShapeType="1"/>
            </p:cNvSpPr>
            <p:nvPr/>
          </p:nvSpPr>
          <p:spPr bwMode="auto">
            <a:xfrm>
              <a:off x="1728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305" name="Group 49"/>
          <p:cNvGrpSpPr>
            <a:grpSpLocks/>
          </p:cNvGrpSpPr>
          <p:nvPr/>
        </p:nvGrpSpPr>
        <p:grpSpPr bwMode="auto">
          <a:xfrm>
            <a:off x="6232525" y="2411413"/>
            <a:ext cx="679450" cy="508000"/>
            <a:chOff x="3696" y="1248"/>
            <a:chExt cx="384" cy="480"/>
          </a:xfrm>
        </p:grpSpPr>
        <p:sp>
          <p:nvSpPr>
            <p:cNvPr id="224306" name="Line 50"/>
            <p:cNvSpPr>
              <a:spLocks noChangeShapeType="1"/>
            </p:cNvSpPr>
            <p:nvPr/>
          </p:nvSpPr>
          <p:spPr bwMode="auto">
            <a:xfrm>
              <a:off x="3696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07" name="Line 51"/>
            <p:cNvSpPr>
              <a:spLocks noChangeShapeType="1"/>
            </p:cNvSpPr>
            <p:nvPr/>
          </p:nvSpPr>
          <p:spPr bwMode="auto">
            <a:xfrm>
              <a:off x="408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4308" name="Line 52"/>
          <p:cNvSpPr>
            <a:spLocks noChangeShapeType="1"/>
          </p:cNvSpPr>
          <p:nvPr/>
        </p:nvSpPr>
        <p:spPr bwMode="auto">
          <a:xfrm>
            <a:off x="2758849" y="4694464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09" name="Line 53"/>
          <p:cNvSpPr>
            <a:spLocks noChangeShapeType="1"/>
          </p:cNvSpPr>
          <p:nvPr/>
        </p:nvSpPr>
        <p:spPr bwMode="auto">
          <a:xfrm>
            <a:off x="6911975" y="2886075"/>
            <a:ext cx="0" cy="208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10" name="Line 54"/>
          <p:cNvSpPr>
            <a:spLocks noChangeShapeType="1"/>
          </p:cNvSpPr>
          <p:nvPr/>
        </p:nvSpPr>
        <p:spPr bwMode="auto">
          <a:xfrm>
            <a:off x="2758849" y="4968875"/>
            <a:ext cx="41531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11" name="Line 55"/>
          <p:cNvSpPr>
            <a:spLocks noChangeShapeType="1"/>
          </p:cNvSpPr>
          <p:nvPr/>
        </p:nvSpPr>
        <p:spPr bwMode="auto">
          <a:xfrm flipH="1">
            <a:off x="4859338" y="4968875"/>
            <a:ext cx="14287" cy="331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12" name="Rectangle 56"/>
          <p:cNvSpPr>
            <a:spLocks noChangeArrowheads="1"/>
          </p:cNvSpPr>
          <p:nvPr/>
        </p:nvSpPr>
        <p:spPr bwMode="auto">
          <a:xfrm>
            <a:off x="2579688" y="1819275"/>
            <a:ext cx="10191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>
                <a:effectLst/>
              </a:rPr>
              <a:t>T</a:t>
            </a:r>
          </a:p>
        </p:txBody>
      </p:sp>
      <p:sp>
        <p:nvSpPr>
          <p:cNvPr id="224313" name="Rectangle 57"/>
          <p:cNvSpPr>
            <a:spLocks noChangeArrowheads="1"/>
          </p:cNvSpPr>
          <p:nvPr/>
        </p:nvSpPr>
        <p:spPr bwMode="auto">
          <a:xfrm>
            <a:off x="6062663" y="1819275"/>
            <a:ext cx="10191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>
                <a:effectLst/>
              </a:rPr>
              <a:t>F</a:t>
            </a:r>
          </a:p>
        </p:txBody>
      </p:sp>
      <p:sp>
        <p:nvSpPr>
          <p:cNvPr id="224314" name="AutoShape 58"/>
          <p:cNvSpPr>
            <a:spLocks noChangeArrowheads="1"/>
          </p:cNvSpPr>
          <p:nvPr/>
        </p:nvSpPr>
        <p:spPr bwMode="auto">
          <a:xfrm>
            <a:off x="1900238" y="3495675"/>
            <a:ext cx="1954212" cy="508000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Tx/>
              <a:buSzTx/>
              <a:buFontTx/>
              <a:buNone/>
            </a:pPr>
            <a:r>
              <a:rPr kumimoji="1" lang="en-US" altLang="zh-CN" sz="2000" b="1" dirty="0" err="1">
                <a:effectLst/>
                <a:latin typeface="Times New Roman" pitchFamily="18" charset="0"/>
              </a:rPr>
              <a:t>y</a:t>
            </a:r>
            <a:r>
              <a:rPr kumimoji="1" lang="en-US" altLang="zh-CN" sz="2400" b="1" dirty="0" err="1">
                <a:effectLst/>
                <a:latin typeface="Tahoma" pitchFamily="34" charset="0"/>
              </a:rPr>
              <a:t>→</a:t>
            </a:r>
            <a:r>
              <a:rPr kumimoji="1" lang="en-US" altLang="zh-CN" sz="2000" b="1" dirty="0" err="1">
                <a:effectLst/>
                <a:latin typeface="Times New Roman" pitchFamily="18" charset="0"/>
              </a:rPr>
              <a:t>x</a:t>
            </a:r>
            <a:endParaRPr kumimoji="1" lang="en-US" altLang="zh-CN" sz="2000" b="1" dirty="0">
              <a:effectLst/>
              <a:latin typeface="Times New Roman" pitchFamily="18" charset="0"/>
            </a:endParaRPr>
          </a:p>
        </p:txBody>
      </p:sp>
      <p:sp>
        <p:nvSpPr>
          <p:cNvPr id="224315" name="AutoShape 59"/>
          <p:cNvSpPr>
            <a:spLocks noChangeArrowheads="1"/>
          </p:cNvSpPr>
          <p:nvPr/>
        </p:nvSpPr>
        <p:spPr bwMode="auto">
          <a:xfrm>
            <a:off x="1900238" y="4181475"/>
            <a:ext cx="1954212" cy="508000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Tx/>
              <a:buSzTx/>
              <a:buFontTx/>
              <a:buNone/>
            </a:pPr>
            <a:r>
              <a:rPr kumimoji="1" lang="en-US" altLang="zh-CN" sz="2000" b="1" dirty="0" err="1">
                <a:effectLst/>
                <a:latin typeface="Times New Roman" pitchFamily="18" charset="0"/>
              </a:rPr>
              <a:t>t</a:t>
            </a:r>
            <a:r>
              <a:rPr kumimoji="1" lang="en-US" altLang="zh-CN" sz="2400" b="1" dirty="0" err="1">
                <a:effectLst/>
                <a:latin typeface="Tahoma" pitchFamily="34" charset="0"/>
              </a:rPr>
              <a:t>→</a:t>
            </a:r>
            <a:r>
              <a:rPr kumimoji="1" lang="en-US" altLang="zh-CN" sz="2000" b="1" dirty="0" err="1">
                <a:effectLst/>
                <a:latin typeface="Times New Roman" pitchFamily="18" charset="0"/>
              </a:rPr>
              <a:t>y</a:t>
            </a:r>
            <a:endParaRPr kumimoji="1" lang="en-US" altLang="zh-CN" sz="2000" b="1" dirty="0">
              <a:effectLst/>
              <a:latin typeface="Times New Roman" pitchFamily="18" charset="0"/>
            </a:endParaRPr>
          </a:p>
        </p:txBody>
      </p:sp>
      <p:sp>
        <p:nvSpPr>
          <p:cNvPr id="224316" name="Line 60"/>
          <p:cNvSpPr>
            <a:spLocks noChangeShapeType="1"/>
          </p:cNvSpPr>
          <p:nvPr/>
        </p:nvSpPr>
        <p:spPr bwMode="auto">
          <a:xfrm>
            <a:off x="2749550" y="3343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17" name="Line 61"/>
          <p:cNvSpPr>
            <a:spLocks noChangeShapeType="1"/>
          </p:cNvSpPr>
          <p:nvPr/>
        </p:nvSpPr>
        <p:spPr bwMode="auto">
          <a:xfrm>
            <a:off x="2749550" y="40290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318" name="Line 62"/>
          <p:cNvSpPr>
            <a:spLocks noChangeShapeType="1"/>
          </p:cNvSpPr>
          <p:nvPr/>
        </p:nvSpPr>
        <p:spPr bwMode="auto">
          <a:xfrm>
            <a:off x="755650" y="1916113"/>
            <a:ext cx="7991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24319" name="Line 63"/>
          <p:cNvSpPr>
            <a:spLocks noChangeShapeType="1"/>
          </p:cNvSpPr>
          <p:nvPr/>
        </p:nvSpPr>
        <p:spPr bwMode="auto">
          <a:xfrm>
            <a:off x="827088" y="5084763"/>
            <a:ext cx="7991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24320" name="Rectangle 64"/>
          <p:cNvSpPr>
            <a:spLocks noChangeArrowheads="1"/>
          </p:cNvSpPr>
          <p:nvPr/>
        </p:nvSpPr>
        <p:spPr bwMode="auto">
          <a:xfrm>
            <a:off x="827088" y="763588"/>
            <a:ext cx="115252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/>
                <a:latin typeface="Tahoma" pitchFamily="34" charset="0"/>
              </a:rPr>
              <a:t>①</a:t>
            </a:r>
          </a:p>
        </p:txBody>
      </p:sp>
      <p:sp>
        <p:nvSpPr>
          <p:cNvPr id="224321" name="Rectangle 65"/>
          <p:cNvSpPr>
            <a:spLocks noChangeArrowheads="1"/>
          </p:cNvSpPr>
          <p:nvPr/>
        </p:nvSpPr>
        <p:spPr bwMode="auto">
          <a:xfrm>
            <a:off x="827088" y="2058988"/>
            <a:ext cx="129698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②</a:t>
            </a:r>
          </a:p>
        </p:txBody>
      </p:sp>
      <p:sp>
        <p:nvSpPr>
          <p:cNvPr id="224322" name="Rectangle 66"/>
          <p:cNvSpPr>
            <a:spLocks noChangeArrowheads="1"/>
          </p:cNvSpPr>
          <p:nvPr/>
        </p:nvSpPr>
        <p:spPr bwMode="auto">
          <a:xfrm>
            <a:off x="827088" y="5300663"/>
            <a:ext cx="9144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③</a:t>
            </a:r>
          </a:p>
        </p:txBody>
      </p:sp>
      <p:sp>
        <p:nvSpPr>
          <p:cNvPr id="224323" name="Line 67"/>
          <p:cNvSpPr>
            <a:spLocks noChangeShapeType="1"/>
          </p:cNvSpPr>
          <p:nvPr/>
        </p:nvSpPr>
        <p:spPr bwMode="auto">
          <a:xfrm>
            <a:off x="971550" y="1050925"/>
            <a:ext cx="0" cy="4752975"/>
          </a:xfrm>
          <a:prstGeom prst="line">
            <a:avLst/>
          </a:prstGeom>
          <a:noFill/>
          <a:ln w="28575">
            <a:solidFill>
              <a:srgbClr val="CC0000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24324" name="Rectangle 68"/>
          <p:cNvSpPr>
            <a:spLocks noChangeArrowheads="1"/>
          </p:cNvSpPr>
          <p:nvPr/>
        </p:nvSpPr>
        <p:spPr bwMode="auto">
          <a:xfrm>
            <a:off x="250825" y="1771650"/>
            <a:ext cx="1008063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顺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序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结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构</a:t>
            </a:r>
          </a:p>
        </p:txBody>
      </p:sp>
      <p:sp>
        <p:nvSpPr>
          <p:cNvPr id="224325" name="Rectangle 69"/>
          <p:cNvSpPr>
            <a:spLocks noChangeArrowheads="1"/>
          </p:cNvSpPr>
          <p:nvPr/>
        </p:nvSpPr>
        <p:spPr bwMode="auto">
          <a:xfrm>
            <a:off x="6804025" y="2132013"/>
            <a:ext cx="18002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选择结构</a:t>
            </a:r>
          </a:p>
        </p:txBody>
      </p:sp>
      <p:sp>
        <p:nvSpPr>
          <p:cNvPr id="224326" name="Oval 70"/>
          <p:cNvSpPr>
            <a:spLocks noChangeArrowheads="1"/>
          </p:cNvSpPr>
          <p:nvPr/>
        </p:nvSpPr>
        <p:spPr bwMode="auto">
          <a:xfrm>
            <a:off x="1619250" y="2276475"/>
            <a:ext cx="2447925" cy="2951163"/>
          </a:xfrm>
          <a:prstGeom prst="ellipse">
            <a:avLst/>
          </a:prstGeom>
          <a:noFill/>
          <a:ln w="28575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1656000" anchor="ctr"/>
          <a:lstStyle/>
          <a:p>
            <a:endParaRPr lang="zh-CN" altLang="en-US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5314" y="107799"/>
            <a:ext cx="1857660" cy="512914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29230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4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4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4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4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4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4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4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4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4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4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4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4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4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4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4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3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3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3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24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24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4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4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2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3" grpId="0" animBg="1"/>
      <p:bldP spid="224294" grpId="0" animBg="1"/>
      <p:bldP spid="224295" grpId="0" animBg="1"/>
      <p:bldP spid="224296" grpId="0" animBg="1"/>
      <p:bldP spid="224297" grpId="0" animBg="1"/>
      <p:bldP spid="224298" grpId="0" animBg="1"/>
      <p:bldP spid="224299" grpId="0" animBg="1"/>
      <p:bldP spid="224300" grpId="0" animBg="1"/>
      <p:bldP spid="224301" grpId="0" animBg="1"/>
      <p:bldP spid="224308" grpId="0" animBg="1"/>
      <p:bldP spid="224309" grpId="0" animBg="1"/>
      <p:bldP spid="224310" grpId="0" animBg="1"/>
      <p:bldP spid="224311" grpId="0" animBg="1"/>
      <p:bldP spid="224312" grpId="0"/>
      <p:bldP spid="224313" grpId="0"/>
      <p:bldP spid="224314" grpId="0" animBg="1"/>
      <p:bldP spid="224315" grpId="0" animBg="1"/>
      <p:bldP spid="224316" grpId="0" animBg="1"/>
      <p:bldP spid="224317" grpId="0" animBg="1"/>
      <p:bldP spid="224318" grpId="0" animBg="1"/>
      <p:bldP spid="224319" grpId="0" animBg="1"/>
      <p:bldP spid="224320" grpId="0"/>
      <p:bldP spid="224321" grpId="0"/>
      <p:bldP spid="224322" grpId="0"/>
      <p:bldP spid="224323" grpId="0" animBg="1"/>
      <p:bldP spid="224324" grpId="0"/>
      <p:bldP spid="224325" grpId="0"/>
      <p:bldP spid="2243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5" y="994484"/>
            <a:ext cx="4333864" cy="505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285" name="Picture 5" descr="20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30193" r="81801" b="61688"/>
          <a:stretch>
            <a:fillRect/>
          </a:stretch>
        </p:blipFill>
        <p:spPr bwMode="auto">
          <a:xfrm>
            <a:off x="2627313" y="3068638"/>
            <a:ext cx="1800225" cy="1800225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286" name="Picture 6" descr="20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3" t="52905" r="81821" b="38713"/>
          <a:stretch>
            <a:fillRect/>
          </a:stretch>
        </p:blipFill>
        <p:spPr bwMode="auto">
          <a:xfrm>
            <a:off x="4572000" y="3068638"/>
            <a:ext cx="1801813" cy="1800225"/>
          </a:xfrm>
          <a:prstGeom prst="rect">
            <a:avLst/>
          </a:prstGeom>
          <a:noFill/>
          <a:ln w="9525" algn="ctr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291" name="Group 11"/>
          <p:cNvGrpSpPr>
            <a:grpSpLocks/>
          </p:cNvGrpSpPr>
          <p:nvPr/>
        </p:nvGrpSpPr>
        <p:grpSpPr bwMode="auto">
          <a:xfrm>
            <a:off x="5435600" y="404813"/>
            <a:ext cx="3455988" cy="3797909"/>
            <a:chOff x="3379" y="1798"/>
            <a:chExt cx="2041" cy="2499"/>
          </a:xfrm>
        </p:grpSpPr>
        <p:sp>
          <p:nvSpPr>
            <p:cNvPr id="225289" name="Rectangle 9"/>
            <p:cNvSpPr>
              <a:spLocks noChangeArrowheads="1"/>
            </p:cNvSpPr>
            <p:nvPr/>
          </p:nvSpPr>
          <p:spPr bwMode="auto">
            <a:xfrm>
              <a:off x="3379" y="2387"/>
              <a:ext cx="2041" cy="191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关键点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复合语句的书写格式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注意它对程序执行过程的影响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400" b="1" i="1" u="sng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它引起的错误很致命很难察觉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zh-CN" altLang="en-US" sz="2400" b="1" i="1" u="sng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养成好习惯很重要</a:t>
              </a:r>
            </a:p>
          </p:txBody>
        </p:sp>
        <p:pic>
          <p:nvPicPr>
            <p:cNvPr id="225290" name="Picture 10" descr="png-10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798"/>
              <a:ext cx="768" cy="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3474" y="296652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习题</a:t>
            </a:r>
            <a:r>
              <a:rPr kumimoji="0" lang="en-US" altLang="zh-CN" sz="3200" dirty="0">
                <a:latin typeface="隶书" pitchFamily="49" charset="-122"/>
                <a:ea typeface="隶书" pitchFamily="49" charset="-122"/>
              </a:rPr>
              <a:t>8 </a:t>
            </a: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4925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624E14-12F6-4544-9174-BFD4C28197CF}" type="slidenum">
              <a:rPr lang="en-US" altLang="zh-CN" sz="1400" b="0"/>
              <a:pPr eaLnBrk="1" hangingPunct="1"/>
              <a:t>44</a:t>
            </a:fld>
            <a:endParaRPr lang="en-US" altLang="zh-CN" sz="1400" b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3474" y="296652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习题</a:t>
            </a:r>
            <a:r>
              <a:rPr kumimoji="0" lang="en-US" altLang="zh-CN" sz="3200" dirty="0">
                <a:latin typeface="隶书" pitchFamily="49" charset="-122"/>
                <a:ea typeface="隶书" pitchFamily="49" charset="-122"/>
              </a:rPr>
              <a:t>8 </a:t>
            </a:r>
            <a:r>
              <a:rPr kumimoji="0" lang="zh-CN" altLang="en-US" sz="3200" dirty="0">
                <a:latin typeface="隶书" pitchFamily="49" charset="-122"/>
                <a:ea typeface="隶书" pitchFamily="49" charset="-122"/>
              </a:rPr>
              <a:t>完整程序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198480" cy="51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08D559AB-5A73-41CA-A367-58867E13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081265"/>
            <a:ext cx="2422901" cy="496867"/>
          </a:xfrm>
          <a:prstGeom prst="rect">
            <a:avLst/>
          </a:prstGeom>
          <a:solidFill>
            <a:schemeClr val="bg2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t=x,  x=y,  y=t;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1562AA-E186-4365-AC58-43FED2358142}"/>
              </a:ext>
            </a:extLst>
          </p:cNvPr>
          <p:cNvSpPr/>
          <p:nvPr/>
        </p:nvSpPr>
        <p:spPr>
          <a:xfrm>
            <a:off x="2435378" y="3645024"/>
            <a:ext cx="3072725" cy="3240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548680"/>
            <a:ext cx="7973008" cy="12604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基于上述规则，一个常用的嵌套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语言构成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多分支选择结构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，也称为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if-else-if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阶梯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，其一般形式如下：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2182761-264A-4AE4-8D8C-C75BAC2FC6A1}" type="slidenum">
              <a:rPr lang="en-US" altLang="zh-CN" sz="1400" b="0"/>
              <a:pPr eaLnBrk="1" hangingPunct="1"/>
              <a:t>45</a:t>
            </a:fld>
            <a:endParaRPr lang="en-US" altLang="zh-CN" sz="1400" b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032029" y="2060848"/>
            <a:ext cx="5708323" cy="351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2"/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	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1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else  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2"/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	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2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else  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2"/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	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3</a:t>
            </a:r>
          </a:p>
          <a:p>
            <a:pPr lvl="2"/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......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else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182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548680"/>
            <a:ext cx="7973008" cy="12604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基于上述规则，一个常用的嵌套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语言构成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多分支选择结构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，也称为</a:t>
            </a:r>
            <a:r>
              <a:rPr lang="en-US" altLang="zh-CN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if-else-if</a:t>
            </a: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阶梯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，其一般形式如下：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2182761-264A-4AE4-8D8C-C75BAC2FC6A1}" type="slidenum">
              <a:rPr lang="en-US" altLang="zh-CN" sz="1400" b="0"/>
              <a:pPr eaLnBrk="1" hangingPunct="1"/>
              <a:t>46</a:t>
            </a:fld>
            <a:endParaRPr lang="en-US" altLang="zh-CN" sz="1400" b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187625" y="1619196"/>
            <a:ext cx="6552728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2"/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	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1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else  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 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2"/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	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2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 else  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    if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lvl="2"/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	    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3</a:t>
            </a:r>
          </a:p>
          <a:p>
            <a:pPr lvl="2"/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          ......</a:t>
            </a:r>
          </a:p>
          <a:p>
            <a:pPr lvl="2"/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    else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语句</a:t>
            </a:r>
            <a:r>
              <a:rPr lang="en-US" altLang="zh-CN" sz="2800" b="0" dirty="0">
                <a:latin typeface="隶书" pitchFamily="49" charset="-122"/>
                <a:ea typeface="隶书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915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AutoShape 4"/>
          <p:cNvSpPr>
            <a:spLocks noChangeArrowheads="1"/>
          </p:cNvSpPr>
          <p:nvPr/>
        </p:nvSpPr>
        <p:spPr bwMode="auto">
          <a:xfrm>
            <a:off x="4067175" y="908050"/>
            <a:ext cx="1528763" cy="3810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开 始</a:t>
            </a:r>
          </a:p>
        </p:txBody>
      </p:sp>
      <p:sp>
        <p:nvSpPr>
          <p:cNvPr id="227333" name="AutoShape 5"/>
          <p:cNvSpPr>
            <a:spLocks noChangeArrowheads="1"/>
          </p:cNvSpPr>
          <p:nvPr/>
        </p:nvSpPr>
        <p:spPr bwMode="auto">
          <a:xfrm>
            <a:off x="3779838" y="1557338"/>
            <a:ext cx="2057400" cy="457200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输入</a:t>
            </a:r>
            <a:r>
              <a:rPr lang="en-US" altLang="zh-CN" sz="1800" b="1">
                <a:effectLst/>
              </a:rPr>
              <a:t>score</a:t>
            </a:r>
          </a:p>
        </p:txBody>
      </p:sp>
      <p:sp>
        <p:nvSpPr>
          <p:cNvPr id="227334" name="AutoShape 6"/>
          <p:cNvSpPr>
            <a:spLocks noChangeArrowheads="1"/>
          </p:cNvSpPr>
          <p:nvPr/>
        </p:nvSpPr>
        <p:spPr bwMode="auto">
          <a:xfrm>
            <a:off x="5724525" y="3284538"/>
            <a:ext cx="2305050" cy="504825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输出” 非常好”</a:t>
            </a:r>
          </a:p>
        </p:txBody>
      </p:sp>
      <p:sp>
        <p:nvSpPr>
          <p:cNvPr id="227335" name="AutoShape 7"/>
          <p:cNvSpPr>
            <a:spLocks noChangeArrowheads="1"/>
          </p:cNvSpPr>
          <p:nvPr/>
        </p:nvSpPr>
        <p:spPr bwMode="auto">
          <a:xfrm>
            <a:off x="4140200" y="5876925"/>
            <a:ext cx="1528763" cy="381000"/>
          </a:xfrm>
          <a:prstGeom prst="flowChartTermina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结束 </a:t>
            </a:r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4861878" y="127333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4847114" y="2014538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4859338" y="530066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>
            <a:off x="3613150" y="2362200"/>
            <a:ext cx="2547938" cy="677863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b="1" dirty="0">
                <a:effectLst/>
              </a:rPr>
              <a:t>score&gt;=90?</a:t>
            </a:r>
          </a:p>
        </p:txBody>
      </p:sp>
      <p:grpSp>
        <p:nvGrpSpPr>
          <p:cNvPr id="227340" name="Group 12"/>
          <p:cNvGrpSpPr>
            <a:grpSpLocks/>
          </p:cNvGrpSpPr>
          <p:nvPr/>
        </p:nvGrpSpPr>
        <p:grpSpPr bwMode="auto">
          <a:xfrm>
            <a:off x="3348038" y="2700338"/>
            <a:ext cx="265112" cy="368300"/>
            <a:chOff x="1728" y="1248"/>
            <a:chExt cx="528" cy="432"/>
          </a:xfrm>
        </p:grpSpPr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17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728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343" name="Group 15"/>
          <p:cNvGrpSpPr>
            <a:grpSpLocks/>
          </p:cNvGrpSpPr>
          <p:nvPr/>
        </p:nvGrpSpPr>
        <p:grpSpPr bwMode="auto">
          <a:xfrm>
            <a:off x="6161088" y="2700338"/>
            <a:ext cx="679450" cy="508000"/>
            <a:chOff x="3696" y="1248"/>
            <a:chExt cx="384" cy="480"/>
          </a:xfrm>
        </p:grpSpPr>
        <p:sp>
          <p:nvSpPr>
            <p:cNvPr id="227344" name="Line 16"/>
            <p:cNvSpPr>
              <a:spLocks noChangeShapeType="1"/>
            </p:cNvSpPr>
            <p:nvPr/>
          </p:nvSpPr>
          <p:spPr bwMode="auto">
            <a:xfrm>
              <a:off x="3696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5" name="Line 17"/>
            <p:cNvSpPr>
              <a:spLocks noChangeShapeType="1"/>
            </p:cNvSpPr>
            <p:nvPr/>
          </p:nvSpPr>
          <p:spPr bwMode="auto">
            <a:xfrm>
              <a:off x="408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346" name="Line 18"/>
          <p:cNvSpPr>
            <a:spLocks noChangeShapeType="1"/>
          </p:cNvSpPr>
          <p:nvPr/>
        </p:nvSpPr>
        <p:spPr bwMode="auto">
          <a:xfrm>
            <a:off x="1908175" y="4470400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7" name="Line 19"/>
          <p:cNvSpPr>
            <a:spLocks noChangeShapeType="1"/>
          </p:cNvSpPr>
          <p:nvPr/>
        </p:nvSpPr>
        <p:spPr bwMode="auto">
          <a:xfrm>
            <a:off x="6804025" y="3789363"/>
            <a:ext cx="36513" cy="1468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8" name="Line 20"/>
          <p:cNvSpPr>
            <a:spLocks noChangeShapeType="1"/>
          </p:cNvSpPr>
          <p:nvPr/>
        </p:nvSpPr>
        <p:spPr bwMode="auto">
          <a:xfrm>
            <a:off x="3348038" y="5300663"/>
            <a:ext cx="3529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1763713" y="2924175"/>
            <a:ext cx="10191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>
                <a:effectLst/>
              </a:rPr>
              <a:t>F</a:t>
            </a:r>
          </a:p>
        </p:txBody>
      </p:sp>
      <p:sp>
        <p:nvSpPr>
          <p:cNvPr id="227350" name="Rectangle 22"/>
          <p:cNvSpPr>
            <a:spLocks noChangeArrowheads="1"/>
          </p:cNvSpPr>
          <p:nvPr/>
        </p:nvSpPr>
        <p:spPr bwMode="auto">
          <a:xfrm>
            <a:off x="6011863" y="2205038"/>
            <a:ext cx="10191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>
                <a:effectLst/>
              </a:rPr>
              <a:t>T</a:t>
            </a:r>
          </a:p>
        </p:txBody>
      </p:sp>
      <p:sp>
        <p:nvSpPr>
          <p:cNvPr id="227351" name="Line 23"/>
          <p:cNvSpPr>
            <a:spLocks noChangeShapeType="1"/>
          </p:cNvSpPr>
          <p:nvPr/>
        </p:nvSpPr>
        <p:spPr bwMode="auto">
          <a:xfrm>
            <a:off x="807721" y="2205038"/>
            <a:ext cx="7991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27352" name="Line 24"/>
          <p:cNvSpPr>
            <a:spLocks noChangeShapeType="1"/>
          </p:cNvSpPr>
          <p:nvPr/>
        </p:nvSpPr>
        <p:spPr bwMode="auto">
          <a:xfrm>
            <a:off x="755650" y="5373688"/>
            <a:ext cx="7991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27353" name="Rectangle 25"/>
          <p:cNvSpPr>
            <a:spLocks noChangeArrowheads="1"/>
          </p:cNvSpPr>
          <p:nvPr/>
        </p:nvSpPr>
        <p:spPr bwMode="auto">
          <a:xfrm>
            <a:off x="755650" y="1052513"/>
            <a:ext cx="115252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/>
                <a:latin typeface="Tahoma" pitchFamily="34" charset="0"/>
              </a:rPr>
              <a:t>①</a:t>
            </a:r>
          </a:p>
        </p:txBody>
      </p:sp>
      <p:sp>
        <p:nvSpPr>
          <p:cNvPr id="227354" name="Rectangle 26"/>
          <p:cNvSpPr>
            <a:spLocks noChangeArrowheads="1"/>
          </p:cNvSpPr>
          <p:nvPr/>
        </p:nvSpPr>
        <p:spPr bwMode="auto">
          <a:xfrm>
            <a:off x="755650" y="2347913"/>
            <a:ext cx="1296988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②</a:t>
            </a:r>
          </a:p>
        </p:txBody>
      </p: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755650" y="5589588"/>
            <a:ext cx="9144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457200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③</a:t>
            </a:r>
          </a:p>
        </p:txBody>
      </p:sp>
      <p:sp>
        <p:nvSpPr>
          <p:cNvPr id="227356" name="Line 28"/>
          <p:cNvSpPr>
            <a:spLocks noChangeShapeType="1"/>
          </p:cNvSpPr>
          <p:nvPr/>
        </p:nvSpPr>
        <p:spPr bwMode="auto">
          <a:xfrm>
            <a:off x="900113" y="1339850"/>
            <a:ext cx="0" cy="4752975"/>
          </a:xfrm>
          <a:prstGeom prst="line">
            <a:avLst/>
          </a:prstGeom>
          <a:noFill/>
          <a:ln w="28575">
            <a:solidFill>
              <a:srgbClr val="CC0000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656000"/>
          <a:lstStyle/>
          <a:p>
            <a:endParaRPr lang="zh-CN" altLang="en-US"/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7164388" y="2420938"/>
            <a:ext cx="1368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选择结构</a:t>
            </a:r>
          </a:p>
        </p:txBody>
      </p:sp>
      <p:sp>
        <p:nvSpPr>
          <p:cNvPr id="227358" name="AutoShape 30"/>
          <p:cNvSpPr>
            <a:spLocks noChangeArrowheads="1"/>
          </p:cNvSpPr>
          <p:nvPr/>
        </p:nvSpPr>
        <p:spPr bwMode="auto">
          <a:xfrm>
            <a:off x="2339975" y="3068638"/>
            <a:ext cx="2087563" cy="6477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 b="1">
                <a:effectLst/>
              </a:rPr>
              <a:t>score&gt;=60?</a:t>
            </a:r>
          </a:p>
        </p:txBody>
      </p:sp>
      <p:grpSp>
        <p:nvGrpSpPr>
          <p:cNvPr id="227359" name="Group 31"/>
          <p:cNvGrpSpPr>
            <a:grpSpLocks/>
          </p:cNvGrpSpPr>
          <p:nvPr/>
        </p:nvGrpSpPr>
        <p:grpSpPr bwMode="auto">
          <a:xfrm>
            <a:off x="4427538" y="3355975"/>
            <a:ext cx="576262" cy="576263"/>
            <a:chOff x="3696" y="1248"/>
            <a:chExt cx="384" cy="480"/>
          </a:xfrm>
        </p:grpSpPr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>
              <a:off x="3696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1" name="Line 33"/>
            <p:cNvSpPr>
              <a:spLocks noChangeShapeType="1"/>
            </p:cNvSpPr>
            <p:nvPr/>
          </p:nvSpPr>
          <p:spPr bwMode="auto">
            <a:xfrm>
              <a:off x="4080" y="124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908175" y="3355975"/>
            <a:ext cx="407988" cy="576263"/>
            <a:chOff x="1728" y="1248"/>
            <a:chExt cx="528" cy="432"/>
          </a:xfrm>
        </p:grpSpPr>
        <p:sp>
          <p:nvSpPr>
            <p:cNvPr id="227363" name="Line 35"/>
            <p:cNvSpPr>
              <a:spLocks noChangeShapeType="1"/>
            </p:cNvSpPr>
            <p:nvPr/>
          </p:nvSpPr>
          <p:spPr bwMode="auto">
            <a:xfrm flipH="1">
              <a:off x="17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4" name="Line 36"/>
            <p:cNvSpPr>
              <a:spLocks noChangeShapeType="1"/>
            </p:cNvSpPr>
            <p:nvPr/>
          </p:nvSpPr>
          <p:spPr bwMode="auto">
            <a:xfrm>
              <a:off x="1728" y="124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365" name="AutoShape 37"/>
          <p:cNvSpPr>
            <a:spLocks noChangeArrowheads="1"/>
          </p:cNvSpPr>
          <p:nvPr/>
        </p:nvSpPr>
        <p:spPr bwMode="auto">
          <a:xfrm>
            <a:off x="3851275" y="3932238"/>
            <a:ext cx="1873250" cy="504825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输出”较好”</a:t>
            </a:r>
          </a:p>
        </p:txBody>
      </p:sp>
      <p:sp>
        <p:nvSpPr>
          <p:cNvPr id="227366" name="AutoShape 38"/>
          <p:cNvSpPr>
            <a:spLocks noChangeArrowheads="1"/>
          </p:cNvSpPr>
          <p:nvPr/>
        </p:nvSpPr>
        <p:spPr bwMode="auto">
          <a:xfrm>
            <a:off x="970757" y="3908425"/>
            <a:ext cx="1873250" cy="504825"/>
          </a:xfrm>
          <a:prstGeom prst="flowChartInputOutpu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输出”差”</a:t>
            </a:r>
          </a:p>
        </p:txBody>
      </p:sp>
      <p:sp>
        <p:nvSpPr>
          <p:cNvPr id="227367" name="Line 39"/>
          <p:cNvSpPr>
            <a:spLocks noChangeShapeType="1"/>
          </p:cNvSpPr>
          <p:nvPr/>
        </p:nvSpPr>
        <p:spPr bwMode="auto">
          <a:xfrm>
            <a:off x="4996498" y="4470400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68" name="Line 40"/>
          <p:cNvSpPr>
            <a:spLocks noChangeShapeType="1"/>
          </p:cNvSpPr>
          <p:nvPr/>
        </p:nvSpPr>
        <p:spPr bwMode="auto">
          <a:xfrm>
            <a:off x="1908175" y="4724400"/>
            <a:ext cx="309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69" name="Line 41"/>
          <p:cNvSpPr>
            <a:spLocks noChangeShapeType="1"/>
          </p:cNvSpPr>
          <p:nvPr/>
        </p:nvSpPr>
        <p:spPr bwMode="auto">
          <a:xfrm flipH="1">
            <a:off x="3348038" y="4724400"/>
            <a:ext cx="14287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70" name="Rectangle 42"/>
          <p:cNvSpPr>
            <a:spLocks noChangeArrowheads="1"/>
          </p:cNvSpPr>
          <p:nvPr/>
        </p:nvSpPr>
        <p:spPr bwMode="auto">
          <a:xfrm>
            <a:off x="4140200" y="2924175"/>
            <a:ext cx="10191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>
                <a:effectLst/>
              </a:rPr>
              <a:t>T</a:t>
            </a:r>
          </a:p>
        </p:txBody>
      </p:sp>
      <p:sp>
        <p:nvSpPr>
          <p:cNvPr id="227371" name="Rectangle 43"/>
          <p:cNvSpPr>
            <a:spLocks noChangeArrowheads="1"/>
          </p:cNvSpPr>
          <p:nvPr/>
        </p:nvSpPr>
        <p:spPr bwMode="auto">
          <a:xfrm>
            <a:off x="2916238" y="2205038"/>
            <a:ext cx="10191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altLang="zh-CN" sz="1800">
                <a:effectLst/>
              </a:rPr>
              <a:t>F</a:t>
            </a:r>
          </a:p>
        </p:txBody>
      </p:sp>
      <p:sp>
        <p:nvSpPr>
          <p:cNvPr id="227372" name="Rectangle 44"/>
          <p:cNvSpPr>
            <a:spLocks noChangeArrowheads="1"/>
          </p:cNvSpPr>
          <p:nvPr/>
        </p:nvSpPr>
        <p:spPr bwMode="auto">
          <a:xfrm>
            <a:off x="179388" y="2060575"/>
            <a:ext cx="10080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顺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序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结</a:t>
            </a: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457200" algn="ctr"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构</a:t>
            </a:r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6227763" y="549275"/>
            <a:ext cx="2641600" cy="1196975"/>
          </a:xfrm>
          <a:prstGeom prst="rect">
            <a:avLst/>
          </a:prstGeom>
          <a:solidFill>
            <a:srgbClr val="245C7E"/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问题描述：</a:t>
            </a:r>
          </a:p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根据输入的成绩，</a:t>
            </a:r>
          </a:p>
          <a:p>
            <a:pPr marL="342900" indent="-342900"/>
            <a:r>
              <a:rPr lang="zh-CN" altLang="en-US" sz="2400" b="1" dirty="0">
                <a:solidFill>
                  <a:schemeClr val="bg1"/>
                </a:solidFill>
                <a:effectLst/>
              </a:rPr>
              <a:t>给出成绩的等级。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23474" y="286492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多分支选择结构</a:t>
            </a:r>
          </a:p>
        </p:txBody>
      </p:sp>
    </p:spTree>
    <p:extLst>
      <p:ext uri="{BB962C8B-B14F-4D97-AF65-F5344CB8AC3E}">
        <p14:creationId xmlns:p14="http://schemas.microsoft.com/office/powerpoint/2010/main" val="21028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nimBg="1"/>
      <p:bldP spid="227333" grpId="0" animBg="1"/>
      <p:bldP spid="227334" grpId="0" animBg="1"/>
      <p:bldP spid="227335" grpId="0" animBg="1"/>
      <p:bldP spid="227336" grpId="0" animBg="1"/>
      <p:bldP spid="227337" grpId="0" animBg="1"/>
      <p:bldP spid="227338" grpId="0" animBg="1"/>
      <p:bldP spid="227339" grpId="0" animBg="1"/>
      <p:bldP spid="227346" grpId="0" animBg="1"/>
      <p:bldP spid="227347" grpId="0" animBg="1"/>
      <p:bldP spid="227348" grpId="0" animBg="1"/>
      <p:bldP spid="227349" grpId="0"/>
      <p:bldP spid="227350" grpId="0"/>
      <p:bldP spid="227351" grpId="0" animBg="1"/>
      <p:bldP spid="227352" grpId="0" animBg="1"/>
      <p:bldP spid="227353" grpId="0"/>
      <p:bldP spid="227354" grpId="0"/>
      <p:bldP spid="227355" grpId="0"/>
      <p:bldP spid="227356" grpId="0" animBg="1"/>
      <p:bldP spid="227357" grpId="0"/>
      <p:bldP spid="227358" grpId="0" animBg="1"/>
      <p:bldP spid="227365" grpId="0" animBg="1"/>
      <p:bldP spid="227366" grpId="0" animBg="1"/>
      <p:bldP spid="227367" grpId="0" animBg="1"/>
      <p:bldP spid="227368" grpId="0" animBg="1"/>
      <p:bldP spid="227369" grpId="0" animBg="1"/>
      <p:bldP spid="227370" grpId="0"/>
      <p:bldP spid="227371" grpId="0"/>
      <p:bldP spid="227372" grpId="0"/>
      <p:bldP spid="2273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61" name="Picture 9" descr="20%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38992" r="70740" b="37001"/>
          <a:stretch>
            <a:fillRect/>
          </a:stretch>
        </p:blipFill>
        <p:spPr bwMode="auto">
          <a:xfrm>
            <a:off x="395288" y="1268413"/>
            <a:ext cx="5903912" cy="48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8362" name="Group 10"/>
          <p:cNvGrpSpPr>
            <a:grpSpLocks/>
          </p:cNvGrpSpPr>
          <p:nvPr/>
        </p:nvGrpSpPr>
        <p:grpSpPr bwMode="auto">
          <a:xfrm>
            <a:off x="5435600" y="333375"/>
            <a:ext cx="3311525" cy="4248150"/>
            <a:chOff x="3651" y="252"/>
            <a:chExt cx="1724" cy="2180"/>
          </a:xfrm>
        </p:grpSpPr>
        <p:sp>
          <p:nvSpPr>
            <p:cNvPr id="228360" name="AutoShape 8"/>
            <p:cNvSpPr>
              <a:spLocks noChangeArrowheads="1"/>
            </p:cNvSpPr>
            <p:nvPr/>
          </p:nvSpPr>
          <p:spPr bwMode="auto">
            <a:xfrm>
              <a:off x="3651" y="533"/>
              <a:ext cx="1724" cy="1899"/>
            </a:xfrm>
            <a:prstGeom prst="foldedCorner">
              <a:avLst>
                <a:gd name="adj" fmla="val 12500"/>
              </a:avLst>
            </a:prstGeom>
            <a:solidFill>
              <a:srgbClr val="1C5B86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marL="342900" indent="-34290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ffectLst/>
                </a:rPr>
                <a:t>关键点：</a:t>
              </a:r>
            </a:p>
            <a:p>
              <a:pPr marL="342900" indent="-342900">
                <a:lnSpc>
                  <a:spcPct val="110000"/>
                </a:lnSpc>
                <a:buClr>
                  <a:schemeClr val="bg1"/>
                </a:buClr>
                <a:buFont typeface="Wingdings" pitchFamily="2" charset="2"/>
                <a:buChar char="ü"/>
              </a:pPr>
              <a:r>
                <a:rPr lang="zh-CN" altLang="en-US" sz="2400" b="1" dirty="0">
                  <a:solidFill>
                    <a:schemeClr val="bg1"/>
                  </a:solidFill>
                  <a:effectLst/>
                </a:rPr>
                <a:t>注意</a:t>
              </a:r>
              <a:r>
                <a:rPr lang="en-US" altLang="zh-CN" sz="2400" b="1" dirty="0" err="1">
                  <a:solidFill>
                    <a:schemeClr val="bg1"/>
                  </a:solidFill>
                  <a:effectLst/>
                </a:rPr>
                <a:t>if~else</a:t>
              </a:r>
              <a:r>
                <a:rPr lang="zh-CN" altLang="en-US" sz="2400" b="1" dirty="0">
                  <a:solidFill>
                    <a:schemeClr val="bg1"/>
                  </a:solidFill>
                  <a:effectLst/>
                </a:rPr>
                <a:t>的配对</a:t>
              </a:r>
            </a:p>
            <a:p>
              <a:pPr marL="342900" indent="-342900">
                <a:lnSpc>
                  <a:spcPct val="110000"/>
                </a:lnSpc>
                <a:buClr>
                  <a:schemeClr val="bg1"/>
                </a:buClr>
                <a:buFont typeface="Wingdings" pitchFamily="2" charset="2"/>
                <a:buChar char="ü"/>
              </a:pPr>
              <a:r>
                <a:rPr lang="zh-CN" altLang="en-US" sz="2400" b="1" dirty="0">
                  <a:solidFill>
                    <a:schemeClr val="bg1"/>
                  </a:solidFill>
                  <a:effectLst/>
                </a:rPr>
                <a:t>注意程序的格式</a:t>
              </a:r>
            </a:p>
            <a:p>
              <a:pPr marL="342900" indent="-342900">
                <a:lnSpc>
                  <a:spcPct val="110000"/>
                </a:lnSpc>
                <a:buClr>
                  <a:schemeClr val="bg1"/>
                </a:buClr>
                <a:buFont typeface="Wingdings" pitchFamily="2" charset="2"/>
                <a:buChar char="ü"/>
              </a:pPr>
              <a:r>
                <a:rPr lang="zh-CN" altLang="en-US" sz="2400" b="1" dirty="0">
                  <a:solidFill>
                    <a:schemeClr val="bg1"/>
                  </a:solidFill>
                  <a:effectLst/>
                </a:rPr>
                <a:t>保持清晰的逻辑</a:t>
              </a:r>
            </a:p>
            <a:p>
              <a:pPr marL="342900" indent="-342900">
                <a:lnSpc>
                  <a:spcPct val="110000"/>
                </a:lnSpc>
                <a:buClr>
                  <a:schemeClr val="bg1"/>
                </a:buClr>
                <a:buFont typeface="Wingdings" pitchFamily="2" charset="2"/>
                <a:buChar char="ü"/>
              </a:pPr>
              <a:endParaRPr lang="zh-CN" altLang="en-US" sz="2400" b="1" dirty="0">
                <a:solidFill>
                  <a:schemeClr val="bg1"/>
                </a:solidFill>
                <a:effectLst/>
              </a:endParaRPr>
            </a:p>
            <a:p>
              <a:pPr marL="342900" indent="-342900">
                <a:lnSpc>
                  <a:spcPct val="110000"/>
                </a:lnSpc>
                <a:buClr>
                  <a:schemeClr val="bg1"/>
                </a:buClr>
                <a:buFont typeface="Wingdings" pitchFamily="2" charset="2"/>
                <a:buChar char="ü"/>
              </a:pPr>
              <a:r>
                <a:rPr lang="zh-CN" altLang="en-US" sz="2400" b="1" i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你也可以用多个并列的</a:t>
              </a:r>
              <a:r>
                <a:rPr lang="en-US" altLang="zh-CN" sz="2400" b="1" i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if</a:t>
              </a:r>
              <a:r>
                <a:rPr lang="zh-CN" altLang="en-US" sz="2400" b="1" i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来完成，请比较其区别</a:t>
              </a:r>
              <a:r>
                <a:rPr lang="en-US" altLang="zh-CN" sz="2400" b="1" i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</a:p>
          </p:txBody>
        </p:sp>
        <p:pic>
          <p:nvPicPr>
            <p:cNvPr id="228359" name="Picture 7" descr="png-1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252"/>
              <a:ext cx="681" cy="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3474" y="296652"/>
            <a:ext cx="595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多分支选择结构程序举例</a:t>
            </a:r>
          </a:p>
        </p:txBody>
      </p:sp>
      <p:sp>
        <p:nvSpPr>
          <p:cNvPr id="3" name="椭圆 2"/>
          <p:cNvSpPr/>
          <p:nvPr/>
        </p:nvSpPr>
        <p:spPr>
          <a:xfrm>
            <a:off x="935596" y="4124562"/>
            <a:ext cx="1116124" cy="456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43722" y="4917732"/>
            <a:ext cx="1798861" cy="468052"/>
          </a:xfrm>
          <a:prstGeom prst="wedgeEllipseCallout">
            <a:avLst>
              <a:gd name="adj1" fmla="val 22111"/>
              <a:gd name="adj2" fmla="val -112653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score&lt;90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79612" y="3401264"/>
            <a:ext cx="558062" cy="456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27129" y="4833991"/>
            <a:ext cx="1116124" cy="45696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1152289" y="5637473"/>
            <a:ext cx="1798861" cy="468052"/>
          </a:xfrm>
          <a:prstGeom prst="wedgeEllipseCallout">
            <a:avLst>
              <a:gd name="adj1" fmla="val 22111"/>
              <a:gd name="adj2" fmla="val -112653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score&lt;60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48085" y="4140326"/>
            <a:ext cx="558062" cy="456963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7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75663" y="368660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把百分制分数转换成五级制成绩。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49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15673" y="1880893"/>
            <a:ext cx="72009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/>
              <a:t>if(score&lt;0||score&gt;100)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(“error”);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/>
              <a:t>else if(</a:t>
            </a:r>
            <a:r>
              <a:rPr lang="en-US" altLang="zh-CN" sz="2600" dirty="0">
                <a:solidFill>
                  <a:srgbClr val="C00000"/>
                </a:solidFill>
              </a:rPr>
              <a:t>100&gt;=</a:t>
            </a:r>
            <a:r>
              <a:rPr lang="en-US" altLang="zh-CN" sz="2600" dirty="0"/>
              <a:t>score&amp;&amp;score&gt;=90)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(“A”);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/>
              <a:t>else if(</a:t>
            </a:r>
            <a:r>
              <a:rPr lang="en-US" altLang="zh-CN" sz="2600" dirty="0">
                <a:solidFill>
                  <a:srgbClr val="C00000"/>
                </a:solidFill>
              </a:rPr>
              <a:t>90&gt;</a:t>
            </a:r>
            <a:r>
              <a:rPr lang="en-US" altLang="zh-CN" sz="2600" dirty="0"/>
              <a:t>score&gt;=80)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(“B”);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/>
              <a:t>else if(</a:t>
            </a:r>
            <a:r>
              <a:rPr lang="en-US" altLang="zh-CN" sz="2600" dirty="0">
                <a:solidFill>
                  <a:srgbClr val="C00000"/>
                </a:solidFill>
              </a:rPr>
              <a:t>80&gt;</a:t>
            </a:r>
            <a:r>
              <a:rPr lang="en-US" altLang="zh-CN" sz="2600" dirty="0"/>
              <a:t>score&gt;=70)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(“C”);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/>
              <a:t>else if(</a:t>
            </a:r>
            <a:r>
              <a:rPr lang="en-US" altLang="zh-CN" sz="2600" dirty="0">
                <a:solidFill>
                  <a:srgbClr val="C00000"/>
                </a:solidFill>
              </a:rPr>
              <a:t>70&gt;</a:t>
            </a:r>
            <a:r>
              <a:rPr lang="en-US" altLang="zh-CN" sz="2600" dirty="0"/>
              <a:t>score&gt;=60)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(“D”);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/>
              <a:t>else                              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(“E”); </a:t>
            </a:r>
            <a:endParaRPr lang="en-US" altLang="zh-CN" sz="2600" dirty="0">
              <a:solidFill>
                <a:schemeClr val="tx2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6120172" y="2321690"/>
            <a:ext cx="2846276" cy="3204356"/>
          </a:xfrm>
          <a:prstGeom prst="mathMultiply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0543" y="2627945"/>
            <a:ext cx="653464" cy="456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790" y="2037159"/>
            <a:ext cx="389423" cy="456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6804248" y="2265640"/>
            <a:ext cx="1926006" cy="468052"/>
          </a:xfrm>
          <a:prstGeom prst="wedgeEllipseCallout">
            <a:avLst>
              <a:gd name="adj1" fmla="val -333998"/>
              <a:gd name="adj2" fmla="val 47480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score&lt;=100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35F8F5-9FF5-4AA9-963F-3F5DA46FA6EE}" type="datetime1">
              <a:rPr lang="zh-CN" altLang="en-US" sz="1400" b="0"/>
              <a:pPr eaLnBrk="1" hangingPunct="1"/>
              <a:t>2020/3/31</a:t>
            </a:fld>
            <a:endParaRPr lang="en-US" altLang="zh-CN" sz="1400" b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EA726F-7DEF-45F5-A4A0-F2F13A65136B}" type="slidenum">
              <a:rPr lang="en-US" altLang="zh-CN" sz="1400" b="0"/>
              <a:pPr eaLnBrk="1" hangingPunct="1"/>
              <a:t>5</a:t>
            </a:fld>
            <a:endParaRPr lang="en-US" altLang="zh-CN" sz="1400" b="0"/>
          </a:p>
        </p:txBody>
      </p:sp>
      <p:sp>
        <p:nvSpPr>
          <p:cNvPr id="18437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61950" y="169847"/>
            <a:ext cx="6743700" cy="6308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运算符的优先级及结合性</a:t>
            </a:r>
            <a:endParaRPr kumimoji="1" lang="en-US" altLang="zh-CN" sz="3200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121917" y="847384"/>
          <a:ext cx="5113337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Document" r:id="rId3" imgW="6836400" imgH="6313320" progId="Word.Document.8">
                  <p:embed/>
                </p:oleObj>
              </mc:Choice>
              <mc:Fallback>
                <p:oleObj name="Document" r:id="rId3" imgW="6836400" imgH="6313320" progId="Word.Document.8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917" y="847384"/>
                        <a:ext cx="5113337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09029" y="1495084"/>
            <a:ext cx="1296988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单目运算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09029" y="1999909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算术运算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09029" y="2936534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关系运算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09029" y="4519271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effectLst/>
              </a:rPr>
              <a:t>逻辑运算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09029" y="5024096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条件运算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609029" y="5384459"/>
            <a:ext cx="1296988" cy="37623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ffectLst/>
              </a:rPr>
              <a:t>赋值运算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609029" y="5744821"/>
            <a:ext cx="1296988" cy="37623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effectLst/>
              </a:rPr>
              <a:t>逗号运算</a:t>
            </a:r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29529" y="1495084"/>
            <a:ext cx="647700" cy="4752975"/>
            <a:chOff x="340" y="1071"/>
            <a:chExt cx="408" cy="2994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0" y="107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effectLst/>
                </a:rPr>
                <a:t>高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40" y="361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effectLst/>
                </a:rPr>
                <a:t>低</a:t>
              </a: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657" y="1071"/>
              <a:ext cx="91" cy="2994"/>
            </a:xfrm>
            <a:prstGeom prst="downArrow">
              <a:avLst>
                <a:gd name="adj1" fmla="val 50000"/>
                <a:gd name="adj2" fmla="val 82252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1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75663" y="728700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程序段应该为：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50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00032" y="1742392"/>
            <a:ext cx="72009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if(score&lt;0||score&gt;100)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(“error”);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else if(score&gt;=90)     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(“A”);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else if(score&gt;=80)     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(“B”);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else if(score&gt;=70)     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(“C”);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else if(score&gt;=60)     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(“D”); 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else                             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(“E”); </a:t>
            </a:r>
            <a:endParaRPr lang="en-US" altLang="zh-CN" sz="2600" dirty="0">
              <a:solidFill>
                <a:schemeClr val="tx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BE512C-45F8-483B-9217-136BF62CEF40}"/>
              </a:ext>
            </a:extLst>
          </p:cNvPr>
          <p:cNvSpPr txBox="1">
            <a:spLocks noChangeArrowheads="1"/>
          </p:cNvSpPr>
          <p:nvPr/>
        </p:nvSpPr>
        <p:spPr>
          <a:xfrm>
            <a:off x="5503452" y="5712710"/>
            <a:ext cx="3060339" cy="612775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4.4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自学（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p71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106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60022" y="0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判断瑞年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51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15516" y="512676"/>
            <a:ext cx="8748972" cy="6186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void main()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year;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("Enter year:");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("%</a:t>
            </a:r>
            <a:r>
              <a:rPr lang="en-US" altLang="zh-CN" sz="2200" dirty="0" err="1"/>
              <a:t>d",&amp;year</a:t>
            </a:r>
            <a:r>
              <a:rPr lang="en-US" altLang="zh-CN" sz="2200" dirty="0"/>
              <a:t>);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if (year%400==0)	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  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("%d is a leap year.\</a:t>
            </a:r>
            <a:r>
              <a:rPr lang="en-US" altLang="zh-CN" sz="2200" dirty="0" err="1"/>
              <a:t>n",year</a:t>
            </a:r>
            <a:r>
              <a:rPr lang="en-US" altLang="zh-CN" sz="2200" dirty="0"/>
              <a:t>);	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else  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	if(year%100==0)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                                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("%d is not a leap year.\</a:t>
            </a:r>
            <a:r>
              <a:rPr lang="en-US" altLang="zh-CN" sz="2200" dirty="0" err="1"/>
              <a:t>n",year</a:t>
            </a:r>
            <a:r>
              <a:rPr lang="en-US" altLang="zh-CN" sz="2200" dirty="0"/>
              <a:t>);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	else 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		if(year%4==0)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			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("%d is a leap year.\</a:t>
            </a:r>
            <a:r>
              <a:rPr lang="en-US" altLang="zh-CN" sz="2200" dirty="0" err="1"/>
              <a:t>n",year</a:t>
            </a:r>
            <a:r>
              <a:rPr lang="en-US" altLang="zh-CN" sz="2200" dirty="0"/>
              <a:t>);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		else  </a:t>
            </a:r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				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("%d is not a leap year.\</a:t>
            </a:r>
            <a:r>
              <a:rPr lang="en-US" altLang="zh-CN" sz="2200" dirty="0" err="1"/>
              <a:t>n",year</a:t>
            </a:r>
            <a:r>
              <a:rPr lang="en-US" altLang="zh-CN" sz="2200" dirty="0"/>
              <a:t>);</a:t>
            </a:r>
          </a:p>
          <a:p>
            <a:pPr marL="0" indent="0" eaLnBrk="1" hangingPunct="1">
              <a:buFontTx/>
              <a:buNone/>
            </a:pPr>
            <a:endParaRPr lang="en-US" altLang="zh-CN" sz="2200" dirty="0"/>
          </a:p>
          <a:p>
            <a:pPr marL="0" indent="0" eaLnBrk="1" hangingPunct="1">
              <a:buFontTx/>
              <a:buNone/>
            </a:pPr>
            <a:r>
              <a:rPr lang="en-US" altLang="zh-CN" sz="2200" dirty="0"/>
              <a:t>} </a:t>
            </a:r>
            <a:endParaRPr lang="en-US" altLang="zh-CN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91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88041" y="224644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用多分支结构去判断瑞年。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52</a:t>
            </a:fld>
            <a:endParaRPr lang="en-US" altLang="zh-CN" sz="1400" b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944724"/>
            <a:ext cx="864327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88041" y="224644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用多分支结构去判断瑞年。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53</a:t>
            </a:fld>
            <a:endParaRPr lang="en-US" altLang="zh-CN" sz="1400" b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70628"/>
            <a:ext cx="8244916" cy="575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556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61534" y="584684"/>
            <a:ext cx="7993063" cy="12601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语言中，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switch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语句同样可以实现多分支选择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switch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语句的一般形式是：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D1030F-1700-4C39-B1A8-5974989C68C1}" type="slidenum">
              <a:rPr lang="en-US" altLang="zh-CN" sz="1400" b="0"/>
              <a:pPr eaLnBrk="1" hangingPunct="1"/>
              <a:t>54</a:t>
            </a:fld>
            <a:endParaRPr lang="en-US" altLang="zh-CN" sz="1400" b="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264380" y="2273300"/>
            <a:ext cx="4716462" cy="3752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400" dirty="0"/>
              <a:t>switch</a:t>
            </a:r>
            <a:r>
              <a:rPr lang="zh-CN" altLang="en-US" sz="2400" dirty="0"/>
              <a:t>（表达式）</a:t>
            </a:r>
            <a:r>
              <a:rPr lang="en-US" altLang="zh-CN" sz="2400" dirty="0"/>
              <a:t>{</a:t>
            </a:r>
          </a:p>
          <a:p>
            <a:pPr indent="266700"/>
            <a:r>
              <a:rPr lang="en-US" altLang="zh-CN" sz="2400" dirty="0"/>
              <a:t>       case  </a:t>
            </a:r>
            <a:r>
              <a:rPr lang="zh-CN" altLang="en-US" sz="2400" dirty="0"/>
              <a:t>常量</a:t>
            </a:r>
            <a:r>
              <a:rPr lang="en-US" altLang="zh-CN" sz="2400" dirty="0"/>
              <a:t>1 :    </a:t>
            </a:r>
            <a:r>
              <a:rPr lang="zh-CN" altLang="en-US" sz="2400" dirty="0"/>
              <a:t>语句序列</a:t>
            </a:r>
            <a:r>
              <a:rPr lang="en-US" altLang="zh-CN" sz="2400" dirty="0"/>
              <a:t>1</a:t>
            </a:r>
          </a:p>
          <a:p>
            <a:pPr indent="266700"/>
            <a:r>
              <a:rPr lang="en-US" altLang="zh-CN" sz="2400" dirty="0"/>
              <a:t>		         break</a:t>
            </a:r>
            <a:r>
              <a:rPr lang="zh-CN" altLang="en-US" sz="2400" dirty="0"/>
              <a:t>；</a:t>
            </a:r>
          </a:p>
          <a:p>
            <a:pPr indent="266700"/>
            <a:r>
              <a:rPr lang="zh-CN" altLang="en-US" sz="2400" dirty="0"/>
              <a:t>       </a:t>
            </a:r>
            <a:r>
              <a:rPr lang="en-US" altLang="zh-CN" sz="2400" dirty="0"/>
              <a:t>case  </a:t>
            </a:r>
            <a:r>
              <a:rPr lang="zh-CN" altLang="en-US" sz="2400" dirty="0"/>
              <a:t>常量</a:t>
            </a:r>
            <a:r>
              <a:rPr lang="en-US" altLang="zh-CN" sz="2400" dirty="0"/>
              <a:t>2 :    </a:t>
            </a:r>
            <a:r>
              <a:rPr lang="zh-CN" altLang="en-US" sz="2400" dirty="0"/>
              <a:t>语句序列</a:t>
            </a:r>
            <a:r>
              <a:rPr lang="en-US" altLang="zh-CN" sz="2400" dirty="0"/>
              <a:t>2</a:t>
            </a:r>
          </a:p>
          <a:p>
            <a:pPr indent="266700"/>
            <a:r>
              <a:rPr lang="en-US" altLang="zh-CN" sz="2400" dirty="0"/>
              <a:t>		         break</a:t>
            </a:r>
            <a:r>
              <a:rPr lang="zh-CN" altLang="en-US" sz="2400" dirty="0"/>
              <a:t>；</a:t>
            </a:r>
          </a:p>
          <a:p>
            <a:pPr indent="266700"/>
            <a:r>
              <a:rPr lang="zh-CN" altLang="en-US" sz="2400" dirty="0"/>
              <a:t>       </a:t>
            </a:r>
            <a:r>
              <a:rPr lang="en-US" altLang="zh-CN" sz="2400" dirty="0"/>
              <a:t>case  </a:t>
            </a:r>
            <a:r>
              <a:rPr lang="zh-CN" altLang="en-US" sz="2400" dirty="0"/>
              <a:t>常量</a:t>
            </a:r>
            <a:r>
              <a:rPr lang="en-US" altLang="zh-CN" sz="2400" dirty="0"/>
              <a:t>3 :    </a:t>
            </a:r>
            <a:r>
              <a:rPr lang="zh-CN" altLang="en-US" sz="2400" dirty="0"/>
              <a:t>语句序列</a:t>
            </a:r>
            <a:r>
              <a:rPr lang="en-US" altLang="zh-CN" sz="2400" dirty="0"/>
              <a:t>3</a:t>
            </a:r>
          </a:p>
          <a:p>
            <a:pPr indent="266700"/>
            <a:r>
              <a:rPr lang="en-US" altLang="zh-CN" sz="2400" dirty="0"/>
              <a:t>		         break</a:t>
            </a:r>
            <a:r>
              <a:rPr lang="zh-CN" altLang="en-US" sz="2400" dirty="0"/>
              <a:t>；</a:t>
            </a:r>
          </a:p>
          <a:p>
            <a:pPr indent="266700"/>
            <a:r>
              <a:rPr lang="zh-CN" altLang="en-US" sz="2400" dirty="0"/>
              <a:t>       </a:t>
            </a:r>
            <a:r>
              <a:rPr lang="en-US" altLang="zh-CN" sz="2400" dirty="0"/>
              <a:t>......</a:t>
            </a:r>
          </a:p>
          <a:p>
            <a:pPr indent="266700"/>
            <a:r>
              <a:rPr lang="en-US" altLang="zh-CN" sz="2400" dirty="0"/>
              <a:t>       default :            </a:t>
            </a:r>
            <a:r>
              <a:rPr lang="zh-CN" altLang="en-US" sz="2400" dirty="0"/>
              <a:t>语句序列</a:t>
            </a:r>
            <a:r>
              <a:rPr lang="en-US" altLang="zh-CN" sz="2400" dirty="0"/>
              <a:t>n</a:t>
            </a:r>
          </a:p>
          <a:p>
            <a:pPr indent="266700"/>
            <a:r>
              <a:rPr lang="en-US" altLang="zh-CN" sz="2400" dirty="0"/>
              <a:t>}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7524328" y="2456892"/>
            <a:ext cx="1403350" cy="1529904"/>
          </a:xfrm>
          <a:prstGeom prst="wedgeRoundRectCallout">
            <a:avLst>
              <a:gd name="adj1" fmla="val -173514"/>
              <a:gd name="adj2" fmla="val 4850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/>
          <a:lstStyle/>
          <a:p>
            <a:pPr algn="ctr"/>
            <a:r>
              <a:rPr lang="zh-CN" altLang="en-US" sz="2000" b="0" dirty="0">
                <a:latin typeface="黑体" pitchFamily="2" charset="-122"/>
                <a:ea typeface="黑体" pitchFamily="2" charset="-122"/>
              </a:rPr>
              <a:t>可选，表示跳转语句，即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结转</a:t>
            </a:r>
            <a:r>
              <a:rPr lang="en-US" altLang="zh-CN" sz="2000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switch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683568" y="4149725"/>
            <a:ext cx="1403350" cy="720725"/>
          </a:xfrm>
          <a:prstGeom prst="wedgeRoundRectCallout">
            <a:avLst>
              <a:gd name="adj1" fmla="val 126130"/>
              <a:gd name="adj2" fmla="val 12070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0" dirty="0">
                <a:latin typeface="黑体" pitchFamily="2" charset="-122"/>
                <a:ea typeface="黑体" pitchFamily="2" charset="-122"/>
              </a:rPr>
              <a:t>可选</a:t>
            </a:r>
            <a:r>
              <a:rPr lang="zh-CN" altLang="en-US" dirty="0"/>
              <a:t>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949342" y="1450428"/>
            <a:ext cx="2654300" cy="466404"/>
          </a:xfrm>
          <a:prstGeom prst="wedgeRoundRectCallout">
            <a:avLst>
              <a:gd name="adj1" fmla="val -112364"/>
              <a:gd name="adj2" fmla="val 10887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0" dirty="0">
                <a:latin typeface="黑体" pitchFamily="2" charset="-122"/>
                <a:ea typeface="黑体" pitchFamily="2" charset="-122"/>
              </a:rPr>
              <a:t>结果为整型或字符型</a:t>
            </a:r>
            <a:r>
              <a:rPr lang="zh-CN" altLang="en-US" sz="2000" dirty="0"/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8093" y="2092613"/>
            <a:ext cx="2206287" cy="544299"/>
          </a:xfrm>
          <a:prstGeom prst="wedgeRoundRectCallout">
            <a:avLst>
              <a:gd name="adj1" fmla="val 121468"/>
              <a:gd name="adj2" fmla="val 19044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/>
              <a:t>整型或字符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109574" grpId="0" animBg="1"/>
      <p:bldP spid="109575" grpId="0" animBg="1"/>
      <p:bldP spid="9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4" name="Picture 4" descr="20%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46204" r="69176" b="41132"/>
          <a:stretch>
            <a:fillRect/>
          </a:stretch>
        </p:blipFill>
        <p:spPr bwMode="auto">
          <a:xfrm>
            <a:off x="611188" y="1196975"/>
            <a:ext cx="532923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26" name="AutoShape 6"/>
          <p:cNvSpPr>
            <a:spLocks noChangeArrowheads="1"/>
          </p:cNvSpPr>
          <p:nvPr/>
        </p:nvSpPr>
        <p:spPr bwMode="auto">
          <a:xfrm>
            <a:off x="684213" y="3716338"/>
            <a:ext cx="4176712" cy="2016125"/>
          </a:xfrm>
          <a:prstGeom prst="foldedCorner">
            <a:avLst>
              <a:gd name="adj" fmla="val 12500"/>
            </a:avLst>
          </a:prstGeom>
          <a:solidFill>
            <a:srgbClr val="1C5B86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42900" indent="-342900">
              <a:lnSpc>
                <a:spcPct val="11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  <a:effectLst/>
              </a:rPr>
              <a:t>语法</a:t>
            </a:r>
          </a:p>
          <a:p>
            <a:pPr marL="342900" indent="-342900">
              <a:lnSpc>
                <a:spcPct val="11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  <a:effectLst/>
              </a:rPr>
              <a:t>是怎样执行的？</a:t>
            </a:r>
          </a:p>
          <a:p>
            <a:pPr marL="342900" indent="-342900">
              <a:lnSpc>
                <a:spcPct val="11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bg1"/>
                </a:solidFill>
                <a:effectLst/>
              </a:rPr>
              <a:t>break; </a:t>
            </a:r>
            <a:r>
              <a:rPr lang="zh-CN" altLang="en-US" sz="2400" b="1" dirty="0">
                <a:solidFill>
                  <a:schemeClr val="bg1"/>
                </a:solidFill>
                <a:effectLst/>
              </a:rPr>
              <a:t>起什么作用？</a:t>
            </a:r>
          </a:p>
          <a:p>
            <a:pPr marL="342900" indent="-342900">
              <a:lnSpc>
                <a:spcPct val="110000"/>
              </a:lnSpc>
              <a:buClr>
                <a:schemeClr val="bg1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  <a:effectLst/>
              </a:rPr>
              <a:t>适用于多分支的选择结构</a:t>
            </a:r>
          </a:p>
        </p:txBody>
      </p:sp>
      <p:grpSp>
        <p:nvGrpSpPr>
          <p:cNvPr id="235531" name="Group 11"/>
          <p:cNvGrpSpPr>
            <a:grpSpLocks/>
          </p:cNvGrpSpPr>
          <p:nvPr/>
        </p:nvGrpSpPr>
        <p:grpSpPr bwMode="auto">
          <a:xfrm>
            <a:off x="5219700" y="2852738"/>
            <a:ext cx="3168650" cy="2976562"/>
            <a:chOff x="3288" y="1797"/>
            <a:chExt cx="1996" cy="1875"/>
          </a:xfrm>
        </p:grpSpPr>
        <p:sp>
          <p:nvSpPr>
            <p:cNvPr id="235529" name="Rectangle 9"/>
            <p:cNvSpPr>
              <a:spLocks noChangeArrowheads="1"/>
            </p:cNvSpPr>
            <p:nvPr/>
          </p:nvSpPr>
          <p:spPr bwMode="auto">
            <a:xfrm>
              <a:off x="3288" y="2341"/>
              <a:ext cx="1996" cy="1331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关键点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switch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的表达式必须是</a:t>
              </a:r>
              <a:r>
                <a:rPr lang="en-US" altLang="zh-CN" sz="24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或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char</a:t>
              </a:r>
            </a:p>
            <a:p>
              <a:pPr marL="342900" indent="-342900">
                <a:lnSpc>
                  <a:spcPct val="110000"/>
                </a:lnSpc>
                <a:buFont typeface="Wingdings" pitchFamily="2" charset="2"/>
                <a:buChar char="ü"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case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后面只能是一个常量</a:t>
              </a:r>
            </a:p>
          </p:txBody>
        </p:sp>
        <p:pic>
          <p:nvPicPr>
            <p:cNvPr id="235530" name="Picture 10" descr="png-1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797"/>
              <a:ext cx="785" cy="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59532" y="404664"/>
            <a:ext cx="828092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举例说明：</a:t>
            </a:r>
          </a:p>
        </p:txBody>
      </p:sp>
    </p:spTree>
    <p:extLst>
      <p:ext uri="{BB962C8B-B14F-4D97-AF65-F5344CB8AC3E}">
        <p14:creationId xmlns:p14="http://schemas.microsoft.com/office/powerpoint/2010/main" val="40083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60022" y="548680"/>
            <a:ext cx="774091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switch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完成例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4.2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56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00032" y="1339982"/>
            <a:ext cx="7200900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if(score&lt;0||score&gt;100)      </a:t>
            </a:r>
            <a:r>
              <a:rPr lang="en-US" altLang="zh-CN" sz="2800" dirty="0" err="1">
                <a:solidFill>
                  <a:srgbClr val="C00000"/>
                </a:solidFill>
              </a:rPr>
              <a:t>printf</a:t>
            </a:r>
            <a:r>
              <a:rPr lang="en-US" altLang="zh-CN" sz="2800" dirty="0">
                <a:solidFill>
                  <a:srgbClr val="C00000"/>
                </a:solidFill>
              </a:rPr>
              <a:t>(“error”);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else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switch(score/10)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{ 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case 10: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(“A”);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case  9: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(“B”);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case  8: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(“B”);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case  7: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(“C”);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case  6: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(“D”);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default: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(“E”);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}</a:t>
            </a:r>
          </a:p>
        </p:txBody>
      </p:sp>
      <p:sp>
        <p:nvSpPr>
          <p:cNvPr id="5" name="乘号 4"/>
          <p:cNvSpPr/>
          <p:nvPr/>
        </p:nvSpPr>
        <p:spPr>
          <a:xfrm>
            <a:off x="5154656" y="2600908"/>
            <a:ext cx="2846276" cy="3204356"/>
          </a:xfrm>
          <a:prstGeom prst="mathMultiply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60022" y="548680"/>
            <a:ext cx="7740910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程序段应该为：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57</a:t>
            </a:fld>
            <a:endParaRPr lang="en-US" altLang="zh-CN" sz="1400" b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00032" y="1339982"/>
            <a:ext cx="7200900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if(score&lt;0||score&gt;100)      </a:t>
            </a:r>
            <a:r>
              <a:rPr lang="en-US" altLang="zh-CN" sz="2800" dirty="0" err="1">
                <a:solidFill>
                  <a:srgbClr val="C00000"/>
                </a:solidFill>
              </a:rPr>
              <a:t>printf</a:t>
            </a:r>
            <a:r>
              <a:rPr lang="en-US" altLang="zh-CN" sz="2800" dirty="0">
                <a:solidFill>
                  <a:srgbClr val="C00000"/>
                </a:solidFill>
              </a:rPr>
              <a:t>(“error”);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else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switch(score/10)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{ 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case 10: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(“A”);   </a:t>
            </a:r>
            <a:r>
              <a:rPr lang="en-US" altLang="zh-CN" sz="2800" dirty="0">
                <a:solidFill>
                  <a:srgbClr val="0070C0"/>
                </a:solidFill>
              </a:rPr>
              <a:t> break;</a:t>
            </a:r>
          </a:p>
          <a:p>
            <a:r>
              <a:rPr lang="en-US" altLang="zh-CN" sz="2800" dirty="0"/>
              <a:t>         case  9: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(“B”);     </a:t>
            </a:r>
            <a:r>
              <a:rPr lang="en-US" altLang="zh-CN" sz="2800" dirty="0">
                <a:solidFill>
                  <a:srgbClr val="0070C0"/>
                </a:solidFill>
              </a:rPr>
              <a:t>break;</a:t>
            </a:r>
            <a:endParaRPr lang="en-US" altLang="zh-CN" sz="2800" dirty="0"/>
          </a:p>
          <a:p>
            <a:r>
              <a:rPr lang="en-US" altLang="zh-CN" sz="2800" dirty="0"/>
              <a:t>         case  8: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(“B”);     </a:t>
            </a:r>
            <a:r>
              <a:rPr lang="en-US" altLang="zh-CN" sz="2800" dirty="0">
                <a:solidFill>
                  <a:srgbClr val="0070C0"/>
                </a:solidFill>
              </a:rPr>
              <a:t>break;</a:t>
            </a:r>
            <a:endParaRPr lang="en-US" altLang="zh-CN" sz="2800" dirty="0"/>
          </a:p>
          <a:p>
            <a:r>
              <a:rPr lang="en-US" altLang="zh-CN" sz="2800" dirty="0"/>
              <a:t>         case  7: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(“C”);     </a:t>
            </a:r>
            <a:r>
              <a:rPr lang="en-US" altLang="zh-CN" sz="2800" dirty="0">
                <a:solidFill>
                  <a:srgbClr val="0070C0"/>
                </a:solidFill>
              </a:rPr>
              <a:t>break;</a:t>
            </a:r>
            <a:endParaRPr lang="en-US" altLang="zh-CN" sz="2800" dirty="0"/>
          </a:p>
          <a:p>
            <a:r>
              <a:rPr lang="en-US" altLang="zh-CN" sz="2800" dirty="0"/>
              <a:t>         case  6: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(“D”);     </a:t>
            </a:r>
            <a:r>
              <a:rPr lang="en-US" altLang="zh-CN" sz="2800" dirty="0">
                <a:solidFill>
                  <a:srgbClr val="0070C0"/>
                </a:solidFill>
              </a:rPr>
              <a:t>break;</a:t>
            </a:r>
            <a:endParaRPr lang="en-US" altLang="zh-CN" sz="2800" dirty="0"/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   default: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(“E”); 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dirty="0"/>
              <a:t>      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72100" y="5559299"/>
            <a:ext cx="3060339" cy="612775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4.5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自学（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p72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930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2636"/>
            <a:ext cx="8137525" cy="16201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switch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语句可以作为另一个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switch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语句中语句序列的一部份，形成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嵌套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switch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语句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这时，即使内外层的常量相同，也不会引起冲突。</a:t>
            </a:r>
            <a:r>
              <a:rPr lang="zh-CN" altLang="en-US" sz="24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例如：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53A3341-C8C9-46D6-98CA-4F1FE0B6DEA9}" type="slidenum">
              <a:rPr lang="en-US" altLang="zh-CN" sz="1400" b="0"/>
              <a:pPr eaLnBrk="1" hangingPunct="1"/>
              <a:t>58</a:t>
            </a:fld>
            <a:endParaRPr lang="en-US" altLang="zh-CN" sz="1400" b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95312" y="1880828"/>
            <a:ext cx="8174037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400" dirty="0">
                <a:solidFill>
                  <a:srgbClr val="C00000"/>
                </a:solidFill>
              </a:rPr>
              <a:t>switch (x) {</a:t>
            </a:r>
          </a:p>
          <a:p>
            <a:pPr indent="266700"/>
            <a:r>
              <a:rPr lang="en-US" altLang="zh-CN" sz="2400" b="0" dirty="0"/>
              <a:t>     </a:t>
            </a:r>
            <a:r>
              <a:rPr lang="en-US" altLang="zh-CN" sz="2400" dirty="0">
                <a:solidFill>
                  <a:srgbClr val="C00000"/>
                </a:solidFill>
              </a:rPr>
              <a:t>case  1 :   </a:t>
            </a:r>
          </a:p>
          <a:p>
            <a:pPr indent="266700"/>
            <a:r>
              <a:rPr lang="en-US" altLang="zh-CN" sz="2400" b="0" dirty="0"/>
              <a:t>              </a:t>
            </a:r>
            <a:r>
              <a:rPr lang="en-US" altLang="zh-CN" sz="2400" b="0" dirty="0" err="1"/>
              <a:t>printf</a:t>
            </a:r>
            <a:r>
              <a:rPr lang="en-US" altLang="zh-CN" sz="2400" b="0" dirty="0"/>
              <a:t>(“process(x , y)\n”);</a:t>
            </a:r>
          </a:p>
          <a:p>
            <a:pPr indent="266700"/>
            <a:r>
              <a:rPr lang="en-US" altLang="zh-CN" sz="2400" b="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      switch (y) 	{</a:t>
            </a:r>
          </a:p>
          <a:p>
            <a:pPr indent="266700"/>
            <a:r>
              <a:rPr lang="en-US" altLang="zh-CN" sz="2400" dirty="0">
                <a:solidFill>
                  <a:srgbClr val="0070C0"/>
                </a:solidFill>
              </a:rPr>
              <a:t>	           case  0 :  </a:t>
            </a:r>
            <a:r>
              <a:rPr lang="en-US" altLang="zh-CN" sz="2400" dirty="0" err="1">
                <a:solidFill>
                  <a:srgbClr val="0070C0"/>
                </a:solidFill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</a:rPr>
              <a:t>(“Divided by 0 error!\n”);</a:t>
            </a:r>
          </a:p>
          <a:p>
            <a:pPr indent="266700"/>
            <a:r>
              <a:rPr lang="en-US" altLang="zh-CN" sz="2400" dirty="0">
                <a:solidFill>
                  <a:srgbClr val="0070C0"/>
                </a:solidFill>
              </a:rPr>
              <a:t>			  break;</a:t>
            </a:r>
          </a:p>
          <a:p>
            <a:pPr indent="266700"/>
            <a:r>
              <a:rPr lang="en-US" altLang="zh-CN" sz="2400" dirty="0">
                <a:solidFill>
                  <a:srgbClr val="0070C0"/>
                </a:solidFill>
              </a:rPr>
              <a:t>		case 1</a:t>
            </a:r>
            <a:r>
              <a:rPr lang="zh-CN" altLang="en-US" sz="2400" dirty="0">
                <a:solidFill>
                  <a:srgbClr val="0070C0"/>
                </a:solidFill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</a:rPr>
              <a:t>process (x , y );</a:t>
            </a:r>
          </a:p>
          <a:p>
            <a:pPr indent="266700"/>
            <a:r>
              <a:rPr lang="en-US" altLang="zh-CN" sz="2400" dirty="0">
                <a:solidFill>
                  <a:srgbClr val="0070C0"/>
                </a:solidFill>
              </a:rPr>
              <a:t>	      }</a:t>
            </a:r>
          </a:p>
          <a:p>
            <a:pPr indent="266700"/>
            <a:r>
              <a:rPr lang="en-US" altLang="zh-CN" sz="2400" b="0" dirty="0"/>
              <a:t>	      break;</a:t>
            </a:r>
          </a:p>
          <a:p>
            <a:pPr indent="266700"/>
            <a:r>
              <a:rPr lang="en-US" altLang="zh-CN" sz="2400" b="0" dirty="0"/>
              <a:t>    </a:t>
            </a:r>
            <a:r>
              <a:rPr lang="en-US" altLang="zh-CN" sz="2400" dirty="0">
                <a:solidFill>
                  <a:srgbClr val="C00000"/>
                </a:solidFill>
              </a:rPr>
              <a:t>case  2 : 	</a:t>
            </a:r>
          </a:p>
          <a:p>
            <a:pPr indent="266700"/>
            <a:r>
              <a:rPr lang="en-US" altLang="zh-CN" sz="2400" b="0" dirty="0"/>
              <a:t>             ……</a:t>
            </a:r>
          </a:p>
          <a:p>
            <a:pPr indent="266700"/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59</a:t>
            </a:fld>
            <a:endParaRPr lang="en-US" altLang="zh-CN" sz="1400" b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9620" y="1952836"/>
            <a:ext cx="860583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zh-CN" altLang="en-US" dirty="0"/>
              <a:t>独立完成课后习题：教材</a:t>
            </a:r>
            <a:r>
              <a:rPr lang="en-US" altLang="zh-CN" dirty="0">
                <a:solidFill>
                  <a:schemeClr val="accent2"/>
                </a:solidFill>
              </a:rPr>
              <a:t>P74</a:t>
            </a:r>
          </a:p>
          <a:p>
            <a:pPr defTabSz="571500">
              <a:lnSpc>
                <a:spcPct val="20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altLang="zh-CN" sz="3200" dirty="0"/>
              <a:t>	</a:t>
            </a:r>
            <a:r>
              <a:rPr lang="zh-CN" altLang="en-US" sz="3200" dirty="0"/>
              <a:t>第</a:t>
            </a:r>
            <a:r>
              <a:rPr lang="en-US" altLang="zh-CN" sz="3200" dirty="0"/>
              <a:t>9</a:t>
            </a:r>
            <a:r>
              <a:rPr lang="zh-CN" altLang="en-US" sz="3200" dirty="0"/>
              <a:t>、</a:t>
            </a:r>
            <a:r>
              <a:rPr lang="en-US" altLang="zh-CN" sz="3200" dirty="0"/>
              <a:t>10</a:t>
            </a:r>
            <a:r>
              <a:rPr lang="zh-CN" altLang="en-US" sz="3200" dirty="0"/>
              <a:t>题  </a:t>
            </a:r>
            <a:r>
              <a:rPr lang="zh-CN" altLang="en-US" sz="3200" dirty="0">
                <a:solidFill>
                  <a:srgbClr val="0070C0"/>
                </a:solidFill>
              </a:rPr>
              <a:t>（选作）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defTabSz="571500">
              <a:lnSpc>
                <a:spcPct val="200000"/>
              </a:lnSpc>
              <a:spcBef>
                <a:spcPct val="20000"/>
              </a:spcBef>
              <a:tabLst>
                <a:tab pos="571500" algn="l"/>
              </a:tabLst>
            </a:pPr>
            <a:r>
              <a:rPr lang="en-US" altLang="zh-CN" sz="3200" dirty="0"/>
              <a:t>     </a:t>
            </a:r>
            <a:r>
              <a:rPr lang="zh-CN" altLang="en-US" sz="3200" dirty="0"/>
              <a:t>以上各题均上机操作验证结果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288" y="6566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3484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20E7A7-7339-4411-A505-635AC53702C0}" type="slidenum">
              <a:rPr lang="en-US" altLang="zh-CN" sz="1400" b="0"/>
              <a:pPr eaLnBrk="1" hangingPunct="1"/>
              <a:t>6</a:t>
            </a:fld>
            <a:endParaRPr lang="en-US" altLang="zh-CN" sz="1400" b="0"/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36525" y="-76200"/>
            <a:ext cx="900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503238" y="728663"/>
            <a:ext cx="4860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/>
          </a:p>
        </p:txBody>
      </p:sp>
      <p:sp>
        <p:nvSpPr>
          <p:cNvPr id="8198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Oval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1851025" y="25828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2743200" y="-609600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500556" y="508569"/>
            <a:ext cx="6588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4.1.1 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关系运算符和关系表达式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11188" y="1268413"/>
            <a:ext cx="4321175" cy="3097212"/>
          </a:xfrm>
          <a:prstGeom prst="rect">
            <a:avLst/>
          </a:prstGeom>
          <a:solidFill>
            <a:srgbClr val="FFFFCC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关系运算符：</a:t>
            </a:r>
          </a:p>
          <a:p>
            <a:pPr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比较两个变量之间的关系</a:t>
            </a:r>
          </a:p>
          <a:p>
            <a:pPr lvl="1"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&lt;,&lt;=,&gt;, &gt;=, 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==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,!=</a:t>
            </a:r>
          </a:p>
          <a:p>
            <a:pPr lvl="1"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a&lt;b</a:t>
            </a:r>
            <a:endParaRPr lang="en-US" altLang="zh-CN" sz="2000" b="1" i="1" u="sng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优先级</a:t>
            </a:r>
          </a:p>
          <a:p>
            <a:pPr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前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个高于后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</a:t>
            </a:r>
          </a:p>
          <a:p>
            <a:pPr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低于算术运算符，高于赋值运算符</a:t>
            </a:r>
          </a:p>
          <a:p>
            <a:pPr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f=a&gt;=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b+c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&gt;d</a:t>
            </a:r>
          </a:p>
          <a:p>
            <a:pPr>
              <a:lnSpc>
                <a:spcPct val="11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f=[a&gt;=(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b+c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)&gt;d]</a:t>
            </a:r>
            <a:endParaRPr lang="en-US" altLang="zh-CN" sz="2000" b="1" i="1" u="sng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26723" y="1818402"/>
            <a:ext cx="3433953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注意：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=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的区别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281260" y="1631949"/>
            <a:ext cx="4556125" cy="4829175"/>
          </a:xfrm>
          <a:prstGeom prst="rect">
            <a:avLst/>
          </a:prstGeom>
          <a:solidFill>
            <a:schemeClr val="bg2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/>
              </a:rPr>
              <a:t>关系表达式</a:t>
            </a:r>
          </a:p>
          <a:p>
            <a:pPr lvl="1"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/>
              </a:rPr>
              <a:t>用关系运算符连接的表达式</a:t>
            </a:r>
          </a:p>
          <a:p>
            <a:pPr lvl="1"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i="1" dirty="0">
                <a:latin typeface="+mn-ea"/>
                <a:ea typeface="+mn-ea"/>
              </a:rPr>
              <a:t>a&gt;b</a:t>
            </a:r>
            <a:r>
              <a:rPr lang="zh-CN" altLang="en-US" sz="2000" b="1" i="1" dirty="0">
                <a:latin typeface="+mn-ea"/>
                <a:ea typeface="+mn-ea"/>
              </a:rPr>
              <a:t>，</a:t>
            </a:r>
            <a:r>
              <a:rPr lang="en-US" altLang="zh-CN" sz="2000" b="1" i="1" dirty="0" err="1">
                <a:latin typeface="+mn-ea"/>
                <a:ea typeface="+mn-ea"/>
              </a:rPr>
              <a:t>a+b</a:t>
            </a:r>
            <a:r>
              <a:rPr lang="en-US" altLang="zh-CN" sz="2000" b="1" i="1" dirty="0">
                <a:latin typeface="+mn-ea"/>
                <a:ea typeface="+mn-ea"/>
              </a:rPr>
              <a:t>&gt;c-d</a:t>
            </a:r>
            <a:r>
              <a:rPr lang="zh-CN" altLang="en-US" sz="2000" b="1" i="1" dirty="0">
                <a:latin typeface="+mn-ea"/>
                <a:ea typeface="+mn-ea"/>
              </a:rPr>
              <a:t>，</a:t>
            </a:r>
            <a:r>
              <a:rPr lang="en-US" altLang="zh-CN" sz="2000" b="1" i="1" dirty="0">
                <a:latin typeface="+mn-ea"/>
                <a:ea typeface="+mn-ea"/>
              </a:rPr>
              <a:t>(a=3)&lt;=(b=5)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>
                <a:effectLst/>
              </a:rPr>
              <a:t>关系表达式的值</a:t>
            </a:r>
            <a:r>
              <a:rPr lang="en-US" altLang="zh-CN" sz="2000" b="1" dirty="0">
                <a:effectLst/>
              </a:rPr>
              <a:t>—</a:t>
            </a:r>
            <a:r>
              <a:rPr lang="zh-CN" altLang="en-US" sz="2000" b="1" dirty="0">
                <a:effectLst/>
              </a:rPr>
              <a:t>逻辑“真”或“假”</a:t>
            </a:r>
            <a:endParaRPr lang="en-US" altLang="zh-CN" sz="2000" b="1" dirty="0">
              <a:effectLst/>
            </a:endParaRPr>
          </a:p>
          <a:p>
            <a:pPr lvl="1"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i="1" u="sng" dirty="0"/>
              <a:t>整数”</a:t>
            </a:r>
            <a:r>
              <a:rPr lang="en-US" altLang="zh-CN" sz="2000" b="1" i="1" u="sng" dirty="0"/>
              <a:t>1”</a:t>
            </a:r>
            <a:r>
              <a:rPr lang="zh-CN" altLang="en-US" sz="2000" b="1" i="1" u="sng" dirty="0"/>
              <a:t>表示“真”</a:t>
            </a:r>
          </a:p>
          <a:p>
            <a:pPr lvl="1"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i="1" u="sng" dirty="0"/>
              <a:t>整数“</a:t>
            </a:r>
            <a:r>
              <a:rPr lang="en-US" altLang="zh-CN" sz="2000" b="1" i="1" u="sng" dirty="0"/>
              <a:t>0”</a:t>
            </a:r>
            <a:r>
              <a:rPr lang="zh-CN" altLang="en-US" sz="2000" b="1" i="1" u="sng" dirty="0"/>
              <a:t>表示“假”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dirty="0"/>
              <a:t>设</a:t>
            </a:r>
            <a:r>
              <a:rPr lang="en-US" altLang="zh-CN" sz="2000" b="1" dirty="0"/>
              <a:t>n1=3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n2=4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n3=5</a:t>
            </a:r>
            <a:r>
              <a:rPr lang="zh-CN" altLang="en-US" sz="2000" b="1" dirty="0"/>
              <a:t>，则：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dirty="0"/>
              <a:t>n1&gt;n2   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dirty="0"/>
              <a:t>(n1&gt;n2)!=n3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dirty="0"/>
              <a:t>n1&lt;n2&lt;n3  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zh-CN" altLang="en-US" sz="2000" b="1" i="1" u="sng" dirty="0"/>
              <a:t>思考：上式中，任意改变</a:t>
            </a:r>
            <a:r>
              <a:rPr lang="en-US" altLang="zh-CN" sz="2000" b="1" i="1" u="sng" dirty="0"/>
              <a:t>n1</a:t>
            </a:r>
            <a:r>
              <a:rPr lang="zh-CN" altLang="en-US" sz="2000" b="1" i="1" u="sng" dirty="0"/>
              <a:t>或</a:t>
            </a:r>
            <a:r>
              <a:rPr lang="en-US" altLang="zh-CN" sz="2000" b="1" i="1" u="sng" dirty="0"/>
              <a:t>n2</a:t>
            </a:r>
            <a:r>
              <a:rPr lang="zh-CN" altLang="en-US" sz="2000" b="1" i="1" u="sng" dirty="0"/>
              <a:t>的值，会影响整个表达式的值吗？</a:t>
            </a:r>
          </a:p>
          <a:p>
            <a:pPr>
              <a:lnSpc>
                <a:spcPct val="120000"/>
              </a:lnSpc>
              <a:buClrTx/>
              <a:buSzTx/>
              <a:buFont typeface="Wingdings" pitchFamily="2" charset="2"/>
              <a:buChar char="ü"/>
            </a:pPr>
            <a:r>
              <a:rPr lang="en-US" altLang="zh-CN" sz="2000" b="1" i="1" dirty="0"/>
              <a:t>(n1&lt;n2)</a:t>
            </a:r>
            <a:r>
              <a:rPr lang="zh-CN" altLang="en-US" sz="2000" b="1" i="1" dirty="0"/>
              <a:t>！</a:t>
            </a:r>
            <a:r>
              <a:rPr lang="en-US" altLang="zh-CN" sz="2000" b="1" i="1" dirty="0"/>
              <a:t>=n3 </a:t>
            </a:r>
            <a:r>
              <a:rPr lang="zh-CN" altLang="en-US" sz="2000" b="1" i="1" dirty="0"/>
              <a:t>和</a:t>
            </a:r>
            <a:r>
              <a:rPr lang="en-US" altLang="zh-CN" sz="2000" b="1" i="1" dirty="0"/>
              <a:t>n1&lt;n2&lt;n3</a:t>
            </a:r>
            <a:endParaRPr lang="en-US" altLang="zh-CN" sz="2000" b="1" i="1" u="sng" dirty="0"/>
          </a:p>
        </p:txBody>
      </p:sp>
      <p:pic>
        <p:nvPicPr>
          <p:cNvPr id="17" name="Picture 7" descr="png-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5596164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758816" y="4592638"/>
            <a:ext cx="2692400" cy="1435100"/>
            <a:chOff x="567" y="2659"/>
            <a:chExt cx="1696" cy="904"/>
          </a:xfrm>
        </p:grpSpPr>
        <p:sp>
          <p:nvSpPr>
            <p:cNvPr id="19" name="Rectangle 8" descr="20%"/>
            <p:cNvSpPr>
              <a:spLocks noChangeArrowheads="1"/>
            </p:cNvSpPr>
            <p:nvPr/>
          </p:nvSpPr>
          <p:spPr bwMode="auto">
            <a:xfrm>
              <a:off x="975" y="3209"/>
              <a:ext cx="128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20">
                    <a:fgClr>
                      <a:srgbClr val="99CC00">
                        <a:alpha val="27000"/>
                      </a:srgbClr>
                    </a:fgClr>
                    <a:bgClr>
                      <a:schemeClr val="bg1">
                        <a:alpha val="27000"/>
                      </a:schemeClr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10000"/>
                </a:lnSpc>
                <a:buClrTx/>
                <a:buSzTx/>
              </a:pP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n1&lt;n2&lt;n3  </a:t>
              </a:r>
            </a:p>
          </p:txBody>
        </p:sp>
        <p:pic>
          <p:nvPicPr>
            <p:cNvPr id="20" name="Picture 9" descr="png-1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659"/>
              <a:ext cx="768" cy="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549821" y="419252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kumimoji="1" lang="en-US" altLang="zh-CN" sz="20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53677" y="454498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0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787041" y="4940786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000" b="1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184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animBg="1"/>
      <p:bldP spid="16" grpId="0" build="p" animBg="1"/>
      <p:bldP spid="21" grpId="0"/>
      <p:bldP spid="22" grpId="0"/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611636"/>
            <a:ext cx="7778751" cy="358155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4.1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问题的提出与程序示例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4.2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关系运算和逻辑运算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4.3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选择结构的程序设计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4.4 </a:t>
            </a: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选择结构程序设计举例</a:t>
            </a: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74649" y="4457700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4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选择结构程序设计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5875-2171-4B8C-8ED3-E950DB4D601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087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25347"/>
            <a:ext cx="2242592" cy="6700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pic>
        <p:nvPicPr>
          <p:cNvPr id="242691" name="Picture 3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47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692" name="AutoShape 4"/>
          <p:cNvSpPr>
            <a:spLocks noChangeArrowheads="1"/>
          </p:cNvSpPr>
          <p:nvPr/>
        </p:nvSpPr>
        <p:spPr bwMode="auto">
          <a:xfrm>
            <a:off x="1897468" y="1048197"/>
            <a:ext cx="5734503" cy="2951533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</a:rPr>
              <a:t>若希望当</a:t>
            </a:r>
            <a:r>
              <a:rPr lang="en-US" altLang="zh-CN" sz="2400" b="1" dirty="0">
                <a:effectLst/>
              </a:rPr>
              <a:t>A</a:t>
            </a:r>
            <a:r>
              <a:rPr lang="zh-CN" altLang="en-US" sz="2400" b="1" dirty="0">
                <a:effectLst/>
              </a:rPr>
              <a:t>的值为奇数时，表达式的值为“真”，否则为“假”，则以下不能满足要求的表达式是：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</a:rPr>
              <a:t> </a:t>
            </a:r>
            <a:r>
              <a:rPr lang="en-US" altLang="zh-CN" sz="2400" b="1" dirty="0">
                <a:effectLst/>
              </a:rPr>
              <a:t>A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A%2==1         B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!(A%2==0)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ffectLst/>
              </a:rPr>
              <a:t>C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!(A%2)            D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A%2</a:t>
            </a:r>
          </a:p>
        </p:txBody>
      </p:sp>
      <p:grpSp>
        <p:nvGrpSpPr>
          <p:cNvPr id="242693" name="Group 5"/>
          <p:cNvGrpSpPr>
            <a:grpSpLocks/>
          </p:cNvGrpSpPr>
          <p:nvPr/>
        </p:nvGrpSpPr>
        <p:grpSpPr bwMode="auto">
          <a:xfrm>
            <a:off x="7269578" y="215902"/>
            <a:ext cx="1219200" cy="1219200"/>
            <a:chOff x="4286" y="709"/>
            <a:chExt cx="768" cy="768"/>
          </a:xfrm>
        </p:grpSpPr>
        <p:pic>
          <p:nvPicPr>
            <p:cNvPr id="242694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695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CN" sz="2800" b="1" dirty="0">
                  <a:effectLst/>
                </a:rPr>
                <a:t>C</a:t>
              </a: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957350" y="4617132"/>
            <a:ext cx="5734503" cy="828092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求</a:t>
            </a:r>
            <a:r>
              <a:rPr lang="en-US" altLang="zh-CN" sz="2400" dirty="0"/>
              <a:t>10!=9</a:t>
            </a:r>
            <a:r>
              <a:rPr lang="zh-CN" altLang="en-US" sz="2400" dirty="0"/>
              <a:t>的值</a:t>
            </a:r>
            <a:endParaRPr lang="en-US" altLang="zh-CN" sz="2400" b="1" dirty="0">
              <a:effectLst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7048893" y="3982681"/>
            <a:ext cx="1219200" cy="1219200"/>
            <a:chOff x="4286" y="709"/>
            <a:chExt cx="768" cy="768"/>
          </a:xfrm>
        </p:grpSpPr>
        <p:pic>
          <p:nvPicPr>
            <p:cNvPr id="10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CN" sz="2800" b="1" dirty="0">
                  <a:effectLst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5" name="Picture 3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906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716" name="AutoShape 4"/>
          <p:cNvSpPr>
            <a:spLocks noChangeArrowheads="1"/>
          </p:cNvSpPr>
          <p:nvPr/>
        </p:nvSpPr>
        <p:spPr bwMode="auto">
          <a:xfrm>
            <a:off x="1908175" y="1325563"/>
            <a:ext cx="5256213" cy="4716747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 b="1" dirty="0">
                <a:effectLst/>
              </a:rPr>
              <a:t>判断</a:t>
            </a:r>
            <a:r>
              <a:rPr lang="en-US" altLang="zh-CN" sz="2400" b="1" dirty="0">
                <a:effectLst/>
              </a:rPr>
              <a:t>char</a:t>
            </a:r>
            <a:r>
              <a:rPr lang="zh-CN" altLang="en-US" sz="2400" b="1" dirty="0">
                <a:effectLst/>
              </a:rPr>
              <a:t>型变量</a:t>
            </a:r>
            <a:r>
              <a:rPr lang="en-US" altLang="zh-CN" sz="2400" b="1" dirty="0" err="1">
                <a:effectLst/>
              </a:rPr>
              <a:t>ch</a:t>
            </a:r>
            <a:r>
              <a:rPr lang="zh-CN" altLang="en-US" sz="2400" b="1" dirty="0">
                <a:effectLst/>
              </a:rPr>
              <a:t>是否为大写字母的正确表达式是：</a:t>
            </a:r>
          </a:p>
          <a:p>
            <a:endParaRPr lang="zh-CN" altLang="en-US" sz="2400" b="1" dirty="0">
              <a:effectLst/>
            </a:endParaRPr>
          </a:p>
          <a:p>
            <a:r>
              <a:rPr lang="zh-CN" altLang="en-US" sz="2400" b="1" dirty="0">
                <a:effectLst/>
              </a:rPr>
              <a:t> </a:t>
            </a:r>
            <a:r>
              <a:rPr lang="en-US" altLang="zh-CN" sz="2400" b="1" dirty="0">
                <a:effectLst/>
              </a:rPr>
              <a:t>A</a:t>
            </a:r>
            <a:r>
              <a:rPr lang="zh-CN" altLang="en-US" sz="2400" b="1" dirty="0">
                <a:effectLst/>
              </a:rPr>
              <a:t>、‘</a:t>
            </a:r>
            <a:r>
              <a:rPr lang="en-US" altLang="zh-CN" sz="2400" b="1" dirty="0">
                <a:effectLst/>
              </a:rPr>
              <a:t>A’&lt;=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&lt;=‘Z’</a:t>
            </a:r>
          </a:p>
          <a:p>
            <a:endParaRPr lang="en-US" altLang="zh-CN" sz="2400" b="1" dirty="0">
              <a:effectLst/>
            </a:endParaRPr>
          </a:p>
          <a:p>
            <a:r>
              <a:rPr lang="en-US" altLang="zh-CN" sz="2400" b="1" dirty="0">
                <a:effectLst/>
              </a:rPr>
              <a:t> B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(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&gt;=‘A’)&amp;(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&lt;=‘Z’)</a:t>
            </a:r>
          </a:p>
          <a:p>
            <a:endParaRPr lang="en-US" altLang="zh-CN" sz="2400" b="1" dirty="0">
              <a:effectLst/>
            </a:endParaRPr>
          </a:p>
          <a:p>
            <a:r>
              <a:rPr lang="en-US" altLang="zh-CN" sz="2400" b="1" dirty="0">
                <a:effectLst/>
              </a:rPr>
              <a:t> C</a:t>
            </a:r>
            <a:r>
              <a:rPr lang="zh-CN" altLang="en-US" sz="2400" b="1" dirty="0">
                <a:effectLst/>
              </a:rPr>
              <a:t>、 </a:t>
            </a:r>
            <a:r>
              <a:rPr lang="en-US" altLang="zh-CN" sz="2400" b="1" dirty="0">
                <a:effectLst/>
              </a:rPr>
              <a:t>(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&gt;=‘A’)&amp;&amp;(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&lt;=‘Z’)</a:t>
            </a:r>
          </a:p>
          <a:p>
            <a:endParaRPr lang="en-US" altLang="zh-CN" sz="2400" b="1" dirty="0">
              <a:effectLst/>
            </a:endParaRPr>
          </a:p>
          <a:p>
            <a:r>
              <a:rPr lang="en-US" altLang="zh-CN" sz="2400" b="1" dirty="0">
                <a:effectLst/>
              </a:rPr>
              <a:t> D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(‘A’&lt;=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)AND(‘Z’&gt;=</a:t>
            </a:r>
            <a:r>
              <a:rPr lang="en-US" altLang="zh-CN" sz="2400" b="1" dirty="0" err="1">
                <a:effectLst/>
              </a:rPr>
              <a:t>ch</a:t>
            </a:r>
            <a:r>
              <a:rPr lang="en-US" altLang="zh-CN" sz="2400" b="1" dirty="0">
                <a:effectLst/>
              </a:rPr>
              <a:t>’)</a:t>
            </a:r>
          </a:p>
        </p:txBody>
      </p:sp>
      <p:grpSp>
        <p:nvGrpSpPr>
          <p:cNvPr id="243717" name="Group 5"/>
          <p:cNvGrpSpPr>
            <a:grpSpLocks/>
          </p:cNvGrpSpPr>
          <p:nvPr/>
        </p:nvGrpSpPr>
        <p:grpSpPr bwMode="auto">
          <a:xfrm>
            <a:off x="6949621" y="836613"/>
            <a:ext cx="1219200" cy="1219200"/>
            <a:chOff x="4286" y="709"/>
            <a:chExt cx="768" cy="768"/>
          </a:xfrm>
        </p:grpSpPr>
        <p:pic>
          <p:nvPicPr>
            <p:cNvPr id="243718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719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CN" sz="2800" b="1">
                  <a:effectLst/>
                </a:rPr>
                <a:t>C</a:t>
              </a:r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25347"/>
            <a:ext cx="2242592" cy="6700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63986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3" name="Picture 3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64" name="AutoShape 4"/>
          <p:cNvSpPr>
            <a:spLocks noChangeArrowheads="1"/>
          </p:cNvSpPr>
          <p:nvPr/>
        </p:nvSpPr>
        <p:spPr bwMode="auto">
          <a:xfrm>
            <a:off x="1325847" y="945493"/>
            <a:ext cx="6767513" cy="2627524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当</a:t>
            </a:r>
            <a:r>
              <a:rPr lang="en-US" altLang="zh-CN" sz="2400" dirty="0"/>
              <a:t>c</a:t>
            </a:r>
            <a:r>
              <a:rPr lang="zh-CN" altLang="en-US" sz="2400" dirty="0"/>
              <a:t>的值不为</a:t>
            </a:r>
            <a:r>
              <a:rPr lang="en-US" altLang="zh-CN" sz="2400" dirty="0"/>
              <a:t>0</a:t>
            </a:r>
            <a:r>
              <a:rPr lang="zh-CN" altLang="en-US" sz="2400" dirty="0"/>
              <a:t>时，在下列选项中能正确将</a:t>
            </a:r>
            <a:r>
              <a:rPr lang="en-US" altLang="zh-CN" sz="2400" dirty="0"/>
              <a:t>c</a:t>
            </a:r>
            <a:r>
              <a:rPr lang="zh-CN" altLang="en-US" sz="2400" dirty="0"/>
              <a:t>的值赋给变量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的是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c=b=a</a:t>
            </a:r>
            <a:r>
              <a:rPr lang="zh-CN" altLang="en-US" sz="2400" dirty="0"/>
              <a:t>；                  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(a=c)‖(b=c)</a:t>
            </a:r>
            <a:r>
              <a:rPr lang="zh-CN" altLang="en-US" sz="2400" dirty="0"/>
              <a:t>；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(a=c)&amp;&amp;(b=c)</a:t>
            </a:r>
            <a:r>
              <a:rPr lang="zh-CN" altLang="en-US" sz="2400" dirty="0"/>
              <a:t>；    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a=c=b</a:t>
            </a:r>
            <a:r>
              <a:rPr lang="zh-CN" altLang="en-US" sz="2400" dirty="0"/>
              <a:t>；</a:t>
            </a:r>
            <a:endParaRPr lang="en-US" altLang="zh-CN" sz="2400" b="1" dirty="0">
              <a:effectLst/>
            </a:endParaRPr>
          </a:p>
        </p:txBody>
      </p:sp>
      <p:grpSp>
        <p:nvGrpSpPr>
          <p:cNvPr id="245765" name="Group 5"/>
          <p:cNvGrpSpPr>
            <a:grpSpLocks/>
          </p:cNvGrpSpPr>
          <p:nvPr/>
        </p:nvGrpSpPr>
        <p:grpSpPr bwMode="auto">
          <a:xfrm>
            <a:off x="7547217" y="244931"/>
            <a:ext cx="1219200" cy="1219200"/>
            <a:chOff x="4286" y="709"/>
            <a:chExt cx="768" cy="768"/>
          </a:xfrm>
        </p:grpSpPr>
        <p:pic>
          <p:nvPicPr>
            <p:cNvPr id="245766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CN" sz="2800" b="1">
                  <a:effectLst/>
                </a:rPr>
                <a:t>C</a:t>
              </a:r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25347"/>
            <a:ext cx="2242592" cy="6700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201979" y="4293096"/>
            <a:ext cx="6767513" cy="1188132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a=5, b=6, c=7, d=8, m=2, n=2;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400" dirty="0"/>
              <a:t> (m=a&gt;b)&amp;&amp;(n=c&gt;d)</a:t>
            </a:r>
            <a:r>
              <a:rPr lang="zh-CN" altLang="en-US" sz="2400" dirty="0"/>
              <a:t>后</a:t>
            </a:r>
            <a:r>
              <a:rPr lang="en-US" altLang="zh-CN" sz="2400" dirty="0"/>
              <a:t>n</a:t>
            </a:r>
            <a:r>
              <a:rPr lang="zh-CN" altLang="en-US" sz="2400" dirty="0"/>
              <a:t>的值为</a:t>
            </a:r>
            <a:endParaRPr lang="en-US" altLang="zh-CN" sz="2400" b="1" dirty="0">
              <a:effectLst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344017" y="3573017"/>
            <a:ext cx="1219200" cy="1219200"/>
            <a:chOff x="4286" y="709"/>
            <a:chExt cx="768" cy="768"/>
          </a:xfrm>
        </p:grpSpPr>
        <p:pic>
          <p:nvPicPr>
            <p:cNvPr id="15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CN" sz="2800" b="1" dirty="0">
                  <a:effectLst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7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9" name="Picture 3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7494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0" name="AutoShape 4"/>
          <p:cNvSpPr>
            <a:spLocks noChangeArrowheads="1"/>
          </p:cNvSpPr>
          <p:nvPr/>
        </p:nvSpPr>
        <p:spPr bwMode="auto">
          <a:xfrm>
            <a:off x="1542728" y="1125538"/>
            <a:ext cx="6767513" cy="4571714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</a:rPr>
              <a:t>若</a:t>
            </a:r>
            <a:r>
              <a:rPr lang="en-US" altLang="zh-CN" sz="2400" b="1" dirty="0" err="1">
                <a:effectLst/>
              </a:rPr>
              <a:t>x,y,z</a:t>
            </a:r>
            <a:r>
              <a:rPr lang="zh-CN" altLang="en-US" sz="2400" b="1" dirty="0">
                <a:effectLst/>
              </a:rPr>
              <a:t>均为</a:t>
            </a:r>
            <a:r>
              <a:rPr lang="en-US" altLang="zh-CN" sz="2400" b="1" dirty="0" err="1">
                <a:effectLst/>
              </a:rPr>
              <a:t>int</a:t>
            </a:r>
            <a:r>
              <a:rPr lang="zh-CN" altLang="en-US" sz="2400" b="1" dirty="0">
                <a:effectLst/>
              </a:rPr>
              <a:t>型变量，则 “</a:t>
            </a:r>
            <a:r>
              <a:rPr lang="en-US" altLang="zh-CN" sz="2400" b="1" dirty="0">
                <a:effectLst/>
              </a:rPr>
              <a:t>x</a:t>
            </a:r>
            <a:r>
              <a:rPr lang="zh-CN" altLang="en-US" sz="2400" b="1" dirty="0">
                <a:effectLst/>
              </a:rPr>
              <a:t>或</a:t>
            </a:r>
            <a:r>
              <a:rPr lang="en-US" altLang="zh-CN" sz="2400" b="1" dirty="0">
                <a:effectLst/>
              </a:rPr>
              <a:t>y</a:t>
            </a:r>
            <a:r>
              <a:rPr lang="zh-CN" altLang="en-US" sz="2400" b="1" dirty="0">
                <a:effectLst/>
              </a:rPr>
              <a:t>中有一个小于</a:t>
            </a:r>
            <a:r>
              <a:rPr lang="en-US" altLang="zh-CN" sz="2400" b="1" dirty="0">
                <a:effectLst/>
              </a:rPr>
              <a:t>z”</a:t>
            </a:r>
            <a:r>
              <a:rPr lang="zh-CN" altLang="en-US" sz="2400" b="1" dirty="0">
                <a:effectLst/>
              </a:rPr>
              <a:t>的表达式是：</a:t>
            </a:r>
            <a:endParaRPr lang="zh-CN" altLang="en-US" b="1" dirty="0">
              <a:effectLst/>
            </a:endParaRPr>
          </a:p>
          <a:p>
            <a:endParaRPr lang="en-US" altLang="zh-CN" sz="2400" b="1" dirty="0">
              <a:effectLst/>
            </a:endParaRPr>
          </a:p>
          <a:p>
            <a:endParaRPr lang="en-US" altLang="zh-CN" sz="2400" b="1" dirty="0">
              <a:effectLst/>
            </a:endParaRPr>
          </a:p>
          <a:p>
            <a:endParaRPr lang="zh-CN" altLang="en-US" sz="2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</a:rPr>
              <a:t>若</a:t>
            </a:r>
            <a:r>
              <a:rPr lang="en-US" altLang="zh-CN" sz="2400" b="1" dirty="0" err="1">
                <a:effectLst/>
              </a:rPr>
              <a:t>x,y,z</a:t>
            </a:r>
            <a:r>
              <a:rPr lang="zh-CN" altLang="en-US" sz="2400" b="1" dirty="0">
                <a:effectLst/>
              </a:rPr>
              <a:t>均为</a:t>
            </a:r>
            <a:r>
              <a:rPr lang="en-US" altLang="zh-CN" sz="2400" b="1" dirty="0" err="1">
                <a:effectLst/>
              </a:rPr>
              <a:t>int</a:t>
            </a:r>
            <a:r>
              <a:rPr lang="zh-CN" altLang="en-US" sz="2400" b="1" dirty="0">
                <a:effectLst/>
              </a:rPr>
              <a:t>型变量，则 “</a:t>
            </a:r>
            <a:r>
              <a:rPr lang="en-US" altLang="zh-CN" sz="2400" b="1" dirty="0">
                <a:effectLst/>
              </a:rPr>
              <a:t>x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y 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z</a:t>
            </a:r>
            <a:r>
              <a:rPr lang="zh-CN" altLang="en-US" sz="2400" b="1" dirty="0">
                <a:effectLst/>
              </a:rPr>
              <a:t>中有两个为负数”的表达式是：</a:t>
            </a:r>
            <a:endParaRPr lang="zh-CN" altLang="en-US" b="1" dirty="0">
              <a:effectLst/>
            </a:endParaRPr>
          </a:p>
          <a:p>
            <a:endParaRPr lang="zh-CN" altLang="en-US" sz="400" b="1" dirty="0">
              <a:effectLst/>
            </a:endParaRPr>
          </a:p>
        </p:txBody>
      </p:sp>
      <p:pic>
        <p:nvPicPr>
          <p:cNvPr id="244744" name="Picture 8" descr="png-006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445125"/>
            <a:ext cx="792163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5" name="Text Box 9" descr="20%"/>
          <p:cNvSpPr txBox="1">
            <a:spLocks noChangeArrowheads="1"/>
          </p:cNvSpPr>
          <p:nvPr/>
        </p:nvSpPr>
        <p:spPr bwMode="auto">
          <a:xfrm>
            <a:off x="1860407" y="2670450"/>
            <a:ext cx="28082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x&lt;z||y&lt;z</a:t>
            </a:r>
          </a:p>
        </p:txBody>
      </p:sp>
      <p:sp>
        <p:nvSpPr>
          <p:cNvPr id="244746" name="Text Box 10" descr="20%"/>
          <p:cNvSpPr txBox="1">
            <a:spLocks noChangeArrowheads="1"/>
          </p:cNvSpPr>
          <p:nvPr/>
        </p:nvSpPr>
        <p:spPr bwMode="auto">
          <a:xfrm>
            <a:off x="1652877" y="4869343"/>
            <a:ext cx="651568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((x&lt;0)&amp;&amp;(y&lt;0))|| ((x&lt;0)&amp;&amp;(z&lt;0))|| ((</a:t>
            </a:r>
            <a:r>
              <a:rPr kumimoji="0"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y&lt;0)&amp;&amp;(z&lt;0</a:t>
            </a:r>
            <a:r>
              <a:rPr kumimoji="0"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))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25347"/>
            <a:ext cx="2242592" cy="6700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18195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  <p:bldP spid="244745" grpId="0"/>
      <p:bldP spid="24474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7" name="Picture 3" descr="png-0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88" name="AutoShape 4"/>
          <p:cNvSpPr>
            <a:spLocks noChangeArrowheads="1"/>
          </p:cNvSpPr>
          <p:nvPr/>
        </p:nvSpPr>
        <p:spPr bwMode="auto">
          <a:xfrm>
            <a:off x="1908175" y="1125538"/>
            <a:ext cx="5395913" cy="4715668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3290B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</a:rPr>
              <a:t>以下不正确的</a:t>
            </a:r>
            <a:r>
              <a:rPr lang="en-US" altLang="zh-CN" sz="2400" b="1" dirty="0">
                <a:effectLst/>
              </a:rPr>
              <a:t>if</a:t>
            </a:r>
            <a:r>
              <a:rPr lang="zh-CN" altLang="en-US" sz="2400" b="1" dirty="0">
                <a:effectLst/>
              </a:rPr>
              <a:t>语句形式是：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</a:rPr>
              <a:t> </a:t>
            </a:r>
            <a:r>
              <a:rPr lang="en-US" altLang="zh-CN" sz="2400" b="1" dirty="0">
                <a:effectLst/>
              </a:rPr>
              <a:t>A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if (x&gt;y&amp;&amp;x!=y);</a:t>
            </a:r>
          </a:p>
          <a:p>
            <a:endParaRPr lang="en-US" altLang="zh-CN" sz="2400" b="1" dirty="0">
              <a:effectLst/>
            </a:endParaRPr>
          </a:p>
          <a:p>
            <a:r>
              <a:rPr lang="en-US" altLang="zh-CN" sz="2400" b="1" dirty="0">
                <a:effectLst/>
              </a:rPr>
              <a:t> B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if (x==y) x+=y;</a:t>
            </a:r>
          </a:p>
          <a:p>
            <a:endParaRPr lang="en-US" altLang="zh-CN" sz="2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ffectLst/>
              </a:rPr>
              <a:t>C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if (x!=y) </a:t>
            </a:r>
            <a:r>
              <a:rPr lang="en-US" altLang="zh-CN" sz="2400" b="1" dirty="0" err="1">
                <a:effectLst/>
              </a:rPr>
              <a:t>scanf</a:t>
            </a:r>
            <a:r>
              <a:rPr lang="en-US" altLang="zh-CN" sz="2400" b="1" dirty="0">
                <a:effectLst/>
              </a:rPr>
              <a:t>(“%</a:t>
            </a:r>
            <a:r>
              <a:rPr lang="en-US" altLang="zh-CN" sz="2400" b="1" dirty="0" err="1">
                <a:effectLst/>
              </a:rPr>
              <a:t>d”,&amp;x</a:t>
            </a:r>
            <a:r>
              <a:rPr lang="en-US" altLang="zh-CN" sz="2400" b="1" dirty="0"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ffectLst/>
              </a:rPr>
              <a:t>      else </a:t>
            </a:r>
            <a:r>
              <a:rPr lang="en-US" altLang="zh-CN" sz="2400" b="1" dirty="0" err="1">
                <a:effectLst/>
              </a:rPr>
              <a:t>scanf</a:t>
            </a:r>
            <a:r>
              <a:rPr lang="en-US" altLang="zh-CN" sz="2400" b="1" dirty="0">
                <a:effectLst/>
              </a:rPr>
              <a:t>(“%</a:t>
            </a:r>
            <a:r>
              <a:rPr lang="en-US" altLang="zh-CN" sz="2400" b="1" dirty="0" err="1">
                <a:effectLst/>
              </a:rPr>
              <a:t>d”,&amp;y</a:t>
            </a:r>
            <a:r>
              <a:rPr lang="en-US" altLang="zh-CN" sz="2400" b="1" dirty="0">
                <a:effectLst/>
              </a:rPr>
              <a:t>);</a:t>
            </a:r>
          </a:p>
          <a:p>
            <a:endParaRPr lang="en-US" altLang="zh-CN" sz="2400" b="1" dirty="0">
              <a:effectLst/>
            </a:endParaRPr>
          </a:p>
          <a:p>
            <a:r>
              <a:rPr lang="en-US" altLang="zh-CN" sz="2400" b="1" dirty="0">
                <a:effectLst/>
              </a:rPr>
              <a:t>D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if (x&lt;y){x++;y++;}</a:t>
            </a:r>
          </a:p>
        </p:txBody>
      </p:sp>
      <p:grpSp>
        <p:nvGrpSpPr>
          <p:cNvPr id="246789" name="Group 5"/>
          <p:cNvGrpSpPr>
            <a:grpSpLocks/>
          </p:cNvGrpSpPr>
          <p:nvPr/>
        </p:nvGrpSpPr>
        <p:grpSpPr bwMode="auto">
          <a:xfrm>
            <a:off x="6521450" y="515938"/>
            <a:ext cx="1219200" cy="1219200"/>
            <a:chOff x="4286" y="709"/>
            <a:chExt cx="768" cy="768"/>
          </a:xfrm>
        </p:grpSpPr>
        <p:pic>
          <p:nvPicPr>
            <p:cNvPr id="246790" name="Picture 6" descr="png-0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709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4552" y="92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CN" sz="2800" b="1" dirty="0">
                  <a:effectLst/>
                </a:rPr>
                <a:t>C</a:t>
              </a:r>
            </a:p>
          </p:txBody>
        </p:sp>
      </p:grpSp>
      <p:pic>
        <p:nvPicPr>
          <p:cNvPr id="246792" name="Picture 8" descr="png-006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445125"/>
            <a:ext cx="792163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25347"/>
            <a:ext cx="2242592" cy="67008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29448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88740"/>
            <a:ext cx="7772400" cy="489924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void main(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{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x,t</a:t>
            </a:r>
            <a:r>
              <a:rPr lang="en-US" altLang="zh-CN" b="1" dirty="0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(“input a number: %d”, x);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t=x%17;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if(t)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(“No\n”);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else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(“Yes\n”);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}</a:t>
            </a: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549279E-E544-4626-A11D-092931298925}" type="slidenum">
              <a:rPr lang="en-US" altLang="zh-CN" sz="1400" b="0"/>
              <a:pPr eaLnBrk="1" hangingPunct="1"/>
              <a:t>66</a:t>
            </a:fld>
            <a:endParaRPr lang="en-US" altLang="zh-CN" sz="1400" b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224644"/>
            <a:ext cx="7772400" cy="900100"/>
          </a:xfrm>
        </p:spPr>
        <p:txBody>
          <a:bodyPr/>
          <a:lstStyle/>
          <a:p>
            <a:pPr eaLnBrk="1" hangingPunct="1"/>
            <a:r>
              <a:rPr lang="zh-CN" altLang="en-US" dirty="0"/>
              <a:t>作业讲评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575556" y="332656"/>
            <a:ext cx="7956884" cy="60486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void main(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{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money,week</a:t>
            </a:r>
            <a:r>
              <a:rPr lang="en-US" altLang="zh-CN" b="1" dirty="0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(“week=%d”, &amp;week);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if(week&lt;40)  money=week*8;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else  money=320+(week-40)*12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(“money=%d\n”, money);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567757-D310-4A4F-9B7F-50B65BC8BE53}" type="slidenum">
              <a:rPr lang="en-US" altLang="zh-CN" sz="1400" b="0"/>
              <a:pPr eaLnBrk="1" hangingPunct="1"/>
              <a:t>67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476672"/>
            <a:ext cx="7884876" cy="58686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7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void main(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a,b,c,max</a:t>
            </a:r>
            <a:r>
              <a:rPr lang="en-US" altLang="zh-CN" b="1" dirty="0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scanf</a:t>
            </a:r>
            <a:r>
              <a:rPr lang="en-US" altLang="zh-CN" b="1" dirty="0"/>
              <a:t>(“%</a:t>
            </a:r>
            <a:r>
              <a:rPr lang="en-US" altLang="zh-CN" b="1" dirty="0" err="1"/>
              <a:t>d,%d.%d</a:t>
            </a:r>
            <a:r>
              <a:rPr lang="en-US" altLang="zh-CN" b="1" dirty="0"/>
              <a:t>”, &amp;</a:t>
            </a:r>
            <a:r>
              <a:rPr lang="en-US" altLang="zh-CN" b="1" dirty="0" err="1"/>
              <a:t>a,&amp;b,&amp;c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max=a;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if(max&lt;b)   max=b;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if(max&lt;c)   max=c;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(“max=%d”, max);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92F58AB-6A5E-4BFD-AAEC-CCC28F5AEA45}" type="slidenum">
              <a:rPr lang="en-US" altLang="zh-CN" sz="1400" b="0"/>
              <a:pPr eaLnBrk="1" hangingPunct="1"/>
              <a:t>68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1325"/>
            <a:ext cx="7772400" cy="5795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void main(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x, y, </a:t>
            </a:r>
            <a:r>
              <a:rPr lang="en-US" altLang="zh-CN" b="1" dirty="0" err="1"/>
              <a:t>z,t</a:t>
            </a:r>
            <a:r>
              <a:rPr lang="en-US" altLang="zh-CN" b="1" dirty="0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(“%</a:t>
            </a:r>
            <a:r>
              <a:rPr lang="en-US" altLang="zh-CN" b="1" dirty="0" err="1"/>
              <a:t>d,%d,%d”,&amp;x,&amp;y,&amp;z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if(x&gt;y)    {t=x; x=y; y=t};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if(x&gt;z)    {t=x; x=z; z=t};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if(y&gt;z)    {t=y; y=z; z=t};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(“%</a:t>
            </a:r>
            <a:r>
              <a:rPr lang="en-US" altLang="zh-CN" b="1" dirty="0" err="1"/>
              <a:t>d,%d,%d</a:t>
            </a:r>
            <a:r>
              <a:rPr lang="en-US" altLang="zh-CN" b="1" dirty="0"/>
              <a:t>”, </a:t>
            </a:r>
            <a:r>
              <a:rPr lang="en-US" altLang="zh-CN" b="1" dirty="0" err="1"/>
              <a:t>x,y,z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624E14-12F6-4544-9174-BFD4C28197CF}" type="slidenum">
              <a:rPr lang="en-US" altLang="zh-CN" sz="1400" b="0"/>
              <a:pPr eaLnBrk="1" hangingPunct="1"/>
              <a:t>69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551BED-348E-4022-9CC1-ABC568AB52D4}" type="slidenum">
              <a:rPr lang="en-US" altLang="zh-CN" sz="1400" b="0"/>
              <a:pPr eaLnBrk="1" hangingPunct="1"/>
              <a:t>7</a:t>
            </a:fld>
            <a:endParaRPr lang="en-US" altLang="zh-CN" sz="1400" b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725978" y="2204864"/>
            <a:ext cx="78424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例如：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n1=-5, n2=-2, n3=1;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有下列表达式：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n1&lt;n2&lt;n3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相当于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(n1&lt;n2)&lt;n3, n1&lt;n2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的值为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1&lt;n3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为假，其值为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0</a:t>
            </a:r>
          </a:p>
          <a:p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例如：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a=1, b=-2,c=3;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有如下表达式：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a&lt;b&lt;c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相当于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(a&lt;b)&lt;c,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a&lt;b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的值（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）始终小于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41271" y="679716"/>
            <a:ext cx="7575145" cy="107721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单目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》  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双目  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三目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赋值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逗号</a:t>
            </a:r>
            <a:endParaRPr lang="en-US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（算术、关系、逻辑）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6523743" y="3852866"/>
            <a:ext cx="2233613" cy="1612901"/>
            <a:chOff x="975" y="2547"/>
            <a:chExt cx="1407" cy="1016"/>
          </a:xfrm>
        </p:grpSpPr>
        <p:sp>
          <p:nvSpPr>
            <p:cNvPr id="7" name="Rectangle 8" descr="20%"/>
            <p:cNvSpPr>
              <a:spLocks noChangeArrowheads="1"/>
            </p:cNvSpPr>
            <p:nvPr/>
          </p:nvSpPr>
          <p:spPr bwMode="auto">
            <a:xfrm>
              <a:off x="975" y="3209"/>
              <a:ext cx="128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20">
                    <a:fgClr>
                      <a:srgbClr val="99CC00">
                        <a:alpha val="27000"/>
                      </a:srgbClr>
                    </a:fgClr>
                    <a:bgClr>
                      <a:schemeClr val="bg1">
                        <a:alpha val="27000"/>
                      </a:schemeClr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10000"/>
                </a:lnSpc>
                <a:buClrTx/>
                <a:buSzTx/>
              </a:pP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n1&lt;n2&lt;n3  </a:t>
              </a:r>
            </a:p>
          </p:txBody>
        </p:sp>
        <p:pic>
          <p:nvPicPr>
            <p:cNvPr id="8" name="Picture 9" descr="png-1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" y="2547"/>
              <a:ext cx="768" cy="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94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584684"/>
            <a:ext cx="7772400" cy="579661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9 (</a:t>
            </a:r>
            <a:r>
              <a:rPr lang="zh-CN" altLang="en-US" sz="2800" b="1" dirty="0">
                <a:solidFill>
                  <a:schemeClr val="tx2"/>
                </a:solidFill>
              </a:rPr>
              <a:t>可以先加一个判断正整数的语句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if(a)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(“x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位数，逆序是：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                     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d%d%d%d%d</a:t>
            </a:r>
            <a:r>
              <a:rPr lang="en-US" altLang="zh-CN" sz="2800" b="1" dirty="0"/>
              <a:t>\n”,</a:t>
            </a:r>
            <a:r>
              <a:rPr lang="en-US" altLang="zh-CN" sz="2800" b="1" dirty="0" err="1"/>
              <a:t>e,d,c,b,a</a:t>
            </a:r>
            <a:r>
              <a:rPr lang="en-US" altLang="zh-CN" sz="2800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else if(b)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(“x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位数，逆序是：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                     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d%d%d%d</a:t>
            </a:r>
            <a:r>
              <a:rPr lang="en-US" altLang="zh-CN" sz="2800" b="1" dirty="0"/>
              <a:t>\n”,</a:t>
            </a:r>
            <a:r>
              <a:rPr lang="en-US" altLang="zh-CN" sz="2800" b="1" dirty="0" err="1"/>
              <a:t>e,d,c,b</a:t>
            </a:r>
            <a:r>
              <a:rPr lang="en-US" altLang="zh-CN" sz="2800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else if(c)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(“x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位数，逆序是：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                     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d%d%d</a:t>
            </a:r>
            <a:r>
              <a:rPr lang="en-US" altLang="zh-CN" sz="2800" b="1" dirty="0"/>
              <a:t>\n”,</a:t>
            </a:r>
            <a:r>
              <a:rPr lang="en-US" altLang="zh-CN" sz="2800" b="1" dirty="0" err="1"/>
              <a:t>e,d,c</a:t>
            </a:r>
            <a:r>
              <a:rPr lang="en-US" altLang="zh-CN" sz="2800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else if(d)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(“x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位数，逆序是：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                     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d%d</a:t>
            </a:r>
            <a:r>
              <a:rPr lang="en-US" altLang="zh-CN" sz="2800" b="1" dirty="0"/>
              <a:t>\n”,</a:t>
            </a:r>
            <a:r>
              <a:rPr lang="en-US" altLang="zh-CN" sz="2800" b="1" dirty="0" err="1"/>
              <a:t>e,d</a:t>
            </a:r>
            <a:r>
              <a:rPr lang="en-US" altLang="zh-CN" sz="2800" b="1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else if(e)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(“x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位数，逆序是：</a:t>
            </a:r>
            <a:r>
              <a:rPr lang="en-US" altLang="zh-CN" sz="2800" b="1" dirty="0"/>
              <a:t>%d\</a:t>
            </a:r>
            <a:r>
              <a:rPr lang="en-US" altLang="zh-CN" sz="2800" b="1" dirty="0" err="1"/>
              <a:t>n”,e</a:t>
            </a:r>
            <a:r>
              <a:rPr lang="en-US" altLang="zh-CN" sz="2800" b="1" dirty="0"/>
              <a:t>);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18ED478-C28A-4F9C-B469-E17C6A5D7E0F}" type="slidenum">
              <a:rPr lang="en-US" altLang="zh-CN" sz="1400" b="0"/>
              <a:pPr eaLnBrk="1" hangingPunct="1"/>
              <a:t>70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404664"/>
            <a:ext cx="8496300" cy="590507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10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switch(x)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   case 1:  </a:t>
            </a:r>
            <a:r>
              <a:rPr kumimoji="0" lang="en-US" altLang="zh-CN" b="1" dirty="0" err="1"/>
              <a:t>printf</a:t>
            </a:r>
            <a:r>
              <a:rPr kumimoji="0" lang="en-US" altLang="zh-CN" b="1" dirty="0"/>
              <a:t>(“</a:t>
            </a:r>
            <a:r>
              <a:rPr kumimoji="0" lang="en-US" altLang="zh-CN" b="1" dirty="0" err="1"/>
              <a:t>a+b</a:t>
            </a:r>
            <a:r>
              <a:rPr kumimoji="0" lang="en-US" altLang="zh-CN" b="1" dirty="0"/>
              <a:t>=%d\n”, </a:t>
            </a:r>
            <a:r>
              <a:rPr kumimoji="0" lang="en-US" altLang="zh-CN" b="1" dirty="0" err="1"/>
              <a:t>a+b</a:t>
            </a:r>
            <a:r>
              <a:rPr kumimoji="0" lang="en-US" altLang="zh-CN" b="1" dirty="0"/>
              <a:t>);  break;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   case 2:  </a:t>
            </a:r>
            <a:r>
              <a:rPr kumimoji="0" lang="en-US" altLang="zh-CN" b="1" dirty="0" err="1"/>
              <a:t>printf</a:t>
            </a:r>
            <a:r>
              <a:rPr kumimoji="0" lang="en-US" altLang="zh-CN" b="1" dirty="0"/>
              <a:t>(“a-b=%d\n”, a-b);   break;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   case 3:{  if(b)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                      </a:t>
            </a:r>
            <a:r>
              <a:rPr kumimoji="0" lang="en-US" altLang="zh-CN" b="1" dirty="0" err="1"/>
              <a:t>printf</a:t>
            </a:r>
            <a:r>
              <a:rPr kumimoji="0" lang="en-US" altLang="zh-CN" b="1" dirty="0"/>
              <a:t>(“a/b=%d\n”, a/b);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                   else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                       </a:t>
            </a:r>
            <a:r>
              <a:rPr kumimoji="0" lang="en-US" altLang="zh-CN" b="1" dirty="0" err="1"/>
              <a:t>printf</a:t>
            </a:r>
            <a:r>
              <a:rPr kumimoji="0" lang="en-US" altLang="zh-CN" b="1" dirty="0"/>
              <a:t>(“can not divide by zero\n”); }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b="1" dirty="0"/>
              <a:t>}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0A40E64-F9D8-4B8E-B29A-D2B94FF005DD}" type="slidenum">
              <a:rPr lang="en-US" altLang="zh-CN" sz="1400" b="0"/>
              <a:pPr eaLnBrk="1" hangingPunct="1"/>
              <a:t>71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5F0A565-7EFE-4816-87BF-771035862D42}" type="slidenum">
              <a:rPr lang="en-US" altLang="zh-CN" sz="1400" b="0"/>
              <a:pPr eaLnBrk="1" hangingPunct="1"/>
              <a:t>72</a:t>
            </a:fld>
            <a:endParaRPr lang="en-US" altLang="zh-CN" sz="1400" b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/>
              <a:t> </a:t>
            </a:r>
            <a:r>
              <a:rPr lang="zh-CN" altLang="en-US" sz="3600" b="1" dirty="0">
                <a:effectLst/>
              </a:rPr>
              <a:t>逻辑运算符和逻辑表达式习题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28600" y="1636713"/>
            <a:ext cx="8610600" cy="16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1</a:t>
            </a:r>
            <a:r>
              <a:rPr lang="zh-CN" altLang="en-US" sz="2400" dirty="0">
                <a:solidFill>
                  <a:srgbClr val="FF00FF"/>
                </a:solidFill>
              </a:rPr>
              <a:t>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 = -1, b=-1,  c = -1</a:t>
            </a:r>
            <a:r>
              <a:rPr lang="zh-CN" altLang="en-US" sz="2400" dirty="0"/>
              <a:t>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   </a:t>
            </a:r>
            <a:r>
              <a:rPr lang="en-US" altLang="zh-CN" sz="2400" dirty="0"/>
              <a:t>++a&amp;&amp;++b&amp;&amp;++c  </a:t>
            </a:r>
            <a:r>
              <a:rPr lang="zh-CN" altLang="en-US" sz="2400" dirty="0"/>
              <a:t>求 </a:t>
            </a:r>
            <a:r>
              <a:rPr lang="en-US" altLang="zh-CN" sz="2400" dirty="0" err="1"/>
              <a:t>a,b,c</a:t>
            </a:r>
            <a:r>
              <a:rPr lang="zh-CN" altLang="en-US" sz="2400" dirty="0"/>
              <a:t>的值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 dirty="0"/>
              <a:t>    </a:t>
            </a:r>
            <a:r>
              <a:rPr lang="en-US" altLang="zh-CN" sz="2400" dirty="0"/>
              <a:t>++a||++b||++c  </a:t>
            </a:r>
            <a:r>
              <a:rPr lang="zh-CN" altLang="en-US" sz="2400" dirty="0"/>
              <a:t>求 </a:t>
            </a:r>
            <a:r>
              <a:rPr lang="en-US" altLang="zh-CN" sz="2400" dirty="0" err="1"/>
              <a:t>a,b,c</a:t>
            </a:r>
            <a:r>
              <a:rPr lang="zh-CN" altLang="en-US" sz="2400" dirty="0"/>
              <a:t>的值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029200" y="2398713"/>
            <a:ext cx="39862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a=0, b= -1, c= -1(</a:t>
            </a:r>
            <a:r>
              <a:rPr lang="zh-CN" altLang="en-US" sz="2400" dirty="0">
                <a:solidFill>
                  <a:srgbClr val="FF0000"/>
                </a:solidFill>
              </a:rPr>
              <a:t>求值短路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029200" y="2800350"/>
            <a:ext cx="39862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a=0, b=0, c=0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25425" y="3506788"/>
            <a:ext cx="8610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2: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US" altLang="zh-CN" sz="2400"/>
              <a:t>    int a, b, d=241;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a=d/100%9;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b=(-1) &amp;&amp; (-1);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printf("%d,%d\n", a, b);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28600" y="5578475"/>
            <a:ext cx="53990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析：</a:t>
            </a:r>
            <a:r>
              <a:rPr lang="en-US" altLang="zh-CN" sz="2400" dirty="0">
                <a:solidFill>
                  <a:srgbClr val="FF0000"/>
                </a:solidFill>
              </a:rPr>
              <a:t>a=2  b=1  </a:t>
            </a:r>
            <a:r>
              <a:rPr lang="zh-CN" altLang="en-US" sz="2400" dirty="0">
                <a:solidFill>
                  <a:srgbClr val="FF0000"/>
                </a:solidFill>
              </a:rPr>
              <a:t>，先</a:t>
            </a:r>
            <a:r>
              <a:rPr lang="en-US" altLang="zh-CN" sz="2400" dirty="0">
                <a:solidFill>
                  <a:srgbClr val="FF0000"/>
                </a:solidFill>
              </a:rPr>
              <a:t>d/100=2  </a:t>
            </a:r>
            <a:r>
              <a:rPr lang="zh-CN" altLang="en-US" sz="2400" dirty="0">
                <a:solidFill>
                  <a:srgbClr val="FF0000"/>
                </a:solidFill>
              </a:rPr>
              <a:t>后</a:t>
            </a:r>
            <a:r>
              <a:rPr lang="en-US" altLang="zh-CN" sz="2400" dirty="0">
                <a:solidFill>
                  <a:srgbClr val="FF0000"/>
                </a:solidFill>
              </a:rPr>
              <a:t>2%9</a:t>
            </a:r>
          </a:p>
        </p:txBody>
      </p:sp>
    </p:spTree>
    <p:extLst>
      <p:ext uri="{BB962C8B-B14F-4D97-AF65-F5344CB8AC3E}">
        <p14:creationId xmlns:p14="http://schemas.microsoft.com/office/powerpoint/2010/main" val="30471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120837" grpId="0" autoUpdateAnimBg="0"/>
      <p:bldP spid="120838" grpId="0" autoUpdateAnimBg="0"/>
      <p:bldP spid="12083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641C296-0726-4B52-9E96-95ABB5CACC2B}" type="slidenum">
              <a:rPr lang="en-US" altLang="zh-CN" sz="1400" b="0"/>
              <a:pPr eaLnBrk="1" hangingPunct="1"/>
              <a:t>73</a:t>
            </a:fld>
            <a:endParaRPr lang="en-US" altLang="zh-CN" sz="1400" b="0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逻辑运算符和逻辑表达式习题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25425" y="1676400"/>
            <a:ext cx="86106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3: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int a=5, b=6, c=7, d=8, m=2, n=2;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(m=a&gt;b)&amp;&amp;(n=c&gt;d)</a:t>
            </a:r>
            <a:r>
              <a:rPr lang="zh-CN" altLang="en-US" sz="2400"/>
              <a:t>后</a:t>
            </a:r>
            <a:r>
              <a:rPr lang="en-US" altLang="zh-CN" sz="2400"/>
              <a:t>n</a:t>
            </a:r>
            <a:r>
              <a:rPr lang="zh-CN" altLang="en-US" sz="2400"/>
              <a:t>的值为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067164" y="2481263"/>
            <a:ext cx="2972072" cy="40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n=2 </a:t>
            </a:r>
            <a:r>
              <a:rPr lang="zh-CN" altLang="en-US" sz="2400" dirty="0">
                <a:solidFill>
                  <a:srgbClr val="FF0000"/>
                </a:solidFill>
              </a:rPr>
              <a:t>（求值短路）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25425" y="3109913"/>
            <a:ext cx="8610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4: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/>
              <a:t>10!=9</a:t>
            </a:r>
            <a:r>
              <a:rPr lang="zh-CN" altLang="en-US" sz="2400" dirty="0"/>
              <a:t>的值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133600" y="3490913"/>
            <a:ext cx="2286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25425" y="4473116"/>
            <a:ext cx="86106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5: </a:t>
            </a:r>
          </a:p>
          <a:p>
            <a:r>
              <a:rPr lang="en-US" altLang="zh-CN" sz="2400"/>
              <a:t>    int x,y,z,t;  x=y=z=1;  t=++x||++y&amp;&amp;++z;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533400" y="5334000"/>
            <a:ext cx="6019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lang="en-US" altLang="zh-CN" sz="2400" dirty="0">
                <a:solidFill>
                  <a:srgbClr val="FF0000"/>
                </a:solidFill>
              </a:rPr>
              <a:t>t=1,  x=2,   y=1,   z=1, </a:t>
            </a:r>
            <a:r>
              <a:rPr lang="zh-CN" altLang="en-US" sz="2400" dirty="0">
                <a:solidFill>
                  <a:srgbClr val="FF0000"/>
                </a:solidFill>
              </a:rPr>
              <a:t>求值短路</a:t>
            </a:r>
          </a:p>
        </p:txBody>
      </p:sp>
    </p:spTree>
    <p:extLst>
      <p:ext uri="{BB962C8B-B14F-4D97-AF65-F5344CB8AC3E}">
        <p14:creationId xmlns:p14="http://schemas.microsoft.com/office/powerpoint/2010/main" val="5609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0" grpId="0" autoUpdateAnimBg="0"/>
      <p:bldP spid="121861" grpId="0" autoUpdateAnimBg="0"/>
      <p:bldP spid="121862" grpId="0" autoUpdateAnimBg="0"/>
      <p:bldP spid="121863" grpId="0" autoUpdateAnimBg="0"/>
      <p:bldP spid="121864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9FDA77-1721-49D9-9B1F-09465607CB7B}" type="slidenum">
              <a:rPr lang="en-US" altLang="zh-CN" sz="1400" b="0"/>
              <a:pPr eaLnBrk="1" hangingPunct="1"/>
              <a:t>74</a:t>
            </a:fld>
            <a:endParaRPr lang="en-US" altLang="zh-CN" sz="1400" b="0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逻辑运算符和逻辑表达式习题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28600" y="1649413"/>
            <a:ext cx="8610600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6: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</a:t>
            </a:r>
            <a:r>
              <a:rPr lang="zh-CN" altLang="en-US" sz="2400"/>
              <a:t>当</a:t>
            </a:r>
            <a:r>
              <a:rPr lang="en-US" altLang="zh-CN" sz="2400"/>
              <a:t>c</a:t>
            </a:r>
            <a:r>
              <a:rPr lang="zh-CN" altLang="en-US" sz="2400"/>
              <a:t>的值不为</a:t>
            </a:r>
            <a:r>
              <a:rPr lang="en-US" altLang="zh-CN" sz="2400"/>
              <a:t>0</a:t>
            </a:r>
            <a:r>
              <a:rPr lang="zh-CN" altLang="en-US" sz="2400"/>
              <a:t>时，在下列选项中能正确将</a:t>
            </a:r>
            <a:r>
              <a:rPr lang="en-US" altLang="zh-CN" sz="2400"/>
              <a:t>c</a:t>
            </a:r>
            <a:r>
              <a:rPr lang="zh-CN" altLang="en-US" sz="2400"/>
              <a:t>的值赋给变量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的是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/>
              <a:t>    </a:t>
            </a:r>
            <a:r>
              <a:rPr lang="en-US" altLang="zh-CN" sz="2400"/>
              <a:t>A)c=b=a</a:t>
            </a:r>
            <a:r>
              <a:rPr lang="zh-CN" altLang="en-US" sz="2400"/>
              <a:t>；                  </a:t>
            </a:r>
            <a:r>
              <a:rPr lang="en-US" altLang="zh-CN" sz="2400"/>
              <a:t>B)(a=c)‖(b=c)</a:t>
            </a:r>
            <a:r>
              <a:rPr lang="zh-CN" altLang="en-US" sz="2400"/>
              <a:t>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/>
              <a:t>    </a:t>
            </a:r>
            <a:r>
              <a:rPr lang="en-US" altLang="zh-CN" sz="2400"/>
              <a:t>C)(a=c)&amp;&amp;(b=c)</a:t>
            </a:r>
            <a:r>
              <a:rPr lang="zh-CN" altLang="en-US" sz="2400"/>
              <a:t>；    </a:t>
            </a:r>
            <a:r>
              <a:rPr lang="en-US" altLang="zh-CN" sz="2400"/>
              <a:t>D)a=c=b</a:t>
            </a:r>
            <a:r>
              <a:rPr lang="zh-CN" altLang="en-US" sz="2400"/>
              <a:t>；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219200" y="2414588"/>
            <a:ext cx="11445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228600" y="3625850"/>
            <a:ext cx="86106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7: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</a:t>
            </a:r>
            <a:r>
              <a:rPr lang="zh-CN" altLang="en-US" sz="2400"/>
              <a:t>能正确表示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同时为正或同时为负的逻辑表达式是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/>
              <a:t>    </a:t>
            </a:r>
            <a:r>
              <a:rPr lang="en-US" altLang="zh-CN" sz="2400"/>
              <a:t>A)  (a&gt;=0‖b&gt;=0)&amp;&amp;(a&lt;0‖b&lt;0)   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B)  (a&gt;=0&amp;&amp;b&gt;=0)&amp;&amp;(a&lt;0&amp;&amp;b&lt;0)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C)  (a+b&gt;0)&amp;&amp;(a+b&lt;=0)       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D)  a*b&gt;0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zh-CN" sz="2400"/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7831088" y="4041068"/>
            <a:ext cx="10081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8986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4" grpId="0" autoUpdateAnimBg="0"/>
      <p:bldP spid="122885" grpId="0" autoUpdateAnimBg="0"/>
      <p:bldP spid="12288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4B11F9B-2896-49A6-AE33-689CBFEF580E}" type="slidenum">
              <a:rPr lang="en-US" altLang="zh-CN" sz="1400" b="0"/>
              <a:pPr eaLnBrk="1" hangingPunct="1"/>
              <a:t>75</a:t>
            </a:fld>
            <a:endParaRPr lang="en-US" altLang="zh-CN" sz="1400" b="0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逻辑运算符和逻辑表达式习题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25425" y="1609725"/>
            <a:ext cx="8610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8: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int x=1, y=1;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(!x||y--) =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zh-CN" sz="240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804988" y="2436813"/>
            <a:ext cx="2286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25425" y="3119438"/>
            <a:ext cx="86106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9:</a:t>
            </a:r>
          </a:p>
          <a:p>
            <a:pPr algn="just">
              <a:spcBef>
                <a:spcPct val="20000"/>
              </a:spcBef>
              <a:buSzPct val="100000"/>
            </a:pPr>
            <a:r>
              <a:rPr lang="en-US" altLang="zh-CN" sz="2400">
                <a:solidFill>
                  <a:srgbClr val="0000FF"/>
                </a:solidFill>
              </a:rPr>
              <a:t>    </a:t>
            </a:r>
            <a:r>
              <a:rPr lang="en-US" altLang="zh-CN" sz="2400"/>
              <a:t>int x, y, t;      x=y=3; t=++x||++y;     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659438" y="3527425"/>
            <a:ext cx="1828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FF0000"/>
                </a:solidFill>
              </a:rPr>
              <a:t>y=3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25425" y="4264025"/>
            <a:ext cx="8610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>
                <a:solidFill>
                  <a:srgbClr val="FF00FF"/>
                </a:solidFill>
              </a:rPr>
              <a:t>例</a:t>
            </a:r>
            <a:r>
              <a:rPr lang="en-US" altLang="zh-CN" sz="2400">
                <a:solidFill>
                  <a:srgbClr val="FF00FF"/>
                </a:solidFill>
              </a:rPr>
              <a:t>10: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</a:t>
            </a:r>
            <a:r>
              <a:rPr lang="zh-CN" altLang="en-US" sz="2400"/>
              <a:t>若变量</a:t>
            </a:r>
            <a:r>
              <a:rPr lang="en-US" altLang="zh-CN" sz="2400"/>
              <a:t>c</a:t>
            </a:r>
            <a:r>
              <a:rPr lang="zh-CN" altLang="en-US" sz="2400"/>
              <a:t>为</a:t>
            </a:r>
            <a:r>
              <a:rPr lang="en-US" altLang="zh-CN" sz="2400"/>
              <a:t>char</a:t>
            </a:r>
            <a:r>
              <a:rPr lang="zh-CN" altLang="en-US" sz="2400"/>
              <a:t>类型，能正确判断出</a:t>
            </a:r>
            <a:r>
              <a:rPr lang="en-US" altLang="zh-CN" sz="2400"/>
              <a:t>c</a:t>
            </a:r>
            <a:r>
              <a:rPr lang="zh-CN" altLang="en-US" sz="2400"/>
              <a:t>为小写字母表达式是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400"/>
              <a:t>    </a:t>
            </a:r>
            <a:r>
              <a:rPr lang="en-US" altLang="zh-CN" sz="2400"/>
              <a:t>A) 'a'&lt;=c&lt;= 'z'                      B) (c&gt;= 'a')||(c&lt;= 'z')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/>
              <a:t>    C) ('a'&lt;=c)and ('z'&gt;=c)        D) (c&gt;= 'a')&amp;&amp;(c&lt;= 'z')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8212138" y="4643438"/>
            <a:ext cx="5334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10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utoUpdateAnimBg="0"/>
      <p:bldP spid="123909" grpId="0" autoUpdateAnimBg="0"/>
      <p:bldP spid="123910" grpId="0" autoUpdateAnimBg="0"/>
      <p:bldP spid="123911" grpId="0" autoUpdateAnimBg="0"/>
      <p:bldP spid="1239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98968" y="692696"/>
            <a:ext cx="7772400" cy="151216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字符数据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同样可以用关系运算符比较，比较的依据是其所用代码的数值。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E011514-51D2-4C87-B44A-D3839C815AD7}" type="slidenum">
              <a:rPr lang="en-US" altLang="zh-CN" sz="1400" b="0"/>
              <a:pPr eaLnBrk="1" hangingPunct="1"/>
              <a:t>8</a:t>
            </a:fld>
            <a:endParaRPr lang="en-US" altLang="zh-CN" sz="1400" b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811098" y="2348880"/>
            <a:ext cx="756126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例如比较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ASCII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码的字符：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	表达式 ‘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a’ == ‘A’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 ‘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C’ &lt;  ‘a’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表达式 ‘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0’ &lt;    0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 其值分别为：</a:t>
            </a:r>
            <a:endParaRPr lang="en-US" altLang="zh-CN" sz="28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716888" y="4437112"/>
            <a:ext cx="2351926" cy="523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等价于：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48&lt;0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0117" y="5045198"/>
            <a:ext cx="585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355976" y="506593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947895" y="5065936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0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6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20150" y="3645025"/>
            <a:ext cx="8292309" cy="648071"/>
          </a:xfrm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逻辑运算符将其操作数视为逻辑值，即“真”或“假”。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27875F0-7B50-4C31-8EAB-AC55997BDB08}" type="slidenum">
              <a:rPr lang="en-US" altLang="zh-CN" sz="1400" b="0"/>
              <a:pPr eaLnBrk="1" hangingPunct="1"/>
              <a:t>9</a:t>
            </a:fld>
            <a:endParaRPr lang="en-US" altLang="zh-CN" sz="1400" b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70183" y="512676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4.1.2 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逻辑运算符和逻辑表达式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719138" y="1520825"/>
            <a:ext cx="4572000" cy="18002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三种逻辑运算符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:</a:t>
            </a:r>
          </a:p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逻辑非		  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!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a</a:t>
            </a:r>
          </a:p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逻辑与		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a &amp;&amp; b</a:t>
            </a:r>
          </a:p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逻辑或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a </a:t>
            </a:r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||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 b</a:t>
            </a:r>
          </a:p>
        </p:txBody>
      </p:sp>
      <p:sp>
        <p:nvSpPr>
          <p:cNvPr id="12295" name="Line 11"/>
          <p:cNvSpPr>
            <a:spLocks noChangeShapeType="1"/>
          </p:cNvSpPr>
          <p:nvPr/>
        </p:nvSpPr>
        <p:spPr bwMode="auto">
          <a:xfrm>
            <a:off x="5688013" y="2060575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5795963" y="1844675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 dirty="0">
                <a:latin typeface="黑体" pitchFamily="2" charset="-122"/>
                <a:ea typeface="黑体" pitchFamily="2" charset="-122"/>
              </a:rPr>
              <a:t>高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832475" y="2673350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>
                <a:latin typeface="黑体" pitchFamily="2" charset="-122"/>
                <a:ea typeface="黑体" pitchFamily="2" charset="-122"/>
              </a:rPr>
              <a:t>低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547813" y="4571602"/>
            <a:ext cx="6138219" cy="13849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语言中， 任意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非零值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为逻辑值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真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；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零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为逻辑值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假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7526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2294" grpId="0" animBg="1"/>
      <p:bldP spid="12295" grpId="0" animBg="1"/>
      <p:bldP spid="12296" grpId="0"/>
      <p:bldP spid="12297" grpId="0"/>
      <p:bldP spid="1229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38396</TotalTime>
  <Words>5557</Words>
  <Application>Microsoft Office PowerPoint</Application>
  <PresentationFormat>全屏显示(4:3)</PresentationFormat>
  <Paragraphs>906</Paragraphs>
  <Slides>75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4" baseType="lpstr">
      <vt:lpstr>Monotype Sorts</vt:lpstr>
      <vt:lpstr>黑体</vt:lpstr>
      <vt:lpstr>华文行楷</vt:lpstr>
      <vt:lpstr>华文琥珀</vt:lpstr>
      <vt:lpstr>华文隶书</vt:lpstr>
      <vt:lpstr>楷体_GB2312</vt:lpstr>
      <vt:lpstr>隶书</vt:lpstr>
      <vt:lpstr>宋体</vt:lpstr>
      <vt:lpstr>Arial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Document</vt:lpstr>
      <vt:lpstr>公式</vt:lpstr>
      <vt:lpstr>第4章 选择结构程序设计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求值短路分析：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</vt:lpstr>
      <vt:lpstr>PowerPoint 演示文稿</vt:lpstr>
      <vt:lpstr>PowerPoint 演示文稿</vt:lpstr>
      <vt:lpstr>PowerPoint 演示文稿</vt:lpstr>
      <vt:lpstr>PowerPoint 演示文稿</vt:lpstr>
      <vt:lpstr>  流程图</vt:lpstr>
      <vt:lpstr>PowerPoint 演示文稿</vt:lpstr>
      <vt:lpstr>PowerPoint 演示文稿</vt:lpstr>
      <vt:lpstr>  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</vt:lpstr>
      <vt:lpstr>练习题</vt:lpstr>
      <vt:lpstr>练习题</vt:lpstr>
      <vt:lpstr>练习题</vt:lpstr>
      <vt:lpstr>练习题</vt:lpstr>
      <vt:lpstr>作业讲评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逻辑运算符和逻辑表达式习题</vt:lpstr>
      <vt:lpstr> 逻辑运算符和逻辑表达式习题</vt:lpstr>
      <vt:lpstr> 逻辑运算符和逻辑表达式习题</vt:lpstr>
      <vt:lpstr> 逻辑运算符和逻辑表达式习题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黄迪明</dc:creator>
  <cp:lastModifiedBy>52954926@qq.com</cp:lastModifiedBy>
  <cp:revision>297</cp:revision>
  <dcterms:created xsi:type="dcterms:W3CDTF">2002-02-22T10:19:53Z</dcterms:created>
  <dcterms:modified xsi:type="dcterms:W3CDTF">2020-03-31T13:01:12Z</dcterms:modified>
</cp:coreProperties>
</file>