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3"/>
  </p:notesMasterIdLst>
  <p:handoutMasterIdLst>
    <p:handoutMasterId r:id="rId60"/>
  </p:handoutMasterIdLst>
  <p:sldIdLst>
    <p:sldId id="256" r:id="rId4"/>
    <p:sldId id="312" r:id="rId5"/>
    <p:sldId id="315" r:id="rId6"/>
    <p:sldId id="257" r:id="rId7"/>
    <p:sldId id="299" r:id="rId8"/>
    <p:sldId id="298" r:id="rId9"/>
    <p:sldId id="301" r:id="rId10"/>
    <p:sldId id="325" r:id="rId11"/>
    <p:sldId id="300" r:id="rId12"/>
    <p:sldId id="311" r:id="rId13"/>
    <p:sldId id="260" r:id="rId14"/>
    <p:sldId id="326" r:id="rId15"/>
    <p:sldId id="261" r:id="rId16"/>
    <p:sldId id="262" r:id="rId17"/>
    <p:sldId id="327" r:id="rId18"/>
    <p:sldId id="343" r:id="rId19"/>
    <p:sldId id="334" r:id="rId20"/>
    <p:sldId id="263" r:id="rId21"/>
    <p:sldId id="310" r:id="rId22"/>
    <p:sldId id="305" r:id="rId24"/>
    <p:sldId id="384" r:id="rId25"/>
    <p:sldId id="344" r:id="rId26"/>
    <p:sldId id="324" r:id="rId27"/>
    <p:sldId id="264" r:id="rId28"/>
    <p:sldId id="381" r:id="rId29"/>
    <p:sldId id="393" r:id="rId30"/>
    <p:sldId id="394" r:id="rId31"/>
    <p:sldId id="395" r:id="rId32"/>
    <p:sldId id="396" r:id="rId33"/>
    <p:sldId id="397" r:id="rId34"/>
    <p:sldId id="313" r:id="rId35"/>
    <p:sldId id="267" r:id="rId36"/>
    <p:sldId id="294" r:id="rId37"/>
    <p:sldId id="269" r:id="rId38"/>
    <p:sldId id="270" r:id="rId39"/>
    <p:sldId id="346" r:id="rId40"/>
    <p:sldId id="271" r:id="rId41"/>
    <p:sldId id="272" r:id="rId42"/>
    <p:sldId id="278" r:id="rId43"/>
    <p:sldId id="279" r:id="rId44"/>
    <p:sldId id="274" r:id="rId45"/>
    <p:sldId id="275" r:id="rId46"/>
    <p:sldId id="277" r:id="rId47"/>
    <p:sldId id="316" r:id="rId48"/>
    <p:sldId id="329" r:id="rId49"/>
    <p:sldId id="347" r:id="rId50"/>
    <p:sldId id="338" r:id="rId51"/>
    <p:sldId id="340" r:id="rId52"/>
    <p:sldId id="339" r:id="rId53"/>
    <p:sldId id="341" r:id="rId54"/>
    <p:sldId id="342" r:id="rId55"/>
    <p:sldId id="353" r:id="rId56"/>
    <p:sldId id="354" r:id="rId57"/>
    <p:sldId id="351" r:id="rId58"/>
    <p:sldId id="322" r:id="rId59"/>
  </p:sldIdLst>
  <p:sldSz cx="9144000" cy="6858000" type="screen4x3"/>
  <p:notesSz cx="6858000" cy="9144000"/>
  <p:custShowLst>
    <p:custShow name="自定义放映1" id="0">
      <p:sldLst>
        <p:sld r:id="rId41"/>
      </p:sldLst>
    </p:custShow>
    <p:custShow name="自定义放映2" id="1">
      <p:sldLst>
        <p:sld r:id="rId42"/>
      </p:sldLst>
    </p:custShow>
  </p:custShow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00"/>
    <a:srgbClr val="000000"/>
    <a:srgbClr val="660033"/>
    <a:srgbClr val="FF3399"/>
    <a:srgbClr val="00FF0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344" y="-96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010400" y="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重庆理工大学</a:t>
            </a:r>
            <a:endParaRPr kumimoji="0" lang="zh-CN" altLang="en-US" sz="2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010400" y="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重庆理工大学</a:t>
            </a:r>
            <a:endParaRPr kumimoji="0" lang="zh-CN" altLang="en-US" sz="2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control" Target="../activeX/activeX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image" Target="../media/image9.png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35.xml"/><Relationship Id="rId17" Type="http://schemas.openxmlformats.org/officeDocument/2006/relationships/image" Target="../media/image9.png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52.xml"/><Relationship Id="rId17" Type="http://schemas.openxmlformats.org/officeDocument/2006/relationships/image" Target="../media/image9.png"/><Relationship Id="rId16" Type="http://schemas.openxmlformats.org/officeDocument/2006/relationships/tags" Target="../tags/tag51.xml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69.xml"/><Relationship Id="rId17" Type="http://schemas.openxmlformats.org/officeDocument/2006/relationships/image" Target="../media/image9.png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86.xml"/><Relationship Id="rId17" Type="http://schemas.openxmlformats.org/officeDocument/2006/relationships/image" Target="../media/image9.png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103.xml"/><Relationship Id="rId17" Type="http://schemas.openxmlformats.org/officeDocument/2006/relationships/image" Target="../media/image9.png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ddd/&#21160;&#30011;1.htm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control" Target="../activeX/activeX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762000" y="1143000"/>
            <a:ext cx="7010400" cy="143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381000" y="0"/>
            <a:ext cx="83820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sz="16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19250" y="981075"/>
            <a:ext cx="6846888" cy="313817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tailEnd type="none" w="sm" len="sm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第二章    </a:t>
            </a:r>
            <a:r>
              <a: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8086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微处理器的结构</a:t>
            </a:r>
            <a:endParaRPr kumimoji="1" lang="zh-CN" altLang="en-US" sz="2800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ts val="25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ts val="25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2.1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微型计算机的硬件结构</a:t>
            </a:r>
            <a:endParaRPr kumimoji="1" lang="zh-CN" altLang="en-US" sz="2400" b="1" kern="1200" cap="none" spc="0" normalizeH="0" baseline="0" noProof="0" dirty="0">
              <a:latin typeface="+mn-ea"/>
              <a:ea typeface="+mn-ea"/>
              <a:cs typeface="+mn-cs"/>
              <a:hlinkClick r:id="rId1" action="ppaction://hlinksldjump"/>
            </a:endParaRPr>
          </a:p>
          <a:p>
            <a:pPr marR="0" defTabSz="914400">
              <a:lnSpc>
                <a:spcPts val="25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    2.2 8086/8088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微处理器的功能结构</a:t>
            </a:r>
            <a:endParaRPr kumimoji="1" lang="en-US" altLang="zh-CN" sz="2400" b="1" kern="1200" cap="none" spc="0" normalizeH="0" baseline="0" noProof="0" dirty="0">
              <a:latin typeface="+mn-ea"/>
              <a:ea typeface="+mn-ea"/>
              <a:cs typeface="+mn-cs"/>
              <a:hlinkClick r:id="rId1" action="ppaction://hlinksldjump"/>
            </a:endParaRPr>
          </a:p>
          <a:p>
            <a:pPr marR="0" defTabSz="914400">
              <a:lnSpc>
                <a:spcPts val="25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   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2.3 8086/8088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寄存器结构</a:t>
            </a:r>
            <a:endParaRPr kumimoji="1" lang="zh-CN" altLang="en-US" sz="2400" b="1" kern="1200" cap="none" spc="0" normalizeH="0" baseline="0" noProof="0" dirty="0">
              <a:latin typeface="+mn-ea"/>
              <a:ea typeface="+mn-ea"/>
              <a:cs typeface="+mn-cs"/>
              <a:hlinkClick r:id="rId1" action="ppaction://hlinksldjump"/>
            </a:endParaRPr>
          </a:p>
          <a:p>
            <a:pPr marR="0" defTabSz="914400">
              <a:lnSpc>
                <a:spcPts val="25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   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2.4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 微机内存组织特点</a:t>
            </a:r>
            <a:endParaRPr kumimoji="1" lang="zh-CN" altLang="en-US" sz="2400" b="1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R="0" defTabSz="914400">
              <a:lnSpc>
                <a:spcPts val="25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   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2.5 8086/8088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的外部结构</a:t>
            </a:r>
            <a:endParaRPr kumimoji="1" lang="zh-CN" altLang="en-US" sz="2400" b="1" kern="1200" cap="none" spc="0" normalizeH="0" baseline="0" noProof="0" dirty="0">
              <a:latin typeface="+mn-ea"/>
              <a:ea typeface="+mn-ea"/>
              <a:cs typeface="+mn-cs"/>
              <a:hlinkClick r:id="rId1" action="ppaction://hlinksldjump"/>
            </a:endParaRPr>
          </a:p>
          <a:p>
            <a:pPr marR="0" defTabSz="914400">
              <a:lnSpc>
                <a:spcPts val="25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   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2.6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最小方式下引脚定义和系统总线结构</a:t>
            </a:r>
            <a:endParaRPr kumimoji="1" lang="en-US" altLang="zh-CN" sz="2400" b="1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R="0" defTabSz="914400">
              <a:lnSpc>
                <a:spcPts val="2500"/>
              </a:lnSpc>
              <a:spcBef>
                <a:spcPts val="5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   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2.7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最大方式下引脚定义和系统总线结构</a:t>
            </a:r>
            <a:endParaRPr kumimoji="1" lang="zh-CN" altLang="en-US" sz="2400" b="1" kern="1200" cap="none" spc="0" normalizeH="0" baseline="0" noProof="0" dirty="0">
              <a:latin typeface="+mn-ea"/>
              <a:ea typeface="+mn-ea"/>
              <a:cs typeface="+mn-cs"/>
              <a:hlinkClick r:id="rId1" action="ppaction://hlinksldjum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>
          <a:xfrm>
            <a:off x="323850" y="278130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en-US" altLang="zh-CN" dirty="0"/>
              <a:t>2.3  8086/8088</a:t>
            </a:r>
            <a:r>
              <a:rPr lang="zh-CN" altLang="en-US" dirty="0"/>
              <a:t>寄存器结构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Rot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en-US" altLang="zh-CN" sz="3600" dirty="0"/>
              <a:t>8086/8088</a:t>
            </a:r>
            <a:r>
              <a:rPr lang="zh-CN" altLang="en-US" sz="3600" dirty="0"/>
              <a:t>的内部寄存器</a:t>
            </a:r>
            <a:r>
              <a:rPr lang="en-US" altLang="zh-CN" sz="3600" dirty="0"/>
              <a:t>14</a:t>
            </a:r>
            <a:r>
              <a:rPr lang="zh-CN" altLang="en-US" sz="3600" dirty="0"/>
              <a:t>个（</a:t>
            </a:r>
            <a:r>
              <a:rPr lang="en-US" altLang="zh-CN" sz="3600" dirty="0"/>
              <a:t>16</a:t>
            </a:r>
            <a:r>
              <a:rPr lang="zh-CN" altLang="en-US" sz="3600" dirty="0"/>
              <a:t>位）</a:t>
            </a:r>
            <a:endParaRPr lang="zh-CN" altLang="en-US" sz="3600" dirty="0"/>
          </a:p>
        </p:txBody>
      </p:sp>
      <p:sp>
        <p:nvSpPr>
          <p:cNvPr id="17411" name="Rectangle 4"/>
          <p:cNvSpPr/>
          <p:nvPr/>
        </p:nvSpPr>
        <p:spPr>
          <a:xfrm>
            <a:off x="2514600" y="1719263"/>
            <a:ext cx="1600200" cy="12192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A5002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anchor="ctr" anchorCtr="0"/>
          <a:p>
            <a:pPr algn="ctr" eaLnBrk="0" hangingPunct="0"/>
            <a:endParaRPr lang="zh-CN" altLang="zh-CN" sz="16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Line 5"/>
          <p:cNvSpPr/>
          <p:nvPr/>
        </p:nvSpPr>
        <p:spPr>
          <a:xfrm>
            <a:off x="2514600" y="20240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13" name="Line 6"/>
          <p:cNvSpPr/>
          <p:nvPr/>
        </p:nvSpPr>
        <p:spPr>
          <a:xfrm>
            <a:off x="2514600" y="23288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14" name="Line 7"/>
          <p:cNvSpPr/>
          <p:nvPr/>
        </p:nvSpPr>
        <p:spPr>
          <a:xfrm>
            <a:off x="2514600" y="26336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15" name="Rectangle 8"/>
          <p:cNvSpPr/>
          <p:nvPr/>
        </p:nvSpPr>
        <p:spPr>
          <a:xfrm>
            <a:off x="2514600" y="3167063"/>
            <a:ext cx="1600200" cy="12192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A5002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6" name="Line 9"/>
          <p:cNvSpPr/>
          <p:nvPr/>
        </p:nvSpPr>
        <p:spPr>
          <a:xfrm>
            <a:off x="2514600" y="34718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17" name="Line 10"/>
          <p:cNvSpPr/>
          <p:nvPr/>
        </p:nvSpPr>
        <p:spPr>
          <a:xfrm>
            <a:off x="2514600" y="37766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18" name="Line 11"/>
          <p:cNvSpPr/>
          <p:nvPr/>
        </p:nvSpPr>
        <p:spPr>
          <a:xfrm>
            <a:off x="2514600" y="40814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19" name="Rectangle 12"/>
          <p:cNvSpPr/>
          <p:nvPr/>
        </p:nvSpPr>
        <p:spPr>
          <a:xfrm>
            <a:off x="2514600" y="5453063"/>
            <a:ext cx="1600200" cy="1219200"/>
          </a:xfrm>
          <a:prstGeom prst="rect">
            <a:avLst/>
          </a:prstGeom>
          <a:solidFill>
            <a:srgbClr val="FFCC99"/>
          </a:solidFill>
          <a:ln w="12700" cap="flat" cmpd="sng">
            <a:solidFill>
              <a:srgbClr val="A5002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20" name="Line 13"/>
          <p:cNvSpPr/>
          <p:nvPr/>
        </p:nvSpPr>
        <p:spPr>
          <a:xfrm>
            <a:off x="2514600" y="57578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21" name="Line 14"/>
          <p:cNvSpPr/>
          <p:nvPr/>
        </p:nvSpPr>
        <p:spPr>
          <a:xfrm>
            <a:off x="2514600" y="60626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22" name="Line 15"/>
          <p:cNvSpPr/>
          <p:nvPr/>
        </p:nvSpPr>
        <p:spPr>
          <a:xfrm>
            <a:off x="2514600" y="6367463"/>
            <a:ext cx="1600200" cy="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23" name="Rectangle 16"/>
          <p:cNvSpPr/>
          <p:nvPr/>
        </p:nvSpPr>
        <p:spPr>
          <a:xfrm>
            <a:off x="2514600" y="4614863"/>
            <a:ext cx="1600200" cy="609600"/>
          </a:xfrm>
          <a:prstGeom prst="rect">
            <a:avLst/>
          </a:prstGeom>
          <a:solidFill>
            <a:srgbClr val="FFFF99"/>
          </a:solidFill>
          <a:ln w="12700" cap="flat" cmpd="sng">
            <a:solidFill>
              <a:srgbClr val="A5002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24" name="Line 17"/>
          <p:cNvSpPr/>
          <p:nvPr/>
        </p:nvSpPr>
        <p:spPr>
          <a:xfrm>
            <a:off x="2514600" y="4918075"/>
            <a:ext cx="1600200" cy="1588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25" name="Line 18"/>
          <p:cNvSpPr/>
          <p:nvPr/>
        </p:nvSpPr>
        <p:spPr>
          <a:xfrm>
            <a:off x="3352800" y="1719263"/>
            <a:ext cx="0" cy="12192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26" name="Text Box 19"/>
          <p:cNvSpPr txBox="1"/>
          <p:nvPr/>
        </p:nvSpPr>
        <p:spPr>
          <a:xfrm>
            <a:off x="2438400" y="1643063"/>
            <a:ext cx="1828800" cy="7032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lang="en-US" altLang="zh-CN" sz="16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16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7" name="Text Box 20"/>
          <p:cNvSpPr txBox="1"/>
          <p:nvPr/>
        </p:nvSpPr>
        <p:spPr>
          <a:xfrm>
            <a:off x="2514600" y="1719263"/>
            <a:ext cx="1600200" cy="113474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AH         AL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BH         BL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CH         CL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DH         DL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428" name="Text Box 21"/>
          <p:cNvSpPr txBox="1"/>
          <p:nvPr/>
        </p:nvSpPr>
        <p:spPr>
          <a:xfrm>
            <a:off x="1600200" y="1719263"/>
            <a:ext cx="838200" cy="8432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</a:rPr>
              <a:t>AX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 BX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 CX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DX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429" name="Text Box 22"/>
          <p:cNvSpPr txBox="1"/>
          <p:nvPr/>
        </p:nvSpPr>
        <p:spPr>
          <a:xfrm>
            <a:off x="2514600" y="3167063"/>
            <a:ext cx="1600200" cy="11137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b="1" dirty="0">
                <a:latin typeface="Times New Roman" panose="02020603050405020304" pitchFamily="18" charset="0"/>
              </a:rPr>
              <a:t>SP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     BP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     SI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DI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16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0" name="Text Box 23"/>
          <p:cNvSpPr txBox="1"/>
          <p:nvPr/>
        </p:nvSpPr>
        <p:spPr>
          <a:xfrm>
            <a:off x="2514600" y="4614863"/>
            <a:ext cx="1600200" cy="5130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     IP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FLAG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431" name="Text Box 24"/>
          <p:cNvSpPr txBox="1"/>
          <p:nvPr/>
        </p:nvSpPr>
        <p:spPr>
          <a:xfrm>
            <a:off x="2514600" y="5453063"/>
            <a:ext cx="1600200" cy="8432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      CS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      DS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      SS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55000"/>
              </a:lnSpc>
              <a:spcBef>
                <a:spcPts val="5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 ES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193" name="Text Box 25"/>
          <p:cNvSpPr txBox="1"/>
          <p:nvPr/>
        </p:nvSpPr>
        <p:spPr>
          <a:xfrm>
            <a:off x="4114800" y="1719263"/>
            <a:ext cx="2133600" cy="8724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marL="457200" indent="-457200"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(A)       </a:t>
            </a:r>
            <a:r>
              <a:rPr lang="zh-CN" altLang="en-US" sz="1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累加器</a:t>
            </a:r>
            <a:endParaRPr lang="zh-CN" altLang="en-US" sz="16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基地址寄存器</a:t>
            </a:r>
            <a:endParaRPr lang="zh-CN" altLang="en-US" sz="16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65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计数器</a:t>
            </a:r>
            <a:endParaRPr lang="zh-CN" altLang="en-US" sz="16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85000"/>
              </a:lnSpc>
              <a:spcBef>
                <a:spcPts val="50"/>
              </a:spcBef>
            </a:pPr>
            <a:r>
              <a:rPr lang="zh-CN" altLang="en-US" sz="1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数据寄存器           </a:t>
            </a:r>
            <a:endParaRPr lang="zh-CN" altLang="en-US" sz="16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4" name="Text Box 26"/>
          <p:cNvSpPr txBox="1"/>
          <p:nvPr/>
        </p:nvSpPr>
        <p:spPr>
          <a:xfrm>
            <a:off x="4114800" y="3167063"/>
            <a:ext cx="3352800" cy="8978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(SP)       </a:t>
            </a: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堆栈指针寄存器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基地址寄存器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源变址寄存器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</a:pP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目的变址寄存器        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5" name="Text Box 27"/>
          <p:cNvSpPr txBox="1"/>
          <p:nvPr/>
        </p:nvSpPr>
        <p:spPr>
          <a:xfrm>
            <a:off x="4114800" y="4614863"/>
            <a:ext cx="2895600" cy="5156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(PC)        </a:t>
            </a: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指令指针寄存器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70000"/>
              </a:lnSpc>
              <a:spcBef>
                <a:spcPts val="50"/>
              </a:spcBef>
            </a:pPr>
            <a:r>
              <a:rPr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(PSW)     </a:t>
            </a: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状态标志寄存器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6" name="Text Box 28"/>
          <p:cNvSpPr txBox="1"/>
          <p:nvPr/>
        </p:nvSpPr>
        <p:spPr>
          <a:xfrm>
            <a:off x="4114800" y="5453063"/>
            <a:ext cx="2438400" cy="9099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代码段寄存器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5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 数据段寄存器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 堆栈段寄存器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</a:pP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 附加段寄存器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6" name="Line 29"/>
          <p:cNvSpPr/>
          <p:nvPr/>
        </p:nvSpPr>
        <p:spPr>
          <a:xfrm>
            <a:off x="2133600" y="4767263"/>
            <a:ext cx="381000" cy="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37" name="Line 30"/>
          <p:cNvSpPr/>
          <p:nvPr/>
        </p:nvSpPr>
        <p:spPr>
          <a:xfrm>
            <a:off x="2133600" y="4767263"/>
            <a:ext cx="0" cy="83820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38" name="Line 31"/>
          <p:cNvSpPr/>
          <p:nvPr/>
        </p:nvSpPr>
        <p:spPr>
          <a:xfrm>
            <a:off x="2133600" y="5605463"/>
            <a:ext cx="381000" cy="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7439" name="Line 32"/>
          <p:cNvSpPr/>
          <p:nvPr/>
        </p:nvSpPr>
        <p:spPr>
          <a:xfrm>
            <a:off x="1676400" y="3319463"/>
            <a:ext cx="838200" cy="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40" name="Line 33"/>
          <p:cNvSpPr/>
          <p:nvPr/>
        </p:nvSpPr>
        <p:spPr>
          <a:xfrm>
            <a:off x="1676400" y="3319463"/>
            <a:ext cx="0" cy="289560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41" name="Line 34"/>
          <p:cNvSpPr/>
          <p:nvPr/>
        </p:nvSpPr>
        <p:spPr>
          <a:xfrm>
            <a:off x="1676400" y="6215063"/>
            <a:ext cx="838200" cy="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7442" name="Line 35"/>
          <p:cNvSpPr/>
          <p:nvPr/>
        </p:nvSpPr>
        <p:spPr>
          <a:xfrm>
            <a:off x="6934200" y="1795463"/>
            <a:ext cx="0" cy="25146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43" name="Line 36"/>
          <p:cNvSpPr/>
          <p:nvPr/>
        </p:nvSpPr>
        <p:spPr>
          <a:xfrm>
            <a:off x="6781800" y="1719263"/>
            <a:ext cx="152400" cy="762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44" name="Line 37"/>
          <p:cNvSpPr/>
          <p:nvPr/>
        </p:nvSpPr>
        <p:spPr>
          <a:xfrm flipH="1">
            <a:off x="6781800" y="4310063"/>
            <a:ext cx="152400" cy="762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45" name="Text Box 38"/>
          <p:cNvSpPr txBox="1"/>
          <p:nvPr/>
        </p:nvSpPr>
        <p:spPr>
          <a:xfrm>
            <a:off x="6934200" y="2252663"/>
            <a:ext cx="13716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lang="zh-CN" altLang="zh-CN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7" name="Text Box 39"/>
          <p:cNvSpPr txBox="1"/>
          <p:nvPr/>
        </p:nvSpPr>
        <p:spPr>
          <a:xfrm>
            <a:off x="7086600" y="2633663"/>
            <a:ext cx="15240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通用寄存器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47" name="Line 40"/>
          <p:cNvSpPr/>
          <p:nvPr/>
        </p:nvSpPr>
        <p:spPr>
          <a:xfrm>
            <a:off x="6934200" y="4767263"/>
            <a:ext cx="0" cy="3810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48" name="Line 41"/>
          <p:cNvSpPr/>
          <p:nvPr/>
        </p:nvSpPr>
        <p:spPr>
          <a:xfrm flipH="1" flipV="1">
            <a:off x="6781800" y="4691063"/>
            <a:ext cx="152400" cy="762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7210" name="Text Box 42"/>
          <p:cNvSpPr txBox="1"/>
          <p:nvPr/>
        </p:nvSpPr>
        <p:spPr>
          <a:xfrm>
            <a:off x="7162800" y="4767263"/>
            <a:ext cx="15240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控制寄存器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0" name="Line 43"/>
          <p:cNvSpPr/>
          <p:nvPr/>
        </p:nvSpPr>
        <p:spPr>
          <a:xfrm>
            <a:off x="6934200" y="5681663"/>
            <a:ext cx="0" cy="8382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51" name="Line 44"/>
          <p:cNvSpPr/>
          <p:nvPr/>
        </p:nvSpPr>
        <p:spPr>
          <a:xfrm>
            <a:off x="6781800" y="5529263"/>
            <a:ext cx="152400" cy="1524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52" name="Line 45"/>
          <p:cNvSpPr/>
          <p:nvPr/>
        </p:nvSpPr>
        <p:spPr>
          <a:xfrm flipH="1">
            <a:off x="6781800" y="6519863"/>
            <a:ext cx="152400" cy="762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7214" name="Text Box 46"/>
          <p:cNvSpPr txBox="1"/>
          <p:nvPr/>
        </p:nvSpPr>
        <p:spPr>
          <a:xfrm>
            <a:off x="7086600" y="5910263"/>
            <a:ext cx="14478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段寄存器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4" name="Line 47"/>
          <p:cNvSpPr/>
          <p:nvPr/>
        </p:nvSpPr>
        <p:spPr>
          <a:xfrm flipH="1">
            <a:off x="6781800" y="5148263"/>
            <a:ext cx="152400" cy="762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55" name="Line 48"/>
          <p:cNvSpPr/>
          <p:nvPr/>
        </p:nvSpPr>
        <p:spPr>
          <a:xfrm>
            <a:off x="1219200" y="1522413"/>
            <a:ext cx="1601788" cy="3810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56" name="Line 49"/>
          <p:cNvSpPr/>
          <p:nvPr/>
        </p:nvSpPr>
        <p:spPr>
          <a:xfrm>
            <a:off x="1295400" y="1524000"/>
            <a:ext cx="2438400" cy="3048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57" name="Text Box 50"/>
          <p:cNvSpPr txBox="1"/>
          <p:nvPr/>
        </p:nvSpPr>
        <p:spPr>
          <a:xfrm>
            <a:off x="152400" y="1295400"/>
            <a:ext cx="11430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位寄存器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8" name="Line 51"/>
          <p:cNvSpPr/>
          <p:nvPr/>
        </p:nvSpPr>
        <p:spPr>
          <a:xfrm flipH="1">
            <a:off x="1143000" y="2209800"/>
            <a:ext cx="838200" cy="7620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59" name="Line 52"/>
          <p:cNvSpPr/>
          <p:nvPr/>
        </p:nvSpPr>
        <p:spPr>
          <a:xfrm>
            <a:off x="1143000" y="3048000"/>
            <a:ext cx="1676400" cy="6096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60" name="Line 53"/>
          <p:cNvSpPr/>
          <p:nvPr/>
        </p:nvSpPr>
        <p:spPr>
          <a:xfrm>
            <a:off x="1143000" y="3124200"/>
            <a:ext cx="1828800" cy="16764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61" name="Line 54"/>
          <p:cNvSpPr/>
          <p:nvPr/>
        </p:nvSpPr>
        <p:spPr>
          <a:xfrm>
            <a:off x="1143000" y="3200400"/>
            <a:ext cx="1828800" cy="28194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7462" name="Text Box 55"/>
          <p:cNvSpPr txBox="1"/>
          <p:nvPr/>
        </p:nvSpPr>
        <p:spPr>
          <a:xfrm>
            <a:off x="114300" y="2790825"/>
            <a:ext cx="16002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位寄存器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3" name="横卷形 54"/>
          <p:cNvSpPr/>
          <p:nvPr/>
        </p:nvSpPr>
        <p:spPr>
          <a:xfrm>
            <a:off x="6300788" y="1844675"/>
            <a:ext cx="1727200" cy="576263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0160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spcAft>
                <a:spcPts val="0"/>
              </a:spcAft>
            </a:pPr>
            <a:r>
              <a:rPr lang="zh-CN" altLang="en-US" b="1" dirty="0">
                <a:sym typeface="+mn-ea"/>
              </a:rPr>
              <a:t>数据寄存器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7464" name="横卷形 55"/>
          <p:cNvSpPr/>
          <p:nvPr/>
        </p:nvSpPr>
        <p:spPr>
          <a:xfrm>
            <a:off x="6443663" y="3500438"/>
            <a:ext cx="1944687" cy="9366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0160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spcAft>
                <a:spcPts val="0"/>
              </a:spcAft>
            </a:pPr>
            <a:r>
              <a:rPr lang="zh-CN" altLang="en-US" b="1" dirty="0">
                <a:sym typeface="+mn-ea"/>
              </a:rPr>
              <a:t>指针类寄存器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ym typeface="+mn-ea"/>
              </a:rPr>
              <a:t>变址寄存器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3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3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3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3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>
                                            <p:txEl>
                                              <p:charRg st="5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93">
                                            <p:txEl>
                                              <p:charRg st="5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93">
                                            <p:txEl>
                                              <p:charRg st="5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9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9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94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94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94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94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charRg st="6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94">
                                            <p:txEl>
                                              <p:charRg st="6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94">
                                            <p:txEl>
                                              <p:charRg st="6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9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95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719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7196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7196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7196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72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 build="p"/>
      <p:bldP spid="7194" grpId="0" build="p"/>
      <p:bldP spid="7195" grpId="0" build="p"/>
      <p:bldP spid="7196" grpId="0" build="p"/>
      <p:bldP spid="7207" grpId="0" build="p"/>
      <p:bldP spid="7210" grpId="0" build="p"/>
      <p:bldP spid="72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/>
          <p:nvPr/>
        </p:nvSpPr>
        <p:spPr>
          <a:xfrm>
            <a:off x="2411413" y="115888"/>
            <a:ext cx="4589145" cy="349250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表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2-1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通用寄存器的用法特定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9275"/>
            <a:ext cx="9144000" cy="6265863"/>
          </a:xfrm>
          <a:prstGeom prst="rect">
            <a:avLst/>
          </a:prstGeom>
          <a:noFill/>
          <a:ln w="10160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4"/>
          <p:cNvSpPr txBox="1"/>
          <p:nvPr/>
        </p:nvSpPr>
        <p:spPr>
          <a:xfrm>
            <a:off x="990600" y="228600"/>
            <a:ext cx="74676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lang="zh-CN" altLang="zh-CN" sz="16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5"/>
          <p:cNvSpPr txBox="1"/>
          <p:nvPr/>
        </p:nvSpPr>
        <p:spPr>
          <a:xfrm>
            <a:off x="533400" y="152400"/>
            <a:ext cx="79248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  <a:buChar char="•"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标志寄存器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0" name="Rectangle 6"/>
          <p:cNvSpPr/>
          <p:nvPr/>
        </p:nvSpPr>
        <p:spPr>
          <a:xfrm>
            <a:off x="533400" y="685800"/>
            <a:ext cx="8001000" cy="4572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sm" len="sm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1" name="Line 7"/>
          <p:cNvSpPr/>
          <p:nvPr/>
        </p:nvSpPr>
        <p:spPr>
          <a:xfrm>
            <a:off x="41910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62" name="Line 8"/>
          <p:cNvSpPr/>
          <p:nvPr/>
        </p:nvSpPr>
        <p:spPr>
          <a:xfrm>
            <a:off x="48006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63" name="Line 9"/>
          <p:cNvSpPr/>
          <p:nvPr/>
        </p:nvSpPr>
        <p:spPr>
          <a:xfrm>
            <a:off x="53340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64" name="Line 10"/>
          <p:cNvSpPr/>
          <p:nvPr/>
        </p:nvSpPr>
        <p:spPr>
          <a:xfrm>
            <a:off x="58674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65" name="Line 11"/>
          <p:cNvSpPr/>
          <p:nvPr/>
        </p:nvSpPr>
        <p:spPr>
          <a:xfrm>
            <a:off x="64008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66" name="Line 12"/>
          <p:cNvSpPr/>
          <p:nvPr/>
        </p:nvSpPr>
        <p:spPr>
          <a:xfrm>
            <a:off x="69342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67" name="Line 13"/>
          <p:cNvSpPr/>
          <p:nvPr/>
        </p:nvSpPr>
        <p:spPr>
          <a:xfrm>
            <a:off x="74676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68" name="Line 14"/>
          <p:cNvSpPr/>
          <p:nvPr/>
        </p:nvSpPr>
        <p:spPr>
          <a:xfrm>
            <a:off x="80010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69" name="Line 15"/>
          <p:cNvSpPr/>
          <p:nvPr/>
        </p:nvSpPr>
        <p:spPr>
          <a:xfrm>
            <a:off x="31242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70" name="Line 16"/>
          <p:cNvSpPr/>
          <p:nvPr/>
        </p:nvSpPr>
        <p:spPr>
          <a:xfrm>
            <a:off x="36576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71" name="Line 17"/>
          <p:cNvSpPr/>
          <p:nvPr/>
        </p:nvSpPr>
        <p:spPr>
          <a:xfrm>
            <a:off x="25908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72" name="Line 18"/>
          <p:cNvSpPr/>
          <p:nvPr/>
        </p:nvSpPr>
        <p:spPr>
          <a:xfrm>
            <a:off x="2057400" y="685800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73" name="Text Box 19"/>
          <p:cNvSpPr txBox="1"/>
          <p:nvPr/>
        </p:nvSpPr>
        <p:spPr>
          <a:xfrm>
            <a:off x="533400" y="777875"/>
            <a:ext cx="7996238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808080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sz="1600" b="1" dirty="0">
                <a:solidFill>
                  <a:srgbClr val="006666"/>
                </a:solidFill>
                <a:latin typeface="Times New Roman" panose="02020603050405020304" pitchFamily="18" charset="0"/>
              </a:rPr>
              <a:t>OF</a:t>
            </a:r>
            <a:r>
              <a:rPr lang="en-US" altLang="zh-CN" sz="1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DF 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      TF      </a:t>
            </a:r>
            <a:r>
              <a:rPr lang="en-US" altLang="zh-CN" sz="1600" b="1" dirty="0">
                <a:solidFill>
                  <a:srgbClr val="006666"/>
                </a:solidFill>
                <a:latin typeface="Times New Roman" panose="02020603050405020304" pitchFamily="18" charset="0"/>
              </a:rPr>
              <a:t>SF      ZF                AF                 PF              CF</a:t>
            </a:r>
            <a:endParaRPr lang="en-US" altLang="zh-CN" sz="1600" b="1" dirty="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2" name="Text Box 20"/>
          <p:cNvSpPr txBox="1"/>
          <p:nvPr/>
        </p:nvSpPr>
        <p:spPr>
          <a:xfrm>
            <a:off x="628650" y="1455738"/>
            <a:ext cx="8515350" cy="31832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进位标志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Carry Flag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当结果的最高位产生一个进位或借位，则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CF=1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CF=0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溢出标志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Overflow Flag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在算术运算中，带符号数的运算结果超出了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位或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位  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                             带符号数能表达的范围，则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OF=1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OF=0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                              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位（字节）运算     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--128 —— +127</a:t>
            </a:r>
            <a:endParaRPr lang="en-US" altLang="zh-CN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                              16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位（字） 运算      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--32768 —— +32767</a:t>
            </a:r>
            <a:endParaRPr lang="en-US" altLang="zh-CN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符号标志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Sign Flag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 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结果的最高位（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D15 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D7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）为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SF=1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 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SF=0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零标志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Zero Flag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 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若运算的结果为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ZF=1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ZF=0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奇偶标志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Parity Flag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 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若结果低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位中‘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1’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的个数为偶数，则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PF=1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，否则，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PF=0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辅助进位标志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A(Auxiliary Flag)—— 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在字节操作时，由低半字节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向高半字节，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                 字操作时低字节向高字节由进位或借位，则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AF=1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AF=0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方向 标志（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Direction Flag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 DF=1 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，串操作时地址自动减量，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DF=0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，串操作时地址自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                            动增量。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中断允许标志（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Interrupt—enable Flag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 IF=1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，则允许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接收外部的中断请求，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                                                   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IF=0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，则屏蔽外部中断请求。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50"/>
              </a:spcBef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追踪标志（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Trace Flag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 TF=1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，使处理进入单步方式，以便于调试。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Line 21"/>
          <p:cNvSpPr/>
          <p:nvPr/>
        </p:nvSpPr>
        <p:spPr>
          <a:xfrm>
            <a:off x="647700" y="1600200"/>
            <a:ext cx="1588" cy="2590800"/>
          </a:xfrm>
          <a:prstGeom prst="line">
            <a:avLst/>
          </a:prstGeom>
          <a:ln w="12700" cap="flat" cmpd="sng">
            <a:solidFill>
              <a:srgbClr val="CC66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76" name="Line 22"/>
          <p:cNvSpPr/>
          <p:nvPr/>
        </p:nvSpPr>
        <p:spPr>
          <a:xfrm flipV="1">
            <a:off x="647700" y="1498600"/>
            <a:ext cx="152400" cy="101600"/>
          </a:xfrm>
          <a:prstGeom prst="line">
            <a:avLst/>
          </a:prstGeom>
          <a:ln w="12700" cap="flat" cmpd="sng">
            <a:solidFill>
              <a:srgbClr val="CC33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77" name="Line 23"/>
          <p:cNvSpPr/>
          <p:nvPr/>
        </p:nvSpPr>
        <p:spPr>
          <a:xfrm>
            <a:off x="647700" y="4191000"/>
            <a:ext cx="152400" cy="88900"/>
          </a:xfrm>
          <a:prstGeom prst="line">
            <a:avLst/>
          </a:prstGeom>
          <a:ln w="12700" cap="flat" cmpd="sng">
            <a:solidFill>
              <a:srgbClr val="CC33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78" name="Line 24"/>
          <p:cNvSpPr/>
          <p:nvPr/>
        </p:nvSpPr>
        <p:spPr>
          <a:xfrm>
            <a:off x="666750" y="4852988"/>
            <a:ext cx="1588" cy="1219200"/>
          </a:xfrm>
          <a:prstGeom prst="line">
            <a:avLst/>
          </a:prstGeom>
          <a:ln w="12700" cap="flat" cmpd="sng">
            <a:solidFill>
              <a:srgbClr val="CC33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79" name="Line 25"/>
          <p:cNvSpPr/>
          <p:nvPr/>
        </p:nvSpPr>
        <p:spPr>
          <a:xfrm flipV="1">
            <a:off x="666750" y="4751388"/>
            <a:ext cx="152400" cy="101600"/>
          </a:xfrm>
          <a:prstGeom prst="line">
            <a:avLst/>
          </a:prstGeom>
          <a:ln w="12700" cap="flat" cmpd="sng">
            <a:solidFill>
              <a:srgbClr val="CC33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80" name="Line 26"/>
          <p:cNvSpPr/>
          <p:nvPr/>
        </p:nvSpPr>
        <p:spPr>
          <a:xfrm>
            <a:off x="666750" y="6072188"/>
            <a:ext cx="152400" cy="88900"/>
          </a:xfrm>
          <a:prstGeom prst="line">
            <a:avLst/>
          </a:prstGeom>
          <a:ln w="12700" cap="flat" cmpd="sng">
            <a:solidFill>
              <a:srgbClr val="CC33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9481" name="Text Box 27"/>
          <p:cNvSpPr txBox="1"/>
          <p:nvPr/>
        </p:nvSpPr>
        <p:spPr>
          <a:xfrm>
            <a:off x="266700" y="1524000"/>
            <a:ext cx="457200" cy="13481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lang="en-US" altLang="zh-CN" sz="1600" b="1" dirty="0">
              <a:solidFill>
                <a:srgbClr val="006666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状</a:t>
            </a:r>
            <a:endParaRPr lang="zh-CN" altLang="en-US" sz="16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态</a:t>
            </a:r>
            <a:endParaRPr lang="zh-CN" altLang="en-US" sz="16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标</a:t>
            </a:r>
            <a:endParaRPr lang="zh-CN" altLang="en-US" sz="16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</a:pPr>
            <a:r>
              <a:rPr lang="zh-CN" altLang="en-US" sz="1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志</a:t>
            </a:r>
            <a:endParaRPr lang="zh-CN" altLang="en-US" sz="16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2" name="Text Box 28"/>
          <p:cNvSpPr txBox="1"/>
          <p:nvPr/>
        </p:nvSpPr>
        <p:spPr>
          <a:xfrm>
            <a:off x="250825" y="4365625"/>
            <a:ext cx="457200" cy="13481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lang="en-US" altLang="zh-CN" sz="1600" b="1" dirty="0">
              <a:solidFill>
                <a:srgbClr val="006666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控</a:t>
            </a:r>
            <a:endParaRPr lang="zh-CN" altLang="en-US" sz="16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制</a:t>
            </a:r>
            <a:endParaRPr lang="zh-CN" altLang="en-US" sz="16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标</a:t>
            </a:r>
            <a:endParaRPr lang="zh-CN" altLang="en-US" sz="16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</a:pPr>
            <a:r>
              <a:rPr lang="zh-CN" altLang="en-US" sz="1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志</a:t>
            </a:r>
            <a:endParaRPr lang="zh-CN" altLang="en-US" sz="16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12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5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212">
                                            <p:txEl>
                                              <p:charRg st="51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10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212">
                                            <p:txEl>
                                              <p:charRg st="102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18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212">
                                            <p:txEl>
                                              <p:charRg st="188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277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212">
                                            <p:txEl>
                                              <p:charRg st="277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372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212">
                                            <p:txEl>
                                              <p:charRg st="372" end="4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425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212">
                                            <p:txEl>
                                              <p:charRg st="425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467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212">
                                            <p:txEl>
                                              <p:charRg st="467" end="5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521" end="5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212">
                                            <p:txEl>
                                              <p:charRg st="521" end="5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572" end="6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8212">
                                            <p:txEl>
                                              <p:charRg st="572" end="6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653" end="7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212">
                                            <p:txEl>
                                              <p:charRg st="653" end="7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708" end="7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8212">
                                            <p:txEl>
                                              <p:charRg st="708" end="7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773" end="8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8212">
                                            <p:txEl>
                                              <p:charRg st="773" end="8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828" end="9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8212">
                                            <p:txEl>
                                              <p:charRg st="828" end="9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927" end="9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212">
                                            <p:txEl>
                                              <p:charRg st="927" end="9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3"/>
          <p:cNvSpPr/>
          <p:nvPr/>
        </p:nvSpPr>
        <p:spPr>
          <a:xfrm>
            <a:off x="1042988" y="762000"/>
            <a:ext cx="7921625" cy="428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例：算术运算对标志寄存器的影响实例。（</a:t>
            </a:r>
            <a:r>
              <a:rPr lang="zh-CN" altLang="en-US" sz="2000" b="1" dirty="0">
                <a:latin typeface="Times New Roman" panose="02020603050405020304" pitchFamily="18" charset="0"/>
              </a:rPr>
              <a:t>模拟计算机运算过程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两个数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64 h(100) , 64 h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相加。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0  1  1  0  0  1  0  0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+   0  1  1  0  0  1  0  0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1  1  0   0  1  0  0  0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OF=1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（运算结果超过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127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）；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CF=0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ZF=0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SF=1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PF=0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AF=0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Line 4"/>
          <p:cNvSpPr/>
          <p:nvPr/>
        </p:nvSpPr>
        <p:spPr>
          <a:xfrm>
            <a:off x="2411413" y="2997200"/>
            <a:ext cx="273685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20484" name="AutoShape 5">
            <a:hlinkClick r:id="" action="ppaction://noaction"/>
          </p:cNvPr>
          <p:cNvSpPr/>
          <p:nvPr/>
        </p:nvSpPr>
        <p:spPr>
          <a:xfrm>
            <a:off x="8550275" y="6481763"/>
            <a:ext cx="508000" cy="260350"/>
          </a:xfrm>
          <a:prstGeom prst="actionButtonBeginning">
            <a:avLst/>
          </a:prstGeom>
          <a:solidFill>
            <a:srgbClr val="B2B2B2"/>
          </a:solidFill>
          <a:ln w="12700" cap="flat" cmpd="sng">
            <a:solidFill>
              <a:srgbClr val="5F5F5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5724525" y="1268413"/>
            <a:ext cx="3419475" cy="1350645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备注：</a:t>
            </a:r>
            <a:endParaRPr lang="zh-CN" altLang="en-US" b="1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注意区分机器数的实际意义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64h</a:t>
            </a:r>
            <a:r>
              <a:rPr lang="zh-CN" altLang="en-US" b="1" dirty="0">
                <a:latin typeface="Arial" panose="020B0604020202020204" pitchFamily="34" charset="0"/>
              </a:rPr>
              <a:t>＋</a:t>
            </a:r>
            <a:r>
              <a:rPr lang="en-US" altLang="zh-CN" b="1" dirty="0">
                <a:latin typeface="Arial" panose="020B0604020202020204" pitchFamily="34" charset="0"/>
              </a:rPr>
              <a:t>64h</a:t>
            </a:r>
            <a:r>
              <a:rPr lang="zh-CN" altLang="en-US" b="1" dirty="0"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latin typeface="Arial" panose="020B0604020202020204" pitchFamily="34" charset="0"/>
              </a:rPr>
              <a:t>C8h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/>
          <p:nvPr/>
        </p:nvSpPr>
        <p:spPr>
          <a:xfrm>
            <a:off x="5724525" y="2492375"/>
            <a:ext cx="3168650" cy="2030095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可以看成：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panose="020B0604020202020204" pitchFamily="34" charset="0"/>
              </a:rPr>
              <a:t>1)</a:t>
            </a:r>
            <a:r>
              <a:rPr lang="zh-CN" altLang="en-US" b="1" dirty="0">
                <a:latin typeface="Arial" panose="020B0604020202020204" pitchFamily="34" charset="0"/>
              </a:rPr>
              <a:t>如果表示的是无符号数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即</a:t>
            </a:r>
            <a:r>
              <a:rPr lang="en-US" altLang="zh-CN" b="1" dirty="0">
                <a:latin typeface="Arial" panose="020B0604020202020204" pitchFamily="34" charset="0"/>
              </a:rPr>
              <a:t>100</a:t>
            </a:r>
            <a:r>
              <a:rPr lang="zh-CN" altLang="en-US" b="1" dirty="0">
                <a:latin typeface="Arial" panose="020B0604020202020204" pitchFamily="34" charset="0"/>
              </a:rPr>
              <a:t>＋</a:t>
            </a:r>
            <a:r>
              <a:rPr lang="en-US" altLang="zh-CN" b="1" dirty="0">
                <a:latin typeface="Arial" panose="020B0604020202020204" pitchFamily="34" charset="0"/>
              </a:rPr>
              <a:t>100</a:t>
            </a:r>
            <a:r>
              <a:rPr lang="zh-CN" altLang="en-US" b="1" dirty="0"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latin typeface="Arial" panose="020B0604020202020204" pitchFamily="34" charset="0"/>
              </a:rPr>
              <a:t>200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位二进制无符号数的表示范围：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～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255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运算正确</a:t>
            </a:r>
            <a:endParaRPr lang="zh-CN" altLang="en-US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9224" name="Rectangle 8"/>
          <p:cNvSpPr/>
          <p:nvPr/>
        </p:nvSpPr>
        <p:spPr>
          <a:xfrm>
            <a:off x="5741988" y="4652963"/>
            <a:ext cx="3294062" cy="1476375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en-US" altLang="zh-CN" b="1" dirty="0">
                <a:latin typeface="Arial" panose="020B0604020202020204" pitchFamily="34" charset="0"/>
              </a:rPr>
              <a:t>2)</a:t>
            </a:r>
            <a:r>
              <a:rPr lang="zh-CN" altLang="en-US" b="1" dirty="0">
                <a:latin typeface="Arial" panose="020B0604020202020204" pitchFamily="34" charset="0"/>
              </a:rPr>
              <a:t>如果表示的是符号数（补码）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即</a:t>
            </a:r>
            <a:r>
              <a:rPr lang="en-US" altLang="zh-CN" b="1" dirty="0">
                <a:latin typeface="Arial" panose="020B0604020202020204" pitchFamily="34" charset="0"/>
              </a:rPr>
              <a:t>100</a:t>
            </a:r>
            <a:r>
              <a:rPr lang="zh-CN" altLang="en-US" b="1" dirty="0">
                <a:latin typeface="Arial" panose="020B0604020202020204" pitchFamily="34" charset="0"/>
              </a:rPr>
              <a:t>＋</a:t>
            </a:r>
            <a:r>
              <a:rPr lang="en-US" altLang="zh-CN" b="1" dirty="0">
                <a:latin typeface="Arial" panose="020B0604020202020204" pitchFamily="34" charset="0"/>
              </a:rPr>
              <a:t>100</a:t>
            </a:r>
            <a:r>
              <a:rPr lang="zh-CN" altLang="en-US" b="1" dirty="0">
                <a:latin typeface="Arial" panose="020B0604020202020204" pitchFamily="34" charset="0"/>
              </a:rPr>
              <a:t>＝－</a:t>
            </a:r>
            <a:r>
              <a:rPr lang="en-US" altLang="zh-CN" b="1" dirty="0">
                <a:latin typeface="Arial" panose="020B0604020202020204" pitchFamily="34" charset="0"/>
              </a:rPr>
              <a:t>56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位二进制符号数的表示范围：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－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128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～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127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运算错误</a:t>
            </a:r>
            <a:endParaRPr lang="zh-CN" altLang="en-US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3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charRg st="6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1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charRg st="114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3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charRg st="163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14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charRg st="214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4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charRg st="246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68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charRg st="268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90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charRg st="290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12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charRg st="312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33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charRg st="333" end="3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55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19">
                                            <p:txEl>
                                              <p:charRg st="355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2" grpId="0"/>
      <p:bldP spid="9223" grpId="0"/>
      <p:bldP spid="9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 noRot="1"/>
          </p:cNvSpPr>
          <p:nvPr>
            <p:ph idx="1"/>
          </p:nvPr>
        </p:nvSpPr>
        <p:spPr>
          <a:xfrm>
            <a:off x="0" y="692150"/>
            <a:ext cx="9324975" cy="5473700"/>
          </a:xfrm>
        </p:spPr>
        <p:txBody>
          <a:bodyPr vert="horz" wrap="square" lIns="91440" tIns="45720" rIns="91440" bIns="45720" anchor="t" anchorCtr="0"/>
          <a:p>
            <a:pPr eaLnBrk="1" hangingPunct="1"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指令指针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16</a:t>
            </a:r>
            <a:r>
              <a:rPr lang="zh-CN" altLang="en-US" sz="2400" dirty="0"/>
              <a:t>位专用寄存器，它指向需要去除的指令字节</a:t>
            </a:r>
            <a:endParaRPr lang="zh-CN" altLang="en-US" sz="2400" dirty="0"/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dirty="0"/>
              <a:t>     当</a:t>
            </a:r>
            <a:r>
              <a:rPr lang="en-US" altLang="zh-CN" sz="2400" dirty="0"/>
              <a:t>BIU</a:t>
            </a:r>
            <a:r>
              <a:rPr lang="zh-CN" altLang="en-US" sz="2400" dirty="0"/>
              <a:t>从内存取出一个字节指令后，</a:t>
            </a:r>
            <a:r>
              <a:rPr lang="en-US" altLang="zh-CN" sz="2400" dirty="0"/>
              <a:t>IP</a:t>
            </a:r>
            <a:r>
              <a:rPr lang="zh-CN" altLang="en-US" sz="2400" dirty="0"/>
              <a:t>自动加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程序员不能对</a:t>
            </a:r>
            <a:r>
              <a:rPr lang="en-US" altLang="zh-CN" sz="2400" dirty="0"/>
              <a:t>IP</a:t>
            </a:r>
            <a:r>
              <a:rPr lang="zh-CN" altLang="en-US" sz="2400" dirty="0"/>
              <a:t>进行存取操作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段地址寄存器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CPU</a:t>
            </a:r>
            <a:r>
              <a:rPr lang="zh-CN" altLang="zh-CN" sz="2400" dirty="0"/>
              <a:t>可通过</a:t>
            </a:r>
            <a:r>
              <a:rPr lang="en-US" altLang="zh-CN" sz="2400" dirty="0"/>
              <a:t>4</a:t>
            </a:r>
            <a:r>
              <a:rPr lang="zh-CN" altLang="zh-CN" sz="2400" dirty="0"/>
              <a:t>个段寄存器访问存储器中</a:t>
            </a:r>
            <a:r>
              <a:rPr lang="en-US" altLang="zh-CN" sz="2400" dirty="0"/>
              <a:t>4</a:t>
            </a:r>
            <a:r>
              <a:rPr lang="zh-CN" altLang="zh-CN" sz="2400" dirty="0"/>
              <a:t>个不同的段</a:t>
            </a:r>
            <a:r>
              <a:rPr lang="en-US" altLang="zh-CN" sz="2400" dirty="0"/>
              <a:t>(</a:t>
            </a:r>
            <a:r>
              <a:rPr lang="zh-CN" altLang="zh-CN" sz="2400" dirty="0"/>
              <a:t>每段</a:t>
            </a:r>
            <a:r>
              <a:rPr lang="en-US" altLang="zh-CN" sz="2400" dirty="0"/>
              <a:t>64K</a:t>
            </a:r>
            <a:r>
              <a:rPr lang="zh-CN" altLang="zh-CN" sz="2400" dirty="0"/>
              <a:t>字节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</a:rPr>
              <a:t>微机内存储器存放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类信息：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1) </a:t>
            </a:r>
            <a:r>
              <a:rPr lang="zh-CN" altLang="en-US" sz="2400" dirty="0"/>
              <a:t>代码（指令）－－  指示微处理器执行的操作          </a:t>
            </a:r>
            <a:r>
              <a:rPr lang="en-US" altLang="zh-CN" sz="2400" dirty="0"/>
              <a:t>CS</a:t>
            </a:r>
            <a:endParaRPr lang="zh-CN" altLang="en-US" sz="2400" dirty="0"/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2) </a:t>
            </a:r>
            <a:r>
              <a:rPr lang="zh-CN" altLang="en-US" sz="2400" dirty="0"/>
              <a:t>数据               －－  程序处理的对象                        </a:t>
            </a:r>
            <a:r>
              <a:rPr lang="en-US" altLang="zh-CN" sz="2400" dirty="0"/>
              <a:t>DS / ES</a:t>
            </a:r>
            <a:endParaRPr lang="zh-CN" altLang="en-US" sz="2400" dirty="0"/>
          </a:p>
          <a:p>
            <a:pPr eaLnBrk="1" hangingPunct="1">
              <a:spcBef>
                <a:spcPts val="20"/>
              </a:spcBef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3) </a:t>
            </a:r>
            <a:r>
              <a:rPr lang="zh-CN" altLang="en-US" sz="2400" dirty="0"/>
              <a:t>堆栈信息        －－  被保存的返回地址和中间结果  </a:t>
            </a:r>
            <a:r>
              <a:rPr lang="en-US" altLang="zh-CN" sz="2400" dirty="0"/>
              <a:t>SS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395288" y="692150"/>
            <a:ext cx="8540750" cy="1584325"/>
          </a:xfrm>
        </p:spPr>
        <p:txBody>
          <a:bodyPr vert="horz" wrap="square" lIns="91440" tIns="45720" rIns="91440" bIns="45720" anchor="t" anchorCtr="0"/>
          <a:p>
            <a:pPr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一、微型计算机内存结构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dirty="0"/>
              <a:t>术语：实地址方式（最大寻址空间</a:t>
            </a:r>
            <a:r>
              <a:rPr lang="en-US" altLang="zh-CN" sz="2400" dirty="0"/>
              <a:t>1M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Bef>
                <a:spcPts val="20"/>
              </a:spcBef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保护方式（程序使用虚拟地址）</a:t>
            </a:r>
            <a:endParaRPr lang="zh-CN" altLang="en-US" sz="2400" dirty="0"/>
          </a:p>
        </p:txBody>
      </p:sp>
      <p:sp>
        <p:nvSpPr>
          <p:cNvPr id="22531" name="Rectangle 4"/>
          <p:cNvSpPr>
            <a:spLocks noGrp="1" noRot="1"/>
          </p:cNvSpPr>
          <p:nvPr>
            <p:ph type="title"/>
          </p:nvPr>
        </p:nvSpPr>
        <p:spPr>
          <a:xfrm>
            <a:off x="323850" y="-1714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en-US" altLang="zh-CN" sz="3200" dirty="0">
                <a:solidFill>
                  <a:srgbClr val="FF0000"/>
                </a:solidFill>
              </a:rPr>
              <a:t>2.4 </a:t>
            </a:r>
            <a:r>
              <a:rPr lang="zh-CN" altLang="en-US" sz="3200" dirty="0">
                <a:solidFill>
                  <a:srgbClr val="FF0000"/>
                </a:solidFill>
              </a:rPr>
              <a:t>微机内存组织特点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492375"/>
            <a:ext cx="4176713" cy="4365625"/>
          </a:xfrm>
          <a:prstGeom prst="rect">
            <a:avLst/>
          </a:prstGeom>
          <a:noFill/>
          <a:ln w="101600">
            <a:noFill/>
          </a:ln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957388"/>
            <a:ext cx="5003800" cy="4900612"/>
          </a:xfrm>
          <a:prstGeom prst="rect">
            <a:avLst/>
          </a:prstGeom>
          <a:noFill/>
          <a:ln w="101600">
            <a:noFill/>
          </a:ln>
        </p:spPr>
      </p:pic>
      <p:sp>
        <p:nvSpPr>
          <p:cNvPr id="7" name="爆炸形 1 6"/>
          <p:cNvSpPr/>
          <p:nvPr/>
        </p:nvSpPr>
        <p:spPr>
          <a:xfrm>
            <a:off x="684213" y="2924175"/>
            <a:ext cx="2447925" cy="1225550"/>
          </a:xfrm>
          <a:prstGeom prst="irregularSeal1">
            <a:avLst/>
          </a:prstGeom>
          <a:solidFill>
            <a:schemeClr val="accent1"/>
          </a:solidFill>
          <a:ln w="1016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>
              <a:spcAft>
                <a:spcPts val="0"/>
              </a:spcAft>
            </a:pPr>
            <a:r>
              <a:rPr lang="zh-CN" altLang="en-US" sz="1400" b="1" dirty="0">
                <a:sym typeface="+mn-ea"/>
              </a:rPr>
              <a:t>影子内存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1400" b="1" dirty="0">
                <a:sym typeface="+mn-ea"/>
              </a:rPr>
              <a:t>Shadow RAM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7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628650" y="908050"/>
            <a:ext cx="85153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</a:rPr>
              <a:t>存储器组织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800" dirty="0"/>
              <a:t>8086</a:t>
            </a:r>
            <a:r>
              <a:rPr lang="el-GR" altLang="zh-CN" sz="2800" dirty="0">
                <a:cs typeface="Arial" panose="020B0604020202020204" pitchFamily="34" charset="0"/>
              </a:rPr>
              <a:t>μ</a:t>
            </a:r>
            <a:r>
              <a:rPr lang="en-US" altLang="zh-CN" sz="2800" dirty="0">
                <a:cs typeface="Arial" panose="020B0604020202020204" pitchFamily="34" charset="0"/>
              </a:rPr>
              <a:t>P    AB  20</a:t>
            </a:r>
            <a:r>
              <a:rPr lang="zh-CN" altLang="en-US" sz="2800" dirty="0">
                <a:cs typeface="Arial" panose="020B0604020202020204" pitchFamily="34" charset="0"/>
              </a:rPr>
              <a:t>根，可访问内存</a:t>
            </a:r>
            <a:r>
              <a:rPr lang="en-US" altLang="zh-CN" sz="2800" dirty="0">
                <a:cs typeface="Arial" panose="020B0604020202020204" pitchFamily="34" charset="0"/>
              </a:rPr>
              <a:t>1M</a:t>
            </a:r>
            <a:r>
              <a:rPr lang="zh-CN" altLang="en-US" sz="2800" dirty="0">
                <a:cs typeface="Arial" panose="020B0604020202020204" pitchFamily="34" charset="0"/>
              </a:rPr>
              <a:t>，按字节编址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cs typeface="Arial" panose="020B0604020202020204" pitchFamily="34" charset="0"/>
              </a:rPr>
              <a:t>                   地址编码：</a:t>
            </a:r>
            <a:r>
              <a:rPr lang="en-US" altLang="zh-CN" sz="2800" dirty="0">
                <a:cs typeface="Arial" panose="020B0604020202020204" pitchFamily="34" charset="0"/>
              </a:rPr>
              <a:t>00000H~FFFFFH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800" dirty="0">
                <a:cs typeface="Arial" panose="020B0604020202020204" pitchFamily="34" charset="0"/>
              </a:rPr>
              <a:t>1</a:t>
            </a:r>
            <a:r>
              <a:rPr lang="zh-CN" altLang="en-US" sz="2800" dirty="0">
                <a:cs typeface="Arial" panose="020B0604020202020204" pitchFamily="34" charset="0"/>
              </a:rPr>
              <a:t>）可访问数据类型：字节、字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800" dirty="0">
                <a:cs typeface="Arial" panose="020B0604020202020204" pitchFamily="34" charset="0"/>
              </a:rPr>
              <a:t>2</a:t>
            </a:r>
            <a:r>
              <a:rPr lang="zh-CN" altLang="en-US" sz="2800" dirty="0">
                <a:cs typeface="Arial" panose="020B0604020202020204" pitchFamily="34" charset="0"/>
              </a:rPr>
              <a:t>）字存放规则：存放在相邻单元中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cs typeface="Arial" panose="020B0604020202020204" pitchFamily="34" charset="0"/>
              </a:rPr>
              <a:t>          高字节存放在高地址单元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cs typeface="Arial" panose="020B0604020202020204" pitchFamily="34" charset="0"/>
              </a:rPr>
              <a:t>          低字节存放在低地址单元。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cs typeface="Arial" panose="020B0604020202020204" pitchFamily="34" charset="0"/>
              </a:rPr>
              <a:t>    3</a:t>
            </a:r>
            <a:r>
              <a:rPr lang="zh-CN" altLang="en-US" sz="2800" dirty="0">
                <a:cs typeface="Arial" panose="020B0604020202020204" pitchFamily="34" charset="0"/>
              </a:rPr>
              <a:t>） 规则字（对准字）、非规则字（非对准字）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例：</a:t>
            </a:r>
            <a:r>
              <a:rPr lang="en-US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4500H</a:t>
            </a:r>
            <a:r>
              <a:rPr lang="en-US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(10001H_10000H)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示意图</a:t>
            </a:r>
            <a:r>
              <a:rPr lang="zh-CN" altLang="en-US" sz="2400" dirty="0">
                <a:cs typeface="Arial" panose="020B0604020202020204" pitchFamily="34" charset="0"/>
              </a:rPr>
              <a:t>        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cs typeface="Arial" panose="020B0604020202020204" pitchFamily="34" charset="0"/>
              </a:rPr>
              <a:t> </a:t>
            </a:r>
            <a:endParaRPr lang="zh-CN" altLang="el-GR" sz="2400" dirty="0">
              <a:ea typeface="Arial" panose="020B0604020202020204" pitchFamily="34" charset="0"/>
            </a:endParaRPr>
          </a:p>
        </p:txBody>
      </p:sp>
      <p:graphicFrame>
        <p:nvGraphicFramePr>
          <p:cNvPr id="113687" name="Group 23"/>
          <p:cNvGraphicFramePr>
            <a:graphicFrameLocks noGrp="1"/>
          </p:cNvGraphicFramePr>
          <p:nvPr>
            <p:ph sz="half" idx="1"/>
          </p:nvPr>
        </p:nvGraphicFramePr>
        <p:xfrm>
          <a:off x="755650" y="4941888"/>
          <a:ext cx="4194175" cy="1828800"/>
        </p:xfrm>
        <a:graphic>
          <a:graphicData uri="http://schemas.openxmlformats.org/drawingml/2006/table">
            <a:tbl>
              <a:tblPr/>
              <a:tblGrid>
                <a:gridCol w="2097087"/>
                <a:gridCol w="2097088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地址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10000H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10001H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45H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10002H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2" name="矩形 5"/>
          <p:cNvSpPr/>
          <p:nvPr/>
        </p:nvSpPr>
        <p:spPr>
          <a:xfrm>
            <a:off x="900113" y="333375"/>
            <a:ext cx="6696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二、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8086/8088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系统的存储器组织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爆炸形 2 6"/>
          <p:cNvSpPr/>
          <p:nvPr/>
        </p:nvSpPr>
        <p:spPr>
          <a:xfrm>
            <a:off x="4284663" y="5949950"/>
            <a:ext cx="4859337" cy="908050"/>
          </a:xfrm>
          <a:prstGeom prst="irregularSeal2">
            <a:avLst/>
          </a:prstGeom>
          <a:solidFill>
            <a:schemeClr val="accent1"/>
          </a:solidFill>
          <a:ln w="1016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>
              <a:spcAft>
                <a:spcPts val="0"/>
              </a:spcAft>
            </a:pPr>
            <a:r>
              <a:rPr lang="en-US" altLang="zh-CN" b="1" dirty="0">
                <a:sym typeface="+mn-ea"/>
              </a:rPr>
              <a:t>6045H  </a:t>
            </a:r>
            <a:r>
              <a:rPr lang="zh-CN" altLang="en-US" b="1" dirty="0">
                <a:sym typeface="+mn-ea"/>
              </a:rPr>
              <a:t>非对准字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8" name="爆炸形 2 7"/>
          <p:cNvSpPr/>
          <p:nvPr/>
        </p:nvSpPr>
        <p:spPr>
          <a:xfrm>
            <a:off x="4437063" y="5157788"/>
            <a:ext cx="4859337" cy="908050"/>
          </a:xfrm>
          <a:prstGeom prst="irregularSeal2">
            <a:avLst/>
          </a:prstGeom>
          <a:solidFill>
            <a:schemeClr val="accent1"/>
          </a:solidFill>
          <a:ln w="1016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>
              <a:spcAft>
                <a:spcPts val="0"/>
              </a:spcAft>
            </a:pPr>
            <a:r>
              <a:rPr lang="en-US" altLang="zh-CN" b="1" dirty="0">
                <a:sym typeface="+mn-ea"/>
              </a:rPr>
              <a:t>4500H  </a:t>
            </a:r>
            <a:r>
              <a:rPr lang="zh-CN" altLang="en-US" b="1" dirty="0">
                <a:sym typeface="+mn-ea"/>
              </a:rPr>
              <a:t>对准字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charRg st="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4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charRg st="42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8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charRg st="8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3667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13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3667">
                                            <p:txEl>
                                              <p:charRg st="134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157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3667">
                                            <p:txEl>
                                              <p:charRg st="157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18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3667">
                                            <p:txEl>
                                              <p:charRg st="184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219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3667">
                                            <p:txEl>
                                              <p:charRg st="219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0" y="981075"/>
            <a:ext cx="8604250" cy="2735263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内存为什么要分段？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</a:rPr>
              <a:t>1) 8086</a:t>
            </a:r>
            <a:r>
              <a:rPr lang="zh-CN" altLang="en-US" sz="2000" b="1" dirty="0">
                <a:solidFill>
                  <a:srgbClr val="000000"/>
                </a:solidFill>
              </a:rPr>
              <a:t>有</a:t>
            </a:r>
            <a:r>
              <a:rPr lang="en-US" altLang="zh-CN" sz="2000" b="1" dirty="0">
                <a:solidFill>
                  <a:srgbClr val="000000"/>
                </a:solidFill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</a:rPr>
              <a:t>条地址线，它的直接寻址能力为 </a:t>
            </a:r>
            <a:r>
              <a:rPr lang="en-US" altLang="zh-CN" sz="2000" b="1" dirty="0">
                <a:solidFill>
                  <a:srgbClr val="000000"/>
                </a:solidFill>
              </a:rPr>
              <a:t>2</a:t>
            </a:r>
            <a:r>
              <a:rPr lang="en-US" altLang="zh-CN" sz="2000" b="1" baseline="30000" dirty="0">
                <a:solidFill>
                  <a:srgbClr val="000000"/>
                </a:solidFill>
              </a:rPr>
              <a:t>20</a:t>
            </a:r>
            <a:r>
              <a:rPr lang="en-US" altLang="zh-CN" sz="2000" b="1" dirty="0">
                <a:solidFill>
                  <a:srgbClr val="000000"/>
                </a:solidFill>
              </a:rPr>
              <a:t>=1M.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2) </a:t>
            </a:r>
            <a:r>
              <a:rPr lang="zh-CN" altLang="en-US" sz="2000" b="1" dirty="0">
                <a:solidFill>
                  <a:srgbClr val="000000"/>
                </a:solidFill>
              </a:rPr>
              <a:t>在</a:t>
            </a:r>
            <a:r>
              <a:rPr lang="en-US" altLang="zh-CN" sz="2000" b="1" dirty="0">
                <a:solidFill>
                  <a:srgbClr val="000000"/>
                </a:solidFill>
              </a:rPr>
              <a:t>8086</a:t>
            </a:r>
            <a:r>
              <a:rPr lang="zh-CN" altLang="en-US" sz="2000" b="1" dirty="0">
                <a:solidFill>
                  <a:srgbClr val="000000"/>
                </a:solidFill>
              </a:rPr>
              <a:t>内部，</a:t>
            </a:r>
            <a:r>
              <a:rPr lang="en-US" altLang="zh-CN" sz="2000" b="1" dirty="0">
                <a:solidFill>
                  <a:srgbClr val="000000"/>
                </a:solidFill>
              </a:rPr>
              <a:t>ALU </a:t>
            </a:r>
            <a:r>
              <a:rPr lang="zh-CN" altLang="en-US" sz="2000" b="1" dirty="0">
                <a:solidFill>
                  <a:srgbClr val="000000"/>
                </a:solidFill>
              </a:rPr>
              <a:t>能进行</a:t>
            </a:r>
            <a:r>
              <a:rPr lang="en-US" altLang="zh-CN" sz="2000" b="1" dirty="0">
                <a:solidFill>
                  <a:srgbClr val="000000"/>
                </a:solidFill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</a:rPr>
              <a:t>位的运算，有关地址寄存器是</a:t>
            </a:r>
            <a:r>
              <a:rPr lang="en-US" altLang="zh-CN" sz="2000" b="1" dirty="0">
                <a:solidFill>
                  <a:srgbClr val="000000"/>
                </a:solidFill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</a:rPr>
              <a:t>位的，因而对地址的运算也只能是</a:t>
            </a:r>
            <a:r>
              <a:rPr lang="en-US" altLang="zh-CN" sz="2000" b="1" dirty="0">
                <a:solidFill>
                  <a:srgbClr val="000000"/>
                </a:solidFill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</a:rPr>
              <a:t>位。其寻址的范围最多是</a:t>
            </a:r>
            <a:r>
              <a:rPr lang="en-US" altLang="zh-CN" sz="2000" b="1" dirty="0">
                <a:solidFill>
                  <a:srgbClr val="000000"/>
                </a:solidFill>
              </a:rPr>
              <a:t>2</a:t>
            </a:r>
            <a:r>
              <a:rPr lang="en-US" altLang="zh-CN" sz="2000" b="1" baseline="30000" dirty="0">
                <a:solidFill>
                  <a:srgbClr val="000000"/>
                </a:solidFill>
              </a:rPr>
              <a:t>16</a:t>
            </a:r>
            <a:r>
              <a:rPr lang="en-US" altLang="zh-CN" sz="2000" b="1" dirty="0">
                <a:solidFill>
                  <a:srgbClr val="000000"/>
                </a:solidFill>
              </a:rPr>
              <a:t>=64K</a:t>
            </a:r>
            <a:r>
              <a:rPr lang="zh-CN" altLang="en-US" sz="2000" b="1" dirty="0">
                <a:solidFill>
                  <a:srgbClr val="000000"/>
                </a:solidFill>
              </a:rPr>
              <a:t>。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5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因此 ，在</a:t>
            </a:r>
            <a:r>
              <a:rPr lang="en-US" altLang="zh-CN" sz="2000" b="1" dirty="0">
                <a:solidFill>
                  <a:srgbClr val="000000"/>
                </a:solidFill>
              </a:rPr>
              <a:t>8086</a:t>
            </a:r>
            <a:r>
              <a:rPr lang="zh-CN" altLang="en-US" sz="2000" b="1" dirty="0">
                <a:solidFill>
                  <a:srgbClr val="000000"/>
                </a:solidFill>
              </a:rPr>
              <a:t>中怎样形成这</a:t>
            </a:r>
            <a:r>
              <a:rPr lang="en-US" altLang="zh-CN" sz="2000" b="1" dirty="0">
                <a:solidFill>
                  <a:srgbClr val="000000"/>
                </a:solidFill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</a:rPr>
              <a:t>位的地址呢？</a:t>
            </a:r>
            <a:r>
              <a:rPr lang="en-US" altLang="zh-CN" sz="2000" b="1" dirty="0">
                <a:solidFill>
                  <a:srgbClr val="000000"/>
                </a:solidFill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分段</a:t>
            </a:r>
            <a:r>
              <a:rPr lang="zh-CN" altLang="en-US" sz="2000" b="1" dirty="0">
                <a:solidFill>
                  <a:srgbClr val="000000"/>
                </a:solidFill>
              </a:rPr>
              <a:t>！  将内存的</a:t>
            </a:r>
            <a:r>
              <a:rPr lang="en-US" altLang="zh-CN" sz="2000" b="1" dirty="0">
                <a:solidFill>
                  <a:srgbClr val="000000"/>
                </a:solidFill>
              </a:rPr>
              <a:t>1M</a:t>
            </a:r>
            <a:r>
              <a:rPr lang="zh-CN" altLang="en-US" sz="2000" b="1" dirty="0">
                <a:solidFill>
                  <a:srgbClr val="000000"/>
                </a:solidFill>
              </a:rPr>
              <a:t>字节以</a:t>
            </a:r>
            <a:r>
              <a:rPr lang="en-US" altLang="zh-CN" sz="2000" b="1" dirty="0">
                <a:solidFill>
                  <a:srgbClr val="000000"/>
                </a:solidFill>
              </a:rPr>
              <a:t>64K</a:t>
            </a:r>
            <a:r>
              <a:rPr lang="zh-CN" altLang="en-US" sz="2000" b="1" dirty="0">
                <a:solidFill>
                  <a:srgbClr val="000000"/>
                </a:solidFill>
              </a:rPr>
              <a:t>为范围。</a:t>
            </a:r>
            <a:r>
              <a:rPr lang="zh-CN" altLang="en-US" sz="1800" b="1" dirty="0">
                <a:solidFill>
                  <a:srgbClr val="000000"/>
                </a:solidFill>
              </a:rPr>
              <a:t>       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/>
          <p:nvPr/>
        </p:nvSpPr>
        <p:spPr>
          <a:xfrm>
            <a:off x="0" y="3573463"/>
            <a:ext cx="8820150" cy="23355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存储段划分原则：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段内地址是连续的，段与段之间是相互独立的；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每个段的起始地址称段的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基址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，段基址必须是能被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整除的那些地址，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即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位的段基址的低四位应当是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0000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5000"/>
              </a:lnSpc>
              <a:spcBef>
                <a:spcPts val="5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由于段起始地址的低四位为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，所以可用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位地址的高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位表示段的基址，存放在段基址寄存器中。段基址寄存器共四个：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Rectangle 6"/>
          <p:cNvSpPr>
            <a:spLocks noGrp="1" noRot="1"/>
          </p:cNvSpPr>
          <p:nvPr>
            <p:ph type="title"/>
          </p:nvPr>
        </p:nvSpPr>
        <p:spPr>
          <a:xfrm>
            <a:off x="395288" y="0"/>
            <a:ext cx="8540750" cy="11430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spcAft>
                <a:spcPts val="0"/>
              </a:spcAft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</a:rPr>
              <a:t>存储器的分段和物理地址的形成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11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49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2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charRg st="126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charRg st="11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3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charRg st="3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0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244">
                                            <p:txEl>
                                              <p:charRg st="107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Line 1026"/>
          <p:cNvSpPr/>
          <p:nvPr/>
        </p:nvSpPr>
        <p:spPr>
          <a:xfrm flipH="1">
            <a:off x="5799138" y="1590675"/>
            <a:ext cx="538162" cy="20955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3" name="Rectangle 1027"/>
          <p:cNvSpPr/>
          <p:nvPr/>
        </p:nvSpPr>
        <p:spPr>
          <a:xfrm>
            <a:off x="7450138" y="3200400"/>
            <a:ext cx="184150" cy="274638"/>
          </a:xfrm>
          <a:prstGeom prst="rect">
            <a:avLst/>
          </a:prstGeom>
          <a:solidFill>
            <a:srgbClr val="B2B2B2"/>
          </a:solidFill>
          <a:ln w="12700">
            <a:noFill/>
          </a:ln>
          <a:effectLst>
            <a:prstShdw prst="shdw17" dist="17961" dir="13499999">
              <a:srgbClr val="6B6B6B"/>
            </a:prstShdw>
          </a:effectLst>
        </p:spPr>
        <p:txBody>
          <a:bodyPr wrap="none" anchor="ctr" anchorCtr="0">
            <a:spAutoFit/>
          </a:bodyPr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endParaRPr lang="zh-CN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Line 1028"/>
          <p:cNvSpPr/>
          <p:nvPr/>
        </p:nvSpPr>
        <p:spPr>
          <a:xfrm>
            <a:off x="7056438" y="682625"/>
            <a:ext cx="944562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5" name="Line 1029"/>
          <p:cNvSpPr/>
          <p:nvPr/>
        </p:nvSpPr>
        <p:spPr>
          <a:xfrm>
            <a:off x="7056438" y="892175"/>
            <a:ext cx="944562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6" name="Line 1030"/>
          <p:cNvSpPr/>
          <p:nvPr/>
        </p:nvSpPr>
        <p:spPr>
          <a:xfrm>
            <a:off x="7061200" y="1101725"/>
            <a:ext cx="94456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7" name="Line 1031"/>
          <p:cNvSpPr/>
          <p:nvPr/>
        </p:nvSpPr>
        <p:spPr>
          <a:xfrm>
            <a:off x="7054850" y="1590675"/>
            <a:ext cx="94456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8" name="Line 1032"/>
          <p:cNvSpPr/>
          <p:nvPr/>
        </p:nvSpPr>
        <p:spPr>
          <a:xfrm>
            <a:off x="7061200" y="5935663"/>
            <a:ext cx="94456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9" name="Line 1033"/>
          <p:cNvSpPr/>
          <p:nvPr/>
        </p:nvSpPr>
        <p:spPr>
          <a:xfrm>
            <a:off x="7056438" y="5680075"/>
            <a:ext cx="944562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0" name="Line 1034"/>
          <p:cNvSpPr/>
          <p:nvPr/>
        </p:nvSpPr>
        <p:spPr>
          <a:xfrm>
            <a:off x="7061200" y="5391150"/>
            <a:ext cx="94456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1" name="Line 1035"/>
          <p:cNvSpPr/>
          <p:nvPr/>
        </p:nvSpPr>
        <p:spPr>
          <a:xfrm>
            <a:off x="7070725" y="1335088"/>
            <a:ext cx="94456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2" name="Line 1036"/>
          <p:cNvSpPr/>
          <p:nvPr/>
        </p:nvSpPr>
        <p:spPr>
          <a:xfrm>
            <a:off x="6089650" y="465138"/>
            <a:ext cx="0" cy="2249487"/>
          </a:xfrm>
          <a:prstGeom prst="line">
            <a:avLst/>
          </a:prstGeom>
          <a:ln w="101600" cap="flat" cmpd="tri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3" name="Line 1037"/>
          <p:cNvSpPr/>
          <p:nvPr/>
        </p:nvSpPr>
        <p:spPr>
          <a:xfrm>
            <a:off x="6061075" y="2657475"/>
            <a:ext cx="1023938" cy="0"/>
          </a:xfrm>
          <a:prstGeom prst="line">
            <a:avLst/>
          </a:prstGeom>
          <a:ln w="101600" cap="flat" cmpd="tri">
            <a:solidFill>
              <a:srgbClr val="5F5F5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4" name="Text Box 1038"/>
          <p:cNvSpPr txBox="1"/>
          <p:nvPr/>
        </p:nvSpPr>
        <p:spPr>
          <a:xfrm>
            <a:off x="5678488" y="1573213"/>
            <a:ext cx="438150" cy="2755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20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5" name="Text Box 1039"/>
          <p:cNvSpPr txBox="1"/>
          <p:nvPr/>
        </p:nvSpPr>
        <p:spPr>
          <a:xfrm>
            <a:off x="4865688" y="2914650"/>
            <a:ext cx="2000250" cy="466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000" b="1" baseline="30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20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=FFFFF h+1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   =1M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16" name="Rectangle 1040"/>
          <p:cNvSpPr/>
          <p:nvPr/>
        </p:nvSpPr>
        <p:spPr>
          <a:xfrm>
            <a:off x="7054850" y="465138"/>
            <a:ext cx="944563" cy="5732462"/>
          </a:xfrm>
          <a:prstGeom prst="rect">
            <a:avLst/>
          </a:prstGeom>
          <a:solidFill>
            <a:srgbClr val="B2B2B2"/>
          </a:solidFill>
          <a:ln w="12700" cap="flat" cmpd="sng">
            <a:solidFill>
              <a:srgbClr val="5F5F5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17" name="Text Box 1041"/>
          <p:cNvSpPr txBox="1"/>
          <p:nvPr/>
        </p:nvSpPr>
        <p:spPr>
          <a:xfrm>
            <a:off x="7966075" y="490538"/>
            <a:ext cx="1192213" cy="676275"/>
          </a:xfrm>
          <a:prstGeom prst="rect">
            <a:avLst/>
          </a:prstGeom>
          <a:noFill/>
          <a:ln w="12700">
            <a:noFill/>
          </a:ln>
        </p:spPr>
        <p:txBody>
          <a:bodyPr tIns="82800" bIns="82800">
            <a:spAutoFit/>
          </a:bodyPr>
          <a:p>
            <a:pPr eaLnBrk="0" hangingPunct="0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FFFFF h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FFFFE h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FFFFD h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</a:pP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FFFFC h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8" name="Text Box 1042"/>
          <p:cNvSpPr txBox="1"/>
          <p:nvPr/>
        </p:nvSpPr>
        <p:spPr>
          <a:xfrm>
            <a:off x="7980363" y="5172075"/>
            <a:ext cx="938530" cy="79629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00001 h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00000 h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9" name="Line 1043"/>
          <p:cNvSpPr/>
          <p:nvPr/>
        </p:nvSpPr>
        <p:spPr>
          <a:xfrm>
            <a:off x="7054850" y="682625"/>
            <a:ext cx="94456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0" name="Line 1044"/>
          <p:cNvSpPr/>
          <p:nvPr/>
        </p:nvSpPr>
        <p:spPr>
          <a:xfrm>
            <a:off x="7054850" y="935038"/>
            <a:ext cx="960438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1" name="Line 1045"/>
          <p:cNvSpPr/>
          <p:nvPr/>
        </p:nvSpPr>
        <p:spPr>
          <a:xfrm>
            <a:off x="7054850" y="1173163"/>
            <a:ext cx="92551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2" name="Line 1046"/>
          <p:cNvSpPr/>
          <p:nvPr/>
        </p:nvSpPr>
        <p:spPr>
          <a:xfrm>
            <a:off x="7064375" y="1425575"/>
            <a:ext cx="92551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3" name="Line 1047"/>
          <p:cNvSpPr/>
          <p:nvPr/>
        </p:nvSpPr>
        <p:spPr>
          <a:xfrm>
            <a:off x="7070725" y="5657850"/>
            <a:ext cx="92551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4" name="Line 1048"/>
          <p:cNvSpPr/>
          <p:nvPr/>
        </p:nvSpPr>
        <p:spPr>
          <a:xfrm>
            <a:off x="7051675" y="5924550"/>
            <a:ext cx="92551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5" name="Line 1049"/>
          <p:cNvSpPr/>
          <p:nvPr/>
        </p:nvSpPr>
        <p:spPr>
          <a:xfrm>
            <a:off x="7548563" y="2293938"/>
            <a:ext cx="0" cy="638175"/>
          </a:xfrm>
          <a:prstGeom prst="line">
            <a:avLst/>
          </a:prstGeom>
          <a:ln w="12700" cap="flat" cmpd="sng">
            <a:solidFill>
              <a:srgbClr val="5F5F5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5626" name="Rectangle 1050"/>
          <p:cNvSpPr/>
          <p:nvPr/>
        </p:nvSpPr>
        <p:spPr>
          <a:xfrm>
            <a:off x="2144713" y="3103563"/>
            <a:ext cx="973137" cy="2776537"/>
          </a:xfrm>
          <a:prstGeom prst="rect">
            <a:avLst/>
          </a:prstGeom>
          <a:solidFill>
            <a:srgbClr val="B2B2B2"/>
          </a:solidFill>
          <a:ln w="12700" cap="flat" cmpd="sng">
            <a:solidFill>
              <a:srgbClr val="5F5F5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27" name="Line 1051"/>
          <p:cNvSpPr/>
          <p:nvPr/>
        </p:nvSpPr>
        <p:spPr>
          <a:xfrm>
            <a:off x="7065963" y="4752975"/>
            <a:ext cx="900112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8" name="Line 1052"/>
          <p:cNvSpPr/>
          <p:nvPr/>
        </p:nvSpPr>
        <p:spPr>
          <a:xfrm>
            <a:off x="7089775" y="5005388"/>
            <a:ext cx="900113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9" name="Text Box 1053"/>
          <p:cNvSpPr txBox="1"/>
          <p:nvPr/>
        </p:nvSpPr>
        <p:spPr>
          <a:xfrm>
            <a:off x="7958138" y="4781550"/>
            <a:ext cx="1200150" cy="2571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0FFFF h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0" name="Line 1054"/>
          <p:cNvSpPr/>
          <p:nvPr/>
        </p:nvSpPr>
        <p:spPr>
          <a:xfrm>
            <a:off x="3117850" y="2293938"/>
            <a:ext cx="3748088" cy="2459037"/>
          </a:xfrm>
          <a:prstGeom prst="line">
            <a:avLst/>
          </a:prstGeom>
          <a:ln w="127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31" name="Line 1055"/>
          <p:cNvSpPr/>
          <p:nvPr/>
        </p:nvSpPr>
        <p:spPr>
          <a:xfrm>
            <a:off x="2757488" y="6230938"/>
            <a:ext cx="4294187" cy="0"/>
          </a:xfrm>
          <a:prstGeom prst="line">
            <a:avLst/>
          </a:prstGeom>
          <a:ln w="127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32" name="Line 1056"/>
          <p:cNvSpPr/>
          <p:nvPr/>
        </p:nvSpPr>
        <p:spPr>
          <a:xfrm>
            <a:off x="1255713" y="2657475"/>
            <a:ext cx="0" cy="1595438"/>
          </a:xfrm>
          <a:prstGeom prst="line">
            <a:avLst/>
          </a:prstGeom>
          <a:ln w="76200" cap="flat" cmpd="tri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33" name="Line 1057"/>
          <p:cNvSpPr/>
          <p:nvPr/>
        </p:nvSpPr>
        <p:spPr>
          <a:xfrm>
            <a:off x="1255713" y="4224338"/>
            <a:ext cx="889000" cy="0"/>
          </a:xfrm>
          <a:prstGeom prst="line">
            <a:avLst/>
          </a:prstGeom>
          <a:ln w="76200" cap="flat" cmpd="tri">
            <a:solidFill>
              <a:srgbClr val="5F5F5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34" name="Line 1058"/>
          <p:cNvSpPr/>
          <p:nvPr/>
        </p:nvSpPr>
        <p:spPr>
          <a:xfrm flipH="1">
            <a:off x="1009650" y="3475038"/>
            <a:ext cx="449263" cy="185737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35" name="Text Box 1059"/>
          <p:cNvSpPr txBox="1"/>
          <p:nvPr/>
        </p:nvSpPr>
        <p:spPr>
          <a:xfrm>
            <a:off x="642938" y="3460750"/>
            <a:ext cx="412750" cy="2571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16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6" name="Text Box 1060"/>
          <p:cNvSpPr txBox="1"/>
          <p:nvPr/>
        </p:nvSpPr>
        <p:spPr>
          <a:xfrm>
            <a:off x="88900" y="4546600"/>
            <a:ext cx="1768475" cy="466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16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=FFFF h+1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    =64K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7" name="Text Box 1061"/>
          <p:cNvSpPr txBox="1"/>
          <p:nvPr/>
        </p:nvSpPr>
        <p:spPr>
          <a:xfrm>
            <a:off x="3111500" y="3194050"/>
            <a:ext cx="951230" cy="21653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FFFF h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FFFE h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FFFD h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0001 h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0000 h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8" name="Line 1062"/>
          <p:cNvSpPr/>
          <p:nvPr/>
        </p:nvSpPr>
        <p:spPr>
          <a:xfrm>
            <a:off x="2144713" y="3417888"/>
            <a:ext cx="966787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39" name="Line 1063"/>
          <p:cNvSpPr/>
          <p:nvPr/>
        </p:nvSpPr>
        <p:spPr>
          <a:xfrm>
            <a:off x="2154238" y="3698875"/>
            <a:ext cx="966787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40" name="Line 1064"/>
          <p:cNvSpPr/>
          <p:nvPr/>
        </p:nvSpPr>
        <p:spPr>
          <a:xfrm>
            <a:off x="2149475" y="3979863"/>
            <a:ext cx="966788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41" name="Line 1065"/>
          <p:cNvSpPr/>
          <p:nvPr/>
        </p:nvSpPr>
        <p:spPr>
          <a:xfrm>
            <a:off x="2144713" y="5272088"/>
            <a:ext cx="966787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42" name="Line 1066"/>
          <p:cNvSpPr/>
          <p:nvPr/>
        </p:nvSpPr>
        <p:spPr>
          <a:xfrm>
            <a:off x="2154238" y="5567363"/>
            <a:ext cx="966787" cy="0"/>
          </a:xfrm>
          <a:prstGeom prst="line">
            <a:avLst/>
          </a:prstGeom>
          <a:ln w="1270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43" name="AutoShape 1067">
            <a:hlinkClick r:id="" action="ppaction://noaction"/>
          </p:cNvPr>
          <p:cNvSpPr/>
          <p:nvPr/>
        </p:nvSpPr>
        <p:spPr>
          <a:xfrm>
            <a:off x="8623300" y="6481763"/>
            <a:ext cx="434975" cy="260350"/>
          </a:xfrm>
          <a:prstGeom prst="actionButtonBeginning">
            <a:avLst/>
          </a:prstGeom>
          <a:solidFill>
            <a:srgbClr val="B2B2B2"/>
          </a:solidFill>
          <a:ln w="12700" cap="flat" cmpd="sng">
            <a:solidFill>
              <a:srgbClr val="5F5F5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44" name="Text Box 1068"/>
          <p:cNvSpPr txBox="1"/>
          <p:nvPr/>
        </p:nvSpPr>
        <p:spPr>
          <a:xfrm>
            <a:off x="1835150" y="4365625"/>
            <a:ext cx="251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逻辑地址空间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5" name="Text Box 1069"/>
          <p:cNvSpPr txBox="1"/>
          <p:nvPr/>
        </p:nvSpPr>
        <p:spPr>
          <a:xfrm>
            <a:off x="6400800" y="1773238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物理地址空间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51" name="Rectangle 1071"/>
          <p:cNvSpPr/>
          <p:nvPr/>
        </p:nvSpPr>
        <p:spPr>
          <a:xfrm>
            <a:off x="0" y="190500"/>
            <a:ext cx="6337300" cy="21590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marL="342900" indent="-342900" eaLnBrk="0" hangingPunct="0">
              <a:spcBef>
                <a:spcPct val="5000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逻辑地址</a:t>
            </a:r>
            <a:r>
              <a:rPr lang="zh-CN" altLang="en-US" sz="2000" b="1" dirty="0">
                <a:latin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</a:rPr>
              <a:t>LA</a:t>
            </a:r>
            <a:r>
              <a:rPr lang="zh-CN" altLang="en-US" sz="2000" b="1" dirty="0">
                <a:latin typeface="Arial" panose="020B0604020202020204" pitchFamily="34" charset="0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形式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 段地址：有效地址（偏移地址）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LA: 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2000H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0001H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地址转换公式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物理地址（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PA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=  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段地址*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16+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偏移地址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   PA</a:t>
            </a:r>
            <a:r>
              <a:rPr lang="zh-CN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20001H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5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       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60000"/>
              </a:lnSpc>
              <a:spcBef>
                <a:spcPct val="50000"/>
              </a:spcBef>
              <a:buChar char="•"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7" name="Text Box 1072"/>
          <p:cNvSpPr txBox="1"/>
          <p:nvPr/>
        </p:nvSpPr>
        <p:spPr>
          <a:xfrm>
            <a:off x="191770" y="5441315"/>
            <a:ext cx="20875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3399"/>
                </a:solidFill>
                <a:latin typeface="Arial" panose="020B0604020202020204" pitchFamily="34" charset="0"/>
              </a:rPr>
              <a:t>段地址 </a:t>
            </a:r>
            <a:r>
              <a:rPr lang="en-US" altLang="zh-CN" b="1" dirty="0">
                <a:solidFill>
                  <a:srgbClr val="FF3399"/>
                </a:solidFill>
                <a:latin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FF3399"/>
                </a:solidFill>
                <a:latin typeface="Arial" panose="020B0604020202020204" pitchFamily="34" charset="0"/>
              </a:rPr>
              <a:t>000h</a:t>
            </a:r>
            <a:endParaRPr lang="en-US" altLang="zh-CN" b="1" dirty="0">
              <a:solidFill>
                <a:srgbClr val="FF3399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4360" y="2833370"/>
            <a:ext cx="1139825" cy="1511935"/>
          </a:xfrm>
          <a:prstGeom prst="rect">
            <a:avLst/>
          </a:prstGeom>
          <a:noFill/>
          <a:ln w="1016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1042"/>
          <p:cNvSpPr txBox="1"/>
          <p:nvPr/>
        </p:nvSpPr>
        <p:spPr>
          <a:xfrm>
            <a:off x="8107363" y="3289935"/>
            <a:ext cx="938530" cy="79629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20001 h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50000"/>
              </a:lnSpc>
              <a:spcBef>
                <a:spcPts val="50"/>
              </a:spcBef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20000 h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1053"/>
          <p:cNvSpPr txBox="1"/>
          <p:nvPr/>
        </p:nvSpPr>
        <p:spPr>
          <a:xfrm>
            <a:off x="8085138" y="2899410"/>
            <a:ext cx="1200150" cy="2571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2FFFF h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0560" y="3789045"/>
            <a:ext cx="1080135" cy="215900"/>
          </a:xfrm>
          <a:prstGeom prst="rect">
            <a:avLst/>
          </a:prstGeom>
          <a:solidFill>
            <a:srgbClr val="FF0000"/>
          </a:solidFill>
          <a:ln w="1016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8195" y="5296535"/>
            <a:ext cx="1080135" cy="240030"/>
          </a:xfrm>
          <a:prstGeom prst="rect">
            <a:avLst/>
          </a:prstGeom>
          <a:solidFill>
            <a:srgbClr val="FF0000"/>
          </a:solidFill>
          <a:ln w="1016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70" y="2800350"/>
            <a:ext cx="4681220" cy="3430905"/>
          </a:xfrm>
          <a:prstGeom prst="rect">
            <a:avLst/>
          </a:prstGeom>
          <a:solidFill>
            <a:schemeClr val="bg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1" grpId="0"/>
      <p:bldP spid="2" grpId="1" animBg="1"/>
      <p:bldP spid="3" grpId="1" animBg="1"/>
      <p:bldP spid="3" grpId="2" bldLvl="0" animBg="1"/>
      <p:bldP spid="25637" grpId="0"/>
      <p:bldP spid="25647" grpId="0"/>
      <p:bldP spid="2" grpId="2" animBg="1"/>
      <p:bldP spid="5" grpId="0"/>
      <p:bldP spid="4" grpId="0"/>
      <p:bldP spid="6" grpId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0" y="0"/>
            <a:ext cx="9144000" cy="543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教学内容及教学方法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36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学时）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Intel x86</a:t>
            </a:r>
            <a:r>
              <a:rPr lang="zh-CN" altLang="en-US" sz="2000" b="1" dirty="0">
                <a:latin typeface="Times New Roman" panose="02020603050405020304" pitchFamily="18" charset="0"/>
              </a:rPr>
              <a:t>微处理器内部结构；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BIU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EU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的功能、组成及动作协调；（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先总后分的方式强调内部结构特点）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8086/8088</a:t>
            </a:r>
            <a:r>
              <a:rPr lang="zh-CN" altLang="en-US" sz="2000" b="1" dirty="0">
                <a:latin typeface="Times New Roman" panose="02020603050405020304" pitchFamily="18" charset="0"/>
              </a:rPr>
              <a:t>的编程结构；（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从使用需要引出片内寄存器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地址形成方式（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Flash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动画模拟其工作过程；举例法讲解地址转换方法）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教学目标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</a:rPr>
              <a:t>了解</a:t>
            </a:r>
            <a:r>
              <a:rPr lang="en-US" altLang="zh-CN" sz="2000" b="1" dirty="0">
                <a:latin typeface="Times New Roman" panose="02020603050405020304" pitchFamily="18" charset="0"/>
              </a:rPr>
              <a:t>8086/8088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的内部结构和工作特点；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 重点掌握可编程寄存器结构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了解指令队列在</a:t>
            </a:r>
            <a:r>
              <a:rPr lang="en-US" altLang="zh-CN" sz="2000" b="1" dirty="0">
                <a:latin typeface="Times New Roman" panose="02020603050405020304" pitchFamily="18" charset="0"/>
              </a:rPr>
              <a:t>BIU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EU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的动作协调中所起的作用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掌握物理地址的计算方法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教学重点及难点</a:t>
            </a:r>
            <a:endParaRPr lang="zh-CN" altLang="en-US" sz="4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8086/8088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的内部可编程寄存器结构；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  段地址、段内地址、物理地址的概念及其关系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195" name="AutoShape 3">
            <a:hlinkClick r:id="rId1" action="ppaction://hlinksldjump"/>
          </p:cNvPr>
          <p:cNvSpPr/>
          <p:nvPr/>
        </p:nvSpPr>
        <p:spPr>
          <a:xfrm>
            <a:off x="7086600" y="5867400"/>
            <a:ext cx="457200" cy="304800"/>
          </a:xfrm>
          <a:prstGeom prst="actionButtonBeginning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/>
          <p:nvPr/>
        </p:nvSpPr>
        <p:spPr>
          <a:xfrm>
            <a:off x="395288" y="549275"/>
            <a:ext cx="2320925" cy="53403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</a:rPr>
              <a:t>怎样进行分段</a:t>
            </a:r>
            <a:endParaRPr lang="zh-CN" altLang="en-US" sz="2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3"/>
          <p:cNvSpPr/>
          <p:nvPr/>
        </p:nvSpPr>
        <p:spPr>
          <a:xfrm>
            <a:off x="611188" y="692150"/>
            <a:ext cx="3527425" cy="147891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设定</a:t>
            </a:r>
            <a:r>
              <a:rPr lang="zh-CN" altLang="en-US" sz="2000" b="1" dirty="0">
                <a:latin typeface="Times New Roman" panose="02020603050405020304" pitchFamily="18" charset="0"/>
              </a:rPr>
              <a:t>四个段寄存器的内容，就规定了</a:t>
            </a:r>
            <a:r>
              <a:rPr lang="en-US" altLang="zh-CN" sz="2000" b="1" dirty="0">
                <a:latin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</a:rPr>
              <a:t>当前可寻址的段，如右图所示。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88" name="Object 4"/>
          <p:cNvGraphicFramePr/>
          <p:nvPr/>
        </p:nvGraphicFramePr>
        <p:xfrm>
          <a:off x="4021138" y="1016000"/>
          <a:ext cx="4643437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781300" imgH="2590800" progId="Paint.Picture">
                  <p:embed/>
                </p:oleObj>
              </mc:Choice>
              <mc:Fallback>
                <p:oleObj name="" r:id="rId1" imgW="2781300" imgH="25908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1138" y="1016000"/>
                        <a:ext cx="4643437" cy="442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/>
          <p:nvPr/>
        </p:nvSpPr>
        <p:spPr>
          <a:xfrm>
            <a:off x="250825" y="4005263"/>
            <a:ext cx="38163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7592" name="Text Box 8"/>
          <p:cNvSpPr txBox="1"/>
          <p:nvPr/>
        </p:nvSpPr>
        <p:spPr>
          <a:xfrm>
            <a:off x="395288" y="2276475"/>
            <a:ext cx="3743325" cy="1495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例：内存映像如图所示。</a:t>
            </a:r>
            <a:endParaRPr lang="zh-CN" altLang="en-US" b="1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1)</a:t>
            </a: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求各当前段的地址范围</a:t>
            </a:r>
            <a:endParaRPr lang="zh-CN" altLang="en-US" b="1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2) </a:t>
            </a: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已知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LA=2800H:3208H,</a:t>
            </a: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求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PA</a:t>
            </a:r>
            <a:endParaRPr lang="en-US" altLang="zh-CN" b="1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3)</a:t>
            </a: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已知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PA=AD000H,</a:t>
            </a: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求对应的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LA</a:t>
            </a: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（有几个？）</a:t>
            </a:r>
            <a:endParaRPr lang="zh-CN" altLang="en-US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67593" name="Text Box 9"/>
          <p:cNvSpPr txBox="1"/>
          <p:nvPr/>
        </p:nvSpPr>
        <p:spPr>
          <a:xfrm>
            <a:off x="180023" y="4365625"/>
            <a:ext cx="8748712" cy="651510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解：</a:t>
            </a:r>
            <a:r>
              <a:rPr lang="en-US" altLang="zh-CN" b="1" dirty="0">
                <a:latin typeface="Arial" panose="020B0604020202020204" pitchFamily="34" charset="0"/>
              </a:rPr>
              <a:t>1)</a:t>
            </a:r>
            <a:r>
              <a:rPr lang="zh-CN" altLang="en-US" b="1" dirty="0">
                <a:latin typeface="Arial" panose="020B0604020202020204" pitchFamily="34" charset="0"/>
              </a:rPr>
              <a:t>数据段： </a:t>
            </a:r>
            <a:r>
              <a:rPr lang="en-US" altLang="zh-CN" b="1" dirty="0">
                <a:latin typeface="Arial" panose="020B0604020202020204" pitchFamily="34" charset="0"/>
              </a:rPr>
              <a:t>DS×16+0000H~DS×16+FFFFH</a:t>
            </a:r>
            <a:endParaRPr lang="en-US" altLang="zh-CN" b="1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       </a:t>
            </a:r>
            <a:endParaRPr lang="en-US" altLang="zh-CN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67594" name="Rectangle 10"/>
          <p:cNvSpPr/>
          <p:nvPr/>
        </p:nvSpPr>
        <p:spPr>
          <a:xfrm>
            <a:off x="5221605" y="4365625"/>
            <a:ext cx="2087880" cy="368300"/>
          </a:xfrm>
          <a:prstGeom prst="rect">
            <a:avLst/>
          </a:prstGeom>
          <a:noFill/>
          <a:ln w="101600">
            <a:noFill/>
          </a:ln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en-US" altLang="zh-CN" b="1" dirty="0">
                <a:latin typeface="Arial" panose="020B0604020202020204" pitchFamily="34" charset="0"/>
              </a:rPr>
              <a:t>=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28000H~37FFFH</a:t>
            </a:r>
            <a:endParaRPr lang="en-US" altLang="zh-CN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67595" name="Rectangle 11"/>
          <p:cNvSpPr/>
          <p:nvPr/>
        </p:nvSpPr>
        <p:spPr>
          <a:xfrm>
            <a:off x="611823" y="4797425"/>
            <a:ext cx="7129462" cy="645160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en-US" altLang="zh-CN" b="1" dirty="0">
                <a:latin typeface="Arial" panose="020B0604020202020204" pitchFamily="34" charset="0"/>
              </a:rPr>
              <a:t>2)PA=</a:t>
            </a:r>
            <a:r>
              <a:rPr lang="zh-CN" altLang="en-US" b="1" dirty="0">
                <a:latin typeface="Arial" panose="020B0604020202020204" pitchFamily="34" charset="0"/>
              </a:rPr>
              <a:t>段地址</a:t>
            </a:r>
            <a:r>
              <a:rPr lang="en-US" altLang="zh-CN" b="1" dirty="0">
                <a:latin typeface="Arial" panose="020B0604020202020204" pitchFamily="34" charset="0"/>
              </a:rPr>
              <a:t>×16</a:t>
            </a:r>
            <a:r>
              <a:rPr lang="zh-CN" altLang="en-US" b="1" dirty="0">
                <a:latin typeface="Arial" panose="020B0604020202020204" pitchFamily="34" charset="0"/>
              </a:rPr>
              <a:t>＋偏移地址＝</a:t>
            </a:r>
            <a:r>
              <a:rPr lang="en-US" altLang="zh-CN" b="1" dirty="0">
                <a:latin typeface="Arial" panose="020B0604020202020204" pitchFamily="34" charset="0"/>
              </a:rPr>
              <a:t>2800H×16</a:t>
            </a:r>
            <a:r>
              <a:rPr lang="zh-CN" altLang="en-US" b="1" dirty="0">
                <a:latin typeface="Arial" panose="020B0604020202020204" pitchFamily="34" charset="0"/>
              </a:rPr>
              <a:t>＋</a:t>
            </a:r>
            <a:r>
              <a:rPr lang="en-US" altLang="zh-CN" b="1" dirty="0">
                <a:latin typeface="Arial" panose="020B0604020202020204" pitchFamily="34" charset="0"/>
              </a:rPr>
              <a:t>3208H=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2B208H</a:t>
            </a:r>
            <a:endParaRPr lang="en-US" altLang="zh-CN" b="1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7596" name="Rectangle 12"/>
          <p:cNvSpPr/>
          <p:nvPr/>
        </p:nvSpPr>
        <p:spPr>
          <a:xfrm>
            <a:off x="611823" y="5300663"/>
            <a:ext cx="8316912" cy="645160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en-US" altLang="zh-CN" b="1" dirty="0">
                <a:latin typeface="Arial" panose="020B0604020202020204" pitchFamily="34" charset="0"/>
              </a:rPr>
              <a:t>3)</a:t>
            </a:r>
            <a:r>
              <a:rPr lang="zh-CN" altLang="en-US" b="1" dirty="0">
                <a:latin typeface="Arial" panose="020B0604020202020204" pitchFamily="34" charset="0"/>
              </a:rPr>
              <a:t>堆栈段中  因为 段基址＝</a:t>
            </a:r>
            <a:r>
              <a:rPr lang="en-US" altLang="zh-CN" b="1" dirty="0">
                <a:latin typeface="Arial" panose="020B0604020202020204" pitchFamily="34" charset="0"/>
              </a:rPr>
              <a:t>A000H     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                  </a:t>
            </a:r>
            <a:r>
              <a:rPr lang="zh-CN" altLang="en-US" b="1" dirty="0">
                <a:latin typeface="Arial" panose="020B0604020202020204" pitchFamily="34" charset="0"/>
              </a:rPr>
              <a:t>所以  偏移地址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7597" name="Rectangle 13"/>
          <p:cNvSpPr/>
          <p:nvPr/>
        </p:nvSpPr>
        <p:spPr>
          <a:xfrm rot="10800000" flipV="1">
            <a:off x="3708400" y="5524500"/>
            <a:ext cx="4573588" cy="641350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latin typeface="Arial" panose="020B0604020202020204" pitchFamily="34" charset="0"/>
              </a:rPr>
              <a:t>PA</a:t>
            </a:r>
            <a:r>
              <a:rPr lang="zh-CN" altLang="en-US" b="1" dirty="0">
                <a:latin typeface="Arial" panose="020B0604020202020204" pitchFamily="34" charset="0"/>
              </a:rPr>
              <a:t>－段基址</a:t>
            </a:r>
            <a:r>
              <a:rPr lang="en-US" altLang="zh-CN" b="1" dirty="0">
                <a:latin typeface="Arial" panose="020B0604020202020204" pitchFamily="34" charset="0"/>
              </a:rPr>
              <a:t>×16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latin typeface="Arial" panose="020B0604020202020204" pitchFamily="34" charset="0"/>
              </a:rPr>
              <a:t>AD000H-A000H×16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=D000H</a:t>
            </a:r>
            <a:endParaRPr lang="en-US" altLang="zh-CN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2078038" y="6165850"/>
            <a:ext cx="2638425" cy="368300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则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LA</a:t>
            </a: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A000H:D000H</a:t>
            </a:r>
            <a:r>
              <a:rPr lang="en-US" altLang="zh-CN" dirty="0">
                <a:latin typeface="Arial" panose="020B0604020202020204" pitchFamily="34" charset="0"/>
              </a:rPr>
              <a:t>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08215" y="1449070"/>
            <a:ext cx="1368425" cy="3562985"/>
          </a:xfrm>
          <a:prstGeom prst="rect">
            <a:avLst/>
          </a:prstGeom>
          <a:solidFill>
            <a:schemeClr val="bg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6460" y="3903345"/>
            <a:ext cx="1151890" cy="76200"/>
          </a:xfrm>
          <a:prstGeom prst="rect">
            <a:avLst/>
          </a:prstGeom>
          <a:solidFill>
            <a:schemeClr val="bg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592" grpId="0"/>
      <p:bldP spid="67593" grpId="0"/>
      <p:bldP spid="67594" grpId="0"/>
      <p:bldP spid="67595" grpId="0"/>
      <p:bldP spid="67596" grpId="0"/>
      <p:bldP spid="67597" grpId="0"/>
      <p:bldP spid="67598" grpId="0"/>
      <p:bldP spid="2" grpId="0" bldLvl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0" y="692785"/>
            <a:ext cx="71412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【例】</a:t>
            </a:r>
            <a:r>
              <a:rPr lang="zh-CN" altLang="en-US" sz="2000" dirty="0">
                <a:sym typeface="+mn-ea"/>
              </a:rPr>
              <a:t>若某数据区的开始地址为</a:t>
            </a:r>
            <a:r>
              <a:rPr lang="en-US" altLang="zh-CN" sz="2000" dirty="0">
                <a:sym typeface="+mn-ea"/>
              </a:rPr>
              <a:t>A7F0H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2B40H</a:t>
            </a:r>
            <a:r>
              <a:rPr lang="zh-CN" altLang="en-US" sz="2000" dirty="0">
                <a:sym typeface="+mn-ea"/>
              </a:rPr>
              <a:t>，则该数据区的</a:t>
            </a:r>
            <a:r>
              <a:rPr lang="zh-CN" altLang="en-US" sz="2000" b="1" u="sng" dirty="0">
                <a:sym typeface="+mn-ea"/>
              </a:rPr>
              <a:t>首字单元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32</a:t>
            </a:r>
            <a:r>
              <a:rPr lang="zh-CN" altLang="en-US" sz="2000" dirty="0">
                <a:sym typeface="+mn-ea"/>
              </a:rPr>
              <a:t>个字的</a:t>
            </a:r>
            <a:r>
              <a:rPr lang="zh-CN" altLang="en-US" sz="2000" b="1" u="sng" dirty="0">
                <a:solidFill>
                  <a:schemeClr val="tx1"/>
                </a:solidFill>
                <a:sym typeface="+mn-ea"/>
              </a:rPr>
              <a:t>末字单元</a:t>
            </a:r>
            <a:r>
              <a:rPr lang="zh-CN" altLang="en-US" sz="2000" dirty="0">
                <a:sym typeface="+mn-ea"/>
              </a:rPr>
              <a:t>的物理地址分别为多少？</a:t>
            </a:r>
            <a:endParaRPr lang="zh-CN" altLang="en-US" sz="2000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末字的低字节地址）</a:t>
            </a:r>
            <a:endParaRPr lang="zh-CN" altLang="en-US" sz="2000"/>
          </a:p>
        </p:txBody>
      </p:sp>
      <p:sp>
        <p:nvSpPr>
          <p:cNvPr id="115717" name="Text Box 5"/>
          <p:cNvSpPr txBox="1"/>
          <p:nvPr/>
        </p:nvSpPr>
        <p:spPr>
          <a:xfrm>
            <a:off x="899795" y="2404428"/>
            <a:ext cx="698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解：</a:t>
            </a:r>
            <a:r>
              <a:rPr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首地址</a:t>
            </a:r>
            <a:r>
              <a:rPr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:  (A7F0H×10H)+2B40H  =AAA40H</a:t>
            </a:r>
            <a:endParaRPr lang="en-US" altLang="zh-CN" sz="2400" b="1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5718" name="Text Box 6"/>
          <p:cNvSpPr txBox="1"/>
          <p:nvPr/>
        </p:nvSpPr>
        <p:spPr>
          <a:xfrm>
            <a:off x="1547495" y="2933065"/>
            <a:ext cx="61928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末地址</a:t>
            </a:r>
            <a:r>
              <a:rPr lang="en-US" altLang="zh-CN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:  AAA40H +</a:t>
            </a: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32-1</a:t>
            </a: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×2 =AAA7EH</a:t>
            </a:r>
            <a:endParaRPr lang="en-US" altLang="zh-CN" sz="2400" b="1" dirty="0">
              <a:solidFill>
                <a:schemeClr val="hlink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Box 1"/>
          <p:cNvSpPr txBox="1"/>
          <p:nvPr/>
        </p:nvSpPr>
        <p:spPr>
          <a:xfrm>
            <a:off x="900113" y="692150"/>
            <a:ext cx="59039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en-US" altLang="zh-CN" sz="2400" b="1" dirty="0">
                <a:latin typeface="Arial" panose="020B0604020202020204" pitchFamily="34" charset="0"/>
              </a:rPr>
              <a:t>3.  </a:t>
            </a:r>
            <a:r>
              <a:rPr lang="zh-CN" altLang="en-US" sz="2400" b="1" dirty="0">
                <a:latin typeface="Arial" panose="020B0604020202020204" pitchFamily="34" charset="0"/>
              </a:rPr>
              <a:t>信息的分段存储与段寄存器的关系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2875"/>
            <a:ext cx="9144000" cy="4187825"/>
          </a:xfrm>
          <a:prstGeom prst="rect">
            <a:avLst/>
          </a:prstGeom>
          <a:noFill/>
          <a:ln w="10160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Grp="1" noRot="1"/>
          </p:cNvSpPr>
          <p:nvPr>
            <p:ph idx="1"/>
          </p:nvPr>
        </p:nvSpPr>
        <p:spPr>
          <a:xfrm>
            <a:off x="323850" y="1341438"/>
            <a:ext cx="8540750" cy="39608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说明：</a:t>
            </a:r>
            <a:r>
              <a:rPr lang="en-US" altLang="zh-CN" sz="2400" u="sng" dirty="0">
                <a:solidFill>
                  <a:srgbClr val="FF0000"/>
                </a:solidFill>
              </a:rPr>
              <a:t>CPU</a:t>
            </a:r>
            <a:r>
              <a:rPr lang="zh-CN" altLang="zh-CN" sz="2400" u="sng" dirty="0">
                <a:solidFill>
                  <a:srgbClr val="FF0000"/>
                </a:solidFill>
              </a:rPr>
              <a:t>以任何类型访问存储器时，其段地址要么由默认段寄存器提供，要么由“指定”的段寄存器提供</a:t>
            </a:r>
            <a:endParaRPr lang="zh-CN" altLang="en-US" sz="2400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dirty="0">
                <a:latin typeface="宋体" panose="02010600030101010101" pitchFamily="2" charset="-122"/>
              </a:rPr>
              <a:t>①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取指令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:  </a:t>
            </a:r>
            <a:r>
              <a:rPr lang="en-US" altLang="zh-CN" sz="2000" b="1" dirty="0">
                <a:latin typeface="宋体" panose="02010600030101010101" pitchFamily="2" charset="-122"/>
              </a:rPr>
              <a:t>8086</a:t>
            </a:r>
            <a:r>
              <a:rPr lang="zh-CN" altLang="en-US" sz="2000" b="1" dirty="0">
                <a:latin typeface="宋体" panose="02010600030101010101" pitchFamily="2" charset="-122"/>
              </a:rPr>
              <a:t>会自动选择</a:t>
            </a:r>
            <a:r>
              <a:rPr lang="en-US" altLang="zh-CN" sz="2000" b="1" dirty="0">
                <a:latin typeface="宋体" panose="02010600030101010101" pitchFamily="2" charset="-122"/>
              </a:rPr>
              <a:t>CS</a:t>
            </a:r>
            <a:r>
              <a:rPr lang="zh-CN" altLang="en-US" sz="2000" b="1" dirty="0">
                <a:latin typeface="宋体" panose="02010600030101010101" pitchFamily="2" charset="-122"/>
              </a:rPr>
              <a:t>值作为段基值，再加上由</a:t>
            </a:r>
            <a:r>
              <a:rPr lang="en-US" altLang="zh-CN" sz="2000" b="1" dirty="0">
                <a:latin typeface="宋体" panose="02010600030101010101" pitchFamily="2" charset="-122"/>
              </a:rPr>
              <a:t>IP</a:t>
            </a:r>
            <a:r>
              <a:rPr lang="zh-CN" altLang="en-US" sz="2000" b="1" dirty="0">
                <a:latin typeface="宋体" panose="02010600030101010101" pitchFamily="2" charset="-122"/>
              </a:rPr>
              <a:t>提供的偏移量形成物理地址。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dirty="0">
                <a:latin typeface="宋体" panose="02010600030101010101" pitchFamily="2" charset="-122"/>
              </a:rPr>
              <a:t>②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取或存数据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8086</a:t>
            </a:r>
            <a:r>
              <a:rPr lang="zh-CN" altLang="en-US" sz="2000" b="1" dirty="0">
                <a:latin typeface="宋体" panose="02010600030101010101" pitchFamily="2" charset="-122"/>
              </a:rPr>
              <a:t>会自动选择</a:t>
            </a:r>
            <a:r>
              <a:rPr lang="en-US" altLang="zh-CN" sz="2000" b="1" dirty="0">
                <a:latin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宋体" panose="02010600030101010101" pitchFamily="2" charset="-122"/>
              </a:rPr>
              <a:t>值作为段基值，再加上指令中提供的</a:t>
            </a:r>
            <a:r>
              <a:rPr lang="en-US" altLang="zh-CN" sz="2000" b="1" dirty="0"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latin typeface="宋体" panose="02010600030101010101" pitchFamily="2" charset="-122"/>
              </a:rPr>
              <a:t>位偏移量形成物理地址。但是，若编程时将数据的存储单元的有效地址用</a:t>
            </a:r>
            <a:r>
              <a:rPr lang="en-US" altLang="zh-CN" sz="2000" b="1" dirty="0">
                <a:latin typeface="宋体" panose="02010600030101010101" pitchFamily="2" charset="-122"/>
              </a:rPr>
              <a:t>BP</a:t>
            </a:r>
            <a:r>
              <a:rPr lang="zh-CN" altLang="en-US" sz="2000" b="1" dirty="0">
                <a:latin typeface="宋体" panose="02010600030101010101" pitchFamily="2" charset="-122"/>
              </a:rPr>
              <a:t>来表示，则自动选择</a:t>
            </a:r>
            <a:r>
              <a:rPr lang="en-US" altLang="zh-CN" sz="2000" b="1" dirty="0">
                <a:latin typeface="宋体" panose="02010600030101010101" pitchFamily="2" charset="-122"/>
              </a:rPr>
              <a:t>SS</a:t>
            </a:r>
            <a:r>
              <a:rPr lang="zh-CN" altLang="en-US" sz="2000" b="1" dirty="0">
                <a:latin typeface="宋体" panose="02010600030101010101" pitchFamily="2" charset="-122"/>
              </a:rPr>
              <a:t>值作为段基值，再加上</a:t>
            </a:r>
            <a:r>
              <a:rPr lang="en-US" altLang="zh-CN" sz="2000" b="1" dirty="0">
                <a:latin typeface="宋体" panose="02010600030101010101" pitchFamily="2" charset="-122"/>
              </a:rPr>
              <a:t>BP</a:t>
            </a:r>
            <a:r>
              <a:rPr lang="zh-CN" altLang="en-US" sz="2000" b="1" dirty="0">
                <a:latin typeface="宋体" panose="02010600030101010101" pitchFamily="2" charset="-122"/>
              </a:rPr>
              <a:t>提供的</a:t>
            </a:r>
            <a:r>
              <a:rPr lang="en-US" altLang="zh-CN" sz="2000" b="1" dirty="0"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latin typeface="宋体" panose="02010600030101010101" pitchFamily="2" charset="-122"/>
              </a:rPr>
              <a:t>位偏移量形成物理地址。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</a:pPr>
            <a:r>
              <a:rPr lang="zh-CN" altLang="en-US" sz="2000" b="1" dirty="0"/>
              <a:t>③</a:t>
            </a:r>
            <a:r>
              <a:rPr lang="zh-CN" altLang="en-US" sz="2000" b="1" dirty="0">
                <a:solidFill>
                  <a:srgbClr val="C00000"/>
                </a:solidFill>
              </a:rPr>
              <a:t>堆栈操作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altLang="zh-CN" sz="2000" b="1" dirty="0"/>
              <a:t>8086</a:t>
            </a:r>
            <a:r>
              <a:rPr lang="zh-CN" altLang="en-US" sz="2000" b="1" dirty="0"/>
              <a:t>会自动选择</a:t>
            </a:r>
            <a:r>
              <a:rPr lang="en-US" altLang="zh-CN" sz="2000" b="1" dirty="0"/>
              <a:t>SS</a:t>
            </a:r>
            <a:r>
              <a:rPr lang="zh-CN" altLang="en-US" sz="2000" b="1" dirty="0"/>
              <a:t>值作为段基值，再加上</a:t>
            </a:r>
            <a:r>
              <a:rPr lang="en-US" altLang="zh-CN" sz="2000" b="1" dirty="0"/>
              <a:t>SP</a:t>
            </a:r>
            <a:r>
              <a:rPr lang="zh-CN" altLang="en-US" sz="2000" b="1" dirty="0"/>
              <a:t>提供的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位偏移量形成物理地址。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Rot="1"/>
          </p:cNvSpPr>
          <p:nvPr/>
        </p:nvSpPr>
        <p:spPr>
          <a:xfrm>
            <a:off x="395288" y="4581525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charRg st="4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0354">
                                            <p:txEl>
                                              <p:charRg st="4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charRg st="93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0354">
                                            <p:txEl>
                                              <p:charRg st="93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charRg st="205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0354">
                                            <p:txEl>
                                              <p:charRg st="205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AutoShape 44">
            <a:hlinkClick r:id="" action="ppaction://noaction"/>
          </p:cNvPr>
          <p:cNvSpPr/>
          <p:nvPr/>
        </p:nvSpPr>
        <p:spPr>
          <a:xfrm>
            <a:off x="8609013" y="6481763"/>
            <a:ext cx="469900" cy="260350"/>
          </a:xfrm>
          <a:prstGeom prst="actionButtonBeginning">
            <a:avLst/>
          </a:prstGeom>
          <a:solidFill>
            <a:srgbClr val="B2B2B2"/>
          </a:solidFill>
          <a:ln w="12700" cap="flat" cmpd="sng">
            <a:solidFill>
              <a:srgbClr val="5F5F5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2" name="Text Box 46"/>
          <p:cNvSpPr txBox="1"/>
          <p:nvPr/>
        </p:nvSpPr>
        <p:spPr>
          <a:xfrm>
            <a:off x="1979613" y="6165850"/>
            <a:ext cx="62642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dirty="0">
                <a:latin typeface="Arial" panose="020B0604020202020204" pitchFamily="34" charset="0"/>
              </a:rPr>
              <a:t>物理地址形成演示</a:t>
            </a:r>
            <a:r>
              <a:rPr lang="en-US" altLang="zh-CN" sz="2400" b="1" dirty="0"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</a:rPr>
              <a:t>含地址默认搭配关系</a:t>
            </a:r>
            <a:r>
              <a:rPr lang="en-US" altLang="zh-CN" sz="2400" b="1" dirty="0">
                <a:latin typeface="Arial" panose="020B0604020202020204" pitchFamily="34" charset="0"/>
              </a:rPr>
              <a:t>)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0" name="" r:id="rId1" imgW="8305800" imgH="5791200"/>
        </mc:Choice>
        <mc:Fallback>
          <p:control name="" r:id="rId1" imgW="8305800" imgH="5791200">
            <p:pic>
              <p:nvPicPr>
                <p:cNvPr id="0" name="Host Control  2049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57200" y="307975"/>
                  <a:ext cx="8305800" cy="579120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3895" y="1487805"/>
            <a:ext cx="7774305" cy="53060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、段基地址为</a:t>
            </a:r>
            <a:r>
              <a:rPr lang="en-US" altLang="zh-CN" sz="2400" b="1" dirty="0">
                <a:sym typeface="+mn-ea"/>
              </a:rPr>
              <a:t>1010H</a:t>
            </a:r>
            <a:r>
              <a:rPr lang="zh-CN" altLang="en-US" sz="2400" b="1" dirty="0">
                <a:sym typeface="+mn-ea"/>
              </a:rPr>
              <a:t>，段内偏移地址为</a:t>
            </a:r>
            <a:r>
              <a:rPr lang="en-US" altLang="zh-CN" sz="2400" b="1" dirty="0">
                <a:sym typeface="+mn-ea"/>
              </a:rPr>
              <a:t>0200H</a:t>
            </a:r>
            <a:r>
              <a:rPr lang="zh-CN" altLang="en-US" sz="2400" b="1" dirty="0">
                <a:sym typeface="+mn-ea"/>
              </a:rPr>
              <a:t>，则对应的物理地址为： </a:t>
            </a:r>
            <a:r>
              <a:rPr lang="zh-CN" altLang="en-US" sz="2400" b="1" dirty="0">
                <a:solidFill>
                  <a:srgbClr val="639EF4"/>
                </a:solidFill>
                <a:sym typeface="+mn-ea"/>
              </a:rPr>
              <a:t>[填空1]</a:t>
            </a:r>
            <a:r>
              <a:rPr lang="zh-CN" altLang="en-US" sz="2400" b="1" dirty="0">
                <a:sym typeface="+mn-ea"/>
              </a:rPr>
              <a:t> </a:t>
            </a:r>
            <a:endParaRPr lang="zh-CN" altLang="en-US" sz="2400" b="1" dirty="0">
              <a:sym typeface="+mn-ea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、物理地址为</a:t>
            </a:r>
            <a:r>
              <a:rPr lang="en-US" altLang="zh-CN" sz="2400" b="1" dirty="0">
                <a:sym typeface="+mn-ea"/>
              </a:rPr>
              <a:t>20300H</a:t>
            </a:r>
            <a:r>
              <a:rPr lang="zh-CN" altLang="en-US" sz="2400" b="1" dirty="0">
                <a:sym typeface="+mn-ea"/>
              </a:rPr>
              <a:t>，段内偏移地址为</a:t>
            </a:r>
            <a:r>
              <a:rPr lang="en-US" altLang="zh-CN" sz="2400" b="1" dirty="0">
                <a:sym typeface="+mn-ea"/>
              </a:rPr>
              <a:t>0100H</a:t>
            </a:r>
            <a:r>
              <a:rPr lang="zh-CN" altLang="en-US" sz="2400" b="1" dirty="0">
                <a:sym typeface="+mn-ea"/>
              </a:rPr>
              <a:t>，则段基地址为： </a:t>
            </a:r>
            <a:r>
              <a:rPr lang="zh-CN" altLang="en-US" sz="2400" b="1" dirty="0">
                <a:solidFill>
                  <a:srgbClr val="639EF4"/>
                </a:solidFill>
                <a:sym typeface="+mn-ea"/>
              </a:rPr>
              <a:t>[填空2]</a:t>
            </a:r>
            <a:r>
              <a:rPr lang="zh-CN" altLang="en-US" sz="2400" b="1" dirty="0">
                <a:sym typeface="+mn-ea"/>
              </a:rPr>
              <a:t> </a:t>
            </a:r>
            <a:endParaRPr lang="zh-CN" altLang="en-US" sz="2400" b="1" dirty="0">
              <a:sym typeface="+mn-ea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ym typeface="+mn-ea"/>
              </a:rPr>
              <a:t>3</a:t>
            </a:r>
            <a:r>
              <a:rPr lang="zh-CN" altLang="en-US" sz="2400" b="1" dirty="0">
                <a:sym typeface="+mn-ea"/>
              </a:rPr>
              <a:t>、物理地址为</a:t>
            </a:r>
            <a:r>
              <a:rPr lang="en-US" altLang="zh-CN" sz="2400" b="1" dirty="0">
                <a:sym typeface="+mn-ea"/>
              </a:rPr>
              <a:t>31200H</a:t>
            </a:r>
            <a:r>
              <a:rPr lang="zh-CN" altLang="en-US" sz="2400" b="1" dirty="0">
                <a:sym typeface="+mn-ea"/>
              </a:rPr>
              <a:t>，段基地址为</a:t>
            </a:r>
            <a:r>
              <a:rPr lang="en-US" altLang="zh-CN" sz="2400" b="1" dirty="0">
                <a:sym typeface="+mn-ea"/>
              </a:rPr>
              <a:t>3000H</a:t>
            </a:r>
            <a:r>
              <a:rPr lang="zh-CN" altLang="en-US" sz="2400" b="1" dirty="0">
                <a:sym typeface="+mn-ea"/>
              </a:rPr>
              <a:t>，则段内偏移地址为： </a:t>
            </a:r>
            <a:r>
              <a:rPr lang="zh-CN" altLang="en-US" sz="2400" b="1" dirty="0">
                <a:solidFill>
                  <a:srgbClr val="639EF4"/>
                </a:solidFill>
                <a:sym typeface="+mn-ea"/>
              </a:rPr>
              <a:t>[填空3]</a:t>
            </a:r>
            <a:r>
              <a:rPr lang="zh-CN" altLang="en-US" sz="2400" b="1" dirty="0">
                <a:sym typeface="+mn-ea"/>
              </a:rPr>
              <a:t> </a:t>
            </a:r>
            <a:endParaRPr lang="zh-CN" altLang="en-US" sz="2400" b="1" dirty="0">
              <a:sym typeface="+mn-ea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ym typeface="+mn-ea"/>
              </a:rPr>
              <a:t>4</a:t>
            </a:r>
            <a:r>
              <a:rPr lang="zh-CN" altLang="en-US" sz="2400" b="1" dirty="0">
                <a:sym typeface="+mn-ea"/>
              </a:rPr>
              <a:t>、假设</a:t>
            </a:r>
            <a:r>
              <a:rPr lang="en-US" altLang="zh-CN" sz="2400" b="1" dirty="0">
                <a:sym typeface="+mn-ea"/>
              </a:rPr>
              <a:t>CS=FE00H,IP=0400H</a:t>
            </a:r>
            <a:r>
              <a:rPr lang="zh-CN" altLang="en-US" sz="2400" b="1" dirty="0">
                <a:sym typeface="+mn-ea"/>
              </a:rPr>
              <a:t>。此时指令的物理地址是： </a:t>
            </a:r>
            <a:r>
              <a:rPr lang="zh-CN" altLang="en-US" sz="2400" b="1" dirty="0">
                <a:solidFill>
                  <a:srgbClr val="639EF4"/>
                </a:solidFill>
                <a:sym typeface="+mn-ea"/>
              </a:rPr>
              <a:t>[填空4]</a:t>
            </a:r>
            <a:r>
              <a:rPr lang="zh-CN" altLang="en-US" sz="2400" b="1" dirty="0">
                <a:sym typeface="+mn-ea"/>
              </a:rPr>
              <a:t> </a:t>
            </a:r>
            <a:r>
              <a:rPr lang="zh-CN" altLang="en-US" sz="2400" b="1" u="sng" dirty="0">
                <a:sym typeface="+mn-ea"/>
              </a:rPr>
              <a:t> </a:t>
            </a:r>
            <a:r>
              <a:rPr lang="en-US" altLang="zh-CN" sz="2400" b="1" u="sng" dirty="0">
                <a:sym typeface="+mn-ea"/>
              </a:rPr>
              <a:t>     </a:t>
            </a:r>
            <a:r>
              <a:rPr lang="zh-CN" altLang="en-US" sz="2400" b="1" dirty="0">
                <a:sym typeface="+mn-ea"/>
              </a:rPr>
              <a:t> </a:t>
            </a:r>
            <a:endParaRPr lang="zh-CN" altLang="en-US" sz="2400" b="1" dirty="0">
              <a:sym typeface="+mn-ea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ym typeface="+mn-ea"/>
              </a:rPr>
              <a:t>5</a:t>
            </a:r>
            <a:r>
              <a:rPr lang="zh-CN" altLang="en-US" sz="2400" b="1" dirty="0">
                <a:sym typeface="+mn-ea"/>
              </a:rPr>
              <a:t>、</a:t>
            </a:r>
            <a:r>
              <a:rPr lang="en-US" altLang="zh-CN" sz="2400" b="1" dirty="0">
                <a:sym typeface="+mn-ea"/>
              </a:rPr>
              <a:t>8086CPU</a:t>
            </a:r>
            <a:r>
              <a:rPr lang="zh-CN" altLang="en-US" sz="2400" b="1" dirty="0">
                <a:sym typeface="+mn-ea"/>
              </a:rPr>
              <a:t>中，若</a:t>
            </a:r>
            <a:r>
              <a:rPr lang="en-US" altLang="zh-CN" sz="2400" b="1" dirty="0">
                <a:sym typeface="+mn-ea"/>
              </a:rPr>
              <a:t>DS=6100H</a:t>
            </a:r>
            <a:r>
              <a:rPr lang="zh-CN" altLang="en-US" sz="2400" b="1" dirty="0">
                <a:sym typeface="+mn-ea"/>
              </a:rPr>
              <a:t>，则当前数据段的起始地址是： </a:t>
            </a:r>
            <a:r>
              <a:rPr lang="zh-CN" altLang="en-US" sz="2400" b="1" dirty="0">
                <a:solidFill>
                  <a:srgbClr val="639EF4"/>
                </a:solidFill>
                <a:sym typeface="+mn-ea"/>
              </a:rPr>
              <a:t>[填空5]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,  </a:t>
            </a:r>
            <a:r>
              <a:rPr lang="zh-CN" altLang="en-US" sz="2400" b="1" dirty="0">
                <a:sym typeface="+mn-ea"/>
              </a:rPr>
              <a:t>末地址是： </a:t>
            </a:r>
            <a:r>
              <a:rPr lang="zh-CN" altLang="en-US" sz="2400" b="1" dirty="0">
                <a:solidFill>
                  <a:srgbClr val="639EF4"/>
                </a:solidFill>
                <a:sym typeface="+mn-ea"/>
              </a:rPr>
              <a:t>[填空6]</a:t>
            </a:r>
            <a:r>
              <a:rPr lang="zh-CN" altLang="en-US" sz="2400" b="1" dirty="0">
                <a:sym typeface="+mn-ea"/>
              </a:rPr>
              <a:t> </a:t>
            </a:r>
            <a:endParaRPr lang="zh-CN" altLang="en-US" sz="2400" b="1" dirty="0">
              <a:sym typeface="+mn-ea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ym typeface="+mn-ea"/>
              </a:rPr>
              <a:t>6、若CS=8340H，则当前代码段可寻址的存储空间的范围是： </a:t>
            </a:r>
            <a:r>
              <a:rPr lang="zh-CN" altLang="en-US" sz="2400" b="1" dirty="0">
                <a:solidFill>
                  <a:srgbClr val="639EF4"/>
                </a:solidFill>
                <a:sym typeface="+mn-ea"/>
              </a:rPr>
              <a:t>[填空7]</a:t>
            </a:r>
            <a:endParaRPr lang="zh-CN" altLang="en-US" sz="2400" b="1" dirty="0">
              <a:solidFill>
                <a:srgbClr val="639EF4"/>
              </a:solidFill>
              <a:sym typeface="+mn-ea"/>
            </a:endParaRPr>
          </a:p>
          <a:p>
            <a:pPr lvl="0" algn="l">
              <a:buNone/>
            </a:pPr>
            <a:endParaRPr lang="zh-CN" altLang="en-US" sz="2400" b="1" dirty="0">
              <a:sym typeface="+mn-ea"/>
            </a:endParaRPr>
          </a:p>
          <a:p>
            <a:pPr lvl="0" algn="l">
              <a:buNone/>
            </a:pPr>
            <a:endParaRPr lang="zh-CN" altLang="en-US" sz="2600" b="1" dirty="0"/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1016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9565640" y="1947545"/>
            <a:ext cx="3659505" cy="10147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ym typeface="+mn-ea"/>
              </a:rPr>
              <a:t>2</a:t>
            </a:r>
            <a:r>
              <a:rPr lang="zh-CN" altLang="en-US" sz="2000" b="1" dirty="0">
                <a:sym typeface="+mn-ea"/>
              </a:rPr>
              <a:t>、</a:t>
            </a:r>
            <a:r>
              <a:rPr lang="en-US" altLang="zh-CN" sz="2000" b="1" dirty="0">
                <a:sym typeface="+mn-ea"/>
              </a:rPr>
              <a:t> 20300H-0100H=20200H</a:t>
            </a:r>
            <a:r>
              <a:rPr lang="zh-CN" altLang="en-US" sz="2000" b="1" dirty="0">
                <a:sym typeface="+mn-ea"/>
              </a:rPr>
              <a:t>，</a:t>
            </a:r>
            <a:endParaRPr lang="zh-CN" altLang="en-US" sz="2000" b="1" dirty="0"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   </a:t>
            </a:r>
            <a:r>
              <a:rPr lang="zh-CN" altLang="en-US" sz="2000" b="1" dirty="0">
                <a:sym typeface="+mn-ea"/>
              </a:rPr>
              <a:t>去掉一个</a:t>
            </a:r>
            <a:r>
              <a:rPr lang="en-US" altLang="zh-CN" sz="2000" b="1" dirty="0">
                <a:sym typeface="+mn-ea"/>
              </a:rPr>
              <a:t>0</a:t>
            </a:r>
            <a:r>
              <a:rPr lang="zh-CN" altLang="en-US" sz="2000" b="1" dirty="0">
                <a:sym typeface="+mn-ea"/>
              </a:rPr>
              <a:t>，即为</a:t>
            </a:r>
            <a:r>
              <a:rPr lang="en-US" altLang="zh-CN" sz="2000" b="1" dirty="0">
                <a:sym typeface="+mn-ea"/>
              </a:rPr>
              <a:t>2020H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572" name="Text Box 4"/>
          <p:cNvSpPr txBox="1"/>
          <p:nvPr/>
        </p:nvSpPr>
        <p:spPr>
          <a:xfrm>
            <a:off x="9603264" y="1069023"/>
            <a:ext cx="3400425" cy="39878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ctr">
              <a:spcAft>
                <a:spcPts val="0"/>
              </a:spcAft>
            </a:pPr>
            <a:r>
              <a:rPr lang="en-US" altLang="zh-CN" sz="2000" b="1" dirty="0">
                <a:sym typeface="+mn-ea"/>
              </a:rPr>
              <a:t>1</a:t>
            </a:r>
            <a:r>
              <a:rPr lang="zh-CN" altLang="en-US" sz="2000" b="1" dirty="0">
                <a:sym typeface="+mn-ea"/>
              </a:rPr>
              <a:t>、</a:t>
            </a:r>
            <a:r>
              <a:rPr lang="en-US" altLang="zh-CN" sz="2000" b="1" dirty="0">
                <a:sym typeface="+mn-ea"/>
              </a:rPr>
              <a:t>10100H+0200H=10300H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09576" name="Text Box 8"/>
          <p:cNvSpPr txBox="1"/>
          <p:nvPr/>
        </p:nvSpPr>
        <p:spPr>
          <a:xfrm>
            <a:off x="9592152" y="3229293"/>
            <a:ext cx="3336290" cy="39878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ctr">
              <a:spcAft>
                <a:spcPts val="0"/>
              </a:spcAft>
            </a:pPr>
            <a:r>
              <a:rPr lang="en-US" altLang="zh-CN" sz="2000" b="1" dirty="0">
                <a:sym typeface="+mn-ea"/>
              </a:rPr>
              <a:t>3</a:t>
            </a:r>
            <a:r>
              <a:rPr lang="zh-CN" altLang="en-US" sz="2000" b="1" dirty="0">
                <a:sym typeface="+mn-ea"/>
              </a:rPr>
              <a:t>、</a:t>
            </a:r>
            <a:r>
              <a:rPr lang="en-US" altLang="zh-CN" sz="2000" b="1" dirty="0">
                <a:sym typeface="+mn-ea"/>
              </a:rPr>
              <a:t>31200H-30000H=1200H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8674" name="Rectangle 2"/>
          <p:cNvSpPr>
            <a:spLocks noGrp="1" noRot="1"/>
          </p:cNvSpPr>
          <p:nvPr/>
        </p:nvSpPr>
        <p:spPr>
          <a:xfrm>
            <a:off x="190500" y="308293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197860" y="3244850"/>
            <a:ext cx="2748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83400H-933FFH</a:t>
            </a:r>
            <a:r>
              <a:rPr lang="zh-CN" altLang="en-US" dirty="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64K</a:t>
            </a:r>
            <a:r>
              <a:rPr lang="zh-CN" altLang="en-US" dirty="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9620885" y="3796665"/>
            <a:ext cx="3659505" cy="14763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ym typeface="+mn-ea"/>
              </a:rPr>
              <a:t>6</a:t>
            </a:r>
            <a:r>
              <a:rPr lang="zh-CN" altLang="en-US" sz="2000" b="1" dirty="0">
                <a:sym typeface="+mn-ea"/>
              </a:rPr>
              <a:t>、起始地址</a:t>
            </a:r>
            <a:r>
              <a:rPr lang="en-US" altLang="zh-CN" sz="2000" b="1" dirty="0">
                <a:sym typeface="+mn-ea"/>
              </a:rPr>
              <a:t>83400H</a:t>
            </a:r>
            <a:endParaRPr lang="zh-CN" altLang="en-US" sz="2000" b="1" dirty="0"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ym typeface="+mn-ea"/>
              </a:rPr>
              <a:t>最大地址</a:t>
            </a:r>
            <a:r>
              <a:rPr lang="en-US" altLang="zh-CN" sz="2000" b="1" dirty="0">
                <a:sym typeface="+mn-ea"/>
              </a:rPr>
              <a:t>=83400H+FFFFH </a:t>
            </a:r>
            <a:endParaRPr lang="en-US" altLang="zh-CN" sz="2000" b="1" dirty="0"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+mn-ea"/>
              </a:rPr>
              <a:t>              =933FFH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5" name="RemarkBack"/>
            <p:cNvSpPr/>
            <p:nvPr>
              <p:custDataLst>
                <p:tags r:id="rId9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Block"/>
            <p:cNvSpPr/>
            <p:nvPr>
              <p:custDataLst>
                <p:tags r:id="rId10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FADF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46430" y="635000"/>
            <a:ext cx="7871460" cy="26104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Font typeface="Arial" panose="020B0604020202020204" pitchFamily="34" charset="0"/>
            </a:pPr>
            <a:r>
              <a:rPr lang="en-US" altLang="zh-CN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7</a:t>
            </a:r>
            <a:r>
              <a:rPr lang="zh-CN" altLang="en-US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、</a:t>
            </a:r>
            <a:r>
              <a:rPr lang="en-US" altLang="zh-CN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 8086 CPU</a:t>
            </a:r>
            <a:r>
              <a:rPr lang="zh-CN" altLang="en-US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由两个独立的工作单元组成，它们是</a:t>
            </a:r>
            <a:r>
              <a:rPr lang="zh-CN" altLang="en-US" sz="26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r>
              <a:rPr lang="en-US" altLang="zh-CN" sz="26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(1) </a:t>
            </a:r>
            <a:r>
              <a:rPr lang="zh-CN" altLang="en-US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，</a:t>
            </a:r>
            <a:r>
              <a:rPr lang="zh-CN" altLang="en-US" sz="26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r>
              <a:rPr lang="en-US" altLang="zh-CN" sz="26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(2) </a:t>
            </a:r>
            <a:r>
              <a:rPr lang="zh-CN" altLang="en-US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。前者的功能是</a:t>
            </a:r>
            <a:r>
              <a:rPr lang="zh-CN" altLang="en-US" sz="26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r>
              <a:rPr lang="en-US" altLang="zh-CN" sz="26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(3) </a:t>
            </a:r>
            <a:r>
              <a:rPr lang="zh-CN" altLang="en-US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，后者的功能是</a:t>
            </a:r>
            <a:r>
              <a:rPr lang="zh-CN" altLang="en-US" sz="26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r>
              <a:rPr lang="en-US" altLang="zh-CN" sz="26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(4) </a:t>
            </a:r>
            <a:r>
              <a:rPr lang="zh-CN" altLang="en-US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。请选择正确答案</a:t>
            </a:r>
            <a:r>
              <a:rPr lang="en-US" altLang="zh-CN" sz="2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.</a:t>
            </a:r>
            <a:endParaRPr lang="en-US" altLang="zh-CN" sz="260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仿宋" panose="02010609060101010101" charset="-122"/>
              <a:sym typeface="+mn-ea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en-US" altLang="zh-CN" sz="2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仿宋" panose="02010609060101010101" charset="-122"/>
                <a:sym typeface="+mn-ea"/>
              </a:rPr>
              <a:t>(1)</a:t>
            </a:r>
            <a:endParaRPr lang="en-US" altLang="zh-CN" sz="260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算术／逻辑运算单元</a:t>
            </a:r>
            <a:r>
              <a:rPr lang="en-US" altLang="zh-CN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ALU</a:t>
            </a: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                             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907540" y="364490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执行单元</a:t>
            </a:r>
            <a:r>
              <a:rPr lang="en-US" altLang="zh-CN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EU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通用寄存器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执行控制单元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FAD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28040" y="1196340"/>
            <a:ext cx="7315200" cy="7785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总线控制逻辑          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内部通讯寄存器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指令寄存器 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总线接口单元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FAD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(3)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进行算术／逻辑运算                              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计算寻址单元地址的位移量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连接外部总线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从存储器中读取数据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FAD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(4)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从程序存储器中读取操作码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从数据存储器中读取操作数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将运算结果写入存储器中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 noProof="0" dirty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完成所有的总线操作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FAD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dirty="0"/>
              <a:t>学习引导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 noRot="1"/>
          </p:cNvSpPr>
          <p:nvPr>
            <p:ph idx="1"/>
          </p:nvPr>
        </p:nvSpPr>
        <p:spPr>
          <a:xfrm>
            <a:off x="827088" y="1773238"/>
            <a:ext cx="7993062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从下列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方面学习理解：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b="1" dirty="0"/>
              <a:t>1)8086/8088</a:t>
            </a:r>
            <a:r>
              <a:rPr lang="el-GR" altLang="zh-CN" sz="2400" b="1" dirty="0">
                <a:cs typeface="Arial" panose="020B0604020202020204" pitchFamily="34" charset="0"/>
              </a:rPr>
              <a:t>μp</a:t>
            </a:r>
            <a:r>
              <a:rPr lang="zh-CN" altLang="en-US" sz="2400" b="1" dirty="0">
                <a:cs typeface="Arial" panose="020B0604020202020204" pitchFamily="34" charset="0"/>
              </a:rPr>
              <a:t>的</a:t>
            </a:r>
            <a:r>
              <a:rPr lang="zh-CN" altLang="en-US" sz="2400" b="1" dirty="0"/>
              <a:t>结构特点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§2.2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/>
              <a:t>   独立部件</a:t>
            </a:r>
            <a:r>
              <a:rPr lang="en-US" altLang="zh-CN" sz="2400" b="1" dirty="0"/>
              <a:t>BIU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EU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指令队列缓冲器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/>
              <a:t>   特色：流水线工作方式，提高</a:t>
            </a:r>
            <a:r>
              <a:rPr lang="el-GR" altLang="zh-CN" sz="2400" b="1" dirty="0">
                <a:cs typeface="Arial" panose="020B0604020202020204" pitchFamily="34" charset="0"/>
              </a:rPr>
              <a:t>μp</a:t>
            </a:r>
            <a:r>
              <a:rPr lang="zh-CN" altLang="en-US" sz="2400" b="1" dirty="0">
                <a:cs typeface="Arial" panose="020B0604020202020204" pitchFamily="34" charset="0"/>
              </a:rPr>
              <a:t>的效率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b="1" dirty="0"/>
              <a:t>2)</a:t>
            </a:r>
            <a:r>
              <a:rPr lang="zh-CN" altLang="en-US" sz="2400" b="1" dirty="0"/>
              <a:t>可编程结构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§2.3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/>
              <a:t>    通用寄存器、段地址寄存器、其他寄存器（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FLAG</a:t>
            </a:r>
            <a:r>
              <a:rPr lang="zh-CN" altLang="en-US" sz="2400" b="1" dirty="0"/>
              <a:t>）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b="1" dirty="0"/>
              <a:t>3)20</a:t>
            </a:r>
            <a:r>
              <a:rPr lang="zh-CN" altLang="en-US" sz="2400" b="1" dirty="0"/>
              <a:t>位地址加法器的作用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§2.4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   逻辑地址  </a:t>
            </a:r>
            <a:r>
              <a:rPr lang="zh-CN" altLang="en-US" sz="2400" b="1" dirty="0">
                <a:sym typeface="Wingdings" panose="05000000000000000000" pitchFamily="2" charset="2"/>
              </a:rPr>
              <a:t>  </a:t>
            </a:r>
            <a:r>
              <a:rPr lang="zh-CN" altLang="en-US" sz="2400" b="1" dirty="0"/>
              <a:t>物理地址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26415" y="1628775"/>
            <a:ext cx="8035925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8</a:t>
            </a:r>
            <a:r>
              <a:rPr lang="zh-CN" altLang="en-US" sz="26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、下列各种情况下应判定哪个标志位并说明其状态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〔1)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两数相减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是否相等。 </a:t>
            </a:r>
            <a:r>
              <a:rPr lang="zh-CN" altLang="en-US" sz="2600" noProof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[填空1]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〔2)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两个无符号数相减后比较大小。 </a:t>
            </a:r>
            <a:r>
              <a:rPr lang="zh-CN" altLang="en-US" sz="2600" noProof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[填空2]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〔3)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两数运算后结果是正数还是负数？ </a:t>
            </a:r>
            <a:r>
              <a:rPr lang="zh-CN" altLang="en-US" sz="2600" noProof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[填空3]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〔4)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两数相加后是否产生了溢出？ </a:t>
            </a:r>
            <a:r>
              <a:rPr lang="zh-CN" altLang="en-US" sz="2600" noProof="0">
                <a:ln>
                  <a:noFill/>
                </a:ln>
                <a:solidFill>
                  <a:srgbClr val="639EF4"/>
                </a:solidFill>
                <a:effectLst/>
                <a:uLnTx/>
                <a:uFillTx/>
                <a:ea typeface="仿宋" panose="02010609060101010101" charset="-122"/>
                <a:sym typeface="+mn-ea"/>
              </a:rPr>
              <a:t>[填空4]</a:t>
            </a:r>
            <a:r>
              <a:rPr lang="zh-CN" altLang="en-US" sz="2600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 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1016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3331845" cy="5028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0" marR="0" lvl="0" indent="40005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（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1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）判定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ZF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，即零标志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charset="-122"/>
              <a:cs typeface="+mn-cs"/>
            </a:endParaRPr>
          </a:p>
          <a:p>
            <a:pPr marL="0" marR="0" lvl="0" algn="l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         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当两个无符号数相等时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ZF=1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，否则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ZF=0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400050" algn="l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（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2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）判定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CF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标志，当被减数大时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CF=0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，否则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CF=1.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400050" algn="l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（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3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）判定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SF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标志，若结果是正数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SF=0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，否则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SF=1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400050" algn="l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（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4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）判定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OF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标志，溢出时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OF=1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，否则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OF=0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仿宋" panose="02010609060101010101" charset="-122"/>
                <a:sym typeface="+mn-ea"/>
              </a:rPr>
              <a:t>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4" name="RemarkBack"/>
            <p:cNvSpPr/>
            <p:nvPr>
              <p:custDataLst>
                <p:tags r:id="rId8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markBlock"/>
            <p:cNvSpPr/>
            <p:nvPr>
              <p:custDataLst>
                <p:tags r:id="rId9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016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FAD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0" y="0"/>
            <a:ext cx="9144000" cy="5718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教学内容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36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学时）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Intel x86CPU</a:t>
            </a:r>
            <a:r>
              <a:rPr lang="zh-CN" altLang="en-US" sz="2000" b="1" dirty="0">
                <a:latin typeface="Times New Roman" panose="02020603050405020304" pitchFamily="18" charset="0"/>
              </a:rPr>
              <a:t>引脚及其功能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采用分类讲解的方法，突出各类总线的特点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分时复用类，强调总线周期内可分时原因和“分时”原则；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控制总线按完成基本操作控制信号分组情况讲授）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Intel x86CPU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的工作模式与典型系统构成（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图示法教学、比较教学法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教学目标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</a:rPr>
              <a:t>要求学生掌握</a:t>
            </a:r>
            <a:r>
              <a:rPr lang="en-US" altLang="zh-CN" sz="2000" b="1" dirty="0">
                <a:latin typeface="Times New Roman" panose="02020603050405020304" pitchFamily="18" charset="0"/>
              </a:rPr>
              <a:t>Intel x86CPU</a:t>
            </a:r>
            <a:r>
              <a:rPr lang="zh-CN" altLang="en-US" sz="2000" b="1" dirty="0">
                <a:latin typeface="Times New Roman" panose="02020603050405020304" pitchFamily="18" charset="0"/>
              </a:rPr>
              <a:t>各引脚的名称及其功能，特别是基本操作下的控制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    信号的情况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 能正确画出在最小工作模式下的系统配置图，并了解有关控制信号的硬件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    连接方法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ts val="5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教学重点及难点</a:t>
            </a:r>
            <a:endParaRPr lang="zh-CN" altLang="en-US" sz="4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各引脚的名称及其功能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引脚复用技术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ts val="50"/>
              </a:spcBef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控制引脚的组合控制功能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0723" name="AutoShape 3">
            <a:hlinkClick r:id="rId1" action="ppaction://hlinksldjump"/>
          </p:cNvPr>
          <p:cNvSpPr/>
          <p:nvPr/>
        </p:nvSpPr>
        <p:spPr>
          <a:xfrm>
            <a:off x="8001000" y="5867400"/>
            <a:ext cx="457200" cy="304800"/>
          </a:xfrm>
          <a:prstGeom prst="actionButtonBeginning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2.5   8086/8088</a:t>
            </a:r>
            <a:r>
              <a:rPr lang="zh-CN" altLang="en-US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的外部结构</a:t>
            </a:r>
            <a:endParaRPr lang="zh-CN" altLang="en-US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7651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8086</a:t>
            </a:r>
            <a:r>
              <a:rPr lang="zh-CN" altLang="en-US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微处理器采用</a:t>
            </a:r>
            <a:r>
              <a:rPr lang="en-US" altLang="zh-CN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DIP40</a:t>
            </a:r>
            <a:r>
              <a:rPr lang="zh-CN" altLang="en-US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封装，</a:t>
            </a:r>
            <a:r>
              <a:rPr lang="en-US" altLang="zh-CN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40</a:t>
            </a:r>
            <a:r>
              <a:rPr lang="zh-CN" altLang="en-US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个引脚</a:t>
            </a:r>
            <a:endParaRPr lang="zh-CN" altLang="en-US" sz="2400" b="1" dirty="0">
              <a:solidFill>
                <a:schemeClr val="tx2"/>
              </a:solidFill>
              <a:latin typeface="华文琥珀" pitchFamily="2" charset="-122"/>
              <a:ea typeface="华文琥珀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引脚按功能可分</a:t>
            </a:r>
            <a:r>
              <a:rPr lang="en-US" altLang="zh-CN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部分：地址总线、数据总线、控制总线、电源及时钟</a:t>
            </a:r>
            <a:endParaRPr lang="zh-CN" altLang="en-US" sz="2400" b="1" dirty="0">
              <a:solidFill>
                <a:schemeClr val="tx2"/>
              </a:solidFill>
              <a:latin typeface="华文琥珀" pitchFamily="2" charset="-122"/>
              <a:ea typeface="华文琥珀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引脚的类型有：双向、三态、输入、输出等</a:t>
            </a:r>
            <a:endParaRPr lang="zh-CN" altLang="en-US" sz="2400" b="1" dirty="0">
              <a:solidFill>
                <a:schemeClr val="tx2"/>
              </a:solidFill>
              <a:latin typeface="华文琥珀" pitchFamily="2" charset="-122"/>
              <a:ea typeface="华文琥珀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2"/>
                </a:solidFill>
                <a:latin typeface="华文琥珀" pitchFamily="2" charset="-122"/>
                <a:ea typeface="华文琥珀" pitchFamily="2" charset="-122"/>
              </a:rPr>
              <a:t>双功能引脚</a:t>
            </a:r>
            <a:endParaRPr lang="zh-CN" altLang="en-US" sz="2400" b="1" dirty="0">
              <a:solidFill>
                <a:schemeClr val="tx2"/>
              </a:solidFill>
              <a:latin typeface="华文琥珀" pitchFamily="2" charset="-122"/>
              <a:ea typeface="华文琥珀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华文琥珀" pitchFamily="2" charset="-122"/>
                <a:ea typeface="华文琥珀" pitchFamily="2" charset="-122"/>
              </a:rPr>
              <a:t>      </a:t>
            </a:r>
            <a:r>
              <a:rPr lang="zh-CN" altLang="en-US" sz="2400" b="1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分时复用引脚</a:t>
            </a:r>
            <a:endParaRPr lang="zh-CN" altLang="en-US" sz="2400" b="1" dirty="0">
              <a:solidFill>
                <a:srgbClr val="660033"/>
              </a:solidFill>
              <a:latin typeface="华文琥珀" pitchFamily="2" charset="-122"/>
              <a:ea typeface="华文琥珀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      工作方式不同功能不同引脚</a:t>
            </a:r>
            <a:endParaRPr lang="zh-CN" altLang="en-US" sz="2400" b="1" dirty="0">
              <a:solidFill>
                <a:srgbClr val="660033"/>
              </a:solidFill>
              <a:latin typeface="华文琥珀" pitchFamily="2" charset="-122"/>
              <a:ea typeface="华文琥珀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  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24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7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charRg st="7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8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charRg st="8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9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charRg st="95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2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charRg st="12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695575" y="1204913"/>
            <a:ext cx="1447800" cy="480060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tailEnd type="none" w="sm" len="sm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2695575" y="1281113"/>
            <a:ext cx="381000" cy="27908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6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7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8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9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10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11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12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15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17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18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20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2772" name="Text Box 4"/>
          <p:cNvSpPr txBox="1"/>
          <p:nvPr/>
        </p:nvSpPr>
        <p:spPr>
          <a:xfrm>
            <a:off x="3762375" y="1281113"/>
            <a:ext cx="381000" cy="27908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40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39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38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37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35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34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33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32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31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30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29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28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27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26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25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23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22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21</a:t>
            </a: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2773" name="Line 5"/>
          <p:cNvSpPr/>
          <p:nvPr/>
        </p:nvSpPr>
        <p:spPr>
          <a:xfrm>
            <a:off x="2085975" y="1357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74" name="Line 6"/>
          <p:cNvSpPr/>
          <p:nvPr/>
        </p:nvSpPr>
        <p:spPr>
          <a:xfrm>
            <a:off x="2085975" y="1585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75" name="Line 7"/>
          <p:cNvSpPr/>
          <p:nvPr/>
        </p:nvSpPr>
        <p:spPr>
          <a:xfrm>
            <a:off x="4143375" y="1357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76" name="Line 8"/>
          <p:cNvSpPr/>
          <p:nvPr/>
        </p:nvSpPr>
        <p:spPr>
          <a:xfrm>
            <a:off x="2085975" y="18145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77" name="Line 9"/>
          <p:cNvSpPr/>
          <p:nvPr/>
        </p:nvSpPr>
        <p:spPr>
          <a:xfrm>
            <a:off x="2085975" y="20431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78" name="Line 10"/>
          <p:cNvSpPr/>
          <p:nvPr/>
        </p:nvSpPr>
        <p:spPr>
          <a:xfrm>
            <a:off x="2085975" y="22717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79" name="Line 11"/>
          <p:cNvSpPr/>
          <p:nvPr/>
        </p:nvSpPr>
        <p:spPr>
          <a:xfrm>
            <a:off x="2085975" y="2500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0" name="Line 12"/>
          <p:cNvSpPr/>
          <p:nvPr/>
        </p:nvSpPr>
        <p:spPr>
          <a:xfrm>
            <a:off x="2085975" y="2728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1" name="Line 13"/>
          <p:cNvSpPr/>
          <p:nvPr/>
        </p:nvSpPr>
        <p:spPr>
          <a:xfrm>
            <a:off x="2085975" y="29575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2" name="Line 14"/>
          <p:cNvSpPr/>
          <p:nvPr/>
        </p:nvSpPr>
        <p:spPr>
          <a:xfrm>
            <a:off x="2085975" y="3262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3" name="Line 15"/>
          <p:cNvSpPr/>
          <p:nvPr/>
        </p:nvSpPr>
        <p:spPr>
          <a:xfrm>
            <a:off x="2085975" y="3490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4" name="Line 16"/>
          <p:cNvSpPr/>
          <p:nvPr/>
        </p:nvSpPr>
        <p:spPr>
          <a:xfrm>
            <a:off x="2085975" y="37195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5" name="Line 17"/>
          <p:cNvSpPr/>
          <p:nvPr/>
        </p:nvSpPr>
        <p:spPr>
          <a:xfrm>
            <a:off x="2085975" y="39481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6" name="Line 18"/>
          <p:cNvSpPr/>
          <p:nvPr/>
        </p:nvSpPr>
        <p:spPr>
          <a:xfrm>
            <a:off x="2085975" y="41767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7" name="Line 19"/>
          <p:cNvSpPr/>
          <p:nvPr/>
        </p:nvSpPr>
        <p:spPr>
          <a:xfrm>
            <a:off x="2085975" y="4405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8" name="Line 20"/>
          <p:cNvSpPr/>
          <p:nvPr/>
        </p:nvSpPr>
        <p:spPr>
          <a:xfrm>
            <a:off x="2085975" y="4633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89" name="Line 21"/>
          <p:cNvSpPr/>
          <p:nvPr/>
        </p:nvSpPr>
        <p:spPr>
          <a:xfrm>
            <a:off x="2085975" y="48625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0" name="Line 22"/>
          <p:cNvSpPr/>
          <p:nvPr/>
        </p:nvSpPr>
        <p:spPr>
          <a:xfrm>
            <a:off x="2085975" y="50911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1" name="Line 23"/>
          <p:cNvSpPr/>
          <p:nvPr/>
        </p:nvSpPr>
        <p:spPr>
          <a:xfrm>
            <a:off x="2085975" y="53197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2" name="Line 24"/>
          <p:cNvSpPr/>
          <p:nvPr/>
        </p:nvSpPr>
        <p:spPr>
          <a:xfrm>
            <a:off x="2085975" y="5548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3" name="Line 25"/>
          <p:cNvSpPr/>
          <p:nvPr/>
        </p:nvSpPr>
        <p:spPr>
          <a:xfrm>
            <a:off x="2085975" y="5776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4" name="Text Box 26"/>
          <p:cNvSpPr txBox="1"/>
          <p:nvPr/>
        </p:nvSpPr>
        <p:spPr>
          <a:xfrm>
            <a:off x="1476375" y="1204913"/>
            <a:ext cx="685800" cy="29864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GND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14</a:t>
            </a:r>
            <a:endParaRPr lang="en-US" altLang="zh-CN" sz="1600" b="1" baseline="-16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13</a:t>
            </a:r>
            <a:endParaRPr lang="en-US" altLang="zh-CN" sz="1600" b="1" baseline="-16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12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11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10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9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6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NMI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INTR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CLK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GND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CN" sz="1400" b="1" baseline="-2000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2795" name="Line 27"/>
          <p:cNvSpPr/>
          <p:nvPr/>
        </p:nvSpPr>
        <p:spPr>
          <a:xfrm>
            <a:off x="4143375" y="1585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6" name="Line 28"/>
          <p:cNvSpPr/>
          <p:nvPr/>
        </p:nvSpPr>
        <p:spPr>
          <a:xfrm>
            <a:off x="4143375" y="18145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7" name="Line 29"/>
          <p:cNvSpPr/>
          <p:nvPr/>
        </p:nvSpPr>
        <p:spPr>
          <a:xfrm>
            <a:off x="4143375" y="20431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8" name="Line 30"/>
          <p:cNvSpPr/>
          <p:nvPr/>
        </p:nvSpPr>
        <p:spPr>
          <a:xfrm>
            <a:off x="4143375" y="22717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799" name="Line 31"/>
          <p:cNvSpPr/>
          <p:nvPr/>
        </p:nvSpPr>
        <p:spPr>
          <a:xfrm>
            <a:off x="4143375" y="2500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0" name="Line 32"/>
          <p:cNvSpPr/>
          <p:nvPr/>
        </p:nvSpPr>
        <p:spPr>
          <a:xfrm>
            <a:off x="4143375" y="2728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1" name="Line 33"/>
          <p:cNvSpPr/>
          <p:nvPr/>
        </p:nvSpPr>
        <p:spPr>
          <a:xfrm>
            <a:off x="4143375" y="29575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2" name="Line 34"/>
          <p:cNvSpPr/>
          <p:nvPr/>
        </p:nvSpPr>
        <p:spPr>
          <a:xfrm>
            <a:off x="4143375" y="3262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3" name="Line 35"/>
          <p:cNvSpPr/>
          <p:nvPr/>
        </p:nvSpPr>
        <p:spPr>
          <a:xfrm>
            <a:off x="4143375" y="3490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4" name="Line 36"/>
          <p:cNvSpPr/>
          <p:nvPr/>
        </p:nvSpPr>
        <p:spPr>
          <a:xfrm>
            <a:off x="4143375" y="37195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5" name="Line 37"/>
          <p:cNvSpPr/>
          <p:nvPr/>
        </p:nvSpPr>
        <p:spPr>
          <a:xfrm>
            <a:off x="4143375" y="39481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6" name="Line 38"/>
          <p:cNvSpPr/>
          <p:nvPr/>
        </p:nvSpPr>
        <p:spPr>
          <a:xfrm>
            <a:off x="4143375" y="41767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7" name="Line 39"/>
          <p:cNvSpPr/>
          <p:nvPr/>
        </p:nvSpPr>
        <p:spPr>
          <a:xfrm>
            <a:off x="4143375" y="4405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8" name="Line 40"/>
          <p:cNvSpPr/>
          <p:nvPr/>
        </p:nvSpPr>
        <p:spPr>
          <a:xfrm>
            <a:off x="4143375" y="4633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09" name="Line 41"/>
          <p:cNvSpPr/>
          <p:nvPr/>
        </p:nvSpPr>
        <p:spPr>
          <a:xfrm>
            <a:off x="4143375" y="48625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10" name="Line 42"/>
          <p:cNvSpPr/>
          <p:nvPr/>
        </p:nvSpPr>
        <p:spPr>
          <a:xfrm>
            <a:off x="4143375" y="50911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11" name="Line 43"/>
          <p:cNvSpPr/>
          <p:nvPr/>
        </p:nvSpPr>
        <p:spPr>
          <a:xfrm>
            <a:off x="4143375" y="53197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12" name="Line 44"/>
          <p:cNvSpPr/>
          <p:nvPr/>
        </p:nvSpPr>
        <p:spPr>
          <a:xfrm>
            <a:off x="4143375" y="55483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13" name="Line 45"/>
          <p:cNvSpPr/>
          <p:nvPr/>
        </p:nvSpPr>
        <p:spPr>
          <a:xfrm>
            <a:off x="4143375" y="5776913"/>
            <a:ext cx="609600" cy="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32814" name="Text Box 46"/>
          <p:cNvSpPr txBox="1"/>
          <p:nvPr/>
        </p:nvSpPr>
        <p:spPr>
          <a:xfrm>
            <a:off x="4676775" y="1281113"/>
            <a:ext cx="2057400" cy="29444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VCC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AD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15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16 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 S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endParaRPr lang="en-US" altLang="zh-CN" sz="1600" b="1" baseline="-16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17 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 S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18 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 S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19 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 S</a:t>
            </a:r>
            <a:r>
              <a:rPr lang="en-US" altLang="zh-CN" sz="16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6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BHE/S7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MN / MX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RD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HOLD      (RQ / GT0)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HLDA      (RQ/GT1)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WR           (LOCK)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 / IO       ( S</a:t>
            </a:r>
            <a:r>
              <a:rPr lang="en-US" altLang="zh-CN" sz="1400" b="1" baseline="-2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  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DT / R       ( S</a:t>
            </a:r>
            <a:r>
              <a:rPr lang="en-US" altLang="zh-CN" sz="1400" b="1" baseline="-2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zh-CN" altLang="en-US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DEN          ( S</a:t>
            </a:r>
            <a:r>
              <a:rPr lang="en-US" altLang="zh-CN" sz="1400" b="1" baseline="-2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 </a:t>
            </a:r>
            <a:r>
              <a:rPr lang="zh-CN" altLang="en-US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en-US" altLang="zh-CN" sz="1400" b="1" baseline="-2000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ALE         </a:t>
            </a:r>
            <a:r>
              <a:rPr lang="zh-CN" altLang="en-US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QS0</a:t>
            </a:r>
            <a:r>
              <a:rPr lang="zh-CN" altLang="en-US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INTA        </a:t>
            </a:r>
            <a:r>
              <a:rPr lang="zh-CN" altLang="en-US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QS1</a:t>
            </a:r>
            <a:r>
              <a:rPr lang="zh-CN" altLang="en-US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TEST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READY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400" b="1" dirty="0">
                <a:solidFill>
                  <a:srgbClr val="FF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RESET</a:t>
            </a:r>
            <a:endParaRPr lang="en-US" altLang="zh-CN" sz="1400" b="1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1400" b="1" baseline="-2000" dirty="0">
              <a:solidFill>
                <a:srgbClr val="FF99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2815" name="Text Box 47"/>
          <p:cNvSpPr txBox="1"/>
          <p:nvPr/>
        </p:nvSpPr>
        <p:spPr>
          <a:xfrm>
            <a:off x="3076575" y="2652713"/>
            <a:ext cx="838200" cy="2755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8086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2816" name="Text Box 48"/>
          <p:cNvSpPr txBox="1"/>
          <p:nvPr/>
        </p:nvSpPr>
        <p:spPr>
          <a:xfrm>
            <a:off x="287338" y="325438"/>
            <a:ext cx="2976562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8086/8088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引脚信号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17" name="AutoShape 49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818" name="AutoShape 50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819" name="Line 51"/>
          <p:cNvSpPr/>
          <p:nvPr/>
        </p:nvSpPr>
        <p:spPr>
          <a:xfrm>
            <a:off x="4773613" y="2674938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0" name="Line 52"/>
          <p:cNvSpPr/>
          <p:nvPr/>
        </p:nvSpPr>
        <p:spPr>
          <a:xfrm>
            <a:off x="5148263" y="2886075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1" name="Line 53"/>
          <p:cNvSpPr/>
          <p:nvPr/>
        </p:nvSpPr>
        <p:spPr>
          <a:xfrm>
            <a:off x="4730750" y="3141663"/>
            <a:ext cx="360363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2" name="Line 54"/>
          <p:cNvSpPr/>
          <p:nvPr/>
        </p:nvSpPr>
        <p:spPr>
          <a:xfrm>
            <a:off x="4716463" y="3822700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3" name="Line 55"/>
          <p:cNvSpPr/>
          <p:nvPr/>
        </p:nvSpPr>
        <p:spPr>
          <a:xfrm>
            <a:off x="4989513" y="4038600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4" name="Line 56"/>
          <p:cNvSpPr/>
          <p:nvPr/>
        </p:nvSpPr>
        <p:spPr>
          <a:xfrm>
            <a:off x="4989513" y="4292600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5" name="Line 57"/>
          <p:cNvSpPr/>
          <p:nvPr/>
        </p:nvSpPr>
        <p:spPr>
          <a:xfrm>
            <a:off x="4787900" y="4546600"/>
            <a:ext cx="360363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6" name="Line 58"/>
          <p:cNvSpPr/>
          <p:nvPr/>
        </p:nvSpPr>
        <p:spPr>
          <a:xfrm>
            <a:off x="4799013" y="4999038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7" name="Line 59"/>
          <p:cNvSpPr/>
          <p:nvPr/>
        </p:nvSpPr>
        <p:spPr>
          <a:xfrm>
            <a:off x="4799013" y="5229225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8" name="Line 60"/>
          <p:cNvSpPr/>
          <p:nvPr/>
        </p:nvSpPr>
        <p:spPr>
          <a:xfrm>
            <a:off x="5500688" y="3376613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9" name="Line 61"/>
          <p:cNvSpPr/>
          <p:nvPr/>
        </p:nvSpPr>
        <p:spPr>
          <a:xfrm>
            <a:off x="6024563" y="3357563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30" name="Line 62"/>
          <p:cNvSpPr/>
          <p:nvPr/>
        </p:nvSpPr>
        <p:spPr>
          <a:xfrm>
            <a:off x="5556250" y="3602038"/>
            <a:ext cx="311150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31" name="Line 63"/>
          <p:cNvSpPr/>
          <p:nvPr/>
        </p:nvSpPr>
        <p:spPr>
          <a:xfrm>
            <a:off x="5940425" y="3595688"/>
            <a:ext cx="360363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32" name="Line 64"/>
          <p:cNvSpPr/>
          <p:nvPr/>
        </p:nvSpPr>
        <p:spPr>
          <a:xfrm>
            <a:off x="5667375" y="3827463"/>
            <a:ext cx="360363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33" name="Line 65"/>
          <p:cNvSpPr/>
          <p:nvPr/>
        </p:nvSpPr>
        <p:spPr>
          <a:xfrm>
            <a:off x="5561013" y="4057650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34" name="Line 66"/>
          <p:cNvSpPr/>
          <p:nvPr/>
        </p:nvSpPr>
        <p:spPr>
          <a:xfrm>
            <a:off x="5507038" y="4311650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35" name="Line 67"/>
          <p:cNvSpPr/>
          <p:nvPr/>
        </p:nvSpPr>
        <p:spPr>
          <a:xfrm>
            <a:off x="5541963" y="4543425"/>
            <a:ext cx="360362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Rot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ea typeface="方正舒体" panose="02010601030101010101" pitchFamily="2" charset="-122"/>
              </a:rPr>
              <a:t>引脚说明</a:t>
            </a:r>
            <a:endParaRPr lang="zh-CN" altLang="en-US" dirty="0">
              <a:solidFill>
                <a:srgbClr val="FF0000"/>
              </a:solidFill>
              <a:ea typeface="方正舒体" panose="02010601030101010101" pitchFamily="2" charset="-122"/>
            </a:endParaRPr>
          </a:p>
        </p:txBody>
      </p:sp>
      <p:sp>
        <p:nvSpPr>
          <p:cNvPr id="29699" name="Rectangle 3"/>
          <p:cNvSpPr>
            <a:spLocks noGrp="1" noRot="1"/>
          </p:cNvSpPr>
          <p:nvPr>
            <p:ph idx="1"/>
          </p:nvPr>
        </p:nvSpPr>
        <p:spPr>
          <a:xfrm>
            <a:off x="685800" y="1371600"/>
            <a:ext cx="8458200" cy="4114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地址总线和数据总线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1) </a:t>
            </a:r>
            <a:r>
              <a:rPr lang="en-US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AD15~AD0</a:t>
            </a:r>
            <a:r>
              <a:rPr lang="zh-CN" altLang="en-US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：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地址数据线，双向、三态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 分时复用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 每个总线周期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T1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时刻为地址，其他时刻为数据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2) </a:t>
            </a:r>
            <a:r>
              <a:rPr lang="en-US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A19~A16/S6~S3</a:t>
            </a:r>
            <a:r>
              <a:rPr lang="zh-CN" altLang="en-US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：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地址状态线，输出、三态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 分时复用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 每个总线周期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T1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时刻为地址，其他时刻为状态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S6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恒为低，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S5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反映标志寄存器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IF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位的状态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solidFill>
                <a:srgbClr val="66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solidFill>
                <a:srgbClr val="FF505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20"/>
              </a:spcBef>
              <a:buNone/>
            </a:pPr>
            <a:r>
              <a:rPr lang="zh-CN" altLang="en-US" sz="2800" dirty="0">
                <a:solidFill>
                  <a:srgbClr val="FF5050"/>
                </a:solidFill>
              </a:rPr>
              <a:t>   </a:t>
            </a:r>
            <a:endParaRPr lang="zh-CN" altLang="en-US" sz="2800" dirty="0">
              <a:solidFill>
                <a:srgbClr val="FF5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charRg st="1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charRg st="37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charRg st="4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charRg st="7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699">
                                            <p:txEl>
                                              <p:charRg st="10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1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charRg st="113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3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9699">
                                            <p:txEl>
                                              <p:charRg st="139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6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9699">
                                            <p:txEl>
                                              <p:charRg st="168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699">
                                            <p:txEl>
                                              <p:charRg st="7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699">
                                            <p:txEl>
                                              <p:charRg st="10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/>
          <p:nvPr/>
        </p:nvSpPr>
        <p:spPr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S4</a:t>
            </a:r>
            <a:r>
              <a:rPr lang="zh-CN" altLang="en-US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、</a:t>
            </a:r>
            <a:r>
              <a:rPr lang="en-US" altLang="zh-CN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S3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表示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CPU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正在使用哪个段寄存器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32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32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32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19" name="表格 34818"/>
          <p:cNvGraphicFramePr/>
          <p:nvPr/>
        </p:nvGraphicFramePr>
        <p:xfrm>
          <a:off x="1447800" y="1295400"/>
          <a:ext cx="6096000" cy="2892425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3962400"/>
              </a:tblGrid>
              <a:tr h="838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S4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S3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特性</a:t>
                      </a:r>
                      <a:endParaRPr lang="zh-CN" altLang="en-US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42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L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L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H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H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L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H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L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H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ES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SS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CS</a:t>
                      </a:r>
                      <a:r>
                        <a:rPr lang="zh-CN" altLang="en-US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（或不是存储器操作）</a:t>
                      </a:r>
                      <a:endParaRPr lang="zh-CN" altLang="en-US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DS</a:t>
                      </a:r>
                      <a:endParaRPr lang="en-US" altLang="zh-CN" sz="28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3" name="Line 17"/>
          <p:cNvSpPr/>
          <p:nvPr/>
        </p:nvSpPr>
        <p:spPr>
          <a:xfrm>
            <a:off x="1116013" y="4724400"/>
            <a:ext cx="647700" cy="0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Text Box 18"/>
          <p:cNvSpPr txBox="1"/>
          <p:nvPr/>
        </p:nvSpPr>
        <p:spPr>
          <a:xfrm>
            <a:off x="730250" y="4581525"/>
            <a:ext cx="8305800" cy="19792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3)BHE/S7</a:t>
            </a:r>
            <a:r>
              <a:rPr lang="zh-CN" altLang="en-US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：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数据总线高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8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位允许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/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状态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S7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信号   输出、三态。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     分时复用做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BHE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时低电平有效，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</a:pP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      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S7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为备用状态线，在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DMA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时为高阻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34835" name="Line 19"/>
          <p:cNvSpPr/>
          <p:nvPr/>
        </p:nvSpPr>
        <p:spPr>
          <a:xfrm>
            <a:off x="3059113" y="5229225"/>
            <a:ext cx="43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3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738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738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2" name="表格 35841"/>
          <p:cNvGraphicFramePr/>
          <p:nvPr/>
        </p:nvGraphicFramePr>
        <p:xfrm>
          <a:off x="395288" y="2492375"/>
          <a:ext cx="8353425" cy="2670175"/>
        </p:xfrm>
        <a:graphic>
          <a:graphicData uri="http://schemas.openxmlformats.org/drawingml/2006/table">
            <a:tbl>
              <a:tblPr/>
              <a:tblGrid>
                <a:gridCol w="1462088"/>
                <a:gridCol w="1462087"/>
                <a:gridCol w="5429250"/>
              </a:tblGrid>
              <a:tr h="895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BHE</a:t>
                      </a:r>
                      <a:endParaRPr lang="en-US" altLang="zh-CN" sz="20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AD0</a:t>
                      </a:r>
                      <a:endParaRPr lang="en-US" altLang="zh-CN" sz="20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4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rgbClr val="660033"/>
                          </a:solidFill>
                          <a:latin typeface="Arial" panose="020B0604020202020204" pitchFamily="34" charset="0"/>
                        </a:rPr>
                        <a:t>总线使用情况</a:t>
                      </a:r>
                      <a:endParaRPr lang="zh-CN" altLang="en-US" sz="2400" dirty="0">
                        <a:solidFill>
                          <a:srgbClr val="660033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48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L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L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H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H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L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H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L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H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r>
                        <a:rPr lang="zh-CN" altLang="en-US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位数据总线上进行规则字传送</a:t>
                      </a:r>
                      <a:endParaRPr lang="zh-CN" altLang="en-US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高</a:t>
                      </a: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r>
                        <a:rPr lang="zh-CN" altLang="en-US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位数据总线上进行奇地址字节传送</a:t>
                      </a:r>
                      <a:endParaRPr lang="zh-CN" altLang="en-US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低</a:t>
                      </a:r>
                      <a:r>
                        <a:rPr lang="en-US" altLang="zh-CN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r>
                        <a:rPr lang="zh-CN" altLang="en-US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位数据总线上进行偶地址字节传送</a:t>
                      </a:r>
                      <a:endParaRPr lang="zh-CN" altLang="en-US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rgbClr val="002AAE"/>
                          </a:solidFill>
                          <a:latin typeface="Arial" panose="020B0604020202020204" pitchFamily="34" charset="0"/>
                        </a:rPr>
                        <a:t>不传送</a:t>
                      </a:r>
                      <a:endParaRPr lang="en-US" altLang="zh-CN" sz="2400" dirty="0">
                        <a:solidFill>
                          <a:srgbClr val="002AAE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856" name="直接连接符 3"/>
          <p:cNvCxnSpPr/>
          <p:nvPr/>
        </p:nvCxnSpPr>
        <p:spPr>
          <a:xfrm>
            <a:off x="827088" y="2852738"/>
            <a:ext cx="576262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57" name="TextBox 5"/>
          <p:cNvSpPr txBox="1"/>
          <p:nvPr/>
        </p:nvSpPr>
        <p:spPr>
          <a:xfrm>
            <a:off x="1692275" y="1268413"/>
            <a:ext cx="5543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zh-CN" altLang="en-US" sz="2800" b="1" dirty="0">
                <a:latin typeface="Arial" panose="020B0604020202020204" pitchFamily="34" charset="0"/>
              </a:rPr>
              <a:t>表</a:t>
            </a:r>
            <a:r>
              <a:rPr lang="en-US" altLang="zh-CN" sz="2800" b="1" dirty="0">
                <a:latin typeface="Arial" panose="020B0604020202020204" pitchFamily="34" charset="0"/>
              </a:rPr>
              <a:t>2-4    BHE</a:t>
            </a:r>
            <a:r>
              <a:rPr lang="zh-CN" altLang="en-US" sz="2800" b="1" dirty="0">
                <a:latin typeface="Arial" panose="020B0604020202020204" pitchFamily="34" charset="0"/>
              </a:rPr>
              <a:t>和</a:t>
            </a:r>
            <a:r>
              <a:rPr lang="en-US" altLang="zh-CN" sz="2800" b="1" dirty="0">
                <a:latin typeface="Arial" panose="020B0604020202020204" pitchFamily="34" charset="0"/>
              </a:rPr>
              <a:t>AD0</a:t>
            </a:r>
            <a:r>
              <a:rPr lang="zh-CN" altLang="en-US" sz="2800" b="1" dirty="0">
                <a:latin typeface="Arial" panose="020B0604020202020204" pitchFamily="34" charset="0"/>
              </a:rPr>
              <a:t>编码的含义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35858" name="直接连接符 7"/>
          <p:cNvCxnSpPr/>
          <p:nvPr/>
        </p:nvCxnSpPr>
        <p:spPr>
          <a:xfrm>
            <a:off x="3132138" y="1341438"/>
            <a:ext cx="576262" cy="0"/>
          </a:xfrm>
          <a:prstGeom prst="line">
            <a:avLst/>
          </a:prstGeom>
          <a:ln w="1270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b="1" dirty="0">
                <a:solidFill>
                  <a:srgbClr val="FF5050"/>
                </a:solidFill>
                <a:ea typeface="华文琥珀" pitchFamily="2" charset="-122"/>
              </a:rPr>
              <a:t>控制总线</a:t>
            </a:r>
            <a:endParaRPr lang="zh-CN" altLang="en-US" b="1" dirty="0">
              <a:solidFill>
                <a:srgbClr val="FF5050"/>
              </a:solidFill>
              <a:ea typeface="华文琥珀" pitchFamily="2" charset="-122"/>
            </a:endParaRPr>
          </a:p>
        </p:txBody>
      </p:sp>
      <p:sp>
        <p:nvSpPr>
          <p:cNvPr id="31747" name="Rectangle 3"/>
          <p:cNvSpPr>
            <a:spLocks noGrp="1" noRot="1"/>
          </p:cNvSpPr>
          <p:nvPr>
            <p:ph idx="1"/>
          </p:nvPr>
        </p:nvSpPr>
        <p:spPr>
          <a:xfrm>
            <a:off x="304800" y="1981200"/>
            <a:ext cx="8228013" cy="3886200"/>
          </a:xfrm>
        </p:spPr>
        <p:txBody>
          <a:bodyPr vert="horz" wrap="square" lIns="91440" tIns="45720" rIns="91440" bIns="45720" anchor="t" anchorCtr="0"/>
          <a:p>
            <a:pPr marL="669925" indent="-669925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控制总线 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是传送控制信号的一组信号线。用来传输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CPU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到其它部件的控制命令，如：读、写、中断响应等有些是输入由外部向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CPU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输入控制命令如：复位、中断请求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marL="669925" indent="-669925" eaLnBrk="1" hangingPunct="1">
              <a:lnSpc>
                <a:spcPct val="150000"/>
              </a:lnSpc>
              <a:spcBef>
                <a:spcPts val="20"/>
              </a:spcBef>
              <a:buNone/>
            </a:pPr>
            <a:r>
              <a:rPr lang="en-US" altLang="zh-CN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8086/8088</a:t>
            </a:r>
            <a:r>
              <a:rPr lang="zh-CN" altLang="en-US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有两种工作方式：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最大工作方式，最小工作方式。有些控制信号在最大最小工作方式时功能不同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7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Rot="1"/>
          </p:cNvSpPr>
          <p:nvPr>
            <p:ph type="title"/>
          </p:nvPr>
        </p:nvSpPr>
        <p:spPr>
          <a:xfrm>
            <a:off x="827088" y="708025"/>
            <a:ext cx="8001000" cy="5026025"/>
          </a:xfrm>
        </p:spPr>
        <p:txBody>
          <a:bodyPr vert="horz" wrap="square" lIns="91440" tIns="45720" rIns="91440" bIns="45720" anchor="ctr" anchorCtr="0"/>
          <a:p>
            <a:pPr algn="l" eaLnBrk="1" hangingPunct="1">
              <a:lnSpc>
                <a:spcPct val="140000"/>
              </a:lnSpc>
              <a:spcAft>
                <a:spcPts val="0"/>
              </a:spcAft>
              <a:buChar char="•"/>
            </a:pPr>
            <a:r>
              <a:rPr lang="en-US" altLang="zh-CN" sz="2800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28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MN/MX</a:t>
            </a:r>
            <a:r>
              <a:rPr lang="zh-CN" altLang="en-US" sz="28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引脚（</a:t>
            </a:r>
            <a:r>
              <a:rPr lang="en-US" altLang="zh-CN" sz="28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33</a:t>
            </a:r>
            <a:r>
              <a:rPr lang="zh-CN" altLang="en-US" sz="28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号）：</a:t>
            </a:r>
            <a:r>
              <a:rPr lang="zh-CN" altLang="en-US" sz="28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最小</a:t>
            </a:r>
            <a:r>
              <a:rPr lang="en-US" altLang="zh-CN" sz="28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/</a:t>
            </a:r>
            <a:r>
              <a:rPr lang="zh-CN" altLang="en-US" sz="28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最大工作方式引脚</a:t>
            </a:r>
            <a:br>
              <a:rPr lang="zh-CN" altLang="en-US" sz="24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  <a:t>1)</a:t>
            </a:r>
            <a:r>
              <a:rPr lang="zh-CN" altLang="en-US" sz="2400" b="1" dirty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  <a:t>两种工作方式的设置方法：</a:t>
            </a:r>
            <a:br>
              <a:rPr lang="zh-CN" altLang="en-US" sz="2400" b="1" dirty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MN/MX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引脚接高电平时，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8086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处于最小工作方式，接地时，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8086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处于最大工作方式；</a:t>
            </a:r>
            <a:b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  <a:t>2)</a:t>
            </a:r>
            <a:r>
              <a:rPr lang="zh-CN" altLang="en-US" sz="2400" b="1" dirty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  <a:t>两种工作方式的区别：</a:t>
            </a:r>
            <a:br>
              <a:rPr lang="zh-CN" altLang="en-US" sz="2400" b="1" dirty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a)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单处理器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/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多处理器工作方式；</a:t>
            </a:r>
            <a:b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b)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系统配置的区别以及控制信号由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8086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自己产生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/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由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8288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提供部分（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8086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向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8288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提供状态信号（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S0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，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S1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，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S2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），</a:t>
            </a: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8288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根据状态信号产生相应的控制信号）；</a:t>
            </a:r>
            <a:b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c)</a:t>
            </a:r>
            <a:r>
              <a:rPr lang="zh-CN" altLang="en-US" sz="24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芯片引脚功能的区别</a:t>
            </a:r>
            <a:endParaRPr lang="zh-CN" altLang="en-US" sz="24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7891" name="Line 3"/>
          <p:cNvSpPr/>
          <p:nvPr/>
        </p:nvSpPr>
        <p:spPr>
          <a:xfrm flipV="1">
            <a:off x="2051368" y="476885"/>
            <a:ext cx="2889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2" name="Line 4"/>
          <p:cNvSpPr/>
          <p:nvPr/>
        </p:nvSpPr>
        <p:spPr>
          <a:xfrm flipV="1">
            <a:off x="1986280" y="2132965"/>
            <a:ext cx="354013" cy="47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3" name="Line 6"/>
          <p:cNvSpPr/>
          <p:nvPr/>
        </p:nvSpPr>
        <p:spPr>
          <a:xfrm>
            <a:off x="6440170" y="4724083"/>
            <a:ext cx="2159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4" name="Line 7"/>
          <p:cNvSpPr/>
          <p:nvPr/>
        </p:nvSpPr>
        <p:spPr>
          <a:xfrm>
            <a:off x="7072313" y="4724083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5" name="Line 8"/>
          <p:cNvSpPr/>
          <p:nvPr/>
        </p:nvSpPr>
        <p:spPr>
          <a:xfrm>
            <a:off x="7736205" y="4724083"/>
            <a:ext cx="2889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Rot="1"/>
          </p:cNvSpPr>
          <p:nvPr>
            <p:ph type="title"/>
          </p:nvPr>
        </p:nvSpPr>
        <p:spPr>
          <a:xfrm>
            <a:off x="539750" y="188913"/>
            <a:ext cx="8785225" cy="990600"/>
          </a:xfrm>
        </p:spPr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sz="400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不受</a:t>
            </a:r>
            <a:r>
              <a:rPr lang="en-US" altLang="zh-CN" sz="400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MN/MX</a:t>
            </a:r>
            <a:r>
              <a:rPr lang="zh-CN" altLang="en-US" sz="400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信号影响的控制信号</a:t>
            </a:r>
            <a:endParaRPr lang="zh-CN" altLang="en-US" sz="4000" dirty="0">
              <a:solidFill>
                <a:srgbClr val="660033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8915" name="Rectangle 3"/>
          <p:cNvSpPr>
            <a:spLocks noGrp="1" noRot="1"/>
          </p:cNvSpPr>
          <p:nvPr>
            <p:ph idx="1"/>
          </p:nvPr>
        </p:nvSpPr>
        <p:spPr>
          <a:xfrm>
            <a:off x="395288" y="981075"/>
            <a:ext cx="8748712" cy="5181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RD</a:t>
            </a:r>
            <a:r>
              <a:rPr lang="zh-CN" altLang="en-US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读控制信号（输出、三态）</a:t>
            </a:r>
            <a:endParaRPr lang="zh-CN" altLang="en-US" sz="20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READY</a:t>
            </a:r>
            <a:r>
              <a:rPr lang="zh-CN" altLang="en-US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等待状态信号</a:t>
            </a:r>
            <a:endParaRPr lang="zh-CN" altLang="en-US" sz="20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READY=0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处于等待状态，在总线周期中插入等待周期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endParaRPr lang="en-US" altLang="zh-CN" sz="2000" b="1" baseline="-25000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READY=1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8086CPU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继续执行</a:t>
            </a:r>
            <a:endParaRPr lang="zh-CN" altLang="en-US" sz="20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INTR</a:t>
            </a:r>
            <a:r>
              <a:rPr lang="zh-CN" altLang="en-US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可屏蔽中断请求信号（输入）高有效</a:t>
            </a:r>
            <a:endParaRPr lang="zh-CN" altLang="en-US" sz="20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NMI</a:t>
            </a:r>
            <a:r>
              <a:rPr lang="zh-CN" altLang="en-US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不可屏蔽中断请求信号（输入）高有效</a:t>
            </a:r>
            <a:endParaRPr lang="zh-CN" altLang="en-US" sz="20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等待测试控制信号（输入）。在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WAIT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指令执行期间若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TEST=1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循环于等待状态，当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TEST=0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脱离等待状态继续执行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WAIT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下面的指令。</a:t>
            </a:r>
            <a:endParaRPr lang="zh-CN" altLang="en-US" sz="20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r>
              <a:rPr lang="zh-CN" altLang="en-US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复位信号（输入）高有效，</a:t>
            </a:r>
            <a:endParaRPr lang="zh-CN" altLang="en-US" sz="20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复位条件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个时钟周期的高电平信号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复位结果</a:t>
            </a: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8086CPU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停止正在运行的操作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标志寄存器、段寄存器、通用寄存器指令指针复位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0000H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（代码段寄存器初始状态为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FFFFH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Line 5"/>
          <p:cNvSpPr/>
          <p:nvPr/>
        </p:nvSpPr>
        <p:spPr>
          <a:xfrm>
            <a:off x="468313" y="3644900"/>
            <a:ext cx="647700" cy="0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7" name="Line 6"/>
          <p:cNvSpPr/>
          <p:nvPr/>
        </p:nvSpPr>
        <p:spPr>
          <a:xfrm>
            <a:off x="7164388" y="3860800"/>
            <a:ext cx="4333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8" name="Line 7"/>
          <p:cNvSpPr/>
          <p:nvPr/>
        </p:nvSpPr>
        <p:spPr>
          <a:xfrm>
            <a:off x="468313" y="1052513"/>
            <a:ext cx="287337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38919" name="直接连接符 7"/>
          <p:cNvCxnSpPr/>
          <p:nvPr/>
        </p:nvCxnSpPr>
        <p:spPr>
          <a:xfrm>
            <a:off x="3275330" y="404495"/>
            <a:ext cx="5041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charRg st="29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6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charRg st="67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9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charRg st="92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1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charRg st="114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3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charRg st="136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1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charRg st="216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35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15">
                                            <p:txEl>
                                              <p:charRg st="235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62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15">
                                            <p:txEl>
                                              <p:charRg st="262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92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15">
                                            <p:txEl>
                                              <p:charRg st="292" end="3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38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15">
                                            <p:txEl>
                                              <p:charRg st="338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1447800" y="914400"/>
            <a:ext cx="1371600" cy="24384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3" name="Line 3"/>
          <p:cNvSpPr/>
          <p:nvPr/>
        </p:nvSpPr>
        <p:spPr>
          <a:xfrm>
            <a:off x="1447800" y="27432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4" name="Line 4"/>
          <p:cNvSpPr/>
          <p:nvPr/>
        </p:nvSpPr>
        <p:spPr>
          <a:xfrm>
            <a:off x="1447800" y="30480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5" name="Line 5"/>
          <p:cNvSpPr/>
          <p:nvPr/>
        </p:nvSpPr>
        <p:spPr>
          <a:xfrm>
            <a:off x="1447800" y="12192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6" name="Line 6"/>
          <p:cNvSpPr/>
          <p:nvPr/>
        </p:nvSpPr>
        <p:spPr>
          <a:xfrm>
            <a:off x="1447800" y="15240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7" name="Line 7"/>
          <p:cNvSpPr/>
          <p:nvPr/>
        </p:nvSpPr>
        <p:spPr>
          <a:xfrm>
            <a:off x="1447800" y="18288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8" name="Line 8"/>
          <p:cNvSpPr/>
          <p:nvPr/>
        </p:nvSpPr>
        <p:spPr>
          <a:xfrm>
            <a:off x="1447800" y="21336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9" name="Line 9"/>
          <p:cNvSpPr/>
          <p:nvPr/>
        </p:nvSpPr>
        <p:spPr>
          <a:xfrm>
            <a:off x="1447800" y="24384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0" name="Line 10"/>
          <p:cNvSpPr/>
          <p:nvPr/>
        </p:nvSpPr>
        <p:spPr>
          <a:xfrm>
            <a:off x="2133600" y="914400"/>
            <a:ext cx="0" cy="121920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1" name="Freeform 11"/>
          <p:cNvSpPr/>
          <p:nvPr/>
        </p:nvSpPr>
        <p:spPr>
          <a:xfrm>
            <a:off x="1258888" y="4724400"/>
            <a:ext cx="1905000" cy="762000"/>
          </a:xfrm>
          <a:custGeom>
            <a:avLst/>
            <a:gdLst>
              <a:gd name="txL" fmla="*/ 0 w 1200"/>
              <a:gd name="txT" fmla="*/ 0 h 480"/>
              <a:gd name="txR" fmla="*/ 1200 w 1200"/>
              <a:gd name="txB" fmla="*/ 480 h 480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>
              <a:alpha val="100000"/>
            </a:srgbClr>
          </a:solidFill>
          <a:ln w="127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2" name="Line 12"/>
          <p:cNvSpPr/>
          <p:nvPr/>
        </p:nvSpPr>
        <p:spPr>
          <a:xfrm>
            <a:off x="2133600" y="3352800"/>
            <a:ext cx="0" cy="53340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10253" name="Rectangle 15"/>
          <p:cNvSpPr/>
          <p:nvPr/>
        </p:nvSpPr>
        <p:spPr>
          <a:xfrm>
            <a:off x="1371600" y="5791200"/>
            <a:ext cx="1676400" cy="3810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54" name="Line 16"/>
          <p:cNvSpPr/>
          <p:nvPr/>
        </p:nvSpPr>
        <p:spPr>
          <a:xfrm>
            <a:off x="2411413" y="5445125"/>
            <a:ext cx="26987" cy="346075"/>
          </a:xfrm>
          <a:prstGeom prst="line">
            <a:avLst/>
          </a:prstGeom>
          <a:ln w="28575" cap="flat" cmpd="sng">
            <a:solidFill>
              <a:srgbClr val="9966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0255" name="Line 17"/>
          <p:cNvSpPr/>
          <p:nvPr/>
        </p:nvSpPr>
        <p:spPr>
          <a:xfrm flipH="1">
            <a:off x="971550" y="3886200"/>
            <a:ext cx="19050" cy="184785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triangle" w="sm" len="med"/>
            <a:tailEnd type="none" w="med" len="med"/>
          </a:ln>
        </p:spPr>
      </p:sp>
      <p:sp>
        <p:nvSpPr>
          <p:cNvPr id="10256" name="Line 18"/>
          <p:cNvSpPr/>
          <p:nvPr/>
        </p:nvSpPr>
        <p:spPr>
          <a:xfrm>
            <a:off x="971550" y="5734050"/>
            <a:ext cx="914400" cy="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7" name="Line 19"/>
          <p:cNvSpPr/>
          <p:nvPr/>
        </p:nvSpPr>
        <p:spPr>
          <a:xfrm>
            <a:off x="1908175" y="5445125"/>
            <a:ext cx="0" cy="30480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8" name="Line 20"/>
          <p:cNvSpPr/>
          <p:nvPr/>
        </p:nvSpPr>
        <p:spPr>
          <a:xfrm>
            <a:off x="152400" y="3886200"/>
            <a:ext cx="5181600" cy="0"/>
          </a:xfrm>
          <a:prstGeom prst="line">
            <a:avLst/>
          </a:prstGeom>
          <a:ln w="117475" cap="flat" cmpd="sng">
            <a:solidFill>
              <a:srgbClr val="99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9" name="Line 21"/>
          <p:cNvSpPr/>
          <p:nvPr/>
        </p:nvSpPr>
        <p:spPr>
          <a:xfrm>
            <a:off x="457200" y="3886200"/>
            <a:ext cx="0" cy="266700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triangle" w="sm" len="med"/>
            <a:tailEnd type="none" w="med" len="med"/>
          </a:ln>
        </p:spPr>
      </p:sp>
      <p:sp>
        <p:nvSpPr>
          <p:cNvPr id="10260" name="Line 22"/>
          <p:cNvSpPr/>
          <p:nvPr/>
        </p:nvSpPr>
        <p:spPr>
          <a:xfrm>
            <a:off x="457200" y="6553200"/>
            <a:ext cx="1828800" cy="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1" name="Line 23"/>
          <p:cNvSpPr/>
          <p:nvPr/>
        </p:nvSpPr>
        <p:spPr>
          <a:xfrm>
            <a:off x="2268538" y="6381750"/>
            <a:ext cx="17462" cy="17145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2" name="Freeform 24">
            <a:hlinkClick r:id="rId1" action="ppaction://hlinkfile"/>
          </p:cNvPr>
          <p:cNvSpPr/>
          <p:nvPr/>
        </p:nvSpPr>
        <p:spPr>
          <a:xfrm>
            <a:off x="5334000" y="609600"/>
            <a:ext cx="1600200" cy="609600"/>
          </a:xfrm>
          <a:custGeom>
            <a:avLst/>
            <a:gdLst>
              <a:gd name="txL" fmla="*/ 0 w 1008"/>
              <a:gd name="txT" fmla="*/ 0 h 384"/>
              <a:gd name="txR" fmla="*/ 1008 w 1008"/>
              <a:gd name="txB" fmla="*/ 384 h 38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>
              <a:alpha val="100000"/>
            </a:srgbClr>
          </a:solidFill>
          <a:ln w="12700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63" name="Rectangle 25"/>
          <p:cNvSpPr/>
          <p:nvPr/>
        </p:nvSpPr>
        <p:spPr>
          <a:xfrm>
            <a:off x="5486400" y="1676400"/>
            <a:ext cx="1371600" cy="21844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64" name="Line 26"/>
          <p:cNvSpPr/>
          <p:nvPr/>
        </p:nvSpPr>
        <p:spPr>
          <a:xfrm>
            <a:off x="5486400" y="28956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5" name="Line 27"/>
          <p:cNvSpPr/>
          <p:nvPr/>
        </p:nvSpPr>
        <p:spPr>
          <a:xfrm>
            <a:off x="5486400" y="25908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6" name="Line 28"/>
          <p:cNvSpPr/>
          <p:nvPr/>
        </p:nvSpPr>
        <p:spPr>
          <a:xfrm>
            <a:off x="5486400" y="19812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7" name="Line 29"/>
          <p:cNvSpPr/>
          <p:nvPr/>
        </p:nvSpPr>
        <p:spPr>
          <a:xfrm>
            <a:off x="5486400" y="22860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8" name="Line 30"/>
          <p:cNvSpPr/>
          <p:nvPr/>
        </p:nvSpPr>
        <p:spPr>
          <a:xfrm>
            <a:off x="5486400" y="3200400"/>
            <a:ext cx="1371600" cy="0"/>
          </a:xfrm>
          <a:prstGeom prst="line">
            <a:avLst/>
          </a:prstGeom>
          <a:ln w="127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9" name="Rectangle 31"/>
          <p:cNvSpPr/>
          <p:nvPr/>
        </p:nvSpPr>
        <p:spPr>
          <a:xfrm>
            <a:off x="3505200" y="4419600"/>
            <a:ext cx="1143000" cy="762000"/>
          </a:xfrm>
          <a:prstGeom prst="rect">
            <a:avLst/>
          </a:prstGeom>
          <a:solidFill>
            <a:srgbClr val="FF9900"/>
          </a:solidFill>
          <a:ln w="127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70" name="Rectangle 32"/>
          <p:cNvSpPr/>
          <p:nvPr/>
        </p:nvSpPr>
        <p:spPr>
          <a:xfrm>
            <a:off x="5334000" y="4572000"/>
            <a:ext cx="1371600" cy="457200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71" name="Rectangle 33"/>
          <p:cNvSpPr/>
          <p:nvPr/>
        </p:nvSpPr>
        <p:spPr>
          <a:xfrm>
            <a:off x="7239000" y="2209800"/>
            <a:ext cx="1143000" cy="838200"/>
          </a:xfrm>
          <a:prstGeom prst="rect">
            <a:avLst/>
          </a:prstGeom>
          <a:solidFill>
            <a:srgbClr val="FF9900"/>
          </a:solidFill>
          <a:ln w="127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72" name="Line 34"/>
          <p:cNvSpPr/>
          <p:nvPr/>
        </p:nvSpPr>
        <p:spPr>
          <a:xfrm>
            <a:off x="8382000" y="2667000"/>
            <a:ext cx="762000" cy="0"/>
          </a:xfrm>
          <a:prstGeom prst="line">
            <a:avLst/>
          </a:prstGeom>
          <a:ln w="117475" cap="flat" cmpd="sng">
            <a:solidFill>
              <a:srgbClr val="996600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10273" name="Line 35"/>
          <p:cNvSpPr/>
          <p:nvPr/>
        </p:nvSpPr>
        <p:spPr>
          <a:xfrm>
            <a:off x="8001000" y="152400"/>
            <a:ext cx="0" cy="2057400"/>
          </a:xfrm>
          <a:prstGeom prst="line">
            <a:avLst/>
          </a:prstGeom>
          <a:ln w="117475" cap="flat" cmpd="sng">
            <a:solidFill>
              <a:srgbClr val="9966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0274" name="Line 36"/>
          <p:cNvSpPr/>
          <p:nvPr/>
        </p:nvSpPr>
        <p:spPr>
          <a:xfrm>
            <a:off x="6096000" y="381000"/>
            <a:ext cx="1828800" cy="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0275" name="Line 37"/>
          <p:cNvSpPr/>
          <p:nvPr/>
        </p:nvSpPr>
        <p:spPr>
          <a:xfrm>
            <a:off x="6096000" y="381000"/>
            <a:ext cx="0" cy="228600"/>
          </a:xfrm>
          <a:prstGeom prst="line">
            <a:avLst/>
          </a:prstGeom>
          <a:ln w="762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6" name="Line 38"/>
          <p:cNvSpPr/>
          <p:nvPr/>
        </p:nvSpPr>
        <p:spPr>
          <a:xfrm>
            <a:off x="5638800" y="1219200"/>
            <a:ext cx="0" cy="45720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triangle" w="sm" len="sm"/>
            <a:tailEnd type="none" w="med" len="med"/>
          </a:ln>
        </p:spPr>
      </p:sp>
      <p:sp>
        <p:nvSpPr>
          <p:cNvPr id="10277" name="Line 39"/>
          <p:cNvSpPr/>
          <p:nvPr/>
        </p:nvSpPr>
        <p:spPr>
          <a:xfrm>
            <a:off x="6629400" y="1219200"/>
            <a:ext cx="0" cy="45720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10278" name="Line 40"/>
          <p:cNvSpPr/>
          <p:nvPr/>
        </p:nvSpPr>
        <p:spPr>
          <a:xfrm>
            <a:off x="6629400" y="1447800"/>
            <a:ext cx="1371600" cy="0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10279" name="Text Box 41"/>
          <p:cNvSpPr txBox="1"/>
          <p:nvPr/>
        </p:nvSpPr>
        <p:spPr>
          <a:xfrm>
            <a:off x="5530850" y="3214688"/>
            <a:ext cx="1102360" cy="64516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内部通信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寄存器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0" name="Text Box 42"/>
          <p:cNvSpPr txBox="1"/>
          <p:nvPr/>
        </p:nvSpPr>
        <p:spPr>
          <a:xfrm>
            <a:off x="5562600" y="2895600"/>
            <a:ext cx="10668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</a:rPr>
              <a:t>IP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281" name="Text Box 43"/>
          <p:cNvSpPr txBox="1"/>
          <p:nvPr/>
        </p:nvSpPr>
        <p:spPr>
          <a:xfrm>
            <a:off x="5638800" y="2590800"/>
            <a:ext cx="9906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ES</a:t>
            </a:r>
            <a:endParaRPr lang="en-US" altLang="zh-CN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2" name="Text Box 44"/>
          <p:cNvSpPr txBox="1"/>
          <p:nvPr/>
        </p:nvSpPr>
        <p:spPr>
          <a:xfrm>
            <a:off x="5791200" y="2286000"/>
            <a:ext cx="6096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SS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283" name="Text Box 45"/>
          <p:cNvSpPr txBox="1"/>
          <p:nvPr/>
        </p:nvSpPr>
        <p:spPr>
          <a:xfrm>
            <a:off x="5791200" y="1981200"/>
            <a:ext cx="6858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DS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284" name="Text Box 46"/>
          <p:cNvSpPr txBox="1"/>
          <p:nvPr/>
        </p:nvSpPr>
        <p:spPr>
          <a:xfrm>
            <a:off x="5791200" y="1676400"/>
            <a:ext cx="8382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CS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285" name="Text Box 47"/>
          <p:cNvSpPr txBox="1"/>
          <p:nvPr/>
        </p:nvSpPr>
        <p:spPr>
          <a:xfrm>
            <a:off x="7239000" y="2286000"/>
            <a:ext cx="1295400" cy="65151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总线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控制逻辑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86" name="Text Box 48"/>
          <p:cNvSpPr txBox="1"/>
          <p:nvPr/>
        </p:nvSpPr>
        <p:spPr>
          <a:xfrm>
            <a:off x="8684260" y="2971800"/>
            <a:ext cx="459740" cy="19050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外部总线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87" name="Line 49"/>
          <p:cNvSpPr/>
          <p:nvPr/>
        </p:nvSpPr>
        <p:spPr>
          <a:xfrm>
            <a:off x="4648200" y="4800600"/>
            <a:ext cx="685800" cy="0"/>
          </a:xfrm>
          <a:prstGeom prst="line">
            <a:avLst/>
          </a:prstGeom>
          <a:ln w="95250" cap="flat" cmpd="sng">
            <a:solidFill>
              <a:srgbClr val="996600"/>
            </a:solidFill>
            <a:prstDash val="solid"/>
            <a:headEnd type="triangle" w="sm" len="sm"/>
            <a:tailEnd type="none" w="med" len="med"/>
          </a:ln>
        </p:spPr>
      </p:sp>
      <p:sp>
        <p:nvSpPr>
          <p:cNvPr id="10288" name="Line 50"/>
          <p:cNvSpPr/>
          <p:nvPr/>
        </p:nvSpPr>
        <p:spPr>
          <a:xfrm>
            <a:off x="8001000" y="3048000"/>
            <a:ext cx="0" cy="1752600"/>
          </a:xfrm>
          <a:prstGeom prst="line">
            <a:avLst/>
          </a:prstGeom>
          <a:ln w="101600" cap="flat" cmpd="sng">
            <a:solidFill>
              <a:srgbClr val="99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9" name="Line 51"/>
          <p:cNvSpPr/>
          <p:nvPr/>
        </p:nvSpPr>
        <p:spPr>
          <a:xfrm>
            <a:off x="6705600" y="4800600"/>
            <a:ext cx="1295400" cy="0"/>
          </a:xfrm>
          <a:prstGeom prst="line">
            <a:avLst/>
          </a:prstGeom>
          <a:ln w="95250" cap="flat" cmpd="sng">
            <a:solidFill>
              <a:srgbClr val="996600"/>
            </a:solidFill>
            <a:prstDash val="solid"/>
            <a:headEnd type="triangle" w="sm" len="sm"/>
            <a:tailEnd type="none" w="med" len="med"/>
          </a:ln>
        </p:spPr>
      </p:sp>
      <p:sp>
        <p:nvSpPr>
          <p:cNvPr id="10290" name="Line 52"/>
          <p:cNvSpPr/>
          <p:nvPr/>
        </p:nvSpPr>
        <p:spPr>
          <a:xfrm>
            <a:off x="5105400" y="3886200"/>
            <a:ext cx="0" cy="914400"/>
          </a:xfrm>
          <a:prstGeom prst="line">
            <a:avLst/>
          </a:prstGeom>
          <a:ln w="88900" cap="flat" cmpd="sng">
            <a:solidFill>
              <a:srgbClr val="996600"/>
            </a:solidFill>
            <a:prstDash val="solid"/>
            <a:headEnd type="triangle" w="sm" len="sm"/>
            <a:tailEnd type="none" w="med" len="med"/>
          </a:ln>
        </p:spPr>
      </p:sp>
      <p:sp>
        <p:nvSpPr>
          <p:cNvPr id="10291" name="Line 53"/>
          <p:cNvSpPr/>
          <p:nvPr/>
        </p:nvSpPr>
        <p:spPr>
          <a:xfrm>
            <a:off x="4953000" y="3429000"/>
            <a:ext cx="533400" cy="0"/>
          </a:xfrm>
          <a:prstGeom prst="line">
            <a:avLst/>
          </a:prstGeom>
          <a:ln w="88900" cap="flat" cmpd="sng">
            <a:solidFill>
              <a:srgbClr val="9966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0292" name="Line 54"/>
          <p:cNvSpPr/>
          <p:nvPr/>
        </p:nvSpPr>
        <p:spPr>
          <a:xfrm flipH="1">
            <a:off x="4953000" y="3429000"/>
            <a:ext cx="1588" cy="381000"/>
          </a:xfrm>
          <a:prstGeom prst="line">
            <a:avLst/>
          </a:prstGeom>
          <a:ln w="88900" cap="flat" cmpd="sng">
            <a:solidFill>
              <a:srgbClr val="9966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0293" name="Text Box 55"/>
          <p:cNvSpPr txBox="1"/>
          <p:nvPr/>
        </p:nvSpPr>
        <p:spPr>
          <a:xfrm>
            <a:off x="3581400" y="4495800"/>
            <a:ext cx="1143000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EU</a:t>
            </a:r>
            <a:r>
              <a:rPr lang="zh-CN" altLang="en-US" b="1" dirty="0">
                <a:latin typeface="Times New Roman" panose="02020603050405020304" pitchFamily="18" charset="0"/>
              </a:rPr>
              <a:t>控制系统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94" name="Line 56"/>
          <p:cNvSpPr/>
          <p:nvPr/>
        </p:nvSpPr>
        <p:spPr>
          <a:xfrm>
            <a:off x="3352800" y="3581400"/>
            <a:ext cx="0" cy="236220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5" name="Line 57"/>
          <p:cNvSpPr/>
          <p:nvPr/>
        </p:nvSpPr>
        <p:spPr>
          <a:xfrm>
            <a:off x="2667000" y="3581400"/>
            <a:ext cx="685800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6" name="Line 58"/>
          <p:cNvSpPr/>
          <p:nvPr/>
        </p:nvSpPr>
        <p:spPr>
          <a:xfrm>
            <a:off x="2667000" y="3352800"/>
            <a:ext cx="0" cy="22860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triangle" w="sm" len="med"/>
            <a:tailEnd type="none" w="med" len="med"/>
          </a:ln>
        </p:spPr>
      </p:sp>
      <p:sp>
        <p:nvSpPr>
          <p:cNvPr id="10297" name="Line 59"/>
          <p:cNvSpPr/>
          <p:nvPr/>
        </p:nvSpPr>
        <p:spPr>
          <a:xfrm>
            <a:off x="2895600" y="4800600"/>
            <a:ext cx="609600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triangle" w="sm" len="med"/>
            <a:tailEnd type="none" w="med" len="med"/>
          </a:ln>
        </p:spPr>
      </p:sp>
      <p:sp>
        <p:nvSpPr>
          <p:cNvPr id="10298" name="Line 60"/>
          <p:cNvSpPr/>
          <p:nvPr/>
        </p:nvSpPr>
        <p:spPr>
          <a:xfrm>
            <a:off x="3048000" y="5943600"/>
            <a:ext cx="304800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triangle" w="sm" len="med"/>
            <a:tailEnd type="none" w="med" len="med"/>
          </a:ln>
        </p:spPr>
      </p:sp>
      <p:sp>
        <p:nvSpPr>
          <p:cNvPr id="10299" name="Line 61"/>
          <p:cNvSpPr/>
          <p:nvPr/>
        </p:nvSpPr>
        <p:spPr>
          <a:xfrm>
            <a:off x="5562600" y="4572000"/>
            <a:ext cx="0" cy="457200"/>
          </a:xfrm>
          <a:prstGeom prst="line">
            <a:avLst/>
          </a:prstGeom>
          <a:ln w="12700" cap="flat" cmpd="sng">
            <a:solidFill>
              <a:srgbClr val="9966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00" name="Line 62"/>
          <p:cNvSpPr/>
          <p:nvPr/>
        </p:nvSpPr>
        <p:spPr>
          <a:xfrm>
            <a:off x="5791200" y="4572000"/>
            <a:ext cx="0" cy="457200"/>
          </a:xfrm>
          <a:prstGeom prst="line">
            <a:avLst/>
          </a:prstGeom>
          <a:ln w="12700" cap="flat" cmpd="sng">
            <a:solidFill>
              <a:srgbClr val="9966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01" name="Line 63"/>
          <p:cNvSpPr/>
          <p:nvPr/>
        </p:nvSpPr>
        <p:spPr>
          <a:xfrm>
            <a:off x="6019800" y="4572000"/>
            <a:ext cx="0" cy="457200"/>
          </a:xfrm>
          <a:prstGeom prst="line">
            <a:avLst/>
          </a:prstGeom>
          <a:ln w="12700" cap="flat" cmpd="sng">
            <a:solidFill>
              <a:srgbClr val="9966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02" name="Line 64"/>
          <p:cNvSpPr/>
          <p:nvPr/>
        </p:nvSpPr>
        <p:spPr>
          <a:xfrm>
            <a:off x="6248400" y="4572000"/>
            <a:ext cx="0" cy="457200"/>
          </a:xfrm>
          <a:prstGeom prst="line">
            <a:avLst/>
          </a:prstGeom>
          <a:ln w="12700" cap="flat" cmpd="sng">
            <a:solidFill>
              <a:srgbClr val="9966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03" name="Line 65"/>
          <p:cNvSpPr/>
          <p:nvPr/>
        </p:nvSpPr>
        <p:spPr>
          <a:xfrm>
            <a:off x="6477000" y="4572000"/>
            <a:ext cx="0" cy="457200"/>
          </a:xfrm>
          <a:prstGeom prst="line">
            <a:avLst/>
          </a:prstGeom>
          <a:ln w="12700" cap="flat" cmpd="sng">
            <a:solidFill>
              <a:srgbClr val="996600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04" name="Text Box 66"/>
          <p:cNvSpPr txBox="1"/>
          <p:nvPr/>
        </p:nvSpPr>
        <p:spPr>
          <a:xfrm>
            <a:off x="5334000" y="4648200"/>
            <a:ext cx="14478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1 2  3  4  5  6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05" name="Line 67"/>
          <p:cNvSpPr/>
          <p:nvPr/>
        </p:nvSpPr>
        <p:spPr>
          <a:xfrm>
            <a:off x="4800600" y="304800"/>
            <a:ext cx="0" cy="6324600"/>
          </a:xfrm>
          <a:prstGeom prst="line">
            <a:avLst/>
          </a:prstGeom>
          <a:ln w="12700" cap="flat" cmpd="sng">
            <a:solidFill>
              <a:srgbClr val="996600"/>
            </a:solidFill>
            <a:prstDash val="lgDashDot"/>
            <a:headEnd type="none" w="med" len="med"/>
            <a:tailEnd type="none" w="sm" len="sm"/>
          </a:ln>
        </p:spPr>
      </p:sp>
      <p:sp>
        <p:nvSpPr>
          <p:cNvPr id="10306" name="Line 68"/>
          <p:cNvSpPr/>
          <p:nvPr/>
        </p:nvSpPr>
        <p:spPr>
          <a:xfrm>
            <a:off x="8686800" y="228600"/>
            <a:ext cx="0" cy="6324600"/>
          </a:xfrm>
          <a:prstGeom prst="line">
            <a:avLst/>
          </a:prstGeom>
          <a:ln w="12700" cap="flat" cmpd="sng">
            <a:solidFill>
              <a:srgbClr val="996600"/>
            </a:solidFill>
            <a:prstDash val="lgDashDot"/>
            <a:headEnd type="none" w="med" len="med"/>
            <a:tailEnd type="none" w="sm" len="sm"/>
          </a:ln>
        </p:spPr>
      </p:sp>
      <p:sp>
        <p:nvSpPr>
          <p:cNvPr id="10307" name="Text Box 69"/>
          <p:cNvSpPr txBox="1"/>
          <p:nvPr/>
        </p:nvSpPr>
        <p:spPr>
          <a:xfrm>
            <a:off x="5900738" y="533400"/>
            <a:ext cx="533400" cy="460375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400" b="1" dirty="0">
                <a:latin typeface="Tahoma" panose="020B0604030504040204" pitchFamily="34" charset="0"/>
              </a:rPr>
              <a:t>∑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10308" name="Text Box 70"/>
          <p:cNvSpPr txBox="1"/>
          <p:nvPr/>
        </p:nvSpPr>
        <p:spPr>
          <a:xfrm>
            <a:off x="1763713" y="5084763"/>
            <a:ext cx="838200" cy="460375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</a:rPr>
              <a:t>ALU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09" name="Text Box 71"/>
          <p:cNvSpPr txBox="1"/>
          <p:nvPr/>
        </p:nvSpPr>
        <p:spPr>
          <a:xfrm>
            <a:off x="1476375" y="6021388"/>
            <a:ext cx="15240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标志寄存器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310" name="Text Box 72"/>
          <p:cNvSpPr txBox="1"/>
          <p:nvPr/>
        </p:nvSpPr>
        <p:spPr>
          <a:xfrm>
            <a:off x="1371600" y="914400"/>
            <a:ext cx="15240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AH      AL 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11" name="Text Box 73"/>
          <p:cNvSpPr txBox="1"/>
          <p:nvPr/>
        </p:nvSpPr>
        <p:spPr>
          <a:xfrm>
            <a:off x="1447800" y="1219200"/>
            <a:ext cx="13716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BH      BL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12" name="Text Box 74"/>
          <p:cNvSpPr txBox="1"/>
          <p:nvPr/>
        </p:nvSpPr>
        <p:spPr>
          <a:xfrm>
            <a:off x="1524000" y="1524000"/>
            <a:ext cx="12954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CH      CL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13" name="Text Box 75"/>
          <p:cNvSpPr txBox="1"/>
          <p:nvPr/>
        </p:nvSpPr>
        <p:spPr>
          <a:xfrm>
            <a:off x="1447800" y="1828800"/>
            <a:ext cx="13716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DH      DL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14" name="Text Box 76"/>
          <p:cNvSpPr txBox="1"/>
          <p:nvPr/>
        </p:nvSpPr>
        <p:spPr>
          <a:xfrm>
            <a:off x="1676400" y="2133600"/>
            <a:ext cx="9144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SP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15" name="Text Box 77"/>
          <p:cNvSpPr txBox="1"/>
          <p:nvPr/>
        </p:nvSpPr>
        <p:spPr>
          <a:xfrm>
            <a:off x="1676400" y="2438400"/>
            <a:ext cx="8382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BP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16" name="Text Box 78"/>
          <p:cNvSpPr txBox="1"/>
          <p:nvPr/>
        </p:nvSpPr>
        <p:spPr>
          <a:xfrm>
            <a:off x="1676400" y="2743200"/>
            <a:ext cx="9144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 SI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17" name="Text Box 79"/>
          <p:cNvSpPr txBox="1"/>
          <p:nvPr/>
        </p:nvSpPr>
        <p:spPr>
          <a:xfrm>
            <a:off x="1752600" y="3048000"/>
            <a:ext cx="7620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   DI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18" name="Text Box 80"/>
          <p:cNvSpPr txBox="1"/>
          <p:nvPr/>
        </p:nvSpPr>
        <p:spPr>
          <a:xfrm>
            <a:off x="684213" y="1052513"/>
            <a:ext cx="838200" cy="64262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lnSpc>
                <a:spcPct val="65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通用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寄存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ts val="5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319" name="Text Box 81"/>
          <p:cNvSpPr txBox="1"/>
          <p:nvPr/>
        </p:nvSpPr>
        <p:spPr>
          <a:xfrm>
            <a:off x="4876800" y="381000"/>
            <a:ext cx="685800" cy="92202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地址加法器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320" name="Text Box 82"/>
          <p:cNvSpPr txBox="1"/>
          <p:nvPr/>
        </p:nvSpPr>
        <p:spPr>
          <a:xfrm>
            <a:off x="5257800" y="5105400"/>
            <a:ext cx="1905000" cy="368300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指令队列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321" name="Text Box 83"/>
          <p:cNvSpPr txBox="1"/>
          <p:nvPr/>
        </p:nvSpPr>
        <p:spPr>
          <a:xfrm>
            <a:off x="3048000" y="6324600"/>
            <a:ext cx="1828800" cy="337185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b="1" dirty="0">
                <a:latin typeface="Times New Roman" panose="02020603050405020304" pitchFamily="18" charset="0"/>
              </a:rPr>
              <a:t>EU)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22" name="Text Box 84"/>
          <p:cNvSpPr txBox="1"/>
          <p:nvPr/>
        </p:nvSpPr>
        <p:spPr>
          <a:xfrm>
            <a:off x="5867400" y="6248400"/>
            <a:ext cx="2590800" cy="337185"/>
          </a:xfrm>
          <a:prstGeom prst="rect">
            <a:avLst/>
          </a:prstGeom>
          <a:noFill/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b="1" dirty="0">
                <a:latin typeface="Times New Roman" panose="02020603050405020304" pitchFamily="18" charset="0"/>
              </a:rPr>
              <a:t>BIU)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323" name="Line 85"/>
          <p:cNvSpPr/>
          <p:nvPr/>
        </p:nvSpPr>
        <p:spPr>
          <a:xfrm flipH="1">
            <a:off x="3730625" y="3730625"/>
            <a:ext cx="381000" cy="306388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24" name="Text Box 86"/>
          <p:cNvSpPr txBox="1"/>
          <p:nvPr/>
        </p:nvSpPr>
        <p:spPr>
          <a:xfrm>
            <a:off x="3733800" y="3429000"/>
            <a:ext cx="9144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zh-CN" altLang="en-US" sz="1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5" name="Line 87"/>
          <p:cNvSpPr/>
          <p:nvPr/>
        </p:nvSpPr>
        <p:spPr>
          <a:xfrm flipH="1">
            <a:off x="7086600" y="228600"/>
            <a:ext cx="381000" cy="3048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26" name="Text Box 88"/>
          <p:cNvSpPr txBox="1"/>
          <p:nvPr/>
        </p:nvSpPr>
        <p:spPr>
          <a:xfrm>
            <a:off x="6934200" y="457200"/>
            <a:ext cx="9144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zh-CN" altLang="en-US" sz="1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7" name="Line 89"/>
          <p:cNvSpPr/>
          <p:nvPr/>
        </p:nvSpPr>
        <p:spPr>
          <a:xfrm flipH="1">
            <a:off x="7239000" y="1295400"/>
            <a:ext cx="304800" cy="3048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28" name="Text Box 90"/>
          <p:cNvSpPr txBox="1"/>
          <p:nvPr/>
        </p:nvSpPr>
        <p:spPr>
          <a:xfrm>
            <a:off x="7086600" y="1524000"/>
            <a:ext cx="8382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zh-CN" altLang="en-US" sz="1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9" name="Line 91"/>
          <p:cNvSpPr/>
          <p:nvPr/>
        </p:nvSpPr>
        <p:spPr>
          <a:xfrm flipH="1">
            <a:off x="4953000" y="4648200"/>
            <a:ext cx="304800" cy="304800"/>
          </a:xfrm>
          <a:prstGeom prst="line">
            <a:avLst/>
          </a:prstGeom>
          <a:ln w="12700" cap="flat" cmpd="sng">
            <a:solidFill>
              <a:srgbClr val="A50021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10330" name="Text Box 92"/>
          <p:cNvSpPr txBox="1"/>
          <p:nvPr/>
        </p:nvSpPr>
        <p:spPr>
          <a:xfrm>
            <a:off x="4800600" y="4876800"/>
            <a:ext cx="7620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zh-CN" altLang="en-US" sz="1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31" name="Text Box 93"/>
          <p:cNvSpPr txBox="1"/>
          <p:nvPr/>
        </p:nvSpPr>
        <p:spPr>
          <a:xfrm>
            <a:off x="304800" y="171450"/>
            <a:ext cx="4343400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2.2 8086/8088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微处理器的功能结构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332" name="Text Box 99"/>
          <p:cNvSpPr txBox="1"/>
          <p:nvPr/>
        </p:nvSpPr>
        <p:spPr>
          <a:xfrm>
            <a:off x="2987675" y="1052513"/>
            <a:ext cx="1008063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Arial" panose="020B0604020202020204" pitchFamily="34" charset="0"/>
              </a:rPr>
              <a:t>AX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Arial" panose="020B0604020202020204" pitchFamily="34" charset="0"/>
              </a:rPr>
              <a:t>BX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Arial" panose="020B0604020202020204" pitchFamily="34" charset="0"/>
              </a:rPr>
              <a:t>CX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ts val="5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DX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0333" name="Text Box 100"/>
          <p:cNvSpPr txBox="1"/>
          <p:nvPr/>
        </p:nvSpPr>
        <p:spPr>
          <a:xfrm>
            <a:off x="1476375" y="4221163"/>
            <a:ext cx="1524000" cy="3683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</a:rPr>
              <a:t>暂存寄存器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334" name="Line 101"/>
          <p:cNvSpPr/>
          <p:nvPr/>
        </p:nvSpPr>
        <p:spPr>
          <a:xfrm flipH="1">
            <a:off x="2841625" y="4416425"/>
            <a:ext cx="1588" cy="381000"/>
          </a:xfrm>
          <a:prstGeom prst="line">
            <a:avLst/>
          </a:prstGeom>
          <a:ln w="88900" cap="flat" cmpd="sng">
            <a:solidFill>
              <a:srgbClr val="9966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0335" name="Line 102"/>
          <p:cNvSpPr/>
          <p:nvPr/>
        </p:nvSpPr>
        <p:spPr>
          <a:xfrm flipH="1">
            <a:off x="1547813" y="4416425"/>
            <a:ext cx="1587" cy="381000"/>
          </a:xfrm>
          <a:prstGeom prst="line">
            <a:avLst/>
          </a:prstGeom>
          <a:ln w="88900" cap="flat" cmpd="sng">
            <a:solidFill>
              <a:srgbClr val="9966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0336" name="Line 103"/>
          <p:cNvSpPr/>
          <p:nvPr/>
        </p:nvSpPr>
        <p:spPr>
          <a:xfrm flipH="1">
            <a:off x="1566863" y="3870325"/>
            <a:ext cx="9525" cy="365125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10337" name="Line 104"/>
          <p:cNvSpPr/>
          <p:nvPr/>
        </p:nvSpPr>
        <p:spPr>
          <a:xfrm flipH="1">
            <a:off x="2811463" y="3927475"/>
            <a:ext cx="9525" cy="365125"/>
          </a:xfrm>
          <a:prstGeom prst="line">
            <a:avLst/>
          </a:prstGeom>
          <a:ln w="76200" cap="flat" cmpd="sng">
            <a:solidFill>
              <a:srgbClr val="996600"/>
            </a:solidFill>
            <a:prstDash val="solid"/>
            <a:headEnd type="triangle" w="sm" len="sm"/>
            <a:tailEnd type="triangle" w="sm" len="sm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dirty="0">
                <a:solidFill>
                  <a:srgbClr val="660033"/>
                </a:solidFill>
                <a:ea typeface="华文琥珀" pitchFamily="2" charset="-122"/>
              </a:rPr>
              <a:t>其它信号</a:t>
            </a:r>
            <a:endParaRPr lang="zh-CN" altLang="en-US" dirty="0">
              <a:solidFill>
                <a:srgbClr val="660033"/>
              </a:solidFill>
              <a:ea typeface="华文琥珀" pitchFamily="2" charset="-122"/>
            </a:endParaRPr>
          </a:p>
        </p:txBody>
      </p:sp>
      <p:sp>
        <p:nvSpPr>
          <p:cNvPr id="39939" name="Rectangle 3"/>
          <p:cNvSpPr>
            <a:spLocks noGrp="1" noRot="1"/>
          </p:cNvSpPr>
          <p:nvPr>
            <p:ph idx="1"/>
          </p:nvPr>
        </p:nvSpPr>
        <p:spPr>
          <a:xfrm>
            <a:off x="611188" y="1989138"/>
            <a:ext cx="8228012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时钟信号（输入），通常由</a:t>
            </a:r>
            <a:r>
              <a:rPr lang="en-US" altLang="zh-CN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8284</a:t>
            </a:r>
            <a:r>
              <a:rPr lang="zh-CN" altLang="en-US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产生。为</a:t>
            </a:r>
            <a:r>
              <a:rPr lang="en-US" altLang="zh-CN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提供基本</a:t>
            </a:r>
            <a:endParaRPr lang="zh-CN" altLang="en-US" sz="24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定时脉冲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VCC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电源（输入）接</a:t>
            </a:r>
            <a:r>
              <a:rPr lang="en-US" altLang="zh-CN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+5V</a:t>
            </a:r>
            <a:r>
              <a:rPr lang="zh-CN" altLang="en-US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直流电压。</a:t>
            </a:r>
            <a:endParaRPr lang="zh-CN" altLang="en-US" sz="24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GND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电源地</a:t>
            </a:r>
            <a:r>
              <a:rPr lang="zh-CN" altLang="en-US" sz="2400" b="1" dirty="0">
                <a:solidFill>
                  <a:srgbClr val="660033"/>
                </a:solidFill>
              </a:rPr>
              <a:t>。</a:t>
            </a:r>
            <a:endParaRPr lang="zh-CN" altLang="en-US" sz="2400" b="1" dirty="0">
              <a:solidFill>
                <a:srgbClr val="660033"/>
              </a:solidFill>
            </a:endParaRPr>
          </a:p>
          <a:p>
            <a:pPr eaLnBrk="1" hangingPunct="1">
              <a:buNone/>
            </a:pP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/>
          <p:cNvSpPr>
            <a:spLocks noGrp="1" noRot="1"/>
          </p:cNvSpPr>
          <p:nvPr>
            <p:ph idx="1"/>
          </p:nvPr>
        </p:nvSpPr>
        <p:spPr>
          <a:xfrm>
            <a:off x="138430" y="1988185"/>
            <a:ext cx="889762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1)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在最小工作方式下</a:t>
            </a:r>
            <a:r>
              <a:rPr lang="zh-CN" altLang="en-US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M/IO</a:t>
            </a:r>
            <a:r>
              <a:rPr lang="zh-CN" altLang="en-US" sz="20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DT/R</a:t>
            </a:r>
            <a:r>
              <a:rPr lang="zh-CN" altLang="en-US" sz="20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DEN</a:t>
            </a:r>
            <a:endParaRPr lang="en-US" altLang="zh-CN" sz="20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M/IO</a:t>
            </a:r>
            <a:r>
              <a:rPr lang="zh-CN" altLang="en-US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存储器</a:t>
            </a:r>
            <a:r>
              <a:rPr lang="en-US" altLang="zh-CN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/IO</a:t>
            </a:r>
            <a:r>
              <a:rPr lang="zh-CN" altLang="en-US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控制信号，输出、三态。用来区分</a:t>
            </a:r>
            <a:r>
              <a:rPr lang="en-US" altLang="zh-CN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CPU</a:t>
            </a:r>
            <a:r>
              <a:rPr lang="zh-CN" altLang="en-US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访问存储器还是</a:t>
            </a:r>
            <a:r>
              <a:rPr lang="en-US" altLang="zh-CN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I/O</a:t>
            </a:r>
            <a:endParaRPr lang="en-US" altLang="zh-CN" sz="20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        </a:t>
            </a:r>
            <a:r>
              <a:rPr lang="en-US" altLang="zh-CN" sz="2000" b="1" dirty="0">
                <a:latin typeface="华文隶书" pitchFamily="2" charset="-122"/>
                <a:ea typeface="华文隶书" pitchFamily="2" charset="-122"/>
              </a:rPr>
              <a:t>M/IO=1</a:t>
            </a: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，访问存储器</a:t>
            </a:r>
            <a:endParaRPr lang="zh-CN" altLang="en-US" sz="2000" b="1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en-US" altLang="zh-CN" sz="2000" b="1" dirty="0">
                <a:latin typeface="华文隶书" pitchFamily="2" charset="-122"/>
                <a:ea typeface="华文隶书" pitchFamily="2" charset="-122"/>
              </a:rPr>
              <a:t>    M/IO=0</a:t>
            </a:r>
            <a:r>
              <a:rPr lang="zh-CN" altLang="en-US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，</a:t>
            </a: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访问</a:t>
            </a:r>
            <a:r>
              <a:rPr lang="en-US" altLang="zh-CN" sz="2000" b="1" dirty="0">
                <a:latin typeface="华文隶书" pitchFamily="2" charset="-122"/>
                <a:ea typeface="华文隶书" pitchFamily="2" charset="-122"/>
              </a:rPr>
              <a:t>I/O</a:t>
            </a: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端口</a:t>
            </a:r>
            <a:endParaRPr lang="zh-CN" altLang="en-US" sz="2000" b="1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DT/R</a:t>
            </a:r>
            <a:r>
              <a:rPr lang="zh-CN" altLang="en-US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数据发送</a:t>
            </a:r>
            <a:r>
              <a:rPr lang="en-US" altLang="zh-CN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/</a:t>
            </a:r>
            <a:r>
              <a:rPr lang="zh-CN" altLang="en-US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接收信号，输出、三态</a:t>
            </a:r>
            <a:r>
              <a:rPr lang="zh-CN" altLang="en-US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。</a:t>
            </a:r>
            <a:endParaRPr lang="zh-CN" altLang="en-US" sz="2000" b="1" dirty="0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2000" b="1" dirty="0">
                <a:latin typeface="华文隶书" pitchFamily="2" charset="-122"/>
                <a:ea typeface="华文隶书" pitchFamily="2" charset="-122"/>
              </a:rPr>
              <a:t>DT/R=1</a:t>
            </a: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，</a:t>
            </a:r>
            <a:r>
              <a:rPr lang="en-US" altLang="zh-CN" sz="2000" b="1" dirty="0">
                <a:latin typeface="华文隶书" pitchFamily="2" charset="-122"/>
                <a:ea typeface="华文隶书" pitchFamily="2" charset="-122"/>
              </a:rPr>
              <a:t>CPU</a:t>
            </a: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进行写操作</a:t>
            </a:r>
            <a:endParaRPr lang="zh-CN" altLang="en-US" sz="2000" b="1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en-US" altLang="zh-CN" sz="2000" b="1" dirty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2000" b="1" dirty="0">
                <a:latin typeface="华文隶书" pitchFamily="2" charset="-122"/>
                <a:ea typeface="华文隶书" pitchFamily="2" charset="-122"/>
              </a:rPr>
              <a:t>DT/R=0</a:t>
            </a: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，</a:t>
            </a:r>
            <a:r>
              <a:rPr lang="en-US" altLang="zh-CN" sz="2000" b="1" dirty="0">
                <a:latin typeface="华文隶书" pitchFamily="2" charset="-122"/>
                <a:ea typeface="华文隶书" pitchFamily="2" charset="-122"/>
              </a:rPr>
              <a:t>CPU</a:t>
            </a:r>
            <a:r>
              <a:rPr lang="zh-CN" altLang="en-US" sz="2000" b="1" dirty="0">
                <a:latin typeface="华文隶书" pitchFamily="2" charset="-122"/>
                <a:ea typeface="华文隶书" pitchFamily="2" charset="-122"/>
              </a:rPr>
              <a:t>进行读操作</a:t>
            </a:r>
            <a:endParaRPr lang="zh-CN" altLang="en-US" sz="2000" b="1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DEN</a:t>
            </a:r>
            <a:r>
              <a:rPr lang="zh-CN" altLang="en-US" sz="20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数据允许信号，输出、三态、低有效</a:t>
            </a:r>
            <a:endParaRPr lang="zh-CN" altLang="en-US" sz="2000" b="1" dirty="0">
              <a:solidFill>
                <a:srgbClr val="660033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0963" name="Line 4"/>
          <p:cNvSpPr/>
          <p:nvPr/>
        </p:nvSpPr>
        <p:spPr>
          <a:xfrm>
            <a:off x="684213" y="2492375"/>
            <a:ext cx="287337" cy="0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4" name="Line 5"/>
          <p:cNvSpPr/>
          <p:nvPr/>
        </p:nvSpPr>
        <p:spPr>
          <a:xfrm>
            <a:off x="1187450" y="2924175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5" name="Line 6"/>
          <p:cNvSpPr/>
          <p:nvPr/>
        </p:nvSpPr>
        <p:spPr>
          <a:xfrm>
            <a:off x="1116013" y="3357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6" name="Line 7"/>
          <p:cNvSpPr/>
          <p:nvPr/>
        </p:nvSpPr>
        <p:spPr>
          <a:xfrm>
            <a:off x="755650" y="3789363"/>
            <a:ext cx="228600" cy="0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7" name="Line 8"/>
          <p:cNvSpPr/>
          <p:nvPr/>
        </p:nvSpPr>
        <p:spPr>
          <a:xfrm>
            <a:off x="1258888" y="4221163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8" name="Line 9"/>
          <p:cNvSpPr/>
          <p:nvPr/>
        </p:nvSpPr>
        <p:spPr>
          <a:xfrm>
            <a:off x="1258888" y="4652963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9" name="Line 10"/>
          <p:cNvSpPr/>
          <p:nvPr/>
        </p:nvSpPr>
        <p:spPr>
          <a:xfrm flipV="1">
            <a:off x="209550" y="5013960"/>
            <a:ext cx="546100" cy="10795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0" name="Line 11"/>
          <p:cNvSpPr/>
          <p:nvPr/>
        </p:nvSpPr>
        <p:spPr>
          <a:xfrm flipV="1">
            <a:off x="2130425" y="1197610"/>
            <a:ext cx="426085" cy="3111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1" name="Line 15"/>
          <p:cNvSpPr/>
          <p:nvPr/>
        </p:nvSpPr>
        <p:spPr>
          <a:xfrm>
            <a:off x="3203575" y="2060575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2" name="Line 16"/>
          <p:cNvSpPr/>
          <p:nvPr/>
        </p:nvSpPr>
        <p:spPr>
          <a:xfrm>
            <a:off x="4282440" y="206057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3" name="Line 17"/>
          <p:cNvSpPr/>
          <p:nvPr/>
        </p:nvSpPr>
        <p:spPr>
          <a:xfrm>
            <a:off x="4714558" y="20605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Rectangle 2"/>
          <p:cNvSpPr txBox="1">
            <a:spLocks noRot="1" noChangeArrowheads="1"/>
          </p:cNvSpPr>
          <p:nvPr/>
        </p:nvSpPr>
        <p:spPr bwMode="auto">
          <a:xfrm>
            <a:off x="35560" y="968375"/>
            <a:ext cx="8973185" cy="954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kern="0" cap="none" spc="0" normalizeH="0" baseline="0" noProof="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 </a:t>
            </a:r>
            <a:r>
              <a:rPr kumimoji="0" lang="zh-CN" altLang="en-US" sz="3600" kern="0" cap="none" spc="0" normalizeH="0" baseline="0" noProof="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受</a:t>
            </a:r>
            <a:r>
              <a:rPr kumimoji="0" lang="en-US" altLang="zh-CN" sz="3600" kern="0" cap="none" spc="0" normalizeH="0" baseline="0" noProof="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MN/MX</a:t>
            </a:r>
            <a:r>
              <a:rPr kumimoji="0" lang="zh-CN" altLang="en-US" sz="3600" kern="0" cap="none" spc="0" normalizeH="0" baseline="0" noProof="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引脚影响的控制信号（</a:t>
            </a:r>
            <a:r>
              <a:rPr kumimoji="0" lang="en-US" altLang="zh-CN" sz="3600" kern="0" cap="none" spc="0" normalizeH="0" baseline="0" noProof="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8</a:t>
            </a:r>
            <a:r>
              <a:rPr kumimoji="0" lang="zh-CN" altLang="en-US" sz="3600" kern="0" cap="none" spc="0" normalizeH="0" baseline="0" noProof="0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根）</a:t>
            </a:r>
            <a:endParaRPr kumimoji="0" lang="zh-CN" altLang="en-US" sz="3600" kern="0" cap="none" spc="0" normalizeH="0" baseline="0" noProof="0" dirty="0">
              <a:solidFill>
                <a:srgbClr val="660033"/>
              </a:solidFill>
              <a:latin typeface="华文琥珀" pitchFamily="2" charset="-122"/>
              <a:ea typeface="华文琥珀" pitchFamily="2" charset="-122"/>
              <a:cs typeface="+mj-cs"/>
            </a:endParaRPr>
          </a:p>
        </p:txBody>
      </p:sp>
      <p:sp>
        <p:nvSpPr>
          <p:cNvPr id="40975" name="TextBox 16"/>
          <p:cNvSpPr txBox="1"/>
          <p:nvPr/>
        </p:nvSpPr>
        <p:spPr>
          <a:xfrm>
            <a:off x="468313" y="404813"/>
            <a:ext cx="84248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</a:pPr>
            <a:r>
              <a:rPr lang="en-US" altLang="zh-CN" sz="3200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2.6   </a:t>
            </a:r>
            <a:r>
              <a:rPr lang="zh-CN" altLang="en-US" sz="3200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最小方式下引脚定义和系统总线结构</a:t>
            </a:r>
            <a:endParaRPr lang="zh-CN" altLang="en-US" sz="3200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charRg st="2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8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charRg st="83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2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charRg st="124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44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charRg st="144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6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charRg st="16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Rot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 受</a:t>
            </a:r>
            <a:r>
              <a:rPr lang="en-US" altLang="zh-CN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MN/MX</a:t>
            </a:r>
            <a:r>
              <a:rPr lang="zh-CN" altLang="en-US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引脚影响的控制信号（</a:t>
            </a:r>
            <a:r>
              <a:rPr lang="en-US" altLang="zh-CN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8</a:t>
            </a:r>
            <a:r>
              <a:rPr lang="zh-CN" altLang="en-US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根）</a:t>
            </a:r>
            <a:endParaRPr lang="zh-CN" altLang="en-US" dirty="0">
              <a:solidFill>
                <a:srgbClr val="660033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5843" name="Rectangle 3"/>
          <p:cNvSpPr>
            <a:spLocks noGrp="1" noRot="1"/>
          </p:cNvSpPr>
          <p:nvPr>
            <p:ph idx="1"/>
          </p:nvPr>
        </p:nvSpPr>
        <p:spPr>
          <a:xfrm>
            <a:off x="539750" y="1484313"/>
            <a:ext cx="8001000" cy="21605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华文隶书" pitchFamily="2" charset="-122"/>
                <a:ea typeface="华文隶书" pitchFamily="2" charset="-122"/>
              </a:rPr>
              <a:t>2)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在最小工作方式下  </a:t>
            </a: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ALE</a:t>
            </a:r>
            <a:endParaRPr lang="en-US" altLang="zh-CN" sz="2000" b="1" dirty="0">
              <a:solidFill>
                <a:srgbClr val="FF5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ALE</a:t>
            </a:r>
            <a:r>
              <a:rPr lang="zh-CN" altLang="en-US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地址锁存允许信号（输出）</a:t>
            </a: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buNone/>
            </a:pP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   在总线周期的第一个时钟周期内有效，其下降沿用来把地址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数据总线以及地址状态总线中的地址信息存入地址锁存器中。</a:t>
            </a: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b="1" dirty="0">
              <a:solidFill>
                <a:srgbClr val="660033"/>
              </a:solidFill>
              <a:latin typeface="宋体" panose="02010600030101010101" pitchFamily="2" charset="-122"/>
            </a:endParaRPr>
          </a:p>
        </p:txBody>
      </p:sp>
      <p:sp>
        <p:nvSpPr>
          <p:cNvPr id="41988" name="Line 13"/>
          <p:cNvSpPr/>
          <p:nvPr/>
        </p:nvSpPr>
        <p:spPr>
          <a:xfrm>
            <a:off x="1547813" y="765175"/>
            <a:ext cx="6477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4" name="Rectangle 14"/>
          <p:cNvSpPr>
            <a:spLocks noRot="1"/>
          </p:cNvSpPr>
          <p:nvPr/>
        </p:nvSpPr>
        <p:spPr>
          <a:xfrm>
            <a:off x="611188" y="3933825"/>
            <a:ext cx="7772400" cy="2433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在最小工作方式下</a:t>
            </a:r>
            <a:r>
              <a:rPr lang="zh-CN" altLang="en-US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  </a:t>
            </a:r>
            <a:r>
              <a:rPr lang="en-US" altLang="zh-CN" sz="20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HOLD</a:t>
            </a:r>
            <a:r>
              <a:rPr lang="zh-CN" altLang="en-US" sz="2000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、</a:t>
            </a:r>
            <a:r>
              <a:rPr lang="en-US" altLang="zh-CN" sz="20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HLDA</a:t>
            </a:r>
            <a:endParaRPr lang="en-US" altLang="zh-CN" sz="2000" b="1" dirty="0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5050"/>
                </a:solidFill>
                <a:latin typeface="宋体" panose="02010600030101010101" pitchFamily="2" charset="-122"/>
              </a:rPr>
              <a:t>HOLD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保持请求信号（输入）当外部逻辑把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HOLD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信号置高时，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完成当前总线周期后进入保持状态，让出总线控制权。</a:t>
            </a: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2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FF5050"/>
                </a:solidFill>
                <a:latin typeface="宋体" panose="02010600030101010101" pitchFamily="2" charset="-122"/>
              </a:rPr>
              <a:t>HLDA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保持响应信号（输出）是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HOLD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信号的响应信号，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HLDA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为高时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的三态信号全部为高阻状态。</a:t>
            </a: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charRg st="36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>
                                            <p:txEl>
                                              <p:charRg st="2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4">
                                            <p:txEl>
                                              <p:charRg st="22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>
                                            <p:txEl>
                                              <p:charRg st="8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4">
                                            <p:txEl>
                                              <p:charRg st="81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5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1" name="Rectangle 3"/>
          <p:cNvSpPr>
            <a:spLocks noGrp="1" noRot="1"/>
          </p:cNvSpPr>
          <p:nvPr>
            <p:ph idx="1"/>
          </p:nvPr>
        </p:nvSpPr>
        <p:spPr>
          <a:xfrm>
            <a:off x="323850" y="1916113"/>
            <a:ext cx="85407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en-US" altLang="zh-CN" sz="2000" dirty="0">
                <a:solidFill>
                  <a:srgbClr val="66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在最小工作方式下  </a:t>
            </a:r>
            <a:r>
              <a:rPr lang="en-US" altLang="zh-CN" sz="20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INTA</a:t>
            </a:r>
            <a:endParaRPr lang="en-US" altLang="zh-CN" sz="20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INTA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：中断响应信号（输出，三态）低有效</a:t>
            </a: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5) </a:t>
            </a:r>
            <a:r>
              <a:rPr lang="zh-CN" altLang="en-US" sz="20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在最小工作方式下 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  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WR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：写控制信号，输出，三态</a:t>
            </a: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buNone/>
            </a:pP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对存储器或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执行写操作时，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WR 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信号有效</a:t>
            </a:r>
            <a:r>
              <a:rPr lang="zh-CN" altLang="en-US" sz="2000" dirty="0">
                <a:solidFill>
                  <a:srgbClr val="660033"/>
                </a:solidFill>
                <a:latin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000" dirty="0">
              <a:solidFill>
                <a:srgbClr val="660033"/>
              </a:solidFill>
              <a:latin typeface="宋体" panose="02010600030101010101" pitchFamily="2" charset="-122"/>
            </a:endParaRPr>
          </a:p>
        </p:txBody>
      </p:sp>
      <p:sp>
        <p:nvSpPr>
          <p:cNvPr id="43011" name="Line 5"/>
          <p:cNvSpPr/>
          <p:nvPr/>
        </p:nvSpPr>
        <p:spPr>
          <a:xfrm>
            <a:off x="3059113" y="3284538"/>
            <a:ext cx="2889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2" name="Line 8"/>
          <p:cNvSpPr/>
          <p:nvPr/>
        </p:nvSpPr>
        <p:spPr>
          <a:xfrm>
            <a:off x="827088" y="3716338"/>
            <a:ext cx="228600" cy="0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3" name="Line 10"/>
          <p:cNvSpPr/>
          <p:nvPr/>
        </p:nvSpPr>
        <p:spPr>
          <a:xfrm>
            <a:off x="5148263" y="4149725"/>
            <a:ext cx="228600" cy="0"/>
          </a:xfrm>
          <a:prstGeom prst="line">
            <a:avLst/>
          </a:prstGeom>
          <a:ln w="28575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4" name="Line 11"/>
          <p:cNvSpPr/>
          <p:nvPr/>
        </p:nvSpPr>
        <p:spPr>
          <a:xfrm>
            <a:off x="1619250" y="765175"/>
            <a:ext cx="7207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5" name="Line 12"/>
          <p:cNvSpPr/>
          <p:nvPr/>
        </p:nvSpPr>
        <p:spPr>
          <a:xfrm>
            <a:off x="3132138" y="1989138"/>
            <a:ext cx="431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6" name="Line 13"/>
          <p:cNvSpPr/>
          <p:nvPr/>
        </p:nvSpPr>
        <p:spPr>
          <a:xfrm>
            <a:off x="827088" y="2420938"/>
            <a:ext cx="431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7" name="Rectangle 2"/>
          <p:cNvSpPr>
            <a:spLocks noGrp="1" noRot="1"/>
          </p:cNvSpPr>
          <p:nvPr>
            <p:ph type="title"/>
          </p:nvPr>
        </p:nvSpPr>
        <p:spPr>
          <a:xfrm>
            <a:off x="36513" y="476250"/>
            <a:ext cx="91440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 受</a:t>
            </a:r>
            <a:r>
              <a:rPr lang="en-US" altLang="zh-CN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MN/MX</a:t>
            </a:r>
            <a:r>
              <a:rPr lang="zh-CN" altLang="en-US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引脚影响的控制信号（</a:t>
            </a:r>
            <a:r>
              <a:rPr lang="en-US" altLang="zh-CN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8</a:t>
            </a:r>
            <a:r>
              <a:rPr lang="zh-CN" altLang="en-US" dirty="0">
                <a:solidFill>
                  <a:srgbClr val="660033"/>
                </a:solidFill>
                <a:latin typeface="华文琥珀" pitchFamily="2" charset="-122"/>
                <a:ea typeface="华文琥珀" pitchFamily="2" charset="-122"/>
              </a:rPr>
              <a:t>根）</a:t>
            </a:r>
            <a:endParaRPr lang="zh-CN" altLang="en-US" dirty="0">
              <a:solidFill>
                <a:srgbClr val="660033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charRg st="1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charRg st="1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8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charRg st="8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charRg st="8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小结   控制引脚组合功能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139" name="Rectangle 3"/>
          <p:cNvSpPr>
            <a:spLocks noGrp="1" noRot="1"/>
          </p:cNvSpPr>
          <p:nvPr>
            <p:ph idx="1"/>
          </p:nvPr>
        </p:nvSpPr>
        <p:spPr>
          <a:xfrm>
            <a:off x="603250" y="1844675"/>
            <a:ext cx="85407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zh-CN" altLang="en-US" sz="2800" b="1" dirty="0">
                <a:solidFill>
                  <a:srgbClr val="000000"/>
                </a:solidFill>
              </a:rPr>
              <a:t>与总线分离有关的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ALE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DEN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DT/R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00"/>
                </a:solidFill>
              </a:rPr>
              <a:t>与读写操作有关的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800" b="1" i="1" dirty="0"/>
              <a:t>   </a:t>
            </a:r>
            <a:r>
              <a:rPr lang="en-US" altLang="zh-CN" sz="1800" b="1" i="1" dirty="0"/>
              <a:t>M/IO</a:t>
            </a:r>
            <a:r>
              <a:rPr lang="zh-CN" altLang="en-US" sz="1800" b="1" i="1" dirty="0"/>
              <a:t>、</a:t>
            </a:r>
            <a:r>
              <a:rPr lang="en-US" altLang="zh-CN" sz="1800" b="1" i="1" dirty="0"/>
              <a:t>RD</a:t>
            </a:r>
            <a:r>
              <a:rPr lang="zh-CN" altLang="en-US" sz="1800" b="1" i="1" dirty="0"/>
              <a:t>、</a:t>
            </a:r>
            <a:r>
              <a:rPr lang="en-US" altLang="zh-CN" sz="1800" b="1" i="1" dirty="0"/>
              <a:t>WR</a:t>
            </a:r>
            <a:r>
              <a:rPr lang="zh-CN" altLang="en-US" sz="1800" b="1" i="1" dirty="0"/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BHE</a:t>
            </a: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8086</a:t>
            </a:r>
            <a:r>
              <a:rPr lang="zh-CN" altLang="en-US" sz="1800" b="1" dirty="0">
                <a:solidFill>
                  <a:srgbClr val="FF0000"/>
                </a:solidFill>
              </a:rPr>
              <a:t>）、</a:t>
            </a:r>
            <a:r>
              <a:rPr lang="en-US" altLang="zh-CN" sz="1800" b="1" dirty="0">
                <a:solidFill>
                  <a:srgbClr val="FF0000"/>
                </a:solidFill>
              </a:rPr>
              <a:t>READY     </a:t>
            </a:r>
            <a:r>
              <a:rPr lang="en-US" altLang="zh-CN" sz="1800" b="1" u="sng" dirty="0"/>
              <a:t>P44</a:t>
            </a:r>
            <a:r>
              <a:rPr lang="zh-CN" altLang="en-US" sz="1800" b="1" u="sng" dirty="0"/>
              <a:t>表</a:t>
            </a:r>
            <a:r>
              <a:rPr lang="en-US" altLang="zh-CN" sz="1800" b="1" u="sng" dirty="0"/>
              <a:t>2-5</a:t>
            </a:r>
            <a:endParaRPr lang="en-US" altLang="zh-CN" sz="1800" b="1" u="sng" dirty="0"/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00"/>
                </a:solidFill>
              </a:rPr>
              <a:t>与外中断有关的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INTR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INTA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NMI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00"/>
                </a:solidFill>
              </a:rPr>
              <a:t>与总线控制有关的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HOLD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HLDA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44036" name="Line 4"/>
          <p:cNvSpPr/>
          <p:nvPr/>
        </p:nvSpPr>
        <p:spPr>
          <a:xfrm>
            <a:off x="1763713" y="2420938"/>
            <a:ext cx="431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7" name="Line 5"/>
          <p:cNvSpPr/>
          <p:nvPr/>
        </p:nvSpPr>
        <p:spPr>
          <a:xfrm>
            <a:off x="2843213" y="2420938"/>
            <a:ext cx="144462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8" name="Line 6"/>
          <p:cNvSpPr/>
          <p:nvPr/>
        </p:nvSpPr>
        <p:spPr>
          <a:xfrm>
            <a:off x="1258888" y="3357563"/>
            <a:ext cx="2159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9" name="Line 7"/>
          <p:cNvSpPr/>
          <p:nvPr/>
        </p:nvSpPr>
        <p:spPr>
          <a:xfrm>
            <a:off x="1692275" y="3357563"/>
            <a:ext cx="288925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0" name="Line 8"/>
          <p:cNvSpPr/>
          <p:nvPr/>
        </p:nvSpPr>
        <p:spPr>
          <a:xfrm>
            <a:off x="2268538" y="3357563"/>
            <a:ext cx="360362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1" name="Line 9"/>
          <p:cNvSpPr/>
          <p:nvPr/>
        </p:nvSpPr>
        <p:spPr>
          <a:xfrm>
            <a:off x="2916238" y="3357563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2" name="Line 10"/>
          <p:cNvSpPr/>
          <p:nvPr/>
        </p:nvSpPr>
        <p:spPr>
          <a:xfrm>
            <a:off x="1763713" y="429260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9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charRg st="9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3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charRg st="35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7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charRg st="77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10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charRg st="102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11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charRg st="111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Grp="1" noRot="1"/>
          </p:cNvSpPr>
          <p:nvPr>
            <p:ph idx="1"/>
          </p:nvPr>
        </p:nvSpPr>
        <p:spPr>
          <a:xfrm>
            <a:off x="603250" y="908050"/>
            <a:ext cx="85407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</a:rPr>
              <a:t>8088</a:t>
            </a:r>
            <a:r>
              <a:rPr lang="zh-CN" altLang="en-US" dirty="0">
                <a:solidFill>
                  <a:srgbClr val="FF0000"/>
                </a:solidFill>
              </a:rPr>
              <a:t>引脚于</a:t>
            </a:r>
            <a:r>
              <a:rPr lang="en-US" altLang="zh-CN" dirty="0">
                <a:solidFill>
                  <a:srgbClr val="FF0000"/>
                </a:solidFill>
              </a:rPr>
              <a:t>8086</a:t>
            </a:r>
            <a:r>
              <a:rPr lang="zh-CN" altLang="en-US" dirty="0">
                <a:solidFill>
                  <a:srgbClr val="FF0000"/>
                </a:solidFill>
              </a:rPr>
              <a:t>引脚的区别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dirty="0"/>
              <a:t>1) 8088</a:t>
            </a:r>
            <a:r>
              <a:rPr lang="zh-CN" altLang="en-US" sz="2400" dirty="0"/>
              <a:t>地址</a:t>
            </a:r>
            <a:r>
              <a:rPr lang="en-US" altLang="zh-CN" sz="2400" dirty="0"/>
              <a:t>/</a:t>
            </a:r>
            <a:r>
              <a:rPr lang="zh-CN" altLang="en-US" sz="2400" dirty="0"/>
              <a:t>数据复用线为</a:t>
            </a:r>
            <a:r>
              <a:rPr lang="en-US" altLang="zh-CN" sz="2400" dirty="0"/>
              <a:t>8</a:t>
            </a:r>
            <a:r>
              <a:rPr lang="zh-CN" altLang="en-US" sz="2400" dirty="0"/>
              <a:t>条，</a:t>
            </a:r>
            <a:r>
              <a:rPr lang="en-US" altLang="zh-CN" sz="2400" dirty="0"/>
              <a:t>A15~A8</a:t>
            </a:r>
            <a:r>
              <a:rPr lang="zh-CN" altLang="en-US" sz="2400" dirty="0"/>
              <a:t>为单一地址线；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dirty="0"/>
              <a:t>2)8088</a:t>
            </a:r>
            <a:r>
              <a:rPr lang="zh-CN" altLang="en-US" sz="2400" dirty="0"/>
              <a:t>无</a:t>
            </a:r>
            <a:r>
              <a:rPr lang="en-US" altLang="zh-CN" sz="2400" dirty="0"/>
              <a:t>BHE/S7,</a:t>
            </a:r>
            <a:r>
              <a:rPr lang="zh-CN" altLang="en-US" sz="2400" dirty="0"/>
              <a:t>该引脚为</a:t>
            </a:r>
            <a:r>
              <a:rPr lang="en-US" altLang="zh-CN" sz="2400" dirty="0"/>
              <a:t>SS0;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20"/>
              </a:spcBef>
              <a:buNone/>
            </a:pPr>
            <a:r>
              <a:rPr lang="en-US" altLang="zh-CN" sz="2400" dirty="0"/>
              <a:t>3)8088</a:t>
            </a:r>
            <a:r>
              <a:rPr lang="zh-CN" altLang="en-US" sz="2400" dirty="0"/>
              <a:t>的 存储器</a:t>
            </a:r>
            <a:r>
              <a:rPr lang="en-US" altLang="zh-CN" sz="2400" dirty="0"/>
              <a:t>/IO</a:t>
            </a:r>
            <a:r>
              <a:rPr lang="zh-CN" altLang="en-US" sz="2400" dirty="0"/>
              <a:t>控制信号为</a:t>
            </a:r>
            <a:r>
              <a:rPr lang="en-US" altLang="zh-CN" sz="2400" dirty="0"/>
              <a:t>IO/M.</a:t>
            </a:r>
            <a:endParaRPr lang="en-US" altLang="zh-CN" sz="24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076" name="Line 4"/>
          <p:cNvSpPr/>
          <p:nvPr/>
        </p:nvSpPr>
        <p:spPr>
          <a:xfrm>
            <a:off x="1979613" y="2492375"/>
            <a:ext cx="5762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7" name="Line 5"/>
          <p:cNvSpPr/>
          <p:nvPr/>
        </p:nvSpPr>
        <p:spPr>
          <a:xfrm>
            <a:off x="4427538" y="2492375"/>
            <a:ext cx="5048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074" name="Picture 192"/>
          <p:cNvGraphicFramePr/>
          <p:nvPr/>
        </p:nvGraphicFramePr>
        <p:xfrm>
          <a:off x="0" y="0"/>
          <a:ext cx="23812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03835" imgH="153035" progId="Equation.3">
                  <p:embed/>
                </p:oleObj>
              </mc:Choice>
              <mc:Fallback>
                <p:oleObj name="" r:id="rId1" imgW="203835" imgH="153035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38125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5"/>
          <p:cNvSpPr/>
          <p:nvPr/>
        </p:nvSpPr>
        <p:spPr>
          <a:xfrm>
            <a:off x="5219700" y="3141663"/>
            <a:ext cx="36036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012238" cy="2736850"/>
          </a:xfrm>
          <a:prstGeom prst="rect">
            <a:avLst/>
          </a:prstGeom>
          <a:noFill/>
          <a:ln w="101600">
            <a:noFill/>
          </a:ln>
        </p:spPr>
      </p:pic>
      <p:pic>
        <p:nvPicPr>
          <p:cNvPr id="4505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275"/>
            <a:ext cx="9144000" cy="4078288"/>
          </a:xfrm>
          <a:prstGeom prst="rect">
            <a:avLst/>
          </a:prstGeom>
          <a:noFill/>
          <a:ln w="10160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2382838" y="2417763"/>
            <a:ext cx="795338" cy="1060450"/>
          </a:xfrm>
          <a:prstGeom prst="rect">
            <a:avLst/>
          </a:prstGeom>
          <a:solidFill>
            <a:srgbClr val="FFB48F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971925" y="3949700"/>
            <a:ext cx="738188" cy="987425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957638" y="2546350"/>
            <a:ext cx="766763" cy="987425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Line 5"/>
          <p:cNvSpPr/>
          <p:nvPr/>
        </p:nvSpPr>
        <p:spPr>
          <a:xfrm>
            <a:off x="1992313" y="2932113"/>
            <a:ext cx="390525" cy="0"/>
          </a:xfrm>
          <a:prstGeom prst="line">
            <a:avLst/>
          </a:prstGeom>
          <a:ln w="38100" cap="flat" cmpd="sng">
            <a:solidFill>
              <a:srgbClr val="808080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46086" name="Line 6"/>
          <p:cNvSpPr/>
          <p:nvPr/>
        </p:nvSpPr>
        <p:spPr>
          <a:xfrm>
            <a:off x="3181350" y="2932113"/>
            <a:ext cx="776288" cy="0"/>
          </a:xfrm>
          <a:prstGeom prst="line">
            <a:avLst/>
          </a:prstGeom>
          <a:ln w="38100" cap="flat" cmpd="sng">
            <a:solidFill>
              <a:srgbClr val="808080"/>
            </a:solidFill>
            <a:prstDash val="solid"/>
            <a:headEnd type="none" w="sm" len="med"/>
            <a:tailEnd type="triangle" w="sm" len="med"/>
          </a:ln>
        </p:spPr>
      </p:sp>
      <p:sp>
        <p:nvSpPr>
          <p:cNvPr id="46087" name="Line 7"/>
          <p:cNvSpPr/>
          <p:nvPr/>
        </p:nvSpPr>
        <p:spPr>
          <a:xfrm>
            <a:off x="3436938" y="4486275"/>
            <a:ext cx="536575" cy="0"/>
          </a:xfrm>
          <a:prstGeom prst="line">
            <a:avLst/>
          </a:prstGeom>
          <a:ln w="38100" cap="flat" cmpd="sng">
            <a:solidFill>
              <a:srgbClr val="808080"/>
            </a:solidFill>
            <a:prstDash val="solid"/>
            <a:headEnd type="none" w="sm" len="med"/>
            <a:tailEnd type="triangle" w="med" len="med"/>
          </a:ln>
        </p:spPr>
      </p:sp>
      <p:sp>
        <p:nvSpPr>
          <p:cNvPr id="46088" name="Line 8"/>
          <p:cNvSpPr/>
          <p:nvPr/>
        </p:nvSpPr>
        <p:spPr>
          <a:xfrm>
            <a:off x="3436938" y="2932113"/>
            <a:ext cx="0" cy="1554162"/>
          </a:xfrm>
          <a:prstGeom prst="line">
            <a:avLst/>
          </a:prstGeom>
          <a:ln w="38100" cap="flat" cmpd="sng">
            <a:solidFill>
              <a:srgbClr val="808080"/>
            </a:solidFill>
            <a:prstDash val="solid"/>
            <a:headEnd type="none" w="sm" len="med"/>
            <a:tailEnd type="none" w="sm" len="med"/>
          </a:ln>
        </p:spPr>
      </p:sp>
      <p:sp>
        <p:nvSpPr>
          <p:cNvPr id="46089" name="Text Box 9"/>
          <p:cNvSpPr txBox="1"/>
          <p:nvPr/>
        </p:nvSpPr>
        <p:spPr>
          <a:xfrm>
            <a:off x="2419350" y="2587625"/>
            <a:ext cx="720090" cy="50927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中央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处理器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6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8088</a:t>
            </a:r>
            <a:endParaRPr lang="en-US" altLang="zh-CN" sz="16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0" name="Text Box 10"/>
          <p:cNvSpPr txBox="1"/>
          <p:nvPr/>
        </p:nvSpPr>
        <p:spPr>
          <a:xfrm>
            <a:off x="3973513" y="2774950"/>
            <a:ext cx="720090" cy="5918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地址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锁存器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1" name="Text Box 11"/>
          <p:cNvSpPr txBox="1"/>
          <p:nvPr/>
        </p:nvSpPr>
        <p:spPr>
          <a:xfrm>
            <a:off x="3973513" y="4076700"/>
            <a:ext cx="814387" cy="5092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总线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控制器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6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8288</a:t>
            </a:r>
            <a:endParaRPr lang="en-US" altLang="zh-CN" sz="16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1239838" y="2460625"/>
            <a:ext cx="766763" cy="987425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3" name="Text Box 13"/>
          <p:cNvSpPr txBox="1"/>
          <p:nvPr/>
        </p:nvSpPr>
        <p:spPr>
          <a:xfrm>
            <a:off x="1276350" y="2522538"/>
            <a:ext cx="720090" cy="6445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时钟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信号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发生器</a:t>
            </a:r>
            <a:endParaRPr lang="zh-CN" altLang="en-US" sz="14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600" b="1" dirty="0">
                <a:solidFill>
                  <a:srgbClr val="5F5F5F"/>
                </a:solidFill>
                <a:latin typeface="Times New Roman" panose="02020603050405020304" pitchFamily="18" charset="0"/>
              </a:rPr>
              <a:t>8284</a:t>
            </a:r>
            <a:endParaRPr lang="en-US" altLang="zh-CN" sz="1600" b="1" dirty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4" name="Line 14"/>
          <p:cNvSpPr/>
          <p:nvPr/>
        </p:nvSpPr>
        <p:spPr>
          <a:xfrm flipV="1">
            <a:off x="3622675" y="1855788"/>
            <a:ext cx="0" cy="1076325"/>
          </a:xfrm>
          <a:prstGeom prst="line">
            <a:avLst/>
          </a:prstGeom>
          <a:ln w="381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5" name="Line 15"/>
          <p:cNvSpPr/>
          <p:nvPr/>
        </p:nvSpPr>
        <p:spPr>
          <a:xfrm>
            <a:off x="3622675" y="1855788"/>
            <a:ext cx="334963" cy="0"/>
          </a:xfrm>
          <a:prstGeom prst="line">
            <a:avLst/>
          </a:prstGeom>
          <a:ln w="38100" cap="flat" cmpd="sng">
            <a:solidFill>
              <a:srgbClr val="808080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3943350" y="1204913"/>
            <a:ext cx="766763" cy="987425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7" name="Text Box 17"/>
          <p:cNvSpPr txBox="1"/>
          <p:nvPr/>
        </p:nvSpPr>
        <p:spPr>
          <a:xfrm>
            <a:off x="4014788" y="1350963"/>
            <a:ext cx="804862" cy="5283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4D4D4D"/>
                </a:solidFill>
                <a:latin typeface="Times New Roman" panose="02020603050405020304" pitchFamily="18" charset="0"/>
              </a:rPr>
              <a:t>数据</a:t>
            </a:r>
            <a:endParaRPr lang="zh-CN" altLang="en-US" sz="1400" b="1" dirty="0">
              <a:solidFill>
                <a:srgbClr val="4D4D4D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</a:pPr>
            <a:r>
              <a:rPr lang="zh-CN" altLang="en-US" sz="1400" b="1" dirty="0">
                <a:solidFill>
                  <a:srgbClr val="4D4D4D"/>
                </a:solidFill>
                <a:latin typeface="Times New Roman" panose="02020603050405020304" pitchFamily="18" charset="0"/>
              </a:rPr>
              <a:t>收发器</a:t>
            </a:r>
            <a:endParaRPr lang="zh-CN" altLang="en-US" sz="1400" b="1" dirty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8" name="Line 18"/>
          <p:cNvSpPr/>
          <p:nvPr/>
        </p:nvSpPr>
        <p:spPr>
          <a:xfrm>
            <a:off x="4752975" y="3070225"/>
            <a:ext cx="338138" cy="0"/>
          </a:xfrm>
          <a:prstGeom prst="line">
            <a:avLst/>
          </a:prstGeom>
          <a:ln w="76200" cap="flat" cmpd="sng">
            <a:solidFill>
              <a:srgbClr val="FFA44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9" name="Line 19"/>
          <p:cNvSpPr/>
          <p:nvPr/>
        </p:nvSpPr>
        <p:spPr>
          <a:xfrm>
            <a:off x="4738688" y="1738313"/>
            <a:ext cx="319087" cy="0"/>
          </a:xfrm>
          <a:prstGeom prst="line">
            <a:avLst/>
          </a:prstGeom>
          <a:ln w="5715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0" name="Line 20"/>
          <p:cNvSpPr/>
          <p:nvPr/>
        </p:nvSpPr>
        <p:spPr>
          <a:xfrm>
            <a:off x="4724400" y="4471988"/>
            <a:ext cx="319088" cy="0"/>
          </a:xfrm>
          <a:prstGeom prst="line">
            <a:avLst/>
          </a:prstGeom>
          <a:ln w="57150" cap="flat" cmpd="sng">
            <a:solidFill>
              <a:srgbClr val="FF7C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1" name="AutoShape 21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102" name="AutoShape 22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103" name="Text Box 23"/>
          <p:cNvSpPr txBox="1"/>
          <p:nvPr/>
        </p:nvSpPr>
        <p:spPr>
          <a:xfrm>
            <a:off x="5486400" y="1524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6104" name="Text Box 24"/>
          <p:cNvSpPr txBox="1"/>
          <p:nvPr/>
        </p:nvSpPr>
        <p:spPr>
          <a:xfrm>
            <a:off x="5410200" y="1524000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数据总线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105" name="Text Box 25"/>
          <p:cNvSpPr txBox="1"/>
          <p:nvPr/>
        </p:nvSpPr>
        <p:spPr>
          <a:xfrm>
            <a:off x="5410200" y="2819400"/>
            <a:ext cx="152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地址总线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106" name="Text Box 26"/>
          <p:cNvSpPr txBox="1"/>
          <p:nvPr/>
        </p:nvSpPr>
        <p:spPr>
          <a:xfrm>
            <a:off x="5410200" y="4191000"/>
            <a:ext cx="152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控制总线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107" name="Text Box 27"/>
          <p:cNvSpPr txBox="1"/>
          <p:nvPr/>
        </p:nvSpPr>
        <p:spPr>
          <a:xfrm>
            <a:off x="539750" y="1052513"/>
            <a:ext cx="17526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8088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为核心的微机结构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12" name="Text Box 28"/>
          <p:cNvSpPr txBox="1"/>
          <p:nvPr/>
        </p:nvSpPr>
        <p:spPr>
          <a:xfrm>
            <a:off x="0" y="4953000"/>
            <a:ext cx="9144000" cy="13900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常用的总线锁存器芯片：</a:t>
            </a:r>
            <a:r>
              <a:rPr lang="en-US" altLang="zh-CN" sz="2400" b="1" dirty="0">
                <a:latin typeface="Times New Roman" panose="02020603050405020304" pitchFamily="18" charset="0"/>
              </a:rPr>
              <a:t>74LS373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74LS273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Intel 8282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8283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常用的总线收发器芯片：</a:t>
            </a:r>
            <a:r>
              <a:rPr lang="en-US" altLang="zh-CN" sz="2400" b="1" dirty="0">
                <a:latin typeface="Times New Roman" panose="02020603050405020304" pitchFamily="18" charset="0"/>
              </a:rPr>
              <a:t>74LS245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Intel 8286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8287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6109" name="Rectangle 29"/>
          <p:cNvSpPr/>
          <p:nvPr/>
        </p:nvSpPr>
        <p:spPr>
          <a:xfrm>
            <a:off x="1476375" y="476250"/>
            <a:ext cx="58435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Aft>
                <a:spcPts val="0"/>
              </a:spcAft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8086/8088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的系统配置</a:t>
            </a:r>
            <a:endParaRPr lang="zh-CN" altLang="en-US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1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>
                                            <p:txEl>
                                              <p:charRg st="4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12">
                                            <p:txEl>
                                              <p:charRg st="4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 noRot="1"/>
          </p:cNvSpPr>
          <p:nvPr>
            <p:ph idx="1"/>
          </p:nvPr>
        </p:nvSpPr>
        <p:spPr>
          <a:xfrm>
            <a:off x="304800" y="549275"/>
            <a:ext cx="8839200" cy="3095625"/>
          </a:xfrm>
        </p:spPr>
        <p:txBody>
          <a:bodyPr vert="horz" wrap="square" lIns="91440" tIns="45720" rIns="91440" bIns="45720" anchor="t" anchorCtr="0"/>
          <a:p>
            <a:pPr eaLnBrk="1" hangingPunct="1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>
                <a:ea typeface="楷体_GB2312" pitchFamily="49" charset="-122"/>
              </a:rPr>
              <a:t>  最小方式下的系统配置</a:t>
            </a:r>
            <a:endParaRPr lang="zh-CN" altLang="en-US" sz="3600" b="1" dirty="0">
              <a:ea typeface="楷体_GB2312" pitchFamily="49" charset="-122"/>
            </a:endParaRPr>
          </a:p>
          <a:p>
            <a:pPr algn="just"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3500" b="1" dirty="0"/>
              <a:t>    </a:t>
            </a:r>
            <a:r>
              <a:rPr lang="zh-CN" altLang="en-US" sz="2000" b="1" dirty="0"/>
              <a:t>由图可知，在</a:t>
            </a:r>
            <a:r>
              <a:rPr lang="en-US" altLang="zh-CN" sz="2000" b="1" dirty="0"/>
              <a:t>8086</a:t>
            </a:r>
            <a:r>
              <a:rPr lang="zh-CN" altLang="en-US" sz="2000" b="1" dirty="0"/>
              <a:t>的最小模式中，硬件连接上有如下几个特点：</a:t>
            </a:r>
            <a:endParaRPr lang="zh-CN" altLang="en-US" sz="2000" b="1" dirty="0"/>
          </a:p>
          <a:p>
            <a:pPr algn="just"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MN/MX</a:t>
            </a:r>
            <a:r>
              <a:rPr lang="zh-CN" altLang="en-US" sz="2000" b="1" dirty="0"/>
              <a:t>引脚接</a:t>
            </a:r>
            <a:r>
              <a:rPr lang="en-US" altLang="zh-CN" sz="2000" b="1" dirty="0"/>
              <a:t>+5V</a:t>
            </a:r>
            <a:r>
              <a:rPr lang="zh-CN" altLang="en-US" sz="2000" b="1" dirty="0"/>
              <a:t>，决定了</a:t>
            </a:r>
            <a:r>
              <a:rPr lang="en-US" altLang="zh-CN" sz="2000" b="1" dirty="0"/>
              <a:t>8086</a:t>
            </a:r>
            <a:r>
              <a:rPr lang="zh-CN" altLang="en-US" sz="2000" b="1" dirty="0"/>
              <a:t>工作在最小模式。</a:t>
            </a:r>
            <a:endParaRPr lang="zh-CN" altLang="en-US" sz="2000" b="1" dirty="0"/>
          </a:p>
          <a:p>
            <a:pPr algn="just"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）有一片</a:t>
            </a:r>
            <a:r>
              <a:rPr lang="en-US" altLang="zh-CN" sz="2000" b="1" dirty="0"/>
              <a:t>8284</a:t>
            </a:r>
            <a:r>
              <a:rPr lang="zh-CN" altLang="en-US" sz="2000" b="1" dirty="0"/>
              <a:t>，作为时钟发生器。</a:t>
            </a:r>
            <a:endParaRPr lang="zh-CN" altLang="en-US" sz="2000" b="1" dirty="0"/>
          </a:p>
          <a:p>
            <a:pPr algn="just"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）有三片</a:t>
            </a:r>
            <a:r>
              <a:rPr lang="en-US" altLang="zh-CN" sz="2000" b="1" dirty="0"/>
              <a:t>8282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74LS373</a:t>
            </a:r>
            <a:r>
              <a:rPr lang="zh-CN" altLang="en-US" sz="2000" b="1" dirty="0"/>
              <a:t>，用来作为地址锁存器。</a:t>
            </a:r>
            <a:endParaRPr lang="zh-CN" altLang="en-US" sz="2000" b="1" dirty="0"/>
          </a:p>
          <a:p>
            <a:pPr algn="just" eaLnBrk="1" hangingPunct="1">
              <a:spcBef>
                <a:spcPts val="20"/>
              </a:spcBef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）当系统中所连接的存储器和外设比较多时，需要增加系统数据总线的驱动能力，这时，可选用两片</a:t>
            </a:r>
            <a:r>
              <a:rPr lang="en-US" altLang="zh-CN" sz="2000" b="1" dirty="0"/>
              <a:t>8286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74LS245</a:t>
            </a:r>
            <a:r>
              <a:rPr lang="zh-CN" altLang="en-US" sz="2000" b="1" dirty="0"/>
              <a:t>作为总线收发器。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</a:pPr>
            <a:endParaRPr lang="en-US" altLang="zh-CN" sz="2000" b="1" dirty="0"/>
          </a:p>
        </p:txBody>
      </p:sp>
      <p:sp>
        <p:nvSpPr>
          <p:cNvPr id="47107" name="Rectangle 3"/>
          <p:cNvSpPr/>
          <p:nvPr/>
        </p:nvSpPr>
        <p:spPr>
          <a:xfrm>
            <a:off x="611188" y="3716338"/>
            <a:ext cx="8208962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Aft>
                <a:spcPts val="0"/>
              </a:spcAft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8284A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时钟信号发生器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    </a:t>
            </a:r>
            <a:r>
              <a:rPr lang="en-US" altLang="zh-CN" b="1" dirty="0">
                <a:latin typeface="Arial" panose="020B0604020202020204" pitchFamily="34" charset="0"/>
              </a:rPr>
              <a:t>1)</a:t>
            </a:r>
            <a:r>
              <a:rPr lang="zh-CN" altLang="en-US" b="1" dirty="0">
                <a:latin typeface="Arial" panose="020B0604020202020204" pitchFamily="34" charset="0"/>
              </a:rPr>
              <a:t>时钟信号发生器     产生</a:t>
            </a:r>
            <a:r>
              <a:rPr lang="en-US" altLang="zh-CN" b="1" dirty="0">
                <a:latin typeface="Arial" panose="020B0604020202020204" pitchFamily="34" charset="0"/>
              </a:rPr>
              <a:t>CLK</a:t>
            </a:r>
            <a:r>
              <a:rPr lang="zh-CN" altLang="en-US" b="1" dirty="0">
                <a:latin typeface="Arial" panose="020B0604020202020204" pitchFamily="34" charset="0"/>
              </a:rPr>
              <a:t>信号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    </a:t>
            </a:r>
            <a:r>
              <a:rPr lang="en-US" altLang="zh-CN" b="1" dirty="0">
                <a:latin typeface="Arial" panose="020B0604020202020204" pitchFamily="34" charset="0"/>
              </a:rPr>
              <a:t>2)</a:t>
            </a:r>
            <a:r>
              <a:rPr lang="zh-CN" altLang="en-US" b="1" dirty="0">
                <a:latin typeface="Arial" panose="020B0604020202020204" pitchFamily="34" charset="0"/>
              </a:rPr>
              <a:t>复位生成电路        产生</a:t>
            </a:r>
            <a:r>
              <a:rPr lang="en-US" altLang="zh-CN" b="1" dirty="0">
                <a:latin typeface="Arial" panose="020B0604020202020204" pitchFamily="34" charset="0"/>
              </a:rPr>
              <a:t>RESET</a:t>
            </a:r>
            <a:r>
              <a:rPr lang="zh-CN" altLang="en-US" b="1" dirty="0">
                <a:latin typeface="Arial" panose="020B0604020202020204" pitchFamily="34" charset="0"/>
              </a:rPr>
              <a:t>信号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    </a:t>
            </a:r>
            <a:r>
              <a:rPr lang="en-US" altLang="zh-CN" b="1" dirty="0">
                <a:latin typeface="Arial" panose="020B0604020202020204" pitchFamily="34" charset="0"/>
              </a:rPr>
              <a:t>3)</a:t>
            </a:r>
            <a:r>
              <a:rPr lang="zh-CN" altLang="en-US" b="1" dirty="0">
                <a:latin typeface="Arial" panose="020B0604020202020204" pitchFamily="34" charset="0"/>
              </a:rPr>
              <a:t>就绪控制电路        产生</a:t>
            </a:r>
            <a:r>
              <a:rPr lang="en-US" altLang="zh-CN" b="1" dirty="0">
                <a:latin typeface="Arial" panose="020B0604020202020204" pitchFamily="34" charset="0"/>
              </a:rPr>
              <a:t>READY</a:t>
            </a:r>
            <a:r>
              <a:rPr lang="zh-CN" altLang="en-US" b="1" dirty="0">
                <a:latin typeface="Arial" panose="020B0604020202020204" pitchFamily="34" charset="0"/>
              </a:rPr>
              <a:t>信号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总线锁存器</a:t>
            </a:r>
            <a:r>
              <a:rPr lang="zh-CN" altLang="en-US" b="1" dirty="0">
                <a:latin typeface="Arial" panose="020B0604020202020204" pitchFamily="34" charset="0"/>
              </a:rPr>
              <a:t>            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Arial" panose="020B0604020202020204" pitchFamily="34" charset="0"/>
              </a:rPr>
              <a:t>     形成地址总线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总线收发器</a:t>
            </a:r>
            <a:r>
              <a:rPr lang="zh-CN" altLang="en-US" b="1" dirty="0">
                <a:latin typeface="Arial" panose="020B0604020202020204" pitchFamily="34" charset="0"/>
              </a:rPr>
              <a:t>              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     形成数据总线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547813" y="1844675"/>
            <a:ext cx="3603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/>
          <p:nvPr/>
        </p:nvSpPr>
        <p:spPr>
          <a:xfrm>
            <a:off x="1643063" y="2690813"/>
            <a:ext cx="1219200" cy="1752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1" name="Line 3"/>
          <p:cNvSpPr/>
          <p:nvPr/>
        </p:nvSpPr>
        <p:spPr>
          <a:xfrm>
            <a:off x="957263" y="3452813"/>
            <a:ext cx="4114800" cy="1447800"/>
          </a:xfrm>
          <a:prstGeom prst="line">
            <a:avLst/>
          </a:prstGeom>
          <a:ln w="12700">
            <a:noFill/>
          </a:ln>
        </p:spPr>
      </p:sp>
      <p:sp>
        <p:nvSpPr>
          <p:cNvPr id="48132" name="Rectangle 4"/>
          <p:cNvSpPr/>
          <p:nvPr/>
        </p:nvSpPr>
        <p:spPr>
          <a:xfrm>
            <a:off x="1795463" y="1776413"/>
            <a:ext cx="1371600" cy="4495800"/>
          </a:xfrm>
          <a:prstGeom prst="rect">
            <a:avLst/>
          </a:prstGeom>
          <a:solidFill>
            <a:srgbClr val="FFCC99"/>
          </a:solidFill>
          <a:ln w="12700">
            <a:noFill/>
          </a:ln>
          <a:effectLst>
            <a:prstShdw prst="shdw17" dist="17961" dir="2699999">
              <a:srgbClr val="997A5C"/>
            </a:prstShdw>
          </a:effectLst>
        </p:spPr>
        <p:txBody>
          <a:bodyPr wrap="none" anchor="ctr" anchorCtr="0"/>
          <a:p>
            <a:pPr algn="ctr" eaLnBrk="0" hangingPunct="0"/>
            <a:endParaRPr lang="zh-CN" altLang="zh-CN" sz="2000" b="1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005263" y="4138613"/>
            <a:ext cx="1066800" cy="2286000"/>
            <a:chOff x="2523" y="2607"/>
            <a:chExt cx="672" cy="1440"/>
          </a:xfrm>
        </p:grpSpPr>
        <p:grpSp>
          <p:nvGrpSpPr>
            <p:cNvPr id="48217" name="Group 6"/>
            <p:cNvGrpSpPr/>
            <p:nvPr/>
          </p:nvGrpSpPr>
          <p:grpSpPr>
            <a:xfrm>
              <a:off x="2523" y="2607"/>
              <a:ext cx="672" cy="672"/>
              <a:chOff x="2523" y="2607"/>
              <a:chExt cx="672" cy="672"/>
            </a:xfrm>
          </p:grpSpPr>
          <p:sp>
            <p:nvSpPr>
              <p:cNvPr id="119815" name="Rectangle 7"/>
              <p:cNvSpPr>
                <a:spLocks noChangeArrowheads="1"/>
              </p:cNvSpPr>
              <p:nvPr/>
            </p:nvSpPr>
            <p:spPr bwMode="auto">
              <a:xfrm>
                <a:off x="2715" y="2607"/>
                <a:ext cx="480" cy="576"/>
              </a:xfrm>
              <a:prstGeom prst="rect">
                <a:avLst/>
              </a:prstGeom>
              <a:solidFill>
                <a:srgbClr val="CCFFCC"/>
              </a:solidFill>
              <a:ln w="12700">
                <a:noFill/>
                <a:miter lim="800000"/>
                <a:tailEnd type="none" w="sm" len="sm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19816" name="Rectangle 8"/>
              <p:cNvSpPr>
                <a:spLocks noChangeArrowheads="1"/>
              </p:cNvSpPr>
              <p:nvPr/>
            </p:nvSpPr>
            <p:spPr bwMode="auto">
              <a:xfrm>
                <a:off x="2619" y="2655"/>
                <a:ext cx="480" cy="576"/>
              </a:xfrm>
              <a:prstGeom prst="rect">
                <a:avLst/>
              </a:prstGeom>
              <a:solidFill>
                <a:srgbClr val="CCFFCC"/>
              </a:solidFill>
              <a:ln w="12700">
                <a:noFill/>
                <a:miter lim="800000"/>
                <a:tailEnd type="none" w="sm" len="sm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19817" name="Rectangle 9"/>
              <p:cNvSpPr>
                <a:spLocks noChangeArrowheads="1"/>
              </p:cNvSpPr>
              <p:nvPr/>
            </p:nvSpPr>
            <p:spPr bwMode="auto">
              <a:xfrm>
                <a:off x="2523" y="2703"/>
                <a:ext cx="480" cy="576"/>
              </a:xfrm>
              <a:prstGeom prst="rect">
                <a:avLst/>
              </a:prstGeom>
              <a:solidFill>
                <a:srgbClr val="CCFFCC"/>
              </a:solidFill>
              <a:ln w="12700">
                <a:noFill/>
                <a:miter lim="800000"/>
                <a:tailEnd type="none" w="sm" len="sm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2619" y="3423"/>
              <a:ext cx="480" cy="576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523" y="3471"/>
              <a:ext cx="480" cy="576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48134" name="Line 12"/>
          <p:cNvSpPr/>
          <p:nvPr/>
        </p:nvSpPr>
        <p:spPr>
          <a:xfrm>
            <a:off x="4233863" y="5434013"/>
            <a:ext cx="7620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5" name="Line 13"/>
          <p:cNvSpPr/>
          <p:nvPr/>
        </p:nvSpPr>
        <p:spPr>
          <a:xfrm>
            <a:off x="3929063" y="5510213"/>
            <a:ext cx="8382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6" name="Line 14"/>
          <p:cNvSpPr/>
          <p:nvPr/>
        </p:nvSpPr>
        <p:spPr>
          <a:xfrm>
            <a:off x="4157663" y="4214813"/>
            <a:ext cx="7620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7" name="Line 15"/>
          <p:cNvSpPr/>
          <p:nvPr/>
        </p:nvSpPr>
        <p:spPr>
          <a:xfrm>
            <a:off x="4310063" y="4138613"/>
            <a:ext cx="7620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8" name="Line 16"/>
          <p:cNvSpPr/>
          <p:nvPr/>
        </p:nvSpPr>
        <p:spPr>
          <a:xfrm>
            <a:off x="4005263" y="4291013"/>
            <a:ext cx="7620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9" name="Text Box 17"/>
          <p:cNvSpPr txBox="1"/>
          <p:nvPr/>
        </p:nvSpPr>
        <p:spPr>
          <a:xfrm>
            <a:off x="2481263" y="2122488"/>
            <a:ext cx="762000" cy="12515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RESET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TEST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HOLD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HLDA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NMI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INTR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INTA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M / IO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WR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RD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8140" name="Rectangle 18"/>
          <p:cNvSpPr/>
          <p:nvPr/>
        </p:nvSpPr>
        <p:spPr>
          <a:xfrm>
            <a:off x="1947863" y="785813"/>
            <a:ext cx="990600" cy="533400"/>
          </a:xfrm>
          <a:prstGeom prst="rect">
            <a:avLst/>
          </a:prstGeom>
          <a:solidFill>
            <a:srgbClr val="FFCCCC"/>
          </a:solidFill>
          <a:ln w="12700">
            <a:noFill/>
          </a:ln>
          <a:effectLst>
            <a:prstShdw prst="shdw17" dist="17961" dir="2699999">
              <a:srgbClr val="997A7A"/>
            </a:prstShdw>
          </a:effectLst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41" name="Line 19"/>
          <p:cNvSpPr/>
          <p:nvPr/>
        </p:nvSpPr>
        <p:spPr>
          <a:xfrm>
            <a:off x="2100263" y="481013"/>
            <a:ext cx="0" cy="304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2" name="Line 20"/>
          <p:cNvSpPr/>
          <p:nvPr/>
        </p:nvSpPr>
        <p:spPr>
          <a:xfrm>
            <a:off x="2786063" y="481013"/>
            <a:ext cx="0" cy="304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3" name="Rectangle 21"/>
          <p:cNvSpPr/>
          <p:nvPr/>
        </p:nvSpPr>
        <p:spPr>
          <a:xfrm>
            <a:off x="2405063" y="404813"/>
            <a:ext cx="76200" cy="152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44" name="Line 22"/>
          <p:cNvSpPr/>
          <p:nvPr/>
        </p:nvSpPr>
        <p:spPr>
          <a:xfrm>
            <a:off x="2100263" y="481013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5" name="Line 23"/>
          <p:cNvSpPr/>
          <p:nvPr/>
        </p:nvSpPr>
        <p:spPr>
          <a:xfrm>
            <a:off x="2328863" y="404813"/>
            <a:ext cx="0" cy="2286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6" name="Line 24"/>
          <p:cNvSpPr/>
          <p:nvPr/>
        </p:nvSpPr>
        <p:spPr>
          <a:xfrm>
            <a:off x="2557463" y="404813"/>
            <a:ext cx="0" cy="2286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7" name="Line 25"/>
          <p:cNvSpPr/>
          <p:nvPr/>
        </p:nvSpPr>
        <p:spPr>
          <a:xfrm>
            <a:off x="2557463" y="481013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8" name="Line 26"/>
          <p:cNvSpPr/>
          <p:nvPr/>
        </p:nvSpPr>
        <p:spPr>
          <a:xfrm>
            <a:off x="5148263" y="4595813"/>
            <a:ext cx="2209800" cy="0"/>
          </a:xfrm>
          <a:prstGeom prst="line">
            <a:avLst/>
          </a:prstGeom>
          <a:ln w="317500" cap="flat" cmpd="sng">
            <a:solidFill>
              <a:srgbClr val="00FF99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48149" name="Text Box 27"/>
          <p:cNvSpPr txBox="1"/>
          <p:nvPr/>
        </p:nvSpPr>
        <p:spPr>
          <a:xfrm>
            <a:off x="1795463" y="1852613"/>
            <a:ext cx="1371600" cy="2012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READY     CLK     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8150" name="Line 28"/>
          <p:cNvSpPr/>
          <p:nvPr/>
        </p:nvSpPr>
        <p:spPr>
          <a:xfrm>
            <a:off x="2938463" y="1243013"/>
            <a:ext cx="4572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1" name="Line 29"/>
          <p:cNvSpPr/>
          <p:nvPr/>
        </p:nvSpPr>
        <p:spPr>
          <a:xfrm>
            <a:off x="3395663" y="1243013"/>
            <a:ext cx="0" cy="9144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2" name="Line 30"/>
          <p:cNvSpPr/>
          <p:nvPr/>
        </p:nvSpPr>
        <p:spPr>
          <a:xfrm>
            <a:off x="3167063" y="2157413"/>
            <a:ext cx="2286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triangle" w="sm" len="med"/>
            <a:tailEnd type="none" w="med" len="med"/>
          </a:ln>
        </p:spPr>
      </p:sp>
      <p:sp>
        <p:nvSpPr>
          <p:cNvPr id="48153" name="Text Box 31"/>
          <p:cNvSpPr txBox="1"/>
          <p:nvPr/>
        </p:nvSpPr>
        <p:spPr>
          <a:xfrm>
            <a:off x="4005263" y="1014413"/>
            <a:ext cx="914400" cy="2012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READY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8154" name="Line 32"/>
          <p:cNvSpPr/>
          <p:nvPr/>
        </p:nvSpPr>
        <p:spPr>
          <a:xfrm>
            <a:off x="4919663" y="5891213"/>
            <a:ext cx="2362200" cy="0"/>
          </a:xfrm>
          <a:prstGeom prst="line">
            <a:avLst/>
          </a:prstGeom>
          <a:ln w="317500" cap="flat" cmpd="sng">
            <a:solidFill>
              <a:srgbClr val="33CCCC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48155" name="AutoShape 33"/>
          <p:cNvSpPr/>
          <p:nvPr/>
        </p:nvSpPr>
        <p:spPr>
          <a:xfrm>
            <a:off x="5224463" y="862013"/>
            <a:ext cx="152400" cy="32004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56" name="Line 34"/>
          <p:cNvSpPr/>
          <p:nvPr/>
        </p:nvSpPr>
        <p:spPr>
          <a:xfrm>
            <a:off x="5453063" y="2462213"/>
            <a:ext cx="1752600" cy="0"/>
          </a:xfrm>
          <a:prstGeom prst="line">
            <a:avLst/>
          </a:prstGeom>
          <a:ln w="317500" cap="flat" cmpd="sng">
            <a:solidFill>
              <a:srgbClr val="FF9900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48157" name="Line 35"/>
          <p:cNvSpPr/>
          <p:nvPr/>
        </p:nvSpPr>
        <p:spPr>
          <a:xfrm>
            <a:off x="1262063" y="2462213"/>
            <a:ext cx="5334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8158" name="Line 36"/>
          <p:cNvSpPr/>
          <p:nvPr/>
        </p:nvSpPr>
        <p:spPr>
          <a:xfrm>
            <a:off x="2176463" y="1319213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8159" name="Line 37"/>
          <p:cNvSpPr/>
          <p:nvPr/>
        </p:nvSpPr>
        <p:spPr>
          <a:xfrm>
            <a:off x="2786063" y="1319213"/>
            <a:ext cx="0" cy="4572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8160" name="Text Box 38"/>
          <p:cNvSpPr txBox="1"/>
          <p:nvPr/>
        </p:nvSpPr>
        <p:spPr>
          <a:xfrm>
            <a:off x="1719263" y="2413000"/>
            <a:ext cx="990600" cy="2012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MN / MX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8161" name="Line 39"/>
          <p:cNvSpPr/>
          <p:nvPr/>
        </p:nvSpPr>
        <p:spPr>
          <a:xfrm>
            <a:off x="2176463" y="2386013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62" name="Text Box 40"/>
          <p:cNvSpPr txBox="1"/>
          <p:nvPr/>
        </p:nvSpPr>
        <p:spPr>
          <a:xfrm>
            <a:off x="804863" y="2395538"/>
            <a:ext cx="533400" cy="21971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+5V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9849" name="AutoShape 41"/>
          <p:cNvSpPr/>
          <p:nvPr/>
        </p:nvSpPr>
        <p:spPr>
          <a:xfrm>
            <a:off x="7358063" y="2462213"/>
            <a:ext cx="152400" cy="3505200"/>
          </a:xfrm>
          <a:prstGeom prst="rightBrace">
            <a:avLst>
              <a:gd name="adj1" fmla="val 191666"/>
              <a:gd name="adj2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9850" name="Text Box 42"/>
          <p:cNvSpPr txBox="1"/>
          <p:nvPr/>
        </p:nvSpPr>
        <p:spPr>
          <a:xfrm>
            <a:off x="7634288" y="4086225"/>
            <a:ext cx="1371600" cy="2571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fontAlgn="ctr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60033"/>
                </a:solidFill>
                <a:latin typeface="Times New Roman" panose="02020603050405020304" pitchFamily="18" charset="0"/>
              </a:rPr>
              <a:t>系统总线</a:t>
            </a:r>
            <a:endParaRPr lang="zh-CN" altLang="en-US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51" name="Text Box 43"/>
          <p:cNvSpPr txBox="1"/>
          <p:nvPr/>
        </p:nvSpPr>
        <p:spPr>
          <a:xfrm>
            <a:off x="5834063" y="2376488"/>
            <a:ext cx="10668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控制总线</a:t>
            </a:r>
            <a:endParaRPr lang="zh-CN" altLang="en-US" sz="16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52" name="Text Box 44"/>
          <p:cNvSpPr txBox="1"/>
          <p:nvPr/>
        </p:nvSpPr>
        <p:spPr>
          <a:xfrm>
            <a:off x="5300663" y="4510088"/>
            <a:ext cx="19812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地址总线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19</a:t>
            </a: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～</a:t>
            </a:r>
            <a:r>
              <a:rPr lang="zh-CN" altLang="en-US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0</a:t>
            </a:r>
            <a:endParaRPr lang="en-US" altLang="zh-CN" sz="1600" b="1" baseline="-16000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53" name="Text Box 45"/>
          <p:cNvSpPr txBox="1"/>
          <p:nvPr/>
        </p:nvSpPr>
        <p:spPr>
          <a:xfrm>
            <a:off x="5224463" y="5805488"/>
            <a:ext cx="20574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数据总线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0</a:t>
            </a:r>
            <a:endParaRPr lang="en-US" altLang="zh-CN" sz="1600" b="1" baseline="-16000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8" name="Line 46"/>
          <p:cNvSpPr/>
          <p:nvPr/>
        </p:nvSpPr>
        <p:spPr>
          <a:xfrm>
            <a:off x="2671763" y="2309813"/>
            <a:ext cx="3810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69" name="Line 47"/>
          <p:cNvSpPr/>
          <p:nvPr/>
        </p:nvSpPr>
        <p:spPr>
          <a:xfrm>
            <a:off x="2786063" y="3910013"/>
            <a:ext cx="3048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70" name="Line 48"/>
          <p:cNvSpPr/>
          <p:nvPr/>
        </p:nvSpPr>
        <p:spPr>
          <a:xfrm>
            <a:off x="2786063" y="3757613"/>
            <a:ext cx="3048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71" name="Line 49"/>
          <p:cNvSpPr/>
          <p:nvPr/>
        </p:nvSpPr>
        <p:spPr>
          <a:xfrm>
            <a:off x="2862263" y="3529013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72" name="Line 50"/>
          <p:cNvSpPr/>
          <p:nvPr/>
        </p:nvSpPr>
        <p:spPr>
          <a:xfrm>
            <a:off x="2709863" y="3300413"/>
            <a:ext cx="3810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73" name="Text Box 51"/>
          <p:cNvSpPr txBox="1"/>
          <p:nvPr/>
        </p:nvSpPr>
        <p:spPr>
          <a:xfrm>
            <a:off x="2100263" y="4344988"/>
            <a:ext cx="1295400" cy="8896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77777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ALE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BHE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A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19</a:t>
            </a:r>
            <a:r>
              <a:rPr lang="zh-CN" altLang="en-US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～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16</a:t>
            </a:r>
            <a:endParaRPr lang="en-US" altLang="zh-CN" sz="1600" b="1" baseline="-16000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AD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15  </a:t>
            </a:r>
            <a:r>
              <a:rPr lang="zh-CN" altLang="en-US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～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AD</a:t>
            </a:r>
            <a:r>
              <a:rPr lang="en-US" altLang="zh-CN" sz="1200" b="1" baseline="-2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endParaRPr lang="en-US" altLang="zh-CN" sz="1600" b="1" baseline="-16000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endParaRPr lang="en-US" altLang="zh-CN" sz="1400" b="1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8174" name="Text Box 52"/>
          <p:cNvSpPr txBox="1"/>
          <p:nvPr/>
        </p:nvSpPr>
        <p:spPr>
          <a:xfrm>
            <a:off x="2481263" y="5819775"/>
            <a:ext cx="838200" cy="355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DT / R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DEN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8175" name="Line 53"/>
          <p:cNvSpPr/>
          <p:nvPr/>
        </p:nvSpPr>
        <p:spPr>
          <a:xfrm>
            <a:off x="2938463" y="5815013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76" name="Text Box 54"/>
          <p:cNvSpPr txBox="1"/>
          <p:nvPr/>
        </p:nvSpPr>
        <p:spPr>
          <a:xfrm>
            <a:off x="1871663" y="3300413"/>
            <a:ext cx="762000" cy="3924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8086</a:t>
            </a:r>
            <a:endParaRPr lang="en-US" altLang="zh-CN" sz="16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CPU</a:t>
            </a:r>
            <a:endParaRPr lang="en-US" altLang="zh-CN" sz="16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8177" name="Group 55"/>
          <p:cNvGrpSpPr/>
          <p:nvPr/>
        </p:nvGrpSpPr>
        <p:grpSpPr>
          <a:xfrm>
            <a:off x="3962400" y="4367213"/>
            <a:ext cx="881063" cy="1927225"/>
            <a:chOff x="2496" y="2751"/>
            <a:chExt cx="555" cy="1214"/>
          </a:xfrm>
        </p:grpSpPr>
        <p:sp>
          <p:nvSpPr>
            <p:cNvPr id="48211" name="Text Box 56"/>
            <p:cNvSpPr txBox="1"/>
            <p:nvPr/>
          </p:nvSpPr>
          <p:spPr>
            <a:xfrm>
              <a:off x="2523" y="2751"/>
              <a:ext cx="480" cy="25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660033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G</a:t>
              </a:r>
              <a:endPara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660033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74LS373</a:t>
              </a:r>
              <a:endPara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8212" name="Text Box 57"/>
            <p:cNvSpPr txBox="1"/>
            <p:nvPr/>
          </p:nvSpPr>
          <p:spPr>
            <a:xfrm>
              <a:off x="2763" y="3152"/>
              <a:ext cx="288" cy="1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660033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OE</a:t>
              </a:r>
              <a:endPara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8213" name="Text Box 58"/>
            <p:cNvSpPr txBox="1"/>
            <p:nvPr/>
          </p:nvSpPr>
          <p:spPr>
            <a:xfrm>
              <a:off x="2523" y="3711"/>
              <a:ext cx="384" cy="25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660033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DIR</a:t>
              </a:r>
              <a:endPara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660033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G</a:t>
              </a:r>
              <a:endPara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8214" name="Text Box 59"/>
            <p:cNvSpPr txBox="1"/>
            <p:nvPr/>
          </p:nvSpPr>
          <p:spPr>
            <a:xfrm>
              <a:off x="2496" y="3519"/>
              <a:ext cx="480" cy="1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660033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74LS245</a:t>
              </a:r>
              <a:endPara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8215" name="Line 60"/>
            <p:cNvSpPr/>
            <p:nvPr/>
          </p:nvSpPr>
          <p:spPr>
            <a:xfrm>
              <a:off x="2907" y="3312"/>
              <a:ext cx="0" cy="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16" name="Line 61"/>
            <p:cNvSpPr/>
            <p:nvPr/>
          </p:nvSpPr>
          <p:spPr>
            <a:xfrm>
              <a:off x="2859" y="3375"/>
              <a:ext cx="14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178" name="Line 62"/>
          <p:cNvSpPr/>
          <p:nvPr/>
        </p:nvSpPr>
        <p:spPr>
          <a:xfrm>
            <a:off x="4462463" y="4976813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79" name="Text Box 63"/>
          <p:cNvSpPr txBox="1"/>
          <p:nvPr/>
        </p:nvSpPr>
        <p:spPr>
          <a:xfrm>
            <a:off x="2100263" y="1004888"/>
            <a:ext cx="7620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8284A</a:t>
            </a:r>
            <a:endParaRPr lang="en-US" altLang="zh-CN" sz="16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8180" name="Oval 64"/>
          <p:cNvSpPr/>
          <p:nvPr/>
        </p:nvSpPr>
        <p:spPr>
          <a:xfrm>
            <a:off x="6084888" y="219075"/>
            <a:ext cx="2565400" cy="519113"/>
          </a:xfrm>
          <a:prstGeom prst="ellipse">
            <a:avLst/>
          </a:prstGeom>
          <a:solidFill>
            <a:srgbClr val="FFCCCC"/>
          </a:solidFill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81" name="Text Box 65"/>
          <p:cNvSpPr txBox="1"/>
          <p:nvPr/>
        </p:nvSpPr>
        <p:spPr>
          <a:xfrm>
            <a:off x="6588125" y="331788"/>
            <a:ext cx="2062163" cy="330200"/>
          </a:xfrm>
          <a:prstGeom prst="rect">
            <a:avLst/>
          </a:prstGeom>
          <a:noFill/>
          <a:ln w="12700">
            <a:noFill/>
          </a:ln>
        </p:spPr>
        <p:txBody>
          <a:bodyPr tIns="118800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最小工作方式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82" name="AutoShape 66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83" name="AutoShape 67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48184" name="Group 68"/>
          <p:cNvGrpSpPr/>
          <p:nvPr/>
        </p:nvGrpSpPr>
        <p:grpSpPr>
          <a:xfrm>
            <a:off x="2916238" y="908050"/>
            <a:ext cx="2209800" cy="5291138"/>
            <a:chOff x="1851" y="591"/>
            <a:chExt cx="1392" cy="3333"/>
          </a:xfrm>
        </p:grpSpPr>
        <p:sp>
          <p:nvSpPr>
            <p:cNvPr id="48189" name="Line 69"/>
            <p:cNvSpPr/>
            <p:nvPr/>
          </p:nvSpPr>
          <p:spPr>
            <a:xfrm>
              <a:off x="1851" y="591"/>
              <a:ext cx="1392" cy="0"/>
            </a:xfrm>
            <a:prstGeom prst="line">
              <a:avLst/>
            </a:prstGeom>
            <a:ln w="12700" cap="flat" cmpd="sng">
              <a:solidFill>
                <a:srgbClr val="808080"/>
              </a:solidFill>
              <a:prstDash val="solid"/>
              <a:headEnd type="triangle" w="sm" len="lg"/>
              <a:tailEnd type="none" w="sm" len="lg"/>
            </a:ln>
          </p:spPr>
        </p:sp>
        <p:grpSp>
          <p:nvGrpSpPr>
            <p:cNvPr id="48190" name="Group 70"/>
            <p:cNvGrpSpPr/>
            <p:nvPr/>
          </p:nvGrpSpPr>
          <p:grpSpPr>
            <a:xfrm>
              <a:off x="1995" y="1503"/>
              <a:ext cx="1248" cy="2421"/>
              <a:chOff x="1995" y="1503"/>
              <a:chExt cx="1248" cy="2421"/>
            </a:xfrm>
          </p:grpSpPr>
          <p:sp>
            <p:nvSpPr>
              <p:cNvPr id="48191" name="Line 71"/>
              <p:cNvSpPr/>
              <p:nvPr/>
            </p:nvSpPr>
            <p:spPr>
              <a:xfrm>
                <a:off x="1995" y="3855"/>
                <a:ext cx="528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48192" name="Line 72"/>
              <p:cNvSpPr/>
              <p:nvPr/>
            </p:nvSpPr>
            <p:spPr>
              <a:xfrm>
                <a:off x="1995" y="3759"/>
                <a:ext cx="528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grpSp>
            <p:nvGrpSpPr>
              <p:cNvPr id="48193" name="Group 73"/>
              <p:cNvGrpSpPr/>
              <p:nvPr/>
            </p:nvGrpSpPr>
            <p:grpSpPr>
              <a:xfrm>
                <a:off x="1995" y="1503"/>
                <a:ext cx="1248" cy="2160"/>
                <a:chOff x="1995" y="1503"/>
                <a:chExt cx="1248" cy="2160"/>
              </a:xfrm>
            </p:grpSpPr>
            <p:sp>
              <p:nvSpPr>
                <p:cNvPr id="48196" name="Line 74"/>
                <p:cNvSpPr/>
                <p:nvPr/>
              </p:nvSpPr>
              <p:spPr>
                <a:xfrm>
                  <a:off x="1995" y="3183"/>
                  <a:ext cx="528" cy="0"/>
                </a:xfrm>
                <a:prstGeom prst="line">
                  <a:avLst/>
                </a:prstGeom>
                <a:ln w="101600" cap="flat" cmpd="sng">
                  <a:solidFill>
                    <a:schemeClr val="tx1"/>
                  </a:solidFill>
                  <a:prstDash val="solid"/>
                  <a:headEnd type="triangle" w="sm" len="sm"/>
                  <a:tailEnd type="triangle" w="sm" len="sm"/>
                </a:ln>
              </p:spPr>
            </p:sp>
            <p:sp>
              <p:nvSpPr>
                <p:cNvPr id="48197" name="Line 75"/>
                <p:cNvSpPr/>
                <p:nvPr/>
              </p:nvSpPr>
              <p:spPr>
                <a:xfrm>
                  <a:off x="1995" y="3039"/>
                  <a:ext cx="528" cy="0"/>
                </a:xfrm>
                <a:prstGeom prst="line">
                  <a:avLst/>
                </a:prstGeom>
                <a:ln w="1016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sm"/>
                </a:ln>
              </p:spPr>
            </p:sp>
            <p:sp>
              <p:nvSpPr>
                <p:cNvPr id="48198" name="Line 76"/>
                <p:cNvSpPr/>
                <p:nvPr/>
              </p:nvSpPr>
              <p:spPr>
                <a:xfrm>
                  <a:off x="2235" y="3183"/>
                  <a:ext cx="1" cy="480"/>
                </a:xfrm>
                <a:prstGeom prst="line">
                  <a:avLst/>
                </a:prstGeom>
                <a:ln w="101600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8199" name="Line 77"/>
                <p:cNvSpPr/>
                <p:nvPr/>
              </p:nvSpPr>
              <p:spPr>
                <a:xfrm>
                  <a:off x="2235" y="3615"/>
                  <a:ext cx="288" cy="0"/>
                </a:xfrm>
                <a:prstGeom prst="line">
                  <a:avLst/>
                </a:prstGeom>
                <a:ln w="101600" cap="flat" cmpd="sng">
                  <a:solidFill>
                    <a:srgbClr val="993366"/>
                  </a:solidFill>
                  <a:prstDash val="solid"/>
                  <a:headEnd type="none" w="med" len="med"/>
                  <a:tailEnd type="triangle" w="sm" len="sm"/>
                </a:ln>
              </p:spPr>
            </p:sp>
            <p:sp>
              <p:nvSpPr>
                <p:cNvPr id="48200" name="Line 78"/>
                <p:cNvSpPr/>
                <p:nvPr/>
              </p:nvSpPr>
              <p:spPr>
                <a:xfrm>
                  <a:off x="1995" y="2799"/>
                  <a:ext cx="528" cy="0"/>
                </a:xfrm>
                <a:prstGeom prst="line">
                  <a:avLst/>
                </a:prstGeom>
                <a:ln w="25400" cap="flat" cmpd="sng">
                  <a:solidFill>
                    <a:schemeClr val="hlink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01" name="Line 79"/>
                <p:cNvSpPr/>
                <p:nvPr/>
              </p:nvSpPr>
              <p:spPr>
                <a:xfrm>
                  <a:off x="1995" y="2895"/>
                  <a:ext cx="528" cy="0"/>
                </a:xfrm>
                <a:prstGeom prst="line">
                  <a:avLst/>
                </a:prstGeom>
                <a:ln w="25400" cap="flat" cmpd="sng">
                  <a:solidFill>
                    <a:schemeClr val="hlink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02" name="Line 80"/>
                <p:cNvSpPr/>
                <p:nvPr/>
              </p:nvSpPr>
              <p:spPr>
                <a:xfrm>
                  <a:off x="1995" y="2367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03" name="Line 81"/>
                <p:cNvSpPr/>
                <p:nvPr/>
              </p:nvSpPr>
              <p:spPr>
                <a:xfrm>
                  <a:off x="1995" y="2511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04" name="Line 82"/>
                <p:cNvSpPr/>
                <p:nvPr/>
              </p:nvSpPr>
              <p:spPr>
                <a:xfrm>
                  <a:off x="1995" y="1743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triangle" w="sm" len="lg"/>
                  <a:tailEnd type="none" w="sm" len="lg"/>
                </a:ln>
              </p:spPr>
            </p:sp>
            <p:sp>
              <p:nvSpPr>
                <p:cNvPr id="48205" name="Line 83"/>
                <p:cNvSpPr/>
                <p:nvPr/>
              </p:nvSpPr>
              <p:spPr>
                <a:xfrm>
                  <a:off x="1995" y="1503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06" name="Line 84"/>
                <p:cNvSpPr/>
                <p:nvPr/>
              </p:nvSpPr>
              <p:spPr>
                <a:xfrm>
                  <a:off x="1995" y="1599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07" name="Line 85"/>
                <p:cNvSpPr/>
                <p:nvPr/>
              </p:nvSpPr>
              <p:spPr>
                <a:xfrm flipH="1">
                  <a:off x="1995" y="1983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08" name="Line 86"/>
                <p:cNvSpPr/>
                <p:nvPr/>
              </p:nvSpPr>
              <p:spPr>
                <a:xfrm>
                  <a:off x="1995" y="2127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09" name="Line 87"/>
                <p:cNvSpPr/>
                <p:nvPr/>
              </p:nvSpPr>
              <p:spPr>
                <a:xfrm>
                  <a:off x="1995" y="2271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8210" name="Line 88"/>
                <p:cNvSpPr/>
                <p:nvPr/>
              </p:nvSpPr>
              <p:spPr>
                <a:xfrm>
                  <a:off x="1995" y="1887"/>
                  <a:ext cx="1248" cy="0"/>
                </a:xfrm>
                <a:prstGeom prst="line">
                  <a:avLst/>
                </a:prstGeom>
                <a:ln w="12700" cap="flat" cmpd="sng">
                  <a:solidFill>
                    <a:srgbClr val="808080"/>
                  </a:solidFill>
                  <a:prstDash val="solid"/>
                  <a:headEnd type="triangle" w="sm" len="lg"/>
                  <a:tailEnd type="none" w="sm" len="lg"/>
                </a:ln>
              </p:spPr>
            </p:sp>
          </p:grpSp>
          <p:sp>
            <p:nvSpPr>
              <p:cNvPr id="48194" name="Rectangle 89"/>
              <p:cNvSpPr/>
              <p:nvPr/>
            </p:nvSpPr>
            <p:spPr>
              <a:xfrm>
                <a:off x="2208" y="3780"/>
                <a:ext cx="96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95" name="AutoShape 90"/>
              <p:cNvSpPr/>
              <p:nvPr/>
            </p:nvSpPr>
            <p:spPr>
              <a:xfrm>
                <a:off x="2316" y="3828"/>
                <a:ext cx="48" cy="48"/>
              </a:xfrm>
              <a:prstGeom prst="flowChartConnector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8185" name="Line 91"/>
          <p:cNvSpPr/>
          <p:nvPr/>
        </p:nvSpPr>
        <p:spPr>
          <a:xfrm>
            <a:off x="2700338" y="6021388"/>
            <a:ext cx="358775" cy="0"/>
          </a:xfrm>
          <a:prstGeom prst="line">
            <a:avLst/>
          </a:prstGeom>
          <a:ln w="9525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86" name="Line 92"/>
          <p:cNvSpPr/>
          <p:nvPr/>
        </p:nvSpPr>
        <p:spPr>
          <a:xfrm>
            <a:off x="2743200" y="4522788"/>
            <a:ext cx="287338" cy="0"/>
          </a:xfrm>
          <a:prstGeom prst="line">
            <a:avLst/>
          </a:prstGeom>
          <a:ln w="28575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87" name="Line 93"/>
          <p:cNvSpPr/>
          <p:nvPr/>
        </p:nvSpPr>
        <p:spPr>
          <a:xfrm>
            <a:off x="4067175" y="6092825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88" name="云形标注 93"/>
          <p:cNvSpPr/>
          <p:nvPr/>
        </p:nvSpPr>
        <p:spPr>
          <a:xfrm>
            <a:off x="2843213" y="0"/>
            <a:ext cx="1441450" cy="576263"/>
          </a:xfrm>
          <a:prstGeom prst="cloudCallout">
            <a:avLst>
              <a:gd name="adj1" fmla="val -63162"/>
              <a:gd name="adj2" fmla="val 17148"/>
            </a:avLst>
          </a:prstGeom>
          <a:solidFill>
            <a:schemeClr val="accent1"/>
          </a:solidFill>
          <a:ln w="10160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>
                <a:sym typeface="+mn-ea"/>
              </a:rPr>
              <a:t>振荡源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5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985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98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9" grpId="0" animBg="1"/>
      <p:bldP spid="119850" grpId="0" build="p"/>
      <p:bldP spid="119851" grpId="0" build="p"/>
      <p:bldP spid="119852" grpId="0" build="p"/>
      <p:bldP spid="1198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2"/>
          <p:cNvSpPr txBox="1"/>
          <p:nvPr/>
        </p:nvSpPr>
        <p:spPr>
          <a:xfrm>
            <a:off x="369888" y="404813"/>
            <a:ext cx="9097962" cy="18338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lang="en-US" altLang="zh-CN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  <a:buChar char="•"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宋体" panose="02010600030101010101" pitchFamily="2" charset="-122"/>
              </a:rPr>
              <a:t>8086</a:t>
            </a:r>
            <a:r>
              <a:rPr lang="zh-CN" altLang="en-US" sz="2400" b="1" dirty="0">
                <a:latin typeface="宋体" panose="02010600030101010101" pitchFamily="2" charset="-122"/>
              </a:rPr>
              <a:t>从功能上来说分成两大部分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总线接口单元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BIU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</a:rPr>
              <a:t>Bus Interface Unit)</a:t>
            </a:r>
            <a:r>
              <a:rPr lang="zh-CN" altLang="en-US" sz="2000" b="1" dirty="0">
                <a:latin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执行单元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EU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</a:rPr>
              <a:t>Execution Unit).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eaLnBrk="0" hangingPunct="0">
              <a:spcBef>
                <a:spcPts val="50"/>
              </a:spcBef>
            </a:pPr>
            <a:r>
              <a:rPr lang="en-US" altLang="zh-CN" sz="2000" b="1" dirty="0">
                <a:solidFill>
                  <a:srgbClr val="FF7C80"/>
                </a:solidFill>
                <a:latin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FF7C80"/>
              </a:solidFill>
              <a:latin typeface="宋体" panose="02010600030101010101" pitchFamily="2" charset="-122"/>
            </a:endParaRPr>
          </a:p>
        </p:txBody>
      </p:sp>
      <p:sp>
        <p:nvSpPr>
          <p:cNvPr id="11267" name="AutoShape 4">
            <a:hlinkClick r:id="rId1" action="ppaction://hlinksldjump"/>
          </p:cNvPr>
          <p:cNvSpPr/>
          <p:nvPr/>
        </p:nvSpPr>
        <p:spPr>
          <a:xfrm>
            <a:off x="8686800" y="6248400"/>
            <a:ext cx="457200" cy="228600"/>
          </a:xfrm>
          <a:prstGeom prst="actionButtonBackPrevious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421" name="Rectangle 5"/>
          <p:cNvSpPr/>
          <p:nvPr/>
        </p:nvSpPr>
        <p:spPr>
          <a:xfrm>
            <a:off x="179388" y="1989138"/>
            <a:ext cx="84248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  <a:spcAft>
                <a:spcPts val="0"/>
              </a:spcAft>
              <a:buAutoNum type="arabicParenR"/>
            </a:pP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BIU:</a:t>
            </a:r>
            <a:r>
              <a:rPr lang="zh-CN" altLang="en-US" sz="2000" b="1" dirty="0">
                <a:latin typeface="Arial" panose="020B0604020202020204" pitchFamily="34" charset="0"/>
              </a:rPr>
              <a:t>与外部总线连接，为</a:t>
            </a:r>
            <a:r>
              <a:rPr lang="en-US" altLang="zh-CN" sz="2000" b="1" dirty="0">
                <a:latin typeface="Arial" panose="020B0604020202020204" pitchFamily="34" charset="0"/>
              </a:rPr>
              <a:t>EU</a:t>
            </a:r>
            <a:r>
              <a:rPr lang="zh-CN" altLang="en-US" sz="2000" b="1" dirty="0">
                <a:latin typeface="Arial" panose="020B0604020202020204" pitchFamily="34" charset="0"/>
              </a:rPr>
              <a:t>和内存及外设接口之间提供信息通路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latin typeface="Arial" panose="020B0604020202020204" pitchFamily="34" charset="0"/>
              </a:rPr>
              <a:t>(1) BIU</a:t>
            </a:r>
            <a:r>
              <a:rPr lang="zh-CN" altLang="en-US" sz="2000" b="1" dirty="0">
                <a:latin typeface="Arial" panose="020B0604020202020204" pitchFamily="34" charset="0"/>
              </a:rPr>
              <a:t>从内存的指定部分取出指令，送至指令队列排队。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latin typeface="Arial" panose="020B0604020202020204" pitchFamily="34" charset="0"/>
              </a:rPr>
              <a:t>(2) </a:t>
            </a:r>
            <a:r>
              <a:rPr lang="zh-CN" altLang="en-US" sz="2000" b="1" dirty="0">
                <a:latin typeface="Arial" panose="020B0604020202020204" pitchFamily="34" charset="0"/>
              </a:rPr>
              <a:t>从内存的指定部分取出执行指令时所需的操作数，送至</a:t>
            </a:r>
            <a:r>
              <a:rPr lang="en-US" altLang="zh-CN" sz="2000" b="1" dirty="0">
                <a:latin typeface="Arial" panose="020B0604020202020204" pitchFamily="34" charset="0"/>
              </a:rPr>
              <a:t>EU</a:t>
            </a:r>
            <a:r>
              <a:rPr lang="zh-CN" altLang="en-US" sz="2000" b="1" dirty="0">
                <a:latin typeface="Arial" panose="020B0604020202020204" pitchFamily="34" charset="0"/>
              </a:rPr>
              <a:t>部分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。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422" name="Rectangle 6"/>
          <p:cNvSpPr/>
          <p:nvPr/>
        </p:nvSpPr>
        <p:spPr>
          <a:xfrm>
            <a:off x="250825" y="3716338"/>
            <a:ext cx="8135938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总线接口部件由下列各部分组成：</a:t>
            </a:r>
            <a:r>
              <a:rPr lang="zh-CN" altLang="en-US" sz="2000" b="1" dirty="0">
                <a:latin typeface="Arial" panose="020B0604020202020204" pitchFamily="34" charset="0"/>
              </a:rPr>
              <a:t> 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</a:rPr>
              <a:t>个段地址寄存器；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 pitchFamily="34" charset="0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</a:rPr>
              <a:t>CS——16</a:t>
            </a:r>
            <a:r>
              <a:rPr lang="zh-CN" altLang="en-US" sz="2000" b="1" dirty="0">
                <a:latin typeface="Arial" panose="020B0604020202020204" pitchFamily="34" charset="0"/>
              </a:rPr>
              <a:t>位的代码段寄存器；</a:t>
            </a:r>
            <a:r>
              <a:rPr lang="en-US" altLang="zh-CN" sz="2000" b="1" dirty="0">
                <a:latin typeface="Arial" panose="020B0604020202020204" pitchFamily="34" charset="0"/>
              </a:rPr>
              <a:t>DS——16</a:t>
            </a:r>
            <a:r>
              <a:rPr lang="zh-CN" altLang="en-US" sz="2000" b="1" dirty="0">
                <a:latin typeface="Arial" panose="020B0604020202020204" pitchFamily="34" charset="0"/>
              </a:rPr>
              <a:t>位的数据段寄存器； 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 pitchFamily="34" charset="0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</a:rPr>
              <a:t>ES——16</a:t>
            </a:r>
            <a:r>
              <a:rPr lang="zh-CN" altLang="en-US" sz="2000" b="1" dirty="0">
                <a:latin typeface="Arial" panose="020B0604020202020204" pitchFamily="34" charset="0"/>
              </a:rPr>
              <a:t>位的扩展段寄存器；</a:t>
            </a:r>
            <a:r>
              <a:rPr lang="en-US" altLang="zh-CN" sz="2000" b="1" dirty="0">
                <a:latin typeface="Arial" panose="020B0604020202020204" pitchFamily="34" charset="0"/>
              </a:rPr>
              <a:t>SS——16</a:t>
            </a:r>
            <a:r>
              <a:rPr lang="zh-CN" altLang="en-US" sz="2000" b="1" dirty="0">
                <a:latin typeface="Arial" panose="020B0604020202020204" pitchFamily="34" charset="0"/>
              </a:rPr>
              <a:t>位的堆栈段寄存器； 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</a:rPr>
              <a:t>16</a:t>
            </a:r>
            <a:r>
              <a:rPr lang="zh-CN" altLang="en-US" sz="2000" b="1" dirty="0">
                <a:latin typeface="Arial" panose="020B0604020202020204" pitchFamily="34" charset="0"/>
              </a:rPr>
              <a:t>位的指令指针寄存器</a:t>
            </a:r>
            <a:r>
              <a:rPr lang="en-US" altLang="zh-CN" sz="2000" b="1" dirty="0">
                <a:latin typeface="Arial" panose="020B0604020202020204" pitchFamily="34" charset="0"/>
              </a:rPr>
              <a:t>IP</a:t>
            </a:r>
            <a:r>
              <a:rPr lang="zh-CN" altLang="en-US" sz="2000" b="1" dirty="0">
                <a:latin typeface="Arial" panose="020B0604020202020204" pitchFamily="34" charset="0"/>
              </a:rPr>
              <a:t>； 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</a:rPr>
              <a:t>20</a:t>
            </a:r>
            <a:r>
              <a:rPr lang="zh-CN" altLang="en-US" sz="2000" b="1" dirty="0">
                <a:latin typeface="Arial" panose="020B0604020202020204" pitchFamily="34" charset="0"/>
              </a:rPr>
              <a:t>位的地址加法器； 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</a:rPr>
              <a:t>6</a:t>
            </a:r>
            <a:r>
              <a:rPr lang="zh-CN" altLang="en-US" sz="2000" b="1" dirty="0">
                <a:latin typeface="Arial" panose="020B0604020202020204" pitchFamily="34" charset="0"/>
              </a:rPr>
              <a:t>字节的指令队列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charRg st="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2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charRg st="2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2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8">
                                            <p:txEl>
                                              <p:charRg st="2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2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3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1">
                                            <p:txEl>
                                              <p:charRg st="3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1">
                                            <p:txEl>
                                              <p:charRg st="3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6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21">
                                            <p:txEl>
                                              <p:charRg st="6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21">
                                            <p:txEl>
                                              <p:charRg st="6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  <p:bldP spid="60418" grpId="1" build="allAtOnce"/>
      <p:bldP spid="604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/>
          <p:nvPr/>
        </p:nvSpPr>
        <p:spPr>
          <a:xfrm>
            <a:off x="1409700" y="2643188"/>
            <a:ext cx="1219200" cy="1752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55" name="Line 3"/>
          <p:cNvSpPr/>
          <p:nvPr/>
        </p:nvSpPr>
        <p:spPr>
          <a:xfrm>
            <a:off x="723900" y="3405188"/>
            <a:ext cx="4114800" cy="1447800"/>
          </a:xfrm>
          <a:prstGeom prst="line">
            <a:avLst/>
          </a:prstGeom>
          <a:ln w="12700">
            <a:noFill/>
          </a:ln>
        </p:spPr>
      </p:sp>
      <p:sp>
        <p:nvSpPr>
          <p:cNvPr id="49156" name="Rectangle 4"/>
          <p:cNvSpPr/>
          <p:nvPr/>
        </p:nvSpPr>
        <p:spPr>
          <a:xfrm>
            <a:off x="1562100" y="1500188"/>
            <a:ext cx="1371600" cy="4724400"/>
          </a:xfrm>
          <a:prstGeom prst="rect">
            <a:avLst/>
          </a:prstGeom>
          <a:solidFill>
            <a:srgbClr val="FFCC99"/>
          </a:solidFill>
          <a:ln w="12700">
            <a:noFill/>
          </a:ln>
          <a:effectLst>
            <a:prstShdw prst="shdw17" dist="17961" dir="2699999">
              <a:srgbClr val="997A5C"/>
            </a:prstShdw>
          </a:effectLst>
        </p:spPr>
        <p:txBody>
          <a:bodyPr wrap="none" anchor="ctr" anchorCtr="0"/>
          <a:p>
            <a:pPr algn="ctr" eaLnBrk="0" hangingPunct="0"/>
            <a:endParaRPr lang="zh-CN" altLang="zh-CN" sz="2000" b="1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076700" y="4090988"/>
            <a:ext cx="762000" cy="91440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tailEnd type="none" w="sm" len="sm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3924300" y="4167188"/>
            <a:ext cx="762000" cy="91440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tailEnd type="none" w="sm" len="sm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3771900" y="4243388"/>
            <a:ext cx="762000" cy="91440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tailEnd type="none" w="sm" len="sm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3924300" y="5386388"/>
            <a:ext cx="762000" cy="914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tailEnd type="none" w="sm" len="sm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3771900" y="5462588"/>
            <a:ext cx="762000" cy="914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tailEnd type="none" w="sm" len="sm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9162" name="Line 10"/>
          <p:cNvSpPr/>
          <p:nvPr/>
        </p:nvSpPr>
        <p:spPr>
          <a:xfrm>
            <a:off x="4000500" y="5386388"/>
            <a:ext cx="7620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3" name="Line 11"/>
          <p:cNvSpPr/>
          <p:nvPr/>
        </p:nvSpPr>
        <p:spPr>
          <a:xfrm>
            <a:off x="3695700" y="5462588"/>
            <a:ext cx="8382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4" name="Line 12"/>
          <p:cNvSpPr/>
          <p:nvPr/>
        </p:nvSpPr>
        <p:spPr>
          <a:xfrm>
            <a:off x="3924300" y="4167188"/>
            <a:ext cx="7620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5" name="Line 13"/>
          <p:cNvSpPr/>
          <p:nvPr/>
        </p:nvSpPr>
        <p:spPr>
          <a:xfrm>
            <a:off x="3848100" y="4090988"/>
            <a:ext cx="7620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6" name="Line 14"/>
          <p:cNvSpPr/>
          <p:nvPr/>
        </p:nvSpPr>
        <p:spPr>
          <a:xfrm>
            <a:off x="3771900" y="4243388"/>
            <a:ext cx="762000" cy="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7" name="Line 15"/>
          <p:cNvSpPr/>
          <p:nvPr/>
        </p:nvSpPr>
        <p:spPr>
          <a:xfrm>
            <a:off x="2933700" y="5005388"/>
            <a:ext cx="838200" cy="0"/>
          </a:xfrm>
          <a:prstGeom prst="line">
            <a:avLst/>
          </a:prstGeom>
          <a:ln w="101600" cap="flat" cmpd="sng">
            <a:solidFill>
              <a:srgbClr val="969696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49168" name="Line 16"/>
          <p:cNvSpPr/>
          <p:nvPr/>
        </p:nvSpPr>
        <p:spPr>
          <a:xfrm>
            <a:off x="2933700" y="4776788"/>
            <a:ext cx="838200" cy="0"/>
          </a:xfrm>
          <a:prstGeom prst="line">
            <a:avLst/>
          </a:prstGeom>
          <a:ln w="101600" cap="flat" cmpd="sng">
            <a:solidFill>
              <a:srgbClr val="969696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49169" name="Line 17"/>
          <p:cNvSpPr/>
          <p:nvPr/>
        </p:nvSpPr>
        <p:spPr>
          <a:xfrm>
            <a:off x="3314700" y="5005388"/>
            <a:ext cx="0" cy="762000"/>
          </a:xfrm>
          <a:prstGeom prst="line">
            <a:avLst/>
          </a:prstGeom>
          <a:ln w="101600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0" name="Line 18"/>
          <p:cNvSpPr/>
          <p:nvPr/>
        </p:nvSpPr>
        <p:spPr>
          <a:xfrm>
            <a:off x="3314700" y="5691188"/>
            <a:ext cx="457200" cy="0"/>
          </a:xfrm>
          <a:prstGeom prst="line">
            <a:avLst/>
          </a:prstGeom>
          <a:ln w="101600" cap="flat" cmpd="sng">
            <a:solidFill>
              <a:srgbClr val="969696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49171" name="Text Box 19"/>
          <p:cNvSpPr txBox="1"/>
          <p:nvPr/>
        </p:nvSpPr>
        <p:spPr>
          <a:xfrm>
            <a:off x="2247900" y="1576388"/>
            <a:ext cx="838200" cy="130111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RQ/GT</a:t>
            </a:r>
            <a:r>
              <a:rPr lang="en-US" altLang="zh-CN" sz="1600" b="1" baseline="-12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RQ/GT</a:t>
            </a:r>
            <a:r>
              <a:rPr lang="en-US" altLang="zh-CN" sz="1400" b="1" baseline="-2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TEST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NMI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4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600" b="1" baseline="-4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4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600" b="1" baseline="-4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4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600" b="1" baseline="-4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200" b="1" dirty="0">
                <a:solidFill>
                  <a:srgbClr val="777777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endParaRPr lang="en-US" altLang="zh-CN" sz="1200" b="1" dirty="0">
              <a:solidFill>
                <a:srgbClr val="777777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172" name="Rectangle 20"/>
          <p:cNvSpPr/>
          <p:nvPr/>
        </p:nvSpPr>
        <p:spPr>
          <a:xfrm>
            <a:off x="1714500" y="661988"/>
            <a:ext cx="990600" cy="533400"/>
          </a:xfrm>
          <a:prstGeom prst="rect">
            <a:avLst/>
          </a:prstGeom>
          <a:solidFill>
            <a:srgbClr val="FFCCCC"/>
          </a:solidFill>
          <a:ln w="12700">
            <a:noFill/>
          </a:ln>
          <a:effectLst>
            <a:prstShdw prst="shdw17" dist="17961" dir="2699999">
              <a:srgbClr val="997A7A"/>
            </a:prstShdw>
          </a:effectLst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73" name="Line 21"/>
          <p:cNvSpPr/>
          <p:nvPr/>
        </p:nvSpPr>
        <p:spPr>
          <a:xfrm>
            <a:off x="1866900" y="357188"/>
            <a:ext cx="0" cy="304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4" name="Line 22"/>
          <p:cNvSpPr/>
          <p:nvPr/>
        </p:nvSpPr>
        <p:spPr>
          <a:xfrm>
            <a:off x="2552700" y="357188"/>
            <a:ext cx="0" cy="304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5" name="Rectangle 23"/>
          <p:cNvSpPr/>
          <p:nvPr/>
        </p:nvSpPr>
        <p:spPr>
          <a:xfrm>
            <a:off x="2171700" y="280988"/>
            <a:ext cx="76200" cy="152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76" name="Line 24"/>
          <p:cNvSpPr/>
          <p:nvPr/>
        </p:nvSpPr>
        <p:spPr>
          <a:xfrm>
            <a:off x="1866900" y="357188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7" name="Line 25"/>
          <p:cNvSpPr/>
          <p:nvPr/>
        </p:nvSpPr>
        <p:spPr>
          <a:xfrm>
            <a:off x="2095500" y="280988"/>
            <a:ext cx="0" cy="2286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8" name="Line 26"/>
          <p:cNvSpPr/>
          <p:nvPr/>
        </p:nvSpPr>
        <p:spPr>
          <a:xfrm>
            <a:off x="2324100" y="280988"/>
            <a:ext cx="0" cy="2286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9" name="Line 27"/>
          <p:cNvSpPr/>
          <p:nvPr/>
        </p:nvSpPr>
        <p:spPr>
          <a:xfrm>
            <a:off x="2324100" y="357188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0" name="Line 28"/>
          <p:cNvSpPr/>
          <p:nvPr/>
        </p:nvSpPr>
        <p:spPr>
          <a:xfrm>
            <a:off x="4914900" y="4624388"/>
            <a:ext cx="2209800" cy="0"/>
          </a:xfrm>
          <a:prstGeom prst="line">
            <a:avLst/>
          </a:prstGeom>
          <a:ln w="317500" cap="flat" cmpd="sng">
            <a:solidFill>
              <a:srgbClr val="00FF99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49181" name="Line 29"/>
          <p:cNvSpPr/>
          <p:nvPr/>
        </p:nvSpPr>
        <p:spPr>
          <a:xfrm>
            <a:off x="2933700" y="2109788"/>
            <a:ext cx="19812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triangle" w="sm" len="lg"/>
            <a:tailEnd type="none" w="sm" len="lg"/>
          </a:ln>
        </p:spPr>
      </p:sp>
      <p:sp>
        <p:nvSpPr>
          <p:cNvPr id="49182" name="Line 30"/>
          <p:cNvSpPr/>
          <p:nvPr/>
        </p:nvSpPr>
        <p:spPr>
          <a:xfrm>
            <a:off x="2933700" y="1728788"/>
            <a:ext cx="19812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triangle" w="sm" len="lg"/>
            <a:tailEnd type="triangle" w="sm" len="lg"/>
          </a:ln>
        </p:spPr>
      </p:sp>
      <p:sp>
        <p:nvSpPr>
          <p:cNvPr id="49183" name="Line 31"/>
          <p:cNvSpPr/>
          <p:nvPr/>
        </p:nvSpPr>
        <p:spPr>
          <a:xfrm>
            <a:off x="2933700" y="1881188"/>
            <a:ext cx="19812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triangle" w="sm" len="lg"/>
            <a:tailEnd type="triangle" w="sm" len="lg"/>
          </a:ln>
        </p:spPr>
      </p:sp>
      <p:sp>
        <p:nvSpPr>
          <p:cNvPr id="49184" name="Line 32"/>
          <p:cNvSpPr/>
          <p:nvPr/>
        </p:nvSpPr>
        <p:spPr>
          <a:xfrm>
            <a:off x="2933700" y="2338388"/>
            <a:ext cx="19812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triangle" w="sm" len="lg"/>
            <a:tailEnd type="none" w="sm" len="lg"/>
          </a:ln>
        </p:spPr>
      </p:sp>
      <p:sp>
        <p:nvSpPr>
          <p:cNvPr id="49185" name="Line 33"/>
          <p:cNvSpPr/>
          <p:nvPr/>
        </p:nvSpPr>
        <p:spPr>
          <a:xfrm>
            <a:off x="2705100" y="890588"/>
            <a:ext cx="22098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triangle" w="sm" len="lg"/>
            <a:tailEnd type="none" w="sm" len="lg"/>
          </a:ln>
        </p:spPr>
      </p:sp>
      <p:sp>
        <p:nvSpPr>
          <p:cNvPr id="49186" name="Text Box 34"/>
          <p:cNvSpPr txBox="1"/>
          <p:nvPr/>
        </p:nvSpPr>
        <p:spPr>
          <a:xfrm>
            <a:off x="3771900" y="966788"/>
            <a:ext cx="914400" cy="2012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READY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187" name="Line 35"/>
          <p:cNvSpPr/>
          <p:nvPr/>
        </p:nvSpPr>
        <p:spPr>
          <a:xfrm>
            <a:off x="4686300" y="5843588"/>
            <a:ext cx="2362200" cy="0"/>
          </a:xfrm>
          <a:prstGeom prst="line">
            <a:avLst/>
          </a:prstGeom>
          <a:ln w="317500" cap="flat" cmpd="sng">
            <a:solidFill>
              <a:srgbClr val="33CCCC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49188" name="AutoShape 36"/>
          <p:cNvSpPr/>
          <p:nvPr/>
        </p:nvSpPr>
        <p:spPr>
          <a:xfrm>
            <a:off x="5143500" y="814388"/>
            <a:ext cx="152400" cy="3429000"/>
          </a:xfrm>
          <a:prstGeom prst="rightBrace">
            <a:avLst>
              <a:gd name="adj1" fmla="val 187500"/>
              <a:gd name="adj2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89" name="Line 37"/>
          <p:cNvSpPr/>
          <p:nvPr/>
        </p:nvSpPr>
        <p:spPr>
          <a:xfrm>
            <a:off x="5219700" y="2414588"/>
            <a:ext cx="1752600" cy="0"/>
          </a:xfrm>
          <a:prstGeom prst="line">
            <a:avLst/>
          </a:prstGeom>
          <a:ln w="317500" cap="flat" cmpd="sng">
            <a:solidFill>
              <a:srgbClr val="FF9900"/>
            </a:solidFill>
            <a:prstDash val="solid"/>
            <a:headEnd type="triangle" w="sm" len="sm"/>
            <a:tailEnd type="triangle" w="sm" len="sm"/>
          </a:ln>
        </p:spPr>
      </p:sp>
      <p:sp>
        <p:nvSpPr>
          <p:cNvPr id="49190" name="Line 38"/>
          <p:cNvSpPr/>
          <p:nvPr/>
        </p:nvSpPr>
        <p:spPr>
          <a:xfrm>
            <a:off x="1028700" y="2338388"/>
            <a:ext cx="533400" cy="0"/>
          </a:xfrm>
          <a:prstGeom prst="line">
            <a:avLst/>
          </a:prstGeom>
          <a:ln w="3175" cap="flat" cmpd="sng">
            <a:solidFill>
              <a:srgbClr val="808080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49191" name="Line 39"/>
          <p:cNvSpPr/>
          <p:nvPr/>
        </p:nvSpPr>
        <p:spPr>
          <a:xfrm>
            <a:off x="1943100" y="1195388"/>
            <a:ext cx="0" cy="3048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192" name="Text Box 40"/>
          <p:cNvSpPr txBox="1"/>
          <p:nvPr/>
        </p:nvSpPr>
        <p:spPr>
          <a:xfrm>
            <a:off x="1485900" y="1881188"/>
            <a:ext cx="990600" cy="4349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READY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RESET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MN / MX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193" name="Line 41"/>
          <p:cNvSpPr/>
          <p:nvPr/>
        </p:nvSpPr>
        <p:spPr>
          <a:xfrm>
            <a:off x="1943100" y="2262188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4" name="AutoShape 42"/>
          <p:cNvSpPr/>
          <p:nvPr/>
        </p:nvSpPr>
        <p:spPr>
          <a:xfrm>
            <a:off x="7124700" y="2414588"/>
            <a:ext cx="152400" cy="3505200"/>
          </a:xfrm>
          <a:prstGeom prst="rightBrace">
            <a:avLst>
              <a:gd name="adj1" fmla="val 191666"/>
              <a:gd name="adj2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95" name="Text Box 43"/>
          <p:cNvSpPr txBox="1"/>
          <p:nvPr/>
        </p:nvSpPr>
        <p:spPr>
          <a:xfrm>
            <a:off x="5600700" y="2328863"/>
            <a:ext cx="10668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控制总线</a:t>
            </a:r>
            <a:endParaRPr lang="zh-CN" altLang="en-US" sz="16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96" name="Text Box 44"/>
          <p:cNvSpPr txBox="1"/>
          <p:nvPr/>
        </p:nvSpPr>
        <p:spPr>
          <a:xfrm>
            <a:off x="5029200" y="4572000"/>
            <a:ext cx="19812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地址总线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19</a:t>
            </a: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～</a:t>
            </a:r>
            <a:r>
              <a:rPr lang="zh-CN" altLang="en-US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0</a:t>
            </a:r>
            <a:endParaRPr lang="en-US" altLang="zh-CN" sz="1600" b="1" baseline="-16000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97" name="Text Box 45"/>
          <p:cNvSpPr txBox="1"/>
          <p:nvPr/>
        </p:nvSpPr>
        <p:spPr>
          <a:xfrm>
            <a:off x="4991100" y="5757863"/>
            <a:ext cx="20574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数据总线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0</a:t>
            </a:r>
            <a:endParaRPr lang="en-US" altLang="zh-CN" sz="1600" b="1" baseline="-16000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98" name="Text Box 46"/>
          <p:cNvSpPr txBox="1"/>
          <p:nvPr/>
        </p:nvSpPr>
        <p:spPr>
          <a:xfrm>
            <a:off x="1866900" y="4297363"/>
            <a:ext cx="1295400" cy="8896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1200" b="1" dirty="0">
              <a:solidFill>
                <a:srgbClr val="777777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77777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BHE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A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</a:rPr>
              <a:t>19~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16</a:t>
            </a:r>
            <a:endParaRPr lang="en-US" altLang="zh-CN" sz="1600" b="1" baseline="-16000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AD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15  ~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AD</a:t>
            </a:r>
            <a:r>
              <a:rPr lang="en-US" altLang="zh-CN" sz="1200" b="1" baseline="-2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endParaRPr lang="en-US" altLang="zh-CN" sz="1600" b="1" baseline="-16000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endParaRPr lang="en-US" altLang="zh-CN" sz="1400" b="1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199" name="Text Box 47"/>
          <p:cNvSpPr txBox="1"/>
          <p:nvPr/>
        </p:nvSpPr>
        <p:spPr>
          <a:xfrm>
            <a:off x="1943100" y="3252788"/>
            <a:ext cx="762000" cy="3924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8086</a:t>
            </a:r>
            <a:endParaRPr lang="en-US" altLang="zh-CN" sz="16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CPU</a:t>
            </a:r>
            <a:endParaRPr lang="en-US" altLang="zh-CN" sz="16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00" name="Text Box 48"/>
          <p:cNvSpPr txBox="1"/>
          <p:nvPr/>
        </p:nvSpPr>
        <p:spPr>
          <a:xfrm>
            <a:off x="3771900" y="4319588"/>
            <a:ext cx="762000" cy="355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STB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8282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01" name="Text Box 49"/>
          <p:cNvSpPr txBox="1"/>
          <p:nvPr/>
        </p:nvSpPr>
        <p:spPr>
          <a:xfrm>
            <a:off x="4152900" y="4956175"/>
            <a:ext cx="457200" cy="2012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OE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02" name="Text Box 50"/>
          <p:cNvSpPr txBox="1"/>
          <p:nvPr/>
        </p:nvSpPr>
        <p:spPr>
          <a:xfrm>
            <a:off x="3771900" y="5843588"/>
            <a:ext cx="609600" cy="3181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OE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03" name="Text Box 51"/>
          <p:cNvSpPr txBox="1"/>
          <p:nvPr/>
        </p:nvSpPr>
        <p:spPr>
          <a:xfrm>
            <a:off x="3924300" y="5538788"/>
            <a:ext cx="7620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8286</a:t>
            </a:r>
            <a:endParaRPr lang="en-US" altLang="zh-CN" sz="16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04" name="Line 52"/>
          <p:cNvSpPr/>
          <p:nvPr/>
        </p:nvSpPr>
        <p:spPr>
          <a:xfrm>
            <a:off x="4381500" y="5157788"/>
            <a:ext cx="0" cy="1524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05" name="Line 53"/>
          <p:cNvSpPr/>
          <p:nvPr/>
        </p:nvSpPr>
        <p:spPr>
          <a:xfrm>
            <a:off x="4305300" y="5310188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06" name="Line 54"/>
          <p:cNvSpPr/>
          <p:nvPr/>
        </p:nvSpPr>
        <p:spPr>
          <a:xfrm>
            <a:off x="4229100" y="4929188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07" name="Text Box 55"/>
          <p:cNvSpPr txBox="1"/>
          <p:nvPr/>
        </p:nvSpPr>
        <p:spPr>
          <a:xfrm>
            <a:off x="1866900" y="881063"/>
            <a:ext cx="762000" cy="2387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8284A</a:t>
            </a:r>
            <a:endParaRPr lang="en-US" altLang="zh-CN" sz="16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08" name="Text Box 56"/>
          <p:cNvSpPr txBox="1"/>
          <p:nvPr/>
        </p:nvSpPr>
        <p:spPr>
          <a:xfrm>
            <a:off x="7620000" y="4114800"/>
            <a:ext cx="1371600" cy="2571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fontAlgn="ctr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60033"/>
                </a:solidFill>
                <a:latin typeface="Times New Roman" panose="02020603050405020304" pitchFamily="18" charset="0"/>
              </a:rPr>
              <a:t>系统总线</a:t>
            </a:r>
            <a:endParaRPr lang="zh-CN" altLang="en-US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913" name="Rectangle 57"/>
          <p:cNvSpPr>
            <a:spLocks noChangeArrowheads="1"/>
          </p:cNvSpPr>
          <p:nvPr/>
        </p:nvSpPr>
        <p:spPr bwMode="auto">
          <a:xfrm>
            <a:off x="3543300" y="2643188"/>
            <a:ext cx="1143000" cy="1295400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10" name="Text Box 58"/>
          <p:cNvSpPr txBox="1"/>
          <p:nvPr/>
        </p:nvSpPr>
        <p:spPr>
          <a:xfrm>
            <a:off x="3467100" y="2728913"/>
            <a:ext cx="1447800" cy="7848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      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CLK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          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MROC   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16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en-US" altLang="zh-CN" sz="12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1200" b="1" baseline="-160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MWTC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DEN         IORC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DT/R        IOWC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ALE          INTA</a:t>
            </a:r>
            <a:endParaRPr lang="en-US" altLang="zh-CN" sz="1200" b="1" baseline="-16000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11" name="Line 59"/>
          <p:cNvSpPr/>
          <p:nvPr/>
        </p:nvSpPr>
        <p:spPr>
          <a:xfrm>
            <a:off x="3771900" y="3519488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12" name="Line 60"/>
          <p:cNvSpPr/>
          <p:nvPr/>
        </p:nvSpPr>
        <p:spPr>
          <a:xfrm>
            <a:off x="3543300" y="2719388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13" name="Line 61"/>
          <p:cNvSpPr/>
          <p:nvPr/>
        </p:nvSpPr>
        <p:spPr>
          <a:xfrm>
            <a:off x="3556000" y="2935288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14" name="Line 62"/>
          <p:cNvSpPr/>
          <p:nvPr/>
        </p:nvSpPr>
        <p:spPr>
          <a:xfrm>
            <a:off x="3556000" y="3113088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15" name="Line 63"/>
          <p:cNvSpPr/>
          <p:nvPr/>
        </p:nvSpPr>
        <p:spPr>
          <a:xfrm>
            <a:off x="4152900" y="2935288"/>
            <a:ext cx="4572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16" name="Line 64"/>
          <p:cNvSpPr/>
          <p:nvPr/>
        </p:nvSpPr>
        <p:spPr>
          <a:xfrm>
            <a:off x="4152900" y="3100388"/>
            <a:ext cx="4572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17" name="Line 65"/>
          <p:cNvSpPr/>
          <p:nvPr/>
        </p:nvSpPr>
        <p:spPr>
          <a:xfrm>
            <a:off x="4152900" y="3303588"/>
            <a:ext cx="4572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18" name="Line 66"/>
          <p:cNvSpPr/>
          <p:nvPr/>
        </p:nvSpPr>
        <p:spPr>
          <a:xfrm>
            <a:off x="4229100" y="3519488"/>
            <a:ext cx="4572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19" name="Line 67"/>
          <p:cNvSpPr/>
          <p:nvPr/>
        </p:nvSpPr>
        <p:spPr>
          <a:xfrm>
            <a:off x="4229100" y="3709988"/>
            <a:ext cx="4572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20" name="Text Box 68"/>
          <p:cNvSpPr txBox="1"/>
          <p:nvPr/>
        </p:nvSpPr>
        <p:spPr>
          <a:xfrm>
            <a:off x="3695700" y="3014663"/>
            <a:ext cx="609600" cy="21971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8288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21" name="Line 69"/>
          <p:cNvSpPr/>
          <p:nvPr/>
        </p:nvSpPr>
        <p:spPr>
          <a:xfrm>
            <a:off x="3314700" y="3786188"/>
            <a:ext cx="2286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22" name="Line 70"/>
          <p:cNvSpPr/>
          <p:nvPr/>
        </p:nvSpPr>
        <p:spPr>
          <a:xfrm>
            <a:off x="3314700" y="3786188"/>
            <a:ext cx="0" cy="6096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23" name="Line 71"/>
          <p:cNvSpPr/>
          <p:nvPr/>
        </p:nvSpPr>
        <p:spPr>
          <a:xfrm>
            <a:off x="3314700" y="4395788"/>
            <a:ext cx="4572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24" name="Line 72"/>
          <p:cNvSpPr/>
          <p:nvPr/>
        </p:nvSpPr>
        <p:spPr>
          <a:xfrm>
            <a:off x="3162300" y="3633788"/>
            <a:ext cx="3810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25" name="Line 73"/>
          <p:cNvSpPr/>
          <p:nvPr/>
        </p:nvSpPr>
        <p:spPr>
          <a:xfrm>
            <a:off x="3162300" y="3633788"/>
            <a:ext cx="0" cy="22860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26" name="Line 74"/>
          <p:cNvSpPr/>
          <p:nvPr/>
        </p:nvSpPr>
        <p:spPr>
          <a:xfrm>
            <a:off x="3162300" y="5919788"/>
            <a:ext cx="6096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27" name="Line 75"/>
          <p:cNvSpPr/>
          <p:nvPr/>
        </p:nvSpPr>
        <p:spPr>
          <a:xfrm>
            <a:off x="3086100" y="3405188"/>
            <a:ext cx="4572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28" name="Line 76"/>
          <p:cNvSpPr/>
          <p:nvPr/>
        </p:nvSpPr>
        <p:spPr>
          <a:xfrm>
            <a:off x="3086100" y="3405188"/>
            <a:ext cx="0" cy="26670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29" name="Line 77"/>
          <p:cNvSpPr/>
          <p:nvPr/>
        </p:nvSpPr>
        <p:spPr>
          <a:xfrm>
            <a:off x="3467100" y="6072188"/>
            <a:ext cx="3048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30" name="Line 78"/>
          <p:cNvSpPr/>
          <p:nvPr/>
        </p:nvSpPr>
        <p:spPr>
          <a:xfrm>
            <a:off x="2933700" y="2795588"/>
            <a:ext cx="6096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31" name="Line 79"/>
          <p:cNvSpPr/>
          <p:nvPr/>
        </p:nvSpPr>
        <p:spPr>
          <a:xfrm>
            <a:off x="2933700" y="2998788"/>
            <a:ext cx="6096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32" name="Line 80"/>
          <p:cNvSpPr/>
          <p:nvPr/>
        </p:nvSpPr>
        <p:spPr>
          <a:xfrm>
            <a:off x="2933700" y="3176588"/>
            <a:ext cx="6096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33" name="AutoShape 81"/>
          <p:cNvSpPr/>
          <p:nvPr/>
        </p:nvSpPr>
        <p:spPr>
          <a:xfrm rot="5400000">
            <a:off x="3238500" y="5995988"/>
            <a:ext cx="228600" cy="22860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234" name="AutoShape 82"/>
          <p:cNvSpPr/>
          <p:nvPr/>
        </p:nvSpPr>
        <p:spPr>
          <a:xfrm>
            <a:off x="3467100" y="6072188"/>
            <a:ext cx="76200" cy="76200"/>
          </a:xfrm>
          <a:prstGeom prst="flowChartConnector">
            <a:avLst/>
          </a:prstGeom>
          <a:noFill/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235" name="Line 83"/>
          <p:cNvSpPr/>
          <p:nvPr/>
        </p:nvSpPr>
        <p:spPr>
          <a:xfrm>
            <a:off x="3086100" y="6072188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36" name="Line 84"/>
          <p:cNvSpPr/>
          <p:nvPr/>
        </p:nvSpPr>
        <p:spPr>
          <a:xfrm>
            <a:off x="2628900" y="1576388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37" name="Line 85"/>
          <p:cNvSpPr/>
          <p:nvPr/>
        </p:nvSpPr>
        <p:spPr>
          <a:xfrm>
            <a:off x="2628900" y="1804988"/>
            <a:ext cx="2286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38" name="Line 86"/>
          <p:cNvSpPr/>
          <p:nvPr/>
        </p:nvSpPr>
        <p:spPr>
          <a:xfrm>
            <a:off x="2476500" y="2033588"/>
            <a:ext cx="3810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39" name="Line 87"/>
          <p:cNvSpPr/>
          <p:nvPr/>
        </p:nvSpPr>
        <p:spPr>
          <a:xfrm>
            <a:off x="4686300" y="3024188"/>
            <a:ext cx="3810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40" name="Line 88"/>
          <p:cNvSpPr/>
          <p:nvPr/>
        </p:nvSpPr>
        <p:spPr>
          <a:xfrm>
            <a:off x="4686300" y="3176588"/>
            <a:ext cx="3810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41" name="Line 89"/>
          <p:cNvSpPr/>
          <p:nvPr/>
        </p:nvSpPr>
        <p:spPr>
          <a:xfrm>
            <a:off x="4686300" y="3405188"/>
            <a:ext cx="3810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42" name="Line 90"/>
          <p:cNvSpPr/>
          <p:nvPr/>
        </p:nvSpPr>
        <p:spPr>
          <a:xfrm>
            <a:off x="4686300" y="3633788"/>
            <a:ext cx="3810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43" name="Line 91"/>
          <p:cNvSpPr/>
          <p:nvPr/>
        </p:nvSpPr>
        <p:spPr>
          <a:xfrm>
            <a:off x="4686300" y="3786188"/>
            <a:ext cx="3810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44" name="Line 92"/>
          <p:cNvSpPr/>
          <p:nvPr/>
        </p:nvSpPr>
        <p:spPr>
          <a:xfrm>
            <a:off x="2933700" y="4548188"/>
            <a:ext cx="8382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45" name="Line 93"/>
          <p:cNvSpPr/>
          <p:nvPr/>
        </p:nvSpPr>
        <p:spPr>
          <a:xfrm>
            <a:off x="2476500" y="4475163"/>
            <a:ext cx="366713" cy="0"/>
          </a:xfrm>
          <a:prstGeom prst="line">
            <a:avLst/>
          </a:prstGeom>
          <a:ln w="1270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46" name="Line 94"/>
          <p:cNvSpPr/>
          <p:nvPr/>
        </p:nvSpPr>
        <p:spPr>
          <a:xfrm>
            <a:off x="4838700" y="4167188"/>
            <a:ext cx="3048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47" name="Text Box 95"/>
          <p:cNvSpPr txBox="1"/>
          <p:nvPr/>
        </p:nvSpPr>
        <p:spPr>
          <a:xfrm>
            <a:off x="4762500" y="3965575"/>
            <a:ext cx="609600" cy="2012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BHE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48" name="Line 96"/>
          <p:cNvSpPr/>
          <p:nvPr/>
        </p:nvSpPr>
        <p:spPr>
          <a:xfrm>
            <a:off x="4838700" y="3938588"/>
            <a:ext cx="3048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49" name="Text Box 97"/>
          <p:cNvSpPr txBox="1"/>
          <p:nvPr/>
        </p:nvSpPr>
        <p:spPr>
          <a:xfrm>
            <a:off x="1638300" y="1527175"/>
            <a:ext cx="609600" cy="2012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CLK</a:t>
            </a:r>
            <a:endParaRPr lang="en-US" altLang="zh-CN" sz="1200" b="1" dirty="0">
              <a:solidFill>
                <a:srgbClr val="660033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250" name="Line 98"/>
          <p:cNvSpPr/>
          <p:nvPr/>
        </p:nvSpPr>
        <p:spPr>
          <a:xfrm>
            <a:off x="1943100" y="1271588"/>
            <a:ext cx="21336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51" name="Line 99"/>
          <p:cNvSpPr/>
          <p:nvPr/>
        </p:nvSpPr>
        <p:spPr>
          <a:xfrm>
            <a:off x="4076700" y="1271588"/>
            <a:ext cx="0" cy="13716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52" name="Line 100"/>
          <p:cNvSpPr/>
          <p:nvPr/>
        </p:nvSpPr>
        <p:spPr>
          <a:xfrm>
            <a:off x="1028700" y="2338388"/>
            <a:ext cx="0" cy="2286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53" name="Line 101"/>
          <p:cNvSpPr/>
          <p:nvPr/>
        </p:nvSpPr>
        <p:spPr>
          <a:xfrm>
            <a:off x="876300" y="2566988"/>
            <a:ext cx="3048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54" name="Line 102"/>
          <p:cNvSpPr/>
          <p:nvPr/>
        </p:nvSpPr>
        <p:spPr>
          <a:xfrm>
            <a:off x="1028700" y="2643188"/>
            <a:ext cx="762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55" name="Line 103"/>
          <p:cNvSpPr/>
          <p:nvPr/>
        </p:nvSpPr>
        <p:spPr>
          <a:xfrm>
            <a:off x="1028700" y="2719388"/>
            <a:ext cx="762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56" name="Line 104"/>
          <p:cNvSpPr/>
          <p:nvPr/>
        </p:nvSpPr>
        <p:spPr>
          <a:xfrm>
            <a:off x="1333500" y="1042988"/>
            <a:ext cx="3810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57" name="Line 105"/>
          <p:cNvSpPr/>
          <p:nvPr/>
        </p:nvSpPr>
        <p:spPr>
          <a:xfrm>
            <a:off x="1333500" y="1042988"/>
            <a:ext cx="0" cy="9144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58" name="Line 106"/>
          <p:cNvSpPr/>
          <p:nvPr/>
        </p:nvSpPr>
        <p:spPr>
          <a:xfrm>
            <a:off x="1333500" y="1957388"/>
            <a:ext cx="2286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59" name="Line 107"/>
          <p:cNvSpPr/>
          <p:nvPr/>
        </p:nvSpPr>
        <p:spPr>
          <a:xfrm>
            <a:off x="1181100" y="814388"/>
            <a:ext cx="5334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60" name="Line 108"/>
          <p:cNvSpPr/>
          <p:nvPr/>
        </p:nvSpPr>
        <p:spPr>
          <a:xfrm>
            <a:off x="1177925" y="812800"/>
            <a:ext cx="0" cy="129540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61" name="Line 109"/>
          <p:cNvSpPr/>
          <p:nvPr/>
        </p:nvSpPr>
        <p:spPr>
          <a:xfrm>
            <a:off x="1181100" y="2109788"/>
            <a:ext cx="381000" cy="0"/>
          </a:xfrm>
          <a:prstGeom prst="line">
            <a:avLst/>
          </a:prstGeom>
          <a:ln w="12700" cap="flat" cmpd="sng">
            <a:solidFill>
              <a:srgbClr val="80808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9262" name="Oval 110"/>
          <p:cNvSpPr/>
          <p:nvPr/>
        </p:nvSpPr>
        <p:spPr>
          <a:xfrm>
            <a:off x="6588125" y="374650"/>
            <a:ext cx="2232025" cy="519113"/>
          </a:xfrm>
          <a:prstGeom prst="ellipse">
            <a:avLst/>
          </a:prstGeom>
          <a:solidFill>
            <a:srgbClr val="FFCCCC"/>
          </a:solidFill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263" name="Text Box 111"/>
          <p:cNvSpPr txBox="1"/>
          <p:nvPr/>
        </p:nvSpPr>
        <p:spPr>
          <a:xfrm>
            <a:off x="6875463" y="473075"/>
            <a:ext cx="1789112" cy="330200"/>
          </a:xfrm>
          <a:prstGeom prst="rect">
            <a:avLst/>
          </a:prstGeom>
          <a:noFill/>
          <a:ln w="12700">
            <a:noFill/>
          </a:ln>
        </p:spPr>
        <p:txBody>
          <a:bodyPr tIns="118800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最大工作方式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64" name="AutoShape 112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265" name="AutoShape 113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266" name="Line 114"/>
          <p:cNvSpPr/>
          <p:nvPr/>
        </p:nvSpPr>
        <p:spPr>
          <a:xfrm>
            <a:off x="2673350" y="2654300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67" name="Line 115"/>
          <p:cNvSpPr/>
          <p:nvPr/>
        </p:nvSpPr>
        <p:spPr>
          <a:xfrm>
            <a:off x="2686050" y="2882900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68" name="Line 116"/>
          <p:cNvSpPr/>
          <p:nvPr/>
        </p:nvSpPr>
        <p:spPr>
          <a:xfrm>
            <a:off x="2673350" y="3098800"/>
            <a:ext cx="1524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69" name="Line 117"/>
          <p:cNvSpPr/>
          <p:nvPr/>
        </p:nvSpPr>
        <p:spPr>
          <a:xfrm>
            <a:off x="3851275" y="60213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" name="圆角矩形标注 117"/>
          <p:cNvSpPr/>
          <p:nvPr/>
        </p:nvSpPr>
        <p:spPr>
          <a:xfrm>
            <a:off x="4284663" y="0"/>
            <a:ext cx="2374900" cy="765175"/>
          </a:xfrm>
          <a:prstGeom prst="wedgeRoundRectCallout">
            <a:avLst>
              <a:gd name="adj1" fmla="val -46153"/>
              <a:gd name="adj2" fmla="val 28007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>
                <a:sym typeface="+mn-ea"/>
              </a:rPr>
              <a:t>总线控制器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控制信号转换电路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58800" y="6194425"/>
            <a:ext cx="222504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最大模式总线形成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AutoShape 4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AutoShape 5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3059113" y="364490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  <p:controls>
      <mc:AlternateContent xmlns:mc="http://schemas.openxmlformats.org/markup-compatibility/2006">
        <mc:Choice xmlns:v="urn:schemas-microsoft-com:vml" Requires="v">
          <p:control spid="4098" name="" r:id="rId1" imgW="7585075" imgH="5532120"/>
        </mc:Choice>
        <mc:Fallback>
          <p:control name="" r:id="rId1" imgW="7585075" imgH="5532120">
            <p:pic>
              <p:nvPicPr>
                <p:cNvPr id="0" name="Host Control  4097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39763" y="341313"/>
                  <a:ext cx="7585075" cy="553212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ext Box 2"/>
          <p:cNvSpPr/>
          <p:nvPr>
            <p:ph idx="1"/>
          </p:nvPr>
        </p:nvSpPr>
        <p:spPr>
          <a:xfrm>
            <a:off x="250825" y="836613"/>
            <a:ext cx="8893175" cy="554513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指令周期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执行一条指令所需的时间称为指令周期。在</a:t>
            </a:r>
            <a:r>
              <a:rPr lang="en-US" altLang="zh-CN" sz="2000" b="1" dirty="0"/>
              <a:t>8086</a:t>
            </a:r>
            <a:r>
              <a:rPr lang="zh-CN" altLang="en-US" sz="2000" b="1" dirty="0"/>
              <a:t>中，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/>
              <a:t>                            由于它的并行处理的特点，一条指令的执行时间为：                            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/>
              <a:t>                                        取操作数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执行指令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传送结果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总线周期</a:t>
            </a:r>
            <a:r>
              <a:rPr lang="en-US" altLang="zh-CN" sz="2000" b="1" dirty="0"/>
              <a:t>——CPU</a:t>
            </a:r>
            <a:r>
              <a:rPr lang="zh-CN" altLang="en-US" sz="2000" b="1" dirty="0"/>
              <a:t>从存储器或输入输出端口，存（或取）一个字或一个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/>
              <a:t>                            字节所需的时间，即为总线周期。一个指令周期包含若干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/>
              <a:t>                            个总线周期。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  时钟周期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每个总线周期通常包含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个时钟周期。时钟周期是</a:t>
            </a:r>
            <a:r>
              <a:rPr lang="en-US" altLang="zh-CN" sz="2000" b="1" dirty="0"/>
              <a:t>8086</a:t>
            </a:r>
            <a:endParaRPr lang="en-US" altLang="zh-CN" sz="20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b="1" dirty="0"/>
              <a:t>                            </a:t>
            </a:r>
            <a:r>
              <a:rPr lang="zh-CN" altLang="en-US" sz="2000" b="1" dirty="0"/>
              <a:t>中处理动作的</a:t>
            </a:r>
            <a:r>
              <a:rPr lang="zh-CN" altLang="en-US" sz="2000" b="1" dirty="0">
                <a:solidFill>
                  <a:srgbClr val="FF0000"/>
                </a:solidFill>
              </a:rPr>
              <a:t>最小</a:t>
            </a:r>
            <a:r>
              <a:rPr lang="zh-CN" altLang="en-US" sz="2000" b="1" dirty="0"/>
              <a:t>时间单位，它就是时钟周期。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0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buNone/>
            </a:pPr>
            <a:r>
              <a:rPr lang="zh-CN" altLang="en-US" sz="2000" b="1" dirty="0"/>
              <a:t>（若</a:t>
            </a:r>
            <a:r>
              <a:rPr lang="en-US" altLang="zh-CN" sz="2000" b="1" dirty="0"/>
              <a:t>8086</a:t>
            </a:r>
            <a:r>
              <a:rPr lang="zh-CN" altLang="en-US" sz="2000" b="1" dirty="0"/>
              <a:t>的时钟频率为</a:t>
            </a:r>
            <a:r>
              <a:rPr lang="en-US" altLang="zh-CN" sz="2000" b="1" dirty="0"/>
              <a:t>5MHz, </a:t>
            </a:r>
            <a:r>
              <a:rPr lang="zh-CN" altLang="en-US" sz="2000" b="1" dirty="0"/>
              <a:t>故时钟周期，也即一个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状态为</a:t>
            </a:r>
            <a:r>
              <a:rPr lang="en-US" altLang="zh-CN" sz="2000" b="1" dirty="0"/>
              <a:t>200ns</a:t>
            </a:r>
            <a:r>
              <a:rPr lang="zh-CN" altLang="en-US" sz="2000" b="1" dirty="0"/>
              <a:t>。）</a:t>
            </a:r>
            <a:r>
              <a:rPr lang="zh-CN" altLang="en-US" sz="2000" dirty="0"/>
              <a:t>  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 Box 2"/>
          <p:cNvSpPr txBox="1"/>
          <p:nvPr/>
        </p:nvSpPr>
        <p:spPr>
          <a:xfrm>
            <a:off x="2895600" y="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</a:rPr>
              <a:t>T1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4275" name="Text Box 3"/>
          <p:cNvSpPr txBox="1"/>
          <p:nvPr/>
        </p:nvSpPr>
        <p:spPr>
          <a:xfrm>
            <a:off x="3733800" y="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</a:rPr>
              <a:t>T2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4276" name="Text Box 4"/>
          <p:cNvSpPr txBox="1"/>
          <p:nvPr/>
        </p:nvSpPr>
        <p:spPr>
          <a:xfrm>
            <a:off x="4419600" y="0"/>
            <a:ext cx="1143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</a:rPr>
              <a:t>T3</a:t>
            </a:r>
            <a:r>
              <a:rPr lang="zh-CN" altLang="en-US" sz="2000" b="1" dirty="0">
                <a:solidFill>
                  <a:srgbClr val="FF66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rgbClr val="FF6600"/>
                </a:solidFill>
                <a:latin typeface="Times New Roman" panose="02020603050405020304" pitchFamily="18" charset="0"/>
              </a:rPr>
              <a:t>W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/>
          <p:nvPr/>
        </p:nvSpPr>
        <p:spPr>
          <a:xfrm>
            <a:off x="5562600" y="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</a:rPr>
              <a:t>T4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4278" name="Line 6"/>
          <p:cNvSpPr/>
          <p:nvPr/>
        </p:nvSpPr>
        <p:spPr>
          <a:xfrm>
            <a:off x="1600200" y="914400"/>
            <a:ext cx="6096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79" name="Line 7"/>
          <p:cNvSpPr/>
          <p:nvPr/>
        </p:nvSpPr>
        <p:spPr>
          <a:xfrm flipV="1">
            <a:off x="22098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0" name="Line 8"/>
          <p:cNvSpPr/>
          <p:nvPr/>
        </p:nvSpPr>
        <p:spPr>
          <a:xfrm>
            <a:off x="26670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1" name="Line 9"/>
          <p:cNvSpPr/>
          <p:nvPr/>
        </p:nvSpPr>
        <p:spPr>
          <a:xfrm>
            <a:off x="35814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2" name="Line 10"/>
          <p:cNvSpPr/>
          <p:nvPr/>
        </p:nvSpPr>
        <p:spPr>
          <a:xfrm>
            <a:off x="44958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3" name="Line 11"/>
          <p:cNvSpPr/>
          <p:nvPr/>
        </p:nvSpPr>
        <p:spPr>
          <a:xfrm flipV="1">
            <a:off x="49530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4" name="Line 12"/>
          <p:cNvSpPr/>
          <p:nvPr/>
        </p:nvSpPr>
        <p:spPr>
          <a:xfrm>
            <a:off x="54102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5" name="Line 13"/>
          <p:cNvSpPr/>
          <p:nvPr/>
        </p:nvSpPr>
        <p:spPr>
          <a:xfrm flipV="1">
            <a:off x="58674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6" name="Line 14"/>
          <p:cNvSpPr/>
          <p:nvPr/>
        </p:nvSpPr>
        <p:spPr>
          <a:xfrm>
            <a:off x="63246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7" name="Line 15"/>
          <p:cNvSpPr/>
          <p:nvPr/>
        </p:nvSpPr>
        <p:spPr>
          <a:xfrm flipV="1">
            <a:off x="67818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8" name="Line 16"/>
          <p:cNvSpPr/>
          <p:nvPr/>
        </p:nvSpPr>
        <p:spPr>
          <a:xfrm>
            <a:off x="6781800" y="533400"/>
            <a:ext cx="4572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9" name="Line 17"/>
          <p:cNvSpPr/>
          <p:nvPr/>
        </p:nvSpPr>
        <p:spPr>
          <a:xfrm>
            <a:off x="7239000" y="533400"/>
            <a:ext cx="0" cy="381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0" name="Line 18"/>
          <p:cNvSpPr/>
          <p:nvPr/>
        </p:nvSpPr>
        <p:spPr>
          <a:xfrm>
            <a:off x="7239000" y="914400"/>
            <a:ext cx="3810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1" name="Text Box 19"/>
          <p:cNvSpPr txBox="1"/>
          <p:nvPr/>
        </p:nvSpPr>
        <p:spPr>
          <a:xfrm>
            <a:off x="900113" y="476250"/>
            <a:ext cx="1371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CLK</a:t>
            </a:r>
            <a:endParaRPr lang="en-US" altLang="zh-CN" sz="28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2" name="Line 20"/>
          <p:cNvSpPr/>
          <p:nvPr/>
        </p:nvSpPr>
        <p:spPr>
          <a:xfrm>
            <a:off x="2209800" y="152400"/>
            <a:ext cx="0" cy="62484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93" name="Line 21"/>
          <p:cNvSpPr/>
          <p:nvPr/>
        </p:nvSpPr>
        <p:spPr>
          <a:xfrm>
            <a:off x="2667000" y="152400"/>
            <a:ext cx="0" cy="62484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16758" name="Line 22"/>
          <p:cNvSpPr/>
          <p:nvPr/>
        </p:nvSpPr>
        <p:spPr>
          <a:xfrm>
            <a:off x="2887663" y="0"/>
            <a:ext cx="0" cy="6248400"/>
          </a:xfrm>
          <a:prstGeom prst="line">
            <a:avLst/>
          </a:prstGeom>
          <a:ln w="28575" cap="flat" cmpd="sng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5" name="Line 23"/>
          <p:cNvSpPr/>
          <p:nvPr/>
        </p:nvSpPr>
        <p:spPr>
          <a:xfrm>
            <a:off x="3581400" y="152400"/>
            <a:ext cx="0" cy="6300788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96" name="Line 24"/>
          <p:cNvSpPr/>
          <p:nvPr/>
        </p:nvSpPr>
        <p:spPr>
          <a:xfrm>
            <a:off x="2743200" y="381000"/>
            <a:ext cx="762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4297" name="Line 25"/>
          <p:cNvSpPr/>
          <p:nvPr/>
        </p:nvSpPr>
        <p:spPr>
          <a:xfrm>
            <a:off x="3657600" y="381000"/>
            <a:ext cx="762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4298" name="Line 26"/>
          <p:cNvSpPr/>
          <p:nvPr/>
        </p:nvSpPr>
        <p:spPr>
          <a:xfrm>
            <a:off x="4572000" y="381000"/>
            <a:ext cx="762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4299" name="Line 27"/>
          <p:cNvSpPr/>
          <p:nvPr/>
        </p:nvSpPr>
        <p:spPr>
          <a:xfrm>
            <a:off x="5486400" y="381000"/>
            <a:ext cx="762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4300" name="Line 29"/>
          <p:cNvSpPr/>
          <p:nvPr/>
        </p:nvSpPr>
        <p:spPr>
          <a:xfrm>
            <a:off x="1600200" y="1524000"/>
            <a:ext cx="1143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1" name="Line 30"/>
          <p:cNvSpPr/>
          <p:nvPr/>
        </p:nvSpPr>
        <p:spPr>
          <a:xfrm>
            <a:off x="2971800" y="11430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2" name="Line 33"/>
          <p:cNvSpPr/>
          <p:nvPr/>
        </p:nvSpPr>
        <p:spPr>
          <a:xfrm>
            <a:off x="6400800" y="15240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3" name="Line 35"/>
          <p:cNvSpPr/>
          <p:nvPr/>
        </p:nvSpPr>
        <p:spPr>
          <a:xfrm flipV="1">
            <a:off x="2743200" y="1143000"/>
            <a:ext cx="22860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4" name="Line 36"/>
          <p:cNvSpPr/>
          <p:nvPr/>
        </p:nvSpPr>
        <p:spPr>
          <a:xfrm>
            <a:off x="6172200" y="1143000"/>
            <a:ext cx="22860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5" name="Text Box 38"/>
          <p:cNvSpPr txBox="1"/>
          <p:nvPr/>
        </p:nvSpPr>
        <p:spPr>
          <a:xfrm>
            <a:off x="838200" y="1143000"/>
            <a:ext cx="1066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latin typeface="Times New Roman" panose="02020603050405020304" pitchFamily="18" charset="0"/>
              </a:rPr>
              <a:t>M/IO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4306" name="Line 39"/>
          <p:cNvSpPr/>
          <p:nvPr/>
        </p:nvSpPr>
        <p:spPr>
          <a:xfrm>
            <a:off x="1600200" y="1752600"/>
            <a:ext cx="1143000" cy="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7" name="Line 40"/>
          <p:cNvSpPr/>
          <p:nvPr/>
        </p:nvSpPr>
        <p:spPr>
          <a:xfrm>
            <a:off x="1600200" y="2133600"/>
            <a:ext cx="1143000" cy="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8" name="Line 41"/>
          <p:cNvSpPr/>
          <p:nvPr/>
        </p:nvSpPr>
        <p:spPr>
          <a:xfrm>
            <a:off x="3810000" y="1752600"/>
            <a:ext cx="2133600" cy="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9" name="Line 42"/>
          <p:cNvSpPr/>
          <p:nvPr/>
        </p:nvSpPr>
        <p:spPr>
          <a:xfrm>
            <a:off x="3810000" y="2133600"/>
            <a:ext cx="2133600" cy="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10" name="Line 43"/>
          <p:cNvSpPr/>
          <p:nvPr/>
        </p:nvSpPr>
        <p:spPr>
          <a:xfrm>
            <a:off x="6172200" y="1752600"/>
            <a:ext cx="990600" cy="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11" name="Line 44"/>
          <p:cNvSpPr/>
          <p:nvPr/>
        </p:nvSpPr>
        <p:spPr>
          <a:xfrm>
            <a:off x="6172200" y="2133600"/>
            <a:ext cx="914400" cy="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12" name="Line 45"/>
          <p:cNvSpPr/>
          <p:nvPr/>
        </p:nvSpPr>
        <p:spPr>
          <a:xfrm>
            <a:off x="2743200" y="1752600"/>
            <a:ext cx="228600" cy="38100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13" name="Line 46"/>
          <p:cNvSpPr/>
          <p:nvPr/>
        </p:nvSpPr>
        <p:spPr>
          <a:xfrm flipV="1">
            <a:off x="2743200" y="1752600"/>
            <a:ext cx="228600" cy="38100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14" name="Line 47"/>
          <p:cNvSpPr/>
          <p:nvPr/>
        </p:nvSpPr>
        <p:spPr>
          <a:xfrm>
            <a:off x="5943600" y="1752600"/>
            <a:ext cx="228600" cy="38100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15" name="Line 48"/>
          <p:cNvSpPr/>
          <p:nvPr/>
        </p:nvSpPr>
        <p:spPr>
          <a:xfrm flipV="1">
            <a:off x="5943600" y="1752600"/>
            <a:ext cx="228600" cy="38100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16" name="Text Box 49"/>
          <p:cNvSpPr txBox="1"/>
          <p:nvPr/>
        </p:nvSpPr>
        <p:spPr>
          <a:xfrm>
            <a:off x="762000" y="1676400"/>
            <a:ext cx="13716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A19/S6-A16/S3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317" name="Group 50"/>
          <p:cNvGrpSpPr/>
          <p:nvPr/>
        </p:nvGrpSpPr>
        <p:grpSpPr>
          <a:xfrm>
            <a:off x="2203450" y="14288"/>
            <a:ext cx="4572000" cy="6248400"/>
            <a:chOff x="1392" y="96"/>
            <a:chExt cx="2880" cy="3936"/>
          </a:xfrm>
        </p:grpSpPr>
        <p:sp>
          <p:nvSpPr>
            <p:cNvPr id="54407" name="Line 51"/>
            <p:cNvSpPr/>
            <p:nvPr/>
          </p:nvSpPr>
          <p:spPr>
            <a:xfrm>
              <a:off x="1968" y="336"/>
              <a:ext cx="28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08" name="Line 52"/>
            <p:cNvSpPr/>
            <p:nvPr/>
          </p:nvSpPr>
          <p:spPr>
            <a:xfrm flipV="1">
              <a:off x="2544" y="33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409" name="Group 53"/>
            <p:cNvGrpSpPr/>
            <p:nvPr/>
          </p:nvGrpSpPr>
          <p:grpSpPr>
            <a:xfrm>
              <a:off x="1392" y="336"/>
              <a:ext cx="2880" cy="240"/>
              <a:chOff x="1392" y="336"/>
              <a:chExt cx="2880" cy="240"/>
            </a:xfrm>
          </p:grpSpPr>
          <p:sp>
            <p:nvSpPr>
              <p:cNvPr id="54414" name="Line 54"/>
              <p:cNvSpPr/>
              <p:nvPr/>
            </p:nvSpPr>
            <p:spPr>
              <a:xfrm>
                <a:off x="1392" y="3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15" name="Line 55"/>
              <p:cNvSpPr/>
              <p:nvPr/>
            </p:nvSpPr>
            <p:spPr>
              <a:xfrm>
                <a:off x="1680" y="5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16" name="Line 56"/>
              <p:cNvSpPr/>
              <p:nvPr/>
            </p:nvSpPr>
            <p:spPr>
              <a:xfrm flipV="1">
                <a:off x="1968" y="33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17" name="Line 57"/>
              <p:cNvSpPr/>
              <p:nvPr/>
            </p:nvSpPr>
            <p:spPr>
              <a:xfrm>
                <a:off x="2256" y="5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18" name="Line 58"/>
              <p:cNvSpPr/>
              <p:nvPr/>
            </p:nvSpPr>
            <p:spPr>
              <a:xfrm>
                <a:off x="2544" y="3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19" name="Line 59"/>
              <p:cNvSpPr/>
              <p:nvPr/>
            </p:nvSpPr>
            <p:spPr>
              <a:xfrm>
                <a:off x="2832" y="5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20" name="Line 60"/>
              <p:cNvSpPr/>
              <p:nvPr/>
            </p:nvSpPr>
            <p:spPr>
              <a:xfrm>
                <a:off x="3120" y="3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21" name="Line 61"/>
              <p:cNvSpPr/>
              <p:nvPr/>
            </p:nvSpPr>
            <p:spPr>
              <a:xfrm>
                <a:off x="3408" y="5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22" name="Line 62"/>
              <p:cNvSpPr/>
              <p:nvPr/>
            </p:nvSpPr>
            <p:spPr>
              <a:xfrm>
                <a:off x="3696" y="3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423" name="Line 63"/>
              <p:cNvSpPr/>
              <p:nvPr/>
            </p:nvSpPr>
            <p:spPr>
              <a:xfrm>
                <a:off x="3984" y="5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4410" name="Line 64"/>
            <p:cNvSpPr/>
            <p:nvPr/>
          </p:nvSpPr>
          <p:spPr>
            <a:xfrm>
              <a:off x="3408" y="96"/>
              <a:ext cx="0" cy="39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4411" name="Line 65"/>
            <p:cNvSpPr/>
            <p:nvPr/>
          </p:nvSpPr>
          <p:spPr>
            <a:xfrm>
              <a:off x="3984" y="96"/>
              <a:ext cx="0" cy="39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4412" name="Line 66"/>
            <p:cNvSpPr/>
            <p:nvPr/>
          </p:nvSpPr>
          <p:spPr>
            <a:xfrm>
              <a:off x="3120" y="96"/>
              <a:ext cx="0" cy="393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13" name="Line 67"/>
            <p:cNvSpPr/>
            <p:nvPr/>
          </p:nvSpPr>
          <p:spPr>
            <a:xfrm>
              <a:off x="3696" y="96"/>
              <a:ext cx="0" cy="393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54318" name="Group 68"/>
          <p:cNvGrpSpPr/>
          <p:nvPr/>
        </p:nvGrpSpPr>
        <p:grpSpPr>
          <a:xfrm>
            <a:off x="2971800" y="1752600"/>
            <a:ext cx="685800" cy="381000"/>
            <a:chOff x="1872" y="1104"/>
            <a:chExt cx="432" cy="240"/>
          </a:xfrm>
        </p:grpSpPr>
        <p:sp>
          <p:nvSpPr>
            <p:cNvPr id="54405" name="Line 69"/>
            <p:cNvSpPr/>
            <p:nvPr/>
          </p:nvSpPr>
          <p:spPr>
            <a:xfrm>
              <a:off x="1872" y="1104"/>
              <a:ext cx="43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06" name="Line 70"/>
            <p:cNvSpPr/>
            <p:nvPr/>
          </p:nvSpPr>
          <p:spPr>
            <a:xfrm>
              <a:off x="1872" y="1344"/>
              <a:ext cx="43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319" name="Line 71"/>
          <p:cNvSpPr/>
          <p:nvPr/>
        </p:nvSpPr>
        <p:spPr>
          <a:xfrm flipV="1">
            <a:off x="3657600" y="1752600"/>
            <a:ext cx="152400" cy="38100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20" name="Line 72"/>
          <p:cNvSpPr/>
          <p:nvPr/>
        </p:nvSpPr>
        <p:spPr>
          <a:xfrm>
            <a:off x="3657600" y="1752600"/>
            <a:ext cx="152400" cy="381000"/>
          </a:xfrm>
          <a:prstGeom prst="line">
            <a:avLst/>
          </a:prstGeom>
          <a:ln w="2857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21" name="Text Box 73"/>
          <p:cNvSpPr txBox="1"/>
          <p:nvPr/>
        </p:nvSpPr>
        <p:spPr>
          <a:xfrm>
            <a:off x="2843213" y="1700213"/>
            <a:ext cx="9906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A19-A16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2" name="Text Box 74"/>
          <p:cNvSpPr txBox="1"/>
          <p:nvPr/>
        </p:nvSpPr>
        <p:spPr>
          <a:xfrm>
            <a:off x="762000" y="1828800"/>
            <a:ext cx="1143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/BHE/S7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3" name="Text Box 75"/>
          <p:cNvSpPr txBox="1"/>
          <p:nvPr/>
        </p:nvSpPr>
        <p:spPr>
          <a:xfrm>
            <a:off x="2987675" y="1916113"/>
            <a:ext cx="6096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/BHE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4" name="Text Box 76"/>
          <p:cNvSpPr txBox="1"/>
          <p:nvPr/>
        </p:nvSpPr>
        <p:spPr>
          <a:xfrm>
            <a:off x="4067175" y="1844675"/>
            <a:ext cx="14478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S7-S3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325" name="Group 77"/>
          <p:cNvGrpSpPr/>
          <p:nvPr/>
        </p:nvGrpSpPr>
        <p:grpSpPr>
          <a:xfrm>
            <a:off x="1600200" y="2438400"/>
            <a:ext cx="5562600" cy="304800"/>
            <a:chOff x="1008" y="1536"/>
            <a:chExt cx="3504" cy="192"/>
          </a:xfrm>
        </p:grpSpPr>
        <p:sp>
          <p:nvSpPr>
            <p:cNvPr id="54398" name="Line 78"/>
            <p:cNvSpPr/>
            <p:nvPr/>
          </p:nvSpPr>
          <p:spPr>
            <a:xfrm>
              <a:off x="1008" y="1728"/>
              <a:ext cx="816" cy="0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9" name="Line 79"/>
            <p:cNvSpPr/>
            <p:nvPr/>
          </p:nvSpPr>
          <p:spPr>
            <a:xfrm flipV="1">
              <a:off x="1824" y="1536"/>
              <a:ext cx="0" cy="192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00" name="Line 80"/>
            <p:cNvSpPr/>
            <p:nvPr/>
          </p:nvSpPr>
          <p:spPr>
            <a:xfrm>
              <a:off x="1824" y="1536"/>
              <a:ext cx="288" cy="0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01" name="Line 81"/>
            <p:cNvSpPr/>
            <p:nvPr/>
          </p:nvSpPr>
          <p:spPr>
            <a:xfrm>
              <a:off x="2112" y="1536"/>
              <a:ext cx="0" cy="192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02" name="Line 82"/>
            <p:cNvSpPr/>
            <p:nvPr/>
          </p:nvSpPr>
          <p:spPr>
            <a:xfrm>
              <a:off x="2112" y="1728"/>
              <a:ext cx="2256" cy="0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03" name="Line 83"/>
            <p:cNvSpPr/>
            <p:nvPr/>
          </p:nvSpPr>
          <p:spPr>
            <a:xfrm flipV="1">
              <a:off x="4368" y="1536"/>
              <a:ext cx="0" cy="192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04" name="Line 84"/>
            <p:cNvSpPr/>
            <p:nvPr/>
          </p:nvSpPr>
          <p:spPr>
            <a:xfrm>
              <a:off x="4368" y="1536"/>
              <a:ext cx="144" cy="0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326" name="Text Box 85"/>
          <p:cNvSpPr txBox="1"/>
          <p:nvPr/>
        </p:nvSpPr>
        <p:spPr>
          <a:xfrm>
            <a:off x="990600" y="2438400"/>
            <a:ext cx="762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</a:rPr>
              <a:t>ALE</a:t>
            </a:r>
            <a:endParaRPr lang="en-US" altLang="zh-CN" sz="1400" b="1" dirty="0">
              <a:latin typeface="Times New Roman" panose="02020603050405020304" pitchFamily="18" charset="0"/>
            </a:endParaRPr>
          </a:p>
        </p:txBody>
      </p:sp>
      <p:grpSp>
        <p:nvGrpSpPr>
          <p:cNvPr id="54327" name="Group 86"/>
          <p:cNvGrpSpPr/>
          <p:nvPr/>
        </p:nvGrpSpPr>
        <p:grpSpPr>
          <a:xfrm>
            <a:off x="1600200" y="2971800"/>
            <a:ext cx="5486400" cy="685800"/>
            <a:chOff x="1008" y="1872"/>
            <a:chExt cx="3456" cy="432"/>
          </a:xfrm>
        </p:grpSpPr>
        <p:sp>
          <p:nvSpPr>
            <p:cNvPr id="54388" name="Line 87"/>
            <p:cNvSpPr/>
            <p:nvPr/>
          </p:nvSpPr>
          <p:spPr>
            <a:xfrm>
              <a:off x="1008" y="1872"/>
              <a:ext cx="18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9" name="Line 88"/>
            <p:cNvSpPr/>
            <p:nvPr/>
          </p:nvSpPr>
          <p:spPr>
            <a:xfrm>
              <a:off x="2832" y="1872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0" name="Line 89"/>
            <p:cNvSpPr/>
            <p:nvPr/>
          </p:nvSpPr>
          <p:spPr>
            <a:xfrm>
              <a:off x="2832" y="2064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1" name="Line 90"/>
            <p:cNvSpPr/>
            <p:nvPr/>
          </p:nvSpPr>
          <p:spPr>
            <a:xfrm flipV="1">
              <a:off x="3360" y="1872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2" name="Line 91"/>
            <p:cNvSpPr/>
            <p:nvPr/>
          </p:nvSpPr>
          <p:spPr>
            <a:xfrm>
              <a:off x="3360" y="1872"/>
              <a:ext cx="11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3" name="Line 92"/>
            <p:cNvSpPr/>
            <p:nvPr/>
          </p:nvSpPr>
          <p:spPr>
            <a:xfrm>
              <a:off x="1008" y="2304"/>
              <a:ext cx="18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4" name="Line 93"/>
            <p:cNvSpPr/>
            <p:nvPr/>
          </p:nvSpPr>
          <p:spPr>
            <a:xfrm flipV="1">
              <a:off x="2832" y="2112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5" name="Line 94"/>
            <p:cNvSpPr/>
            <p:nvPr/>
          </p:nvSpPr>
          <p:spPr>
            <a:xfrm>
              <a:off x="2832" y="2112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6" name="Line 95"/>
            <p:cNvSpPr/>
            <p:nvPr/>
          </p:nvSpPr>
          <p:spPr>
            <a:xfrm>
              <a:off x="3360" y="2112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97" name="Line 96"/>
            <p:cNvSpPr/>
            <p:nvPr/>
          </p:nvSpPr>
          <p:spPr>
            <a:xfrm>
              <a:off x="3360" y="2304"/>
              <a:ext cx="10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328" name="Text Box 97"/>
          <p:cNvSpPr txBox="1"/>
          <p:nvPr/>
        </p:nvSpPr>
        <p:spPr>
          <a:xfrm>
            <a:off x="990600" y="3200400"/>
            <a:ext cx="9144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</a:rPr>
              <a:t>READY</a:t>
            </a:r>
            <a:endParaRPr lang="en-US" altLang="zh-CN" sz="1400" b="1" dirty="0">
              <a:latin typeface="Times New Roman" panose="02020603050405020304" pitchFamily="18" charset="0"/>
            </a:endParaRPr>
          </a:p>
        </p:txBody>
      </p:sp>
      <p:sp>
        <p:nvSpPr>
          <p:cNvPr id="54329" name="Line 98"/>
          <p:cNvSpPr/>
          <p:nvPr/>
        </p:nvSpPr>
        <p:spPr>
          <a:xfrm>
            <a:off x="1600200" y="388620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30" name="Line 99"/>
          <p:cNvSpPr/>
          <p:nvPr/>
        </p:nvSpPr>
        <p:spPr>
          <a:xfrm>
            <a:off x="1600200" y="426720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31" name="Line 100"/>
          <p:cNvSpPr/>
          <p:nvPr/>
        </p:nvSpPr>
        <p:spPr>
          <a:xfrm>
            <a:off x="2057400" y="3886200"/>
            <a:ext cx="15240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32" name="Line 101"/>
          <p:cNvSpPr/>
          <p:nvPr/>
        </p:nvSpPr>
        <p:spPr>
          <a:xfrm flipV="1">
            <a:off x="2057400" y="4114800"/>
            <a:ext cx="152400" cy="152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33" name="Line 102"/>
          <p:cNvSpPr/>
          <p:nvPr/>
        </p:nvSpPr>
        <p:spPr>
          <a:xfrm>
            <a:off x="2209800" y="4114800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4334" name="Group 103"/>
          <p:cNvGrpSpPr/>
          <p:nvPr/>
        </p:nvGrpSpPr>
        <p:grpSpPr>
          <a:xfrm>
            <a:off x="2895600" y="3886200"/>
            <a:ext cx="914400" cy="381000"/>
            <a:chOff x="1824" y="2448"/>
            <a:chExt cx="576" cy="240"/>
          </a:xfrm>
        </p:grpSpPr>
        <p:sp>
          <p:nvSpPr>
            <p:cNvPr id="54382" name="Line 104"/>
            <p:cNvSpPr/>
            <p:nvPr/>
          </p:nvSpPr>
          <p:spPr>
            <a:xfrm flipV="1">
              <a:off x="1824" y="2448"/>
              <a:ext cx="48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3" name="Line 105"/>
            <p:cNvSpPr/>
            <p:nvPr/>
          </p:nvSpPr>
          <p:spPr>
            <a:xfrm>
              <a:off x="1824" y="2592"/>
              <a:ext cx="48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4" name="Line 106"/>
            <p:cNvSpPr/>
            <p:nvPr/>
          </p:nvSpPr>
          <p:spPr>
            <a:xfrm>
              <a:off x="1872" y="2448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5" name="Line 107"/>
            <p:cNvSpPr/>
            <p:nvPr/>
          </p:nvSpPr>
          <p:spPr>
            <a:xfrm>
              <a:off x="1872" y="2688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6" name="Line 108"/>
            <p:cNvSpPr/>
            <p:nvPr/>
          </p:nvSpPr>
          <p:spPr>
            <a:xfrm>
              <a:off x="2352" y="2448"/>
              <a:ext cx="48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7" name="Line 109"/>
            <p:cNvSpPr/>
            <p:nvPr/>
          </p:nvSpPr>
          <p:spPr>
            <a:xfrm flipV="1">
              <a:off x="2352" y="2592"/>
              <a:ext cx="48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335" name="Line 110"/>
          <p:cNvSpPr/>
          <p:nvPr/>
        </p:nvSpPr>
        <p:spPr>
          <a:xfrm>
            <a:off x="6019800" y="4114800"/>
            <a:ext cx="76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36" name="Text Box 111"/>
          <p:cNvSpPr txBox="1"/>
          <p:nvPr/>
        </p:nvSpPr>
        <p:spPr>
          <a:xfrm>
            <a:off x="684213" y="3933825"/>
            <a:ext cx="12954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AD15-AD0</a:t>
            </a:r>
            <a:endParaRPr lang="en-US" altLang="zh-CN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37" name="Text Box 112"/>
          <p:cNvSpPr txBox="1"/>
          <p:nvPr/>
        </p:nvSpPr>
        <p:spPr>
          <a:xfrm>
            <a:off x="2916238" y="3933825"/>
            <a:ext cx="9906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地址输出</a:t>
            </a:r>
            <a:endParaRPr lang="zh-CN" altLang="en-US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38" name="Text Box 113"/>
          <p:cNvSpPr txBox="1"/>
          <p:nvPr/>
        </p:nvSpPr>
        <p:spPr>
          <a:xfrm>
            <a:off x="4859338" y="3933825"/>
            <a:ext cx="9906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数据输入</a:t>
            </a:r>
            <a:endParaRPr lang="zh-CN" altLang="en-US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339" name="Group 114"/>
          <p:cNvGrpSpPr/>
          <p:nvPr/>
        </p:nvGrpSpPr>
        <p:grpSpPr>
          <a:xfrm>
            <a:off x="1600200" y="4495800"/>
            <a:ext cx="5334000" cy="381000"/>
            <a:chOff x="1008" y="2832"/>
            <a:chExt cx="3360" cy="240"/>
          </a:xfrm>
        </p:grpSpPr>
        <p:sp>
          <p:nvSpPr>
            <p:cNvPr id="54377" name="Line 115"/>
            <p:cNvSpPr/>
            <p:nvPr/>
          </p:nvSpPr>
          <p:spPr>
            <a:xfrm>
              <a:off x="1008" y="2832"/>
              <a:ext cx="1344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8" name="Line 116"/>
            <p:cNvSpPr/>
            <p:nvPr/>
          </p:nvSpPr>
          <p:spPr>
            <a:xfrm>
              <a:off x="2352" y="2832"/>
              <a:ext cx="48" cy="24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9" name="Line 117"/>
            <p:cNvSpPr/>
            <p:nvPr/>
          </p:nvSpPr>
          <p:spPr>
            <a:xfrm>
              <a:off x="2400" y="3072"/>
              <a:ext cx="1104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0" name="Line 118"/>
            <p:cNvSpPr/>
            <p:nvPr/>
          </p:nvSpPr>
          <p:spPr>
            <a:xfrm flipV="1">
              <a:off x="3504" y="2832"/>
              <a:ext cx="48" cy="24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1" name="Line 119"/>
            <p:cNvSpPr/>
            <p:nvPr/>
          </p:nvSpPr>
          <p:spPr>
            <a:xfrm>
              <a:off x="3552" y="2832"/>
              <a:ext cx="816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340" name="Text Box 120"/>
          <p:cNvSpPr txBox="1"/>
          <p:nvPr/>
        </p:nvSpPr>
        <p:spPr>
          <a:xfrm>
            <a:off x="1066800" y="4495800"/>
            <a:ext cx="9906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</a:endParaRPr>
          </a:p>
        </p:txBody>
      </p:sp>
      <p:sp>
        <p:nvSpPr>
          <p:cNvPr id="54341" name="Line 121"/>
          <p:cNvSpPr/>
          <p:nvPr/>
        </p:nvSpPr>
        <p:spPr>
          <a:xfrm>
            <a:off x="1581150" y="5029200"/>
            <a:ext cx="1066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42" name="Line 122"/>
          <p:cNvSpPr/>
          <p:nvPr/>
        </p:nvSpPr>
        <p:spPr>
          <a:xfrm flipV="1">
            <a:off x="6019800" y="5029200"/>
            <a:ext cx="76200" cy="381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43" name="Line 123"/>
          <p:cNvSpPr/>
          <p:nvPr/>
        </p:nvSpPr>
        <p:spPr>
          <a:xfrm>
            <a:off x="2681288" y="5410200"/>
            <a:ext cx="3352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44" name="Line 124"/>
          <p:cNvSpPr/>
          <p:nvPr/>
        </p:nvSpPr>
        <p:spPr>
          <a:xfrm>
            <a:off x="2667000" y="5029200"/>
            <a:ext cx="76200" cy="381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45" name="Line 125"/>
          <p:cNvSpPr/>
          <p:nvPr/>
        </p:nvSpPr>
        <p:spPr>
          <a:xfrm>
            <a:off x="6096000" y="5026025"/>
            <a:ext cx="762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46" name="Text Box 126"/>
          <p:cNvSpPr txBox="1"/>
          <p:nvPr/>
        </p:nvSpPr>
        <p:spPr>
          <a:xfrm>
            <a:off x="1143000" y="5105400"/>
            <a:ext cx="9144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</a:rPr>
              <a:t>DT / R</a:t>
            </a:r>
            <a:endParaRPr lang="en-US" altLang="zh-CN" sz="1400" b="1" dirty="0">
              <a:latin typeface="Times New Roman" panose="02020603050405020304" pitchFamily="18" charset="0"/>
            </a:endParaRPr>
          </a:p>
        </p:txBody>
      </p:sp>
      <p:sp>
        <p:nvSpPr>
          <p:cNvPr id="54347" name="Line 127"/>
          <p:cNvSpPr/>
          <p:nvPr/>
        </p:nvSpPr>
        <p:spPr>
          <a:xfrm>
            <a:off x="1524000" y="5638800"/>
            <a:ext cx="2209800" cy="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48" name="Line 128"/>
          <p:cNvSpPr/>
          <p:nvPr/>
        </p:nvSpPr>
        <p:spPr>
          <a:xfrm>
            <a:off x="3733800" y="5638800"/>
            <a:ext cx="76200" cy="3810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49" name="Line 129"/>
          <p:cNvSpPr/>
          <p:nvPr/>
        </p:nvSpPr>
        <p:spPr>
          <a:xfrm>
            <a:off x="3810000" y="6019800"/>
            <a:ext cx="1752600" cy="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50" name="Line 130"/>
          <p:cNvSpPr/>
          <p:nvPr/>
        </p:nvSpPr>
        <p:spPr>
          <a:xfrm flipV="1">
            <a:off x="5562600" y="5638800"/>
            <a:ext cx="76200" cy="3810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51" name="Line 131"/>
          <p:cNvSpPr/>
          <p:nvPr/>
        </p:nvSpPr>
        <p:spPr>
          <a:xfrm>
            <a:off x="5638800" y="5638800"/>
            <a:ext cx="1143000" cy="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52" name="Text Box 132"/>
          <p:cNvSpPr txBox="1"/>
          <p:nvPr/>
        </p:nvSpPr>
        <p:spPr>
          <a:xfrm>
            <a:off x="1143000" y="5638800"/>
            <a:ext cx="6858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</a:rPr>
              <a:t>DEN</a:t>
            </a:r>
            <a:endParaRPr lang="en-US" altLang="zh-CN" sz="1400" b="1" dirty="0">
              <a:latin typeface="Times New Roman" panose="02020603050405020304" pitchFamily="18" charset="0"/>
            </a:endParaRPr>
          </a:p>
        </p:txBody>
      </p:sp>
      <p:sp>
        <p:nvSpPr>
          <p:cNvPr id="54353" name="Text Box 133"/>
          <p:cNvSpPr txBox="1"/>
          <p:nvPr/>
        </p:nvSpPr>
        <p:spPr>
          <a:xfrm>
            <a:off x="1524000" y="6248400"/>
            <a:ext cx="6248400" cy="460375"/>
          </a:xfrm>
          <a:prstGeom prst="rect">
            <a:avLst/>
          </a:prstGeom>
          <a:noFill/>
          <a:ln w="28575" cap="flat" cmpd="sng">
            <a:solidFill>
              <a:srgbClr val="33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从存储器读取数据的时序</a:t>
            </a:r>
            <a:endParaRPr lang="zh-CN" altLang="en-US" sz="14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54" name="Line 134"/>
          <p:cNvSpPr/>
          <p:nvPr/>
        </p:nvSpPr>
        <p:spPr>
          <a:xfrm>
            <a:off x="3810000" y="41148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4355" name="Group 135"/>
          <p:cNvGrpSpPr/>
          <p:nvPr/>
        </p:nvGrpSpPr>
        <p:grpSpPr>
          <a:xfrm>
            <a:off x="4495800" y="152400"/>
            <a:ext cx="1524000" cy="6248400"/>
            <a:chOff x="2832" y="96"/>
            <a:chExt cx="960" cy="3936"/>
          </a:xfrm>
        </p:grpSpPr>
        <p:sp>
          <p:nvSpPr>
            <p:cNvPr id="54370" name="Line 136"/>
            <p:cNvSpPr/>
            <p:nvPr/>
          </p:nvSpPr>
          <p:spPr>
            <a:xfrm>
              <a:off x="2832" y="96"/>
              <a:ext cx="0" cy="39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4371" name="Line 137"/>
            <p:cNvSpPr/>
            <p:nvPr/>
          </p:nvSpPr>
          <p:spPr>
            <a:xfrm>
              <a:off x="2976" y="2448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2" name="Line 138"/>
            <p:cNvSpPr/>
            <p:nvPr/>
          </p:nvSpPr>
          <p:spPr>
            <a:xfrm>
              <a:off x="2976" y="2688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3" name="Line 139"/>
            <p:cNvSpPr/>
            <p:nvPr/>
          </p:nvSpPr>
          <p:spPr>
            <a:xfrm>
              <a:off x="3744" y="2448"/>
              <a:ext cx="48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4" name="Line 140"/>
            <p:cNvSpPr/>
            <p:nvPr/>
          </p:nvSpPr>
          <p:spPr>
            <a:xfrm flipV="1">
              <a:off x="3744" y="2592"/>
              <a:ext cx="48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5" name="Line 141"/>
            <p:cNvSpPr/>
            <p:nvPr/>
          </p:nvSpPr>
          <p:spPr>
            <a:xfrm flipV="1">
              <a:off x="2880" y="2448"/>
              <a:ext cx="96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6" name="Line 142"/>
            <p:cNvSpPr/>
            <p:nvPr/>
          </p:nvSpPr>
          <p:spPr>
            <a:xfrm>
              <a:off x="2880" y="2592"/>
              <a:ext cx="96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356" name="Line 143"/>
          <p:cNvSpPr/>
          <p:nvPr/>
        </p:nvSpPr>
        <p:spPr>
          <a:xfrm>
            <a:off x="1171575" y="1214438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57" name="Line 144"/>
          <p:cNvSpPr/>
          <p:nvPr/>
        </p:nvSpPr>
        <p:spPr>
          <a:xfrm>
            <a:off x="1128713" y="4538663"/>
            <a:ext cx="2762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58" name="Line 145"/>
          <p:cNvSpPr/>
          <p:nvPr/>
        </p:nvSpPr>
        <p:spPr>
          <a:xfrm>
            <a:off x="1585913" y="5162550"/>
            <a:ext cx="15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59" name="Line 146"/>
          <p:cNvSpPr/>
          <p:nvPr/>
        </p:nvSpPr>
        <p:spPr>
          <a:xfrm>
            <a:off x="1228725" y="5675313"/>
            <a:ext cx="3524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0" name="Line 147"/>
          <p:cNvSpPr/>
          <p:nvPr/>
        </p:nvSpPr>
        <p:spPr>
          <a:xfrm>
            <a:off x="3073400" y="390525"/>
            <a:ext cx="5048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1" name="Line 148"/>
          <p:cNvSpPr/>
          <p:nvPr/>
        </p:nvSpPr>
        <p:spPr>
          <a:xfrm>
            <a:off x="2670175" y="4048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2" name="Line 149"/>
          <p:cNvSpPr/>
          <p:nvPr/>
        </p:nvSpPr>
        <p:spPr>
          <a:xfrm>
            <a:off x="3578225" y="4048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3" name="Line 150"/>
          <p:cNvSpPr/>
          <p:nvPr/>
        </p:nvSpPr>
        <p:spPr>
          <a:xfrm>
            <a:off x="4500563" y="4048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4" name="Line 151"/>
          <p:cNvSpPr/>
          <p:nvPr/>
        </p:nvSpPr>
        <p:spPr>
          <a:xfrm>
            <a:off x="4946650" y="390525"/>
            <a:ext cx="0" cy="3603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5" name="Line 152"/>
          <p:cNvSpPr/>
          <p:nvPr/>
        </p:nvSpPr>
        <p:spPr>
          <a:xfrm>
            <a:off x="5392738" y="4048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6" name="Line 153"/>
          <p:cNvSpPr/>
          <p:nvPr/>
        </p:nvSpPr>
        <p:spPr>
          <a:xfrm>
            <a:off x="5867400" y="4048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7" name="Line 154"/>
          <p:cNvSpPr/>
          <p:nvPr/>
        </p:nvSpPr>
        <p:spPr>
          <a:xfrm>
            <a:off x="6300788" y="4048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8" name="Line 155"/>
          <p:cNvSpPr/>
          <p:nvPr/>
        </p:nvSpPr>
        <p:spPr>
          <a:xfrm>
            <a:off x="2195513" y="4048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69" name="Line 156"/>
          <p:cNvSpPr/>
          <p:nvPr/>
        </p:nvSpPr>
        <p:spPr>
          <a:xfrm flipH="1">
            <a:off x="1619250" y="765175"/>
            <a:ext cx="5762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250825" y="765810"/>
            <a:ext cx="8461375" cy="1198880"/>
          </a:xfrm>
          <a:prstGeom prst="rect">
            <a:avLst/>
          </a:prstGeom>
          <a:noFill/>
          <a:ln w="101600" cap="flat" cmpd="sng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8086CPU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一个总线周期完成一次数据传输，至少要有（   ）传送和（   ）传送两个过程？什么情况下需要插入等待状态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Tw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？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Tw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在哪儿插入？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07950" y="2205673"/>
            <a:ext cx="8820150" cy="1198880"/>
          </a:xfrm>
          <a:prstGeom prst="rect">
            <a:avLst/>
          </a:prstGeom>
          <a:noFill/>
          <a:ln w="101600" cap="flat" cmpd="sng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CPU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对存储器或外设接口访问先送出地址信号，通过地址译码定位操作单元后再输入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输出数据信息。所以至少有传输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地址和数据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两个过程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15900" y="3645694"/>
            <a:ext cx="8604250" cy="1568450"/>
          </a:xfrm>
          <a:prstGeom prst="rect">
            <a:avLst/>
          </a:prstGeom>
          <a:noFill/>
          <a:ln w="101600" cap="flat" cmpd="sng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CPU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提供了地址后，被选中进行数据读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写的存储器或外设不能在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周期内完成数据读写时，就需要在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T3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T4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之间插入等待周期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TW,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，插入等待周期的个数取决于外设或存储器的读写时问。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ldLvl="0" animBg="1"/>
      <p:bldP spid="89091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spcAft>
                <a:spcPts val="0"/>
              </a:spcAft>
            </a:pPr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spcAft>
                <a:spcPts val="0"/>
              </a:spcAft>
            </a:pPr>
            <a:r>
              <a:rPr lang="zh-CN" altLang="en-US" dirty="0"/>
              <a:t>其它时序自学。</a:t>
            </a:r>
            <a:endParaRPr lang="zh-CN" altLang="en-US" dirty="0"/>
          </a:p>
          <a:p>
            <a:pPr eaLnBrk="1" hangingPunct="1">
              <a:spcBef>
                <a:spcPts val="20"/>
              </a:spcBef>
            </a:pPr>
            <a:r>
              <a:rPr lang="zh-CN" altLang="en-US" dirty="0"/>
              <a:t>作业：</a:t>
            </a:r>
            <a:r>
              <a:rPr lang="en-US" altLang="zh-CN" dirty="0"/>
              <a:t>2.1</a:t>
            </a:r>
            <a:r>
              <a:rPr lang="zh-CN" altLang="en-US" dirty="0"/>
              <a:t>，</a:t>
            </a:r>
            <a:r>
              <a:rPr lang="en-US" altLang="zh-CN" dirty="0"/>
              <a:t>2.2</a:t>
            </a:r>
            <a:r>
              <a:rPr lang="zh-CN" altLang="en-US" dirty="0"/>
              <a:t>， </a:t>
            </a:r>
            <a:r>
              <a:rPr lang="en-US" altLang="zh-CN" dirty="0"/>
              <a:t>2.4</a:t>
            </a:r>
            <a:r>
              <a:rPr lang="zh-CN" altLang="en-US" dirty="0"/>
              <a:t>，</a:t>
            </a:r>
            <a:r>
              <a:rPr lang="en-US" altLang="zh-CN" dirty="0"/>
              <a:t>2.5</a:t>
            </a:r>
            <a:r>
              <a:rPr lang="zh-CN" altLang="en-US" dirty="0"/>
              <a:t>，</a:t>
            </a:r>
            <a:r>
              <a:rPr lang="en-US" altLang="zh-CN" dirty="0"/>
              <a:t>2.7</a:t>
            </a:r>
            <a:r>
              <a:rPr lang="zh-CN" altLang="en-US" dirty="0"/>
              <a:t>，</a:t>
            </a:r>
            <a:r>
              <a:rPr lang="en-US" altLang="zh-CN" dirty="0"/>
              <a:t>2.8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050"/>
          <p:cNvSpPr txBox="1"/>
          <p:nvPr/>
        </p:nvSpPr>
        <p:spPr>
          <a:xfrm>
            <a:off x="228600" y="304800"/>
            <a:ext cx="8305800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lang="zh-CN" altLang="zh-CN" sz="1600" b="1" dirty="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Text Box 2051"/>
          <p:cNvSpPr txBox="1"/>
          <p:nvPr/>
        </p:nvSpPr>
        <p:spPr>
          <a:xfrm>
            <a:off x="468313" y="1196975"/>
            <a:ext cx="8137525" cy="414591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地址加法器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将左移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位的段寄存器的内容与偏移地址相加，形成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20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位的物理地址，以便对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兆空间的存储器寻址。</a:t>
            </a: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指令队列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指令队列中包含若干个（</a:t>
            </a:r>
            <a:r>
              <a:rPr lang="en-US" altLang="zh-CN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8086—6</a:t>
            </a:r>
            <a:r>
              <a:rPr lang="zh-CN" altLang="en-US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个，</a:t>
            </a:r>
            <a:r>
              <a:rPr lang="en-US" altLang="zh-CN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8088—4</a:t>
            </a:r>
            <a:r>
              <a:rPr lang="zh-CN" altLang="en-US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个）</a:t>
            </a:r>
            <a:r>
              <a:rPr lang="en-US" altLang="zh-CN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8 </a:t>
            </a:r>
            <a:r>
              <a:rPr lang="zh-CN" altLang="en-US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位寄存器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，用于顺序存放从存储器中取出的指令，供执行单元执行。</a:t>
            </a: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总线控制逻辑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rgbClr val="000099"/>
                </a:solidFill>
                <a:latin typeface="宋体" panose="02010600030101010101" pitchFamily="2" charset="-122"/>
              </a:rPr>
              <a:t>提供系统总线的控制信号，实现数据、地址和状态信息的分时传送</a:t>
            </a:r>
            <a:endParaRPr lang="zh-CN" altLang="en-US" sz="2000" b="1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ts val="50"/>
              </a:spcBef>
            </a:pP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位机，外部数据总线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位，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8088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是准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机，外部数据总线</a:t>
            </a:r>
            <a:r>
              <a:rPr lang="en-US" altLang="zh-CN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rgbClr val="660033"/>
                </a:solidFill>
                <a:latin typeface="宋体" panose="02010600030101010101" pitchFamily="2" charset="-122"/>
              </a:rPr>
              <a:t>位</a:t>
            </a:r>
            <a:endParaRPr lang="zh-CN" altLang="en-US" b="1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b="1" dirty="0">
              <a:solidFill>
                <a:srgbClr val="660033"/>
              </a:solidFill>
              <a:latin typeface="宋体" panose="02010600030101010101" pitchFamily="2" charset="-122"/>
            </a:endParaRPr>
          </a:p>
        </p:txBody>
      </p:sp>
      <p:sp>
        <p:nvSpPr>
          <p:cNvPr id="12292" name="AutoShape 2053">
            <a:hlinkClick r:id="rId1" action="ppaction://hlinksldjump"/>
          </p:cNvPr>
          <p:cNvSpPr/>
          <p:nvPr/>
        </p:nvSpPr>
        <p:spPr>
          <a:xfrm>
            <a:off x="8610600" y="6096000"/>
            <a:ext cx="457200" cy="228600"/>
          </a:xfrm>
          <a:prstGeom prst="actionButtonBackPrevious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charRg st="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charRg st="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7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charRg st="7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charRg st="7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4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charRg st="14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charRg st="14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5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charRg st="15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charRg st="15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88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charRg st="188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charRg st="188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755650" y="741363"/>
            <a:ext cx="4667250" cy="3124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har char="•"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具有“流水线”结构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3"/>
          <p:cNvSpPr/>
          <p:nvPr/>
        </p:nvSpPr>
        <p:spPr>
          <a:xfrm>
            <a:off x="539750" y="963613"/>
            <a:ext cx="7866063" cy="329184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特点： 将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分为两个单元，可以使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取指令和执行指令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同时进行，减少了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为取指令而等待的时间，从而提高了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的利用率，提高了系统的运行速度。</a:t>
            </a: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</a:pP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</a:pP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</a:pP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</a:pPr>
            <a:endParaRPr lang="en-US" altLang="zh-CN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AutoShape 4">
            <a:hlinkClick r:id="rId1" action="ppaction://hlinksldjump"/>
          </p:cNvPr>
          <p:cNvSpPr/>
          <p:nvPr/>
        </p:nvSpPr>
        <p:spPr>
          <a:xfrm>
            <a:off x="8305800" y="6248400"/>
            <a:ext cx="457200" cy="228600"/>
          </a:xfrm>
          <a:prstGeom prst="actionButtonBackPrevious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7" name="Text Box 83"/>
          <p:cNvSpPr txBox="1"/>
          <p:nvPr/>
        </p:nvSpPr>
        <p:spPr>
          <a:xfrm>
            <a:off x="2124075" y="5949950"/>
            <a:ext cx="6121400" cy="368300"/>
          </a:xfrm>
          <a:prstGeom prst="rect">
            <a:avLst/>
          </a:prstGeom>
          <a:noFill/>
          <a:ln w="1016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660033"/>
                </a:solidFill>
                <a:latin typeface="Arial" panose="020B0604020202020204" pitchFamily="34" charset="0"/>
              </a:rPr>
              <a:t>2-2  </a:t>
            </a:r>
            <a:r>
              <a:rPr lang="zh-CN" altLang="en-US" b="1" dirty="0">
                <a:solidFill>
                  <a:srgbClr val="660033"/>
                </a:solidFill>
                <a:latin typeface="Arial" panose="020B0604020202020204" pitchFamily="34" charset="0"/>
              </a:rPr>
              <a:t>取指令和执行指令重叠进行</a:t>
            </a:r>
            <a:endParaRPr lang="zh-CN" altLang="en-US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88"/>
          <p:cNvGrpSpPr/>
          <p:nvPr/>
        </p:nvGrpSpPr>
        <p:grpSpPr>
          <a:xfrm>
            <a:off x="71438" y="2198688"/>
            <a:ext cx="8748712" cy="1446212"/>
            <a:chOff x="45" y="1385"/>
            <a:chExt cx="5511" cy="911"/>
          </a:xfrm>
        </p:grpSpPr>
        <p:grpSp>
          <p:nvGrpSpPr>
            <p:cNvPr id="13367" name="Group 22"/>
            <p:cNvGrpSpPr/>
            <p:nvPr/>
          </p:nvGrpSpPr>
          <p:grpSpPr>
            <a:xfrm>
              <a:off x="340" y="1385"/>
              <a:ext cx="5216" cy="367"/>
              <a:chOff x="567" y="1661"/>
              <a:chExt cx="5216" cy="367"/>
            </a:xfrm>
          </p:grpSpPr>
          <p:sp>
            <p:nvSpPr>
              <p:cNvPr id="13385" name="Line 6"/>
              <p:cNvSpPr/>
              <p:nvPr/>
            </p:nvSpPr>
            <p:spPr>
              <a:xfrm flipV="1">
                <a:off x="884" y="1661"/>
                <a:ext cx="0" cy="363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86" name="Line 8"/>
              <p:cNvSpPr/>
              <p:nvPr/>
            </p:nvSpPr>
            <p:spPr>
              <a:xfrm>
                <a:off x="884" y="2024"/>
                <a:ext cx="4718" cy="0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87" name="Rectangle 10"/>
              <p:cNvSpPr/>
              <p:nvPr/>
            </p:nvSpPr>
            <p:spPr>
              <a:xfrm>
                <a:off x="884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1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88" name="Rectangle 11"/>
              <p:cNvSpPr/>
              <p:nvPr/>
            </p:nvSpPr>
            <p:spPr>
              <a:xfrm>
                <a:off x="1338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1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89" name="Rectangle 12"/>
              <p:cNvSpPr/>
              <p:nvPr/>
            </p:nvSpPr>
            <p:spPr>
              <a:xfrm>
                <a:off x="1791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2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90" name="Rectangle 13"/>
              <p:cNvSpPr/>
              <p:nvPr/>
            </p:nvSpPr>
            <p:spPr>
              <a:xfrm>
                <a:off x="2245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2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91" name="Rectangle 14"/>
              <p:cNvSpPr/>
              <p:nvPr/>
            </p:nvSpPr>
            <p:spPr>
              <a:xfrm>
                <a:off x="26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3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92" name="Rectangle 15"/>
              <p:cNvSpPr/>
              <p:nvPr/>
            </p:nvSpPr>
            <p:spPr>
              <a:xfrm>
                <a:off x="3152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3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93" name="Rectangle 16"/>
              <p:cNvSpPr/>
              <p:nvPr/>
            </p:nvSpPr>
            <p:spPr>
              <a:xfrm>
                <a:off x="3606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4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94" name="Rectangle 17"/>
              <p:cNvSpPr/>
              <p:nvPr/>
            </p:nvSpPr>
            <p:spPr>
              <a:xfrm>
                <a:off x="405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4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95" name="Rectangle 18"/>
              <p:cNvSpPr/>
              <p:nvPr/>
            </p:nvSpPr>
            <p:spPr>
              <a:xfrm>
                <a:off x="48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5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96" name="Rectangle 19"/>
              <p:cNvSpPr/>
              <p:nvPr/>
            </p:nvSpPr>
            <p:spPr>
              <a:xfrm>
                <a:off x="4513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5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97" name="Text Box 20"/>
              <p:cNvSpPr txBox="1"/>
              <p:nvPr/>
            </p:nvSpPr>
            <p:spPr>
              <a:xfrm>
                <a:off x="567" y="1752"/>
                <a:ext cx="363" cy="231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zh-CN" b="1" dirty="0">
                    <a:solidFill>
                      <a:srgbClr val="6600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zh-CN" b="1" dirty="0">
                    <a:solidFill>
                      <a:srgbClr val="6600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l-GR" altLang="zh-CN" b="1" dirty="0">
                  <a:solidFill>
                    <a:srgbClr val="660033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398" name="Text Box 21"/>
              <p:cNvSpPr txBox="1"/>
              <p:nvPr/>
            </p:nvSpPr>
            <p:spPr>
              <a:xfrm>
                <a:off x="5488" y="1797"/>
                <a:ext cx="295" cy="231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660033"/>
                    </a:solidFill>
                    <a:latin typeface="Arial" panose="020B0604020202020204" pitchFamily="34" charset="0"/>
                  </a:rPr>
                  <a:t>t</a:t>
                </a:r>
                <a:endParaRPr lang="en-US" altLang="zh-CN" b="1" dirty="0">
                  <a:solidFill>
                    <a:srgbClr val="660033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368" name="Group 23"/>
            <p:cNvGrpSpPr/>
            <p:nvPr/>
          </p:nvGrpSpPr>
          <p:grpSpPr>
            <a:xfrm>
              <a:off x="340" y="1801"/>
              <a:ext cx="5216" cy="495"/>
              <a:chOff x="567" y="1661"/>
              <a:chExt cx="5216" cy="495"/>
            </a:xfrm>
          </p:grpSpPr>
          <p:sp>
            <p:nvSpPr>
              <p:cNvPr id="13371" name="Line 24"/>
              <p:cNvSpPr/>
              <p:nvPr/>
            </p:nvSpPr>
            <p:spPr>
              <a:xfrm flipV="1">
                <a:off x="884" y="1661"/>
                <a:ext cx="0" cy="363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72" name="Line 25"/>
              <p:cNvSpPr/>
              <p:nvPr/>
            </p:nvSpPr>
            <p:spPr>
              <a:xfrm>
                <a:off x="884" y="2024"/>
                <a:ext cx="4718" cy="0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73" name="Rectangle 26"/>
              <p:cNvSpPr/>
              <p:nvPr/>
            </p:nvSpPr>
            <p:spPr>
              <a:xfrm>
                <a:off x="884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74" name="Rectangle 27"/>
              <p:cNvSpPr/>
              <p:nvPr/>
            </p:nvSpPr>
            <p:spPr>
              <a:xfrm>
                <a:off x="1338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75" name="Rectangle 28"/>
              <p:cNvSpPr/>
              <p:nvPr/>
            </p:nvSpPr>
            <p:spPr>
              <a:xfrm>
                <a:off x="1791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76" name="Rectangle 29"/>
              <p:cNvSpPr/>
              <p:nvPr/>
            </p:nvSpPr>
            <p:spPr>
              <a:xfrm>
                <a:off x="2245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77" name="Rectangle 30"/>
              <p:cNvSpPr/>
              <p:nvPr/>
            </p:nvSpPr>
            <p:spPr>
              <a:xfrm>
                <a:off x="26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78" name="Rectangle 31"/>
              <p:cNvSpPr/>
              <p:nvPr/>
            </p:nvSpPr>
            <p:spPr>
              <a:xfrm>
                <a:off x="3152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79" name="Rectangle 32"/>
              <p:cNvSpPr/>
              <p:nvPr/>
            </p:nvSpPr>
            <p:spPr>
              <a:xfrm>
                <a:off x="3606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80" name="Rectangle 33"/>
              <p:cNvSpPr/>
              <p:nvPr/>
            </p:nvSpPr>
            <p:spPr>
              <a:xfrm>
                <a:off x="405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81" name="Rectangle 34"/>
              <p:cNvSpPr/>
              <p:nvPr/>
            </p:nvSpPr>
            <p:spPr>
              <a:xfrm>
                <a:off x="48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82" name="Rectangle 35"/>
              <p:cNvSpPr/>
              <p:nvPr/>
            </p:nvSpPr>
            <p:spPr>
              <a:xfrm>
                <a:off x="4513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83" name="Text Box 36"/>
              <p:cNvSpPr txBox="1"/>
              <p:nvPr/>
            </p:nvSpPr>
            <p:spPr>
              <a:xfrm>
                <a:off x="567" y="1752"/>
                <a:ext cx="363" cy="4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6600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总线</a:t>
                </a:r>
                <a:endParaRPr lang="zh-CN" altLang="el-GR" b="1" dirty="0">
                  <a:solidFill>
                    <a:srgbClr val="660033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384" name="Text Box 37"/>
              <p:cNvSpPr txBox="1"/>
              <p:nvPr/>
            </p:nvSpPr>
            <p:spPr>
              <a:xfrm>
                <a:off x="5488" y="1797"/>
                <a:ext cx="295" cy="231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660033"/>
                    </a:solidFill>
                    <a:latin typeface="Arial" panose="020B0604020202020204" pitchFamily="34" charset="0"/>
                  </a:rPr>
                  <a:t>t</a:t>
                </a:r>
                <a:endParaRPr lang="en-US" altLang="zh-CN" b="1" dirty="0">
                  <a:solidFill>
                    <a:srgbClr val="660033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69" name="AutoShape 85"/>
            <p:cNvSpPr/>
            <p:nvPr/>
          </p:nvSpPr>
          <p:spPr>
            <a:xfrm>
              <a:off x="340" y="1526"/>
              <a:ext cx="91" cy="725"/>
            </a:xfrm>
            <a:prstGeom prst="leftBrace">
              <a:avLst>
                <a:gd name="adj1" fmla="val 66391"/>
                <a:gd name="adj2" fmla="val 50000"/>
              </a:avLst>
            </a:prstGeom>
            <a:noFill/>
            <a:ln w="25400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70" name="Rectangle 86"/>
            <p:cNvSpPr/>
            <p:nvPr/>
          </p:nvSpPr>
          <p:spPr>
            <a:xfrm>
              <a:off x="45" y="1480"/>
              <a:ext cx="295" cy="725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none" anchor="ctr" anchorCtr="0"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顺序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执行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90"/>
          <p:cNvGrpSpPr/>
          <p:nvPr/>
        </p:nvGrpSpPr>
        <p:grpSpPr>
          <a:xfrm>
            <a:off x="34925" y="3854450"/>
            <a:ext cx="8785225" cy="2022475"/>
            <a:chOff x="22" y="2428"/>
            <a:chExt cx="5534" cy="1274"/>
          </a:xfrm>
        </p:grpSpPr>
        <p:grpSp>
          <p:nvGrpSpPr>
            <p:cNvPr id="13320" name="Group 38"/>
            <p:cNvGrpSpPr/>
            <p:nvPr/>
          </p:nvGrpSpPr>
          <p:grpSpPr>
            <a:xfrm>
              <a:off x="340" y="2428"/>
              <a:ext cx="5216" cy="367"/>
              <a:chOff x="567" y="1661"/>
              <a:chExt cx="5216" cy="367"/>
            </a:xfrm>
          </p:grpSpPr>
          <p:sp>
            <p:nvSpPr>
              <p:cNvPr id="13353" name="Line 39"/>
              <p:cNvSpPr/>
              <p:nvPr/>
            </p:nvSpPr>
            <p:spPr>
              <a:xfrm flipV="1">
                <a:off x="884" y="1661"/>
                <a:ext cx="0" cy="363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54" name="Line 40"/>
              <p:cNvSpPr/>
              <p:nvPr/>
            </p:nvSpPr>
            <p:spPr>
              <a:xfrm>
                <a:off x="884" y="2024"/>
                <a:ext cx="4718" cy="0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55" name="Rectangle 41"/>
              <p:cNvSpPr/>
              <p:nvPr/>
            </p:nvSpPr>
            <p:spPr>
              <a:xfrm>
                <a:off x="884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56" name="Rectangle 42"/>
              <p:cNvSpPr/>
              <p:nvPr/>
            </p:nvSpPr>
            <p:spPr>
              <a:xfrm>
                <a:off x="1338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1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57" name="Rectangle 43"/>
              <p:cNvSpPr/>
              <p:nvPr/>
            </p:nvSpPr>
            <p:spPr>
              <a:xfrm>
                <a:off x="1791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2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58" name="Rectangle 44"/>
              <p:cNvSpPr/>
              <p:nvPr/>
            </p:nvSpPr>
            <p:spPr>
              <a:xfrm>
                <a:off x="2245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3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59" name="Rectangle 45"/>
              <p:cNvSpPr/>
              <p:nvPr/>
            </p:nvSpPr>
            <p:spPr>
              <a:xfrm>
                <a:off x="26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4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60" name="Rectangle 46"/>
              <p:cNvSpPr/>
              <p:nvPr/>
            </p:nvSpPr>
            <p:spPr>
              <a:xfrm>
                <a:off x="3152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执行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5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61" name="Rectangle 47"/>
              <p:cNvSpPr/>
              <p:nvPr/>
            </p:nvSpPr>
            <p:spPr>
              <a:xfrm>
                <a:off x="3606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62" name="Rectangle 48"/>
              <p:cNvSpPr/>
              <p:nvPr/>
            </p:nvSpPr>
            <p:spPr>
              <a:xfrm>
                <a:off x="405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63" name="Rectangle 49"/>
              <p:cNvSpPr/>
              <p:nvPr/>
            </p:nvSpPr>
            <p:spPr>
              <a:xfrm>
                <a:off x="48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64" name="Rectangle 50"/>
              <p:cNvSpPr/>
              <p:nvPr/>
            </p:nvSpPr>
            <p:spPr>
              <a:xfrm>
                <a:off x="4513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65" name="Text Box 51"/>
              <p:cNvSpPr txBox="1"/>
              <p:nvPr/>
            </p:nvSpPr>
            <p:spPr>
              <a:xfrm>
                <a:off x="567" y="1752"/>
                <a:ext cx="363" cy="231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6600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EU</a:t>
                </a:r>
                <a:endParaRPr lang="el-GR" altLang="zh-CN" b="1" dirty="0">
                  <a:solidFill>
                    <a:srgbClr val="660033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366" name="Text Box 52"/>
              <p:cNvSpPr txBox="1"/>
              <p:nvPr/>
            </p:nvSpPr>
            <p:spPr>
              <a:xfrm>
                <a:off x="5488" y="1797"/>
                <a:ext cx="295" cy="231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660033"/>
                    </a:solidFill>
                    <a:latin typeface="Arial" panose="020B0604020202020204" pitchFamily="34" charset="0"/>
                  </a:rPr>
                  <a:t>t</a:t>
                </a:r>
                <a:endParaRPr lang="en-US" altLang="zh-CN" b="1" dirty="0">
                  <a:solidFill>
                    <a:srgbClr val="660033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321" name="Group 53"/>
            <p:cNvGrpSpPr/>
            <p:nvPr/>
          </p:nvGrpSpPr>
          <p:grpSpPr>
            <a:xfrm>
              <a:off x="340" y="2799"/>
              <a:ext cx="5216" cy="367"/>
              <a:chOff x="567" y="1661"/>
              <a:chExt cx="5216" cy="367"/>
            </a:xfrm>
          </p:grpSpPr>
          <p:sp>
            <p:nvSpPr>
              <p:cNvPr id="13339" name="Line 54"/>
              <p:cNvSpPr/>
              <p:nvPr/>
            </p:nvSpPr>
            <p:spPr>
              <a:xfrm flipV="1">
                <a:off x="884" y="1661"/>
                <a:ext cx="0" cy="363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40" name="Line 55"/>
              <p:cNvSpPr/>
              <p:nvPr/>
            </p:nvSpPr>
            <p:spPr>
              <a:xfrm>
                <a:off x="884" y="2024"/>
                <a:ext cx="4718" cy="0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41" name="Rectangle 56"/>
              <p:cNvSpPr/>
              <p:nvPr/>
            </p:nvSpPr>
            <p:spPr>
              <a:xfrm>
                <a:off x="884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取指令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1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42" name="Rectangle 57"/>
              <p:cNvSpPr/>
              <p:nvPr/>
            </p:nvSpPr>
            <p:spPr>
              <a:xfrm>
                <a:off x="1338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2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43" name="Rectangle 58"/>
              <p:cNvSpPr/>
              <p:nvPr/>
            </p:nvSpPr>
            <p:spPr>
              <a:xfrm>
                <a:off x="1791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3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44" name="Rectangle 59"/>
              <p:cNvSpPr/>
              <p:nvPr/>
            </p:nvSpPr>
            <p:spPr>
              <a:xfrm>
                <a:off x="2245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4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45" name="Rectangle 60"/>
              <p:cNvSpPr/>
              <p:nvPr/>
            </p:nvSpPr>
            <p:spPr>
              <a:xfrm>
                <a:off x="26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取指</a:t>
                </a:r>
                <a:r>
                  <a:rPr lang="en-US" altLang="zh-CN" sz="1600" dirty="0">
                    <a:latin typeface="Arial" panose="020B0604020202020204" pitchFamily="34" charset="0"/>
                  </a:rPr>
                  <a:t>5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46" name="Rectangle 61"/>
              <p:cNvSpPr/>
              <p:nvPr/>
            </p:nvSpPr>
            <p:spPr>
              <a:xfrm>
                <a:off x="3152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47" name="Rectangle 62"/>
              <p:cNvSpPr/>
              <p:nvPr/>
            </p:nvSpPr>
            <p:spPr>
              <a:xfrm>
                <a:off x="3606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48" name="Rectangle 63"/>
              <p:cNvSpPr/>
              <p:nvPr/>
            </p:nvSpPr>
            <p:spPr>
              <a:xfrm>
                <a:off x="405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49" name="Rectangle 64"/>
              <p:cNvSpPr/>
              <p:nvPr/>
            </p:nvSpPr>
            <p:spPr>
              <a:xfrm>
                <a:off x="48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50" name="Rectangle 65"/>
              <p:cNvSpPr/>
              <p:nvPr/>
            </p:nvSpPr>
            <p:spPr>
              <a:xfrm>
                <a:off x="4513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51" name="Text Box 66"/>
              <p:cNvSpPr txBox="1"/>
              <p:nvPr/>
            </p:nvSpPr>
            <p:spPr>
              <a:xfrm>
                <a:off x="567" y="1752"/>
                <a:ext cx="363" cy="212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6600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BIU</a:t>
                </a:r>
                <a:endParaRPr lang="el-GR" altLang="zh-CN" sz="1600" b="1" dirty="0">
                  <a:solidFill>
                    <a:srgbClr val="660033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352" name="Text Box 67"/>
              <p:cNvSpPr txBox="1"/>
              <p:nvPr/>
            </p:nvSpPr>
            <p:spPr>
              <a:xfrm>
                <a:off x="5488" y="1797"/>
                <a:ext cx="295" cy="231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660033"/>
                    </a:solidFill>
                    <a:latin typeface="Arial" panose="020B0604020202020204" pitchFamily="34" charset="0"/>
                  </a:rPr>
                  <a:t>t</a:t>
                </a:r>
                <a:endParaRPr lang="en-US" altLang="zh-CN" b="1" dirty="0">
                  <a:solidFill>
                    <a:srgbClr val="660033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322" name="Group 68"/>
            <p:cNvGrpSpPr/>
            <p:nvPr/>
          </p:nvGrpSpPr>
          <p:grpSpPr>
            <a:xfrm>
              <a:off x="340" y="3207"/>
              <a:ext cx="5216" cy="495"/>
              <a:chOff x="567" y="1661"/>
              <a:chExt cx="5216" cy="495"/>
            </a:xfrm>
          </p:grpSpPr>
          <p:sp>
            <p:nvSpPr>
              <p:cNvPr id="13325" name="Line 69"/>
              <p:cNvSpPr/>
              <p:nvPr/>
            </p:nvSpPr>
            <p:spPr>
              <a:xfrm flipV="1">
                <a:off x="884" y="1661"/>
                <a:ext cx="0" cy="363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26" name="Line 70"/>
              <p:cNvSpPr/>
              <p:nvPr/>
            </p:nvSpPr>
            <p:spPr>
              <a:xfrm>
                <a:off x="884" y="2024"/>
                <a:ext cx="4718" cy="0"/>
              </a:xfrm>
              <a:prstGeom prst="line">
                <a:avLst/>
              </a:prstGeom>
              <a:ln w="12700" cap="flat" cmpd="sng">
                <a:solidFill>
                  <a:srgbClr val="8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27" name="Rectangle 71"/>
              <p:cNvSpPr/>
              <p:nvPr/>
            </p:nvSpPr>
            <p:spPr>
              <a:xfrm>
                <a:off x="884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28" name="Rectangle 72"/>
              <p:cNvSpPr/>
              <p:nvPr/>
            </p:nvSpPr>
            <p:spPr>
              <a:xfrm>
                <a:off x="1338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29" name="Rectangle 73"/>
              <p:cNvSpPr/>
              <p:nvPr/>
            </p:nvSpPr>
            <p:spPr>
              <a:xfrm>
                <a:off x="1791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30" name="Rectangle 74"/>
              <p:cNvSpPr/>
              <p:nvPr/>
            </p:nvSpPr>
            <p:spPr>
              <a:xfrm>
                <a:off x="2245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dirty="0">
                    <a:latin typeface="Arial" panose="020B0604020202020204" pitchFamily="34" charset="0"/>
                  </a:rPr>
                  <a:t>忙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31" name="Rectangle 75"/>
              <p:cNvSpPr/>
              <p:nvPr/>
            </p:nvSpPr>
            <p:spPr>
              <a:xfrm>
                <a:off x="26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</a:rPr>
                  <a:t>忙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32" name="Rectangle 76"/>
              <p:cNvSpPr/>
              <p:nvPr/>
            </p:nvSpPr>
            <p:spPr>
              <a:xfrm>
                <a:off x="3152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33" name="Rectangle 77"/>
              <p:cNvSpPr/>
              <p:nvPr/>
            </p:nvSpPr>
            <p:spPr>
              <a:xfrm>
                <a:off x="3606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34" name="Rectangle 78"/>
              <p:cNvSpPr/>
              <p:nvPr/>
            </p:nvSpPr>
            <p:spPr>
              <a:xfrm>
                <a:off x="405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35" name="Rectangle 79"/>
              <p:cNvSpPr/>
              <p:nvPr/>
            </p:nvSpPr>
            <p:spPr>
              <a:xfrm>
                <a:off x="4899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36" name="Rectangle 80"/>
              <p:cNvSpPr/>
              <p:nvPr/>
            </p:nvSpPr>
            <p:spPr>
              <a:xfrm>
                <a:off x="4513" y="1797"/>
                <a:ext cx="454" cy="22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37" name="Text Box 81"/>
              <p:cNvSpPr txBox="1"/>
              <p:nvPr/>
            </p:nvSpPr>
            <p:spPr>
              <a:xfrm>
                <a:off x="567" y="1752"/>
                <a:ext cx="363" cy="404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6600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总线</a:t>
                </a:r>
                <a:endParaRPr lang="zh-CN" altLang="el-GR" b="1" dirty="0">
                  <a:solidFill>
                    <a:srgbClr val="660033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338" name="Text Box 82"/>
              <p:cNvSpPr txBox="1"/>
              <p:nvPr/>
            </p:nvSpPr>
            <p:spPr>
              <a:xfrm>
                <a:off x="5488" y="1797"/>
                <a:ext cx="295" cy="231"/>
              </a:xfrm>
              <a:prstGeom prst="rect">
                <a:avLst/>
              </a:prstGeom>
              <a:noFill/>
              <a:ln w="1016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660033"/>
                    </a:solidFill>
                    <a:latin typeface="Arial" panose="020B0604020202020204" pitchFamily="34" charset="0"/>
                  </a:rPr>
                  <a:t>t</a:t>
                </a:r>
                <a:endParaRPr lang="en-US" altLang="zh-CN" b="1" dirty="0">
                  <a:solidFill>
                    <a:srgbClr val="660033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23" name="AutoShape 84"/>
            <p:cNvSpPr/>
            <p:nvPr/>
          </p:nvSpPr>
          <p:spPr>
            <a:xfrm>
              <a:off x="276" y="2568"/>
              <a:ext cx="136" cy="1134"/>
            </a:xfrm>
            <a:prstGeom prst="leftBrace">
              <a:avLst>
                <a:gd name="adj1" fmla="val 69485"/>
                <a:gd name="adj2" fmla="val 50000"/>
              </a:avLst>
            </a:prstGeom>
            <a:noFill/>
            <a:ln w="25400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24" name="Rectangle 87"/>
            <p:cNvSpPr/>
            <p:nvPr/>
          </p:nvSpPr>
          <p:spPr>
            <a:xfrm>
              <a:off x="22" y="2750"/>
              <a:ext cx="295" cy="725"/>
            </a:xfrm>
            <a:prstGeom prst="rect">
              <a:avLst/>
            </a:prstGeom>
            <a:noFill/>
            <a:ln w="101600">
              <a:noFill/>
            </a:ln>
          </p:spPr>
          <p:txBody>
            <a:bodyPr wrap="none" anchor="ctr" anchorCtr="0"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重叠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执行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3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540750" cy="4968875"/>
          </a:xfrm>
        </p:spPr>
        <p:txBody>
          <a:bodyPr vert="horz" wrap="square" lIns="91440" tIns="45720" rIns="91440" bIns="45720" anchor="t" anchorCtr="0"/>
          <a:p>
            <a:pPr eaLnBrk="1" hangingPunct="1">
              <a:spcAft>
                <a:spcPts val="0"/>
              </a:spcAft>
            </a:pPr>
            <a:r>
              <a:rPr lang="en-US" altLang="zh-CN" b="1" dirty="0">
                <a:solidFill>
                  <a:srgbClr val="660033"/>
                </a:solidFill>
              </a:rPr>
              <a:t>BIU</a:t>
            </a:r>
            <a:r>
              <a:rPr lang="zh-CN" altLang="en-US" b="1" dirty="0">
                <a:solidFill>
                  <a:srgbClr val="660033"/>
                </a:solidFill>
              </a:rPr>
              <a:t>和</a:t>
            </a:r>
            <a:r>
              <a:rPr lang="en-US" altLang="zh-CN" b="1" dirty="0">
                <a:solidFill>
                  <a:srgbClr val="660033"/>
                </a:solidFill>
              </a:rPr>
              <a:t>EU</a:t>
            </a:r>
            <a:r>
              <a:rPr lang="zh-CN" altLang="en-US" b="1" dirty="0">
                <a:solidFill>
                  <a:srgbClr val="660033"/>
                </a:solidFill>
              </a:rPr>
              <a:t>并不是同步工作的，两者的动作管理遵循如下原则：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）每当</a:t>
            </a:r>
            <a:r>
              <a:rPr lang="en-US" altLang="zh-CN" sz="2400" b="1" dirty="0"/>
              <a:t>8086</a:t>
            </a:r>
            <a:r>
              <a:rPr lang="zh-CN" altLang="en-US" sz="2400" b="1" dirty="0"/>
              <a:t>的指令队列中有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个空字节，</a:t>
            </a:r>
            <a:r>
              <a:rPr lang="en-US" altLang="zh-CN" sz="2400" b="1" dirty="0"/>
              <a:t>BIU</a:t>
            </a:r>
            <a:r>
              <a:rPr lang="zh-CN" altLang="en-US" sz="2400" b="1" dirty="0"/>
              <a:t>就会自动把指令取到指令队列中。而同时</a:t>
            </a:r>
            <a:r>
              <a:rPr lang="en-US" altLang="zh-CN" sz="2400" b="1" dirty="0"/>
              <a:t>EU</a:t>
            </a:r>
            <a:r>
              <a:rPr lang="zh-CN" altLang="en-US" sz="2400" b="1" dirty="0"/>
              <a:t>从指令队列取出一条指令，并用几个时钟周期去分析、执行指令。当指令队列已满，而且</a:t>
            </a:r>
            <a:r>
              <a:rPr lang="en-US" altLang="zh-CN" sz="2400" b="1" dirty="0"/>
              <a:t>EU</a:t>
            </a:r>
            <a:r>
              <a:rPr lang="zh-CN" altLang="en-US" sz="2400" b="1" dirty="0"/>
              <a:t>对</a:t>
            </a:r>
            <a:r>
              <a:rPr lang="en-US" altLang="zh-CN" sz="2400" b="1" dirty="0"/>
              <a:t>BIU</a:t>
            </a:r>
            <a:r>
              <a:rPr lang="zh-CN" altLang="en-US" sz="2400" b="1" dirty="0"/>
              <a:t>又无总线访问请求时，</a:t>
            </a:r>
            <a:r>
              <a:rPr lang="en-US" altLang="zh-CN" sz="2400" b="1" dirty="0"/>
              <a:t>BIU</a:t>
            </a:r>
            <a:r>
              <a:rPr lang="zh-CN" altLang="en-US" sz="2400" b="1" dirty="0"/>
              <a:t>便进入空闲状态。在执行转移、调用和返回指令时，指令队列中的原有内容被自动清出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spcBef>
                <a:spcPts val="20"/>
              </a:spcBef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）发生访问冲突时，</a:t>
            </a:r>
            <a:r>
              <a:rPr lang="en-US" altLang="zh-CN" sz="2400" b="1" dirty="0"/>
              <a:t>EU</a:t>
            </a:r>
            <a:r>
              <a:rPr lang="zh-CN" altLang="en-US" sz="2400" b="1" dirty="0"/>
              <a:t>优先</a:t>
            </a:r>
            <a:endParaRPr lang="zh-CN" altLang="en-US" sz="2400" b="1" dirty="0"/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/>
          <p:nvPr/>
        </p:nvSpPr>
        <p:spPr>
          <a:xfrm>
            <a:off x="1066800" y="685800"/>
            <a:ext cx="6880225" cy="39192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2) 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EU:</a:t>
            </a:r>
            <a:r>
              <a:rPr lang="zh-CN" altLang="en-US" sz="2000" b="1" dirty="0">
                <a:latin typeface="Times New Roman" panose="02020603050405020304" pitchFamily="18" charset="0"/>
              </a:rPr>
              <a:t>负责从指令队列取指令并执行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执行部件由下列几个部分组成：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  <a:spcAft>
                <a:spcPts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个通用寄存器，即</a:t>
            </a:r>
            <a:r>
              <a:rPr lang="en-US" altLang="zh-CN" sz="2000" b="1" dirty="0">
                <a:latin typeface="Times New Roman" panose="02020603050405020304" pitchFamily="18" charset="0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CX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DX</a:t>
            </a:r>
            <a:r>
              <a:rPr lang="zh-CN" altLang="en-US" sz="2000" b="1" dirty="0">
                <a:latin typeface="Times New Roman" panose="02020603050405020304" pitchFamily="18" charset="0"/>
              </a:rPr>
              <a:t>；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  <a:spcAft>
                <a:spcPts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个专用寄存器：即</a:t>
            </a:r>
            <a:r>
              <a:rPr lang="en-US" altLang="zh-CN" sz="2000" b="1" dirty="0">
                <a:latin typeface="Times New Roman" panose="02020603050405020304" pitchFamily="18" charset="0"/>
              </a:rPr>
              <a:t>SP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DI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SI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  <a:spcAft>
                <a:spcPts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）标志寄存器</a:t>
            </a:r>
            <a:r>
              <a:rPr lang="en-US" altLang="zh-CN" sz="2000" b="1" dirty="0">
                <a:latin typeface="Times New Roman" panose="02020603050405020304" pitchFamily="18" charset="0"/>
              </a:rPr>
              <a:t>FR</a:t>
            </a:r>
            <a:r>
              <a:rPr lang="zh-CN" altLang="en-US" sz="2000" b="1" dirty="0">
                <a:latin typeface="Times New Roman" panose="02020603050405020304" pitchFamily="18" charset="0"/>
              </a:rPr>
              <a:t>；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  <a:spcAft>
                <a:spcPts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）算术逻辑单元</a:t>
            </a:r>
            <a:r>
              <a:rPr lang="en-US" altLang="zh-CN" sz="2000" b="1" dirty="0">
                <a:latin typeface="Times New Roman" panose="02020603050405020304" pitchFamily="18" charset="0"/>
              </a:rPr>
              <a:t>ALU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算术逻辑单元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99"/>
                </a:solidFill>
                <a:latin typeface="宋体" panose="02010600030101010101" pitchFamily="2" charset="-122"/>
              </a:rPr>
              <a:t>负责各种算术和逻辑运算</a:t>
            </a:r>
            <a:endParaRPr lang="zh-CN" altLang="en-US" sz="2000" b="1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EU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控制系统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ts val="50"/>
              </a:spcBef>
            </a:pPr>
            <a:r>
              <a:rPr lang="zh-CN" altLang="en-US" sz="2000" b="1" dirty="0">
                <a:solidFill>
                  <a:srgbClr val="000099"/>
                </a:solidFill>
                <a:latin typeface="宋体" panose="02010600030101010101" pitchFamily="2" charset="-122"/>
              </a:rPr>
              <a:t>是控制、定时与状态逻辑电路。用于控制执行单元中各部件按制定的要求协调工作。</a:t>
            </a:r>
            <a:endParaRPr lang="zh-CN" altLang="en-US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20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15363" name="AutoShape 3">
            <a:hlinkClick r:id="rId1" action="ppaction://hlinksldjump"/>
          </p:cNvPr>
          <p:cNvSpPr/>
          <p:nvPr/>
        </p:nvSpPr>
        <p:spPr>
          <a:xfrm>
            <a:off x="8305800" y="6248400"/>
            <a:ext cx="457200" cy="228600"/>
          </a:xfrm>
          <a:prstGeom prst="actionButtonBackPrevious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2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2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2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2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6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2">
                                            <p:txEl>
                                              <p:charRg st="6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2">
                                            <p:txEl>
                                              <p:charRg st="6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2">
                                            <p:txEl>
                                              <p:char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2">
                                            <p:txEl>
                                              <p:char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9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2">
                                            <p:txEl>
                                              <p:charRg st="9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2">
                                            <p:txEl>
                                              <p:charRg st="9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1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2">
                                            <p:txEl>
                                              <p:charRg st="11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2">
                                            <p:txEl>
                                              <p:charRg st="11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42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42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3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42">
                                            <p:txEl>
                                              <p:charRg st="13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42">
                                            <p:txEl>
                                              <p:charRg st="13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4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42">
                                            <p:txEl>
                                              <p:charRg st="14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42">
                                            <p:txEl>
                                              <p:charRg st="14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tags/tag1.xml><?xml version="1.0" encoding="utf-8"?>
<p:tagLst xmlns:p="http://schemas.openxmlformats.org/presentationml/2006/main">
  <p:tag name="RAINPROBLEM" val="ProblemRemarkBoard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" val="ProblemSetting"/>
  <p:tag name="RAINPROBLEMTYPE" val="FillBlank"/>
</p:tagLst>
</file>

<file path=ppt/tags/tag103.xml><?xml version="1.0" encoding="utf-8"?>
<p:tagLst xmlns:p="http://schemas.openxmlformats.org/presentationml/2006/main">
  <p:tag name="RAINPROBLEM" val="FillBlank"/>
  <p:tag name="PROBLEMSCORE" val="20.0"/>
  <p:tag name="PROBLEMBLANK" val="[{&quot;Num&quot;:1,&quot;Score&quot;:5.0,&quot;Answers&quot;:[&quot;ZF&quot;],&quot;CaseSensitive&quot;:false,&quot;FuzzyMatch&quot;:false},{&quot;Num&quot;:2,&quot;Score&quot;:5.0,&quot;Answers&quot;:[&quot;CF&quot;],&quot;CaseSensitive&quot;:false,&quot;FuzzyMatch&quot;:false},{&quot;Num&quot;:3,&quot;Score&quot;:5.0,&quot;Answers&quot;:[&quot;SF&quot;],&quot;CaseSensitive&quot;:false,&quot;FuzzyMatch&quot;:false},{&quot;Num&quot;:4,&quot;Score&quot;:5.0,&quot;Answers&quot;:[&quot;OF&quot;],&quot;CaseSensitive&quot;:false,&quot;FuzzyMatch&quot;:false}]"/>
  <p:tag name="PROBLEMBLANKKEYWORD" val="填空"/>
  <p:tag name="PROBLEMHASREMARK" val="True"/>
  <p:tag name="PROBLEMREMARK" val="（1）判定ZF，即零标志&#13;         当两个无符号数相等时ZF=1，否则ZF=0&#13;（2）判定CF标志，当被减数大时CF=0，否则CF=1.&#13;（3）判定SF标志，若结果是正数SF=0，否则SF=1&#13;（4）判定OF标志，溢出时OF=1，否则OF=0。&#13;"/>
  <p:tag name="PROBLEMBLANKORDER" val="false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FillBlank"/>
</p:tagLst>
</file>

<file path=ppt/tags/tag18.xml><?xml version="1.0" encoding="utf-8"?>
<p:tagLst xmlns:p="http://schemas.openxmlformats.org/presentationml/2006/main">
  <p:tag name="RAINPROBLEM" val="FillBlank"/>
  <p:tag name="PROBLEMSCORE" val="70.0"/>
  <p:tag name="PROBLEMBLANK" val="[{&quot;Num&quot;:1,&quot;Score&quot;:10.0,&quot;Answers&quot;:[&quot;10300H&quot;],&quot;CaseSensitive&quot;:false,&quot;FuzzyMatch&quot;:true},{&quot;Num&quot;:2,&quot;Score&quot;:10.0,&quot;Answers&quot;:[&quot;2020H&quot;],&quot;CaseSensitive&quot;:false,&quot;FuzzyMatch&quot;:true},{&quot;Num&quot;:3,&quot;Score&quot;:10.0,&quot;Answers&quot;:[&quot;1200H&quot;],&quot;CaseSensitive&quot;:false,&quot;FuzzyMatch&quot;:true},{&quot;Num&quot;:4,&quot;Score&quot;:10.0,&quot;Answers&quot;:[&quot;FE400H&quot;],&quot;CaseSensitive&quot;:false,&quot;FuzzyMatch&quot;:false},{&quot;Num&quot;:5,&quot;Score&quot;:10.0,&quot;Answers&quot;:[&quot;61000H&quot;],&quot;CaseSensitive&quot;:false,&quot;FuzzyMatch&quot;:false},{&quot;Num&quot;:6,&quot;Score&quot;:10.0,&quot;Answers&quot;:[&quot;70FFFH&quot;],&quot;CaseSensitive&quot;:false,&quot;FuzzyMatch&quot;:false},{&quot;Num&quot;:7,&quot;Score&quot;:10.0,&quot;Answers&quot;:[&quot;83400H-933FFH（64K）&quot;],&quot;CaseSensitive&quot;:false,&quot;FuzzyMatch&quot;:false}]"/>
  <p:tag name="PROBLEMBLANKKEYWORD" val="填空"/>
  <p:tag name="PROBLEMHASREMARK" val="True"/>
  <p:tag name="PROBLEMBLANKORDER" val="true"/>
  <p:tag name="PROBLEMREMARK" val="6、起始地址83400H&#13;最大地址=83400H+FFFFH &#13;              =933FFH"/>
</p:tagLst>
</file>

<file path=ppt/tags/tag19.xml><?xml version="1.0" encoding="utf-8"?>
<p:tagLst xmlns:p="http://schemas.openxmlformats.org/presentationml/2006/main">
  <p:tag name="RAINPROBLEM" val="ProblemBody"/>
</p:tagLst>
</file>

<file path=ppt/tags/tag2.xml><?xml version="1.0" encoding="utf-8"?>
<p:tagLst xmlns:p="http://schemas.openxmlformats.org/presentationml/2006/main">
  <p:tag name="RAINPROBLEM" val="ProblemBody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Submit"/>
  <p:tag name="RAINPROBLEMTYPE" val="FillBlank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5.xml><?xml version="1.0" encoding="utf-8"?>
<p:tagLst xmlns:p="http://schemas.openxmlformats.org/presentationml/2006/main">
  <p:tag name="RAINPROBLEM" val="MultipleChoice"/>
  <p:tag name="PROBLEMSCORE" val="2.0"/>
</p:tagLst>
</file>

<file path=ppt/tags/tag36.xml><?xml version="1.0" encoding="utf-8"?>
<p:tagLst xmlns:p="http://schemas.openxmlformats.org/presentationml/2006/main">
  <p:tag name="RAINPROBLEM" val="ProblemBody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PRODUCTVERSIONTIP3" val="PRODUCTVERSIONTIP3"/>
</p:tagLst>
</file>

<file path=ppt/tags/tag40.xml><?xml version="1.0" encoding="utf-8"?>
<p:tagLst xmlns:p="http://schemas.openxmlformats.org/presentationml/2006/main">
  <p:tag name="RAINPROBLEM" val="ProblemItem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PROBLEMREMARKTITLE" val="ProblemRemarkBoardTip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p="http://schemas.openxmlformats.org/presentationml/2006/main">
  <p:tag name="RAINPROBLEM" val="MultipleChoice"/>
  <p:tag name="PROBLEMSCORE" val="2.0"/>
</p:tagLst>
</file>

<file path=ppt/tags/tag53.xml><?xml version="1.0" encoding="utf-8"?>
<p:tagLst xmlns:p="http://schemas.openxmlformats.org/presentationml/2006/main">
  <p:tag name="RAINPROBLEM" val="ProblemBody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5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.xml><?xml version="1.0" encoding="utf-8"?>
<p:tagLst xmlns:p="http://schemas.openxmlformats.org/presentationml/2006/main">
  <p:tag name="RAINPROBLEM" val="ProblemRemark"/>
</p:tagLst>
</file>

<file path=ppt/tags/tag6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p="http://schemas.openxmlformats.org/presentationml/2006/main">
  <p:tag name="RAINPROBLEM" val="ProblemSubmit"/>
  <p:tag name="RAINPROBLEMTYPE" val="MultipleChoiceMA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" val="ProblemSetting"/>
  <p:tag name="RAINPROBLEMTYPE" val="MultipleChoiceMA"/>
</p:tagLst>
</file>

<file path=ppt/tags/tag69.xml><?xml version="1.0" encoding="utf-8"?>
<p:tagLst xmlns:p="http://schemas.openxmlformats.org/presentationml/2006/main">
  <p:tag name="RAINPROBLEM" val="MultipleChoiceMA"/>
  <p:tag name="PROBLEMSCORE" val="3.0"/>
  <p:tag name="PROBLEMSCORE_HALF" val="1.5"/>
</p:tagLst>
</file>

<file path=ppt/tags/tag7.xml><?xml version="1.0" encoding="utf-8"?>
<p:tagLst xmlns:p="http://schemas.openxmlformats.org/presentationml/2006/main">
  <p:tag name="RAINPROBLEM" val="ProblemRemark"/>
</p:tagLst>
</file>

<file path=ppt/tags/tag70.xml><?xml version="1.0" encoding="utf-8"?>
<p:tagLst xmlns:p="http://schemas.openxmlformats.org/presentationml/2006/main">
  <p:tag name="RAINPROBLEM" val="ProblemBody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Item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Item"/>
</p:tagLst>
</file>

<file path=ppt/tags/tag7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9.xml><?xml version="1.0" encoding="utf-8"?>
<p:tagLst xmlns:p="http://schemas.openxmlformats.org/presentationml/2006/main">
  <p:tag name="RAINPROBLEM" val="ProblemSubmit"/>
  <p:tag name="RAINPROBLEMTYPE" val="MultipleChoiceMA"/>
</p:tagLst>
</file>

<file path=ppt/tags/tag8.xml><?xml version="1.0" encoding="utf-8"?>
<p:tagLst xmlns:p="http://schemas.openxmlformats.org/presentationml/2006/main">
  <p:tag name="PROBLEMREMARKTITLE" val="ProblemRemarkBoardTitle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" val="ProblemSetting"/>
  <p:tag name="RAINPROBLEMTYPE" val="MultipleChoiceMA"/>
</p:tagLst>
</file>

<file path=ppt/tags/tag86.xml><?xml version="1.0" encoding="utf-8"?>
<p:tagLst xmlns:p="http://schemas.openxmlformats.org/presentationml/2006/main">
  <p:tag name="RAINPROBLEM" val="MultipleChoiceMA"/>
  <p:tag name="PROBLEMSCORE" val="3.0"/>
  <p:tag name="PROBLEMSCORE_HALF" val="1.5"/>
</p:tagLst>
</file>

<file path=ppt/tags/tag87.xml><?xml version="1.0" encoding="utf-8"?>
<p:tagLst xmlns:p="http://schemas.openxmlformats.org/presentationml/2006/main">
  <p:tag name="RAINPROBLEM" val="ProblemRemarkBoard"/>
</p:tagLst>
</file>

<file path=ppt/tags/tag88.xml><?xml version="1.0" encoding="utf-8"?>
<p:tagLst xmlns:p="http://schemas.openxmlformats.org/presentationml/2006/main">
  <p:tag name="RAINPROBLEM" val="ProblemBody"/>
</p:tagLst>
</file>

<file path=ppt/tags/tag89.xml><?xml version="1.0" encoding="utf-8"?>
<p:tagLst xmlns:p="http://schemas.openxmlformats.org/presentationml/2006/main">
  <p:tag name="RAINPROBLEM" val="ProblemSubmit"/>
  <p:tag name="RAINPROBLEMTYPE" val="FillBlank"/>
</p:tagLst>
</file>

<file path=ppt/tags/tag9.xml><?xml version="1.0" encoding="utf-8"?>
<p:tagLst xmlns:p="http://schemas.openxmlformats.org/presentationml/2006/main">
  <p:tag name="PROBLEMREMARKTITLE" val="ProblemRemarkBoardTitle"/>
</p:tagLst>
</file>

<file path=ppt/tags/tag90.xml><?xml version="1.0" encoding="utf-8"?>
<p:tagLst xmlns:p="http://schemas.openxmlformats.org/presentationml/2006/main">
  <p:tag name="PRODUCTVERSIONTIP3" val="PRODUCTVERSIONTIP3"/>
</p:tagLst>
</file>

<file path=ppt/tags/tag91.xml><?xml version="1.0" encoding="utf-8"?>
<p:tagLst xmlns:p="http://schemas.openxmlformats.org/presentationml/2006/main">
  <p:tag name="PROBLEMREMARKTITLE" val="ProblemRemarkBoardTip"/>
</p:tagLst>
</file>

<file path=ppt/tags/tag92.xml><?xml version="1.0" encoding="utf-8"?>
<p:tagLst xmlns:p="http://schemas.openxmlformats.org/presentationml/2006/main">
  <p:tag name="RAINPROBLEM" val="ProblemRemark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0160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0160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0160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0160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12125</Words>
  <Application>WPS 演示</Application>
  <PresentationFormat>全屏显示(4:3)</PresentationFormat>
  <Paragraphs>1215</Paragraphs>
  <Slides>55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  <vt:variant>
        <vt:lpstr>自定义放映</vt:lpstr>
      </vt:variant>
      <vt:variant>
        <vt:i4>2</vt:i4>
      </vt:variant>
    </vt:vector>
  </HeadingPairs>
  <TitlesOfParts>
    <vt:vector size="78" baseType="lpstr">
      <vt:lpstr>Arial</vt:lpstr>
      <vt:lpstr>宋体</vt:lpstr>
      <vt:lpstr>Wingdings</vt:lpstr>
      <vt:lpstr>华文行楷</vt:lpstr>
      <vt:lpstr>Times New Roman</vt:lpstr>
      <vt:lpstr>Tahoma</vt:lpstr>
      <vt:lpstr>微软雅黑</vt:lpstr>
      <vt:lpstr>楷体_GB2312</vt:lpstr>
      <vt:lpstr>新宋体</vt:lpstr>
      <vt:lpstr>仿宋_GB2312</vt:lpstr>
      <vt:lpstr>仿宋</vt:lpstr>
      <vt:lpstr>方正舒体</vt:lpstr>
      <vt:lpstr>华文琥珀</vt:lpstr>
      <vt:lpstr>隶书</vt:lpstr>
      <vt:lpstr>华文隶书</vt:lpstr>
      <vt:lpstr>黑体</vt:lpstr>
      <vt:lpstr>Arial Unicode MS</vt:lpstr>
      <vt:lpstr>古瓶荷花</vt:lpstr>
      <vt:lpstr>1_古瓶荷花</vt:lpstr>
      <vt:lpstr>Paint.Picture</vt:lpstr>
      <vt:lpstr>Equation.3</vt:lpstr>
      <vt:lpstr>PowerPoint 演示文稿</vt:lpstr>
      <vt:lpstr>PowerPoint 演示文稿</vt:lpstr>
      <vt:lpstr>学习引导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8086/8088寄存器结构</vt:lpstr>
      <vt:lpstr>8086/8088的内部寄存器14个（16位）</vt:lpstr>
      <vt:lpstr>PowerPoint 演示文稿</vt:lpstr>
      <vt:lpstr>PowerPoint 演示文稿</vt:lpstr>
      <vt:lpstr>PowerPoint 演示文稿</vt:lpstr>
      <vt:lpstr>PowerPoint 演示文稿</vt:lpstr>
      <vt:lpstr>2.4 微机内存组织特点</vt:lpstr>
      <vt:lpstr>PowerPoint 演示文稿</vt:lpstr>
      <vt:lpstr>2.存储器的分段和物理地址的形成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  8086/8088的外部结构</vt:lpstr>
      <vt:lpstr>PowerPoint 演示文稿</vt:lpstr>
      <vt:lpstr>引脚说明</vt:lpstr>
      <vt:lpstr>PowerPoint 演示文稿</vt:lpstr>
      <vt:lpstr>PowerPoint 演示文稿</vt:lpstr>
      <vt:lpstr>控制总线</vt:lpstr>
      <vt:lpstr> MN/MX引脚（33号）：最小/最大工作方式引脚 1)两种工作方式的设置方法： 当MN/MX引脚接高电平时，8086处于最小工作方式，接地时，8086处于最大工作方式； 2)两种工作方式的区别： a)单处理器/多处理器工作方式； b)系统配置的区别以及控制信号由8086自己产生/由8288提供部分（8086向8288提供状态信号（S0，S1，S2），8288根据状态信号产生相应的控制信号）； c)芯片引脚功能的区别</vt:lpstr>
      <vt:lpstr>不受MN/MX信号影响的控制信号</vt:lpstr>
      <vt:lpstr>其它信号</vt:lpstr>
      <vt:lpstr>PowerPoint 演示文稿</vt:lpstr>
      <vt:lpstr> 受MN/MX引脚影响的控制信号（8根）</vt:lpstr>
      <vt:lpstr> 受MN/MX引脚影响的控制信号（8根）</vt:lpstr>
      <vt:lpstr>小结   控制引脚组合功能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自定义放映1</vt:lpstr>
      <vt:lpstr>自定义放映2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80X86微处理器的结构</dc:title>
  <dc:creator>hlw</dc:creator>
  <cp:lastModifiedBy>Administrator</cp:lastModifiedBy>
  <cp:revision>102</cp:revision>
  <dcterms:created xsi:type="dcterms:W3CDTF">2003-02-20T02:14:00Z</dcterms:created>
  <dcterms:modified xsi:type="dcterms:W3CDTF">2022-03-21T08:53:55Z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47DCC72B91C84C14BEE09457479F364C</vt:lpwstr>
  </property>
  <property fmtid="{D5CDD505-2E9C-101B-9397-08002B2CF9AE}" pid="3" name="KSOProductBuildVer">
    <vt:lpwstr>2052-11.1.0.11365</vt:lpwstr>
  </property>
</Properties>
</file>