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5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复数与复变函数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复数：分成两部分，实部和虚部</a:t>
            </a:r>
            <a:endParaRPr lang="zh-CN" altLang="en-US"/>
          </a:p>
          <a:p>
            <a:pPr marL="0" indent="0">
              <a:buClrTx/>
            </a:pPr>
            <a:r>
              <a:rPr lang="zh-CN" altLang="zh-CN"/>
              <a:t>复数表示：</a:t>
            </a:r>
            <a:endParaRPr lang="zh-CN" altLang="zh-CN"/>
          </a:p>
          <a:p>
            <a:pPr marL="514350" indent="-514350">
              <a:buClrTx/>
              <a:buFont typeface="+mj-ea"/>
              <a:buAutoNum type="circleNumDbPlain"/>
            </a:pPr>
            <a:r>
              <a:rPr lang="zh-CN" altLang="en-US"/>
              <a:t>传统表示</a:t>
            </a:r>
            <a:endParaRPr lang="zh-CN" altLang="en-US"/>
          </a:p>
          <a:p>
            <a:pPr marL="514350" indent="-514350">
              <a:buClrTx/>
              <a:buFont typeface="+mj-ea"/>
              <a:buAutoNum type="circleNumDbPlain"/>
            </a:pPr>
            <a:r>
              <a:rPr lang="zh-CN" altLang="en-US"/>
              <a:t>极坐标表示</a:t>
            </a:r>
            <a:endParaRPr lang="zh-CN" altLang="en-US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zh-CN" altLang="en-US"/>
              <a:t>复平面</a:t>
            </a:r>
            <a:endParaRPr lang="zh-CN" altLang="en-US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endParaRPr lang="zh-CN" altLang="en-US"/>
          </a:p>
          <a:p>
            <a:pPr marL="457200" indent="-457200">
              <a:buClrTx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>
                <a:solidFill>
                  <a:srgbClr val="00B050"/>
                </a:solidFill>
              </a:rPr>
              <a:t>复数还有一种非常重要的表示方法</a:t>
            </a:r>
            <a:endParaRPr lang="zh-CN" altLang="en-US">
              <a:solidFill>
                <a:srgbClr val="00B050"/>
              </a:solidFill>
            </a:endParaRPr>
          </a:p>
          <a:p>
            <a:pPr marL="514350" indent="-514350">
              <a:buClrTx/>
              <a:buFont typeface="+mj-ea"/>
              <a:buAutoNum type="circleNumDbPlain"/>
            </a:pPr>
            <a:endParaRPr lang="zh-CN" altLang="en-US"/>
          </a:p>
          <a:p>
            <a:pPr marL="514350" indent="-514350">
              <a:buClrTx/>
              <a:buFont typeface="+mj-ea"/>
              <a:buAutoNum type="circleNumDbPlain"/>
            </a:pPr>
            <a:endParaRPr lang="zh-CN" altLang="en-US"/>
          </a:p>
          <a:p>
            <a:pPr marL="514350" indent="-514350">
              <a:buClrTx/>
              <a:buFont typeface="+mj-ea"/>
              <a:buAutoNum type="circleNumDbPlain"/>
            </a:pP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3775" y="2734310"/>
          <a:ext cx="131064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22300" imgH="190500" progId="Equation.KSEE3">
                  <p:embed/>
                </p:oleObj>
              </mc:Choice>
              <mc:Fallback>
                <p:oleObj name="" r:id="rId1" imgW="622300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3775" y="2734310"/>
                        <a:ext cx="1310640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47970" y="2734310"/>
          <a:ext cx="218186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04900" imgH="203200" progId="Equation.KSEE3">
                  <p:embed/>
                </p:oleObj>
              </mc:Choice>
              <mc:Fallback>
                <p:oleObj name="" r:id="rId3" imgW="11049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7970" y="2734310"/>
                        <a:ext cx="2181860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33775" y="3354705"/>
          <a:ext cx="2908935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270000" imgH="203200" progId="Equation.KSEE3">
                  <p:embed/>
                </p:oleObj>
              </mc:Choice>
              <mc:Fallback>
                <p:oleObj name="" r:id="rId5" imgW="12700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3775" y="3354705"/>
                        <a:ext cx="2908935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7447280" y="4944745"/>
            <a:ext cx="38906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121775" y="2597150"/>
            <a:ext cx="0" cy="3666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9121775" y="3678555"/>
            <a:ext cx="804545" cy="1253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52685" y="3678555"/>
          <a:ext cx="606425" cy="3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368300" imgH="203200" progId="Equation.KSEE3">
                  <p:embed/>
                </p:oleObj>
              </mc:Choice>
              <mc:Fallback>
                <p:oleObj name="" r:id="rId7" imgW="3683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52685" y="3678555"/>
                        <a:ext cx="606425" cy="3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9121775" y="3691890"/>
            <a:ext cx="81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926320" y="3718560"/>
            <a:ext cx="0" cy="131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914400" imgH="215900" progId="Equation.KSEE3">
                  <p:embed/>
                </p:oleObj>
              </mc:Choice>
              <mc:Fallback>
                <p:oleObj name="" r:id="rId9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1410" y="4013200"/>
          <a:ext cx="760730" cy="34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444500" imgH="203200" progId="Equation.KSEE3">
                  <p:embed/>
                </p:oleObj>
              </mc:Choice>
              <mc:Fallback>
                <p:oleObj name="" r:id="rId11" imgW="444500" imgH="203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41410" y="4013200"/>
                        <a:ext cx="760730" cy="34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任意多边形 18"/>
          <p:cNvSpPr/>
          <p:nvPr/>
        </p:nvSpPr>
        <p:spPr>
          <a:xfrm>
            <a:off x="9280525" y="4664710"/>
            <a:ext cx="147955" cy="267335"/>
          </a:xfrm>
          <a:custGeom>
            <a:avLst/>
            <a:gdLst>
              <a:gd name="connisteX0" fmla="*/ 0 w 147712"/>
              <a:gd name="connsiteY0" fmla="*/ 16461 h 267286"/>
              <a:gd name="connisteX1" fmla="*/ 65405 w 147712"/>
              <a:gd name="connsiteY1" fmla="*/ 3126 h 267286"/>
              <a:gd name="connisteX2" fmla="*/ 118110 w 147712"/>
              <a:gd name="connsiteY2" fmla="*/ 69166 h 267286"/>
              <a:gd name="connisteX3" fmla="*/ 144780 w 147712"/>
              <a:gd name="connsiteY3" fmla="*/ 135206 h 267286"/>
              <a:gd name="connisteX4" fmla="*/ 144780 w 147712"/>
              <a:gd name="connsiteY4" fmla="*/ 201246 h 267286"/>
              <a:gd name="connisteX5" fmla="*/ 131445 w 147712"/>
              <a:gd name="connsiteY5" fmla="*/ 267286 h 2672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47713" h="267286">
                <a:moveTo>
                  <a:pt x="0" y="16461"/>
                </a:moveTo>
                <a:cubicBezTo>
                  <a:pt x="12065" y="12651"/>
                  <a:pt x="41910" y="-7669"/>
                  <a:pt x="65405" y="3126"/>
                </a:cubicBezTo>
                <a:cubicBezTo>
                  <a:pt x="88900" y="13921"/>
                  <a:pt x="102235" y="42496"/>
                  <a:pt x="118110" y="69166"/>
                </a:cubicBezTo>
                <a:cubicBezTo>
                  <a:pt x="133985" y="95836"/>
                  <a:pt x="139700" y="108536"/>
                  <a:pt x="144780" y="135206"/>
                </a:cubicBezTo>
                <a:cubicBezTo>
                  <a:pt x="149860" y="161876"/>
                  <a:pt x="147320" y="174576"/>
                  <a:pt x="144780" y="201246"/>
                </a:cubicBezTo>
                <a:cubicBezTo>
                  <a:pt x="142240" y="227916"/>
                  <a:pt x="133985" y="255221"/>
                  <a:pt x="131445" y="2672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02140" y="4487545"/>
          <a:ext cx="237490" cy="33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127000" imgH="177165" progId="Equation.KSEE3">
                  <p:embed/>
                </p:oleObj>
              </mc:Choice>
              <mc:Fallback>
                <p:oleObj name="" r:id="rId13" imgW="127000" imgH="177165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02140" y="4487545"/>
                        <a:ext cx="237490" cy="331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求根方法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</a:t>
            </a:r>
            <a:r>
              <a:rPr lang="zh-CN" altLang="en-US">
                <a:sym typeface="+mn-ea"/>
              </a:rPr>
              <a:t>棣莫佛公式有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于是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由此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8475" y="1881505"/>
          <a:ext cx="258064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231265" imgH="203200" progId="Equation.KSEE3">
                  <p:embed/>
                </p:oleObj>
              </mc:Choice>
              <mc:Fallback>
                <p:oleObj name="" r:id="rId1" imgW="12312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8475" y="1881505"/>
                        <a:ext cx="258064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0475" y="1881505"/>
          <a:ext cx="248094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308100" imgH="203200" progId="Equation.KSEE3">
                  <p:embed/>
                </p:oleObj>
              </mc:Choice>
              <mc:Fallback>
                <p:oleObj name="" r:id="rId3" imgW="1308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0475" y="1881505"/>
                        <a:ext cx="248094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8430" y="2827655"/>
          <a:ext cx="6017895" cy="56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2425700" imgH="228600" progId="Equation.KSEE3">
                  <p:embed/>
                </p:oleObj>
              </mc:Choice>
              <mc:Fallback>
                <p:oleObj name="" r:id="rId5" imgW="24257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8430" y="2827655"/>
                        <a:ext cx="6017895" cy="567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3000" y="4316095"/>
          <a:ext cx="5319395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2234565" imgH="228600" progId="Equation.KSEE3">
                  <p:embed/>
                </p:oleObj>
              </mc:Choice>
              <mc:Fallback>
                <p:oleObj name="" r:id="rId7" imgW="2234565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3000" y="4316095"/>
                        <a:ext cx="5319395" cy="544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74875" y="5207635"/>
          <a:ext cx="4752340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9" imgW="2234565" imgH="393700" progId="Equation.KSEE3">
                  <p:embed/>
                </p:oleObj>
              </mc:Choice>
              <mc:Fallback>
                <p:oleObj name="" r:id="rId9" imgW="2234565" imgH="3937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4875" y="5207635"/>
                        <a:ext cx="4752340" cy="83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P12     Exercise 1.1 , 1.3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复变函数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复数                的模      为多少？副角     为多少？</a:t>
            </a:r>
            <a:endParaRPr lang="zh-CN" altLang="en-US"/>
          </a:p>
          <a:p>
            <a:r>
              <a:rPr lang="zh-CN" altLang="en-US"/>
              <a:t>思考题：   唯一吗？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幅角主值：介于               的幅角值称为主值。             </a:t>
            </a:r>
            <a:endParaRPr lang="en-US" altLang="zh-CN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2625" y="1825625"/>
          <a:ext cx="108013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95300" imgH="177165" progId="Equation.KSEE3">
                  <p:embed/>
                </p:oleObj>
              </mc:Choice>
              <mc:Fallback>
                <p:oleObj name="" r:id="rId1" imgW="495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2625" y="1825625"/>
                        <a:ext cx="108013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06215" y="1849755"/>
          <a:ext cx="33464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2400" imgH="165100" progId="Equation.KSEE3">
                  <p:embed/>
                </p:oleObj>
              </mc:Choice>
              <mc:Fallback>
                <p:oleObj name="" r:id="rId3" imgW="1524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6215" y="1849755"/>
                        <a:ext cx="33464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92875" y="1805305"/>
          <a:ext cx="32385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27000" imgH="177165" progId="Equation.KSEE3">
                  <p:embed/>
                </p:oleObj>
              </mc:Choice>
              <mc:Fallback>
                <p:oleObj name="" r:id="rId5" imgW="1270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2875" y="1805305"/>
                        <a:ext cx="32385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8405" y="2406015"/>
          <a:ext cx="295910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27000" imgH="177165" progId="Equation.KSEE3">
                  <p:embed/>
                </p:oleObj>
              </mc:Choice>
              <mc:Fallback>
                <p:oleObj name="" r:id="rId7" imgW="127000" imgH="1771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8405" y="2406015"/>
                        <a:ext cx="295910" cy="41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7735" y="3353435"/>
          <a:ext cx="113411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482600" imgH="203200" progId="Equation.KSEE3">
                  <p:embed/>
                </p:oleObj>
              </mc:Choice>
              <mc:Fallback>
                <p:oleObj name="" r:id="rId9" imgW="4826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67735" y="3353435"/>
                        <a:ext cx="113411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复数的运算（直角坐标表示）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加减乘除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利用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例子：设                              ，求</a:t>
            </a:r>
            <a:endParaRPr lang="zh-CN" altLang="en-US"/>
          </a:p>
          <a:p>
            <a:pPr marL="0" indent="0"/>
            <a:r>
              <a:rPr lang="zh-CN" altLang="en-US"/>
              <a:t>复数的共轭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         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容易得到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6260" y="2379345"/>
          <a:ext cx="84264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57200" imgH="203200" progId="Equation.KSEE3">
                  <p:embed/>
                </p:oleObj>
              </mc:Choice>
              <mc:Fallback>
                <p:oleObj name="" r:id="rId1" imgW="4572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6260" y="2379345"/>
                        <a:ext cx="84264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4425" y="2879725"/>
          <a:ext cx="2381885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104900" imgH="215900" progId="Equation.KSEE3">
                  <p:embed/>
                </p:oleObj>
              </mc:Choice>
              <mc:Fallback>
                <p:oleObj name="" r:id="rId3" imgW="1104900" imgH="2159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4425" y="2879725"/>
                        <a:ext cx="2381885" cy="46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3565" y="2870835"/>
          <a:ext cx="2538730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1155700" imgH="215900" progId="Equation.KSEE3">
                  <p:embed/>
                </p:oleObj>
              </mc:Choice>
              <mc:Fallback>
                <p:oleObj name="" r:id="rId5" imgW="11557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3565" y="2870835"/>
                        <a:ext cx="2538730" cy="47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9660" y="3940175"/>
          <a:ext cx="1294765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596900" imgH="190500" progId="Equation.KSEE3">
                  <p:embed/>
                </p:oleObj>
              </mc:Choice>
              <mc:Fallback>
                <p:oleObj name="" r:id="rId7" imgW="596900" imgH="1905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9660" y="3940175"/>
                        <a:ext cx="1294765" cy="413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1455" y="3912870"/>
          <a:ext cx="140970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609600" imgH="190500" progId="Equation.KSEE3">
                  <p:embed/>
                </p:oleObj>
              </mc:Choice>
              <mc:Fallback>
                <p:oleObj name="" r:id="rId9" imgW="609600" imgH="1905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51455" y="3912870"/>
                        <a:ext cx="1409700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4465" y="5109845"/>
          <a:ext cx="7515225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1" imgW="3416300" imgH="571500" progId="Equation.KSEE3">
                  <p:embed/>
                </p:oleObj>
              </mc:Choice>
              <mc:Fallback>
                <p:oleObj name="" r:id="rId11" imgW="3416300" imgH="5715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34465" y="5109845"/>
                        <a:ext cx="7515225" cy="125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7911465" y="4435475"/>
            <a:ext cx="33966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9438640" y="2790190"/>
            <a:ext cx="0" cy="2842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9451975" y="3619500"/>
            <a:ext cx="579120" cy="789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9425305" y="4422140"/>
            <a:ext cx="619125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1095" y="3268345"/>
          <a:ext cx="1006475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3" imgW="596900" imgH="190500" progId="Equation.KSEE3">
                  <p:embed/>
                </p:oleObj>
              </mc:Choice>
              <mc:Fallback>
                <p:oleObj name="" r:id="rId13" imgW="596900" imgH="1905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031095" y="3268345"/>
                        <a:ext cx="1006475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3635" y="4948555"/>
          <a:ext cx="1028065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609600" imgH="190500" progId="Equation.KSEE3">
                  <p:embed/>
                </p:oleObj>
              </mc:Choice>
              <mc:Fallback>
                <p:oleObj name="" r:id="rId15" imgW="609600" imgH="1905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033635" y="4948555"/>
                        <a:ext cx="1028065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/>
          <p:cNvSpPr/>
          <p:nvPr/>
        </p:nvSpPr>
        <p:spPr>
          <a:xfrm>
            <a:off x="9636125" y="4156710"/>
            <a:ext cx="147320" cy="212725"/>
          </a:xfrm>
          <a:custGeom>
            <a:avLst/>
            <a:gdLst>
              <a:gd name="connisteX0" fmla="*/ 0 w 147185"/>
              <a:gd name="connsiteY0" fmla="*/ 28363 h 212513"/>
              <a:gd name="connisteX1" fmla="*/ 66040 w 147185"/>
              <a:gd name="connsiteY1" fmla="*/ 2328 h 212513"/>
              <a:gd name="connisteX2" fmla="*/ 118745 w 147185"/>
              <a:gd name="connsiteY2" fmla="*/ 81068 h 212513"/>
              <a:gd name="connisteX3" fmla="*/ 144780 w 147185"/>
              <a:gd name="connsiteY3" fmla="*/ 147108 h 212513"/>
              <a:gd name="connisteX4" fmla="*/ 144780 w 147185"/>
              <a:gd name="connsiteY4" fmla="*/ 212513 h 21251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47186" h="212514">
                <a:moveTo>
                  <a:pt x="0" y="28364"/>
                </a:moveTo>
                <a:cubicBezTo>
                  <a:pt x="12065" y="21379"/>
                  <a:pt x="42545" y="-8466"/>
                  <a:pt x="66040" y="2329"/>
                </a:cubicBezTo>
                <a:cubicBezTo>
                  <a:pt x="89535" y="13124"/>
                  <a:pt x="102870" y="51859"/>
                  <a:pt x="118745" y="81069"/>
                </a:cubicBezTo>
                <a:cubicBezTo>
                  <a:pt x="134620" y="110279"/>
                  <a:pt x="139700" y="121074"/>
                  <a:pt x="144780" y="147109"/>
                </a:cubicBezTo>
                <a:cubicBezTo>
                  <a:pt x="149860" y="173144"/>
                  <a:pt x="145415" y="200449"/>
                  <a:pt x="144780" y="21251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9662160" y="4514215"/>
            <a:ext cx="158115" cy="184785"/>
          </a:xfrm>
          <a:custGeom>
            <a:avLst/>
            <a:gdLst>
              <a:gd name="connisteX0" fmla="*/ 144882 w 158217"/>
              <a:gd name="connsiteY0" fmla="*/ 0 h 184785"/>
              <a:gd name="connisteX1" fmla="*/ 118847 w 158217"/>
              <a:gd name="connsiteY1" fmla="*/ 66040 h 184785"/>
              <a:gd name="connisteX2" fmla="*/ 66142 w 158217"/>
              <a:gd name="connsiteY2" fmla="*/ 132080 h 184785"/>
              <a:gd name="connisteX3" fmla="*/ 102 w 158217"/>
              <a:gd name="connsiteY3" fmla="*/ 184785 h 184785"/>
              <a:gd name="connisteX4" fmla="*/ 79477 w 158217"/>
              <a:gd name="connsiteY4" fmla="*/ 132080 h 184785"/>
              <a:gd name="connisteX5" fmla="*/ 132182 w 158217"/>
              <a:gd name="connsiteY5" fmla="*/ 66040 h 184785"/>
              <a:gd name="connisteX6" fmla="*/ 158217 w 158217"/>
              <a:gd name="connsiteY6" fmla="*/ 0 h 1847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58218" h="184785">
                <a:moveTo>
                  <a:pt x="144883" y="0"/>
                </a:moveTo>
                <a:cubicBezTo>
                  <a:pt x="140438" y="12065"/>
                  <a:pt x="134723" y="39370"/>
                  <a:pt x="118848" y="66040"/>
                </a:cubicBezTo>
                <a:cubicBezTo>
                  <a:pt x="102973" y="92710"/>
                  <a:pt x="89638" y="108585"/>
                  <a:pt x="66143" y="132080"/>
                </a:cubicBezTo>
                <a:cubicBezTo>
                  <a:pt x="42648" y="155575"/>
                  <a:pt x="-2437" y="184785"/>
                  <a:pt x="103" y="184785"/>
                </a:cubicBezTo>
                <a:cubicBezTo>
                  <a:pt x="2643" y="184785"/>
                  <a:pt x="52808" y="155575"/>
                  <a:pt x="79478" y="132080"/>
                </a:cubicBezTo>
                <a:cubicBezTo>
                  <a:pt x="106148" y="108585"/>
                  <a:pt x="116308" y="92710"/>
                  <a:pt x="132183" y="66040"/>
                </a:cubicBezTo>
                <a:cubicBezTo>
                  <a:pt x="148058" y="39370"/>
                  <a:pt x="153773" y="12065"/>
                  <a:pt x="1582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31095" y="3912870"/>
          <a:ext cx="336550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17" imgW="127000" imgH="177165" progId="Equation.KSEE3">
                  <p:embed/>
                </p:oleObj>
              </mc:Choice>
              <mc:Fallback>
                <p:oleObj name="" r:id="rId17" imgW="127000" imgH="177165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31095" y="3912870"/>
                        <a:ext cx="336550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59353" y="4436110"/>
          <a:ext cx="639445" cy="34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241300" imgH="177165" progId="Equation.KSEE3">
                  <p:embed/>
                </p:oleObj>
              </mc:Choice>
              <mc:Fallback>
                <p:oleObj name="" r:id="rId19" imgW="241300" imgH="177165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59353" y="4436110"/>
                        <a:ext cx="639445" cy="34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共轭的威力！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利用复数的共轭，我们可以来计算复数的除法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2085" y="3161030"/>
          <a:ext cx="1863090" cy="80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" imgW="876300" imgH="431800" progId="Equation.KSEE3">
                  <p:embed/>
                </p:oleObj>
              </mc:Choice>
              <mc:Fallback>
                <p:oleObj name="" r:id="rId1" imgW="876300" imgH="4318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2085" y="3161030"/>
                        <a:ext cx="1863090" cy="80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复数的运算（极坐标表示）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设复数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极坐标的优势在于复数的乘除：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但它的劣势在于做加减，而在直角坐标下，加减却是很简单的。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1890" y="1825625"/>
          <a:ext cx="573786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2819400" imgH="215900" progId="Equation.KSEE3">
                  <p:embed/>
                </p:oleObj>
              </mc:Choice>
              <mc:Fallback>
                <p:oleObj name="" r:id="rId1" imgW="2819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1890" y="1825625"/>
                        <a:ext cx="5737860" cy="43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8080" y="2912745"/>
          <a:ext cx="549275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2286000" imgH="215900" progId="Equation.KSEE3">
                  <p:embed/>
                </p:oleObj>
              </mc:Choice>
              <mc:Fallback>
                <p:oleObj name="" r:id="rId3" imgW="22860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8080" y="2912745"/>
                        <a:ext cx="549275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8080" y="3588385"/>
          <a:ext cx="4130040" cy="82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2159000" imgH="431800" progId="Equation.KSEE3">
                  <p:embed/>
                </p:oleObj>
              </mc:Choice>
              <mc:Fallback>
                <p:oleObj name="" r:id="rId5" imgW="2159000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8080" y="3588385"/>
                        <a:ext cx="4130040" cy="82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试用极坐标计算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4035" y="1825625"/>
          <a:ext cx="305054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422400" imgH="241300" progId="Equation.KSEE3">
                  <p:embed/>
                </p:oleObj>
              </mc:Choice>
              <mc:Fallback>
                <p:oleObj name="" r:id="rId1" imgW="1422400" imgH="2413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4035" y="1825625"/>
                        <a:ext cx="305054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0805" y="2673350"/>
          <a:ext cx="1546225" cy="9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0700" imgH="431800" progId="Equation.KSEE3">
                  <p:embed/>
                </p:oleObj>
              </mc:Choice>
              <mc:Fallback>
                <p:oleObj name="" r:id="rId3" imgW="520700" imgH="4318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0805" y="2673350"/>
                        <a:ext cx="1546225" cy="981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复数的由来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4000"/>
              <a:t>16世纪意大利米兰学者卡当</a:t>
            </a:r>
            <a:endParaRPr lang="zh-CN" altLang="en-US" sz="4000"/>
          </a:p>
          <a:p>
            <a:r>
              <a:rPr lang="zh-CN" altLang="en-US" sz="4000"/>
              <a:t>法国数学家笛卡尔（1596—1650），</a:t>
            </a:r>
            <a:endParaRPr lang="zh-CN" altLang="en-US" sz="4000"/>
          </a:p>
          <a:p>
            <a:r>
              <a:rPr lang="zh-CN" altLang="en-US" sz="4000"/>
              <a:t>德国数学家莱布尼茨（1646—1716）</a:t>
            </a:r>
            <a:endParaRPr lang="zh-CN" altLang="en-US" sz="4000"/>
          </a:p>
          <a:p>
            <a:r>
              <a:rPr lang="zh-CN" altLang="en-US" sz="4000"/>
              <a:t>瑞士数学大师欧拉（1707—1783</a:t>
            </a:r>
            <a:r>
              <a:rPr lang="en-US" altLang="zh-CN" sz="4000"/>
              <a:t>)</a:t>
            </a:r>
            <a:endParaRPr lang="en-US" altLang="zh-CN" sz="4000"/>
          </a:p>
          <a:p>
            <a:r>
              <a:rPr lang="zh-CN" altLang="en-US" sz="4000">
                <a:sym typeface="+mn-ea"/>
              </a:rPr>
              <a:t>法国数学家棣莫佛（1667—1754）</a:t>
            </a:r>
            <a:endParaRPr lang="en-US" altLang="zh-CN"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复数的应用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/>
              <a:t>系统分析 </a:t>
            </a:r>
            <a:endParaRPr lang="zh-CN" altLang="en-US" sz="4400"/>
          </a:p>
          <a:p>
            <a:r>
              <a:rPr lang="zh-CN" altLang="en-US" sz="4400"/>
              <a:t> </a:t>
            </a:r>
            <a:r>
              <a:rPr lang="zh-CN" altLang="en-US" sz="4400">
                <a:sym typeface="+mn-ea"/>
              </a:rPr>
              <a:t>信号分析</a:t>
            </a:r>
            <a:endParaRPr lang="zh-CN" altLang="en-US" sz="4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棣莫佛公式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利用复数的极坐标的乘法便利，对复数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我们容易得到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求根：若              ，则称       为      的     次根。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62825" y="1825625"/>
          <a:ext cx="282765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31265" imgH="203200" progId="Equation.KSEE3">
                  <p:embed/>
                </p:oleObj>
              </mc:Choice>
              <mc:Fallback>
                <p:oleObj name="" r:id="rId1" imgW="1231265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62825" y="1825625"/>
                        <a:ext cx="282765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0925" y="2292350"/>
          <a:ext cx="363156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62100" imgH="228600" progId="Equation.KSEE3">
                  <p:embed/>
                </p:oleObj>
              </mc:Choice>
              <mc:Fallback>
                <p:oleObj name="" r:id="rId3" imgW="1562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0925" y="2292350"/>
                        <a:ext cx="3631565" cy="53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9835" y="3393440"/>
          <a:ext cx="991235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44500" imgH="203200" progId="Equation.KSEE3">
                  <p:embed/>
                </p:oleObj>
              </mc:Choice>
              <mc:Fallback>
                <p:oleObj name="" r:id="rId5" imgW="4445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9835" y="3393440"/>
                        <a:ext cx="991235" cy="45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03445" y="3458210"/>
          <a:ext cx="35306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52400" imgH="139700" progId="Equation.KSEE3">
                  <p:embed/>
                </p:oleObj>
              </mc:Choice>
              <mc:Fallback>
                <p:oleObj name="" r:id="rId7" imgW="152400" imgH="139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3445" y="3458210"/>
                        <a:ext cx="35306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98160" y="3470910"/>
          <a:ext cx="297815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27000" imgH="127000" progId="Equation.KSEE3">
                  <p:embed/>
                </p:oleObj>
              </mc:Choice>
              <mc:Fallback>
                <p:oleObj name="" r:id="rId9" imgW="127000" imgH="127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98160" y="3470910"/>
                        <a:ext cx="297815" cy="29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7465" y="3458210"/>
          <a:ext cx="284480" cy="31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27000" imgH="139700" progId="Equation.KSEE3">
                  <p:embed/>
                </p:oleObj>
              </mc:Choice>
              <mc:Fallback>
                <p:oleObj name="" r:id="rId11" imgW="127000" imgH="139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87465" y="3458210"/>
                        <a:ext cx="284480" cy="313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宽屏</PresentationFormat>
  <Paragraphs>90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39</vt:i4>
      </vt:variant>
      <vt:variant>
        <vt:lpstr>幻灯片标题</vt:lpstr>
      </vt:variant>
      <vt:variant>
        <vt:i4>12</vt:i4>
      </vt:variant>
    </vt:vector>
  </HeadingPairs>
  <TitlesOfParts>
    <vt:vector size="59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复数与复变函数</vt:lpstr>
      <vt:lpstr>例子</vt:lpstr>
      <vt:lpstr>复数的运算（直角坐标表示）</vt:lpstr>
      <vt:lpstr>共轭的威力！</vt:lpstr>
      <vt:lpstr>复数的运算（极坐标表示）</vt:lpstr>
      <vt:lpstr>练习</vt:lpstr>
      <vt:lpstr>复数的由来</vt:lpstr>
      <vt:lpstr>复数的应用</vt:lpstr>
      <vt:lpstr>棣莫佛公式</vt:lpstr>
      <vt:lpstr>求根方法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33</cp:revision>
  <dcterms:created xsi:type="dcterms:W3CDTF">2015-05-05T08:02:00Z</dcterms:created>
  <dcterms:modified xsi:type="dcterms:W3CDTF">2017-09-14T12:30:07Z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