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8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17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.wmf"/><Relationship Id="rId8" Type="http://schemas.openxmlformats.org/officeDocument/2006/relationships/image" Target="../media/image31.wmf"/><Relationship Id="rId7" Type="http://schemas.openxmlformats.org/officeDocument/2006/relationships/image" Target="../media/image30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0" Type="http://schemas.openxmlformats.org/officeDocument/2006/relationships/image" Target="../media/image33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7" Type="http://schemas.openxmlformats.org/officeDocument/2006/relationships/image" Target="../media/image40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9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6.w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10.wmf"/><Relationship Id="rId1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oleObject" Target="../embeddings/oleObject17.bin"/><Relationship Id="rId7" Type="http://schemas.openxmlformats.org/officeDocument/2006/relationships/oleObject" Target="../embeddings/oleObject16.bin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3.bin"/><Relationship Id="rId20" Type="http://schemas.openxmlformats.org/officeDocument/2006/relationships/vmlDrawing" Target="../drawings/vmlDrawing3.vml"/><Relationship Id="rId2" Type="http://schemas.openxmlformats.org/officeDocument/2006/relationships/image" Target="../media/image12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18.wmf"/><Relationship Id="rId17" Type="http://schemas.openxmlformats.org/officeDocument/2006/relationships/oleObject" Target="../embeddings/oleObject22.bin"/><Relationship Id="rId16" Type="http://schemas.openxmlformats.org/officeDocument/2006/relationships/image" Target="../media/image17.wmf"/><Relationship Id="rId15" Type="http://schemas.openxmlformats.org/officeDocument/2006/relationships/oleObject" Target="../embeddings/oleObject21.bin"/><Relationship Id="rId14" Type="http://schemas.openxmlformats.org/officeDocument/2006/relationships/image" Target="../media/image16.wmf"/><Relationship Id="rId13" Type="http://schemas.openxmlformats.org/officeDocument/2006/relationships/oleObject" Target="../embeddings/oleObject20.bin"/><Relationship Id="rId12" Type="http://schemas.openxmlformats.org/officeDocument/2006/relationships/image" Target="../media/image15.wmf"/><Relationship Id="rId11" Type="http://schemas.openxmlformats.org/officeDocument/2006/relationships/oleObject" Target="../embeddings/oleObject19.bin"/><Relationship Id="rId10" Type="http://schemas.openxmlformats.org/officeDocument/2006/relationships/image" Target="../media/image14.wmf"/><Relationship Id="rId1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wmf"/><Relationship Id="rId8" Type="http://schemas.openxmlformats.org/officeDocument/2006/relationships/oleObject" Target="../embeddings/oleObject27.bin"/><Relationship Id="rId7" Type="http://schemas.openxmlformats.org/officeDocument/2006/relationships/oleObject" Target="../embeddings/oleObject26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19.wmf"/><Relationship Id="rId16" Type="http://schemas.openxmlformats.org/officeDocument/2006/relationships/vmlDrawing" Target="../drawings/vmlDrawing4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3.wmf"/><Relationship Id="rId13" Type="http://schemas.openxmlformats.org/officeDocument/2006/relationships/oleObject" Target="../embeddings/oleObject30.bin"/><Relationship Id="rId12" Type="http://schemas.openxmlformats.org/officeDocument/2006/relationships/image" Target="../media/image22.wmf"/><Relationship Id="rId11" Type="http://schemas.openxmlformats.org/officeDocument/2006/relationships/oleObject" Target="../embeddings/oleObject29.bin"/><Relationship Id="rId10" Type="http://schemas.openxmlformats.org/officeDocument/2006/relationships/oleObject" Target="../embeddings/oleObject28.bin"/><Relationship Id="rId1" Type="http://schemas.openxmlformats.org/officeDocument/2006/relationships/oleObject" Target="../embeddings/oleObject23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32.bin"/><Relationship Id="rId22" Type="http://schemas.openxmlformats.org/officeDocument/2006/relationships/vmlDrawing" Target="../drawings/vmlDrawing5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33.wmf"/><Relationship Id="rId2" Type="http://schemas.openxmlformats.org/officeDocument/2006/relationships/image" Target="../media/image24.wmf"/><Relationship Id="rId19" Type="http://schemas.openxmlformats.org/officeDocument/2006/relationships/oleObject" Target="../embeddings/oleObject40.bin"/><Relationship Id="rId18" Type="http://schemas.openxmlformats.org/officeDocument/2006/relationships/image" Target="../media/image32.wmf"/><Relationship Id="rId17" Type="http://schemas.openxmlformats.org/officeDocument/2006/relationships/oleObject" Target="../embeddings/oleObject39.bin"/><Relationship Id="rId16" Type="http://schemas.openxmlformats.org/officeDocument/2006/relationships/image" Target="../media/image31.wmf"/><Relationship Id="rId15" Type="http://schemas.openxmlformats.org/officeDocument/2006/relationships/oleObject" Target="../embeddings/oleObject38.bin"/><Relationship Id="rId14" Type="http://schemas.openxmlformats.org/officeDocument/2006/relationships/image" Target="../media/image30.wmf"/><Relationship Id="rId13" Type="http://schemas.openxmlformats.org/officeDocument/2006/relationships/oleObject" Target="../embeddings/oleObject37.bin"/><Relationship Id="rId12" Type="http://schemas.openxmlformats.org/officeDocument/2006/relationships/image" Target="../media/image29.wmf"/><Relationship Id="rId11" Type="http://schemas.openxmlformats.org/officeDocument/2006/relationships/oleObject" Target="../embeddings/oleObject36.bin"/><Relationship Id="rId10" Type="http://schemas.openxmlformats.org/officeDocument/2006/relationships/image" Target="../media/image28.wmf"/><Relationship Id="rId1" Type="http://schemas.openxmlformats.org/officeDocument/2006/relationships/oleObject" Target="../embeddings/oleObject3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34.wmf"/><Relationship Id="rId16" Type="http://schemas.openxmlformats.org/officeDocument/2006/relationships/vmlDrawing" Target="../drawings/vmlDrawing6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0.wmf"/><Relationship Id="rId13" Type="http://schemas.openxmlformats.org/officeDocument/2006/relationships/oleObject" Target="../embeddings/oleObject47.bin"/><Relationship Id="rId12" Type="http://schemas.openxmlformats.org/officeDocument/2006/relationships/image" Target="../media/image39.wmf"/><Relationship Id="rId11" Type="http://schemas.openxmlformats.org/officeDocument/2006/relationships/oleObject" Target="../embeddings/oleObject46.bin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41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wmf"/><Relationship Id="rId1" Type="http://schemas.openxmlformats.org/officeDocument/2006/relationships/oleObject" Target="../embeddings/oleObject48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柯西定理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定理</a:t>
            </a:r>
            <a:r>
              <a:rPr lang="en-US" altLang="zh-CN"/>
              <a:t>2.1   </a:t>
            </a:r>
            <a:r>
              <a:rPr lang="zh-CN" altLang="en-US"/>
              <a:t>若      在单连通区域 </a:t>
            </a:r>
            <a:r>
              <a:rPr lang="en-US" altLang="zh-CN"/>
              <a:t>B</a:t>
            </a:r>
            <a:r>
              <a:rPr lang="zh-CN" altLang="en-US"/>
              <a:t> 内解析，则对</a:t>
            </a:r>
            <a:r>
              <a:rPr lang="en-US" altLang="zh-CN"/>
              <a:t>B</a:t>
            </a:r>
            <a:r>
              <a:rPr lang="zh-CN" altLang="en-US"/>
              <a:t> 内任意一条封闭曲线</a:t>
            </a:r>
            <a:r>
              <a:rPr lang="en-US" altLang="zh-CN"/>
              <a:t>C,</a:t>
            </a:r>
            <a:r>
              <a:rPr lang="zh-CN" altLang="en-US"/>
              <a:t>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00B050"/>
                </a:solidFill>
              </a:rPr>
              <a:t>简单证明：</a:t>
            </a:r>
            <a:r>
              <a:rPr lang="zh-CN" altLang="en-US"/>
              <a:t>由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</a:t>
            </a:r>
            <a:r>
              <a:rPr lang="en-US" altLang="zh-CN"/>
              <a:t>C-R</a:t>
            </a:r>
            <a:r>
              <a:rPr lang="zh-CN" altLang="en-US"/>
              <a:t>方程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以及格林公式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03220" y="1918970"/>
          <a:ext cx="479425" cy="347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30200" imgH="203200" progId="Equation.KSEE3">
                  <p:embed/>
                </p:oleObj>
              </mc:Choice>
              <mc:Fallback>
                <p:oleObj name="" r:id="rId1" imgW="3302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03220" y="1918970"/>
                        <a:ext cx="479425" cy="347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78530" y="2717165"/>
          <a:ext cx="193103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838200" imgH="292100" progId="Equation.KSEE3">
                  <p:embed/>
                </p:oleObj>
              </mc:Choice>
              <mc:Fallback>
                <p:oleObj name="" r:id="rId3" imgW="838200" imgH="292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8530" y="2717165"/>
                        <a:ext cx="1931035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82645" y="3718560"/>
          <a:ext cx="4752340" cy="56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2451100" imgH="292100" progId="Equation.KSEE3">
                  <p:embed/>
                </p:oleObj>
              </mc:Choice>
              <mc:Fallback>
                <p:oleObj name="" r:id="rId5" imgW="2451100" imgH="292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82645" y="3718560"/>
                        <a:ext cx="4752340" cy="566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40530" y="4205605"/>
          <a:ext cx="2541905" cy="530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7" imgW="1155700" imgH="241300" progId="Equation.KSEE3">
                  <p:embed/>
                </p:oleObj>
              </mc:Choice>
              <mc:Fallback>
                <p:oleObj name="" r:id="rId7" imgW="1155700" imgH="2413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40530" y="4205605"/>
                        <a:ext cx="2541905" cy="530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62855" y="4736465"/>
          <a:ext cx="3601720" cy="1221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9" imgW="2171700" imgH="736600" progId="Equation.KSEE3">
                  <p:embed/>
                </p:oleObj>
              </mc:Choice>
              <mc:Fallback>
                <p:oleObj name="" r:id="rId9" imgW="2171700" imgH="736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62855" y="4736465"/>
                        <a:ext cx="3601720" cy="1221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路径无关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定理 </a:t>
            </a:r>
            <a:r>
              <a:rPr lang="en-US" altLang="zh-CN"/>
              <a:t>2.2  </a:t>
            </a:r>
            <a:r>
              <a:rPr lang="zh-CN" altLang="en-US"/>
              <a:t>设函数       在单连通区域</a:t>
            </a:r>
            <a:r>
              <a:rPr lang="en-US" altLang="zh-CN"/>
              <a:t>B</a:t>
            </a:r>
            <a:r>
              <a:rPr lang="zh-CN" altLang="en-US"/>
              <a:t>内解析，   与     为</a:t>
            </a:r>
            <a:r>
              <a:rPr lang="en-US" altLang="zh-CN"/>
              <a:t>B</a:t>
            </a:r>
            <a:r>
              <a:rPr lang="zh-CN" altLang="en-US"/>
              <a:t>内任意两点，      与      为连接 此两点的完全包含区域</a:t>
            </a:r>
            <a:r>
              <a:rPr lang="en-US" altLang="zh-CN"/>
              <a:t>B</a:t>
            </a:r>
            <a:r>
              <a:rPr lang="zh-CN" altLang="en-US"/>
              <a:t>内的</a:t>
            </a:r>
            <a:r>
              <a:rPr lang="zh-CN" altLang="en-US">
                <a:sym typeface="+mn-ea"/>
              </a:rPr>
              <a:t>两条</a:t>
            </a:r>
            <a:r>
              <a:rPr lang="zh-CN" altLang="en-US"/>
              <a:t>路径，则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01085" y="1825625"/>
          <a:ext cx="522605" cy="41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330200" imgH="203200" progId="Equation.KSEE3">
                  <p:embed/>
                </p:oleObj>
              </mc:Choice>
              <mc:Fallback>
                <p:oleObj name="" r:id="rId1" imgW="330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01085" y="1825625"/>
                        <a:ext cx="522605" cy="415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03515" y="1764030"/>
          <a:ext cx="389255" cy="539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165100" imgH="228600" progId="Equation.KSEE3">
                  <p:embed/>
                </p:oleObj>
              </mc:Choice>
              <mc:Fallback>
                <p:oleObj name="" r:id="rId3" imgW="1651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03515" y="1764030"/>
                        <a:ext cx="389255" cy="539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33765" y="1763395"/>
          <a:ext cx="36322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152400" imgH="215900" progId="Equation.KSEE3">
                  <p:embed/>
                </p:oleObj>
              </mc:Choice>
              <mc:Fallback>
                <p:oleObj name="" r:id="rId5" imgW="152400" imgH="2159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33765" y="1763395"/>
                        <a:ext cx="36322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79930" y="2240915"/>
          <a:ext cx="321310" cy="391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7" imgW="177165" imgH="215900" progId="Equation.KSEE3">
                  <p:embed/>
                </p:oleObj>
              </mc:Choice>
              <mc:Fallback>
                <p:oleObj name="" r:id="rId7" imgW="177165" imgH="2159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79930" y="2240915"/>
                        <a:ext cx="321310" cy="391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16860" y="2240915"/>
          <a:ext cx="344805" cy="391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9" imgW="190500" imgH="215900" progId="Equation.KSEE3">
                  <p:embed/>
                </p:oleObj>
              </mc:Choice>
              <mc:Fallback>
                <p:oleObj name="" r:id="rId9" imgW="190500" imgH="2159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16860" y="2240915"/>
                        <a:ext cx="344805" cy="391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28315" y="3053080"/>
          <a:ext cx="2903855" cy="658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11" imgW="1397000" imgH="316865" progId="Equation.KSEE3">
                  <p:embed/>
                </p:oleObj>
              </mc:Choice>
              <mc:Fallback>
                <p:oleObj name="" r:id="rId11" imgW="1397000" imgH="316865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28315" y="3053080"/>
                        <a:ext cx="2903855" cy="658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复合闭路定理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/>
              <a:t>柯西积分定理的多连通情形</a:t>
            </a:r>
            <a:endParaRPr lang="zh-CN" altLang="zh-CN"/>
          </a:p>
          <a:p>
            <a:r>
              <a:rPr lang="zh-CN" altLang="zh-CN"/>
              <a:t>复合闭路：设   </a:t>
            </a:r>
            <a:r>
              <a:rPr lang="zh-CN" altLang="en-US"/>
              <a:t>为一条正向简单闭曲线，                 是在    内部的正向简单闭曲线，                     之间互不包含也互不相交。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由    及                    围成一个多连通区域，同时这些曲线组合    规定一个方向：沿着这些曲线前进时多连通区域在左边。如图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                                                   </a:t>
            </a:r>
            <a:r>
              <a:rPr lang="zh-CN" altLang="en-US">
                <a:solidFill>
                  <a:srgbClr val="FF0000"/>
                </a:solidFill>
              </a:rPr>
              <a:t>一般地规定逆时针方向为单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                                                                         条曲线的正方向，因此</a:t>
            </a:r>
            <a:r>
              <a:rPr lang="zh-CN" altLang="en-US"/>
              <a:t>                                 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68345" y="2379980"/>
          <a:ext cx="281940" cy="341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52400" imgH="177165" progId="Equation.KSEE3">
                  <p:embed/>
                </p:oleObj>
              </mc:Choice>
              <mc:Fallback>
                <p:oleObj name="" r:id="rId1" imgW="1524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68345" y="2379980"/>
                        <a:ext cx="281940" cy="341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82180" y="2331720"/>
          <a:ext cx="1559560" cy="438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812800" imgH="228600" progId="Equation.KSEE3">
                  <p:embed/>
                </p:oleObj>
              </mc:Choice>
              <mc:Fallback>
                <p:oleObj name="" r:id="rId3" imgW="8128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2180" y="2331720"/>
                        <a:ext cx="1559560" cy="438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55480" y="2380615"/>
          <a:ext cx="281940" cy="341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152400" imgH="177165" progId="Equation.KSEE3">
                  <p:embed/>
                </p:oleObj>
              </mc:Choice>
              <mc:Fallback>
                <p:oleObj name="" r:id="rId5" imgW="1524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555480" y="2380615"/>
                        <a:ext cx="281940" cy="341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86530" y="2722245"/>
          <a:ext cx="1559560" cy="438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6" imgW="812800" imgH="228600" progId="Equation.KSEE3">
                  <p:embed/>
                </p:oleObj>
              </mc:Choice>
              <mc:Fallback>
                <p:oleObj name="" r:id="rId6" imgW="8128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6530" y="2722245"/>
                        <a:ext cx="1559560" cy="438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90725" y="3258185"/>
          <a:ext cx="1559560" cy="438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7" imgW="812800" imgH="228600" progId="Equation.KSEE3">
                  <p:embed/>
                </p:oleObj>
              </mc:Choice>
              <mc:Fallback>
                <p:oleObj name="" r:id="rId7" imgW="8128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0725" y="3258185"/>
                        <a:ext cx="1559560" cy="438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02385" y="3258185"/>
          <a:ext cx="281940" cy="341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8" imgW="152400" imgH="177165" progId="Equation.KSEE3">
                  <p:embed/>
                </p:oleObj>
              </mc:Choice>
              <mc:Fallback>
                <p:oleObj name="" r:id="rId8" imgW="1524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02385" y="3258185"/>
                        <a:ext cx="281940" cy="341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任意多边形 13"/>
          <p:cNvSpPr/>
          <p:nvPr/>
        </p:nvSpPr>
        <p:spPr>
          <a:xfrm>
            <a:off x="2681605" y="4298950"/>
            <a:ext cx="3769995" cy="2200910"/>
          </a:xfrm>
          <a:custGeom>
            <a:avLst/>
            <a:gdLst>
              <a:gd name="connisteX0" fmla="*/ 332063 w 3900392"/>
              <a:gd name="connsiteY0" fmla="*/ 848546 h 1991297"/>
              <a:gd name="connisteX1" fmla="*/ 1306153 w 3900392"/>
              <a:gd name="connsiteY1" fmla="*/ 204021 h 1991297"/>
              <a:gd name="connisteX2" fmla="*/ 3596598 w 3900392"/>
              <a:gd name="connsiteY2" fmla="*/ 177351 h 1991297"/>
              <a:gd name="connisteX3" fmla="*/ 3385778 w 3900392"/>
              <a:gd name="connsiteY3" fmla="*/ 1914711 h 1991297"/>
              <a:gd name="connisteX4" fmla="*/ 253323 w 3900392"/>
              <a:gd name="connsiteY4" fmla="*/ 1480371 h 1991297"/>
              <a:gd name="connisteX5" fmla="*/ 384768 w 3900392"/>
              <a:gd name="connsiteY5" fmla="*/ 783141 h 19912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3900392" h="1991298">
                <a:moveTo>
                  <a:pt x="332063" y="848546"/>
                </a:moveTo>
                <a:cubicBezTo>
                  <a:pt x="481288" y="720276"/>
                  <a:pt x="653373" y="338006"/>
                  <a:pt x="1306153" y="204021"/>
                </a:cubicBezTo>
                <a:cubicBezTo>
                  <a:pt x="1958933" y="70036"/>
                  <a:pt x="3180673" y="-164914"/>
                  <a:pt x="3596598" y="177351"/>
                </a:cubicBezTo>
                <a:cubicBezTo>
                  <a:pt x="4012523" y="519616"/>
                  <a:pt x="4054433" y="1654361"/>
                  <a:pt x="3385778" y="1914711"/>
                </a:cubicBezTo>
                <a:cubicBezTo>
                  <a:pt x="2717123" y="2175061"/>
                  <a:pt x="853398" y="1706431"/>
                  <a:pt x="253323" y="1480371"/>
                </a:cubicBezTo>
                <a:cubicBezTo>
                  <a:pt x="-346752" y="1254311"/>
                  <a:pt x="295868" y="913951"/>
                  <a:pt x="384768" y="783141"/>
                </a:cubicBezTo>
              </a:path>
            </a:pathLst>
          </a:cu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3580130" y="5043170"/>
            <a:ext cx="936625" cy="963295"/>
          </a:xfrm>
          <a:custGeom>
            <a:avLst/>
            <a:gdLst>
              <a:gd name="connisteX0" fmla="*/ 1182 w 529007"/>
              <a:gd name="connsiteY0" fmla="*/ 300283 h 529279"/>
              <a:gd name="connisteX1" fmla="*/ 238037 w 529007"/>
              <a:gd name="connsiteY1" fmla="*/ 10723 h 529279"/>
              <a:gd name="connisteX2" fmla="*/ 527597 w 529007"/>
              <a:gd name="connsiteY2" fmla="*/ 129468 h 529279"/>
              <a:gd name="connisteX3" fmla="*/ 316777 w 529007"/>
              <a:gd name="connsiteY3" fmla="*/ 524438 h 529279"/>
              <a:gd name="connisteX4" fmla="*/ 1182 w 529007"/>
              <a:gd name="connsiteY4" fmla="*/ 300283 h 52927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29007" h="529280">
                <a:moveTo>
                  <a:pt x="1183" y="300284"/>
                </a:moveTo>
                <a:cubicBezTo>
                  <a:pt x="-14692" y="197414"/>
                  <a:pt x="132628" y="45014"/>
                  <a:pt x="238038" y="10724"/>
                </a:cubicBezTo>
                <a:cubicBezTo>
                  <a:pt x="343448" y="-23566"/>
                  <a:pt x="511723" y="26599"/>
                  <a:pt x="527598" y="129469"/>
                </a:cubicBezTo>
                <a:cubicBezTo>
                  <a:pt x="543473" y="232339"/>
                  <a:pt x="422188" y="490149"/>
                  <a:pt x="316778" y="524439"/>
                </a:cubicBezTo>
                <a:cubicBezTo>
                  <a:pt x="211368" y="558729"/>
                  <a:pt x="17058" y="403154"/>
                  <a:pt x="1183" y="30028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4825365" y="5122545"/>
            <a:ext cx="1042035" cy="883920"/>
          </a:xfrm>
          <a:custGeom>
            <a:avLst/>
            <a:gdLst>
              <a:gd name="connisteX0" fmla="*/ 1182 w 529007"/>
              <a:gd name="connsiteY0" fmla="*/ 300283 h 529279"/>
              <a:gd name="connisteX1" fmla="*/ 238037 w 529007"/>
              <a:gd name="connsiteY1" fmla="*/ 10723 h 529279"/>
              <a:gd name="connisteX2" fmla="*/ 527597 w 529007"/>
              <a:gd name="connsiteY2" fmla="*/ 129468 h 529279"/>
              <a:gd name="connisteX3" fmla="*/ 316777 w 529007"/>
              <a:gd name="connsiteY3" fmla="*/ 524438 h 529279"/>
              <a:gd name="connisteX4" fmla="*/ 1182 w 529007"/>
              <a:gd name="connsiteY4" fmla="*/ 300283 h 52927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29007" h="529280">
                <a:moveTo>
                  <a:pt x="1183" y="300284"/>
                </a:moveTo>
                <a:cubicBezTo>
                  <a:pt x="-14692" y="197414"/>
                  <a:pt x="132628" y="45014"/>
                  <a:pt x="238038" y="10724"/>
                </a:cubicBezTo>
                <a:cubicBezTo>
                  <a:pt x="343448" y="-23566"/>
                  <a:pt x="511723" y="26599"/>
                  <a:pt x="527598" y="129469"/>
                </a:cubicBezTo>
                <a:cubicBezTo>
                  <a:pt x="543473" y="232339"/>
                  <a:pt x="422188" y="490149"/>
                  <a:pt x="316778" y="524439"/>
                </a:cubicBezTo>
                <a:cubicBezTo>
                  <a:pt x="211368" y="558729"/>
                  <a:pt x="17058" y="403154"/>
                  <a:pt x="1183" y="30028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3159760" y="4856480"/>
            <a:ext cx="132080" cy="15811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4702810" y="4316730"/>
            <a:ext cx="247650" cy="2667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6450965" y="5122545"/>
            <a:ext cx="635" cy="28702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5202555" y="6499860"/>
            <a:ext cx="287020" cy="1714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3659505" y="5122545"/>
            <a:ext cx="241300" cy="22606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4384675" y="5580380"/>
            <a:ext cx="91440" cy="20637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5674360" y="5628640"/>
            <a:ext cx="113665" cy="20193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4825365" y="5253355"/>
            <a:ext cx="214630" cy="2921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89530" y="4725035"/>
          <a:ext cx="362585" cy="42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9" imgW="152400" imgH="177165" progId="Equation.KSEE3">
                  <p:embed/>
                </p:oleObj>
              </mc:Choice>
              <mc:Fallback>
                <p:oleObj name="" r:id="rId9" imgW="152400" imgH="177165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89530" y="4725035"/>
                        <a:ext cx="362585" cy="421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41470" y="4732020"/>
          <a:ext cx="334645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11" imgW="177165" imgH="215900" progId="Equation.KSEE3">
                  <p:embed/>
                </p:oleObj>
              </mc:Choice>
              <mc:Fallback>
                <p:oleObj name="" r:id="rId11" imgW="177165" imgH="2159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41470" y="4732020"/>
                        <a:ext cx="334645" cy="407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28260" y="4730115"/>
          <a:ext cx="36131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3" imgW="190500" imgH="215900" progId="Equation.KSEE3">
                  <p:embed/>
                </p:oleObj>
              </mc:Choice>
              <mc:Fallback>
                <p:oleObj name="" r:id="rId13" imgW="1905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28260" y="4730115"/>
                        <a:ext cx="361315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59040" y="5628640"/>
          <a:ext cx="282130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5" imgW="1600200" imgH="241300" progId="Equation.KSEE3">
                  <p:embed/>
                </p:oleObj>
              </mc:Choice>
              <mc:Fallback>
                <p:oleObj name="" r:id="rId15" imgW="1600200" imgH="2413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559040" y="5628640"/>
                        <a:ext cx="2821305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47288" y="3333750"/>
          <a:ext cx="332740" cy="36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7" imgW="139700" imgH="152400" progId="Equation.KSEE3">
                  <p:embed/>
                </p:oleObj>
              </mc:Choice>
              <mc:Fallback>
                <p:oleObj name="" r:id="rId17" imgW="139700" imgH="1524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047288" y="3333750"/>
                        <a:ext cx="332740" cy="363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复合闭路定理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定理</a:t>
            </a:r>
            <a:r>
              <a:rPr lang="en-US" altLang="zh-CN"/>
              <a:t>2.3 </a:t>
            </a:r>
            <a:r>
              <a:rPr lang="zh-CN" altLang="en-US"/>
              <a:t>设        在多连通区域     内解析，                                   是    内的一个复合闭路，且     所围成的区域完全含于     ，则有</a:t>
            </a:r>
            <a:endParaRPr lang="zh-CN" altLang="en-US"/>
          </a:p>
          <a:p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                   </a:t>
            </a:r>
            <a:r>
              <a:rPr lang="zh-CN" altLang="en-US"/>
              <a:t>或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注：这个定理用一句话来概括是，外包围曲线的积分等于被包围的所有曲线积分之和。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97810" y="1824990"/>
          <a:ext cx="567055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330200" imgH="203200" progId="Equation.KSEE3">
                  <p:embed/>
                </p:oleObj>
              </mc:Choice>
              <mc:Fallback>
                <p:oleObj name="" r:id="rId1" imgW="330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97810" y="1824990"/>
                        <a:ext cx="567055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66410" y="1825625"/>
          <a:ext cx="269875" cy="34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165100" imgH="165100" progId="Equation.KSEE3">
                  <p:embed/>
                </p:oleObj>
              </mc:Choice>
              <mc:Fallback>
                <p:oleObj name="" r:id="rId3" imgW="165100" imgH="1651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66410" y="1825625"/>
                        <a:ext cx="269875" cy="348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34885" y="1828800"/>
          <a:ext cx="282130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5" imgW="1600200" imgH="241300" progId="Equation.KSEE3">
                  <p:embed/>
                </p:oleObj>
              </mc:Choice>
              <mc:Fallback>
                <p:oleObj name="" r:id="rId5" imgW="1600200" imgH="2413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34885" y="1828800"/>
                        <a:ext cx="2821305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524490" y="1824990"/>
          <a:ext cx="269875" cy="34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165100" imgH="165100" progId="Equation.KSEE3">
                  <p:embed/>
                </p:oleObj>
              </mc:Choice>
              <mc:Fallback>
                <p:oleObj name="" r:id="rId7" imgW="165100" imgH="1651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24490" y="1824990"/>
                        <a:ext cx="269875" cy="348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20870" y="2254250"/>
          <a:ext cx="3016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8" imgW="139700" imgH="152400" progId="Equation.KSEE3">
                  <p:embed/>
                </p:oleObj>
              </mc:Choice>
              <mc:Fallback>
                <p:oleObj name="" r:id="rId8" imgW="139700" imgH="1524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20870" y="2254250"/>
                        <a:ext cx="301625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52155" y="2235835"/>
          <a:ext cx="269875" cy="34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0" imgW="165100" imgH="165100" progId="Equation.KSEE3">
                  <p:embed/>
                </p:oleObj>
              </mc:Choice>
              <mc:Fallback>
                <p:oleObj name="" r:id="rId10" imgW="165100" imgH="1651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52155" y="2235835"/>
                        <a:ext cx="269875" cy="348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44625" y="3046730"/>
          <a:ext cx="178943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11" imgW="825500" imgH="292100" progId="Equation.KSEE3">
                  <p:embed/>
                </p:oleObj>
              </mc:Choice>
              <mc:Fallback>
                <p:oleObj name="" r:id="rId11" imgW="825500" imgH="2921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44625" y="3046730"/>
                        <a:ext cx="1789430" cy="76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22495" y="2933065"/>
          <a:ext cx="3178175" cy="87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13" imgW="1562100" imgH="431800" progId="Equation.KSEE3">
                  <p:embed/>
                </p:oleObj>
              </mc:Choice>
              <mc:Fallback>
                <p:oleObj name="" r:id="rId13" imgW="1562100" imgH="4318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22495" y="2933065"/>
                        <a:ext cx="3178175" cy="878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例 </a:t>
            </a:r>
            <a:r>
              <a:rPr lang="en-US" altLang="zh-CN"/>
              <a:t>2.1  </a:t>
            </a:r>
            <a:r>
              <a:rPr lang="zh-CN" altLang="en-US"/>
              <a:t>计算                  ，其中    为包含 </a:t>
            </a:r>
            <a:r>
              <a:rPr lang="en-US" altLang="zh-CN"/>
              <a:t>0</a:t>
            </a:r>
            <a:r>
              <a:rPr lang="zh-CN" altLang="en-US"/>
              <a:t>与</a:t>
            </a:r>
            <a:r>
              <a:rPr lang="en-US" altLang="zh-CN"/>
              <a:t>1</a:t>
            </a:r>
            <a:r>
              <a:rPr lang="zh-CN" altLang="en-US"/>
              <a:t>的正向简单闭曲线。         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54015" y="1904365"/>
          <a:ext cx="280035" cy="326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52400" imgH="177165" progId="Equation.KSEE3">
                  <p:embed/>
                </p:oleObj>
              </mc:Choice>
              <mc:Fallback>
                <p:oleObj name="" r:id="rId1" imgW="152400" imgH="177165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54015" y="1904365"/>
                        <a:ext cx="280035" cy="326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75610" y="1679575"/>
          <a:ext cx="1349375" cy="775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685800" imgH="393700" progId="Equation.KSEE3">
                  <p:embed/>
                </p:oleObj>
              </mc:Choice>
              <mc:Fallback>
                <p:oleObj name="" r:id="rId3" imgW="685800" imgH="3937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5610" y="1679575"/>
                        <a:ext cx="1349375" cy="775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任意多边形 7"/>
          <p:cNvSpPr/>
          <p:nvPr/>
        </p:nvSpPr>
        <p:spPr>
          <a:xfrm>
            <a:off x="4892040" y="3001645"/>
            <a:ext cx="3928745" cy="3175635"/>
          </a:xfrm>
          <a:custGeom>
            <a:avLst/>
            <a:gdLst>
              <a:gd name="connisteX0" fmla="*/ 3668 w 3928956"/>
              <a:gd name="connsiteY0" fmla="*/ 1686912 h 3175846"/>
              <a:gd name="connisteX1" fmla="*/ 3668 w 3928956"/>
              <a:gd name="connsiteY1" fmla="*/ 1594837 h 3175846"/>
              <a:gd name="connisteX2" fmla="*/ 3668 w 3928956"/>
              <a:gd name="connsiteY2" fmla="*/ 1516097 h 3175846"/>
              <a:gd name="connisteX3" fmla="*/ 3668 w 3928956"/>
              <a:gd name="connsiteY3" fmla="*/ 1437357 h 3175846"/>
              <a:gd name="connisteX4" fmla="*/ 3668 w 3928956"/>
              <a:gd name="connsiteY4" fmla="*/ 1357982 h 3175846"/>
              <a:gd name="connisteX5" fmla="*/ 3668 w 3928956"/>
              <a:gd name="connsiteY5" fmla="*/ 1279242 h 3175846"/>
              <a:gd name="connisteX6" fmla="*/ 3668 w 3928956"/>
              <a:gd name="connsiteY6" fmla="*/ 1199867 h 3175846"/>
              <a:gd name="connisteX7" fmla="*/ 3668 w 3928956"/>
              <a:gd name="connsiteY7" fmla="*/ 1121127 h 3175846"/>
              <a:gd name="connisteX8" fmla="*/ 3668 w 3928956"/>
              <a:gd name="connsiteY8" fmla="*/ 1042387 h 3175846"/>
              <a:gd name="connisteX9" fmla="*/ 3668 w 3928956"/>
              <a:gd name="connsiteY9" fmla="*/ 963012 h 3175846"/>
              <a:gd name="connisteX10" fmla="*/ 3668 w 3928956"/>
              <a:gd name="connsiteY10" fmla="*/ 897607 h 3175846"/>
              <a:gd name="connisteX11" fmla="*/ 43673 w 3928956"/>
              <a:gd name="connsiteY11" fmla="*/ 818232 h 3175846"/>
              <a:gd name="connisteX12" fmla="*/ 69708 w 3928956"/>
              <a:gd name="connsiteY12" fmla="*/ 739492 h 3175846"/>
              <a:gd name="connisteX13" fmla="*/ 95743 w 3928956"/>
              <a:gd name="connsiteY13" fmla="*/ 673452 h 3175846"/>
              <a:gd name="connisteX14" fmla="*/ 161783 w 3928956"/>
              <a:gd name="connsiteY14" fmla="*/ 581377 h 3175846"/>
              <a:gd name="connisteX15" fmla="*/ 201153 w 3928956"/>
              <a:gd name="connsiteY15" fmla="*/ 515337 h 3175846"/>
              <a:gd name="connisteX16" fmla="*/ 267193 w 3928956"/>
              <a:gd name="connsiteY16" fmla="*/ 436597 h 3175846"/>
              <a:gd name="connisteX17" fmla="*/ 345933 w 3928956"/>
              <a:gd name="connsiteY17" fmla="*/ 357857 h 3175846"/>
              <a:gd name="connisteX18" fmla="*/ 438008 w 3928956"/>
              <a:gd name="connsiteY18" fmla="*/ 278482 h 3175846"/>
              <a:gd name="connisteX19" fmla="*/ 517383 w 3928956"/>
              <a:gd name="connsiteY19" fmla="*/ 225777 h 3175846"/>
              <a:gd name="connisteX20" fmla="*/ 582788 w 3928956"/>
              <a:gd name="connsiteY20" fmla="*/ 186407 h 3175846"/>
              <a:gd name="connisteX21" fmla="*/ 648828 w 3928956"/>
              <a:gd name="connsiteY21" fmla="*/ 147037 h 3175846"/>
              <a:gd name="connisteX22" fmla="*/ 714868 w 3928956"/>
              <a:gd name="connsiteY22" fmla="*/ 133702 h 3175846"/>
              <a:gd name="connisteX23" fmla="*/ 780273 w 3928956"/>
              <a:gd name="connsiteY23" fmla="*/ 94332 h 3175846"/>
              <a:gd name="connisteX24" fmla="*/ 859648 w 3928956"/>
              <a:gd name="connsiteY24" fmla="*/ 68297 h 3175846"/>
              <a:gd name="connisteX25" fmla="*/ 951723 w 3928956"/>
              <a:gd name="connsiteY25" fmla="*/ 41627 h 3175846"/>
              <a:gd name="connisteX26" fmla="*/ 1017128 w 3928956"/>
              <a:gd name="connsiteY26" fmla="*/ 28927 h 3175846"/>
              <a:gd name="connisteX27" fmla="*/ 1109838 w 3928956"/>
              <a:gd name="connsiteY27" fmla="*/ 2257 h 3175846"/>
              <a:gd name="connisteX28" fmla="*/ 1188578 w 3928956"/>
              <a:gd name="connsiteY28" fmla="*/ 2257 h 3175846"/>
              <a:gd name="connisteX29" fmla="*/ 1254618 w 3928956"/>
              <a:gd name="connsiteY29" fmla="*/ 2257 h 3175846"/>
              <a:gd name="connisteX30" fmla="*/ 1346693 w 3928956"/>
              <a:gd name="connsiteY30" fmla="*/ 2257 h 3175846"/>
              <a:gd name="connisteX31" fmla="*/ 1425433 w 3928956"/>
              <a:gd name="connsiteY31" fmla="*/ 2257 h 3175846"/>
              <a:gd name="connisteX32" fmla="*/ 1517508 w 3928956"/>
              <a:gd name="connsiteY32" fmla="*/ 2257 h 3175846"/>
              <a:gd name="connisteX33" fmla="*/ 1622918 w 3928956"/>
              <a:gd name="connsiteY33" fmla="*/ 2257 h 3175846"/>
              <a:gd name="connisteX34" fmla="*/ 1741663 w 3928956"/>
              <a:gd name="connsiteY34" fmla="*/ 2257 h 3175846"/>
              <a:gd name="connisteX35" fmla="*/ 1807068 w 3928956"/>
              <a:gd name="connsiteY35" fmla="*/ 2257 h 3175846"/>
              <a:gd name="connisteX36" fmla="*/ 1886443 w 3928956"/>
              <a:gd name="connsiteY36" fmla="*/ 2257 h 3175846"/>
              <a:gd name="connisteX37" fmla="*/ 1991218 w 3928956"/>
              <a:gd name="connsiteY37" fmla="*/ 2257 h 3175846"/>
              <a:gd name="connisteX38" fmla="*/ 2109963 w 3928956"/>
              <a:gd name="connsiteY38" fmla="*/ 2257 h 3175846"/>
              <a:gd name="connisteX39" fmla="*/ 2215373 w 3928956"/>
              <a:gd name="connsiteY39" fmla="*/ 2257 h 3175846"/>
              <a:gd name="connisteX40" fmla="*/ 2280778 w 3928956"/>
              <a:gd name="connsiteY40" fmla="*/ 2257 h 3175846"/>
              <a:gd name="connisteX41" fmla="*/ 2360153 w 3928956"/>
              <a:gd name="connsiteY41" fmla="*/ 2257 h 3175846"/>
              <a:gd name="connisteX42" fmla="*/ 2438893 w 3928956"/>
              <a:gd name="connsiteY42" fmla="*/ 15592 h 3175846"/>
              <a:gd name="connisteX43" fmla="*/ 2544303 w 3928956"/>
              <a:gd name="connsiteY43" fmla="*/ 41627 h 3175846"/>
              <a:gd name="connisteX44" fmla="*/ 2663048 w 3928956"/>
              <a:gd name="connsiteY44" fmla="*/ 68297 h 3175846"/>
              <a:gd name="connisteX45" fmla="*/ 2767823 w 3928956"/>
              <a:gd name="connsiteY45" fmla="*/ 121002 h 3175846"/>
              <a:gd name="connisteX46" fmla="*/ 2847198 w 3928956"/>
              <a:gd name="connsiteY46" fmla="*/ 147037 h 3175846"/>
              <a:gd name="connisteX47" fmla="*/ 2913238 w 3928956"/>
              <a:gd name="connsiteY47" fmla="*/ 173707 h 3175846"/>
              <a:gd name="connisteX48" fmla="*/ 2978643 w 3928956"/>
              <a:gd name="connsiteY48" fmla="*/ 199742 h 3175846"/>
              <a:gd name="connisteX49" fmla="*/ 3058018 w 3928956"/>
              <a:gd name="connsiteY49" fmla="*/ 225777 h 3175846"/>
              <a:gd name="connisteX50" fmla="*/ 3136758 w 3928956"/>
              <a:gd name="connsiteY50" fmla="*/ 291817 h 3175846"/>
              <a:gd name="connisteX51" fmla="*/ 3215498 w 3928956"/>
              <a:gd name="connsiteY51" fmla="*/ 344522 h 3175846"/>
              <a:gd name="connisteX52" fmla="*/ 3294873 w 3928956"/>
              <a:gd name="connsiteY52" fmla="*/ 410562 h 3175846"/>
              <a:gd name="connisteX53" fmla="*/ 3347578 w 3928956"/>
              <a:gd name="connsiteY53" fmla="*/ 475967 h 3175846"/>
              <a:gd name="connisteX54" fmla="*/ 3412983 w 3928956"/>
              <a:gd name="connsiteY54" fmla="*/ 542007 h 3175846"/>
              <a:gd name="connisteX55" fmla="*/ 3452353 w 3928956"/>
              <a:gd name="connsiteY55" fmla="*/ 620747 h 3175846"/>
              <a:gd name="connisteX56" fmla="*/ 3518393 w 3928956"/>
              <a:gd name="connsiteY56" fmla="*/ 712822 h 3175846"/>
              <a:gd name="connisteX57" fmla="*/ 3584433 w 3928956"/>
              <a:gd name="connsiteY57" fmla="*/ 805532 h 3175846"/>
              <a:gd name="connisteX58" fmla="*/ 3623803 w 3928956"/>
              <a:gd name="connsiteY58" fmla="*/ 897607 h 3175846"/>
              <a:gd name="connisteX59" fmla="*/ 3663173 w 3928956"/>
              <a:gd name="connsiteY59" fmla="*/ 963012 h 3175846"/>
              <a:gd name="connisteX60" fmla="*/ 3715878 w 3928956"/>
              <a:gd name="connsiteY60" fmla="*/ 1081757 h 3175846"/>
              <a:gd name="connisteX61" fmla="*/ 3741913 w 3928956"/>
              <a:gd name="connsiteY61" fmla="*/ 1147162 h 3175846"/>
              <a:gd name="connisteX62" fmla="*/ 3781918 w 3928956"/>
              <a:gd name="connsiteY62" fmla="*/ 1265907 h 3175846"/>
              <a:gd name="connisteX63" fmla="*/ 3834623 w 3928956"/>
              <a:gd name="connsiteY63" fmla="*/ 1397352 h 3175846"/>
              <a:gd name="connisteX64" fmla="*/ 3860658 w 3928956"/>
              <a:gd name="connsiteY64" fmla="*/ 1463392 h 3175846"/>
              <a:gd name="connisteX65" fmla="*/ 3886693 w 3928956"/>
              <a:gd name="connsiteY65" fmla="*/ 1568802 h 3175846"/>
              <a:gd name="connisteX66" fmla="*/ 3900028 w 3928956"/>
              <a:gd name="connsiteY66" fmla="*/ 1674212 h 3175846"/>
              <a:gd name="connisteX67" fmla="*/ 3926698 w 3928956"/>
              <a:gd name="connsiteY67" fmla="*/ 1779622 h 3175846"/>
              <a:gd name="connisteX68" fmla="*/ 3926698 w 3928956"/>
              <a:gd name="connsiteY68" fmla="*/ 1871697 h 3175846"/>
              <a:gd name="connisteX69" fmla="*/ 3926698 w 3928956"/>
              <a:gd name="connsiteY69" fmla="*/ 1963772 h 3175846"/>
              <a:gd name="connisteX70" fmla="*/ 3926698 w 3928956"/>
              <a:gd name="connsiteY70" fmla="*/ 2029177 h 3175846"/>
              <a:gd name="connisteX71" fmla="*/ 3926698 w 3928956"/>
              <a:gd name="connsiteY71" fmla="*/ 2108552 h 3175846"/>
              <a:gd name="connisteX72" fmla="*/ 3926698 w 3928956"/>
              <a:gd name="connsiteY72" fmla="*/ 2187292 h 3175846"/>
              <a:gd name="connisteX73" fmla="*/ 3926698 w 3928956"/>
              <a:gd name="connsiteY73" fmla="*/ 2266032 h 3175846"/>
              <a:gd name="connisteX74" fmla="*/ 3913363 w 3928956"/>
              <a:gd name="connsiteY74" fmla="*/ 2345407 h 3175846"/>
              <a:gd name="connisteX75" fmla="*/ 3886693 w 3928956"/>
              <a:gd name="connsiteY75" fmla="*/ 2411447 h 3175846"/>
              <a:gd name="connisteX76" fmla="*/ 3860658 w 3928956"/>
              <a:gd name="connsiteY76" fmla="*/ 2490187 h 3175846"/>
              <a:gd name="connisteX77" fmla="*/ 3821288 w 3928956"/>
              <a:gd name="connsiteY77" fmla="*/ 2556227 h 3175846"/>
              <a:gd name="connisteX78" fmla="*/ 3781918 w 3928956"/>
              <a:gd name="connsiteY78" fmla="*/ 2621632 h 3175846"/>
              <a:gd name="connisteX79" fmla="*/ 3715878 w 3928956"/>
              <a:gd name="connsiteY79" fmla="*/ 2687672 h 3175846"/>
              <a:gd name="connisteX80" fmla="*/ 3649838 w 3928956"/>
              <a:gd name="connsiteY80" fmla="*/ 2753077 h 3175846"/>
              <a:gd name="connisteX81" fmla="*/ 3584433 w 3928956"/>
              <a:gd name="connsiteY81" fmla="*/ 2793082 h 3175846"/>
              <a:gd name="connisteX82" fmla="*/ 3505058 w 3928956"/>
              <a:gd name="connsiteY82" fmla="*/ 2832452 h 3175846"/>
              <a:gd name="connisteX83" fmla="*/ 3439653 w 3928956"/>
              <a:gd name="connsiteY83" fmla="*/ 2858487 h 3175846"/>
              <a:gd name="connisteX84" fmla="*/ 3347578 w 3928956"/>
              <a:gd name="connsiteY84" fmla="*/ 2911192 h 3175846"/>
              <a:gd name="connisteX85" fmla="*/ 3254868 w 3928956"/>
              <a:gd name="connsiteY85" fmla="*/ 2937862 h 3175846"/>
              <a:gd name="connisteX86" fmla="*/ 3162793 w 3928956"/>
              <a:gd name="connsiteY86" fmla="*/ 2977232 h 3175846"/>
              <a:gd name="connisteX87" fmla="*/ 3070718 w 3928956"/>
              <a:gd name="connsiteY87" fmla="*/ 3003267 h 3175846"/>
              <a:gd name="connisteX88" fmla="*/ 2978643 w 3928956"/>
              <a:gd name="connsiteY88" fmla="*/ 3029937 h 3175846"/>
              <a:gd name="connisteX89" fmla="*/ 2886568 w 3928956"/>
              <a:gd name="connsiteY89" fmla="*/ 3055972 h 3175846"/>
              <a:gd name="connisteX90" fmla="*/ 2807828 w 3928956"/>
              <a:gd name="connsiteY90" fmla="*/ 3082642 h 3175846"/>
              <a:gd name="connisteX91" fmla="*/ 2728453 w 3928956"/>
              <a:gd name="connsiteY91" fmla="*/ 3095342 h 3175846"/>
              <a:gd name="connisteX92" fmla="*/ 2649713 w 3928956"/>
              <a:gd name="connsiteY92" fmla="*/ 3122012 h 3175846"/>
              <a:gd name="connisteX93" fmla="*/ 2557638 w 3928956"/>
              <a:gd name="connsiteY93" fmla="*/ 3135347 h 3175846"/>
              <a:gd name="connisteX94" fmla="*/ 2478263 w 3928956"/>
              <a:gd name="connsiteY94" fmla="*/ 3148047 h 3175846"/>
              <a:gd name="connisteX95" fmla="*/ 2412858 w 3928956"/>
              <a:gd name="connsiteY95" fmla="*/ 3161382 h 3175846"/>
              <a:gd name="connisteX96" fmla="*/ 2333483 w 3928956"/>
              <a:gd name="connsiteY96" fmla="*/ 3161382 h 3175846"/>
              <a:gd name="connisteX97" fmla="*/ 2254743 w 3928956"/>
              <a:gd name="connsiteY97" fmla="*/ 3174717 h 3175846"/>
              <a:gd name="connisteX98" fmla="*/ 2162668 w 3928956"/>
              <a:gd name="connsiteY98" fmla="*/ 3174717 h 3175846"/>
              <a:gd name="connisteX99" fmla="*/ 2070593 w 3928956"/>
              <a:gd name="connsiteY99" fmla="*/ 3174717 h 3175846"/>
              <a:gd name="connisteX100" fmla="*/ 1978518 w 3928956"/>
              <a:gd name="connsiteY100" fmla="*/ 3174717 h 3175846"/>
              <a:gd name="connisteX101" fmla="*/ 1886443 w 3928956"/>
              <a:gd name="connsiteY101" fmla="*/ 3174717 h 3175846"/>
              <a:gd name="connisteX102" fmla="*/ 1807068 w 3928956"/>
              <a:gd name="connsiteY102" fmla="*/ 3174717 h 3175846"/>
              <a:gd name="connisteX103" fmla="*/ 1688958 w 3928956"/>
              <a:gd name="connsiteY103" fmla="*/ 3174717 h 3175846"/>
              <a:gd name="connisteX104" fmla="*/ 1596883 w 3928956"/>
              <a:gd name="connsiteY104" fmla="*/ 3174717 h 3175846"/>
              <a:gd name="connisteX105" fmla="*/ 1491473 w 3928956"/>
              <a:gd name="connsiteY105" fmla="*/ 3174717 h 3175846"/>
              <a:gd name="connisteX106" fmla="*/ 1425433 w 3928956"/>
              <a:gd name="connsiteY106" fmla="*/ 3174717 h 3175846"/>
              <a:gd name="connisteX107" fmla="*/ 1333358 w 3928956"/>
              <a:gd name="connsiteY107" fmla="*/ 3174717 h 3175846"/>
              <a:gd name="connisteX108" fmla="*/ 1254618 w 3928956"/>
              <a:gd name="connsiteY108" fmla="*/ 3174717 h 3175846"/>
              <a:gd name="connisteX109" fmla="*/ 1175243 w 3928956"/>
              <a:gd name="connsiteY109" fmla="*/ 3174717 h 3175846"/>
              <a:gd name="connisteX110" fmla="*/ 1109838 w 3928956"/>
              <a:gd name="connsiteY110" fmla="*/ 3174717 h 3175846"/>
              <a:gd name="connisteX111" fmla="*/ 1030463 w 3928956"/>
              <a:gd name="connsiteY111" fmla="*/ 3161382 h 3175846"/>
              <a:gd name="connisteX112" fmla="*/ 965058 w 3928956"/>
              <a:gd name="connsiteY112" fmla="*/ 3148047 h 3175846"/>
              <a:gd name="connisteX113" fmla="*/ 885683 w 3928956"/>
              <a:gd name="connsiteY113" fmla="*/ 3122012 h 3175846"/>
              <a:gd name="connisteX114" fmla="*/ 806943 w 3928956"/>
              <a:gd name="connsiteY114" fmla="*/ 3095342 h 3175846"/>
              <a:gd name="connisteX115" fmla="*/ 740903 w 3928956"/>
              <a:gd name="connsiteY115" fmla="*/ 3069307 h 3175846"/>
              <a:gd name="connisteX116" fmla="*/ 662163 w 3928956"/>
              <a:gd name="connsiteY116" fmla="*/ 3029937 h 3175846"/>
              <a:gd name="connisteX117" fmla="*/ 582788 w 3928956"/>
              <a:gd name="connsiteY117" fmla="*/ 2977232 h 3175846"/>
              <a:gd name="connisteX118" fmla="*/ 517383 w 3928956"/>
              <a:gd name="connsiteY118" fmla="*/ 2924527 h 3175846"/>
              <a:gd name="connisteX119" fmla="*/ 464678 w 3928956"/>
              <a:gd name="connsiteY119" fmla="*/ 2858487 h 3175846"/>
              <a:gd name="connisteX120" fmla="*/ 398638 w 3928956"/>
              <a:gd name="connsiteY120" fmla="*/ 2793082 h 3175846"/>
              <a:gd name="connisteX121" fmla="*/ 333233 w 3928956"/>
              <a:gd name="connsiteY121" fmla="*/ 2740377 h 3175846"/>
              <a:gd name="connisteX122" fmla="*/ 293228 w 3928956"/>
              <a:gd name="connsiteY122" fmla="*/ 2674337 h 3175846"/>
              <a:gd name="connisteX123" fmla="*/ 240523 w 3928956"/>
              <a:gd name="connsiteY123" fmla="*/ 2595597 h 3175846"/>
              <a:gd name="connisteX124" fmla="*/ 201153 w 3928956"/>
              <a:gd name="connsiteY124" fmla="*/ 2529557 h 3175846"/>
              <a:gd name="connisteX125" fmla="*/ 161783 w 3928956"/>
              <a:gd name="connsiteY125" fmla="*/ 2463517 h 3175846"/>
              <a:gd name="connisteX126" fmla="*/ 135748 w 3928956"/>
              <a:gd name="connsiteY126" fmla="*/ 2398112 h 3175846"/>
              <a:gd name="connisteX127" fmla="*/ 109078 w 3928956"/>
              <a:gd name="connsiteY127" fmla="*/ 2332072 h 3175846"/>
              <a:gd name="connisteX128" fmla="*/ 95743 w 3928956"/>
              <a:gd name="connsiteY128" fmla="*/ 2266032 h 3175846"/>
              <a:gd name="connisteX129" fmla="*/ 83043 w 3928956"/>
              <a:gd name="connsiteY129" fmla="*/ 2200627 h 3175846"/>
              <a:gd name="connisteX130" fmla="*/ 56373 w 3928956"/>
              <a:gd name="connsiteY130" fmla="*/ 2134587 h 3175846"/>
              <a:gd name="connisteX131" fmla="*/ 56373 w 3928956"/>
              <a:gd name="connsiteY131" fmla="*/ 2069182 h 3175846"/>
              <a:gd name="connisteX132" fmla="*/ 43673 w 3928956"/>
              <a:gd name="connsiteY132" fmla="*/ 2003142 h 3175846"/>
              <a:gd name="connisteX133" fmla="*/ 43673 w 3928956"/>
              <a:gd name="connsiteY133" fmla="*/ 1937102 h 3175846"/>
              <a:gd name="connisteX134" fmla="*/ 30338 w 3928956"/>
              <a:gd name="connsiteY134" fmla="*/ 1871697 h 3175846"/>
              <a:gd name="connisteX135" fmla="*/ 30338 w 3928956"/>
              <a:gd name="connsiteY135" fmla="*/ 1805657 h 3175846"/>
              <a:gd name="connisteX136" fmla="*/ 17003 w 3928956"/>
              <a:gd name="connsiteY136" fmla="*/ 1739617 h 3175846"/>
              <a:gd name="connisteX137" fmla="*/ 3668 w 3928956"/>
              <a:gd name="connsiteY137" fmla="*/ 1674212 h 3175846"/>
              <a:gd name="connisteX138" fmla="*/ 3668 w 3928956"/>
              <a:gd name="connsiteY138" fmla="*/ 1686912 h 317584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</a:cxnLst>
            <a:rect l="l" t="t" r="r" b="b"/>
            <a:pathLst>
              <a:path w="3928957" h="3175847">
                <a:moveTo>
                  <a:pt x="3669" y="1686913"/>
                </a:moveTo>
                <a:cubicBezTo>
                  <a:pt x="3669" y="1671038"/>
                  <a:pt x="3669" y="1629128"/>
                  <a:pt x="3669" y="1594838"/>
                </a:cubicBezTo>
                <a:cubicBezTo>
                  <a:pt x="3669" y="1560548"/>
                  <a:pt x="3669" y="1547848"/>
                  <a:pt x="3669" y="1516098"/>
                </a:cubicBezTo>
                <a:cubicBezTo>
                  <a:pt x="3669" y="1484348"/>
                  <a:pt x="3669" y="1469108"/>
                  <a:pt x="3669" y="1437358"/>
                </a:cubicBezTo>
                <a:cubicBezTo>
                  <a:pt x="3669" y="1405608"/>
                  <a:pt x="3669" y="1389733"/>
                  <a:pt x="3669" y="1357983"/>
                </a:cubicBezTo>
                <a:cubicBezTo>
                  <a:pt x="3669" y="1326233"/>
                  <a:pt x="3669" y="1310993"/>
                  <a:pt x="3669" y="1279243"/>
                </a:cubicBezTo>
                <a:cubicBezTo>
                  <a:pt x="3669" y="1247493"/>
                  <a:pt x="3669" y="1231618"/>
                  <a:pt x="3669" y="1199868"/>
                </a:cubicBezTo>
                <a:cubicBezTo>
                  <a:pt x="3669" y="1168118"/>
                  <a:pt x="3669" y="1152878"/>
                  <a:pt x="3669" y="1121128"/>
                </a:cubicBezTo>
                <a:cubicBezTo>
                  <a:pt x="3669" y="1089378"/>
                  <a:pt x="3669" y="1074138"/>
                  <a:pt x="3669" y="1042388"/>
                </a:cubicBezTo>
                <a:cubicBezTo>
                  <a:pt x="3669" y="1010638"/>
                  <a:pt x="3669" y="992223"/>
                  <a:pt x="3669" y="963013"/>
                </a:cubicBezTo>
                <a:cubicBezTo>
                  <a:pt x="3669" y="933803"/>
                  <a:pt x="-4586" y="926818"/>
                  <a:pt x="3669" y="897608"/>
                </a:cubicBezTo>
                <a:cubicBezTo>
                  <a:pt x="11924" y="868398"/>
                  <a:pt x="30339" y="849983"/>
                  <a:pt x="43674" y="818233"/>
                </a:cubicBezTo>
                <a:cubicBezTo>
                  <a:pt x="57009" y="786483"/>
                  <a:pt x="59549" y="768703"/>
                  <a:pt x="69709" y="739493"/>
                </a:cubicBezTo>
                <a:cubicBezTo>
                  <a:pt x="79869" y="710283"/>
                  <a:pt x="77329" y="705203"/>
                  <a:pt x="95744" y="673453"/>
                </a:cubicBezTo>
                <a:cubicBezTo>
                  <a:pt x="114159" y="641703"/>
                  <a:pt x="140829" y="613128"/>
                  <a:pt x="161784" y="581378"/>
                </a:cubicBezTo>
                <a:cubicBezTo>
                  <a:pt x="182739" y="549628"/>
                  <a:pt x="180199" y="544548"/>
                  <a:pt x="201154" y="515338"/>
                </a:cubicBezTo>
                <a:cubicBezTo>
                  <a:pt x="222109" y="486128"/>
                  <a:pt x="237984" y="468348"/>
                  <a:pt x="267194" y="436598"/>
                </a:cubicBezTo>
                <a:cubicBezTo>
                  <a:pt x="296404" y="404848"/>
                  <a:pt x="311644" y="389608"/>
                  <a:pt x="345934" y="357858"/>
                </a:cubicBezTo>
                <a:cubicBezTo>
                  <a:pt x="380224" y="326108"/>
                  <a:pt x="403719" y="305153"/>
                  <a:pt x="438009" y="278483"/>
                </a:cubicBezTo>
                <a:cubicBezTo>
                  <a:pt x="472299" y="251813"/>
                  <a:pt x="488174" y="244193"/>
                  <a:pt x="517384" y="225778"/>
                </a:cubicBezTo>
                <a:cubicBezTo>
                  <a:pt x="546594" y="207363"/>
                  <a:pt x="556754" y="202283"/>
                  <a:pt x="582789" y="186408"/>
                </a:cubicBezTo>
                <a:cubicBezTo>
                  <a:pt x="608824" y="170533"/>
                  <a:pt x="622159" y="157833"/>
                  <a:pt x="648829" y="147038"/>
                </a:cubicBezTo>
                <a:cubicBezTo>
                  <a:pt x="675499" y="136243"/>
                  <a:pt x="688834" y="144498"/>
                  <a:pt x="714869" y="133703"/>
                </a:cubicBezTo>
                <a:cubicBezTo>
                  <a:pt x="740904" y="122908"/>
                  <a:pt x="751064" y="107668"/>
                  <a:pt x="780274" y="94333"/>
                </a:cubicBezTo>
                <a:cubicBezTo>
                  <a:pt x="809484" y="80998"/>
                  <a:pt x="825359" y="79093"/>
                  <a:pt x="859649" y="68298"/>
                </a:cubicBezTo>
                <a:cubicBezTo>
                  <a:pt x="893939" y="57503"/>
                  <a:pt x="919974" y="49248"/>
                  <a:pt x="951724" y="41628"/>
                </a:cubicBezTo>
                <a:cubicBezTo>
                  <a:pt x="983474" y="34008"/>
                  <a:pt x="985379" y="36548"/>
                  <a:pt x="1017129" y="28928"/>
                </a:cubicBezTo>
                <a:cubicBezTo>
                  <a:pt x="1048879" y="21308"/>
                  <a:pt x="1075549" y="7338"/>
                  <a:pt x="1109839" y="2258"/>
                </a:cubicBezTo>
                <a:cubicBezTo>
                  <a:pt x="1144129" y="-2822"/>
                  <a:pt x="1159369" y="2258"/>
                  <a:pt x="1188579" y="2258"/>
                </a:cubicBezTo>
                <a:cubicBezTo>
                  <a:pt x="1217789" y="2258"/>
                  <a:pt x="1222869" y="2258"/>
                  <a:pt x="1254619" y="2258"/>
                </a:cubicBezTo>
                <a:cubicBezTo>
                  <a:pt x="1286369" y="2258"/>
                  <a:pt x="1312404" y="2258"/>
                  <a:pt x="1346694" y="2258"/>
                </a:cubicBezTo>
                <a:cubicBezTo>
                  <a:pt x="1380984" y="2258"/>
                  <a:pt x="1391144" y="2258"/>
                  <a:pt x="1425434" y="2258"/>
                </a:cubicBezTo>
                <a:cubicBezTo>
                  <a:pt x="1459724" y="2258"/>
                  <a:pt x="1478139" y="2258"/>
                  <a:pt x="1517509" y="2258"/>
                </a:cubicBezTo>
                <a:cubicBezTo>
                  <a:pt x="1556879" y="2258"/>
                  <a:pt x="1577834" y="2258"/>
                  <a:pt x="1622919" y="2258"/>
                </a:cubicBezTo>
                <a:cubicBezTo>
                  <a:pt x="1668004" y="2258"/>
                  <a:pt x="1704834" y="2258"/>
                  <a:pt x="1741664" y="2258"/>
                </a:cubicBezTo>
                <a:cubicBezTo>
                  <a:pt x="1778494" y="2258"/>
                  <a:pt x="1777859" y="2258"/>
                  <a:pt x="1807069" y="2258"/>
                </a:cubicBezTo>
                <a:cubicBezTo>
                  <a:pt x="1836279" y="2258"/>
                  <a:pt x="1849614" y="2258"/>
                  <a:pt x="1886444" y="2258"/>
                </a:cubicBezTo>
                <a:cubicBezTo>
                  <a:pt x="1923274" y="2258"/>
                  <a:pt x="1946769" y="2258"/>
                  <a:pt x="1991219" y="2258"/>
                </a:cubicBezTo>
                <a:cubicBezTo>
                  <a:pt x="2035669" y="2258"/>
                  <a:pt x="2064879" y="2258"/>
                  <a:pt x="2109964" y="2258"/>
                </a:cubicBezTo>
                <a:cubicBezTo>
                  <a:pt x="2155049" y="2258"/>
                  <a:pt x="2181084" y="2258"/>
                  <a:pt x="2215374" y="2258"/>
                </a:cubicBezTo>
                <a:cubicBezTo>
                  <a:pt x="2249664" y="2258"/>
                  <a:pt x="2251569" y="2258"/>
                  <a:pt x="2280779" y="2258"/>
                </a:cubicBezTo>
                <a:cubicBezTo>
                  <a:pt x="2309989" y="2258"/>
                  <a:pt x="2328404" y="-282"/>
                  <a:pt x="2360154" y="2258"/>
                </a:cubicBezTo>
                <a:cubicBezTo>
                  <a:pt x="2391904" y="4798"/>
                  <a:pt x="2402064" y="7973"/>
                  <a:pt x="2438894" y="15593"/>
                </a:cubicBezTo>
                <a:cubicBezTo>
                  <a:pt x="2475724" y="23213"/>
                  <a:pt x="2499219" y="30833"/>
                  <a:pt x="2544304" y="41628"/>
                </a:cubicBezTo>
                <a:cubicBezTo>
                  <a:pt x="2589389" y="52423"/>
                  <a:pt x="2618599" y="52423"/>
                  <a:pt x="2663049" y="68298"/>
                </a:cubicBezTo>
                <a:cubicBezTo>
                  <a:pt x="2707499" y="84173"/>
                  <a:pt x="2730994" y="105128"/>
                  <a:pt x="2767824" y="121003"/>
                </a:cubicBezTo>
                <a:cubicBezTo>
                  <a:pt x="2804654" y="136878"/>
                  <a:pt x="2817989" y="136243"/>
                  <a:pt x="2847199" y="147038"/>
                </a:cubicBezTo>
                <a:cubicBezTo>
                  <a:pt x="2876409" y="157833"/>
                  <a:pt x="2887204" y="162913"/>
                  <a:pt x="2913239" y="173708"/>
                </a:cubicBezTo>
                <a:cubicBezTo>
                  <a:pt x="2939274" y="184503"/>
                  <a:pt x="2949434" y="189583"/>
                  <a:pt x="2978644" y="199743"/>
                </a:cubicBezTo>
                <a:cubicBezTo>
                  <a:pt x="3007854" y="209903"/>
                  <a:pt x="3026269" y="207363"/>
                  <a:pt x="3058019" y="225778"/>
                </a:cubicBezTo>
                <a:cubicBezTo>
                  <a:pt x="3089769" y="244193"/>
                  <a:pt x="3105009" y="268323"/>
                  <a:pt x="3136759" y="291818"/>
                </a:cubicBezTo>
                <a:cubicBezTo>
                  <a:pt x="3168509" y="315313"/>
                  <a:pt x="3183749" y="321028"/>
                  <a:pt x="3215499" y="344523"/>
                </a:cubicBezTo>
                <a:cubicBezTo>
                  <a:pt x="3247249" y="368018"/>
                  <a:pt x="3268204" y="384528"/>
                  <a:pt x="3294874" y="410563"/>
                </a:cubicBezTo>
                <a:cubicBezTo>
                  <a:pt x="3321544" y="436598"/>
                  <a:pt x="3324084" y="449933"/>
                  <a:pt x="3347579" y="475968"/>
                </a:cubicBezTo>
                <a:cubicBezTo>
                  <a:pt x="3371074" y="502003"/>
                  <a:pt x="3392029" y="512798"/>
                  <a:pt x="3412984" y="542008"/>
                </a:cubicBezTo>
                <a:cubicBezTo>
                  <a:pt x="3433939" y="571218"/>
                  <a:pt x="3431399" y="586458"/>
                  <a:pt x="3452354" y="620748"/>
                </a:cubicBezTo>
                <a:cubicBezTo>
                  <a:pt x="3473309" y="655038"/>
                  <a:pt x="3491724" y="675993"/>
                  <a:pt x="3518394" y="712823"/>
                </a:cubicBezTo>
                <a:cubicBezTo>
                  <a:pt x="3545064" y="749653"/>
                  <a:pt x="3563479" y="768703"/>
                  <a:pt x="3584434" y="805533"/>
                </a:cubicBezTo>
                <a:cubicBezTo>
                  <a:pt x="3605389" y="842363"/>
                  <a:pt x="3607929" y="865858"/>
                  <a:pt x="3623804" y="897608"/>
                </a:cubicBezTo>
                <a:cubicBezTo>
                  <a:pt x="3639679" y="929358"/>
                  <a:pt x="3644759" y="926183"/>
                  <a:pt x="3663174" y="963013"/>
                </a:cubicBezTo>
                <a:cubicBezTo>
                  <a:pt x="3681589" y="999843"/>
                  <a:pt x="3700004" y="1044928"/>
                  <a:pt x="3715879" y="1081758"/>
                </a:cubicBezTo>
                <a:cubicBezTo>
                  <a:pt x="3731754" y="1118588"/>
                  <a:pt x="3728579" y="1110333"/>
                  <a:pt x="3741914" y="1147163"/>
                </a:cubicBezTo>
                <a:cubicBezTo>
                  <a:pt x="3755249" y="1183993"/>
                  <a:pt x="3763504" y="1215743"/>
                  <a:pt x="3781919" y="1265908"/>
                </a:cubicBezTo>
                <a:cubicBezTo>
                  <a:pt x="3800334" y="1316073"/>
                  <a:pt x="3818749" y="1357983"/>
                  <a:pt x="3834624" y="1397353"/>
                </a:cubicBezTo>
                <a:cubicBezTo>
                  <a:pt x="3850499" y="1436723"/>
                  <a:pt x="3850499" y="1429103"/>
                  <a:pt x="3860659" y="1463393"/>
                </a:cubicBezTo>
                <a:cubicBezTo>
                  <a:pt x="3870819" y="1497683"/>
                  <a:pt x="3879074" y="1526893"/>
                  <a:pt x="3886694" y="1568803"/>
                </a:cubicBezTo>
                <a:cubicBezTo>
                  <a:pt x="3894314" y="1610713"/>
                  <a:pt x="3891774" y="1632303"/>
                  <a:pt x="3900029" y="1674213"/>
                </a:cubicBezTo>
                <a:cubicBezTo>
                  <a:pt x="3908284" y="1716123"/>
                  <a:pt x="3921619" y="1740253"/>
                  <a:pt x="3926699" y="1779623"/>
                </a:cubicBezTo>
                <a:cubicBezTo>
                  <a:pt x="3931779" y="1818993"/>
                  <a:pt x="3926699" y="1834868"/>
                  <a:pt x="3926699" y="1871698"/>
                </a:cubicBezTo>
                <a:cubicBezTo>
                  <a:pt x="3926699" y="1908528"/>
                  <a:pt x="3926699" y="1932023"/>
                  <a:pt x="3926699" y="1963773"/>
                </a:cubicBezTo>
                <a:cubicBezTo>
                  <a:pt x="3926699" y="1995523"/>
                  <a:pt x="3926699" y="1999968"/>
                  <a:pt x="3926699" y="2029178"/>
                </a:cubicBezTo>
                <a:cubicBezTo>
                  <a:pt x="3926699" y="2058388"/>
                  <a:pt x="3926699" y="2076803"/>
                  <a:pt x="3926699" y="2108553"/>
                </a:cubicBezTo>
                <a:cubicBezTo>
                  <a:pt x="3926699" y="2140303"/>
                  <a:pt x="3926699" y="2155543"/>
                  <a:pt x="3926699" y="2187293"/>
                </a:cubicBezTo>
                <a:cubicBezTo>
                  <a:pt x="3926699" y="2219043"/>
                  <a:pt x="3929239" y="2234283"/>
                  <a:pt x="3926699" y="2266033"/>
                </a:cubicBezTo>
                <a:cubicBezTo>
                  <a:pt x="3924159" y="2297783"/>
                  <a:pt x="3921619" y="2316198"/>
                  <a:pt x="3913364" y="2345408"/>
                </a:cubicBezTo>
                <a:cubicBezTo>
                  <a:pt x="3905109" y="2374618"/>
                  <a:pt x="3897489" y="2382238"/>
                  <a:pt x="3886694" y="2411448"/>
                </a:cubicBezTo>
                <a:cubicBezTo>
                  <a:pt x="3875899" y="2440658"/>
                  <a:pt x="3873994" y="2460978"/>
                  <a:pt x="3860659" y="2490188"/>
                </a:cubicBezTo>
                <a:cubicBezTo>
                  <a:pt x="3847324" y="2519398"/>
                  <a:pt x="3837164" y="2530193"/>
                  <a:pt x="3821289" y="2556228"/>
                </a:cubicBezTo>
                <a:cubicBezTo>
                  <a:pt x="3805414" y="2582263"/>
                  <a:pt x="3802874" y="2595598"/>
                  <a:pt x="3781919" y="2621633"/>
                </a:cubicBezTo>
                <a:cubicBezTo>
                  <a:pt x="3760964" y="2647668"/>
                  <a:pt x="3742549" y="2661638"/>
                  <a:pt x="3715879" y="2687673"/>
                </a:cubicBezTo>
                <a:cubicBezTo>
                  <a:pt x="3689209" y="2713708"/>
                  <a:pt x="3675874" y="2732123"/>
                  <a:pt x="3649839" y="2753078"/>
                </a:cubicBezTo>
                <a:cubicBezTo>
                  <a:pt x="3623804" y="2774033"/>
                  <a:pt x="3613644" y="2777208"/>
                  <a:pt x="3584434" y="2793083"/>
                </a:cubicBezTo>
                <a:cubicBezTo>
                  <a:pt x="3555224" y="2808958"/>
                  <a:pt x="3534269" y="2819118"/>
                  <a:pt x="3505059" y="2832453"/>
                </a:cubicBezTo>
                <a:cubicBezTo>
                  <a:pt x="3475849" y="2845788"/>
                  <a:pt x="3471404" y="2842613"/>
                  <a:pt x="3439654" y="2858488"/>
                </a:cubicBezTo>
                <a:cubicBezTo>
                  <a:pt x="3407904" y="2874363"/>
                  <a:pt x="3384409" y="2895318"/>
                  <a:pt x="3347579" y="2911193"/>
                </a:cubicBezTo>
                <a:cubicBezTo>
                  <a:pt x="3310749" y="2927068"/>
                  <a:pt x="3291699" y="2924528"/>
                  <a:pt x="3254869" y="2937863"/>
                </a:cubicBezTo>
                <a:cubicBezTo>
                  <a:pt x="3218039" y="2951198"/>
                  <a:pt x="3199624" y="2963898"/>
                  <a:pt x="3162794" y="2977233"/>
                </a:cubicBezTo>
                <a:cubicBezTo>
                  <a:pt x="3125964" y="2990568"/>
                  <a:pt x="3107549" y="2992473"/>
                  <a:pt x="3070719" y="3003268"/>
                </a:cubicBezTo>
                <a:cubicBezTo>
                  <a:pt x="3033889" y="3014063"/>
                  <a:pt x="3015474" y="3019143"/>
                  <a:pt x="2978644" y="3029938"/>
                </a:cubicBezTo>
                <a:cubicBezTo>
                  <a:pt x="2941814" y="3040733"/>
                  <a:pt x="2920859" y="3045178"/>
                  <a:pt x="2886569" y="3055973"/>
                </a:cubicBezTo>
                <a:cubicBezTo>
                  <a:pt x="2852279" y="3066768"/>
                  <a:pt x="2839579" y="3075023"/>
                  <a:pt x="2807829" y="3082643"/>
                </a:cubicBezTo>
                <a:cubicBezTo>
                  <a:pt x="2776079" y="3090263"/>
                  <a:pt x="2760204" y="3087723"/>
                  <a:pt x="2728454" y="3095343"/>
                </a:cubicBezTo>
                <a:cubicBezTo>
                  <a:pt x="2696704" y="3102963"/>
                  <a:pt x="2684004" y="3113758"/>
                  <a:pt x="2649714" y="3122013"/>
                </a:cubicBezTo>
                <a:cubicBezTo>
                  <a:pt x="2615424" y="3130268"/>
                  <a:pt x="2591929" y="3130268"/>
                  <a:pt x="2557639" y="3135348"/>
                </a:cubicBezTo>
                <a:cubicBezTo>
                  <a:pt x="2523349" y="3140428"/>
                  <a:pt x="2507474" y="3142968"/>
                  <a:pt x="2478264" y="3148048"/>
                </a:cubicBezTo>
                <a:cubicBezTo>
                  <a:pt x="2449054" y="3153128"/>
                  <a:pt x="2442069" y="3158843"/>
                  <a:pt x="2412859" y="3161383"/>
                </a:cubicBezTo>
                <a:cubicBezTo>
                  <a:pt x="2383649" y="3163923"/>
                  <a:pt x="2365234" y="3158843"/>
                  <a:pt x="2333484" y="3161383"/>
                </a:cubicBezTo>
                <a:cubicBezTo>
                  <a:pt x="2301734" y="3163923"/>
                  <a:pt x="2289034" y="3172178"/>
                  <a:pt x="2254744" y="3174718"/>
                </a:cubicBezTo>
                <a:cubicBezTo>
                  <a:pt x="2220454" y="3177258"/>
                  <a:pt x="2199499" y="3174718"/>
                  <a:pt x="2162669" y="3174718"/>
                </a:cubicBezTo>
                <a:cubicBezTo>
                  <a:pt x="2125839" y="3174718"/>
                  <a:pt x="2107424" y="3174718"/>
                  <a:pt x="2070594" y="3174718"/>
                </a:cubicBezTo>
                <a:cubicBezTo>
                  <a:pt x="2033764" y="3174718"/>
                  <a:pt x="2015349" y="3174718"/>
                  <a:pt x="1978519" y="3174718"/>
                </a:cubicBezTo>
                <a:cubicBezTo>
                  <a:pt x="1941689" y="3174718"/>
                  <a:pt x="1920734" y="3174718"/>
                  <a:pt x="1886444" y="3174718"/>
                </a:cubicBezTo>
                <a:cubicBezTo>
                  <a:pt x="1852154" y="3174718"/>
                  <a:pt x="1846439" y="3174718"/>
                  <a:pt x="1807069" y="3174718"/>
                </a:cubicBezTo>
                <a:cubicBezTo>
                  <a:pt x="1767699" y="3174718"/>
                  <a:pt x="1730869" y="3174718"/>
                  <a:pt x="1688959" y="3174718"/>
                </a:cubicBezTo>
                <a:cubicBezTo>
                  <a:pt x="1647049" y="3174718"/>
                  <a:pt x="1636254" y="3174718"/>
                  <a:pt x="1596884" y="3174718"/>
                </a:cubicBezTo>
                <a:cubicBezTo>
                  <a:pt x="1557514" y="3174718"/>
                  <a:pt x="1525764" y="3174718"/>
                  <a:pt x="1491474" y="3174718"/>
                </a:cubicBezTo>
                <a:cubicBezTo>
                  <a:pt x="1457184" y="3174718"/>
                  <a:pt x="1457184" y="3174718"/>
                  <a:pt x="1425434" y="3174718"/>
                </a:cubicBezTo>
                <a:cubicBezTo>
                  <a:pt x="1393684" y="3174718"/>
                  <a:pt x="1367649" y="3174718"/>
                  <a:pt x="1333359" y="3174718"/>
                </a:cubicBezTo>
                <a:cubicBezTo>
                  <a:pt x="1299069" y="3174718"/>
                  <a:pt x="1286369" y="3174718"/>
                  <a:pt x="1254619" y="3174718"/>
                </a:cubicBezTo>
                <a:cubicBezTo>
                  <a:pt x="1222869" y="3174718"/>
                  <a:pt x="1204454" y="3174718"/>
                  <a:pt x="1175244" y="3174718"/>
                </a:cubicBezTo>
                <a:cubicBezTo>
                  <a:pt x="1146034" y="3174718"/>
                  <a:pt x="1139049" y="3177258"/>
                  <a:pt x="1109839" y="3174718"/>
                </a:cubicBezTo>
                <a:cubicBezTo>
                  <a:pt x="1080629" y="3172178"/>
                  <a:pt x="1059674" y="3166463"/>
                  <a:pt x="1030464" y="3161383"/>
                </a:cubicBezTo>
                <a:cubicBezTo>
                  <a:pt x="1001254" y="3156303"/>
                  <a:pt x="994269" y="3155668"/>
                  <a:pt x="965059" y="3148048"/>
                </a:cubicBezTo>
                <a:cubicBezTo>
                  <a:pt x="935849" y="3140428"/>
                  <a:pt x="917434" y="3132808"/>
                  <a:pt x="885684" y="3122013"/>
                </a:cubicBezTo>
                <a:cubicBezTo>
                  <a:pt x="853934" y="3111218"/>
                  <a:pt x="836154" y="3106138"/>
                  <a:pt x="806944" y="3095343"/>
                </a:cubicBezTo>
                <a:cubicBezTo>
                  <a:pt x="777734" y="3084548"/>
                  <a:pt x="770114" y="3082643"/>
                  <a:pt x="740904" y="3069308"/>
                </a:cubicBezTo>
                <a:cubicBezTo>
                  <a:pt x="711694" y="3055973"/>
                  <a:pt x="693914" y="3048353"/>
                  <a:pt x="662164" y="3029938"/>
                </a:cubicBezTo>
                <a:cubicBezTo>
                  <a:pt x="630414" y="3011523"/>
                  <a:pt x="611999" y="2998188"/>
                  <a:pt x="582789" y="2977233"/>
                </a:cubicBezTo>
                <a:cubicBezTo>
                  <a:pt x="553579" y="2956278"/>
                  <a:pt x="540879" y="2948023"/>
                  <a:pt x="517384" y="2924528"/>
                </a:cubicBezTo>
                <a:cubicBezTo>
                  <a:pt x="493889" y="2901033"/>
                  <a:pt x="488174" y="2884523"/>
                  <a:pt x="464679" y="2858488"/>
                </a:cubicBezTo>
                <a:cubicBezTo>
                  <a:pt x="441184" y="2832453"/>
                  <a:pt x="424674" y="2816578"/>
                  <a:pt x="398639" y="2793083"/>
                </a:cubicBezTo>
                <a:cubicBezTo>
                  <a:pt x="372604" y="2769588"/>
                  <a:pt x="354189" y="2763873"/>
                  <a:pt x="333234" y="2740378"/>
                </a:cubicBezTo>
                <a:cubicBezTo>
                  <a:pt x="312279" y="2716883"/>
                  <a:pt x="311644" y="2703548"/>
                  <a:pt x="293229" y="2674338"/>
                </a:cubicBezTo>
                <a:cubicBezTo>
                  <a:pt x="274814" y="2645128"/>
                  <a:pt x="258939" y="2624808"/>
                  <a:pt x="240524" y="2595598"/>
                </a:cubicBezTo>
                <a:cubicBezTo>
                  <a:pt x="222109" y="2566388"/>
                  <a:pt x="217029" y="2556228"/>
                  <a:pt x="201154" y="2529558"/>
                </a:cubicBezTo>
                <a:cubicBezTo>
                  <a:pt x="185279" y="2502888"/>
                  <a:pt x="175119" y="2489553"/>
                  <a:pt x="161784" y="2463518"/>
                </a:cubicBezTo>
                <a:cubicBezTo>
                  <a:pt x="148449" y="2437483"/>
                  <a:pt x="146544" y="2424148"/>
                  <a:pt x="135749" y="2398113"/>
                </a:cubicBezTo>
                <a:cubicBezTo>
                  <a:pt x="124954" y="2372078"/>
                  <a:pt x="117334" y="2358743"/>
                  <a:pt x="109079" y="2332073"/>
                </a:cubicBezTo>
                <a:cubicBezTo>
                  <a:pt x="100824" y="2305403"/>
                  <a:pt x="100824" y="2292068"/>
                  <a:pt x="95744" y="2266033"/>
                </a:cubicBezTo>
                <a:cubicBezTo>
                  <a:pt x="90664" y="2239998"/>
                  <a:pt x="90664" y="2226663"/>
                  <a:pt x="83044" y="2200628"/>
                </a:cubicBezTo>
                <a:cubicBezTo>
                  <a:pt x="75424" y="2174593"/>
                  <a:pt x="61454" y="2160623"/>
                  <a:pt x="56374" y="2134588"/>
                </a:cubicBezTo>
                <a:cubicBezTo>
                  <a:pt x="51294" y="2108553"/>
                  <a:pt x="58914" y="2095218"/>
                  <a:pt x="56374" y="2069183"/>
                </a:cubicBezTo>
                <a:cubicBezTo>
                  <a:pt x="53834" y="2043148"/>
                  <a:pt x="46214" y="2029813"/>
                  <a:pt x="43674" y="2003143"/>
                </a:cubicBezTo>
                <a:cubicBezTo>
                  <a:pt x="41134" y="1976473"/>
                  <a:pt x="46214" y="1963138"/>
                  <a:pt x="43674" y="1937103"/>
                </a:cubicBezTo>
                <a:cubicBezTo>
                  <a:pt x="41134" y="1911068"/>
                  <a:pt x="32879" y="1897733"/>
                  <a:pt x="30339" y="1871698"/>
                </a:cubicBezTo>
                <a:cubicBezTo>
                  <a:pt x="27799" y="1845663"/>
                  <a:pt x="32879" y="1832328"/>
                  <a:pt x="30339" y="1805658"/>
                </a:cubicBezTo>
                <a:cubicBezTo>
                  <a:pt x="27799" y="1778988"/>
                  <a:pt x="22084" y="1765653"/>
                  <a:pt x="17004" y="1739618"/>
                </a:cubicBezTo>
                <a:cubicBezTo>
                  <a:pt x="11924" y="1713583"/>
                  <a:pt x="6209" y="1685008"/>
                  <a:pt x="3669" y="1674213"/>
                </a:cubicBezTo>
                <a:cubicBezTo>
                  <a:pt x="1129" y="1663418"/>
                  <a:pt x="3669" y="1702788"/>
                  <a:pt x="3669" y="1686913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454015" y="4229100"/>
            <a:ext cx="1097280" cy="1082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845935" y="4229100"/>
            <a:ext cx="1097280" cy="1082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945255" y="4762500"/>
            <a:ext cx="5821680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943600" y="2415540"/>
            <a:ext cx="15240" cy="411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43600" y="4777740"/>
          <a:ext cx="24828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127000" imgH="177165" progId="Equation.KSEE3">
                  <p:embed/>
                </p:oleObj>
              </mc:Choice>
              <mc:Fallback>
                <p:oleObj name="" r:id="rId5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43600" y="4777740"/>
                        <a:ext cx="248285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24725" y="4819650"/>
          <a:ext cx="161925" cy="304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7" imgW="88265" imgH="165100" progId="Equation.KSEE3">
                  <p:embed/>
                </p:oleObj>
              </mc:Choice>
              <mc:Fallback>
                <p:oleObj name="" r:id="rId7" imgW="88265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24725" y="4819650"/>
                        <a:ext cx="161925" cy="304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48855" y="4712970"/>
          <a:ext cx="114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9" imgW="114300" imgH="114300" progId="Equation.KSEE3">
                  <p:embed/>
                </p:oleObj>
              </mc:Choice>
              <mc:Fallback>
                <p:oleObj name="" r:id="rId9" imgW="114300" imgH="1143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48855" y="4712970"/>
                        <a:ext cx="11430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94070" y="4712970"/>
          <a:ext cx="114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11" imgW="114300" imgH="114300" progId="Equation.KSEE3">
                  <p:embed/>
                </p:oleObj>
              </mc:Choice>
              <mc:Fallback>
                <p:oleObj name="" r:id="rId11" imgW="114300" imgH="1143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94070" y="4712970"/>
                        <a:ext cx="11430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箭头连接符 17"/>
          <p:cNvCxnSpPr/>
          <p:nvPr/>
        </p:nvCxnSpPr>
        <p:spPr>
          <a:xfrm flipH="1">
            <a:off x="4892040" y="3368040"/>
            <a:ext cx="274320" cy="36576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5454015" y="4331970"/>
            <a:ext cx="190500" cy="28257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6845935" y="4331970"/>
            <a:ext cx="190500" cy="28257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8683625" y="5123815"/>
            <a:ext cx="137160" cy="51816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7782560" y="4930140"/>
            <a:ext cx="142240" cy="26289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6396990" y="4984115"/>
            <a:ext cx="154305" cy="20891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2275" y="2816225"/>
          <a:ext cx="4469765" cy="267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3" imgW="2145665" imgH="1282700" progId="Equation.KSEE3">
                  <p:embed/>
                </p:oleObj>
              </mc:Choice>
              <mc:Fallback>
                <p:oleObj name="" r:id="rId13" imgW="2145665" imgH="12827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2275" y="2816225"/>
                        <a:ext cx="4469765" cy="267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05755" y="3209925"/>
          <a:ext cx="328295" cy="381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5" imgW="152400" imgH="177165" progId="Equation.KSEE3">
                  <p:embed/>
                </p:oleObj>
              </mc:Choice>
              <mc:Fallback>
                <p:oleObj name="" r:id="rId15" imgW="152400" imgH="177165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405755" y="3209925"/>
                        <a:ext cx="328295" cy="381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01055" y="4139565"/>
          <a:ext cx="314325" cy="38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17" imgW="177165" imgH="215900" progId="Equation.KSEE3">
                  <p:embed/>
                </p:oleObj>
              </mc:Choice>
              <mc:Fallback>
                <p:oleObj name="" r:id="rId17" imgW="177165" imgH="2159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901055" y="4139565"/>
                        <a:ext cx="314325" cy="383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07885" y="4139565"/>
          <a:ext cx="337820" cy="38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19" imgW="190500" imgH="215900" progId="Equation.KSEE3">
                  <p:embed/>
                </p:oleObj>
              </mc:Choice>
              <mc:Fallback>
                <p:oleObj name="" r:id="rId19" imgW="190500" imgH="2159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207885" y="4139565"/>
                        <a:ext cx="337820" cy="382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既然解析函数积分与路径无关，所以我们只需考虑积分起点和终点，而不需要考虑怎么从起点到终点，所以如下的积分是有意义的。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其中      为固定起点，    作为变量确定一个函数         ，称为       的原函数。原函数有如下性质：</a:t>
            </a:r>
            <a:endParaRPr lang="zh-CN" altLang="en-US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 </a:t>
            </a:r>
            <a:endParaRPr lang="zh-CN" altLang="en-US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 </a:t>
            </a:r>
            <a:endParaRPr lang="zh-CN" altLang="en-US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  所有原函数之间相差一个常数。   </a:t>
            </a:r>
            <a:endParaRPr lang="zh-CN" altLang="en-US"/>
          </a:p>
          <a:p>
            <a:pPr marL="514350" indent="-514350">
              <a:buFont typeface="+mj-lt"/>
              <a:buAutoNum type="arabicPeriod"/>
            </a:pP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89655" y="2985135"/>
          <a:ext cx="2026920" cy="645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1117600" imgH="355600" progId="Equation.KSEE3">
                  <p:embed/>
                </p:oleObj>
              </mc:Choice>
              <mc:Fallback>
                <p:oleObj name="" r:id="rId1" imgW="1117600" imgH="355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89655" y="2985135"/>
                        <a:ext cx="2026920" cy="645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74825" y="3630295"/>
          <a:ext cx="335915" cy="464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165100" imgH="228600" progId="Equation.KSEE3">
                  <p:embed/>
                </p:oleObj>
              </mc:Choice>
              <mc:Fallback>
                <p:oleObj name="" r:id="rId3" imgW="165100" imgH="2286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4825" y="3630295"/>
                        <a:ext cx="335915" cy="464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28465" y="3707130"/>
          <a:ext cx="3111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5" imgW="127000" imgH="127000" progId="Equation.KSEE3">
                  <p:embed/>
                </p:oleObj>
              </mc:Choice>
              <mc:Fallback>
                <p:oleObj name="" r:id="rId5" imgW="127000" imgH="127000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28465" y="3707130"/>
                        <a:ext cx="31115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27695" y="3630295"/>
          <a:ext cx="65341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" r:id="rId7" imgW="342900" imgH="203200" progId="Equation.KSEE3">
                  <p:embed/>
                </p:oleObj>
              </mc:Choice>
              <mc:Fallback>
                <p:oleObj name="" r:id="rId7" imgW="342900" imgH="203200" progId="Equation.KSEE3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27695" y="3630295"/>
                        <a:ext cx="653415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879965" y="3630295"/>
          <a:ext cx="6286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" r:id="rId9" imgW="330200" imgH="203200" progId="Equation.KSEE3">
                  <p:embed/>
                </p:oleObj>
              </mc:Choice>
              <mc:Fallback>
                <p:oleObj name="" r:id="rId9" imgW="330200" imgH="203200" progId="Equation.KSEE3">
                  <p:embed/>
                  <p:pic>
                    <p:nvPicPr>
                      <p:cNvPr id="0" name="图片 41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879965" y="3630295"/>
                        <a:ext cx="62865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74825" y="4565015"/>
          <a:ext cx="162433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" r:id="rId11" imgW="825500" imgH="203200" progId="Equation.KSEE3">
                  <p:embed/>
                </p:oleObj>
              </mc:Choice>
              <mc:Fallback>
                <p:oleObj name="" r:id="rId11" imgW="825500" imgH="203200" progId="Equation.KSEE3">
                  <p:embed/>
                  <p:pic>
                    <p:nvPicPr>
                      <p:cNvPr id="0" name="图片 410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74825" y="4565015"/>
                        <a:ext cx="162433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62430" y="4965065"/>
          <a:ext cx="3053715" cy="657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" r:id="rId13" imgW="1651000" imgH="355600" progId="Equation.KSEE3">
                  <p:embed/>
                </p:oleObj>
              </mc:Choice>
              <mc:Fallback>
                <p:oleObj name="" r:id="rId13" imgW="1651000" imgH="355600" progId="Equation.KSEE3">
                  <p:embed/>
                  <p:pic>
                    <p:nvPicPr>
                      <p:cNvPr id="0" name="图片 410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62430" y="4965065"/>
                        <a:ext cx="3053715" cy="657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例</a:t>
            </a:r>
            <a:r>
              <a:rPr lang="en-US" altLang="zh-CN"/>
              <a:t>2.2 </a:t>
            </a:r>
            <a:r>
              <a:rPr lang="zh-CN" altLang="en-US"/>
              <a:t>求积分  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6483" y="2995295"/>
          <a:ext cx="686054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2920365" imgH="368300" progId="Equation.KSEE3">
                  <p:embed/>
                </p:oleObj>
              </mc:Choice>
              <mc:Fallback>
                <p:oleObj name="" r:id="rId1" imgW="2920365" imgH="3683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6483" y="2995295"/>
                        <a:ext cx="6860540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P50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3.5 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989</Words>
  <Application>WPS 演示</Application>
  <PresentationFormat>宽屏</PresentationFormat>
  <Paragraphs>53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48</vt:i4>
      </vt:variant>
      <vt:variant>
        <vt:lpstr>幻灯片标题</vt:lpstr>
      </vt:variant>
      <vt:variant>
        <vt:i4>8</vt:i4>
      </vt:variant>
    </vt:vector>
  </HeadingPairs>
  <TitlesOfParts>
    <vt:vector size="6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柯西定理</vt:lpstr>
      <vt:lpstr>路径无关</vt:lpstr>
      <vt:lpstr>复合闭路定理</vt:lpstr>
      <vt:lpstr>复合闭路定理</vt:lpstr>
      <vt:lpstr>例题</vt:lpstr>
      <vt:lpstr>原函数</vt:lpstr>
      <vt:lpstr>例题</vt:lpstr>
      <vt:lpstr>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17</cp:revision>
  <dcterms:created xsi:type="dcterms:W3CDTF">2015-05-05T08:02:00Z</dcterms:created>
  <dcterms:modified xsi:type="dcterms:W3CDTF">2017-10-15T11:36:05Z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2052-10.1.0.6874</vt:lpwstr>
  </property>
</Properties>
</file>