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notesMasterIdLst>
    <p:notesMasterId r:id="rId66"/>
  </p:notesMasterIdLst>
  <p:sldIdLst>
    <p:sldId id="372" r:id="rId3"/>
    <p:sldId id="403" r:id="rId4"/>
    <p:sldId id="405" r:id="rId5"/>
    <p:sldId id="373" r:id="rId6"/>
    <p:sldId id="378" r:id="rId7"/>
    <p:sldId id="515" r:id="rId8"/>
    <p:sldId id="516" r:id="rId9"/>
    <p:sldId id="511" r:id="rId10"/>
    <p:sldId id="517" r:id="rId11"/>
    <p:sldId id="518" r:id="rId12"/>
    <p:sldId id="519" r:id="rId13"/>
    <p:sldId id="512" r:id="rId14"/>
    <p:sldId id="521" r:id="rId15"/>
    <p:sldId id="522" r:id="rId16"/>
    <p:sldId id="533" r:id="rId17"/>
    <p:sldId id="523" r:id="rId18"/>
    <p:sldId id="524" r:id="rId19"/>
    <p:sldId id="526" r:id="rId20"/>
    <p:sldId id="529" r:id="rId21"/>
    <p:sldId id="527" r:id="rId22"/>
    <p:sldId id="528" r:id="rId23"/>
    <p:sldId id="534" r:id="rId24"/>
    <p:sldId id="520" r:id="rId25"/>
    <p:sldId id="530" r:id="rId26"/>
    <p:sldId id="513" r:id="rId27"/>
    <p:sldId id="407" r:id="rId28"/>
    <p:sldId id="532" r:id="rId29"/>
    <p:sldId id="417" r:id="rId30"/>
    <p:sldId id="492" r:id="rId31"/>
    <p:sldId id="419" r:id="rId32"/>
    <p:sldId id="494" r:id="rId33"/>
    <p:sldId id="495" r:id="rId34"/>
    <p:sldId id="348" r:id="rId35"/>
    <p:sldId id="446" r:id="rId36"/>
    <p:sldId id="447" r:id="rId37"/>
    <p:sldId id="531" r:id="rId38"/>
    <p:sldId id="295" r:id="rId39"/>
    <p:sldId id="450" r:id="rId40"/>
    <p:sldId id="507" r:id="rId41"/>
    <p:sldId id="451" r:id="rId42"/>
    <p:sldId id="452" r:id="rId43"/>
    <p:sldId id="459" r:id="rId44"/>
    <p:sldId id="460" r:id="rId45"/>
    <p:sldId id="471" r:id="rId46"/>
    <p:sldId id="541" r:id="rId47"/>
    <p:sldId id="472" r:id="rId48"/>
    <p:sldId id="535" r:id="rId49"/>
    <p:sldId id="536" r:id="rId50"/>
    <p:sldId id="537" r:id="rId51"/>
    <p:sldId id="538" r:id="rId52"/>
    <p:sldId id="539" r:id="rId53"/>
    <p:sldId id="540" r:id="rId54"/>
    <p:sldId id="543" r:id="rId55"/>
    <p:sldId id="544" r:id="rId56"/>
    <p:sldId id="545" r:id="rId57"/>
    <p:sldId id="542" r:id="rId58"/>
    <p:sldId id="463" r:id="rId59"/>
    <p:sldId id="341" r:id="rId60"/>
    <p:sldId id="508" r:id="rId61"/>
    <p:sldId id="546" r:id="rId62"/>
    <p:sldId id="547" r:id="rId63"/>
    <p:sldId id="548" r:id="rId64"/>
    <p:sldId id="439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4747" autoAdjust="0"/>
  </p:normalViewPr>
  <p:slideViewPr>
    <p:cSldViewPr>
      <p:cViewPr varScale="1">
        <p:scale>
          <a:sx n="62" d="100"/>
          <a:sy n="62" d="100"/>
        </p:scale>
        <p:origin x="13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6891D729-C790-4305-B224-111EE4031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122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6BFE289-CD96-44B1-A78F-C33C42A83B94}" type="slidenum">
              <a:rPr kumimoji="1" lang="en-US" altLang="zh-CN" sz="1200" b="0" smtClean="0"/>
              <a:pPr/>
              <a:t>1</a:t>
            </a:fld>
            <a:endParaRPr kumimoji="1" lang="en-US" altLang="zh-CN" sz="1200" b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1D729-C790-4305-B224-111EE403154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57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1D729-C790-4305-B224-111EE403154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5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1D729-C790-4305-B224-111EE403154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57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1D729-C790-4305-B224-111EE403154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57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1D729-C790-4305-B224-111EE403154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5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75B6C-FD84-4733-BA60-36F388E593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87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2459C-A6B4-454E-AC51-3F59843A9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3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4356A-C51F-429A-9E6E-AEA2886FE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52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BA6D-299E-43E0-83ED-1A5AC8553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15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73DC6-A622-47CF-9B65-739542038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94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A97F-D346-48D1-8E5D-AEB01F7412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83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3B9C-E2BB-4E78-AEA3-3974A7A9BF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19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0F75B6C-FD84-4733-BA60-36F388E593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0E88B-D200-4E98-A783-F18322E3A90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9C950-D92C-4F9F-8EBC-17FD72AD45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49FF6-4FF8-4927-80E2-F6D2FEA34F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E88B-D200-4E98-A783-F18322E3A9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036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52F63-A5A6-4B62-92A9-CF797FE7B29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BB6C-1A84-4E22-818D-00A65D4541A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6259A-AD13-4B99-91D2-73A782C863C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38CDF-FA06-48BF-A963-D4363E16AD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993B5F8-6F57-443F-9B28-8C4A32D66E4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2459C-A6B4-454E-AC51-3F59843A9A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4356A-C51F-429A-9E6E-AEA2886FE81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BA6D-299E-43E0-83ED-1A5AC8553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158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3B9C-E2BB-4E78-AEA3-3974A7A9BF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24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A97F-D346-48D1-8E5D-AEB01F7412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51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9C950-D92C-4F9F-8EBC-17FD72AD4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52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49FF6-4FF8-4927-80E2-F6D2FEA34F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2F63-A5A6-4B62-92A9-CF797FE7B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24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FBB6C-1A84-4E22-818D-00A65D454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8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6259A-AD13-4B99-91D2-73A782C86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93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38CDF-FA06-48BF-A963-D4363E16A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8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3B5F8-6F57-443F-9B28-8C4A32D66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76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第单击此处编辑母版标题样式二级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4008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smtClean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8063" y="6400800"/>
            <a:ext cx="334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375" y="6524625"/>
            <a:ext cx="936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smtClean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639AE9AB-368A-450A-ACD6-710EED9F6F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77000" y="62484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0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86600" y="62484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1" name="Oval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248400"/>
            <a:ext cx="1143000" cy="381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6524625"/>
            <a:ext cx="2051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15" tIns="65308" rIns="130615" bIns="65308">
            <a:spAutoFit/>
          </a:bodyPr>
          <a:lstStyle/>
          <a:p>
            <a:pPr defTabSz="1306513">
              <a:defRPr/>
            </a:pPr>
            <a:r>
              <a:rPr lang="en-US" altLang="zh-CN" sz="14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zh-CN" altLang="en-US" sz="1400" b="1">
                <a:solidFill>
                  <a:schemeClr val="tx2"/>
                </a:solidFill>
                <a:ea typeface="楷体_GB2312" pitchFamily="49" charset="-122"/>
              </a:rPr>
              <a:t>语言程序设计教程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39AE9AB-368A-450A-ACD6-710EED9F6F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77000" y="62484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86600" y="62484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Oval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248400"/>
            <a:ext cx="1143000" cy="381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80" r:id="rId13"/>
    <p:sldLayoutId id="2147483681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slide" Target="slide52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png"/><Relationship Id="rId4" Type="http://schemas.openxmlformats.org/officeDocument/2006/relationships/slide" Target="slide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 descr="水滴"/>
          <p:cNvSpPr>
            <a:spLocks noGrp="1" noChangeArrowheads="1"/>
          </p:cNvSpPr>
          <p:nvPr>
            <p:ph type="ctrTitle"/>
          </p:nvPr>
        </p:nvSpPr>
        <p:spPr>
          <a:xfrm>
            <a:off x="179512" y="1412776"/>
            <a:ext cx="8748464" cy="9144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2</a:t>
            </a: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章  </a:t>
            </a:r>
            <a:r>
              <a:rPr lang="en-US" altLang="zh-CN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C</a:t>
            </a: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语言基础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4652963"/>
            <a:ext cx="5227638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R="0">
              <a:buFont typeface="Arial" pitchFamily="34" charset="0"/>
              <a:buNone/>
            </a:pPr>
            <a:r>
              <a:rPr lang="zh-CN" altLang="en-US" b="1">
                <a:solidFill>
                  <a:srgbClr val="0033CC"/>
                </a:solidFill>
                <a:latin typeface="华文行楷" pitchFamily="2" charset="-122"/>
                <a:ea typeface="华文行楷" pitchFamily="2" charset="-122"/>
              </a:rPr>
              <a:t>重庆理工大学计算机学院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2771775" y="3068638"/>
            <a:ext cx="316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华文隶书" pitchFamily="2" charset="-122"/>
                <a:ea typeface="华文隶书" pitchFamily="2" charset="-122"/>
              </a:rPr>
              <a:t>主讲教师：李娅</a:t>
            </a:r>
          </a:p>
        </p:txBody>
      </p:sp>
    </p:spTree>
    <p:extLst>
      <p:ext uri="{BB962C8B-B14F-4D97-AF65-F5344CB8AC3E}">
        <p14:creationId xmlns:p14="http://schemas.microsoft.com/office/powerpoint/2010/main" val="39307945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45818" y="332656"/>
            <a:ext cx="3598863" cy="442913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  <a:cs typeface="+mn-cs"/>
              </a:rPr>
              <a:t>基本数据类型小结</a:t>
            </a:r>
            <a:endParaRPr lang="en-US" altLang="zh-CN" sz="3600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EEAFD-8DD2-4FC3-A3CE-11E6A902C73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9388" y="1048096"/>
            <a:ext cx="8686800" cy="4684713"/>
            <a:chOff x="472" y="592"/>
            <a:chExt cx="5169" cy="283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72" y="592"/>
              <a:ext cx="5169" cy="2832"/>
              <a:chOff x="447" y="588"/>
              <a:chExt cx="5169" cy="2832"/>
            </a:xfrm>
          </p:grpSpPr>
          <p:sp>
            <p:nvSpPr>
              <p:cNvPr id="60" name="Rectangle 5"/>
              <p:cNvSpPr>
                <a:spLocks noChangeArrowheads="1"/>
              </p:cNvSpPr>
              <p:nvPr/>
            </p:nvSpPr>
            <p:spPr bwMode="auto">
              <a:xfrm>
                <a:off x="504" y="588"/>
                <a:ext cx="5088" cy="28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6"/>
              <p:cNvSpPr>
                <a:spLocks noChangeShapeType="1"/>
              </p:cNvSpPr>
              <p:nvPr/>
            </p:nvSpPr>
            <p:spPr bwMode="auto">
              <a:xfrm>
                <a:off x="528" y="948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7"/>
              <p:cNvSpPr>
                <a:spLocks noChangeShapeType="1"/>
              </p:cNvSpPr>
              <p:nvPr/>
            </p:nvSpPr>
            <p:spPr bwMode="auto">
              <a:xfrm>
                <a:off x="516" y="2410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>
                <a:off x="516" y="2899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>
                <a:off x="840" y="588"/>
                <a:ext cx="0" cy="28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>
                <a:off x="1176" y="588"/>
                <a:ext cx="0" cy="28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11"/>
              <p:cNvSpPr>
                <a:spLocks noChangeShapeType="1"/>
              </p:cNvSpPr>
              <p:nvPr/>
            </p:nvSpPr>
            <p:spPr bwMode="auto">
              <a:xfrm>
                <a:off x="2916" y="600"/>
                <a:ext cx="0" cy="28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12"/>
              <p:cNvSpPr>
                <a:spLocks noChangeShapeType="1"/>
              </p:cNvSpPr>
              <p:nvPr/>
            </p:nvSpPr>
            <p:spPr bwMode="auto">
              <a:xfrm>
                <a:off x="3720" y="612"/>
                <a:ext cx="0" cy="28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3"/>
              <p:cNvSpPr>
                <a:spLocks noChangeShapeType="1"/>
              </p:cNvSpPr>
              <p:nvPr/>
            </p:nvSpPr>
            <p:spPr bwMode="auto">
              <a:xfrm>
                <a:off x="840" y="1677"/>
                <a:ext cx="47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>
                <a:off x="840" y="2655"/>
                <a:ext cx="47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15"/>
              <p:cNvSpPr>
                <a:spLocks noChangeShapeType="1"/>
              </p:cNvSpPr>
              <p:nvPr/>
            </p:nvSpPr>
            <p:spPr bwMode="auto">
              <a:xfrm>
                <a:off x="840" y="3144"/>
                <a:ext cx="47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16"/>
              <p:cNvSpPr>
                <a:spLocks noChangeShapeType="1"/>
              </p:cNvSpPr>
              <p:nvPr/>
            </p:nvSpPr>
            <p:spPr bwMode="auto">
              <a:xfrm>
                <a:off x="1176" y="1188"/>
                <a:ext cx="44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17"/>
              <p:cNvSpPr>
                <a:spLocks noChangeShapeType="1"/>
              </p:cNvSpPr>
              <p:nvPr/>
            </p:nvSpPr>
            <p:spPr bwMode="auto">
              <a:xfrm>
                <a:off x="1176" y="1432"/>
                <a:ext cx="44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18"/>
              <p:cNvSpPr>
                <a:spLocks noChangeShapeType="1"/>
              </p:cNvSpPr>
              <p:nvPr/>
            </p:nvSpPr>
            <p:spPr bwMode="auto">
              <a:xfrm>
                <a:off x="1176" y="1921"/>
                <a:ext cx="44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19"/>
              <p:cNvSpPr>
                <a:spLocks noChangeShapeType="1"/>
              </p:cNvSpPr>
              <p:nvPr/>
            </p:nvSpPr>
            <p:spPr bwMode="auto">
              <a:xfrm>
                <a:off x="1176" y="2161"/>
                <a:ext cx="44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447" y="634"/>
                <a:ext cx="43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zh-CN" altLang="en-US" sz="2000" b="1">
                    <a:ea typeface="隶书" pitchFamily="49" charset="-122"/>
                  </a:rPr>
                  <a:t>类型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795" y="634"/>
                <a:ext cx="43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zh-CN" altLang="en-US" sz="2000" b="1">
                    <a:ea typeface="隶书" pitchFamily="49" charset="-122"/>
                  </a:rPr>
                  <a:t>符号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1755" y="634"/>
                <a:ext cx="59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zh-CN" altLang="en-US" sz="2000" b="1">
                    <a:ea typeface="隶书" pitchFamily="49" charset="-122"/>
                  </a:rPr>
                  <a:t>关键字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4191" y="634"/>
                <a:ext cx="116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zh-CN" altLang="en-US" sz="2000" b="1">
                    <a:ea typeface="隶书" pitchFamily="49" charset="-122"/>
                  </a:rPr>
                  <a:t>数的表示范围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2967" y="646"/>
                <a:ext cx="914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kumimoji="1" lang="zh-CN" altLang="en-US" sz="2000" b="1">
                    <a:ea typeface="隶书" pitchFamily="49" charset="-122"/>
                  </a:rPr>
                  <a:t>占字节数</a:t>
                </a:r>
              </a:p>
            </p:txBody>
          </p:sp>
        </p:grp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557" y="1505"/>
              <a:ext cx="289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ea typeface="隶书" pitchFamily="49" charset="-122"/>
                </a:rPr>
                <a:t>整型</a:t>
              </a:r>
              <a:endParaRPr kumimoji="1" lang="zh-CN" altLang="en-US" sz="2400" b="1">
                <a:ea typeface="隶书" pitchFamily="49" charset="-122"/>
              </a:endParaRPr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545" y="2902"/>
              <a:ext cx="289" cy="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ea typeface="隶书" pitchFamily="49" charset="-122"/>
                </a:rPr>
                <a:t>字符型</a:t>
              </a:r>
              <a:endParaRPr kumimoji="1" lang="zh-CN" altLang="en-US" sz="2400" b="1">
                <a:ea typeface="隶书" pitchFamily="49" charset="-122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45" y="2488"/>
              <a:ext cx="289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ea typeface="隶书" pitchFamily="49" charset="-122"/>
                </a:rPr>
                <a:t>实型</a:t>
              </a:r>
              <a:endParaRPr kumimoji="1" lang="zh-CN" altLang="en-US" sz="2400" b="1">
                <a:ea typeface="隶书" pitchFamily="49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879" y="1150"/>
              <a:ext cx="26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ea typeface="隶书" pitchFamily="49" charset="-122"/>
                </a:rPr>
                <a:t>有</a:t>
              </a: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879" y="1918"/>
              <a:ext cx="26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ea typeface="隶书" pitchFamily="49" charset="-122"/>
                </a:rPr>
                <a:t>无</a:t>
              </a:r>
            </a:p>
          </p:txBody>
        </p: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1189" y="919"/>
              <a:ext cx="2170" cy="291"/>
              <a:chOff x="1189" y="919"/>
              <a:chExt cx="2170" cy="291"/>
            </a:xfrm>
          </p:grpSpPr>
          <p:sp>
            <p:nvSpPr>
              <p:cNvPr id="57" name="Text Box 31"/>
              <p:cNvSpPr txBox="1">
                <a:spLocks noChangeArrowheads="1"/>
              </p:cNvSpPr>
              <p:nvPr/>
            </p:nvSpPr>
            <p:spPr bwMode="auto">
              <a:xfrm>
                <a:off x="1189" y="919"/>
                <a:ext cx="92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en-US" altLang="zh-CN" sz="2000" b="1" dirty="0">
                    <a:ea typeface="隶书" pitchFamily="49" charset="-122"/>
                  </a:rPr>
                  <a:t>[</a:t>
                </a:r>
                <a:r>
                  <a:rPr kumimoji="1" lang="en-US" altLang="zh-CN" sz="2000" b="1" dirty="0">
                    <a:solidFill>
                      <a:schemeClr val="hlink"/>
                    </a:solidFill>
                    <a:ea typeface="隶书" pitchFamily="49" charset="-122"/>
                  </a:rPr>
                  <a:t>signed</a:t>
                </a:r>
                <a:r>
                  <a:rPr kumimoji="1" lang="en-US" altLang="zh-CN" sz="2000" b="1" dirty="0">
                    <a:ea typeface="隶书" pitchFamily="49" charset="-122"/>
                  </a:rPr>
                  <a:t>]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ea typeface="隶书" pitchFamily="49" charset="-122"/>
                  </a:rPr>
                  <a:t> </a:t>
                </a:r>
                <a:r>
                  <a:rPr kumimoji="1" lang="en-US" altLang="zh-CN" sz="2000" b="1" dirty="0" err="1">
                    <a:ea typeface="隶书" pitchFamily="49" charset="-122"/>
                  </a:rPr>
                  <a:t>int</a:t>
                </a:r>
                <a:endParaRPr kumimoji="1" lang="en-US" altLang="zh-CN" sz="2000" b="1" dirty="0">
                  <a:ea typeface="隶书" pitchFamily="49" charset="-122"/>
                </a:endParaRPr>
              </a:p>
            </p:txBody>
          </p:sp>
          <p:sp>
            <p:nvSpPr>
              <p:cNvPr id="58" name="Text Box 32"/>
              <p:cNvSpPr txBox="1">
                <a:spLocks noChangeArrowheads="1"/>
              </p:cNvSpPr>
              <p:nvPr/>
            </p:nvSpPr>
            <p:spPr bwMode="auto">
              <a:xfrm>
                <a:off x="3174" y="970"/>
                <a:ext cx="18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 dirty="0">
                    <a:latin typeface="Times New Roman" pitchFamily="18" charset="0"/>
                  </a:rPr>
                  <a:t>4</a:t>
                </a:r>
                <a:endParaRPr kumimoji="1" lang="en-US" altLang="zh-CN" sz="40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1205" y="1177"/>
              <a:ext cx="3553" cy="280"/>
              <a:chOff x="1205" y="1177"/>
              <a:chExt cx="3553" cy="280"/>
            </a:xfrm>
          </p:grpSpPr>
          <p:sp>
            <p:nvSpPr>
              <p:cNvPr id="54" name="Text Box 35"/>
              <p:cNvSpPr txBox="1">
                <a:spLocks noChangeArrowheads="1"/>
              </p:cNvSpPr>
              <p:nvPr/>
            </p:nvSpPr>
            <p:spPr bwMode="auto">
              <a:xfrm>
                <a:off x="1205" y="1185"/>
                <a:ext cx="99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ea typeface="隶书" pitchFamily="49" charset="-122"/>
                  </a:rPr>
                  <a:t>[</a:t>
                </a:r>
                <a:r>
                  <a:rPr kumimoji="1" lang="en-US" altLang="zh-CN" sz="2000" b="1">
                    <a:solidFill>
                      <a:schemeClr val="hlink"/>
                    </a:solidFill>
                    <a:latin typeface="Times New Roman" pitchFamily="18" charset="0"/>
                  </a:rPr>
                  <a:t>signed</a:t>
                </a:r>
                <a:r>
                  <a:rPr kumimoji="1" lang="en-US" altLang="zh-CN" sz="2000" b="1">
                    <a:ea typeface="隶书" pitchFamily="49" charset="-122"/>
                  </a:rPr>
                  <a:t>]</a:t>
                </a:r>
                <a:r>
                  <a:rPr kumimoji="1" lang="en-US" altLang="zh-CN" sz="2000" b="1">
                    <a:latin typeface="Times New Roman" pitchFamily="18" charset="0"/>
                  </a:rPr>
                  <a:t> short</a:t>
                </a:r>
                <a:endParaRPr kumimoji="1" lang="en-US" altLang="zh-CN" sz="4000" b="1">
                  <a:latin typeface="Times New Roman" pitchFamily="18" charset="0"/>
                </a:endParaRPr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3174" y="1177"/>
                <a:ext cx="185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latin typeface="Times New Roman" pitchFamily="18" charset="0"/>
                  </a:rPr>
                  <a:t>2</a:t>
                </a:r>
                <a:endParaRPr kumimoji="1" lang="en-US" altLang="zh-CN" sz="4000" b="1">
                  <a:latin typeface="Times New Roman" pitchFamily="18" charset="0"/>
                </a:endParaRP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3764" y="1217"/>
                <a:ext cx="99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latin typeface="Times New Roman" pitchFamily="18" charset="0"/>
                  </a:rPr>
                  <a:t>-32768~32767</a:t>
                </a:r>
              </a:p>
            </p:txBody>
          </p:sp>
        </p:grpSp>
        <p:grpSp>
          <p:nvGrpSpPr>
            <p:cNvPr id="15" name="Group 38"/>
            <p:cNvGrpSpPr>
              <a:grpSpLocks/>
            </p:cNvGrpSpPr>
            <p:nvPr/>
          </p:nvGrpSpPr>
          <p:grpSpPr bwMode="auto">
            <a:xfrm>
              <a:off x="1218" y="1451"/>
              <a:ext cx="4299" cy="251"/>
              <a:chOff x="1218" y="1451"/>
              <a:chExt cx="4299" cy="251"/>
            </a:xfrm>
          </p:grpSpPr>
          <p:sp>
            <p:nvSpPr>
              <p:cNvPr id="51" name="Text Box 39"/>
              <p:cNvSpPr txBox="1">
                <a:spLocks noChangeArrowheads="1"/>
              </p:cNvSpPr>
              <p:nvPr/>
            </p:nvSpPr>
            <p:spPr bwMode="auto">
              <a:xfrm>
                <a:off x="1218" y="1451"/>
                <a:ext cx="93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latin typeface="Times New Roman" pitchFamily="18" charset="0"/>
                  </a:rPr>
                  <a:t>[</a:t>
                </a:r>
                <a:r>
                  <a:rPr kumimoji="1" lang="en-US" altLang="zh-CN" sz="2000" b="1">
                    <a:solidFill>
                      <a:schemeClr val="hlink"/>
                    </a:solidFill>
                    <a:latin typeface="Times New Roman" pitchFamily="18" charset="0"/>
                  </a:rPr>
                  <a:t>signed]</a:t>
                </a:r>
                <a:r>
                  <a:rPr kumimoji="1" lang="en-US" altLang="zh-CN" sz="2000" b="1">
                    <a:latin typeface="Times New Roman" pitchFamily="18" charset="0"/>
                  </a:rPr>
                  <a:t> long</a:t>
                </a:r>
                <a:endParaRPr kumimoji="1" lang="en-US" altLang="zh-CN" sz="4000" b="1">
                  <a:latin typeface="Times New Roman" pitchFamily="18" charset="0"/>
                </a:endParaRPr>
              </a:p>
            </p:txBody>
          </p:sp>
          <p:sp>
            <p:nvSpPr>
              <p:cNvPr id="52" name="Text Box 40"/>
              <p:cNvSpPr txBox="1">
                <a:spLocks noChangeArrowheads="1"/>
              </p:cNvSpPr>
              <p:nvPr/>
            </p:nvSpPr>
            <p:spPr bwMode="auto">
              <a:xfrm>
                <a:off x="3144" y="1451"/>
                <a:ext cx="27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1" lang="en-US" altLang="zh-CN" sz="2000" b="1" dirty="0">
                    <a:latin typeface="Times New Roman" pitchFamily="18" charset="0"/>
                  </a:rPr>
                  <a:t>4</a:t>
                </a:r>
                <a:endParaRPr kumimoji="1" lang="en-US" altLang="zh-CN" sz="4000" b="1" dirty="0">
                  <a:latin typeface="Times New Roman" pitchFamily="18" charset="0"/>
                </a:endParaRPr>
              </a:p>
            </p:txBody>
          </p:sp>
          <p:sp>
            <p:nvSpPr>
              <p:cNvPr id="53" name="Text Box 41"/>
              <p:cNvSpPr txBox="1">
                <a:spLocks noChangeArrowheads="1"/>
              </p:cNvSpPr>
              <p:nvPr/>
            </p:nvSpPr>
            <p:spPr bwMode="auto">
              <a:xfrm>
                <a:off x="3768" y="1462"/>
                <a:ext cx="1749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 dirty="0">
                    <a:latin typeface="Times New Roman" pitchFamily="18" charset="0"/>
                  </a:rPr>
                  <a:t>-2147483648~2147483647</a:t>
                </a:r>
                <a:endParaRPr kumimoji="1" lang="en-US" altLang="zh-CN" sz="40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1228" y="1507"/>
              <a:ext cx="3557" cy="455"/>
              <a:chOff x="1228" y="1507"/>
              <a:chExt cx="3557" cy="455"/>
            </a:xfrm>
          </p:grpSpPr>
          <p:sp>
            <p:nvSpPr>
              <p:cNvPr id="48" name="Text Box 43"/>
              <p:cNvSpPr txBox="1">
                <a:spLocks noChangeArrowheads="1"/>
              </p:cNvSpPr>
              <p:nvPr/>
            </p:nvSpPr>
            <p:spPr bwMode="auto">
              <a:xfrm>
                <a:off x="3174" y="1722"/>
                <a:ext cx="18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 dirty="0">
                    <a:latin typeface="Times New Roman" pitchFamily="18" charset="0"/>
                  </a:rPr>
                  <a:t>4</a:t>
                </a:r>
                <a:endParaRPr kumimoji="1" lang="en-US" altLang="zh-CN" sz="4000" b="1" dirty="0">
                  <a:latin typeface="Times New Roman" pitchFamily="18" charset="0"/>
                </a:endParaRPr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228" y="1507"/>
                <a:ext cx="941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1" lang="en-US" altLang="zh-CN" sz="2000" b="1" dirty="0">
                    <a:solidFill>
                      <a:schemeClr val="hlink"/>
                    </a:solidFill>
                    <a:latin typeface="Times New Roman" pitchFamily="18" charset="0"/>
                  </a:rPr>
                  <a:t>unsigned</a:t>
                </a:r>
                <a:r>
                  <a:rPr kumimoji="1" lang="en-US" altLang="zh-CN" sz="4000" b="1" dirty="0">
                    <a:latin typeface="Times New Roman" pitchFamily="18" charset="0"/>
                  </a:rPr>
                  <a:t> </a:t>
                </a:r>
                <a:r>
                  <a:rPr kumimoji="1" lang="en-US" altLang="zh-CN" sz="2000" b="1" dirty="0" err="1">
                    <a:latin typeface="Times New Roman" pitchFamily="18" charset="0"/>
                  </a:rPr>
                  <a:t>int</a:t>
                </a:r>
                <a:endParaRPr kumimoji="1" lang="en-US" altLang="zh-CN" sz="4000" b="1" dirty="0">
                  <a:latin typeface="Times New Roman" pitchFamily="18" charset="0"/>
                </a:endParaRP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3757" y="1699"/>
                <a:ext cx="102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 dirty="0">
                    <a:latin typeface="Times New Roman" pitchFamily="18" charset="0"/>
                  </a:rPr>
                  <a:t>0~4294967295</a:t>
                </a:r>
              </a:p>
            </p:txBody>
          </p:sp>
        </p:grpSp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1210" y="2027"/>
              <a:ext cx="3575" cy="424"/>
              <a:chOff x="1210" y="2027"/>
              <a:chExt cx="3575" cy="424"/>
            </a:xfrm>
          </p:grpSpPr>
          <p:sp>
            <p:nvSpPr>
              <p:cNvPr id="45" name="Text Box 47"/>
              <p:cNvSpPr txBox="1">
                <a:spLocks noChangeArrowheads="1"/>
              </p:cNvSpPr>
              <p:nvPr/>
            </p:nvSpPr>
            <p:spPr bwMode="auto">
              <a:xfrm>
                <a:off x="3135" y="2157"/>
                <a:ext cx="27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latin typeface="Times New Roman" pitchFamily="18" charset="0"/>
                  </a:rPr>
                  <a:t>4</a:t>
                </a:r>
                <a:endParaRPr kumimoji="1" lang="en-US" altLang="zh-CN" sz="4000" b="1">
                  <a:latin typeface="Times New Roman" pitchFamily="18" charset="0"/>
                </a:endParaRPr>
              </a:p>
            </p:txBody>
          </p:sp>
          <p:sp>
            <p:nvSpPr>
              <p:cNvPr id="46" name="Text Box 48"/>
              <p:cNvSpPr txBox="1">
                <a:spLocks noChangeArrowheads="1"/>
              </p:cNvSpPr>
              <p:nvPr/>
            </p:nvSpPr>
            <p:spPr bwMode="auto">
              <a:xfrm>
                <a:off x="3766" y="2197"/>
                <a:ext cx="1019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 dirty="0">
                    <a:latin typeface="Times New Roman" pitchFamily="18" charset="0"/>
                  </a:rPr>
                  <a:t>0~4294967295</a:t>
                </a:r>
              </a:p>
            </p:txBody>
          </p:sp>
          <p:sp>
            <p:nvSpPr>
              <p:cNvPr id="47" name="Text Box 49"/>
              <p:cNvSpPr txBox="1">
                <a:spLocks noChangeArrowheads="1"/>
              </p:cNvSpPr>
              <p:nvPr/>
            </p:nvSpPr>
            <p:spPr bwMode="auto">
              <a:xfrm>
                <a:off x="1210" y="2027"/>
                <a:ext cx="1041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solidFill>
                      <a:schemeClr val="hlink"/>
                    </a:solidFill>
                    <a:latin typeface="Times New Roman" pitchFamily="18" charset="0"/>
                  </a:rPr>
                  <a:t>unsigned</a:t>
                </a:r>
                <a:r>
                  <a:rPr kumimoji="1" lang="en-US" altLang="zh-CN" sz="4000" b="1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000" b="1">
                    <a:latin typeface="Times New Roman" pitchFamily="18" charset="0"/>
                  </a:rPr>
                  <a:t>long</a:t>
                </a:r>
                <a:endParaRPr kumimoji="1" lang="en-US" altLang="zh-CN" sz="4000" b="1"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50"/>
            <p:cNvGrpSpPr>
              <a:grpSpLocks/>
            </p:cNvGrpSpPr>
            <p:nvPr/>
          </p:nvGrpSpPr>
          <p:grpSpPr bwMode="auto">
            <a:xfrm>
              <a:off x="1195" y="1760"/>
              <a:ext cx="3205" cy="436"/>
              <a:chOff x="1199" y="1755"/>
              <a:chExt cx="3205" cy="436"/>
            </a:xfrm>
          </p:grpSpPr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1199" y="1755"/>
                <a:ext cx="1100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solidFill>
                      <a:schemeClr val="hlink"/>
                    </a:solidFill>
                    <a:latin typeface="Times New Roman" pitchFamily="18" charset="0"/>
                  </a:rPr>
                  <a:t>unsigned</a:t>
                </a:r>
                <a:r>
                  <a:rPr kumimoji="1" lang="en-US" altLang="zh-CN" sz="4000" b="1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000" b="1">
                    <a:latin typeface="Times New Roman" pitchFamily="18" charset="0"/>
                  </a:rPr>
                  <a:t>short</a:t>
                </a:r>
                <a:endParaRPr kumimoji="1" lang="en-US" altLang="zh-CN" sz="4000" b="1">
                  <a:latin typeface="Times New Roman" pitchFamily="18" charset="0"/>
                </a:endParaRPr>
              </a:p>
            </p:txBody>
          </p:sp>
          <p:sp>
            <p:nvSpPr>
              <p:cNvPr id="43" name="Text Box 52"/>
              <p:cNvSpPr txBox="1">
                <a:spLocks noChangeArrowheads="1"/>
              </p:cNvSpPr>
              <p:nvPr/>
            </p:nvSpPr>
            <p:spPr bwMode="auto">
              <a:xfrm>
                <a:off x="3172" y="1912"/>
                <a:ext cx="18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latin typeface="Times New Roman" pitchFamily="18" charset="0"/>
                  </a:rPr>
                  <a:t>2</a:t>
                </a:r>
                <a:endParaRPr kumimoji="1" lang="en-US" altLang="zh-CN" sz="4000" b="1">
                  <a:latin typeface="Times New Roman" pitchFamily="18" charset="0"/>
                </a:endParaRPr>
              </a:p>
            </p:txBody>
          </p:sp>
          <p:sp>
            <p:nvSpPr>
              <p:cNvPr id="44" name="Text Box 53"/>
              <p:cNvSpPr txBox="1">
                <a:spLocks noChangeArrowheads="1"/>
              </p:cNvSpPr>
              <p:nvPr/>
            </p:nvSpPr>
            <p:spPr bwMode="auto">
              <a:xfrm>
                <a:off x="3763" y="1952"/>
                <a:ext cx="641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latin typeface="Times New Roman" pitchFamily="18" charset="0"/>
                  </a:rPr>
                  <a:t>0~65535</a:t>
                </a: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879" y="2403"/>
              <a:ext cx="3939" cy="270"/>
              <a:chOff x="879" y="2403"/>
              <a:chExt cx="3939" cy="270"/>
            </a:xfrm>
          </p:grpSpPr>
          <p:sp>
            <p:nvSpPr>
              <p:cNvPr id="37" name="Text Box 55"/>
              <p:cNvSpPr txBox="1">
                <a:spLocks noChangeArrowheads="1"/>
              </p:cNvSpPr>
              <p:nvPr/>
            </p:nvSpPr>
            <p:spPr bwMode="auto">
              <a:xfrm>
                <a:off x="879" y="2410"/>
                <a:ext cx="26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zh-CN" altLang="en-US" sz="2000" b="1">
                    <a:ea typeface="隶书" pitchFamily="49" charset="-122"/>
                  </a:rPr>
                  <a:t>有</a:t>
                </a:r>
              </a:p>
            </p:txBody>
          </p:sp>
          <p:grpSp>
            <p:nvGrpSpPr>
              <p:cNvPr id="38" name="Group 56"/>
              <p:cNvGrpSpPr>
                <a:grpSpLocks/>
              </p:cNvGrpSpPr>
              <p:nvPr/>
            </p:nvGrpSpPr>
            <p:grpSpPr bwMode="auto">
              <a:xfrm>
                <a:off x="1311" y="2403"/>
                <a:ext cx="3507" cy="270"/>
                <a:chOff x="1311" y="2403"/>
                <a:chExt cx="3507" cy="270"/>
              </a:xfrm>
            </p:grpSpPr>
            <p:sp>
              <p:nvSpPr>
                <p:cNvPr id="3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311" y="2407"/>
                  <a:ext cx="42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>
                      <a:ea typeface="隶书" pitchFamily="49" charset="-122"/>
                    </a:rPr>
                    <a:t>float</a:t>
                  </a:r>
                </a:p>
              </p:txBody>
            </p:sp>
            <p:sp>
              <p:nvSpPr>
                <p:cNvPr id="4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35" y="2403"/>
                  <a:ext cx="2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 dirty="0">
                      <a:latin typeface="Times New Roman" pitchFamily="18" charset="0"/>
                    </a:rPr>
                    <a:t>4</a:t>
                  </a:r>
                  <a:endParaRPr kumimoji="1" lang="en-US" altLang="zh-CN" sz="40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766" y="2434"/>
                  <a:ext cx="105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3.4e-38~3.4e38</a:t>
                  </a:r>
                  <a:endParaRPr kumimoji="1" lang="en-US" altLang="zh-CN" sz="2400" b="1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0" name="Group 60"/>
            <p:cNvGrpSpPr>
              <a:grpSpLocks/>
            </p:cNvGrpSpPr>
            <p:nvPr/>
          </p:nvGrpSpPr>
          <p:grpSpPr bwMode="auto">
            <a:xfrm>
              <a:off x="879" y="2649"/>
              <a:ext cx="4092" cy="261"/>
              <a:chOff x="879" y="2649"/>
              <a:chExt cx="4092" cy="261"/>
            </a:xfrm>
          </p:grpSpPr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879" y="2650"/>
                <a:ext cx="26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zh-CN" altLang="en-US" sz="2000" b="1">
                    <a:ea typeface="隶书" pitchFamily="49" charset="-122"/>
                  </a:rPr>
                  <a:t>有</a:t>
                </a:r>
              </a:p>
            </p:txBody>
          </p:sp>
          <p:grpSp>
            <p:nvGrpSpPr>
              <p:cNvPr id="33" name="Group 62"/>
              <p:cNvGrpSpPr>
                <a:grpSpLocks/>
              </p:cNvGrpSpPr>
              <p:nvPr/>
            </p:nvGrpSpPr>
            <p:grpSpPr bwMode="auto">
              <a:xfrm>
                <a:off x="1306" y="2649"/>
                <a:ext cx="3665" cy="261"/>
                <a:chOff x="1306" y="2649"/>
                <a:chExt cx="3665" cy="261"/>
              </a:xfrm>
            </p:grpSpPr>
            <p:sp>
              <p:nvSpPr>
                <p:cNvPr id="3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6" y="2655"/>
                  <a:ext cx="604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>
                      <a:ea typeface="隶书" pitchFamily="49" charset="-122"/>
                    </a:rPr>
                    <a:t>double</a:t>
                  </a:r>
                </a:p>
              </p:txBody>
            </p:sp>
            <p:sp>
              <p:nvSpPr>
                <p:cNvPr id="35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135" y="2649"/>
                  <a:ext cx="2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endParaRPr kumimoji="1" lang="en-US" altLang="zh-CN" sz="4000" b="1">
                    <a:latin typeface="Times New Roman" pitchFamily="18" charset="0"/>
                  </a:endParaRPr>
                </a:p>
              </p:txBody>
            </p:sp>
            <p:sp>
              <p:nvSpPr>
                <p:cNvPr id="3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768" y="2671"/>
                  <a:ext cx="1203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1.7e-308~1.7e308</a:t>
                  </a:r>
                  <a:endParaRPr kumimoji="1" lang="en-US" altLang="zh-CN" sz="2400" b="1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879" y="2902"/>
              <a:ext cx="3577" cy="254"/>
              <a:chOff x="879" y="2902"/>
              <a:chExt cx="3577" cy="254"/>
            </a:xfrm>
          </p:grpSpPr>
          <p:sp>
            <p:nvSpPr>
              <p:cNvPr id="27" name="Text Box 67"/>
              <p:cNvSpPr txBox="1">
                <a:spLocks noChangeArrowheads="1"/>
              </p:cNvSpPr>
              <p:nvPr/>
            </p:nvSpPr>
            <p:spPr bwMode="auto">
              <a:xfrm>
                <a:off x="879" y="2902"/>
                <a:ext cx="260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zh-CN" altLang="en-US" sz="2000" b="1">
                    <a:ea typeface="隶书" pitchFamily="49" charset="-122"/>
                  </a:rPr>
                  <a:t>有</a:t>
                </a:r>
              </a:p>
            </p:txBody>
          </p:sp>
          <p:grpSp>
            <p:nvGrpSpPr>
              <p:cNvPr id="28" name="Group 68"/>
              <p:cNvGrpSpPr>
                <a:grpSpLocks/>
              </p:cNvGrpSpPr>
              <p:nvPr/>
            </p:nvGrpSpPr>
            <p:grpSpPr bwMode="auto">
              <a:xfrm>
                <a:off x="1316" y="2903"/>
                <a:ext cx="3140" cy="253"/>
                <a:chOff x="1316" y="2903"/>
                <a:chExt cx="3140" cy="253"/>
              </a:xfrm>
            </p:grpSpPr>
            <p:sp>
              <p:nvSpPr>
                <p:cNvPr id="2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16" y="2903"/>
                  <a:ext cx="427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>
                      <a:ea typeface="隶书" pitchFamily="49" charset="-122"/>
                    </a:rPr>
                    <a:t>char</a:t>
                  </a:r>
                </a:p>
              </p:txBody>
            </p:sp>
            <p:sp>
              <p:nvSpPr>
                <p:cNvPr id="3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35" y="2916"/>
                  <a:ext cx="2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 dirty="0">
                      <a:latin typeface="Times New Roman" pitchFamily="18" charset="0"/>
                    </a:rPr>
                    <a:t>1</a:t>
                  </a:r>
                  <a:endParaRPr kumimoji="1" lang="en-US" altLang="zh-CN" sz="40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3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64" y="2908"/>
                  <a:ext cx="6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99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-128~127</a:t>
                  </a:r>
                </a:p>
              </p:txBody>
            </p:sp>
          </p:grpSp>
        </p:grpSp>
        <p:grpSp>
          <p:nvGrpSpPr>
            <p:cNvPr id="22" name="Group 72"/>
            <p:cNvGrpSpPr>
              <a:grpSpLocks/>
            </p:cNvGrpSpPr>
            <p:nvPr/>
          </p:nvGrpSpPr>
          <p:grpSpPr bwMode="auto">
            <a:xfrm>
              <a:off x="879" y="3130"/>
              <a:ext cx="3375" cy="261"/>
              <a:chOff x="879" y="3130"/>
              <a:chExt cx="3375" cy="261"/>
            </a:xfrm>
          </p:grpSpPr>
          <p:sp>
            <p:nvSpPr>
              <p:cNvPr id="23" name="Text Box 73"/>
              <p:cNvSpPr txBox="1">
                <a:spLocks noChangeArrowheads="1"/>
              </p:cNvSpPr>
              <p:nvPr/>
            </p:nvSpPr>
            <p:spPr bwMode="auto">
              <a:xfrm>
                <a:off x="879" y="3130"/>
                <a:ext cx="26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zh-CN" altLang="en-US" sz="2000" b="1">
                    <a:ea typeface="隶书" pitchFamily="49" charset="-122"/>
                  </a:rPr>
                  <a:t>无</a:t>
                </a:r>
              </a:p>
            </p:txBody>
          </p:sp>
          <p:sp>
            <p:nvSpPr>
              <p:cNvPr id="24" name="Text Box 74"/>
              <p:cNvSpPr txBox="1">
                <a:spLocks noChangeArrowheads="1"/>
              </p:cNvSpPr>
              <p:nvPr/>
            </p:nvSpPr>
            <p:spPr bwMode="auto">
              <a:xfrm>
                <a:off x="1290" y="3151"/>
                <a:ext cx="11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solidFill>
                      <a:schemeClr val="hlink"/>
                    </a:solidFill>
                    <a:ea typeface="隶书" pitchFamily="49" charset="-122"/>
                  </a:rPr>
                  <a:t>unsigned</a:t>
                </a:r>
                <a:r>
                  <a:rPr kumimoji="1" lang="en-US" altLang="zh-CN" sz="2000" b="1">
                    <a:ea typeface="隶书" pitchFamily="49" charset="-122"/>
                  </a:rPr>
                  <a:t> char</a:t>
                </a:r>
              </a:p>
            </p:txBody>
          </p:sp>
          <p:sp>
            <p:nvSpPr>
              <p:cNvPr id="25" name="Text Box 75"/>
              <p:cNvSpPr txBox="1">
                <a:spLocks noChangeArrowheads="1"/>
              </p:cNvSpPr>
              <p:nvPr/>
            </p:nvSpPr>
            <p:spPr bwMode="auto">
              <a:xfrm>
                <a:off x="3135" y="3141"/>
                <a:ext cx="27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latin typeface="Times New Roman" pitchFamily="18" charset="0"/>
                  </a:rPr>
                  <a:t>1</a:t>
                </a:r>
                <a:endParaRPr kumimoji="1" lang="en-US" altLang="zh-CN" sz="4000" b="1">
                  <a:latin typeface="Times New Roman" pitchFamily="18" charset="0"/>
                </a:endParaRPr>
              </a:p>
            </p:txBody>
          </p:sp>
          <p:sp>
            <p:nvSpPr>
              <p:cNvPr id="26" name="Text Box 76"/>
              <p:cNvSpPr txBox="1">
                <a:spLocks noChangeArrowheads="1"/>
              </p:cNvSpPr>
              <p:nvPr/>
            </p:nvSpPr>
            <p:spPr bwMode="auto">
              <a:xfrm>
                <a:off x="3764" y="3145"/>
                <a:ext cx="49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 b="1">
                    <a:latin typeface="Times New Roman" pitchFamily="18" charset="0"/>
                  </a:rPr>
                  <a:t>0~255</a:t>
                </a:r>
              </a:p>
            </p:txBody>
          </p:sp>
        </p:grpSp>
      </p:grp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5703225" y="1673386"/>
            <a:ext cx="2939294" cy="39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latin typeface="Times New Roman" pitchFamily="18" charset="0"/>
              </a:rPr>
              <a:t>-2147483648~2147483647</a:t>
            </a:r>
            <a:endParaRPr kumimoji="1" lang="en-US" altLang="zh-CN" sz="4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09271"/>
      </p:ext>
    </p:extLst>
  </p:cSld>
  <p:clrMapOvr>
    <a:masterClrMapping/>
  </p:clrMapOvr>
  <p:transition advClick="0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57717-FDC6-44BA-B267-AD16F54117B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076" y="260648"/>
            <a:ext cx="8741848" cy="627063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4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2.1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：用</a:t>
            </a:r>
            <a:r>
              <a:rPr lang="en-US" altLang="zh-CN" sz="2400" dirty="0" err="1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sizeof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运算符测试数据类型所占空间的字节数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045789" cy="307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585853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9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772816"/>
            <a:ext cx="7778751" cy="3600400"/>
          </a:xfrm>
        </p:spPr>
        <p:txBody>
          <a:bodyPr rtlCol="0">
            <a:normAutofit fontScale="85000" lnSpcReduction="20000"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2.1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标识符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2.2 C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语言的数据类型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2.3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常量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2.4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变量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2.5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运算符与表达式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72879" y="3284984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8913" y="548680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2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C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331774717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FC78-94DF-4416-9A5E-E51237E96677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67312" y="218069"/>
            <a:ext cx="2379789" cy="6270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整型常量</a:t>
            </a: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526219" y="863453"/>
            <a:ext cx="8366261" cy="5262979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b="1" dirty="0"/>
              <a:t>整型常量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b="1" dirty="0"/>
              <a:t>十进制</a:t>
            </a:r>
            <a:r>
              <a:rPr kumimoji="1" lang="en-US" altLang="zh-CN" sz="2400" b="1" dirty="0"/>
              <a:t>(</a:t>
            </a:r>
            <a:r>
              <a:rPr kumimoji="1" lang="zh-CN" altLang="en-US" sz="2400" b="1" u="sng" dirty="0"/>
              <a:t>非</a:t>
            </a:r>
            <a:r>
              <a:rPr kumimoji="1" lang="en-US" altLang="zh-CN" sz="2400" b="1" u="sng" dirty="0"/>
              <a:t>0</a:t>
            </a:r>
            <a:r>
              <a:rPr kumimoji="1" lang="zh-CN" altLang="en-US" sz="2400" b="1" u="sng" dirty="0"/>
              <a:t>开头</a:t>
            </a:r>
            <a:r>
              <a:rPr kumimoji="1" lang="en-US" altLang="zh-CN" sz="2400" b="1" u="sng" dirty="0"/>
              <a:t>)</a:t>
            </a:r>
            <a:r>
              <a:rPr kumimoji="1" lang="en-US" altLang="zh-CN" sz="2400" b="1" dirty="0"/>
              <a:t>:  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123</a:t>
            </a:r>
            <a:r>
              <a:rPr kumimoji="1" lang="zh-CN" altLang="en-US" sz="2400" b="1" dirty="0">
                <a:solidFill>
                  <a:srgbClr val="CC0000"/>
                </a:solidFill>
              </a:rPr>
              <a:t>，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-11</a:t>
            </a:r>
            <a:r>
              <a:rPr kumimoji="1" lang="zh-CN" altLang="en-US" sz="2400" b="1" dirty="0">
                <a:solidFill>
                  <a:srgbClr val="CC0000"/>
                </a:solidFill>
              </a:rPr>
              <a:t>，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0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b="1" dirty="0"/>
              <a:t>八进制</a:t>
            </a:r>
            <a:r>
              <a:rPr kumimoji="1" lang="en-US" altLang="zh-CN" sz="2400" b="1" dirty="0"/>
              <a:t>(</a:t>
            </a:r>
            <a:r>
              <a:rPr kumimoji="1" lang="en-US" altLang="zh-CN" sz="2400" b="1" u="sng" dirty="0"/>
              <a:t>0</a:t>
            </a:r>
            <a:r>
              <a:rPr kumimoji="1" lang="zh-CN" altLang="en-US" sz="2400" b="1" u="sng" dirty="0"/>
              <a:t>开头</a:t>
            </a:r>
            <a:r>
              <a:rPr kumimoji="1" lang="en-US" altLang="zh-CN" sz="2400" b="1" u="sng" dirty="0"/>
              <a:t>):</a:t>
            </a:r>
            <a:r>
              <a:rPr kumimoji="1" lang="en-US" altLang="zh-CN" sz="2400" b="1" dirty="0"/>
              <a:t>  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0123</a:t>
            </a:r>
            <a:r>
              <a:rPr kumimoji="1" lang="zh-CN" altLang="en-US" sz="2400" b="1" dirty="0">
                <a:solidFill>
                  <a:srgbClr val="CC0000"/>
                </a:solidFill>
              </a:rPr>
              <a:t>，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-011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b="1" dirty="0"/>
              <a:t>十六进制</a:t>
            </a:r>
            <a:r>
              <a:rPr kumimoji="1" lang="en-US" altLang="zh-CN" sz="2400" b="1" dirty="0"/>
              <a:t>(</a:t>
            </a:r>
            <a:r>
              <a:rPr kumimoji="1" lang="en-US" altLang="zh-CN" sz="2400" b="1" u="sng" dirty="0"/>
              <a:t>0x/0X</a:t>
            </a:r>
            <a:r>
              <a:rPr kumimoji="1" lang="zh-CN" altLang="en-US" sz="2400" b="1" u="sng" dirty="0"/>
              <a:t>开头</a:t>
            </a:r>
            <a:r>
              <a:rPr kumimoji="1" lang="en-US" altLang="zh-CN" sz="2400" b="1" u="sng" dirty="0"/>
              <a:t>):</a:t>
            </a:r>
            <a:r>
              <a:rPr kumimoji="1" lang="en-US" altLang="zh-CN" sz="2400" b="1" dirty="0"/>
              <a:t>  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0x11</a:t>
            </a:r>
            <a:r>
              <a:rPr kumimoji="1" lang="zh-CN" altLang="en-US" sz="2400" b="1" dirty="0">
                <a:solidFill>
                  <a:srgbClr val="CC0000"/>
                </a:solidFill>
              </a:rPr>
              <a:t>、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0X20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b="1" dirty="0"/>
              <a:t>长整型常量</a:t>
            </a:r>
            <a:endParaRPr kumimoji="1" lang="en-US" altLang="zh-CN" sz="2400" b="1" dirty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2400" b="1" dirty="0"/>
              <a:t>在字长为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位系统中，则：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22L</a:t>
            </a:r>
            <a:r>
              <a:rPr kumimoji="1" lang="zh-CN" altLang="en-US" sz="2400" b="1" dirty="0">
                <a:solidFill>
                  <a:srgbClr val="CC0000"/>
                </a:solidFill>
              </a:rPr>
              <a:t>、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0733L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2400" b="1" dirty="0"/>
              <a:t>在字长为</a:t>
            </a:r>
            <a:r>
              <a:rPr kumimoji="1" lang="en-US" altLang="zh-CN" sz="2400" b="1" dirty="0"/>
              <a:t>32</a:t>
            </a:r>
            <a:r>
              <a:rPr kumimoji="1" lang="zh-CN" altLang="en-US" sz="2400" b="1" dirty="0"/>
              <a:t>位系统中，整数默认为长整型，不需要加</a:t>
            </a:r>
            <a:r>
              <a:rPr kumimoji="1" lang="en-US" altLang="zh-CN" sz="2400" b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546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 bldLvl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FAA1E-6994-4141-8022-48CE2CA0297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2303" y="923248"/>
            <a:ext cx="7440303" cy="341632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实型常量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400" dirty="0"/>
              <a:t>十进制小数形式： </a:t>
            </a:r>
            <a:r>
              <a:rPr lang="en-US" altLang="zh-CN" sz="2400" dirty="0"/>
              <a:t>.123   0.0123  0.0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400" dirty="0"/>
              <a:t>指数形式：</a:t>
            </a:r>
            <a:r>
              <a:rPr lang="en-US" altLang="zh-CN" sz="2400" dirty="0"/>
              <a:t>E</a:t>
            </a:r>
            <a:r>
              <a:rPr lang="zh-CN" altLang="en-US" sz="2400" dirty="0"/>
              <a:t>（</a:t>
            </a:r>
            <a:r>
              <a:rPr lang="en-US" altLang="zh-CN" sz="2400" dirty="0"/>
              <a:t>e</a:t>
            </a:r>
            <a:r>
              <a:rPr lang="zh-CN" altLang="en-US" sz="2400" dirty="0"/>
              <a:t>）的前面必须有数字，后面的指数  </a:t>
            </a: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   </a:t>
            </a:r>
            <a:r>
              <a:rPr lang="zh-CN" altLang="en-US" sz="2400" dirty="0"/>
              <a:t>必须为整数：</a:t>
            </a:r>
            <a:r>
              <a:rPr lang="en-US" altLang="zh-CN" sz="2400" dirty="0"/>
              <a:t>.56E10     0.11E-3      1.25E-2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400" dirty="0"/>
              <a:t>规范化的指数形式：</a:t>
            </a:r>
            <a:r>
              <a:rPr lang="en-US" altLang="zh-CN" sz="2400" dirty="0">
                <a:solidFill>
                  <a:srgbClr val="0066FF"/>
                </a:solidFill>
              </a:rPr>
              <a:t>1.56E5</a:t>
            </a:r>
            <a:r>
              <a:rPr lang="en-US" altLang="zh-CN" sz="2400" dirty="0"/>
              <a:t>  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400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程序中的实型型常量看成是</a:t>
            </a:r>
            <a:r>
              <a:rPr lang="en-US" altLang="zh-CN" sz="2400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</a:t>
            </a:r>
            <a:r>
              <a:rPr lang="zh-CN" altLang="en-US" sz="2400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16255" y="238876"/>
            <a:ext cx="3886200" cy="6270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实型常量</a:t>
            </a:r>
          </a:p>
        </p:txBody>
      </p:sp>
      <p:grpSp>
        <p:nvGrpSpPr>
          <p:cNvPr id="41" name="Group 57"/>
          <p:cNvGrpSpPr>
            <a:grpSpLocks/>
          </p:cNvGrpSpPr>
          <p:nvPr/>
        </p:nvGrpSpPr>
        <p:grpSpPr bwMode="auto">
          <a:xfrm>
            <a:off x="3348133" y="5027064"/>
            <a:ext cx="3809860" cy="430212"/>
            <a:chOff x="570" y="1344"/>
            <a:chExt cx="3300" cy="227"/>
          </a:xfrm>
        </p:grpSpPr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1392" y="1344"/>
              <a:ext cx="76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E9EFF"/>
                      </a:gs>
                      <a:gs pos="20000">
                        <a:srgbClr val="85C2FF"/>
                      </a:gs>
                      <a:gs pos="35001">
                        <a:srgbClr val="C4D6EB"/>
                      </a:gs>
                      <a:gs pos="50000">
                        <a:srgbClr val="FFEBFA"/>
                      </a:gs>
                      <a:gs pos="64999">
                        <a:srgbClr val="C4D6EB"/>
                      </a:gs>
                      <a:gs pos="80000">
                        <a:srgbClr val="85C2FF"/>
                      </a:gs>
                      <a:gs pos="100000">
                        <a:srgbClr val="5E9EFF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0" tIns="44446" rIns="90480" bIns="44446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100"/>
                <a:t>阶码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2160" y="1344"/>
              <a:ext cx="742" cy="2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E9EFF"/>
                      </a:gs>
                      <a:gs pos="20000">
                        <a:srgbClr val="85C2FF"/>
                      </a:gs>
                      <a:gs pos="35001">
                        <a:srgbClr val="C4D6EB"/>
                      </a:gs>
                      <a:gs pos="50000">
                        <a:srgbClr val="FFEBFA"/>
                      </a:gs>
                      <a:gs pos="64999">
                        <a:srgbClr val="C4D6EB"/>
                      </a:gs>
                      <a:gs pos="80000">
                        <a:srgbClr val="85C2FF"/>
                      </a:gs>
                      <a:gs pos="100000">
                        <a:srgbClr val="5E9EFF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0" tIns="44446" rIns="90480" bIns="44446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100" dirty="0"/>
                <a:t> 数符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570" y="1344"/>
              <a:ext cx="822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E9EFF"/>
                      </a:gs>
                      <a:gs pos="20000">
                        <a:srgbClr val="85C2FF"/>
                      </a:gs>
                      <a:gs pos="35001">
                        <a:srgbClr val="C4D6EB"/>
                      </a:gs>
                      <a:gs pos="50000">
                        <a:srgbClr val="FFEBFA"/>
                      </a:gs>
                      <a:gs pos="64999">
                        <a:srgbClr val="C4D6EB"/>
                      </a:gs>
                      <a:gs pos="80000">
                        <a:srgbClr val="85C2FF"/>
                      </a:gs>
                      <a:gs pos="100000">
                        <a:srgbClr val="5E9EFF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0" tIns="44446" rIns="90480" bIns="44446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100"/>
                <a:t>阶符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2902" y="1344"/>
              <a:ext cx="968" cy="2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E9EFF"/>
                      </a:gs>
                      <a:gs pos="20000">
                        <a:srgbClr val="85C2FF"/>
                      </a:gs>
                      <a:gs pos="35001">
                        <a:srgbClr val="C4D6EB"/>
                      </a:gs>
                      <a:gs pos="50000">
                        <a:srgbClr val="FFEBFA"/>
                      </a:gs>
                      <a:gs pos="64999">
                        <a:srgbClr val="C4D6EB"/>
                      </a:gs>
                      <a:gs pos="80000">
                        <a:srgbClr val="85C2FF"/>
                      </a:gs>
                      <a:gs pos="100000">
                        <a:srgbClr val="5E9EFF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0" tIns="44446" rIns="90480" bIns="44446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100" dirty="0"/>
                <a:t>  尾数</a:t>
              </a:r>
            </a:p>
          </p:txBody>
        </p:sp>
      </p:grp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5898900" y="5933194"/>
            <a:ext cx="15160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0" tIns="44446" rIns="90480" bIns="44446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100">
                <a:solidFill>
                  <a:srgbClr val="00FFFF"/>
                </a:solidFill>
              </a:rPr>
              <a:t>   </a:t>
            </a:r>
            <a:endParaRPr kumimoji="1" lang="en-US" altLang="zh-CN" sz="2100">
              <a:solidFill>
                <a:srgbClr val="FF0000"/>
              </a:solidFill>
            </a:endParaRPr>
          </a:p>
        </p:txBody>
      </p:sp>
      <p:sp>
        <p:nvSpPr>
          <p:cNvPr id="47" name="AutoShape 62"/>
          <p:cNvSpPr>
            <a:spLocks noChangeArrowheads="1"/>
          </p:cNvSpPr>
          <p:nvPr/>
        </p:nvSpPr>
        <p:spPr bwMode="auto">
          <a:xfrm>
            <a:off x="4049518" y="5849389"/>
            <a:ext cx="1358900" cy="439737"/>
          </a:xfrm>
          <a:prstGeom prst="wedgeRoundRectCallout">
            <a:avLst>
              <a:gd name="adj1" fmla="val -6972"/>
              <a:gd name="adj2" fmla="val -140366"/>
              <a:gd name="adj3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32004" rIns="64008" bIns="32004"/>
          <a:lstStyle/>
          <a:p>
            <a:pPr defTabSz="639763"/>
            <a:r>
              <a:rPr kumimoji="1" lang="zh-CN" altLang="en-US" sz="2100" dirty="0">
                <a:solidFill>
                  <a:srgbClr val="00FFFF"/>
                </a:solidFill>
              </a:rPr>
              <a:t>定点整数</a:t>
            </a:r>
          </a:p>
        </p:txBody>
      </p:sp>
      <p:sp>
        <p:nvSpPr>
          <p:cNvPr id="48" name="AutoShape 63"/>
          <p:cNvSpPr>
            <a:spLocks noChangeArrowheads="1"/>
          </p:cNvSpPr>
          <p:nvPr/>
        </p:nvSpPr>
        <p:spPr bwMode="auto">
          <a:xfrm>
            <a:off x="5825930" y="5849389"/>
            <a:ext cx="1331723" cy="439737"/>
          </a:xfrm>
          <a:prstGeom prst="wedgeRoundRectCallout">
            <a:avLst>
              <a:gd name="adj1" fmla="val 2801"/>
              <a:gd name="adj2" fmla="val -145051"/>
              <a:gd name="adj3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32004" rIns="64008" bIns="32004"/>
          <a:lstStyle/>
          <a:p>
            <a:pPr defTabSz="639763"/>
            <a:r>
              <a:rPr kumimoji="1" lang="zh-CN" altLang="en-US" sz="2100" dirty="0">
                <a:solidFill>
                  <a:srgbClr val="00FFFF"/>
                </a:solidFill>
              </a:rPr>
              <a:t>定点小数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159265" y="5027064"/>
            <a:ext cx="1833708" cy="769441"/>
          </a:xfrm>
          <a:prstGeom prst="rect">
            <a:avLst/>
          </a:prstGeom>
          <a:solidFill>
            <a:srgbClr val="99CCFF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C0000"/>
                </a:solidFill>
              </a:rPr>
              <a:t>浮点型数据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C0000"/>
                </a:solidFill>
              </a:rPr>
              <a:t>存储形式</a:t>
            </a:r>
          </a:p>
        </p:txBody>
      </p:sp>
    </p:spTree>
    <p:extLst>
      <p:ext uri="{BB962C8B-B14F-4D97-AF65-F5344CB8AC3E}">
        <p14:creationId xmlns:p14="http://schemas.microsoft.com/office/powerpoint/2010/main" val="5216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2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7772400" cy="144038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实型数据一般占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个字节（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32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位）内存空间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一个实型数据分为</a:t>
            </a:r>
            <a:r>
              <a:rPr lang="zh-CN" altLang="en-US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小数部分和指数部分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分别存放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例如，实数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6.375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在内存中的存放形式如下：</a:t>
            </a: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1AEC6-E26E-49EF-9A78-F82D0D0B5021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7" y="404664"/>
            <a:ext cx="7772400" cy="51593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  <a:cs typeface="+mn-cs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  <a:cs typeface="+mn-cs"/>
              </a:rPr>
              <a:t>复习：实型数据在内存中的存放形式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1441450" y="3232150"/>
            <a:ext cx="23701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1441450" y="3232150"/>
            <a:ext cx="400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5135" y="2751054"/>
            <a:ext cx="8455347" cy="485775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0" tIns="44446" rIns="90480" bIns="44446">
            <a:spAutoFit/>
          </a:bodyPr>
          <a:lstStyle/>
          <a:p>
            <a:pPr algn="just" eaLnBrk="1" hangingPunct="1"/>
            <a:r>
              <a:rPr kumimoji="1" lang="en-US" altLang="zh-CN" sz="2500" b="0">
                <a:solidFill>
                  <a:schemeClr val="bg1"/>
                </a:solidFill>
              </a:rPr>
              <a:t>110.011(B)=1.10011×2</a:t>
            </a:r>
            <a:r>
              <a:rPr kumimoji="1" lang="en-US" altLang="zh-CN" sz="2500" b="0" baseline="30000">
                <a:solidFill>
                  <a:schemeClr val="bg1"/>
                </a:solidFill>
              </a:rPr>
              <a:t>+10</a:t>
            </a:r>
            <a:r>
              <a:rPr kumimoji="1" lang="en-US" altLang="zh-CN" sz="2500" b="0">
                <a:solidFill>
                  <a:schemeClr val="bg1"/>
                </a:solidFill>
              </a:rPr>
              <a:t>=11001.1×2</a:t>
            </a:r>
            <a:r>
              <a:rPr kumimoji="1" lang="en-US" altLang="zh-CN" sz="2500" b="0" baseline="30000">
                <a:solidFill>
                  <a:schemeClr val="bg1"/>
                </a:solidFill>
              </a:rPr>
              <a:t>-10</a:t>
            </a:r>
            <a:r>
              <a:rPr kumimoji="1" lang="en-US" altLang="zh-CN" sz="2500" b="0">
                <a:solidFill>
                  <a:schemeClr val="bg1"/>
                </a:solidFill>
              </a:rPr>
              <a:t>=0.110011×2</a:t>
            </a:r>
            <a:r>
              <a:rPr kumimoji="1" lang="en-US" altLang="zh-CN" sz="2500" b="0" baseline="30000">
                <a:solidFill>
                  <a:schemeClr val="bg1"/>
                </a:solidFill>
              </a:rPr>
              <a:t>+11</a:t>
            </a:r>
            <a:endParaRPr kumimoji="1" lang="en-US" altLang="zh-CN" sz="2500" b="0">
              <a:solidFill>
                <a:schemeClr val="bg1"/>
              </a:solidFill>
            </a:endParaRPr>
          </a:p>
        </p:txBody>
      </p:sp>
      <p:grpSp>
        <p:nvGrpSpPr>
          <p:cNvPr id="30" name="Group 58"/>
          <p:cNvGrpSpPr>
            <a:grpSpLocks/>
          </p:cNvGrpSpPr>
          <p:nvPr/>
        </p:nvGrpSpPr>
        <p:grpSpPr bwMode="auto">
          <a:xfrm>
            <a:off x="683568" y="4024313"/>
            <a:ext cx="4183062" cy="413050"/>
            <a:chOff x="766" y="3640"/>
            <a:chExt cx="3842" cy="361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1584" y="3640"/>
              <a:ext cx="766" cy="361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20000">
                  <a:srgbClr val="85C2FF"/>
                </a:gs>
                <a:gs pos="35001">
                  <a:srgbClr val="C4D6EB"/>
                </a:gs>
                <a:gs pos="50000">
                  <a:srgbClr val="FFEBFA"/>
                </a:gs>
                <a:gs pos="64999">
                  <a:srgbClr val="C4D6EB"/>
                </a:gs>
                <a:gs pos="80000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0" tIns="44446" rIns="90480" bIns="44446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0" dirty="0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2352" y="3640"/>
              <a:ext cx="743" cy="361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20000">
                  <a:srgbClr val="85C2FF"/>
                </a:gs>
                <a:gs pos="35001">
                  <a:srgbClr val="C4D6EB"/>
                </a:gs>
                <a:gs pos="50000">
                  <a:srgbClr val="FFEBFA"/>
                </a:gs>
                <a:gs pos="64999">
                  <a:srgbClr val="C4D6EB"/>
                </a:gs>
                <a:gs pos="80000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0" tIns="44446" rIns="90480" bIns="44446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0" dirty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766" y="3640"/>
              <a:ext cx="823" cy="361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20000">
                  <a:srgbClr val="85C2FF"/>
                </a:gs>
                <a:gs pos="35001">
                  <a:srgbClr val="C4D6EB"/>
                </a:gs>
                <a:gs pos="50000">
                  <a:srgbClr val="FFEBFA"/>
                </a:gs>
                <a:gs pos="64999">
                  <a:srgbClr val="C4D6EB"/>
                </a:gs>
                <a:gs pos="80000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0" tIns="44446" rIns="90480" bIns="44446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3072" y="3640"/>
              <a:ext cx="1536" cy="361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20000">
                  <a:srgbClr val="85C2FF"/>
                </a:gs>
                <a:gs pos="35001">
                  <a:srgbClr val="C4D6EB"/>
                </a:gs>
                <a:gs pos="50000">
                  <a:srgbClr val="FFEBFA"/>
                </a:gs>
                <a:gs pos="64999">
                  <a:srgbClr val="C4D6EB"/>
                </a:gs>
                <a:gs pos="80000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0" tIns="44446" rIns="90480" bIns="44446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0" dirty="0">
                  <a:solidFill>
                    <a:schemeClr val="tx2"/>
                  </a:solidFill>
                </a:rPr>
                <a:t>110011</a:t>
              </a:r>
            </a:p>
          </p:txBody>
        </p:sp>
      </p:grpSp>
      <p:sp>
        <p:nvSpPr>
          <p:cNvPr id="35" name="椭圆 34"/>
          <p:cNvSpPr/>
          <p:nvPr/>
        </p:nvSpPr>
        <p:spPr bwMode="auto">
          <a:xfrm>
            <a:off x="6372200" y="2602037"/>
            <a:ext cx="2394266" cy="7838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580112" y="4024313"/>
            <a:ext cx="3084304" cy="2349001"/>
            <a:chOff x="5477978" y="3312984"/>
            <a:chExt cx="3084304" cy="2349001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820" y="3961992"/>
              <a:ext cx="1181462" cy="169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云形标注 37"/>
            <p:cNvSpPr/>
            <p:nvPr/>
          </p:nvSpPr>
          <p:spPr>
            <a:xfrm>
              <a:off x="5477978" y="3312984"/>
              <a:ext cx="2196244" cy="955729"/>
            </a:xfrm>
            <a:prstGeom prst="cloudCallout">
              <a:avLst>
                <a:gd name="adj1" fmla="val 43919"/>
                <a:gd name="adj2" fmla="val 77987"/>
              </a:avLst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最好举例来分析下吧！</a:t>
              </a:r>
            </a:p>
          </p:txBody>
        </p:sp>
      </p:grp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939800" y="4827588"/>
            <a:ext cx="4136256" cy="1636313"/>
          </a:xfrm>
          <a:prstGeom prst="rect">
            <a:avLst/>
          </a:prstGeom>
          <a:solidFill>
            <a:srgbClr val="FFFFE7"/>
          </a:solidFill>
          <a:ln>
            <a:solidFill>
              <a:srgbClr val="FFC000"/>
            </a:solidFill>
          </a:ln>
          <a:effectLst/>
        </p:spPr>
        <p:txBody>
          <a:bodyPr wrap="square" lIns="96488" tIns="48244" rIns="96488" bIns="48244">
            <a:spAutoFit/>
          </a:bodyPr>
          <a:lstStyle>
            <a:lvl1pPr defTabSz="9652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652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652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652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652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500" dirty="0"/>
              <a:t>N= </a:t>
            </a:r>
            <a:r>
              <a:rPr kumimoji="1" lang="zh-CN" altLang="en-US" sz="2500" dirty="0"/>
              <a:t>数符</a:t>
            </a:r>
            <a:r>
              <a:rPr kumimoji="1" lang="zh-CN" altLang="en-US" sz="2500" dirty="0">
                <a:sym typeface="Wingdings 2" pitchFamily="18" charset="2"/>
              </a:rPr>
              <a:t></a:t>
            </a:r>
            <a:r>
              <a:rPr kumimoji="1" lang="zh-CN" altLang="en-US" sz="2500" dirty="0"/>
              <a:t>尾数</a:t>
            </a:r>
            <a:r>
              <a:rPr kumimoji="1" lang="zh-CN" altLang="en-US" sz="2500" dirty="0">
                <a:sym typeface="Wingdings 2" pitchFamily="18" charset="2"/>
              </a:rPr>
              <a:t></a:t>
            </a:r>
            <a:r>
              <a:rPr kumimoji="1" lang="en-US" altLang="zh-CN" sz="2500" dirty="0"/>
              <a:t>2</a:t>
            </a:r>
            <a:r>
              <a:rPr kumimoji="1" lang="zh-CN" altLang="en-US" sz="2500" baseline="30000" dirty="0"/>
              <a:t>阶符</a:t>
            </a:r>
            <a:r>
              <a:rPr kumimoji="1" lang="zh-CN" altLang="en-US" sz="2500" baseline="30000" dirty="0">
                <a:sym typeface="Wingdings 2" pitchFamily="18" charset="2"/>
              </a:rPr>
              <a:t></a:t>
            </a:r>
            <a:r>
              <a:rPr kumimoji="1" lang="zh-CN" altLang="en-US" sz="2500" baseline="30000" dirty="0"/>
              <a:t>阶码</a:t>
            </a:r>
            <a:endParaRPr kumimoji="1" lang="zh-CN" altLang="en-US" sz="2500" dirty="0"/>
          </a:p>
          <a:p>
            <a:pPr algn="l">
              <a:spcBef>
                <a:spcPct val="50000"/>
              </a:spcBef>
            </a:pPr>
            <a:r>
              <a:rPr kumimoji="1" lang="zh-CN" altLang="en-US" sz="2500" dirty="0">
                <a:solidFill>
                  <a:srgbClr val="0000FF"/>
                </a:solidFill>
              </a:rPr>
              <a:t>尾数</a:t>
            </a:r>
            <a:r>
              <a:rPr kumimoji="1" lang="zh-CN" altLang="en-US" sz="2500" dirty="0"/>
              <a:t>的位数决定数的</a:t>
            </a:r>
            <a:r>
              <a:rPr kumimoji="1" lang="zh-CN" altLang="en-US" sz="2500" dirty="0">
                <a:solidFill>
                  <a:srgbClr val="0000FF"/>
                </a:solidFill>
              </a:rPr>
              <a:t>精度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500" dirty="0">
                <a:solidFill>
                  <a:srgbClr val="0000FF"/>
                </a:solidFill>
              </a:rPr>
              <a:t>阶码</a:t>
            </a:r>
            <a:r>
              <a:rPr kumimoji="1" lang="zh-CN" altLang="en-US" sz="2500" dirty="0"/>
              <a:t>的位数决定数的</a:t>
            </a:r>
            <a:r>
              <a:rPr kumimoji="1" lang="zh-CN" altLang="en-US" sz="2500" dirty="0">
                <a:solidFill>
                  <a:srgbClr val="0000FF"/>
                </a:solidFill>
              </a:rPr>
              <a:t>范围</a:t>
            </a:r>
            <a:r>
              <a:rPr kumimoji="1" lang="zh-CN" altLang="en-US" sz="2500" dirty="0"/>
              <a:t> </a:t>
            </a:r>
          </a:p>
        </p:txBody>
      </p:sp>
      <p:sp>
        <p:nvSpPr>
          <p:cNvPr id="18" name="AutoShape 63"/>
          <p:cNvSpPr>
            <a:spLocks noChangeArrowheads="1"/>
          </p:cNvSpPr>
          <p:nvPr/>
        </p:nvSpPr>
        <p:spPr bwMode="auto">
          <a:xfrm>
            <a:off x="3564012" y="3416800"/>
            <a:ext cx="932882" cy="439737"/>
          </a:xfrm>
          <a:prstGeom prst="wedgeRoundRectCallout">
            <a:avLst>
              <a:gd name="adj1" fmla="val 4695"/>
              <a:gd name="adj2" fmla="val 81132"/>
              <a:gd name="adj3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32004" rIns="64008" bIns="32004"/>
          <a:lstStyle/>
          <a:p>
            <a:pPr algn="ctr" defTabSz="639763"/>
            <a:r>
              <a:rPr kumimoji="1" lang="zh-CN" altLang="en-US" sz="2100" dirty="0">
                <a:solidFill>
                  <a:srgbClr val="00FFFF"/>
                </a:solidFill>
              </a:rPr>
              <a:t>尾数</a:t>
            </a:r>
          </a:p>
        </p:txBody>
      </p:sp>
      <p:sp>
        <p:nvSpPr>
          <p:cNvPr id="19" name="AutoShape 63"/>
          <p:cNvSpPr>
            <a:spLocks noChangeArrowheads="1"/>
          </p:cNvSpPr>
          <p:nvPr/>
        </p:nvSpPr>
        <p:spPr bwMode="auto">
          <a:xfrm>
            <a:off x="1175034" y="3433803"/>
            <a:ext cx="932882" cy="439737"/>
          </a:xfrm>
          <a:prstGeom prst="wedgeRoundRectCallout">
            <a:avLst>
              <a:gd name="adj1" fmla="val 32209"/>
              <a:gd name="adj2" fmla="val 77484"/>
              <a:gd name="adj3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32004" rIns="64008" bIns="32004"/>
          <a:lstStyle/>
          <a:p>
            <a:pPr algn="ctr" defTabSz="639763"/>
            <a:r>
              <a:rPr kumimoji="1" lang="zh-CN" altLang="en-US" sz="2100" dirty="0">
                <a:solidFill>
                  <a:srgbClr val="00FFFF"/>
                </a:solidFill>
              </a:rPr>
              <a:t>阶码</a:t>
            </a:r>
          </a:p>
        </p:txBody>
      </p:sp>
    </p:spTree>
    <p:extLst>
      <p:ext uri="{BB962C8B-B14F-4D97-AF65-F5344CB8AC3E}">
        <p14:creationId xmlns:p14="http://schemas.microsoft.com/office/powerpoint/2010/main" val="38272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9" grpId="0" build="p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16</a:t>
            </a:fld>
            <a:endParaRPr lang="en-US" altLang="zh-CN" sz="1400" b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pic>
        <p:nvPicPr>
          <p:cNvPr id="4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28776" y="1328374"/>
            <a:ext cx="6339568" cy="1866055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以下所列的</a:t>
            </a:r>
            <a:r>
              <a:rPr lang="en-US" altLang="zh-CN" sz="2800" b="1" dirty="0">
                <a:solidFill>
                  <a:srgbClr val="000000"/>
                </a:solidFill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</a:rPr>
              <a:t>语言常量中，错误的是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>
                <a:solidFill>
                  <a:srgbClr val="000000"/>
                </a:solidFill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0xFF	           B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1.2e0.5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   C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2L		  D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051335" y="3866552"/>
            <a:ext cx="7083805" cy="1810143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下列正确的实数表示是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lvl="1" eaLnBrk="0" hangingPunct="0"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1e3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1.8e-3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-123e-6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-0.1e-3</a:t>
            </a:r>
          </a:p>
          <a:p>
            <a:pPr lvl="1" eaLnBrk="0" hangingPunct="0"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e3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2.1e3.5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.e3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e 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038385" y="4658070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 b="1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</a:t>
            </a:r>
            <a:r>
              <a:rPr kumimoji="1" lang="zh-CN" altLang="zh-CN" sz="6600" b="1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kumimoji="1" lang="en-US" altLang="zh-CN" sz="66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922338" y="4359666"/>
            <a:ext cx="765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zh-CN" sz="4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</a:t>
            </a:r>
            <a:endParaRPr kumimoji="1" lang="en-US" altLang="zh-CN" sz="48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09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0" grpId="0" autoUpdateAnimBg="0"/>
      <p:bldP spid="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FAA1E-6994-4141-8022-48CE2CA0297C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01545" y="260648"/>
            <a:ext cx="4611369" cy="6270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字符型常量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805508" y="4277663"/>
            <a:ext cx="7966720" cy="1717393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/>
              <a:t>字符常量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200" b="1" dirty="0"/>
              <a:t>用一对单引号括起来的单个字符，如‘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’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‘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’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‘</a:t>
            </a:r>
            <a:r>
              <a:rPr lang="en-US" altLang="zh-CN" sz="2200" b="1" dirty="0"/>
              <a:t>#</a:t>
            </a:r>
            <a:r>
              <a:rPr lang="zh-CN" altLang="en-US" sz="2200" b="1" dirty="0"/>
              <a:t>’</a:t>
            </a:r>
            <a:endParaRPr lang="en-US" altLang="zh-CN" sz="2200" b="1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200" b="1" dirty="0"/>
              <a:t>在计算机内存中占一个字节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200" b="1" dirty="0"/>
              <a:t>转义字符</a:t>
            </a:r>
          </a:p>
        </p:txBody>
      </p: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2697939" y="5742643"/>
            <a:ext cx="1079500" cy="504825"/>
            <a:chOff x="4014" y="1389"/>
            <a:chExt cx="680" cy="318"/>
          </a:xfrm>
        </p:grpSpPr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4014" y="1389"/>
              <a:ext cx="544" cy="318"/>
            </a:xfrm>
            <a:prstGeom prst="wedgeEllipseCallout">
              <a:avLst>
                <a:gd name="adj1" fmla="val -104046"/>
                <a:gd name="adj2" fmla="val -4402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4059" y="1430"/>
              <a:ext cx="6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/>
                <a:t>p28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5" y="887711"/>
            <a:ext cx="4187323" cy="325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1691680" y="2204864"/>
            <a:ext cx="873000" cy="85436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 animBg="1"/>
      <p:bldP spid="18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FAA1E-6994-4141-8022-48CE2CA0297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39552" y="375610"/>
            <a:ext cx="3096344" cy="6270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2.2 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转义字符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932040" y="260648"/>
            <a:ext cx="3934835" cy="3010311"/>
          </a:xfrm>
          <a:prstGeom prst="rect">
            <a:avLst/>
          </a:prstGeom>
          <a:solidFill>
            <a:srgbClr val="CCFF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转义字符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以“</a:t>
            </a:r>
            <a:r>
              <a:rPr lang="en-US" altLang="zh-CN" sz="2000" b="1" dirty="0"/>
              <a:t>\</a:t>
            </a:r>
            <a:r>
              <a:rPr lang="zh-CN" altLang="en-US" sz="2000" b="1" dirty="0"/>
              <a:t>”开头的字符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b="1" dirty="0"/>
              <a:t> \\  </a:t>
            </a:r>
            <a:r>
              <a:rPr lang="zh-CN" altLang="en-US" sz="2000" b="1" dirty="0"/>
              <a:t>反斜杠字符</a:t>
            </a:r>
            <a:r>
              <a:rPr lang="en-US" altLang="zh-CN" sz="2000" b="1" dirty="0"/>
              <a:t>\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b="1" dirty="0"/>
              <a:t> \’  </a:t>
            </a:r>
            <a:r>
              <a:rPr lang="zh-CN" altLang="en-US" sz="2000" b="1" dirty="0"/>
              <a:t>单引号字符</a:t>
            </a:r>
            <a:endParaRPr lang="en-US" altLang="zh-CN" sz="2000" b="1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b="1" dirty="0"/>
              <a:t> \”  </a:t>
            </a:r>
            <a:r>
              <a:rPr lang="zh-CN" altLang="en-US" sz="2000" b="1" dirty="0"/>
              <a:t>双引号字符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其他转义字符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八进制转义字符 </a:t>
            </a:r>
            <a:r>
              <a:rPr lang="en-US" altLang="zh-CN" sz="2000" b="1" dirty="0"/>
              <a:t>“\</a:t>
            </a:r>
            <a:r>
              <a:rPr lang="en-US" altLang="zh-CN" sz="2000" b="1" dirty="0" err="1"/>
              <a:t>ddd</a:t>
            </a:r>
            <a:r>
              <a:rPr lang="en-US" altLang="zh-CN" sz="2000" b="1" dirty="0"/>
              <a:t>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十六进制转义字符</a:t>
            </a:r>
            <a:r>
              <a:rPr lang="en-US" altLang="zh-CN" sz="2000" b="1" dirty="0"/>
              <a:t>“\</a:t>
            </a:r>
            <a:r>
              <a:rPr lang="en-US" altLang="zh-CN" sz="2000" b="1" dirty="0" err="1"/>
              <a:t>xhh</a:t>
            </a:r>
            <a:r>
              <a:rPr lang="en-US" altLang="zh-CN" sz="2000" b="1" dirty="0"/>
              <a:t>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8246168" cy="147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373216"/>
            <a:ext cx="511693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95536" y="1734937"/>
            <a:ext cx="3497088" cy="904863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/>
              <a:t>字符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有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种表示方法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200" b="1" dirty="0"/>
              <a:t>‘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’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‘</a:t>
            </a:r>
            <a:r>
              <a:rPr lang="en-US" altLang="zh-CN" sz="2200" b="1" dirty="0"/>
              <a:t>\x41</a:t>
            </a:r>
            <a:r>
              <a:rPr lang="zh-CN" altLang="en-US" sz="2200" b="1" dirty="0"/>
              <a:t>’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‘</a:t>
            </a:r>
            <a:r>
              <a:rPr lang="en-US" altLang="zh-CN" sz="2200" b="1" dirty="0"/>
              <a:t>\101</a:t>
            </a:r>
            <a:r>
              <a:rPr lang="zh-CN" altLang="en-US" sz="2200" b="1" dirty="0"/>
              <a:t>’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13839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3" grpId="0" bldLvl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19</a:t>
            </a:fld>
            <a:endParaRPr lang="en-US" altLang="zh-CN" sz="1400" b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pic>
        <p:nvPicPr>
          <p:cNvPr id="4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2" y="112075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766095" y="1094243"/>
            <a:ext cx="5040312" cy="230636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以下合法的字符常量是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  A</a:t>
            </a:r>
            <a:r>
              <a:rPr lang="zh-CN" altLang="en-US" sz="2800" b="1" dirty="0">
                <a:solidFill>
                  <a:srgbClr val="000000"/>
                </a:solidFill>
              </a:rPr>
              <a:t>、＂</a:t>
            </a:r>
            <a:r>
              <a:rPr lang="en-US" altLang="zh-CN" sz="2800" b="1" dirty="0">
                <a:solidFill>
                  <a:srgbClr val="000000"/>
                </a:solidFill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</a:rPr>
              <a:t>＂		</a:t>
            </a:r>
            <a:r>
              <a:rPr lang="en-US" altLang="zh-CN" sz="2800" b="1" dirty="0">
                <a:solidFill>
                  <a:srgbClr val="000000"/>
                </a:solidFill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</a:rPr>
              <a:t>、‘</a:t>
            </a:r>
            <a:r>
              <a:rPr lang="en-US" altLang="zh-CN" sz="2800" b="1" dirty="0">
                <a:solidFill>
                  <a:srgbClr val="000000"/>
                </a:solidFill>
              </a:rPr>
              <a:t>m'	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  C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97                D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D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042818" y="484643"/>
            <a:ext cx="1219200" cy="1219200"/>
            <a:chOff x="4286" y="709"/>
            <a:chExt cx="768" cy="768"/>
          </a:xfrm>
        </p:grpSpPr>
        <p:pic>
          <p:nvPicPr>
            <p:cNvPr id="7" name="Picture 7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766095" y="3778967"/>
            <a:ext cx="5832475" cy="2502051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800" b="1" dirty="0"/>
              <a:t>以下合法的字符常量是：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/>
              <a:t>‘\084’            B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‘\x43’       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800" b="1" dirty="0"/>
              <a:t>C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‘</a:t>
            </a:r>
            <a:r>
              <a:rPr lang="en-US" altLang="zh-CN" sz="2800" b="1" dirty="0" err="1"/>
              <a:t>ab</a:t>
            </a:r>
            <a:r>
              <a:rPr lang="en-US" altLang="zh-CN" sz="2800" b="1" dirty="0"/>
              <a:t>’                D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"\0"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988970" y="3169367"/>
            <a:ext cx="1219200" cy="1219200"/>
            <a:chOff x="4286" y="709"/>
            <a:chExt cx="768" cy="768"/>
          </a:xfrm>
        </p:grpSpPr>
        <p:pic>
          <p:nvPicPr>
            <p:cNvPr id="12" name="Picture 11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5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D497D-72B9-40A0-B959-62B40A8FA26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25" name="组合 18"/>
          <p:cNvGrpSpPr>
            <a:grpSpLocks/>
          </p:cNvGrpSpPr>
          <p:nvPr/>
        </p:nvGrpSpPr>
        <p:grpSpPr bwMode="auto">
          <a:xfrm>
            <a:off x="755650" y="1268413"/>
            <a:ext cx="7056438" cy="5040312"/>
            <a:chOff x="1475656" y="1196752"/>
            <a:chExt cx="5832648" cy="3611096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1492723" y="1196752"/>
              <a:ext cx="5815581" cy="2768302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gray">
            <a:xfrm>
              <a:off x="1582325" y="1204442"/>
              <a:ext cx="5640644" cy="2716012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gray">
            <a:xfrm>
              <a:off x="1629259" y="3203771"/>
              <a:ext cx="5563843" cy="6874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8"/>
            <p:cNvSpPr>
              <a:spLocks noChangeArrowheads="1"/>
            </p:cNvSpPr>
            <p:nvPr/>
          </p:nvSpPr>
          <p:spPr bwMode="gray">
            <a:xfrm>
              <a:off x="1629259" y="1225973"/>
              <a:ext cx="5563843" cy="68592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gray">
            <a:xfrm>
              <a:off x="1475656" y="3965054"/>
              <a:ext cx="5815581" cy="842794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gray">
            <a:xfrm>
              <a:off x="1595125" y="3988124"/>
              <a:ext cx="5563843" cy="7489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Rectangle 2" descr="深色上对角线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隶书" pitchFamily="49" charset="-122"/>
                <a:ea typeface="隶书" pitchFamily="49" charset="-122"/>
              </a:rPr>
              <a:t>计算机解题的基本步骤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gray">
          <a:xfrm>
            <a:off x="1403350" y="1412875"/>
            <a:ext cx="5529263" cy="34532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(1)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明确问题的需求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(2)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选择合适的数据结构：</a:t>
            </a:r>
            <a:r>
              <a:rPr lang="zh-CN" altLang="en-US" sz="2400" b="1" i="1" u="sng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数据类型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和数据的组织方式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(3)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设计算法并根据需要</a:t>
            </a:r>
            <a:endParaRPr lang="zh-CN" altLang="en-US" sz="2400" b="1" i="1" u="sng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(4)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编写程序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(5)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上机调试和执行程序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(6)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分析结果与总结</a:t>
            </a:r>
          </a:p>
        </p:txBody>
      </p:sp>
    </p:spTree>
    <p:extLst>
      <p:ext uri="{BB962C8B-B14F-4D97-AF65-F5344CB8AC3E}">
        <p14:creationId xmlns:p14="http://schemas.microsoft.com/office/powerpoint/2010/main" val="168226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3598863" cy="442913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  <a:cs typeface="+mn-cs"/>
              </a:rPr>
              <a:t>字符串常量</a:t>
            </a:r>
            <a:endParaRPr lang="en-US" altLang="zh-CN" sz="3600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EEAFD-8DD2-4FC3-A3CE-11E6A902C73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468313" y="1268760"/>
            <a:ext cx="8352159" cy="446439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字符串常量是一对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双撇号括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起来的字符序列。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合法的字符串常量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　　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How do you do!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CHINA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， 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  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$123.45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123456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可以输出一个字符串，如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　　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How do you do!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170026412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9429" y="1229635"/>
            <a:ext cx="8343104" cy="565509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比较‘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’与 </a:t>
            </a:r>
            <a:r>
              <a:rPr lang="en-US" altLang="zh-CN" sz="2800" dirty="0">
                <a:latin typeface="黑体" pitchFamily="2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lang="en-US" altLang="zh-CN" sz="2800" dirty="0">
                <a:latin typeface="黑体" pitchFamily="2" charset="-122"/>
                <a:cs typeface="Times New Roman" pitchFamily="18" charset="0"/>
              </a:rPr>
              <a:t>”</a:t>
            </a:r>
            <a:r>
              <a:rPr lang="zh-CN" altLang="en-US" sz="2800" dirty="0">
                <a:latin typeface="黑体" pitchFamily="2" charset="-122"/>
                <a:cs typeface="Times New Roman" pitchFamily="18" charset="0"/>
              </a:rPr>
              <a:t>的区别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？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A8566-E6B3-47E8-AF89-8330D6C3697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469429" y="1203084"/>
            <a:ext cx="8343104" cy="1131019"/>
          </a:xfrm>
          <a:prstGeom prst="rect">
            <a:avLst/>
          </a:prstGeom>
          <a:solidFill>
            <a:schemeClr val="bg1"/>
          </a:solidFill>
          <a:ln w="222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‘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’是字符常量，</a:t>
            </a:r>
            <a:r>
              <a:rPr lang="en-US" altLang="zh-CN" sz="2800" dirty="0">
                <a:latin typeface="黑体" pitchFamily="2" charset="-122"/>
                <a:cs typeface="Times New Roman" pitchFamily="18" charset="0"/>
              </a:rPr>
              <a:t> "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lang="en-US" altLang="zh-CN" sz="2800" dirty="0">
                <a:latin typeface="黑体" pitchFamily="2" charset="-122"/>
                <a:cs typeface="Times New Roman" pitchFamily="18" charset="0"/>
              </a:rPr>
              <a:t>"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是字符串常量，二者不同。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cs typeface="Times New Roman" pitchFamily="18" charset="0"/>
              </a:rPr>
              <a:t>"</a:t>
            </a:r>
            <a:r>
              <a:rPr lang="en-US" altLang="zh-CN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cs typeface="Times New Roman" pitchFamily="18" charset="0"/>
              </a:rPr>
              <a:t>"</a:t>
            </a:r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等价于‘</a:t>
            </a:r>
            <a:r>
              <a:rPr lang="en-US" altLang="zh-CN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’</a:t>
            </a:r>
            <a:r>
              <a:rPr lang="en-US" altLang="zh-CN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‘</a:t>
            </a:r>
            <a:r>
              <a:rPr lang="en-US" altLang="zh-CN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\0</a:t>
            </a:r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’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2024191" y="2953235"/>
            <a:ext cx="431079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eaLnBrk="0" hangingPunct="0">
              <a:defRPr/>
            </a:pP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c =</a:t>
            </a:r>
            <a:r>
              <a:rPr kumimoji="1" lang="zh-CN" altLang="en-US" sz="3200" b="1" dirty="0">
                <a:latin typeface="宋体" pitchFamily="2" charset="-122"/>
                <a:ea typeface="宋体" pitchFamily="2" charset="-122"/>
              </a:rPr>
              <a:t>‘</a:t>
            </a: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3200" b="1" dirty="0">
                <a:latin typeface="宋体" pitchFamily="2" charset="-122"/>
                <a:ea typeface="宋体" pitchFamily="2" charset="-122"/>
              </a:rPr>
              <a:t>’；</a:t>
            </a:r>
            <a:endParaRPr kumimoji="1" lang="en-US" altLang="zh-CN" sz="3200" b="1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3200" b="1" dirty="0">
                <a:latin typeface="宋体" pitchFamily="2" charset="-122"/>
                <a:ea typeface="宋体" pitchFamily="2" charset="-122"/>
              </a:rPr>
              <a:t>ｃ</a:t>
            </a: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3200" dirty="0">
                <a:latin typeface="黑体" pitchFamily="2" charset="-122"/>
                <a:cs typeface="Times New Roman" pitchFamily="18" charset="0"/>
              </a:rPr>
              <a:t>"</a:t>
            </a: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3200" dirty="0">
                <a:latin typeface="黑体" pitchFamily="2" charset="-122"/>
                <a:cs typeface="Times New Roman" pitchFamily="18" charset="0"/>
              </a:rPr>
              <a:t>"</a:t>
            </a:r>
            <a:r>
              <a:rPr kumimoji="1" lang="zh-CN" altLang="en-US" sz="3200" b="1" dirty="0">
                <a:latin typeface="宋体" pitchFamily="2" charset="-122"/>
                <a:ea typeface="宋体" pitchFamily="2" charset="-122"/>
              </a:rPr>
              <a:t>；</a:t>
            </a: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c=</a:t>
            </a:r>
            <a:r>
              <a:rPr lang="en-US" altLang="zh-CN" sz="3200" dirty="0">
                <a:latin typeface="黑体" pitchFamily="2" charset="-122"/>
                <a:cs typeface="Times New Roman" pitchFamily="18" charset="0"/>
              </a:rPr>
              <a:t>"</a:t>
            </a: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CHINA</a:t>
            </a:r>
            <a:r>
              <a:rPr lang="en-US" altLang="zh-CN" sz="3200" dirty="0">
                <a:latin typeface="黑体" pitchFamily="2" charset="-122"/>
                <a:cs typeface="Times New Roman" pitchFamily="18" charset="0"/>
              </a:rPr>
              <a:t>"</a:t>
            </a:r>
            <a:r>
              <a:rPr kumimoji="1"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531622" y="2946581"/>
            <a:ext cx="7651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zh-CN" sz="4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</a:t>
            </a:r>
            <a:endParaRPr kumimoji="1" lang="en-US" altLang="zh-CN" sz="48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531622" y="3221218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 b="1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</a:t>
            </a:r>
            <a:r>
              <a:rPr kumimoji="1" lang="zh-CN" altLang="zh-CN" sz="6600" b="1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kumimoji="1" lang="en-US" altLang="zh-CN" sz="66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48451" y="4357799"/>
            <a:ext cx="8248667" cy="1079500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b="1" u="sng" dirty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结论：</a:t>
            </a:r>
            <a:r>
              <a:rPr lang="zh-CN" altLang="en-US" sz="3200" b="1" dirty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不能把一个字符串常量赋给一个字符变量。只能用字符数组来存储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448451" y="404664"/>
            <a:ext cx="609019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字符串常量与字符常量的区别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00896" y="2445469"/>
            <a:ext cx="7659536" cy="6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如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：假设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被指定为字符变量 ：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char 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110738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80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8002" grpId="0" build="p" animBg="1"/>
      <p:bldP spid="128003" grpId="0" autoUpdateAnimBg="0"/>
      <p:bldP spid="128004" grpId="0" autoUpdateAnimBg="0"/>
      <p:bldP spid="128005" grpId="0" autoUpdateAnimBg="0"/>
      <p:bldP spid="128006" grpId="0" animBg="1" autoUpdateAnimBg="0"/>
      <p:bldP spid="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8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58312774"/>
              </p:ext>
            </p:extLst>
          </p:nvPr>
        </p:nvGraphicFramePr>
        <p:xfrm>
          <a:off x="2555776" y="3565339"/>
          <a:ext cx="3600402" cy="599039"/>
        </p:xfrm>
        <a:graphic>
          <a:graphicData uri="http://schemas.openxmlformats.org/drawingml/2006/table">
            <a:tbl>
              <a:tblPr/>
              <a:tblGrid>
                <a:gridCol w="59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9039"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\0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A08-CCBE-430F-BCB1-6E2C1443CCE1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79388" y="476672"/>
            <a:ext cx="8857108" cy="19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小结：</a:t>
            </a:r>
            <a:endParaRPr lang="en-US" altLang="zh-CN" sz="28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在每一个字符串常量的结尾加一个“字符串结束标志”，以便系统据此判断字符串是否结束。</a:t>
            </a:r>
            <a:endParaRPr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Ｃ规定以</a:t>
            </a:r>
            <a:r>
              <a:rPr lang="zh-CN" altLang="en-US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字符’＼０’ </a:t>
            </a:r>
            <a:r>
              <a:rPr lang="en-US" altLang="zh-CN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(ASCII</a:t>
            </a:r>
            <a:r>
              <a:rPr lang="zh-CN" altLang="en-US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码值为</a:t>
            </a:r>
            <a:r>
              <a:rPr lang="en-US" altLang="zh-CN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0)</a:t>
            </a:r>
            <a:r>
              <a:rPr lang="zh-CN" altLang="en-US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作为字符串结束标志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000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58998" y="2845259"/>
            <a:ext cx="849788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一个字符串常量</a:t>
            </a:r>
            <a:r>
              <a:rPr lang="en-US" altLang="zh-CN" sz="2800" dirty="0">
                <a:latin typeface="黑体" pitchFamily="2" charset="-122"/>
                <a:cs typeface="Times New Roman" pitchFamily="18" charset="0"/>
              </a:rPr>
              <a:t>"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ＣＨＩＮＡ</a:t>
            </a:r>
            <a:r>
              <a:rPr lang="en-US" altLang="zh-CN" sz="2800" dirty="0">
                <a:latin typeface="黑体" pitchFamily="2" charset="-122"/>
                <a:cs typeface="Times New Roman" pitchFamily="18" charset="0"/>
              </a:rPr>
              <a:t>"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实际上在内存中是：</a:t>
            </a:r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539552" y="4653136"/>
            <a:ext cx="7920558" cy="93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它占内存单元不是５个字节，而是６个字节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最后一个字符为’＼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’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但在输出时不输出’＼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’。</a:t>
            </a:r>
          </a:p>
        </p:txBody>
      </p:sp>
    </p:spTree>
    <p:extLst>
      <p:ext uri="{BB962C8B-B14F-4D97-AF65-F5344CB8AC3E}">
        <p14:creationId xmlns:p14="http://schemas.microsoft.com/office/powerpoint/2010/main" val="3569007900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4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0AA2C-A65F-4907-8AAC-8E9CD17191B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76489"/>
            <a:ext cx="6408067" cy="586507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符号常量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6800"/>
            <a:ext cx="5294768" cy="351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137414" y="4581128"/>
            <a:ext cx="4445591" cy="1594542"/>
          </a:xfrm>
          <a:prstGeom prst="rect">
            <a:avLst/>
          </a:prstGeom>
          <a:solidFill>
            <a:srgbClr val="2075A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符号常量</a:t>
            </a:r>
            <a:r>
              <a:rPr lang="en-US" altLang="zh-CN" sz="22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: #define  LENGTH  30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一般用大写，与变量区别</a:t>
            </a:r>
            <a:endParaRPr lang="en-US" altLang="zh-CN" sz="22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为什么要定义符号常量？</a:t>
            </a:r>
            <a:endParaRPr lang="zh-CN" altLang="en-US" sz="2200" b="1" i="1" u="sng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4" name="Picture 9" descr="png-0529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816101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9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24</a:t>
            </a:fld>
            <a:endParaRPr lang="en-US" altLang="zh-CN" sz="1400" b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9358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为什么要定义符号常量？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8675" y="1127125"/>
            <a:ext cx="3598863" cy="5218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 b="1" dirty="0"/>
              <a:t>计算圆面积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void main()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float   </a:t>
            </a:r>
            <a:r>
              <a:rPr lang="en-US" altLang="zh-CN" sz="2000" b="1" dirty="0" err="1"/>
              <a:t>r,s,L</a:t>
            </a:r>
            <a:r>
              <a:rPr lang="en-US" altLang="zh-CN" sz="2000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	r=1;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	s=</a:t>
            </a:r>
            <a:r>
              <a:rPr lang="en-US" altLang="zh-CN" sz="2000" b="1" dirty="0">
                <a:solidFill>
                  <a:srgbClr val="FF0000"/>
                </a:solidFill>
              </a:rPr>
              <a:t>3.14159</a:t>
            </a:r>
            <a:r>
              <a:rPr lang="en-US" altLang="zh-CN" sz="2000" b="1" dirty="0"/>
              <a:t>*r*r;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	L=2*</a:t>
            </a:r>
            <a:r>
              <a:rPr lang="en-US" altLang="zh-CN" sz="2000" b="1" dirty="0">
                <a:solidFill>
                  <a:srgbClr val="FF0000"/>
                </a:solidFill>
              </a:rPr>
              <a:t>3.14159</a:t>
            </a:r>
            <a:r>
              <a:rPr lang="en-US" altLang="zh-CN" sz="2000" b="1" dirty="0"/>
              <a:t>*r;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(“%f %f\n”,</a:t>
            </a:r>
            <a:r>
              <a:rPr lang="en-US" altLang="zh-CN" sz="2000" b="1" dirty="0" err="1"/>
              <a:t>s,L</a:t>
            </a:r>
            <a:r>
              <a:rPr lang="en-US" altLang="zh-CN" sz="2000" b="1" dirty="0"/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 r=2;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	s=</a:t>
            </a:r>
            <a:r>
              <a:rPr lang="en-US" altLang="zh-CN" sz="2000" b="1" dirty="0">
                <a:solidFill>
                  <a:srgbClr val="FF0000"/>
                </a:solidFill>
              </a:rPr>
              <a:t>3.14159</a:t>
            </a:r>
            <a:r>
              <a:rPr lang="en-US" altLang="zh-CN" sz="2000" b="1" dirty="0"/>
              <a:t>*r*r;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	L=2*</a:t>
            </a:r>
            <a:r>
              <a:rPr lang="en-US" altLang="zh-CN" sz="2000" b="1" dirty="0">
                <a:solidFill>
                  <a:srgbClr val="FF0000"/>
                </a:solidFill>
              </a:rPr>
              <a:t>3.14159</a:t>
            </a:r>
            <a:r>
              <a:rPr lang="en-US" altLang="zh-CN" sz="2000" b="1" dirty="0"/>
              <a:t>*r;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(“%f %f\n”,</a:t>
            </a:r>
            <a:r>
              <a:rPr lang="en-US" altLang="zh-CN" sz="2000" b="1" dirty="0" err="1"/>
              <a:t>s,L</a:t>
            </a:r>
            <a:r>
              <a:rPr lang="en-US" altLang="zh-CN" sz="2000" b="1" dirty="0"/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00563" y="1125538"/>
            <a:ext cx="3598862" cy="5218112"/>
          </a:xfrm>
          <a:prstGeom prst="rect">
            <a:avLst/>
          </a:prstGeom>
          <a:solidFill>
            <a:srgbClr val="FF99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#define</a:t>
            </a:r>
            <a:r>
              <a:rPr lang="en-US" altLang="zh-CN" sz="2000" b="1" dirty="0">
                <a:solidFill>
                  <a:srgbClr val="0000FF"/>
                </a:solidFill>
              </a:rPr>
              <a:t> PI  </a:t>
            </a:r>
            <a:r>
              <a:rPr lang="en-US" altLang="zh-CN" sz="2000" b="1" dirty="0">
                <a:solidFill>
                  <a:srgbClr val="FF0000"/>
                </a:solidFill>
              </a:rPr>
              <a:t>3.14159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void main()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{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float   </a:t>
            </a:r>
            <a:r>
              <a:rPr lang="en-US" altLang="zh-CN" sz="2000" b="1" dirty="0" err="1"/>
              <a:t>r,s,L</a:t>
            </a:r>
            <a:r>
              <a:rPr lang="en-US" altLang="zh-CN" sz="2000" b="1" dirty="0"/>
              <a:t>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r=1;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s=</a:t>
            </a:r>
            <a:r>
              <a:rPr lang="en-US" altLang="zh-CN" sz="2000" b="1" dirty="0">
                <a:solidFill>
                  <a:srgbClr val="0000FF"/>
                </a:solidFill>
              </a:rPr>
              <a:t>PI</a:t>
            </a:r>
            <a:r>
              <a:rPr lang="en-US" altLang="zh-CN" sz="2000" b="1" dirty="0"/>
              <a:t>*r*r;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L=2*</a:t>
            </a:r>
            <a:r>
              <a:rPr lang="en-US" altLang="zh-CN" sz="2000" b="1" dirty="0">
                <a:solidFill>
                  <a:srgbClr val="0000FF"/>
                </a:solidFill>
              </a:rPr>
              <a:t>PI</a:t>
            </a:r>
            <a:r>
              <a:rPr lang="en-US" altLang="zh-CN" sz="2000" b="1" dirty="0"/>
              <a:t>*r;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(“%f %f\n”,</a:t>
            </a:r>
            <a:r>
              <a:rPr lang="en-US" altLang="zh-CN" sz="2000" b="1" dirty="0" err="1"/>
              <a:t>s,L</a:t>
            </a:r>
            <a:r>
              <a:rPr lang="en-US" altLang="zh-CN" sz="2000" b="1" dirty="0"/>
              <a:t>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r=2;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s=</a:t>
            </a:r>
            <a:r>
              <a:rPr lang="en-US" altLang="zh-CN" sz="2000" b="1" dirty="0">
                <a:solidFill>
                  <a:srgbClr val="0000FF"/>
                </a:solidFill>
              </a:rPr>
              <a:t>PI</a:t>
            </a:r>
            <a:r>
              <a:rPr lang="en-US" altLang="zh-CN" sz="2000" b="1" dirty="0"/>
              <a:t>*r*r;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L=2*</a:t>
            </a:r>
            <a:r>
              <a:rPr lang="en-US" altLang="zh-CN" sz="2000" b="1" dirty="0">
                <a:solidFill>
                  <a:srgbClr val="0000FF"/>
                </a:solidFill>
              </a:rPr>
              <a:t>PI</a:t>
            </a:r>
            <a:r>
              <a:rPr lang="en-US" altLang="zh-CN" sz="2000" b="1" dirty="0"/>
              <a:t>*r;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(“%f %f\n”,</a:t>
            </a:r>
            <a:r>
              <a:rPr lang="en-US" altLang="zh-CN" sz="2000" b="1" dirty="0" err="1"/>
              <a:t>s,L</a:t>
            </a:r>
            <a:r>
              <a:rPr lang="en-US" altLang="zh-CN" sz="2000" b="1" dirty="0"/>
              <a:t>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000" b="1" dirty="0"/>
              <a:t>}</a:t>
            </a:r>
            <a:endParaRPr kumimoji="1" lang="en-US" altLang="zh-CN" sz="20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772816"/>
            <a:ext cx="7778751" cy="3600400"/>
          </a:xfrm>
        </p:spPr>
        <p:txBody>
          <a:bodyPr rtlCol="0">
            <a:normAutofit fontScale="85000" lnSpcReduction="20000"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2.1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标识符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2.2 C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语言的数据类型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2.3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常量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2.4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变量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2.5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运算符与表达式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26384" y="3933056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8913" y="548680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2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C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331774717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16553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0AA2C-A65F-4907-8AAC-8E9CD17191B3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6408067" cy="586507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变量及定义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79163" y="1844824"/>
            <a:ext cx="4885325" cy="4321175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变量：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程序运行时，其值可以改变的量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定义方法：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[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存储类型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]  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数据类型  变量名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变量的初始化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zh-CN" altLang="en-US" sz="2200" b="1" u="sng" dirty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通过变量的名字，引用变量的值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zh-CN" altLang="en-US" sz="2200" b="1" u="sng" dirty="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变量必须：</a:t>
            </a:r>
            <a:r>
              <a:rPr lang="zh-CN" altLang="en-US" sz="2200" b="1" u="sng" dirty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先定义，后使用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  <a:defRPr/>
            </a:pPr>
            <a:endParaRPr lang="zh-CN" altLang="en-US" sz="2200" b="1" u="sng" dirty="0">
              <a:solidFill>
                <a:srgbClr val="CC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zh-CN" altLang="en-US" sz="2200" b="1" u="sng" dirty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函数在执行时，其中定义的变量，在内存里拥有自己存储空间，可以进行读或者写。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  <a:defRPr/>
            </a:pPr>
            <a:endParaRPr lang="en-US" altLang="zh-CN" sz="2000" b="1" i="1" u="sng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5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58606" y="1249004"/>
            <a:ext cx="3312368" cy="2703076"/>
          </a:xfrm>
          <a:ln w="22225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例如：</a:t>
            </a:r>
            <a:r>
              <a:rPr lang="en-US" altLang="zh-CN" sz="2400" dirty="0"/>
              <a:t>short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x; </a:t>
            </a:r>
          </a:p>
          <a:p>
            <a:pPr marL="109728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 float y;</a:t>
            </a:r>
          </a:p>
          <a:p>
            <a:pPr marL="109728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 x=3; </a:t>
            </a:r>
          </a:p>
          <a:p>
            <a:pPr marL="109728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 y=3.14159;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FC78-94DF-4416-9A5E-E51237E96677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545504" y="382252"/>
            <a:ext cx="7772400" cy="6270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变量与内存单元</a:t>
            </a: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4354090" y="3088451"/>
            <a:ext cx="4537075" cy="2573337"/>
            <a:chOff x="3060" y="4560"/>
            <a:chExt cx="5995" cy="4368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500" y="4716"/>
              <a:ext cx="3066" cy="4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4500" y="5218"/>
              <a:ext cx="3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500" y="5808"/>
              <a:ext cx="3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4500" y="6410"/>
              <a:ext cx="3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4500" y="7066"/>
              <a:ext cx="3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4500" y="7692"/>
              <a:ext cx="3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4500" y="8304"/>
              <a:ext cx="3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060" y="4560"/>
              <a:ext cx="113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2000</a:t>
              </a:r>
              <a:endParaRPr lang="en-US" altLang="zh-CN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060" y="5184"/>
              <a:ext cx="113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2001</a:t>
              </a: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60" y="5743"/>
              <a:ext cx="1162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2002</a:t>
              </a: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3060" y="6338"/>
              <a:ext cx="1162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2003</a:t>
              </a: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3060" y="6930"/>
              <a:ext cx="1189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2004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3060" y="7524"/>
              <a:ext cx="116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2005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8100" y="4872"/>
              <a:ext cx="95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8100" y="6588"/>
              <a:ext cx="955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3060" y="8148"/>
              <a:ext cx="1189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2006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5365" y="4872"/>
              <a:ext cx="129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5220" y="6744"/>
              <a:ext cx="162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  <a:ea typeface="宋体" pitchFamily="2" charset="-122"/>
                </a:rPr>
                <a:t>3.14159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AutoShape 23"/>
            <p:cNvSpPr>
              <a:spLocks/>
            </p:cNvSpPr>
            <p:nvPr/>
          </p:nvSpPr>
          <p:spPr bwMode="auto">
            <a:xfrm>
              <a:off x="7740" y="4716"/>
              <a:ext cx="180" cy="1092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AutoShape 24"/>
            <p:cNvSpPr>
              <a:spLocks/>
            </p:cNvSpPr>
            <p:nvPr/>
          </p:nvSpPr>
          <p:spPr bwMode="auto">
            <a:xfrm>
              <a:off x="7740" y="5964"/>
              <a:ext cx="240" cy="2184"/>
            </a:xfrm>
            <a:prstGeom prst="rightBrace">
              <a:avLst>
                <a:gd name="adj1" fmla="val 7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5525" y="8148"/>
              <a:ext cx="95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rPr>
                <a:t>…</a:t>
              </a:r>
              <a:endParaRPr lang="en-US" altLang="zh-CN" sz="24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26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7420" y="907983"/>
            <a:ext cx="4835741" cy="3054401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整型数据在计算机内存中是以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二进制形式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存放的；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标准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为一个整型变量在内存中分配</a:t>
            </a: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个字节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的存储单元。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例如：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marL="109728" indent="0" eaLnBrk="1" hangingPunct="1"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a;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/*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定义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为整型变量*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/</a:t>
            </a:r>
          </a:p>
          <a:p>
            <a:pPr marL="109728" indent="0" eaLnBrk="1" hangingPunct="1"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a=11;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/*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给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赋初值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11*/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FAA1E-6994-4141-8022-48CE2CA0297C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21324" y="907983"/>
            <a:ext cx="3311525" cy="3024588"/>
            <a:chOff x="3107" y="524"/>
            <a:chExt cx="2086" cy="1852"/>
          </a:xfrm>
        </p:grpSpPr>
        <p:sp useBgFill="1"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3107" y="524"/>
              <a:ext cx="2086" cy="185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800" dirty="0">
                <a:ea typeface="宋体" pitchFamily="2" charset="-122"/>
              </a:endParaRPr>
            </a:p>
            <a:p>
              <a:pPr algn="ctr"/>
              <a:endParaRPr lang="en-US" altLang="zh-CN" sz="1800" dirty="0">
                <a:ea typeface="宋体" pitchFamily="2" charset="-122"/>
              </a:endParaRPr>
            </a:p>
            <a:p>
              <a:pPr algn="ctr"/>
              <a:endParaRPr lang="en-US" altLang="zh-CN" sz="1800" dirty="0">
                <a:ea typeface="宋体" pitchFamily="2" charset="-122"/>
              </a:endParaRPr>
            </a:p>
            <a:p>
              <a:pPr algn="ctr"/>
              <a:endParaRPr lang="en-US" altLang="zh-CN" sz="1800" dirty="0">
                <a:ea typeface="宋体" pitchFamily="2" charset="-122"/>
              </a:endParaRPr>
            </a:p>
            <a:p>
              <a:pPr algn="ctr"/>
              <a:endParaRPr lang="en-US" altLang="zh-CN" sz="1800" dirty="0">
                <a:ea typeface="宋体" pitchFamily="2" charset="-122"/>
              </a:endParaRPr>
            </a:p>
            <a:p>
              <a:pPr algn="ctr"/>
              <a:endParaRPr lang="en-US" altLang="zh-CN" sz="1800" dirty="0">
                <a:ea typeface="宋体" pitchFamily="2" charset="-122"/>
              </a:endParaRPr>
            </a:p>
            <a:p>
              <a:pPr algn="ctr"/>
              <a:endParaRPr lang="en-US" altLang="zh-CN" sz="1800" dirty="0">
                <a:ea typeface="宋体" pitchFamily="2" charset="-122"/>
              </a:endParaRPr>
            </a:p>
            <a:p>
              <a:pPr algn="ctr"/>
              <a:endParaRPr lang="en-US" altLang="zh-CN" sz="1800" b="1" dirty="0">
                <a:ea typeface="宋体" pitchFamily="2" charset="-122"/>
              </a:endParaRPr>
            </a:p>
            <a:p>
              <a:pPr algn="ctr"/>
              <a:endParaRPr lang="en-US" altLang="zh-CN" sz="1800" b="1" dirty="0">
                <a:ea typeface="宋体" pitchFamily="2" charset="-122"/>
              </a:endParaRPr>
            </a:p>
            <a:p>
              <a:pPr algn="ctr"/>
              <a:endParaRPr lang="en-US" altLang="zh-CN" sz="1800" b="1" dirty="0">
                <a:ea typeface="宋体" pitchFamily="2" charset="-122"/>
              </a:endParaRPr>
            </a:p>
            <a:p>
              <a:pPr algn="ctr"/>
              <a:endParaRPr lang="en-US" altLang="zh-CN" sz="1800" b="1" dirty="0">
                <a:ea typeface="宋体" pitchFamily="2" charset="-122"/>
              </a:endParaRPr>
            </a:p>
            <a:p>
              <a:pPr algn="ctr"/>
              <a:r>
                <a:rPr lang="zh-CN" altLang="en-US" sz="1800" b="1" dirty="0">
                  <a:ea typeface="宋体" pitchFamily="2" charset="-122"/>
                </a:rPr>
                <a:t>内存中</a:t>
              </a:r>
            </a:p>
            <a:p>
              <a:pPr algn="ctr"/>
              <a:endParaRPr lang="zh-CN" altLang="en-US" sz="1800" b="1" dirty="0">
                <a:ea typeface="宋体" pitchFamily="2" charset="-122"/>
              </a:endParaRPr>
            </a:p>
            <a:p>
              <a:pPr algn="ctr"/>
              <a:endParaRPr lang="zh-CN" altLang="en-US" sz="1800" b="1" dirty="0">
                <a:ea typeface="宋体" pitchFamily="2" charset="-122"/>
              </a:endParaRPr>
            </a:p>
          </p:txBody>
        </p:sp>
        <p:grpSp>
          <p:nvGrpSpPr>
            <p:cNvPr id="17416" name="Group 6"/>
            <p:cNvGrpSpPr>
              <a:grpSpLocks/>
            </p:cNvGrpSpPr>
            <p:nvPr/>
          </p:nvGrpSpPr>
          <p:grpSpPr bwMode="auto">
            <a:xfrm>
              <a:off x="3122" y="754"/>
              <a:ext cx="2042" cy="1217"/>
              <a:chOff x="3530" y="845"/>
              <a:chExt cx="2042" cy="1217"/>
            </a:xfrm>
          </p:grpSpPr>
          <p:grpSp>
            <p:nvGrpSpPr>
              <p:cNvPr id="17417" name="Group 7"/>
              <p:cNvGrpSpPr>
                <a:grpSpLocks/>
              </p:cNvGrpSpPr>
              <p:nvPr/>
            </p:nvGrpSpPr>
            <p:grpSpPr bwMode="auto">
              <a:xfrm>
                <a:off x="4014" y="845"/>
                <a:ext cx="953" cy="245"/>
                <a:chOff x="4014" y="845"/>
                <a:chExt cx="998" cy="245"/>
              </a:xfrm>
            </p:grpSpPr>
            <p:sp useBgFill="1">
              <p:nvSpPr>
                <p:cNvPr id="174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014" y="845"/>
                  <a:ext cx="998" cy="245"/>
                </a:xfrm>
                <a:prstGeom prst="rect">
                  <a:avLst/>
                </a:prstGeom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1pPr>
                  <a:lvl2pPr marL="742950" indent="-285750" eaLnBrk="0" hangingPunct="0"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2pPr>
                  <a:lvl3pPr marL="1143000" indent="-228600" eaLnBrk="0" hangingPunct="0"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3pPr>
                  <a:lvl4pPr marL="1600200" indent="-228600" eaLnBrk="0" hangingPunct="0"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4pPr>
                  <a:lvl5pPr marL="2057400" indent="-228600" eaLnBrk="0" hangingPunct="0"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ea typeface="宋体" pitchFamily="2" charset="-122"/>
                    </a:rPr>
                    <a:t>  a</a:t>
                  </a:r>
                  <a:r>
                    <a:rPr lang="en-US" altLang="zh-CN" sz="1800" b="1" dirty="0">
                      <a:ea typeface="宋体" pitchFamily="2" charset="-122"/>
                    </a:rPr>
                    <a:t>  </a:t>
                  </a:r>
                </a:p>
              </p:txBody>
            </p:sp>
            <p:sp useBgFill="1">
              <p:nvSpPr>
                <p:cNvPr id="17421" name="Rectangle 9"/>
                <p:cNvSpPr>
                  <a:spLocks noChangeArrowheads="1"/>
                </p:cNvSpPr>
                <p:nvPr/>
              </p:nvSpPr>
              <p:spPr bwMode="auto">
                <a:xfrm>
                  <a:off x="4422" y="869"/>
                  <a:ext cx="363" cy="181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800" b="1" dirty="0">
                      <a:ea typeface="宋体" pitchFamily="2" charset="-122"/>
                    </a:rPr>
                    <a:t>11</a:t>
                  </a:r>
                </a:p>
              </p:txBody>
            </p:sp>
          </p:grpSp>
          <p:sp useBgFill="1"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3530" y="1832"/>
                <a:ext cx="2042" cy="23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 dirty="0">
                    <a:ea typeface="宋体" pitchFamily="2" charset="-122"/>
                  </a:rPr>
                  <a:t>0 0 0 0 0 0 0 0 0 0 0 0 1 0 1 1</a:t>
                </a:r>
              </a:p>
            </p:txBody>
          </p:sp>
          <p:sp useBgFill="1"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>
                <a:off x="4468" y="1162"/>
                <a:ext cx="0" cy="499"/>
              </a:xfrm>
              <a:prstGeom prst="line">
                <a:avLst/>
              </a:prstGeom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227420" y="4293096"/>
            <a:ext cx="4802324" cy="126188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注意：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十进制数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的二进制形式为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1011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数值是以</a:t>
            </a:r>
            <a:r>
              <a:rPr lang="en-US" altLang="zh-CN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位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补码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表示</a:t>
            </a:r>
            <a:endParaRPr lang="zh-CN" altLang="en-US" sz="24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49068" y="4270866"/>
            <a:ext cx="3433812" cy="1894438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预习（复习）：</a:t>
            </a:r>
            <a:endParaRPr lang="en-US" altLang="zh-CN" sz="20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十进制、二进制、八进制与十六进制之间转换</a:t>
            </a:r>
            <a:endParaRPr lang="en-US" altLang="zh-CN" sz="2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原码、反码、补码</a:t>
            </a:r>
            <a:endParaRPr lang="en-US" altLang="zh-CN" sz="2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6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nimBg="1"/>
      <p:bldP spid="17414" grpId="0" animBg="1"/>
      <p:bldP spid="14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34933" y="1032612"/>
            <a:ext cx="7772400" cy="648072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例如：求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-11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的补码：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C99C3-53C2-4A9D-BD06-A3647D44CC2A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 useBgFill="1">
        <p:nvSpPr>
          <p:cNvPr id="17414" name="AutoShape 6"/>
          <p:cNvSpPr>
            <a:spLocks noChangeArrowheads="1"/>
          </p:cNvSpPr>
          <p:nvPr/>
        </p:nvSpPr>
        <p:spPr bwMode="auto">
          <a:xfrm>
            <a:off x="1337411" y="2106119"/>
            <a:ext cx="1439862" cy="504825"/>
          </a:xfrm>
          <a:prstGeom prst="wedgeRoundRectCallout">
            <a:avLst>
              <a:gd name="adj1" fmla="val -18297"/>
              <a:gd name="adj2" fmla="val 114021"/>
              <a:gd name="adj3" fmla="val 16667"/>
            </a:avLst>
          </a:prstGeom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ea typeface="宋体" pitchFamily="2" charset="-122"/>
              </a:rPr>
              <a:t>符号位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1560" y="411955"/>
            <a:ext cx="2379789" cy="6270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补码</a:t>
            </a:r>
          </a:p>
        </p:txBody>
      </p:sp>
      <p:graphicFrame>
        <p:nvGraphicFramePr>
          <p:cNvPr id="12" name="Group 4"/>
          <p:cNvGraphicFramePr>
            <a:graphicFrameLocks/>
          </p:cNvGraphicFramePr>
          <p:nvPr/>
        </p:nvGraphicFramePr>
        <p:xfrm>
          <a:off x="1514347" y="2917980"/>
          <a:ext cx="7199313" cy="742950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223166" y="2990506"/>
            <a:ext cx="1296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-11</a:t>
            </a:r>
          </a:p>
        </p:txBody>
      </p:sp>
      <p:sp>
        <p:nvSpPr>
          <p:cNvPr id="14" name="Text Box 75"/>
          <p:cNvSpPr txBox="1">
            <a:spLocks noChangeArrowheads="1"/>
          </p:cNvSpPr>
          <p:nvPr/>
        </p:nvSpPr>
        <p:spPr bwMode="auto">
          <a:xfrm>
            <a:off x="230860" y="3772056"/>
            <a:ext cx="1296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取反</a:t>
            </a:r>
          </a:p>
        </p:txBody>
      </p:sp>
      <p:sp>
        <p:nvSpPr>
          <p:cNvPr id="15" name="Text Box 76"/>
          <p:cNvSpPr txBox="1">
            <a:spLocks noChangeArrowheads="1"/>
          </p:cNvSpPr>
          <p:nvPr/>
        </p:nvSpPr>
        <p:spPr bwMode="auto">
          <a:xfrm>
            <a:off x="305882" y="4450819"/>
            <a:ext cx="11469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加</a:t>
            </a:r>
            <a:r>
              <a:rPr lang="en-US" altLang="zh-CN" sz="2800" b="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1511805" y="3688652"/>
          <a:ext cx="7199313" cy="746125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46125"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4"/>
          <p:cNvGraphicFramePr>
            <a:graphicFrameLocks/>
          </p:cNvGraphicFramePr>
          <p:nvPr/>
        </p:nvGraphicFramePr>
        <p:xfrm>
          <a:off x="1522368" y="4466043"/>
          <a:ext cx="7199313" cy="742950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0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9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D497D-72B9-40A0-B959-62B40A8FA264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624736" cy="417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2" descr="深色上对角线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4427984" cy="10525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课程讲解思路</a:t>
            </a:r>
          </a:p>
        </p:txBody>
      </p:sp>
    </p:spTree>
    <p:extLst>
      <p:ext uri="{BB962C8B-B14F-4D97-AF65-F5344CB8AC3E}">
        <p14:creationId xmlns:p14="http://schemas.microsoft.com/office/powerpoint/2010/main" val="2419196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C99C3-53C2-4A9D-BD06-A3647D44CC2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73110" y="237619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取值范围分析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95537" y="738282"/>
            <a:ext cx="8564837" cy="5632311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、有符号的最大值：</a:t>
            </a:r>
            <a:endParaRPr lang="en-US" altLang="zh-CN" sz="24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二进制形式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0111 1111,1111 1111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十进制形式  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400" baseline="30000" dirty="0"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+2</a:t>
            </a:r>
            <a:r>
              <a:rPr lang="en-US" altLang="zh-CN" sz="2400" baseline="300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+…+2</a:t>
            </a:r>
            <a:r>
              <a:rPr lang="en-US" altLang="zh-CN" sz="2400" baseline="30000" dirty="0">
                <a:latin typeface="隶书" pitchFamily="49" charset="-122"/>
                <a:ea typeface="隶书" pitchFamily="49" charset="-122"/>
              </a:rPr>
              <a:t>14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=2</a:t>
            </a:r>
            <a:r>
              <a:rPr lang="en-US" altLang="zh-CN" sz="2400" baseline="30000" dirty="0">
                <a:latin typeface="隶书" pitchFamily="49" charset="-122"/>
                <a:ea typeface="隶书" pitchFamily="49" charset="-122"/>
              </a:rPr>
              <a:t>15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，即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32767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、有符号的最小值：</a:t>
            </a:r>
            <a:endParaRPr lang="en-US" altLang="zh-CN" sz="24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分析二进制形式的原码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1111 1111,1111 1111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        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其补码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1000 0000,0000 0001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               -                   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                 1000 0000,0000 0000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3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、无符号的最小值：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0000 0000,0000 0000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     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最大值：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1111 1111,1111 1111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，即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400" baseline="30000" dirty="0">
                <a:latin typeface="隶书" pitchFamily="49" charset="-122"/>
                <a:ea typeface="隶书" pitchFamily="49" charset="-122"/>
              </a:rPr>
              <a:t>16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65535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779912" y="4653136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634301" y="4540892"/>
            <a:ext cx="1326073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-32768</a:t>
            </a:r>
          </a:p>
        </p:txBody>
      </p:sp>
      <p:sp>
        <p:nvSpPr>
          <p:cNvPr id="14" name="矩形 13"/>
          <p:cNvSpPr/>
          <p:nvPr/>
        </p:nvSpPr>
        <p:spPr>
          <a:xfrm>
            <a:off x="7634301" y="2996755"/>
            <a:ext cx="1326073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-32767</a:t>
            </a:r>
          </a:p>
        </p:txBody>
      </p:sp>
    </p:spTree>
    <p:extLst>
      <p:ext uri="{BB962C8B-B14F-4D97-AF65-F5344CB8AC3E}">
        <p14:creationId xmlns:p14="http://schemas.microsoft.com/office/powerpoint/2010/main" val="569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505618" y="906700"/>
            <a:ext cx="8242845" cy="938124"/>
          </a:xfrm>
          <a:ln w="2222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每个整型数据都有其自身的数据类型，有其自身所占存储空间大小，基本整型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定义的变量的最大允许存储值为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32767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94FCA-7418-43E0-A384-478D5FBF4AEE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536" y="332656"/>
            <a:ext cx="7772400" cy="442912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  <a:cs typeface="+mn-cs"/>
              </a:rPr>
              <a:t>整型数据的溢出（一）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1188" y="1987323"/>
            <a:ext cx="3416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2.4 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整型数据的溢出 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2606675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6" name="Group 18"/>
          <p:cNvGraphicFramePr>
            <a:graphicFrameLocks noGrp="1"/>
          </p:cNvGraphicFramePr>
          <p:nvPr/>
        </p:nvGraphicFramePr>
        <p:xfrm>
          <a:off x="629444" y="2580524"/>
          <a:ext cx="7885112" cy="2286000"/>
        </p:xfrm>
        <a:graphic>
          <a:graphicData uri="http://schemas.openxmlformats.org/drawingml/2006/table">
            <a:tbl>
              <a:tblPr/>
              <a:tblGrid>
                <a:gridCol w="788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#include&lt;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stdio.h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void main()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{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x,y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  x=32767;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  y=x+1;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printf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("%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d,%d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\n",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x,y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);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11188" y="5194727"/>
            <a:ext cx="3096716" cy="830997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66700"/>
            <a:r>
              <a:rPr lang="zh-CN" altLang="en-US" sz="2400" b="1" u="sng" dirty="0">
                <a:latin typeface="隶书" pitchFamily="49" charset="-122"/>
                <a:ea typeface="隶书" pitchFamily="49" charset="-122"/>
              </a:rPr>
              <a:t>程序运行结果：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  <a:p>
            <a:pPr indent="266700"/>
            <a:r>
              <a:rPr lang="en-US" altLang="zh-CN" sz="2400" dirty="0">
                <a:latin typeface="黑体" pitchFamily="2" charset="-122"/>
              </a:rPr>
              <a:t>32767</a:t>
            </a:r>
            <a:r>
              <a:rPr lang="zh-CN" altLang="en-US" sz="2400" dirty="0">
                <a:latin typeface="黑体" pitchFamily="2" charset="-122"/>
              </a:rPr>
              <a:t>，</a:t>
            </a:r>
            <a:r>
              <a:rPr lang="en-US" altLang="zh-CN" sz="2400" dirty="0">
                <a:latin typeface="黑体" pitchFamily="2" charset="-122"/>
              </a:rPr>
              <a:t> 32768</a:t>
            </a:r>
          </a:p>
        </p:txBody>
      </p:sp>
      <p:sp useBgFill="1">
        <p:nvSpPr>
          <p:cNvPr id="22549" name="AutoShape 21"/>
          <p:cNvSpPr>
            <a:spLocks noChangeArrowheads="1"/>
          </p:cNvSpPr>
          <p:nvPr/>
        </p:nvSpPr>
        <p:spPr bwMode="auto">
          <a:xfrm>
            <a:off x="4872790" y="2448988"/>
            <a:ext cx="4094947" cy="2976572"/>
          </a:xfrm>
          <a:prstGeom prst="wedgeRoundRectCallout">
            <a:avLst>
              <a:gd name="adj1" fmla="val -75209"/>
              <a:gd name="adj2" fmla="val 43739"/>
              <a:gd name="adj3" fmla="val 16667"/>
            </a:avLst>
          </a:prstGeom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u="sng" dirty="0">
                <a:latin typeface="隶书" pitchFamily="49" charset="-122"/>
                <a:ea typeface="隶书" pitchFamily="49" charset="-122"/>
              </a:rPr>
              <a:t>程序分析：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32767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的补码为：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0111 1111 1111 1111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+1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”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后发生进位，变成：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 1000 0000 0000 0000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最高位的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占据了符号位，而它正好是</a:t>
            </a:r>
            <a:r>
              <a:rPr lang="en-US" altLang="zh-CN" sz="2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-32768</a:t>
            </a:r>
            <a:r>
              <a:rPr lang="zh-CN" altLang="en-US" sz="2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的补码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形式。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11188" y="5194727"/>
            <a:ext cx="3096716" cy="830997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66700"/>
            <a:r>
              <a:rPr lang="zh-CN" altLang="en-US" sz="2400" b="1" u="sng" dirty="0">
                <a:latin typeface="隶书" pitchFamily="49" charset="-122"/>
                <a:ea typeface="隶书" pitchFamily="49" charset="-122"/>
              </a:rPr>
              <a:t>程序运行结果：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  <a:p>
            <a:pPr indent="266700"/>
            <a:r>
              <a:rPr lang="en-US" altLang="zh-CN" sz="2400" dirty="0">
                <a:latin typeface="黑体" pitchFamily="2" charset="-122"/>
              </a:rPr>
              <a:t>32767</a:t>
            </a:r>
            <a:r>
              <a:rPr lang="zh-CN" altLang="en-US" sz="2400" dirty="0">
                <a:latin typeface="黑体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</a:rPr>
              <a:t>-32768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434319" y="1244878"/>
            <a:ext cx="1614789" cy="47732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342021" y="3557583"/>
            <a:ext cx="166626" cy="741701"/>
            <a:chOff x="5342021" y="3557583"/>
            <a:chExt cx="166626" cy="741701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5342021" y="3559561"/>
              <a:ext cx="14226" cy="73972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364902" y="4282611"/>
              <a:ext cx="14374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356247" y="3557583"/>
              <a:ext cx="1524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2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5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nimBg="1"/>
      <p:bldP spid="22533" grpId="0"/>
      <p:bldP spid="22547" grpId="0" animBg="1"/>
      <p:bldP spid="22549" grpId="0" build="p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539770" y="1637003"/>
            <a:ext cx="7960944" cy="287064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/>
          <a:p>
            <a:pPr algn="just" eaLnBrk="0" hangingPunct="0">
              <a:spcBef>
                <a:spcPct val="20000"/>
              </a:spcBef>
              <a:buSzPct val="100000"/>
            </a:pPr>
            <a:r>
              <a:rPr kumimoji="1" lang="en-US" altLang="zh-CN" sz="2600" b="1" dirty="0">
                <a:latin typeface="+mn-ea"/>
                <a:ea typeface="+mn-ea"/>
              </a:rPr>
              <a:t>#include&lt;</a:t>
            </a:r>
            <a:r>
              <a:rPr kumimoji="1" lang="en-US" altLang="zh-CN" sz="2600" b="1" dirty="0" err="1">
                <a:latin typeface="+mn-ea"/>
                <a:ea typeface="+mn-ea"/>
              </a:rPr>
              <a:t>stdio.h</a:t>
            </a:r>
            <a:r>
              <a:rPr kumimoji="1" lang="en-US" altLang="zh-CN" sz="2600" b="1" dirty="0">
                <a:latin typeface="+mn-ea"/>
                <a:ea typeface="+mn-ea"/>
              </a:rPr>
              <a:t>&gt;</a:t>
            </a:r>
          </a:p>
          <a:p>
            <a:pPr algn="just" eaLnBrk="0" hangingPunct="0">
              <a:spcBef>
                <a:spcPct val="20000"/>
              </a:spcBef>
              <a:buSzPct val="100000"/>
            </a:pPr>
            <a:r>
              <a:rPr kumimoji="1" lang="en-US" altLang="zh-CN" sz="2600" b="1" dirty="0">
                <a:latin typeface="+mn-ea"/>
                <a:ea typeface="+mn-ea"/>
              </a:rPr>
              <a:t>void main()</a:t>
            </a:r>
          </a:p>
          <a:p>
            <a:pPr algn="just" eaLnBrk="0" hangingPunct="0">
              <a:spcBef>
                <a:spcPct val="20000"/>
              </a:spcBef>
              <a:buSzPct val="100000"/>
            </a:pPr>
            <a:r>
              <a:rPr kumimoji="1" lang="en-US" altLang="zh-CN" sz="2600" b="1" dirty="0">
                <a:latin typeface="+mn-ea"/>
                <a:ea typeface="+mn-ea"/>
              </a:rPr>
              <a:t>{</a:t>
            </a:r>
          </a:p>
          <a:p>
            <a:pPr algn="just" eaLnBrk="0" hangingPunct="0">
              <a:spcBef>
                <a:spcPct val="20000"/>
              </a:spcBef>
              <a:buSzPct val="100000"/>
            </a:pPr>
            <a:r>
              <a:rPr kumimoji="1" lang="en-US" altLang="zh-CN" sz="2600" b="1" dirty="0">
                <a:latin typeface="+mn-ea"/>
                <a:ea typeface="+mn-ea"/>
              </a:rPr>
              <a:t>  </a:t>
            </a:r>
            <a:r>
              <a:rPr kumimoji="1" lang="en-US" altLang="zh-CN" sz="2600" b="1" dirty="0" err="1">
                <a:latin typeface="+mn-ea"/>
                <a:ea typeface="+mn-ea"/>
              </a:rPr>
              <a:t>int</a:t>
            </a:r>
            <a:r>
              <a:rPr kumimoji="1" lang="en-US" altLang="zh-CN" sz="2600" b="1" dirty="0">
                <a:latin typeface="+mn-ea"/>
                <a:ea typeface="+mn-ea"/>
              </a:rPr>
              <a:t> k= -1; </a:t>
            </a:r>
          </a:p>
          <a:p>
            <a:pPr algn="just" eaLnBrk="0" hangingPunct="0">
              <a:spcBef>
                <a:spcPct val="20000"/>
              </a:spcBef>
              <a:buSzPct val="100000"/>
            </a:pPr>
            <a:r>
              <a:rPr kumimoji="1" lang="en-US" altLang="zh-CN" sz="2600" b="1" dirty="0">
                <a:latin typeface="+mn-ea"/>
                <a:ea typeface="+mn-ea"/>
              </a:rPr>
              <a:t>  </a:t>
            </a:r>
            <a:r>
              <a:rPr kumimoji="1" lang="en-US" altLang="zh-CN" sz="2600" b="1" dirty="0" err="1">
                <a:latin typeface="+mn-ea"/>
                <a:ea typeface="+mn-ea"/>
              </a:rPr>
              <a:t>printf</a:t>
            </a:r>
            <a:r>
              <a:rPr kumimoji="1" lang="en-US" altLang="zh-CN" sz="2600" b="1" dirty="0">
                <a:latin typeface="+mn-ea"/>
                <a:ea typeface="+mn-ea"/>
              </a:rPr>
              <a:t>("</a:t>
            </a:r>
            <a:r>
              <a:rPr kumimoji="1" lang="en-US" altLang="zh-CN" sz="2600" b="1" dirty="0">
                <a:solidFill>
                  <a:srgbClr val="0070C0"/>
                </a:solidFill>
                <a:latin typeface="+mn-ea"/>
                <a:ea typeface="+mn-ea"/>
              </a:rPr>
              <a:t>k1=%d</a:t>
            </a:r>
            <a:r>
              <a:rPr kumimoji="1" lang="en-US" altLang="zh-CN" sz="2600" b="1" dirty="0">
                <a:latin typeface="+mn-ea"/>
                <a:ea typeface="+mn-ea"/>
              </a:rPr>
              <a:t>, </a:t>
            </a:r>
            <a:r>
              <a:rPr kumimoji="1" lang="en-US" altLang="zh-CN" sz="2600" b="1" dirty="0">
                <a:solidFill>
                  <a:srgbClr val="FF0000"/>
                </a:solidFill>
                <a:latin typeface="+mn-ea"/>
                <a:ea typeface="+mn-ea"/>
              </a:rPr>
              <a:t>k2=%u</a:t>
            </a:r>
            <a:r>
              <a:rPr kumimoji="1" lang="en-US" altLang="zh-CN" sz="2600" b="1" dirty="0">
                <a:latin typeface="+mn-ea"/>
                <a:ea typeface="+mn-ea"/>
              </a:rPr>
              <a:t>", </a:t>
            </a:r>
            <a:r>
              <a:rPr kumimoji="1" lang="en-US" altLang="zh-CN" sz="2600" b="1" dirty="0" err="1">
                <a:latin typeface="+mn-ea"/>
                <a:ea typeface="+mn-ea"/>
              </a:rPr>
              <a:t>k,k</a:t>
            </a:r>
            <a:r>
              <a:rPr kumimoji="1" lang="en-US" altLang="zh-CN" sz="2600" b="1" dirty="0">
                <a:latin typeface="+mn-ea"/>
                <a:ea typeface="+mn-ea"/>
              </a:rPr>
              <a:t>);</a:t>
            </a:r>
          </a:p>
          <a:p>
            <a:pPr algn="just" eaLnBrk="0" hangingPunct="0">
              <a:spcBef>
                <a:spcPct val="20000"/>
              </a:spcBef>
              <a:buSzPct val="100000"/>
            </a:pPr>
            <a:r>
              <a:rPr kumimoji="1" lang="en-US" altLang="zh-CN" sz="26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573887" y="4733346"/>
            <a:ext cx="7960944" cy="1270202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/>
          <a:p>
            <a:pPr algn="just" eaLnBrk="0" hangingPunct="0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600" dirty="0">
                <a:latin typeface="隶书" pitchFamily="49" charset="-122"/>
                <a:ea typeface="隶书" pitchFamily="49" charset="-122"/>
              </a:rPr>
              <a:t>分析：</a:t>
            </a:r>
            <a:r>
              <a:rPr kumimoji="1" lang="en-US" altLang="zh-CN" sz="2600" dirty="0">
                <a:latin typeface="隶书" pitchFamily="49" charset="-122"/>
                <a:ea typeface="隶书" pitchFamily="49" charset="-122"/>
              </a:rPr>
              <a:t>-1</a:t>
            </a:r>
            <a:r>
              <a:rPr kumimoji="1" lang="zh-CN" altLang="en-US" sz="2600" dirty="0">
                <a:latin typeface="隶书" pitchFamily="49" charset="-122"/>
                <a:ea typeface="隶书" pitchFamily="49" charset="-122"/>
              </a:rPr>
              <a:t>的二进制原码形式：</a:t>
            </a:r>
            <a:r>
              <a:rPr kumimoji="1" lang="en-US" altLang="zh-CN" sz="2600" dirty="0">
                <a:latin typeface="隶书" pitchFamily="49" charset="-122"/>
                <a:ea typeface="隶书" pitchFamily="49" charset="-122"/>
              </a:rPr>
              <a:t>1000 0000,0000 0001</a:t>
            </a:r>
          </a:p>
          <a:p>
            <a:pPr algn="just" eaLnBrk="0" hangingPunct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00" dirty="0">
                <a:latin typeface="隶书" pitchFamily="49" charset="-122"/>
                <a:ea typeface="隶书" pitchFamily="49" charset="-122"/>
              </a:rPr>
              <a:t>                </a:t>
            </a:r>
            <a:r>
              <a:rPr kumimoji="1" lang="zh-CN" altLang="en-US" sz="2600" dirty="0">
                <a:latin typeface="隶书" pitchFamily="49" charset="-122"/>
                <a:ea typeface="隶书" pitchFamily="49" charset="-122"/>
              </a:rPr>
              <a:t>补码形式：</a:t>
            </a:r>
            <a:r>
              <a:rPr kumimoji="1" lang="en-US" altLang="zh-CN" sz="2600" dirty="0">
                <a:latin typeface="隶书" pitchFamily="49" charset="-122"/>
                <a:ea typeface="隶书" pitchFamily="49" charset="-122"/>
              </a:rPr>
              <a:t>1111 1111,1111 1111</a:t>
            </a:r>
          </a:p>
          <a:p>
            <a:pPr algn="just" eaLnBrk="0" hangingPunct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600" dirty="0">
                <a:latin typeface="隶书" pitchFamily="49" charset="-122"/>
                <a:ea typeface="隶书" pitchFamily="49" charset="-122"/>
              </a:rPr>
              <a:t>      </a:t>
            </a:r>
            <a:r>
              <a:rPr kumimoji="1" lang="zh-CN" altLang="en-US" sz="2600" dirty="0">
                <a:latin typeface="隶书" pitchFamily="49" charset="-122"/>
                <a:ea typeface="隶书" pitchFamily="49" charset="-122"/>
              </a:rPr>
              <a:t>对于无符号数，则是</a:t>
            </a:r>
            <a:r>
              <a:rPr kumimoji="1" lang="en-US" altLang="zh-CN" sz="2600" dirty="0">
                <a:latin typeface="隶书" pitchFamily="49" charset="-122"/>
                <a:ea typeface="隶书" pitchFamily="49" charset="-122"/>
              </a:rPr>
              <a:t>: 65535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552" y="299284"/>
            <a:ext cx="4320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整型数据的溢出（二）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796354" y="1637003"/>
            <a:ext cx="2704360" cy="95473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wrap="square"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sz="2500" b="1" dirty="0">
                <a:latin typeface="隶书" pitchFamily="49" charset="-122"/>
                <a:ea typeface="隶书" pitchFamily="49" charset="-122"/>
              </a:rPr>
              <a:t>输出结果：</a:t>
            </a:r>
            <a:endParaRPr kumimoji="1" lang="en-US" altLang="zh-CN" sz="2500" b="1" dirty="0">
              <a:latin typeface="隶书" pitchFamily="49" charset="-122"/>
              <a:ea typeface="隶书" pitchFamily="49" charset="-12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sz="25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k1=-1,  </a:t>
            </a:r>
            <a:r>
              <a:rPr kumimoji="1" lang="en-US" altLang="zh-CN" sz="25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k2=-1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800201" y="1637003"/>
            <a:ext cx="2704360" cy="95473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 wrap="square"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sz="2500" b="1" dirty="0">
                <a:latin typeface="隶书" pitchFamily="49" charset="-122"/>
                <a:ea typeface="隶书" pitchFamily="49" charset="-122"/>
              </a:rPr>
              <a:t>输出结果：</a:t>
            </a:r>
            <a:endParaRPr kumimoji="1" lang="en-US" altLang="zh-CN" sz="2500" b="1" dirty="0">
              <a:latin typeface="隶书" pitchFamily="49" charset="-122"/>
              <a:ea typeface="隶书" pitchFamily="49" charset="-12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sz="25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k1=-1, </a:t>
            </a:r>
            <a:r>
              <a:rPr kumimoji="1" lang="en-US" altLang="zh-CN" sz="25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k2=65535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887970"/>
            <a:ext cx="7960944" cy="513392"/>
          </a:xfrm>
          <a:ln w="2222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无符号整型（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unsigned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）的取值范围为：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0-65535 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648256" y="907994"/>
            <a:ext cx="1614789" cy="47732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485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48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48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48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2" grpId="0" animBg="1" autoUpdateAnimBg="0"/>
      <p:bldP spid="748553" grpId="0" build="p" animBg="1"/>
      <p:bldP spid="6" grpId="0" animBg="1" autoUpdateAnimBg="0"/>
      <p:bldP spid="8" grpId="0" animBg="1" autoUpdateAnimBg="0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5D63D-73AF-493B-A363-6FD7823AE082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3200" b="1">
                <a:latin typeface="宋体" pitchFamily="2" charset="-122"/>
                <a:ea typeface="宋体" pitchFamily="2" charset="-122"/>
              </a:rPr>
              <a:t>          </a:t>
            </a:r>
          </a:p>
        </p:txBody>
      </p:sp>
      <p:sp>
        <p:nvSpPr>
          <p:cNvPr id="12296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323848" y="980728"/>
            <a:ext cx="8497888" cy="4869598"/>
          </a:xfrm>
          <a:prstGeom prst="rect">
            <a:avLst/>
          </a:prstGeom>
          <a:noFill/>
          <a:ln w="222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1800" b="1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(1)</a:t>
            </a:r>
            <a:r>
              <a:rPr lang="zh-CN" altLang="zh-CN" sz="2800" b="1" dirty="0">
                <a:latin typeface="隶书" pitchFamily="49" charset="-122"/>
                <a:ea typeface="隶书" pitchFamily="49" charset="-122"/>
              </a:rPr>
              <a:t>Ｃ语言允许在定义变量的同时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对</a:t>
            </a:r>
            <a:r>
              <a:rPr lang="zh-CN" altLang="zh-CN" sz="2800" b="1" dirty="0">
                <a:latin typeface="隶书" pitchFamily="49" charset="-122"/>
                <a:ea typeface="隶书" pitchFamily="49" charset="-122"/>
              </a:rPr>
              <a:t>变量初始化</a:t>
            </a:r>
            <a:endParaRPr lang="zh-CN" altLang="en-US" sz="2800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如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sz="2400" b="1" dirty="0" err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a=3;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等价于：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a;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      a=3;  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          /*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指定ａ为整型变量，初值为３*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/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float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f=3.56;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          /*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指定ｆ为浮点型变量，初值为３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.56 */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char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c= ’a’;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          /*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指定ｃ为字符变量，初值为’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a’*/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23848" y="274469"/>
            <a:ext cx="6408067" cy="58650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变量的赋值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488732" y="6040826"/>
            <a:ext cx="2321768" cy="607624"/>
          </a:xfrm>
          <a:prstGeom prst="rect">
            <a:avLst/>
          </a:prstGeom>
          <a:solidFill>
            <a:srgbClr val="FFFFCC"/>
          </a:solidFill>
          <a:ln w="22225">
            <a:solidFill>
              <a:srgbClr val="FFC000"/>
            </a:solidFill>
          </a:ln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50000"/>
              </a:lnSpc>
              <a:buFont typeface="Wingdings 3"/>
              <a:buNone/>
            </a:pPr>
            <a:r>
              <a:rPr lang="zh-CN" altLang="en-US" sz="2400" dirty="0"/>
              <a:t>自学例</a:t>
            </a:r>
            <a:r>
              <a:rPr lang="en-US" altLang="zh-CN" sz="2400" dirty="0"/>
              <a:t>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7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7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7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7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7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7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7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7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7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7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9" grpId="0" build="p" animBg="1"/>
      <p:bldP spid="9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1EAB4-C8F2-4E8B-9337-B60C9220C690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36525" y="1058863"/>
            <a:ext cx="900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3200" b="1">
                <a:latin typeface="宋体" pitchFamily="2" charset="-122"/>
                <a:ea typeface="宋体" pitchFamily="2" charset="-122"/>
              </a:rPr>
              <a:t>          </a:t>
            </a:r>
          </a:p>
        </p:txBody>
      </p:sp>
      <p:sp>
        <p:nvSpPr>
          <p:cNvPr id="13318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92087" y="354596"/>
            <a:ext cx="8820150" cy="1656184"/>
          </a:xfrm>
          <a:prstGeom prst="rect">
            <a:avLst/>
          </a:prstGeom>
          <a:noFill/>
          <a:ln w="222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(2)</a:t>
            </a:r>
            <a:r>
              <a:rPr lang="zh-CN" altLang="en-US" sz="2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可以使被定义的变量的一部分赋初值。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  如</a:t>
            </a:r>
            <a:r>
              <a:rPr lang="en-US" altLang="zh-CN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a,b,c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=5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；  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  表示指定ａ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ｂ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ｃ为整型变量，但只对ｃ初始化，其值为５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altLang="zh-CN" sz="24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20" y="2189905"/>
            <a:ext cx="6149213" cy="287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4962525"/>
            <a:ext cx="49149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5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87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8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1EAB4-C8F2-4E8B-9337-B60C9220C690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36525" y="1058863"/>
            <a:ext cx="900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3200" b="1">
                <a:latin typeface="宋体" pitchFamily="2" charset="-122"/>
                <a:ea typeface="宋体" pitchFamily="2" charset="-122"/>
              </a:rPr>
              <a:t>          </a:t>
            </a:r>
          </a:p>
        </p:txBody>
      </p:sp>
      <p:sp>
        <p:nvSpPr>
          <p:cNvPr id="13318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28735" y="444159"/>
            <a:ext cx="8820150" cy="3200866"/>
          </a:xfrm>
          <a:prstGeom prst="rect">
            <a:avLst/>
          </a:prstGeom>
          <a:noFill/>
          <a:ln w="222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(3)</a:t>
            </a:r>
            <a:r>
              <a:rPr lang="zh-CN" altLang="en-US" sz="2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如果对几个变量赋以同一个初值。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663300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应写成：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a=3,b=3,c=3;  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表示ａ、ｂ、ｃ的初值都是３。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如改为：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a=b=c=3;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正确为：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b,c,a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=b=c=3;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       或：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a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b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c;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      a=b=c=3;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altLang="zh-CN" sz="24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3861239" y="1406697"/>
            <a:ext cx="936104" cy="7920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3933056"/>
            <a:ext cx="8406946" cy="173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6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772816"/>
            <a:ext cx="7778751" cy="3600400"/>
          </a:xfrm>
        </p:spPr>
        <p:txBody>
          <a:bodyPr rtlCol="0">
            <a:normAutofit fontScale="85000" lnSpcReduction="20000"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2.1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标识符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2.2 C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语言的数据类型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2.3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常量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2.4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变量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2.5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运算符与表达式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4581128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8913" y="548680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2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C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127012227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1913-5EB0-4276-839A-9D0DE4E15C17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5178310" cy="442913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  <a:cs typeface="+mn-cs"/>
              </a:rPr>
              <a:t>运算符学习要点</a:t>
            </a:r>
            <a:endParaRPr lang="en-US" altLang="zh-CN" sz="3600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55651" y="1341438"/>
            <a:ext cx="4392414" cy="38157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-457200">
              <a:lnSpc>
                <a:spcPct val="200000"/>
              </a:lnSpc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运算对象个数和类型</a:t>
            </a:r>
          </a:p>
          <a:p>
            <a:pPr marL="457200" lvl="1" indent="-457200">
              <a:lnSpc>
                <a:spcPct val="200000"/>
              </a:lnSpc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运算规则</a:t>
            </a:r>
          </a:p>
          <a:p>
            <a:pPr marL="457200" lvl="1" indent="-457200">
              <a:lnSpc>
                <a:spcPct val="200000"/>
              </a:lnSpc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运算结果类型</a:t>
            </a:r>
          </a:p>
          <a:p>
            <a:pPr marL="457200" lvl="1" indent="-457200">
              <a:lnSpc>
                <a:spcPct val="200000"/>
              </a:lnSpc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优先级和结合规则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620688"/>
            <a:ext cx="7772400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表达式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表达式是使用运算符和圆括号将操作数连接起来构成的式子。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例如：</a:t>
            </a:r>
            <a:r>
              <a: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a=4*</a:t>
            </a:r>
            <a:r>
              <a: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x-y</a:t>
            </a:r>
            <a:r>
              <a: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 eaLnBrk="1" hangingPunct="1"/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简单语句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语言中，在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表达式的末尾加上一个分号“</a:t>
            </a:r>
            <a:r>
              <a:rPr lang="en-US" altLang="zh-CN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;”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就构成了简单语句。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例如：</a:t>
            </a:r>
            <a:r>
              <a: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语句</a:t>
            </a:r>
            <a:r>
              <a:rPr lang="en-US" altLang="zh-CN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a=4*</a:t>
            </a:r>
            <a:r>
              <a: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x-y</a:t>
            </a:r>
            <a:r>
              <a: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;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 eaLnBrk="1" hangingPunct="1"/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3728D-C3A6-47A0-AD8E-9591A839AEE2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0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2020/3/4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39</a:t>
            </a:fld>
            <a:endParaRPr lang="en-US" altLang="zh-CN" sz="1400" b="0"/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61950" y="169847"/>
            <a:ext cx="6743700" cy="6308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运算符的优先级及结合性</a:t>
            </a:r>
            <a:endParaRPr kumimoji="1" lang="en-US" altLang="zh-CN" sz="3200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039725"/>
              </p:ext>
            </p:extLst>
          </p:nvPr>
        </p:nvGraphicFramePr>
        <p:xfrm>
          <a:off x="2482447" y="976924"/>
          <a:ext cx="5113337" cy="538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3" imgW="6836400" imgH="6313320" progId="Word.Document.8">
                  <p:embed/>
                </p:oleObj>
              </mc:Choice>
              <mc:Fallback>
                <p:oleObj name="Document" r:id="rId3" imgW="6836400" imgH="6313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447" y="976924"/>
                        <a:ext cx="5113337" cy="538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1350998" y="1211739"/>
            <a:ext cx="647700" cy="4752975"/>
            <a:chOff x="340" y="1071"/>
            <a:chExt cx="408" cy="2994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40" y="1071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00"/>
                  </a:solidFill>
                  <a:effectLst/>
                </a:rPr>
                <a:t>高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40" y="3612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00"/>
                  </a:solidFill>
                  <a:effectLst/>
                </a:rPr>
                <a:t>低</a:t>
              </a:r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657" y="1071"/>
              <a:ext cx="91" cy="2994"/>
            </a:xfrm>
            <a:prstGeom prst="downArrow">
              <a:avLst>
                <a:gd name="adj1" fmla="val 50000"/>
                <a:gd name="adj2" fmla="val 82252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9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963" y="1557338"/>
            <a:ext cx="8220075" cy="4343400"/>
          </a:xfrm>
        </p:spPr>
        <p:txBody>
          <a:bodyPr>
            <a:normAutofit/>
          </a:bodyPr>
          <a:lstStyle/>
          <a:p>
            <a:pPr marR="0" algn="l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本章教学计划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理论教学（课堂教学）：</a:t>
            </a:r>
            <a:r>
              <a:rPr lang="en-US" altLang="zh-CN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学时</a:t>
            </a:r>
            <a:b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　　　　　　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实验教学（上机实习）：</a:t>
            </a:r>
            <a:r>
              <a:rPr lang="en-US" altLang="zh-CN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学时</a:t>
            </a:r>
          </a:p>
          <a:p>
            <a:pPr marR="0" algn="l">
              <a:buFont typeface="Arial" pitchFamily="34" charset="0"/>
              <a:buNone/>
            </a:pP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</a:rPr>
              <a:t>本章教学重点</a:t>
            </a: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数据类型</a:t>
            </a:r>
            <a:endParaRPr lang="en-US" altLang="zh-CN" sz="2800" b="1" dirty="0">
              <a:solidFill>
                <a:srgbClr val="993300"/>
              </a:solidFill>
              <a:ea typeface="楷体_GB2312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 数据的定义方法</a:t>
            </a:r>
          </a:p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各种数据类型的混合运算</a:t>
            </a:r>
            <a:endParaRPr lang="zh-CN" altLang="en-US" sz="2800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R="0" algn="l">
              <a:buClr>
                <a:srgbClr val="FFCC99"/>
              </a:buClr>
              <a:buFont typeface="Wingdings" pitchFamily="2" charset="2"/>
              <a:buNone/>
            </a:pP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459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8913" y="548680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2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C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8488026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1F006-EBF9-43FC-B044-19EB61F53DAF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35968" y="410319"/>
            <a:ext cx="5178310" cy="442913"/>
          </a:xfrm>
          <a:prstGeom prst="rect">
            <a:avLst/>
          </a:prstGeom>
          <a:noFill/>
        </p:spPr>
        <p:txBody>
          <a:bodyPr vert="horz">
            <a:normAutofit fontScale="7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算术运算及表达式</a:t>
            </a:r>
            <a:endParaRPr lang="en-US" altLang="zh-CN" sz="36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0" y="1000124"/>
            <a:ext cx="6512807" cy="286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48064" y="853232"/>
            <a:ext cx="3240360" cy="830997"/>
          </a:xfrm>
          <a:prstGeom prst="rect">
            <a:avLst/>
          </a:prstGeom>
          <a:solidFill>
            <a:srgbClr val="2075A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算术运算符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</a:rPr>
              <a:t>、*、</a:t>
            </a:r>
            <a:r>
              <a:rPr lang="en-US" altLang="zh-CN" sz="2400" b="1" dirty="0">
                <a:solidFill>
                  <a:schemeClr val="bg1"/>
                </a:solidFill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48064" y="3573015"/>
            <a:ext cx="3851920" cy="2462213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注意：</a:t>
            </a:r>
            <a:endParaRPr lang="en-US" altLang="zh-CN" sz="20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两整数相除，如操作数中出现负数，其结果向零取整。</a:t>
            </a:r>
            <a:endParaRPr lang="en-US" altLang="zh-CN" sz="20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算术运算中，两个数中有一个为实型，则结果为</a:t>
            </a:r>
            <a:r>
              <a:rPr lang="en-US" altLang="zh-CN" sz="2000" b="1" dirty="0">
                <a:latin typeface="隶书" pitchFamily="49" charset="-122"/>
                <a:ea typeface="隶书" pitchFamily="49" charset="-122"/>
              </a:rPr>
              <a:t>double</a:t>
            </a: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型。</a:t>
            </a:r>
            <a:endParaRPr lang="en-US" altLang="zh-CN" sz="20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取摸运算，结果的符号与</a:t>
            </a:r>
            <a:r>
              <a:rPr lang="zh-CN" altLang="en-US" sz="2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％左边的操作数的符号</a:t>
            </a:r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相同。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0" y="4180055"/>
            <a:ext cx="4562733" cy="182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7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bldLvl="3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1F006-EBF9-43FC-B044-19EB61F53DAF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35968" y="410319"/>
            <a:ext cx="5178310" cy="442913"/>
          </a:xfrm>
          <a:prstGeom prst="rect">
            <a:avLst/>
          </a:prstGeom>
          <a:noFill/>
        </p:spPr>
        <p:txBody>
          <a:bodyPr vert="horz">
            <a:normAutofit fontScale="7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赋值运算及表达式</a:t>
            </a:r>
            <a:endParaRPr lang="en-US" altLang="zh-CN" sz="36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84" y="1052736"/>
            <a:ext cx="648449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59632" y="4335034"/>
            <a:ext cx="4608512" cy="1569660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ea typeface="宋体" charset="-122"/>
              </a:rPr>
              <a:t>赋值运算符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sz="2000" b="1" dirty="0">
                <a:ea typeface="宋体" charset="-122"/>
              </a:rPr>
              <a:t>=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ea typeface="宋体" charset="-122"/>
              </a:rPr>
              <a:t>形式：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变量 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= 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赋值表达式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20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不能给表达式赋值</a:t>
            </a:r>
          </a:p>
        </p:txBody>
      </p:sp>
    </p:spTree>
    <p:extLst>
      <p:ext uri="{BB962C8B-B14F-4D97-AF65-F5344CB8AC3E}">
        <p14:creationId xmlns:p14="http://schemas.microsoft.com/office/powerpoint/2010/main" val="2252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548680"/>
            <a:ext cx="8136904" cy="56886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注意事项：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左值只能是变量，不能是常量和表达式</a:t>
            </a:r>
            <a:endParaRPr lang="en-US" altLang="zh-CN" sz="2800" b="1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如：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x+y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=5;  12=x;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赋值表达式的数据类型，由</a:t>
            </a:r>
            <a:r>
              <a:rPr lang="zh-CN" altLang="en-US" sz="28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“左值”的类型决定</a:t>
            </a:r>
            <a:endParaRPr lang="en-US" altLang="zh-CN" sz="2800" b="1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 如：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float x=3.14;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   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=x;  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优先级低于算术运算</a:t>
            </a:r>
            <a:endParaRPr lang="en-US" altLang="zh-CN" sz="2800" b="1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如：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sum=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x+y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33905D-5B85-4DA1-9561-8C3F50F64EFE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4716016" y="2060848"/>
            <a:ext cx="936104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错误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184" y="4149080"/>
            <a:ext cx="1800200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的值为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3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184" y="5573979"/>
            <a:ext cx="2448272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sum=(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x+y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);</a:t>
            </a:r>
            <a:endParaRPr lang="zh-CN" altLang="en-US" sz="28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93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F9168-9AD8-42A8-89FC-B4818279D27B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91296" y="404664"/>
            <a:ext cx="8089970" cy="590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marL="457200" indent="-457200" defTabSz="7620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赋值运算符具有</a:t>
            </a:r>
            <a:r>
              <a:rPr lang="zh-CN" altLang="en-US" sz="28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右结合性</a:t>
            </a:r>
            <a:endParaRPr lang="en-US" altLang="zh-CN" sz="2800" b="1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  <a:p>
            <a:pPr defTabSz="7620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如：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a=b=5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 defTabSz="7620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等价于：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a=(b=5); </a:t>
            </a:r>
          </a:p>
          <a:p>
            <a:pPr defTabSz="7620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即相当于执行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b=5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b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两个赋值表达式，最后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b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的值都等于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457200" indent="-457200" defTabSz="7620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赋值表达式还</a:t>
            </a:r>
            <a:r>
              <a:rPr lang="zh-CN" altLang="en-US" sz="28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可以出现在其他语句</a:t>
            </a:r>
            <a:endParaRPr lang="en-US" altLang="zh-CN" sz="2800" b="1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  <a:p>
            <a:pPr defTabSz="762000">
              <a:spcBef>
                <a:spcPct val="2000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如：</a:t>
            </a:r>
            <a:r>
              <a:rPr lang="en-US" altLang="zh-CN" sz="2800" b="1" dirty="0">
                <a:latin typeface="黑体" pitchFamily="2" charset="-122"/>
              </a:rPr>
              <a:t> 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("%d"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a=b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);</a:t>
            </a:r>
          </a:p>
          <a:p>
            <a:pPr defTabSz="7620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  在一个语句中完成了</a:t>
            </a:r>
            <a:r>
              <a:rPr lang="zh-CN" altLang="en-US" sz="28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赋值和输出双重功能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defTabSz="7620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等价于：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a=b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 defTabSz="7620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          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("%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d",</a:t>
            </a:r>
            <a:r>
              <a:rPr lang="en-US" altLang="zh-CN" sz="28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);</a:t>
            </a:r>
          </a:p>
          <a:p>
            <a:pPr defTabSz="762000">
              <a:lnSpc>
                <a:spcPct val="120000"/>
              </a:lnSpc>
              <a:spcBef>
                <a:spcPct val="20000"/>
              </a:spcBef>
            </a:pP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44018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3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E522B-6747-456A-B5B6-A0E89E36B140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1196752"/>
            <a:ext cx="80772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加赋值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a+=b		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等效于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</a:t>
            </a:r>
            <a:r>
              <a:rPr kumimoji="1" lang="en-US" altLang="zh-CN" sz="2800" b="1" dirty="0" err="1">
                <a:latin typeface="隶书" pitchFamily="49" charset="-122"/>
                <a:ea typeface="隶书" pitchFamily="49" charset="-122"/>
              </a:rPr>
              <a:t>a+b</a:t>
            </a:r>
            <a:endParaRPr kumimoji="1"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减赋值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a-=b		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等效于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a=a-b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乘赋值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a*=b		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等效于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a=a*b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除赋值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a/=b		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等效于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a=a/b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取余赋值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a%=b		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等效于	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</a:t>
            </a:r>
            <a:r>
              <a:rPr kumimoji="1" lang="en-US" altLang="zh-CN" sz="2800" b="1" dirty="0" err="1">
                <a:latin typeface="隶书" pitchFamily="49" charset="-122"/>
                <a:ea typeface="隶书" pitchFamily="49" charset="-122"/>
              </a:rPr>
              <a:t>a%b</a:t>
            </a:r>
            <a:endParaRPr kumimoji="1"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注意：设 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x=20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x*=10+2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；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x=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？       </a:t>
            </a:r>
            <a:endParaRPr kumimoji="1"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</a:rPr>
              <a:t>      </a:t>
            </a:r>
            <a:r>
              <a:rPr kumimoji="1"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算术运算符优先级高于算术赋值运算符</a:t>
            </a:r>
            <a:r>
              <a:rPr kumimoji="1" lang="zh-CN" altLang="en-US" sz="2800" dirty="0">
                <a:latin typeface="黑体" pitchFamily="2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4297832" y="5044895"/>
            <a:ext cx="3730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等效于：</a:t>
            </a:r>
            <a:r>
              <a:rPr kumimoji="1"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x=x*(10+2)=240</a:t>
            </a:r>
          </a:p>
        </p:txBody>
      </p:sp>
      <p:sp>
        <p:nvSpPr>
          <p:cNvPr id="7" name="矩形 6"/>
          <p:cNvSpPr/>
          <p:nvPr/>
        </p:nvSpPr>
        <p:spPr>
          <a:xfrm>
            <a:off x="6163108" y="459812"/>
            <a:ext cx="1349780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a=+b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403472" y="172147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 b="1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</a:t>
            </a:r>
            <a:r>
              <a:rPr kumimoji="1" lang="zh-CN" altLang="zh-CN" sz="6600" b="1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kumimoji="1" lang="en-US" altLang="zh-CN" sz="66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23528" y="410319"/>
            <a:ext cx="5178310" cy="572713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复合赋值运算符</a:t>
            </a:r>
            <a:endParaRPr lang="en-US" altLang="zh-CN" sz="32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0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8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8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45</a:t>
            </a:fld>
            <a:endParaRPr lang="en-US" altLang="zh-CN" sz="1400" b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55650" y="1412875"/>
            <a:ext cx="604837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已知 ：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a,n</a:t>
            </a:r>
            <a:r>
              <a:rPr lang="en-US" altLang="zh-CN" sz="2800" b="1" dirty="0"/>
              <a:t>;   a=12;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a+=a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a-=2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a*=2+3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a/=</a:t>
            </a:r>
            <a:r>
              <a:rPr lang="en-US" altLang="zh-CN" sz="2800" b="1" dirty="0" err="1"/>
              <a:t>a+a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n=5 , a%=(n%=2)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a+=a-=a*=a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979613" y="2133600"/>
            <a:ext cx="2209800" cy="30480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a=24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051050" y="2636838"/>
            <a:ext cx="2209800" cy="30480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a=10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339975" y="3141663"/>
            <a:ext cx="2209800" cy="30480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a=60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2339975" y="3644900"/>
            <a:ext cx="2209800" cy="30480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a=0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995738" y="4149725"/>
            <a:ext cx="2209800" cy="30480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a=0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203575" y="4652963"/>
            <a:ext cx="2209800" cy="30480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a=0</a:t>
            </a:r>
          </a:p>
        </p:txBody>
      </p:sp>
      <p:pic>
        <p:nvPicPr>
          <p:cNvPr id="27" name="Picture 11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3147">
            <a:off x="6877050" y="83661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324137" y="5124450"/>
            <a:ext cx="3730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① </a:t>
            </a:r>
            <a:r>
              <a:rPr kumimoji="1"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a=a*a=12*12=144</a:t>
            </a:r>
          </a:p>
          <a:p>
            <a:pPr eaLnBrk="1" hangingPunct="1"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② </a:t>
            </a:r>
            <a:r>
              <a:rPr kumimoji="1"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a=a-a=144-144=0</a:t>
            </a:r>
          </a:p>
          <a:p>
            <a:pPr eaLnBrk="1" hangingPunct="1"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③ </a:t>
            </a:r>
            <a:r>
              <a:rPr kumimoji="1"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a=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a+a</a:t>
            </a:r>
            <a:r>
              <a:rPr kumimoji="1"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=0+0=0</a:t>
            </a:r>
          </a:p>
        </p:txBody>
      </p:sp>
    </p:spTree>
    <p:extLst>
      <p:ext uri="{BB962C8B-B14F-4D97-AF65-F5344CB8AC3E}">
        <p14:creationId xmlns:p14="http://schemas.microsoft.com/office/powerpoint/2010/main" val="30813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  <p:bldP spid="1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AD375-59A7-4C9D-A2F6-9EA89554401A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53583" y="548680"/>
            <a:ext cx="8569325" cy="55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38" indent="-185738" algn="just" defTabSz="762000">
              <a:spcBef>
                <a:spcPct val="2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分析如下表达式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:</a:t>
            </a:r>
          </a:p>
          <a:p>
            <a:pPr marL="185738" indent="-185738" defTabSz="762000">
              <a:spcBef>
                <a:spcPct val="20000"/>
              </a:spcBef>
            </a:pP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         a+=a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=a*a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，（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的初值为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</a:p>
          <a:p>
            <a:pPr marL="185738" indent="-185738" defTabSz="762000">
              <a:spcBef>
                <a:spcPct val="20000"/>
              </a:spcBef>
            </a:pPr>
            <a:endParaRPr kumimoji="1" lang="en-US" altLang="zh-CN" sz="1100" b="1" dirty="0">
              <a:latin typeface="隶书" pitchFamily="49" charset="-122"/>
              <a:ea typeface="隶书" pitchFamily="49" charset="-122"/>
            </a:endParaRPr>
          </a:p>
          <a:p>
            <a:pPr indent="-185738" defTabSz="762000">
              <a:spcBef>
                <a:spcPts val="0"/>
              </a:spcBef>
            </a:pPr>
            <a:endParaRPr kumimoji="1"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indent="-185738" defTabSz="762000">
              <a:spcBef>
                <a:spcPts val="0"/>
              </a:spcBef>
            </a:pPr>
            <a:endParaRPr kumimoji="1" lang="en-US" altLang="zh-CN" sz="2000" b="1" dirty="0">
              <a:latin typeface="隶书" pitchFamily="49" charset="-122"/>
              <a:ea typeface="隶书" pitchFamily="49" charset="-122"/>
            </a:endParaRPr>
          </a:p>
          <a:p>
            <a:pPr marL="185738" indent="-185738" defTabSz="762000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则此赋值表达式求解步骤如下：</a:t>
            </a:r>
            <a:endParaRPr kumimoji="1"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185738" indent="-185738" defTabSz="762000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）上式等价于：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a+=(a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=a*a),</a:t>
            </a:r>
            <a:endParaRPr kumimoji="1" lang="zh-CN" altLang="en-US" sz="2800" b="1" dirty="0">
              <a:latin typeface="隶书" pitchFamily="49" charset="-122"/>
              <a:ea typeface="隶书" pitchFamily="49" charset="-122"/>
            </a:endParaRPr>
          </a:p>
          <a:p>
            <a:pPr marL="185738" indent="-185738" defTabSz="762000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）先计算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=a*a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，即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a=a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a*a=</a:t>
            </a:r>
            <a:r>
              <a:rPr kumimoji="1"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*</a:t>
            </a:r>
            <a:r>
              <a:rPr kumimoji="1"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＝－</a:t>
            </a:r>
            <a:r>
              <a:rPr kumimoji="1"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，</a:t>
            </a:r>
          </a:p>
          <a:p>
            <a:pPr marL="185738" indent="-185738" defTabSz="762000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）再计算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a+=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6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，即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a=a+(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6)=</a:t>
            </a:r>
            <a:r>
              <a:rPr kumimoji="1"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kumimoji="1"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kumimoji="1"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kumimoji="1"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＝－</a:t>
            </a:r>
            <a:r>
              <a:rPr kumimoji="1"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12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6823262" y="1184293"/>
            <a:ext cx="1349780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a=-3</a:t>
            </a:r>
          </a:p>
        </p:txBody>
      </p:sp>
      <p:sp>
        <p:nvSpPr>
          <p:cNvPr id="6" name="矩形 5"/>
          <p:cNvSpPr/>
          <p:nvPr/>
        </p:nvSpPr>
        <p:spPr>
          <a:xfrm>
            <a:off x="6823262" y="1886318"/>
            <a:ext cx="1349780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a=-12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8033086" y="459813"/>
            <a:ext cx="789822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8000" b="1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</a:t>
            </a:r>
            <a:r>
              <a:rPr kumimoji="1" lang="zh-CN" altLang="zh-CN" sz="6600" b="1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kumimoji="1" lang="en-US" altLang="zh-CN" sz="66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033086" y="1776618"/>
            <a:ext cx="765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zh-CN" sz="4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</a:t>
            </a:r>
            <a:endParaRPr kumimoji="1" lang="en-US" altLang="zh-CN" sz="48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804" y="1653043"/>
            <a:ext cx="2961930" cy="535531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区别：</a:t>
            </a:r>
            <a:r>
              <a:rPr lang="en-US" altLang="zh-CN" sz="2400" b="1" dirty="0"/>
              <a:t>a+=a-=a*=a</a:t>
            </a:r>
          </a:p>
        </p:txBody>
      </p:sp>
      <p:sp>
        <p:nvSpPr>
          <p:cNvPr id="9" name="矩形 8"/>
          <p:cNvSpPr/>
          <p:nvPr/>
        </p:nvSpPr>
        <p:spPr>
          <a:xfrm>
            <a:off x="6823262" y="458124"/>
            <a:ext cx="1349780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2384120376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2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1F006-EBF9-43FC-B044-19EB61F53DAF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35968" y="410319"/>
            <a:ext cx="5178310" cy="442913"/>
          </a:xfrm>
          <a:prstGeom prst="rect">
            <a:avLst/>
          </a:prstGeom>
          <a:noFill/>
        </p:spPr>
        <p:txBody>
          <a:bodyPr vert="horz">
            <a:normAutofit fontScale="7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逗号运算及表达式</a:t>
            </a:r>
            <a:endParaRPr lang="en-US" altLang="zh-CN" sz="36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546" y="1009650"/>
            <a:ext cx="5761037" cy="2781300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用逗号运算符连接起来的式子，称为逗号表达式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一般形式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表达式</a:t>
            </a:r>
            <a:r>
              <a:rPr lang="en-US" altLang="zh-CN" sz="2000" b="1" dirty="0"/>
              <a:t>1, 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2, ……, 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n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求解过程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自左至右，依次计算各表达式的值，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3300"/>
                </a:solidFill>
              </a:rPr>
              <a:t>表达式</a:t>
            </a:r>
            <a:r>
              <a:rPr lang="en-US" altLang="zh-CN" sz="2000" b="1" dirty="0">
                <a:solidFill>
                  <a:srgbClr val="FF3300"/>
                </a:solidFill>
              </a:rPr>
              <a:t>n</a:t>
            </a:r>
            <a:r>
              <a:rPr lang="zh-CN" altLang="en-US" sz="2000" b="1" dirty="0"/>
              <a:t>的值即为整个逗号表达式的值。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b="1" dirty="0"/>
              <a:t>a = 3 * 5, a * 4   </a:t>
            </a:r>
            <a:r>
              <a:rPr lang="zh-CN" altLang="en-US" sz="2000" b="1" dirty="0"/>
              <a:t>表达式值为？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b="1" dirty="0"/>
              <a:t>(a = 3 * 5, a * 4), a + 5   </a:t>
            </a:r>
            <a:r>
              <a:rPr lang="zh-CN" altLang="en-US" sz="2000" b="1" dirty="0"/>
              <a:t>表达式值为？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2771" y="4141787"/>
            <a:ext cx="5543550" cy="2068513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设</a:t>
            </a:r>
            <a:r>
              <a:rPr lang="en-US" altLang="zh-CN" sz="2400" b="1">
                <a:solidFill>
                  <a:srgbClr val="000000"/>
                </a:solidFill>
              </a:rPr>
              <a:t>x,y,z</a:t>
            </a:r>
            <a:r>
              <a:rPr lang="zh-CN" altLang="en-US" sz="2400" b="1">
                <a:solidFill>
                  <a:srgbClr val="000000"/>
                </a:solidFill>
              </a:rPr>
              <a:t>和</a:t>
            </a:r>
            <a:r>
              <a:rPr lang="en-US" altLang="zh-CN" sz="2400" b="1">
                <a:solidFill>
                  <a:srgbClr val="000000"/>
                </a:solidFill>
              </a:rPr>
              <a:t>k</a:t>
            </a:r>
            <a:r>
              <a:rPr lang="zh-CN" altLang="en-US" sz="2400" b="1">
                <a:solidFill>
                  <a:srgbClr val="000000"/>
                </a:solidFill>
              </a:rPr>
              <a:t>都是</a:t>
            </a:r>
            <a:r>
              <a:rPr lang="en-US" altLang="zh-CN" sz="2400" b="1">
                <a:solidFill>
                  <a:srgbClr val="000000"/>
                </a:solidFill>
              </a:rPr>
              <a:t>int </a:t>
            </a:r>
            <a:r>
              <a:rPr lang="zh-CN" altLang="en-US" sz="2400" b="1">
                <a:solidFill>
                  <a:srgbClr val="000000"/>
                </a:solidFill>
              </a:rPr>
              <a:t>型变量，执行表达式</a:t>
            </a:r>
            <a:r>
              <a:rPr lang="en-US" altLang="zh-CN" sz="2400" b="1">
                <a:solidFill>
                  <a:srgbClr val="000000"/>
                </a:solidFill>
              </a:rPr>
              <a:t>x=(y=4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r>
              <a:rPr lang="en-US" altLang="zh-CN" sz="2400" b="1">
                <a:solidFill>
                  <a:srgbClr val="000000"/>
                </a:solidFill>
              </a:rPr>
              <a:t>z=16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r>
              <a:rPr lang="en-US" altLang="zh-CN" sz="2400" b="1">
                <a:solidFill>
                  <a:srgbClr val="000000"/>
                </a:solidFill>
              </a:rPr>
              <a:t>k=32)</a:t>
            </a:r>
            <a:r>
              <a:rPr lang="zh-CN" altLang="en-US" sz="2400" b="1">
                <a:solidFill>
                  <a:srgbClr val="000000"/>
                </a:solidFill>
              </a:rPr>
              <a:t>后，</a:t>
            </a:r>
            <a:r>
              <a:rPr lang="en-US" altLang="zh-CN" sz="2400" b="1">
                <a:solidFill>
                  <a:srgbClr val="000000"/>
                </a:solidFill>
              </a:rPr>
              <a:t>x</a:t>
            </a:r>
            <a:r>
              <a:rPr lang="zh-CN" altLang="en-US" sz="2400" b="1">
                <a:solidFill>
                  <a:srgbClr val="000000"/>
                </a:solidFill>
              </a:rPr>
              <a:t>的值为：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   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zh-CN" altLang="en-US" sz="2400" b="1">
                <a:solidFill>
                  <a:srgbClr val="000000"/>
                </a:solidFill>
              </a:rPr>
              <a:t>、</a:t>
            </a:r>
            <a:r>
              <a:rPr lang="en-US" altLang="zh-CN" sz="2400" b="1">
                <a:solidFill>
                  <a:srgbClr val="000000"/>
                </a:solidFill>
              </a:rPr>
              <a:t>4		B</a:t>
            </a:r>
            <a:r>
              <a:rPr lang="zh-CN" altLang="en-US" sz="2400" b="1">
                <a:solidFill>
                  <a:srgbClr val="000000"/>
                </a:solidFill>
              </a:rPr>
              <a:t>、</a:t>
            </a:r>
            <a:r>
              <a:rPr lang="en-US" altLang="zh-CN" sz="2400" b="1">
                <a:solidFill>
                  <a:srgbClr val="000000"/>
                </a:solidFill>
              </a:rPr>
              <a:t>16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   C</a:t>
            </a:r>
            <a:r>
              <a:rPr lang="zh-CN" altLang="en-US" sz="2400" b="1">
                <a:solidFill>
                  <a:srgbClr val="000000"/>
                </a:solidFill>
              </a:rPr>
              <a:t>、</a:t>
            </a:r>
            <a:r>
              <a:rPr lang="en-US" altLang="zh-CN" sz="2400" b="1">
                <a:solidFill>
                  <a:srgbClr val="000000"/>
                </a:solidFill>
              </a:rPr>
              <a:t>32		D</a:t>
            </a:r>
            <a:r>
              <a:rPr lang="zh-CN" altLang="en-US" sz="2400" b="1">
                <a:solidFill>
                  <a:srgbClr val="000000"/>
                </a:solidFill>
              </a:rPr>
              <a:t>、</a:t>
            </a:r>
            <a:r>
              <a:rPr lang="en-US" altLang="zh-CN" sz="2400" b="1">
                <a:solidFill>
                  <a:srgbClr val="000000"/>
                </a:solidFill>
              </a:rPr>
              <a:t>52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411646" y="3783012"/>
            <a:ext cx="1219200" cy="1219200"/>
            <a:chOff x="4286" y="709"/>
            <a:chExt cx="768" cy="768"/>
          </a:xfrm>
        </p:grpSpPr>
        <p:pic>
          <p:nvPicPr>
            <p:cNvPr id="8" name="Picture 7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4626162" y="2996952"/>
            <a:ext cx="58838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60</a:t>
            </a:r>
          </a:p>
        </p:txBody>
      </p:sp>
      <p:sp>
        <p:nvSpPr>
          <p:cNvPr id="11" name="矩形 10"/>
          <p:cNvSpPr/>
          <p:nvPr/>
        </p:nvSpPr>
        <p:spPr>
          <a:xfrm>
            <a:off x="5489167" y="3348836"/>
            <a:ext cx="58838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241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nimBg="1"/>
      <p:bldP spid="6" grpId="0" animBg="1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8B982-A8A4-40DA-8AFB-76E8AC5D3B03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2" y="1028074"/>
            <a:ext cx="6651816" cy="337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3568" y="410318"/>
            <a:ext cx="5178310" cy="442913"/>
          </a:xfrm>
          <a:prstGeom prst="rect">
            <a:avLst/>
          </a:prstGeom>
          <a:noFill/>
        </p:spPr>
        <p:txBody>
          <a:bodyPr vert="horz">
            <a:normAutofit fontScale="7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逗号作为分隔符</a:t>
            </a:r>
            <a:endParaRPr lang="en-US" altLang="zh-CN" sz="36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57595" y="4653136"/>
            <a:ext cx="6383233" cy="1311128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①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中，逗号作为分隔符</a:t>
            </a:r>
            <a:endParaRPr lang="en-US" altLang="zh-CN" sz="22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②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中，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%d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输出的是</a:t>
            </a:r>
            <a:r>
              <a:rPr lang="en-US" altLang="zh-CN" sz="2200" b="1" dirty="0" err="1">
                <a:latin typeface="隶书" pitchFamily="49" charset="-122"/>
                <a:ea typeface="隶书" pitchFamily="49" charset="-122"/>
              </a:rPr>
              <a:t>x,y,z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中，第一个变量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的值</a:t>
            </a:r>
            <a:endParaRPr lang="en-US" altLang="zh-CN" sz="22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③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④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中，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200" b="1" dirty="0" err="1">
                <a:latin typeface="隶书" pitchFamily="49" charset="-122"/>
                <a:ea typeface="隶书" pitchFamily="49" charset="-122"/>
              </a:rPr>
              <a:t>x,y,z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都是逗号表达式，即等于</a:t>
            </a:r>
            <a:r>
              <a:rPr lang="en-US" altLang="zh-CN" sz="2200" b="1" dirty="0">
                <a:latin typeface="隶书" pitchFamily="49" charset="-122"/>
                <a:ea typeface="隶书" pitchFamily="49" charset="-122"/>
              </a:rPr>
              <a:t>z</a:t>
            </a:r>
            <a:r>
              <a:rPr lang="zh-CN" altLang="en-US" sz="2200" b="1" dirty="0">
                <a:latin typeface="隶书" pitchFamily="49" charset="-122"/>
                <a:ea typeface="隶书" pitchFamily="49" charset="-122"/>
              </a:rPr>
              <a:t>的值</a:t>
            </a:r>
            <a:endParaRPr lang="en-US" altLang="zh-CN" sz="2200" b="1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8641"/>
            <a:ext cx="4189578" cy="207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19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8B982-A8A4-40DA-8AFB-76E8AC5D3B03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3568" y="410318"/>
            <a:ext cx="5178310" cy="442913"/>
          </a:xfrm>
          <a:prstGeom prst="rect">
            <a:avLst/>
          </a:prstGeom>
          <a:noFill/>
        </p:spPr>
        <p:txBody>
          <a:bodyPr vert="horz">
            <a:normAutofit fontScale="7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逗号运算符的应用</a:t>
            </a:r>
            <a:endParaRPr lang="en-US" altLang="zh-CN" sz="36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64" y="980728"/>
            <a:ext cx="539576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" y="3717032"/>
            <a:ext cx="4973125" cy="114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876244" y="3401797"/>
            <a:ext cx="1575116" cy="267765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优先级：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单目运算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双目运算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赋值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逗号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6076999" y="3401795"/>
            <a:ext cx="631825" cy="2581275"/>
            <a:chOff x="304" y="2477"/>
            <a:chExt cx="398" cy="1626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21" y="2488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</a:rPr>
                <a:t>高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04" y="3815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</a:rPr>
                <a:t>低</a:t>
              </a: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657" y="2477"/>
              <a:ext cx="45" cy="1626"/>
            </a:xfrm>
            <a:prstGeom prst="downArrow">
              <a:avLst>
                <a:gd name="adj1" fmla="val 50000"/>
                <a:gd name="adj2" fmla="val 82252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9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772816"/>
            <a:ext cx="7778751" cy="3600400"/>
          </a:xfrm>
        </p:spPr>
        <p:txBody>
          <a:bodyPr rtlCol="0">
            <a:normAutofit fontScale="85000" lnSpcReduction="20000"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2.1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标识符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2.2 C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语言的数据类型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2.3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常量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2.4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变量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2.5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运算符与表达式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1952626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8913" y="548680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2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C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2235691476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96753"/>
            <a:ext cx="8208962" cy="468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自增自减运算符（</a:t>
            </a:r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单目运算，右结合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自增	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++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或   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++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等效于 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a=a+1;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自减	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--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或   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--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等效于 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a=a-1;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取负    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注意：单目运算的“前置”和“后置”的区别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“前置”   变量先增值</a:t>
            </a:r>
            <a:r>
              <a:rPr kumimoji="1" lang="en-US" altLang="zh-CN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kumimoji="1" lang="zh-CN" altLang="en-US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或先减值</a:t>
            </a:r>
            <a:r>
              <a:rPr kumimoji="1" lang="en-US" altLang="zh-CN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kumimoji="1" lang="zh-CN" altLang="en-US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，后被引用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“后置”   变量先被引用，后再增值</a:t>
            </a:r>
            <a:r>
              <a:rPr kumimoji="1" lang="en-US" altLang="zh-CN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kumimoji="1" lang="zh-CN" altLang="en-US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或后减值</a:t>
            </a:r>
            <a:r>
              <a:rPr kumimoji="1" lang="en-US" altLang="zh-CN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32855-FF7B-40EE-A910-32609119A6B8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83568" y="410318"/>
            <a:ext cx="5178310" cy="64241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自增自减运算符</a:t>
            </a:r>
            <a:endParaRPr lang="en-US" altLang="zh-CN" sz="32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28414-0C69-442B-944D-1B7563C36E8E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136525" y="1058863"/>
            <a:ext cx="900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3200" b="1">
                <a:latin typeface="宋体" pitchFamily="2" charset="-122"/>
                <a:ea typeface="宋体" pitchFamily="2" charset="-122"/>
              </a:rPr>
              <a:t>          </a:t>
            </a:r>
          </a:p>
        </p:txBody>
      </p:sp>
      <p:sp>
        <p:nvSpPr>
          <p:cNvPr id="78854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6" name="Oval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353218" y="548680"/>
            <a:ext cx="8497888" cy="5415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marL="838200" indent="-838200" defTabSz="762000">
              <a:spcBef>
                <a:spcPct val="20000"/>
              </a:spcBef>
            </a:pPr>
            <a:r>
              <a:rPr lang="en-US" altLang="zh-CN" sz="32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3200" b="1" dirty="0">
                <a:latin typeface="隶书" pitchFamily="49" charset="-122"/>
                <a:ea typeface="隶书" pitchFamily="49" charset="-122"/>
              </a:rPr>
              <a:t>++</a:t>
            </a: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3200" b="1" dirty="0">
                <a:latin typeface="隶书" pitchFamily="49" charset="-122"/>
                <a:ea typeface="隶书" pitchFamily="49" charset="-122"/>
              </a:rPr>
              <a:t>++</a:t>
            </a:r>
            <a:r>
              <a:rPr lang="en-US" altLang="zh-CN" sz="32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的区别：</a:t>
            </a:r>
          </a:p>
          <a:p>
            <a:pPr marL="838200" indent="-838200" defTabSz="762000"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＋＋ｉ是先执行ｉ＝ｉ＋１后，再使用ｉ的值；</a:t>
            </a:r>
          </a:p>
          <a:p>
            <a:pPr marL="838200" indent="-838200" defTabSz="762000"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ｉ＋＋是先使用ｉ的值后，再执行ｉ＝ｉ＋１。</a:t>
            </a:r>
          </a:p>
          <a:p>
            <a:pPr marL="838200" indent="-838200" defTabSz="762000">
              <a:spcBef>
                <a:spcPct val="20000"/>
              </a:spcBef>
            </a:pPr>
            <a:endParaRPr lang="zh-CN" altLang="en-US" sz="2800" b="1" dirty="0">
              <a:solidFill>
                <a:schemeClr val="hlink"/>
              </a:solidFill>
              <a:latin typeface="宋体" pitchFamily="2" charset="-122"/>
            </a:endParaRPr>
          </a:p>
          <a:p>
            <a:pPr marL="838200" indent="-838200" defTabSz="7620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例如：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=3,j;</a:t>
            </a:r>
          </a:p>
          <a:p>
            <a:pPr marL="838200" indent="-838200" defTabSz="7620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①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ｊ＝＋＋ｉ；　　　</a:t>
            </a:r>
          </a:p>
          <a:p>
            <a:pPr marL="838200" indent="-838200" defTabSz="7620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  等价于：</a:t>
            </a:r>
            <a:r>
              <a:rPr lang="en-US" altLang="zh-CN" sz="28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=i+1; j=</a:t>
            </a:r>
            <a:r>
              <a:rPr lang="en-US" altLang="zh-CN" sz="28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;  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即</a:t>
            </a:r>
            <a:r>
              <a:rPr lang="en-US" altLang="zh-CN" sz="28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=4, j=4</a:t>
            </a:r>
            <a:endParaRPr lang="zh-CN" altLang="en-US" sz="28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 marL="838200" indent="-838200" defTabSz="7620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 ②ｊ＝ｉ＋＋；    </a:t>
            </a:r>
          </a:p>
          <a:p>
            <a:pPr marL="838200" indent="-838200" defTabSz="7620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等价于：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j=</a:t>
            </a:r>
            <a:r>
              <a:rPr lang="en-US" altLang="zh-CN" sz="28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; </a:t>
            </a:r>
            <a:r>
              <a:rPr lang="en-US" altLang="zh-CN" sz="28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=i+1;  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即</a:t>
            </a:r>
            <a:r>
              <a:rPr lang="en-US" altLang="zh-CN" sz="28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=4, j=3</a:t>
            </a:r>
            <a:endParaRPr lang="zh-CN" altLang="en-US" sz="28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218" y="570200"/>
            <a:ext cx="8339932" cy="187743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隶书" pitchFamily="49" charset="-122"/>
                <a:ea typeface="隶书" pitchFamily="49" charset="-122"/>
              </a:rPr>
              <a:t>j=++</a:t>
            </a:r>
            <a:r>
              <a:rPr kumimoji="1" lang="en-US" altLang="zh-CN" sz="32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与</a:t>
            </a:r>
            <a:r>
              <a:rPr kumimoji="1" lang="en-US" altLang="zh-CN" sz="3200" b="1" dirty="0">
                <a:latin typeface="隶书" pitchFamily="49" charset="-122"/>
                <a:ea typeface="隶书" pitchFamily="49" charset="-122"/>
              </a:rPr>
              <a:t>j=</a:t>
            </a:r>
            <a:r>
              <a:rPr kumimoji="1" lang="en-US" altLang="zh-CN" sz="32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1" lang="en-US" altLang="zh-CN" sz="3200" b="1" dirty="0">
                <a:latin typeface="隶书" pitchFamily="49" charset="-122"/>
                <a:ea typeface="隶书" pitchFamily="49" charset="-122"/>
              </a:rPr>
              <a:t>++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区别：</a:t>
            </a:r>
            <a:endParaRPr kumimoji="1" lang="en-US" altLang="zh-CN" sz="32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相同点：都是变量</a:t>
            </a:r>
            <a:r>
              <a:rPr kumimoji="1" lang="en-US" altLang="zh-CN" sz="28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发生自增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的操作</a:t>
            </a:r>
            <a:endParaRPr kumimoji="1"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不同点：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++</a:t>
            </a:r>
            <a:r>
              <a:rPr kumimoji="1" lang="en-US" altLang="zh-CN" sz="28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与</a:t>
            </a:r>
            <a:r>
              <a:rPr kumimoji="1" lang="en-US" altLang="zh-CN" sz="2800" b="1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++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两个表达式的值不一样，即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j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的值</a:t>
            </a:r>
            <a:endParaRPr kumimoji="1" lang="en-US" altLang="zh-CN" sz="28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6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5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5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5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5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5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5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5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1F006-EBF9-43FC-B044-19EB61F53DAF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35968" y="410319"/>
            <a:ext cx="5178310" cy="442913"/>
          </a:xfrm>
          <a:prstGeom prst="rect">
            <a:avLst/>
          </a:prstGeom>
          <a:noFill/>
        </p:spPr>
        <p:txBody>
          <a:bodyPr vert="horz">
            <a:normAutofit fontScale="7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自增自减运算符</a:t>
            </a:r>
            <a:endParaRPr lang="en-US" altLang="zh-CN" sz="36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1" y="872740"/>
            <a:ext cx="4567019" cy="327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3" y="4509120"/>
            <a:ext cx="47529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435600" y="693270"/>
            <a:ext cx="2951163" cy="2462213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不能用于常量和表达式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b="1" dirty="0"/>
              <a:t>5++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-- (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)</a:t>
            </a:r>
            <a:r>
              <a:rPr lang="zh-CN" altLang="en-US" sz="2000" b="1" dirty="0">
                <a:solidFill>
                  <a:srgbClr val="CC0000"/>
                </a:solidFill>
              </a:rPr>
              <a:t>非法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避免下列用法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b="1" dirty="0"/>
              <a:t>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++)+(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++)+(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++);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=i+3;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+++j;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</a:rPr>
              <a:t>右结合性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0317" y="3493457"/>
            <a:ext cx="1575116" cy="212365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优先级：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单目运算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双目运算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隶书" pitchFamily="49" charset="-122"/>
                <a:ea typeface="隶书" pitchFamily="49" charset="-122"/>
              </a:rPr>
              <a:t>赋值</a:t>
            </a:r>
            <a:endParaRPr kumimoji="1" lang="en-US" altLang="zh-CN" sz="2400" b="1" dirty="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5823297" y="3493455"/>
            <a:ext cx="609600" cy="2124075"/>
            <a:chOff x="318" y="2477"/>
            <a:chExt cx="384" cy="1338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21" y="2488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</a:rPr>
                <a:t>高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18" y="3469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</a:rPr>
                <a:t>低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657" y="2477"/>
              <a:ext cx="45" cy="1338"/>
            </a:xfrm>
            <a:prstGeom prst="downArrow">
              <a:avLst>
                <a:gd name="adj1" fmla="val 50000"/>
                <a:gd name="adj2" fmla="val 82252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9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8" y="83661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53</a:t>
            </a:fld>
            <a:endParaRPr lang="en-US" altLang="zh-CN" sz="1400" b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627943" y="3586790"/>
            <a:ext cx="4679950" cy="24003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设</a:t>
            </a:r>
            <a:r>
              <a:rPr lang="en-US" altLang="zh-CN" sz="2800" b="1" dirty="0" err="1">
                <a:solidFill>
                  <a:srgbClr val="000000"/>
                </a:solidFill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x=11</a:t>
            </a:r>
            <a:r>
              <a:rPr lang="zh-CN" altLang="en-US" sz="2800" b="1" dirty="0">
                <a:solidFill>
                  <a:srgbClr val="000000"/>
                </a:solidFill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则表达式 </a:t>
            </a:r>
            <a:r>
              <a:rPr lang="en-US" altLang="zh-CN" sz="2800" b="1" dirty="0">
                <a:solidFill>
                  <a:srgbClr val="000000"/>
                </a:solidFill>
              </a:rPr>
              <a:t>(x++ * 1/3) </a:t>
            </a:r>
            <a:r>
              <a:rPr lang="zh-CN" altLang="en-US" sz="2800" b="1" dirty="0">
                <a:solidFill>
                  <a:srgbClr val="000000"/>
                </a:solidFill>
              </a:rPr>
              <a:t>的值为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3		B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     C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11       	D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12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6594119" y="2872031"/>
            <a:ext cx="1219200" cy="1219200"/>
            <a:chOff x="4286" y="709"/>
            <a:chExt cx="768" cy="768"/>
          </a:xfrm>
        </p:grpSpPr>
        <p:pic>
          <p:nvPicPr>
            <p:cNvPr id="10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/>
                <a:t>A</a:t>
              </a:r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493133" y="1220631"/>
            <a:ext cx="5328592" cy="167036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5400">
            <a:solidFill>
              <a:srgbClr val="3290B6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x=010,  y=10; 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800" b="1" dirty="0" err="1"/>
              <a:t>printf</a:t>
            </a:r>
            <a:r>
              <a:rPr lang="en-US" altLang="zh-CN" sz="2800" b="1" dirty="0"/>
              <a:t>("%d  %d \n",  ++x, y--);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212125" y="598600"/>
            <a:ext cx="1219200" cy="1219200"/>
            <a:chOff x="5770846" y="642970"/>
            <a:chExt cx="1219200" cy="1219200"/>
          </a:xfrm>
        </p:grpSpPr>
        <p:pic>
          <p:nvPicPr>
            <p:cNvPr id="15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846" y="642970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988994" y="1021737"/>
              <a:ext cx="8776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9  10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9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6B68B-6D50-41AA-9AFF-652626A67D58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7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866451" y="1079683"/>
            <a:ext cx="4920253" cy="1572518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nn-NO" altLang="zh-CN" sz="2800" b="1" dirty="0"/>
              <a:t>int  i=10;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nn-NO" altLang="zh-CN" sz="2800" b="1" dirty="0"/>
              <a:t>printf("%d", -i++);</a:t>
            </a:r>
          </a:p>
        </p:txBody>
      </p:sp>
      <p:sp>
        <p:nvSpPr>
          <p:cNvPr id="2" name="矩形 1"/>
          <p:cNvSpPr/>
          <p:nvPr/>
        </p:nvSpPr>
        <p:spPr>
          <a:xfrm>
            <a:off x="5207006" y="1865942"/>
            <a:ext cx="936475" cy="5778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-(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</a:t>
            </a:r>
            <a:endParaRPr lang="zh-CN" altLang="en-US" sz="2400" dirty="0"/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6143481" y="707914"/>
            <a:ext cx="1380847" cy="1315754"/>
            <a:chOff x="4286" y="709"/>
            <a:chExt cx="768" cy="768"/>
          </a:xfrm>
        </p:grpSpPr>
        <p:pic>
          <p:nvPicPr>
            <p:cNvPr id="13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05" y="926"/>
              <a:ext cx="389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-10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41749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05" y="3752837"/>
            <a:ext cx="24479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588405" y="5504350"/>
            <a:ext cx="1106393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(-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)++ </a:t>
            </a:r>
            <a:endParaRPr lang="zh-CN" altLang="en-US" sz="2400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694798" y="5301412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 b="1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</a:t>
            </a:r>
            <a:r>
              <a:rPr kumimoji="1" lang="zh-CN" altLang="zh-CN" sz="6600" b="1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kumimoji="1" lang="en-US" altLang="zh-CN" sz="66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02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15" grpId="0" animBg="1"/>
      <p:bldP spid="1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6B68B-6D50-41AA-9AFF-652626A67D58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7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28" y="1096900"/>
            <a:ext cx="5260413" cy="232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61" y="4077072"/>
            <a:ext cx="506229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6876256" y="2492896"/>
            <a:ext cx="1071127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- + +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</a:t>
            </a:r>
            <a:endParaRPr lang="zh-CN" altLang="en-US" sz="2400" dirty="0"/>
          </a:p>
        </p:txBody>
      </p:sp>
      <p:pic>
        <p:nvPicPr>
          <p:cNvPr id="10" name="Picture 10" descr="png-006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74" y="5368299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7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6B68B-6D50-41AA-9AFF-652626A67D58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7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18456" y="3395744"/>
            <a:ext cx="4536504" cy="230636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x=5;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y=2+(x+= x++,  x=8, ++x);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求</a:t>
            </a:r>
            <a:r>
              <a:rPr lang="en-US" altLang="zh-CN" sz="2800" b="1" dirty="0">
                <a:solidFill>
                  <a:srgbClr val="000000"/>
                </a:solidFill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</a:rPr>
              <a:t>的值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799491" y="808892"/>
            <a:ext cx="4920253" cy="230636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sum=pad=5; 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800" b="1" dirty="0"/>
              <a:t>pad=sum++, pad++, ++ pad;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800" b="1" dirty="0" err="1"/>
              <a:t>printf</a:t>
            </a:r>
            <a:r>
              <a:rPr lang="en-US" altLang="zh-CN" sz="2800" b="1" dirty="0"/>
              <a:t>("%d\n", pad);</a:t>
            </a:r>
          </a:p>
        </p:txBody>
      </p:sp>
      <p:sp>
        <p:nvSpPr>
          <p:cNvPr id="2" name="矩形 1"/>
          <p:cNvSpPr/>
          <p:nvPr/>
        </p:nvSpPr>
        <p:spPr>
          <a:xfrm>
            <a:off x="5940152" y="3395744"/>
            <a:ext cx="2472600" cy="212365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①</a:t>
            </a:r>
            <a:r>
              <a:rPr lang="en-US" altLang="zh-CN" sz="2200" b="1" dirty="0"/>
              <a:t>x+=x++; //x=11 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②x=8;       //x=8   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③++x;       //x=9   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④ y=2+9=11</a:t>
            </a:r>
            <a:endParaRPr lang="zh-CN" altLang="en-US" sz="2200" dirty="0"/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6110144" y="227013"/>
            <a:ext cx="1219200" cy="1219200"/>
            <a:chOff x="4286" y="709"/>
            <a:chExt cx="768" cy="768"/>
          </a:xfrm>
        </p:grpSpPr>
        <p:pic>
          <p:nvPicPr>
            <p:cNvPr id="13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/>
                <a:t>7</a:t>
              </a:r>
            </a:p>
          </p:txBody>
        </p:sp>
      </p:grpSp>
      <p:pic>
        <p:nvPicPr>
          <p:cNvPr id="15" name="Picture 13" descr="png-006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20" y="5850687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5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1F006-EBF9-43FC-B044-19EB61F53DAF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35968" y="188862"/>
            <a:ext cx="5178310" cy="442913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强制类型转换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14" y="836712"/>
            <a:ext cx="5942268" cy="447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PNG-08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93382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1" t="79816" r="3403" b="16814"/>
          <a:stretch>
            <a:fillRect/>
          </a:stretch>
        </p:blipFill>
        <p:spPr bwMode="auto">
          <a:xfrm>
            <a:off x="468313" y="5518150"/>
            <a:ext cx="831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20787" y="425716"/>
            <a:ext cx="4608512" cy="2308324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  <a:ea typeface="+mn-ea"/>
              </a:rPr>
              <a:t>其一般形式为：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(</a:t>
            </a:r>
            <a:r>
              <a:rPr lang="zh-CN" altLang="en-US" sz="2000" b="1" dirty="0">
                <a:latin typeface="+mn-ea"/>
                <a:ea typeface="+mn-ea"/>
              </a:rPr>
              <a:t>类型说明符</a:t>
            </a:r>
            <a:r>
              <a:rPr lang="en-US" altLang="zh-CN" sz="2000" b="1" dirty="0">
                <a:latin typeface="+mn-ea"/>
                <a:ea typeface="+mn-ea"/>
              </a:rPr>
              <a:t>) (</a:t>
            </a:r>
            <a:r>
              <a:rPr lang="zh-CN" altLang="en-US" sz="2000" b="1" dirty="0">
                <a:latin typeface="+mn-ea"/>
                <a:ea typeface="+mn-ea"/>
              </a:rPr>
              <a:t>表达式</a:t>
            </a:r>
            <a:r>
              <a:rPr lang="en-US" altLang="zh-CN" sz="2000" b="1" dirty="0"/>
              <a:t>)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不要把</a:t>
            </a: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 err="1">
                <a:solidFill>
                  <a:srgbClr val="C00000"/>
                </a:solidFill>
              </a:rPr>
              <a:t>int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/>
              <a:t>，写成：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</a:rPr>
              <a:t>(float)(</a:t>
            </a:r>
            <a:r>
              <a:rPr lang="en-US" altLang="zh-CN" sz="2000" b="1" dirty="0" err="1">
                <a:solidFill>
                  <a:srgbClr val="C00000"/>
                </a:solidFill>
              </a:rPr>
              <a:t>x+y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表示把</a:t>
            </a:r>
            <a:r>
              <a:rPr lang="en-US" altLang="zh-CN" sz="2000" b="1" dirty="0" err="1"/>
              <a:t>x+y</a:t>
            </a:r>
            <a:r>
              <a:rPr lang="zh-CN" altLang="en-US" sz="2000" b="1" dirty="0"/>
              <a:t>的结果转换为实型，不能写成：</a:t>
            </a:r>
            <a:r>
              <a:rPr lang="en-US" altLang="zh-CN" sz="2000" b="1" dirty="0">
                <a:solidFill>
                  <a:srgbClr val="0000FF"/>
                </a:solidFill>
              </a:rPr>
              <a:t>float </a:t>
            </a:r>
            <a:r>
              <a:rPr lang="en-US" altLang="zh-CN" sz="2000" b="1" dirty="0" err="1">
                <a:solidFill>
                  <a:srgbClr val="0000FF"/>
                </a:solidFill>
              </a:rPr>
              <a:t>x+y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临时性转换</a:t>
            </a:r>
            <a:endParaRPr lang="en-US" altLang="zh-CN" sz="20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7" y="5315719"/>
            <a:ext cx="45910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3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FE785-91EF-4547-981A-7265F9055178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136525" y="1058863"/>
            <a:ext cx="900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3200" b="1">
                <a:latin typeface="宋体" pitchFamily="2" charset="-122"/>
                <a:ea typeface="宋体" pitchFamily="2" charset="-122"/>
              </a:rPr>
              <a:t>          </a:t>
            </a:r>
          </a:p>
        </p:txBody>
      </p:sp>
      <p:sp>
        <p:nvSpPr>
          <p:cNvPr id="96263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Oval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666000" y="389987"/>
            <a:ext cx="5274152" cy="442913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运算符的优先级及运算顺序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750" y="1125539"/>
            <a:ext cx="8064500" cy="338358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语言中的优先级从高到低分为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  <a:hlinkClick r:id="rId2" action="ppaction://hlinksldjump"/>
              </a:rPr>
              <a:t>15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  <a:hlinkClick r:id="rId2" action="ppaction://hlinksldjump"/>
              </a:rPr>
              <a:t>级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运算符的一般顺序：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先运算优先级别高的，再运算优先级别低的。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对于优先级别相同的运算符，按其结合方向执行。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2020/3/4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59</a:t>
            </a:fld>
            <a:endParaRPr lang="en-US" altLang="zh-CN" sz="1400" b="0"/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61950" y="169847"/>
            <a:ext cx="6743700" cy="6308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运算符的优先级及结合性</a:t>
            </a:r>
            <a:endParaRPr kumimoji="1" lang="en-US" altLang="zh-CN" sz="3200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102981"/>
              </p:ext>
            </p:extLst>
          </p:nvPr>
        </p:nvGraphicFramePr>
        <p:xfrm>
          <a:off x="3121917" y="847384"/>
          <a:ext cx="5113337" cy="538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3" imgW="6836400" imgH="6313320" progId="Word.Document.8">
                  <p:embed/>
                </p:oleObj>
              </mc:Choice>
              <mc:Fallback>
                <p:oleObj name="Document" r:id="rId3" imgW="6836400" imgH="6313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917" y="847384"/>
                        <a:ext cx="5113337" cy="538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09029" y="1495084"/>
            <a:ext cx="1296988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ffectLst/>
              </a:rPr>
              <a:t>单目运算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09029" y="1999909"/>
            <a:ext cx="1296988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effectLst/>
              </a:rPr>
              <a:t>算术运算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09029" y="5384459"/>
            <a:ext cx="1296988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ffectLst/>
              </a:rPr>
              <a:t>赋值运算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609029" y="5744821"/>
            <a:ext cx="1296988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逗号运算</a:t>
            </a:r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29529" y="1495084"/>
            <a:ext cx="647700" cy="4752975"/>
            <a:chOff x="340" y="1071"/>
            <a:chExt cx="408" cy="2994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40" y="1071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00"/>
                  </a:solidFill>
                  <a:effectLst/>
                </a:rPr>
                <a:t>高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40" y="3612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00"/>
                  </a:solidFill>
                  <a:effectLst/>
                </a:rPr>
                <a:t>低</a:t>
              </a:r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657" y="1071"/>
              <a:ext cx="91" cy="2994"/>
            </a:xfrm>
            <a:prstGeom prst="downArrow">
              <a:avLst>
                <a:gd name="adj1" fmla="val 50000"/>
                <a:gd name="adj2" fmla="val 82252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6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0AA2C-A65F-4907-8AAC-8E9CD17191B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6408067" cy="586507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常量及符号常量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54672" y="1408634"/>
            <a:ext cx="7834656" cy="4349279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FF"/>
                </a:solidFill>
              </a:rPr>
              <a:t>标识符</a:t>
            </a:r>
            <a:r>
              <a:rPr lang="zh-CN" altLang="en-US" sz="2400" b="1" dirty="0"/>
              <a:t>：变量，常量，函数的名字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66FF"/>
                </a:solidFill>
              </a:rPr>
              <a:t>以字母或下划线打头的，由字母，数字和下划线构成的字符串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i="1" u="sng" dirty="0">
                <a:solidFill>
                  <a:srgbClr val="CC0000"/>
                </a:solidFill>
              </a:rPr>
              <a:t>注意非法字符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i="1" u="sng" dirty="0">
                <a:solidFill>
                  <a:srgbClr val="CC0000"/>
                </a:solidFill>
              </a:rPr>
              <a:t>不能与关键字重名  </a:t>
            </a:r>
            <a:r>
              <a:rPr lang="zh-CN" altLang="en-US" sz="2400" b="1" dirty="0">
                <a:solidFill>
                  <a:srgbClr val="CC0000"/>
                </a:solidFill>
              </a:rPr>
              <a:t>（关键字见书上</a:t>
            </a:r>
            <a:r>
              <a:rPr lang="en-US" altLang="zh-CN" sz="2400" b="1" dirty="0">
                <a:solidFill>
                  <a:srgbClr val="CC0000"/>
                </a:solidFill>
              </a:rPr>
              <a:t>23</a:t>
            </a:r>
            <a:r>
              <a:rPr lang="zh-CN" altLang="en-US" sz="2400" b="1" dirty="0">
                <a:solidFill>
                  <a:srgbClr val="CC0000"/>
                </a:solidFill>
              </a:rPr>
              <a:t>页）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i="1" u="sng" dirty="0">
                <a:solidFill>
                  <a:srgbClr val="CC0000"/>
                </a:solidFill>
              </a:rPr>
              <a:t>大小写敏感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i="1" u="sng" dirty="0">
                <a:solidFill>
                  <a:srgbClr val="CC0000"/>
                </a:solidFill>
              </a:rPr>
              <a:t>注意见名知意的原则</a:t>
            </a:r>
          </a:p>
        </p:txBody>
      </p:sp>
    </p:spTree>
    <p:extLst>
      <p:ext uri="{BB962C8B-B14F-4D97-AF65-F5344CB8AC3E}">
        <p14:creationId xmlns:p14="http://schemas.microsoft.com/office/powerpoint/2010/main" val="197924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5178310" cy="442913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  <a:cs typeface="+mn-cs"/>
              </a:rPr>
              <a:t>各数据类型间的混合运算</a:t>
            </a:r>
            <a:endParaRPr lang="en-US" altLang="zh-CN" sz="3600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EEAFD-8DD2-4FC3-A3CE-11E6A902C734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80828"/>
            <a:ext cx="45365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4442"/>
            <a:ext cx="4464496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4949627" y="1124744"/>
            <a:ext cx="3600450" cy="1015663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不同数据类型可以混合运算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b="1" dirty="0"/>
              <a:t>转换过程如下图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40" y="2797755"/>
            <a:ext cx="3565225" cy="297348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114" name="AutoShape 22"/>
          <p:cNvSpPr>
            <a:spLocks noChangeArrowheads="1"/>
          </p:cNvSpPr>
          <p:nvPr/>
        </p:nvSpPr>
        <p:spPr bwMode="auto">
          <a:xfrm>
            <a:off x="7014724" y="3501008"/>
            <a:ext cx="1517741" cy="475369"/>
          </a:xfrm>
          <a:prstGeom prst="wedgeRoundRectCallout">
            <a:avLst>
              <a:gd name="adj1" fmla="val -56506"/>
              <a:gd name="adj2" fmla="val -126073"/>
              <a:gd name="adj3" fmla="val 16667"/>
            </a:avLst>
          </a:prstGeom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</a:rPr>
              <a:t>必定的转换</a:t>
            </a:r>
            <a:r>
              <a:rPr lang="zh-CN" altLang="en-US" sz="2000" dirty="0">
                <a:solidFill>
                  <a:srgbClr val="C00000"/>
                </a:solidFill>
                <a:latin typeface="黑体" pitchFamily="2" charset="-122"/>
              </a:rPr>
              <a:t> </a:t>
            </a:r>
          </a:p>
        </p:txBody>
      </p:sp>
      <p:sp useBgFill="1">
        <p:nvSpPr>
          <p:cNvPr id="115" name="AutoShape 23"/>
          <p:cNvSpPr>
            <a:spLocks noChangeArrowheads="1"/>
          </p:cNvSpPr>
          <p:nvPr/>
        </p:nvSpPr>
        <p:spPr bwMode="auto">
          <a:xfrm>
            <a:off x="7015501" y="4304014"/>
            <a:ext cx="1815313" cy="703039"/>
          </a:xfrm>
          <a:prstGeom prst="wedgeRoundRectCallout">
            <a:avLst>
              <a:gd name="adj1" fmla="val -99208"/>
              <a:gd name="adj2" fmla="val -54388"/>
              <a:gd name="adj3" fmla="val 16667"/>
            </a:avLst>
          </a:prstGeom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黑体" pitchFamily="2" charset="-122"/>
              </a:rPr>
              <a:t>不需逐级转换</a:t>
            </a:r>
            <a:endParaRPr lang="en-US" altLang="zh-CN" sz="2000" b="1" dirty="0">
              <a:latin typeface="黑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黑体" pitchFamily="2" charset="-122"/>
              </a:rPr>
              <a:t>直接转换</a:t>
            </a:r>
            <a:endParaRPr lang="zh-CN" altLang="en-US" sz="2000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533478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14" grpId="0" animBg="1"/>
      <p:bldP spid="1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6B68B-6D50-41AA-9AFF-652626A67D58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7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40059" y="1461609"/>
            <a:ext cx="4915987" cy="1866055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altLang="zh-CN" sz="2800" b="1" dirty="0"/>
              <a:t> double x,  y;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altLang="zh-CN" sz="2800" b="1" dirty="0"/>
              <a:t> x=1,  y = x+3/2;  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altLang="zh-CN" sz="2800" b="1" dirty="0"/>
              <a:t> </a:t>
            </a:r>
            <a:r>
              <a:rPr lang="en-US" altLang="zh-CN" sz="2800" b="1" dirty="0" err="1"/>
              <a:t>printf</a:t>
            </a:r>
            <a:r>
              <a:rPr lang="en-US" altLang="zh-CN" sz="2800" b="1"/>
              <a:t>(“%f”, </a:t>
            </a:r>
            <a:r>
              <a:rPr lang="en-US" altLang="zh-CN" sz="2800" b="1" dirty="0"/>
              <a:t>y); 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704970" y="4220308"/>
            <a:ext cx="4915987" cy="1866055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altLang="zh-CN" sz="2800" b="1" dirty="0"/>
              <a:t>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x=11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y;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altLang="zh-CN" sz="2800" b="1" dirty="0"/>
              <a:t> y=x*1/3;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altLang="zh-CN" sz="2800" b="1" dirty="0"/>
              <a:t>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(“%d”, y);</a:t>
            </a:r>
          </a:p>
        </p:txBody>
      </p:sp>
      <p:pic>
        <p:nvPicPr>
          <p:cNvPr id="8" name="Picture 13" descr="png-006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48" y="5517232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5753168" y="1127718"/>
            <a:ext cx="2020189" cy="690982"/>
            <a:chOff x="4286" y="709"/>
            <a:chExt cx="453" cy="573"/>
          </a:xfrm>
        </p:grpSpPr>
        <p:pic>
          <p:nvPicPr>
            <p:cNvPr id="14" name="Picture 7" descr="png-00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453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373" y="828"/>
              <a:ext cx="3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b="1" dirty="0"/>
                <a:t>2.000000</a:t>
              </a:r>
            </a:p>
          </p:txBody>
        </p:sp>
      </p:grp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6919347" y="3759140"/>
            <a:ext cx="1093922" cy="922335"/>
            <a:chOff x="4286" y="709"/>
            <a:chExt cx="453" cy="573"/>
          </a:xfrm>
        </p:grpSpPr>
        <p:pic>
          <p:nvPicPr>
            <p:cNvPr id="17" name="Picture 7" descr="png-00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453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4356" y="852"/>
              <a:ext cx="3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5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6B68B-6D50-41AA-9AFF-652626A67D58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7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331639" y="1232169"/>
            <a:ext cx="6661075" cy="406758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下列程序执行后的输出结果是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小数点后只写一位</a:t>
            </a:r>
            <a:r>
              <a:rPr lang="en-US" altLang="zh-CN" sz="2800" b="1" dirty="0"/>
              <a:t>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800" b="1" dirty="0"/>
              <a:t> double d; float f; long l;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=f=l=d=20/3;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800" b="1" dirty="0"/>
              <a:t>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("%d %</a:t>
            </a:r>
            <a:r>
              <a:rPr lang="en-US" altLang="zh-CN" sz="2800" b="1" dirty="0" err="1"/>
              <a:t>ld</a:t>
            </a:r>
            <a:r>
              <a:rPr lang="en-US" altLang="zh-CN" sz="2800" b="1" dirty="0"/>
              <a:t> %f %f \n", </a:t>
            </a:r>
            <a:r>
              <a:rPr lang="en-US" altLang="zh-CN" sz="2800" b="1" dirty="0" err="1"/>
              <a:t>i,l,f,d</a:t>
            </a:r>
            <a:r>
              <a:rPr lang="en-US" altLang="zh-CN" sz="2800" b="1" dirty="0"/>
              <a:t>);      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pic>
        <p:nvPicPr>
          <p:cNvPr id="8" name="Picture 13" descr="png-006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91" y="4725144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95736" y="5380892"/>
            <a:ext cx="2376264" cy="46153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txBody>
          <a:bodyPr wrap="square" lIns="73018" tIns="36509" rIns="73018" bIns="36509">
            <a:spAutoFit/>
          </a:bodyPr>
          <a:lstStyle>
            <a:lvl1pPr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4826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652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478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930400" algn="l" defTabSz="965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876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8448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3020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59200" defTabSz="96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800" b="1" dirty="0">
                <a:solidFill>
                  <a:srgbClr val="FF0000"/>
                </a:solidFill>
              </a:rPr>
              <a:t>6   6   6.0   6.0</a:t>
            </a:r>
          </a:p>
        </p:txBody>
      </p:sp>
    </p:spTree>
    <p:extLst>
      <p:ext uri="{BB962C8B-B14F-4D97-AF65-F5344CB8AC3E}">
        <p14:creationId xmlns:p14="http://schemas.microsoft.com/office/powerpoint/2010/main" val="3043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14960-A8C8-493C-8A43-FF3122E2A908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4102" name="Rectangle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Rectangl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1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84213" y="1196975"/>
            <a:ext cx="3240087" cy="4103688"/>
            <a:chOff x="576" y="2476"/>
            <a:chExt cx="995" cy="130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624" y="1584"/>
              <a:chExt cx="1248" cy="1296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1" name="Oval 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gray">
              <a:xfrm>
                <a:off x="756" y="2244"/>
                <a:ext cx="974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完成第二章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/>
                <a:r>
                  <a: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课后习题</a:t>
                </a:r>
              </a:p>
            </p:txBody>
          </p:sp>
        </p:grpSp>
        <p:sp>
          <p:nvSpPr>
            <p:cNvPr id="8" name="Oval 10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181061" y="3697473"/>
            <a:ext cx="2089150" cy="2665412"/>
            <a:chOff x="4272" y="2448"/>
            <a:chExt cx="995" cy="1332"/>
          </a:xfrm>
        </p:grpSpPr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22" name="Group 19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4" name="Oval 2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2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gray">
              <a:xfrm>
                <a:off x="2541" y="2026"/>
                <a:ext cx="84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预习第三章</a:t>
                </a:r>
              </a:p>
            </p:txBody>
          </p:sp>
        </p:grp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292725" y="1989138"/>
            <a:ext cx="3311525" cy="4105275"/>
            <a:chOff x="1776" y="2476"/>
            <a:chExt cx="1019" cy="1304"/>
          </a:xfrm>
        </p:grpSpPr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31" name="Oval 2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Text Box 28"/>
            <p:cNvSpPr txBox="1">
              <a:spLocks noChangeArrowheads="1"/>
            </p:cNvSpPr>
            <p:nvPr/>
          </p:nvSpPr>
          <p:spPr bwMode="gray">
            <a:xfrm>
              <a:off x="1824" y="2936"/>
              <a:ext cx="864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预习实验二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7623471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6B68B-6D50-41AA-9AFF-652626A67D5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7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5652120" cy="7199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9906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3200" b="1" dirty="0"/>
              <a:t>如下标识符，哪些定义正确？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3200" dirty="0"/>
              <a:t>1_ABC			    auto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3200" dirty="0"/>
              <a:t>N-RA10	                    define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3200" dirty="0"/>
              <a:t>PHONE.AA                  </a:t>
            </a:r>
            <a:r>
              <a:rPr lang="en-US" altLang="zh-CN" sz="3200" dirty="0" err="1"/>
              <a:t>an_apple</a:t>
            </a:r>
            <a:endParaRPr lang="en-US" altLang="zh-CN" sz="32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3200" dirty="0"/>
              <a:t>#PRICE                       _</a:t>
            </a:r>
            <a:r>
              <a:rPr lang="en-US" altLang="zh-CN" sz="3200" dirty="0" err="1"/>
              <a:t>int</a:t>
            </a:r>
            <a:endParaRPr lang="en-US" altLang="zh-CN" sz="32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3200" dirty="0">
                <a:cs typeface="Tahoma" pitchFamily="34" charset="0"/>
              </a:rPr>
              <a:t>β</a:t>
            </a:r>
            <a:r>
              <a:rPr lang="en-US" altLang="zh-CN" sz="3200" dirty="0"/>
              <a:t>10a</a:t>
            </a:r>
            <a:endParaRPr lang="en-US" altLang="zh-CN" sz="32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3200" dirty="0"/>
              <a:t>_Address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4114800" y="2895600"/>
            <a:ext cx="381000" cy="304800"/>
            <a:chOff x="2496" y="2112"/>
            <a:chExt cx="240" cy="192"/>
          </a:xfrm>
        </p:grpSpPr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4114800" y="3429000"/>
            <a:ext cx="381000" cy="304800"/>
            <a:chOff x="2496" y="2112"/>
            <a:chExt cx="240" cy="192"/>
          </a:xfrm>
        </p:grpSpPr>
        <p:sp>
          <p:nvSpPr>
            <p:cNvPr id="15" name="Line 37"/>
            <p:cNvSpPr>
              <a:spLocks noChangeShapeType="1"/>
            </p:cNvSpPr>
            <p:nvPr/>
          </p:nvSpPr>
          <p:spPr bwMode="auto">
            <a:xfrm flipH="1"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4114800" y="3962400"/>
            <a:ext cx="381000" cy="304800"/>
            <a:chOff x="2496" y="2112"/>
            <a:chExt cx="240" cy="192"/>
          </a:xfrm>
        </p:grpSpPr>
        <p:sp>
          <p:nvSpPr>
            <p:cNvPr id="18" name="Line 40"/>
            <p:cNvSpPr>
              <a:spLocks noChangeShapeType="1"/>
            </p:cNvSpPr>
            <p:nvPr/>
          </p:nvSpPr>
          <p:spPr bwMode="auto">
            <a:xfrm flipH="1"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42"/>
          <p:cNvGrpSpPr>
            <a:grpSpLocks/>
          </p:cNvGrpSpPr>
          <p:nvPr/>
        </p:nvGrpSpPr>
        <p:grpSpPr bwMode="auto">
          <a:xfrm>
            <a:off x="4114800" y="4572000"/>
            <a:ext cx="381000" cy="304800"/>
            <a:chOff x="2496" y="2112"/>
            <a:chExt cx="240" cy="192"/>
          </a:xfrm>
        </p:grpSpPr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H="1"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Freeform 45"/>
          <p:cNvSpPr>
            <a:spLocks/>
          </p:cNvSpPr>
          <p:nvPr/>
        </p:nvSpPr>
        <p:spPr bwMode="auto">
          <a:xfrm>
            <a:off x="4038600" y="5181600"/>
            <a:ext cx="685800" cy="304800"/>
          </a:xfrm>
          <a:custGeom>
            <a:avLst/>
            <a:gdLst>
              <a:gd name="T0" fmla="*/ 0 w 288"/>
              <a:gd name="T1" fmla="*/ 48 h 200"/>
              <a:gd name="T2" fmla="*/ 96 w 288"/>
              <a:gd name="T3" fmla="*/ 192 h 200"/>
              <a:gd name="T4" fmla="*/ 288 w 288"/>
              <a:gd name="T5" fmla="*/ 0 h 200"/>
              <a:gd name="T6" fmla="*/ 0 60000 65536"/>
              <a:gd name="T7" fmla="*/ 0 60000 65536"/>
              <a:gd name="T8" fmla="*/ 0 60000 65536"/>
              <a:gd name="T9" fmla="*/ 0 w 288"/>
              <a:gd name="T10" fmla="*/ 0 h 200"/>
              <a:gd name="T11" fmla="*/ 288 w 28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00">
                <a:moveTo>
                  <a:pt x="0" y="48"/>
                </a:moveTo>
                <a:cubicBezTo>
                  <a:pt x="24" y="124"/>
                  <a:pt x="48" y="200"/>
                  <a:pt x="96" y="192"/>
                </a:cubicBezTo>
                <a:cubicBezTo>
                  <a:pt x="144" y="184"/>
                  <a:pt x="216" y="92"/>
                  <a:pt x="288" y="0"/>
                </a:cubicBezTo>
              </a:path>
            </a:pathLst>
          </a:custGeom>
          <a:noFill/>
          <a:ln w="44450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4114800" y="2362200"/>
            <a:ext cx="381000" cy="304800"/>
            <a:chOff x="2496" y="2112"/>
            <a:chExt cx="240" cy="192"/>
          </a:xfrm>
        </p:grpSpPr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49"/>
          <p:cNvGrpSpPr>
            <a:grpSpLocks/>
          </p:cNvGrpSpPr>
          <p:nvPr/>
        </p:nvGrpSpPr>
        <p:grpSpPr bwMode="auto">
          <a:xfrm>
            <a:off x="7086600" y="2286000"/>
            <a:ext cx="381000" cy="304800"/>
            <a:chOff x="2496" y="2112"/>
            <a:chExt cx="240" cy="192"/>
          </a:xfrm>
        </p:grpSpPr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2496" y="2112"/>
              <a:ext cx="240" cy="192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Freeform 52"/>
          <p:cNvSpPr>
            <a:spLocks/>
          </p:cNvSpPr>
          <p:nvPr/>
        </p:nvSpPr>
        <p:spPr bwMode="auto">
          <a:xfrm>
            <a:off x="6934200" y="2819400"/>
            <a:ext cx="685800" cy="304800"/>
          </a:xfrm>
          <a:custGeom>
            <a:avLst/>
            <a:gdLst>
              <a:gd name="T0" fmla="*/ 0 w 288"/>
              <a:gd name="T1" fmla="*/ 48 h 200"/>
              <a:gd name="T2" fmla="*/ 96 w 288"/>
              <a:gd name="T3" fmla="*/ 192 h 200"/>
              <a:gd name="T4" fmla="*/ 288 w 288"/>
              <a:gd name="T5" fmla="*/ 0 h 200"/>
              <a:gd name="T6" fmla="*/ 0 60000 65536"/>
              <a:gd name="T7" fmla="*/ 0 60000 65536"/>
              <a:gd name="T8" fmla="*/ 0 60000 65536"/>
              <a:gd name="T9" fmla="*/ 0 w 288"/>
              <a:gd name="T10" fmla="*/ 0 h 200"/>
              <a:gd name="T11" fmla="*/ 288 w 28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00">
                <a:moveTo>
                  <a:pt x="0" y="48"/>
                </a:moveTo>
                <a:cubicBezTo>
                  <a:pt x="24" y="124"/>
                  <a:pt x="48" y="200"/>
                  <a:pt x="96" y="192"/>
                </a:cubicBezTo>
                <a:cubicBezTo>
                  <a:pt x="144" y="184"/>
                  <a:pt x="216" y="92"/>
                  <a:pt x="288" y="0"/>
                </a:cubicBezTo>
              </a:path>
            </a:pathLst>
          </a:custGeom>
          <a:noFill/>
          <a:ln w="44450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6934200" y="4114800"/>
            <a:ext cx="685800" cy="304800"/>
          </a:xfrm>
          <a:custGeom>
            <a:avLst/>
            <a:gdLst>
              <a:gd name="T0" fmla="*/ 0 w 288"/>
              <a:gd name="T1" fmla="*/ 48 h 200"/>
              <a:gd name="T2" fmla="*/ 96 w 288"/>
              <a:gd name="T3" fmla="*/ 192 h 200"/>
              <a:gd name="T4" fmla="*/ 288 w 288"/>
              <a:gd name="T5" fmla="*/ 0 h 200"/>
              <a:gd name="T6" fmla="*/ 0 60000 65536"/>
              <a:gd name="T7" fmla="*/ 0 60000 65536"/>
              <a:gd name="T8" fmla="*/ 0 60000 65536"/>
              <a:gd name="T9" fmla="*/ 0 w 288"/>
              <a:gd name="T10" fmla="*/ 0 h 200"/>
              <a:gd name="T11" fmla="*/ 288 w 28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00">
                <a:moveTo>
                  <a:pt x="0" y="48"/>
                </a:moveTo>
                <a:cubicBezTo>
                  <a:pt x="24" y="124"/>
                  <a:pt x="48" y="200"/>
                  <a:pt x="96" y="192"/>
                </a:cubicBezTo>
                <a:cubicBezTo>
                  <a:pt x="144" y="184"/>
                  <a:pt x="216" y="92"/>
                  <a:pt x="288" y="0"/>
                </a:cubicBezTo>
              </a:path>
            </a:pathLst>
          </a:custGeom>
          <a:noFill/>
          <a:ln w="44450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>
            <a:spLocks/>
          </p:cNvSpPr>
          <p:nvPr/>
        </p:nvSpPr>
        <p:spPr bwMode="auto">
          <a:xfrm>
            <a:off x="6934200" y="3505200"/>
            <a:ext cx="685800" cy="304800"/>
          </a:xfrm>
          <a:custGeom>
            <a:avLst/>
            <a:gdLst>
              <a:gd name="T0" fmla="*/ 0 w 288"/>
              <a:gd name="T1" fmla="*/ 48 h 200"/>
              <a:gd name="T2" fmla="*/ 96 w 288"/>
              <a:gd name="T3" fmla="*/ 192 h 200"/>
              <a:gd name="T4" fmla="*/ 288 w 288"/>
              <a:gd name="T5" fmla="*/ 0 h 200"/>
              <a:gd name="T6" fmla="*/ 0 60000 65536"/>
              <a:gd name="T7" fmla="*/ 0 60000 65536"/>
              <a:gd name="T8" fmla="*/ 0 60000 65536"/>
              <a:gd name="T9" fmla="*/ 0 w 288"/>
              <a:gd name="T10" fmla="*/ 0 h 200"/>
              <a:gd name="T11" fmla="*/ 288 w 28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00">
                <a:moveTo>
                  <a:pt x="0" y="48"/>
                </a:moveTo>
                <a:cubicBezTo>
                  <a:pt x="24" y="124"/>
                  <a:pt x="48" y="200"/>
                  <a:pt x="96" y="192"/>
                </a:cubicBezTo>
                <a:cubicBezTo>
                  <a:pt x="144" y="184"/>
                  <a:pt x="216" y="92"/>
                  <a:pt x="288" y="0"/>
                </a:cubicBezTo>
              </a:path>
            </a:pathLst>
          </a:custGeom>
          <a:noFill/>
          <a:ln w="44450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5193" y="1772816"/>
            <a:ext cx="7778751" cy="3600400"/>
          </a:xfrm>
        </p:spPr>
        <p:txBody>
          <a:bodyPr rtlCol="0">
            <a:normAutofit fontScale="85000" lnSpcReduction="20000"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2.1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标识符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2.2 C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语言的数据类型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2.3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常量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2.4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变量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2.5 </a:t>
            </a: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运算符与表达式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2535589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8913" y="548680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2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</a:t>
            </a:r>
            <a:r>
              <a:rPr lang="en-US" altLang="zh-CN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C</a:t>
            </a:r>
            <a:r>
              <a:rPr lang="zh-CN" altLang="en-US" sz="36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331774717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404664"/>
            <a:ext cx="8239050" cy="1296144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语言支持的数据类型非常丰富</a:t>
            </a:r>
            <a:endParaRPr lang="en-US" altLang="zh-CN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基本数据类型，构造数据类型，指针类型，空类型</a:t>
            </a: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D497D-72B9-40A0-B959-62B40A8FA264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6241" y="2034775"/>
            <a:ext cx="8137525" cy="3892550"/>
            <a:chOff x="574" y="1253"/>
            <a:chExt cx="4522" cy="2072"/>
          </a:xfrm>
        </p:grpSpPr>
        <p:sp>
          <p:nvSpPr>
            <p:cNvPr id="4103" name="Text Box 5"/>
            <p:cNvSpPr txBox="1">
              <a:spLocks noChangeArrowheads="1"/>
            </p:cNvSpPr>
            <p:nvPr/>
          </p:nvSpPr>
          <p:spPr bwMode="auto">
            <a:xfrm>
              <a:off x="574" y="2341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latin typeface="Times New Roman" pitchFamily="18" charset="0"/>
                  <a:ea typeface="宋体" pitchFamily="2" charset="-122"/>
                </a:rPr>
                <a:t>数据类型</a:t>
              </a:r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4104" name="Text Box 6"/>
            <p:cNvSpPr txBox="1">
              <a:spLocks noChangeArrowheads="1"/>
            </p:cNvSpPr>
            <p:nvPr/>
          </p:nvSpPr>
          <p:spPr bwMode="auto">
            <a:xfrm>
              <a:off x="1429" y="2402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Times New Roman" pitchFamily="18" charset="0"/>
                  <a:ea typeface="宋体" pitchFamily="2" charset="-122"/>
                </a:rPr>
                <a:t>构造类型</a:t>
              </a:r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1429" y="2855"/>
              <a:ext cx="7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Times New Roman" pitchFamily="18" charset="0"/>
                  <a:ea typeface="宋体" pitchFamily="2" charset="-122"/>
                </a:rPr>
                <a:t>指针类型 *</a:t>
              </a:r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4106" name="Text Box 8"/>
            <p:cNvSpPr txBox="1">
              <a:spLocks noChangeArrowheads="1"/>
            </p:cNvSpPr>
            <p:nvPr/>
          </p:nvSpPr>
          <p:spPr bwMode="auto">
            <a:xfrm>
              <a:off x="1429" y="3113"/>
              <a:ext cx="20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Times New Roman" pitchFamily="18" charset="0"/>
                  <a:ea typeface="宋体" pitchFamily="2" charset="-122"/>
                </a:rPr>
                <a:t>空类型</a:t>
              </a:r>
              <a:r>
                <a:rPr lang="en-US" altLang="zh-CN" sz="1800" b="1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zh-CN" altLang="en-US" sz="1800" b="1">
                  <a:latin typeface="宋体" pitchFamily="2" charset="-122"/>
                  <a:ea typeface="宋体" pitchFamily="2" charset="-122"/>
                </a:rPr>
                <a:t>无值类型）  </a:t>
              </a:r>
              <a:r>
                <a:rPr lang="en-US" altLang="zh-CN" sz="1800" b="1">
                  <a:latin typeface="宋体" pitchFamily="2" charset="-122"/>
                  <a:ea typeface="宋体" pitchFamily="2" charset="-122"/>
                </a:rPr>
                <a:t>void</a:t>
              </a:r>
              <a:endParaRPr lang="en-US" altLang="zh-CN" sz="1800" b="1">
                <a:ea typeface="宋体" pitchFamily="2" charset="-122"/>
              </a:endParaRPr>
            </a:p>
          </p:txBody>
        </p:sp>
        <p:sp>
          <p:nvSpPr>
            <p:cNvPr id="3" name="AutoShape 9"/>
            <p:cNvSpPr>
              <a:spLocks/>
            </p:cNvSpPr>
            <p:nvPr/>
          </p:nvSpPr>
          <p:spPr bwMode="auto">
            <a:xfrm>
              <a:off x="1202" y="1706"/>
              <a:ext cx="183" cy="1435"/>
            </a:xfrm>
            <a:prstGeom prst="leftBrace">
              <a:avLst>
                <a:gd name="adj1" fmla="val 65346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8" name="Text Box 10"/>
            <p:cNvSpPr txBox="1">
              <a:spLocks noChangeArrowheads="1"/>
            </p:cNvSpPr>
            <p:nvPr/>
          </p:nvSpPr>
          <p:spPr bwMode="auto">
            <a:xfrm>
              <a:off x="2290" y="1933"/>
              <a:ext cx="10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 dirty="0">
                  <a:latin typeface="宋体" pitchFamily="2" charset="-122"/>
                  <a:ea typeface="宋体" pitchFamily="2" charset="-122"/>
                </a:rPr>
                <a:t>枚举类型   </a:t>
              </a:r>
              <a:r>
                <a:rPr lang="en-US" altLang="zh-CN" sz="1800" b="1" dirty="0" err="1">
                  <a:latin typeface="宋体" pitchFamily="2" charset="-122"/>
                  <a:ea typeface="宋体" pitchFamily="2" charset="-122"/>
                </a:rPr>
                <a:t>enum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109" name="Text Box 11"/>
            <p:cNvSpPr txBox="1">
              <a:spLocks noChangeArrowheads="1"/>
            </p:cNvSpPr>
            <p:nvPr/>
          </p:nvSpPr>
          <p:spPr bwMode="auto">
            <a:xfrm>
              <a:off x="2290" y="2205"/>
              <a:ext cx="10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Times New Roman" pitchFamily="18" charset="0"/>
                  <a:ea typeface="宋体" pitchFamily="2" charset="-122"/>
                </a:rPr>
                <a:t>数组类型   </a:t>
              </a:r>
              <a:r>
                <a:rPr lang="en-US" altLang="zh-CN" sz="1800" b="1">
                  <a:latin typeface="Times New Roman" pitchFamily="18" charset="0"/>
                  <a:ea typeface="宋体" pitchFamily="2" charset="-122"/>
                </a:rPr>
                <a:t>[  ]</a:t>
              </a:r>
              <a:endParaRPr lang="en-US" altLang="zh-CN" sz="1800" b="1">
                <a:ea typeface="宋体" pitchFamily="2" charset="-122"/>
              </a:endParaRPr>
            </a:p>
          </p:txBody>
        </p:sp>
        <p:sp>
          <p:nvSpPr>
            <p:cNvPr id="4110" name="Text Box 12"/>
            <p:cNvSpPr txBox="1">
              <a:spLocks noChangeArrowheads="1"/>
            </p:cNvSpPr>
            <p:nvPr/>
          </p:nvSpPr>
          <p:spPr bwMode="auto">
            <a:xfrm>
              <a:off x="2290" y="2432"/>
              <a:ext cx="1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宋体" pitchFamily="2" charset="-122"/>
                  <a:ea typeface="宋体" pitchFamily="2" charset="-122"/>
                </a:rPr>
                <a:t>结构体类型 </a:t>
              </a:r>
              <a:r>
                <a:rPr lang="en-US" altLang="zh-CN" sz="1800" b="1">
                  <a:latin typeface="宋体" pitchFamily="2" charset="-122"/>
                  <a:ea typeface="宋体" pitchFamily="2" charset="-122"/>
                </a:rPr>
                <a:t>struct</a:t>
              </a:r>
              <a:endParaRPr lang="en-US" altLang="zh-CN" sz="1800" b="1">
                <a:ea typeface="宋体" pitchFamily="2" charset="-122"/>
              </a:endParaRPr>
            </a:p>
          </p:txBody>
        </p:sp>
        <p:sp>
          <p:nvSpPr>
            <p:cNvPr id="4111" name="Text Box 13"/>
            <p:cNvSpPr txBox="1">
              <a:spLocks noChangeArrowheads="1"/>
            </p:cNvSpPr>
            <p:nvPr/>
          </p:nvSpPr>
          <p:spPr bwMode="auto">
            <a:xfrm>
              <a:off x="2290" y="2659"/>
              <a:ext cx="11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Times New Roman" pitchFamily="18" charset="0"/>
                  <a:ea typeface="宋体" pitchFamily="2" charset="-122"/>
                </a:rPr>
                <a:t>共用体类型</a:t>
              </a:r>
              <a:r>
                <a:rPr lang="zh-CN" altLang="en-US" sz="1800" b="1"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1800" b="1">
                  <a:latin typeface="宋体" pitchFamily="2" charset="-122"/>
                  <a:ea typeface="宋体" pitchFamily="2" charset="-122"/>
                </a:rPr>
                <a:t>union</a:t>
              </a:r>
              <a:endParaRPr lang="en-US" altLang="zh-CN" sz="1800" b="1">
                <a:ea typeface="宋体" pitchFamily="2" charset="-122"/>
              </a:endParaRPr>
            </a:p>
          </p:txBody>
        </p:sp>
        <p:sp>
          <p:nvSpPr>
            <p:cNvPr id="4" name="AutoShape 14"/>
            <p:cNvSpPr>
              <a:spLocks/>
            </p:cNvSpPr>
            <p:nvPr/>
          </p:nvSpPr>
          <p:spPr bwMode="auto">
            <a:xfrm>
              <a:off x="2109" y="2251"/>
              <a:ext cx="146" cy="544"/>
            </a:xfrm>
            <a:prstGeom prst="leftBrace">
              <a:avLst>
                <a:gd name="adj1" fmla="val 31050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3" name="Text Box 15"/>
            <p:cNvSpPr txBox="1">
              <a:spLocks noChangeArrowheads="1"/>
            </p:cNvSpPr>
            <p:nvPr/>
          </p:nvSpPr>
          <p:spPr bwMode="auto">
            <a:xfrm>
              <a:off x="1383" y="1616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Times New Roman" pitchFamily="18" charset="0"/>
                  <a:ea typeface="宋体" pitchFamily="2" charset="-122"/>
                </a:rPr>
                <a:t>基本类型</a:t>
              </a:r>
              <a:endParaRPr lang="zh-CN" altLang="en-US" sz="1800" b="1">
                <a:ea typeface="宋体" pitchFamily="2" charset="-122"/>
              </a:endParaRPr>
            </a:p>
          </p:txBody>
        </p:sp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2290" y="1253"/>
              <a:ext cx="11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宋体" pitchFamily="2" charset="-122"/>
                  <a:ea typeface="宋体" pitchFamily="2" charset="-122"/>
                </a:rPr>
                <a:t>整型       </a:t>
              </a:r>
              <a:r>
                <a:rPr lang="en-US" altLang="zh-CN" sz="1800" b="1">
                  <a:latin typeface="宋体" pitchFamily="2" charset="-122"/>
                  <a:ea typeface="宋体" pitchFamily="2" charset="-122"/>
                </a:rPr>
                <a:t>int</a:t>
              </a:r>
              <a:endParaRPr lang="en-US" altLang="zh-CN" sz="1800" b="1">
                <a:ea typeface="宋体" pitchFamily="2" charset="-122"/>
              </a:endParaRPr>
            </a:p>
          </p:txBody>
        </p:sp>
        <p:sp>
          <p:nvSpPr>
            <p:cNvPr id="4115" name="Text Box 17"/>
            <p:cNvSpPr txBox="1">
              <a:spLocks noChangeArrowheads="1"/>
            </p:cNvSpPr>
            <p:nvPr/>
          </p:nvSpPr>
          <p:spPr bwMode="auto">
            <a:xfrm>
              <a:off x="2290" y="1480"/>
              <a:ext cx="11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宋体" pitchFamily="2" charset="-122"/>
                  <a:ea typeface="宋体" pitchFamily="2" charset="-122"/>
                </a:rPr>
                <a:t>字符型     </a:t>
              </a:r>
              <a:r>
                <a:rPr lang="en-US" altLang="zh-CN" sz="1800" b="1">
                  <a:latin typeface="宋体" pitchFamily="2" charset="-122"/>
                  <a:ea typeface="宋体" pitchFamily="2" charset="-122"/>
                </a:rPr>
                <a:t>char</a:t>
              </a:r>
              <a:endParaRPr lang="en-US" altLang="zh-CN" sz="1800" b="1">
                <a:ea typeface="宋体" pitchFamily="2" charset="-122"/>
              </a:endParaRPr>
            </a:p>
          </p:txBody>
        </p:sp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2290" y="1706"/>
              <a:ext cx="10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 dirty="0">
                  <a:latin typeface="Times New Roman" pitchFamily="18" charset="0"/>
                  <a:ea typeface="宋体" pitchFamily="2" charset="-122"/>
                </a:rPr>
                <a:t>实型（浮点型）</a:t>
              </a:r>
              <a:endParaRPr lang="zh-CN" altLang="en-US" sz="1800" b="1" dirty="0">
                <a:ea typeface="宋体" pitchFamily="2" charset="-122"/>
              </a:endParaRPr>
            </a:p>
          </p:txBody>
        </p:sp>
        <p:sp>
          <p:nvSpPr>
            <p:cNvPr id="5" name="AutoShape 19"/>
            <p:cNvSpPr>
              <a:spLocks/>
            </p:cNvSpPr>
            <p:nvPr/>
          </p:nvSpPr>
          <p:spPr bwMode="auto">
            <a:xfrm>
              <a:off x="2109" y="1389"/>
              <a:ext cx="146" cy="604"/>
            </a:xfrm>
            <a:prstGeom prst="leftBrace">
              <a:avLst>
                <a:gd name="adj1" fmla="val 34475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8" name="Text Box 20"/>
            <p:cNvSpPr txBox="1">
              <a:spLocks noChangeArrowheads="1"/>
            </p:cNvSpPr>
            <p:nvPr/>
          </p:nvSpPr>
          <p:spPr bwMode="auto">
            <a:xfrm>
              <a:off x="3560" y="1555"/>
              <a:ext cx="14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 dirty="0">
                  <a:latin typeface="宋体" pitchFamily="2" charset="-122"/>
                  <a:ea typeface="宋体" pitchFamily="2" charset="-122"/>
                </a:rPr>
                <a:t>单精度实型  </a:t>
              </a:r>
              <a:r>
                <a:rPr lang="en-US" altLang="zh-CN" sz="1800" b="1" dirty="0">
                  <a:latin typeface="宋体" pitchFamily="2" charset="-122"/>
                  <a:ea typeface="宋体" pitchFamily="2" charset="-122"/>
                </a:rPr>
                <a:t>float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3560" y="1872"/>
              <a:ext cx="153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latin typeface="Times New Roman" pitchFamily="18" charset="0"/>
                  <a:ea typeface="宋体" pitchFamily="2" charset="-122"/>
                </a:rPr>
                <a:t>双精度实型  </a:t>
              </a:r>
              <a:r>
                <a:rPr lang="en-US" altLang="zh-CN" sz="1800" b="1">
                  <a:latin typeface="Times New Roman" pitchFamily="18" charset="0"/>
                  <a:ea typeface="宋体" pitchFamily="2" charset="-122"/>
                </a:rPr>
                <a:t>double</a:t>
              </a:r>
              <a:endParaRPr lang="en-US" altLang="zh-CN" sz="1800" b="1">
                <a:ea typeface="宋体" pitchFamily="2" charset="-122"/>
              </a:endParaRPr>
            </a:p>
          </p:txBody>
        </p:sp>
        <p:sp>
          <p:nvSpPr>
            <p:cNvPr id="7" name="AutoShape 22"/>
            <p:cNvSpPr>
              <a:spLocks/>
            </p:cNvSpPr>
            <p:nvPr/>
          </p:nvSpPr>
          <p:spPr bwMode="auto">
            <a:xfrm>
              <a:off x="3379" y="1587"/>
              <a:ext cx="146" cy="437"/>
            </a:xfrm>
            <a:prstGeom prst="leftBrace">
              <a:avLst>
                <a:gd name="adj1" fmla="val 18139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6400373" y="4392473"/>
            <a:ext cx="1862689" cy="1571842"/>
          </a:xfrm>
          <a:prstGeom prst="wedgeRectCallout">
            <a:avLst>
              <a:gd name="adj1" fmla="val -57873"/>
              <a:gd name="adj2" fmla="val -83496"/>
            </a:avLst>
          </a:prstGeom>
          <a:solidFill>
            <a:srgbClr val="FFFF00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数据类型：</a:t>
            </a:r>
          </a:p>
          <a:p>
            <a:pPr eaLnBrk="0" hangingPunct="0"/>
            <a:r>
              <a:rPr kumimoji="1" lang="en-US" altLang="zh-CN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kumimoji="1" lang="zh-CN" altLang="en-US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存储类型</a:t>
            </a:r>
          </a:p>
          <a:p>
            <a:pPr eaLnBrk="0" hangingPunct="0"/>
            <a:r>
              <a:rPr kumimoji="1" lang="en-US" altLang="zh-CN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kumimoji="1" lang="zh-CN" altLang="en-US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取值范围</a:t>
            </a:r>
          </a:p>
          <a:p>
            <a:pPr eaLnBrk="0" hangingPunct="0"/>
            <a:r>
              <a:rPr kumimoji="1" lang="en-US" altLang="zh-CN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kumimoji="1" lang="zh-CN" altLang="en-US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操作种类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972326" y="1984000"/>
            <a:ext cx="479334" cy="44933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964304" y="2441199"/>
            <a:ext cx="579439" cy="47668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7437186" y="2461226"/>
            <a:ext cx="671407" cy="64017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9" grpId="0" animBg="1" autoUpdateAnimBg="0"/>
      <p:bldP spid="24" grpId="0" animBg="1"/>
      <p:bldP spid="27" grpId="0" animBg="1"/>
      <p:bldP spid="28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1_默认设计模板">
      <a:majorFont>
        <a:latin typeface="Times New Roman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3952</Words>
  <Application>Microsoft Office PowerPoint</Application>
  <PresentationFormat>全屏显示(4:3)</PresentationFormat>
  <Paragraphs>742</Paragraphs>
  <Slides>63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Monotype Sorts</vt:lpstr>
      <vt:lpstr>黑体</vt:lpstr>
      <vt:lpstr>华文行楷</vt:lpstr>
      <vt:lpstr>华文琥珀</vt:lpstr>
      <vt:lpstr>华文隶书</vt:lpstr>
      <vt:lpstr>楷体_GB2312</vt:lpstr>
      <vt:lpstr>隶书</vt:lpstr>
      <vt:lpstr>宋体</vt:lpstr>
      <vt:lpstr>Arial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1_默认设计模板</vt:lpstr>
      <vt:lpstr>聚合</vt:lpstr>
      <vt:lpstr>Document</vt:lpstr>
      <vt:lpstr>第2章  C语言基础</vt:lpstr>
      <vt:lpstr>    计算机解题的基本步骤</vt:lpstr>
      <vt:lpstr>课程讲解思路</vt:lpstr>
      <vt:lpstr>PowerPoint 演示文稿</vt:lpstr>
      <vt:lpstr>PowerPoint 演示文稿</vt:lpstr>
      <vt:lpstr>常量及符号常量</vt:lpstr>
      <vt:lpstr>  练习题</vt:lpstr>
      <vt:lpstr>PowerPoint 演示文稿</vt:lpstr>
      <vt:lpstr>PowerPoint 演示文稿</vt:lpstr>
      <vt:lpstr>基本数据类型小结</vt:lpstr>
      <vt:lpstr>例2.1：用sizeof运算符测试数据类型所占空间的字节数</vt:lpstr>
      <vt:lpstr>PowerPoint 演示文稿</vt:lpstr>
      <vt:lpstr>PowerPoint 演示文稿</vt:lpstr>
      <vt:lpstr>PowerPoint 演示文稿</vt:lpstr>
      <vt:lpstr> 复习：实型数据在内存中的存放形式</vt:lpstr>
      <vt:lpstr>  练习题</vt:lpstr>
      <vt:lpstr>PowerPoint 演示文稿</vt:lpstr>
      <vt:lpstr>PowerPoint 演示文稿</vt:lpstr>
      <vt:lpstr>  练习题</vt:lpstr>
      <vt:lpstr>字符串常量</vt:lpstr>
      <vt:lpstr>PowerPoint 演示文稿</vt:lpstr>
      <vt:lpstr>PowerPoint 演示文稿</vt:lpstr>
      <vt:lpstr>符号常量</vt:lpstr>
      <vt:lpstr>    为什么要定义符号常量？</vt:lpstr>
      <vt:lpstr>PowerPoint 演示文稿</vt:lpstr>
      <vt:lpstr>变量及定义</vt:lpstr>
      <vt:lpstr>PowerPoint 演示文稿</vt:lpstr>
      <vt:lpstr>PowerPoint 演示文稿</vt:lpstr>
      <vt:lpstr>PowerPoint 演示文稿</vt:lpstr>
      <vt:lpstr>PowerPoint 演示文稿</vt:lpstr>
      <vt:lpstr>整型数据的溢出（一）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运算符学习要点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练习题</vt:lpstr>
      <vt:lpstr>  练习题</vt:lpstr>
      <vt:lpstr>  练习题</vt:lpstr>
      <vt:lpstr>  练习题</vt:lpstr>
      <vt:lpstr>PowerPoint 演示文稿</vt:lpstr>
      <vt:lpstr>PowerPoint 演示文稿</vt:lpstr>
      <vt:lpstr>PowerPoint 演示文稿</vt:lpstr>
      <vt:lpstr>各数据类型间的混合运算</vt:lpstr>
      <vt:lpstr>  练习题</vt:lpstr>
      <vt:lpstr>  练习题</vt:lpstr>
      <vt:lpstr>  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基本数据类型、运算符与表达式</dc:title>
  <dc:creator>c</dc:creator>
  <cp:lastModifiedBy>52954926@qq.com</cp:lastModifiedBy>
  <cp:revision>272</cp:revision>
  <dcterms:created xsi:type="dcterms:W3CDTF">2008-01-30T08:57:29Z</dcterms:created>
  <dcterms:modified xsi:type="dcterms:W3CDTF">2020-03-04T01:57:25Z</dcterms:modified>
</cp:coreProperties>
</file>